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50" r:id="rId1"/>
  </p:sldMasterIdLst>
  <p:sldIdLst>
    <p:sldId id="291" r:id="rId2"/>
    <p:sldId id="257" r:id="rId3"/>
    <p:sldId id="258" r:id="rId4"/>
    <p:sldId id="259" r:id="rId5"/>
    <p:sldId id="260" r:id="rId6"/>
    <p:sldId id="261" r:id="rId7"/>
    <p:sldId id="262" r:id="rId8"/>
    <p:sldId id="304" r:id="rId9"/>
    <p:sldId id="303" r:id="rId10"/>
    <p:sldId id="306" r:id="rId11"/>
    <p:sldId id="263" r:id="rId12"/>
    <p:sldId id="264" r:id="rId13"/>
    <p:sldId id="265" r:id="rId14"/>
    <p:sldId id="266" r:id="rId15"/>
    <p:sldId id="267" r:id="rId16"/>
    <p:sldId id="307" r:id="rId17"/>
    <p:sldId id="268" r:id="rId18"/>
    <p:sldId id="269" r:id="rId19"/>
    <p:sldId id="270" r:id="rId20"/>
    <p:sldId id="271" r:id="rId21"/>
    <p:sldId id="272" r:id="rId22"/>
    <p:sldId id="293" r:id="rId23"/>
    <p:sldId id="308" r:id="rId24"/>
    <p:sldId id="294" r:id="rId25"/>
    <p:sldId id="309" r:id="rId26"/>
    <p:sldId id="274" r:id="rId27"/>
    <p:sldId id="310" r:id="rId28"/>
    <p:sldId id="275" r:id="rId29"/>
    <p:sldId id="312" r:id="rId30"/>
    <p:sldId id="276" r:id="rId31"/>
    <p:sldId id="313" r:id="rId32"/>
    <p:sldId id="277" r:id="rId33"/>
    <p:sldId id="278" r:id="rId34"/>
    <p:sldId id="314" r:id="rId35"/>
    <p:sldId id="279" r:id="rId36"/>
    <p:sldId id="280" r:id="rId37"/>
    <p:sldId id="316" r:id="rId38"/>
    <p:sldId id="315" r:id="rId39"/>
    <p:sldId id="302" r:id="rId40"/>
    <p:sldId id="282" r:id="rId41"/>
    <p:sldId id="317" r:id="rId42"/>
    <p:sldId id="283" r:id="rId43"/>
    <p:sldId id="284" r:id="rId44"/>
    <p:sldId id="285" r:id="rId45"/>
    <p:sldId id="286" r:id="rId46"/>
    <p:sldId id="287" r:id="rId47"/>
    <p:sldId id="288" r:id="rId48"/>
    <p:sldId id="318" r:id="rId49"/>
    <p:sldId id="289" r:id="rId50"/>
    <p:sldId id="290" r:id="rId51"/>
    <p:sldId id="296" r:id="rId52"/>
    <p:sldId id="320" r:id="rId5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71" d="100"/>
          <a:sy n="71" d="100"/>
        </p:scale>
        <p:origin x="15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147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95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3477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52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87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6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9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6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7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8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6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hologyoutlines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R="7620" algn="ctr">
              <a:lnSpc>
                <a:spcPct val="100000"/>
              </a:lnSpc>
              <a:spcBef>
                <a:spcPts val="105"/>
              </a:spcBef>
            </a:pPr>
            <a:r>
              <a:rPr lang="en-US" dirty="0" smtClean="0"/>
              <a:t>Small </a:t>
            </a:r>
            <a:r>
              <a:rPr lang="en-US" spc="-5" dirty="0"/>
              <a:t>and Large</a:t>
            </a:r>
            <a:r>
              <a:rPr lang="en-US" spc="-60" dirty="0"/>
              <a:t> </a:t>
            </a:r>
            <a:r>
              <a:rPr lang="en-US" spc="-5" dirty="0"/>
              <a:t>Intestinal</a:t>
            </a:r>
            <a:br>
              <a:rPr lang="en-US" spc="-5" dirty="0"/>
            </a:br>
            <a:r>
              <a:rPr lang="en-US" spc="-55" dirty="0"/>
              <a:t>pathology, </a:t>
            </a:r>
            <a:r>
              <a:rPr lang="en-US" spc="-5" dirty="0"/>
              <a:t>part</a:t>
            </a:r>
            <a:r>
              <a:rPr lang="en-US" spc="-40" dirty="0"/>
              <a:t>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80720" y="8142543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228600" y="517528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DR </a:t>
            </a:r>
            <a:r>
              <a:rPr lang="en-US" sz="2400" b="1" dirty="0" err="1" smtClean="0">
                <a:solidFill>
                  <a:prstClr val="black"/>
                </a:solidFill>
              </a:rPr>
              <a:t>Sura</a:t>
            </a:r>
            <a:r>
              <a:rPr lang="en-US" sz="2400" b="1" dirty="0" smtClean="0">
                <a:solidFill>
                  <a:prstClr val="black"/>
                </a:solidFill>
              </a:rPr>
              <a:t> Al </a:t>
            </a:r>
            <a:r>
              <a:rPr lang="en-US" sz="2400" b="1" dirty="0" err="1" smtClean="0">
                <a:solidFill>
                  <a:prstClr val="black"/>
                </a:solidFill>
              </a:rPr>
              <a:t>Rawabdeh</a:t>
            </a:r>
            <a:r>
              <a:rPr lang="en-US" sz="2400" b="1" dirty="0" smtClean="0">
                <a:solidFill>
                  <a:prstClr val="black"/>
                </a:solidFill>
              </a:rPr>
              <a:t> MD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April 11 2022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8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5" y="0"/>
            <a:ext cx="12225493" cy="6858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185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3554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Clinical</a:t>
            </a:r>
            <a:r>
              <a:rPr sz="3600" spc="-50" dirty="0"/>
              <a:t> </a:t>
            </a:r>
            <a:r>
              <a:rPr sz="3600" spc="-5" dirty="0"/>
              <a:t>features: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71550" y="1752600"/>
            <a:ext cx="10201250" cy="3509294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Abdominal</a:t>
            </a:r>
            <a:r>
              <a:rPr sz="2400" b="1" spc="-2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swelling</a:t>
            </a:r>
            <a:endParaRPr lang="en-US" sz="2400" spc="-5" dirty="0" smtClean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1" spc="-20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Vomiting</a:t>
            </a:r>
            <a:endParaRPr lang="en-US" sz="2400" b="1" spc="-20" dirty="0" smtClean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Passing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stools mixed with blood and </a:t>
            </a:r>
            <a:r>
              <a:rPr sz="2400" b="1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mucus </a:t>
            </a:r>
            <a:r>
              <a:rPr sz="2400" b="1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(currant </a:t>
            </a:r>
            <a:r>
              <a:rPr sz="24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jelly</a:t>
            </a:r>
            <a:r>
              <a:rPr sz="2400" b="1" spc="-6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stool</a:t>
            </a:r>
            <a:r>
              <a:rPr sz="2400" b="1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)</a:t>
            </a:r>
            <a:endParaRPr lang="en-US" sz="2400" b="1" dirty="0" smtClean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1" spc="-2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Pain.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619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Management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462529"/>
            <a:ext cx="8540090" cy="188705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Contrast enemas in uncomplicated idiopathic</a:t>
            </a: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cases</a:t>
            </a:r>
            <a:r>
              <a:rPr sz="24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.</a:t>
            </a:r>
            <a:endParaRPr lang="en-US" sz="2400" spc="-5" dirty="0" smtClean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Surgery if complicated or if masses are the leading</a:t>
            </a:r>
            <a:r>
              <a:rPr sz="2400" spc="-2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point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4298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Hirschsprung</a:t>
            </a:r>
            <a:r>
              <a:rPr sz="3600" spc="-60" dirty="0"/>
              <a:t> </a:t>
            </a:r>
            <a:r>
              <a:rPr sz="3600" spc="-5" dirty="0"/>
              <a:t>Disease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3400" y="1447800"/>
            <a:ext cx="10140290" cy="4108817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4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Congenital </a:t>
            </a: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defect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 colonic</a:t>
            </a:r>
            <a:r>
              <a:rPr sz="2400" spc="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innervations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Congenital aganglionic</a:t>
            </a:r>
            <a:r>
              <a:rPr sz="2400" spc="4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megacolon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More common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males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More severe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</a:t>
            </a:r>
            <a:r>
              <a:rPr sz="2400" spc="1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females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45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Risk increase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</a:t>
            </a:r>
            <a:r>
              <a:rPr sz="2400" spc="4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siblings.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0C225"/>
              </a:buClr>
              <a:buFont typeface="Wingdings 3"/>
              <a:buChar char=""/>
            </a:pP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1" spc="-3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Typical</a:t>
            </a:r>
            <a:r>
              <a:rPr sz="2400" b="1" spc="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presentation: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0C225"/>
              </a:buClr>
              <a:buFont typeface="Wingdings 3"/>
              <a:buChar char=""/>
            </a:pP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Neonatal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failure to pass</a:t>
            </a:r>
            <a:r>
              <a:rPr sz="2400" spc="8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meconium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Obstructive</a:t>
            </a:r>
            <a:r>
              <a:rPr sz="2400" spc="1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constipation.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655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Pathogenesis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057791"/>
            <a:ext cx="10597490" cy="3367589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During</a:t>
            </a:r>
            <a:r>
              <a:rPr sz="2400" b="1" spc="-3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embryogenesis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  <a:tab pos="1849120" algn="l"/>
              </a:tabLst>
            </a:pP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Disrupted	migration 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of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neural crest cells 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from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cecum to  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rectum.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Lack of </a:t>
            </a:r>
            <a:r>
              <a:rPr sz="2400" b="1" spc="-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Meissner submucosal plexus </a:t>
            </a:r>
            <a:r>
              <a:rPr sz="2400" b="1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and </a:t>
            </a:r>
            <a:r>
              <a:rPr sz="24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the</a:t>
            </a:r>
            <a:r>
              <a:rPr sz="2400" b="1" spc="-16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Auerbach</a:t>
            </a:r>
            <a:endParaRPr sz="2400" dirty="0">
              <a:solidFill>
                <a:srgbClr val="FF000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myenteric</a:t>
            </a:r>
            <a:r>
              <a:rPr sz="2400" b="1" spc="-30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plexus</a:t>
            </a:r>
            <a:r>
              <a:rPr sz="2400" spc="-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.</a:t>
            </a:r>
            <a:endParaRPr sz="2400" dirty="0">
              <a:solidFill>
                <a:srgbClr val="FF000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Failure of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coordinated peristaltic</a:t>
            </a:r>
            <a:r>
              <a:rPr sz="2400" spc="6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contractions.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Mutations in </a:t>
            </a:r>
            <a:r>
              <a:rPr sz="2400" spc="-7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RET: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 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familial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cases and 15% of</a:t>
            </a:r>
            <a:r>
              <a:rPr sz="2400" spc="12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sporadic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Other genes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and environmental factors play</a:t>
            </a:r>
            <a:r>
              <a:rPr sz="2400" spc="5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role.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353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Morphology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09600" y="1676400"/>
            <a:ext cx="7930490" cy="365933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15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Rectum</a:t>
            </a:r>
            <a:r>
              <a:rPr sz="2400" spc="-2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always</a:t>
            </a:r>
            <a:r>
              <a:rPr sz="2400" spc="-2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involved.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15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Extent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is</a:t>
            </a:r>
            <a:r>
              <a:rPr sz="2400" spc="-3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variable.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Most 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cases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</a:t>
            </a:r>
            <a:r>
              <a:rPr sz="2400" spc="-3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rectosigmoid.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0C225"/>
              </a:buClr>
              <a:buFont typeface="Wingdings 3"/>
              <a:buChar char=""/>
            </a:pP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Macroscopic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Aganglionic 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region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normal 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or</a:t>
            </a:r>
            <a:r>
              <a:rPr sz="2400" spc="-1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contracted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15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Proximal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normal 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segment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progressively</a:t>
            </a:r>
            <a:r>
              <a:rPr sz="2400" spc="-13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dilated.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0C225"/>
              </a:buClr>
              <a:buFont typeface="Wingdings 3"/>
              <a:buChar char=""/>
            </a:pP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Diagnosis: </a:t>
            </a:r>
            <a:r>
              <a:rPr sz="2400" b="1" spc="-4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BIOPSY,</a:t>
            </a:r>
            <a:r>
              <a:rPr sz="2400" b="1" spc="-2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microscopic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541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9111" y="580644"/>
            <a:ext cx="3429000" cy="5157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15000" y="609600"/>
            <a:ext cx="3429000" cy="5157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72605" y="6290259"/>
            <a:ext cx="3768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rebuchet MS"/>
                <a:cs typeface="Trebuchet MS"/>
              </a:rPr>
              <a:t>Robbins </a:t>
            </a:r>
            <a:r>
              <a:rPr sz="1800" dirty="0">
                <a:latin typeface="Trebuchet MS"/>
                <a:cs typeface="Trebuchet MS"/>
              </a:rPr>
              <a:t>Basic </a:t>
            </a:r>
            <a:r>
              <a:rPr sz="1800" spc="-15" dirty="0">
                <a:latin typeface="Trebuchet MS"/>
                <a:cs typeface="Trebuchet MS"/>
              </a:rPr>
              <a:t>Pathology </a:t>
            </a:r>
            <a:r>
              <a:rPr sz="1800" spc="-5" dirty="0">
                <a:latin typeface="Trebuchet MS"/>
                <a:cs typeface="Trebuchet MS"/>
              </a:rPr>
              <a:t>10th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edition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802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ganglion</a:t>
            </a:r>
            <a:r>
              <a:rPr sz="3600" spc="-65" dirty="0"/>
              <a:t> </a:t>
            </a:r>
            <a:r>
              <a:rPr sz="3600" spc="-5" dirty="0"/>
              <a:t>cells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667000" y="1295400"/>
            <a:ext cx="6035040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89375" y="6365240"/>
            <a:ext cx="28632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rebuchet MS"/>
                <a:cs typeface="Trebuchet MS"/>
                <a:hlinkClick r:id="rId3"/>
              </a:rPr>
              <a:t>http://www.pathologyoutlines.com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902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Complications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416810"/>
            <a:ext cx="8363584" cy="354965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Enterocolitis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Fluid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and electrolyte</a:t>
            </a:r>
            <a:r>
              <a:rPr sz="2400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disturbances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Perforation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Peritonitis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90C225"/>
              </a:buClr>
              <a:buFont typeface="Wingdings 3"/>
              <a:buChar char=""/>
            </a:pPr>
            <a:endParaRPr sz="37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1" spc="-30" dirty="0">
                <a:solidFill>
                  <a:srgbClr val="404040"/>
                </a:solidFill>
                <a:latin typeface="Trebuchet MS"/>
                <a:cs typeface="Trebuchet MS"/>
              </a:rPr>
              <a:t>Treatment:</a:t>
            </a:r>
            <a:endParaRPr sz="2400">
              <a:latin typeface="Trebuchet MS"/>
              <a:cs typeface="Trebuchet MS"/>
            </a:endParaRPr>
          </a:p>
          <a:p>
            <a:pPr marL="355600" marR="5080" indent="-342900">
              <a:lnSpc>
                <a:spcPts val="2590"/>
              </a:lnSpc>
              <a:spcBef>
                <a:spcPts val="1035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Surgical resection of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aganglionic segment and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anastomosis 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normal segments.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5231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Diseases </a:t>
            </a:r>
            <a:r>
              <a:rPr sz="3600" dirty="0"/>
              <a:t>of the</a:t>
            </a:r>
            <a:r>
              <a:rPr sz="3600" spc="-65" dirty="0"/>
              <a:t> </a:t>
            </a:r>
            <a:r>
              <a:rPr sz="3600" spc="-5" dirty="0"/>
              <a:t>intestines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457957"/>
            <a:ext cx="5503545" cy="231076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Intestinal</a:t>
            </a:r>
            <a:r>
              <a:rPr sz="2400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obstruction</a:t>
            </a:r>
            <a:endParaRPr sz="24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30" dirty="0">
                <a:solidFill>
                  <a:srgbClr val="FF0000"/>
                </a:solidFill>
                <a:latin typeface="Trebuchet MS"/>
                <a:cs typeface="Trebuchet MS"/>
              </a:rPr>
              <a:t>Vascular</a:t>
            </a:r>
            <a:r>
              <a:rPr sz="2400" spc="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disorders</a:t>
            </a:r>
            <a:endParaRPr sz="24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Malabsorptive diseases and</a:t>
            </a:r>
            <a:r>
              <a:rPr sz="2400" spc="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rebuchet MS"/>
                <a:cs typeface="Trebuchet MS"/>
              </a:rPr>
              <a:t>infections</a:t>
            </a:r>
            <a:endParaRPr sz="24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9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Inflammatory bowel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disease.</a:t>
            </a:r>
            <a:endParaRPr sz="1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Polyps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and neoplastic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diseases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6685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/>
              <a:t>VASCULAR </a:t>
            </a:r>
            <a:r>
              <a:rPr sz="3600" spc="-5" dirty="0"/>
              <a:t>DISORDERS </a:t>
            </a:r>
            <a:r>
              <a:rPr sz="3600" dirty="0"/>
              <a:t>OF</a:t>
            </a:r>
            <a:r>
              <a:rPr sz="3600" spc="25" dirty="0"/>
              <a:t> </a:t>
            </a:r>
            <a:r>
              <a:rPr sz="3600" dirty="0"/>
              <a:t>BOWEL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862248"/>
            <a:ext cx="3707129" cy="100965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Ischemic Bowel</a:t>
            </a:r>
            <a:r>
              <a:rPr sz="2400" b="1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Disease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Hemorrhoids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6206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Hemorrhoids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187651"/>
            <a:ext cx="9683090" cy="36035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Dilated anal and 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perianal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collateral vessels that connect the portal and</a:t>
            </a:r>
            <a:r>
              <a:rPr sz="2000" spc="-2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caval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venous</a:t>
            </a:r>
            <a:r>
              <a:rPr sz="2000" spc="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systems.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Predisposing</a:t>
            </a:r>
            <a:r>
              <a:rPr sz="2000" b="1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factors: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Constipation and</a:t>
            </a:r>
            <a:r>
              <a:rPr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straining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spc="-2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Venous 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stasis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of</a:t>
            </a:r>
            <a:r>
              <a:rPr sz="2000" spc="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pregnancy,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Portal</a:t>
            </a:r>
            <a:r>
              <a:rPr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hypertension.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2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  <a:tab pos="2662555" algn="l"/>
              </a:tabLst>
            </a:pP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External</a:t>
            </a:r>
            <a:r>
              <a:rPr sz="2000" spc="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and</a:t>
            </a:r>
            <a:r>
              <a:rPr sz="2000" spc="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internal</a:t>
            </a:r>
            <a:r>
              <a:rPr lang="en-US" sz="20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hemorrhoids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hemorrho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1" y="1"/>
            <a:ext cx="6019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hemorrho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10" y="-36491"/>
            <a:ext cx="6148590" cy="681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5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rial Rounded MT Bold" panose="020F0704030504030204" pitchFamily="34" charset="0"/>
              </a:rPr>
              <a:t>Microscopic findings</a:t>
            </a:r>
            <a:endParaRPr lang="en-US" sz="44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0295466" cy="3880773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Dilated, thick walled, congested submucosal vessels and sinusoidal spaces, often with thrombosis; variable hemorrhage into connective </a:t>
            </a:r>
            <a:r>
              <a:rPr lang="en-US" sz="2000" dirty="0" smtClean="0">
                <a:latin typeface="Arial Rounded MT Bold" panose="020F0704030504030204" pitchFamily="34" charset="0"/>
              </a:rPr>
              <a:t>tissue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Dilated spaces may show exuberant vascular proliferation confined to vessel known as papillary endothelial </a:t>
            </a:r>
            <a:r>
              <a:rPr lang="en-US" sz="2000" dirty="0" smtClean="0">
                <a:latin typeface="Arial Rounded MT Bold" panose="020F0704030504030204" pitchFamily="34" charset="0"/>
              </a:rPr>
              <a:t>hyperplasia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Internal hemorrhoids are lined by rectal or transitional mucosa, external hemorrhoids have a squamous </a:t>
            </a:r>
            <a:r>
              <a:rPr lang="en-US" sz="2000" dirty="0" smtClean="0">
                <a:latin typeface="Arial Rounded MT Bold" panose="020F0704030504030204" pitchFamily="34" charset="0"/>
              </a:rPr>
              <a:t>lining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Surface may show ulceration</a:t>
            </a:r>
          </a:p>
        </p:txBody>
      </p:sp>
    </p:spTree>
    <p:extLst>
      <p:ext uri="{BB962C8B-B14F-4D97-AF65-F5344CB8AC3E}">
        <p14:creationId xmlns:p14="http://schemas.microsoft.com/office/powerpoint/2010/main" val="1409751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hemorrho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5486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نتيجة بحث الصور عن hemorrhoids pathology outl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90" y="57151"/>
            <a:ext cx="6603999" cy="67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854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Clinical features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533466" cy="408781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Patients usually have 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painless bleeding</a:t>
            </a:r>
            <a:r>
              <a:rPr lang="en-US" dirty="0">
                <a:latin typeface="Arial Rounded MT Bold" panose="020F0704030504030204" pitchFamily="34" charset="0"/>
              </a:rPr>
              <a:t>, noticing blood in the toilet or on lavatory paper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Patients may experience 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pain</a:t>
            </a:r>
            <a:r>
              <a:rPr lang="en-US" dirty="0">
                <a:latin typeface="Arial Rounded MT Bold" panose="020F0704030504030204" pitchFamily="34" charset="0"/>
              </a:rPr>
              <a:t> or discomfort, especially with thrombosis, strangulation or ulceration</a:t>
            </a:r>
          </a:p>
          <a:p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Anemia</a:t>
            </a:r>
            <a:r>
              <a:rPr lang="en-US" dirty="0">
                <a:latin typeface="Arial Rounded MT Bold" panose="020F0704030504030204" pitchFamily="34" charset="0"/>
              </a:rPr>
              <a:t> from hemorrhoids is unusual - patients should undergo hematologic evaluation</a:t>
            </a:r>
          </a:p>
          <a:p>
            <a:pPr marL="0" indent="0"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Clinically four grades:</a:t>
            </a:r>
          </a:p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First degree</a:t>
            </a:r>
            <a:r>
              <a:rPr lang="en-US" dirty="0">
                <a:latin typeface="Arial Rounded MT Bold" panose="020F0704030504030204" pitchFamily="34" charset="0"/>
              </a:rPr>
              <a:t>, anal cushions that slide down past dentate line with straining at stool, that bleed with defecation</a:t>
            </a:r>
          </a:p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Second</a:t>
            </a:r>
            <a:r>
              <a:rPr lang="en-US" dirty="0">
                <a:latin typeface="Arial Rounded MT Bold" panose="020F0704030504030204" pitchFamily="34" charset="0"/>
              </a:rPr>
              <a:t>, anal cushions that prolapse with straining, but reduce spontaneously</a:t>
            </a:r>
          </a:p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Third</a:t>
            </a:r>
            <a:r>
              <a:rPr lang="en-US" dirty="0">
                <a:latin typeface="Arial Rounded MT Bold" panose="020F0704030504030204" pitchFamily="34" charset="0"/>
              </a:rPr>
              <a:t>, hemorrhoids that remain outside of the anal canal unless manually replaced</a:t>
            </a:r>
          </a:p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Fourth</a:t>
            </a:r>
            <a:r>
              <a:rPr lang="en-US" dirty="0">
                <a:latin typeface="Arial Rounded MT Bold" panose="020F0704030504030204" pitchFamily="34" charset="0"/>
              </a:rPr>
              <a:t>, hemorrhoids that cannot be reduced</a:t>
            </a:r>
          </a:p>
        </p:txBody>
      </p:sp>
    </p:spTree>
    <p:extLst>
      <p:ext uri="{BB962C8B-B14F-4D97-AF65-F5344CB8AC3E}">
        <p14:creationId xmlns:p14="http://schemas.microsoft.com/office/powerpoint/2010/main" val="896969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04800"/>
            <a:ext cx="4007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DIARRHEAL</a:t>
            </a:r>
            <a:r>
              <a:rPr sz="3600" spc="-210" dirty="0"/>
              <a:t> </a:t>
            </a:r>
            <a:r>
              <a:rPr sz="3600" spc="-5" dirty="0"/>
              <a:t>DISEASE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1066800"/>
            <a:ext cx="9731553" cy="5347618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Diarrhea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: increase in stool 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mass, frequency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or</a:t>
            </a:r>
            <a:r>
              <a:rPr sz="2000" spc="-6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2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fluidity</a:t>
            </a:r>
            <a:r>
              <a:rPr lang="en-US" sz="2000" spc="-2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(more than 200 grams per day</a:t>
            </a:r>
            <a:endParaRPr lang="en-US" sz="2000" spc="-5" dirty="0" smtClean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sz="2000" dirty="0">
                <a:latin typeface="Arial Rounded MT Bold" panose="020F0704030504030204" pitchFamily="34" charset="0"/>
                <a:cs typeface="Trebuchet MS"/>
              </a:rPr>
              <a:t>In severe cases, stool volume </a:t>
            </a:r>
            <a:r>
              <a:rPr lang="en-US" sz="2000" dirty="0" smtClean="0">
                <a:latin typeface="Arial Rounded MT Bold" panose="020F0704030504030204" pitchFamily="34" charset="0"/>
                <a:cs typeface="Trebuchet MS"/>
              </a:rPr>
              <a:t>can exceed </a:t>
            </a:r>
            <a:r>
              <a:rPr lang="en-US" sz="2000" dirty="0">
                <a:latin typeface="Arial Rounded MT Bold" panose="020F0704030504030204" pitchFamily="34" charset="0"/>
                <a:cs typeface="Trebuchet MS"/>
              </a:rPr>
              <a:t>14 L per day and, without fluid resuscitation, result </a:t>
            </a:r>
            <a:r>
              <a:rPr lang="en-US" sz="2000" dirty="0" smtClean="0">
                <a:latin typeface="Arial Rounded MT Bold" panose="020F0704030504030204" pitchFamily="34" charset="0"/>
                <a:cs typeface="Trebuchet MS"/>
              </a:rPr>
              <a:t> in </a:t>
            </a:r>
            <a:r>
              <a:rPr lang="en-US" sz="2000" dirty="0">
                <a:latin typeface="Arial Rounded MT Bold" panose="020F0704030504030204" pitchFamily="34" charset="0"/>
                <a:cs typeface="Trebuchet MS"/>
              </a:rPr>
              <a:t>death</a:t>
            </a:r>
            <a:r>
              <a:rPr lang="en-US" sz="2000" dirty="0" smtClean="0">
                <a:latin typeface="Arial Rounded MT Bold" panose="020F0704030504030204" pitchFamily="34" charset="0"/>
                <a:cs typeface="Trebuchet MS"/>
              </a:rPr>
              <a:t>.</a:t>
            </a: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lang="en-US" sz="2000" dirty="0" smtClean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sz="2000" dirty="0" smtClean="0">
                <a:latin typeface="Arial Rounded MT Bold" panose="020F0704030504030204" pitchFamily="34" charset="0"/>
                <a:cs typeface="Trebuchet MS"/>
              </a:rPr>
              <a:t> </a:t>
            </a:r>
            <a:r>
              <a:rPr lang="en-US" sz="2000" dirty="0">
                <a:latin typeface="Arial Rounded MT Bold" panose="020F0704030504030204" pitchFamily="34" charset="0"/>
                <a:cs typeface="Trebuchet MS"/>
              </a:rPr>
              <a:t>Worldwide, diarrheal diseases account for greater </a:t>
            </a:r>
            <a:r>
              <a:rPr lang="en-US" sz="2000" dirty="0" smtClean="0">
                <a:latin typeface="Arial Rounded MT Bold" panose="020F0704030504030204" pitchFamily="34" charset="0"/>
                <a:cs typeface="Trebuchet MS"/>
              </a:rPr>
              <a:t> than </a:t>
            </a:r>
            <a:r>
              <a:rPr lang="en-US" sz="2000" dirty="0">
                <a:latin typeface="Arial Rounded MT Bold" panose="020F0704030504030204" pitchFamily="34" charset="0"/>
                <a:cs typeface="Trebuchet MS"/>
              </a:rPr>
              <a:t>700,000 deaths of children under 5 years of age, </a:t>
            </a:r>
            <a:r>
              <a:rPr lang="en-US" sz="2000" dirty="0" smtClean="0">
                <a:latin typeface="Arial Rounded MT Bold" panose="020F0704030504030204" pitchFamily="34" charset="0"/>
                <a:cs typeface="Trebuchet MS"/>
              </a:rPr>
              <a:t>making </a:t>
            </a:r>
            <a:r>
              <a:rPr lang="en-US" sz="2000" dirty="0">
                <a:latin typeface="Arial Rounded MT Bold" panose="020F0704030504030204" pitchFamily="34" charset="0"/>
                <a:cs typeface="Trebuchet MS"/>
              </a:rPr>
              <a:t>them the second leading cause of death in this age </a:t>
            </a:r>
            <a:r>
              <a:rPr lang="en-US" sz="2000" dirty="0" smtClean="0">
                <a:latin typeface="Arial Rounded MT Bold" panose="020F0704030504030204" pitchFamily="34" charset="0"/>
                <a:cs typeface="Trebuchet MS"/>
              </a:rPr>
              <a:t>group.</a:t>
            </a: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lang="en-US" sz="2000" dirty="0" smtClean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sz="2000" dirty="0" smtClean="0">
                <a:latin typeface="Arial Rounded MT Bold" panose="020F0704030504030204" pitchFamily="34" charset="0"/>
                <a:cs typeface="Trebuchet MS"/>
              </a:rPr>
              <a:t> </a:t>
            </a:r>
            <a:r>
              <a:rPr lang="en-US" sz="2000" dirty="0">
                <a:latin typeface="Arial Rounded MT Bold" panose="020F0704030504030204" pitchFamily="34" charset="0"/>
                <a:cs typeface="Trebuchet MS"/>
              </a:rPr>
              <a:t>Painful, bloody, small-volume diarrhea is known </a:t>
            </a:r>
            <a:r>
              <a:rPr lang="en-US" sz="2000" dirty="0" smtClean="0">
                <a:latin typeface="Arial Rounded MT Bold" panose="020F0704030504030204" pitchFamily="34" charset="0"/>
                <a:cs typeface="Trebuchet MS"/>
              </a:rPr>
              <a:t>as </a:t>
            </a:r>
            <a:r>
              <a:rPr 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dysentery</a:t>
            </a: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. </a:t>
            </a:r>
            <a:endParaRPr lang="en-US" sz="2000" dirty="0" smtClean="0">
              <a:solidFill>
                <a:srgbClr val="FF000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lang="en-US" sz="2000" dirty="0" smtClean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sz="2000" dirty="0" smtClean="0">
                <a:latin typeface="Arial Rounded MT Bold" panose="020F0704030504030204" pitchFamily="34" charset="0"/>
                <a:cs typeface="Trebuchet MS"/>
              </a:rPr>
              <a:t>Diarrhea </a:t>
            </a:r>
            <a:r>
              <a:rPr lang="en-US" sz="2000" dirty="0">
                <a:latin typeface="Arial Rounded MT Bold" panose="020F0704030504030204" pitchFamily="34" charset="0"/>
                <a:cs typeface="Trebuchet MS"/>
              </a:rPr>
              <a:t>is a common symptom of many </a:t>
            </a:r>
            <a:r>
              <a:rPr lang="en-US" sz="2000" dirty="0" smtClean="0">
                <a:latin typeface="Arial Rounded MT Bold" panose="020F0704030504030204" pitchFamily="34" charset="0"/>
                <a:cs typeface="Trebuchet MS"/>
              </a:rPr>
              <a:t>intestinal </a:t>
            </a:r>
            <a:r>
              <a:rPr lang="en-US" sz="2000" dirty="0">
                <a:latin typeface="Arial Rounded MT Bold" panose="020F0704030504030204" pitchFamily="34" charset="0"/>
                <a:cs typeface="Trebuchet MS"/>
              </a:rPr>
              <a:t>diseases, including those due to infection, </a:t>
            </a:r>
            <a:r>
              <a:rPr lang="en-US" sz="2000" dirty="0" smtClean="0">
                <a:latin typeface="Arial Rounded MT Bold" panose="020F0704030504030204" pitchFamily="34" charset="0"/>
                <a:cs typeface="Trebuchet MS"/>
              </a:rPr>
              <a:t>inflammation, </a:t>
            </a:r>
            <a:r>
              <a:rPr lang="en-US" sz="2000" dirty="0">
                <a:latin typeface="Arial Rounded MT Bold" panose="020F0704030504030204" pitchFamily="34" charset="0"/>
                <a:cs typeface="Trebuchet MS"/>
              </a:rPr>
              <a:t>ischemia, malabsorption, and </a:t>
            </a:r>
            <a:r>
              <a:rPr lang="en-US" sz="2000" dirty="0" smtClean="0">
                <a:latin typeface="Arial Rounded MT Bold" panose="020F0704030504030204" pitchFamily="34" charset="0"/>
                <a:cs typeface="Trebuchet MS"/>
              </a:rPr>
              <a:t>nutritional </a:t>
            </a:r>
            <a:r>
              <a:rPr lang="en-US" sz="2000" dirty="0">
                <a:latin typeface="Arial Rounded MT Bold" panose="020F0704030504030204" pitchFamily="34" charset="0"/>
                <a:cs typeface="Trebuchet MS"/>
              </a:rPr>
              <a:t>deficiency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DIARRHEAL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0905066" cy="3880773"/>
          </a:xfrm>
        </p:spPr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It can be classified into four major categories: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1• 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Secretory diarrhea </a:t>
            </a:r>
            <a:r>
              <a:rPr lang="en-US" dirty="0">
                <a:latin typeface="Arial Rounded MT Bold" panose="020F0704030504030204" pitchFamily="34" charset="0"/>
              </a:rPr>
              <a:t>is characterized by isotonic stool </a:t>
            </a:r>
            <a:r>
              <a:rPr lang="en-US" dirty="0" smtClean="0">
                <a:latin typeface="Arial Rounded MT Bold" panose="020F0704030504030204" pitchFamily="34" charset="0"/>
              </a:rPr>
              <a:t>and persists </a:t>
            </a:r>
            <a:r>
              <a:rPr lang="en-US" dirty="0">
                <a:latin typeface="Arial Rounded MT Bold" panose="020F0704030504030204" pitchFamily="34" charset="0"/>
              </a:rPr>
              <a:t>during fasting.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2• 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Osmotic diarrhea</a:t>
            </a:r>
            <a:r>
              <a:rPr lang="en-US" dirty="0">
                <a:latin typeface="Arial Rounded MT Bold" panose="020F0704030504030204" pitchFamily="34" charset="0"/>
              </a:rPr>
              <a:t>, such as that occurring with lactase deficiency, is due to osmotic forces exerted by unabsorbed </a:t>
            </a:r>
            <a:r>
              <a:rPr lang="en-US" dirty="0" smtClean="0">
                <a:latin typeface="Arial Rounded MT Bold" panose="020F0704030504030204" pitchFamily="34" charset="0"/>
              </a:rPr>
              <a:t> luminal solutes more </a:t>
            </a:r>
            <a:r>
              <a:rPr lang="en-US" dirty="0">
                <a:latin typeface="Arial Rounded MT Bold" panose="020F0704030504030204" pitchFamily="34" charset="0"/>
              </a:rPr>
              <a:t>concentrated than plasma, and the </a:t>
            </a:r>
            <a:r>
              <a:rPr lang="en-US" dirty="0" smtClean="0">
                <a:latin typeface="Arial Rounded MT Bold" panose="020F0704030504030204" pitchFamily="34" charset="0"/>
              </a:rPr>
              <a:t>condition abates </a:t>
            </a:r>
            <a:r>
              <a:rPr lang="en-US" dirty="0">
                <a:latin typeface="Arial Rounded MT Bold" panose="020F0704030504030204" pitchFamily="34" charset="0"/>
              </a:rPr>
              <a:t>with fasting.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3• 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Malabsorptive diarrhea </a:t>
            </a:r>
            <a:r>
              <a:rPr lang="en-US" dirty="0">
                <a:latin typeface="Arial Rounded MT Bold" panose="020F0704030504030204" pitchFamily="34" charset="0"/>
              </a:rPr>
              <a:t>caused by inadequate </a:t>
            </a:r>
            <a:r>
              <a:rPr lang="en-US" dirty="0" smtClean="0">
                <a:latin typeface="Arial Rounded MT Bold" panose="020F0704030504030204" pitchFamily="34" charset="0"/>
              </a:rPr>
              <a:t>nutrient absorption </a:t>
            </a:r>
            <a:r>
              <a:rPr lang="en-US" dirty="0">
                <a:latin typeface="Arial Rounded MT Bold" panose="020F0704030504030204" pitchFamily="34" charset="0"/>
              </a:rPr>
              <a:t>is associated with steatorrhea and is </a:t>
            </a:r>
            <a:r>
              <a:rPr lang="en-US" dirty="0" smtClean="0">
                <a:latin typeface="Arial Rounded MT Bold" panose="020F0704030504030204" pitchFamily="34" charset="0"/>
              </a:rPr>
              <a:t>relieved by </a:t>
            </a:r>
            <a:r>
              <a:rPr lang="en-US" dirty="0">
                <a:latin typeface="Arial Rounded MT Bold" panose="020F0704030504030204" pitchFamily="34" charset="0"/>
              </a:rPr>
              <a:t>fasting.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4• 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Exudative diarrhea </a:t>
            </a:r>
            <a:r>
              <a:rPr lang="en-US" dirty="0">
                <a:latin typeface="Arial Rounded MT Bold" panose="020F0704030504030204" pitchFamily="34" charset="0"/>
              </a:rPr>
              <a:t>is due to inflammatory disease </a:t>
            </a:r>
            <a:r>
              <a:rPr lang="en-US" dirty="0" smtClean="0">
                <a:latin typeface="Arial Rounded MT Bold" panose="020F0704030504030204" pitchFamily="34" charset="0"/>
              </a:rPr>
              <a:t>and characterized </a:t>
            </a:r>
            <a:r>
              <a:rPr lang="en-US" dirty="0">
                <a:latin typeface="Arial Rounded MT Bold" panose="020F0704030504030204" pitchFamily="34" charset="0"/>
              </a:rPr>
              <a:t>by purulent, bloody stools that continue </a:t>
            </a:r>
            <a:r>
              <a:rPr lang="en-US" dirty="0" smtClean="0">
                <a:latin typeface="Arial Rounded MT Bold" panose="020F0704030504030204" pitchFamily="34" charset="0"/>
              </a:rPr>
              <a:t>during </a:t>
            </a:r>
            <a:r>
              <a:rPr lang="en-US" dirty="0">
                <a:latin typeface="Arial Rounded MT Bold" panose="020F0704030504030204" pitchFamily="34" charset="0"/>
              </a:rPr>
              <a:t>fasting.</a:t>
            </a:r>
          </a:p>
        </p:txBody>
      </p:sp>
    </p:spTree>
    <p:extLst>
      <p:ext uri="{BB962C8B-B14F-4D97-AF65-F5344CB8AC3E}">
        <p14:creationId xmlns:p14="http://schemas.microsoft.com/office/powerpoint/2010/main" val="3886351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Malabsorptive</a:t>
            </a:r>
            <a:r>
              <a:rPr sz="3600" spc="-75" dirty="0"/>
              <a:t> </a:t>
            </a:r>
            <a:r>
              <a:rPr sz="3600" dirty="0"/>
              <a:t>Diarrhea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2160589"/>
            <a:ext cx="10447866" cy="3880773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Malabsorption manifests most commonly as chronic </a:t>
            </a:r>
            <a:r>
              <a:rPr lang="en-US" sz="2000" dirty="0" smtClean="0">
                <a:latin typeface="Arial Rounded MT Bold" panose="020F0704030504030204" pitchFamily="34" charset="0"/>
              </a:rPr>
              <a:t> diarrhea </a:t>
            </a:r>
          </a:p>
          <a:p>
            <a:endParaRPr lang="en-US" sz="2000" dirty="0" smtClean="0">
              <a:latin typeface="Arial Rounded MT Bold" panose="020F0704030504030204" pitchFamily="34" charset="0"/>
            </a:endParaRP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Characterized </a:t>
            </a:r>
            <a:r>
              <a:rPr lang="en-US" sz="2000" dirty="0">
                <a:latin typeface="Arial Rounded MT Bold" panose="020F0704030504030204" pitchFamily="34" charset="0"/>
              </a:rPr>
              <a:t>by defective absorption of </a:t>
            </a:r>
            <a:r>
              <a:rPr lang="en-US" sz="2000" dirty="0" smtClean="0">
                <a:latin typeface="Arial Rounded MT Bold" panose="020F0704030504030204" pitchFamily="34" charset="0"/>
              </a:rPr>
              <a:t> fats</a:t>
            </a:r>
            <a:r>
              <a:rPr lang="en-US" sz="2000" dirty="0">
                <a:latin typeface="Arial Rounded MT Bold" panose="020F0704030504030204" pitchFamily="34" charset="0"/>
              </a:rPr>
              <a:t>, fat- and water-soluble vitamins, proteins, </a:t>
            </a:r>
            <a:r>
              <a:rPr lang="en-US" sz="2000" dirty="0" smtClean="0">
                <a:latin typeface="Arial Rounded MT Bold" panose="020F0704030504030204" pitchFamily="34" charset="0"/>
              </a:rPr>
              <a:t>carbohydrates, electrolytes</a:t>
            </a:r>
          </a:p>
          <a:p>
            <a:endParaRPr lang="en-US" sz="2000" dirty="0" smtClean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 Chronic </a:t>
            </a:r>
            <a:r>
              <a:rPr lang="en-US" sz="2000" dirty="0" smtClean="0">
                <a:latin typeface="Arial Rounded MT Bold" panose="020F0704030504030204" pitchFamily="34" charset="0"/>
              </a:rPr>
              <a:t>malabsorption </a:t>
            </a:r>
            <a:r>
              <a:rPr lang="en-US" sz="2000" dirty="0">
                <a:latin typeface="Arial Rounded MT Bold" panose="020F0704030504030204" pitchFamily="34" charset="0"/>
              </a:rPr>
              <a:t>causes weight loss, anorexia, abdominal distention, </a:t>
            </a:r>
          </a:p>
          <a:p>
            <a:pPr marL="0" indent="0">
              <a:buNone/>
            </a:pPr>
            <a:r>
              <a:rPr lang="en-US" sz="2000" dirty="0" smtClean="0">
                <a:latin typeface="Arial Rounded MT Bold" panose="020F0704030504030204" pitchFamily="34" charset="0"/>
              </a:rPr>
              <a:t>       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borborygmi</a:t>
            </a:r>
            <a:r>
              <a:rPr lang="en-US" sz="2000" dirty="0">
                <a:latin typeface="Arial Rounded MT Bold" panose="020F0704030504030204" pitchFamily="34" charset="0"/>
              </a:rPr>
              <a:t>, and muscle wasting</a:t>
            </a:r>
            <a:r>
              <a:rPr lang="en-US" sz="2000" dirty="0" smtClean="0">
                <a:latin typeface="Arial Rounded MT Bold" panose="020F0704030504030204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</a:rPr>
              <a:t>A hallmark of </a:t>
            </a:r>
            <a:r>
              <a:rPr lang="en-US" sz="2000" dirty="0" smtClean="0">
                <a:latin typeface="Arial Rounded MT Bold" panose="020F0704030504030204" pitchFamily="34" charset="0"/>
              </a:rPr>
              <a:t>malabsorption </a:t>
            </a:r>
            <a:r>
              <a:rPr lang="en-US" sz="2000" dirty="0">
                <a:latin typeface="Arial Rounded MT Bold" panose="020F0704030504030204" pitchFamily="34" charset="0"/>
              </a:rPr>
              <a:t>is </a:t>
            </a:r>
            <a:r>
              <a:rPr lang="en-US" sz="2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steatorrhea</a:t>
            </a:r>
            <a:r>
              <a:rPr lang="en-US" sz="2000" dirty="0">
                <a:latin typeface="Arial Rounded MT Bold" panose="020F0704030504030204" pitchFamily="34" charset="0"/>
              </a:rPr>
              <a:t>, characterized by excessive fecal fat </a:t>
            </a:r>
          </a:p>
          <a:p>
            <a:pPr marL="0" indent="0"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and bulky, frothy, greasy, yellow, or clay-colored stools.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Malabsorptive Diarrhea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8596668" cy="4800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>
                <a:latin typeface="Arial Rounded MT Bold" panose="020F0704030504030204" pitchFamily="34" charset="0"/>
              </a:rPr>
              <a:t>Pancreatic </a:t>
            </a:r>
            <a:r>
              <a:rPr lang="en-US" sz="2800" dirty="0" smtClean="0">
                <a:latin typeface="Arial Rounded MT Bold" panose="020F0704030504030204" pitchFamily="34" charset="0"/>
              </a:rPr>
              <a:t>insufficiency.</a:t>
            </a:r>
            <a:endParaRPr lang="en-US" sz="2800" dirty="0">
              <a:latin typeface="Arial Rounded MT Bold" panose="020F0704030504030204" pitchFamily="34" charset="0"/>
            </a:endParaRPr>
          </a:p>
          <a:p>
            <a:r>
              <a:rPr lang="en-US" sz="2800" dirty="0">
                <a:latin typeface="Arial Rounded MT Bold" panose="020F0704030504030204" pitchFamily="34" charset="0"/>
              </a:rPr>
              <a:t>Celiac disease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Crohn disease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Cystic Fibrosis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Lactase </a:t>
            </a:r>
            <a:r>
              <a:rPr lang="en-US" sz="2800" dirty="0" smtClean="0">
                <a:latin typeface="Arial Rounded MT Bold" panose="020F0704030504030204" pitchFamily="34" charset="0"/>
              </a:rPr>
              <a:t>(Disaccharides) </a:t>
            </a:r>
            <a:r>
              <a:rPr lang="en-US" sz="2800" dirty="0">
                <a:latin typeface="Arial Rounded MT Bold" panose="020F0704030504030204" pitchFamily="34" charset="0"/>
              </a:rPr>
              <a:t>Deficiency</a:t>
            </a:r>
          </a:p>
          <a:p>
            <a:r>
              <a:rPr lang="en-US" sz="2800" dirty="0" err="1">
                <a:latin typeface="Arial Rounded MT Bold" panose="020F0704030504030204" pitchFamily="34" charset="0"/>
              </a:rPr>
              <a:t>Abetalipoproteinemia</a:t>
            </a:r>
            <a:endParaRPr lang="en-US" sz="2800" dirty="0">
              <a:latin typeface="Arial Rounded MT Bold" panose="020F0704030504030204" pitchFamily="34" charset="0"/>
            </a:endParaRPr>
          </a:p>
          <a:p>
            <a:r>
              <a:rPr lang="en-US" sz="2800" dirty="0">
                <a:latin typeface="Arial Rounded MT Bold" panose="020F0704030504030204" pitchFamily="34" charset="0"/>
              </a:rPr>
              <a:t>Infectious </a:t>
            </a:r>
            <a:r>
              <a:rPr lang="en-US" sz="2800" dirty="0" err="1">
                <a:latin typeface="Arial Rounded MT Bold" panose="020F0704030504030204" pitchFamily="34" charset="0"/>
              </a:rPr>
              <a:t>Enterocolitis</a:t>
            </a:r>
            <a:endParaRPr lang="en-US" sz="2800" dirty="0">
              <a:latin typeface="Arial Rounded MT Bold" panose="020F0704030504030204" pitchFamily="34" charset="0"/>
            </a:endParaRPr>
          </a:p>
          <a:p>
            <a:r>
              <a:rPr lang="en-US" sz="2800" dirty="0">
                <a:latin typeface="Arial Rounded MT Bold" panose="020F0704030504030204" pitchFamily="34" charset="0"/>
              </a:rPr>
              <a:t>Inflammatory bowel diseases…..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356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4420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Intestinal</a:t>
            </a:r>
            <a:r>
              <a:rPr sz="3600" spc="-90" dirty="0"/>
              <a:t> </a:t>
            </a:r>
            <a:r>
              <a:rPr sz="3600" dirty="0"/>
              <a:t>obstruction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pc="-5" dirty="0"/>
              <a:t>Mechanical</a:t>
            </a:r>
            <a:r>
              <a:rPr spc="-40" dirty="0"/>
              <a:t> </a:t>
            </a:r>
            <a:r>
              <a:rPr spc="-5" dirty="0"/>
              <a:t>obstruction:</a:t>
            </a: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0C225"/>
              </a:buClr>
              <a:buFont typeface="Wingdings 3"/>
              <a:buChar char=""/>
            </a:pPr>
            <a:endParaRPr sz="2900"/>
          </a:p>
          <a:p>
            <a:pPr marL="355600" indent="-342900">
              <a:lnSpc>
                <a:spcPct val="100000"/>
              </a:lnSpc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b="0" spc="-10" dirty="0">
                <a:solidFill>
                  <a:srgbClr val="C00000"/>
                </a:solidFill>
                <a:latin typeface="Trebuchet MS"/>
                <a:cs typeface="Trebuchet MS"/>
              </a:rPr>
              <a:t>Intussusception</a:t>
            </a: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b="0" spc="-10" dirty="0">
                <a:solidFill>
                  <a:srgbClr val="C00000"/>
                </a:solidFill>
                <a:latin typeface="Trebuchet MS"/>
                <a:cs typeface="Trebuchet MS"/>
              </a:rPr>
              <a:t>Hernias.</a:t>
            </a: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b="0" spc="-10" dirty="0">
                <a:solidFill>
                  <a:srgbClr val="C00000"/>
                </a:solidFill>
                <a:latin typeface="Trebuchet MS"/>
                <a:cs typeface="Trebuchet MS"/>
              </a:rPr>
              <a:t>Adhesions.</a:t>
            </a:r>
          </a:p>
          <a:p>
            <a:pPr marL="355600" indent="-342900">
              <a:lnSpc>
                <a:spcPct val="100000"/>
              </a:lnSpc>
              <a:spcBef>
                <a:spcPts val="555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b="0" spc="-20" dirty="0">
                <a:solidFill>
                  <a:srgbClr val="C00000"/>
                </a:solidFill>
                <a:latin typeface="Trebuchet MS"/>
                <a:cs typeface="Trebuchet MS"/>
              </a:rPr>
              <a:t>Volvulus</a:t>
            </a: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0C225"/>
              </a:buClr>
              <a:buFont typeface="Wingdings 3"/>
              <a:buChar char=""/>
            </a:pPr>
            <a:endParaRPr sz="285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b="0" spc="-40" dirty="0">
                <a:solidFill>
                  <a:srgbClr val="000000"/>
                </a:solidFill>
                <a:latin typeface="Trebuchet MS"/>
                <a:cs typeface="Trebuchet MS"/>
              </a:rPr>
              <a:t>Tumors.</a:t>
            </a:r>
          </a:p>
          <a:p>
            <a:pPr marL="355600" indent="-342900">
              <a:lnSpc>
                <a:spcPct val="100000"/>
              </a:lnSpc>
              <a:spcBef>
                <a:spcPts val="555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b="0" spc="-10" dirty="0">
                <a:solidFill>
                  <a:srgbClr val="000000"/>
                </a:solidFill>
                <a:latin typeface="Trebuchet MS"/>
                <a:cs typeface="Trebuchet MS"/>
              </a:rPr>
              <a:t>Diverticulitis</a:t>
            </a: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b="0" spc="-10" dirty="0">
                <a:solidFill>
                  <a:srgbClr val="000000"/>
                </a:solidFill>
                <a:latin typeface="Trebuchet MS"/>
                <a:cs typeface="Trebuchet MS"/>
              </a:rPr>
              <a:t>Infarction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69534" y="2488437"/>
            <a:ext cx="3538854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b="1" spc="-5" dirty="0">
                <a:solidFill>
                  <a:srgbClr val="404040"/>
                </a:solidFill>
                <a:latin typeface="Trebuchet MS"/>
                <a:cs typeface="Trebuchet MS"/>
              </a:rPr>
              <a:t>Non-mechanical</a:t>
            </a:r>
            <a:r>
              <a:rPr sz="19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b="1" spc="-5" dirty="0">
                <a:solidFill>
                  <a:srgbClr val="404040"/>
                </a:solidFill>
                <a:latin typeface="Trebuchet MS"/>
                <a:cs typeface="Trebuchet MS"/>
              </a:rPr>
              <a:t>obstruction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69534" y="3137444"/>
            <a:ext cx="2858135" cy="109982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35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spc="-10" dirty="0">
                <a:solidFill>
                  <a:srgbClr val="FF0000"/>
                </a:solidFill>
                <a:latin typeface="Trebuchet MS"/>
                <a:cs typeface="Trebuchet MS"/>
              </a:rPr>
              <a:t>Hurschsprung</a:t>
            </a:r>
            <a:r>
              <a:rPr sz="1900" spc="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0000"/>
                </a:solidFill>
                <a:latin typeface="Trebuchet MS"/>
                <a:cs typeface="Trebuchet MS"/>
              </a:rPr>
              <a:t>disease</a:t>
            </a:r>
            <a:endParaRPr sz="19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Neurological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 disorders.</a:t>
            </a:r>
            <a:endParaRPr sz="19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45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Drugs….etc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63353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Malabsorptive</a:t>
            </a:r>
            <a:r>
              <a:rPr sz="3600" spc="-15" dirty="0"/>
              <a:t> </a:t>
            </a:r>
            <a:r>
              <a:rPr sz="3600" dirty="0"/>
              <a:t>diarrhea</a:t>
            </a:r>
          </a:p>
          <a:p>
            <a:pPr marL="12700">
              <a:lnSpc>
                <a:spcPct val="100000"/>
              </a:lnSpc>
            </a:pPr>
            <a:r>
              <a:rPr sz="3600" spc="-5" dirty="0"/>
              <a:t>Defect in </a:t>
            </a:r>
            <a:r>
              <a:rPr sz="3600" dirty="0"/>
              <a:t>one of </a:t>
            </a:r>
            <a:r>
              <a:rPr sz="3600" spc="-5" dirty="0"/>
              <a:t>the</a:t>
            </a:r>
            <a:r>
              <a:rPr sz="3600" spc="-65" dirty="0"/>
              <a:t> </a:t>
            </a:r>
            <a:r>
              <a:rPr sz="3600" spc="-5" dirty="0"/>
              <a:t>following: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2133600"/>
            <a:ext cx="10749890" cy="3527248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spc="-10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Intraluminal digestion</a:t>
            </a:r>
            <a:r>
              <a:rPr lang="en-US" sz="2000" b="1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, </a:t>
            </a:r>
            <a:r>
              <a:rPr lang="en-US"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 which proteins, </a:t>
            </a:r>
            <a:r>
              <a:rPr lang="en-US" sz="2000" spc="-10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carbohydrates, and </a:t>
            </a:r>
            <a:r>
              <a:rPr lang="en-US"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fats are broken down into absorbable </a:t>
            </a:r>
            <a:r>
              <a:rPr lang="en-US" sz="2000" spc="-10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forms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spc="-10" dirty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• </a:t>
            </a:r>
            <a:r>
              <a:rPr lang="en-US" sz="2000" b="1" spc="-10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Terminal digestion</a:t>
            </a:r>
            <a:r>
              <a:rPr lang="en-US"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, which involves the hydrolysis of </a:t>
            </a:r>
            <a:r>
              <a:rPr lang="en-US" sz="2000" spc="-10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carbohydrates </a:t>
            </a:r>
            <a:r>
              <a:rPr lang="en-US"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and peptides by </a:t>
            </a:r>
            <a:r>
              <a:rPr lang="en-US" sz="2000" spc="-10" dirty="0" err="1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disaccharidases</a:t>
            </a:r>
            <a:r>
              <a:rPr lang="en-US"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and </a:t>
            </a:r>
            <a:r>
              <a:rPr lang="en-US" sz="2000" spc="-10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peptidases, </a:t>
            </a:r>
            <a:r>
              <a:rPr lang="en-US"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respectively, in the brush border of the </a:t>
            </a:r>
            <a:r>
              <a:rPr lang="en-US" sz="2000" spc="-10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small-intestinal mucosa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spc="-10" dirty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• </a:t>
            </a:r>
            <a:r>
              <a:rPr lang="en-US" sz="2000" b="1" spc="-10" dirty="0" err="1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Transepithelial</a:t>
            </a:r>
            <a:r>
              <a:rPr lang="en-US" sz="2000" b="1" spc="-10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 transport</a:t>
            </a:r>
            <a:r>
              <a:rPr lang="en-US"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, in which nutrients, fluid, </a:t>
            </a:r>
            <a:r>
              <a:rPr lang="en-US" sz="2000" spc="-10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and electrolytes </a:t>
            </a:r>
            <a:r>
              <a:rPr lang="en-US"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are transported across and processed within </a:t>
            </a:r>
            <a:r>
              <a:rPr lang="en-US" sz="2000" spc="-10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the </a:t>
            </a:r>
            <a:r>
              <a:rPr lang="en-US"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small-intestinal </a:t>
            </a:r>
            <a:r>
              <a:rPr lang="en-US" sz="2000" spc="-10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epithelium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spc="-10" dirty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• </a:t>
            </a:r>
            <a:r>
              <a:rPr lang="en-US" sz="2000" b="1" spc="-10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Lymphatic transport </a:t>
            </a:r>
            <a:r>
              <a:rPr lang="en-US"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of absorbed lipid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30"/>
            <a:ext cx="12192000" cy="685146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3322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3157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Manifestations: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057205"/>
            <a:ext cx="8221980" cy="3757929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35"/>
              </a:spcBef>
              <a:buClr>
                <a:srgbClr val="90C225"/>
              </a:buClr>
              <a:buSzPct val="7954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Weight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loss,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anorexia,</a:t>
            </a:r>
            <a:endParaRPr sz="2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35"/>
              </a:spcBef>
              <a:buClr>
                <a:srgbClr val="90C225"/>
              </a:buClr>
              <a:buSzPct val="7954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Flatus, abdominal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distention,</a:t>
            </a:r>
            <a:endParaRPr sz="2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45"/>
              </a:spcBef>
              <a:buClr>
                <a:srgbClr val="90C225"/>
              </a:buClr>
              <a:buSzPct val="7954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Borborygmi, Muscle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wasting</a:t>
            </a:r>
            <a:endParaRPr sz="2200" dirty="0">
              <a:latin typeface="Times New Roman"/>
              <a:cs typeface="Times New Roman"/>
            </a:endParaRPr>
          </a:p>
          <a:p>
            <a:pPr marL="355600" indent="-342900">
              <a:lnSpc>
                <a:spcPts val="2510"/>
              </a:lnSpc>
              <a:spcBef>
                <a:spcPts val="730"/>
              </a:spcBef>
              <a:buClr>
                <a:srgbClr val="90C225"/>
              </a:buClr>
              <a:buSzPct val="7954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Anemia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and mucositis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(iron, pyridoxine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(VB6),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folate,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or vitamin</a:t>
            </a:r>
            <a:r>
              <a:rPr sz="22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B12</a:t>
            </a:r>
            <a:endParaRPr sz="2200" dirty="0">
              <a:latin typeface="Times New Roman"/>
              <a:cs typeface="Times New Roman"/>
            </a:endParaRPr>
          </a:p>
          <a:p>
            <a:pPr marL="355600">
              <a:lnSpc>
                <a:spcPts val="2510"/>
              </a:lnSpc>
            </a:pP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deficiency)</a:t>
            </a:r>
            <a:endParaRPr sz="2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35"/>
              </a:spcBef>
              <a:buClr>
                <a:srgbClr val="90C225"/>
              </a:buClr>
              <a:buSzPct val="7954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Bleeding (vitamin K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deficiency)</a:t>
            </a:r>
            <a:endParaRPr sz="2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Clr>
                <a:srgbClr val="90C225"/>
              </a:buClr>
              <a:buSzPct val="7954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Osteopenia and tetany (calcium, magnesium, or vitamin D</a:t>
            </a:r>
            <a:r>
              <a:rPr sz="22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deficiency)</a:t>
            </a:r>
            <a:endParaRPr sz="2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35"/>
              </a:spcBef>
              <a:buClr>
                <a:srgbClr val="90C225"/>
              </a:buClr>
              <a:buSzPct val="7954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Neuropathy (vitamin A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B12</a:t>
            </a:r>
            <a:r>
              <a:rPr sz="2200" spc="-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deficiency)</a:t>
            </a:r>
            <a:endParaRPr sz="2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35"/>
              </a:spcBef>
              <a:buClr>
                <a:srgbClr val="90C225"/>
              </a:buClr>
              <a:buSzPct val="7954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Skin and endocrine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disorders.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54158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Arial Rounded MT Bold" panose="020F0704030504030204" pitchFamily="34" charset="0"/>
              </a:rPr>
              <a:t>Cystic</a:t>
            </a:r>
            <a:r>
              <a:rPr sz="3600" spc="-80" dirty="0">
                <a:latin typeface="Arial Rounded MT Bold" panose="020F0704030504030204" pitchFamily="34" charset="0"/>
              </a:rPr>
              <a:t> </a:t>
            </a:r>
            <a:r>
              <a:rPr sz="3600" dirty="0">
                <a:latin typeface="Arial Rounded MT Bold" panose="020F0704030504030204" pitchFamily="34" charset="0"/>
              </a:rPr>
              <a:t>Fibrosis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060797"/>
            <a:ext cx="11283290" cy="400109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Mutations in cystic fibrosis transmembrane conductance regulator</a:t>
            </a:r>
            <a:r>
              <a:rPr sz="2000" spc="4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(CFTR</a:t>
            </a:r>
            <a:r>
              <a:rPr sz="20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)</a:t>
            </a:r>
            <a:endParaRPr lang="en-US" sz="2000" spc="-5" dirty="0" smtClean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sz="20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Individuals </a:t>
            </a:r>
            <a:r>
              <a:rPr lang="en-US"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with cystic fibrosis have defects </a:t>
            </a:r>
            <a:r>
              <a:rPr lang="en-US" sz="20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 intestinal </a:t>
            </a:r>
            <a:r>
              <a:rPr lang="en-US"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and pancreatic ductal ion transport. </a:t>
            </a:r>
            <a:endParaRPr lang="en-US" sz="2000" spc="-5" dirty="0" smtClean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lang="en-US" sz="2000" spc="-5" dirty="0" smtClean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sz="20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This abnormality </a:t>
            </a:r>
            <a:r>
              <a:rPr lang="en-US"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interferes with bicarbonate, sodium, and water </a:t>
            </a:r>
            <a:r>
              <a:rPr lang="en-US" sz="20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secretion</a:t>
            </a:r>
            <a:r>
              <a:rPr lang="en-US"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, ultimately resulting in inadequate luminal </a:t>
            </a:r>
            <a:r>
              <a:rPr lang="en-US" sz="20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hydration.</a:t>
            </a:r>
          </a:p>
          <a:p>
            <a:pPr marL="127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tabLst>
                <a:tab pos="354965" algn="l"/>
                <a:tab pos="355600" algn="l"/>
              </a:tabLst>
            </a:pPr>
            <a:endParaRPr lang="en-US" sz="2000" spc="-5" dirty="0" smtClean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sz="20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The </a:t>
            </a:r>
            <a:r>
              <a:rPr lang="en-US"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viscous luminal contents may result in </a:t>
            </a:r>
            <a:r>
              <a:rPr lang="en-US" sz="20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meconium </a:t>
            </a:r>
            <a:r>
              <a:rPr lang="en-US"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ileus, which is present in up to 10% of newborns </a:t>
            </a:r>
            <a:r>
              <a:rPr lang="en-US" sz="20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with </a:t>
            </a:r>
            <a:r>
              <a:rPr lang="en-US"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cystic fibrosis</a:t>
            </a:r>
            <a:r>
              <a:rPr lang="en-US" sz="20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Cystic Fibrosis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0371666" cy="388077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000" dirty="0">
                <a:latin typeface="Arial Rounded MT Bold" panose="020F0704030504030204" pitchFamily="34" charset="0"/>
              </a:rPr>
              <a:t>In the pancreas the ducts are plugged by thick mucus</a:t>
            </a:r>
            <a:r>
              <a:rPr lang="en-US" sz="2000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 This leads to obstruction, low-grade chronic </a:t>
            </a:r>
            <a:r>
              <a:rPr lang="en-US" sz="2000" dirty="0" err="1">
                <a:latin typeface="Arial Rounded MT Bold" panose="020F0704030504030204" pitchFamily="34" charset="0"/>
              </a:rPr>
              <a:t>autodigestion</a:t>
            </a:r>
            <a:r>
              <a:rPr lang="en-US" sz="2000" dirty="0">
                <a:latin typeface="Arial Rounded MT Bold" panose="020F0704030504030204" pitchFamily="34" charset="0"/>
              </a:rPr>
              <a:t> of the pancreas, and eventual exocrine pancreatic insufficiency in more than 80% of patients. </a:t>
            </a:r>
            <a:endParaRPr lang="en-US" sz="2000" dirty="0" smtClean="0">
              <a:latin typeface="Arial Rounded MT Bold" panose="020F0704030504030204" pitchFamily="34" charset="0"/>
            </a:endParaRP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The result is failure of the intraluminal phase of nutrient  absorption, which can be effectively treated in most patients with oral enzyme supplementation.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17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938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Celiac</a:t>
            </a:r>
            <a:r>
              <a:rPr sz="3600" spc="-80" dirty="0"/>
              <a:t> </a:t>
            </a:r>
            <a:r>
              <a:rPr sz="3600" spc="-5" dirty="0"/>
              <a:t>Disease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04800" y="1447800"/>
            <a:ext cx="11734800" cy="4564711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Celiac disease, also known as </a:t>
            </a:r>
            <a:r>
              <a:rPr lang="en-US" sz="2400" b="1" spc="-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celiac sprue </a:t>
            </a:r>
            <a:r>
              <a:rPr lang="en-US"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or </a:t>
            </a:r>
            <a:r>
              <a:rPr lang="en-US" sz="2400" b="1" spc="-5" dirty="0" err="1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glutensensitive</a:t>
            </a:r>
            <a:r>
              <a:rPr lang="en-US" sz="2400" b="1" spc="-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 enteropathy</a:t>
            </a:r>
            <a:r>
              <a:rPr lang="en-US"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, is an immune-mediated </a:t>
            </a:r>
            <a:r>
              <a:rPr lang="en-US" sz="24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enteropathy </a:t>
            </a:r>
            <a:r>
              <a:rPr lang="en-US"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triggered by the ingestion of </a:t>
            </a:r>
            <a:r>
              <a:rPr lang="en-US" sz="24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gluten-containing cereals</a:t>
            </a:r>
            <a:r>
              <a:rPr lang="en-US"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, such as wheat, rye, or barley, in genetically </a:t>
            </a:r>
            <a:r>
              <a:rPr lang="en-US" sz="24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predisposed </a:t>
            </a:r>
            <a:r>
              <a:rPr lang="en-US"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individual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lang="en-US" sz="2400" spc="-35" dirty="0" smtClean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Genetically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predisposition, HLA-DQ2 or</a:t>
            </a:r>
            <a:r>
              <a:rPr sz="2400" spc="-1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HLA-DQ8</a:t>
            </a:r>
            <a:r>
              <a:rPr sz="24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.</a:t>
            </a:r>
            <a:endParaRPr lang="en-US" sz="2400" spc="-5" dirty="0" smtClean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Treatment: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gluten free</a:t>
            </a:r>
            <a:r>
              <a:rPr sz="2400" spc="5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diet.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2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Association with: type 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1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diabetes, thyroiditis, and Sjogren</a:t>
            </a:r>
            <a:r>
              <a:rPr sz="2400" spc="1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syndrome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Pathogenesis</a:t>
            </a:r>
            <a:endParaRPr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828800"/>
            <a:ext cx="11201400" cy="4572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 Rounded MT Bold" panose="020F0704030504030204" pitchFamily="34" charset="0"/>
              </a:rPr>
              <a:t>Celiac </a:t>
            </a:r>
            <a:r>
              <a:rPr lang="en-US" sz="2000" dirty="0">
                <a:latin typeface="Arial Rounded MT Bold" panose="020F0704030504030204" pitchFamily="34" charset="0"/>
              </a:rPr>
              <a:t>disease is an intestinal immune reaction to </a:t>
            </a:r>
            <a:r>
              <a:rPr lang="en-US" sz="22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gluten, </a:t>
            </a:r>
            <a:r>
              <a:rPr lang="en-US" sz="22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the</a:t>
            </a:r>
            <a:r>
              <a:rPr lang="en-US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</a:rPr>
              <a:t>major storage protein of wheat and similar grains</a:t>
            </a:r>
            <a:r>
              <a:rPr lang="en-US" sz="2000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Gluten is digested by luminal and brush border </a:t>
            </a:r>
            <a:r>
              <a:rPr lang="en-US" sz="2000" dirty="0" smtClean="0">
                <a:latin typeface="Arial Rounded MT Bold" panose="020F0704030504030204" pitchFamily="34" charset="0"/>
              </a:rPr>
              <a:t>enzymes into </a:t>
            </a:r>
            <a:r>
              <a:rPr lang="en-US" sz="2000" dirty="0">
                <a:latin typeface="Arial Rounded MT Bold" panose="020F0704030504030204" pitchFamily="34" charset="0"/>
              </a:rPr>
              <a:t>amino acids and peptides, including a 33–amino acid </a:t>
            </a:r>
            <a:r>
              <a:rPr lang="en-US" sz="2000" dirty="0" smtClean="0">
                <a:latin typeface="Arial Rounded MT Bold" panose="020F0704030504030204" pitchFamily="34" charset="0"/>
              </a:rPr>
              <a:t> gliadin </a:t>
            </a:r>
            <a:r>
              <a:rPr lang="en-US" sz="2000" dirty="0">
                <a:latin typeface="Arial Rounded MT Bold" panose="020F0704030504030204" pitchFamily="34" charset="0"/>
              </a:rPr>
              <a:t>peptide that is resistant to degradation by </a:t>
            </a:r>
            <a:r>
              <a:rPr lang="en-US" sz="2000" dirty="0" smtClean="0">
                <a:latin typeface="Arial Rounded MT Bold" panose="020F0704030504030204" pitchFamily="34" charset="0"/>
              </a:rPr>
              <a:t>gastric, pancreatic, </a:t>
            </a:r>
            <a:r>
              <a:rPr lang="en-US" sz="2000" dirty="0">
                <a:latin typeface="Arial Rounded MT Bold" panose="020F0704030504030204" pitchFamily="34" charset="0"/>
              </a:rPr>
              <a:t>and small-intestinal </a:t>
            </a:r>
            <a:r>
              <a:rPr lang="en-US" sz="2000" dirty="0" smtClean="0">
                <a:latin typeface="Arial Rounded MT Bold" panose="020F0704030504030204" pitchFamily="34" charset="0"/>
              </a:rPr>
              <a:t>proteases</a:t>
            </a:r>
          </a:p>
          <a:p>
            <a:endParaRPr lang="en-US" sz="2000" dirty="0" smtClean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Gliadin is </a:t>
            </a:r>
            <a:r>
              <a:rPr lang="en-US" sz="2000" dirty="0" smtClean="0">
                <a:latin typeface="Arial Rounded MT Bold" panose="020F0704030504030204" pitchFamily="34" charset="0"/>
              </a:rPr>
              <a:t>delaminated </a:t>
            </a:r>
            <a:r>
              <a:rPr lang="en-US" sz="2000" dirty="0">
                <a:latin typeface="Arial Rounded MT Bold" panose="020F0704030504030204" pitchFamily="34" charset="0"/>
              </a:rPr>
              <a:t>by tissue transglutaminase and </a:t>
            </a:r>
            <a:r>
              <a:rPr lang="en-US" sz="2000" dirty="0" smtClean="0">
                <a:latin typeface="Arial Rounded MT Bold" panose="020F0704030504030204" pitchFamily="34" charset="0"/>
              </a:rPr>
              <a:t>is then </a:t>
            </a:r>
            <a:r>
              <a:rPr lang="en-US" sz="2000" dirty="0">
                <a:latin typeface="Arial Rounded MT Bold" panose="020F0704030504030204" pitchFamily="34" charset="0"/>
              </a:rPr>
              <a:t>able to interact with HLA-DQ2 or HLA-DQ8 on </a:t>
            </a:r>
            <a:r>
              <a:rPr lang="en-US" sz="2000" dirty="0" smtClean="0">
                <a:latin typeface="Arial Rounded MT Bold" panose="020F0704030504030204" pitchFamily="34" charset="0"/>
              </a:rPr>
              <a:t>antigen-presenting </a:t>
            </a:r>
            <a:r>
              <a:rPr lang="en-US" sz="2000" dirty="0">
                <a:latin typeface="Arial Rounded MT Bold" panose="020F0704030504030204" pitchFamily="34" charset="0"/>
              </a:rPr>
              <a:t>cells and be presented to CD4+ T cells</a:t>
            </a:r>
            <a:r>
              <a:rPr lang="en-US" sz="2000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US" sz="2000" dirty="0" smtClean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These T cells in lamina propria produce cytokines that likely </a:t>
            </a:r>
            <a:r>
              <a:rPr lang="en-US" sz="2000" dirty="0" smtClean="0">
                <a:latin typeface="Arial Rounded MT Bold" panose="020F0704030504030204" pitchFamily="34" charset="0"/>
              </a:rPr>
              <a:t> contribute </a:t>
            </a:r>
            <a:r>
              <a:rPr lang="en-US" sz="2000" dirty="0">
                <a:latin typeface="Arial Rounded MT Bold" panose="020F0704030504030204" pitchFamily="34" charset="0"/>
              </a:rPr>
              <a:t>to the tissue damage and characteristic mucosal </a:t>
            </a:r>
            <a:r>
              <a:rPr lang="en-US" sz="2000" dirty="0" smtClean="0">
                <a:latin typeface="Arial Rounded MT Bold" panose="020F0704030504030204" pitchFamily="34" charset="0"/>
              </a:rPr>
              <a:t> histopathology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0"/>
            <a:ext cx="11887200" cy="68620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8563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Serology: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Arial Rounded MT Bold" panose="020F0704030504030204" pitchFamily="34" charset="0"/>
              </a:rPr>
              <a:t>Anti- </a:t>
            </a:r>
            <a:r>
              <a:rPr lang="en-US" sz="2000" dirty="0">
                <a:latin typeface="Arial Rounded MT Bold" panose="020F0704030504030204" pitchFamily="34" charset="0"/>
              </a:rPr>
              <a:t>tissue transglutaminase </a:t>
            </a:r>
            <a:r>
              <a:rPr lang="en-US" sz="2000" dirty="0" smtClean="0">
                <a:latin typeface="Arial Rounded MT Bold" panose="020F0704030504030204" pitchFamily="34" charset="0"/>
              </a:rPr>
              <a:t>antibodies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Anti-gliadin antibodies</a:t>
            </a:r>
            <a:r>
              <a:rPr lang="en-US" sz="2000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Anti -</a:t>
            </a:r>
            <a:r>
              <a:rPr lang="en-US" sz="2000" dirty="0" err="1">
                <a:latin typeface="Arial Rounded MT Bold" panose="020F0704030504030204" pitchFamily="34" charset="0"/>
              </a:rPr>
              <a:t>endomysial</a:t>
            </a:r>
            <a:r>
              <a:rPr lang="en-US" sz="2000" dirty="0">
                <a:latin typeface="Arial Rounded MT Bold" panose="020F0704030504030204" pitchFamily="34" charset="0"/>
              </a:rPr>
              <a:t> antibodies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5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10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8406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Clinical picture </a:t>
            </a:r>
            <a:r>
              <a:rPr sz="3600" dirty="0"/>
              <a:t>of </a:t>
            </a:r>
            <a:r>
              <a:rPr sz="3600" spc="-5" dirty="0"/>
              <a:t>intestinal</a:t>
            </a:r>
            <a:r>
              <a:rPr sz="3600" spc="-85" dirty="0"/>
              <a:t> </a:t>
            </a:r>
            <a:r>
              <a:rPr sz="3600" dirty="0"/>
              <a:t>obstruction.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462529"/>
            <a:ext cx="2139950" cy="243395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Abdominal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pain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Distention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Vomiting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Constipation.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21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2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Acute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chronic.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893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MORPHOLOGY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462529"/>
            <a:ext cx="7955915" cy="270827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Second portion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duodenum or proximal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jejunum.</a:t>
            </a:r>
            <a:endParaRPr sz="1800" dirty="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35" dirty="0">
                <a:solidFill>
                  <a:srgbClr val="404040"/>
                </a:solidFill>
                <a:latin typeface="Trebuchet MS"/>
                <a:cs typeface="Trebuchet MS"/>
              </a:rPr>
              <a:t>Triad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: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intraepithelial lymphocytosis (CD8+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cells), crypt hyperplasia, and  villous 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atrophy.</a:t>
            </a:r>
            <a:endParaRPr sz="1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Lamina propria: lymphocytes,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plasma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cells,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eosinophils…….</a:t>
            </a:r>
            <a:endParaRPr sz="1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IEL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&amp;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villous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atrophy are not pathognomonic, seen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viral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enteritis.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21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2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Diagnosis: Clinical, histologic and serologic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correlation.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461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1955" y="185928"/>
            <a:ext cx="9273540" cy="6117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99991" y="6290259"/>
            <a:ext cx="145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webpathology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34563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Clinical</a:t>
            </a:r>
            <a:r>
              <a:rPr sz="3600" spc="-65" dirty="0"/>
              <a:t> </a:t>
            </a:r>
            <a:r>
              <a:rPr sz="3600" spc="-5" dirty="0"/>
              <a:t>Features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828800"/>
            <a:ext cx="10515600" cy="3384901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Children 6-24 months </a:t>
            </a:r>
            <a:r>
              <a:rPr sz="2000" b="1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: </a:t>
            </a:r>
            <a:r>
              <a:rPr sz="20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classical </a:t>
            </a:r>
            <a:r>
              <a:rPr sz="2000" b="1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or </a:t>
            </a:r>
            <a:r>
              <a:rPr sz="20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non </a:t>
            </a:r>
            <a:r>
              <a:rPr sz="2000" b="1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classical</a:t>
            </a:r>
            <a:r>
              <a:rPr sz="2000" b="1" spc="-10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b="1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symptoms</a:t>
            </a:r>
            <a:endParaRPr lang="en-US" sz="2000" b="1" dirty="0" smtClean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marR="22352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Classica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l: </a:t>
            </a:r>
            <a:r>
              <a:rPr sz="2000" spc="-2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Irritability,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abdominal distention, anorexia, diarrhea, failure to  thrive, weight loss, or muscle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wasting</a:t>
            </a:r>
            <a:endParaRPr lang="en-US" sz="2000" dirty="0" smtClean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marR="22352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Non-classical: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abdominal pain, 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nausea,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vomiting, bloating, </a:t>
            </a:r>
            <a:r>
              <a:rPr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or</a:t>
            </a:r>
            <a:r>
              <a:rPr sz="2000" spc="1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constipation</a:t>
            </a:r>
            <a:r>
              <a:rPr sz="20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.</a:t>
            </a:r>
            <a:endParaRPr lang="en-US" sz="2000" spc="-5" dirty="0" smtClean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Blistering skin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lesion, </a:t>
            </a:r>
            <a:r>
              <a:rPr sz="20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dermatitis herpetiformis</a:t>
            </a:r>
            <a:r>
              <a:rPr sz="2000" i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,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 10% 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of Pnts.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5249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Dermatitis</a:t>
            </a:r>
            <a:r>
              <a:rPr sz="3600" spc="-15" dirty="0"/>
              <a:t> </a:t>
            </a:r>
            <a:r>
              <a:rPr sz="3600" spc="-5" dirty="0"/>
              <a:t>herpetiformis.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212848" y="1658111"/>
            <a:ext cx="3956304" cy="4945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334" y="1930400"/>
            <a:ext cx="8152130" cy="333360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Adults (30-60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years)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  <a:tab pos="1337945" algn="l"/>
              </a:tabLst>
            </a:pP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Anemia:	iron</a:t>
            </a:r>
            <a:r>
              <a:rPr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deficiency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B12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and folate deficiency: 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less</a:t>
            </a:r>
            <a:r>
              <a:rPr sz="2000" spc="-2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common.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Diarrhea 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,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bloating, and</a:t>
            </a:r>
            <a:r>
              <a:rPr sz="2000" spc="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fatigue.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Missed diagnosis: 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Silent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celiac or 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latent</a:t>
            </a:r>
            <a:r>
              <a:rPr sz="2000" spc="-5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celiac.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172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Increased risk of enteropathy associated 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T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cell lymphoma 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&amp;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Small intestinal  adenocarcinoma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070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Diagnosis: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907794" y="1597279"/>
            <a:ext cx="5036820" cy="363791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Non invasive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serologic</a:t>
            </a:r>
            <a:r>
              <a:rPr sz="18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tests: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Most</a:t>
            </a:r>
            <a:r>
              <a:rPr sz="18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sensitive: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Anti tissue transglutaminase 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antibody,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IgA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Anti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deamidated gliadin antibodies, IgA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&amp;</a:t>
            </a:r>
            <a:r>
              <a:rPr sz="1800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IgG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21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2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Most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specific, but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less</a:t>
            </a:r>
            <a:r>
              <a:rPr sz="18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sensitive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Antiendomysial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antibody.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21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2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Invasive tests: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small bowel</a:t>
            </a:r>
            <a:r>
              <a:rPr sz="18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Trebuchet MS"/>
                <a:cs typeface="Trebuchet MS"/>
              </a:rPr>
              <a:t>biopsy.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7348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Lactase (Disaccharidase)</a:t>
            </a:r>
            <a:r>
              <a:rPr sz="3600" spc="-10" dirty="0"/>
              <a:t> </a:t>
            </a:r>
            <a:r>
              <a:rPr sz="3600" spc="-5" dirty="0"/>
              <a:t>Deficiency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060797"/>
            <a:ext cx="8158480" cy="338455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Osmotic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diarrhea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Lactose remains in the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gut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lumen.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Lactase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found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at apical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brush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border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membrane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Normal biopsy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findings.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90" dirty="0">
                <a:solidFill>
                  <a:srgbClr val="404040"/>
                </a:solidFill>
                <a:latin typeface="Trebuchet MS"/>
                <a:cs typeface="Trebuchet MS"/>
              </a:rPr>
              <a:t>Two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types:</a:t>
            </a:r>
            <a:endParaRPr sz="18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i="1" spc="-5" dirty="0">
                <a:solidFill>
                  <a:srgbClr val="404040"/>
                </a:solidFill>
                <a:latin typeface="Trebuchet MS"/>
                <a:cs typeface="Trebuchet MS"/>
              </a:rPr>
              <a:t>Congenital </a:t>
            </a:r>
            <a:r>
              <a:rPr sz="1800" i="1" dirty="0">
                <a:solidFill>
                  <a:srgbClr val="404040"/>
                </a:solidFill>
                <a:latin typeface="Trebuchet MS"/>
                <a:cs typeface="Trebuchet MS"/>
              </a:rPr>
              <a:t>: AR, genetic 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mutation, rare,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explosive diarrhea, 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watery,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frothy 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stools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&amp;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abdominal distention, after milk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ingestion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i="1" dirty="0">
                <a:solidFill>
                  <a:srgbClr val="404040"/>
                </a:solidFill>
                <a:latin typeface="Trebuchet MS"/>
                <a:cs typeface="Trebuchet MS"/>
              </a:rPr>
              <a:t>Acquired </a:t>
            </a:r>
            <a:r>
              <a:rPr sz="1800" i="1" dirty="0">
                <a:solidFill>
                  <a:srgbClr val="404040"/>
                </a:solidFill>
                <a:latin typeface="Trebuchet MS"/>
                <a:cs typeface="Trebuchet MS"/>
              </a:rPr>
              <a:t>: </a:t>
            </a:r>
            <a:r>
              <a:rPr sz="1800" i="1" spc="-10" dirty="0">
                <a:solidFill>
                  <a:srgbClr val="404040"/>
                </a:solidFill>
                <a:latin typeface="Trebuchet MS"/>
                <a:cs typeface="Trebuchet MS"/>
              </a:rPr>
              <a:t>follow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viral or bacterial enteritis, downregulation of gene,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after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childhood.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Abetalipoproteinemia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2577"/>
            <a:ext cx="11049000" cy="4544423"/>
          </a:xfrm>
        </p:spPr>
        <p:txBody>
          <a:bodyPr/>
          <a:lstStyle/>
          <a:p>
            <a:r>
              <a:rPr lang="en-US" sz="2000" dirty="0">
                <a:latin typeface="Arial Rounded MT Bold" panose="020F0704030504030204" pitchFamily="34" charset="0"/>
              </a:rPr>
              <a:t>Beta </a:t>
            </a:r>
            <a:r>
              <a:rPr lang="en-US" sz="2000" dirty="0" err="1">
                <a:latin typeface="Arial Rounded MT Bold" panose="020F0704030504030204" pitchFamily="34" charset="0"/>
              </a:rPr>
              <a:t>apolipoproteins</a:t>
            </a:r>
            <a:r>
              <a:rPr lang="en-US" sz="2000" dirty="0">
                <a:latin typeface="Arial Rounded MT Bold" panose="020F0704030504030204" pitchFamily="34" charset="0"/>
              </a:rPr>
              <a:t> are very large </a:t>
            </a:r>
            <a:r>
              <a:rPr lang="en-US" sz="2000" dirty="0" err="1">
                <a:latin typeface="Arial Rounded MT Bold" panose="020F0704030504030204" pitchFamily="34" charset="0"/>
              </a:rPr>
              <a:t>apolipoproteins</a:t>
            </a:r>
            <a:r>
              <a:rPr lang="en-US" sz="2000" dirty="0">
                <a:latin typeface="Arial Rounded MT Bold" panose="020F0704030504030204" pitchFamily="34" charset="0"/>
              </a:rPr>
              <a:t>. They are critically important for the secretion and formation of chylomicrons (CMs) and VLDL</a:t>
            </a:r>
            <a:r>
              <a:rPr lang="en-US" sz="2000" dirty="0" smtClean="0">
                <a:latin typeface="Arial Rounded MT Bold" panose="020F0704030504030204" pitchFamily="34" charset="0"/>
              </a:rPr>
              <a:t>.</a:t>
            </a: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Abnormalities </a:t>
            </a:r>
            <a:r>
              <a:rPr lang="en-US" sz="2000" dirty="0">
                <a:latin typeface="Arial Rounded MT Bold" panose="020F0704030504030204" pitchFamily="34" charset="0"/>
              </a:rPr>
              <a:t>that impede this process result in </a:t>
            </a:r>
            <a:r>
              <a:rPr lang="en-US" sz="2000" dirty="0" err="1">
                <a:latin typeface="Arial Rounded MT Bold" panose="020F0704030504030204" pitchFamily="34" charset="0"/>
              </a:rPr>
              <a:t>abetalipoproteinemia</a:t>
            </a:r>
            <a:r>
              <a:rPr lang="en-US" sz="2000" dirty="0">
                <a:latin typeface="Arial Rounded MT Bold" panose="020F0704030504030204" pitchFamily="34" charset="0"/>
              </a:rPr>
              <a:t> and </a:t>
            </a:r>
            <a:r>
              <a:rPr lang="en-US" sz="2000" dirty="0" smtClean="0">
                <a:latin typeface="Arial Rounded MT Bold" panose="020F0704030504030204" pitchFamily="34" charset="0"/>
              </a:rPr>
              <a:t>hypobetalipoproteinemia</a:t>
            </a:r>
          </a:p>
          <a:p>
            <a:endParaRPr lang="en-US" sz="2000" dirty="0" smtClean="0">
              <a:latin typeface="Arial Rounded MT Bold" panose="020F0704030504030204" pitchFamily="34" charset="0"/>
            </a:endParaRP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Autosomal recessive</a:t>
            </a:r>
            <a:r>
              <a:rPr lang="en-US" sz="2000" dirty="0">
                <a:latin typeface="Arial Rounded MT Bold" panose="020F0704030504030204" pitchFamily="34" charset="0"/>
              </a:rPr>
              <a:t>, rare</a:t>
            </a:r>
            <a:r>
              <a:rPr lang="en-US" sz="2000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The underlying defect is a mutation in the microsomal triglyceride transfer protein (MTP) responsible for lipoprotein and fatty acid export from mucosal cells.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721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4476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Abetalipoproteinemia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1371600"/>
            <a:ext cx="9906000" cy="4064574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endParaRPr spc="-5" dirty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Infants w/ failure to thrive, diarrhea, and</a:t>
            </a:r>
            <a:r>
              <a:rPr sz="1800" spc="5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18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steatorrhea</a:t>
            </a:r>
            <a:endParaRPr lang="en-US" sz="1800" spc="-5" dirty="0" smtClean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18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Lack of absorption of fat and fat soluble</a:t>
            </a:r>
            <a:r>
              <a:rPr sz="1800" spc="-3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18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vitamins</a:t>
            </a:r>
            <a:endParaRPr lang="en-US" sz="1800" spc="-5" dirty="0" smtClean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lang="en-US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Inability </a:t>
            </a:r>
            <a:r>
              <a:rPr sz="18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to </a:t>
            </a:r>
            <a:r>
              <a:rPr sz="18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secrete </a:t>
            </a:r>
            <a:r>
              <a:rPr sz="18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triglyceride-rich</a:t>
            </a:r>
            <a:r>
              <a:rPr sz="1800" spc="-6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lipoproteins</a:t>
            </a:r>
            <a:r>
              <a:rPr sz="18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.</a:t>
            </a:r>
            <a:endParaRPr lang="en-US" sz="1800" spc="-5" dirty="0" smtClean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18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2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Transepithelial </a:t>
            </a:r>
            <a:r>
              <a:rPr sz="18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transport defect of </a:t>
            </a:r>
            <a:r>
              <a:rPr sz="18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TG </a:t>
            </a:r>
            <a:r>
              <a:rPr sz="18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and</a:t>
            </a:r>
            <a:r>
              <a:rPr sz="1800" spc="-2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1800" spc="-5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FAs</a:t>
            </a:r>
            <a:r>
              <a:rPr sz="1800" spc="-5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.</a:t>
            </a:r>
            <a:endParaRPr lang="en-US" sz="1800" spc="-55" dirty="0" smtClean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18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  <a:tab pos="2054860" algn="l"/>
              </a:tabLst>
            </a:pPr>
            <a:r>
              <a:rPr sz="18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Monoglycerides</a:t>
            </a:r>
            <a:r>
              <a:rPr lang="en-US" sz="18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lang="en-US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</a:t>
            </a:r>
            <a:r>
              <a:rPr sz="18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nd </a:t>
            </a:r>
            <a:r>
              <a:rPr sz="18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triglycerides accumulate in epithelial</a:t>
            </a:r>
            <a:r>
              <a:rPr sz="1800" spc="-3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cells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30682"/>
            <a:ext cx="57391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80% </a:t>
            </a:r>
            <a:r>
              <a:rPr sz="3200" dirty="0"/>
              <a:t>of </a:t>
            </a:r>
            <a:r>
              <a:rPr sz="3200" spc="-5" dirty="0"/>
              <a:t>mechanical</a:t>
            </a:r>
            <a:r>
              <a:rPr sz="3200" spc="-10" dirty="0"/>
              <a:t> </a:t>
            </a:r>
            <a:r>
              <a:rPr sz="3200" spc="-5" dirty="0"/>
              <a:t>obstructions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048000" y="1219200"/>
            <a:ext cx="4572000" cy="5340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96733" y="6564579"/>
            <a:ext cx="3766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rebuchet MS"/>
                <a:cs typeface="Trebuchet MS"/>
              </a:rPr>
              <a:t>Robbins </a:t>
            </a:r>
            <a:r>
              <a:rPr sz="1800" dirty="0">
                <a:latin typeface="Trebuchet MS"/>
                <a:cs typeface="Trebuchet MS"/>
              </a:rPr>
              <a:t>Basic </a:t>
            </a:r>
            <a:r>
              <a:rPr sz="1800" spc="-15" dirty="0">
                <a:latin typeface="Trebuchet MS"/>
                <a:cs typeface="Trebuchet MS"/>
              </a:rPr>
              <a:t>Pathology </a:t>
            </a:r>
            <a:r>
              <a:rPr sz="1800" spc="-5" dirty="0">
                <a:latin typeface="Trebuchet MS"/>
                <a:cs typeface="Trebuchet MS"/>
              </a:rPr>
              <a:t>10th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edition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6194" y="112774"/>
            <a:ext cx="11081005" cy="6620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624" t="14428" r="63126" b="46666"/>
          <a:stretch/>
        </p:blipFill>
        <p:spPr>
          <a:xfrm>
            <a:off x="58784" y="0"/>
            <a:ext cx="8166038" cy="531440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211759" y="0"/>
            <a:ext cx="39802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 Rounded MT Bold" panose="020F0704030504030204" pitchFamily="34" charset="0"/>
              </a:rPr>
              <a:t>Acanthocytosis</a:t>
            </a:r>
            <a:r>
              <a:rPr lang="en-US" sz="2400" b="1" dirty="0">
                <a:latin typeface="Arial Rounded MT Bold" panose="020F0704030504030204" pitchFamily="34" charset="0"/>
              </a:rPr>
              <a:t> is a hallmark feature of this disease. </a:t>
            </a:r>
            <a:endParaRPr lang="en-US" sz="2400" b="1" dirty="0" smtClean="0">
              <a:latin typeface="Arial Rounded MT Bold" panose="020F0704030504030204" pitchFamily="34" charset="0"/>
            </a:endParaRPr>
          </a:p>
          <a:p>
            <a:r>
              <a:rPr lang="en-US" sz="2400" b="1" dirty="0" err="1" smtClean="0">
                <a:latin typeface="Arial Rounded MT Bold" panose="020F0704030504030204" pitchFamily="34" charset="0"/>
              </a:rPr>
              <a:t>Acanthocytes</a:t>
            </a:r>
            <a:r>
              <a:rPr lang="en-US" sz="2400" b="1" dirty="0" smtClean="0">
                <a:latin typeface="Arial Rounded MT Bold" panose="020F0704030504030204" pitchFamily="34" charset="0"/>
              </a:rPr>
              <a:t> </a:t>
            </a:r>
            <a:r>
              <a:rPr lang="en-US" sz="2400" b="1" dirty="0">
                <a:latin typeface="Arial Rounded MT Bold" panose="020F0704030504030204" pitchFamily="34" charset="0"/>
              </a:rPr>
              <a:t>are abnormally spiked RBCs due to the defective phospholipid cell membrane. </a:t>
            </a:r>
            <a:endParaRPr lang="en-US" sz="2400" b="1" dirty="0" smtClean="0">
              <a:latin typeface="Arial Rounded MT Bold" panose="020F0704030504030204" pitchFamily="34" charset="0"/>
            </a:endParaRPr>
          </a:p>
          <a:p>
            <a:r>
              <a:rPr lang="en-US" sz="2400" b="1" dirty="0" smtClean="0">
                <a:latin typeface="Arial Rounded MT Bold" panose="020F0704030504030204" pitchFamily="34" charset="0"/>
              </a:rPr>
              <a:t>They </a:t>
            </a:r>
            <a:r>
              <a:rPr lang="en-US" sz="2400" b="1" dirty="0">
                <a:latin typeface="Arial Rounded MT Bold" panose="020F0704030504030204" pitchFamily="34" charset="0"/>
              </a:rPr>
              <a:t>are also seen in liver dysfunction</a:t>
            </a:r>
          </a:p>
        </p:txBody>
      </p:sp>
    </p:spTree>
    <p:extLst>
      <p:ext uri="{BB962C8B-B14F-4D97-AF65-F5344CB8AC3E}">
        <p14:creationId xmlns:p14="http://schemas.microsoft.com/office/powerpoint/2010/main" val="21672368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762000"/>
            <a:ext cx="8596668" cy="259546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        The end</a:t>
            </a:r>
            <a:endParaRPr lang="en-US" sz="8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Good luck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267955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3173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Intussusception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187651"/>
            <a:ext cx="10902290" cy="3616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Segment of the intestine </a:t>
            </a:r>
            <a:r>
              <a:rPr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constricted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by 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wave of peristalsis, telescopes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into</a:t>
            </a:r>
            <a:r>
              <a:rPr lang="en-US" sz="20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the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immediately distal</a:t>
            </a:r>
            <a:r>
              <a:rPr sz="2000" spc="-4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segment</a:t>
            </a:r>
            <a:r>
              <a:rPr sz="20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.</a:t>
            </a:r>
            <a:endParaRPr lang="en-US" sz="2000" spc="-5" dirty="0" smtClean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marR="514984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Once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trapped, invaginated 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segment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is propelled 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by peristalsis,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and pulls  mesentery with it</a:t>
            </a:r>
            <a:r>
              <a:rPr sz="20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.</a:t>
            </a:r>
            <a:endParaRPr lang="en-US" sz="2000" spc="-5" dirty="0" smtClean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marR="514984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Most </a:t>
            </a:r>
            <a:r>
              <a:rPr sz="2000" b="1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common cause of </a:t>
            </a:r>
            <a:r>
              <a:rPr sz="20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intestinal obstruction in children </a:t>
            </a:r>
            <a:r>
              <a:rPr sz="2000" b="1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younger</a:t>
            </a:r>
            <a:r>
              <a:rPr sz="2000" b="1" spc="-8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than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2years of</a:t>
            </a:r>
            <a:r>
              <a:rPr sz="2000" b="1" spc="-2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age</a:t>
            </a:r>
            <a:r>
              <a:rPr sz="2000" spc="-5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.</a:t>
            </a:r>
            <a:endParaRPr lang="en-US" sz="2000" spc="-5" dirty="0" smtClean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Untreated progresses to</a:t>
            </a:r>
            <a:r>
              <a:rPr sz="2000" spc="-1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infarction.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5250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Causes </a:t>
            </a:r>
            <a:r>
              <a:rPr sz="3600" dirty="0"/>
              <a:t>of</a:t>
            </a:r>
            <a:r>
              <a:rPr sz="3600" spc="-80" dirty="0"/>
              <a:t> </a:t>
            </a:r>
            <a:r>
              <a:rPr sz="3600" spc="-5" dirty="0"/>
              <a:t>intussusception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457957"/>
            <a:ext cx="10597490" cy="3509294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&lt;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2years 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: </a:t>
            </a:r>
            <a:r>
              <a:rPr sz="24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Idiopathic in most </a:t>
            </a:r>
            <a:r>
              <a:rPr sz="2400" b="1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cases</a:t>
            </a:r>
            <a:r>
              <a:rPr sz="2400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.</a:t>
            </a:r>
            <a:endParaRPr lang="en-US" sz="2400" dirty="0" smtClean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marR="29845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Peyer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patches hyperplasia (rotavirus 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vaccine, viral  </a:t>
            </a: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infections</a:t>
            </a:r>
            <a:r>
              <a:rPr sz="2400" spc="-10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)</a:t>
            </a:r>
            <a:endParaRPr lang="en-US" sz="2400" spc="-10" dirty="0" smtClean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marR="29845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Meckles diverticulum</a:t>
            </a:r>
            <a:r>
              <a:rPr sz="2400" spc="3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(ileum</a:t>
            </a:r>
            <a:r>
              <a:rPr sz="2400" spc="-10" dirty="0" smtClean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)</a:t>
            </a:r>
            <a:endParaRPr lang="en-US" sz="2400" spc="-10" dirty="0" smtClean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Old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children 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&amp;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adults: Intraluminal mass 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or</a:t>
            </a:r>
            <a:r>
              <a:rPr sz="2400" spc="4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tumors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6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5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1E8E06EC6444FAFC969E2A8D1A55E" ma:contentTypeVersion="9" ma:contentTypeDescription="Create a new document." ma:contentTypeScope="" ma:versionID="b09187dac258be481cf013989de24206">
  <xsd:schema xmlns:xsd="http://www.w3.org/2001/XMLSchema" xmlns:xs="http://www.w3.org/2001/XMLSchema" xmlns:p="http://schemas.microsoft.com/office/2006/metadata/properties" xmlns:ns2="3ae45523-5a85-45e7-8008-accd3c84eec0" xmlns:ns3="5b9ef952-99af-4d0a-b2f4-0e3827503894" targetNamespace="http://schemas.microsoft.com/office/2006/metadata/properties" ma:root="true" ma:fieldsID="da21aa23818361ed5a7316fc04efc305" ns2:_="" ns3:_="">
    <xsd:import namespace="3ae45523-5a85-45e7-8008-accd3c84eec0"/>
    <xsd:import namespace="5b9ef952-99af-4d0a-b2f4-0e38275038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5523-5a85-45e7-8008-accd3c84e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f52f34-b351-492d-bd72-b80be888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ef952-99af-4d0a-b2f4-0e382750389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5275def-3027-4009-b083-6c7a893e2344}" ma:internalName="TaxCatchAll" ma:showField="CatchAllData" ma:web="5b9ef952-99af-4d0a-b2f4-0e38275038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9ef952-99af-4d0a-b2f4-0e3827503894" xsi:nil="true"/>
    <lcf76f155ced4ddcb4097134ff3c332f xmlns="3ae45523-5a85-45e7-8008-accd3c84eec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7D1531-BDD7-4319-A9B4-F9A869DDC356}"/>
</file>

<file path=customXml/itemProps2.xml><?xml version="1.0" encoding="utf-8"?>
<ds:datastoreItem xmlns:ds="http://schemas.openxmlformats.org/officeDocument/2006/customXml" ds:itemID="{065E0A93-12CD-463D-A6BD-D3B15E8AF828}"/>
</file>

<file path=customXml/itemProps3.xml><?xml version="1.0" encoding="utf-8"?>
<ds:datastoreItem xmlns:ds="http://schemas.openxmlformats.org/officeDocument/2006/customXml" ds:itemID="{C0AAB762-E1D7-44D7-A290-CE4D8A59AFB2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779</TotalTime>
  <Words>1654</Words>
  <Application>Microsoft Office PowerPoint</Application>
  <PresentationFormat>Widescreen</PresentationFormat>
  <Paragraphs>291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Arial Rounded MT Bold</vt:lpstr>
      <vt:lpstr>Times New Roman</vt:lpstr>
      <vt:lpstr>Trebuchet MS</vt:lpstr>
      <vt:lpstr>Wingdings</vt:lpstr>
      <vt:lpstr>Wingdings 3</vt:lpstr>
      <vt:lpstr>Facet</vt:lpstr>
      <vt:lpstr>Small and Large Intestinal pathology, part 2</vt:lpstr>
      <vt:lpstr>Diseases of the intestines</vt:lpstr>
      <vt:lpstr>Intestinal obstruction</vt:lpstr>
      <vt:lpstr>Clinical picture of intestinal obstruction.</vt:lpstr>
      <vt:lpstr>80% of mechanical obstructions</vt:lpstr>
      <vt:lpstr>Intussusception</vt:lpstr>
      <vt:lpstr>Causes of intussusception</vt:lpstr>
      <vt:lpstr>PowerPoint Presentation</vt:lpstr>
      <vt:lpstr>PowerPoint Presentation</vt:lpstr>
      <vt:lpstr>PowerPoint Presentation</vt:lpstr>
      <vt:lpstr>Clinical features:</vt:lpstr>
      <vt:lpstr>Management</vt:lpstr>
      <vt:lpstr>Hirschsprung Disease</vt:lpstr>
      <vt:lpstr>Pathogenesis</vt:lpstr>
      <vt:lpstr>Morphology</vt:lpstr>
      <vt:lpstr>PowerPoint Presentation</vt:lpstr>
      <vt:lpstr>PowerPoint Presentation</vt:lpstr>
      <vt:lpstr>ganglion cells</vt:lpstr>
      <vt:lpstr>Complications</vt:lpstr>
      <vt:lpstr>VASCULAR DISORDERS OF BOWEL</vt:lpstr>
      <vt:lpstr>Hemorrhoids</vt:lpstr>
      <vt:lpstr>PowerPoint Presentation</vt:lpstr>
      <vt:lpstr>Microscopic findings</vt:lpstr>
      <vt:lpstr>PowerPoint Presentation</vt:lpstr>
      <vt:lpstr>Clinical features</vt:lpstr>
      <vt:lpstr>DIARRHEAL DISEASE</vt:lpstr>
      <vt:lpstr>DIARRHEAL DISEASE</vt:lpstr>
      <vt:lpstr>Malabsorptive Diarrhea</vt:lpstr>
      <vt:lpstr>Malabsorptive Diarrhea </vt:lpstr>
      <vt:lpstr>Malabsorptive diarrhea Defect in one of the following:</vt:lpstr>
      <vt:lpstr>PowerPoint Presentation</vt:lpstr>
      <vt:lpstr>Manifestations:</vt:lpstr>
      <vt:lpstr>Cystic Fibrosis</vt:lpstr>
      <vt:lpstr>Cystic Fibrosis</vt:lpstr>
      <vt:lpstr>Celiac Disease</vt:lpstr>
      <vt:lpstr>Pathogenesis</vt:lpstr>
      <vt:lpstr>PowerPoint Presentation</vt:lpstr>
      <vt:lpstr>Serology: </vt:lpstr>
      <vt:lpstr>PowerPoint Presentation</vt:lpstr>
      <vt:lpstr>MORPHOLOGY</vt:lpstr>
      <vt:lpstr>PowerPoint Presentation</vt:lpstr>
      <vt:lpstr>PowerPoint Presentation</vt:lpstr>
      <vt:lpstr>Clinical Features</vt:lpstr>
      <vt:lpstr>Dermatitis herpetiformis.</vt:lpstr>
      <vt:lpstr>Clinical Features</vt:lpstr>
      <vt:lpstr>Diagnosis:</vt:lpstr>
      <vt:lpstr>Lactase (Disaccharidase) Deficiency</vt:lpstr>
      <vt:lpstr>Abetalipoproteinemia</vt:lpstr>
      <vt:lpstr>Abetalipoproteinemia</vt:lpstr>
      <vt:lpstr>PowerPoint Presentation</vt:lpstr>
      <vt:lpstr>PowerPoint Presentation</vt:lpstr>
      <vt:lpstr>        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Manar</dc:creator>
  <cp:lastModifiedBy>Admin</cp:lastModifiedBy>
  <cp:revision>64</cp:revision>
  <dcterms:created xsi:type="dcterms:W3CDTF">2020-02-23T16:44:28Z</dcterms:created>
  <dcterms:modified xsi:type="dcterms:W3CDTF">2022-04-11T08:52:52Z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2019-03-26T00:00:00Z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2020-02-23T00:00:00Z</vt:filetime>
  </property>
  <property fmtid="{D5CDD505-2E9C-101B-9397-08002B2CF9AE}" pid="5" name="ContentTypeId">
    <vt:lpwstr>0x01010081A1E8E06EC6444FAFC969E2A8D1A55E</vt:lpwstr>
  </property>
</Properties>
</file>