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7"/>
  </p:notesMasterIdLst>
  <p:sldIdLst>
    <p:sldId id="256" r:id="rId2"/>
    <p:sldId id="257" r:id="rId3"/>
    <p:sldId id="259" r:id="rId4"/>
    <p:sldId id="351" r:id="rId5"/>
    <p:sldId id="260" r:id="rId6"/>
    <p:sldId id="261" r:id="rId7"/>
    <p:sldId id="262" r:id="rId8"/>
    <p:sldId id="264" r:id="rId9"/>
    <p:sldId id="273" r:id="rId10"/>
    <p:sldId id="308" r:id="rId11"/>
    <p:sldId id="309" r:id="rId12"/>
    <p:sldId id="310" r:id="rId13"/>
    <p:sldId id="311" r:id="rId14"/>
    <p:sldId id="312" r:id="rId15"/>
    <p:sldId id="313" r:id="rId16"/>
    <p:sldId id="315" r:id="rId17"/>
    <p:sldId id="316" r:id="rId18"/>
    <p:sldId id="317" r:id="rId19"/>
    <p:sldId id="318" r:id="rId20"/>
    <p:sldId id="319" r:id="rId21"/>
    <p:sldId id="320" r:id="rId22"/>
    <p:sldId id="321" r:id="rId23"/>
    <p:sldId id="322" r:id="rId24"/>
    <p:sldId id="323" r:id="rId25"/>
    <p:sldId id="348" r:id="rId26"/>
    <p:sldId id="349" r:id="rId27"/>
    <p:sldId id="350" r:id="rId28"/>
    <p:sldId id="345" r:id="rId29"/>
    <p:sldId id="346" r:id="rId30"/>
    <p:sldId id="325" r:id="rId31"/>
    <p:sldId id="326" r:id="rId32"/>
    <p:sldId id="327" r:id="rId33"/>
    <p:sldId id="328" r:id="rId34"/>
    <p:sldId id="329" r:id="rId35"/>
    <p:sldId id="330" r:id="rId36"/>
    <p:sldId id="331" r:id="rId37"/>
    <p:sldId id="332" r:id="rId38"/>
    <p:sldId id="333" r:id="rId39"/>
    <p:sldId id="334" r:id="rId40"/>
    <p:sldId id="285" r:id="rId41"/>
    <p:sldId id="338" r:id="rId42"/>
    <p:sldId id="288" r:id="rId43"/>
    <p:sldId id="340" r:id="rId44"/>
    <p:sldId id="341" r:id="rId45"/>
    <p:sldId id="339" r:id="rId46"/>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17" autoAdjust="0"/>
  </p:normalViewPr>
  <p:slideViewPr>
    <p:cSldViewPr>
      <p:cViewPr varScale="1">
        <p:scale>
          <a:sx n="72" d="100"/>
          <a:sy n="72" d="100"/>
        </p:scale>
        <p:origin x="-10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notesMaster" Target="notesMasters/notesMaster1.xml" /><Relationship Id="rId50"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presProps" Target="presProps.xml" /><Relationship Id="rId8" Type="http://schemas.openxmlformats.org/officeDocument/2006/relationships/slide" Target="slides/slide7.xml" /><Relationship Id="rId51"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F9FDCD9A-2216-4E46-B585-C966ACD3D95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16739" name="Rectangle 3">
            <a:extLst>
              <a:ext uri="{FF2B5EF4-FFF2-40B4-BE49-F238E27FC236}">
                <a16:creationId xmlns:a16="http://schemas.microsoft.com/office/drawing/2014/main" id="{2B8A9931-FDD4-45E7-A902-A2B063D66F2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CA" altLang="en-US"/>
          </a:p>
        </p:txBody>
      </p:sp>
      <p:sp>
        <p:nvSpPr>
          <p:cNvPr id="116740" name="Rectangle 4">
            <a:extLst>
              <a:ext uri="{FF2B5EF4-FFF2-40B4-BE49-F238E27FC236}">
                <a16:creationId xmlns:a16="http://schemas.microsoft.com/office/drawing/2014/main" id="{285CAEEA-4DC2-43BE-9D9D-4C0810C25B9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6741" name="Rectangle 5">
            <a:extLst>
              <a:ext uri="{FF2B5EF4-FFF2-40B4-BE49-F238E27FC236}">
                <a16:creationId xmlns:a16="http://schemas.microsoft.com/office/drawing/2014/main" id="{AB344FBE-0FF4-448D-B4F5-13E99A72FADE}"/>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6742" name="Rectangle 6">
            <a:extLst>
              <a:ext uri="{FF2B5EF4-FFF2-40B4-BE49-F238E27FC236}">
                <a16:creationId xmlns:a16="http://schemas.microsoft.com/office/drawing/2014/main" id="{0D87715F-289E-477D-9ED9-6A9D9CFBBF1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16743" name="Rectangle 7">
            <a:extLst>
              <a:ext uri="{FF2B5EF4-FFF2-40B4-BE49-F238E27FC236}">
                <a16:creationId xmlns:a16="http://schemas.microsoft.com/office/drawing/2014/main" id="{4191CA8D-533D-45BE-9CB2-AADE840882D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0DBA3514-8BF1-4119-BD16-0817151B6972}" type="slidenum">
              <a:rPr lang="en-CA" altLang="en-US"/>
              <a:pPr/>
              <a:t>‹#›</a:t>
            </a:fld>
            <a:endParaRPr lang="en-CA"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D4416-BFBB-44C1-AAD1-3450A23E2261}"/>
              </a:ext>
            </a:extLst>
          </p:cNvPr>
          <p:cNvSpPr>
            <a:spLocks noGrp="1" noChangeArrowheads="1"/>
          </p:cNvSpPr>
          <p:nvPr>
            <p:ph type="sldNum" sz="quarter" idx="5"/>
          </p:nvPr>
        </p:nvSpPr>
        <p:spPr>
          <a:ln/>
        </p:spPr>
        <p:txBody>
          <a:bodyPr/>
          <a:lstStyle/>
          <a:p>
            <a:fld id="{C3AC054A-F8E7-409B-9A09-627F60D37D80}" type="slidenum">
              <a:rPr lang="en-CA" altLang="en-US"/>
              <a:pPr/>
              <a:t>2</a:t>
            </a:fld>
            <a:endParaRPr lang="en-CA" altLang="en-US"/>
          </a:p>
        </p:txBody>
      </p:sp>
      <p:sp>
        <p:nvSpPr>
          <p:cNvPr id="118786" name="Rectangle 2">
            <a:extLst>
              <a:ext uri="{FF2B5EF4-FFF2-40B4-BE49-F238E27FC236}">
                <a16:creationId xmlns:a16="http://schemas.microsoft.com/office/drawing/2014/main" id="{5AE5D963-33AF-41CA-898F-E755ED2CCC4F}"/>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5135F3BA-73FF-42DD-802B-F364FF17FE95}"/>
              </a:ext>
            </a:extLst>
          </p:cNvPr>
          <p:cNvSpPr>
            <a:spLocks noGrp="1" noChangeArrowheads="1"/>
          </p:cNvSpPr>
          <p:nvPr>
            <p:ph type="body" idx="1"/>
          </p:nvPr>
        </p:nvSpPr>
        <p:spPr/>
        <p:txBody>
          <a:bodyPr/>
          <a:lstStyle/>
          <a:p>
            <a:r>
              <a:rPr lang="en-CA" altLang="en-US"/>
              <a:t>Hypoxic-ischemic encephalopathy is an important cause of </a:t>
            </a:r>
            <a:r>
              <a:rPr lang="en-CA" altLang="en-US" b="1"/>
              <a:t>permanent damage to CNS tissues that may result in neonatal death or manifest later as cerebral palsy or developmental delay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7A83F37-33FA-4408-B473-F847C7D12043}"/>
              </a:ext>
            </a:extLst>
          </p:cNvPr>
          <p:cNvSpPr>
            <a:spLocks noGrp="1" noChangeArrowheads="1"/>
          </p:cNvSpPr>
          <p:nvPr>
            <p:ph type="sldNum" sz="quarter" idx="5"/>
          </p:nvPr>
        </p:nvSpPr>
        <p:spPr>
          <a:ln/>
        </p:spPr>
        <p:txBody>
          <a:bodyPr/>
          <a:lstStyle/>
          <a:p>
            <a:fld id="{B8534C1F-205F-4C4B-88E2-68E40B092503}" type="slidenum">
              <a:rPr lang="en-CA" altLang="en-US"/>
              <a:pPr/>
              <a:t>4</a:t>
            </a:fld>
            <a:endParaRPr lang="en-CA" altLang="en-US"/>
          </a:p>
        </p:txBody>
      </p:sp>
      <p:sp>
        <p:nvSpPr>
          <p:cNvPr id="117762" name="Rectangle 2">
            <a:extLst>
              <a:ext uri="{FF2B5EF4-FFF2-40B4-BE49-F238E27FC236}">
                <a16:creationId xmlns:a16="http://schemas.microsoft.com/office/drawing/2014/main" id="{4275DB66-C461-49F3-8FFC-345B1CCD918E}"/>
              </a:ext>
            </a:extLst>
          </p:cNvPr>
          <p:cNvSpPr>
            <a:spLocks noGrp="1" noRot="1" noChangeAspect="1" noChangeArrowheads="1" noTextEdit="1"/>
          </p:cNvSpPr>
          <p:nvPr>
            <p:ph type="sldImg"/>
          </p:nvPr>
        </p:nvSpPr>
        <p:spPr>
          <a:ln/>
        </p:spPr>
      </p:sp>
      <p:sp>
        <p:nvSpPr>
          <p:cNvPr id="117763" name="Rectangle 3">
            <a:extLst>
              <a:ext uri="{FF2B5EF4-FFF2-40B4-BE49-F238E27FC236}">
                <a16:creationId xmlns:a16="http://schemas.microsoft.com/office/drawing/2014/main" id="{8A132142-1F6A-4F8D-AFB1-ED1C55F5947D}"/>
              </a:ext>
            </a:extLst>
          </p:cNvPr>
          <p:cNvSpPr>
            <a:spLocks noGrp="1" noChangeArrowheads="1"/>
          </p:cNvSpPr>
          <p:nvPr>
            <p:ph type="body" idx="1"/>
          </p:nvPr>
        </p:nvSpPr>
        <p:spPr/>
        <p:txBody>
          <a:bodyPr/>
          <a:lstStyle/>
          <a:p>
            <a:pPr>
              <a:buFontTx/>
              <a:buChar char="•"/>
            </a:pPr>
            <a:r>
              <a:rPr lang="en-CA" altLang="en-US" b="1"/>
              <a:t>Fifteen to 20% of infants with hypoxic-ischemic encephalopathy (HIE) die in the neonatal period, </a:t>
            </a:r>
          </a:p>
          <a:p>
            <a:pPr>
              <a:buFontTx/>
              <a:buChar char="•"/>
            </a:pPr>
            <a:r>
              <a:rPr lang="en-CA" altLang="en-US" b="1"/>
              <a:t>25–30% of survivors are left with permanent neurodevelopmental abnormalities (cerebral palsy, mental retardation)</a:t>
            </a:r>
          </a:p>
          <a:p>
            <a:pPr>
              <a:buFontTx/>
              <a:buChar char="•"/>
            </a:pPr>
            <a:r>
              <a:rPr lang="en-CA" altLang="en-US" b="1"/>
              <a:t> The greatest risk of adverse outcome is seen in infants with fetal </a:t>
            </a:r>
            <a:r>
              <a:rPr lang="en-CA" altLang="en-US" b="1" u="sng"/>
              <a:t>acidosis (pH &lt;7.0), a 5-min Apgar score of 0–3, hypoxic-ischemic encephalopathy (altered tone, depressed level of consciousness, seizures), and other multiorgan system signs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6AAE45-10FB-4F3D-B67F-DBD0766DA42D}"/>
              </a:ext>
            </a:extLst>
          </p:cNvPr>
          <p:cNvSpPr>
            <a:spLocks noGrp="1" noChangeArrowheads="1"/>
          </p:cNvSpPr>
          <p:nvPr>
            <p:ph type="sldNum" sz="quarter" idx="5"/>
          </p:nvPr>
        </p:nvSpPr>
        <p:spPr>
          <a:ln/>
        </p:spPr>
        <p:txBody>
          <a:bodyPr/>
          <a:lstStyle/>
          <a:p>
            <a:fld id="{123D19BB-52E0-4BED-9FD6-708F84D5E2CF}" type="slidenum">
              <a:rPr lang="en-CA" altLang="en-US"/>
              <a:pPr/>
              <a:t>9</a:t>
            </a:fld>
            <a:endParaRPr lang="en-CA" altLang="en-US"/>
          </a:p>
        </p:txBody>
      </p:sp>
      <p:sp>
        <p:nvSpPr>
          <p:cNvPr id="119810" name="Rectangle 2">
            <a:extLst>
              <a:ext uri="{FF2B5EF4-FFF2-40B4-BE49-F238E27FC236}">
                <a16:creationId xmlns:a16="http://schemas.microsoft.com/office/drawing/2014/main" id="{63EAA08A-2DB1-4FB6-B7D5-DDD96D6EF4EE}"/>
              </a:ext>
            </a:extLst>
          </p:cNvPr>
          <p:cNvSpPr>
            <a:spLocks noGrp="1" noRot="1" noChangeAspect="1" noChangeArrowheads="1" noTextEdit="1"/>
          </p:cNvSpPr>
          <p:nvPr>
            <p:ph type="sldImg"/>
          </p:nvPr>
        </p:nvSpPr>
        <p:spPr>
          <a:ln/>
        </p:spPr>
      </p:sp>
      <p:sp>
        <p:nvSpPr>
          <p:cNvPr id="119811" name="Rectangle 3">
            <a:extLst>
              <a:ext uri="{FF2B5EF4-FFF2-40B4-BE49-F238E27FC236}">
                <a16:creationId xmlns:a16="http://schemas.microsoft.com/office/drawing/2014/main" id="{E5ADDFEC-68B2-4744-A0AC-552D734A16F5}"/>
              </a:ext>
            </a:extLst>
          </p:cNvPr>
          <p:cNvSpPr>
            <a:spLocks noGrp="1" noChangeArrowheads="1"/>
          </p:cNvSpPr>
          <p:nvPr>
            <p:ph type="body" idx="1"/>
          </p:nvPr>
        </p:nvSpPr>
        <p:spPr/>
        <p:txBody>
          <a:bodyPr/>
          <a:lstStyle/>
          <a:p>
            <a:r>
              <a:rPr lang="en-CA" altLang="en-US" b="1"/>
              <a:t>After an episode of hypoxia and ischemia, anaerobic metabolism occurs, which generates increased amounts of lactate and inorganic phosphates. Excitatory and toxic amino acids, particularly glutamate, accumulate in the damaged tissue. Increased amounts of intracellular sodium and calcium may result in tissue swelling and cerebral edema.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6258" name="Group 2">
            <a:extLst>
              <a:ext uri="{FF2B5EF4-FFF2-40B4-BE49-F238E27FC236}">
                <a16:creationId xmlns:a16="http://schemas.microsoft.com/office/drawing/2014/main" id="{60AC7E06-9773-48B3-8D09-9EED937D91F8}"/>
              </a:ext>
            </a:extLst>
          </p:cNvPr>
          <p:cNvGrpSpPr>
            <a:grpSpLocks/>
          </p:cNvGrpSpPr>
          <p:nvPr/>
        </p:nvGrpSpPr>
        <p:grpSpPr bwMode="auto">
          <a:xfrm>
            <a:off x="0" y="6350"/>
            <a:ext cx="9140825" cy="6851650"/>
            <a:chOff x="0" y="4"/>
            <a:chExt cx="5758" cy="4316"/>
          </a:xfrm>
        </p:grpSpPr>
        <p:grpSp>
          <p:nvGrpSpPr>
            <p:cNvPr id="96259" name="Group 3">
              <a:extLst>
                <a:ext uri="{FF2B5EF4-FFF2-40B4-BE49-F238E27FC236}">
                  <a16:creationId xmlns:a16="http://schemas.microsoft.com/office/drawing/2014/main" id="{8BAFCF85-D2BB-4717-ACBE-6563AC31CCDC}"/>
                </a:ext>
              </a:extLst>
            </p:cNvPr>
            <p:cNvGrpSpPr>
              <a:grpSpLocks/>
            </p:cNvGrpSpPr>
            <p:nvPr/>
          </p:nvGrpSpPr>
          <p:grpSpPr bwMode="auto">
            <a:xfrm>
              <a:off x="0" y="1161"/>
              <a:ext cx="5758" cy="3159"/>
              <a:chOff x="0" y="1161"/>
              <a:chExt cx="5758" cy="3159"/>
            </a:xfrm>
          </p:grpSpPr>
          <p:sp>
            <p:nvSpPr>
              <p:cNvPr id="96260" name="Freeform 4">
                <a:extLst>
                  <a:ext uri="{FF2B5EF4-FFF2-40B4-BE49-F238E27FC236}">
                    <a16:creationId xmlns:a16="http://schemas.microsoft.com/office/drawing/2014/main" id="{8647F99A-81C7-4F63-AAF0-D78E3D68AE2F}"/>
                  </a:ext>
                </a:extLst>
              </p:cNvPr>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1" name="Freeform 5">
                <a:extLst>
                  <a:ext uri="{FF2B5EF4-FFF2-40B4-BE49-F238E27FC236}">
                    <a16:creationId xmlns:a16="http://schemas.microsoft.com/office/drawing/2014/main" id="{7EE79C2D-1FF5-4116-9C76-A8B0EFE91807}"/>
                  </a:ext>
                </a:extLst>
              </p:cNvPr>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6262" name="Freeform 6">
              <a:extLst>
                <a:ext uri="{FF2B5EF4-FFF2-40B4-BE49-F238E27FC236}">
                  <a16:creationId xmlns:a16="http://schemas.microsoft.com/office/drawing/2014/main" id="{025C6A03-0A01-47F1-9FDD-D84F3A649175}"/>
                </a:ext>
              </a:extLst>
            </p:cNvPr>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3" name="Freeform 7">
              <a:extLst>
                <a:ext uri="{FF2B5EF4-FFF2-40B4-BE49-F238E27FC236}">
                  <a16:creationId xmlns:a16="http://schemas.microsoft.com/office/drawing/2014/main" id="{1BE6C775-EA42-43FC-9840-7CB55C3A9943}"/>
                </a:ext>
              </a:extLst>
            </p:cNvPr>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4" name="Freeform 8">
              <a:extLst>
                <a:ext uri="{FF2B5EF4-FFF2-40B4-BE49-F238E27FC236}">
                  <a16:creationId xmlns:a16="http://schemas.microsoft.com/office/drawing/2014/main" id="{54C534EE-6BB0-4B11-8A1C-C2E319E95FCB}"/>
                </a:ext>
              </a:extLst>
            </p:cNvPr>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6265" name="Group 9">
              <a:extLst>
                <a:ext uri="{FF2B5EF4-FFF2-40B4-BE49-F238E27FC236}">
                  <a16:creationId xmlns:a16="http://schemas.microsoft.com/office/drawing/2014/main" id="{5652921B-C06B-41A4-B54E-B6A01484A38A}"/>
                </a:ext>
              </a:extLst>
            </p:cNvPr>
            <p:cNvGrpSpPr>
              <a:grpSpLocks/>
            </p:cNvGrpSpPr>
            <p:nvPr/>
          </p:nvGrpSpPr>
          <p:grpSpPr bwMode="auto">
            <a:xfrm>
              <a:off x="348" y="4"/>
              <a:ext cx="5410" cy="4316"/>
              <a:chOff x="348" y="4"/>
              <a:chExt cx="5410" cy="4316"/>
            </a:xfrm>
          </p:grpSpPr>
          <p:sp>
            <p:nvSpPr>
              <p:cNvPr id="96266" name="Freeform 10">
                <a:extLst>
                  <a:ext uri="{FF2B5EF4-FFF2-40B4-BE49-F238E27FC236}">
                    <a16:creationId xmlns:a16="http://schemas.microsoft.com/office/drawing/2014/main" id="{542D858A-4B0B-4063-A493-EE42DA6E0C84}"/>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7" name="Freeform 11">
                <a:extLst>
                  <a:ext uri="{FF2B5EF4-FFF2-40B4-BE49-F238E27FC236}">
                    <a16:creationId xmlns:a16="http://schemas.microsoft.com/office/drawing/2014/main" id="{4D2FBDDF-7CB6-4943-8B94-C4CCE01F6BE8}"/>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8" name="Freeform 12">
                <a:extLst>
                  <a:ext uri="{FF2B5EF4-FFF2-40B4-BE49-F238E27FC236}">
                    <a16:creationId xmlns:a16="http://schemas.microsoft.com/office/drawing/2014/main" id="{6424D741-3E66-4232-9984-E9790CB03D71}"/>
                  </a:ext>
                </a:extLst>
              </p:cNvPr>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9" name="Freeform 13">
                <a:extLst>
                  <a:ext uri="{FF2B5EF4-FFF2-40B4-BE49-F238E27FC236}">
                    <a16:creationId xmlns:a16="http://schemas.microsoft.com/office/drawing/2014/main" id="{DBA46A99-7137-4E98-AC78-EBD0B7DE9749}"/>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70" name="Freeform 14">
                <a:extLst>
                  <a:ext uri="{FF2B5EF4-FFF2-40B4-BE49-F238E27FC236}">
                    <a16:creationId xmlns:a16="http://schemas.microsoft.com/office/drawing/2014/main" id="{4FECD72C-4057-4700-9F69-B489B3389791}"/>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71" name="Freeform 15">
                <a:extLst>
                  <a:ext uri="{FF2B5EF4-FFF2-40B4-BE49-F238E27FC236}">
                    <a16:creationId xmlns:a16="http://schemas.microsoft.com/office/drawing/2014/main" id="{7B247D85-8940-42E9-A6C1-AF7D04A72269}"/>
                  </a:ext>
                </a:extLst>
              </p:cNvPr>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96272" name="Rectangle 16">
            <a:extLst>
              <a:ext uri="{FF2B5EF4-FFF2-40B4-BE49-F238E27FC236}">
                <a16:creationId xmlns:a16="http://schemas.microsoft.com/office/drawing/2014/main" id="{CA6E8232-4303-4A30-B767-A8D1645EF829}"/>
              </a:ext>
            </a:extLst>
          </p:cNvPr>
          <p:cNvSpPr>
            <a:spLocks noGrp="1" noChangeArrowheads="1"/>
          </p:cNvSpPr>
          <p:nvPr>
            <p:ph type="ctrTitle" sz="quarter"/>
          </p:nvPr>
        </p:nvSpPr>
        <p:spPr>
          <a:xfrm>
            <a:off x="1066800" y="1997075"/>
            <a:ext cx="7086600" cy="1431925"/>
          </a:xfrm>
        </p:spPr>
        <p:txBody>
          <a:bodyPr anchor="b"/>
          <a:lstStyle>
            <a:lvl1pPr>
              <a:defRPr/>
            </a:lvl1pPr>
          </a:lstStyle>
          <a:p>
            <a:pPr lvl="0"/>
            <a:r>
              <a:rPr lang="en-CA" altLang="en-US" noProof="0"/>
              <a:t>Click to edit Master title style</a:t>
            </a:r>
          </a:p>
        </p:txBody>
      </p:sp>
      <p:sp>
        <p:nvSpPr>
          <p:cNvPr id="96273" name="Rectangle 17">
            <a:extLst>
              <a:ext uri="{FF2B5EF4-FFF2-40B4-BE49-F238E27FC236}">
                <a16:creationId xmlns:a16="http://schemas.microsoft.com/office/drawing/2014/main" id="{704D0A3F-C28A-41D6-B548-8F761F1CD123}"/>
              </a:ext>
            </a:extLst>
          </p:cNvPr>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n-CA" altLang="en-US" noProof="0"/>
              <a:t>Click to edit Master subtitle style</a:t>
            </a:r>
          </a:p>
        </p:txBody>
      </p:sp>
      <p:sp>
        <p:nvSpPr>
          <p:cNvPr id="96274" name="Rectangle 18">
            <a:extLst>
              <a:ext uri="{FF2B5EF4-FFF2-40B4-BE49-F238E27FC236}">
                <a16:creationId xmlns:a16="http://schemas.microsoft.com/office/drawing/2014/main" id="{274B7A73-D792-4D6E-81A1-660FE9749BE9}"/>
              </a:ext>
            </a:extLst>
          </p:cNvPr>
          <p:cNvSpPr>
            <a:spLocks noGrp="1" noChangeArrowheads="1"/>
          </p:cNvSpPr>
          <p:nvPr>
            <p:ph type="dt" sz="quarter" idx="2"/>
          </p:nvPr>
        </p:nvSpPr>
        <p:spPr/>
        <p:txBody>
          <a:bodyPr/>
          <a:lstStyle>
            <a:lvl1pPr>
              <a:defRPr/>
            </a:lvl1pPr>
          </a:lstStyle>
          <a:p>
            <a:endParaRPr lang="en-CA" altLang="en-US"/>
          </a:p>
        </p:txBody>
      </p:sp>
      <p:sp>
        <p:nvSpPr>
          <p:cNvPr id="96275" name="Rectangle 19">
            <a:extLst>
              <a:ext uri="{FF2B5EF4-FFF2-40B4-BE49-F238E27FC236}">
                <a16:creationId xmlns:a16="http://schemas.microsoft.com/office/drawing/2014/main" id="{BB5D2EA6-1957-47BA-8C76-689B21FB8E4B}"/>
              </a:ext>
            </a:extLst>
          </p:cNvPr>
          <p:cNvSpPr>
            <a:spLocks noGrp="1" noChangeArrowheads="1"/>
          </p:cNvSpPr>
          <p:nvPr>
            <p:ph type="ftr" sz="quarter" idx="3"/>
          </p:nvPr>
        </p:nvSpPr>
        <p:spPr>
          <a:xfrm>
            <a:off x="3352800" y="6248400"/>
            <a:ext cx="2895600" cy="457200"/>
          </a:xfrm>
        </p:spPr>
        <p:txBody>
          <a:bodyPr/>
          <a:lstStyle>
            <a:lvl1pPr>
              <a:defRPr/>
            </a:lvl1pPr>
          </a:lstStyle>
          <a:p>
            <a:endParaRPr lang="en-CA" altLang="en-US"/>
          </a:p>
        </p:txBody>
      </p:sp>
      <p:sp>
        <p:nvSpPr>
          <p:cNvPr id="96276" name="Rectangle 20">
            <a:extLst>
              <a:ext uri="{FF2B5EF4-FFF2-40B4-BE49-F238E27FC236}">
                <a16:creationId xmlns:a16="http://schemas.microsoft.com/office/drawing/2014/main" id="{9969665D-BDC0-42D4-A1F3-603F7C3A0AE6}"/>
              </a:ext>
            </a:extLst>
          </p:cNvPr>
          <p:cNvSpPr>
            <a:spLocks noGrp="1" noChangeArrowheads="1"/>
          </p:cNvSpPr>
          <p:nvPr>
            <p:ph type="sldNum" sz="quarter" idx="4"/>
          </p:nvPr>
        </p:nvSpPr>
        <p:spPr/>
        <p:txBody>
          <a:bodyPr/>
          <a:lstStyle>
            <a:lvl1pPr>
              <a:defRPr/>
            </a:lvl1pPr>
          </a:lstStyle>
          <a:p>
            <a:fld id="{6DEECD38-8E9E-4A83-A552-5E8FE7C14534}" type="slidenum">
              <a:rPr lang="en-CA" altLang="en-US"/>
              <a:pPr/>
              <a:t>‹#›</a:t>
            </a:fld>
            <a:endParaRPr lang="en-CA"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6BAE1-E0E4-48A7-BB77-B3899AC1D9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DC6B5D-3763-4C26-971B-7C410BE344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7D060-48DF-4A3E-BA8F-E2F1FE1968BB}"/>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047A6F2F-7C5A-4815-A577-C62C7856740B}"/>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FB434F99-AD97-4631-95F0-C57E4E98B5BD}"/>
              </a:ext>
            </a:extLst>
          </p:cNvPr>
          <p:cNvSpPr>
            <a:spLocks noGrp="1"/>
          </p:cNvSpPr>
          <p:nvPr>
            <p:ph type="sldNum" sz="quarter" idx="12"/>
          </p:nvPr>
        </p:nvSpPr>
        <p:spPr/>
        <p:txBody>
          <a:bodyPr/>
          <a:lstStyle>
            <a:lvl1pPr>
              <a:defRPr/>
            </a:lvl1pPr>
          </a:lstStyle>
          <a:p>
            <a:fld id="{6F60860E-8B02-4FC6-B0F6-1082D497158E}" type="slidenum">
              <a:rPr lang="en-CA" altLang="en-US"/>
              <a:pPr/>
              <a:t>‹#›</a:t>
            </a:fld>
            <a:endParaRPr lang="en-CA" altLang="en-US"/>
          </a:p>
        </p:txBody>
      </p:sp>
    </p:spTree>
    <p:extLst>
      <p:ext uri="{BB962C8B-B14F-4D97-AF65-F5344CB8AC3E}">
        <p14:creationId xmlns:p14="http://schemas.microsoft.com/office/powerpoint/2010/main" val="111570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CF4FA0-9709-4538-8670-8A33C1855456}"/>
              </a:ext>
            </a:extLst>
          </p:cNvPr>
          <p:cNvSpPr>
            <a:spLocks noGrp="1"/>
          </p:cNvSpPr>
          <p:nvPr>
            <p:ph type="title" orient="vert"/>
          </p:nvPr>
        </p:nvSpPr>
        <p:spPr>
          <a:xfrm>
            <a:off x="6724650" y="304800"/>
            <a:ext cx="1885950" cy="5791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86922F-1742-4A5E-BEBE-4C01126E78FB}"/>
              </a:ext>
            </a:extLst>
          </p:cNvPr>
          <p:cNvSpPr>
            <a:spLocks noGrp="1"/>
          </p:cNvSpPr>
          <p:nvPr>
            <p:ph type="body" orient="vert" idx="1"/>
          </p:nvPr>
        </p:nvSpPr>
        <p:spPr>
          <a:xfrm>
            <a:off x="1066800" y="304800"/>
            <a:ext cx="55054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75C427-7C32-4DB6-A32D-85CDCA10BB8D}"/>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E6327FC6-0A54-4025-A2FD-01BED94C0100}"/>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E23A717E-920D-4509-9B59-12F1891C8277}"/>
              </a:ext>
            </a:extLst>
          </p:cNvPr>
          <p:cNvSpPr>
            <a:spLocks noGrp="1"/>
          </p:cNvSpPr>
          <p:nvPr>
            <p:ph type="sldNum" sz="quarter" idx="12"/>
          </p:nvPr>
        </p:nvSpPr>
        <p:spPr/>
        <p:txBody>
          <a:bodyPr/>
          <a:lstStyle>
            <a:lvl1pPr>
              <a:defRPr/>
            </a:lvl1pPr>
          </a:lstStyle>
          <a:p>
            <a:fld id="{47811F57-2AE5-483A-BA53-E581CDA6674D}" type="slidenum">
              <a:rPr lang="en-CA" altLang="en-US"/>
              <a:pPr/>
              <a:t>‹#›</a:t>
            </a:fld>
            <a:endParaRPr lang="en-CA" altLang="en-US"/>
          </a:p>
        </p:txBody>
      </p:sp>
    </p:spTree>
    <p:extLst>
      <p:ext uri="{BB962C8B-B14F-4D97-AF65-F5344CB8AC3E}">
        <p14:creationId xmlns:p14="http://schemas.microsoft.com/office/powerpoint/2010/main" val="446272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A4A8B-4C6E-45D5-B7F2-162A9E0026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9DB6E-BA07-4521-87D0-62D0AD0AC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D672D0-F206-445B-951A-BDE7346D4CA5}"/>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D86D7C46-857E-4168-84A4-5212A0DA296C}"/>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8C5E5ED8-E4AB-4344-86FE-9D8880C5BD38}"/>
              </a:ext>
            </a:extLst>
          </p:cNvPr>
          <p:cNvSpPr>
            <a:spLocks noGrp="1"/>
          </p:cNvSpPr>
          <p:nvPr>
            <p:ph type="sldNum" sz="quarter" idx="12"/>
          </p:nvPr>
        </p:nvSpPr>
        <p:spPr/>
        <p:txBody>
          <a:bodyPr/>
          <a:lstStyle>
            <a:lvl1pPr>
              <a:defRPr/>
            </a:lvl1pPr>
          </a:lstStyle>
          <a:p>
            <a:fld id="{0E615352-BE90-43F4-BCDA-A7F4206938DF}" type="slidenum">
              <a:rPr lang="en-CA" altLang="en-US"/>
              <a:pPr/>
              <a:t>‹#›</a:t>
            </a:fld>
            <a:endParaRPr lang="en-CA" altLang="en-US"/>
          </a:p>
        </p:txBody>
      </p:sp>
    </p:spTree>
    <p:extLst>
      <p:ext uri="{BB962C8B-B14F-4D97-AF65-F5344CB8AC3E}">
        <p14:creationId xmlns:p14="http://schemas.microsoft.com/office/powerpoint/2010/main" val="4211436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8C92-1A00-47C6-B595-D196F0EE4B3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685545-C845-4A65-92A8-D142996A1D7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2338BAB-7231-463A-882A-BA3092DBC348}"/>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4C168D62-060B-408C-AFA2-077F65B6A253}"/>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5F97649D-CD43-4198-ACA1-518C457EF535}"/>
              </a:ext>
            </a:extLst>
          </p:cNvPr>
          <p:cNvSpPr>
            <a:spLocks noGrp="1"/>
          </p:cNvSpPr>
          <p:nvPr>
            <p:ph type="sldNum" sz="quarter" idx="12"/>
          </p:nvPr>
        </p:nvSpPr>
        <p:spPr/>
        <p:txBody>
          <a:bodyPr/>
          <a:lstStyle>
            <a:lvl1pPr>
              <a:defRPr/>
            </a:lvl1pPr>
          </a:lstStyle>
          <a:p>
            <a:fld id="{BBBF0274-8283-49B8-A1D4-B0AFF0CB6243}" type="slidenum">
              <a:rPr lang="en-CA" altLang="en-US"/>
              <a:pPr/>
              <a:t>‹#›</a:t>
            </a:fld>
            <a:endParaRPr lang="en-CA" altLang="en-US"/>
          </a:p>
        </p:txBody>
      </p:sp>
    </p:spTree>
    <p:extLst>
      <p:ext uri="{BB962C8B-B14F-4D97-AF65-F5344CB8AC3E}">
        <p14:creationId xmlns:p14="http://schemas.microsoft.com/office/powerpoint/2010/main" val="229398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EE61D-87F2-493E-9207-C410C28E79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76F53E-5816-421D-B5C8-CAEABBAB299E}"/>
              </a:ext>
            </a:extLst>
          </p:cNvPr>
          <p:cNvSpPr>
            <a:spLocks noGrp="1"/>
          </p:cNvSpPr>
          <p:nvPr>
            <p:ph sz="half" idx="1"/>
          </p:nvPr>
        </p:nvSpPr>
        <p:spPr>
          <a:xfrm>
            <a:off x="10668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077CDC-D682-45AD-9F9A-9230A9746301}"/>
              </a:ext>
            </a:extLst>
          </p:cNvPr>
          <p:cNvSpPr>
            <a:spLocks noGrp="1"/>
          </p:cNvSpPr>
          <p:nvPr>
            <p:ph sz="half" idx="2"/>
          </p:nvPr>
        </p:nvSpPr>
        <p:spPr>
          <a:xfrm>
            <a:off x="49149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66FFCA-D0B7-4DFB-8CB0-F7181E02C5CC}"/>
              </a:ext>
            </a:extLst>
          </p:cNvPr>
          <p:cNvSpPr>
            <a:spLocks noGrp="1"/>
          </p:cNvSpPr>
          <p:nvPr>
            <p:ph type="dt" sz="half" idx="10"/>
          </p:nvPr>
        </p:nvSpPr>
        <p:spPr/>
        <p:txBody>
          <a:bodyPr/>
          <a:lstStyle>
            <a:lvl1pPr>
              <a:defRPr/>
            </a:lvl1pPr>
          </a:lstStyle>
          <a:p>
            <a:endParaRPr lang="en-CA" altLang="en-US"/>
          </a:p>
        </p:txBody>
      </p:sp>
      <p:sp>
        <p:nvSpPr>
          <p:cNvPr id="6" name="Footer Placeholder 5">
            <a:extLst>
              <a:ext uri="{FF2B5EF4-FFF2-40B4-BE49-F238E27FC236}">
                <a16:creationId xmlns:a16="http://schemas.microsoft.com/office/drawing/2014/main" id="{A344A219-7022-4AC6-9B91-2E9AE0BD78FD}"/>
              </a:ext>
            </a:extLst>
          </p:cNvPr>
          <p:cNvSpPr>
            <a:spLocks noGrp="1"/>
          </p:cNvSpPr>
          <p:nvPr>
            <p:ph type="ftr" sz="quarter" idx="11"/>
          </p:nvPr>
        </p:nvSpPr>
        <p:spPr/>
        <p:txBody>
          <a:bodyPr/>
          <a:lstStyle>
            <a:lvl1pPr>
              <a:defRPr/>
            </a:lvl1pPr>
          </a:lstStyle>
          <a:p>
            <a:endParaRPr lang="en-CA" altLang="en-US"/>
          </a:p>
        </p:txBody>
      </p:sp>
      <p:sp>
        <p:nvSpPr>
          <p:cNvPr id="7" name="Slide Number Placeholder 6">
            <a:extLst>
              <a:ext uri="{FF2B5EF4-FFF2-40B4-BE49-F238E27FC236}">
                <a16:creationId xmlns:a16="http://schemas.microsoft.com/office/drawing/2014/main" id="{27F4A66C-341B-4378-9631-6BE226EC6E7E}"/>
              </a:ext>
            </a:extLst>
          </p:cNvPr>
          <p:cNvSpPr>
            <a:spLocks noGrp="1"/>
          </p:cNvSpPr>
          <p:nvPr>
            <p:ph type="sldNum" sz="quarter" idx="12"/>
          </p:nvPr>
        </p:nvSpPr>
        <p:spPr/>
        <p:txBody>
          <a:bodyPr/>
          <a:lstStyle>
            <a:lvl1pPr>
              <a:defRPr/>
            </a:lvl1pPr>
          </a:lstStyle>
          <a:p>
            <a:fld id="{AD4D31DE-772B-4C8B-8426-126D37055131}" type="slidenum">
              <a:rPr lang="en-CA" altLang="en-US"/>
              <a:pPr/>
              <a:t>‹#›</a:t>
            </a:fld>
            <a:endParaRPr lang="en-CA" altLang="en-US"/>
          </a:p>
        </p:txBody>
      </p:sp>
    </p:spTree>
    <p:extLst>
      <p:ext uri="{BB962C8B-B14F-4D97-AF65-F5344CB8AC3E}">
        <p14:creationId xmlns:p14="http://schemas.microsoft.com/office/powerpoint/2010/main" val="191905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FBD93-B697-4D01-A787-1E04D0097DA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77AF70-FA8F-474D-ACE3-43796CBFC8A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FDB86A-1409-4CC7-9CA8-C7A5A35B65E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C77B24-0828-4775-AC19-CC0CBB38BEF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4ABEAA-F847-4025-8687-28B99FBAC63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B4BF2E-3955-4760-A18D-2CCC5989D1EE}"/>
              </a:ext>
            </a:extLst>
          </p:cNvPr>
          <p:cNvSpPr>
            <a:spLocks noGrp="1"/>
          </p:cNvSpPr>
          <p:nvPr>
            <p:ph type="dt" sz="half" idx="10"/>
          </p:nvPr>
        </p:nvSpPr>
        <p:spPr/>
        <p:txBody>
          <a:bodyPr/>
          <a:lstStyle>
            <a:lvl1pPr>
              <a:defRPr/>
            </a:lvl1pPr>
          </a:lstStyle>
          <a:p>
            <a:endParaRPr lang="en-CA" altLang="en-US"/>
          </a:p>
        </p:txBody>
      </p:sp>
      <p:sp>
        <p:nvSpPr>
          <p:cNvPr id="8" name="Footer Placeholder 7">
            <a:extLst>
              <a:ext uri="{FF2B5EF4-FFF2-40B4-BE49-F238E27FC236}">
                <a16:creationId xmlns:a16="http://schemas.microsoft.com/office/drawing/2014/main" id="{9291A018-60E4-4ED3-9A78-5DFE66A6DCEF}"/>
              </a:ext>
            </a:extLst>
          </p:cNvPr>
          <p:cNvSpPr>
            <a:spLocks noGrp="1"/>
          </p:cNvSpPr>
          <p:nvPr>
            <p:ph type="ftr" sz="quarter" idx="11"/>
          </p:nvPr>
        </p:nvSpPr>
        <p:spPr/>
        <p:txBody>
          <a:bodyPr/>
          <a:lstStyle>
            <a:lvl1pPr>
              <a:defRPr/>
            </a:lvl1pPr>
          </a:lstStyle>
          <a:p>
            <a:endParaRPr lang="en-CA" altLang="en-US"/>
          </a:p>
        </p:txBody>
      </p:sp>
      <p:sp>
        <p:nvSpPr>
          <p:cNvPr id="9" name="Slide Number Placeholder 8">
            <a:extLst>
              <a:ext uri="{FF2B5EF4-FFF2-40B4-BE49-F238E27FC236}">
                <a16:creationId xmlns:a16="http://schemas.microsoft.com/office/drawing/2014/main" id="{3E61E4E9-6687-4E45-BA58-948A45D9F073}"/>
              </a:ext>
            </a:extLst>
          </p:cNvPr>
          <p:cNvSpPr>
            <a:spLocks noGrp="1"/>
          </p:cNvSpPr>
          <p:nvPr>
            <p:ph type="sldNum" sz="quarter" idx="12"/>
          </p:nvPr>
        </p:nvSpPr>
        <p:spPr/>
        <p:txBody>
          <a:bodyPr/>
          <a:lstStyle>
            <a:lvl1pPr>
              <a:defRPr/>
            </a:lvl1pPr>
          </a:lstStyle>
          <a:p>
            <a:fld id="{CD125DF6-40E2-42C5-BDF7-C28BBB489B34}" type="slidenum">
              <a:rPr lang="en-CA" altLang="en-US"/>
              <a:pPr/>
              <a:t>‹#›</a:t>
            </a:fld>
            <a:endParaRPr lang="en-CA" altLang="en-US"/>
          </a:p>
        </p:txBody>
      </p:sp>
    </p:spTree>
    <p:extLst>
      <p:ext uri="{BB962C8B-B14F-4D97-AF65-F5344CB8AC3E}">
        <p14:creationId xmlns:p14="http://schemas.microsoft.com/office/powerpoint/2010/main" val="377527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30F65-964B-49A4-8244-1C1DA25CF7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3B6E1C-FD5E-4349-8DC3-9AE62E884891}"/>
              </a:ext>
            </a:extLst>
          </p:cNvPr>
          <p:cNvSpPr>
            <a:spLocks noGrp="1"/>
          </p:cNvSpPr>
          <p:nvPr>
            <p:ph type="dt" sz="half" idx="10"/>
          </p:nvPr>
        </p:nvSpPr>
        <p:spPr/>
        <p:txBody>
          <a:bodyPr/>
          <a:lstStyle>
            <a:lvl1pPr>
              <a:defRPr/>
            </a:lvl1pPr>
          </a:lstStyle>
          <a:p>
            <a:endParaRPr lang="en-CA" altLang="en-US"/>
          </a:p>
        </p:txBody>
      </p:sp>
      <p:sp>
        <p:nvSpPr>
          <p:cNvPr id="4" name="Footer Placeholder 3">
            <a:extLst>
              <a:ext uri="{FF2B5EF4-FFF2-40B4-BE49-F238E27FC236}">
                <a16:creationId xmlns:a16="http://schemas.microsoft.com/office/drawing/2014/main" id="{2E10696C-064D-48D5-94A7-EB7219BCF188}"/>
              </a:ext>
            </a:extLst>
          </p:cNvPr>
          <p:cNvSpPr>
            <a:spLocks noGrp="1"/>
          </p:cNvSpPr>
          <p:nvPr>
            <p:ph type="ftr" sz="quarter" idx="11"/>
          </p:nvPr>
        </p:nvSpPr>
        <p:spPr/>
        <p:txBody>
          <a:bodyPr/>
          <a:lstStyle>
            <a:lvl1pPr>
              <a:defRPr/>
            </a:lvl1pPr>
          </a:lstStyle>
          <a:p>
            <a:endParaRPr lang="en-CA" altLang="en-US"/>
          </a:p>
        </p:txBody>
      </p:sp>
      <p:sp>
        <p:nvSpPr>
          <p:cNvPr id="5" name="Slide Number Placeholder 4">
            <a:extLst>
              <a:ext uri="{FF2B5EF4-FFF2-40B4-BE49-F238E27FC236}">
                <a16:creationId xmlns:a16="http://schemas.microsoft.com/office/drawing/2014/main" id="{62DD699B-2D75-4FCA-A689-AD79DC83143B}"/>
              </a:ext>
            </a:extLst>
          </p:cNvPr>
          <p:cNvSpPr>
            <a:spLocks noGrp="1"/>
          </p:cNvSpPr>
          <p:nvPr>
            <p:ph type="sldNum" sz="quarter" idx="12"/>
          </p:nvPr>
        </p:nvSpPr>
        <p:spPr/>
        <p:txBody>
          <a:bodyPr/>
          <a:lstStyle>
            <a:lvl1pPr>
              <a:defRPr/>
            </a:lvl1pPr>
          </a:lstStyle>
          <a:p>
            <a:fld id="{62AED1D7-24F0-48C8-85F7-15A178DEF4D7}" type="slidenum">
              <a:rPr lang="en-CA" altLang="en-US"/>
              <a:pPr/>
              <a:t>‹#›</a:t>
            </a:fld>
            <a:endParaRPr lang="en-CA" altLang="en-US"/>
          </a:p>
        </p:txBody>
      </p:sp>
    </p:spTree>
    <p:extLst>
      <p:ext uri="{BB962C8B-B14F-4D97-AF65-F5344CB8AC3E}">
        <p14:creationId xmlns:p14="http://schemas.microsoft.com/office/powerpoint/2010/main" val="3168719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57E7F4-CB79-4120-AC43-E9B846FA16D5}"/>
              </a:ext>
            </a:extLst>
          </p:cNvPr>
          <p:cNvSpPr>
            <a:spLocks noGrp="1"/>
          </p:cNvSpPr>
          <p:nvPr>
            <p:ph type="dt" sz="half" idx="10"/>
          </p:nvPr>
        </p:nvSpPr>
        <p:spPr/>
        <p:txBody>
          <a:bodyPr/>
          <a:lstStyle>
            <a:lvl1pPr>
              <a:defRPr/>
            </a:lvl1pPr>
          </a:lstStyle>
          <a:p>
            <a:endParaRPr lang="en-CA" altLang="en-US"/>
          </a:p>
        </p:txBody>
      </p:sp>
      <p:sp>
        <p:nvSpPr>
          <p:cNvPr id="3" name="Footer Placeholder 2">
            <a:extLst>
              <a:ext uri="{FF2B5EF4-FFF2-40B4-BE49-F238E27FC236}">
                <a16:creationId xmlns:a16="http://schemas.microsoft.com/office/drawing/2014/main" id="{C16D6ED4-31F7-4EDC-8D3E-402B3DBB4CD9}"/>
              </a:ext>
            </a:extLst>
          </p:cNvPr>
          <p:cNvSpPr>
            <a:spLocks noGrp="1"/>
          </p:cNvSpPr>
          <p:nvPr>
            <p:ph type="ftr" sz="quarter" idx="11"/>
          </p:nvPr>
        </p:nvSpPr>
        <p:spPr/>
        <p:txBody>
          <a:bodyPr/>
          <a:lstStyle>
            <a:lvl1pPr>
              <a:defRPr/>
            </a:lvl1pPr>
          </a:lstStyle>
          <a:p>
            <a:endParaRPr lang="en-CA" altLang="en-US"/>
          </a:p>
        </p:txBody>
      </p:sp>
      <p:sp>
        <p:nvSpPr>
          <p:cNvPr id="4" name="Slide Number Placeholder 3">
            <a:extLst>
              <a:ext uri="{FF2B5EF4-FFF2-40B4-BE49-F238E27FC236}">
                <a16:creationId xmlns:a16="http://schemas.microsoft.com/office/drawing/2014/main" id="{58E5B3AD-5EA8-470D-87A5-C45F7B64956E}"/>
              </a:ext>
            </a:extLst>
          </p:cNvPr>
          <p:cNvSpPr>
            <a:spLocks noGrp="1"/>
          </p:cNvSpPr>
          <p:nvPr>
            <p:ph type="sldNum" sz="quarter" idx="12"/>
          </p:nvPr>
        </p:nvSpPr>
        <p:spPr/>
        <p:txBody>
          <a:bodyPr/>
          <a:lstStyle>
            <a:lvl1pPr>
              <a:defRPr/>
            </a:lvl1pPr>
          </a:lstStyle>
          <a:p>
            <a:fld id="{8DC1D642-6FDD-44AC-AF4C-2BC114F9643B}" type="slidenum">
              <a:rPr lang="en-CA" altLang="en-US"/>
              <a:pPr/>
              <a:t>‹#›</a:t>
            </a:fld>
            <a:endParaRPr lang="en-CA" altLang="en-US"/>
          </a:p>
        </p:txBody>
      </p:sp>
    </p:spTree>
    <p:extLst>
      <p:ext uri="{BB962C8B-B14F-4D97-AF65-F5344CB8AC3E}">
        <p14:creationId xmlns:p14="http://schemas.microsoft.com/office/powerpoint/2010/main" val="134347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D499B-335D-489C-9290-A533ED9F3A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ACC12F-58B9-4B3E-91CE-19CC67F496B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D6F0A8-C53F-4C16-AF30-7D584D38B40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6C9227-34D2-434E-B9D9-A478F998AA11}"/>
              </a:ext>
            </a:extLst>
          </p:cNvPr>
          <p:cNvSpPr>
            <a:spLocks noGrp="1"/>
          </p:cNvSpPr>
          <p:nvPr>
            <p:ph type="dt" sz="half" idx="10"/>
          </p:nvPr>
        </p:nvSpPr>
        <p:spPr/>
        <p:txBody>
          <a:bodyPr/>
          <a:lstStyle>
            <a:lvl1pPr>
              <a:defRPr/>
            </a:lvl1pPr>
          </a:lstStyle>
          <a:p>
            <a:endParaRPr lang="en-CA" altLang="en-US"/>
          </a:p>
        </p:txBody>
      </p:sp>
      <p:sp>
        <p:nvSpPr>
          <p:cNvPr id="6" name="Footer Placeholder 5">
            <a:extLst>
              <a:ext uri="{FF2B5EF4-FFF2-40B4-BE49-F238E27FC236}">
                <a16:creationId xmlns:a16="http://schemas.microsoft.com/office/drawing/2014/main" id="{D5262618-46C5-4589-8377-72AA5E0C08FC}"/>
              </a:ext>
            </a:extLst>
          </p:cNvPr>
          <p:cNvSpPr>
            <a:spLocks noGrp="1"/>
          </p:cNvSpPr>
          <p:nvPr>
            <p:ph type="ftr" sz="quarter" idx="11"/>
          </p:nvPr>
        </p:nvSpPr>
        <p:spPr/>
        <p:txBody>
          <a:bodyPr/>
          <a:lstStyle>
            <a:lvl1pPr>
              <a:defRPr/>
            </a:lvl1pPr>
          </a:lstStyle>
          <a:p>
            <a:endParaRPr lang="en-CA" altLang="en-US"/>
          </a:p>
        </p:txBody>
      </p:sp>
      <p:sp>
        <p:nvSpPr>
          <p:cNvPr id="7" name="Slide Number Placeholder 6">
            <a:extLst>
              <a:ext uri="{FF2B5EF4-FFF2-40B4-BE49-F238E27FC236}">
                <a16:creationId xmlns:a16="http://schemas.microsoft.com/office/drawing/2014/main" id="{5A545770-DF70-49AD-B6FC-1E17C87EFCC9}"/>
              </a:ext>
            </a:extLst>
          </p:cNvPr>
          <p:cNvSpPr>
            <a:spLocks noGrp="1"/>
          </p:cNvSpPr>
          <p:nvPr>
            <p:ph type="sldNum" sz="quarter" idx="12"/>
          </p:nvPr>
        </p:nvSpPr>
        <p:spPr/>
        <p:txBody>
          <a:bodyPr/>
          <a:lstStyle>
            <a:lvl1pPr>
              <a:defRPr/>
            </a:lvl1pPr>
          </a:lstStyle>
          <a:p>
            <a:fld id="{80757D21-7126-44E9-8FAF-61C26602A888}" type="slidenum">
              <a:rPr lang="en-CA" altLang="en-US"/>
              <a:pPr/>
              <a:t>‹#›</a:t>
            </a:fld>
            <a:endParaRPr lang="en-CA" altLang="en-US"/>
          </a:p>
        </p:txBody>
      </p:sp>
    </p:spTree>
    <p:extLst>
      <p:ext uri="{BB962C8B-B14F-4D97-AF65-F5344CB8AC3E}">
        <p14:creationId xmlns:p14="http://schemas.microsoft.com/office/powerpoint/2010/main" val="154903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671A-D622-4825-AF7A-8A556DFFC2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AA6CE1-F98F-4C05-BD28-340E7898C7D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DC3760-2602-46C8-AE03-9D4A18004EC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97F241-0E0D-407F-A047-ACAEB67C6E11}"/>
              </a:ext>
            </a:extLst>
          </p:cNvPr>
          <p:cNvSpPr>
            <a:spLocks noGrp="1"/>
          </p:cNvSpPr>
          <p:nvPr>
            <p:ph type="dt" sz="half" idx="10"/>
          </p:nvPr>
        </p:nvSpPr>
        <p:spPr/>
        <p:txBody>
          <a:bodyPr/>
          <a:lstStyle>
            <a:lvl1pPr>
              <a:defRPr/>
            </a:lvl1pPr>
          </a:lstStyle>
          <a:p>
            <a:endParaRPr lang="en-CA" altLang="en-US"/>
          </a:p>
        </p:txBody>
      </p:sp>
      <p:sp>
        <p:nvSpPr>
          <p:cNvPr id="6" name="Footer Placeholder 5">
            <a:extLst>
              <a:ext uri="{FF2B5EF4-FFF2-40B4-BE49-F238E27FC236}">
                <a16:creationId xmlns:a16="http://schemas.microsoft.com/office/drawing/2014/main" id="{03D5C275-2CFA-46C0-AF21-917FBB43D074}"/>
              </a:ext>
            </a:extLst>
          </p:cNvPr>
          <p:cNvSpPr>
            <a:spLocks noGrp="1"/>
          </p:cNvSpPr>
          <p:nvPr>
            <p:ph type="ftr" sz="quarter" idx="11"/>
          </p:nvPr>
        </p:nvSpPr>
        <p:spPr/>
        <p:txBody>
          <a:bodyPr/>
          <a:lstStyle>
            <a:lvl1pPr>
              <a:defRPr/>
            </a:lvl1pPr>
          </a:lstStyle>
          <a:p>
            <a:endParaRPr lang="en-CA" altLang="en-US"/>
          </a:p>
        </p:txBody>
      </p:sp>
      <p:sp>
        <p:nvSpPr>
          <p:cNvPr id="7" name="Slide Number Placeholder 6">
            <a:extLst>
              <a:ext uri="{FF2B5EF4-FFF2-40B4-BE49-F238E27FC236}">
                <a16:creationId xmlns:a16="http://schemas.microsoft.com/office/drawing/2014/main" id="{9D44FBD6-B92B-43BB-8BBD-165DB24ED2A9}"/>
              </a:ext>
            </a:extLst>
          </p:cNvPr>
          <p:cNvSpPr>
            <a:spLocks noGrp="1"/>
          </p:cNvSpPr>
          <p:nvPr>
            <p:ph type="sldNum" sz="quarter" idx="12"/>
          </p:nvPr>
        </p:nvSpPr>
        <p:spPr/>
        <p:txBody>
          <a:bodyPr/>
          <a:lstStyle>
            <a:lvl1pPr>
              <a:defRPr/>
            </a:lvl1pPr>
          </a:lstStyle>
          <a:p>
            <a:fld id="{DA08D254-7DE7-4A21-BB3D-4B7D670D3EF6}" type="slidenum">
              <a:rPr lang="en-CA" altLang="en-US"/>
              <a:pPr/>
              <a:t>‹#›</a:t>
            </a:fld>
            <a:endParaRPr lang="en-CA" altLang="en-US"/>
          </a:p>
        </p:txBody>
      </p:sp>
    </p:spTree>
    <p:extLst>
      <p:ext uri="{BB962C8B-B14F-4D97-AF65-F5344CB8AC3E}">
        <p14:creationId xmlns:p14="http://schemas.microsoft.com/office/powerpoint/2010/main" val="1064382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5234" name="Group 2">
            <a:extLst>
              <a:ext uri="{FF2B5EF4-FFF2-40B4-BE49-F238E27FC236}">
                <a16:creationId xmlns:a16="http://schemas.microsoft.com/office/drawing/2014/main" id="{F6FA4029-A176-4629-9060-D7C39F1508F4}"/>
              </a:ext>
            </a:extLst>
          </p:cNvPr>
          <p:cNvGrpSpPr>
            <a:grpSpLocks/>
          </p:cNvGrpSpPr>
          <p:nvPr/>
        </p:nvGrpSpPr>
        <p:grpSpPr bwMode="auto">
          <a:xfrm>
            <a:off x="0" y="6350"/>
            <a:ext cx="9140825" cy="6851650"/>
            <a:chOff x="0" y="4"/>
            <a:chExt cx="5758" cy="4316"/>
          </a:xfrm>
        </p:grpSpPr>
        <p:sp>
          <p:nvSpPr>
            <p:cNvPr id="95235" name="Freeform 3">
              <a:extLst>
                <a:ext uri="{FF2B5EF4-FFF2-40B4-BE49-F238E27FC236}">
                  <a16:creationId xmlns:a16="http://schemas.microsoft.com/office/drawing/2014/main" id="{88DB3936-B350-478F-87FF-64A0D85344EC}"/>
                </a:ext>
              </a:extLst>
            </p:cNvPr>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36" name="Freeform 4">
              <a:extLst>
                <a:ext uri="{FF2B5EF4-FFF2-40B4-BE49-F238E27FC236}">
                  <a16:creationId xmlns:a16="http://schemas.microsoft.com/office/drawing/2014/main" id="{4B5A9C0E-593D-4359-9078-49E7F500453A}"/>
                </a:ext>
              </a:extLst>
            </p:cNvPr>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5237" name="Group 5">
              <a:extLst>
                <a:ext uri="{FF2B5EF4-FFF2-40B4-BE49-F238E27FC236}">
                  <a16:creationId xmlns:a16="http://schemas.microsoft.com/office/drawing/2014/main" id="{593B875C-8EF0-421E-9D19-1C7DF6247D37}"/>
                </a:ext>
              </a:extLst>
            </p:cNvPr>
            <p:cNvGrpSpPr>
              <a:grpSpLocks/>
            </p:cNvGrpSpPr>
            <p:nvPr userDrawn="1"/>
          </p:nvGrpSpPr>
          <p:grpSpPr bwMode="auto">
            <a:xfrm>
              <a:off x="0" y="4"/>
              <a:ext cx="5758" cy="4316"/>
              <a:chOff x="0" y="4"/>
              <a:chExt cx="5758" cy="4316"/>
            </a:xfrm>
          </p:grpSpPr>
          <p:sp>
            <p:nvSpPr>
              <p:cNvPr id="95238" name="Freeform 6">
                <a:extLst>
                  <a:ext uri="{FF2B5EF4-FFF2-40B4-BE49-F238E27FC236}">
                    <a16:creationId xmlns:a16="http://schemas.microsoft.com/office/drawing/2014/main" id="{2A9431EC-3814-4602-B719-462B5E1B3611}"/>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39" name="Freeform 7">
                <a:extLst>
                  <a:ext uri="{FF2B5EF4-FFF2-40B4-BE49-F238E27FC236}">
                    <a16:creationId xmlns:a16="http://schemas.microsoft.com/office/drawing/2014/main" id="{E8E5E13A-589B-427C-A2AB-78160F3C79F9}"/>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0" name="Freeform 8">
                <a:extLst>
                  <a:ext uri="{FF2B5EF4-FFF2-40B4-BE49-F238E27FC236}">
                    <a16:creationId xmlns:a16="http://schemas.microsoft.com/office/drawing/2014/main" id="{3099D23A-A58F-46E5-9DEE-198E6E89A7F5}"/>
                  </a:ext>
                </a:extLst>
              </p:cNvPr>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1" name="Freeform 9">
                <a:extLst>
                  <a:ext uri="{FF2B5EF4-FFF2-40B4-BE49-F238E27FC236}">
                    <a16:creationId xmlns:a16="http://schemas.microsoft.com/office/drawing/2014/main" id="{8E969D0E-ED30-484C-9582-71F4FC4448B8}"/>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2" name="Freeform 10">
                <a:extLst>
                  <a:ext uri="{FF2B5EF4-FFF2-40B4-BE49-F238E27FC236}">
                    <a16:creationId xmlns:a16="http://schemas.microsoft.com/office/drawing/2014/main" id="{9BE50076-268F-47CE-987C-8558CDF8E4F5}"/>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3" name="Freeform 11">
                <a:extLst>
                  <a:ext uri="{FF2B5EF4-FFF2-40B4-BE49-F238E27FC236}">
                    <a16:creationId xmlns:a16="http://schemas.microsoft.com/office/drawing/2014/main" id="{702B55AD-FD37-4FED-990C-07BB71189FAA}"/>
                  </a:ext>
                </a:extLst>
              </p:cNvPr>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4" name="Freeform 12">
                <a:extLst>
                  <a:ext uri="{FF2B5EF4-FFF2-40B4-BE49-F238E27FC236}">
                    <a16:creationId xmlns:a16="http://schemas.microsoft.com/office/drawing/2014/main" id="{E4AA5C86-8E7A-40E7-A8ED-A2BC8BAC3BE6}"/>
                  </a:ext>
                </a:extLst>
              </p:cNvPr>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5" name="Freeform 13">
                <a:extLst>
                  <a:ext uri="{FF2B5EF4-FFF2-40B4-BE49-F238E27FC236}">
                    <a16:creationId xmlns:a16="http://schemas.microsoft.com/office/drawing/2014/main" id="{7B1B8EC1-DD94-4128-AD1C-8A3A3C235B5B}"/>
                  </a:ext>
                </a:extLst>
              </p:cNvPr>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6" name="Freeform 14">
                <a:extLst>
                  <a:ext uri="{FF2B5EF4-FFF2-40B4-BE49-F238E27FC236}">
                    <a16:creationId xmlns:a16="http://schemas.microsoft.com/office/drawing/2014/main" id="{050DC3E5-4E85-4800-A47F-943527E288BF}"/>
                  </a:ext>
                </a:extLst>
              </p:cNvPr>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95247" name="Rectangle 15">
            <a:extLst>
              <a:ext uri="{FF2B5EF4-FFF2-40B4-BE49-F238E27FC236}">
                <a16:creationId xmlns:a16="http://schemas.microsoft.com/office/drawing/2014/main" id="{28A135EB-0F72-4C52-BC6A-1EB0425E290B}"/>
              </a:ext>
            </a:extLst>
          </p:cNvPr>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altLang="en-US"/>
              <a:t>Click to edit Master title style</a:t>
            </a:r>
          </a:p>
        </p:txBody>
      </p:sp>
      <p:sp>
        <p:nvSpPr>
          <p:cNvPr id="95248" name="Rectangle 16">
            <a:extLst>
              <a:ext uri="{FF2B5EF4-FFF2-40B4-BE49-F238E27FC236}">
                <a16:creationId xmlns:a16="http://schemas.microsoft.com/office/drawing/2014/main" id="{3255EFAD-5428-4762-A3EF-59C058FA940C}"/>
              </a:ext>
            </a:extLst>
          </p:cNvPr>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95249" name="Rectangle 17">
            <a:extLst>
              <a:ext uri="{FF2B5EF4-FFF2-40B4-BE49-F238E27FC236}">
                <a16:creationId xmlns:a16="http://schemas.microsoft.com/office/drawing/2014/main" id="{5A8AF6F7-1504-4767-8597-8B6BF70F8511}"/>
              </a:ext>
            </a:extLst>
          </p:cNvPr>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CA" altLang="en-US"/>
          </a:p>
        </p:txBody>
      </p:sp>
      <p:sp>
        <p:nvSpPr>
          <p:cNvPr id="95250" name="Rectangle 18">
            <a:extLst>
              <a:ext uri="{FF2B5EF4-FFF2-40B4-BE49-F238E27FC236}">
                <a16:creationId xmlns:a16="http://schemas.microsoft.com/office/drawing/2014/main" id="{81C167F3-E006-4A6B-9C95-048225643D3A}"/>
              </a:ext>
            </a:extLst>
          </p:cNvPr>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CA" altLang="en-US"/>
          </a:p>
        </p:txBody>
      </p:sp>
      <p:sp>
        <p:nvSpPr>
          <p:cNvPr id="95251" name="Rectangle 19">
            <a:extLst>
              <a:ext uri="{FF2B5EF4-FFF2-40B4-BE49-F238E27FC236}">
                <a16:creationId xmlns:a16="http://schemas.microsoft.com/office/drawing/2014/main" id="{869CD4BD-7043-4DEC-953A-D8A71784C281}"/>
              </a:ext>
            </a:extLst>
          </p:cNvPr>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8E8F73C5-B338-411E-9129-3DDD20872D38}" type="slidenum">
              <a:rPr lang="en-CA" altLang="en-US"/>
              <a:pPr/>
              <a:t>‹#›</a:t>
            </a:fld>
            <a:endParaRPr lang="en-CA"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wmf"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2.wmf"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3.wmf"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E3F3052-979C-47D3-AAEE-C9ADBE945FE3}"/>
              </a:ext>
            </a:extLst>
          </p:cNvPr>
          <p:cNvSpPr>
            <a:spLocks noGrp="1" noChangeArrowheads="1"/>
          </p:cNvSpPr>
          <p:nvPr>
            <p:ph type="ctrTitle"/>
          </p:nvPr>
        </p:nvSpPr>
        <p:spPr>
          <a:xfrm>
            <a:off x="1042988" y="1989138"/>
            <a:ext cx="7086600" cy="1431925"/>
          </a:xfrm>
        </p:spPr>
        <p:txBody>
          <a:bodyPr/>
          <a:lstStyle/>
          <a:p>
            <a:r>
              <a:rPr lang="en-CA" altLang="en-US"/>
              <a:t>     Hypoxic-Ischemic     </a:t>
            </a:r>
            <a:br>
              <a:rPr lang="en-CA" altLang="en-US"/>
            </a:br>
            <a:r>
              <a:rPr lang="en-CA" altLang="en-US"/>
              <a:t>     Encephalopathy </a:t>
            </a:r>
          </a:p>
        </p:txBody>
      </p:sp>
      <p:sp>
        <p:nvSpPr>
          <p:cNvPr id="2051" name="Rectangle 3">
            <a:extLst>
              <a:ext uri="{FF2B5EF4-FFF2-40B4-BE49-F238E27FC236}">
                <a16:creationId xmlns:a16="http://schemas.microsoft.com/office/drawing/2014/main" id="{1B7FE670-8DB3-4013-B179-B91EB6B5201C}"/>
              </a:ext>
            </a:extLst>
          </p:cNvPr>
          <p:cNvSpPr>
            <a:spLocks noGrp="1" noChangeArrowheads="1"/>
          </p:cNvSpPr>
          <p:nvPr>
            <p:ph type="subTitle" idx="1"/>
          </p:nvPr>
        </p:nvSpPr>
        <p:spPr/>
        <p:txBody>
          <a:bodyPr/>
          <a:lstStyle/>
          <a:p>
            <a:r>
              <a:rPr lang="en-CA" altLang="en-US"/>
              <a:t>           Dr.A.Tarawneh</a:t>
            </a:r>
          </a:p>
          <a:p>
            <a:r>
              <a:rPr lang="en-CA" altLang="en-US"/>
              <a:t>           M.D , Neonatologist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7B7CD82D-4FE5-45EB-837F-76EA560278DD}"/>
              </a:ext>
            </a:extLst>
          </p:cNvPr>
          <p:cNvSpPr>
            <a:spLocks noGrp="1" noChangeArrowheads="1"/>
          </p:cNvSpPr>
          <p:nvPr>
            <p:ph type="body" idx="1"/>
          </p:nvPr>
        </p:nvSpPr>
        <p:spPr/>
        <p:txBody>
          <a:bodyPr/>
          <a:lstStyle/>
          <a:p>
            <a:pPr>
              <a:buFont typeface="Wingdings" panose="05000000000000000000" pitchFamily="2" charset="2"/>
              <a:buNone/>
            </a:pPr>
            <a:r>
              <a:rPr lang="en-CA" altLang="en-US" sz="2800" b="1"/>
              <a:t>The primary physiological processes    </a:t>
            </a:r>
          </a:p>
          <a:p>
            <a:pPr>
              <a:buFont typeface="Wingdings" panose="05000000000000000000" pitchFamily="2" charset="2"/>
              <a:buNone/>
            </a:pPr>
            <a:r>
              <a:rPr lang="en-CA" altLang="en-US" sz="2800" b="1"/>
              <a:t> that lead to HIE</a:t>
            </a:r>
          </a:p>
          <a:p>
            <a:pPr>
              <a:buFont typeface="Wingdings" panose="05000000000000000000" pitchFamily="2" charset="2"/>
              <a:buNone/>
            </a:pPr>
            <a:r>
              <a:rPr lang="en-CA" altLang="en-US" sz="2800"/>
              <a:t>           Systemic </a:t>
            </a:r>
            <a:r>
              <a:rPr lang="en-CA" altLang="en-US" sz="2800">
                <a:solidFill>
                  <a:srgbClr val="FFFF00"/>
                </a:solidFill>
              </a:rPr>
              <a:t>hypoxemia</a:t>
            </a:r>
          </a:p>
          <a:p>
            <a:pPr>
              <a:buFont typeface="Wingdings" panose="05000000000000000000" pitchFamily="2" charset="2"/>
              <a:buNone/>
            </a:pPr>
            <a:r>
              <a:rPr lang="en-CA" altLang="en-US" sz="2800"/>
              <a:t>           Reduced cerebral blood flow </a:t>
            </a:r>
            <a:r>
              <a:rPr lang="en-CA" altLang="en-US" sz="2800">
                <a:solidFill>
                  <a:srgbClr val="FFFF00"/>
                </a:solidFill>
              </a:rPr>
              <a:t>(CBF)</a:t>
            </a:r>
          </a:p>
        </p:txBody>
      </p:sp>
      <p:sp>
        <p:nvSpPr>
          <p:cNvPr id="59397" name="Rectangle 5">
            <a:extLst>
              <a:ext uri="{FF2B5EF4-FFF2-40B4-BE49-F238E27FC236}">
                <a16:creationId xmlns:a16="http://schemas.microsoft.com/office/drawing/2014/main" id="{B352ABDB-8E70-4820-88F9-04F8E5B1FBAD}"/>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A0AB3B17-769B-4033-ABB1-48C4866BD86F}"/>
              </a:ext>
            </a:extLst>
          </p:cNvPr>
          <p:cNvSpPr>
            <a:spLocks noGrp="1" noChangeArrowheads="1"/>
          </p:cNvSpPr>
          <p:nvPr>
            <p:ph type="body" idx="1"/>
          </p:nvPr>
        </p:nvSpPr>
        <p:spPr/>
        <p:txBody>
          <a:bodyPr/>
          <a:lstStyle/>
          <a:p>
            <a:r>
              <a:rPr lang="en-CA" altLang="en-US" sz="2800" b="1"/>
              <a:t>Early </a:t>
            </a:r>
            <a:r>
              <a:rPr lang="en-CA" altLang="en-US" sz="2800" b="1">
                <a:solidFill>
                  <a:srgbClr val="FFFF00"/>
                </a:solidFill>
              </a:rPr>
              <a:t>compensatory</a:t>
            </a:r>
            <a:r>
              <a:rPr lang="en-CA" altLang="en-US" sz="2800" b="1"/>
              <a:t> adjustments</a:t>
            </a:r>
          </a:p>
          <a:p>
            <a:pPr lvl="2"/>
            <a:r>
              <a:rPr lang="en-CA" altLang="en-US" sz="2000"/>
              <a:t> </a:t>
            </a:r>
            <a:r>
              <a:rPr lang="en-CA" altLang="en-US" sz="2000">
                <a:solidFill>
                  <a:srgbClr val="FFFF00"/>
                </a:solidFill>
              </a:rPr>
              <a:t>Hypoxia</a:t>
            </a:r>
            <a:r>
              <a:rPr lang="en-CA" altLang="en-US" sz="2000"/>
              <a:t> and </a:t>
            </a:r>
            <a:r>
              <a:rPr lang="en-CA" altLang="en-US" sz="2000">
                <a:solidFill>
                  <a:srgbClr val="FFFF00"/>
                </a:solidFill>
              </a:rPr>
              <a:t>hypercapnia</a:t>
            </a:r>
          </a:p>
          <a:p>
            <a:pPr lvl="3"/>
            <a:r>
              <a:rPr lang="en-CA" altLang="en-US" sz="1800"/>
              <a:t>Increase in the CBF</a:t>
            </a:r>
          </a:p>
          <a:p>
            <a:pPr lvl="4"/>
            <a:r>
              <a:rPr lang="en-CA" altLang="en-US" sz="1800"/>
              <a:t> Increase cardiac output</a:t>
            </a:r>
          </a:p>
          <a:p>
            <a:pPr lvl="4"/>
            <a:r>
              <a:rPr lang="en-CA" altLang="en-US" sz="1800"/>
              <a:t> BP increase</a:t>
            </a:r>
          </a:p>
          <a:p>
            <a:r>
              <a:rPr lang="en-CA" altLang="en-US" sz="2800"/>
              <a:t> </a:t>
            </a:r>
            <a:r>
              <a:rPr lang="en-CA" altLang="en-US" sz="2800" b="1"/>
              <a:t>Early compensatory adjustments </a:t>
            </a:r>
            <a:r>
              <a:rPr lang="en-CA" altLang="en-US" sz="2800" b="1">
                <a:solidFill>
                  <a:srgbClr val="FFFF00"/>
                </a:solidFill>
              </a:rPr>
              <a:t>fail</a:t>
            </a:r>
          </a:p>
          <a:p>
            <a:pPr lvl="2"/>
            <a:r>
              <a:rPr lang="en-CA" altLang="en-US" sz="2000"/>
              <a:t>BP falls</a:t>
            </a:r>
          </a:p>
          <a:p>
            <a:pPr lvl="3"/>
            <a:r>
              <a:rPr lang="en-CA" altLang="en-US" sz="1800"/>
              <a:t>CBF falls below critical levels</a:t>
            </a:r>
          </a:p>
          <a:p>
            <a:pPr lvl="4"/>
            <a:r>
              <a:rPr lang="en-CA" altLang="en-US" sz="1800"/>
              <a:t>Brain suffers from diminished blood supply</a:t>
            </a:r>
          </a:p>
          <a:p>
            <a:pPr lvl="4"/>
            <a:r>
              <a:rPr lang="en-CA" altLang="en-US" sz="1800"/>
              <a:t>Lack of sufficient oxygen to meet its needs.</a:t>
            </a:r>
          </a:p>
        </p:txBody>
      </p:sp>
      <p:sp>
        <p:nvSpPr>
          <p:cNvPr id="60422" name="Rectangle 6">
            <a:extLst>
              <a:ext uri="{FF2B5EF4-FFF2-40B4-BE49-F238E27FC236}">
                <a16:creationId xmlns:a16="http://schemas.microsoft.com/office/drawing/2014/main" id="{B292B2B5-3590-433B-A082-845F23F25AF2}"/>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6" name="Picture 6">
            <a:extLst>
              <a:ext uri="{FF2B5EF4-FFF2-40B4-BE49-F238E27FC236}">
                <a16:creationId xmlns:a16="http://schemas.microsoft.com/office/drawing/2014/main" id="{A913CD8E-8466-47A2-AB45-EA816515DD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63788" y="2032000"/>
            <a:ext cx="5016500" cy="4059238"/>
          </a:xfrm>
          <a:noFill/>
          <a:ln/>
        </p:spPr>
      </p:pic>
      <p:sp>
        <p:nvSpPr>
          <p:cNvPr id="61449" name="Rectangle 9">
            <a:extLst>
              <a:ext uri="{FF2B5EF4-FFF2-40B4-BE49-F238E27FC236}">
                <a16:creationId xmlns:a16="http://schemas.microsoft.com/office/drawing/2014/main" id="{6426CAA8-56BD-4CC2-A401-604D8761C2AE}"/>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4AC5CD2C-4519-4880-9337-66AD9591DB3E}"/>
              </a:ext>
            </a:extLst>
          </p:cNvPr>
          <p:cNvSpPr>
            <a:spLocks noGrp="1" noChangeArrowheads="1"/>
          </p:cNvSpPr>
          <p:nvPr>
            <p:ph type="body" idx="1"/>
          </p:nvPr>
        </p:nvSpPr>
        <p:spPr/>
        <p:txBody>
          <a:bodyPr/>
          <a:lstStyle/>
          <a:p>
            <a:pPr>
              <a:buFont typeface="Wingdings" panose="05000000000000000000" pitchFamily="2" charset="2"/>
              <a:buNone/>
            </a:pPr>
            <a:r>
              <a:rPr lang="en-CA" altLang="en-US"/>
              <a:t>     During the early phases of brain    </a:t>
            </a:r>
          </a:p>
          <a:p>
            <a:pPr>
              <a:buFont typeface="Wingdings" panose="05000000000000000000" pitchFamily="2" charset="2"/>
              <a:buNone/>
            </a:pPr>
            <a:r>
              <a:rPr lang="en-CA" altLang="en-US"/>
              <a:t>       injury, </a:t>
            </a:r>
            <a:r>
              <a:rPr lang="en-CA" altLang="en-US" i="1" u="sng">
                <a:solidFill>
                  <a:srgbClr val="FFFF00"/>
                </a:solidFill>
              </a:rPr>
              <a:t>brain temperature drops</a:t>
            </a:r>
          </a:p>
          <a:p>
            <a:pPr lvl="4"/>
            <a:r>
              <a:rPr lang="en-CA" altLang="en-US"/>
              <a:t>Local release of </a:t>
            </a:r>
            <a:r>
              <a:rPr lang="en-CA" altLang="en-US">
                <a:solidFill>
                  <a:srgbClr val="FFFF00"/>
                </a:solidFill>
              </a:rPr>
              <a:t>neurotransmitters</a:t>
            </a:r>
            <a:r>
              <a:rPr lang="en-CA" altLang="en-US"/>
              <a:t>, such as </a:t>
            </a:r>
            <a:r>
              <a:rPr lang="en-CA" altLang="en-US">
                <a:solidFill>
                  <a:srgbClr val="FFFF00"/>
                </a:solidFill>
              </a:rPr>
              <a:t>(GABA)</a:t>
            </a:r>
            <a:r>
              <a:rPr lang="en-CA" altLang="en-US"/>
              <a:t> increase</a:t>
            </a:r>
          </a:p>
          <a:p>
            <a:pPr lvl="4"/>
            <a:r>
              <a:rPr lang="en-CA" altLang="en-US"/>
              <a:t>Reduce </a:t>
            </a:r>
            <a:r>
              <a:rPr lang="en-CA" altLang="en-US">
                <a:solidFill>
                  <a:srgbClr val="FFFF00"/>
                </a:solidFill>
              </a:rPr>
              <a:t>cerebral oxygen demand</a:t>
            </a:r>
            <a:r>
              <a:rPr lang="en-CA" altLang="en-US"/>
              <a:t>, transiently </a:t>
            </a:r>
            <a:r>
              <a:rPr lang="en-CA" altLang="en-US">
                <a:solidFill>
                  <a:srgbClr val="FFFF00"/>
                </a:solidFill>
              </a:rPr>
              <a:t>minimizing the impact of asphyxia</a:t>
            </a:r>
          </a:p>
        </p:txBody>
      </p:sp>
      <p:sp>
        <p:nvSpPr>
          <p:cNvPr id="63493" name="Rectangle 5">
            <a:extLst>
              <a:ext uri="{FF2B5EF4-FFF2-40B4-BE49-F238E27FC236}">
                <a16:creationId xmlns:a16="http://schemas.microsoft.com/office/drawing/2014/main" id="{172E0FDF-BE28-4847-A4EB-830A6A677E6E}"/>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id="{A11249EB-C59E-4752-ABE0-7C6CE4BE2F74}"/>
              </a:ext>
            </a:extLst>
          </p:cNvPr>
          <p:cNvSpPr>
            <a:spLocks noGrp="1" noChangeArrowheads="1"/>
          </p:cNvSpPr>
          <p:nvPr>
            <p:ph type="body" idx="1"/>
          </p:nvPr>
        </p:nvSpPr>
        <p:spPr>
          <a:xfrm>
            <a:off x="1042988" y="1989138"/>
            <a:ext cx="7543800" cy="4114800"/>
          </a:xfrm>
        </p:spPr>
        <p:txBody>
          <a:bodyPr/>
          <a:lstStyle/>
          <a:p>
            <a:r>
              <a:rPr lang="en-CA" altLang="en-US"/>
              <a:t>The </a:t>
            </a:r>
            <a:r>
              <a:rPr lang="en-CA" altLang="en-US">
                <a:solidFill>
                  <a:srgbClr val="FFFF00"/>
                </a:solidFill>
              </a:rPr>
              <a:t>magnitude</a:t>
            </a:r>
            <a:r>
              <a:rPr lang="en-CA" altLang="en-US"/>
              <a:t> of the final </a:t>
            </a:r>
            <a:r>
              <a:rPr lang="en-CA" altLang="en-US">
                <a:solidFill>
                  <a:srgbClr val="FFFF00"/>
                </a:solidFill>
              </a:rPr>
              <a:t>neuronal damage depends</a:t>
            </a:r>
          </a:p>
          <a:p>
            <a:pPr lvl="1"/>
            <a:r>
              <a:rPr lang="en-CA" altLang="en-US"/>
              <a:t> </a:t>
            </a:r>
            <a:r>
              <a:rPr lang="en-CA" altLang="en-US">
                <a:solidFill>
                  <a:srgbClr val="FFFF00"/>
                </a:solidFill>
              </a:rPr>
              <a:t>Initial insult</a:t>
            </a:r>
          </a:p>
          <a:p>
            <a:pPr lvl="1"/>
            <a:r>
              <a:rPr lang="en-CA" altLang="en-US"/>
              <a:t> Damage due to </a:t>
            </a:r>
            <a:r>
              <a:rPr lang="en-CA" altLang="en-US">
                <a:solidFill>
                  <a:srgbClr val="FFFF00"/>
                </a:solidFill>
              </a:rPr>
              <a:t>energy failure</a:t>
            </a:r>
          </a:p>
          <a:p>
            <a:pPr lvl="1"/>
            <a:r>
              <a:rPr lang="en-CA" altLang="en-US"/>
              <a:t> </a:t>
            </a:r>
            <a:r>
              <a:rPr lang="en-CA" altLang="en-US">
                <a:solidFill>
                  <a:srgbClr val="FFFF00"/>
                </a:solidFill>
              </a:rPr>
              <a:t>Reperfusion</a:t>
            </a:r>
            <a:r>
              <a:rPr lang="en-CA" altLang="en-US"/>
              <a:t> injury</a:t>
            </a:r>
          </a:p>
          <a:p>
            <a:pPr lvl="1"/>
            <a:r>
              <a:rPr lang="en-CA" altLang="en-US"/>
              <a:t> </a:t>
            </a:r>
            <a:r>
              <a:rPr lang="en-CA" altLang="en-US">
                <a:solidFill>
                  <a:srgbClr val="FFFF00"/>
                </a:solidFill>
              </a:rPr>
              <a:t>Apoptosis</a:t>
            </a:r>
          </a:p>
        </p:txBody>
      </p:sp>
      <p:sp>
        <p:nvSpPr>
          <p:cNvPr id="64517" name="Rectangle 5">
            <a:extLst>
              <a:ext uri="{FF2B5EF4-FFF2-40B4-BE49-F238E27FC236}">
                <a16:creationId xmlns:a16="http://schemas.microsoft.com/office/drawing/2014/main" id="{33FFFF13-7057-4F52-BDA6-6148AA35DC8A}"/>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2" name="Picture 6">
            <a:extLst>
              <a:ext uri="{FF2B5EF4-FFF2-40B4-BE49-F238E27FC236}">
                <a16:creationId xmlns:a16="http://schemas.microsoft.com/office/drawing/2014/main" id="{F3AD1B47-AE42-472A-95FB-65CB7CDC86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76375" y="1927225"/>
            <a:ext cx="6159500" cy="4525963"/>
          </a:xfrm>
          <a:noFill/>
          <a:ln/>
        </p:spPr>
      </p:pic>
      <p:sp>
        <p:nvSpPr>
          <p:cNvPr id="65544" name="Rectangle 8">
            <a:extLst>
              <a:ext uri="{FF2B5EF4-FFF2-40B4-BE49-F238E27FC236}">
                <a16:creationId xmlns:a16="http://schemas.microsoft.com/office/drawing/2014/main" id="{34A6FD3D-DF29-4BB4-B464-4F8D7D84797A}"/>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5C9B771B-D915-48C1-A4C8-2B4518FC7FA8}"/>
              </a:ext>
            </a:extLst>
          </p:cNvPr>
          <p:cNvSpPr>
            <a:spLocks noGrp="1" noChangeArrowheads="1"/>
          </p:cNvSpPr>
          <p:nvPr>
            <p:ph type="title"/>
          </p:nvPr>
        </p:nvSpPr>
        <p:spPr/>
        <p:txBody>
          <a:bodyPr/>
          <a:lstStyle/>
          <a:p>
            <a:r>
              <a:rPr lang="en-CA" altLang="en-US" b="0"/>
              <a:t>HIE </a:t>
            </a:r>
            <a:r>
              <a:rPr lang="en-CA" altLang="en-US"/>
              <a:t> </a:t>
            </a:r>
            <a:r>
              <a:rPr lang="en-CA" altLang="en-US" b="0"/>
              <a:t>History </a:t>
            </a:r>
            <a:br>
              <a:rPr lang="en-CA" altLang="en-US" b="0"/>
            </a:br>
            <a:endParaRPr lang="en-CA" altLang="en-US" b="0"/>
          </a:p>
        </p:txBody>
      </p:sp>
      <p:sp>
        <p:nvSpPr>
          <p:cNvPr id="68611" name="Rectangle 3">
            <a:extLst>
              <a:ext uri="{FF2B5EF4-FFF2-40B4-BE49-F238E27FC236}">
                <a16:creationId xmlns:a16="http://schemas.microsoft.com/office/drawing/2014/main" id="{1BAE8393-7229-4770-AF29-B300F70A7174}"/>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CA" altLang="en-US" b="1"/>
          </a:p>
          <a:p>
            <a:pPr>
              <a:lnSpc>
                <a:spcPct val="90000"/>
              </a:lnSpc>
              <a:buFont typeface="Wingdings" panose="05000000000000000000" pitchFamily="2" charset="2"/>
              <a:buNone/>
            </a:pPr>
            <a:r>
              <a:rPr lang="en-CA" altLang="en-US"/>
              <a:t>     </a:t>
            </a:r>
            <a:r>
              <a:rPr lang="en-CA" altLang="en-US" b="1"/>
              <a:t>AAP Criteria</a:t>
            </a:r>
          </a:p>
          <a:p>
            <a:pPr lvl="2">
              <a:lnSpc>
                <a:spcPct val="90000"/>
              </a:lnSpc>
            </a:pPr>
            <a:r>
              <a:rPr lang="en-CA" altLang="en-US"/>
              <a:t> Profound </a:t>
            </a:r>
            <a:r>
              <a:rPr lang="en-CA" altLang="en-US">
                <a:solidFill>
                  <a:srgbClr val="FFFF00"/>
                </a:solidFill>
              </a:rPr>
              <a:t>metabolic acidosis</a:t>
            </a:r>
          </a:p>
          <a:p>
            <a:pPr lvl="2">
              <a:lnSpc>
                <a:spcPct val="90000"/>
              </a:lnSpc>
            </a:pPr>
            <a:r>
              <a:rPr lang="en-CA" altLang="en-US"/>
              <a:t> </a:t>
            </a:r>
            <a:r>
              <a:rPr lang="en-CA" altLang="en-US">
                <a:solidFill>
                  <a:srgbClr val="FFFF00"/>
                </a:solidFill>
              </a:rPr>
              <a:t>Mixed acidemia</a:t>
            </a:r>
            <a:r>
              <a:rPr lang="en-CA" altLang="en-US"/>
              <a:t> (pH &lt;7) in an umbilical   </a:t>
            </a:r>
          </a:p>
          <a:p>
            <a:pPr lvl="2">
              <a:lnSpc>
                <a:spcPct val="90000"/>
              </a:lnSpc>
              <a:buFont typeface="Wingdings" panose="05000000000000000000" pitchFamily="2" charset="2"/>
              <a:buNone/>
            </a:pPr>
            <a:r>
              <a:rPr lang="en-CA" altLang="en-US"/>
              <a:t>   artery blood sample</a:t>
            </a:r>
          </a:p>
          <a:p>
            <a:pPr lvl="2">
              <a:lnSpc>
                <a:spcPct val="90000"/>
              </a:lnSpc>
            </a:pPr>
            <a:r>
              <a:rPr lang="en-CA" altLang="en-US"/>
              <a:t> Persistence of an Apgar score of </a:t>
            </a:r>
            <a:r>
              <a:rPr lang="en-CA" altLang="en-US">
                <a:solidFill>
                  <a:srgbClr val="FFFF00"/>
                </a:solidFill>
              </a:rPr>
              <a:t>0-3 </a:t>
            </a:r>
            <a:r>
              <a:rPr lang="en-CA" altLang="en-US"/>
              <a:t>for </a:t>
            </a:r>
          </a:p>
          <a:p>
            <a:pPr lvl="2">
              <a:lnSpc>
                <a:spcPct val="90000"/>
              </a:lnSpc>
              <a:buFont typeface="Wingdings" panose="05000000000000000000" pitchFamily="2" charset="2"/>
              <a:buNone/>
            </a:pPr>
            <a:r>
              <a:rPr lang="en-CA" altLang="en-US"/>
              <a:t>   longer than </a:t>
            </a:r>
            <a:r>
              <a:rPr lang="en-CA" altLang="en-US">
                <a:solidFill>
                  <a:srgbClr val="FFFF00"/>
                </a:solidFill>
              </a:rPr>
              <a:t>5 minutes</a:t>
            </a:r>
          </a:p>
          <a:p>
            <a:pPr lvl="2">
              <a:lnSpc>
                <a:spcPct val="90000"/>
              </a:lnSpc>
            </a:pPr>
            <a:r>
              <a:rPr lang="en-CA" altLang="en-US"/>
              <a:t> Neonatal neurological sequelae (e.g.,   </a:t>
            </a:r>
          </a:p>
          <a:p>
            <a:pPr lvl="2">
              <a:lnSpc>
                <a:spcPct val="90000"/>
              </a:lnSpc>
              <a:buFont typeface="Wingdings" panose="05000000000000000000" pitchFamily="2" charset="2"/>
              <a:buNone/>
            </a:pPr>
            <a:r>
              <a:rPr lang="en-CA" altLang="en-US"/>
              <a:t>   </a:t>
            </a:r>
            <a:r>
              <a:rPr lang="en-CA" altLang="en-US">
                <a:solidFill>
                  <a:srgbClr val="FFFF00"/>
                </a:solidFill>
              </a:rPr>
              <a:t>seizures, coma, hypotonia</a:t>
            </a:r>
            <a:r>
              <a:rPr lang="en-CA" altLang="en-US"/>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D46EF6E-19E9-48BF-9A3F-FB70AC85A563}"/>
              </a:ext>
            </a:extLst>
          </p:cNvPr>
          <p:cNvSpPr>
            <a:spLocks noGrp="1" noChangeArrowheads="1"/>
          </p:cNvSpPr>
          <p:nvPr>
            <p:ph type="title"/>
          </p:nvPr>
        </p:nvSpPr>
        <p:spPr/>
        <p:txBody>
          <a:bodyPr/>
          <a:lstStyle/>
          <a:p>
            <a:r>
              <a:rPr lang="en-CA" altLang="en-US" b="0"/>
              <a:t>History</a:t>
            </a:r>
          </a:p>
        </p:txBody>
      </p:sp>
      <p:sp>
        <p:nvSpPr>
          <p:cNvPr id="69635" name="Rectangle 3">
            <a:extLst>
              <a:ext uri="{FF2B5EF4-FFF2-40B4-BE49-F238E27FC236}">
                <a16:creationId xmlns:a16="http://schemas.microsoft.com/office/drawing/2014/main" id="{B5D86B60-F6C7-4388-B42F-F51FE3614CA0}"/>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AAP Criteria</a:t>
            </a:r>
          </a:p>
          <a:p>
            <a:pPr lvl="2"/>
            <a:r>
              <a:rPr lang="en-CA" altLang="en-US">
                <a:solidFill>
                  <a:srgbClr val="FFFF00"/>
                </a:solidFill>
              </a:rPr>
              <a:t>Multiple organ involvement</a:t>
            </a:r>
            <a:r>
              <a:rPr lang="en-CA" altLang="en-US"/>
              <a:t> (e.g., kidney,lungs, liver, heart, intestines)</a:t>
            </a:r>
          </a:p>
          <a:p>
            <a:pPr>
              <a:buFont typeface="Wingdings" panose="05000000000000000000" pitchFamily="2" charset="2"/>
              <a:buNone/>
            </a:pPr>
            <a:r>
              <a:rPr lang="en-CA" altLang="en-US"/>
              <a:t>     On rare occasions,</a:t>
            </a:r>
          </a:p>
          <a:p>
            <a:pPr lvl="2"/>
            <a:r>
              <a:rPr lang="en-CA" altLang="en-US"/>
              <a:t>Difficulties with </a:t>
            </a:r>
            <a:r>
              <a:rPr lang="en-CA" altLang="en-US">
                <a:solidFill>
                  <a:srgbClr val="FFFF00"/>
                </a:solidFill>
              </a:rPr>
              <a:t>delivery</a:t>
            </a:r>
          </a:p>
          <a:p>
            <a:pPr lvl="2"/>
            <a:r>
              <a:rPr lang="en-CA" altLang="en-US"/>
              <a:t>Particularly problems with </a:t>
            </a:r>
            <a:r>
              <a:rPr lang="en-CA" altLang="en-US">
                <a:solidFill>
                  <a:srgbClr val="FFFF00"/>
                </a:solidFill>
              </a:rPr>
              <a:t>delivering the head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217CEF3D-E735-4918-8E98-14514E5053F8}"/>
              </a:ext>
            </a:extLst>
          </p:cNvPr>
          <p:cNvSpPr>
            <a:spLocks noGrp="1" noChangeArrowheads="1"/>
          </p:cNvSpPr>
          <p:nvPr>
            <p:ph type="title"/>
          </p:nvPr>
        </p:nvSpPr>
        <p:spPr/>
        <p:txBody>
          <a:bodyPr/>
          <a:lstStyle/>
          <a:p>
            <a:r>
              <a:rPr lang="en-CA" altLang="en-US" b="0"/>
              <a:t>HIE</a:t>
            </a:r>
            <a:r>
              <a:rPr lang="en-CA" altLang="en-US"/>
              <a:t> </a:t>
            </a:r>
            <a:br>
              <a:rPr lang="en-CA" altLang="en-US"/>
            </a:br>
            <a:r>
              <a:rPr lang="en-CA" altLang="en-US" b="0"/>
              <a:t>Physical Examination</a:t>
            </a:r>
          </a:p>
        </p:txBody>
      </p:sp>
      <p:sp>
        <p:nvSpPr>
          <p:cNvPr id="70659" name="Rectangle 3">
            <a:extLst>
              <a:ext uri="{FF2B5EF4-FFF2-40B4-BE49-F238E27FC236}">
                <a16:creationId xmlns:a16="http://schemas.microsoft.com/office/drawing/2014/main" id="{0E83E3E0-F975-4C8C-ABF9-C414FD1C47B8}"/>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CA" altLang="en-US" b="1"/>
          </a:p>
          <a:p>
            <a:pPr>
              <a:lnSpc>
                <a:spcPct val="90000"/>
              </a:lnSpc>
              <a:buFont typeface="Wingdings" panose="05000000000000000000" pitchFamily="2" charset="2"/>
              <a:buNone/>
            </a:pPr>
            <a:r>
              <a:rPr lang="en-CA" altLang="en-US"/>
              <a:t>     </a:t>
            </a:r>
            <a:r>
              <a:rPr lang="en-CA" altLang="en-US" b="1"/>
              <a:t>Mild HIE</a:t>
            </a:r>
          </a:p>
          <a:p>
            <a:pPr lvl="2">
              <a:lnSpc>
                <a:spcPct val="90000"/>
              </a:lnSpc>
            </a:pPr>
            <a:r>
              <a:rPr lang="en-CA" altLang="en-US"/>
              <a:t> </a:t>
            </a:r>
            <a:r>
              <a:rPr lang="en-CA" altLang="en-US">
                <a:solidFill>
                  <a:srgbClr val="FFFF00"/>
                </a:solidFill>
              </a:rPr>
              <a:t>Muscle tone</a:t>
            </a:r>
            <a:r>
              <a:rPr lang="en-CA" altLang="en-US"/>
              <a:t> may be slightly </a:t>
            </a:r>
            <a:r>
              <a:rPr lang="en-CA" altLang="en-US">
                <a:solidFill>
                  <a:srgbClr val="FFFF00"/>
                </a:solidFill>
              </a:rPr>
              <a:t>increased</a:t>
            </a:r>
          </a:p>
          <a:p>
            <a:pPr lvl="2">
              <a:lnSpc>
                <a:spcPct val="90000"/>
              </a:lnSpc>
            </a:pPr>
            <a:r>
              <a:rPr lang="en-CA" altLang="en-US"/>
              <a:t> </a:t>
            </a:r>
            <a:r>
              <a:rPr lang="en-CA" altLang="en-US">
                <a:solidFill>
                  <a:srgbClr val="FFFF00"/>
                </a:solidFill>
              </a:rPr>
              <a:t>Deep tendon reflexes</a:t>
            </a:r>
            <a:r>
              <a:rPr lang="en-CA" altLang="en-US"/>
              <a:t> may be </a:t>
            </a:r>
            <a:r>
              <a:rPr lang="en-CA" altLang="en-US">
                <a:solidFill>
                  <a:srgbClr val="FFFF00"/>
                </a:solidFill>
              </a:rPr>
              <a:t>brisk</a:t>
            </a:r>
            <a:r>
              <a:rPr lang="en-CA" altLang="en-US"/>
              <a:t> during</a:t>
            </a:r>
          </a:p>
          <a:p>
            <a:pPr lvl="2">
              <a:lnSpc>
                <a:spcPct val="90000"/>
              </a:lnSpc>
              <a:buFont typeface="Wingdings" panose="05000000000000000000" pitchFamily="2" charset="2"/>
              <a:buNone/>
            </a:pPr>
            <a:r>
              <a:rPr lang="en-CA" altLang="en-US"/>
              <a:t>   the first few days</a:t>
            </a:r>
          </a:p>
          <a:p>
            <a:pPr lvl="2">
              <a:lnSpc>
                <a:spcPct val="90000"/>
              </a:lnSpc>
            </a:pPr>
            <a:r>
              <a:rPr lang="en-CA" altLang="en-US"/>
              <a:t> Poor feeding, irritability, or excessive crying</a:t>
            </a:r>
          </a:p>
          <a:p>
            <a:pPr lvl="2">
              <a:lnSpc>
                <a:spcPct val="90000"/>
              </a:lnSpc>
              <a:buFont typeface="Wingdings" panose="05000000000000000000" pitchFamily="2" charset="2"/>
              <a:buNone/>
            </a:pPr>
            <a:r>
              <a:rPr lang="en-CA" altLang="en-US"/>
              <a:t>    or sleepiness ,may be observed.</a:t>
            </a:r>
          </a:p>
          <a:p>
            <a:pPr lvl="2">
              <a:lnSpc>
                <a:spcPct val="90000"/>
              </a:lnSpc>
            </a:pPr>
            <a:r>
              <a:rPr lang="en-CA" altLang="en-US"/>
              <a:t> By </a:t>
            </a:r>
            <a:r>
              <a:rPr lang="en-CA" altLang="en-US">
                <a:solidFill>
                  <a:srgbClr val="FFFF00"/>
                </a:solidFill>
              </a:rPr>
              <a:t>3-4 days</a:t>
            </a:r>
            <a:r>
              <a:rPr lang="en-CA" altLang="en-US"/>
              <a:t> of life, the CNS examination</a:t>
            </a:r>
          </a:p>
          <a:p>
            <a:pPr lvl="2">
              <a:lnSpc>
                <a:spcPct val="90000"/>
              </a:lnSpc>
              <a:buFont typeface="Wingdings" panose="05000000000000000000" pitchFamily="2" charset="2"/>
              <a:buNone/>
            </a:pPr>
            <a:r>
              <a:rPr lang="en-CA" altLang="en-US"/>
              <a:t>   </a:t>
            </a:r>
            <a:r>
              <a:rPr lang="en-CA" altLang="en-US">
                <a:solidFill>
                  <a:srgbClr val="FFFF00"/>
                </a:solidFill>
              </a:rPr>
              <a:t>findings become normal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6D245F3E-7911-49B3-B16B-685C335824E2}"/>
              </a:ext>
            </a:extLst>
          </p:cNvPr>
          <p:cNvSpPr>
            <a:spLocks noGrp="1" noChangeArrowheads="1"/>
          </p:cNvSpPr>
          <p:nvPr>
            <p:ph type="title"/>
          </p:nvPr>
        </p:nvSpPr>
        <p:spPr/>
        <p:txBody>
          <a:bodyPr/>
          <a:lstStyle/>
          <a:p>
            <a:r>
              <a:rPr lang="en-CA" altLang="en-US" b="0"/>
              <a:t>HIE </a:t>
            </a:r>
            <a:br>
              <a:rPr lang="en-CA" altLang="en-US" b="0"/>
            </a:br>
            <a:r>
              <a:rPr lang="en-CA" altLang="en-US" b="0"/>
              <a:t>Physical Examination</a:t>
            </a:r>
          </a:p>
        </p:txBody>
      </p:sp>
      <p:sp>
        <p:nvSpPr>
          <p:cNvPr id="71683" name="Rectangle 3">
            <a:extLst>
              <a:ext uri="{FF2B5EF4-FFF2-40B4-BE49-F238E27FC236}">
                <a16:creationId xmlns:a16="http://schemas.microsoft.com/office/drawing/2014/main" id="{569C2EF1-8CCB-4CF6-93DE-1F51E8799965}"/>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Moderate HIE</a:t>
            </a:r>
          </a:p>
          <a:p>
            <a:pPr lvl="2"/>
            <a:r>
              <a:rPr lang="en-CA" altLang="en-US"/>
              <a:t>Lethargy</a:t>
            </a:r>
          </a:p>
          <a:p>
            <a:pPr lvl="2"/>
            <a:r>
              <a:rPr lang="en-CA" altLang="en-US"/>
              <a:t>Significant </a:t>
            </a:r>
            <a:r>
              <a:rPr lang="en-CA" altLang="en-US">
                <a:solidFill>
                  <a:srgbClr val="FFFF00"/>
                </a:solidFill>
              </a:rPr>
              <a:t>hypotonia</a:t>
            </a:r>
          </a:p>
          <a:p>
            <a:pPr lvl="2"/>
            <a:r>
              <a:rPr lang="en-CA" altLang="en-US">
                <a:solidFill>
                  <a:srgbClr val="FFFF00"/>
                </a:solidFill>
              </a:rPr>
              <a:t>Diminished</a:t>
            </a:r>
            <a:r>
              <a:rPr lang="en-CA" altLang="en-US"/>
              <a:t> deep tendon reflexes.</a:t>
            </a:r>
          </a:p>
          <a:p>
            <a:pPr lvl="2"/>
            <a:r>
              <a:rPr lang="en-CA" altLang="en-US"/>
              <a:t>Grasping, Moro, and sucking reflexes may be </a:t>
            </a:r>
            <a:r>
              <a:rPr lang="en-CA" altLang="en-US">
                <a:solidFill>
                  <a:srgbClr val="FFFF00"/>
                </a:solidFill>
              </a:rPr>
              <a:t>sluggish or absent</a:t>
            </a:r>
            <a:r>
              <a:rPr lang="en-CA" altLang="en-US"/>
              <a:t>.</a:t>
            </a:r>
          </a:p>
          <a:p>
            <a:pPr lvl="2"/>
            <a:r>
              <a:rPr lang="en-CA" altLang="en-US"/>
              <a:t>The infant may experience </a:t>
            </a:r>
            <a:r>
              <a:rPr lang="en-CA" altLang="en-US">
                <a:solidFill>
                  <a:srgbClr val="FFFF00"/>
                </a:solidFill>
              </a:rPr>
              <a:t>periods of apnea.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49AB98A-7DCD-45D7-808A-6CC460D1C927}"/>
              </a:ext>
            </a:extLst>
          </p:cNvPr>
          <p:cNvSpPr>
            <a:spLocks noGrp="1" noChangeArrowheads="1"/>
          </p:cNvSpPr>
          <p:nvPr>
            <p:ph type="title"/>
          </p:nvPr>
        </p:nvSpPr>
        <p:spPr/>
        <p:txBody>
          <a:bodyPr/>
          <a:lstStyle/>
          <a:p>
            <a:br>
              <a:rPr lang="en-CA" altLang="en-US" sz="4000"/>
            </a:br>
            <a:r>
              <a:rPr lang="en-CA" altLang="en-US" sz="4000"/>
              <a:t>DEFINITIONS </a:t>
            </a:r>
            <a:br>
              <a:rPr lang="en-CA" altLang="en-US" sz="4000"/>
            </a:br>
            <a:endParaRPr lang="en-CA" altLang="en-US" sz="4000"/>
          </a:p>
        </p:txBody>
      </p:sp>
      <p:sp>
        <p:nvSpPr>
          <p:cNvPr id="3075" name="Rectangle 3">
            <a:extLst>
              <a:ext uri="{FF2B5EF4-FFF2-40B4-BE49-F238E27FC236}">
                <a16:creationId xmlns:a16="http://schemas.microsoft.com/office/drawing/2014/main" id="{BDE9C309-448F-45E0-B95C-DD863D355BC6}"/>
              </a:ext>
            </a:extLst>
          </p:cNvPr>
          <p:cNvSpPr>
            <a:spLocks noGrp="1" noChangeArrowheads="1"/>
          </p:cNvSpPr>
          <p:nvPr>
            <p:ph type="body" idx="1"/>
          </p:nvPr>
        </p:nvSpPr>
        <p:spPr>
          <a:xfrm>
            <a:off x="1042988" y="1989138"/>
            <a:ext cx="7543800" cy="4114800"/>
          </a:xfrm>
        </p:spPr>
        <p:txBody>
          <a:bodyPr/>
          <a:lstStyle/>
          <a:p>
            <a:pPr>
              <a:buSzTx/>
              <a:buFont typeface="Wingdings" panose="05000000000000000000" pitchFamily="2" charset="2"/>
              <a:buChar char="§"/>
            </a:pPr>
            <a:r>
              <a:rPr lang="en-CA" altLang="en-US" sz="2800" b="1" i="1"/>
              <a:t>Hypoxic-Ischemic Encephalopathy</a:t>
            </a:r>
            <a:r>
              <a:rPr lang="en-CA" altLang="en-US" sz="2800"/>
              <a:t> : </a:t>
            </a:r>
          </a:p>
          <a:p>
            <a:pPr lvl="1">
              <a:buFont typeface="Wingdings" panose="05000000000000000000" pitchFamily="2" charset="2"/>
              <a:buChar char="§"/>
            </a:pPr>
            <a:r>
              <a:rPr lang="en-CA" altLang="en-US" sz="2400"/>
              <a:t>abnormal </a:t>
            </a:r>
            <a:r>
              <a:rPr lang="en-CA" altLang="en-US" sz="2400">
                <a:solidFill>
                  <a:srgbClr val="FFFF00"/>
                </a:solidFill>
              </a:rPr>
              <a:t>neurologic behavior</a:t>
            </a:r>
            <a:r>
              <a:rPr lang="en-CA" altLang="en-US" sz="2400"/>
              <a:t> in the neonatal period arising as a result of a </a:t>
            </a:r>
            <a:r>
              <a:rPr lang="en-CA" altLang="en-US" sz="2400" i="1" u="sng">
                <a:solidFill>
                  <a:srgbClr val="FFFF00"/>
                </a:solidFill>
              </a:rPr>
              <a:t>hypoxic-ischemic</a:t>
            </a:r>
            <a:r>
              <a:rPr lang="en-CA" altLang="en-US" sz="2400">
                <a:solidFill>
                  <a:srgbClr val="FFFF00"/>
                </a:solidFill>
              </a:rPr>
              <a:t> </a:t>
            </a:r>
            <a:r>
              <a:rPr lang="en-CA" altLang="en-US" sz="2400" i="1" u="sng">
                <a:solidFill>
                  <a:srgbClr val="FFFF00"/>
                </a:solidFill>
              </a:rPr>
              <a:t>event</a:t>
            </a:r>
            <a:r>
              <a:rPr lang="en-CA" altLang="en-US" sz="2400">
                <a:solidFill>
                  <a:srgbClr val="FFFF00"/>
                </a:solidFill>
              </a:rPr>
              <a:t>. </a:t>
            </a:r>
          </a:p>
          <a:p>
            <a:pPr lvl="1">
              <a:buFont typeface="Wingdings" panose="05000000000000000000" pitchFamily="2" charset="2"/>
              <a:buChar char="§"/>
            </a:pPr>
            <a:r>
              <a:rPr lang="en-CA" altLang="en-US" sz="2400"/>
              <a:t>The severity of hypoxic-ischemic encephalopathy (HIE) can be defined  depending on </a:t>
            </a:r>
            <a:r>
              <a:rPr lang="en-CA" altLang="en-US" sz="2400" i="1" u="sng">
                <a:solidFill>
                  <a:srgbClr val="FFFF00"/>
                </a:solidFill>
              </a:rPr>
              <a:t>symptoms and signs</a:t>
            </a:r>
          </a:p>
          <a:p>
            <a:pPr lvl="2">
              <a:buSzTx/>
              <a:buFont typeface="Wingdings" panose="05000000000000000000" pitchFamily="2" charset="2"/>
              <a:buChar char="§"/>
            </a:pPr>
            <a:r>
              <a:rPr lang="en-CA" altLang="en-US" sz="2000"/>
              <a:t>Mild</a:t>
            </a:r>
          </a:p>
          <a:p>
            <a:pPr lvl="2">
              <a:buSzTx/>
              <a:buFont typeface="Wingdings" panose="05000000000000000000" pitchFamily="2" charset="2"/>
              <a:buChar char="§"/>
            </a:pPr>
            <a:r>
              <a:rPr lang="en-CA" altLang="en-US" sz="2000"/>
              <a:t>moderate</a:t>
            </a:r>
          </a:p>
          <a:p>
            <a:pPr lvl="2">
              <a:buSzTx/>
              <a:buFont typeface="Wingdings" panose="05000000000000000000" pitchFamily="2" charset="2"/>
              <a:buChar char="§"/>
            </a:pPr>
            <a:r>
              <a:rPr lang="en-CA" altLang="en-US" sz="2000"/>
              <a:t>severe </a:t>
            </a:r>
            <a:br>
              <a:rPr lang="en-CA" altLang="en-US" sz="2000"/>
            </a:br>
            <a:endParaRPr lang="en-CA" altLang="en-US"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EFCF3D7A-5D5A-4256-AA88-C148E1FE3FAA}"/>
              </a:ext>
            </a:extLst>
          </p:cNvPr>
          <p:cNvSpPr>
            <a:spLocks noGrp="1" noChangeArrowheads="1"/>
          </p:cNvSpPr>
          <p:nvPr>
            <p:ph type="title"/>
          </p:nvPr>
        </p:nvSpPr>
        <p:spPr/>
        <p:txBody>
          <a:bodyPr/>
          <a:lstStyle/>
          <a:p>
            <a:r>
              <a:rPr lang="en-CA" altLang="en-US" sz="4000" b="0"/>
              <a:t>HIE </a:t>
            </a:r>
            <a:br>
              <a:rPr lang="en-CA" altLang="en-US" sz="4000" b="0"/>
            </a:br>
            <a:r>
              <a:rPr lang="en-CA" altLang="en-US" sz="4000" b="0"/>
              <a:t>Physical Examination </a:t>
            </a:r>
            <a:br>
              <a:rPr lang="en-CA" altLang="en-US" sz="4000" b="0"/>
            </a:br>
            <a:endParaRPr lang="en-CA" altLang="en-US" sz="4000" b="0"/>
          </a:p>
        </p:txBody>
      </p:sp>
      <p:sp>
        <p:nvSpPr>
          <p:cNvPr id="72707" name="Rectangle 3">
            <a:extLst>
              <a:ext uri="{FF2B5EF4-FFF2-40B4-BE49-F238E27FC236}">
                <a16:creationId xmlns:a16="http://schemas.microsoft.com/office/drawing/2014/main" id="{2E7FF3E5-4343-4F0A-AFD8-D2BC35FD1E15}"/>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Moderate HIE</a:t>
            </a:r>
            <a:r>
              <a:rPr lang="en-CA" altLang="en-US" sz="1800" b="1"/>
              <a:t> continue</a:t>
            </a:r>
          </a:p>
          <a:p>
            <a:pPr lvl="2"/>
            <a:r>
              <a:rPr lang="en-CA" altLang="en-US">
                <a:solidFill>
                  <a:srgbClr val="FFFF00"/>
                </a:solidFill>
              </a:rPr>
              <a:t>Seizures</a:t>
            </a:r>
            <a:r>
              <a:rPr lang="en-CA" altLang="en-US"/>
              <a:t> may occur within the </a:t>
            </a:r>
            <a:r>
              <a:rPr lang="en-CA" altLang="en-US">
                <a:solidFill>
                  <a:srgbClr val="FFFF00"/>
                </a:solidFill>
              </a:rPr>
              <a:t>first 24 hours</a:t>
            </a:r>
            <a:r>
              <a:rPr lang="en-CA" altLang="en-US"/>
              <a:t> of life.</a:t>
            </a:r>
          </a:p>
          <a:p>
            <a:pPr lvl="2"/>
            <a:r>
              <a:rPr lang="en-CA" altLang="en-US">
                <a:solidFill>
                  <a:srgbClr val="FFFF00"/>
                </a:solidFill>
              </a:rPr>
              <a:t>Full recovery</a:t>
            </a:r>
            <a:r>
              <a:rPr lang="en-CA" altLang="en-US"/>
              <a:t> within </a:t>
            </a:r>
            <a:r>
              <a:rPr lang="en-CA" altLang="en-US">
                <a:solidFill>
                  <a:srgbClr val="FFFF00"/>
                </a:solidFill>
              </a:rPr>
              <a:t>1-2 weeks-</a:t>
            </a:r>
            <a:r>
              <a:rPr lang="en-CA" altLang="en-US"/>
              <a:t>---better long-term outcome.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93D1897-7B1D-4BAD-A281-38973A9F53FF}"/>
              </a:ext>
            </a:extLst>
          </p:cNvPr>
          <p:cNvSpPr>
            <a:spLocks noGrp="1" noChangeArrowheads="1"/>
          </p:cNvSpPr>
          <p:nvPr>
            <p:ph type="title"/>
          </p:nvPr>
        </p:nvSpPr>
        <p:spPr/>
        <p:txBody>
          <a:bodyPr/>
          <a:lstStyle/>
          <a:p>
            <a:r>
              <a:rPr lang="en-CA" altLang="en-US" b="0"/>
              <a:t>HIE</a:t>
            </a:r>
            <a:br>
              <a:rPr lang="en-CA" altLang="en-US" b="0"/>
            </a:br>
            <a:r>
              <a:rPr lang="en-CA" altLang="en-US" b="0"/>
              <a:t> Physical Examination</a:t>
            </a:r>
          </a:p>
        </p:txBody>
      </p:sp>
      <p:sp>
        <p:nvSpPr>
          <p:cNvPr id="73731" name="Rectangle 3">
            <a:extLst>
              <a:ext uri="{FF2B5EF4-FFF2-40B4-BE49-F238E27FC236}">
                <a16:creationId xmlns:a16="http://schemas.microsoft.com/office/drawing/2014/main" id="{D9A0C3EA-A0D8-46BF-BE94-B07EB333222B}"/>
              </a:ext>
            </a:extLst>
          </p:cNvPr>
          <p:cNvSpPr>
            <a:spLocks noGrp="1" noChangeArrowheads="1"/>
          </p:cNvSpPr>
          <p:nvPr>
            <p:ph type="body" idx="1"/>
          </p:nvPr>
        </p:nvSpPr>
        <p:spPr>
          <a:xfrm>
            <a:off x="971550" y="1916113"/>
            <a:ext cx="7543800" cy="4114800"/>
          </a:xfrm>
        </p:spPr>
        <p:txBody>
          <a:bodyPr/>
          <a:lstStyle/>
          <a:p>
            <a:pPr>
              <a:lnSpc>
                <a:spcPct val="90000"/>
              </a:lnSpc>
              <a:buFont typeface="Wingdings" panose="05000000000000000000" pitchFamily="2" charset="2"/>
              <a:buNone/>
            </a:pPr>
            <a:endParaRPr lang="en-CA" altLang="en-US" sz="2400" b="1"/>
          </a:p>
          <a:p>
            <a:pPr>
              <a:lnSpc>
                <a:spcPct val="90000"/>
              </a:lnSpc>
              <a:buFont typeface="Wingdings" panose="05000000000000000000" pitchFamily="2" charset="2"/>
              <a:buNone/>
            </a:pPr>
            <a:r>
              <a:rPr lang="en-CA" altLang="en-US" sz="2400"/>
              <a:t>     </a:t>
            </a:r>
            <a:r>
              <a:rPr lang="en-CA" altLang="en-US" sz="2400" b="1"/>
              <a:t>Severe HIE</a:t>
            </a:r>
          </a:p>
          <a:p>
            <a:pPr lvl="1">
              <a:lnSpc>
                <a:spcPct val="90000"/>
              </a:lnSpc>
            </a:pPr>
            <a:r>
              <a:rPr lang="en-CA" altLang="en-US" sz="2000"/>
              <a:t> Stupor or </a:t>
            </a:r>
            <a:r>
              <a:rPr lang="en-CA" altLang="en-US" sz="2000">
                <a:solidFill>
                  <a:srgbClr val="FFFF00"/>
                </a:solidFill>
              </a:rPr>
              <a:t>coma is typical</a:t>
            </a:r>
          </a:p>
          <a:p>
            <a:pPr lvl="1">
              <a:lnSpc>
                <a:spcPct val="90000"/>
              </a:lnSpc>
            </a:pPr>
            <a:r>
              <a:rPr lang="en-CA" altLang="en-US" sz="2000"/>
              <a:t> Breathing may be irregular</a:t>
            </a:r>
          </a:p>
          <a:p>
            <a:pPr lvl="1">
              <a:lnSpc>
                <a:spcPct val="90000"/>
              </a:lnSpc>
            </a:pPr>
            <a:r>
              <a:rPr lang="en-CA" altLang="en-US" sz="2000"/>
              <a:t> </a:t>
            </a:r>
            <a:r>
              <a:rPr lang="en-CA" altLang="en-US" sz="2000">
                <a:solidFill>
                  <a:srgbClr val="FFFF00"/>
                </a:solidFill>
              </a:rPr>
              <a:t>Generalized hypotonia</a:t>
            </a:r>
            <a:r>
              <a:rPr lang="en-CA" altLang="en-US" sz="2000"/>
              <a:t> and </a:t>
            </a:r>
            <a:r>
              <a:rPr lang="en-CA" altLang="en-US" sz="2000">
                <a:solidFill>
                  <a:srgbClr val="FFFF00"/>
                </a:solidFill>
              </a:rPr>
              <a:t>depressed deep tendon </a:t>
            </a:r>
          </a:p>
          <a:p>
            <a:pPr lvl="1">
              <a:lnSpc>
                <a:spcPct val="90000"/>
              </a:lnSpc>
              <a:buFontTx/>
              <a:buNone/>
            </a:pPr>
            <a:r>
              <a:rPr lang="en-CA" altLang="en-US" sz="2000">
                <a:solidFill>
                  <a:srgbClr val="FFFF00"/>
                </a:solidFill>
              </a:rPr>
              <a:t>    reflexes</a:t>
            </a:r>
            <a:r>
              <a:rPr lang="en-CA" altLang="en-US" sz="2000"/>
              <a:t> are common.</a:t>
            </a:r>
          </a:p>
          <a:p>
            <a:pPr lvl="1">
              <a:lnSpc>
                <a:spcPct val="90000"/>
              </a:lnSpc>
            </a:pPr>
            <a:r>
              <a:rPr lang="en-CA" altLang="en-US" sz="2000"/>
              <a:t>Neonatal reflexes </a:t>
            </a:r>
            <a:r>
              <a:rPr lang="en-CA" altLang="en-US" sz="2000">
                <a:solidFill>
                  <a:srgbClr val="FFFF00"/>
                </a:solidFill>
              </a:rPr>
              <a:t>are absent</a:t>
            </a:r>
            <a:r>
              <a:rPr lang="en-CA" altLang="en-US" sz="2000"/>
              <a:t>.</a:t>
            </a:r>
          </a:p>
          <a:p>
            <a:pPr lvl="1">
              <a:lnSpc>
                <a:spcPct val="90000"/>
              </a:lnSpc>
            </a:pPr>
            <a:r>
              <a:rPr lang="en-CA" altLang="en-US" sz="2000"/>
              <a:t>Disturbances of </a:t>
            </a:r>
            <a:r>
              <a:rPr lang="en-CA" altLang="en-US" sz="2000">
                <a:solidFill>
                  <a:srgbClr val="FFFF00"/>
                </a:solidFill>
              </a:rPr>
              <a:t>ocular motion</a:t>
            </a:r>
          </a:p>
          <a:p>
            <a:pPr lvl="1">
              <a:lnSpc>
                <a:spcPct val="90000"/>
              </a:lnSpc>
            </a:pPr>
            <a:r>
              <a:rPr lang="en-CA" altLang="en-US" sz="2000"/>
              <a:t>Nystagmus</a:t>
            </a:r>
          </a:p>
          <a:p>
            <a:pPr lvl="1">
              <a:lnSpc>
                <a:spcPct val="90000"/>
              </a:lnSpc>
            </a:pPr>
            <a:r>
              <a:rPr lang="en-CA" altLang="en-US" sz="2000"/>
              <a:t>Pupils may be </a:t>
            </a:r>
            <a:r>
              <a:rPr lang="en-CA" altLang="en-US" sz="2000">
                <a:solidFill>
                  <a:srgbClr val="FFFF00"/>
                </a:solidFill>
              </a:rPr>
              <a:t>dilated, fixed,</a:t>
            </a:r>
            <a:r>
              <a:rPr lang="en-CA" altLang="en-US" sz="2000"/>
              <a:t> or poorly reactive to light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DCC21B2C-B8F1-4D8A-8BCC-ABD8D08FF9BA}"/>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74755" name="Rectangle 3">
            <a:extLst>
              <a:ext uri="{FF2B5EF4-FFF2-40B4-BE49-F238E27FC236}">
                <a16:creationId xmlns:a16="http://schemas.microsoft.com/office/drawing/2014/main" id="{6BD9DC99-7E17-497E-9CBE-E1B9A8E07CAC}"/>
              </a:ext>
            </a:extLst>
          </p:cNvPr>
          <p:cNvSpPr>
            <a:spLocks noGrp="1" noChangeArrowheads="1"/>
          </p:cNvSpPr>
          <p:nvPr>
            <p:ph type="body" idx="1"/>
          </p:nvPr>
        </p:nvSpPr>
        <p:spPr/>
        <p:txBody>
          <a:bodyPr/>
          <a:lstStyle/>
          <a:p>
            <a:pPr>
              <a:buFont typeface="Wingdings" panose="05000000000000000000" pitchFamily="2" charset="2"/>
              <a:buNone/>
            </a:pPr>
            <a:r>
              <a:rPr lang="en-CA" altLang="en-US" sz="2800"/>
              <a:t> </a:t>
            </a:r>
            <a:r>
              <a:rPr lang="en-CA" altLang="en-US" sz="2800" b="1"/>
              <a:t>Classification of HIE by Sarnat 1976</a:t>
            </a:r>
          </a:p>
          <a:p>
            <a:pPr>
              <a:buFont typeface="Wingdings" panose="05000000000000000000" pitchFamily="2" charset="2"/>
              <a:buNone/>
            </a:pPr>
            <a:r>
              <a:rPr lang="en-CA" altLang="en-US" sz="2800"/>
              <a:t>     </a:t>
            </a:r>
            <a:r>
              <a:rPr lang="en-CA" altLang="en-US" sz="2800" b="1"/>
              <a:t>Stage I</a:t>
            </a:r>
          </a:p>
          <a:p>
            <a:pPr lvl="2"/>
            <a:r>
              <a:rPr lang="en-CA" altLang="en-US" sz="2000"/>
              <a:t>Consciousness: </a:t>
            </a:r>
            <a:r>
              <a:rPr lang="en-CA" altLang="en-US" sz="2000">
                <a:solidFill>
                  <a:srgbClr val="FFFF00"/>
                </a:solidFill>
              </a:rPr>
              <a:t>Hyperalert</a:t>
            </a:r>
          </a:p>
          <a:p>
            <a:pPr lvl="2"/>
            <a:r>
              <a:rPr lang="en-CA" altLang="en-US" sz="2000"/>
              <a:t>Reflexes: </a:t>
            </a:r>
            <a:r>
              <a:rPr lang="en-CA" altLang="en-US" sz="2000">
                <a:solidFill>
                  <a:srgbClr val="FFFF00"/>
                </a:solidFill>
              </a:rPr>
              <a:t>Overactive</a:t>
            </a:r>
          </a:p>
          <a:p>
            <a:pPr lvl="2"/>
            <a:r>
              <a:rPr lang="en-CA" altLang="en-US" sz="2000"/>
              <a:t>Tone: Normal</a:t>
            </a:r>
          </a:p>
          <a:p>
            <a:pPr lvl="2"/>
            <a:r>
              <a:rPr lang="en-CA" altLang="en-US" sz="2000"/>
              <a:t>Suck: Weak</a:t>
            </a:r>
          </a:p>
          <a:p>
            <a:pPr lvl="2"/>
            <a:r>
              <a:rPr lang="en-CA" altLang="en-US" sz="2000"/>
              <a:t>Pupil: </a:t>
            </a:r>
            <a:r>
              <a:rPr lang="en-CA" altLang="en-US" sz="2000">
                <a:solidFill>
                  <a:srgbClr val="FFFF00"/>
                </a:solidFill>
              </a:rPr>
              <a:t>Mydriasis</a:t>
            </a:r>
          </a:p>
          <a:p>
            <a:pPr lvl="2"/>
            <a:r>
              <a:rPr lang="en-CA" altLang="en-US" sz="2000"/>
              <a:t>Heart: Tachycardia</a:t>
            </a:r>
          </a:p>
          <a:p>
            <a:pPr lvl="2"/>
            <a:r>
              <a:rPr lang="en-CA" altLang="en-US" sz="2000"/>
              <a:t>EEG: </a:t>
            </a:r>
            <a:r>
              <a:rPr lang="en-CA" altLang="en-US" sz="2000">
                <a:solidFill>
                  <a:srgbClr val="FFFF00"/>
                </a:solidFill>
              </a:rPr>
              <a:t>Normal</a:t>
            </a:r>
            <a:r>
              <a:rPr lang="en-CA" altLang="en-US" sz="2000"/>
              <a:t> </a:t>
            </a:r>
          </a:p>
          <a:p>
            <a:pPr lvl="2"/>
            <a:r>
              <a:rPr lang="en-CA" altLang="en-US" sz="2000"/>
              <a:t>Duration: </a:t>
            </a:r>
            <a:r>
              <a:rPr lang="en-CA" altLang="en-US" sz="2000">
                <a:solidFill>
                  <a:srgbClr val="FFFF00"/>
                </a:solidFill>
              </a:rPr>
              <a:t>1-3 days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D020A084-F8F1-4AE3-824E-ECAA9BBA9D4A}"/>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75779" name="Rectangle 3">
            <a:extLst>
              <a:ext uri="{FF2B5EF4-FFF2-40B4-BE49-F238E27FC236}">
                <a16:creationId xmlns:a16="http://schemas.microsoft.com/office/drawing/2014/main" id="{B6CB4CF6-B177-4D6B-BB72-8BF6CD339C81}"/>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Stage II</a:t>
            </a:r>
          </a:p>
          <a:p>
            <a:pPr lvl="2"/>
            <a:r>
              <a:rPr lang="en-CA" altLang="en-US"/>
              <a:t>Consciousness: Lethargic</a:t>
            </a:r>
          </a:p>
          <a:p>
            <a:pPr lvl="2"/>
            <a:r>
              <a:rPr lang="en-CA" altLang="en-US"/>
              <a:t>Reflexes: Overactive</a:t>
            </a:r>
          </a:p>
          <a:p>
            <a:pPr lvl="2"/>
            <a:r>
              <a:rPr lang="en-CA" altLang="en-US"/>
              <a:t>Tone: </a:t>
            </a:r>
            <a:r>
              <a:rPr lang="en-CA" altLang="en-US">
                <a:solidFill>
                  <a:srgbClr val="FFFF00"/>
                </a:solidFill>
              </a:rPr>
              <a:t>Mild hypotonia</a:t>
            </a:r>
          </a:p>
          <a:p>
            <a:pPr lvl="2"/>
            <a:r>
              <a:rPr lang="en-CA" altLang="en-US"/>
              <a:t>Suck: Weak</a:t>
            </a:r>
          </a:p>
          <a:p>
            <a:pPr lvl="2"/>
            <a:r>
              <a:rPr lang="en-CA" altLang="en-US"/>
              <a:t>Pupil: </a:t>
            </a:r>
            <a:r>
              <a:rPr lang="en-CA" altLang="en-US">
                <a:solidFill>
                  <a:srgbClr val="FFFF00"/>
                </a:solidFill>
              </a:rPr>
              <a:t>Miosis</a:t>
            </a:r>
          </a:p>
          <a:p>
            <a:pPr lvl="2"/>
            <a:r>
              <a:rPr lang="en-CA" altLang="en-US"/>
              <a:t>Heart: Bradycardia</a:t>
            </a:r>
          </a:p>
          <a:p>
            <a:pPr lvl="2"/>
            <a:r>
              <a:rPr lang="en-CA" altLang="en-US"/>
              <a:t>EEG: </a:t>
            </a:r>
            <a:r>
              <a:rPr lang="en-CA" altLang="en-US">
                <a:solidFill>
                  <a:srgbClr val="FFFF00"/>
                </a:solidFill>
              </a:rPr>
              <a:t>Low voltage</a:t>
            </a:r>
          </a:p>
          <a:p>
            <a:pPr lvl="2"/>
            <a:r>
              <a:rPr lang="en-CA" altLang="en-US"/>
              <a:t>Duration: </a:t>
            </a:r>
            <a:r>
              <a:rPr lang="en-CA" altLang="en-US">
                <a:solidFill>
                  <a:srgbClr val="FFFF00"/>
                </a:solidFill>
              </a:rPr>
              <a:t>2-14 days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182D708A-EC39-468B-946B-67BE09E208B0}"/>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76803" name="Rectangle 3">
            <a:extLst>
              <a:ext uri="{FF2B5EF4-FFF2-40B4-BE49-F238E27FC236}">
                <a16:creationId xmlns:a16="http://schemas.microsoft.com/office/drawing/2014/main" id="{8977BAF3-0FAA-4542-9E04-77AF0E27888F}"/>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Stage III</a:t>
            </a:r>
          </a:p>
          <a:p>
            <a:pPr lvl="2"/>
            <a:r>
              <a:rPr lang="en-CA" altLang="en-US"/>
              <a:t>Consciousness: Stuporous</a:t>
            </a:r>
          </a:p>
          <a:p>
            <a:pPr lvl="2"/>
            <a:r>
              <a:rPr lang="en-CA" altLang="en-US"/>
              <a:t>Reflexes: </a:t>
            </a:r>
            <a:r>
              <a:rPr lang="en-CA" altLang="en-US">
                <a:solidFill>
                  <a:srgbClr val="FFFF00"/>
                </a:solidFill>
              </a:rPr>
              <a:t>Absent</a:t>
            </a:r>
          </a:p>
          <a:p>
            <a:pPr lvl="2"/>
            <a:r>
              <a:rPr lang="en-CA" altLang="en-US"/>
              <a:t>Tone: Flaccid</a:t>
            </a:r>
          </a:p>
          <a:p>
            <a:pPr lvl="2"/>
            <a:r>
              <a:rPr lang="en-CA" altLang="en-US"/>
              <a:t>Suck: Absent</a:t>
            </a:r>
          </a:p>
          <a:p>
            <a:pPr lvl="2"/>
            <a:r>
              <a:rPr lang="en-CA" altLang="en-US"/>
              <a:t>Pupil: Unequal, poor light reflex</a:t>
            </a:r>
          </a:p>
          <a:p>
            <a:pPr lvl="2"/>
            <a:r>
              <a:rPr lang="en-CA" altLang="en-US"/>
              <a:t>Heart: Bradycardia</a:t>
            </a:r>
          </a:p>
          <a:p>
            <a:pPr lvl="2"/>
            <a:r>
              <a:rPr lang="en-CA" altLang="en-US"/>
              <a:t>EEG: Low voltage</a:t>
            </a:r>
          </a:p>
          <a:p>
            <a:pPr lvl="2"/>
            <a:r>
              <a:rPr lang="en-CA" altLang="en-US"/>
              <a:t>Duration: </a:t>
            </a:r>
            <a:r>
              <a:rPr lang="en-CA" altLang="en-US">
                <a:solidFill>
                  <a:srgbClr val="FFFF00"/>
                </a:solidFill>
              </a:rPr>
              <a:t>2-14 days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1499E84A-8166-4AFB-95C6-E1321EA4D641}"/>
              </a:ext>
            </a:extLst>
          </p:cNvPr>
          <p:cNvSpPr>
            <a:spLocks noGrp="1" noChangeArrowheads="1"/>
          </p:cNvSpPr>
          <p:nvPr>
            <p:ph type="title"/>
          </p:nvPr>
        </p:nvSpPr>
        <p:spPr>
          <a:xfrm>
            <a:off x="1042988" y="333375"/>
            <a:ext cx="7543800" cy="1431925"/>
          </a:xfrm>
        </p:spPr>
        <p:txBody>
          <a:bodyPr/>
          <a:lstStyle/>
          <a:p>
            <a:br>
              <a:rPr lang="en-CA" altLang="en-US" sz="4000"/>
            </a:br>
            <a:r>
              <a:rPr lang="en-CA" altLang="en-US" sz="4000"/>
              <a:t>ETIOLOGY </a:t>
            </a:r>
            <a:br>
              <a:rPr lang="en-CA" altLang="en-US" sz="4000"/>
            </a:br>
            <a:endParaRPr lang="en-CA" altLang="en-US" sz="4000"/>
          </a:p>
        </p:txBody>
      </p:sp>
      <p:sp>
        <p:nvSpPr>
          <p:cNvPr id="112643" name="Rectangle 3">
            <a:extLst>
              <a:ext uri="{FF2B5EF4-FFF2-40B4-BE49-F238E27FC236}">
                <a16:creationId xmlns:a16="http://schemas.microsoft.com/office/drawing/2014/main" id="{99FE419F-7F91-4759-99A7-0CF3DE4D6FBC}"/>
              </a:ext>
            </a:extLst>
          </p:cNvPr>
          <p:cNvSpPr>
            <a:spLocks noGrp="1" noChangeArrowheads="1"/>
          </p:cNvSpPr>
          <p:nvPr>
            <p:ph type="body" idx="1"/>
          </p:nvPr>
        </p:nvSpPr>
        <p:spPr>
          <a:xfrm>
            <a:off x="1042988" y="1989138"/>
            <a:ext cx="7543800" cy="4471987"/>
          </a:xfrm>
        </p:spPr>
        <p:txBody>
          <a:bodyPr/>
          <a:lstStyle/>
          <a:p>
            <a:pPr marL="533400" indent="-533400">
              <a:lnSpc>
                <a:spcPct val="80000"/>
              </a:lnSpc>
            </a:pPr>
            <a:r>
              <a:rPr lang="en-CA" altLang="en-US" sz="2000" b="1"/>
              <a:t>Fetal hypoxia</a:t>
            </a:r>
            <a:r>
              <a:rPr lang="en-CA" altLang="en-US" sz="2000"/>
              <a:t> may be caused by </a:t>
            </a:r>
            <a:r>
              <a:rPr lang="en-CA" altLang="en-US" sz="2000" i="1" u="sng">
                <a:solidFill>
                  <a:srgbClr val="FFFF00"/>
                </a:solidFill>
              </a:rPr>
              <a:t>various disorders in the mother, including </a:t>
            </a:r>
          </a:p>
          <a:p>
            <a:pPr marL="1714500" lvl="3" indent="-342900">
              <a:lnSpc>
                <a:spcPct val="80000"/>
              </a:lnSpc>
              <a:buFontTx/>
              <a:buAutoNum type="arabicParenBoth"/>
            </a:pPr>
            <a:r>
              <a:rPr lang="en-CA" altLang="en-US" sz="1400" b="1" i="1" u="sng">
                <a:solidFill>
                  <a:srgbClr val="FFFF00"/>
                </a:solidFill>
              </a:rPr>
              <a:t>inadequate oxygenation of maternal blood</a:t>
            </a:r>
            <a:r>
              <a:rPr lang="en-CA" altLang="en-US" sz="1400"/>
              <a:t>  </a:t>
            </a:r>
          </a:p>
          <a:p>
            <a:pPr marL="2171700" lvl="4" indent="-342900">
              <a:lnSpc>
                <a:spcPct val="80000"/>
              </a:lnSpc>
              <a:buFontTx/>
              <a:buAutoNum type="arabicParenBoth"/>
            </a:pPr>
            <a:r>
              <a:rPr lang="en-CA" altLang="en-US" sz="1400"/>
              <a:t>hypoventilation during anesthesia</a:t>
            </a:r>
          </a:p>
          <a:p>
            <a:pPr marL="2171700" lvl="4" indent="-342900">
              <a:lnSpc>
                <a:spcPct val="80000"/>
              </a:lnSpc>
              <a:buFontTx/>
              <a:buAutoNum type="arabicParenBoth"/>
            </a:pPr>
            <a:r>
              <a:rPr lang="en-CA" altLang="en-US" sz="1400"/>
              <a:t>cyanotic heart disease</a:t>
            </a:r>
          </a:p>
          <a:p>
            <a:pPr marL="2171700" lvl="4" indent="-342900">
              <a:lnSpc>
                <a:spcPct val="80000"/>
              </a:lnSpc>
              <a:buFontTx/>
              <a:buAutoNum type="arabicParenBoth"/>
            </a:pPr>
            <a:r>
              <a:rPr lang="en-CA" altLang="en-US" sz="1400"/>
              <a:t>respiratory failure</a:t>
            </a:r>
          </a:p>
          <a:p>
            <a:pPr marL="2171700" lvl="4" indent="-342900">
              <a:lnSpc>
                <a:spcPct val="80000"/>
              </a:lnSpc>
              <a:buFontTx/>
              <a:buAutoNum type="arabicParenBoth"/>
            </a:pPr>
            <a:r>
              <a:rPr lang="en-CA" altLang="en-US" sz="1400"/>
              <a:t>or carbon monoxide poisoning</a:t>
            </a:r>
          </a:p>
          <a:p>
            <a:pPr marL="1714500" lvl="3" indent="-342900">
              <a:lnSpc>
                <a:spcPct val="80000"/>
              </a:lnSpc>
              <a:buFontTx/>
              <a:buAutoNum type="arabicParenBoth"/>
            </a:pPr>
            <a:r>
              <a:rPr lang="en-CA" altLang="en-US" sz="1400"/>
              <a:t> </a:t>
            </a:r>
            <a:r>
              <a:rPr lang="en-CA" altLang="en-US" sz="1400" b="1" i="1" u="sng">
                <a:solidFill>
                  <a:srgbClr val="FFFF00"/>
                </a:solidFill>
              </a:rPr>
              <a:t>low maternal blood pressure </a:t>
            </a:r>
            <a:r>
              <a:rPr lang="en-CA" altLang="en-US" sz="1400"/>
              <a:t> </a:t>
            </a:r>
          </a:p>
          <a:p>
            <a:pPr marL="2171700" lvl="4" indent="-342900">
              <a:lnSpc>
                <a:spcPct val="80000"/>
              </a:lnSpc>
              <a:buFontTx/>
              <a:buAutoNum type="arabicParenBoth"/>
            </a:pPr>
            <a:r>
              <a:rPr lang="en-CA" altLang="en-US" sz="1400"/>
              <a:t>acute blood loss</a:t>
            </a:r>
          </a:p>
          <a:p>
            <a:pPr marL="2171700" lvl="4" indent="-342900">
              <a:lnSpc>
                <a:spcPct val="80000"/>
              </a:lnSpc>
              <a:buFontTx/>
              <a:buAutoNum type="arabicParenBoth"/>
            </a:pPr>
            <a:r>
              <a:rPr lang="en-CA" altLang="en-US" sz="1400"/>
              <a:t>spinal anesthesia</a:t>
            </a:r>
          </a:p>
          <a:p>
            <a:pPr marL="2171700" lvl="4" indent="-342900">
              <a:lnSpc>
                <a:spcPct val="80000"/>
              </a:lnSpc>
              <a:buFontTx/>
              <a:buAutoNum type="arabicParenBoth"/>
            </a:pPr>
            <a:r>
              <a:rPr lang="en-CA" altLang="en-US" sz="1400"/>
              <a:t>compression of the vena cava and aorta by the gravid uterus</a:t>
            </a:r>
          </a:p>
          <a:p>
            <a:pPr marL="1714500" lvl="3" indent="-342900">
              <a:lnSpc>
                <a:spcPct val="80000"/>
              </a:lnSpc>
              <a:buFontTx/>
              <a:buAutoNum type="arabicParenBoth"/>
            </a:pPr>
            <a:r>
              <a:rPr lang="en-CA" altLang="en-US" sz="1400" b="1" i="1" u="sng">
                <a:solidFill>
                  <a:srgbClr val="FFFF00"/>
                </a:solidFill>
              </a:rPr>
              <a:t>inadequate relaxation of the uterus to permit placental filling</a:t>
            </a:r>
            <a:r>
              <a:rPr lang="en-CA" altLang="en-US" sz="1400"/>
              <a:t> as a result of uterine </a:t>
            </a:r>
            <a:r>
              <a:rPr lang="en-CA" altLang="en-US" sz="1400">
                <a:solidFill>
                  <a:srgbClr val="FFFF00"/>
                </a:solidFill>
              </a:rPr>
              <a:t>tetan</a:t>
            </a:r>
            <a:r>
              <a:rPr lang="en-CA" altLang="en-US" sz="1400"/>
              <a:t>y caused by the administration of </a:t>
            </a:r>
            <a:r>
              <a:rPr lang="en-CA" altLang="en-US" sz="1400">
                <a:solidFill>
                  <a:srgbClr val="FFFF00"/>
                </a:solidFill>
              </a:rPr>
              <a:t>excessive oxytocin</a:t>
            </a:r>
          </a:p>
          <a:p>
            <a:pPr marL="1714500" lvl="3" indent="-342900">
              <a:lnSpc>
                <a:spcPct val="80000"/>
              </a:lnSpc>
              <a:buFontTx/>
              <a:buAutoNum type="arabicParenBoth"/>
            </a:pPr>
            <a:r>
              <a:rPr lang="en-CA" altLang="en-US" sz="1400" b="1" i="1" u="sng">
                <a:solidFill>
                  <a:srgbClr val="FFFF00"/>
                </a:solidFill>
              </a:rPr>
              <a:t>premature separation of the placenta</a:t>
            </a:r>
          </a:p>
          <a:p>
            <a:pPr marL="1714500" lvl="3" indent="-342900">
              <a:lnSpc>
                <a:spcPct val="80000"/>
              </a:lnSpc>
              <a:buFontTx/>
              <a:buAutoNum type="arabicParenBoth"/>
            </a:pPr>
            <a:r>
              <a:rPr lang="en-CA" altLang="en-US" sz="1400"/>
              <a:t>impedance to the circulation of blood through the umbilical cord as a result of </a:t>
            </a:r>
            <a:r>
              <a:rPr lang="en-CA" altLang="en-US" sz="1400" i="1" u="sng">
                <a:solidFill>
                  <a:srgbClr val="FFFF00"/>
                </a:solidFill>
              </a:rPr>
              <a:t>compression or knotting of the cord</a:t>
            </a:r>
          </a:p>
          <a:p>
            <a:pPr marL="1714500" lvl="3" indent="-342900">
              <a:lnSpc>
                <a:spcPct val="80000"/>
              </a:lnSpc>
              <a:buFontTx/>
              <a:buAutoNum type="arabicParenBoth"/>
            </a:pPr>
            <a:r>
              <a:rPr lang="en-CA" altLang="en-US" sz="1400" b="1" i="1" u="sng">
                <a:solidFill>
                  <a:srgbClr val="FFFF00"/>
                </a:solidFill>
              </a:rPr>
              <a:t>placental insufficiency</a:t>
            </a:r>
            <a:r>
              <a:rPr lang="en-CA" altLang="en-US" sz="1400"/>
              <a:t> from toxemia or postmaturity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2CD90A39-9F4F-4E07-B3B1-3D6AF8FC559C}"/>
              </a:ext>
            </a:extLst>
          </p:cNvPr>
          <p:cNvSpPr>
            <a:spLocks noGrp="1" noChangeArrowheads="1"/>
          </p:cNvSpPr>
          <p:nvPr>
            <p:ph type="body" idx="1"/>
          </p:nvPr>
        </p:nvSpPr>
        <p:spPr>
          <a:xfrm>
            <a:off x="1042988" y="1989138"/>
            <a:ext cx="7543800" cy="4114800"/>
          </a:xfrm>
        </p:spPr>
        <p:txBody>
          <a:bodyPr/>
          <a:lstStyle/>
          <a:p>
            <a:pPr marL="609600" indent="-609600">
              <a:lnSpc>
                <a:spcPct val="80000"/>
              </a:lnSpc>
            </a:pPr>
            <a:r>
              <a:rPr lang="en-CA" altLang="en-US" sz="2400" b="1"/>
              <a:t>After birth</a:t>
            </a:r>
            <a:r>
              <a:rPr lang="en-CA" altLang="en-US" sz="2400"/>
              <a:t>, hypoxia may be caused by</a:t>
            </a:r>
          </a:p>
          <a:p>
            <a:pPr marL="1371600" lvl="2" indent="-457200">
              <a:lnSpc>
                <a:spcPct val="80000"/>
              </a:lnSpc>
              <a:buFont typeface="Wingdings" panose="05000000000000000000" pitchFamily="2" charset="2"/>
              <a:buNone/>
            </a:pPr>
            <a:r>
              <a:rPr lang="en-CA" altLang="en-US" sz="2000"/>
              <a:t> (1) </a:t>
            </a:r>
            <a:r>
              <a:rPr lang="en-CA" altLang="en-US" sz="2000" b="1" i="1" u="sng">
                <a:solidFill>
                  <a:srgbClr val="FFFF00"/>
                </a:solidFill>
              </a:rPr>
              <a:t>failure of oxygenation as a result of severe forms</a:t>
            </a:r>
            <a:r>
              <a:rPr lang="en-CA" altLang="en-US" sz="2000"/>
              <a:t> </a:t>
            </a:r>
          </a:p>
          <a:p>
            <a:pPr marL="2209800" lvl="4" indent="-381000">
              <a:lnSpc>
                <a:spcPct val="80000"/>
              </a:lnSpc>
              <a:buFont typeface="Wingdings" panose="05000000000000000000" pitchFamily="2" charset="2"/>
              <a:buChar char="§"/>
            </a:pPr>
            <a:r>
              <a:rPr lang="en-CA" altLang="en-US"/>
              <a:t>cyanotic congenital heart disease </a:t>
            </a:r>
          </a:p>
          <a:p>
            <a:pPr marL="2209800" lvl="4" indent="-381000">
              <a:lnSpc>
                <a:spcPct val="80000"/>
              </a:lnSpc>
              <a:buFont typeface="Wingdings" panose="05000000000000000000" pitchFamily="2" charset="2"/>
              <a:buChar char="§"/>
            </a:pPr>
            <a:r>
              <a:rPr lang="en-CA" altLang="en-US"/>
              <a:t>severe pulmonary disease</a:t>
            </a:r>
          </a:p>
          <a:p>
            <a:pPr marL="1371600" lvl="2" indent="-457200">
              <a:lnSpc>
                <a:spcPct val="80000"/>
              </a:lnSpc>
              <a:buFont typeface="Wingdings" panose="05000000000000000000" pitchFamily="2" charset="2"/>
              <a:buNone/>
            </a:pPr>
            <a:r>
              <a:rPr lang="en-CA" altLang="en-US" sz="2000"/>
              <a:t> (2) </a:t>
            </a:r>
            <a:r>
              <a:rPr lang="en-CA" altLang="en-US" sz="2000">
                <a:solidFill>
                  <a:srgbClr val="FFFF00"/>
                </a:solidFill>
              </a:rPr>
              <a:t>anemia</a:t>
            </a:r>
            <a:r>
              <a:rPr lang="en-CA" altLang="en-US" sz="2000"/>
              <a:t> severe enough to lower the oxygen content of the blood </a:t>
            </a:r>
          </a:p>
          <a:p>
            <a:pPr marL="2209800" lvl="4" indent="-381000">
              <a:lnSpc>
                <a:spcPct val="80000"/>
              </a:lnSpc>
            </a:pPr>
            <a:r>
              <a:rPr lang="en-CA" altLang="en-US" sz="1800"/>
              <a:t>severe hemorrhage</a:t>
            </a:r>
          </a:p>
          <a:p>
            <a:pPr marL="2209800" lvl="4" indent="-381000">
              <a:lnSpc>
                <a:spcPct val="80000"/>
              </a:lnSpc>
            </a:pPr>
            <a:r>
              <a:rPr lang="en-CA" altLang="en-US" sz="1800"/>
              <a:t>hemolytic disease</a:t>
            </a:r>
          </a:p>
          <a:p>
            <a:pPr marL="1371600" lvl="2" indent="-457200">
              <a:lnSpc>
                <a:spcPct val="80000"/>
              </a:lnSpc>
              <a:buFont typeface="Wingdings" panose="05000000000000000000" pitchFamily="2" charset="2"/>
              <a:buNone/>
            </a:pPr>
            <a:r>
              <a:rPr lang="en-CA" altLang="en-US" sz="2000"/>
              <a:t>(3) </a:t>
            </a:r>
            <a:r>
              <a:rPr lang="en-CA" altLang="en-US" sz="2000">
                <a:solidFill>
                  <a:srgbClr val="FFFF00"/>
                </a:solidFill>
              </a:rPr>
              <a:t>shock</a:t>
            </a:r>
            <a:r>
              <a:rPr lang="en-CA" altLang="en-US" sz="2000"/>
              <a:t> severe enough to interfere with the transport of oxygen to vital organs from </a:t>
            </a:r>
          </a:p>
          <a:p>
            <a:pPr marL="2209800" lvl="4" indent="-381000">
              <a:lnSpc>
                <a:spcPct val="80000"/>
              </a:lnSpc>
            </a:pPr>
            <a:r>
              <a:rPr lang="en-CA" altLang="en-US" sz="1800"/>
              <a:t>overwhelming sepsis</a:t>
            </a:r>
          </a:p>
          <a:p>
            <a:pPr marL="2209800" lvl="4" indent="-381000">
              <a:lnSpc>
                <a:spcPct val="80000"/>
              </a:lnSpc>
            </a:pPr>
            <a:r>
              <a:rPr lang="en-CA" altLang="en-US" sz="1800"/>
              <a:t>massive blood loss</a:t>
            </a:r>
          </a:p>
          <a:p>
            <a:pPr marL="2209800" lvl="4" indent="-381000">
              <a:lnSpc>
                <a:spcPct val="80000"/>
              </a:lnSpc>
            </a:pPr>
            <a:r>
              <a:rPr lang="en-CA" altLang="en-US" sz="1800"/>
              <a:t>intracranial or adrenal hemorrhage </a:t>
            </a:r>
          </a:p>
        </p:txBody>
      </p:sp>
      <p:sp>
        <p:nvSpPr>
          <p:cNvPr id="113667" name="Rectangle 3">
            <a:extLst>
              <a:ext uri="{FF2B5EF4-FFF2-40B4-BE49-F238E27FC236}">
                <a16:creationId xmlns:a16="http://schemas.microsoft.com/office/drawing/2014/main" id="{F30D7F81-D65B-4946-B8D3-56E5B53B9A98}"/>
              </a:ext>
            </a:extLst>
          </p:cNvPr>
          <p:cNvSpPr>
            <a:spLocks noGrp="1" noChangeArrowheads="1"/>
          </p:cNvSpPr>
          <p:nvPr>
            <p:ph type="title"/>
          </p:nvPr>
        </p:nvSpPr>
        <p:spPr>
          <a:xfrm>
            <a:off x="1042988" y="333375"/>
            <a:ext cx="7543800" cy="1431925"/>
          </a:xfrm>
          <a:noFill/>
          <a:ln/>
        </p:spPr>
        <p:txBody>
          <a:bodyPr/>
          <a:lstStyle/>
          <a:p>
            <a:br>
              <a:rPr lang="en-CA" altLang="en-US" sz="4000"/>
            </a:br>
            <a:r>
              <a:rPr lang="en-CA" altLang="en-US" sz="4000"/>
              <a:t>ETIOLOGY </a:t>
            </a:r>
            <a:br>
              <a:rPr lang="en-CA" altLang="en-US" sz="4000"/>
            </a:br>
            <a:endParaRPr lang="en-CA" altLang="en-US"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85126C13-37DF-42AB-AAAD-A245036499E7}"/>
              </a:ext>
            </a:extLst>
          </p:cNvPr>
          <p:cNvSpPr>
            <a:spLocks noGrp="1" noChangeArrowheads="1"/>
          </p:cNvSpPr>
          <p:nvPr>
            <p:ph type="title"/>
          </p:nvPr>
        </p:nvSpPr>
        <p:spPr/>
        <p:txBody>
          <a:bodyPr/>
          <a:lstStyle/>
          <a:p>
            <a:r>
              <a:rPr lang="en-CA" altLang="en-US"/>
              <a:t>Risk Factors</a:t>
            </a:r>
          </a:p>
        </p:txBody>
      </p:sp>
      <p:pic>
        <p:nvPicPr>
          <p:cNvPr id="114691" name="Picture 3">
            <a:extLst>
              <a:ext uri="{FF2B5EF4-FFF2-40B4-BE49-F238E27FC236}">
                <a16:creationId xmlns:a16="http://schemas.microsoft.com/office/drawing/2014/main" id="{7084381B-5836-40CA-B855-BF9FDC77389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2205038"/>
            <a:ext cx="7704137" cy="3327400"/>
          </a:xfrm>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ED326EBE-2C59-432A-AF04-9C3081CA319C}"/>
              </a:ext>
            </a:extLst>
          </p:cNvPr>
          <p:cNvSpPr>
            <a:spLocks noGrp="1" noChangeArrowheads="1"/>
          </p:cNvSpPr>
          <p:nvPr>
            <p:ph type="title"/>
          </p:nvPr>
        </p:nvSpPr>
        <p:spPr/>
        <p:txBody>
          <a:bodyPr/>
          <a:lstStyle/>
          <a:p>
            <a:r>
              <a:rPr lang="en-CA" altLang="en-US" sz="4000" b="0"/>
              <a:t>Multiorgan Systemic Effects of Asphyxia</a:t>
            </a:r>
            <a:br>
              <a:rPr lang="en-CA" altLang="en-US" sz="4000" b="0"/>
            </a:br>
            <a:endParaRPr lang="en-CA" altLang="en-US" sz="4000" b="0"/>
          </a:p>
        </p:txBody>
      </p:sp>
      <p:sp>
        <p:nvSpPr>
          <p:cNvPr id="105475" name="Rectangle 3">
            <a:extLst>
              <a:ext uri="{FF2B5EF4-FFF2-40B4-BE49-F238E27FC236}">
                <a16:creationId xmlns:a16="http://schemas.microsoft.com/office/drawing/2014/main" id="{764C0E89-CEA0-4DE9-9850-E7D7AE0A7AB8}"/>
              </a:ext>
            </a:extLst>
          </p:cNvPr>
          <p:cNvSpPr>
            <a:spLocks noGrp="1" noChangeArrowheads="1"/>
          </p:cNvSpPr>
          <p:nvPr>
            <p:ph type="body" idx="1"/>
          </p:nvPr>
        </p:nvSpPr>
        <p:spPr>
          <a:xfrm>
            <a:off x="1042988" y="1989138"/>
            <a:ext cx="7543800" cy="4114800"/>
          </a:xfrm>
        </p:spPr>
        <p:txBody>
          <a:bodyPr/>
          <a:lstStyle/>
          <a:p>
            <a:pPr>
              <a:lnSpc>
                <a:spcPct val="80000"/>
              </a:lnSpc>
              <a:buSzTx/>
              <a:buFont typeface="Wingdings" panose="05000000000000000000" pitchFamily="2" charset="2"/>
              <a:buChar char="§"/>
            </a:pPr>
            <a:r>
              <a:rPr lang="en-CA" altLang="en-US" sz="1600"/>
              <a:t>Central nervous system</a:t>
            </a:r>
          </a:p>
          <a:p>
            <a:pPr lvl="1">
              <a:lnSpc>
                <a:spcPct val="80000"/>
              </a:lnSpc>
              <a:buFont typeface="Wingdings" panose="05000000000000000000" pitchFamily="2" charset="2"/>
              <a:buChar char="§"/>
            </a:pPr>
            <a:r>
              <a:rPr lang="en-CA" altLang="en-US" sz="1400"/>
              <a:t>Hypoxic-ischemic encephalopathy</a:t>
            </a:r>
          </a:p>
          <a:p>
            <a:pPr lvl="1">
              <a:lnSpc>
                <a:spcPct val="80000"/>
              </a:lnSpc>
              <a:buFont typeface="Wingdings" panose="05000000000000000000" pitchFamily="2" charset="2"/>
              <a:buChar char="§"/>
            </a:pPr>
            <a:r>
              <a:rPr lang="en-CA" altLang="en-US" sz="1400"/>
              <a:t> infarction</a:t>
            </a:r>
          </a:p>
          <a:p>
            <a:pPr lvl="1">
              <a:lnSpc>
                <a:spcPct val="80000"/>
              </a:lnSpc>
              <a:buFont typeface="Wingdings" panose="05000000000000000000" pitchFamily="2" charset="2"/>
              <a:buChar char="§"/>
            </a:pPr>
            <a:r>
              <a:rPr lang="en-CA" altLang="en-US" sz="1400"/>
              <a:t> intracranial hemorrhage</a:t>
            </a:r>
          </a:p>
          <a:p>
            <a:pPr lvl="1">
              <a:lnSpc>
                <a:spcPct val="80000"/>
              </a:lnSpc>
              <a:buFont typeface="Wingdings" panose="05000000000000000000" pitchFamily="2" charset="2"/>
              <a:buChar char="§"/>
            </a:pPr>
            <a:r>
              <a:rPr lang="en-CA" altLang="en-US" sz="1400"/>
              <a:t> seizures,</a:t>
            </a:r>
          </a:p>
          <a:p>
            <a:pPr lvl="1">
              <a:lnSpc>
                <a:spcPct val="80000"/>
              </a:lnSpc>
              <a:buFont typeface="Wingdings" panose="05000000000000000000" pitchFamily="2" charset="2"/>
              <a:buChar char="§"/>
            </a:pPr>
            <a:r>
              <a:rPr lang="en-CA" altLang="en-US" sz="1400"/>
              <a:t>cerebral edema</a:t>
            </a:r>
          </a:p>
          <a:p>
            <a:pPr lvl="1">
              <a:lnSpc>
                <a:spcPct val="80000"/>
              </a:lnSpc>
              <a:buFont typeface="Wingdings" panose="05000000000000000000" pitchFamily="2" charset="2"/>
              <a:buChar char="§"/>
            </a:pPr>
            <a:r>
              <a:rPr lang="en-CA" altLang="en-US" sz="1400"/>
              <a:t>Hypotonia</a:t>
            </a:r>
          </a:p>
          <a:p>
            <a:pPr lvl="1">
              <a:lnSpc>
                <a:spcPct val="80000"/>
              </a:lnSpc>
              <a:buFont typeface="Wingdings" panose="05000000000000000000" pitchFamily="2" charset="2"/>
              <a:buChar char="§"/>
            </a:pPr>
            <a:r>
              <a:rPr lang="en-CA" altLang="en-US" sz="1400"/>
              <a:t> hypertonia</a:t>
            </a:r>
          </a:p>
          <a:p>
            <a:pPr>
              <a:lnSpc>
                <a:spcPct val="80000"/>
              </a:lnSpc>
              <a:buSzTx/>
              <a:buFont typeface="Wingdings" panose="05000000000000000000" pitchFamily="2" charset="2"/>
              <a:buChar char="§"/>
            </a:pPr>
            <a:r>
              <a:rPr lang="en-CA" altLang="en-US" sz="1600"/>
              <a:t>Cardiovascular</a:t>
            </a:r>
          </a:p>
          <a:p>
            <a:pPr lvl="1">
              <a:lnSpc>
                <a:spcPct val="80000"/>
              </a:lnSpc>
              <a:buFont typeface="Wingdings" panose="05000000000000000000" pitchFamily="2" charset="2"/>
              <a:buChar char="§"/>
            </a:pPr>
            <a:r>
              <a:rPr lang="en-CA" altLang="en-US" sz="1400"/>
              <a:t>Myocardial ischemia</a:t>
            </a:r>
          </a:p>
          <a:p>
            <a:pPr lvl="1">
              <a:lnSpc>
                <a:spcPct val="80000"/>
              </a:lnSpc>
              <a:buFont typeface="Wingdings" panose="05000000000000000000" pitchFamily="2" charset="2"/>
              <a:buChar char="§"/>
            </a:pPr>
            <a:r>
              <a:rPr lang="en-CA" altLang="en-US" sz="1400"/>
              <a:t> poor contractility,</a:t>
            </a:r>
          </a:p>
          <a:p>
            <a:pPr lvl="1">
              <a:lnSpc>
                <a:spcPct val="80000"/>
              </a:lnSpc>
              <a:buFont typeface="Wingdings" panose="05000000000000000000" pitchFamily="2" charset="2"/>
              <a:buChar char="§"/>
            </a:pPr>
            <a:r>
              <a:rPr lang="en-CA" altLang="en-US" sz="1400"/>
              <a:t>tricuspid insufficiency</a:t>
            </a:r>
          </a:p>
          <a:p>
            <a:pPr lvl="1">
              <a:lnSpc>
                <a:spcPct val="80000"/>
              </a:lnSpc>
              <a:buFont typeface="Wingdings" panose="05000000000000000000" pitchFamily="2" charset="2"/>
              <a:buChar char="§"/>
            </a:pPr>
            <a:r>
              <a:rPr lang="en-CA" altLang="en-US" sz="1400"/>
              <a:t> hypotension</a:t>
            </a:r>
          </a:p>
          <a:p>
            <a:pPr>
              <a:lnSpc>
                <a:spcPct val="80000"/>
              </a:lnSpc>
              <a:buSzTx/>
              <a:buFont typeface="Wingdings" panose="05000000000000000000" pitchFamily="2" charset="2"/>
              <a:buChar char="§"/>
            </a:pPr>
            <a:r>
              <a:rPr lang="en-CA" altLang="en-US" sz="1600"/>
              <a:t>Pulmonary</a:t>
            </a:r>
          </a:p>
          <a:p>
            <a:pPr lvl="1">
              <a:lnSpc>
                <a:spcPct val="80000"/>
              </a:lnSpc>
              <a:buFont typeface="Wingdings" panose="05000000000000000000" pitchFamily="2" charset="2"/>
              <a:buChar char="§"/>
            </a:pPr>
            <a:r>
              <a:rPr lang="en-CA" altLang="en-US" sz="1400"/>
              <a:t>Pulmonary hypertension</a:t>
            </a:r>
          </a:p>
          <a:p>
            <a:pPr lvl="1">
              <a:lnSpc>
                <a:spcPct val="80000"/>
              </a:lnSpc>
              <a:buFont typeface="Wingdings" panose="05000000000000000000" pitchFamily="2" charset="2"/>
              <a:buChar char="§"/>
            </a:pPr>
            <a:r>
              <a:rPr lang="en-CA" altLang="en-US" sz="1400"/>
              <a:t> pulmonary hemorrhage</a:t>
            </a:r>
          </a:p>
          <a:p>
            <a:pPr lvl="1">
              <a:lnSpc>
                <a:spcPct val="80000"/>
              </a:lnSpc>
              <a:buFont typeface="Wingdings" panose="05000000000000000000" pitchFamily="2" charset="2"/>
              <a:buChar char="§"/>
            </a:pPr>
            <a:r>
              <a:rPr lang="en-CA" altLang="en-US" sz="1400"/>
              <a:t>respiratory distress syndrome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a:extLst>
              <a:ext uri="{FF2B5EF4-FFF2-40B4-BE49-F238E27FC236}">
                <a16:creationId xmlns:a16="http://schemas.microsoft.com/office/drawing/2014/main" id="{1A04458B-0D71-4E21-AD21-CA74861D3545}"/>
              </a:ext>
            </a:extLst>
          </p:cNvPr>
          <p:cNvSpPr>
            <a:spLocks noGrp="1" noChangeArrowheads="1"/>
          </p:cNvSpPr>
          <p:nvPr>
            <p:ph type="body" idx="1"/>
          </p:nvPr>
        </p:nvSpPr>
        <p:spPr/>
        <p:txBody>
          <a:bodyPr/>
          <a:lstStyle/>
          <a:p>
            <a:pPr>
              <a:lnSpc>
                <a:spcPct val="80000"/>
              </a:lnSpc>
            </a:pPr>
            <a:r>
              <a:rPr lang="en-CA" altLang="en-US" sz="1600"/>
              <a:t>Renal </a:t>
            </a:r>
          </a:p>
          <a:p>
            <a:pPr lvl="2">
              <a:lnSpc>
                <a:spcPct val="80000"/>
              </a:lnSpc>
            </a:pPr>
            <a:r>
              <a:rPr lang="en-CA" altLang="en-US" sz="1200"/>
              <a:t>Acute tubular or cortical necrosis</a:t>
            </a:r>
          </a:p>
          <a:p>
            <a:pPr>
              <a:lnSpc>
                <a:spcPct val="80000"/>
              </a:lnSpc>
            </a:pPr>
            <a:r>
              <a:rPr lang="en-CA" altLang="en-US" sz="1600"/>
              <a:t>Adrenal </a:t>
            </a:r>
          </a:p>
          <a:p>
            <a:pPr lvl="2">
              <a:lnSpc>
                <a:spcPct val="80000"/>
              </a:lnSpc>
            </a:pPr>
            <a:r>
              <a:rPr lang="en-CA" altLang="en-US" sz="1200"/>
              <a:t>Adrenal hemorrhage</a:t>
            </a:r>
          </a:p>
          <a:p>
            <a:pPr>
              <a:lnSpc>
                <a:spcPct val="80000"/>
              </a:lnSpc>
            </a:pPr>
            <a:r>
              <a:rPr lang="en-CA" altLang="en-US" sz="1600"/>
              <a:t>Gastrointestinal</a:t>
            </a:r>
          </a:p>
          <a:p>
            <a:pPr lvl="2">
              <a:lnSpc>
                <a:spcPct val="80000"/>
              </a:lnSpc>
            </a:pPr>
            <a:r>
              <a:rPr lang="en-CA" altLang="en-US" sz="1200"/>
              <a:t>Perforation</a:t>
            </a:r>
          </a:p>
          <a:p>
            <a:pPr lvl="2">
              <a:lnSpc>
                <a:spcPct val="80000"/>
              </a:lnSpc>
            </a:pPr>
            <a:r>
              <a:rPr lang="en-CA" altLang="en-US" sz="1200"/>
              <a:t>ulceration </a:t>
            </a:r>
          </a:p>
          <a:p>
            <a:pPr lvl="2">
              <a:lnSpc>
                <a:spcPct val="80000"/>
              </a:lnSpc>
            </a:pPr>
            <a:r>
              <a:rPr lang="en-CA" altLang="en-US" sz="1200"/>
              <a:t> hemorrhage</a:t>
            </a:r>
          </a:p>
          <a:p>
            <a:pPr lvl="2">
              <a:lnSpc>
                <a:spcPct val="80000"/>
              </a:lnSpc>
            </a:pPr>
            <a:r>
              <a:rPr lang="en-CA" altLang="en-US" sz="1200"/>
              <a:t> necrosis</a:t>
            </a:r>
          </a:p>
          <a:p>
            <a:pPr>
              <a:lnSpc>
                <a:spcPct val="80000"/>
              </a:lnSpc>
            </a:pPr>
            <a:r>
              <a:rPr lang="en-CA" altLang="en-US" sz="1600"/>
              <a:t>Metabolic </a:t>
            </a:r>
          </a:p>
          <a:p>
            <a:pPr lvl="2">
              <a:lnSpc>
                <a:spcPct val="80000"/>
              </a:lnSpc>
            </a:pPr>
            <a:r>
              <a:rPr lang="en-CA" altLang="en-US" sz="1200"/>
              <a:t>Inappropriate secretion of antidiuretic hormone</a:t>
            </a:r>
          </a:p>
          <a:p>
            <a:pPr lvl="2">
              <a:lnSpc>
                <a:spcPct val="80000"/>
              </a:lnSpc>
            </a:pPr>
            <a:r>
              <a:rPr lang="en-CA" altLang="en-US" sz="1200"/>
              <a:t> hyponatremia</a:t>
            </a:r>
          </a:p>
          <a:p>
            <a:pPr lvl="2">
              <a:lnSpc>
                <a:spcPct val="80000"/>
              </a:lnSpc>
            </a:pPr>
            <a:r>
              <a:rPr lang="en-CA" altLang="en-US" sz="1200"/>
              <a:t> hypoglycemia</a:t>
            </a:r>
          </a:p>
          <a:p>
            <a:pPr lvl="2">
              <a:lnSpc>
                <a:spcPct val="80000"/>
              </a:lnSpc>
            </a:pPr>
            <a:r>
              <a:rPr lang="en-CA" altLang="en-US" sz="1200"/>
              <a:t>Hypocalcemia</a:t>
            </a:r>
          </a:p>
          <a:p>
            <a:pPr lvl="2">
              <a:lnSpc>
                <a:spcPct val="80000"/>
              </a:lnSpc>
            </a:pPr>
            <a:r>
              <a:rPr lang="en-CA" altLang="en-US" sz="1200"/>
              <a:t> myoglobinuria</a:t>
            </a:r>
          </a:p>
          <a:p>
            <a:pPr>
              <a:lnSpc>
                <a:spcPct val="80000"/>
              </a:lnSpc>
            </a:pPr>
            <a:r>
              <a:rPr lang="en-CA" altLang="en-US" sz="1600"/>
              <a:t>Subcutaneous fat necrosis</a:t>
            </a:r>
          </a:p>
          <a:p>
            <a:pPr>
              <a:lnSpc>
                <a:spcPct val="80000"/>
              </a:lnSpc>
            </a:pPr>
            <a:r>
              <a:rPr lang="en-CA" altLang="en-US" sz="1600"/>
              <a:t>Hematology</a:t>
            </a:r>
          </a:p>
          <a:p>
            <a:pPr lvl="2">
              <a:lnSpc>
                <a:spcPct val="80000"/>
              </a:lnSpc>
            </a:pPr>
            <a:r>
              <a:rPr lang="en-CA" altLang="en-US" sz="1200"/>
              <a:t>Disseminated intravascular coagulation</a:t>
            </a:r>
          </a:p>
          <a:p>
            <a:pPr>
              <a:lnSpc>
                <a:spcPct val="80000"/>
              </a:lnSpc>
            </a:pPr>
            <a:endParaRPr lang="en-CA" altLang="en-US" sz="1600"/>
          </a:p>
        </p:txBody>
      </p:sp>
      <p:sp>
        <p:nvSpPr>
          <p:cNvPr id="106500" name="Rectangle 4">
            <a:extLst>
              <a:ext uri="{FF2B5EF4-FFF2-40B4-BE49-F238E27FC236}">
                <a16:creationId xmlns:a16="http://schemas.microsoft.com/office/drawing/2014/main" id="{A2977287-5F08-4060-B179-52A40966B084}"/>
              </a:ext>
            </a:extLst>
          </p:cNvPr>
          <p:cNvSpPr>
            <a:spLocks noGrp="1" noChangeArrowheads="1"/>
          </p:cNvSpPr>
          <p:nvPr>
            <p:ph type="title"/>
          </p:nvPr>
        </p:nvSpPr>
        <p:spPr>
          <a:noFill/>
          <a:ln/>
        </p:spPr>
        <p:txBody>
          <a:bodyPr/>
          <a:lstStyle/>
          <a:p>
            <a:r>
              <a:rPr lang="en-CA" altLang="en-US" sz="4000" b="0"/>
              <a:t>Multiorgan Systemic Effects of Asphyxia</a:t>
            </a:r>
            <a:br>
              <a:rPr lang="en-CA" altLang="en-US" sz="4000" b="0"/>
            </a:br>
            <a:endParaRPr lang="en-CA" altLang="en-US" sz="40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DB9A5FE5-B679-4934-B8F8-D36DA06E8030}"/>
              </a:ext>
            </a:extLst>
          </p:cNvPr>
          <p:cNvSpPr>
            <a:spLocks noGrp="1" noChangeArrowheads="1"/>
          </p:cNvSpPr>
          <p:nvPr>
            <p:ph type="body" idx="1"/>
          </p:nvPr>
        </p:nvSpPr>
        <p:spPr>
          <a:xfrm>
            <a:off x="1042988" y="1917700"/>
            <a:ext cx="7543800" cy="4464050"/>
          </a:xfrm>
        </p:spPr>
        <p:txBody>
          <a:bodyPr/>
          <a:lstStyle/>
          <a:p>
            <a:pPr>
              <a:lnSpc>
                <a:spcPct val="80000"/>
              </a:lnSpc>
              <a:buSzTx/>
              <a:buFont typeface="Wingdings" panose="05000000000000000000" pitchFamily="2" charset="2"/>
              <a:buChar char="§"/>
            </a:pPr>
            <a:r>
              <a:rPr lang="en-CA" altLang="en-US" sz="2800" b="1" i="1"/>
              <a:t>Hypoxia or Anoxia</a:t>
            </a:r>
            <a:r>
              <a:rPr lang="en-CA" altLang="en-US" sz="2800"/>
              <a:t> :</a:t>
            </a:r>
          </a:p>
          <a:p>
            <a:pPr lvl="1">
              <a:lnSpc>
                <a:spcPct val="80000"/>
              </a:lnSpc>
              <a:buFont typeface="Wingdings" panose="05000000000000000000" pitchFamily="2" charset="2"/>
              <a:buChar char="§"/>
            </a:pPr>
            <a:r>
              <a:rPr lang="en-CA" altLang="en-US" sz="2400"/>
              <a:t>Partial </a:t>
            </a:r>
            <a:r>
              <a:rPr lang="en-CA" altLang="en-US" sz="2400">
                <a:solidFill>
                  <a:srgbClr val="FFFF00"/>
                </a:solidFill>
              </a:rPr>
              <a:t>(hypoxia)</a:t>
            </a:r>
            <a:r>
              <a:rPr lang="en-CA" altLang="en-US" sz="2400"/>
              <a:t> or complete </a:t>
            </a:r>
            <a:r>
              <a:rPr lang="en-CA" altLang="en-US" sz="2400">
                <a:solidFill>
                  <a:srgbClr val="FFFF00"/>
                </a:solidFill>
              </a:rPr>
              <a:t>(anoxia)</a:t>
            </a:r>
            <a:r>
              <a:rPr lang="en-CA" altLang="en-US" sz="2400"/>
              <a:t> lack of </a:t>
            </a:r>
            <a:r>
              <a:rPr lang="en-CA" altLang="en-US" sz="2400">
                <a:solidFill>
                  <a:srgbClr val="FFFF00"/>
                </a:solidFill>
              </a:rPr>
              <a:t>oxygen</a:t>
            </a:r>
            <a:r>
              <a:rPr lang="en-CA" altLang="en-US" sz="2400"/>
              <a:t> in the brain or blood.</a:t>
            </a:r>
            <a:endParaRPr lang="en-CA" altLang="en-US" sz="2400" i="1"/>
          </a:p>
          <a:p>
            <a:pPr>
              <a:lnSpc>
                <a:spcPct val="80000"/>
              </a:lnSpc>
              <a:buSzTx/>
              <a:buFont typeface="Wingdings" panose="05000000000000000000" pitchFamily="2" charset="2"/>
              <a:buChar char="§"/>
            </a:pPr>
            <a:r>
              <a:rPr lang="en-CA" altLang="en-US" sz="2800" b="1" i="1"/>
              <a:t>Asphyxia</a:t>
            </a:r>
            <a:r>
              <a:rPr lang="en-CA" altLang="en-US" sz="2800" b="1"/>
              <a:t> :</a:t>
            </a:r>
          </a:p>
          <a:p>
            <a:pPr lvl="1">
              <a:lnSpc>
                <a:spcPct val="80000"/>
              </a:lnSpc>
              <a:buFont typeface="Wingdings" panose="05000000000000000000" pitchFamily="2" charset="2"/>
              <a:buChar char="§"/>
            </a:pPr>
            <a:r>
              <a:rPr lang="en-CA" altLang="en-US" sz="2400"/>
              <a:t>This is the state in which </a:t>
            </a:r>
            <a:r>
              <a:rPr lang="en-CA" altLang="en-US" sz="2400" u="sng">
                <a:solidFill>
                  <a:srgbClr val="FFFF00"/>
                </a:solidFill>
              </a:rPr>
              <a:t>placental or pulmonary gas exchange</a:t>
            </a:r>
            <a:r>
              <a:rPr lang="en-CA" altLang="en-US" sz="2400"/>
              <a:t> is compromised or ceases </a:t>
            </a:r>
          </a:p>
          <a:p>
            <a:pPr lvl="1">
              <a:lnSpc>
                <a:spcPct val="80000"/>
              </a:lnSpc>
              <a:buFont typeface="Wingdings" panose="05000000000000000000" pitchFamily="2" charset="2"/>
              <a:buChar char="§"/>
            </a:pPr>
            <a:endParaRPr lang="en-CA" altLang="en-US" sz="2400"/>
          </a:p>
          <a:p>
            <a:pPr lvl="1">
              <a:lnSpc>
                <a:spcPct val="80000"/>
              </a:lnSpc>
              <a:buFont typeface="Wingdings" panose="05000000000000000000" pitchFamily="2" charset="2"/>
              <a:buNone/>
            </a:pPr>
            <a:r>
              <a:rPr lang="en-CA" altLang="en-US" sz="2400"/>
              <a:t>   </a:t>
            </a:r>
            <a:r>
              <a:rPr lang="en-CA" altLang="en-US" sz="2000"/>
              <a:t>typically producing a combination of </a:t>
            </a:r>
            <a:r>
              <a:rPr lang="en-CA" altLang="en-US" sz="2000" i="1" u="sng">
                <a:solidFill>
                  <a:srgbClr val="FFFF00"/>
                </a:solidFill>
              </a:rPr>
              <a:t>progressive hypoxemia and hypercapnia</a:t>
            </a:r>
            <a:r>
              <a:rPr lang="en-CA" altLang="en-US" sz="2400" i="1" u="sng">
                <a:solidFill>
                  <a:srgbClr val="FFFF00"/>
                </a:solidFill>
              </a:rPr>
              <a:t>. </a:t>
            </a:r>
          </a:p>
          <a:p>
            <a:pPr>
              <a:lnSpc>
                <a:spcPct val="80000"/>
              </a:lnSpc>
              <a:buSzTx/>
              <a:buFont typeface="Wingdings" panose="05000000000000000000" pitchFamily="2" charset="2"/>
              <a:buChar char="§"/>
            </a:pPr>
            <a:r>
              <a:rPr lang="en-CA" altLang="en-US" sz="2800" b="1" i="1"/>
              <a:t>Ischemia</a:t>
            </a:r>
            <a:r>
              <a:rPr lang="en-CA" altLang="en-US" sz="2800"/>
              <a:t> : </a:t>
            </a:r>
            <a:r>
              <a:rPr lang="en-CA" altLang="en-US" sz="2000"/>
              <a:t>This is reduction </a:t>
            </a:r>
            <a:r>
              <a:rPr lang="en-CA" altLang="en-US" sz="2000">
                <a:solidFill>
                  <a:srgbClr val="FFFF00"/>
                </a:solidFill>
              </a:rPr>
              <a:t>(partial)</a:t>
            </a:r>
            <a:r>
              <a:rPr lang="en-CA" altLang="en-US" sz="2000"/>
              <a:t> or cessation </a:t>
            </a:r>
            <a:r>
              <a:rPr lang="en-CA" altLang="en-US" sz="2000">
                <a:solidFill>
                  <a:srgbClr val="FFFF00"/>
                </a:solidFill>
              </a:rPr>
              <a:t>(total)</a:t>
            </a:r>
            <a:r>
              <a:rPr lang="en-CA" altLang="en-US" sz="2000"/>
              <a:t> of </a:t>
            </a:r>
            <a:r>
              <a:rPr lang="en-CA" altLang="en-US" sz="2000" u="sng">
                <a:solidFill>
                  <a:srgbClr val="FFFF00"/>
                </a:solidFill>
              </a:rPr>
              <a:t>blood flow to an organ</a:t>
            </a:r>
            <a:r>
              <a:rPr lang="en-CA" altLang="en-US" sz="2000"/>
              <a:t> (such as the brain), which compromises both </a:t>
            </a:r>
            <a:r>
              <a:rPr lang="en-CA" altLang="en-US" sz="2000" b="1" i="1" u="sng">
                <a:solidFill>
                  <a:srgbClr val="FFFF00"/>
                </a:solidFill>
                <a:effectLst/>
              </a:rPr>
              <a:t>oxygen and substrate</a:t>
            </a:r>
            <a:r>
              <a:rPr lang="en-CA" altLang="en-US" sz="2000"/>
              <a:t> delivery to the tissue.</a:t>
            </a:r>
            <a:r>
              <a:rPr lang="en-CA" altLang="en-US" sz="2400"/>
              <a:t> </a:t>
            </a:r>
          </a:p>
        </p:txBody>
      </p:sp>
      <p:sp>
        <p:nvSpPr>
          <p:cNvPr id="8196" name="Rectangle 4">
            <a:extLst>
              <a:ext uri="{FF2B5EF4-FFF2-40B4-BE49-F238E27FC236}">
                <a16:creationId xmlns:a16="http://schemas.microsoft.com/office/drawing/2014/main" id="{423922D1-D31E-4C1A-A75E-B51B1A9577EE}"/>
              </a:ext>
            </a:extLst>
          </p:cNvPr>
          <p:cNvSpPr>
            <a:spLocks noGrp="1" noChangeArrowheads="1"/>
          </p:cNvSpPr>
          <p:nvPr>
            <p:ph type="title"/>
          </p:nvPr>
        </p:nvSpPr>
        <p:spPr>
          <a:xfrm>
            <a:off x="1042988" y="333375"/>
            <a:ext cx="7543800" cy="1431925"/>
          </a:xfrm>
          <a:noFill/>
          <a:ln/>
        </p:spPr>
        <p:txBody>
          <a:bodyPr/>
          <a:lstStyle/>
          <a:p>
            <a:br>
              <a:rPr lang="en-CA" altLang="en-US" sz="4000"/>
            </a:br>
            <a:r>
              <a:rPr lang="en-CA" altLang="en-US" sz="4000"/>
              <a:t>DEFINITIONS </a:t>
            </a:r>
            <a:br>
              <a:rPr lang="en-CA" altLang="en-US" sz="4000"/>
            </a:br>
            <a:endParaRPr lang="en-CA" altLang="en-US" sz="4000"/>
          </a:p>
        </p:txBody>
      </p:sp>
      <p:sp>
        <p:nvSpPr>
          <p:cNvPr id="8197" name="AutoShape 5">
            <a:extLst>
              <a:ext uri="{FF2B5EF4-FFF2-40B4-BE49-F238E27FC236}">
                <a16:creationId xmlns:a16="http://schemas.microsoft.com/office/drawing/2014/main" id="{9BA7C2C6-4912-4873-8468-ABD894DA9733}"/>
              </a:ext>
            </a:extLst>
          </p:cNvPr>
          <p:cNvSpPr>
            <a:spLocks noChangeArrowheads="1"/>
          </p:cNvSpPr>
          <p:nvPr/>
        </p:nvSpPr>
        <p:spPr bwMode="auto">
          <a:xfrm>
            <a:off x="1258888" y="4654550"/>
            <a:ext cx="471487" cy="2873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610A8E34-3920-4DB3-9A44-13E1BC17E2E8}"/>
              </a:ext>
            </a:extLst>
          </p:cNvPr>
          <p:cNvSpPr>
            <a:spLocks noGrp="1" noChangeArrowheads="1"/>
          </p:cNvSpPr>
          <p:nvPr>
            <p:ph type="title"/>
          </p:nvPr>
        </p:nvSpPr>
        <p:spPr/>
        <p:txBody>
          <a:bodyPr/>
          <a:lstStyle/>
          <a:p>
            <a:r>
              <a:rPr lang="en-CA" altLang="en-US" b="0"/>
              <a:t>Differential Diagnosis</a:t>
            </a:r>
          </a:p>
        </p:txBody>
      </p:sp>
      <p:sp>
        <p:nvSpPr>
          <p:cNvPr id="79875" name="Rectangle 3">
            <a:extLst>
              <a:ext uri="{FF2B5EF4-FFF2-40B4-BE49-F238E27FC236}">
                <a16:creationId xmlns:a16="http://schemas.microsoft.com/office/drawing/2014/main" id="{AEAA76C2-73E1-4FE0-9894-E8066D1E1B1F}"/>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lvl="2"/>
            <a:r>
              <a:rPr lang="en-CA" altLang="en-US"/>
              <a:t> Inborn errors of metabolism</a:t>
            </a:r>
          </a:p>
          <a:p>
            <a:pPr lvl="2"/>
            <a:r>
              <a:rPr lang="en-CA" altLang="en-US"/>
              <a:t> </a:t>
            </a:r>
            <a:r>
              <a:rPr lang="en-CA" altLang="en-US">
                <a:solidFill>
                  <a:srgbClr val="FFFF00"/>
                </a:solidFill>
              </a:rPr>
              <a:t>Neuromuscular </a:t>
            </a:r>
            <a:r>
              <a:rPr lang="en-CA" altLang="en-US"/>
              <a:t>disorders</a:t>
            </a:r>
          </a:p>
          <a:p>
            <a:pPr lvl="2"/>
            <a:r>
              <a:rPr lang="en-CA" altLang="en-US"/>
              <a:t> Neonatal </a:t>
            </a:r>
            <a:r>
              <a:rPr lang="en-CA" altLang="en-US">
                <a:solidFill>
                  <a:srgbClr val="FFFF00"/>
                </a:solidFill>
              </a:rPr>
              <a:t>myopathies</a:t>
            </a:r>
          </a:p>
          <a:p>
            <a:pPr lvl="2"/>
            <a:r>
              <a:rPr lang="en-CA" altLang="en-US"/>
              <a:t> </a:t>
            </a:r>
            <a:r>
              <a:rPr lang="en-CA" altLang="en-US">
                <a:solidFill>
                  <a:srgbClr val="FFFF00"/>
                </a:solidFill>
              </a:rPr>
              <a:t>Brain tumors</a:t>
            </a:r>
          </a:p>
          <a:p>
            <a:pPr lvl="2"/>
            <a:r>
              <a:rPr lang="en-CA" altLang="en-US"/>
              <a:t> </a:t>
            </a:r>
            <a:r>
              <a:rPr lang="en-CA" altLang="en-US">
                <a:solidFill>
                  <a:srgbClr val="FFFF00"/>
                </a:solidFill>
              </a:rPr>
              <a:t>Developmental</a:t>
            </a:r>
            <a:r>
              <a:rPr lang="en-CA" altLang="en-US"/>
              <a:t> defects</a:t>
            </a:r>
          </a:p>
          <a:p>
            <a:pPr lvl="2"/>
            <a:r>
              <a:rPr lang="en-CA" altLang="en-US"/>
              <a:t> Infections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CC4BD684-2FC1-4D3E-B7DD-E75AAC9B4A8A}"/>
              </a:ext>
            </a:extLst>
          </p:cNvPr>
          <p:cNvSpPr>
            <a:spLocks noGrp="1" noChangeArrowheads="1"/>
          </p:cNvSpPr>
          <p:nvPr>
            <p:ph type="title"/>
          </p:nvPr>
        </p:nvSpPr>
        <p:spPr/>
        <p:txBody>
          <a:bodyPr/>
          <a:lstStyle/>
          <a:p>
            <a:r>
              <a:rPr lang="en-CA" altLang="en-US" b="0"/>
              <a:t>Work-up</a:t>
            </a:r>
          </a:p>
        </p:txBody>
      </p:sp>
      <p:sp>
        <p:nvSpPr>
          <p:cNvPr id="80899" name="Rectangle 3">
            <a:extLst>
              <a:ext uri="{FF2B5EF4-FFF2-40B4-BE49-F238E27FC236}">
                <a16:creationId xmlns:a16="http://schemas.microsoft.com/office/drawing/2014/main" id="{0CB830DB-60E6-4B7A-91AE-C1D40C01B6D8}"/>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CA" altLang="en-US" b="1"/>
          </a:p>
          <a:p>
            <a:pPr lvl="2">
              <a:lnSpc>
                <a:spcPct val="90000"/>
              </a:lnSpc>
            </a:pPr>
            <a:r>
              <a:rPr lang="en-CA" altLang="en-US"/>
              <a:t>Serum electrolytes</a:t>
            </a:r>
          </a:p>
          <a:p>
            <a:pPr lvl="2">
              <a:lnSpc>
                <a:spcPct val="90000"/>
              </a:lnSpc>
            </a:pPr>
            <a:r>
              <a:rPr lang="en-CA" altLang="en-US"/>
              <a:t>In severe cases</a:t>
            </a:r>
          </a:p>
          <a:p>
            <a:pPr lvl="3">
              <a:lnSpc>
                <a:spcPct val="90000"/>
              </a:lnSpc>
            </a:pPr>
            <a:r>
              <a:rPr lang="en-CA" altLang="en-US"/>
              <a:t>Daily assessment of </a:t>
            </a:r>
            <a:r>
              <a:rPr lang="en-CA" altLang="en-US">
                <a:solidFill>
                  <a:srgbClr val="FFFF00"/>
                </a:solidFill>
              </a:rPr>
              <a:t>serum electrolytes</a:t>
            </a:r>
            <a:r>
              <a:rPr lang="en-CA" altLang="en-US"/>
              <a:t> are valuable</a:t>
            </a:r>
          </a:p>
          <a:p>
            <a:pPr lvl="3">
              <a:lnSpc>
                <a:spcPct val="90000"/>
              </a:lnSpc>
            </a:pPr>
            <a:r>
              <a:rPr lang="en-CA" altLang="en-US"/>
              <a:t>SIADH</a:t>
            </a:r>
          </a:p>
          <a:p>
            <a:pPr lvl="2">
              <a:lnSpc>
                <a:spcPct val="90000"/>
              </a:lnSpc>
            </a:pPr>
            <a:r>
              <a:rPr lang="en-CA" altLang="en-US"/>
              <a:t>Renal function studies</a:t>
            </a:r>
          </a:p>
          <a:p>
            <a:pPr lvl="2">
              <a:lnSpc>
                <a:spcPct val="90000"/>
              </a:lnSpc>
            </a:pPr>
            <a:r>
              <a:rPr lang="en-CA" altLang="en-US"/>
              <a:t>Cardiac and liver enzymes</a:t>
            </a:r>
          </a:p>
          <a:p>
            <a:pPr lvl="2">
              <a:lnSpc>
                <a:spcPct val="90000"/>
              </a:lnSpc>
            </a:pPr>
            <a:r>
              <a:rPr lang="en-CA" altLang="en-US"/>
              <a:t>Coagulation system evaluation</a:t>
            </a:r>
          </a:p>
          <a:p>
            <a:pPr lvl="2">
              <a:lnSpc>
                <a:spcPct val="90000"/>
              </a:lnSpc>
            </a:pPr>
            <a:r>
              <a:rPr lang="en-CA" altLang="en-US"/>
              <a:t>ABG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1A9EDCC-2C95-44C0-91E6-957A122EBB9D}"/>
              </a:ext>
            </a:extLst>
          </p:cNvPr>
          <p:cNvSpPr>
            <a:spLocks noGrp="1" noChangeArrowheads="1"/>
          </p:cNvSpPr>
          <p:nvPr>
            <p:ph type="title"/>
          </p:nvPr>
        </p:nvSpPr>
        <p:spPr/>
        <p:txBody>
          <a:bodyPr/>
          <a:lstStyle/>
          <a:p>
            <a:r>
              <a:rPr lang="en-CA" altLang="en-US" b="0"/>
              <a:t>HIE Imaging Study </a:t>
            </a:r>
            <a:br>
              <a:rPr lang="en-CA" altLang="en-US" b="0"/>
            </a:br>
            <a:endParaRPr lang="en-CA" altLang="en-US" b="0"/>
          </a:p>
        </p:txBody>
      </p:sp>
      <p:sp>
        <p:nvSpPr>
          <p:cNvPr id="81923" name="Rectangle 3">
            <a:extLst>
              <a:ext uri="{FF2B5EF4-FFF2-40B4-BE49-F238E27FC236}">
                <a16:creationId xmlns:a16="http://schemas.microsoft.com/office/drawing/2014/main" id="{D9401D53-83F8-4485-8EFE-5774E3B19D5F}"/>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MRI</a:t>
            </a:r>
          </a:p>
          <a:p>
            <a:pPr lvl="2"/>
            <a:r>
              <a:rPr lang="en-CA" altLang="en-US"/>
              <a:t>Loss of cerebral gray and white matter differentiation</a:t>
            </a:r>
          </a:p>
          <a:p>
            <a:pPr lvl="2"/>
            <a:r>
              <a:rPr lang="en-CA" altLang="en-US"/>
              <a:t>Basal ganglia or thalamus injury</a:t>
            </a:r>
          </a:p>
          <a:p>
            <a:pPr lvl="2"/>
            <a:r>
              <a:rPr lang="en-CA" altLang="en-US"/>
              <a:t>Parasagittal cerebral injury</a:t>
            </a:r>
          </a:p>
          <a:p>
            <a:pPr lvl="2"/>
            <a:r>
              <a:rPr lang="en-CA" altLang="en-US"/>
              <a:t>Decreased signal in the posterior limb of the internal capsule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DD87866B-3379-40A6-A76C-9B9730A462F2}"/>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2947" name="Rectangle 3">
            <a:extLst>
              <a:ext uri="{FF2B5EF4-FFF2-40B4-BE49-F238E27FC236}">
                <a16:creationId xmlns:a16="http://schemas.microsoft.com/office/drawing/2014/main" id="{E8DADF8D-B22B-4BEF-B4C2-E1371E319C46}"/>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Imaging</a:t>
            </a:r>
          </a:p>
          <a:p>
            <a:pPr>
              <a:buFont typeface="Wingdings" panose="05000000000000000000" pitchFamily="2" charset="2"/>
              <a:buNone/>
            </a:pPr>
            <a:r>
              <a:rPr lang="en-CA" altLang="en-US"/>
              <a:t>    </a:t>
            </a:r>
            <a:r>
              <a:rPr lang="en-CA" altLang="en-US" b="1"/>
              <a:t>Head CT scanning</a:t>
            </a:r>
          </a:p>
          <a:p>
            <a:pPr lvl="2"/>
            <a:r>
              <a:rPr lang="en-CA" altLang="en-US"/>
              <a:t> Cerebral edema</a:t>
            </a:r>
          </a:p>
          <a:p>
            <a:pPr lvl="2"/>
            <a:r>
              <a:rPr lang="en-CA" altLang="en-US"/>
              <a:t> Ventricular hemorrhage</a:t>
            </a:r>
          </a:p>
          <a:p>
            <a:pPr>
              <a:buFont typeface="Wingdings" panose="05000000000000000000" pitchFamily="2" charset="2"/>
              <a:buNone/>
            </a:pPr>
            <a:r>
              <a:rPr lang="en-CA" altLang="en-US"/>
              <a:t>    </a:t>
            </a:r>
            <a:r>
              <a:rPr lang="en-CA" altLang="en-US" b="1"/>
              <a:t>Echocardiogram</a:t>
            </a:r>
          </a:p>
          <a:p>
            <a:pPr lvl="2"/>
            <a:r>
              <a:rPr lang="en-CA" altLang="en-US"/>
              <a:t> Myocardial contractility</a:t>
            </a:r>
          </a:p>
          <a:p>
            <a:pPr lvl="2"/>
            <a:r>
              <a:rPr lang="en-CA" altLang="en-US"/>
              <a:t> Structural heart defects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FAC4E44D-8036-4AC2-A461-7D71B8AFA82E}"/>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3971" name="Rectangle 3">
            <a:extLst>
              <a:ext uri="{FF2B5EF4-FFF2-40B4-BE49-F238E27FC236}">
                <a16:creationId xmlns:a16="http://schemas.microsoft.com/office/drawing/2014/main" id="{F03AEBF3-3534-4BFE-A51D-BD1D84E15982}"/>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EEG</a:t>
            </a:r>
          </a:p>
          <a:p>
            <a:pPr lvl="2"/>
            <a:r>
              <a:rPr lang="en-CA" altLang="en-US"/>
              <a:t>Continuous low voltage pattern</a:t>
            </a:r>
          </a:p>
          <a:p>
            <a:pPr lvl="2"/>
            <a:r>
              <a:rPr lang="en-CA" altLang="en-US"/>
              <a:t>Seizures</a:t>
            </a:r>
          </a:p>
          <a:p>
            <a:pPr lvl="2">
              <a:buFont typeface="Wingdings" panose="05000000000000000000" pitchFamily="2" charset="2"/>
              <a:buNone/>
            </a:pPr>
            <a:endParaRPr lang="en-CA"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A9E32E83-3EA8-42B9-A10C-766035EFB5E2}"/>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4995" name="Rectangle 3">
            <a:extLst>
              <a:ext uri="{FF2B5EF4-FFF2-40B4-BE49-F238E27FC236}">
                <a16:creationId xmlns:a16="http://schemas.microsoft.com/office/drawing/2014/main" id="{6CDFE766-70A1-4D19-BF7C-8E0C32239FA1}"/>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Treatment</a:t>
            </a:r>
          </a:p>
          <a:p>
            <a:pPr lvl="1"/>
            <a:r>
              <a:rPr lang="en-CA" altLang="en-US"/>
              <a:t> Maintain adequate ventilation.</a:t>
            </a:r>
          </a:p>
          <a:p>
            <a:pPr lvl="1"/>
            <a:r>
              <a:rPr lang="en-CA" altLang="en-US"/>
              <a:t> Maintain adequate perfusion. </a:t>
            </a:r>
          </a:p>
          <a:p>
            <a:pPr lvl="2"/>
            <a:r>
              <a:rPr lang="en-CA" altLang="en-US" sz="2000"/>
              <a:t>Maintain the mean blood pressure (BP) above 35-40</a:t>
            </a:r>
          </a:p>
          <a:p>
            <a:pPr lvl="1"/>
            <a:r>
              <a:rPr lang="en-CA" altLang="en-US"/>
              <a:t> Maintain adequate metabolic status</a:t>
            </a:r>
          </a:p>
          <a:p>
            <a:pPr lvl="1"/>
            <a:r>
              <a:rPr lang="en-CA" altLang="en-US"/>
              <a:t>Seizures should be treated with :</a:t>
            </a:r>
          </a:p>
          <a:p>
            <a:pPr lvl="2"/>
            <a:r>
              <a:rPr lang="en-CA" altLang="en-US"/>
              <a:t> phenobarbital or lorazepam</a:t>
            </a:r>
          </a:p>
          <a:p>
            <a:pPr lvl="2"/>
            <a:r>
              <a:rPr lang="en-CA" altLang="en-US"/>
              <a:t> phenytoin can be added if persistent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54B80038-987A-4EFF-9EBF-8FEB678E9C04}"/>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6019" name="Rectangle 3">
            <a:extLst>
              <a:ext uri="{FF2B5EF4-FFF2-40B4-BE49-F238E27FC236}">
                <a16:creationId xmlns:a16="http://schemas.microsoft.com/office/drawing/2014/main" id="{254253FB-9696-4AF9-8407-845E6E0E8F00}"/>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CA" altLang="en-US" sz="2800"/>
              <a:t> </a:t>
            </a:r>
            <a:r>
              <a:rPr lang="en-CA" altLang="en-US" sz="2800" b="1"/>
              <a:t>Hypothermia Treatment</a:t>
            </a:r>
          </a:p>
          <a:p>
            <a:pPr lvl="1">
              <a:lnSpc>
                <a:spcPct val="90000"/>
              </a:lnSpc>
            </a:pPr>
            <a:r>
              <a:rPr lang="en-CA" altLang="en-US" sz="2400"/>
              <a:t>Mild hypothermia </a:t>
            </a:r>
            <a:r>
              <a:rPr lang="en-CA" altLang="en-US" sz="2400">
                <a:solidFill>
                  <a:srgbClr val="FFFF00"/>
                </a:solidFill>
              </a:rPr>
              <a:t>3-4°C below</a:t>
            </a:r>
            <a:r>
              <a:rPr lang="en-CA" altLang="en-US" sz="2400"/>
              <a:t> the baseline temperature</a:t>
            </a:r>
          </a:p>
          <a:p>
            <a:pPr lvl="1">
              <a:lnSpc>
                <a:spcPct val="90000"/>
              </a:lnSpc>
            </a:pPr>
            <a:r>
              <a:rPr lang="en-CA" altLang="en-US" sz="2400" b="1"/>
              <a:t>Mechanism of action</a:t>
            </a:r>
          </a:p>
          <a:p>
            <a:pPr lvl="2">
              <a:lnSpc>
                <a:spcPct val="90000"/>
              </a:lnSpc>
            </a:pPr>
            <a:r>
              <a:rPr lang="en-CA" altLang="en-US" sz="2000"/>
              <a:t> Reduced </a:t>
            </a:r>
            <a:r>
              <a:rPr lang="en-CA" altLang="en-US" sz="2000">
                <a:solidFill>
                  <a:srgbClr val="FFFF00"/>
                </a:solidFill>
              </a:rPr>
              <a:t>metabolic rate</a:t>
            </a:r>
          </a:p>
          <a:p>
            <a:pPr lvl="2">
              <a:lnSpc>
                <a:spcPct val="90000"/>
              </a:lnSpc>
            </a:pPr>
            <a:r>
              <a:rPr lang="en-CA" altLang="en-US" sz="2000"/>
              <a:t> </a:t>
            </a:r>
            <a:r>
              <a:rPr lang="en-CA" altLang="en-US" sz="2000">
                <a:solidFill>
                  <a:srgbClr val="FFFF00"/>
                </a:solidFill>
              </a:rPr>
              <a:t>Energy depletion</a:t>
            </a:r>
          </a:p>
          <a:p>
            <a:pPr lvl="2">
              <a:lnSpc>
                <a:spcPct val="90000"/>
              </a:lnSpc>
            </a:pPr>
            <a:r>
              <a:rPr lang="en-CA" altLang="en-US" sz="2000"/>
              <a:t> Decreased </a:t>
            </a:r>
            <a:r>
              <a:rPr lang="en-CA" altLang="en-US" sz="2000">
                <a:solidFill>
                  <a:srgbClr val="FFFF00"/>
                </a:solidFill>
              </a:rPr>
              <a:t>excitatory transmitter</a:t>
            </a:r>
            <a:r>
              <a:rPr lang="en-CA" altLang="en-US" sz="2000"/>
              <a:t> release</a:t>
            </a:r>
          </a:p>
          <a:p>
            <a:pPr lvl="2">
              <a:lnSpc>
                <a:spcPct val="90000"/>
              </a:lnSpc>
            </a:pPr>
            <a:r>
              <a:rPr lang="en-CA" altLang="en-US" sz="2000"/>
              <a:t> Reduced </a:t>
            </a:r>
            <a:r>
              <a:rPr lang="en-CA" altLang="en-US" sz="2000">
                <a:solidFill>
                  <a:srgbClr val="FFFF00"/>
                </a:solidFill>
              </a:rPr>
              <a:t>ion flux</a:t>
            </a:r>
          </a:p>
          <a:p>
            <a:pPr lvl="2">
              <a:lnSpc>
                <a:spcPct val="90000"/>
              </a:lnSpc>
            </a:pPr>
            <a:r>
              <a:rPr lang="en-CA" altLang="en-US" sz="2000"/>
              <a:t> Reduced </a:t>
            </a:r>
            <a:r>
              <a:rPr lang="en-CA" altLang="en-US" sz="2000">
                <a:solidFill>
                  <a:srgbClr val="FFFF00"/>
                </a:solidFill>
              </a:rPr>
              <a:t>apoptosis</a:t>
            </a:r>
            <a:r>
              <a:rPr lang="en-CA" altLang="en-US" sz="2000"/>
              <a:t> </a:t>
            </a:r>
          </a:p>
          <a:p>
            <a:pPr lvl="2">
              <a:lnSpc>
                <a:spcPct val="90000"/>
              </a:lnSpc>
            </a:pPr>
            <a:r>
              <a:rPr lang="en-CA" altLang="en-US" sz="2000"/>
              <a:t>Reduced </a:t>
            </a:r>
            <a:r>
              <a:rPr lang="en-CA" altLang="en-US" sz="2000">
                <a:solidFill>
                  <a:srgbClr val="FFFF00"/>
                </a:solidFill>
              </a:rPr>
              <a:t>vascular permeability</a:t>
            </a:r>
            <a:r>
              <a:rPr lang="en-CA" altLang="en-US" sz="2000"/>
              <a:t>, edema, and </a:t>
            </a:r>
          </a:p>
          <a:p>
            <a:pPr lvl="2">
              <a:lnSpc>
                <a:spcPct val="90000"/>
              </a:lnSpc>
              <a:buFont typeface="Wingdings" panose="05000000000000000000" pitchFamily="2" charset="2"/>
              <a:buNone/>
            </a:pPr>
            <a:r>
              <a:rPr lang="en-CA" altLang="en-US" sz="2000"/>
              <a:t>    disruptions of blood-brain barrier functions.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A8241527-97F6-4A8A-A9BD-6E4E3C295577}"/>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7043" name="Rectangle 3">
            <a:extLst>
              <a:ext uri="{FF2B5EF4-FFF2-40B4-BE49-F238E27FC236}">
                <a16:creationId xmlns:a16="http://schemas.microsoft.com/office/drawing/2014/main" id="{05A9332E-50F6-4815-96E6-8ED1914D2CF0}"/>
              </a:ext>
            </a:extLst>
          </p:cNvPr>
          <p:cNvSpPr>
            <a:spLocks noGrp="1" noChangeArrowheads="1"/>
          </p:cNvSpPr>
          <p:nvPr>
            <p:ph type="body" idx="1"/>
          </p:nvPr>
        </p:nvSpPr>
        <p:spPr/>
        <p:txBody>
          <a:bodyPr/>
          <a:lstStyle/>
          <a:p>
            <a:pPr>
              <a:buFont typeface="Wingdings" panose="05000000000000000000" pitchFamily="2" charset="2"/>
              <a:buNone/>
            </a:pPr>
            <a:r>
              <a:rPr lang="en-CA" altLang="en-US" sz="2800"/>
              <a:t> </a:t>
            </a:r>
            <a:r>
              <a:rPr lang="en-CA" altLang="en-US" sz="2800" b="1"/>
              <a:t>Hypothermia Treatment</a:t>
            </a:r>
          </a:p>
          <a:p>
            <a:pPr>
              <a:buFont typeface="Wingdings" panose="05000000000000000000" pitchFamily="2" charset="2"/>
              <a:buNone/>
            </a:pPr>
            <a:r>
              <a:rPr lang="en-CA" altLang="en-US" sz="2800"/>
              <a:t>     Timing of initiation of hypothermia </a:t>
            </a:r>
          </a:p>
          <a:p>
            <a:pPr>
              <a:buFont typeface="Wingdings" panose="05000000000000000000" pitchFamily="2" charset="2"/>
              <a:buNone/>
            </a:pPr>
            <a:r>
              <a:rPr lang="en-CA" altLang="en-US" sz="2800"/>
              <a:t>       therapy:</a:t>
            </a:r>
          </a:p>
          <a:p>
            <a:pPr lvl="2"/>
            <a:r>
              <a:rPr lang="en-CA" altLang="en-US" sz="2000"/>
              <a:t> Cooling must </a:t>
            </a:r>
            <a:r>
              <a:rPr lang="en-CA" altLang="en-US" sz="2000">
                <a:solidFill>
                  <a:srgbClr val="FFFF00"/>
                </a:solidFill>
              </a:rPr>
              <a:t>begin early</a:t>
            </a:r>
            <a:r>
              <a:rPr lang="en-CA" altLang="en-US" sz="2000"/>
              <a:t>, within 1 hour of injury</a:t>
            </a:r>
          </a:p>
          <a:p>
            <a:pPr lvl="2"/>
            <a:r>
              <a:rPr lang="en-CA" altLang="en-US" sz="2000"/>
              <a:t> Favorable outcome may be possible if the cooling </a:t>
            </a:r>
          </a:p>
          <a:p>
            <a:pPr lvl="2">
              <a:buFont typeface="Wingdings" panose="05000000000000000000" pitchFamily="2" charset="2"/>
              <a:buNone/>
            </a:pPr>
            <a:r>
              <a:rPr lang="en-CA" altLang="en-US" sz="2000"/>
              <a:t>    begins </a:t>
            </a:r>
            <a:r>
              <a:rPr lang="en-CA" altLang="en-US" sz="2000">
                <a:solidFill>
                  <a:srgbClr val="FFFF00"/>
                </a:solidFill>
              </a:rPr>
              <a:t>within 6 hours</a:t>
            </a:r>
            <a:r>
              <a:rPr lang="en-CA" altLang="en-US" sz="2000"/>
              <a:t> after injury</a:t>
            </a:r>
          </a:p>
          <a:p>
            <a:pPr>
              <a:buFont typeface="Wingdings" panose="05000000000000000000" pitchFamily="2" charset="2"/>
              <a:buNone/>
            </a:pPr>
            <a:r>
              <a:rPr lang="en-CA" altLang="en-US" sz="2800"/>
              <a:t>     </a:t>
            </a:r>
            <a:r>
              <a:rPr lang="en-CA" altLang="en-US" sz="2400"/>
              <a:t>The greater the severity of the initial injury, </a:t>
            </a:r>
            <a:r>
              <a:rPr lang="en-CA" altLang="en-US" sz="2400">
                <a:solidFill>
                  <a:srgbClr val="FFFF00"/>
                </a:solidFill>
              </a:rPr>
              <a:t>the   </a:t>
            </a:r>
          </a:p>
          <a:p>
            <a:pPr>
              <a:buFont typeface="Wingdings" panose="05000000000000000000" pitchFamily="2" charset="2"/>
              <a:buNone/>
            </a:pPr>
            <a:r>
              <a:rPr lang="en-CA" altLang="en-US" sz="2400">
                <a:solidFill>
                  <a:srgbClr val="FFFF00"/>
                </a:solidFill>
              </a:rPr>
              <a:t>        longer the duration of hypothermia</a:t>
            </a:r>
            <a:r>
              <a:rPr lang="en-CA" altLang="en-US" sz="2400"/>
              <a:t> needed for </a:t>
            </a:r>
          </a:p>
          <a:p>
            <a:pPr>
              <a:buFont typeface="Wingdings" panose="05000000000000000000" pitchFamily="2" charset="2"/>
              <a:buNone/>
            </a:pPr>
            <a:r>
              <a:rPr lang="en-CA" altLang="en-US" sz="2400"/>
              <a:t>        optimal neuroprotection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98499CFE-B7C2-4E24-B968-8B964C943539}"/>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8067" name="Rectangle 3">
            <a:extLst>
              <a:ext uri="{FF2B5EF4-FFF2-40B4-BE49-F238E27FC236}">
                <a16:creationId xmlns:a16="http://schemas.microsoft.com/office/drawing/2014/main" id="{A7457737-A1B9-449D-A51D-A8F4B0114312}"/>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CA" altLang="en-US" sz="2800"/>
              <a:t> </a:t>
            </a:r>
            <a:r>
              <a:rPr lang="en-CA" altLang="en-US" sz="2800" b="1"/>
              <a:t>Hypothermia Treatment</a:t>
            </a:r>
          </a:p>
          <a:p>
            <a:pPr>
              <a:lnSpc>
                <a:spcPct val="90000"/>
              </a:lnSpc>
              <a:buFont typeface="Wingdings" panose="05000000000000000000" pitchFamily="2" charset="2"/>
              <a:buNone/>
            </a:pPr>
            <a:r>
              <a:rPr lang="en-CA" altLang="en-US" sz="2800"/>
              <a:t>    </a:t>
            </a:r>
            <a:r>
              <a:rPr lang="en-CA" altLang="en-US" sz="2800" b="1"/>
              <a:t>Selective head cooling</a:t>
            </a:r>
          </a:p>
          <a:p>
            <a:pPr lvl="2">
              <a:lnSpc>
                <a:spcPct val="90000"/>
              </a:lnSpc>
            </a:pPr>
            <a:r>
              <a:rPr lang="en-CA" altLang="en-US" sz="2000"/>
              <a:t>Acap (CoolCap) with channels for circulating cold water is placed over the infant's head, and a pumping device facilitates continuous circulation of cold water. Nasopharyngeal or rectal temperature is then maintained at </a:t>
            </a:r>
            <a:r>
              <a:rPr lang="en-CA" altLang="en-US" sz="2000">
                <a:solidFill>
                  <a:srgbClr val="FFFF00"/>
                </a:solidFill>
              </a:rPr>
              <a:t>34-35°C for 72 hours</a:t>
            </a:r>
          </a:p>
          <a:p>
            <a:pPr>
              <a:lnSpc>
                <a:spcPct val="90000"/>
              </a:lnSpc>
              <a:buFont typeface="Wingdings" panose="05000000000000000000" pitchFamily="2" charset="2"/>
              <a:buNone/>
            </a:pPr>
            <a:r>
              <a:rPr lang="en-CA" altLang="en-US" sz="2800"/>
              <a:t>    </a:t>
            </a:r>
            <a:r>
              <a:rPr lang="en-CA" altLang="en-US" sz="2800" b="1"/>
              <a:t>Whole body cooling</a:t>
            </a:r>
          </a:p>
          <a:p>
            <a:pPr lvl="2">
              <a:lnSpc>
                <a:spcPct val="90000"/>
              </a:lnSpc>
            </a:pPr>
            <a:r>
              <a:rPr lang="en-CA" altLang="en-US" sz="2000"/>
              <a:t>Infant is placed on a commercially available cooling blanket, through which circulating cold water flows, so that the desired level of hypothermia is </a:t>
            </a:r>
            <a:r>
              <a:rPr lang="en-CA" altLang="en-US" sz="2000">
                <a:solidFill>
                  <a:srgbClr val="FFFF00"/>
                </a:solidFill>
              </a:rPr>
              <a:t>reached quickly</a:t>
            </a:r>
            <a:r>
              <a:rPr lang="en-CA" altLang="en-US" sz="2000"/>
              <a:t> and maintained </a:t>
            </a:r>
            <a:r>
              <a:rPr lang="en-CA" altLang="en-US" sz="2000">
                <a:solidFill>
                  <a:srgbClr val="FFFF00"/>
                </a:solidFill>
              </a:rPr>
              <a:t>for 72 hours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87251563-0F8B-40DF-9B65-D308DDD345D3}"/>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9091" name="Rectangle 3">
            <a:extLst>
              <a:ext uri="{FF2B5EF4-FFF2-40B4-BE49-F238E27FC236}">
                <a16:creationId xmlns:a16="http://schemas.microsoft.com/office/drawing/2014/main" id="{2A30D1FB-7EC0-41A3-89D9-0B6F5926083C}"/>
              </a:ext>
            </a:extLst>
          </p:cNvPr>
          <p:cNvSpPr>
            <a:spLocks noGrp="1" noChangeArrowheads="1"/>
          </p:cNvSpPr>
          <p:nvPr>
            <p:ph type="body" idx="1"/>
          </p:nvPr>
        </p:nvSpPr>
        <p:spPr/>
        <p:txBody>
          <a:bodyPr/>
          <a:lstStyle/>
          <a:p>
            <a:pPr>
              <a:lnSpc>
                <a:spcPct val="80000"/>
              </a:lnSpc>
              <a:buFont typeface="Wingdings" panose="05000000000000000000" pitchFamily="2" charset="2"/>
              <a:buNone/>
            </a:pPr>
            <a:r>
              <a:rPr lang="en-CA" altLang="en-US" sz="2000"/>
              <a:t> </a:t>
            </a:r>
            <a:r>
              <a:rPr lang="en-CA" altLang="en-US" sz="2000" b="1"/>
              <a:t>Surgical Care</a:t>
            </a:r>
          </a:p>
          <a:p>
            <a:pPr lvl="1">
              <a:lnSpc>
                <a:spcPct val="80000"/>
              </a:lnSpc>
            </a:pPr>
            <a:r>
              <a:rPr lang="en-CA" altLang="en-US" sz="1800">
                <a:solidFill>
                  <a:srgbClr val="FFFF00"/>
                </a:solidFill>
              </a:rPr>
              <a:t>Posterior cranial fossa hematoma</a:t>
            </a:r>
            <a:r>
              <a:rPr lang="en-CA" altLang="en-US" sz="1800"/>
              <a:t>, surgical drainage may be life saving if no additional pathologies are present</a:t>
            </a:r>
          </a:p>
          <a:p>
            <a:pPr>
              <a:lnSpc>
                <a:spcPct val="80000"/>
              </a:lnSpc>
              <a:buFont typeface="Wingdings" panose="05000000000000000000" pitchFamily="2" charset="2"/>
              <a:buNone/>
            </a:pPr>
            <a:r>
              <a:rPr lang="en-CA" altLang="en-US" sz="2000"/>
              <a:t> </a:t>
            </a:r>
            <a:r>
              <a:rPr lang="en-CA" altLang="en-US" sz="2000" b="1"/>
              <a:t>Consultations</a:t>
            </a:r>
          </a:p>
          <a:p>
            <a:pPr lvl="1">
              <a:lnSpc>
                <a:spcPct val="80000"/>
              </a:lnSpc>
            </a:pPr>
            <a:r>
              <a:rPr lang="en-CA" altLang="en-US" sz="1800"/>
              <a:t>Pediatric neurologist should help assist in the </a:t>
            </a:r>
            <a:r>
              <a:rPr lang="en-CA" altLang="en-US" sz="1800">
                <a:solidFill>
                  <a:srgbClr val="FFFF00"/>
                </a:solidFill>
              </a:rPr>
              <a:t>management of seizures, interpretation of EEG</a:t>
            </a:r>
          </a:p>
          <a:p>
            <a:pPr>
              <a:lnSpc>
                <a:spcPct val="80000"/>
              </a:lnSpc>
              <a:buFont typeface="Wingdings" panose="05000000000000000000" pitchFamily="2" charset="2"/>
              <a:buNone/>
            </a:pPr>
            <a:r>
              <a:rPr lang="en-CA" altLang="en-US" sz="2000"/>
              <a:t> </a:t>
            </a:r>
            <a:r>
              <a:rPr lang="en-CA" altLang="en-US" sz="2000" b="1"/>
              <a:t>Diet</a:t>
            </a:r>
          </a:p>
          <a:p>
            <a:pPr lvl="1">
              <a:lnSpc>
                <a:spcPct val="80000"/>
              </a:lnSpc>
            </a:pPr>
            <a:r>
              <a:rPr lang="en-CA" altLang="en-US" sz="1800"/>
              <a:t>Nothing by mouth </a:t>
            </a:r>
            <a:r>
              <a:rPr lang="en-CA" altLang="en-US" sz="1800">
                <a:solidFill>
                  <a:srgbClr val="FFFF00"/>
                </a:solidFill>
              </a:rPr>
              <a:t>(NPO) during 1st 3 DOL</a:t>
            </a:r>
            <a:r>
              <a:rPr lang="en-CA" altLang="en-US" sz="1800"/>
              <a:t> or until the general level of alertness and consciousness improves</a:t>
            </a:r>
          </a:p>
          <a:p>
            <a:pPr lvl="1">
              <a:lnSpc>
                <a:spcPct val="80000"/>
              </a:lnSpc>
            </a:pPr>
            <a:r>
              <a:rPr lang="en-CA" altLang="en-US" sz="1800"/>
              <a:t>Begin trophic feeding</a:t>
            </a:r>
          </a:p>
          <a:p>
            <a:pPr lvl="1">
              <a:lnSpc>
                <a:spcPct val="80000"/>
              </a:lnSpc>
            </a:pPr>
            <a:r>
              <a:rPr lang="en-CA" altLang="en-US" sz="1800"/>
              <a:t>Monitor for </a:t>
            </a:r>
            <a:r>
              <a:rPr lang="en-CA" altLang="en-US" sz="1800">
                <a:solidFill>
                  <a:srgbClr val="FFFF00"/>
                </a:solidFill>
              </a:rPr>
              <a:t>NEC</a:t>
            </a:r>
          </a:p>
          <a:p>
            <a:pPr lvl="2">
              <a:lnSpc>
                <a:spcPct val="80000"/>
              </a:lnSpc>
            </a:pPr>
            <a:r>
              <a:rPr lang="en-CA" altLang="en-US" sz="1600"/>
              <a:t>Abdominal girth</a:t>
            </a:r>
          </a:p>
          <a:p>
            <a:pPr lvl="2">
              <a:lnSpc>
                <a:spcPct val="80000"/>
              </a:lnSpc>
            </a:pPr>
            <a:r>
              <a:rPr lang="en-CA" altLang="en-US" sz="1600"/>
              <a:t>Gastric residuals</a:t>
            </a:r>
          </a:p>
          <a:p>
            <a:pPr lvl="2">
              <a:lnSpc>
                <a:spcPct val="80000"/>
              </a:lnSpc>
            </a:pPr>
            <a:r>
              <a:rPr lang="en-CA" altLang="en-US" sz="1600"/>
              <a:t>Stools</a:t>
            </a:r>
          </a:p>
          <a:p>
            <a:pPr>
              <a:lnSpc>
                <a:spcPct val="80000"/>
              </a:lnSpc>
              <a:buFont typeface="Wingdings" panose="05000000000000000000" pitchFamily="2" charset="2"/>
              <a:buNone/>
            </a:pPr>
            <a:r>
              <a:rPr lang="en-CA" altLang="en-US" sz="2000"/>
              <a:t> </a:t>
            </a:r>
            <a:r>
              <a:rPr lang="en-CA" altLang="en-US" sz="2000" b="1"/>
              <a:t>PT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63890B37-980A-4ACF-BB1B-23857CCCC647}"/>
              </a:ext>
            </a:extLst>
          </p:cNvPr>
          <p:cNvSpPr>
            <a:spLocks noGrp="1" noChangeArrowheads="1"/>
          </p:cNvSpPr>
          <p:nvPr>
            <p:ph type="title"/>
          </p:nvPr>
        </p:nvSpPr>
        <p:spPr>
          <a:xfrm>
            <a:off x="1042988" y="333375"/>
            <a:ext cx="7543800" cy="1431925"/>
          </a:xfrm>
        </p:spPr>
        <p:txBody>
          <a:bodyPr/>
          <a:lstStyle/>
          <a:p>
            <a:r>
              <a:rPr lang="en-CA" altLang="en-US"/>
              <a:t>Incidence</a:t>
            </a:r>
          </a:p>
        </p:txBody>
      </p:sp>
      <p:sp>
        <p:nvSpPr>
          <p:cNvPr id="115715" name="Rectangle 3">
            <a:extLst>
              <a:ext uri="{FF2B5EF4-FFF2-40B4-BE49-F238E27FC236}">
                <a16:creationId xmlns:a16="http://schemas.microsoft.com/office/drawing/2014/main" id="{73243D13-8C90-4DD3-B9B3-C365E714AF57}"/>
              </a:ext>
            </a:extLst>
          </p:cNvPr>
          <p:cNvSpPr>
            <a:spLocks noGrp="1" noChangeArrowheads="1"/>
          </p:cNvSpPr>
          <p:nvPr>
            <p:ph type="body" idx="1"/>
          </p:nvPr>
        </p:nvSpPr>
        <p:spPr/>
        <p:txBody>
          <a:bodyPr/>
          <a:lstStyle/>
          <a:p>
            <a:pPr>
              <a:buFont typeface="Wingdings" panose="05000000000000000000" pitchFamily="2" charset="2"/>
              <a:buNone/>
            </a:pPr>
            <a:r>
              <a:rPr lang="en-CA" altLang="en-US"/>
              <a:t>     </a:t>
            </a:r>
            <a:r>
              <a:rPr lang="en-CA" altLang="en-US" b="1"/>
              <a:t>Incidence</a:t>
            </a:r>
          </a:p>
          <a:p>
            <a:pPr lvl="3"/>
            <a:r>
              <a:rPr lang="en-CA" altLang="en-US"/>
              <a:t> 2-4 cases per 1000 births</a:t>
            </a:r>
          </a:p>
          <a:p>
            <a:pPr>
              <a:buFont typeface="Wingdings" panose="05000000000000000000" pitchFamily="2" charset="2"/>
              <a:buNone/>
            </a:pPr>
            <a:r>
              <a:rPr lang="en-CA" altLang="en-US"/>
              <a:t>     </a:t>
            </a:r>
            <a:r>
              <a:rPr lang="en-CA" altLang="en-US" b="1"/>
              <a:t>Mortality rate</a:t>
            </a:r>
          </a:p>
          <a:p>
            <a:pPr lvl="3"/>
            <a:r>
              <a:rPr lang="en-CA" altLang="en-US"/>
              <a:t>Severe HIE the mortality rate has been reported to be </a:t>
            </a:r>
            <a:r>
              <a:rPr lang="en-CA" altLang="en-US">
                <a:solidFill>
                  <a:srgbClr val="FFFF00"/>
                </a:solidFill>
              </a:rPr>
              <a:t>50-75%</a:t>
            </a:r>
          </a:p>
          <a:p>
            <a:pPr lvl="3"/>
            <a:r>
              <a:rPr lang="en-CA" altLang="en-US"/>
              <a:t>Most deaths (55%) occur in the </a:t>
            </a:r>
            <a:r>
              <a:rPr lang="en-CA" altLang="en-US">
                <a:solidFill>
                  <a:srgbClr val="FFFF00"/>
                </a:solidFill>
              </a:rPr>
              <a:t>first week</a:t>
            </a:r>
            <a:r>
              <a:rPr lang="en-CA" altLang="en-US"/>
              <a:t> of life due to </a:t>
            </a:r>
            <a:r>
              <a:rPr lang="en-CA" altLang="en-US">
                <a:solidFill>
                  <a:srgbClr val="FFFF00"/>
                </a:solidFill>
              </a:rPr>
              <a:t>multiple organ failure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52DA015-D950-4FBE-AECC-EF1557828BB3}"/>
              </a:ext>
            </a:extLst>
          </p:cNvPr>
          <p:cNvSpPr>
            <a:spLocks noGrp="1" noChangeArrowheads="1"/>
          </p:cNvSpPr>
          <p:nvPr>
            <p:ph type="title"/>
          </p:nvPr>
        </p:nvSpPr>
        <p:spPr/>
        <p:txBody>
          <a:bodyPr/>
          <a:lstStyle/>
          <a:p>
            <a:r>
              <a:rPr lang="en-CA" altLang="en-US"/>
              <a:t>PREVENTION</a:t>
            </a:r>
          </a:p>
        </p:txBody>
      </p:sp>
      <p:sp>
        <p:nvSpPr>
          <p:cNvPr id="34819" name="Rectangle 3">
            <a:extLst>
              <a:ext uri="{FF2B5EF4-FFF2-40B4-BE49-F238E27FC236}">
                <a16:creationId xmlns:a16="http://schemas.microsoft.com/office/drawing/2014/main" id="{712F0440-ED1F-47B5-AE1C-35542BD5C0A6}"/>
              </a:ext>
            </a:extLst>
          </p:cNvPr>
          <p:cNvSpPr>
            <a:spLocks noGrp="1" noChangeArrowheads="1"/>
          </p:cNvSpPr>
          <p:nvPr>
            <p:ph type="body" idx="1"/>
          </p:nvPr>
        </p:nvSpPr>
        <p:spPr/>
        <p:txBody>
          <a:bodyPr/>
          <a:lstStyle/>
          <a:p>
            <a:pPr>
              <a:lnSpc>
                <a:spcPct val="90000"/>
              </a:lnSpc>
            </a:pPr>
            <a:r>
              <a:rPr lang="en-CA" altLang="en-US" sz="2400"/>
              <a:t>PRIMARY PREVENTION</a:t>
            </a:r>
          </a:p>
          <a:p>
            <a:pPr lvl="1">
              <a:lnSpc>
                <a:spcPct val="90000"/>
              </a:lnSpc>
            </a:pPr>
            <a:r>
              <a:rPr lang="en-CA" altLang="en-US" sz="2000" b="1">
                <a:solidFill>
                  <a:srgbClr val="FFFF00"/>
                </a:solidFill>
              </a:rPr>
              <a:t>RESUSCITATION </a:t>
            </a:r>
          </a:p>
          <a:p>
            <a:pPr lvl="2">
              <a:lnSpc>
                <a:spcPct val="90000"/>
              </a:lnSpc>
            </a:pPr>
            <a:r>
              <a:rPr lang="en-CA" altLang="en-US" sz="1800"/>
              <a:t>following steps should be taken in </a:t>
            </a:r>
            <a:r>
              <a:rPr lang="en-CA" altLang="en-US" sz="1800">
                <a:solidFill>
                  <a:srgbClr val="FFFF00"/>
                </a:solidFill>
              </a:rPr>
              <a:t>sequence</a:t>
            </a:r>
            <a:r>
              <a:rPr lang="en-CA" altLang="en-US" sz="1800"/>
              <a:t> until the infant </a:t>
            </a:r>
            <a:r>
              <a:rPr lang="en-CA" altLang="en-US" sz="1800">
                <a:solidFill>
                  <a:srgbClr val="FFFF00"/>
                </a:solidFill>
              </a:rPr>
              <a:t>responds adequately</a:t>
            </a:r>
            <a:r>
              <a:rPr lang="en-CA" altLang="en-US" sz="1800"/>
              <a:t>:  </a:t>
            </a:r>
          </a:p>
          <a:p>
            <a:pPr lvl="3">
              <a:lnSpc>
                <a:spcPct val="90000"/>
              </a:lnSpc>
            </a:pPr>
            <a:r>
              <a:rPr lang="en-CA" altLang="en-US" sz="1600"/>
              <a:t>Provide </a:t>
            </a:r>
            <a:r>
              <a:rPr lang="en-CA" altLang="en-US" sz="1600">
                <a:solidFill>
                  <a:srgbClr val="FFFF00"/>
                </a:solidFill>
              </a:rPr>
              <a:t>tactile stimulation</a:t>
            </a:r>
            <a:r>
              <a:rPr lang="en-CA" altLang="en-US" sz="1600"/>
              <a:t>.</a:t>
            </a:r>
          </a:p>
          <a:p>
            <a:pPr lvl="3">
              <a:lnSpc>
                <a:spcPct val="90000"/>
              </a:lnSpc>
            </a:pPr>
            <a:r>
              <a:rPr lang="en-CA" altLang="en-US" sz="1600">
                <a:solidFill>
                  <a:srgbClr val="FFFF00"/>
                </a:solidFill>
              </a:rPr>
              <a:t>Open airway</a:t>
            </a:r>
            <a:r>
              <a:rPr lang="en-CA" altLang="en-US" sz="1600"/>
              <a:t>. Extend the infant’s neck and give chin support.  </a:t>
            </a:r>
          </a:p>
          <a:p>
            <a:pPr lvl="3">
              <a:lnSpc>
                <a:spcPct val="90000"/>
              </a:lnSpc>
            </a:pPr>
            <a:r>
              <a:rPr lang="en-CA" altLang="en-US" sz="1600">
                <a:solidFill>
                  <a:srgbClr val="FFFF00"/>
                </a:solidFill>
              </a:rPr>
              <a:t>Inflate lungs</a:t>
            </a:r>
            <a:r>
              <a:rPr lang="en-CA" altLang="en-US" sz="1600"/>
              <a:t> Use a self-inflating bag and mask if spontaneous respirations have not been established by 30 to 60 seconds</a:t>
            </a:r>
          </a:p>
          <a:p>
            <a:pPr lvl="3">
              <a:lnSpc>
                <a:spcPct val="90000"/>
              </a:lnSpc>
            </a:pPr>
            <a:r>
              <a:rPr lang="en-CA" altLang="en-US" sz="1600"/>
              <a:t>Consider giving the infant five lung inflations (pressure of 30 cm of water in a term infant) for 2 to 3 seconds each.  </a:t>
            </a:r>
          </a:p>
          <a:p>
            <a:pPr lvl="3">
              <a:lnSpc>
                <a:spcPct val="90000"/>
              </a:lnSpc>
            </a:pPr>
            <a:r>
              <a:rPr lang="en-CA" altLang="en-US" sz="1600">
                <a:solidFill>
                  <a:srgbClr val="FFFF00"/>
                </a:solidFill>
              </a:rPr>
              <a:t>Ventilate lungs.</a:t>
            </a:r>
            <a:r>
              <a:rPr lang="en-CA" altLang="en-US" sz="1600"/>
              <a:t> If spontaneous respiration has not been established after five inflations, start intermittent positive pressure ventilation at 30 breaths/min.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A1A6250-7F58-409A-AFBE-91B1BDFD2FEF}"/>
              </a:ext>
            </a:extLst>
          </p:cNvPr>
          <p:cNvSpPr>
            <a:spLocks noGrp="1" noChangeArrowheads="1"/>
          </p:cNvSpPr>
          <p:nvPr>
            <p:ph type="title"/>
          </p:nvPr>
        </p:nvSpPr>
        <p:spPr/>
        <p:txBody>
          <a:bodyPr/>
          <a:lstStyle/>
          <a:p>
            <a:r>
              <a:rPr lang="en-CA" altLang="en-US"/>
              <a:t>PREVENTION</a:t>
            </a:r>
          </a:p>
        </p:txBody>
      </p:sp>
      <p:sp>
        <p:nvSpPr>
          <p:cNvPr id="94211" name="Rectangle 3">
            <a:extLst>
              <a:ext uri="{FF2B5EF4-FFF2-40B4-BE49-F238E27FC236}">
                <a16:creationId xmlns:a16="http://schemas.microsoft.com/office/drawing/2014/main" id="{3A099C16-1CB5-4A23-AD25-725CBF69CA24}"/>
              </a:ext>
            </a:extLst>
          </p:cNvPr>
          <p:cNvSpPr>
            <a:spLocks noGrp="1" noChangeArrowheads="1"/>
          </p:cNvSpPr>
          <p:nvPr>
            <p:ph type="body" idx="1"/>
          </p:nvPr>
        </p:nvSpPr>
        <p:spPr/>
        <p:txBody>
          <a:bodyPr/>
          <a:lstStyle/>
          <a:p>
            <a:pPr lvl="1">
              <a:lnSpc>
                <a:spcPct val="80000"/>
              </a:lnSpc>
            </a:pPr>
            <a:r>
              <a:rPr lang="en-CA" altLang="en-US" sz="2000" b="1"/>
              <a:t>RESUSCITATION </a:t>
            </a:r>
            <a:r>
              <a:rPr lang="en-CA" altLang="en-US" sz="1400" b="1" i="1"/>
              <a:t>cont</a:t>
            </a:r>
          </a:p>
          <a:p>
            <a:pPr lvl="3">
              <a:lnSpc>
                <a:spcPct val="80000"/>
              </a:lnSpc>
            </a:pPr>
            <a:r>
              <a:rPr lang="en-CA" altLang="en-US" sz="1600">
                <a:solidFill>
                  <a:srgbClr val="FFFF00"/>
                </a:solidFill>
              </a:rPr>
              <a:t>Intubate</a:t>
            </a:r>
            <a:r>
              <a:rPr lang="en-CA" altLang="en-US" sz="1600"/>
              <a:t>. If the infant has not improved after 2 minutes of intermittent positive pressure ventilation </a:t>
            </a:r>
          </a:p>
          <a:p>
            <a:pPr lvl="3">
              <a:lnSpc>
                <a:spcPct val="80000"/>
              </a:lnSpc>
            </a:pPr>
            <a:r>
              <a:rPr lang="en-CA" altLang="en-US" sz="1600">
                <a:solidFill>
                  <a:srgbClr val="FFFF00"/>
                </a:solidFill>
              </a:rPr>
              <a:t>Use chest compression</a:t>
            </a:r>
            <a:r>
              <a:rPr lang="en-CA" altLang="en-US" sz="1600"/>
              <a:t>. If the heart rate is &lt;60 bpm despite adequate ventilation. Coordinate compressions and ventilation in a 3:1 to achieve 90 compressions and 30 breaths per minute.   </a:t>
            </a:r>
          </a:p>
          <a:p>
            <a:pPr lvl="3">
              <a:lnSpc>
                <a:spcPct val="80000"/>
              </a:lnSpc>
            </a:pPr>
            <a:r>
              <a:rPr lang="en-CA" altLang="en-US" sz="1600">
                <a:solidFill>
                  <a:srgbClr val="FFFF00"/>
                </a:solidFill>
              </a:rPr>
              <a:t>Administer drugs</a:t>
            </a:r>
            <a:r>
              <a:rPr lang="en-CA" altLang="en-US" sz="1600"/>
              <a:t>. Epinephrine (10 μg/kg or 0.1 mL/ kg of 1:10,000) should be given down the endotracheal tube if the heart rate remains below 60 beats/min, and can be repeated up to three times.</a:t>
            </a:r>
          </a:p>
          <a:p>
            <a:pPr lvl="3">
              <a:lnSpc>
                <a:spcPct val="80000"/>
              </a:lnSpc>
            </a:pPr>
            <a:r>
              <a:rPr lang="en-CA" altLang="en-US" sz="1600"/>
              <a:t>Epinephrine and other drugs can also be given through an umbilical catheter.</a:t>
            </a:r>
          </a:p>
          <a:p>
            <a:pPr lvl="3">
              <a:lnSpc>
                <a:spcPct val="80000"/>
              </a:lnSpc>
            </a:pPr>
            <a:r>
              <a:rPr lang="en-CA" altLang="en-US" sz="1600">
                <a:solidFill>
                  <a:srgbClr val="FFFF00"/>
                </a:solidFill>
              </a:rPr>
              <a:t>volume expansion</a:t>
            </a:r>
            <a:r>
              <a:rPr lang="en-CA" altLang="en-US" sz="1600"/>
              <a:t> with normal saline</a:t>
            </a:r>
          </a:p>
          <a:p>
            <a:pPr lvl="3">
              <a:lnSpc>
                <a:spcPct val="80000"/>
              </a:lnSpc>
            </a:pPr>
            <a:r>
              <a:rPr lang="en-CA" altLang="en-US" sz="1600">
                <a:solidFill>
                  <a:srgbClr val="FFFF00"/>
                </a:solidFill>
              </a:rPr>
              <a:t>Intramuscular naloxone</a:t>
            </a:r>
            <a:r>
              <a:rPr lang="en-CA" altLang="en-US" sz="1600"/>
              <a:t> (200 μg) is indicated if the infant fails to breathe spontaneously and if the mother has received opiates for pain relief within 4 hours before delivery.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AFE6475-AB43-4B94-B3AF-82D5D81F0B62}"/>
              </a:ext>
            </a:extLst>
          </p:cNvPr>
          <p:cNvSpPr>
            <a:spLocks noGrp="1" noChangeArrowheads="1"/>
          </p:cNvSpPr>
          <p:nvPr>
            <p:ph type="title"/>
          </p:nvPr>
        </p:nvSpPr>
        <p:spPr/>
        <p:txBody>
          <a:bodyPr/>
          <a:lstStyle/>
          <a:p>
            <a:r>
              <a:rPr lang="en-CA" altLang="en-US"/>
              <a:t>PREVENTION</a:t>
            </a:r>
          </a:p>
        </p:txBody>
      </p:sp>
      <p:sp>
        <p:nvSpPr>
          <p:cNvPr id="37891" name="Rectangle 3">
            <a:extLst>
              <a:ext uri="{FF2B5EF4-FFF2-40B4-BE49-F238E27FC236}">
                <a16:creationId xmlns:a16="http://schemas.microsoft.com/office/drawing/2014/main" id="{5F551FF4-7307-43B6-BA89-C610E8ACCC42}"/>
              </a:ext>
            </a:extLst>
          </p:cNvPr>
          <p:cNvSpPr>
            <a:spLocks noGrp="1" noChangeArrowheads="1"/>
          </p:cNvSpPr>
          <p:nvPr>
            <p:ph type="body" idx="1"/>
          </p:nvPr>
        </p:nvSpPr>
        <p:spPr>
          <a:xfrm>
            <a:off x="1066800" y="1981200"/>
            <a:ext cx="7543800" cy="4616450"/>
          </a:xfrm>
        </p:spPr>
        <p:txBody>
          <a:bodyPr/>
          <a:lstStyle/>
          <a:p>
            <a:pPr>
              <a:lnSpc>
                <a:spcPct val="80000"/>
              </a:lnSpc>
            </a:pPr>
            <a:r>
              <a:rPr lang="en-CA" altLang="en-US" sz="1200"/>
              <a:t>Conditions in Which the Need for Resuscitation at Birth May Be Anticipated</a:t>
            </a:r>
          </a:p>
          <a:p>
            <a:pPr>
              <a:lnSpc>
                <a:spcPct val="80000"/>
              </a:lnSpc>
              <a:buFont typeface="Wingdings" panose="05000000000000000000" pitchFamily="2" charset="2"/>
              <a:buNone/>
            </a:pPr>
            <a:endParaRPr lang="en-CA" altLang="en-US" sz="1400"/>
          </a:p>
          <a:p>
            <a:pPr lvl="2">
              <a:lnSpc>
                <a:spcPct val="80000"/>
              </a:lnSpc>
            </a:pPr>
            <a:r>
              <a:rPr lang="en-CA" altLang="en-US" sz="1200" b="1">
                <a:solidFill>
                  <a:srgbClr val="FFFF00"/>
                </a:solidFill>
              </a:rPr>
              <a:t> </a:t>
            </a:r>
            <a:r>
              <a:rPr lang="en-CA" altLang="en-US" sz="1200" b="1" i="1">
                <a:solidFill>
                  <a:srgbClr val="FFFF00"/>
                </a:solidFill>
              </a:rPr>
              <a:t>Maternal</a:t>
            </a:r>
            <a:r>
              <a:rPr lang="en-CA" altLang="en-US" sz="1200"/>
              <a:t>   </a:t>
            </a:r>
          </a:p>
          <a:p>
            <a:pPr lvl="3">
              <a:lnSpc>
                <a:spcPct val="80000"/>
              </a:lnSpc>
            </a:pPr>
            <a:r>
              <a:rPr lang="en-CA" altLang="en-US" sz="1000"/>
              <a:t>    Toxemia (eclampsia)   </a:t>
            </a:r>
            <a:endParaRPr lang="en-CA" altLang="en-US" sz="1000" b="1"/>
          </a:p>
          <a:p>
            <a:pPr lvl="3">
              <a:lnSpc>
                <a:spcPct val="80000"/>
              </a:lnSpc>
            </a:pPr>
            <a:r>
              <a:rPr lang="en-CA" altLang="en-US" sz="1000"/>
              <a:t>   Diabetes mellitus   </a:t>
            </a:r>
          </a:p>
          <a:p>
            <a:pPr lvl="3">
              <a:lnSpc>
                <a:spcPct val="80000"/>
              </a:lnSpc>
            </a:pPr>
            <a:r>
              <a:rPr lang="en-CA" altLang="en-US" sz="1000"/>
              <a:t>  Drug addiction   </a:t>
            </a:r>
          </a:p>
          <a:p>
            <a:pPr lvl="3">
              <a:lnSpc>
                <a:spcPct val="80000"/>
              </a:lnSpc>
            </a:pPr>
            <a:r>
              <a:rPr lang="en-CA" altLang="en-US" sz="1000"/>
              <a:t>Cardiovascular disease   </a:t>
            </a:r>
          </a:p>
          <a:p>
            <a:pPr lvl="3">
              <a:lnSpc>
                <a:spcPct val="80000"/>
              </a:lnSpc>
            </a:pPr>
            <a:r>
              <a:rPr lang="en-CA" altLang="en-US" sz="1000"/>
              <a:t>    Infectious disease   </a:t>
            </a:r>
          </a:p>
          <a:p>
            <a:pPr lvl="3">
              <a:lnSpc>
                <a:spcPct val="80000"/>
              </a:lnSpc>
            </a:pPr>
            <a:r>
              <a:rPr lang="en-CA" altLang="en-US" sz="1000"/>
              <a:t> Collagen vascular disease</a:t>
            </a:r>
            <a:r>
              <a:rPr lang="en-CA" altLang="en-US" sz="700"/>
              <a:t>  </a:t>
            </a:r>
          </a:p>
          <a:p>
            <a:pPr lvl="2">
              <a:lnSpc>
                <a:spcPct val="80000"/>
              </a:lnSpc>
            </a:pPr>
            <a:r>
              <a:rPr lang="en-CA" altLang="en-US" sz="900"/>
              <a:t> </a:t>
            </a:r>
            <a:r>
              <a:rPr lang="en-CA" altLang="en-US" sz="1200" b="1" i="1">
                <a:solidFill>
                  <a:srgbClr val="FFFF00"/>
                </a:solidFill>
              </a:rPr>
              <a:t>Uteroplacental</a:t>
            </a:r>
            <a:r>
              <a:rPr lang="en-CA" altLang="en-US" sz="1200" b="1">
                <a:solidFill>
                  <a:srgbClr val="FFFF00"/>
                </a:solidFill>
              </a:rPr>
              <a:t>  </a:t>
            </a:r>
            <a:r>
              <a:rPr lang="en-CA" altLang="en-US" sz="900"/>
              <a:t> </a:t>
            </a:r>
            <a:endParaRPr lang="en-CA" altLang="en-US" sz="900" b="1"/>
          </a:p>
          <a:p>
            <a:pPr lvl="3">
              <a:lnSpc>
                <a:spcPct val="80000"/>
              </a:lnSpc>
            </a:pPr>
            <a:r>
              <a:rPr lang="en-CA" altLang="en-US" sz="1000"/>
              <a:t>   Placental abruption   </a:t>
            </a:r>
            <a:endParaRPr lang="en-CA" altLang="en-US" sz="1000" b="1"/>
          </a:p>
          <a:p>
            <a:pPr lvl="3">
              <a:lnSpc>
                <a:spcPct val="80000"/>
              </a:lnSpc>
            </a:pPr>
            <a:r>
              <a:rPr lang="en-CA" altLang="en-US" sz="700"/>
              <a:t> </a:t>
            </a:r>
            <a:r>
              <a:rPr lang="en-CA" altLang="en-US" sz="1000"/>
              <a:t>  Umbilical cord prolapse   </a:t>
            </a:r>
            <a:endParaRPr lang="en-CA" altLang="en-US" sz="1000" b="1"/>
          </a:p>
          <a:p>
            <a:pPr lvl="3">
              <a:lnSpc>
                <a:spcPct val="80000"/>
              </a:lnSpc>
            </a:pPr>
            <a:r>
              <a:rPr lang="en-CA" altLang="en-US" sz="1000"/>
              <a:t>   Placenta previa   </a:t>
            </a:r>
          </a:p>
          <a:p>
            <a:pPr lvl="3">
              <a:lnSpc>
                <a:spcPct val="80000"/>
              </a:lnSpc>
            </a:pPr>
            <a:r>
              <a:rPr lang="en-CA" altLang="en-US" sz="1000"/>
              <a:t>  Polyhydramnios   </a:t>
            </a:r>
          </a:p>
          <a:p>
            <a:pPr lvl="3">
              <a:lnSpc>
                <a:spcPct val="80000"/>
              </a:lnSpc>
            </a:pPr>
            <a:r>
              <a:rPr lang="en-CA" altLang="en-US" sz="1000"/>
              <a:t>  Premature rupture of the membranes </a:t>
            </a:r>
          </a:p>
          <a:p>
            <a:pPr lvl="2">
              <a:lnSpc>
                <a:spcPct val="80000"/>
              </a:lnSpc>
            </a:pPr>
            <a:r>
              <a:rPr lang="en-CA" altLang="en-US" sz="1200" b="1">
                <a:solidFill>
                  <a:srgbClr val="FFFF00"/>
                </a:solidFill>
              </a:rPr>
              <a:t>Intrapartum Factors</a:t>
            </a:r>
            <a:r>
              <a:rPr lang="en-CA" altLang="en-US" sz="900"/>
              <a:t>   </a:t>
            </a:r>
          </a:p>
          <a:p>
            <a:pPr lvl="3">
              <a:lnSpc>
                <a:spcPct val="80000"/>
              </a:lnSpc>
            </a:pPr>
            <a:r>
              <a:rPr lang="en-CA" altLang="en-US" sz="900"/>
              <a:t>  Isoimmunization   </a:t>
            </a:r>
          </a:p>
          <a:p>
            <a:pPr lvl="3">
              <a:lnSpc>
                <a:spcPct val="80000"/>
              </a:lnSpc>
            </a:pPr>
            <a:r>
              <a:rPr lang="en-CA" altLang="en-US" sz="900"/>
              <a:t>  Multiple birth   </a:t>
            </a:r>
          </a:p>
          <a:p>
            <a:pPr lvl="3">
              <a:lnSpc>
                <a:spcPct val="80000"/>
              </a:lnSpc>
            </a:pPr>
            <a:r>
              <a:rPr lang="en-CA" altLang="en-US" sz="900"/>
              <a:t>  Abnormal presentation   </a:t>
            </a:r>
          </a:p>
          <a:p>
            <a:pPr lvl="3">
              <a:lnSpc>
                <a:spcPct val="80000"/>
              </a:lnSpc>
            </a:pPr>
            <a:r>
              <a:rPr lang="en-CA" altLang="en-US" sz="900"/>
              <a:t>  Precipitous delivery   </a:t>
            </a:r>
          </a:p>
          <a:p>
            <a:pPr lvl="3">
              <a:lnSpc>
                <a:spcPct val="80000"/>
              </a:lnSpc>
            </a:pPr>
            <a:r>
              <a:rPr lang="en-CA" altLang="en-US" sz="900"/>
              <a:t>  Fetal distress   </a:t>
            </a:r>
          </a:p>
          <a:p>
            <a:pPr lvl="3">
              <a:lnSpc>
                <a:spcPct val="80000"/>
              </a:lnSpc>
            </a:pPr>
            <a:r>
              <a:rPr lang="en-CA" altLang="en-US" sz="900"/>
              <a:t>  Thick meconium staining   </a:t>
            </a:r>
          </a:p>
          <a:p>
            <a:pPr lvl="3">
              <a:lnSpc>
                <a:spcPct val="80000"/>
              </a:lnSpc>
            </a:pPr>
            <a:r>
              <a:rPr lang="en-CA" altLang="en-US" sz="900"/>
              <a:t>Prolonged labor   </a:t>
            </a:r>
          </a:p>
          <a:p>
            <a:pPr lvl="3">
              <a:lnSpc>
                <a:spcPct val="80000"/>
              </a:lnSpc>
            </a:pPr>
            <a:r>
              <a:rPr lang="en-CA" altLang="en-US" sz="900"/>
              <a:t>  Difficult forceps delivery   </a:t>
            </a:r>
          </a:p>
          <a:p>
            <a:pPr lvl="3">
              <a:lnSpc>
                <a:spcPct val="80000"/>
              </a:lnSpc>
            </a:pPr>
            <a:r>
              <a:rPr lang="en-CA" altLang="en-US" sz="900"/>
              <a:t>  Intrauterine growth restriction     </a:t>
            </a:r>
          </a:p>
          <a:p>
            <a:pPr lvl="3">
              <a:lnSpc>
                <a:spcPct val="80000"/>
              </a:lnSpc>
            </a:pPr>
            <a:r>
              <a:rPr lang="en-CA" altLang="en-US" sz="900"/>
              <a:t>   Prematurity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9E886F55-498D-424D-A9CD-8EE4E519B8CA}"/>
              </a:ext>
            </a:extLst>
          </p:cNvPr>
          <p:cNvSpPr>
            <a:spLocks noGrp="1" noChangeArrowheads="1"/>
          </p:cNvSpPr>
          <p:nvPr>
            <p:ph type="title"/>
          </p:nvPr>
        </p:nvSpPr>
        <p:spPr/>
        <p:txBody>
          <a:bodyPr/>
          <a:lstStyle/>
          <a:p>
            <a:r>
              <a:rPr lang="en-CA" altLang="en-US"/>
              <a:t>PREVENTION</a:t>
            </a:r>
          </a:p>
        </p:txBody>
      </p:sp>
      <p:sp>
        <p:nvSpPr>
          <p:cNvPr id="100355" name="Rectangle 3">
            <a:extLst>
              <a:ext uri="{FF2B5EF4-FFF2-40B4-BE49-F238E27FC236}">
                <a16:creationId xmlns:a16="http://schemas.microsoft.com/office/drawing/2014/main" id="{E946F3D6-6930-4273-B08C-F700871D69F5}"/>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Prevention</a:t>
            </a:r>
          </a:p>
          <a:p>
            <a:pPr lvl="1"/>
            <a:r>
              <a:rPr lang="en-CA" altLang="en-US"/>
              <a:t>Allopurinol: </a:t>
            </a:r>
            <a:r>
              <a:rPr lang="en-CA" altLang="en-US" sz="2000"/>
              <a:t>is an inhibitor of xanthine oxidase and has free radical scavenging action</a:t>
            </a:r>
          </a:p>
          <a:p>
            <a:pPr lvl="1"/>
            <a:r>
              <a:rPr lang="en-CA" altLang="en-US"/>
              <a:t>High-dose phenobarbital : </a:t>
            </a:r>
            <a:r>
              <a:rPr lang="en-CA" altLang="en-US" sz="2000"/>
              <a:t>(40 mg/kg) was associated with a significant reduction in severe neurodevelopmental disability</a:t>
            </a:r>
          </a:p>
          <a:p>
            <a:pPr lvl="1"/>
            <a:r>
              <a:rPr lang="en-CA" altLang="en-US"/>
              <a:t>Excitatory amino acid (EAA)  antagonists</a:t>
            </a:r>
            <a:r>
              <a:rPr lang="en-CA" altLang="en-US" sz="2000"/>
              <a:t> : </a:t>
            </a:r>
            <a:r>
              <a:rPr lang="en-CA" altLang="en-US" sz="2000">
                <a:solidFill>
                  <a:srgbClr val="FFFF00"/>
                </a:solidFill>
              </a:rPr>
              <a:t>Magnesium sulfate (MgSO4)</a:t>
            </a:r>
            <a:r>
              <a:rPr lang="en-CA" altLang="en-US" sz="2000"/>
              <a:t> is an </a:t>
            </a:r>
            <a:r>
              <a:rPr lang="en-CA" altLang="en-US" sz="2000" i="1"/>
              <a:t>N</a:t>
            </a:r>
            <a:r>
              <a:rPr lang="en-CA" altLang="en-US" sz="2000"/>
              <a:t>-methyl-d-aspartate receptor antagonist and has been proposed to be an effective agent for brain protection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4A4AE869-D669-42AD-AF59-199F0206A3E8}"/>
              </a:ext>
            </a:extLst>
          </p:cNvPr>
          <p:cNvSpPr>
            <a:spLocks noGrp="1" noChangeArrowheads="1"/>
          </p:cNvSpPr>
          <p:nvPr>
            <p:ph type="title"/>
          </p:nvPr>
        </p:nvSpPr>
        <p:spPr/>
        <p:txBody>
          <a:bodyPr/>
          <a:lstStyle/>
          <a:p>
            <a:br>
              <a:rPr lang="en-CA" altLang="en-US" sz="4000" b="0"/>
            </a:br>
            <a:r>
              <a:rPr lang="en-CA" altLang="en-US" sz="4000" b="0"/>
              <a:t>Prognosis</a:t>
            </a:r>
            <a:br>
              <a:rPr lang="en-CA" altLang="en-US" sz="4000" b="0"/>
            </a:br>
            <a:endParaRPr lang="en-CA" altLang="en-US" sz="4000" b="0"/>
          </a:p>
        </p:txBody>
      </p:sp>
      <p:sp>
        <p:nvSpPr>
          <p:cNvPr id="101379" name="Rectangle 3">
            <a:extLst>
              <a:ext uri="{FF2B5EF4-FFF2-40B4-BE49-F238E27FC236}">
                <a16:creationId xmlns:a16="http://schemas.microsoft.com/office/drawing/2014/main" id="{80DA31C0-E067-43F6-B2DC-89FA10D9840A}"/>
              </a:ext>
            </a:extLst>
          </p:cNvPr>
          <p:cNvSpPr>
            <a:spLocks noGrp="1" noChangeArrowheads="1"/>
          </p:cNvSpPr>
          <p:nvPr>
            <p:ph type="body" idx="1"/>
          </p:nvPr>
        </p:nvSpPr>
        <p:spPr/>
        <p:txBody>
          <a:bodyPr/>
          <a:lstStyle/>
          <a:p>
            <a:pPr>
              <a:buFont typeface="Wingdings" panose="05000000000000000000" pitchFamily="2" charset="2"/>
              <a:buNone/>
            </a:pPr>
            <a:r>
              <a:rPr lang="en-CA" altLang="en-US" sz="2800"/>
              <a:t>     </a:t>
            </a:r>
            <a:r>
              <a:rPr lang="en-CA" altLang="en-US" sz="2800" b="1"/>
              <a:t>Good Prognostics</a:t>
            </a:r>
          </a:p>
          <a:p>
            <a:pPr lvl="2"/>
            <a:r>
              <a:rPr lang="en-CA" altLang="en-US" sz="2000"/>
              <a:t>Normal </a:t>
            </a:r>
            <a:r>
              <a:rPr lang="en-CA" altLang="en-US" sz="2000">
                <a:solidFill>
                  <a:srgbClr val="FFFF00"/>
                </a:solidFill>
              </a:rPr>
              <a:t>EEG at 7 DOL</a:t>
            </a:r>
          </a:p>
          <a:p>
            <a:pPr>
              <a:buFont typeface="Wingdings" panose="05000000000000000000" pitchFamily="2" charset="2"/>
              <a:buNone/>
            </a:pPr>
            <a:r>
              <a:rPr lang="en-CA" altLang="en-US" sz="2800"/>
              <a:t>     </a:t>
            </a:r>
            <a:r>
              <a:rPr lang="en-CA" altLang="en-US" sz="2800" b="1"/>
              <a:t>Poor prognostics</a:t>
            </a:r>
          </a:p>
          <a:p>
            <a:pPr lvl="2"/>
            <a:r>
              <a:rPr lang="en-CA" altLang="en-US" sz="2000"/>
              <a:t>No spontaneous respiratory effort within </a:t>
            </a:r>
            <a:r>
              <a:rPr lang="en-CA" altLang="en-US" sz="2000">
                <a:solidFill>
                  <a:srgbClr val="FFFF00"/>
                </a:solidFill>
              </a:rPr>
              <a:t>20-30 minutes</a:t>
            </a:r>
          </a:p>
          <a:p>
            <a:pPr lvl="2"/>
            <a:r>
              <a:rPr lang="en-CA" altLang="en-US" sz="2000">
                <a:solidFill>
                  <a:srgbClr val="FFFF00"/>
                </a:solidFill>
              </a:rPr>
              <a:t>Seizures</a:t>
            </a:r>
            <a:r>
              <a:rPr lang="en-CA" altLang="en-US" sz="2000"/>
              <a:t> is an ominous sign</a:t>
            </a:r>
          </a:p>
          <a:p>
            <a:pPr lvl="2"/>
            <a:r>
              <a:rPr lang="en-CA" altLang="en-US" sz="2000"/>
              <a:t>Abnormal clinical neurological findings </a:t>
            </a:r>
            <a:r>
              <a:rPr lang="en-CA" altLang="en-US" sz="2000">
                <a:solidFill>
                  <a:srgbClr val="FFFF00"/>
                </a:solidFill>
              </a:rPr>
              <a:t>&gt;7-10 DOL</a:t>
            </a:r>
          </a:p>
          <a:p>
            <a:pPr lvl="2"/>
            <a:r>
              <a:rPr lang="en-CA" altLang="en-US" sz="2000"/>
              <a:t>Persistent </a:t>
            </a:r>
            <a:r>
              <a:rPr lang="en-CA" altLang="en-US" sz="2000">
                <a:solidFill>
                  <a:srgbClr val="FFFF00"/>
                </a:solidFill>
              </a:rPr>
              <a:t>feeding difficulties</a:t>
            </a:r>
          </a:p>
          <a:p>
            <a:pPr lvl="2"/>
            <a:r>
              <a:rPr lang="en-CA" altLang="en-US" sz="2000">
                <a:solidFill>
                  <a:srgbClr val="FFFF00"/>
                </a:solidFill>
              </a:rPr>
              <a:t>Poor head growth</a:t>
            </a:r>
            <a:r>
              <a:rPr lang="en-CA" altLang="en-US" sz="2000"/>
              <a:t> during the postnatal period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a:extLst>
              <a:ext uri="{FF2B5EF4-FFF2-40B4-BE49-F238E27FC236}">
                <a16:creationId xmlns:a16="http://schemas.microsoft.com/office/drawing/2014/main" id="{2D194800-7F6A-45FE-971C-06EA2BFB72BD}"/>
              </a:ext>
            </a:extLst>
          </p:cNvPr>
          <p:cNvSpPr>
            <a:spLocks noGrp="1" noChangeArrowheads="1"/>
          </p:cNvSpPr>
          <p:nvPr>
            <p:ph type="ctrTitle"/>
          </p:nvPr>
        </p:nvSpPr>
        <p:spPr/>
        <p:txBody>
          <a:bodyPr/>
          <a:lstStyle/>
          <a:p>
            <a:r>
              <a:rPr lang="en-CA" altLang="en-US"/>
              <a:t>         Thank you</a:t>
            </a:r>
          </a:p>
        </p:txBody>
      </p:sp>
      <p:sp>
        <p:nvSpPr>
          <p:cNvPr id="98309" name="Rectangle 5">
            <a:extLst>
              <a:ext uri="{FF2B5EF4-FFF2-40B4-BE49-F238E27FC236}">
                <a16:creationId xmlns:a16="http://schemas.microsoft.com/office/drawing/2014/main" id="{B8F3ED44-DC17-48E2-8D42-1B559E6A9017}"/>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50DE410-D872-4E25-B48E-4A2D6BFE3746}"/>
              </a:ext>
            </a:extLst>
          </p:cNvPr>
          <p:cNvSpPr>
            <a:spLocks noGrp="1" noChangeArrowheads="1"/>
          </p:cNvSpPr>
          <p:nvPr>
            <p:ph type="title"/>
          </p:nvPr>
        </p:nvSpPr>
        <p:spPr>
          <a:xfrm>
            <a:off x="1042988" y="333375"/>
            <a:ext cx="7543800" cy="1431925"/>
          </a:xfrm>
        </p:spPr>
        <p:txBody>
          <a:bodyPr/>
          <a:lstStyle/>
          <a:p>
            <a:br>
              <a:rPr lang="en-CA" altLang="en-US" sz="4000"/>
            </a:br>
            <a:r>
              <a:rPr lang="en-CA" altLang="en-US" sz="4000"/>
              <a:t>SELECTIVE VULNERABILITY </a:t>
            </a:r>
            <a:br>
              <a:rPr lang="en-CA" altLang="en-US" sz="4000"/>
            </a:br>
            <a:endParaRPr lang="en-CA" altLang="en-US" sz="4000"/>
          </a:p>
        </p:txBody>
      </p:sp>
      <p:sp>
        <p:nvSpPr>
          <p:cNvPr id="9219" name="Rectangle 3">
            <a:extLst>
              <a:ext uri="{FF2B5EF4-FFF2-40B4-BE49-F238E27FC236}">
                <a16:creationId xmlns:a16="http://schemas.microsoft.com/office/drawing/2014/main" id="{5CF6F09B-2CC3-4CD9-AB98-26DE9545A6F6}"/>
              </a:ext>
            </a:extLst>
          </p:cNvPr>
          <p:cNvSpPr>
            <a:spLocks noGrp="1" noChangeArrowheads="1"/>
          </p:cNvSpPr>
          <p:nvPr>
            <p:ph type="body" idx="1"/>
          </p:nvPr>
        </p:nvSpPr>
        <p:spPr>
          <a:xfrm>
            <a:off x="1042988" y="1989138"/>
            <a:ext cx="7543800" cy="4114800"/>
          </a:xfrm>
        </p:spPr>
        <p:txBody>
          <a:bodyPr/>
          <a:lstStyle/>
          <a:p>
            <a:r>
              <a:rPr lang="en-CA" altLang="en-US" sz="2400"/>
              <a:t>A number of factors influence the </a:t>
            </a:r>
            <a:r>
              <a:rPr lang="en-CA" altLang="en-US" sz="2400">
                <a:solidFill>
                  <a:srgbClr val="FFFF00"/>
                </a:solidFill>
              </a:rPr>
              <a:t>distribution of brain injury</a:t>
            </a:r>
            <a:r>
              <a:rPr lang="en-CA" altLang="en-US" sz="2400"/>
              <a:t>, summarized as follows:   </a:t>
            </a:r>
          </a:p>
          <a:p>
            <a:pPr lvl="1">
              <a:buFont typeface="Wingdings" panose="05000000000000000000" pitchFamily="2" charset="2"/>
              <a:buChar char="§"/>
            </a:pPr>
            <a:r>
              <a:rPr lang="en-CA" altLang="en-US" sz="2000"/>
              <a:t>Cellular susceptibility   </a:t>
            </a:r>
          </a:p>
          <a:p>
            <a:pPr lvl="1">
              <a:buFont typeface="Wingdings" panose="05000000000000000000" pitchFamily="2" charset="2"/>
              <a:buChar char="§"/>
            </a:pPr>
            <a:r>
              <a:rPr lang="en-CA" altLang="en-US" sz="2000"/>
              <a:t>Maturity   </a:t>
            </a:r>
            <a:endParaRPr lang="en-CA" altLang="en-US" sz="2000" b="1"/>
          </a:p>
          <a:p>
            <a:pPr lvl="1">
              <a:buFont typeface="Wingdings" panose="05000000000000000000" pitchFamily="2" charset="2"/>
              <a:buChar char="§"/>
            </a:pPr>
            <a:r>
              <a:rPr lang="en-CA" altLang="en-US" sz="2000"/>
              <a:t>Vascular territories   </a:t>
            </a:r>
          </a:p>
          <a:p>
            <a:pPr lvl="1">
              <a:buFont typeface="Wingdings" panose="05000000000000000000" pitchFamily="2" charset="2"/>
              <a:buChar char="§"/>
            </a:pPr>
            <a:r>
              <a:rPr lang="en-CA" altLang="en-US" sz="2000"/>
              <a:t>Regional susceptibility   </a:t>
            </a:r>
          </a:p>
          <a:p>
            <a:pPr lvl="1">
              <a:buFont typeface="Wingdings" panose="05000000000000000000" pitchFamily="2" charset="2"/>
              <a:buChar char="§"/>
            </a:pPr>
            <a:r>
              <a:rPr lang="en-CA" altLang="en-US" sz="2000"/>
              <a:t>Type of hypoxic-ischemic insult</a:t>
            </a:r>
            <a:r>
              <a:rPr lang="en-CA" altLang="en-US" sz="24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D8B38639-6E15-4460-8B0D-DC5D0008B042}"/>
              </a:ext>
            </a:extLst>
          </p:cNvPr>
          <p:cNvSpPr>
            <a:spLocks noGrp="1" noChangeArrowheads="1"/>
          </p:cNvSpPr>
          <p:nvPr>
            <p:ph type="body" idx="1"/>
          </p:nvPr>
        </p:nvSpPr>
        <p:spPr>
          <a:xfrm>
            <a:off x="1066800" y="1981200"/>
            <a:ext cx="7543800" cy="4471988"/>
          </a:xfrm>
        </p:spPr>
        <p:txBody>
          <a:bodyPr/>
          <a:lstStyle/>
          <a:p>
            <a:pPr>
              <a:lnSpc>
                <a:spcPct val="80000"/>
              </a:lnSpc>
            </a:pPr>
            <a:r>
              <a:rPr lang="en-CA" altLang="en-US" sz="2400" b="1" i="1"/>
              <a:t>Cellular Susceptibility</a:t>
            </a:r>
            <a:r>
              <a:rPr lang="en-CA" altLang="en-US" sz="2400"/>
              <a:t> :</a:t>
            </a:r>
          </a:p>
          <a:p>
            <a:pPr lvl="1">
              <a:lnSpc>
                <a:spcPct val="80000"/>
              </a:lnSpc>
            </a:pPr>
            <a:r>
              <a:rPr lang="en-CA" altLang="en-US" sz="2000"/>
              <a:t>The </a:t>
            </a:r>
            <a:r>
              <a:rPr lang="en-CA" altLang="en-US" sz="2000">
                <a:solidFill>
                  <a:srgbClr val="FFFF00"/>
                </a:solidFill>
              </a:rPr>
              <a:t>neuron is the most sensitive</a:t>
            </a:r>
            <a:r>
              <a:rPr lang="en-CA" altLang="en-US" sz="2000"/>
              <a:t> cellular element to hypoxic-ischemic insult, followed by cells </a:t>
            </a:r>
            <a:r>
              <a:rPr lang="en-CA" altLang="en-US" sz="2000">
                <a:solidFill>
                  <a:srgbClr val="FFFF00"/>
                </a:solidFill>
              </a:rPr>
              <a:t>cerebral vasculature.</a:t>
            </a:r>
            <a:endParaRPr lang="en-CA" altLang="en-US" sz="2000" i="1">
              <a:solidFill>
                <a:srgbClr val="FFFF00"/>
              </a:solidFill>
            </a:endParaRPr>
          </a:p>
          <a:p>
            <a:pPr>
              <a:lnSpc>
                <a:spcPct val="80000"/>
              </a:lnSpc>
            </a:pPr>
            <a:r>
              <a:rPr lang="en-CA" altLang="en-US" sz="2400" b="1" i="1"/>
              <a:t>Maturity</a:t>
            </a:r>
            <a:r>
              <a:rPr lang="en-CA" altLang="en-US" sz="2400" b="1"/>
              <a:t> </a:t>
            </a:r>
          </a:p>
          <a:p>
            <a:pPr lvl="1">
              <a:lnSpc>
                <a:spcPct val="80000"/>
              </a:lnSpc>
            </a:pPr>
            <a:r>
              <a:rPr lang="en-CA" altLang="en-US" sz="2000">
                <a:solidFill>
                  <a:srgbClr val="FFFF00"/>
                </a:solidFill>
              </a:rPr>
              <a:t>Gestational age</a:t>
            </a:r>
            <a:r>
              <a:rPr lang="en-CA" altLang="en-US" sz="2000"/>
              <a:t> plays an important role in the changing susceptibility of cerebral structures to hypoxic-ischemic insult.</a:t>
            </a:r>
          </a:p>
          <a:p>
            <a:pPr lvl="2">
              <a:lnSpc>
                <a:spcPct val="80000"/>
              </a:lnSpc>
            </a:pPr>
            <a:r>
              <a:rPr lang="en-CA" altLang="en-US" sz="1800"/>
              <a:t>Hypoxic-ischemic insult </a:t>
            </a:r>
            <a:r>
              <a:rPr lang="en-CA" altLang="en-US" sz="1800">
                <a:solidFill>
                  <a:srgbClr val="FFFF00"/>
                </a:solidFill>
              </a:rPr>
              <a:t>before 20 weeks</a:t>
            </a:r>
            <a:r>
              <a:rPr lang="en-CA" altLang="en-US" sz="1800"/>
              <a:t>’ gestational age, </a:t>
            </a:r>
            <a:r>
              <a:rPr lang="en-CA" altLang="en-US" sz="1800">
                <a:solidFill>
                  <a:srgbClr val="FFFF00"/>
                </a:solidFill>
              </a:rPr>
              <a:t>polymicrogyria</a:t>
            </a:r>
            <a:r>
              <a:rPr lang="en-CA" altLang="en-US" sz="1800"/>
              <a:t> </a:t>
            </a:r>
          </a:p>
          <a:p>
            <a:pPr lvl="2">
              <a:lnSpc>
                <a:spcPct val="80000"/>
              </a:lnSpc>
            </a:pPr>
            <a:r>
              <a:rPr lang="en-CA" altLang="en-US" sz="1800"/>
              <a:t>during</a:t>
            </a:r>
            <a:r>
              <a:rPr lang="en-CA" altLang="en-US" sz="1800">
                <a:solidFill>
                  <a:srgbClr val="FFFF00"/>
                </a:solidFill>
              </a:rPr>
              <a:t> midgestation (26 to 36 weeks)</a:t>
            </a:r>
            <a:r>
              <a:rPr lang="en-CA" altLang="en-US" sz="1800"/>
              <a:t> predominantly damage </a:t>
            </a:r>
            <a:r>
              <a:rPr lang="en-CA" altLang="en-US" sz="1800">
                <a:solidFill>
                  <a:srgbClr val="FFFF00"/>
                </a:solidFill>
              </a:rPr>
              <a:t>white matter</a:t>
            </a:r>
            <a:r>
              <a:rPr lang="en-CA" altLang="en-US" sz="1800"/>
              <a:t>, leading to </a:t>
            </a:r>
            <a:r>
              <a:rPr lang="en-CA" altLang="en-US" sz="1800" b="1">
                <a:solidFill>
                  <a:srgbClr val="FFFF00"/>
                </a:solidFill>
              </a:rPr>
              <a:t>periventricular leukomalacia</a:t>
            </a:r>
            <a:r>
              <a:rPr lang="en-CA" altLang="en-US" sz="1800"/>
              <a:t> </a:t>
            </a:r>
          </a:p>
          <a:p>
            <a:pPr lvl="2">
              <a:lnSpc>
                <a:spcPct val="80000"/>
              </a:lnSpc>
            </a:pPr>
            <a:r>
              <a:rPr lang="en-CA" altLang="en-US" sz="1800"/>
              <a:t>Insults at </a:t>
            </a:r>
            <a:r>
              <a:rPr lang="en-CA" altLang="en-US" sz="1800">
                <a:solidFill>
                  <a:srgbClr val="FFFF00"/>
                </a:solidFill>
              </a:rPr>
              <a:t>term (35 weeks and beyond)</a:t>
            </a:r>
            <a:r>
              <a:rPr lang="en-CA" altLang="en-US" sz="1800"/>
              <a:t> predominantly damage </a:t>
            </a:r>
            <a:r>
              <a:rPr lang="en-CA" altLang="en-US" sz="1800" b="1">
                <a:solidFill>
                  <a:srgbClr val="FFFF00"/>
                </a:solidFill>
              </a:rPr>
              <a:t>deep gray matter</a:t>
            </a:r>
            <a:r>
              <a:rPr lang="en-CA" altLang="en-US" sz="1800"/>
              <a:t> (posterior putamen and ventrolateral nucleus of the thalamus).</a:t>
            </a:r>
          </a:p>
        </p:txBody>
      </p:sp>
      <p:sp>
        <p:nvSpPr>
          <p:cNvPr id="10244" name="Rectangle 4">
            <a:extLst>
              <a:ext uri="{FF2B5EF4-FFF2-40B4-BE49-F238E27FC236}">
                <a16:creationId xmlns:a16="http://schemas.microsoft.com/office/drawing/2014/main" id="{9A650C29-6E00-4A61-A38C-41BFFC15E17D}"/>
              </a:ext>
            </a:extLst>
          </p:cNvPr>
          <p:cNvSpPr>
            <a:spLocks noGrp="1" noChangeArrowheads="1"/>
          </p:cNvSpPr>
          <p:nvPr>
            <p:ph type="title"/>
          </p:nvPr>
        </p:nvSpPr>
        <p:spPr>
          <a:xfrm>
            <a:off x="1042988" y="333375"/>
            <a:ext cx="7543800" cy="1431925"/>
          </a:xfrm>
          <a:noFill/>
          <a:ln/>
        </p:spPr>
        <p:txBody>
          <a:bodyPr/>
          <a:lstStyle/>
          <a:p>
            <a:r>
              <a:rPr lang="en-CA" altLang="en-US" sz="4000"/>
              <a:t>SELECTIVE VULNERABILITY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0CC568AD-B307-47CF-9056-31585A562E4A}"/>
              </a:ext>
            </a:extLst>
          </p:cNvPr>
          <p:cNvSpPr>
            <a:spLocks noGrp="1" noChangeArrowheads="1"/>
          </p:cNvSpPr>
          <p:nvPr>
            <p:ph type="body" idx="1"/>
          </p:nvPr>
        </p:nvSpPr>
        <p:spPr/>
        <p:txBody>
          <a:bodyPr/>
          <a:lstStyle/>
          <a:p>
            <a:pPr>
              <a:lnSpc>
                <a:spcPct val="80000"/>
              </a:lnSpc>
            </a:pPr>
            <a:r>
              <a:rPr lang="en-CA" altLang="en-US" sz="2400" b="1" i="1"/>
              <a:t>Vascular Territories</a:t>
            </a:r>
            <a:r>
              <a:rPr lang="en-CA" altLang="en-US" sz="2400" b="1"/>
              <a:t> </a:t>
            </a:r>
          </a:p>
          <a:p>
            <a:pPr lvl="1">
              <a:lnSpc>
                <a:spcPct val="80000"/>
              </a:lnSpc>
            </a:pPr>
            <a:r>
              <a:rPr lang="en-CA" altLang="en-US" sz="1800" i="1">
                <a:solidFill>
                  <a:srgbClr val="FFFF00"/>
                </a:solidFill>
              </a:rPr>
              <a:t>Watershed injury</a:t>
            </a:r>
            <a:r>
              <a:rPr lang="en-CA" altLang="en-US" sz="1800"/>
              <a:t> : refers to tissue damage that occurs in regions that are most vulnerable to reduction </a:t>
            </a:r>
            <a:r>
              <a:rPr lang="en-CA" altLang="en-US" sz="1800">
                <a:solidFill>
                  <a:srgbClr val="FFFF00"/>
                </a:solidFill>
              </a:rPr>
              <a:t>in cerebral perfusion</a:t>
            </a:r>
          </a:p>
          <a:p>
            <a:pPr lvl="1">
              <a:lnSpc>
                <a:spcPct val="80000"/>
              </a:lnSpc>
              <a:buFontTx/>
              <a:buNone/>
            </a:pPr>
            <a:r>
              <a:rPr lang="en-CA" altLang="en-US" sz="1800"/>
              <a:t> </a:t>
            </a:r>
          </a:p>
          <a:p>
            <a:pPr lvl="2">
              <a:lnSpc>
                <a:spcPct val="80000"/>
              </a:lnSpc>
            </a:pPr>
            <a:r>
              <a:rPr lang="en-CA" altLang="en-US" sz="1600"/>
              <a:t>These tissues are at the </a:t>
            </a:r>
            <a:r>
              <a:rPr lang="en-CA" altLang="en-US" sz="1600" u="sng">
                <a:solidFill>
                  <a:srgbClr val="FFFF00"/>
                </a:solidFill>
              </a:rPr>
              <a:t>furthest points of arterial anastomoses</a:t>
            </a:r>
            <a:r>
              <a:rPr lang="en-CA" altLang="en-US" sz="1600"/>
              <a:t> and are exposed to damage when perfusion pressure falls, usually as the result of impaired </a:t>
            </a:r>
            <a:r>
              <a:rPr lang="en-CA" altLang="en-US" sz="1600">
                <a:solidFill>
                  <a:srgbClr val="FFFF00"/>
                </a:solidFill>
              </a:rPr>
              <a:t>cardiac output</a:t>
            </a:r>
            <a:r>
              <a:rPr lang="en-CA" altLang="en-US" sz="1600"/>
              <a:t>. </a:t>
            </a:r>
          </a:p>
          <a:p>
            <a:pPr lvl="2">
              <a:lnSpc>
                <a:spcPct val="80000"/>
              </a:lnSpc>
            </a:pPr>
            <a:r>
              <a:rPr lang="en-CA" altLang="en-US" sz="1600" b="1"/>
              <a:t>In the term brain</a:t>
            </a:r>
            <a:r>
              <a:rPr lang="en-CA" altLang="en-US" sz="1600"/>
              <a:t>, </a:t>
            </a:r>
          </a:p>
          <a:p>
            <a:pPr lvl="3">
              <a:lnSpc>
                <a:spcPct val="80000"/>
              </a:lnSpc>
            </a:pPr>
            <a:r>
              <a:rPr lang="en-CA" altLang="en-US" sz="1400"/>
              <a:t>the </a:t>
            </a:r>
            <a:r>
              <a:rPr lang="en-CA" altLang="en-US" sz="1400">
                <a:solidFill>
                  <a:srgbClr val="FFFF00"/>
                </a:solidFill>
              </a:rPr>
              <a:t>parasagittal region</a:t>
            </a:r>
          </a:p>
          <a:p>
            <a:pPr lvl="3">
              <a:lnSpc>
                <a:spcPct val="80000"/>
              </a:lnSpc>
            </a:pPr>
            <a:r>
              <a:rPr lang="en-CA" altLang="en-US" sz="1400"/>
              <a:t>The </a:t>
            </a:r>
            <a:r>
              <a:rPr lang="en-CA" altLang="en-US" sz="1400">
                <a:solidFill>
                  <a:srgbClr val="FFFF00"/>
                </a:solidFill>
              </a:rPr>
              <a:t>paracentral gyrus                </a:t>
            </a:r>
            <a:r>
              <a:rPr lang="en-CA" altLang="en-US" sz="1400"/>
              <a:t>     </a:t>
            </a:r>
            <a:r>
              <a:rPr lang="en-CA" altLang="en-US" sz="1200"/>
              <a:t>are particularly liable to watershed injury</a:t>
            </a:r>
          </a:p>
          <a:p>
            <a:pPr lvl="3">
              <a:lnSpc>
                <a:spcPct val="80000"/>
              </a:lnSpc>
            </a:pPr>
            <a:r>
              <a:rPr lang="en-CA" altLang="en-US" sz="1400"/>
              <a:t>The </a:t>
            </a:r>
            <a:r>
              <a:rPr lang="en-CA" altLang="en-US" sz="1400">
                <a:solidFill>
                  <a:srgbClr val="FFFF00"/>
                </a:solidFill>
              </a:rPr>
              <a:t>motor cortex</a:t>
            </a:r>
            <a:endParaRPr lang="en-CA" altLang="en-US" sz="1400"/>
          </a:p>
          <a:p>
            <a:pPr lvl="3">
              <a:lnSpc>
                <a:spcPct val="80000"/>
              </a:lnSpc>
              <a:buFontTx/>
              <a:buNone/>
            </a:pPr>
            <a:endParaRPr lang="en-CA" altLang="en-US" sz="1400"/>
          </a:p>
          <a:p>
            <a:pPr lvl="4">
              <a:lnSpc>
                <a:spcPct val="80000"/>
              </a:lnSpc>
            </a:pPr>
            <a:r>
              <a:rPr lang="en-CA" altLang="en-US" sz="1400" i="1"/>
              <a:t>this accounts for the observation that </a:t>
            </a:r>
            <a:r>
              <a:rPr lang="en-CA" altLang="en-US" sz="1400" i="1" u="sng">
                <a:solidFill>
                  <a:srgbClr val="FFFF00"/>
                </a:solidFill>
              </a:rPr>
              <a:t>spastic cerebral palsy</a:t>
            </a:r>
            <a:r>
              <a:rPr lang="en-CA" altLang="en-US" sz="1400" i="1"/>
              <a:t> is the most common major sequela to hypoxic-ischemic insult at term. </a:t>
            </a:r>
          </a:p>
          <a:p>
            <a:pPr lvl="4">
              <a:lnSpc>
                <a:spcPct val="80000"/>
              </a:lnSpc>
              <a:buFont typeface="Wingdings" panose="05000000000000000000" pitchFamily="2" charset="2"/>
              <a:buNone/>
            </a:pPr>
            <a:endParaRPr lang="en-CA" altLang="en-US" sz="1400" i="1"/>
          </a:p>
          <a:p>
            <a:pPr lvl="3">
              <a:lnSpc>
                <a:spcPct val="80000"/>
              </a:lnSpc>
            </a:pPr>
            <a:r>
              <a:rPr lang="en-CA" altLang="en-US" sz="1400"/>
              <a:t> the hippocampus, temporal lobe, and occipital lobes are </a:t>
            </a:r>
            <a:r>
              <a:rPr lang="en-CA" altLang="en-US" sz="1400">
                <a:solidFill>
                  <a:srgbClr val="FFFF00"/>
                </a:solidFill>
              </a:rPr>
              <a:t>most resistant to this type of insult. </a:t>
            </a:r>
          </a:p>
        </p:txBody>
      </p:sp>
      <p:sp>
        <p:nvSpPr>
          <p:cNvPr id="11268" name="Rectangle 4">
            <a:extLst>
              <a:ext uri="{FF2B5EF4-FFF2-40B4-BE49-F238E27FC236}">
                <a16:creationId xmlns:a16="http://schemas.microsoft.com/office/drawing/2014/main" id="{0E7F3779-CE17-420D-9DEB-A8E9E6B2480B}"/>
              </a:ext>
            </a:extLst>
          </p:cNvPr>
          <p:cNvSpPr>
            <a:spLocks noGrp="1" noChangeArrowheads="1"/>
          </p:cNvSpPr>
          <p:nvPr>
            <p:ph type="title"/>
          </p:nvPr>
        </p:nvSpPr>
        <p:spPr>
          <a:xfrm>
            <a:off x="1042988" y="333375"/>
            <a:ext cx="7543800" cy="1431925"/>
          </a:xfrm>
          <a:noFill/>
          <a:ln/>
        </p:spPr>
        <p:txBody>
          <a:bodyPr/>
          <a:lstStyle/>
          <a:p>
            <a:r>
              <a:rPr lang="en-CA" altLang="en-US" sz="4000"/>
              <a:t>SELECTIVE VULNERABILITY </a:t>
            </a:r>
          </a:p>
        </p:txBody>
      </p:sp>
      <p:sp>
        <p:nvSpPr>
          <p:cNvPr id="11271" name="AutoShape 7">
            <a:extLst>
              <a:ext uri="{FF2B5EF4-FFF2-40B4-BE49-F238E27FC236}">
                <a16:creationId xmlns:a16="http://schemas.microsoft.com/office/drawing/2014/main" id="{1F1DA3B3-BE69-4413-856E-30230CBA9CAE}"/>
              </a:ext>
            </a:extLst>
          </p:cNvPr>
          <p:cNvSpPr>
            <a:spLocks noChangeArrowheads="1"/>
          </p:cNvSpPr>
          <p:nvPr/>
        </p:nvSpPr>
        <p:spPr bwMode="auto">
          <a:xfrm>
            <a:off x="4819650" y="4221163"/>
            <a:ext cx="760413" cy="19843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AE06DC0-6529-4ABB-90E4-9978C4BDBEC3}"/>
              </a:ext>
            </a:extLst>
          </p:cNvPr>
          <p:cNvSpPr>
            <a:spLocks noGrp="1" noChangeArrowheads="1"/>
          </p:cNvSpPr>
          <p:nvPr>
            <p:ph type="title"/>
          </p:nvPr>
        </p:nvSpPr>
        <p:spPr>
          <a:xfrm>
            <a:off x="1042988" y="333375"/>
            <a:ext cx="7543800" cy="1431925"/>
          </a:xfrm>
        </p:spPr>
        <p:txBody>
          <a:bodyPr/>
          <a:lstStyle/>
          <a:p>
            <a:r>
              <a:rPr lang="en-CA" altLang="en-US" sz="3200" i="1"/>
              <a:t>Types of Hypoxic-Ischemic Insult</a:t>
            </a:r>
          </a:p>
        </p:txBody>
      </p:sp>
      <p:sp>
        <p:nvSpPr>
          <p:cNvPr id="13315" name="Rectangle 3">
            <a:extLst>
              <a:ext uri="{FF2B5EF4-FFF2-40B4-BE49-F238E27FC236}">
                <a16:creationId xmlns:a16="http://schemas.microsoft.com/office/drawing/2014/main" id="{BF0C0807-BFA3-4E7B-AF01-B317A0481666}"/>
              </a:ext>
            </a:extLst>
          </p:cNvPr>
          <p:cNvSpPr>
            <a:spLocks noGrp="1" noChangeArrowheads="1"/>
          </p:cNvSpPr>
          <p:nvPr>
            <p:ph type="body" idx="1"/>
          </p:nvPr>
        </p:nvSpPr>
        <p:spPr>
          <a:xfrm>
            <a:off x="1042988" y="1989138"/>
            <a:ext cx="7543800" cy="4114800"/>
          </a:xfrm>
        </p:spPr>
        <p:txBody>
          <a:bodyPr/>
          <a:lstStyle/>
          <a:p>
            <a:pPr>
              <a:lnSpc>
                <a:spcPct val="90000"/>
              </a:lnSpc>
              <a:buSzTx/>
              <a:buFont typeface="Wingdings" panose="05000000000000000000" pitchFamily="2" charset="2"/>
              <a:buChar char="§"/>
            </a:pPr>
            <a:endParaRPr lang="en-CA" altLang="en-US" sz="2400"/>
          </a:p>
          <a:p>
            <a:pPr lvl="1">
              <a:lnSpc>
                <a:spcPct val="90000"/>
              </a:lnSpc>
              <a:buFont typeface="Wingdings" panose="05000000000000000000" pitchFamily="2" charset="2"/>
              <a:buChar char="§"/>
            </a:pPr>
            <a:r>
              <a:rPr lang="en-CA" altLang="en-US" sz="2400" b="1">
                <a:solidFill>
                  <a:srgbClr val="FFFF00"/>
                </a:solidFill>
              </a:rPr>
              <a:t>Acute total asphyxia</a:t>
            </a:r>
          </a:p>
          <a:p>
            <a:pPr lvl="2">
              <a:lnSpc>
                <a:spcPct val="90000"/>
              </a:lnSpc>
              <a:buSzTx/>
              <a:buFont typeface="Wingdings" panose="05000000000000000000" pitchFamily="2" charset="2"/>
              <a:buChar char="§"/>
            </a:pPr>
            <a:r>
              <a:rPr lang="en-CA" altLang="en-US" sz="2000" i="1"/>
              <a:t>This produced injury to the </a:t>
            </a:r>
          </a:p>
          <a:p>
            <a:pPr lvl="4">
              <a:lnSpc>
                <a:spcPct val="90000"/>
              </a:lnSpc>
              <a:buSzTx/>
              <a:buFont typeface="Wingdings" panose="05000000000000000000" pitchFamily="2" charset="2"/>
              <a:buChar char="§"/>
            </a:pPr>
            <a:r>
              <a:rPr lang="en-CA" altLang="en-US" i="1"/>
              <a:t>Thalamus</a:t>
            </a:r>
          </a:p>
          <a:p>
            <a:pPr lvl="4">
              <a:lnSpc>
                <a:spcPct val="90000"/>
              </a:lnSpc>
              <a:buSzTx/>
              <a:buFont typeface="Wingdings" panose="05000000000000000000" pitchFamily="2" charset="2"/>
              <a:buChar char="§"/>
            </a:pPr>
            <a:r>
              <a:rPr lang="en-CA" altLang="en-US" i="1"/>
              <a:t> brainstem</a:t>
            </a:r>
          </a:p>
          <a:p>
            <a:pPr lvl="4">
              <a:lnSpc>
                <a:spcPct val="90000"/>
              </a:lnSpc>
              <a:buSzTx/>
              <a:buFont typeface="Wingdings" panose="05000000000000000000" pitchFamily="2" charset="2"/>
              <a:buChar char="§"/>
            </a:pPr>
            <a:r>
              <a:rPr lang="en-CA" altLang="en-US" i="1"/>
              <a:t>spinal cord structures </a:t>
            </a:r>
          </a:p>
          <a:p>
            <a:pPr lvl="1">
              <a:lnSpc>
                <a:spcPct val="90000"/>
              </a:lnSpc>
              <a:buFont typeface="Wingdings" panose="05000000000000000000" pitchFamily="2" charset="2"/>
              <a:buChar char="§"/>
            </a:pPr>
            <a:r>
              <a:rPr lang="en-CA" altLang="en-US" sz="2400" b="1">
                <a:solidFill>
                  <a:srgbClr val="FFFF00"/>
                </a:solidFill>
              </a:rPr>
              <a:t>partial asphyxial</a:t>
            </a:r>
            <a:r>
              <a:rPr lang="en-CA" altLang="en-US" sz="2400"/>
              <a:t> insult lasting 1 to 5 hours</a:t>
            </a:r>
          </a:p>
          <a:p>
            <a:pPr lvl="2">
              <a:lnSpc>
                <a:spcPct val="90000"/>
              </a:lnSpc>
              <a:buSzTx/>
              <a:buFont typeface="Wingdings" panose="05000000000000000000" pitchFamily="2" charset="2"/>
              <a:buChar char="§"/>
            </a:pPr>
            <a:r>
              <a:rPr lang="en-CA" altLang="en-US" sz="2000" i="1"/>
              <a:t>This produced damage predominantly in the </a:t>
            </a:r>
          </a:p>
          <a:p>
            <a:pPr lvl="4">
              <a:lnSpc>
                <a:spcPct val="90000"/>
              </a:lnSpc>
              <a:buSzTx/>
              <a:buFont typeface="Wingdings" panose="05000000000000000000" pitchFamily="2" charset="2"/>
              <a:buChar char="§"/>
            </a:pPr>
            <a:r>
              <a:rPr lang="en-CA" altLang="en-US" i="1"/>
              <a:t>cerebral hemispheres </a:t>
            </a:r>
          </a:p>
          <a:p>
            <a:pPr lvl="4">
              <a:lnSpc>
                <a:spcPct val="90000"/>
              </a:lnSpc>
              <a:buSzTx/>
              <a:buFont typeface="Wingdings" panose="05000000000000000000" pitchFamily="2" charset="2"/>
              <a:buChar char="§"/>
            </a:pPr>
            <a:r>
              <a:rPr lang="en-CA" altLang="en-US" i="1"/>
              <a:t> basal ganglia </a:t>
            </a:r>
          </a:p>
          <a:p>
            <a:pPr lvl="4">
              <a:lnSpc>
                <a:spcPct val="90000"/>
              </a:lnSpc>
              <a:buSzTx/>
              <a:buFont typeface="Wingdings" panose="05000000000000000000" pitchFamily="2" charset="2"/>
              <a:buChar char="§"/>
            </a:pPr>
            <a:r>
              <a:rPr lang="en-CA" altLang="en-US" i="1"/>
              <a:t> cerebellum.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8168263-7884-40AC-B997-1BED79A099C3}"/>
              </a:ext>
            </a:extLst>
          </p:cNvPr>
          <p:cNvSpPr>
            <a:spLocks noGrp="1" noChangeArrowheads="1"/>
          </p:cNvSpPr>
          <p:nvPr>
            <p:ph type="title"/>
          </p:nvPr>
        </p:nvSpPr>
        <p:spPr>
          <a:xfrm>
            <a:off x="1042988" y="333375"/>
            <a:ext cx="7543800" cy="1431925"/>
          </a:xfrm>
        </p:spPr>
        <p:txBody>
          <a:bodyPr/>
          <a:lstStyle/>
          <a:p>
            <a:r>
              <a:rPr lang="en-CA" altLang="en-US" sz="3600"/>
              <a:t>PATHOPHYSIOLOGY</a:t>
            </a:r>
          </a:p>
        </p:txBody>
      </p:sp>
      <p:sp>
        <p:nvSpPr>
          <p:cNvPr id="22531" name="Rectangle 3">
            <a:extLst>
              <a:ext uri="{FF2B5EF4-FFF2-40B4-BE49-F238E27FC236}">
                <a16:creationId xmlns:a16="http://schemas.microsoft.com/office/drawing/2014/main" id="{6C037661-36BF-4509-848E-F0FAD339343D}"/>
              </a:ext>
            </a:extLst>
          </p:cNvPr>
          <p:cNvSpPr>
            <a:spLocks noGrp="1" noChangeArrowheads="1"/>
          </p:cNvSpPr>
          <p:nvPr>
            <p:ph type="body" idx="1"/>
          </p:nvPr>
        </p:nvSpPr>
        <p:spPr/>
        <p:txBody>
          <a:bodyPr/>
          <a:lstStyle/>
          <a:p>
            <a:pPr>
              <a:lnSpc>
                <a:spcPct val="80000"/>
              </a:lnSpc>
            </a:pPr>
            <a:r>
              <a:rPr lang="en-CA" altLang="en-US" sz="2000"/>
              <a:t>Early or primary neuronal damage occurs as a result of </a:t>
            </a:r>
            <a:r>
              <a:rPr lang="en-CA" altLang="en-US" sz="2000" i="1" u="sng">
                <a:solidFill>
                  <a:srgbClr val="FFFF00"/>
                </a:solidFill>
              </a:rPr>
              <a:t>cytotoxic changes</a:t>
            </a:r>
            <a:r>
              <a:rPr lang="en-CA" altLang="en-US" sz="2000"/>
              <a:t> due to</a:t>
            </a:r>
          </a:p>
          <a:p>
            <a:pPr>
              <a:lnSpc>
                <a:spcPct val="80000"/>
              </a:lnSpc>
              <a:buFont typeface="Wingdings" panose="05000000000000000000" pitchFamily="2" charset="2"/>
              <a:buNone/>
            </a:pPr>
            <a:r>
              <a:rPr lang="en-CA" altLang="en-US" sz="2000"/>
              <a:t> </a:t>
            </a:r>
          </a:p>
          <a:p>
            <a:pPr lvl="2">
              <a:lnSpc>
                <a:spcPct val="80000"/>
              </a:lnSpc>
            </a:pPr>
            <a:r>
              <a:rPr lang="en-CA" altLang="en-US" sz="1600"/>
              <a:t>failure of the microcirculation</a:t>
            </a:r>
          </a:p>
          <a:p>
            <a:pPr lvl="2">
              <a:lnSpc>
                <a:spcPct val="80000"/>
              </a:lnSpc>
            </a:pPr>
            <a:r>
              <a:rPr lang="en-CA" altLang="en-US" sz="1600"/>
              <a:t>inhibition of energy-producing molecular processes</a:t>
            </a:r>
          </a:p>
          <a:p>
            <a:pPr lvl="2">
              <a:lnSpc>
                <a:spcPct val="80000"/>
              </a:lnSpc>
            </a:pPr>
            <a:r>
              <a:rPr lang="en-CA" altLang="en-US" sz="1600"/>
              <a:t>increasing extracellular acidosis</a:t>
            </a:r>
          </a:p>
          <a:p>
            <a:pPr lvl="2">
              <a:lnSpc>
                <a:spcPct val="80000"/>
              </a:lnSpc>
            </a:pPr>
            <a:r>
              <a:rPr lang="en-CA" altLang="en-US" sz="1600"/>
              <a:t>and failure of Na+/K+-adenosine triphosphatase (ATPase) membrane pumps</a:t>
            </a:r>
          </a:p>
          <a:p>
            <a:pPr lvl="3">
              <a:lnSpc>
                <a:spcPct val="80000"/>
              </a:lnSpc>
            </a:pPr>
            <a:r>
              <a:rPr lang="en-CA" altLang="en-US" sz="1400"/>
              <a:t>which results in </a:t>
            </a:r>
            <a:r>
              <a:rPr lang="en-CA" altLang="en-US" sz="1400" b="1" i="1" u="sng">
                <a:solidFill>
                  <a:srgbClr val="FFFF00"/>
                </a:solidFill>
              </a:rPr>
              <a:t>excessive leakage of Na+ and Cl-</a:t>
            </a:r>
            <a:r>
              <a:rPr lang="en-CA" altLang="en-US" sz="1400"/>
              <a:t> into the cell with consequent accumulation of intracellular water </a:t>
            </a:r>
            <a:r>
              <a:rPr lang="en-CA" altLang="en-US" sz="1400" b="1" i="1" u="sng">
                <a:solidFill>
                  <a:srgbClr val="FFFF00"/>
                </a:solidFill>
              </a:rPr>
              <a:t>(cytotoxic edema)</a:t>
            </a:r>
          </a:p>
          <a:p>
            <a:pPr lvl="3">
              <a:lnSpc>
                <a:spcPct val="80000"/>
              </a:lnSpc>
              <a:buFontTx/>
              <a:buNone/>
            </a:pPr>
            <a:r>
              <a:rPr lang="en-CA" altLang="en-US" sz="1400"/>
              <a:t> </a:t>
            </a:r>
          </a:p>
          <a:p>
            <a:pPr>
              <a:lnSpc>
                <a:spcPct val="80000"/>
              </a:lnSpc>
            </a:pPr>
            <a:r>
              <a:rPr lang="en-CA" altLang="en-US" sz="2000" b="1" i="1" u="sng">
                <a:solidFill>
                  <a:srgbClr val="FFFF00"/>
                </a:solidFill>
              </a:rPr>
              <a:t>Free radical</a:t>
            </a:r>
            <a:r>
              <a:rPr lang="en-CA" altLang="en-US" sz="2000"/>
              <a:t> production is also initiated, which further compromises neuronal integrity</a:t>
            </a:r>
          </a:p>
          <a:p>
            <a:pPr>
              <a:lnSpc>
                <a:spcPct val="80000"/>
              </a:lnSpc>
              <a:buFont typeface="Wingdings" panose="05000000000000000000" pitchFamily="2" charset="2"/>
              <a:buNone/>
            </a:pPr>
            <a:endParaRPr lang="en-CA" altLang="en-US" sz="2000"/>
          </a:p>
          <a:p>
            <a:pPr>
              <a:lnSpc>
                <a:spcPct val="80000"/>
              </a:lnSpc>
            </a:pPr>
            <a:r>
              <a:rPr lang="en-CA" altLang="en-US" sz="2000"/>
              <a:t>If not reversed, these processes lead to </a:t>
            </a:r>
            <a:r>
              <a:rPr lang="en-CA" altLang="en-US" sz="2000">
                <a:solidFill>
                  <a:srgbClr val="FFFF00"/>
                </a:solidFill>
              </a:rPr>
              <a:t>neuronal death</a:t>
            </a:r>
            <a:r>
              <a:rPr lang="en-CA" altLang="en-US" sz="2000"/>
              <a:t> within a short time of the acute insult</a:t>
            </a:r>
          </a:p>
        </p:txBody>
      </p:sp>
    </p:spTree>
  </p:cSld>
  <p:clrMapOvr>
    <a:masterClrMapping/>
  </p:clrMapOvr>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Shimmer</Template>
  <TotalTime>1329</TotalTime>
  <Words>1955</Words>
  <Application>Microsoft Office PowerPoint</Application>
  <PresentationFormat>On-screen Show (4:3)</PresentationFormat>
  <Paragraphs>402</Paragraphs>
  <Slides>45</Slides>
  <Notes>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Shimmer</vt:lpstr>
      <vt:lpstr>     Hypoxic-Ischemic           Encephalopathy </vt:lpstr>
      <vt:lpstr> DEFINITIONS  </vt:lpstr>
      <vt:lpstr> DEFINITIONS  </vt:lpstr>
      <vt:lpstr>Incidence</vt:lpstr>
      <vt:lpstr> SELECTIVE VULNERABILITY  </vt:lpstr>
      <vt:lpstr>SELECTIVE VULNERABILITY </vt:lpstr>
      <vt:lpstr>SELECTIVE VULNERABILITY </vt:lpstr>
      <vt:lpstr>Types of Hypoxic-Ischemic Insult</vt:lpstr>
      <vt:lpstr>PATHOPHYSIOLOGY</vt:lpstr>
      <vt:lpstr>PATHOPHYSIOLOGY</vt:lpstr>
      <vt:lpstr>PATHOPHYSIOLOGY</vt:lpstr>
      <vt:lpstr>PATHOPHYSIOLOGY</vt:lpstr>
      <vt:lpstr>PATHOPHYSIOLOGY</vt:lpstr>
      <vt:lpstr>PATHOPHYSIOLOGY</vt:lpstr>
      <vt:lpstr>PATHOPHYSIOLOGY</vt:lpstr>
      <vt:lpstr>HIE  History  </vt:lpstr>
      <vt:lpstr>History</vt:lpstr>
      <vt:lpstr>HIE  Physical Examination</vt:lpstr>
      <vt:lpstr>HIE  Physical Examination</vt:lpstr>
      <vt:lpstr>HIE  Physical Examination  </vt:lpstr>
      <vt:lpstr>HIE  Physical Examination</vt:lpstr>
      <vt:lpstr>HIE </vt:lpstr>
      <vt:lpstr>HIE </vt:lpstr>
      <vt:lpstr>HIE </vt:lpstr>
      <vt:lpstr> ETIOLOGY  </vt:lpstr>
      <vt:lpstr> ETIOLOGY  </vt:lpstr>
      <vt:lpstr>Risk Factors</vt:lpstr>
      <vt:lpstr>Multiorgan Systemic Effects of Asphyxia </vt:lpstr>
      <vt:lpstr>Multiorgan Systemic Effects of Asphyxia </vt:lpstr>
      <vt:lpstr>Differential Diagnosis</vt:lpstr>
      <vt:lpstr>Work-up</vt:lpstr>
      <vt:lpstr>HIE Imaging Study  </vt:lpstr>
      <vt:lpstr>HIE </vt:lpstr>
      <vt:lpstr>HIE </vt:lpstr>
      <vt:lpstr>HIE </vt:lpstr>
      <vt:lpstr>HIE </vt:lpstr>
      <vt:lpstr>HIE </vt:lpstr>
      <vt:lpstr>HIE </vt:lpstr>
      <vt:lpstr>HIE </vt:lpstr>
      <vt:lpstr>PREVENTION</vt:lpstr>
      <vt:lpstr>PREVENTION</vt:lpstr>
      <vt:lpstr>PREVENTION</vt:lpstr>
      <vt:lpstr>PREVENTION</vt:lpstr>
      <vt:lpstr> Prognosis </vt:lpstr>
      <vt:lpstr>         Thank you</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amjad</dc:creator>
  <cp:lastModifiedBy>hejazeenmarleen@gmail.com</cp:lastModifiedBy>
  <cp:revision>41</cp:revision>
  <dcterms:created xsi:type="dcterms:W3CDTF">2010-08-18T18:53:55Z</dcterms:created>
  <dcterms:modified xsi:type="dcterms:W3CDTF">2019-11-28T20:18:25Z</dcterms:modified>
</cp:coreProperties>
</file>