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62"/>
  </p:notesMasterIdLst>
  <p:sldIdLst>
    <p:sldId id="256" r:id="rId5"/>
    <p:sldId id="259" r:id="rId6"/>
    <p:sldId id="423" r:id="rId7"/>
    <p:sldId id="260" r:id="rId8"/>
    <p:sldId id="261" r:id="rId9"/>
    <p:sldId id="445" r:id="rId10"/>
    <p:sldId id="284" r:id="rId11"/>
    <p:sldId id="285" r:id="rId12"/>
    <p:sldId id="294" r:id="rId13"/>
    <p:sldId id="291" r:id="rId14"/>
    <p:sldId id="293" r:id="rId15"/>
    <p:sldId id="287" r:id="rId16"/>
    <p:sldId id="288" r:id="rId17"/>
    <p:sldId id="295" r:id="rId18"/>
    <p:sldId id="296" r:id="rId19"/>
    <p:sldId id="269" r:id="rId20"/>
    <p:sldId id="270" r:id="rId21"/>
    <p:sldId id="262" r:id="rId22"/>
    <p:sldId id="266" r:id="rId23"/>
    <p:sldId id="263" r:id="rId24"/>
    <p:sldId id="264" r:id="rId25"/>
    <p:sldId id="265" r:id="rId26"/>
    <p:sldId id="268" r:id="rId27"/>
    <p:sldId id="289" r:id="rId28"/>
    <p:sldId id="267" r:id="rId29"/>
    <p:sldId id="446" r:id="rId30"/>
    <p:sldId id="447" r:id="rId31"/>
    <p:sldId id="448" r:id="rId32"/>
    <p:sldId id="450" r:id="rId33"/>
    <p:sldId id="271" r:id="rId34"/>
    <p:sldId id="272" r:id="rId35"/>
    <p:sldId id="273" r:id="rId36"/>
    <p:sldId id="275" r:id="rId37"/>
    <p:sldId id="297" r:id="rId38"/>
    <p:sldId id="318" r:id="rId39"/>
    <p:sldId id="290" r:id="rId40"/>
    <p:sldId id="298" r:id="rId41"/>
    <p:sldId id="299" r:id="rId42"/>
    <p:sldId id="276" r:id="rId43"/>
    <p:sldId id="277" r:id="rId44"/>
    <p:sldId id="300" r:id="rId45"/>
    <p:sldId id="301" r:id="rId46"/>
    <p:sldId id="308" r:id="rId47"/>
    <p:sldId id="453" r:id="rId48"/>
    <p:sldId id="280" r:id="rId49"/>
    <p:sldId id="282" r:id="rId50"/>
    <p:sldId id="321" r:id="rId51"/>
    <p:sldId id="281" r:id="rId52"/>
    <p:sldId id="283" r:id="rId53"/>
    <p:sldId id="309" r:id="rId54"/>
    <p:sldId id="303" r:id="rId55"/>
    <p:sldId id="304" r:id="rId56"/>
    <p:sldId id="306" r:id="rId57"/>
    <p:sldId id="307" r:id="rId58"/>
    <p:sldId id="455" r:id="rId59"/>
    <p:sldId id="305" r:id="rId60"/>
    <p:sldId id="454" r:id="rId61"/>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4AE56B-389D-4EFF-B400-94887B512073}" v="346" dt="2024-07-10T10:15:07.872"/>
    <p1510:client id="{BBF47F27-7BAD-4CB9-B38B-4C18E1EA9C1C}" v="24" dt="2024-07-10T10:24:19.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6" d="100"/>
          <a:sy n="86" d="100"/>
        </p:scale>
        <p:origin x="4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a Dala'ien" userId="e74b51e9b06036e0" providerId="Windows Live" clId="Web-{BBF47F27-7BAD-4CB9-B38B-4C18E1EA9C1C}"/>
    <pc:docChg chg="addSld modSld">
      <pc:chgData name="Alaa Dala'ien" userId="e74b51e9b06036e0" providerId="Windows Live" clId="Web-{BBF47F27-7BAD-4CB9-B38B-4C18E1EA9C1C}" dt="2024-07-10T10:24:19.761" v="22" actId="20577"/>
      <pc:docMkLst>
        <pc:docMk/>
      </pc:docMkLst>
      <pc:sldChg chg="modSp new">
        <pc:chgData name="Alaa Dala'ien" userId="e74b51e9b06036e0" providerId="Windows Live" clId="Web-{BBF47F27-7BAD-4CB9-B38B-4C18E1EA9C1C}" dt="2024-07-10T10:24:19.761" v="22" actId="20577"/>
        <pc:sldMkLst>
          <pc:docMk/>
          <pc:sldMk cId="2848946990" sldId="455"/>
        </pc:sldMkLst>
        <pc:spChg chg="mod">
          <ac:chgData name="Alaa Dala'ien" userId="e74b51e9b06036e0" providerId="Windows Live" clId="Web-{BBF47F27-7BAD-4CB9-B38B-4C18E1EA9C1C}" dt="2024-07-10T10:24:04.745" v="9" actId="20577"/>
          <ac:spMkLst>
            <pc:docMk/>
            <pc:sldMk cId="2848946990" sldId="455"/>
            <ac:spMk id="2" creationId="{0F000049-F85A-0EC7-BAA7-346AE64E81E7}"/>
          </ac:spMkLst>
        </pc:spChg>
        <pc:spChg chg="mod">
          <ac:chgData name="Alaa Dala'ien" userId="e74b51e9b06036e0" providerId="Windows Live" clId="Web-{BBF47F27-7BAD-4CB9-B38B-4C18E1EA9C1C}" dt="2024-07-10T10:24:19.761" v="22" actId="20577"/>
          <ac:spMkLst>
            <pc:docMk/>
            <pc:sldMk cId="2848946990" sldId="455"/>
            <ac:spMk id="3" creationId="{3D0C694C-E4EE-98FD-BB48-7454254F45A6}"/>
          </ac:spMkLst>
        </pc:spChg>
      </pc:sldChg>
    </pc:docChg>
  </pc:docChgLst>
  <pc:docChgLst>
    <pc:chgData name="Alaa Dala'ien" userId="e74b51e9b06036e0" providerId="Windows Live" clId="Web-{B84AE56B-389D-4EFF-B400-94887B512073}"/>
    <pc:docChg chg="addSld delSld modSld">
      <pc:chgData name="Alaa Dala'ien" userId="e74b51e9b06036e0" providerId="Windows Live" clId="Web-{B84AE56B-389D-4EFF-B400-94887B512073}" dt="2024-07-10T10:15:07.872" v="336" actId="1076"/>
      <pc:docMkLst>
        <pc:docMk/>
      </pc:docMkLst>
      <pc:sldChg chg="modSp">
        <pc:chgData name="Alaa Dala'ien" userId="e74b51e9b06036e0" providerId="Windows Live" clId="Web-{B84AE56B-389D-4EFF-B400-94887B512073}" dt="2024-07-10T08:59:23.117" v="6" actId="20577"/>
        <pc:sldMkLst>
          <pc:docMk/>
          <pc:sldMk cId="0" sldId="256"/>
        </pc:sldMkLst>
        <pc:spChg chg="mod">
          <ac:chgData name="Alaa Dala'ien" userId="e74b51e9b06036e0" providerId="Windows Live" clId="Web-{B84AE56B-389D-4EFF-B400-94887B512073}" dt="2024-07-10T08:59:23.117" v="6" actId="20577"/>
          <ac:spMkLst>
            <pc:docMk/>
            <pc:sldMk cId="0" sldId="256"/>
            <ac:spMk id="5126" creationId="{A5F4C804-0038-74ED-EA45-011CFCB9AAA8}"/>
          </ac:spMkLst>
        </pc:spChg>
      </pc:sldChg>
      <pc:sldChg chg="del">
        <pc:chgData name="Alaa Dala'ien" userId="e74b51e9b06036e0" providerId="Windows Live" clId="Web-{B84AE56B-389D-4EFF-B400-94887B512073}" dt="2024-07-10T10:14:15.293" v="319"/>
        <pc:sldMkLst>
          <pc:docMk/>
          <pc:sldMk cId="0" sldId="257"/>
        </pc:sldMkLst>
      </pc:sldChg>
      <pc:sldChg chg="modSp">
        <pc:chgData name="Alaa Dala'ien" userId="e74b51e9b06036e0" providerId="Windows Live" clId="Web-{B84AE56B-389D-4EFF-B400-94887B512073}" dt="2024-07-10T09:06:54.694" v="158" actId="20577"/>
        <pc:sldMkLst>
          <pc:docMk/>
          <pc:sldMk cId="0" sldId="259"/>
        </pc:sldMkLst>
        <pc:spChg chg="mod">
          <ac:chgData name="Alaa Dala'ien" userId="e74b51e9b06036e0" providerId="Windows Live" clId="Web-{B84AE56B-389D-4EFF-B400-94887B512073}" dt="2024-07-10T09:06:54.694" v="158" actId="20577"/>
          <ac:spMkLst>
            <pc:docMk/>
            <pc:sldMk cId="0" sldId="259"/>
            <ac:spMk id="3" creationId="{1366BE4D-112C-C450-6DD7-A4DDE49CD775}"/>
          </ac:spMkLst>
        </pc:spChg>
      </pc:sldChg>
      <pc:sldChg chg="modSp">
        <pc:chgData name="Alaa Dala'ien" userId="e74b51e9b06036e0" providerId="Windows Live" clId="Web-{B84AE56B-389D-4EFF-B400-94887B512073}" dt="2024-07-10T09:26:11.983" v="241" actId="20577"/>
        <pc:sldMkLst>
          <pc:docMk/>
          <pc:sldMk cId="0" sldId="264"/>
        </pc:sldMkLst>
        <pc:spChg chg="mod">
          <ac:chgData name="Alaa Dala'ien" userId="e74b51e9b06036e0" providerId="Windows Live" clId="Web-{B84AE56B-389D-4EFF-B400-94887B512073}" dt="2024-07-10T09:26:11.983" v="241" actId="20577"/>
          <ac:spMkLst>
            <pc:docMk/>
            <pc:sldMk cId="0" sldId="264"/>
            <ac:spMk id="45059" creationId="{210C18C7-C79F-B587-6D38-E1A88FAE4D24}"/>
          </ac:spMkLst>
        </pc:spChg>
      </pc:sldChg>
      <pc:sldChg chg="addSp delSp modSp">
        <pc:chgData name="Alaa Dala'ien" userId="e74b51e9b06036e0" providerId="Windows Live" clId="Web-{B84AE56B-389D-4EFF-B400-94887B512073}" dt="2024-07-10T09:23:25.759" v="229" actId="20577"/>
        <pc:sldMkLst>
          <pc:docMk/>
          <pc:sldMk cId="0" sldId="266"/>
        </pc:sldMkLst>
        <pc:spChg chg="add del mod">
          <ac:chgData name="Alaa Dala'ien" userId="e74b51e9b06036e0" providerId="Windows Live" clId="Web-{B84AE56B-389D-4EFF-B400-94887B512073}" dt="2024-07-10T09:23:25.759" v="229" actId="20577"/>
          <ac:spMkLst>
            <pc:docMk/>
            <pc:sldMk cId="0" sldId="266"/>
            <ac:spMk id="3" creationId="{7F48D79F-DD5C-026A-CE23-83BD0DEE47C0}"/>
          </ac:spMkLst>
        </pc:spChg>
        <pc:spChg chg="add del mod">
          <ac:chgData name="Alaa Dala'ien" userId="e74b51e9b06036e0" providerId="Windows Live" clId="Web-{B84AE56B-389D-4EFF-B400-94887B512073}" dt="2024-07-10T09:20:59.677" v="214"/>
          <ac:spMkLst>
            <pc:docMk/>
            <pc:sldMk cId="0" sldId="266"/>
            <ac:spMk id="5" creationId="{2405CED9-448D-4B09-8EAA-976C842279C0}"/>
          </ac:spMkLst>
        </pc:spChg>
      </pc:sldChg>
      <pc:sldChg chg="modSp">
        <pc:chgData name="Alaa Dala'ien" userId="e74b51e9b06036e0" providerId="Windows Live" clId="Web-{B84AE56B-389D-4EFF-B400-94887B512073}" dt="2024-07-10T09:29:26.695" v="256" actId="20577"/>
        <pc:sldMkLst>
          <pc:docMk/>
          <pc:sldMk cId="0" sldId="267"/>
        </pc:sldMkLst>
        <pc:spChg chg="mod">
          <ac:chgData name="Alaa Dala'ien" userId="e74b51e9b06036e0" providerId="Windows Live" clId="Web-{B84AE56B-389D-4EFF-B400-94887B512073}" dt="2024-07-10T09:29:26.695" v="256" actId="20577"/>
          <ac:spMkLst>
            <pc:docMk/>
            <pc:sldMk cId="0" sldId="267"/>
            <ac:spMk id="52227" creationId="{4C19D728-0E36-9F50-AECD-64819A48A1BC}"/>
          </ac:spMkLst>
        </pc:spChg>
      </pc:sldChg>
      <pc:sldChg chg="addSp delSp modSp">
        <pc:chgData name="Alaa Dala'ien" userId="e74b51e9b06036e0" providerId="Windows Live" clId="Web-{B84AE56B-389D-4EFF-B400-94887B512073}" dt="2024-07-10T09:20:27.363" v="212" actId="20577"/>
        <pc:sldMkLst>
          <pc:docMk/>
          <pc:sldMk cId="0" sldId="270"/>
        </pc:sldMkLst>
        <pc:spChg chg="mod">
          <ac:chgData name="Alaa Dala'ien" userId="e74b51e9b06036e0" providerId="Windows Live" clId="Web-{B84AE56B-389D-4EFF-B400-94887B512073}" dt="2024-07-10T09:19:34.815" v="200" actId="20577"/>
          <ac:spMkLst>
            <pc:docMk/>
            <pc:sldMk cId="0" sldId="270"/>
            <ac:spMk id="3" creationId="{D1FE4554-E893-8CA8-75B2-A94D0BE54BEC}"/>
          </ac:spMkLst>
        </pc:spChg>
        <pc:spChg chg="add del mod">
          <ac:chgData name="Alaa Dala'ien" userId="e74b51e9b06036e0" providerId="Windows Live" clId="Web-{B84AE56B-389D-4EFF-B400-94887B512073}" dt="2024-07-10T09:20:11.691" v="208"/>
          <ac:spMkLst>
            <pc:docMk/>
            <pc:sldMk cId="0" sldId="270"/>
            <ac:spMk id="4" creationId="{EA1F7925-E7AF-9DC0-A7DB-FC5B85741474}"/>
          </ac:spMkLst>
        </pc:spChg>
        <pc:spChg chg="add del mod">
          <ac:chgData name="Alaa Dala'ien" userId="e74b51e9b06036e0" providerId="Windows Live" clId="Web-{B84AE56B-389D-4EFF-B400-94887B512073}" dt="2024-07-10T09:20:27.363" v="212" actId="20577"/>
          <ac:spMkLst>
            <pc:docMk/>
            <pc:sldMk cId="0" sldId="270"/>
            <ac:spMk id="36866" creationId="{D3F2D8BA-89C7-F5D6-BF88-9FEF42A4977F}"/>
          </ac:spMkLst>
        </pc:spChg>
      </pc:sldChg>
      <pc:sldChg chg="modSp">
        <pc:chgData name="Alaa Dala'ien" userId="e74b51e9b06036e0" providerId="Windows Live" clId="Web-{B84AE56B-389D-4EFF-B400-94887B512073}" dt="2024-07-10T09:42:34.136" v="316" actId="20577"/>
        <pc:sldMkLst>
          <pc:docMk/>
          <pc:sldMk cId="0" sldId="273"/>
        </pc:sldMkLst>
        <pc:spChg chg="mod">
          <ac:chgData name="Alaa Dala'ien" userId="e74b51e9b06036e0" providerId="Windows Live" clId="Web-{B84AE56B-389D-4EFF-B400-94887B512073}" dt="2024-07-10T09:42:34.136" v="316" actId="20577"/>
          <ac:spMkLst>
            <pc:docMk/>
            <pc:sldMk cId="0" sldId="273"/>
            <ac:spMk id="61443" creationId="{0BEA69AD-CD40-80EA-7D5E-8635BE828269}"/>
          </ac:spMkLst>
        </pc:spChg>
      </pc:sldChg>
      <pc:sldChg chg="del">
        <pc:chgData name="Alaa Dala'ien" userId="e74b51e9b06036e0" providerId="Windows Live" clId="Web-{B84AE56B-389D-4EFF-B400-94887B512073}" dt="2024-07-10T09:47:46.097" v="317"/>
        <pc:sldMkLst>
          <pc:docMk/>
          <pc:sldMk cId="0" sldId="279"/>
        </pc:sldMkLst>
      </pc:sldChg>
      <pc:sldChg chg="modSp">
        <pc:chgData name="Alaa Dala'ien" userId="e74b51e9b06036e0" providerId="Windows Live" clId="Web-{B84AE56B-389D-4EFF-B400-94887B512073}" dt="2024-07-10T09:16:17.184" v="196" actId="20577"/>
        <pc:sldMkLst>
          <pc:docMk/>
          <pc:sldMk cId="0" sldId="284"/>
        </pc:sldMkLst>
        <pc:spChg chg="mod">
          <ac:chgData name="Alaa Dala'ien" userId="e74b51e9b06036e0" providerId="Windows Live" clId="Web-{B84AE56B-389D-4EFF-B400-94887B512073}" dt="2024-07-10T09:16:17.184" v="196" actId="20577"/>
          <ac:spMkLst>
            <pc:docMk/>
            <pc:sldMk cId="0" sldId="284"/>
            <ac:spMk id="16387" creationId="{4AC636CE-6A51-6FE8-1C90-71C3AFF2A7A0}"/>
          </ac:spMkLst>
        </pc:spChg>
      </pc:sldChg>
      <pc:sldChg chg="delSp modSp">
        <pc:chgData name="Alaa Dala'ien" userId="e74b51e9b06036e0" providerId="Windows Live" clId="Web-{B84AE56B-389D-4EFF-B400-94887B512073}" dt="2024-07-10T09:34:09.688" v="271" actId="20577"/>
        <pc:sldMkLst>
          <pc:docMk/>
          <pc:sldMk cId="0" sldId="446"/>
        </pc:sldMkLst>
        <pc:spChg chg="mod">
          <ac:chgData name="Alaa Dala'ien" userId="e74b51e9b06036e0" providerId="Windows Live" clId="Web-{B84AE56B-389D-4EFF-B400-94887B512073}" dt="2024-07-10T09:34:09.688" v="271" actId="20577"/>
          <ac:spMkLst>
            <pc:docMk/>
            <pc:sldMk cId="0" sldId="446"/>
            <ac:spMk id="54275" creationId="{7274082B-BB2A-DB3F-ABCB-BF3812DB2FE2}"/>
          </ac:spMkLst>
        </pc:spChg>
        <pc:picChg chg="mod">
          <ac:chgData name="Alaa Dala'ien" userId="e74b51e9b06036e0" providerId="Windows Live" clId="Web-{B84AE56B-389D-4EFF-B400-94887B512073}" dt="2024-07-10T09:29:42.148" v="259" actId="1076"/>
          <ac:picMkLst>
            <pc:docMk/>
            <pc:sldMk cId="0" sldId="446"/>
            <ac:picMk id="7170" creationId="{73A1D7B1-3C37-F7A4-1892-43AE5E28D2F9}"/>
          </ac:picMkLst>
        </pc:picChg>
        <pc:picChg chg="del">
          <ac:chgData name="Alaa Dala'ien" userId="e74b51e9b06036e0" providerId="Windows Live" clId="Web-{B84AE56B-389D-4EFF-B400-94887B512073}" dt="2024-07-10T09:29:35.289" v="257"/>
          <ac:picMkLst>
            <pc:docMk/>
            <pc:sldMk cId="0" sldId="446"/>
            <ac:picMk id="54277" creationId="{F01E3AF8-AB8D-C7EC-CECD-08F67C58808A}"/>
          </ac:picMkLst>
        </pc:picChg>
      </pc:sldChg>
      <pc:sldChg chg="modSp">
        <pc:chgData name="Alaa Dala'ien" userId="e74b51e9b06036e0" providerId="Windows Live" clId="Web-{B84AE56B-389D-4EFF-B400-94887B512073}" dt="2024-07-10T09:35:50.019" v="309" actId="20577"/>
        <pc:sldMkLst>
          <pc:docMk/>
          <pc:sldMk cId="0" sldId="447"/>
        </pc:sldMkLst>
        <pc:spChg chg="mod">
          <ac:chgData name="Alaa Dala'ien" userId="e74b51e9b06036e0" providerId="Windows Live" clId="Web-{B84AE56B-389D-4EFF-B400-94887B512073}" dt="2024-07-10T09:35:50.019" v="309" actId="20577"/>
          <ac:spMkLst>
            <pc:docMk/>
            <pc:sldMk cId="0" sldId="447"/>
            <ac:spMk id="3" creationId="{AF80BB99-6869-D23D-7383-45A6C3689A22}"/>
          </ac:spMkLst>
        </pc:spChg>
        <pc:spChg chg="mod">
          <ac:chgData name="Alaa Dala'ien" userId="e74b51e9b06036e0" providerId="Windows Live" clId="Web-{B84AE56B-389D-4EFF-B400-94887B512073}" dt="2024-07-10T09:34:43.345" v="273" actId="20577"/>
          <ac:spMkLst>
            <pc:docMk/>
            <pc:sldMk cId="0" sldId="447"/>
            <ac:spMk id="55298" creationId="{B8BACFAF-7129-FE9C-D122-5F6B34E97F1B}"/>
          </ac:spMkLst>
        </pc:spChg>
      </pc:sldChg>
      <pc:sldChg chg="del">
        <pc:chgData name="Alaa Dala'ien" userId="e74b51e9b06036e0" providerId="Windows Live" clId="Web-{B84AE56B-389D-4EFF-B400-94887B512073}" dt="2024-07-10T09:37:52.320" v="313"/>
        <pc:sldMkLst>
          <pc:docMk/>
          <pc:sldMk cId="0" sldId="449"/>
        </pc:sldMkLst>
      </pc:sldChg>
      <pc:sldChg chg="modSp">
        <pc:chgData name="Alaa Dala'ien" userId="e74b51e9b06036e0" providerId="Windows Live" clId="Web-{B84AE56B-389D-4EFF-B400-94887B512073}" dt="2024-07-10T09:37:18.412" v="312" actId="20577"/>
        <pc:sldMkLst>
          <pc:docMk/>
          <pc:sldMk cId="0" sldId="450"/>
        </pc:sldMkLst>
        <pc:spChg chg="mod">
          <ac:chgData name="Alaa Dala'ien" userId="e74b51e9b06036e0" providerId="Windows Live" clId="Web-{B84AE56B-389D-4EFF-B400-94887B512073}" dt="2024-07-10T09:37:18.412" v="312" actId="20577"/>
          <ac:spMkLst>
            <pc:docMk/>
            <pc:sldMk cId="0" sldId="450"/>
            <ac:spMk id="58372" creationId="{3FE2B18E-23A2-6C14-07A9-863943465CE6}"/>
          </ac:spMkLst>
        </pc:spChg>
      </pc:sldChg>
      <pc:sldChg chg="del">
        <pc:chgData name="Alaa Dala'ien" userId="e74b51e9b06036e0" providerId="Windows Live" clId="Web-{B84AE56B-389D-4EFF-B400-94887B512073}" dt="2024-07-10T09:47:53.488" v="318"/>
        <pc:sldMkLst>
          <pc:docMk/>
          <pc:sldMk cId="0" sldId="451"/>
        </pc:sldMkLst>
      </pc:sldChg>
      <pc:sldChg chg="delSp modSp new">
        <pc:chgData name="Alaa Dala'ien" userId="e74b51e9b06036e0" providerId="Windows Live" clId="Web-{B84AE56B-389D-4EFF-B400-94887B512073}" dt="2024-07-10T10:15:07.872" v="336" actId="1076"/>
        <pc:sldMkLst>
          <pc:docMk/>
          <pc:sldMk cId="3912579074" sldId="454"/>
        </pc:sldMkLst>
        <pc:spChg chg="del">
          <ac:chgData name="Alaa Dala'ien" userId="e74b51e9b06036e0" providerId="Windows Live" clId="Web-{B84AE56B-389D-4EFF-B400-94887B512073}" dt="2024-07-10T10:14:50.434" v="333"/>
          <ac:spMkLst>
            <pc:docMk/>
            <pc:sldMk cId="3912579074" sldId="454"/>
            <ac:spMk id="2" creationId="{8ED0C64B-7F8C-BE23-5697-47D541D38808}"/>
          </ac:spMkLst>
        </pc:spChg>
        <pc:spChg chg="mod">
          <ac:chgData name="Alaa Dala'ien" userId="e74b51e9b06036e0" providerId="Windows Live" clId="Web-{B84AE56B-389D-4EFF-B400-94887B512073}" dt="2024-07-10T10:15:07.872" v="336" actId="1076"/>
          <ac:spMkLst>
            <pc:docMk/>
            <pc:sldMk cId="3912579074" sldId="454"/>
            <ac:spMk id="3" creationId="{821C5022-660C-8755-19EF-A83AF99645CA}"/>
          </ac:spMkLst>
        </pc:spChg>
      </pc:sldChg>
    </pc:docChg>
  </pc:docChgLst>
  <pc:docChgLst>
    <pc:chgData name="Alaa Dala'ien" userId="e74b51e9b06036e0" providerId="Windows Live" clId="Web-{251A1325-13BD-496C-A74F-CFF50EB328AE}"/>
    <pc:docChg chg="delSld modSld">
      <pc:chgData name="Alaa Dala'ien" userId="e74b51e9b06036e0" providerId="Windows Live" clId="Web-{251A1325-13BD-496C-A74F-CFF50EB328AE}" dt="2024-07-04T15:02:03.060" v="4"/>
      <pc:docMkLst>
        <pc:docMk/>
      </pc:docMkLst>
      <pc:sldChg chg="modSp">
        <pc:chgData name="Alaa Dala'ien" userId="e74b51e9b06036e0" providerId="Windows Live" clId="Web-{251A1325-13BD-496C-A74F-CFF50EB328AE}" dt="2024-07-04T15:01:48.622" v="3" actId="1076"/>
        <pc:sldMkLst>
          <pc:docMk/>
          <pc:sldMk cId="0" sldId="256"/>
        </pc:sldMkLst>
        <pc:spChg chg="mod">
          <ac:chgData name="Alaa Dala'ien" userId="e74b51e9b06036e0" providerId="Windows Live" clId="Web-{251A1325-13BD-496C-A74F-CFF50EB328AE}" dt="2024-07-04T15:01:47.091" v="2" actId="20577"/>
          <ac:spMkLst>
            <pc:docMk/>
            <pc:sldMk cId="0" sldId="256"/>
            <ac:spMk id="5126" creationId="{A5F4C804-0038-74ED-EA45-011CFCB9AAA8}"/>
          </ac:spMkLst>
        </pc:spChg>
        <pc:picChg chg="mod">
          <ac:chgData name="Alaa Dala'ien" userId="e74b51e9b06036e0" providerId="Windows Live" clId="Web-{251A1325-13BD-496C-A74F-CFF50EB328AE}" dt="2024-07-04T15:01:48.622" v="3" actId="1076"/>
          <ac:picMkLst>
            <pc:docMk/>
            <pc:sldMk cId="0" sldId="256"/>
            <ac:picMk id="5129" creationId="{1D6DA539-7427-E819-1B76-7973ABD9818D}"/>
          </ac:picMkLst>
        </pc:picChg>
      </pc:sldChg>
      <pc:sldChg chg="del">
        <pc:chgData name="Alaa Dala'ien" userId="e74b51e9b06036e0" providerId="Windows Live" clId="Web-{251A1325-13BD-496C-A74F-CFF50EB328AE}" dt="2024-07-04T15:02:03.060" v="4"/>
        <pc:sldMkLst>
          <pc:docMk/>
          <pc:sldMk cId="0" sldId="310"/>
        </pc:sldMkLst>
      </pc:sldChg>
    </pc:docChg>
  </pc:docChgLst>
  <pc:docChgLst>
    <pc:chgData clId="Web-{1A2365C4-2E71-4AF9-A7B4-359B1F692B6A}"/>
    <pc:docChg chg="modSld">
      <pc:chgData name="" userId="" providerId="" clId="Web-{1A2365C4-2E71-4AF9-A7B4-359B1F692B6A}" dt="2024-07-04T16:13:15.426" v="6" actId="20577"/>
      <pc:docMkLst>
        <pc:docMk/>
      </pc:docMkLst>
      <pc:sldChg chg="modSp">
        <pc:chgData name="" userId="" providerId="" clId="Web-{1A2365C4-2E71-4AF9-A7B4-359B1F692B6A}" dt="2024-07-04T16:13:15.426" v="6" actId="20577"/>
        <pc:sldMkLst>
          <pc:docMk/>
          <pc:sldMk cId="0" sldId="256"/>
        </pc:sldMkLst>
        <pc:spChg chg="mod">
          <ac:chgData name="" userId="" providerId="" clId="Web-{1A2365C4-2E71-4AF9-A7B4-359B1F692B6A}" dt="2024-07-04T16:13:15.426" v="6" actId="20577"/>
          <ac:spMkLst>
            <pc:docMk/>
            <pc:sldMk cId="0" sldId="256"/>
            <ac:spMk id="5126" creationId="{A5F4C804-0038-74ED-EA45-011CFCB9AAA8}"/>
          </ac:spMkLst>
        </pc:spChg>
      </pc:sldChg>
    </pc:docChg>
  </pc:docChgLst>
  <pc:docChgLst>
    <pc:chgData name="Alaa Dala'ien" userId="e74b51e9b06036e0" providerId="Windows Live" clId="Web-{1A2365C4-2E71-4AF9-A7B4-359B1F692B6A}"/>
    <pc:docChg chg="delSld modSld">
      <pc:chgData name="Alaa Dala'ien" userId="e74b51e9b06036e0" providerId="Windows Live" clId="Web-{1A2365C4-2E71-4AF9-A7B4-359B1F692B6A}" dt="2024-07-04T16:32:59.820" v="253"/>
      <pc:docMkLst>
        <pc:docMk/>
      </pc:docMkLst>
      <pc:sldChg chg="modSp">
        <pc:chgData name="Alaa Dala'ien" userId="e74b51e9b06036e0" providerId="Windows Live" clId="Web-{1A2365C4-2E71-4AF9-A7B4-359B1F692B6A}" dt="2024-07-04T16:13:44.224" v="19" actId="20577"/>
        <pc:sldMkLst>
          <pc:docMk/>
          <pc:sldMk cId="0" sldId="256"/>
        </pc:sldMkLst>
        <pc:spChg chg="mod">
          <ac:chgData name="Alaa Dala'ien" userId="e74b51e9b06036e0" providerId="Windows Live" clId="Web-{1A2365C4-2E71-4AF9-A7B4-359B1F692B6A}" dt="2024-07-04T16:13:44.224" v="19" actId="20577"/>
          <ac:spMkLst>
            <pc:docMk/>
            <pc:sldMk cId="0" sldId="256"/>
            <ac:spMk id="5126" creationId="{A5F4C804-0038-74ED-EA45-011CFCB9AAA8}"/>
          </ac:spMkLst>
        </pc:spChg>
      </pc:sldChg>
      <pc:sldChg chg="modSp">
        <pc:chgData name="Alaa Dala'ien" userId="e74b51e9b06036e0" providerId="Windows Live" clId="Web-{1A2365C4-2E71-4AF9-A7B4-359B1F692B6A}" dt="2024-07-04T16:18:05.044" v="207" actId="20577"/>
        <pc:sldMkLst>
          <pc:docMk/>
          <pc:sldMk cId="0" sldId="259"/>
        </pc:sldMkLst>
        <pc:spChg chg="mod">
          <ac:chgData name="Alaa Dala'ien" userId="e74b51e9b06036e0" providerId="Windows Live" clId="Web-{1A2365C4-2E71-4AF9-A7B4-359B1F692B6A}" dt="2024-07-04T16:18:05.044" v="207" actId="20577"/>
          <ac:spMkLst>
            <pc:docMk/>
            <pc:sldMk cId="0" sldId="259"/>
            <ac:spMk id="3" creationId="{1366BE4D-112C-C450-6DD7-A4DDE49CD775}"/>
          </ac:spMkLst>
        </pc:spChg>
      </pc:sldChg>
      <pc:sldChg chg="addSp delSp modSp">
        <pc:chgData name="Alaa Dala'ien" userId="e74b51e9b06036e0" providerId="Windows Live" clId="Web-{1A2365C4-2E71-4AF9-A7B4-359B1F692B6A}" dt="2024-07-04T16:18:46.592" v="213" actId="20577"/>
        <pc:sldMkLst>
          <pc:docMk/>
          <pc:sldMk cId="0" sldId="260"/>
        </pc:sldMkLst>
        <pc:spChg chg="add del mod">
          <ac:chgData name="Alaa Dala'ien" userId="e74b51e9b06036e0" providerId="Windows Live" clId="Web-{1A2365C4-2E71-4AF9-A7B4-359B1F692B6A}" dt="2024-07-04T16:18:27.060" v="209"/>
          <ac:spMkLst>
            <pc:docMk/>
            <pc:sldMk cId="0" sldId="260"/>
            <ac:spMk id="3" creationId="{CCB89FBE-7A89-D64C-6607-F84675852116}"/>
          </ac:spMkLst>
        </pc:spChg>
        <pc:spChg chg="add del mod">
          <ac:chgData name="Alaa Dala'ien" userId="e74b51e9b06036e0" providerId="Windows Live" clId="Web-{1A2365C4-2E71-4AF9-A7B4-359B1F692B6A}" dt="2024-07-04T16:18:46.592" v="213" actId="20577"/>
          <ac:spMkLst>
            <pc:docMk/>
            <pc:sldMk cId="0" sldId="260"/>
            <ac:spMk id="9219" creationId="{A2E8FD0E-F638-1204-5DFD-1AE733B82E5D}"/>
          </ac:spMkLst>
        </pc:spChg>
      </pc:sldChg>
      <pc:sldChg chg="modSp">
        <pc:chgData name="Alaa Dala'ien" userId="e74b51e9b06036e0" providerId="Windows Live" clId="Web-{1A2365C4-2E71-4AF9-A7B4-359B1F692B6A}" dt="2024-07-04T16:24:13.945" v="227" actId="20577"/>
        <pc:sldMkLst>
          <pc:docMk/>
          <pc:sldMk cId="0" sldId="269"/>
        </pc:sldMkLst>
        <pc:spChg chg="mod">
          <ac:chgData name="Alaa Dala'ien" userId="e74b51e9b06036e0" providerId="Windows Live" clId="Web-{1A2365C4-2E71-4AF9-A7B4-359B1F692B6A}" dt="2024-07-04T16:24:13.945" v="227" actId="20577"/>
          <ac:spMkLst>
            <pc:docMk/>
            <pc:sldMk cId="0" sldId="269"/>
            <ac:spMk id="34819" creationId="{62658685-BB35-5C94-9E96-B16A340C3EE3}"/>
          </ac:spMkLst>
        </pc:spChg>
      </pc:sldChg>
      <pc:sldChg chg="addSp delSp modSp">
        <pc:chgData name="Alaa Dala'ien" userId="e74b51e9b06036e0" providerId="Windows Live" clId="Web-{1A2365C4-2E71-4AF9-A7B4-359B1F692B6A}" dt="2024-07-04T16:25:27.104" v="236" actId="1076"/>
        <pc:sldMkLst>
          <pc:docMk/>
          <pc:sldMk cId="0" sldId="270"/>
        </pc:sldMkLst>
        <pc:spChg chg="mod">
          <ac:chgData name="Alaa Dala'ien" userId="e74b51e9b06036e0" providerId="Windows Live" clId="Web-{1A2365C4-2E71-4AF9-A7B4-359B1F692B6A}" dt="2024-07-04T16:25:24.213" v="235" actId="1076"/>
          <ac:spMkLst>
            <pc:docMk/>
            <pc:sldMk cId="0" sldId="270"/>
            <ac:spMk id="3" creationId="{D1FE4554-E893-8CA8-75B2-A94D0BE54BEC}"/>
          </ac:spMkLst>
        </pc:spChg>
        <pc:spChg chg="add del mod">
          <ac:chgData name="Alaa Dala'ien" userId="e74b51e9b06036e0" providerId="Windows Live" clId="Web-{1A2365C4-2E71-4AF9-A7B4-359B1F692B6A}" dt="2024-07-04T16:24:21.524" v="229"/>
          <ac:spMkLst>
            <pc:docMk/>
            <pc:sldMk cId="0" sldId="270"/>
            <ac:spMk id="4" creationId="{0074D920-C8EE-EF17-4403-AE2713EA7117}"/>
          </ac:spMkLst>
        </pc:spChg>
        <pc:spChg chg="add del mod">
          <ac:chgData name="Alaa Dala'ien" userId="e74b51e9b06036e0" providerId="Windows Live" clId="Web-{1A2365C4-2E71-4AF9-A7B4-359B1F692B6A}" dt="2024-07-04T16:24:55.900" v="234" actId="1076"/>
          <ac:spMkLst>
            <pc:docMk/>
            <pc:sldMk cId="0" sldId="270"/>
            <ac:spMk id="36866" creationId="{D3F2D8BA-89C7-F5D6-BF88-9FEF42A4977F}"/>
          </ac:spMkLst>
        </pc:spChg>
        <pc:picChg chg="mod">
          <ac:chgData name="Alaa Dala'ien" userId="e74b51e9b06036e0" providerId="Windows Live" clId="Web-{1A2365C4-2E71-4AF9-A7B4-359B1F692B6A}" dt="2024-07-04T16:25:27.104" v="236" actId="1076"/>
          <ac:picMkLst>
            <pc:docMk/>
            <pc:sldMk cId="0" sldId="270"/>
            <ac:picMk id="3074" creationId="{9D103111-D934-0DE0-A220-824A07CADFE7}"/>
          </ac:picMkLst>
        </pc:picChg>
      </pc:sldChg>
      <pc:sldChg chg="modSp">
        <pc:chgData name="Alaa Dala'ien" userId="e74b51e9b06036e0" providerId="Windows Live" clId="Web-{1A2365C4-2E71-4AF9-A7B4-359B1F692B6A}" dt="2024-07-04T16:28:08.280" v="249" actId="20577"/>
        <pc:sldMkLst>
          <pc:docMk/>
          <pc:sldMk cId="0" sldId="272"/>
        </pc:sldMkLst>
        <pc:spChg chg="mod">
          <ac:chgData name="Alaa Dala'ien" userId="e74b51e9b06036e0" providerId="Windows Live" clId="Web-{1A2365C4-2E71-4AF9-A7B4-359B1F692B6A}" dt="2024-07-04T16:28:08.280" v="249" actId="20577"/>
          <ac:spMkLst>
            <pc:docMk/>
            <pc:sldMk cId="0" sldId="272"/>
            <ac:spMk id="60419" creationId="{9DB4D57F-7558-D3C2-4786-15AE9E670774}"/>
          </ac:spMkLst>
        </pc:spChg>
      </pc:sldChg>
      <pc:sldChg chg="del">
        <pc:chgData name="Alaa Dala'ien" userId="e74b51e9b06036e0" providerId="Windows Live" clId="Web-{1A2365C4-2E71-4AF9-A7B4-359B1F692B6A}" dt="2024-07-04T16:19:47.156" v="215"/>
        <pc:sldMkLst>
          <pc:docMk/>
          <pc:sldMk cId="0" sldId="313"/>
        </pc:sldMkLst>
      </pc:sldChg>
      <pc:sldChg chg="del">
        <pc:chgData name="Alaa Dala'ien" userId="e74b51e9b06036e0" providerId="Windows Live" clId="Web-{1A2365C4-2E71-4AF9-A7B4-359B1F692B6A}" dt="2024-07-04T16:19:36.719" v="214"/>
        <pc:sldMkLst>
          <pc:docMk/>
          <pc:sldMk cId="0" sldId="314"/>
        </pc:sldMkLst>
      </pc:sldChg>
      <pc:sldChg chg="del">
        <pc:chgData name="Alaa Dala'ien" userId="e74b51e9b06036e0" providerId="Windows Live" clId="Web-{1A2365C4-2E71-4AF9-A7B4-359B1F692B6A}" dt="2024-07-04T16:20:07.751" v="216"/>
        <pc:sldMkLst>
          <pc:docMk/>
          <pc:sldMk cId="0" sldId="315"/>
        </pc:sldMkLst>
      </pc:sldChg>
      <pc:sldChg chg="delSp del">
        <pc:chgData name="Alaa Dala'ien" userId="e74b51e9b06036e0" providerId="Windows Live" clId="Web-{1A2365C4-2E71-4AF9-A7B4-359B1F692B6A}" dt="2024-07-04T16:30:09.534" v="252"/>
        <pc:sldMkLst>
          <pc:docMk/>
          <pc:sldMk cId="0" sldId="424"/>
        </pc:sldMkLst>
        <pc:spChg chg="del">
          <ac:chgData name="Alaa Dala'ien" userId="e74b51e9b06036e0" providerId="Windows Live" clId="Web-{1A2365C4-2E71-4AF9-A7B4-359B1F692B6A}" dt="2024-07-04T16:30:04.846" v="251"/>
          <ac:spMkLst>
            <pc:docMk/>
            <pc:sldMk cId="0" sldId="424"/>
            <ac:spMk id="69634" creationId="{A9C9FACB-B2FA-963B-90A0-96537916BA75}"/>
          </ac:spMkLst>
        </pc:spChg>
      </pc:sldChg>
      <pc:sldChg chg="del">
        <pc:chgData name="Alaa Dala'ien" userId="e74b51e9b06036e0" providerId="Windows Live" clId="Web-{1A2365C4-2E71-4AF9-A7B4-359B1F692B6A}" dt="2024-07-04T16:23:10.819" v="217"/>
        <pc:sldMkLst>
          <pc:docMk/>
          <pc:sldMk cId="0" sldId="444"/>
        </pc:sldMkLst>
      </pc:sldChg>
      <pc:sldChg chg="del">
        <pc:chgData name="Alaa Dala'ien" userId="e74b51e9b06036e0" providerId="Windows Live" clId="Web-{1A2365C4-2E71-4AF9-A7B4-359B1F692B6A}" dt="2024-07-04T16:32:59.820" v="253"/>
        <pc:sldMkLst>
          <pc:docMk/>
          <pc:sldMk cId="0" sldId="452"/>
        </pc:sldMkLst>
      </pc:sldChg>
      <pc:sldChg chg="del">
        <pc:chgData name="Alaa Dala'ien" userId="e74b51e9b06036e0" providerId="Windows Live" clId="Web-{1A2365C4-2E71-4AF9-A7B4-359B1F692B6A}" dt="2024-07-04T16:28:35.625" v="250"/>
        <pc:sldMkLst>
          <pc:docMk/>
          <pc:sldMk cId="3912579074" sldId="4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04D0DC-FED0-CFA2-A35C-A5CA5E4F51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dirty="0">
                <a:latin typeface="+mn-lt"/>
              </a:defRPr>
            </a:lvl1pPr>
          </a:lstStyle>
          <a:p>
            <a:pPr>
              <a:defRPr/>
            </a:pPr>
            <a:endParaRPr lang="en-US"/>
          </a:p>
        </p:txBody>
      </p:sp>
      <p:sp>
        <p:nvSpPr>
          <p:cNvPr id="3" name="Date Placeholder 2">
            <a:extLst>
              <a:ext uri="{FF2B5EF4-FFF2-40B4-BE49-F238E27FC236}">
                <a16:creationId xmlns:a16="http://schemas.microsoft.com/office/drawing/2014/main" id="{50592F32-2FAC-E231-2ACF-974BA9F282F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D5FF8CB0-C77F-4791-858B-46B78C414613}" type="datetimeFigureOut">
              <a:rPr lang="en-US"/>
              <a:pPr>
                <a:defRPr/>
              </a:pPr>
              <a:t>7/10/2024</a:t>
            </a:fld>
            <a:endParaRPr lang="en-US" dirty="0"/>
          </a:p>
        </p:txBody>
      </p:sp>
      <p:sp>
        <p:nvSpPr>
          <p:cNvPr id="4" name="Slide Image Placeholder 3">
            <a:extLst>
              <a:ext uri="{FF2B5EF4-FFF2-40B4-BE49-F238E27FC236}">
                <a16:creationId xmlns:a16="http://schemas.microsoft.com/office/drawing/2014/main" id="{E3FD60B0-C7B9-FC33-99E7-0B47740B56E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BC1C5DA3-2FCC-E5E8-A5ED-C156BC23897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01B6E7D-012C-799A-D3E3-D4E513FE5E1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en-US"/>
          </a:p>
        </p:txBody>
      </p:sp>
      <p:sp>
        <p:nvSpPr>
          <p:cNvPr id="7" name="Slide Number Placeholder 6">
            <a:extLst>
              <a:ext uri="{FF2B5EF4-FFF2-40B4-BE49-F238E27FC236}">
                <a16:creationId xmlns:a16="http://schemas.microsoft.com/office/drawing/2014/main" id="{515E740A-8EA9-21C9-BE44-55F0F1B35B8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4EFB0D5-D3C4-4895-83A2-7A18CA1F2D7E}"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56676BB8-7368-BAB2-A606-570078A633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8F02D37A-EB6B-809A-ECBB-95CCFC1753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Mortality lower due to ORS, morbidity is the same</a:t>
            </a:r>
          </a:p>
        </p:txBody>
      </p:sp>
      <p:sp>
        <p:nvSpPr>
          <p:cNvPr id="10244" name="Slide Number Placeholder 3">
            <a:extLst>
              <a:ext uri="{FF2B5EF4-FFF2-40B4-BE49-F238E27FC236}">
                <a16:creationId xmlns:a16="http://schemas.microsoft.com/office/drawing/2014/main" id="{EEF57EED-6526-22D9-DCAC-1DB18CAFC6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CCC3B331-E3A2-41E9-BE31-5E0EF76CFC7F}" type="slidenum">
              <a:rPr lang="ar-JO" altLang="en-US">
                <a:latin typeface="Calibri" panose="020F0502020204030204" pitchFamily="34" charset="0"/>
              </a:rPr>
              <a:pPr fontAlgn="base">
                <a:spcBef>
                  <a:spcPct val="0"/>
                </a:spcBef>
                <a:spcAft>
                  <a:spcPct val="0"/>
                </a:spcAft>
              </a:pPr>
              <a:t>4</a:t>
            </a:fld>
            <a:endParaRPr lang="ar-JO"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8002AF20-2DDE-C7CA-42D3-62EBFD8FFE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FAEE741F-C0D3-54C3-325B-D1604BB49A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Not in USA = norovirus is the first order</a:t>
            </a:r>
          </a:p>
          <a:p>
            <a:pPr>
              <a:spcBef>
                <a:spcPct val="0"/>
              </a:spcBef>
            </a:pPr>
            <a:r>
              <a:rPr lang="en-US" altLang="en-US"/>
              <a:t>Secretory and osmotic</a:t>
            </a:r>
          </a:p>
          <a:p>
            <a:pPr>
              <a:spcBef>
                <a:spcPct val="0"/>
              </a:spcBef>
            </a:pPr>
            <a:r>
              <a:rPr lang="en-US" altLang="en-US"/>
              <a:t>Vill infected</a:t>
            </a:r>
          </a:p>
          <a:p>
            <a:pPr>
              <a:spcBef>
                <a:spcPct val="0"/>
              </a:spcBef>
            </a:pPr>
            <a:endParaRPr lang="en-US" altLang="en-US"/>
          </a:p>
          <a:p>
            <a:pPr>
              <a:spcBef>
                <a:spcPct val="0"/>
              </a:spcBef>
            </a:pPr>
            <a:r>
              <a:rPr lang="en-US" altLang="en-US"/>
              <a:t>DOUBLE rna, REOVIRIDAE, 11 segment</a:t>
            </a:r>
          </a:p>
          <a:p>
            <a:pPr>
              <a:spcBef>
                <a:spcPct val="0"/>
              </a:spcBef>
            </a:pPr>
            <a:endParaRPr lang="en-US" altLang="en-US"/>
          </a:p>
        </p:txBody>
      </p:sp>
      <p:sp>
        <p:nvSpPr>
          <p:cNvPr id="35844" name="Slide Number Placeholder 3">
            <a:extLst>
              <a:ext uri="{FF2B5EF4-FFF2-40B4-BE49-F238E27FC236}">
                <a16:creationId xmlns:a16="http://schemas.microsoft.com/office/drawing/2014/main" id="{7A1CFECE-4CD2-CE90-3271-DDB113DE6B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C180598C-A8A8-41D9-B7D3-520F379AC933}" type="slidenum">
              <a:rPr lang="ar-JO" altLang="en-US">
                <a:latin typeface="Calibri" panose="020F0502020204030204" pitchFamily="34" charset="0"/>
              </a:rPr>
              <a:pPr fontAlgn="base">
                <a:spcBef>
                  <a:spcPct val="0"/>
                </a:spcBef>
                <a:spcAft>
                  <a:spcPct val="0"/>
                </a:spcAft>
              </a:pPr>
              <a:t>16</a:t>
            </a:fld>
            <a:endParaRPr lang="ar-JO"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B315C21-F5C4-D295-0A8E-13D300B926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64821A54-3F4A-32F9-1BE2-C97A6168B5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R</a:t>
            </a:r>
          </a:p>
        </p:txBody>
      </p:sp>
      <p:sp>
        <p:nvSpPr>
          <p:cNvPr id="37892" name="Slide Number Placeholder 3">
            <a:extLst>
              <a:ext uri="{FF2B5EF4-FFF2-40B4-BE49-F238E27FC236}">
                <a16:creationId xmlns:a16="http://schemas.microsoft.com/office/drawing/2014/main" id="{0B026C59-14F3-B580-21A3-E115D809DC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A8DF1CEC-988F-4DBF-80D8-C14617857922}" type="slidenum">
              <a:rPr lang="ar-JO" altLang="en-US">
                <a:latin typeface="Calibri" panose="020F0502020204030204" pitchFamily="34" charset="0"/>
              </a:rPr>
              <a:pPr fontAlgn="base">
                <a:spcBef>
                  <a:spcPct val="0"/>
                </a:spcBef>
                <a:spcAft>
                  <a:spcPct val="0"/>
                </a:spcAft>
              </a:pPr>
              <a:t>17</a:t>
            </a:fld>
            <a:endParaRPr lang="ar-JO"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5D7CF558-575A-9C21-4C21-5CDD42962A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C40A9031-1CDA-110F-ED74-27D8CE043B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High fevers and shaking chills</a:t>
            </a:r>
          </a:p>
          <a:p>
            <a:pPr>
              <a:spcBef>
                <a:spcPct val="0"/>
              </a:spcBef>
            </a:pPr>
            <a:r>
              <a:rPr lang="en-US" altLang="en-US"/>
              <a:t>Bloody diarrhea and mucus in stool, but may be watery</a:t>
            </a:r>
          </a:p>
          <a:p>
            <a:pPr>
              <a:spcBef>
                <a:spcPct val="0"/>
              </a:spcBef>
            </a:pPr>
            <a:r>
              <a:rPr lang="en-US" altLang="en-US"/>
              <a:t>Abdominal cramping</a:t>
            </a:r>
          </a:p>
          <a:p>
            <a:pPr>
              <a:spcBef>
                <a:spcPct val="0"/>
              </a:spcBef>
            </a:pPr>
            <a:r>
              <a:rPr lang="en-US" altLang="en-US"/>
              <a:t>Fecal leukocytes.</a:t>
            </a:r>
          </a:p>
          <a:p>
            <a:pPr>
              <a:spcBef>
                <a:spcPct val="0"/>
              </a:spcBef>
            </a:pPr>
            <a:endParaRPr lang="en-US" altLang="en-US"/>
          </a:p>
        </p:txBody>
      </p:sp>
      <p:sp>
        <p:nvSpPr>
          <p:cNvPr id="39940" name="Slide Number Placeholder 3">
            <a:extLst>
              <a:ext uri="{FF2B5EF4-FFF2-40B4-BE49-F238E27FC236}">
                <a16:creationId xmlns:a16="http://schemas.microsoft.com/office/drawing/2014/main" id="{61EE5259-05D2-B387-1351-1A616731C8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5F520532-DD81-4997-BFD5-17BA11298562}" type="slidenum">
              <a:rPr lang="ar-JO" altLang="en-US">
                <a:latin typeface="Calibri" panose="020F0502020204030204" pitchFamily="34" charset="0"/>
              </a:rPr>
              <a:pPr fontAlgn="base">
                <a:spcBef>
                  <a:spcPct val="0"/>
                </a:spcBef>
                <a:spcAft>
                  <a:spcPct val="0"/>
                </a:spcAft>
              </a:pPr>
              <a:t>18</a:t>
            </a:fld>
            <a:endParaRPr lang="ar-JO"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2167E9D8-9791-1848-07C6-B1781E9738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B9BD4023-3979-D84D-6E0E-06B270BA23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Sigle gllagellum</a:t>
            </a:r>
          </a:p>
          <a:p>
            <a:pPr>
              <a:spcBef>
                <a:spcPct val="0"/>
              </a:spcBef>
            </a:pPr>
            <a:r>
              <a:rPr lang="en-US" altLang="en-US"/>
              <a:t>distal ileum and colon and initially causes a noninflammatory diarrhea. This is followed by a locally invasive stage that leads to cell damage and inflammation that can present with dysentery</a:t>
            </a:r>
          </a:p>
          <a:p>
            <a:pPr>
              <a:spcBef>
                <a:spcPct val="0"/>
              </a:spcBef>
            </a:pPr>
            <a:r>
              <a:rPr lang="en-US" altLang="en-US"/>
              <a:t>R arheritis 40 days , GBS 2 wks</a:t>
            </a:r>
          </a:p>
          <a:p>
            <a:pPr>
              <a:spcBef>
                <a:spcPct val="0"/>
              </a:spcBef>
            </a:pPr>
            <a:r>
              <a:rPr lang="en-US" altLang="en-US"/>
              <a:t>In patients with uncomplicated infection who merit antibiotic therapy, the recommended treatment is azithromycin 10 mg/kg per day for 3 days or erythromycin 40 mg/kg per day in 4 divided doses for 5 days. Treatment usually eradicates Campylobacter from the stool within 2 to 3 days. (52) A longer course (7–14 days) may be necessary in complicated infections or in patients who are immunocompromised. Carbapenems are appropriate empirical treatment in patients who are severely ill and unable to tolerate oral treatment, although it is important to complete susceptibility testing to verify carbapenem activity</a:t>
            </a:r>
          </a:p>
          <a:p>
            <a:pPr>
              <a:spcBef>
                <a:spcPct val="0"/>
              </a:spcBef>
            </a:pPr>
            <a:endParaRPr lang="en-US" altLang="en-US"/>
          </a:p>
        </p:txBody>
      </p:sp>
      <p:sp>
        <p:nvSpPr>
          <p:cNvPr id="41988" name="Slide Number Placeholder 3">
            <a:extLst>
              <a:ext uri="{FF2B5EF4-FFF2-40B4-BE49-F238E27FC236}">
                <a16:creationId xmlns:a16="http://schemas.microsoft.com/office/drawing/2014/main" id="{9A0DF6A1-2385-F4DA-6DCF-8D4BFF63EB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266DDA19-6298-4CB6-A377-B3E62B2D187F}" type="slidenum">
              <a:rPr lang="ar-JO" altLang="en-US">
                <a:latin typeface="Calibri" panose="020F0502020204030204" pitchFamily="34" charset="0"/>
              </a:rPr>
              <a:pPr fontAlgn="base">
                <a:spcBef>
                  <a:spcPct val="0"/>
                </a:spcBef>
                <a:spcAft>
                  <a:spcPct val="0"/>
                </a:spcAft>
              </a:pPr>
              <a:t>19</a:t>
            </a:fld>
            <a:endParaRPr lang="ar-JO"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CA44087B-BE75-F843-B693-D1EDE57E5A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C4C31B71-1331-69D7-0D68-21FB20BD69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Typhoidal salmonella= Typhi and paratyphi = typhoid fever</a:t>
            </a:r>
          </a:p>
          <a:p>
            <a:pPr>
              <a:spcBef>
                <a:spcPct val="0"/>
              </a:spcBef>
            </a:pPr>
            <a:endParaRPr lang="en-US" altLang="en-US"/>
          </a:p>
          <a:p>
            <a:pPr>
              <a:spcBef>
                <a:spcPct val="0"/>
              </a:spcBef>
            </a:pPr>
            <a:r>
              <a:rPr lang="en-US" altLang="en-US"/>
              <a:t>Non Typoidal salmonella = salmonella enterica</a:t>
            </a:r>
          </a:p>
          <a:p>
            <a:pPr>
              <a:spcBef>
                <a:spcPct val="0"/>
              </a:spcBef>
            </a:pPr>
            <a:r>
              <a:rPr lang="en-US" altLang="en-US"/>
              <a:t>Toxin + ilial iflammation</a:t>
            </a:r>
          </a:p>
          <a:p>
            <a:pPr>
              <a:spcBef>
                <a:spcPct val="0"/>
              </a:spcBef>
            </a:pPr>
            <a:r>
              <a:rPr lang="en-US" altLang="en-US"/>
              <a:t>Immunocompetent individuals typically experience self-limited acute gastroenteritis with nausea, emesis, abdominal pain, fever, and watery, nonbloody diarrhea lasting less than 10 days. Some infected individuals can experience bloody diarrhea, whereas some may be asymptomatic. Extraintestinal disease, including bacteremia, meningitis, osteomyelitis, septic arthritis, pneumonia, and cholangitis, can occur, especially in high-risk populations and those infected with more virulent NTS serotypes. Individuals at higher risk for extraintestinal disease include infants, the elderly, those with compromised immune systems, and those with decreased stomach acidity. Patients with sickle cell disease are at increased risk for Salmonella osteomyelitis due to impaired splenic function and areas of bone infarction.</a:t>
            </a:r>
          </a:p>
        </p:txBody>
      </p:sp>
      <p:sp>
        <p:nvSpPr>
          <p:cNvPr id="44036" name="Slide Number Placeholder 3">
            <a:extLst>
              <a:ext uri="{FF2B5EF4-FFF2-40B4-BE49-F238E27FC236}">
                <a16:creationId xmlns:a16="http://schemas.microsoft.com/office/drawing/2014/main" id="{8AE7DEEA-9B88-E31C-544D-1889253AD9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A90B0DA0-B899-400A-85D4-395F276823E5}" type="slidenum">
              <a:rPr lang="ar-JO" altLang="en-US">
                <a:latin typeface="Calibri" panose="020F0502020204030204" pitchFamily="34" charset="0"/>
              </a:rPr>
              <a:pPr fontAlgn="base">
                <a:spcBef>
                  <a:spcPct val="0"/>
                </a:spcBef>
                <a:spcAft>
                  <a:spcPct val="0"/>
                </a:spcAft>
              </a:pPr>
              <a:t>20</a:t>
            </a:fld>
            <a:endParaRPr lang="ar-JO"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B87A761-E801-9629-0354-9827D0024F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428C281C-4505-5487-DA65-DBA8D71554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Shiga toxin = 60s ribosomes </a:t>
            </a:r>
          </a:p>
        </p:txBody>
      </p:sp>
      <p:sp>
        <p:nvSpPr>
          <p:cNvPr id="46084" name="Slide Number Placeholder 3">
            <a:extLst>
              <a:ext uri="{FF2B5EF4-FFF2-40B4-BE49-F238E27FC236}">
                <a16:creationId xmlns:a16="http://schemas.microsoft.com/office/drawing/2014/main" id="{9B66362C-4066-53F4-1330-D8E9CB83E8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FAC64662-BB20-45E4-B661-E6BBD2D0664A}" type="slidenum">
              <a:rPr lang="ar-JO" altLang="en-US">
                <a:latin typeface="Calibri" panose="020F0502020204030204" pitchFamily="34" charset="0"/>
              </a:rPr>
              <a:pPr fontAlgn="base">
                <a:spcBef>
                  <a:spcPct val="0"/>
                </a:spcBef>
                <a:spcAft>
                  <a:spcPct val="0"/>
                </a:spcAft>
              </a:pPr>
              <a:t>21</a:t>
            </a:fld>
            <a:endParaRPr lang="ar-JO"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FD5BC13-22D0-9C19-2407-9AA1C95A33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F668711D-17F2-C20A-D8D9-7CC136A1BF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Row meat, vegetable</a:t>
            </a:r>
          </a:p>
        </p:txBody>
      </p:sp>
      <p:sp>
        <p:nvSpPr>
          <p:cNvPr id="48132" name="Slide Number Placeholder 3">
            <a:extLst>
              <a:ext uri="{FF2B5EF4-FFF2-40B4-BE49-F238E27FC236}">
                <a16:creationId xmlns:a16="http://schemas.microsoft.com/office/drawing/2014/main" id="{DFDBB4FB-42FE-E3EE-57CE-DD7E857E55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9FB0E705-D847-4989-AA28-0FBB9B49B460}" type="slidenum">
              <a:rPr lang="ar-JO" altLang="en-US">
                <a:latin typeface="Calibri" panose="020F0502020204030204" pitchFamily="34" charset="0"/>
              </a:rPr>
              <a:pPr fontAlgn="base">
                <a:spcBef>
                  <a:spcPct val="0"/>
                </a:spcBef>
                <a:spcAft>
                  <a:spcPct val="0"/>
                </a:spcAft>
              </a:pPr>
              <a:t>22</a:t>
            </a:fld>
            <a:endParaRPr lang="ar-JO"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B0C6FF5F-FE50-F079-CF5A-7CC8E5B8D5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7E45D215-989D-9359-B802-5377DAEE24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LH, ST</a:t>
            </a:r>
          </a:p>
        </p:txBody>
      </p:sp>
      <p:sp>
        <p:nvSpPr>
          <p:cNvPr id="50180" name="Slide Number Placeholder 3">
            <a:extLst>
              <a:ext uri="{FF2B5EF4-FFF2-40B4-BE49-F238E27FC236}">
                <a16:creationId xmlns:a16="http://schemas.microsoft.com/office/drawing/2014/main" id="{09CA26B7-1C7E-6CF7-9998-C52F908F01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663EE731-4F1F-4D86-B5D6-C5C09BB761CB}" type="slidenum">
              <a:rPr lang="ar-JO" altLang="en-US">
                <a:latin typeface="Calibri" panose="020F0502020204030204" pitchFamily="34" charset="0"/>
              </a:rPr>
              <a:pPr fontAlgn="base">
                <a:spcBef>
                  <a:spcPct val="0"/>
                </a:spcBef>
                <a:spcAft>
                  <a:spcPct val="0"/>
                </a:spcAft>
              </a:pPr>
              <a:t>23</a:t>
            </a:fld>
            <a:endParaRPr lang="ar-JO"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AB6F13A9-7B79-B77E-DC8F-6BCB24A14D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4CDCEAA7-A688-E348-AC95-D816BD4EF3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Choleragen toxoin = camp= as lt toxin of e coli</a:t>
            </a:r>
          </a:p>
        </p:txBody>
      </p:sp>
      <p:sp>
        <p:nvSpPr>
          <p:cNvPr id="53252" name="Slide Number Placeholder 3">
            <a:extLst>
              <a:ext uri="{FF2B5EF4-FFF2-40B4-BE49-F238E27FC236}">
                <a16:creationId xmlns:a16="http://schemas.microsoft.com/office/drawing/2014/main" id="{67EF9BBD-B0BD-F891-649E-312024F9DE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75940D62-0E46-4D92-A2AF-8F592F5195EC}" type="slidenum">
              <a:rPr lang="ar-JO" altLang="en-US">
                <a:latin typeface="Calibri" panose="020F0502020204030204" pitchFamily="34" charset="0"/>
              </a:rPr>
              <a:pPr fontAlgn="base">
                <a:spcBef>
                  <a:spcPct val="0"/>
                </a:spcBef>
                <a:spcAft>
                  <a:spcPct val="0"/>
                </a:spcAft>
              </a:pPr>
              <a:t>25</a:t>
            </a:fld>
            <a:endParaRPr lang="ar-JO"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3A792988-B697-A0EF-73CF-62038196CB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A9847E16-8318-2218-3B54-CD19D1D302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Duration if more 14 days parasitic or non infectious</a:t>
            </a:r>
          </a:p>
          <a:p>
            <a:pPr>
              <a:spcBef>
                <a:spcPct val="0"/>
              </a:spcBef>
            </a:pPr>
            <a:endParaRPr lang="en-US" altLang="en-US"/>
          </a:p>
          <a:p>
            <a:pPr>
              <a:spcBef>
                <a:spcPct val="0"/>
              </a:spcBef>
            </a:pPr>
            <a:r>
              <a:rPr lang="en-US" altLang="en-US"/>
              <a:t>When symptoms of vomiting predominate, one should consider other diseases such as gastroesophageal reflux disease (GERD), diabetic ketoacidosis, pyloric stenosis, acute abdomen, or urinary tract infection.</a:t>
            </a:r>
          </a:p>
          <a:p>
            <a:pPr>
              <a:spcBef>
                <a:spcPct val="0"/>
              </a:spcBef>
            </a:pPr>
            <a:endParaRPr lang="en-US" altLang="en-US"/>
          </a:p>
          <a:p>
            <a:pPr>
              <a:spcBef>
                <a:spcPct val="0"/>
              </a:spcBef>
            </a:pPr>
            <a:r>
              <a:rPr lang="en-US" altLang="en-US"/>
              <a:t>Abdominal pain before GI or not</a:t>
            </a:r>
          </a:p>
          <a:p>
            <a:pPr>
              <a:spcBef>
                <a:spcPct val="0"/>
              </a:spcBef>
            </a:pPr>
            <a:endParaRPr lang="en-US" altLang="en-US"/>
          </a:p>
          <a:p>
            <a:pPr>
              <a:spcBef>
                <a:spcPct val="0"/>
              </a:spcBef>
            </a:pPr>
            <a:r>
              <a:rPr lang="en-US" altLang="en-US"/>
              <a:t>Abx = C.diff</a:t>
            </a:r>
          </a:p>
        </p:txBody>
      </p:sp>
      <p:sp>
        <p:nvSpPr>
          <p:cNvPr id="64516" name="Slide Number Placeholder 3">
            <a:extLst>
              <a:ext uri="{FF2B5EF4-FFF2-40B4-BE49-F238E27FC236}">
                <a16:creationId xmlns:a16="http://schemas.microsoft.com/office/drawing/2014/main" id="{3CA02F53-03CF-CF9D-8AB8-71287FB8E0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60E649C4-C58C-4FBC-985F-CCB906C26092}" type="slidenum">
              <a:rPr lang="ar-JO" altLang="en-US">
                <a:latin typeface="Calibri" panose="020F0502020204030204" pitchFamily="34" charset="0"/>
              </a:rPr>
              <a:pPr fontAlgn="base">
                <a:spcBef>
                  <a:spcPct val="0"/>
                </a:spcBef>
                <a:spcAft>
                  <a:spcPct val="0"/>
                </a:spcAft>
              </a:pPr>
              <a:t>33</a:t>
            </a:fld>
            <a:endParaRPr lang="ar-JO"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21C2A21-44A5-8741-7540-AB2A445F1D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72A88D3F-ED7D-B051-38FB-0C6237D491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CA"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28C7DF49-12C8-C118-7779-3E68A501E2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0329D83E-95D6-4DDF-AD0D-B3C19F59DBAA}" type="slidenum">
              <a:rPr lang="en-CA" altLang="en-US">
                <a:latin typeface="Arial" panose="020B0604020202020204" pitchFamily="34" charset="0"/>
                <a:cs typeface="Arial" panose="020B0604020202020204" pitchFamily="34" charset="0"/>
              </a:rPr>
              <a:pPr fontAlgn="base">
                <a:spcBef>
                  <a:spcPct val="0"/>
                </a:spcBef>
                <a:spcAft>
                  <a:spcPct val="0"/>
                </a:spcAft>
              </a:pPr>
              <a:t>7</a:t>
            </a:fld>
            <a:endParaRPr lang="en-CA" altLang="en-US">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9EE3E82-1013-CA07-43A6-62615803BA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9485FB35-4258-DF39-37B7-09836C2975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CA" altLang="en-US">
              <a:latin typeface="Arial" panose="020B0604020202020204" pitchFamily="34" charset="0"/>
              <a:cs typeface="Arial" panose="020B0604020202020204" pitchFamily="34" charset="0"/>
            </a:endParaRPr>
          </a:p>
        </p:txBody>
      </p:sp>
      <p:sp>
        <p:nvSpPr>
          <p:cNvPr id="68612" name="Slide Number Placeholder 3">
            <a:extLst>
              <a:ext uri="{FF2B5EF4-FFF2-40B4-BE49-F238E27FC236}">
                <a16:creationId xmlns:a16="http://schemas.microsoft.com/office/drawing/2014/main" id="{37F51FBC-1A57-DE84-7146-8D028C5E93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C8161C1A-C214-4482-A260-31162BC68332}" type="slidenum">
              <a:rPr lang="en-US" altLang="en-US">
                <a:latin typeface="Arial" panose="020B0604020202020204" pitchFamily="34" charset="0"/>
                <a:cs typeface="Arial" panose="020B0604020202020204" pitchFamily="34" charset="0"/>
              </a:rPr>
              <a:pPr fontAlgn="base">
                <a:spcBef>
                  <a:spcPct val="0"/>
                </a:spcBef>
                <a:spcAft>
                  <a:spcPct val="0"/>
                </a:spcAft>
              </a:pPr>
              <a:t>36</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5815E02E-8235-DE43-861E-70F7390521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D7900AC5-74B9-182D-5DC3-A99DBBBF58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1684" name="Slide Number Placeholder 3">
            <a:extLst>
              <a:ext uri="{FF2B5EF4-FFF2-40B4-BE49-F238E27FC236}">
                <a16:creationId xmlns:a16="http://schemas.microsoft.com/office/drawing/2014/main" id="{174C2BC5-A339-FE05-C8EA-9DF96910F2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FE14C308-D743-4BDA-AB07-AA12CAF547C0}" type="slidenum">
              <a:rPr lang="ar-JO" altLang="en-US">
                <a:latin typeface="Calibri" panose="020F0502020204030204" pitchFamily="34" charset="0"/>
              </a:rPr>
              <a:pPr fontAlgn="base">
                <a:spcBef>
                  <a:spcPct val="0"/>
                </a:spcBef>
                <a:spcAft>
                  <a:spcPct val="0"/>
                </a:spcAft>
              </a:pPr>
              <a:t>37</a:t>
            </a:fld>
            <a:endParaRPr lang="ar-JO"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C4E47E17-B13C-8221-FE25-CB4368B795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D7F1C227-DFCD-9714-C043-C2289B77A3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Oinly bicarb 17 or more not dehydrated (moderate)</a:t>
            </a:r>
          </a:p>
        </p:txBody>
      </p:sp>
      <p:sp>
        <p:nvSpPr>
          <p:cNvPr id="73732" name="Slide Number Placeholder 3">
            <a:extLst>
              <a:ext uri="{FF2B5EF4-FFF2-40B4-BE49-F238E27FC236}">
                <a16:creationId xmlns:a16="http://schemas.microsoft.com/office/drawing/2014/main" id="{ACFB1877-6ADC-7296-E874-D9802F3A67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2D918811-C0D2-470B-9B20-6B390E68F2A3}" type="slidenum">
              <a:rPr lang="ar-JO" altLang="en-US">
                <a:latin typeface="Calibri" panose="020F0502020204030204" pitchFamily="34" charset="0"/>
              </a:rPr>
              <a:pPr fontAlgn="base">
                <a:spcBef>
                  <a:spcPct val="0"/>
                </a:spcBef>
                <a:spcAft>
                  <a:spcPct val="0"/>
                </a:spcAft>
              </a:pPr>
              <a:t>38</a:t>
            </a:fld>
            <a:endParaRPr lang="ar-JO"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5FAAC850-8E02-D098-CC97-4140731508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52636740-D013-9631-F930-D9FB66246C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 typeface="Wingdings" panose="05000000000000000000" pitchFamily="2" charset="2"/>
              <a:buChar char="ü"/>
            </a:pPr>
            <a:r>
              <a:rPr lang="en-US" altLang="en-US"/>
              <a:t>Stool analysis</a:t>
            </a:r>
          </a:p>
          <a:p>
            <a:pPr>
              <a:spcBef>
                <a:spcPct val="0"/>
              </a:spcBef>
              <a:buFont typeface="Wingdings" panose="05000000000000000000" pitchFamily="2" charset="2"/>
              <a:buChar char="ü"/>
            </a:pPr>
            <a:r>
              <a:rPr lang="en-US" altLang="en-US"/>
              <a:t>Stool immunoassay for Rota and adenovirus</a:t>
            </a:r>
          </a:p>
          <a:p>
            <a:pPr>
              <a:spcBef>
                <a:spcPct val="0"/>
              </a:spcBef>
              <a:buFont typeface="Wingdings" panose="05000000000000000000" pitchFamily="2" charset="2"/>
              <a:buChar char="ü"/>
            </a:pPr>
            <a:r>
              <a:rPr lang="en-US" altLang="en-US"/>
              <a:t>Stool antigen for amebia and Giardia if suspected</a:t>
            </a:r>
          </a:p>
          <a:p>
            <a:pPr>
              <a:spcBef>
                <a:spcPct val="0"/>
              </a:spcBef>
              <a:buFont typeface="Wingdings" panose="05000000000000000000" pitchFamily="2" charset="2"/>
              <a:buChar char="ü"/>
            </a:pPr>
            <a:r>
              <a:rPr lang="en-US" altLang="en-US"/>
              <a:t>Stool culture</a:t>
            </a:r>
          </a:p>
          <a:p>
            <a:pPr>
              <a:spcBef>
                <a:spcPct val="0"/>
              </a:spcBef>
            </a:pPr>
            <a:endParaRPr lang="en-US" altLang="en-US"/>
          </a:p>
        </p:txBody>
      </p:sp>
      <p:sp>
        <p:nvSpPr>
          <p:cNvPr id="75780" name="Slide Number Placeholder 3">
            <a:extLst>
              <a:ext uri="{FF2B5EF4-FFF2-40B4-BE49-F238E27FC236}">
                <a16:creationId xmlns:a16="http://schemas.microsoft.com/office/drawing/2014/main" id="{E01B111D-3B17-9E96-FAED-58CAA17619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9B633607-2DED-4000-B286-93BDD1A9FA44}" type="slidenum">
              <a:rPr lang="ar-JO" altLang="en-US">
                <a:latin typeface="Calibri" panose="020F0502020204030204" pitchFamily="34" charset="0"/>
              </a:rPr>
              <a:pPr fontAlgn="base">
                <a:spcBef>
                  <a:spcPct val="0"/>
                </a:spcBef>
                <a:spcAft>
                  <a:spcPct val="0"/>
                </a:spcAft>
              </a:pPr>
              <a:t>39</a:t>
            </a:fld>
            <a:endParaRPr lang="ar-JO"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1D5ADCBA-A455-3133-FEAD-860EFB4324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03B5E468-8B03-DFA4-64DC-9D17419A61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Since the majority of cases of acute gastroenteritis in developed and developing countries are due to viruses, antibiotics are generally not indicated. Even in cases (eg, dysentery) in which a bacterial pathogen is suspected, antibiotics may prolong the carrier state (</a:t>
            </a:r>
            <a:r>
              <a:rPr lang="en-US" altLang="en-US" i="1"/>
              <a:t>Salmonella</a:t>
            </a:r>
            <a:r>
              <a:rPr lang="en-US" altLang="en-US"/>
              <a:t> infection) or may increase the risk of developing hemolytic-uremic syndrome (enterohemorrhagic </a:t>
            </a:r>
            <a:r>
              <a:rPr lang="en-US" altLang="en-US" i="1"/>
              <a:t>Escherichia coli</a:t>
            </a:r>
            <a:r>
              <a:rPr lang="en-US" altLang="en-US"/>
              <a:t> infection)</a:t>
            </a:r>
          </a:p>
        </p:txBody>
      </p:sp>
      <p:sp>
        <p:nvSpPr>
          <p:cNvPr id="79876" name="Slide Number Placeholder 3">
            <a:extLst>
              <a:ext uri="{FF2B5EF4-FFF2-40B4-BE49-F238E27FC236}">
                <a16:creationId xmlns:a16="http://schemas.microsoft.com/office/drawing/2014/main" id="{68787F39-A24D-0E02-3B62-BF43D8AD2F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866E76E8-2351-47D2-B8D8-B5D59474047E}" type="slidenum">
              <a:rPr lang="ar-JO" altLang="en-US">
                <a:latin typeface="Calibri" panose="020F0502020204030204" pitchFamily="34" charset="0"/>
              </a:rPr>
              <a:pPr fontAlgn="base">
                <a:spcBef>
                  <a:spcPct val="0"/>
                </a:spcBef>
                <a:spcAft>
                  <a:spcPct val="0"/>
                </a:spcAft>
              </a:pPr>
              <a:t>42</a:t>
            </a:fld>
            <a:endParaRPr lang="ar-JO"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36E9EBE-452B-A7C4-9882-E056BF6300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4D4D3A5D-F81D-0618-0CB1-14CE3AC9EE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1924" name="Slide Number Placeholder 3">
            <a:extLst>
              <a:ext uri="{FF2B5EF4-FFF2-40B4-BE49-F238E27FC236}">
                <a16:creationId xmlns:a16="http://schemas.microsoft.com/office/drawing/2014/main" id="{6E411793-6A95-D7C9-DE05-9A5800D20C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A2E0EE50-31F2-4F95-85F6-4D47BD88E546}" type="slidenum">
              <a:rPr lang="ar-JO" altLang="en-US">
                <a:latin typeface="Calibri" panose="020F0502020204030204" pitchFamily="34" charset="0"/>
              </a:rPr>
              <a:pPr fontAlgn="base">
                <a:spcBef>
                  <a:spcPct val="0"/>
                </a:spcBef>
                <a:spcAft>
                  <a:spcPct val="0"/>
                </a:spcAft>
              </a:pPr>
              <a:t>43</a:t>
            </a:fld>
            <a:endParaRPr lang="ar-JO"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561D4C3-D9EE-1A4C-BB18-709D177EF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F1610434-70DA-31B2-2FA1-D844F4607A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Reduced osmolarity ORS &lt;250 is the standerd, except in cholera (associated with hyponatremia)</a:t>
            </a:r>
          </a:p>
          <a:p>
            <a:pPr>
              <a:spcBef>
                <a:spcPct val="0"/>
              </a:spcBef>
            </a:pPr>
            <a:r>
              <a:rPr lang="en-US" altLang="en-US"/>
              <a:t>Reduced as : pedialyte enfalyte</a:t>
            </a:r>
          </a:p>
          <a:p>
            <a:pPr>
              <a:spcBef>
                <a:spcPct val="0"/>
              </a:spcBef>
            </a:pPr>
            <a:r>
              <a:rPr lang="en-US" altLang="en-US"/>
              <a:t>No risk of SZ, or hyponatremia</a:t>
            </a:r>
          </a:p>
          <a:p>
            <a:pPr>
              <a:spcBef>
                <a:spcPct val="0"/>
              </a:spcBef>
            </a:pPr>
            <a:r>
              <a:rPr lang="en-US" altLang="en-US"/>
              <a:t>Less failure, less diarrhea, </a:t>
            </a:r>
          </a:p>
        </p:txBody>
      </p:sp>
      <p:sp>
        <p:nvSpPr>
          <p:cNvPr id="88068" name="Slide Number Placeholder 3">
            <a:extLst>
              <a:ext uri="{FF2B5EF4-FFF2-40B4-BE49-F238E27FC236}">
                <a16:creationId xmlns:a16="http://schemas.microsoft.com/office/drawing/2014/main" id="{4490C0A1-F9A2-E2E9-44CB-A855C26AF0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82A71A10-DDA0-4993-92FA-7352DECBE1F6}" type="slidenum">
              <a:rPr lang="ar-JO" altLang="en-US">
                <a:latin typeface="Calibri" panose="020F0502020204030204" pitchFamily="34" charset="0"/>
              </a:rPr>
              <a:pPr fontAlgn="base">
                <a:spcBef>
                  <a:spcPct val="0"/>
                </a:spcBef>
                <a:spcAft>
                  <a:spcPct val="0"/>
                </a:spcAft>
              </a:pPr>
              <a:t>46</a:t>
            </a:fld>
            <a:endParaRPr lang="ar-JO"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9B769277-CDF7-C2BE-C12B-178E06DFDD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E56E53EE-3B45-E4EA-D34F-05D97ED229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Probiotics are live microorganisms in fermented foods that potentially benefit the host by promoting a balance in the intestinal flora. Lactobacillus rhamnosus GG, Bifidobacterium lactis, and Streptococcus thermophilus are the most common probiotic bacteria studied. Randomized controlled trials have particularly supported the efficacy of L rhamnosus GG in the treatment of acute infectious diarrhea, reducing the duration of the diarrhea by 1 day. When analyzing the different causes of diarrhea, Lactobacillus was more effective in treating gastroenteritis caused by rotavirus, with a reduction in duration of diarrhea of 2 days. Probiotics seem to be more helpful when the therapy is started early in the presentation of illness in otherwise healthy patients who have viral gastroenteritis. Prebiotics, on the other hand, are oligosaccharides, rather than microorganisms, that stimulate the growth of intestinal flora. Randomized controlled trials studying prebiotics have failed to demonstrate a reduction in the duration of diarrhea in children; therefore, prebiotics are not recommended routinely</a:t>
            </a:r>
          </a:p>
        </p:txBody>
      </p:sp>
      <p:sp>
        <p:nvSpPr>
          <p:cNvPr id="95236" name="Slide Number Placeholder 3">
            <a:extLst>
              <a:ext uri="{FF2B5EF4-FFF2-40B4-BE49-F238E27FC236}">
                <a16:creationId xmlns:a16="http://schemas.microsoft.com/office/drawing/2014/main" id="{93AEAB46-0D40-1BEC-18E4-1275C728A7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095389D6-5FD8-4B67-97FE-E0F95DE8EE3F}" type="slidenum">
              <a:rPr lang="ar-JO" altLang="en-US">
                <a:latin typeface="Calibri" panose="020F0502020204030204" pitchFamily="34" charset="0"/>
              </a:rPr>
              <a:pPr fontAlgn="base">
                <a:spcBef>
                  <a:spcPct val="0"/>
                </a:spcBef>
                <a:spcAft>
                  <a:spcPct val="0"/>
                </a:spcAft>
              </a:pPr>
              <a:t>51</a:t>
            </a:fld>
            <a:endParaRPr lang="ar-JO"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CB6BBEA1-7A30-3977-4E8B-6F4BB52C30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D09900BA-825C-F363-44CB-ABC9065A43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effective in reducing the duration of diarrhea in children older than 6 months in areas where zinc deficiency and moderate malnutrition is prevalent.</a:t>
            </a:r>
            <a:r>
              <a:rPr lang="en-US" altLang="en-US" baseline="30000"/>
              <a:t> [39] </a:t>
            </a:r>
            <a:r>
              <a:rPr lang="en-US" altLang="en-US"/>
              <a:t>The World Health Organization (WHO) recommends zinc supplementation (10-20 mg/day for 10-14 days) for all children younger than 5 years with acute gastroenteritis, although little data exist to support this recommendation for children in developed countries.</a:t>
            </a:r>
          </a:p>
        </p:txBody>
      </p:sp>
      <p:sp>
        <p:nvSpPr>
          <p:cNvPr id="97284" name="Slide Number Placeholder 3">
            <a:extLst>
              <a:ext uri="{FF2B5EF4-FFF2-40B4-BE49-F238E27FC236}">
                <a16:creationId xmlns:a16="http://schemas.microsoft.com/office/drawing/2014/main" id="{F66FA14E-949D-CAE4-D0B0-5395543E9D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761F56AF-C292-4267-B291-14F4B42F3BAF}" type="slidenum">
              <a:rPr lang="ar-JO" altLang="en-US">
                <a:latin typeface="Calibri" panose="020F0502020204030204" pitchFamily="34" charset="0"/>
              </a:rPr>
              <a:pPr fontAlgn="base">
                <a:spcBef>
                  <a:spcPct val="0"/>
                </a:spcBef>
                <a:spcAft>
                  <a:spcPct val="0"/>
                </a:spcAft>
              </a:pPr>
              <a:t>52</a:t>
            </a:fld>
            <a:endParaRPr lang="ar-JO"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DCCA603C-6178-DEE4-4533-16B3B82BB8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24F4F331-C6C7-5CA2-B144-4C604AD3C7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desire to alleviate vomiting arises from the need to prevent further dehydration and to avoid the need for IV therapy and subsequent hospital admission. Ondansetron, a selective serotonergic 5HT3 receptor antagonist, has shown to be an effective antiemetic agent, decreasing the rate of admissions in patients treated with a single dose in the emergency department with few adverse effects reported. (11)(12) Older generation antiemetics such as promethazine, a phenothiazine derivate with antihistamine and anticholinergic activity, have been found to be less effective in reducing emesis. Promethazine is approved by the Food and Drug Administration only for children older than age 2 years and is associated commonly with adverse effects such as sedation and extrapyramidal effects, which may interfere with the rehydration process. Metoclopramide, a procainamide derivate that is a dopamine receptor antagonist, has been proven to be more effective than placebo, but the rate of extrapyramidal reactions reported in association with its use is up to 25% in children. The use of these medications is not recommended routinely by the AAP or the CDC. None of these drugs addresses the causes of diarrhea, and the use of pharmacotherapy may distract the general care physician away from the mainstay therapy: appropriate fluid and electrolyte replacement and early nutrition therapy. </a:t>
            </a:r>
          </a:p>
        </p:txBody>
      </p:sp>
      <p:sp>
        <p:nvSpPr>
          <p:cNvPr id="100356" name="Slide Number Placeholder 3">
            <a:extLst>
              <a:ext uri="{FF2B5EF4-FFF2-40B4-BE49-F238E27FC236}">
                <a16:creationId xmlns:a16="http://schemas.microsoft.com/office/drawing/2014/main" id="{1E7C2060-4653-5AC6-C5AE-9D9C2326E4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C45402FE-063A-4641-9584-8CE6FBD4C41D}" type="slidenum">
              <a:rPr lang="ar-JO" altLang="en-US">
                <a:latin typeface="Calibri" panose="020F0502020204030204" pitchFamily="34" charset="0"/>
              </a:rPr>
              <a:pPr fontAlgn="base">
                <a:spcBef>
                  <a:spcPct val="0"/>
                </a:spcBef>
                <a:spcAft>
                  <a:spcPct val="0"/>
                </a:spcAft>
              </a:pPr>
              <a:t>54</a:t>
            </a:fld>
            <a:endParaRPr lang="ar-JO"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E2B2211-7E93-67A6-BE5C-5F620704CE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D429C14D-C800-45F7-15BA-5C0676BE37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CA" altLang="en-US">
              <a:latin typeface="Arial" panose="020B0604020202020204" pitchFamily="34" charset="0"/>
              <a:cs typeface="Arial" panose="020B0604020202020204" pitchFamily="34" charset="0"/>
            </a:endParaRPr>
          </a:p>
        </p:txBody>
      </p:sp>
      <p:sp>
        <p:nvSpPr>
          <p:cNvPr id="19460" name="Slide Number Placeholder 3">
            <a:extLst>
              <a:ext uri="{FF2B5EF4-FFF2-40B4-BE49-F238E27FC236}">
                <a16:creationId xmlns:a16="http://schemas.microsoft.com/office/drawing/2014/main" id="{4EFD6EB3-82E6-D03F-4B73-40C1C52517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671F4CD4-7B92-4640-82B0-93A72548FCF9}" type="slidenum">
              <a:rPr lang="en-CA" altLang="en-US">
                <a:latin typeface="Arial" panose="020B0604020202020204" pitchFamily="34" charset="0"/>
                <a:cs typeface="Arial" panose="020B0604020202020204" pitchFamily="34" charset="0"/>
              </a:rPr>
              <a:pPr fontAlgn="base">
                <a:spcBef>
                  <a:spcPct val="0"/>
                </a:spcBef>
                <a:spcAft>
                  <a:spcPct val="0"/>
                </a:spcAft>
              </a:pPr>
              <a:t>8</a:t>
            </a:fld>
            <a:endParaRPr lang="en-CA"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DAC6A16-7616-3F82-CD35-B1B6CAFDD3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45EE826-B649-7274-C291-98210E43BB5E}"/>
              </a:ext>
            </a:extLst>
          </p:cNvPr>
          <p:cNvSpPr>
            <a:spLocks noGrp="1"/>
          </p:cNvSpPr>
          <p:nvPr>
            <p:ph type="body" idx="1"/>
          </p:nvPr>
        </p:nvSpPr>
        <p:spPr/>
        <p:txBody>
          <a:bodyPr/>
          <a:lstStyle/>
          <a:p>
            <a:pPr fontAlgn="auto">
              <a:spcBef>
                <a:spcPts val="600"/>
              </a:spcBef>
              <a:spcAft>
                <a:spcPts val="0"/>
              </a:spcAft>
              <a:buClr>
                <a:srgbClr val="FE8637"/>
              </a:buClr>
              <a:buSzPct val="70000"/>
              <a:defRPr/>
            </a:pPr>
            <a:r>
              <a:rPr lang="en-IN" sz="1400" b="1" dirty="0">
                <a:latin typeface="Century Schoolbook"/>
              </a:rPr>
              <a:t>Activation of cyclic AMP</a:t>
            </a:r>
          </a:p>
          <a:p>
            <a:pPr marL="274320" indent="-274320" fontAlgn="auto">
              <a:spcBef>
                <a:spcPts val="600"/>
              </a:spcBef>
              <a:spcAft>
                <a:spcPts val="0"/>
              </a:spcAft>
              <a:buClr>
                <a:srgbClr val="FE8637"/>
              </a:buClr>
              <a:buSzPct val="70000"/>
              <a:buFont typeface="Wingdings"/>
              <a:buChar char=""/>
              <a:defRPr/>
            </a:pPr>
            <a:r>
              <a:rPr lang="en-IN" dirty="0">
                <a:solidFill>
                  <a:srgbClr val="FF0000"/>
                </a:solidFill>
                <a:latin typeface="Century Schoolbook"/>
              </a:rPr>
              <a:t>Bacterial toxins</a:t>
            </a:r>
            <a:r>
              <a:rPr lang="en-IN" dirty="0">
                <a:solidFill>
                  <a:prstClr val="black"/>
                </a:solidFill>
                <a:latin typeface="Century Schoolbook"/>
              </a:rPr>
              <a:t>: enterotoxins of </a:t>
            </a:r>
            <a:r>
              <a:rPr lang="en-IN" b="1" u="sng" dirty="0">
                <a:solidFill>
                  <a:prstClr val="black"/>
                </a:solidFill>
                <a:latin typeface="Century Schoolbook"/>
              </a:rPr>
              <a:t>cholera</a:t>
            </a:r>
            <a:r>
              <a:rPr lang="en-IN" dirty="0">
                <a:solidFill>
                  <a:prstClr val="black"/>
                </a:solidFill>
                <a:latin typeface="Century Schoolbook"/>
              </a:rPr>
              <a:t>, </a:t>
            </a:r>
            <a:r>
              <a:rPr lang="en-IN" b="1" i="1" u="sng" dirty="0">
                <a:solidFill>
                  <a:prstClr val="black"/>
                </a:solidFill>
                <a:latin typeface="Century Schoolbook"/>
              </a:rPr>
              <a:t>Escherichia</a:t>
            </a:r>
            <a:r>
              <a:rPr lang="en-IN" i="1" dirty="0">
                <a:solidFill>
                  <a:prstClr val="black"/>
                </a:solidFill>
                <a:latin typeface="Century Schoolbook"/>
              </a:rPr>
              <a:t> coli</a:t>
            </a:r>
            <a:r>
              <a:rPr lang="en-IN" dirty="0">
                <a:solidFill>
                  <a:prstClr val="black"/>
                </a:solidFill>
                <a:latin typeface="Century Schoolbook"/>
              </a:rPr>
              <a:t> (heat-labile), </a:t>
            </a:r>
            <a:r>
              <a:rPr lang="en-IN" i="1" dirty="0">
                <a:solidFill>
                  <a:prstClr val="black"/>
                </a:solidFill>
                <a:latin typeface="Century Schoolbook"/>
              </a:rPr>
              <a:t>Shigella, Salmonella, Campylobacter </a:t>
            </a:r>
            <a:r>
              <a:rPr lang="en-IN" i="1" dirty="0" err="1">
                <a:solidFill>
                  <a:prstClr val="black"/>
                </a:solidFill>
                <a:latin typeface="Century Schoolbook"/>
              </a:rPr>
              <a:t>jejuni</a:t>
            </a:r>
            <a:r>
              <a:rPr lang="en-IN" i="1" dirty="0">
                <a:solidFill>
                  <a:prstClr val="black"/>
                </a:solidFill>
                <a:latin typeface="Century Schoolbook"/>
              </a:rPr>
              <a:t>, Pseudomonas aeruginosa</a:t>
            </a:r>
            <a:r>
              <a:rPr lang="en-IN" dirty="0">
                <a:solidFill>
                  <a:prstClr val="black"/>
                </a:solidFill>
                <a:latin typeface="Century Schoolbook"/>
              </a:rPr>
              <a:t>    </a:t>
            </a:r>
          </a:p>
          <a:p>
            <a:pPr marL="274320" indent="-274320" fontAlgn="auto">
              <a:spcBef>
                <a:spcPts val="600"/>
              </a:spcBef>
              <a:spcAft>
                <a:spcPts val="0"/>
              </a:spcAft>
              <a:buClr>
                <a:srgbClr val="FE8637"/>
              </a:buClr>
              <a:buSzPct val="70000"/>
              <a:buFont typeface="Wingdings"/>
              <a:buChar char=""/>
              <a:defRPr/>
            </a:pPr>
            <a:r>
              <a:rPr lang="en-IN" dirty="0">
                <a:solidFill>
                  <a:srgbClr val="FF0000"/>
                </a:solidFill>
                <a:latin typeface="Century Schoolbook"/>
              </a:rPr>
              <a:t>Hormones:  </a:t>
            </a:r>
            <a:r>
              <a:rPr lang="en-IN" dirty="0">
                <a:solidFill>
                  <a:prstClr val="black"/>
                </a:solidFill>
                <a:latin typeface="Century Schoolbook"/>
              </a:rPr>
              <a:t>vasoactive intestinal peptide, gastrin, secretin   </a:t>
            </a:r>
          </a:p>
          <a:p>
            <a:pPr marL="274320" indent="-274320" fontAlgn="auto">
              <a:spcBef>
                <a:spcPts val="600"/>
              </a:spcBef>
              <a:spcAft>
                <a:spcPts val="0"/>
              </a:spcAft>
              <a:buClr>
                <a:srgbClr val="FE8637"/>
              </a:buClr>
              <a:buSzPct val="70000"/>
              <a:buFont typeface="Wingdings"/>
              <a:buChar char=""/>
              <a:defRPr/>
            </a:pPr>
            <a:r>
              <a:rPr lang="en-IN" dirty="0">
                <a:solidFill>
                  <a:prstClr val="black"/>
                </a:solidFill>
                <a:latin typeface="Century Schoolbook"/>
              </a:rPr>
              <a:t> </a:t>
            </a:r>
            <a:r>
              <a:rPr lang="en-IN" dirty="0">
                <a:solidFill>
                  <a:srgbClr val="FF0000"/>
                </a:solidFill>
                <a:latin typeface="Century Schoolbook"/>
              </a:rPr>
              <a:t>Anion surfactants</a:t>
            </a:r>
            <a:r>
              <a:rPr lang="en-IN" dirty="0">
                <a:solidFill>
                  <a:prstClr val="black"/>
                </a:solidFill>
                <a:latin typeface="Century Schoolbook"/>
              </a:rPr>
              <a:t>:  bile acids, </a:t>
            </a:r>
            <a:r>
              <a:rPr lang="en-IN" dirty="0" err="1">
                <a:solidFill>
                  <a:prstClr val="black"/>
                </a:solidFill>
                <a:latin typeface="Century Schoolbook"/>
              </a:rPr>
              <a:t>ricinoleic</a:t>
            </a:r>
            <a:r>
              <a:rPr lang="en-IN" dirty="0">
                <a:solidFill>
                  <a:prstClr val="black"/>
                </a:solidFill>
                <a:latin typeface="Century Schoolbook"/>
              </a:rPr>
              <a:t> acid</a:t>
            </a:r>
          </a:p>
          <a:p>
            <a:pPr fontAlgn="auto">
              <a:spcBef>
                <a:spcPts val="600"/>
              </a:spcBef>
              <a:spcAft>
                <a:spcPts val="0"/>
              </a:spcAft>
              <a:buClr>
                <a:srgbClr val="FE8637"/>
              </a:buClr>
              <a:buSzPct val="70000"/>
              <a:defRPr/>
            </a:pPr>
            <a:r>
              <a:rPr lang="en-IN" b="1" dirty="0">
                <a:solidFill>
                  <a:prstClr val="black"/>
                </a:solidFill>
                <a:latin typeface="Century Schoolbook"/>
              </a:rPr>
              <a:t>2. ACTIVATION OF CYCLIC GMP</a:t>
            </a:r>
          </a:p>
          <a:p>
            <a:pPr marL="274320" indent="-274320" fontAlgn="auto">
              <a:spcBef>
                <a:spcPts val="600"/>
              </a:spcBef>
              <a:spcAft>
                <a:spcPts val="0"/>
              </a:spcAft>
              <a:buClr>
                <a:srgbClr val="FE8637"/>
              </a:buClr>
              <a:buSzPct val="70000"/>
              <a:buFont typeface="Wingdings"/>
              <a:buChar char=""/>
              <a:defRPr/>
            </a:pPr>
            <a:r>
              <a:rPr lang="en-IN" dirty="0">
                <a:solidFill>
                  <a:srgbClr val="FF0000"/>
                </a:solidFill>
                <a:latin typeface="Century Schoolbook"/>
              </a:rPr>
              <a:t>Bacterial toxins</a:t>
            </a:r>
            <a:r>
              <a:rPr lang="en-IN" dirty="0">
                <a:solidFill>
                  <a:prstClr val="black"/>
                </a:solidFill>
                <a:latin typeface="Century Schoolbook"/>
              </a:rPr>
              <a:t>:  </a:t>
            </a:r>
            <a:r>
              <a:rPr lang="en-IN" i="1" dirty="0">
                <a:solidFill>
                  <a:prstClr val="black"/>
                </a:solidFill>
                <a:latin typeface="Century Schoolbook"/>
              </a:rPr>
              <a:t>E. coli</a:t>
            </a:r>
            <a:r>
              <a:rPr lang="en-IN" dirty="0">
                <a:solidFill>
                  <a:prstClr val="black"/>
                </a:solidFill>
                <a:latin typeface="Century Schoolbook"/>
              </a:rPr>
              <a:t> (heat-stable) enterotoxin, </a:t>
            </a:r>
            <a:r>
              <a:rPr lang="en-IN" i="1" dirty="0">
                <a:solidFill>
                  <a:prstClr val="black"/>
                </a:solidFill>
                <a:latin typeface="Century Schoolbook"/>
              </a:rPr>
              <a:t>Yersinia </a:t>
            </a:r>
            <a:r>
              <a:rPr lang="en-IN" i="1" dirty="0" err="1">
                <a:solidFill>
                  <a:prstClr val="black"/>
                </a:solidFill>
                <a:latin typeface="Century Schoolbook"/>
              </a:rPr>
              <a:t>enterocolitica</a:t>
            </a:r>
            <a:r>
              <a:rPr lang="en-IN" dirty="0">
                <a:solidFill>
                  <a:prstClr val="black"/>
                </a:solidFill>
                <a:latin typeface="Century Schoolbook"/>
              </a:rPr>
              <a:t> toxin</a:t>
            </a:r>
          </a:p>
          <a:p>
            <a:pPr marL="274320" indent="-274320" fontAlgn="auto">
              <a:spcBef>
                <a:spcPts val="600"/>
              </a:spcBef>
              <a:spcAft>
                <a:spcPts val="0"/>
              </a:spcAft>
              <a:buClr>
                <a:srgbClr val="FE8637"/>
              </a:buClr>
              <a:buSzPct val="70000"/>
              <a:defRPr/>
            </a:pPr>
            <a:r>
              <a:rPr lang="en-IN" b="1" dirty="0">
                <a:solidFill>
                  <a:prstClr val="black"/>
                </a:solidFill>
                <a:latin typeface="Century Schoolbook"/>
              </a:rPr>
              <a:t>3. CALCIUM-DEPENDENT  </a:t>
            </a:r>
          </a:p>
          <a:p>
            <a:pPr marL="274320" indent="-274320" fontAlgn="auto">
              <a:spcBef>
                <a:spcPts val="600"/>
              </a:spcBef>
              <a:spcAft>
                <a:spcPts val="0"/>
              </a:spcAft>
              <a:buClr>
                <a:srgbClr val="FE8637"/>
              </a:buClr>
              <a:buSzPct val="70000"/>
              <a:buFont typeface="Wingdings"/>
              <a:buChar char=""/>
              <a:defRPr/>
            </a:pPr>
            <a:r>
              <a:rPr lang="en-IN" dirty="0">
                <a:solidFill>
                  <a:prstClr val="black"/>
                </a:solidFill>
                <a:latin typeface="Century Schoolbook"/>
              </a:rPr>
              <a:t> </a:t>
            </a:r>
            <a:r>
              <a:rPr lang="en-IN" dirty="0">
                <a:solidFill>
                  <a:srgbClr val="FF0000"/>
                </a:solidFill>
                <a:latin typeface="Century Schoolbook"/>
              </a:rPr>
              <a:t>Bacterial toxins</a:t>
            </a:r>
            <a:r>
              <a:rPr lang="en-IN" dirty="0">
                <a:solidFill>
                  <a:prstClr val="black"/>
                </a:solidFill>
                <a:latin typeface="Century Schoolbook"/>
              </a:rPr>
              <a:t>: </a:t>
            </a:r>
            <a:r>
              <a:rPr lang="en-IN" i="1" dirty="0">
                <a:solidFill>
                  <a:prstClr val="black"/>
                </a:solidFill>
                <a:latin typeface="Century Schoolbook"/>
              </a:rPr>
              <a:t>Clostridium difficile </a:t>
            </a:r>
            <a:r>
              <a:rPr lang="en-IN" dirty="0">
                <a:solidFill>
                  <a:prstClr val="black"/>
                </a:solidFill>
                <a:latin typeface="Century Schoolbook"/>
              </a:rPr>
              <a:t>enterotoxin    </a:t>
            </a:r>
          </a:p>
          <a:p>
            <a:pPr marL="274320" indent="-274320" fontAlgn="auto">
              <a:spcBef>
                <a:spcPts val="600"/>
              </a:spcBef>
              <a:spcAft>
                <a:spcPts val="0"/>
              </a:spcAft>
              <a:buClr>
                <a:srgbClr val="FE8637"/>
              </a:buClr>
              <a:buSzPct val="70000"/>
              <a:buFont typeface="Wingdings"/>
              <a:buChar char=""/>
              <a:defRPr/>
            </a:pPr>
            <a:r>
              <a:rPr lang="en-IN" dirty="0" err="1">
                <a:solidFill>
                  <a:srgbClr val="FF0000"/>
                </a:solidFill>
                <a:latin typeface="Century Schoolbook"/>
              </a:rPr>
              <a:t>Neurotransmitters</a:t>
            </a:r>
            <a:r>
              <a:rPr lang="en-IN" dirty="0" err="1">
                <a:solidFill>
                  <a:prstClr val="black"/>
                </a:solidFill>
                <a:latin typeface="Century Schoolbook"/>
              </a:rPr>
              <a:t>:acetylcholine</a:t>
            </a:r>
            <a:r>
              <a:rPr lang="en-IN" dirty="0">
                <a:solidFill>
                  <a:prstClr val="black"/>
                </a:solidFill>
                <a:latin typeface="Century Schoolbook"/>
              </a:rPr>
              <a:t>, serotonin   </a:t>
            </a:r>
          </a:p>
          <a:p>
            <a:pPr marL="274320" indent="-274320" fontAlgn="auto">
              <a:spcBef>
                <a:spcPts val="600"/>
              </a:spcBef>
              <a:spcAft>
                <a:spcPts val="0"/>
              </a:spcAft>
              <a:buClr>
                <a:srgbClr val="FE8637"/>
              </a:buClr>
              <a:buSzPct val="70000"/>
              <a:buFont typeface="Wingdings"/>
              <a:buChar char=""/>
              <a:defRPr/>
            </a:pPr>
            <a:r>
              <a:rPr lang="en-IN" dirty="0">
                <a:solidFill>
                  <a:prstClr val="black"/>
                </a:solidFill>
                <a:latin typeface="Century Schoolbook"/>
              </a:rPr>
              <a:t> </a:t>
            </a:r>
            <a:r>
              <a:rPr lang="en-IN" dirty="0">
                <a:solidFill>
                  <a:srgbClr val="FF0000"/>
                </a:solidFill>
                <a:latin typeface="Century Schoolbook"/>
              </a:rPr>
              <a:t>Paracrine agents</a:t>
            </a:r>
            <a:r>
              <a:rPr lang="en-IN" dirty="0">
                <a:solidFill>
                  <a:prstClr val="black"/>
                </a:solidFill>
                <a:latin typeface="Century Schoolbook"/>
              </a:rPr>
              <a:t>: bradykinin</a:t>
            </a:r>
          </a:p>
          <a:p>
            <a:pPr fontAlgn="auto">
              <a:spcBef>
                <a:spcPts val="0"/>
              </a:spcBef>
              <a:spcAft>
                <a:spcPts val="0"/>
              </a:spcAft>
              <a:defRPr/>
            </a:pPr>
            <a:endParaRPr lang="en-US" dirty="0"/>
          </a:p>
        </p:txBody>
      </p:sp>
      <p:sp>
        <p:nvSpPr>
          <p:cNvPr id="22532" name="Slide Number Placeholder 3">
            <a:extLst>
              <a:ext uri="{FF2B5EF4-FFF2-40B4-BE49-F238E27FC236}">
                <a16:creationId xmlns:a16="http://schemas.microsoft.com/office/drawing/2014/main" id="{10081658-228D-0855-9A07-020026C4CA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8655AAA5-F91A-4D7C-A004-4CECA287C7D8}" type="slidenum">
              <a:rPr lang="ar-JO" altLang="en-US">
                <a:latin typeface="Calibri" panose="020F0502020204030204" pitchFamily="34" charset="0"/>
              </a:rPr>
              <a:pPr fontAlgn="base">
                <a:spcBef>
                  <a:spcPct val="0"/>
                </a:spcBef>
                <a:spcAft>
                  <a:spcPct val="0"/>
                </a:spcAft>
              </a:pPr>
              <a:t>10</a:t>
            </a:fld>
            <a:endParaRPr lang="ar-JO"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64DD0F08-F04F-0C42-20A2-9E132A2143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B87C0545-0063-CDEB-1073-39FB0EF0DE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290 - [(Na+K) X 2].</a:t>
            </a:r>
          </a:p>
        </p:txBody>
      </p:sp>
      <p:sp>
        <p:nvSpPr>
          <p:cNvPr id="24580" name="Slide Number Placeholder 3">
            <a:extLst>
              <a:ext uri="{FF2B5EF4-FFF2-40B4-BE49-F238E27FC236}">
                <a16:creationId xmlns:a16="http://schemas.microsoft.com/office/drawing/2014/main" id="{3076BD72-8545-341D-AB66-5C67A01111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212EE70E-A79A-42D2-8CD1-DAB2D383FA10}" type="slidenum">
              <a:rPr lang="ar-JO" altLang="en-US">
                <a:latin typeface="Calibri" panose="020F0502020204030204" pitchFamily="34" charset="0"/>
              </a:rPr>
              <a:pPr fontAlgn="base">
                <a:spcBef>
                  <a:spcPct val="0"/>
                </a:spcBef>
                <a:spcAft>
                  <a:spcPct val="0"/>
                </a:spcAft>
              </a:pPr>
              <a:t>11</a:t>
            </a:fld>
            <a:endParaRPr lang="ar-JO"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0A7886D-1AE0-8F32-3915-2D49F65399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F51F8E22-E46B-03A5-D74E-ADF89F7B81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latin typeface="Arial" panose="020B0604020202020204" pitchFamily="34" charset="0"/>
                <a:cs typeface="Arial" panose="020B0604020202020204" pitchFamily="34" charset="0"/>
              </a:rPr>
              <a:t>The immune response to inflammatory conditions in the bowel contributes substantively to development of diarrhea. Activation of white blood cells leads them to secrete inflammatory mediators and cytokines which can stimulate secretion, in effect imposing a secretory component on top of an inflammatory diarrhea. Reactive oxygen species from leukocytes can damage or kill intestinal epithelial cells, which are replaced with immature cells that typically are deficient in the brush border enyzmes and transporters necessary for absorption of nutrients and water. In this way, components of an osmotic (malabsorption) diarrhea are added to the problem.</a:t>
            </a:r>
            <a:endParaRPr lang="en-CA" altLang="en-US">
              <a:latin typeface="Arial" panose="020B0604020202020204" pitchFamily="34" charset="0"/>
              <a:cs typeface="Arial" panose="020B0604020202020204" pitchFamily="34" charset="0"/>
            </a:endParaRPr>
          </a:p>
        </p:txBody>
      </p:sp>
      <p:sp>
        <p:nvSpPr>
          <p:cNvPr id="26628" name="Slide Number Placeholder 3">
            <a:extLst>
              <a:ext uri="{FF2B5EF4-FFF2-40B4-BE49-F238E27FC236}">
                <a16:creationId xmlns:a16="http://schemas.microsoft.com/office/drawing/2014/main" id="{1BE96A39-3CDA-AA4A-ABF4-7EA8F8CE9C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5A86588D-19CA-4CF2-8744-410159744C3D}" type="slidenum">
              <a:rPr lang="en-CA" altLang="en-US">
                <a:latin typeface="Arial" panose="020B0604020202020204" pitchFamily="34" charset="0"/>
                <a:cs typeface="Arial" panose="020B0604020202020204" pitchFamily="34" charset="0"/>
              </a:rPr>
              <a:pPr fontAlgn="base">
                <a:spcBef>
                  <a:spcPct val="0"/>
                </a:spcBef>
                <a:spcAft>
                  <a:spcPct val="0"/>
                </a:spcAft>
              </a:pPr>
              <a:t>12</a:t>
            </a:fld>
            <a:endParaRPr lang="en-CA"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77B8C68-7019-6379-8449-79295D0F85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73AD4C44-0322-5323-A130-8F1EF298F7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CA" altLang="en-US">
              <a:latin typeface="Arial" panose="020B0604020202020204" pitchFamily="34" charset="0"/>
              <a:cs typeface="Arial" panose="020B0604020202020204" pitchFamily="34" charset="0"/>
            </a:endParaRPr>
          </a:p>
        </p:txBody>
      </p:sp>
      <p:sp>
        <p:nvSpPr>
          <p:cNvPr id="28676" name="Slide Number Placeholder 3">
            <a:extLst>
              <a:ext uri="{FF2B5EF4-FFF2-40B4-BE49-F238E27FC236}">
                <a16:creationId xmlns:a16="http://schemas.microsoft.com/office/drawing/2014/main" id="{14582B8C-60A2-C8E2-25BB-ADD902D8FB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B9DA4C88-57A1-4B88-B1CD-F4192BB377A2}" type="slidenum">
              <a:rPr lang="en-CA" altLang="en-US">
                <a:latin typeface="Arial" panose="020B0604020202020204" pitchFamily="34" charset="0"/>
                <a:cs typeface="Arial" panose="020B0604020202020204" pitchFamily="34" charset="0"/>
              </a:rPr>
              <a:pPr fontAlgn="base">
                <a:spcBef>
                  <a:spcPct val="0"/>
                </a:spcBef>
                <a:spcAft>
                  <a:spcPct val="0"/>
                </a:spcAft>
              </a:pPr>
              <a:t>13</a:t>
            </a:fld>
            <a:endParaRPr lang="en-CA" altLang="en-U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C8217771-5EA2-8156-CDAA-4761865AF0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AAC6636A-3291-487C-AF34-76A97A1370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rotavirus and the noroviruses (small round viruses such as Norwalk-like virus and caliciviruses) are the most common viral agents, followed by sapovirus, enteric adenoviruses, and astroviruses</a:t>
            </a:r>
            <a:endParaRPr lang="ar-JO" altLang="en-US"/>
          </a:p>
          <a:p>
            <a:pPr>
              <a:spcBef>
                <a:spcPct val="0"/>
              </a:spcBef>
            </a:pPr>
            <a:r>
              <a:rPr lang="en-US" altLang="en-US"/>
              <a:t>Shigella sallmonella e.coli</a:t>
            </a:r>
            <a:endParaRPr lang="ar-JO" altLang="en-US"/>
          </a:p>
        </p:txBody>
      </p:sp>
      <p:sp>
        <p:nvSpPr>
          <p:cNvPr id="30724" name="Slide Number Placeholder 3">
            <a:extLst>
              <a:ext uri="{FF2B5EF4-FFF2-40B4-BE49-F238E27FC236}">
                <a16:creationId xmlns:a16="http://schemas.microsoft.com/office/drawing/2014/main" id="{9E43D66E-698C-FB47-E4D7-AF469A5F96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12CC2340-8C63-4C8B-AABF-907A2F68EAC5}" type="slidenum">
              <a:rPr lang="ar-JO" altLang="en-US">
                <a:latin typeface="Calibri" panose="020F0502020204030204" pitchFamily="34" charset="0"/>
              </a:rPr>
              <a:pPr fontAlgn="base">
                <a:spcBef>
                  <a:spcPct val="0"/>
                </a:spcBef>
                <a:spcAft>
                  <a:spcPct val="0"/>
                </a:spcAft>
              </a:pPr>
              <a:t>14</a:t>
            </a:fld>
            <a:endParaRPr lang="ar-JO"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23D81F86-BC1E-1936-BF4C-CECA36C9E1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3F4BAE70-4895-AE46-1241-FA8B31CB3B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Adeno : DNA, pneumonia, bronchiolitis, pharyngitis, conjunctivitis, h. cystitis</a:t>
            </a:r>
          </a:p>
          <a:p>
            <a:pPr>
              <a:spcBef>
                <a:spcPct val="0"/>
              </a:spcBef>
            </a:pPr>
            <a:endParaRPr lang="en-US" altLang="en-US"/>
          </a:p>
        </p:txBody>
      </p:sp>
      <p:sp>
        <p:nvSpPr>
          <p:cNvPr id="32772" name="Slide Number Placeholder 3">
            <a:extLst>
              <a:ext uri="{FF2B5EF4-FFF2-40B4-BE49-F238E27FC236}">
                <a16:creationId xmlns:a16="http://schemas.microsoft.com/office/drawing/2014/main" id="{CE99459E-62C5-0991-BBE3-6FAA93FE5F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BBD5F67D-8046-4E07-852F-69E125BB6F4F}" type="slidenum">
              <a:rPr lang="ar-JO" altLang="en-US">
                <a:latin typeface="Calibri" panose="020F0502020204030204" pitchFamily="34" charset="0"/>
              </a:rPr>
              <a:pPr fontAlgn="base">
                <a:spcBef>
                  <a:spcPct val="0"/>
                </a:spcBef>
                <a:spcAft>
                  <a:spcPct val="0"/>
                </a:spcAft>
              </a:pPr>
              <a:t>15</a:t>
            </a:fld>
            <a:endParaRPr lang="ar-JO"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EE2F76-2B0A-A961-7873-540EE0560A00}"/>
              </a:ext>
            </a:extLst>
          </p:cNvPr>
          <p:cNvSpPr>
            <a:spLocks noChangeAspect="1"/>
          </p:cNvSpPr>
          <p:nvPr/>
        </p:nvSpPr>
        <p:spPr>
          <a:xfrm>
            <a:off x="231775" y="244475"/>
            <a:ext cx="11723688" cy="6376988"/>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51EC9A4B-652D-2754-64B3-B7CE8EA6745D}"/>
              </a:ext>
            </a:extLst>
          </p:cNvPr>
          <p:cNvCxnSpPr/>
          <p:nvPr/>
        </p:nvCxnSpPr>
        <p:spPr>
          <a:xfrm>
            <a:off x="1978025" y="3733800"/>
            <a:ext cx="82296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6" name="Date Placeholder 3">
            <a:extLst>
              <a:ext uri="{FF2B5EF4-FFF2-40B4-BE49-F238E27FC236}">
                <a16:creationId xmlns:a16="http://schemas.microsoft.com/office/drawing/2014/main" id="{2A7440C4-C285-B4CD-4E38-11C28F5B66BF}"/>
              </a:ext>
            </a:extLst>
          </p:cNvPr>
          <p:cNvSpPr>
            <a:spLocks noGrp="1"/>
          </p:cNvSpPr>
          <p:nvPr>
            <p:ph type="dt" sz="half" idx="10"/>
          </p:nvPr>
        </p:nvSpPr>
        <p:spPr/>
        <p:txBody>
          <a:bodyPr/>
          <a:lstStyle>
            <a:lvl1pPr>
              <a:defRPr smtClean="0">
                <a:solidFill>
                  <a:srgbClr val="FFFFFF"/>
                </a:solidFill>
              </a:defRPr>
            </a:lvl1pPr>
          </a:lstStyle>
          <a:p>
            <a:pPr>
              <a:defRPr/>
            </a:pPr>
            <a:fld id="{F8FA804C-0EAF-4530-AD45-BF3A6B39F997}" type="datetime1">
              <a:rPr lang="en-US"/>
              <a:pPr>
                <a:defRPr/>
              </a:pPr>
              <a:t>7/10/2024</a:t>
            </a:fld>
            <a:endParaRPr lang="en-US" dirty="0"/>
          </a:p>
        </p:txBody>
      </p:sp>
      <p:sp>
        <p:nvSpPr>
          <p:cNvPr id="7" name="Footer Placeholder 4">
            <a:extLst>
              <a:ext uri="{FF2B5EF4-FFF2-40B4-BE49-F238E27FC236}">
                <a16:creationId xmlns:a16="http://schemas.microsoft.com/office/drawing/2014/main" id="{4647885C-E144-6F3B-1202-089C62A32968}"/>
              </a:ext>
            </a:extLst>
          </p:cNvPr>
          <p:cNvSpPr>
            <a:spLocks noGrp="1"/>
          </p:cNvSpPr>
          <p:nvPr>
            <p:ph type="ftr" sz="quarter" idx="11"/>
          </p:nvPr>
        </p:nvSpPr>
        <p:spPr/>
        <p:txBody>
          <a:bodyPr/>
          <a:lstStyle>
            <a:lvl1pPr>
              <a:defRPr dirty="0">
                <a:solidFill>
                  <a:srgbClr val="FFFFFF"/>
                </a:solidFill>
              </a:defRPr>
            </a:lvl1pPr>
          </a:lstStyle>
          <a:p>
            <a:pPr>
              <a:defRPr/>
            </a:pPr>
            <a:endParaRPr lang="en-US"/>
          </a:p>
        </p:txBody>
      </p:sp>
      <p:sp>
        <p:nvSpPr>
          <p:cNvPr id="8" name="Slide Number Placeholder 5">
            <a:extLst>
              <a:ext uri="{FF2B5EF4-FFF2-40B4-BE49-F238E27FC236}">
                <a16:creationId xmlns:a16="http://schemas.microsoft.com/office/drawing/2014/main" id="{D7FF12CF-F16B-6EF0-1180-717A5696EE95}"/>
              </a:ext>
            </a:extLst>
          </p:cNvPr>
          <p:cNvSpPr>
            <a:spLocks noGrp="1"/>
          </p:cNvSpPr>
          <p:nvPr>
            <p:ph type="sldNum" sz="quarter" idx="12"/>
          </p:nvPr>
        </p:nvSpPr>
        <p:spPr/>
        <p:txBody>
          <a:bodyPr/>
          <a:lstStyle>
            <a:lvl1pPr>
              <a:defRPr dirty="0">
                <a:solidFill>
                  <a:srgbClr val="FFFFFF"/>
                </a:solidFill>
              </a:defRPr>
            </a:lvl1pPr>
          </a:lstStyle>
          <a:p>
            <a:pPr>
              <a:defRPr/>
            </a:pPr>
            <a:fld id="{499A1F90-9AEE-4712-8459-B0A81180A4E4}" type="slidenum">
              <a:rPr lang="en-US"/>
              <a:pPr>
                <a:defRPr/>
              </a:pPr>
              <a:t>‹#›</a:t>
            </a:fld>
            <a:endParaRPr lang="en-US"/>
          </a:p>
        </p:txBody>
      </p:sp>
    </p:spTree>
    <p:extLst>
      <p:ext uri="{BB962C8B-B14F-4D97-AF65-F5344CB8AC3E}">
        <p14:creationId xmlns:p14="http://schemas.microsoft.com/office/powerpoint/2010/main" val="3407972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1B427-0828-E7F9-2CE0-D8249D361AF8}"/>
              </a:ext>
            </a:extLst>
          </p:cNvPr>
          <p:cNvSpPr>
            <a:spLocks noGrp="1"/>
          </p:cNvSpPr>
          <p:nvPr>
            <p:ph type="dt" sz="half" idx="10"/>
          </p:nvPr>
        </p:nvSpPr>
        <p:spPr/>
        <p:txBody>
          <a:bodyPr/>
          <a:lstStyle>
            <a:lvl1pPr>
              <a:defRPr/>
            </a:lvl1pPr>
          </a:lstStyle>
          <a:p>
            <a:pPr>
              <a:defRPr/>
            </a:pPr>
            <a:fld id="{07534FAE-CA23-4325-B98A-7C07E7A0FA80}" type="datetime1">
              <a:rPr lang="en-US"/>
              <a:pPr>
                <a:defRPr/>
              </a:pPr>
              <a:t>7/10/2024</a:t>
            </a:fld>
            <a:endParaRPr lang="en-US" dirty="0"/>
          </a:p>
        </p:txBody>
      </p:sp>
      <p:sp>
        <p:nvSpPr>
          <p:cNvPr id="5" name="Footer Placeholder 4">
            <a:extLst>
              <a:ext uri="{FF2B5EF4-FFF2-40B4-BE49-F238E27FC236}">
                <a16:creationId xmlns:a16="http://schemas.microsoft.com/office/drawing/2014/main" id="{A625719C-4804-6E09-A5EB-791202E2F9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685170-441A-7CE8-F09D-CF0B65F278E8}"/>
              </a:ext>
            </a:extLst>
          </p:cNvPr>
          <p:cNvSpPr>
            <a:spLocks noGrp="1"/>
          </p:cNvSpPr>
          <p:nvPr>
            <p:ph type="sldNum" sz="quarter" idx="12"/>
          </p:nvPr>
        </p:nvSpPr>
        <p:spPr/>
        <p:txBody>
          <a:bodyPr/>
          <a:lstStyle>
            <a:lvl1pPr>
              <a:defRPr/>
            </a:lvl1pPr>
          </a:lstStyle>
          <a:p>
            <a:pPr>
              <a:defRPr/>
            </a:pPr>
            <a:fld id="{50C796B3-A1C8-40C4-938A-E6908DAF980A}" type="slidenum">
              <a:rPr lang="en-US"/>
              <a:pPr>
                <a:defRPr/>
              </a:pPr>
              <a:t>‹#›</a:t>
            </a:fld>
            <a:endParaRPr lang="en-US"/>
          </a:p>
        </p:txBody>
      </p:sp>
    </p:spTree>
    <p:extLst>
      <p:ext uri="{BB962C8B-B14F-4D97-AF65-F5344CB8AC3E}">
        <p14:creationId xmlns:p14="http://schemas.microsoft.com/office/powerpoint/2010/main" val="798170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14B13-A024-6BED-A6DE-92145BF13E0B}"/>
              </a:ext>
            </a:extLst>
          </p:cNvPr>
          <p:cNvSpPr>
            <a:spLocks noGrp="1"/>
          </p:cNvSpPr>
          <p:nvPr>
            <p:ph type="dt" sz="half" idx="10"/>
          </p:nvPr>
        </p:nvSpPr>
        <p:spPr/>
        <p:txBody>
          <a:bodyPr/>
          <a:lstStyle>
            <a:lvl1pPr>
              <a:defRPr/>
            </a:lvl1pPr>
          </a:lstStyle>
          <a:p>
            <a:pPr>
              <a:defRPr/>
            </a:pPr>
            <a:fld id="{8E678BB8-A084-47CB-A76C-1E41FA4C6DBA}" type="datetime1">
              <a:rPr lang="en-US"/>
              <a:pPr>
                <a:defRPr/>
              </a:pPr>
              <a:t>7/10/2024</a:t>
            </a:fld>
            <a:endParaRPr lang="en-US" dirty="0"/>
          </a:p>
        </p:txBody>
      </p:sp>
      <p:sp>
        <p:nvSpPr>
          <p:cNvPr id="5" name="Footer Placeholder 4">
            <a:extLst>
              <a:ext uri="{FF2B5EF4-FFF2-40B4-BE49-F238E27FC236}">
                <a16:creationId xmlns:a16="http://schemas.microsoft.com/office/drawing/2014/main" id="{140584D3-360C-F3B5-FED4-281C175797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312B4B6-2423-1DE0-A537-AF6F6E7FD727}"/>
              </a:ext>
            </a:extLst>
          </p:cNvPr>
          <p:cNvSpPr>
            <a:spLocks noGrp="1"/>
          </p:cNvSpPr>
          <p:nvPr>
            <p:ph type="sldNum" sz="quarter" idx="12"/>
          </p:nvPr>
        </p:nvSpPr>
        <p:spPr/>
        <p:txBody>
          <a:bodyPr/>
          <a:lstStyle>
            <a:lvl1pPr>
              <a:defRPr/>
            </a:lvl1pPr>
          </a:lstStyle>
          <a:p>
            <a:pPr>
              <a:defRPr/>
            </a:pPr>
            <a:fld id="{0C66998C-EF84-479A-99B8-CB18354B2477}" type="slidenum">
              <a:rPr lang="en-US"/>
              <a:pPr>
                <a:defRPr/>
              </a:pPr>
              <a:t>‹#›</a:t>
            </a:fld>
            <a:endParaRPr lang="en-US"/>
          </a:p>
        </p:txBody>
      </p:sp>
    </p:spTree>
    <p:extLst>
      <p:ext uri="{BB962C8B-B14F-4D97-AF65-F5344CB8AC3E}">
        <p14:creationId xmlns:p14="http://schemas.microsoft.com/office/powerpoint/2010/main" val="366934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B450F-0E50-F497-32E4-9594C4FBED02}"/>
              </a:ext>
            </a:extLst>
          </p:cNvPr>
          <p:cNvSpPr>
            <a:spLocks noGrp="1"/>
          </p:cNvSpPr>
          <p:nvPr>
            <p:ph type="dt" sz="half" idx="10"/>
          </p:nvPr>
        </p:nvSpPr>
        <p:spPr/>
        <p:txBody>
          <a:bodyPr/>
          <a:lstStyle>
            <a:lvl1pPr>
              <a:defRPr/>
            </a:lvl1pPr>
          </a:lstStyle>
          <a:p>
            <a:pPr>
              <a:defRPr/>
            </a:pPr>
            <a:fld id="{5173C2A0-94D9-4212-84C7-4E4D1B24E5C6}" type="datetime1">
              <a:rPr lang="en-US"/>
              <a:pPr>
                <a:defRPr/>
              </a:pPr>
              <a:t>7/10/2024</a:t>
            </a:fld>
            <a:endParaRPr lang="en-US" dirty="0"/>
          </a:p>
        </p:txBody>
      </p:sp>
      <p:sp>
        <p:nvSpPr>
          <p:cNvPr id="5" name="Footer Placeholder 4">
            <a:extLst>
              <a:ext uri="{FF2B5EF4-FFF2-40B4-BE49-F238E27FC236}">
                <a16:creationId xmlns:a16="http://schemas.microsoft.com/office/drawing/2014/main" id="{C00A49F8-3954-29FF-061F-DD858E72A8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0D4EFD-8DFB-B8AC-1B67-58A5777A1C86}"/>
              </a:ext>
            </a:extLst>
          </p:cNvPr>
          <p:cNvSpPr>
            <a:spLocks noGrp="1"/>
          </p:cNvSpPr>
          <p:nvPr>
            <p:ph type="sldNum" sz="quarter" idx="12"/>
          </p:nvPr>
        </p:nvSpPr>
        <p:spPr/>
        <p:txBody>
          <a:bodyPr/>
          <a:lstStyle>
            <a:lvl1pPr>
              <a:defRPr/>
            </a:lvl1pPr>
          </a:lstStyle>
          <a:p>
            <a:pPr>
              <a:defRPr/>
            </a:pPr>
            <a:fld id="{A1B322D1-3A7A-449A-8F6D-10F26551A573}" type="slidenum">
              <a:rPr lang="en-US"/>
              <a:pPr>
                <a:defRPr/>
              </a:pPr>
              <a:t>‹#›</a:t>
            </a:fld>
            <a:endParaRPr lang="en-US"/>
          </a:p>
        </p:txBody>
      </p:sp>
    </p:spTree>
    <p:extLst>
      <p:ext uri="{BB962C8B-B14F-4D97-AF65-F5344CB8AC3E}">
        <p14:creationId xmlns:p14="http://schemas.microsoft.com/office/powerpoint/2010/main" val="1276190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87B0D58-B996-F442-4721-A06E2A22B065}"/>
              </a:ext>
            </a:extLst>
          </p:cNvPr>
          <p:cNvCxnSpPr/>
          <p:nvPr/>
        </p:nvCxnSpPr>
        <p:spPr>
          <a:xfrm>
            <a:off x="1981200" y="4021138"/>
            <a:ext cx="82296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C703896F-2FE6-EB0B-8988-050329896AFB}"/>
              </a:ext>
            </a:extLst>
          </p:cNvPr>
          <p:cNvSpPr>
            <a:spLocks noGrp="1"/>
          </p:cNvSpPr>
          <p:nvPr>
            <p:ph type="dt" sz="half" idx="10"/>
          </p:nvPr>
        </p:nvSpPr>
        <p:spPr/>
        <p:txBody>
          <a:bodyPr/>
          <a:lstStyle>
            <a:lvl1pPr>
              <a:defRPr/>
            </a:lvl1pPr>
          </a:lstStyle>
          <a:p>
            <a:pPr>
              <a:defRPr/>
            </a:pPr>
            <a:fld id="{2C473839-AFAC-4859-9715-E929B6718ED5}" type="datetime1">
              <a:rPr lang="en-US"/>
              <a:pPr>
                <a:defRPr/>
              </a:pPr>
              <a:t>7/10/2024</a:t>
            </a:fld>
            <a:endParaRPr lang="en-US" dirty="0"/>
          </a:p>
        </p:txBody>
      </p:sp>
      <p:sp>
        <p:nvSpPr>
          <p:cNvPr id="6" name="Footer Placeholder 4">
            <a:extLst>
              <a:ext uri="{FF2B5EF4-FFF2-40B4-BE49-F238E27FC236}">
                <a16:creationId xmlns:a16="http://schemas.microsoft.com/office/drawing/2014/main" id="{D5867A70-8BD9-4B1E-C37C-04F6BF0AEB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10762-27C6-A641-892A-3BAB8FE377AE}"/>
              </a:ext>
            </a:extLst>
          </p:cNvPr>
          <p:cNvSpPr>
            <a:spLocks noGrp="1"/>
          </p:cNvSpPr>
          <p:nvPr>
            <p:ph type="sldNum" sz="quarter" idx="12"/>
          </p:nvPr>
        </p:nvSpPr>
        <p:spPr/>
        <p:txBody>
          <a:bodyPr/>
          <a:lstStyle>
            <a:lvl1pPr>
              <a:defRPr/>
            </a:lvl1pPr>
          </a:lstStyle>
          <a:p>
            <a:pPr>
              <a:defRPr/>
            </a:pPr>
            <a:fld id="{D6338F5B-1CA7-41A1-A80B-196514694AB8}" type="slidenum">
              <a:rPr lang="en-US"/>
              <a:pPr>
                <a:defRPr/>
              </a:pPr>
              <a:t>‹#›</a:t>
            </a:fld>
            <a:endParaRPr lang="en-US"/>
          </a:p>
        </p:txBody>
      </p:sp>
    </p:spTree>
    <p:extLst>
      <p:ext uri="{BB962C8B-B14F-4D97-AF65-F5344CB8AC3E}">
        <p14:creationId xmlns:p14="http://schemas.microsoft.com/office/powerpoint/2010/main" val="158483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B75B057F-EAC1-0937-0AEA-CCE35DAC6BEC}"/>
              </a:ext>
            </a:extLst>
          </p:cNvPr>
          <p:cNvSpPr>
            <a:spLocks noGrp="1"/>
          </p:cNvSpPr>
          <p:nvPr>
            <p:ph type="dt" sz="half" idx="10"/>
          </p:nvPr>
        </p:nvSpPr>
        <p:spPr/>
        <p:txBody>
          <a:bodyPr/>
          <a:lstStyle>
            <a:lvl1pPr>
              <a:defRPr/>
            </a:lvl1pPr>
          </a:lstStyle>
          <a:p>
            <a:pPr>
              <a:defRPr/>
            </a:pPr>
            <a:fld id="{789381CC-BA91-4CA6-A180-F45E30713C92}" type="datetime1">
              <a:rPr lang="en-US"/>
              <a:pPr>
                <a:defRPr/>
              </a:pPr>
              <a:t>7/10/2024</a:t>
            </a:fld>
            <a:endParaRPr lang="en-US" dirty="0"/>
          </a:p>
        </p:txBody>
      </p:sp>
      <p:sp>
        <p:nvSpPr>
          <p:cNvPr id="5" name="Footer Placeholder 4">
            <a:extLst>
              <a:ext uri="{FF2B5EF4-FFF2-40B4-BE49-F238E27FC236}">
                <a16:creationId xmlns:a16="http://schemas.microsoft.com/office/drawing/2014/main" id="{2D0FBD26-AB6B-1331-CFDE-F072253A108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29DBAF-2BE4-2C3C-7332-60F399D1F349}"/>
              </a:ext>
            </a:extLst>
          </p:cNvPr>
          <p:cNvSpPr>
            <a:spLocks noGrp="1"/>
          </p:cNvSpPr>
          <p:nvPr>
            <p:ph type="sldNum" sz="quarter" idx="12"/>
          </p:nvPr>
        </p:nvSpPr>
        <p:spPr/>
        <p:txBody>
          <a:bodyPr/>
          <a:lstStyle>
            <a:lvl1pPr>
              <a:defRPr/>
            </a:lvl1pPr>
          </a:lstStyle>
          <a:p>
            <a:pPr>
              <a:defRPr/>
            </a:pPr>
            <a:fld id="{E717ED67-AE72-429F-8B31-120DDF161962}" type="slidenum">
              <a:rPr lang="en-US"/>
              <a:pPr>
                <a:defRPr/>
              </a:pPr>
              <a:t>‹#›</a:t>
            </a:fld>
            <a:endParaRPr lang="en-US"/>
          </a:p>
        </p:txBody>
      </p:sp>
    </p:spTree>
    <p:extLst>
      <p:ext uri="{BB962C8B-B14F-4D97-AF65-F5344CB8AC3E}">
        <p14:creationId xmlns:p14="http://schemas.microsoft.com/office/powerpoint/2010/main" val="3608779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68B3099A-72F0-D571-467C-37FD37DCFF49}"/>
              </a:ext>
            </a:extLst>
          </p:cNvPr>
          <p:cNvSpPr>
            <a:spLocks noGrp="1"/>
          </p:cNvSpPr>
          <p:nvPr>
            <p:ph type="dt" sz="half" idx="10"/>
          </p:nvPr>
        </p:nvSpPr>
        <p:spPr/>
        <p:txBody>
          <a:bodyPr/>
          <a:lstStyle>
            <a:lvl1pPr>
              <a:defRPr/>
            </a:lvl1pPr>
          </a:lstStyle>
          <a:p>
            <a:pPr>
              <a:defRPr/>
            </a:pPr>
            <a:fld id="{D93245E4-063E-4DC4-9FBF-E77DFAAF161C}" type="datetime1">
              <a:rPr lang="en-US"/>
              <a:pPr>
                <a:defRPr/>
              </a:pPr>
              <a:t>7/10/2024</a:t>
            </a:fld>
            <a:endParaRPr lang="en-US" dirty="0"/>
          </a:p>
        </p:txBody>
      </p:sp>
      <p:sp>
        <p:nvSpPr>
          <p:cNvPr id="7" name="Footer Placeholder 4">
            <a:extLst>
              <a:ext uri="{FF2B5EF4-FFF2-40B4-BE49-F238E27FC236}">
                <a16:creationId xmlns:a16="http://schemas.microsoft.com/office/drawing/2014/main" id="{4F9C0B65-26CB-D57F-AD70-4FC94DE151BD}"/>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D940FF23-509E-1266-A93E-6C147C34F0FD}"/>
              </a:ext>
            </a:extLst>
          </p:cNvPr>
          <p:cNvSpPr>
            <a:spLocks noGrp="1"/>
          </p:cNvSpPr>
          <p:nvPr>
            <p:ph type="sldNum" sz="quarter" idx="12"/>
          </p:nvPr>
        </p:nvSpPr>
        <p:spPr/>
        <p:txBody>
          <a:bodyPr/>
          <a:lstStyle>
            <a:lvl1pPr>
              <a:defRPr/>
            </a:lvl1pPr>
          </a:lstStyle>
          <a:p>
            <a:pPr>
              <a:defRPr/>
            </a:pPr>
            <a:fld id="{A3AA273C-9CCF-460F-9863-60C912AAE721}" type="slidenum">
              <a:rPr lang="en-US"/>
              <a:pPr>
                <a:defRPr/>
              </a:pPr>
              <a:t>‹#›</a:t>
            </a:fld>
            <a:endParaRPr lang="en-US"/>
          </a:p>
        </p:txBody>
      </p:sp>
    </p:spTree>
    <p:extLst>
      <p:ext uri="{BB962C8B-B14F-4D97-AF65-F5344CB8AC3E}">
        <p14:creationId xmlns:p14="http://schemas.microsoft.com/office/powerpoint/2010/main" val="3437995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04A369C-808D-253B-F115-A80B88C8FA14}"/>
              </a:ext>
            </a:extLst>
          </p:cNvPr>
          <p:cNvSpPr>
            <a:spLocks noGrp="1"/>
          </p:cNvSpPr>
          <p:nvPr>
            <p:ph type="dt" sz="half" idx="10"/>
          </p:nvPr>
        </p:nvSpPr>
        <p:spPr/>
        <p:txBody>
          <a:bodyPr/>
          <a:lstStyle>
            <a:lvl1pPr>
              <a:defRPr/>
            </a:lvl1pPr>
          </a:lstStyle>
          <a:p>
            <a:pPr>
              <a:defRPr/>
            </a:pPr>
            <a:fld id="{91B863F1-57BA-4C7C-A06E-0F051B3118BC}" type="datetime1">
              <a:rPr lang="en-US"/>
              <a:pPr>
                <a:defRPr/>
              </a:pPr>
              <a:t>7/10/2024</a:t>
            </a:fld>
            <a:endParaRPr lang="en-US" dirty="0"/>
          </a:p>
        </p:txBody>
      </p:sp>
      <p:sp>
        <p:nvSpPr>
          <p:cNvPr id="4" name="Footer Placeholder 4">
            <a:extLst>
              <a:ext uri="{FF2B5EF4-FFF2-40B4-BE49-F238E27FC236}">
                <a16:creationId xmlns:a16="http://schemas.microsoft.com/office/drawing/2014/main" id="{2990D36B-2E82-4F60-D0AE-DDE593A46E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FD9FD80-7F8A-2F79-F825-23FC6C188FDD}"/>
              </a:ext>
            </a:extLst>
          </p:cNvPr>
          <p:cNvSpPr>
            <a:spLocks noGrp="1"/>
          </p:cNvSpPr>
          <p:nvPr>
            <p:ph type="sldNum" sz="quarter" idx="12"/>
          </p:nvPr>
        </p:nvSpPr>
        <p:spPr/>
        <p:txBody>
          <a:bodyPr/>
          <a:lstStyle>
            <a:lvl1pPr>
              <a:defRPr/>
            </a:lvl1pPr>
          </a:lstStyle>
          <a:p>
            <a:pPr>
              <a:defRPr/>
            </a:pPr>
            <a:fld id="{633A4131-56BF-4E3C-8D1D-957438C63F87}" type="slidenum">
              <a:rPr lang="en-US"/>
              <a:pPr>
                <a:defRPr/>
              </a:pPr>
              <a:t>‹#›</a:t>
            </a:fld>
            <a:endParaRPr lang="en-US"/>
          </a:p>
        </p:txBody>
      </p:sp>
    </p:spTree>
    <p:extLst>
      <p:ext uri="{BB962C8B-B14F-4D97-AF65-F5344CB8AC3E}">
        <p14:creationId xmlns:p14="http://schemas.microsoft.com/office/powerpoint/2010/main" val="486163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53192E6-13C1-1F00-91B6-B2FCE5AFCC7B}"/>
              </a:ext>
            </a:extLst>
          </p:cNvPr>
          <p:cNvSpPr>
            <a:spLocks noGrp="1"/>
          </p:cNvSpPr>
          <p:nvPr>
            <p:ph type="dt" sz="half" idx="10"/>
          </p:nvPr>
        </p:nvSpPr>
        <p:spPr/>
        <p:txBody>
          <a:bodyPr/>
          <a:lstStyle>
            <a:lvl1pPr>
              <a:defRPr/>
            </a:lvl1pPr>
          </a:lstStyle>
          <a:p>
            <a:pPr>
              <a:defRPr/>
            </a:pPr>
            <a:fld id="{5BE96377-930D-492C-89A9-DA0F75C2F9D9}" type="datetime1">
              <a:rPr lang="en-US"/>
              <a:pPr>
                <a:defRPr/>
              </a:pPr>
              <a:t>7/10/2024</a:t>
            </a:fld>
            <a:endParaRPr lang="en-US" dirty="0"/>
          </a:p>
        </p:txBody>
      </p:sp>
      <p:sp>
        <p:nvSpPr>
          <p:cNvPr id="3" name="Footer Placeholder 4">
            <a:extLst>
              <a:ext uri="{FF2B5EF4-FFF2-40B4-BE49-F238E27FC236}">
                <a16:creationId xmlns:a16="http://schemas.microsoft.com/office/drawing/2014/main" id="{6DBD0A57-255F-F362-762B-7687F6539F9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F04DAFB-8D21-13ED-5D78-D64BDD4DDA67}"/>
              </a:ext>
            </a:extLst>
          </p:cNvPr>
          <p:cNvSpPr>
            <a:spLocks noGrp="1"/>
          </p:cNvSpPr>
          <p:nvPr>
            <p:ph type="sldNum" sz="quarter" idx="12"/>
          </p:nvPr>
        </p:nvSpPr>
        <p:spPr/>
        <p:txBody>
          <a:bodyPr/>
          <a:lstStyle>
            <a:lvl1pPr>
              <a:defRPr/>
            </a:lvl1pPr>
          </a:lstStyle>
          <a:p>
            <a:pPr>
              <a:defRPr/>
            </a:pPr>
            <a:fld id="{98292291-6584-432B-B9A9-FD60455E5EDD}" type="slidenum">
              <a:rPr lang="en-US"/>
              <a:pPr>
                <a:defRPr/>
              </a:pPr>
              <a:t>‹#›</a:t>
            </a:fld>
            <a:endParaRPr lang="en-US"/>
          </a:p>
        </p:txBody>
      </p:sp>
    </p:spTree>
    <p:extLst>
      <p:ext uri="{BB962C8B-B14F-4D97-AF65-F5344CB8AC3E}">
        <p14:creationId xmlns:p14="http://schemas.microsoft.com/office/powerpoint/2010/main" val="310358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4B1B5F5-6689-A20B-E571-796A6401DB52}"/>
              </a:ext>
            </a:extLst>
          </p:cNvPr>
          <p:cNvSpPr>
            <a:spLocks noGrp="1"/>
          </p:cNvSpPr>
          <p:nvPr>
            <p:ph type="dt" sz="half" idx="10"/>
          </p:nvPr>
        </p:nvSpPr>
        <p:spPr/>
        <p:txBody>
          <a:bodyPr/>
          <a:lstStyle>
            <a:lvl1pPr>
              <a:defRPr/>
            </a:lvl1pPr>
          </a:lstStyle>
          <a:p>
            <a:pPr>
              <a:defRPr/>
            </a:pPr>
            <a:fld id="{2BFF34FB-EF58-4F96-A9FD-C4D2A5D4F05B}" type="datetime1">
              <a:rPr lang="en-US"/>
              <a:pPr>
                <a:defRPr/>
              </a:pPr>
              <a:t>7/10/2024</a:t>
            </a:fld>
            <a:endParaRPr lang="en-US" dirty="0"/>
          </a:p>
        </p:txBody>
      </p:sp>
      <p:sp>
        <p:nvSpPr>
          <p:cNvPr id="6" name="Footer Placeholder 4">
            <a:extLst>
              <a:ext uri="{FF2B5EF4-FFF2-40B4-BE49-F238E27FC236}">
                <a16:creationId xmlns:a16="http://schemas.microsoft.com/office/drawing/2014/main" id="{E71D074F-62FF-CEDE-F88D-FBA6975A4A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E94859-EE69-11B9-BBBE-EB5F5D1B4D62}"/>
              </a:ext>
            </a:extLst>
          </p:cNvPr>
          <p:cNvSpPr>
            <a:spLocks noGrp="1"/>
          </p:cNvSpPr>
          <p:nvPr>
            <p:ph type="sldNum" sz="quarter" idx="12"/>
          </p:nvPr>
        </p:nvSpPr>
        <p:spPr/>
        <p:txBody>
          <a:bodyPr/>
          <a:lstStyle>
            <a:lvl1pPr>
              <a:defRPr/>
            </a:lvl1pPr>
          </a:lstStyle>
          <a:p>
            <a:pPr>
              <a:defRPr/>
            </a:pPr>
            <a:fld id="{AC9218C1-30F8-49C8-B97F-B02BD72D4F37}" type="slidenum">
              <a:rPr lang="en-US"/>
              <a:pPr>
                <a:defRPr/>
              </a:pPr>
              <a:t>‹#›</a:t>
            </a:fld>
            <a:endParaRPr lang="en-US"/>
          </a:p>
        </p:txBody>
      </p:sp>
    </p:spTree>
    <p:extLst>
      <p:ext uri="{BB962C8B-B14F-4D97-AF65-F5344CB8AC3E}">
        <p14:creationId xmlns:p14="http://schemas.microsoft.com/office/powerpoint/2010/main" val="136164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rtlCol="0">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C4BC987-B0E1-C8D4-677C-6EE4A54EFE53}"/>
              </a:ext>
            </a:extLst>
          </p:cNvPr>
          <p:cNvSpPr>
            <a:spLocks noGrp="1"/>
          </p:cNvSpPr>
          <p:nvPr>
            <p:ph type="dt" sz="half" idx="10"/>
          </p:nvPr>
        </p:nvSpPr>
        <p:spPr/>
        <p:txBody>
          <a:bodyPr/>
          <a:lstStyle>
            <a:lvl1pPr>
              <a:defRPr/>
            </a:lvl1pPr>
          </a:lstStyle>
          <a:p>
            <a:pPr>
              <a:defRPr/>
            </a:pPr>
            <a:fld id="{CB645253-B78F-4E52-B115-00E2BAA40387}" type="datetime1">
              <a:rPr lang="en-US"/>
              <a:pPr>
                <a:defRPr/>
              </a:pPr>
              <a:t>7/10/2024</a:t>
            </a:fld>
            <a:endParaRPr lang="en-US" dirty="0"/>
          </a:p>
        </p:txBody>
      </p:sp>
      <p:sp>
        <p:nvSpPr>
          <p:cNvPr id="6" name="Footer Placeholder 4">
            <a:extLst>
              <a:ext uri="{FF2B5EF4-FFF2-40B4-BE49-F238E27FC236}">
                <a16:creationId xmlns:a16="http://schemas.microsoft.com/office/drawing/2014/main" id="{36AFC141-51E3-ED44-2F88-7BFFF3A8AA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5EC825-1618-051E-B848-14E85C59CC18}"/>
              </a:ext>
            </a:extLst>
          </p:cNvPr>
          <p:cNvSpPr>
            <a:spLocks noGrp="1"/>
          </p:cNvSpPr>
          <p:nvPr>
            <p:ph type="sldNum" sz="quarter" idx="12"/>
          </p:nvPr>
        </p:nvSpPr>
        <p:spPr/>
        <p:txBody>
          <a:bodyPr/>
          <a:lstStyle>
            <a:lvl1pPr>
              <a:defRPr/>
            </a:lvl1pPr>
          </a:lstStyle>
          <a:p>
            <a:pPr>
              <a:defRPr/>
            </a:pPr>
            <a:fld id="{138EC0B6-3404-4D07-ADFF-A86685890DC6}" type="slidenum">
              <a:rPr lang="en-US"/>
              <a:pPr>
                <a:defRPr/>
              </a:pPr>
              <a:t>‹#›</a:t>
            </a:fld>
            <a:endParaRPr lang="en-US"/>
          </a:p>
        </p:txBody>
      </p:sp>
    </p:spTree>
    <p:extLst>
      <p:ext uri="{BB962C8B-B14F-4D97-AF65-F5344CB8AC3E}">
        <p14:creationId xmlns:p14="http://schemas.microsoft.com/office/powerpoint/2010/main" val="540459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187BE5-9048-B12B-6856-E775D53511E9}"/>
              </a:ext>
            </a:extLst>
          </p:cNvPr>
          <p:cNvSpPr>
            <a:spLocks noChangeAspect="1"/>
          </p:cNvSpPr>
          <p:nvPr/>
        </p:nvSpPr>
        <p:spPr>
          <a:xfrm>
            <a:off x="231775" y="244475"/>
            <a:ext cx="11723688" cy="63769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27" name="Title Placeholder 1">
            <a:extLst>
              <a:ext uri="{FF2B5EF4-FFF2-40B4-BE49-F238E27FC236}">
                <a16:creationId xmlns:a16="http://schemas.microsoft.com/office/drawing/2014/main" id="{E3401953-E6B4-270A-3CDB-343EEDC37D17}"/>
              </a:ext>
            </a:extLst>
          </p:cNvPr>
          <p:cNvSpPr>
            <a:spLocks noGrp="1" noChangeArrowheads="1"/>
          </p:cNvSpPr>
          <p:nvPr>
            <p:ph type="title"/>
          </p:nvPr>
        </p:nvSpPr>
        <p:spPr bwMode="auto">
          <a:xfrm>
            <a:off x="1143000" y="609600"/>
            <a:ext cx="9875838"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62287DB6-3A6E-04C2-82CF-0D2640FB8942}"/>
              </a:ext>
            </a:extLst>
          </p:cNvPr>
          <p:cNvSpPr>
            <a:spLocks noGrp="1" noChangeArrowheads="1"/>
          </p:cNvSpPr>
          <p:nvPr>
            <p:ph type="body" idx="1"/>
          </p:nvPr>
        </p:nvSpPr>
        <p:spPr bwMode="auto">
          <a:xfrm>
            <a:off x="1143000" y="2057400"/>
            <a:ext cx="98726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847FC84-DA0E-9A62-4B4B-168E29BBAFBA}"/>
              </a:ext>
            </a:extLst>
          </p:cNvPr>
          <p:cNvSpPr>
            <a:spLocks noGrp="1"/>
          </p:cNvSpPr>
          <p:nvPr>
            <p:ph type="dt" sz="half" idx="2"/>
          </p:nvPr>
        </p:nvSpPr>
        <p:spPr>
          <a:xfrm>
            <a:off x="1143000" y="6224588"/>
            <a:ext cx="2328863"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accent1"/>
                </a:solidFill>
                <a:latin typeface="+mn-lt"/>
              </a:defRPr>
            </a:lvl1pPr>
          </a:lstStyle>
          <a:p>
            <a:pPr>
              <a:defRPr/>
            </a:pPr>
            <a:fld id="{5B2754F4-0EA0-4A50-8CF0-3FD8FED44621}" type="datetime1">
              <a:rPr lang="en-US"/>
              <a:pPr>
                <a:defRPr/>
              </a:pPr>
              <a:t>7/10/2024</a:t>
            </a:fld>
            <a:endParaRPr lang="en-US" dirty="0"/>
          </a:p>
        </p:txBody>
      </p:sp>
      <p:sp>
        <p:nvSpPr>
          <p:cNvPr id="5" name="Footer Placeholder 4">
            <a:extLst>
              <a:ext uri="{FF2B5EF4-FFF2-40B4-BE49-F238E27FC236}">
                <a16:creationId xmlns:a16="http://schemas.microsoft.com/office/drawing/2014/main" id="{D3EA78F5-61D3-810C-C218-2D0DEA30534D}"/>
              </a:ext>
            </a:extLst>
          </p:cNvPr>
          <p:cNvSpPr>
            <a:spLocks noGrp="1"/>
          </p:cNvSpPr>
          <p:nvPr>
            <p:ph type="ftr" sz="quarter" idx="3"/>
          </p:nvPr>
        </p:nvSpPr>
        <p:spPr>
          <a:xfrm>
            <a:off x="3949700" y="6224588"/>
            <a:ext cx="4716463"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accent1"/>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54CD452-DE84-C94E-DEF7-0D7A8F179B33}"/>
              </a:ext>
            </a:extLst>
          </p:cNvPr>
          <p:cNvSpPr>
            <a:spLocks noGrp="1"/>
          </p:cNvSpPr>
          <p:nvPr>
            <p:ph type="sldNum" sz="quarter" idx="4"/>
          </p:nvPr>
        </p:nvSpPr>
        <p:spPr>
          <a:xfrm>
            <a:off x="9329738" y="6224588"/>
            <a:ext cx="1706562" cy="365125"/>
          </a:xfrm>
          <a:prstGeom prst="rect">
            <a:avLst/>
          </a:prstGeom>
        </p:spPr>
        <p:txBody>
          <a:bodyPr vert="horz" lIns="91440" tIns="45720" rIns="91440" bIns="45720" rtlCol="0" anchor="ctr"/>
          <a:lstStyle>
            <a:lvl1pPr algn="r" eaLnBrk="1" fontAlgn="auto" hangingPunct="1">
              <a:spcBef>
                <a:spcPts val="0"/>
              </a:spcBef>
              <a:spcAft>
                <a:spcPts val="0"/>
              </a:spcAft>
              <a:defRPr sz="1200" dirty="0">
                <a:solidFill>
                  <a:schemeClr val="accent1"/>
                </a:solidFill>
                <a:latin typeface="+mn-lt"/>
              </a:defRPr>
            </a:lvl1pPr>
          </a:lstStyle>
          <a:p>
            <a:pPr>
              <a:defRPr/>
            </a:pPr>
            <a:fld id="{D084B01A-B10E-48F7-ABAE-DB33760793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7" r:id="rId1"/>
    <p:sldLayoutId id="2147483698" r:id="rId2"/>
    <p:sldLayoutId id="214748370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ftr="0" dt="0"/>
  <p:txStyles>
    <p:titleStyle>
      <a:lvl1pPr algn="l" rtl="0" fontAlgn="base">
        <a:lnSpc>
          <a:spcPct val="90000"/>
        </a:lnSpc>
        <a:spcBef>
          <a:spcPct val="0"/>
        </a:spcBef>
        <a:spcAft>
          <a:spcPct val="0"/>
        </a:spcAft>
        <a:defRPr sz="4400" kern="1200">
          <a:solidFill>
            <a:schemeClr val="accent1"/>
          </a:solidFill>
          <a:latin typeface="+mj-lt"/>
          <a:ea typeface="+mj-ea"/>
          <a:cs typeface="+mj-cs"/>
        </a:defRPr>
      </a:lvl1pPr>
      <a:lvl2pPr algn="l" rtl="0" fontAlgn="base">
        <a:lnSpc>
          <a:spcPct val="90000"/>
        </a:lnSpc>
        <a:spcBef>
          <a:spcPct val="0"/>
        </a:spcBef>
        <a:spcAft>
          <a:spcPct val="0"/>
        </a:spcAft>
        <a:defRPr sz="4400">
          <a:solidFill>
            <a:schemeClr val="accent1"/>
          </a:solidFill>
          <a:latin typeface="Corbel" panose="020B0503020204020204" pitchFamily="34" charset="0"/>
        </a:defRPr>
      </a:lvl2pPr>
      <a:lvl3pPr algn="l" rtl="0" fontAlgn="base">
        <a:lnSpc>
          <a:spcPct val="90000"/>
        </a:lnSpc>
        <a:spcBef>
          <a:spcPct val="0"/>
        </a:spcBef>
        <a:spcAft>
          <a:spcPct val="0"/>
        </a:spcAft>
        <a:defRPr sz="4400">
          <a:solidFill>
            <a:schemeClr val="accent1"/>
          </a:solidFill>
          <a:latin typeface="Corbel" panose="020B0503020204020204" pitchFamily="34" charset="0"/>
        </a:defRPr>
      </a:lvl3pPr>
      <a:lvl4pPr algn="l" rtl="0" fontAlgn="base">
        <a:lnSpc>
          <a:spcPct val="90000"/>
        </a:lnSpc>
        <a:spcBef>
          <a:spcPct val="0"/>
        </a:spcBef>
        <a:spcAft>
          <a:spcPct val="0"/>
        </a:spcAft>
        <a:defRPr sz="4400">
          <a:solidFill>
            <a:schemeClr val="accent1"/>
          </a:solidFill>
          <a:latin typeface="Corbel" panose="020B0503020204020204" pitchFamily="34" charset="0"/>
        </a:defRPr>
      </a:lvl4pPr>
      <a:lvl5pPr algn="l" rtl="0" fontAlgn="base">
        <a:lnSpc>
          <a:spcPct val="90000"/>
        </a:lnSpc>
        <a:spcBef>
          <a:spcPct val="0"/>
        </a:spcBef>
        <a:spcAft>
          <a:spcPct val="0"/>
        </a:spcAft>
        <a:defRPr sz="4400">
          <a:solidFill>
            <a:schemeClr val="accent1"/>
          </a:solidFill>
          <a:latin typeface="Corbel" panose="020B0503020204020204" pitchFamily="34" charset="0"/>
        </a:defRPr>
      </a:lvl5pPr>
      <a:lvl6pPr marL="457200" algn="l" rtl="0" fontAlgn="base">
        <a:lnSpc>
          <a:spcPct val="90000"/>
        </a:lnSpc>
        <a:spcBef>
          <a:spcPct val="0"/>
        </a:spcBef>
        <a:spcAft>
          <a:spcPct val="0"/>
        </a:spcAft>
        <a:defRPr sz="4400">
          <a:solidFill>
            <a:schemeClr val="accent1"/>
          </a:solidFill>
          <a:latin typeface="Corbel" panose="020B0503020204020204" pitchFamily="34" charset="0"/>
        </a:defRPr>
      </a:lvl6pPr>
      <a:lvl7pPr marL="914400" algn="l" rtl="0" fontAlgn="base">
        <a:lnSpc>
          <a:spcPct val="90000"/>
        </a:lnSpc>
        <a:spcBef>
          <a:spcPct val="0"/>
        </a:spcBef>
        <a:spcAft>
          <a:spcPct val="0"/>
        </a:spcAft>
        <a:defRPr sz="4400">
          <a:solidFill>
            <a:schemeClr val="accent1"/>
          </a:solidFill>
          <a:latin typeface="Corbel" panose="020B0503020204020204" pitchFamily="34" charset="0"/>
        </a:defRPr>
      </a:lvl7pPr>
      <a:lvl8pPr marL="1371600" algn="l" rtl="0" fontAlgn="base">
        <a:lnSpc>
          <a:spcPct val="90000"/>
        </a:lnSpc>
        <a:spcBef>
          <a:spcPct val="0"/>
        </a:spcBef>
        <a:spcAft>
          <a:spcPct val="0"/>
        </a:spcAft>
        <a:defRPr sz="4400">
          <a:solidFill>
            <a:schemeClr val="accent1"/>
          </a:solidFill>
          <a:latin typeface="Corbel" panose="020B0503020204020204" pitchFamily="34" charset="0"/>
        </a:defRPr>
      </a:lvl8pPr>
      <a:lvl9pPr marL="1828800" algn="l" rtl="0" fontAlgn="base">
        <a:lnSpc>
          <a:spcPct val="90000"/>
        </a:lnSpc>
        <a:spcBef>
          <a:spcPct val="0"/>
        </a:spcBef>
        <a:spcAft>
          <a:spcPct val="0"/>
        </a:spcAft>
        <a:defRPr sz="4400">
          <a:solidFill>
            <a:schemeClr val="accent1"/>
          </a:solidFill>
          <a:latin typeface="Corbel" panose="020B0503020204020204" pitchFamily="34" charset="0"/>
        </a:defRPr>
      </a:lvl9pPr>
    </p:titleStyle>
    <p:bodyStyle>
      <a:lvl1pPr marL="228600" indent="-182563" algn="l" rtl="0" fontAlgn="base">
        <a:lnSpc>
          <a:spcPct val="90000"/>
        </a:lnSpc>
        <a:spcBef>
          <a:spcPts val="1400"/>
        </a:spcBef>
        <a:spcAft>
          <a:spcPct val="0"/>
        </a:spcAft>
        <a:buClr>
          <a:schemeClr val="accent1"/>
        </a:buClr>
        <a:buSzPct val="80000"/>
        <a:buFont typeface="Corbel" panose="020B0503020204020204" pitchFamily="34" charset="0"/>
        <a:buChar char="•"/>
        <a:defRPr sz="2200" kern="1200">
          <a:solidFill>
            <a:schemeClr val="accent1"/>
          </a:solidFill>
          <a:latin typeface="+mn-lt"/>
          <a:ea typeface="+mn-ea"/>
          <a:cs typeface="+mn-cs"/>
        </a:defRPr>
      </a:lvl1pPr>
      <a:lvl2pPr marL="457200" indent="-182563" algn="l" rtl="0" fontAlgn="base">
        <a:lnSpc>
          <a:spcPct val="90000"/>
        </a:lnSpc>
        <a:spcBef>
          <a:spcPts val="200"/>
        </a:spcBef>
        <a:spcAft>
          <a:spcPts val="400"/>
        </a:spcAft>
        <a:buClr>
          <a:schemeClr val="accent1"/>
        </a:buClr>
        <a:buSzPct val="80000"/>
        <a:buFont typeface="Corbel" panose="020B0503020204020204" pitchFamily="34" charset="0"/>
        <a:buChar char="•"/>
        <a:defRPr sz="2000" kern="1200">
          <a:solidFill>
            <a:schemeClr val="accent1"/>
          </a:solidFill>
          <a:latin typeface="+mn-lt"/>
          <a:ea typeface="+mn-ea"/>
          <a:cs typeface="+mn-cs"/>
        </a:defRPr>
      </a:lvl2pPr>
      <a:lvl3pPr marL="730250" indent="-182563" algn="l" rtl="0" fontAlgn="base">
        <a:lnSpc>
          <a:spcPct val="90000"/>
        </a:lnSpc>
        <a:spcBef>
          <a:spcPts val="200"/>
        </a:spcBef>
        <a:spcAft>
          <a:spcPts val="400"/>
        </a:spcAft>
        <a:buClr>
          <a:schemeClr val="accent1"/>
        </a:buClr>
        <a:buSzPct val="80000"/>
        <a:buFont typeface="Corbel" panose="020B0503020204020204" pitchFamily="34" charset="0"/>
        <a:buChar char="•"/>
        <a:defRPr kern="1200">
          <a:solidFill>
            <a:schemeClr val="accent1"/>
          </a:solidFill>
          <a:latin typeface="+mn-lt"/>
          <a:ea typeface="+mn-ea"/>
          <a:cs typeface="+mn-cs"/>
        </a:defRPr>
      </a:lvl3pPr>
      <a:lvl4pPr marL="1004888" indent="-182563" algn="l" rtl="0" fontAlgn="base">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4pPr>
      <a:lvl5pPr marL="1279525" indent="-182563" algn="l" rtl="0" fontAlgn="base">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Vomiting" TargetMode="External"/><Relationship Id="rId2" Type="http://schemas.openxmlformats.org/officeDocument/2006/relationships/hyperlink" Target="https://en.wikipedia.org/wiki/Nausea" TargetMode="Externa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hyperlink" Target="https://en.wikipedia.org/wiki/Diarrhea"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descr="&quot;&quot;">
            <a:extLst>
              <a:ext uri="{FF2B5EF4-FFF2-40B4-BE49-F238E27FC236}">
                <a16:creationId xmlns:a16="http://schemas.microsoft.com/office/drawing/2014/main" id="{745C8A44-A352-5EC9-EB54-8D179E9A0D1B}"/>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descr="&quot;&quot;">
            <a:extLst>
              <a:ext uri="{FF2B5EF4-FFF2-40B4-BE49-F238E27FC236}">
                <a16:creationId xmlns:a16="http://schemas.microsoft.com/office/drawing/2014/main" id="{BA0BD945-8540-8C4B-4C42-EF6C3BD8BE66}"/>
              </a:ext>
            </a:extLst>
          </p:cNvPr>
          <p:cNvSpPr>
            <a:spLocks noGrp="1" noRot="1" noChangeAspect="1" noMove="1" noResize="1" noEditPoints="1" noAdjustHandles="1" noChangeArrowheads="1" noChangeShapeType="1" noTextEdit="1"/>
          </p:cNvSpPr>
          <p:nvPr/>
        </p:nvSpPr>
        <p:spPr>
          <a:xfrm>
            <a:off x="244475" y="257175"/>
            <a:ext cx="11703050" cy="63642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descr="&quot;&quot;">
            <a:extLst>
              <a:ext uri="{FF2B5EF4-FFF2-40B4-BE49-F238E27FC236}">
                <a16:creationId xmlns:a16="http://schemas.microsoft.com/office/drawing/2014/main" id="{CCD08F59-FDD5-D0F3-FD11-7AA4BBBA9983}"/>
              </a:ext>
            </a:extLst>
          </p:cNvPr>
          <p:cNvCxnSpPr>
            <a:cxnSpLocks noGrp="1" noRot="1" noChangeAspect="1" noMove="1" noResize="1" noEditPoints="1" noAdjustHandles="1" noChangeArrowheads="1" noChangeShapeType="1"/>
          </p:cNvCxnSpPr>
          <p:nvPr/>
        </p:nvCxnSpPr>
        <p:spPr>
          <a:xfrm>
            <a:off x="1978025" y="5459413"/>
            <a:ext cx="82296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683AE0-501B-0585-1160-3874A54715F2}"/>
              </a:ext>
            </a:extLst>
          </p:cNvPr>
          <p:cNvSpPr>
            <a:spLocks noGrp="1"/>
          </p:cNvSpPr>
          <p:nvPr>
            <p:ph type="ctrTitle"/>
          </p:nvPr>
        </p:nvSpPr>
        <p:spPr>
          <a:xfrm>
            <a:off x="1109663" y="4206875"/>
            <a:ext cx="9967912" cy="1325563"/>
          </a:xfrm>
        </p:spPr>
        <p:txBody>
          <a:bodyPr rtlCol="0">
            <a:normAutofit fontScale="90000"/>
          </a:bodyPr>
          <a:lstStyle/>
          <a:p>
            <a:pPr fontAlgn="auto">
              <a:spcAft>
                <a:spcPts val="0"/>
              </a:spcAft>
              <a:defRPr/>
            </a:pPr>
            <a:r>
              <a:rPr lang="en-US" sz="6600" dirty="0">
                <a:solidFill>
                  <a:schemeClr val="tx1"/>
                </a:solidFill>
              </a:rPr>
              <a:t>Acute gastroenteritis </a:t>
            </a:r>
          </a:p>
        </p:txBody>
      </p:sp>
      <p:sp>
        <p:nvSpPr>
          <p:cNvPr id="5126" name="Subtitle 2">
            <a:extLst>
              <a:ext uri="{FF2B5EF4-FFF2-40B4-BE49-F238E27FC236}">
                <a16:creationId xmlns:a16="http://schemas.microsoft.com/office/drawing/2014/main" id="{A5F4C804-0038-74ED-EA45-011CFCB9AAA8}"/>
              </a:ext>
            </a:extLst>
          </p:cNvPr>
          <p:cNvSpPr>
            <a:spLocks noGrp="1" noChangeArrowheads="1"/>
          </p:cNvSpPr>
          <p:nvPr>
            <p:ph type="subTitle" idx="1"/>
          </p:nvPr>
        </p:nvSpPr>
        <p:spPr>
          <a:xfrm>
            <a:off x="1709738" y="5595938"/>
            <a:ext cx="8934450" cy="950912"/>
          </a:xfrm>
        </p:spPr>
        <p:txBody>
          <a:bodyPr/>
          <a:lstStyle/>
          <a:p>
            <a:r>
              <a:rPr lang="en-US" altLang="en-US" sz="2400" b="1" dirty="0">
                <a:solidFill>
                  <a:schemeClr val="tx1"/>
                </a:solidFill>
                <a:latin typeface="Times New Roman"/>
                <a:cs typeface="Times New Roman"/>
              </a:rPr>
              <a:t>Ala'a Al-</a:t>
            </a:r>
            <a:r>
              <a:rPr lang="en-US" altLang="en-US" sz="2400" b="1" dirty="0" err="1">
                <a:solidFill>
                  <a:schemeClr val="tx1"/>
                </a:solidFill>
                <a:latin typeface="Times New Roman"/>
                <a:cs typeface="Times New Roman"/>
              </a:rPr>
              <a:t>Dala'ien</a:t>
            </a:r>
            <a:r>
              <a:rPr lang="en-US" altLang="en-US" sz="2400" b="1" dirty="0">
                <a:solidFill>
                  <a:schemeClr val="tx1"/>
                </a:solidFill>
                <a:latin typeface="Times New Roman"/>
                <a:cs typeface="Times New Roman"/>
              </a:rPr>
              <a:t> , MBBS</a:t>
            </a:r>
            <a:endParaRPr lang="en-US" dirty="0">
              <a:solidFill>
                <a:schemeClr val="tx1"/>
              </a:solidFill>
            </a:endParaRPr>
          </a:p>
          <a:p>
            <a:r>
              <a:rPr lang="en-US" altLang="en-US" sz="2400" b="1" dirty="0">
                <a:solidFill>
                  <a:schemeClr val="tx1"/>
                </a:solidFill>
                <a:latin typeface="Times New Roman"/>
                <a:cs typeface="Times New Roman"/>
              </a:rPr>
              <a:t>Pediatric </a:t>
            </a:r>
            <a:r>
              <a:rPr lang="en-US" altLang="en-US" sz="2400" b="1" dirty="0" err="1">
                <a:solidFill>
                  <a:schemeClr val="tx1"/>
                </a:solidFill>
                <a:latin typeface="Times New Roman"/>
                <a:cs typeface="Times New Roman"/>
              </a:rPr>
              <a:t>Gastroentrologist</a:t>
            </a:r>
            <a:r>
              <a:rPr lang="en-US" altLang="en-US" sz="2400" b="1" dirty="0">
                <a:solidFill>
                  <a:schemeClr val="tx1"/>
                </a:solidFill>
                <a:latin typeface="Times New Roman"/>
                <a:cs typeface="Times New Roman"/>
              </a:rPr>
              <a:t> </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5127" name="Picture 4" descr="A close up of a green field">
            <a:extLst>
              <a:ext uri="{FF2B5EF4-FFF2-40B4-BE49-F238E27FC236}">
                <a16:creationId xmlns:a16="http://schemas.microsoft.com/office/drawing/2014/main" id="{8279F8DC-B501-8723-8D16-C143B3AD4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867" r="2" b="29770"/>
          <a:stretch>
            <a:fillRect/>
          </a:stretch>
        </p:blipFill>
        <p:spPr bwMode="auto">
          <a:xfrm>
            <a:off x="244475" y="252413"/>
            <a:ext cx="11703050"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2B56E4F-7073-BCDB-B504-D6AC78D21773}"/>
              </a:ext>
            </a:extLst>
          </p:cNvPr>
          <p:cNvPicPr>
            <a:picLocks noChangeAspect="1"/>
          </p:cNvPicPr>
          <p:nvPr/>
        </p:nvPicPr>
        <p:blipFill rotWithShape="1">
          <a:blip r:embed="rId3"/>
          <a:srcRect l="41516" t="41699" r="34254" b="22268"/>
          <a:stretch/>
        </p:blipFill>
        <p:spPr>
          <a:xfrm>
            <a:off x="9679257" y="1966931"/>
            <a:ext cx="2260952" cy="1891245"/>
          </a:xfrm>
          <a:prstGeom prst="rect">
            <a:avLst/>
          </a:prstGeom>
          <a:ln>
            <a:noFill/>
          </a:ln>
          <a:effectLst>
            <a:softEdge rad="112500"/>
          </a:effectLst>
        </p:spPr>
      </p:pic>
      <p:pic>
        <p:nvPicPr>
          <p:cNvPr id="5129" name="Picture 3">
            <a:extLst>
              <a:ext uri="{FF2B5EF4-FFF2-40B4-BE49-F238E27FC236}">
                <a16:creationId xmlns:a16="http://schemas.microsoft.com/office/drawing/2014/main" id="{1D6DA539-7427-E819-1B76-7973ABD9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4263" y="1203325"/>
            <a:ext cx="1622425"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43A1B7-232E-5797-2E09-9AE799D43CCB}"/>
              </a:ext>
            </a:extLst>
          </p:cNvPr>
          <p:cNvSpPr>
            <a:spLocks noGrp="1"/>
          </p:cNvSpPr>
          <p:nvPr>
            <p:ph idx="1"/>
          </p:nvPr>
        </p:nvSpPr>
        <p:spPr>
          <a:xfrm>
            <a:off x="1143000" y="2057400"/>
            <a:ext cx="4157663" cy="4049713"/>
          </a:xfrm>
        </p:spPr>
        <p:txBody>
          <a:bodyPr rtlCol="0">
            <a:normAutofit/>
          </a:bodyPr>
          <a:lstStyle/>
          <a:p>
            <a:pPr marL="457200" indent="-457200" fontAlgn="auto">
              <a:spcAft>
                <a:spcPts val="0"/>
              </a:spcAft>
              <a:defRPr/>
            </a:pPr>
            <a:r>
              <a:rPr lang="en-US" b="1" dirty="0">
                <a:solidFill>
                  <a:schemeClr val="tx1"/>
                </a:solidFill>
              </a:rPr>
              <a:t>Stimulation of active </a:t>
            </a:r>
            <a:r>
              <a:rPr lang="en-US" b="1" i="1" dirty="0">
                <a:solidFill>
                  <a:schemeClr val="tx1"/>
                </a:solidFill>
              </a:rPr>
              <a:t>chloride </a:t>
            </a:r>
            <a:r>
              <a:rPr lang="en-US" b="1" dirty="0">
                <a:solidFill>
                  <a:schemeClr val="tx1"/>
                </a:solidFill>
              </a:rPr>
              <a:t> secretion from the crypt cells into the lumen</a:t>
            </a:r>
          </a:p>
          <a:p>
            <a:pPr marL="0" indent="0" fontAlgn="auto">
              <a:spcAft>
                <a:spcPts val="0"/>
              </a:spcAft>
              <a:buFont typeface="Corbel" panose="020B0503020204020204" pitchFamily="34" charset="0"/>
              <a:buNone/>
              <a:defRPr/>
            </a:pPr>
            <a:endParaRPr lang="en-US" b="1" dirty="0">
              <a:solidFill>
                <a:schemeClr val="tx1"/>
              </a:solidFill>
            </a:endParaRPr>
          </a:p>
          <a:p>
            <a:pPr marL="457200" indent="-457200" fontAlgn="auto">
              <a:spcAft>
                <a:spcPts val="0"/>
              </a:spcAft>
              <a:defRPr/>
            </a:pPr>
            <a:r>
              <a:rPr lang="en-US" b="1" dirty="0">
                <a:solidFill>
                  <a:schemeClr val="tx1"/>
                </a:solidFill>
              </a:rPr>
              <a:t>Mediated by preformed bacterial toxins, as cholera toxin, E.coli, </a:t>
            </a:r>
            <a:r>
              <a:rPr lang="en-IN" b="1" dirty="0">
                <a:solidFill>
                  <a:schemeClr val="tx1"/>
                </a:solidFill>
              </a:rPr>
              <a:t>Shigella, Salmonella, and Campylobacter </a:t>
            </a:r>
            <a:r>
              <a:rPr lang="en-IN" b="1" dirty="0" err="1">
                <a:solidFill>
                  <a:schemeClr val="tx1"/>
                </a:solidFill>
              </a:rPr>
              <a:t>jejuni</a:t>
            </a:r>
            <a:endParaRPr lang="en-US" b="1" dirty="0">
              <a:solidFill>
                <a:schemeClr val="tx1"/>
              </a:solidFill>
            </a:endParaRPr>
          </a:p>
        </p:txBody>
      </p:sp>
      <p:sp>
        <p:nvSpPr>
          <p:cNvPr id="21507" name="Title 1">
            <a:extLst>
              <a:ext uri="{FF2B5EF4-FFF2-40B4-BE49-F238E27FC236}">
                <a16:creationId xmlns:a16="http://schemas.microsoft.com/office/drawing/2014/main" id="{3CDDAD85-47A0-D8AD-B6AE-58A5224CF75B}"/>
              </a:ext>
            </a:extLst>
          </p:cNvPr>
          <p:cNvSpPr>
            <a:spLocks noGrp="1" noChangeArrowheads="1"/>
          </p:cNvSpPr>
          <p:nvPr>
            <p:ph type="title"/>
          </p:nvPr>
        </p:nvSpPr>
        <p:spPr/>
        <p:txBody>
          <a:bodyPr/>
          <a:lstStyle/>
          <a:p>
            <a:r>
              <a:rPr lang="en-US" altLang="en-US">
                <a:solidFill>
                  <a:srgbClr val="FF0000"/>
                </a:solidFill>
              </a:rPr>
              <a:t>Secretory diarrhea ( electrolyte transport related ) </a:t>
            </a:r>
            <a:endParaRPr lang="ar-EG" altLang="en-US">
              <a:solidFill>
                <a:srgbClr val="FF0000"/>
              </a:solidFill>
            </a:endParaRPr>
          </a:p>
        </p:txBody>
      </p:sp>
      <p:pic>
        <p:nvPicPr>
          <p:cNvPr id="21508" name="Picture 2" descr="01.26.12: Diarrhea and Malabsorption">
            <a:extLst>
              <a:ext uri="{FF2B5EF4-FFF2-40B4-BE49-F238E27FC236}">
                <a16:creationId xmlns:a16="http://schemas.microsoft.com/office/drawing/2014/main" id="{0F095751-DE2B-D1A4-DC26-88FA58B1B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763" y="1965325"/>
            <a:ext cx="61341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a:extLst>
              <a:ext uri="{FF2B5EF4-FFF2-40B4-BE49-F238E27FC236}">
                <a16:creationId xmlns:a16="http://schemas.microsoft.com/office/drawing/2014/main" id="{E6D0C71B-2B09-3640-30FA-46AC9A738AD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95438" y="322263"/>
            <a:ext cx="8788400" cy="6338887"/>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CC1EC35-1146-D003-EC87-21F6FAB75657}"/>
              </a:ext>
            </a:extLst>
          </p:cNvPr>
          <p:cNvSpPr>
            <a:spLocks noGrp="1" noChangeArrowheads="1"/>
          </p:cNvSpPr>
          <p:nvPr>
            <p:ph type="title"/>
          </p:nvPr>
        </p:nvSpPr>
        <p:spPr>
          <a:xfrm>
            <a:off x="1452563" y="-127000"/>
            <a:ext cx="9144000" cy="1462088"/>
          </a:xfrm>
        </p:spPr>
        <p:txBody>
          <a:bodyPr/>
          <a:lstStyle/>
          <a:p>
            <a:pPr algn="ctr"/>
            <a:r>
              <a:rPr lang="en-US" altLang="en-US">
                <a:latin typeface="Australian Sunrise"/>
              </a:rPr>
              <a:t>Mechanisms of Diarrhea</a:t>
            </a:r>
          </a:p>
        </p:txBody>
      </p:sp>
      <p:sp>
        <p:nvSpPr>
          <p:cNvPr id="253955" name="Rectangle 3">
            <a:extLst>
              <a:ext uri="{FF2B5EF4-FFF2-40B4-BE49-F238E27FC236}">
                <a16:creationId xmlns:a16="http://schemas.microsoft.com/office/drawing/2014/main" id="{803744A4-1FA9-CA38-8096-B24D2DE11B33}"/>
              </a:ext>
            </a:extLst>
          </p:cNvPr>
          <p:cNvSpPr>
            <a:spLocks noGrp="1" noChangeArrowheads="1"/>
          </p:cNvSpPr>
          <p:nvPr>
            <p:ph idx="1"/>
          </p:nvPr>
        </p:nvSpPr>
        <p:spPr>
          <a:xfrm>
            <a:off x="1127125" y="1143000"/>
            <a:ext cx="9144000" cy="5715000"/>
          </a:xfrm>
        </p:spPr>
        <p:txBody>
          <a:bodyPr rtlCol="0">
            <a:normAutofit/>
          </a:bodyPr>
          <a:lstStyle/>
          <a:p>
            <a:pPr marL="274320" indent="-274320" fontAlgn="auto">
              <a:lnSpc>
                <a:spcPct val="80000"/>
              </a:lnSpc>
              <a:spcAft>
                <a:spcPts val="0"/>
              </a:spcAft>
              <a:buClr>
                <a:srgbClr val="FF3300"/>
              </a:buClr>
              <a:buFont typeface="Corbel" panose="020B0503020204020204" pitchFamily="34" charset="0"/>
              <a:buNone/>
              <a:defRPr/>
            </a:pPr>
            <a:r>
              <a:rPr lang="en-US" b="1" dirty="0">
                <a:solidFill>
                  <a:srgbClr val="FF3300"/>
                </a:solidFill>
              </a:rPr>
              <a:t>Exudative Diarrhea: ( inflammation – related ) : </a:t>
            </a:r>
            <a:endParaRPr lang="en-US" b="1" dirty="0">
              <a:solidFill>
                <a:srgbClr val="FF3300"/>
              </a:solidFill>
              <a:latin typeface="+mj-lt"/>
            </a:endParaRPr>
          </a:p>
          <a:p>
            <a:pPr marL="274320" indent="-274320" fontAlgn="auto">
              <a:lnSpc>
                <a:spcPct val="80000"/>
              </a:lnSpc>
              <a:spcAft>
                <a:spcPts val="0"/>
              </a:spcAft>
              <a:buFont typeface="Corbel" panose="020B0503020204020204" pitchFamily="34" charset="0"/>
              <a:buNone/>
              <a:defRPr/>
            </a:pPr>
            <a:r>
              <a:rPr lang="en-US" sz="2000" b="1" dirty="0">
                <a:latin typeface="+mj-lt"/>
              </a:rPr>
              <a:t>		</a:t>
            </a:r>
            <a:r>
              <a:rPr lang="en-US" sz="2800" b="1" dirty="0">
                <a:solidFill>
                  <a:schemeClr val="tx2"/>
                </a:solidFill>
                <a:latin typeface="+mj-lt"/>
              </a:rPr>
              <a:t>Pathophysiology:</a:t>
            </a:r>
          </a:p>
          <a:p>
            <a:pPr marL="274320" indent="-274320" fontAlgn="auto">
              <a:lnSpc>
                <a:spcPct val="80000"/>
              </a:lnSpc>
              <a:spcAft>
                <a:spcPts val="0"/>
              </a:spcAft>
              <a:buFont typeface="Corbel" panose="020B0503020204020204" pitchFamily="34" charset="0"/>
              <a:buNone/>
              <a:defRPr/>
            </a:pPr>
            <a:r>
              <a:rPr lang="en-US" sz="2000" b="1" dirty="0"/>
              <a:t>			</a:t>
            </a:r>
            <a:r>
              <a:rPr lang="en-US" sz="2400" b="1" dirty="0">
                <a:solidFill>
                  <a:schemeClr val="tx1"/>
                </a:solidFill>
              </a:rPr>
              <a:t>Inflammation</a:t>
            </a:r>
          </a:p>
          <a:p>
            <a:pPr marL="274320" indent="-274320" fontAlgn="auto">
              <a:lnSpc>
                <a:spcPct val="80000"/>
              </a:lnSpc>
              <a:spcAft>
                <a:spcPts val="0"/>
              </a:spcAft>
              <a:buFont typeface="Corbel" panose="020B0503020204020204" pitchFamily="34" charset="0"/>
              <a:buNone/>
              <a:defRPr/>
            </a:pPr>
            <a:r>
              <a:rPr lang="en-US" sz="2400" b="1" dirty="0">
                <a:solidFill>
                  <a:schemeClr val="tx1"/>
                </a:solidFill>
              </a:rPr>
              <a:t>			Decreased colonic reabsorption</a:t>
            </a:r>
          </a:p>
          <a:p>
            <a:pPr marL="274320" indent="-274320" fontAlgn="auto">
              <a:lnSpc>
                <a:spcPct val="80000"/>
              </a:lnSpc>
              <a:spcAft>
                <a:spcPts val="0"/>
              </a:spcAft>
              <a:buFont typeface="Corbel" panose="020B0503020204020204" pitchFamily="34" charset="0"/>
              <a:buNone/>
              <a:defRPr/>
            </a:pPr>
            <a:r>
              <a:rPr lang="en-US" sz="2400" b="1" dirty="0">
                <a:solidFill>
                  <a:schemeClr val="tx1"/>
                </a:solidFill>
              </a:rPr>
              <a:t>			Increased motility      </a:t>
            </a:r>
          </a:p>
          <a:p>
            <a:pPr marL="274320" indent="-274320" fontAlgn="auto">
              <a:lnSpc>
                <a:spcPct val="80000"/>
              </a:lnSpc>
              <a:spcAft>
                <a:spcPts val="0"/>
              </a:spcAft>
              <a:buFont typeface="Corbel" panose="020B0503020204020204" pitchFamily="34" charset="0"/>
              <a:buNone/>
              <a:defRPr/>
            </a:pPr>
            <a:r>
              <a:rPr lang="en-US" sz="2800" b="1" dirty="0">
                <a:solidFill>
                  <a:schemeClr val="tx1"/>
                </a:solidFill>
              </a:rPr>
              <a:t>		Ex.:</a:t>
            </a:r>
          </a:p>
          <a:p>
            <a:pPr marL="274320" indent="-274320" fontAlgn="auto">
              <a:lnSpc>
                <a:spcPct val="80000"/>
              </a:lnSpc>
              <a:spcAft>
                <a:spcPts val="0"/>
              </a:spcAft>
              <a:buFont typeface="Corbel" panose="020B0503020204020204" pitchFamily="34" charset="0"/>
              <a:buNone/>
              <a:defRPr/>
            </a:pPr>
            <a:r>
              <a:rPr lang="en-US" sz="2000" b="1" dirty="0">
                <a:solidFill>
                  <a:schemeClr val="tx1"/>
                </a:solidFill>
              </a:rPr>
              <a:t>			</a:t>
            </a:r>
            <a:r>
              <a:rPr lang="en-US" sz="2400" b="1" dirty="0">
                <a:solidFill>
                  <a:schemeClr val="tx1"/>
                </a:solidFill>
              </a:rPr>
              <a:t>Bacterial enteritis  (</a:t>
            </a:r>
            <a:r>
              <a:rPr lang="en-US" sz="2400" b="1" dirty="0" err="1">
                <a:solidFill>
                  <a:schemeClr val="tx1"/>
                </a:solidFill>
              </a:rPr>
              <a:t>shigella</a:t>
            </a:r>
            <a:r>
              <a:rPr lang="en-US" sz="2400" b="1" dirty="0">
                <a:solidFill>
                  <a:schemeClr val="tx1"/>
                </a:solidFill>
              </a:rPr>
              <a:t>), Parasitic (Amebic)</a:t>
            </a:r>
          </a:p>
          <a:p>
            <a:pPr marL="274320" indent="-274320" fontAlgn="auto">
              <a:lnSpc>
                <a:spcPct val="80000"/>
              </a:lnSpc>
              <a:spcAft>
                <a:spcPts val="0"/>
              </a:spcAft>
              <a:buFont typeface="Corbel" panose="020B0503020204020204" pitchFamily="34" charset="0"/>
              <a:buNone/>
              <a:defRPr/>
            </a:pPr>
            <a:endParaRPr lang="en-US" sz="2400" b="1" dirty="0">
              <a:solidFill>
                <a:schemeClr val="tx1"/>
              </a:solidFill>
            </a:endParaRPr>
          </a:p>
          <a:p>
            <a:pPr marL="274320" indent="-274320" fontAlgn="auto">
              <a:lnSpc>
                <a:spcPct val="80000"/>
              </a:lnSpc>
              <a:spcAft>
                <a:spcPts val="0"/>
              </a:spcAft>
              <a:buFont typeface="Corbel" panose="020B0503020204020204" pitchFamily="34" charset="0"/>
              <a:buNone/>
              <a:defRPr/>
            </a:pPr>
            <a:r>
              <a:rPr lang="en-US" sz="2800" b="1" dirty="0">
                <a:solidFill>
                  <a:schemeClr val="tx1"/>
                </a:solidFill>
              </a:rPr>
              <a:t>		</a:t>
            </a:r>
            <a:r>
              <a:rPr lang="en-US" sz="2800" b="1" dirty="0">
                <a:solidFill>
                  <a:schemeClr val="tx1"/>
                </a:solidFill>
                <a:effectLst>
                  <a:outerShdw blurRad="38100" dist="38100" dir="2700000" algn="tl">
                    <a:srgbClr val="000000">
                      <a:alpha val="43137"/>
                    </a:srgbClr>
                  </a:outerShdw>
                </a:effectLst>
              </a:rPr>
              <a:t>Features: </a:t>
            </a:r>
          </a:p>
          <a:p>
            <a:pPr marL="274320" indent="-274320" fontAlgn="auto">
              <a:lnSpc>
                <a:spcPct val="80000"/>
              </a:lnSpc>
              <a:spcAft>
                <a:spcPts val="0"/>
              </a:spcAft>
              <a:buFont typeface="Corbel" panose="020B0503020204020204" pitchFamily="34" charset="0"/>
              <a:buNone/>
              <a:defRPr/>
            </a:pPr>
            <a:r>
              <a:rPr lang="en-US" sz="2000" b="1" dirty="0">
                <a:solidFill>
                  <a:schemeClr val="tx1"/>
                </a:solidFill>
              </a:rPr>
              <a:t>			</a:t>
            </a:r>
            <a:r>
              <a:rPr lang="en-US" sz="2400" b="1" dirty="0">
                <a:solidFill>
                  <a:schemeClr val="tx1"/>
                </a:solidFill>
              </a:rPr>
              <a:t>Blood, mucus and WBCs in stool</a:t>
            </a:r>
          </a:p>
          <a:p>
            <a:pPr marL="0" indent="0" fontAlgn="auto">
              <a:spcAft>
                <a:spcPts val="0"/>
              </a:spcAft>
              <a:buFont typeface="Corbel" panose="020B0503020204020204" pitchFamily="34" charset="0"/>
              <a:buNone/>
              <a:defRPr/>
            </a:pPr>
            <a:endParaRPr lang="en-US" sz="24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D7FD233-EC98-6C05-1F56-DA8234562B95}"/>
              </a:ext>
            </a:extLst>
          </p:cNvPr>
          <p:cNvSpPr>
            <a:spLocks noGrp="1" noChangeArrowheads="1"/>
          </p:cNvSpPr>
          <p:nvPr>
            <p:ph type="title"/>
          </p:nvPr>
        </p:nvSpPr>
        <p:spPr>
          <a:xfrm>
            <a:off x="1524000" y="0"/>
            <a:ext cx="8943975" cy="1066800"/>
          </a:xfrm>
        </p:spPr>
        <p:txBody>
          <a:bodyPr/>
          <a:lstStyle/>
          <a:p>
            <a:pPr algn="ctr"/>
            <a:r>
              <a:rPr lang="en-US" altLang="en-US">
                <a:latin typeface="Australian Sunrise"/>
              </a:rPr>
              <a:t>Mechanisms of Diarrhea</a:t>
            </a:r>
          </a:p>
        </p:txBody>
      </p:sp>
      <p:sp>
        <p:nvSpPr>
          <p:cNvPr id="27651" name="Rectangle 3">
            <a:extLst>
              <a:ext uri="{FF2B5EF4-FFF2-40B4-BE49-F238E27FC236}">
                <a16:creationId xmlns:a16="http://schemas.microsoft.com/office/drawing/2014/main" id="{4BBAD62D-48CC-696C-E323-4AEC53EB340D}"/>
              </a:ext>
            </a:extLst>
          </p:cNvPr>
          <p:cNvSpPr>
            <a:spLocks noGrp="1" noChangeArrowheads="1"/>
          </p:cNvSpPr>
          <p:nvPr>
            <p:ph idx="1"/>
          </p:nvPr>
        </p:nvSpPr>
        <p:spPr>
          <a:xfrm>
            <a:off x="1323975" y="1423988"/>
            <a:ext cx="9144000" cy="5434012"/>
          </a:xfrm>
        </p:spPr>
        <p:txBody>
          <a:bodyPr/>
          <a:lstStyle/>
          <a:p>
            <a:pPr>
              <a:buClr>
                <a:srgbClr val="FF3300"/>
              </a:buClr>
              <a:buFont typeface="Corbel" panose="020B0503020204020204" pitchFamily="34" charset="0"/>
              <a:buNone/>
            </a:pPr>
            <a:r>
              <a:rPr lang="en-US" altLang="en-US" b="1">
                <a:solidFill>
                  <a:srgbClr val="FF0000"/>
                </a:solidFill>
              </a:rPr>
              <a:t>Reduction in anatomic surface area of absorption </a:t>
            </a:r>
          </a:p>
          <a:p>
            <a:pPr>
              <a:buClr>
                <a:srgbClr val="FF3300"/>
              </a:buClr>
              <a:buFont typeface="Corbel" panose="020B0503020204020204" pitchFamily="34" charset="0"/>
              <a:buNone/>
            </a:pPr>
            <a:r>
              <a:rPr lang="en-US" altLang="en-US" b="1">
                <a:solidFill>
                  <a:schemeClr val="tx1"/>
                </a:solidFill>
              </a:rPr>
              <a:t>Short bowel syndrome</a:t>
            </a:r>
          </a:p>
          <a:p>
            <a:pPr>
              <a:buClr>
                <a:srgbClr val="FF3300"/>
              </a:buClr>
              <a:buFont typeface="Corbel" panose="020B0503020204020204" pitchFamily="34" charset="0"/>
              <a:buNone/>
            </a:pPr>
            <a:endParaRPr lang="en-US" altLang="en-US" b="1">
              <a:solidFill>
                <a:schemeClr val="tx1"/>
              </a:solidFill>
            </a:endParaRPr>
          </a:p>
          <a:p>
            <a:pPr>
              <a:buClr>
                <a:srgbClr val="FF3300"/>
              </a:buClr>
              <a:buFont typeface="Corbel" panose="020B0503020204020204" pitchFamily="34" charset="0"/>
              <a:buNone/>
            </a:pPr>
            <a:r>
              <a:rPr lang="en-US" altLang="en-US" b="1">
                <a:solidFill>
                  <a:schemeClr val="tx1"/>
                </a:solidFill>
              </a:rPr>
              <a:t>celiac disease</a:t>
            </a:r>
          </a:p>
          <a:p>
            <a:pPr>
              <a:buClr>
                <a:srgbClr val="FF3300"/>
              </a:buClr>
              <a:buFont typeface="Corbel" panose="020B0503020204020204" pitchFamily="34" charset="0"/>
              <a:buNone/>
            </a:pPr>
            <a:endParaRPr lang="en-US" altLang="en-US" b="1">
              <a:solidFill>
                <a:schemeClr val="tx1"/>
              </a:solidFill>
            </a:endParaRPr>
          </a:p>
          <a:p>
            <a:pPr>
              <a:buClr>
                <a:srgbClr val="FF3300"/>
              </a:buClr>
              <a:buFont typeface="Corbel" panose="020B0503020204020204" pitchFamily="34" charset="0"/>
              <a:buNone/>
            </a:pPr>
            <a:r>
              <a:rPr lang="en-US" altLang="en-US" b="1">
                <a:solidFill>
                  <a:schemeClr val="tx1"/>
                </a:solidFill>
              </a:rPr>
              <a:t>partial villous atrophy secondary to postgastroenteritis malabsorption syndrome, tropical sprue, microvillous inclusion disease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F1DFFCBB-B2B8-F680-E83C-464DE389463B}"/>
              </a:ext>
            </a:extLst>
          </p:cNvPr>
          <p:cNvSpPr>
            <a:spLocks noGrp="1" noChangeArrowheads="1"/>
          </p:cNvSpPr>
          <p:nvPr>
            <p:ph type="title"/>
          </p:nvPr>
        </p:nvSpPr>
        <p:spPr/>
        <p:txBody>
          <a:bodyPr/>
          <a:lstStyle/>
          <a:p>
            <a:r>
              <a:rPr lang="en-US" altLang="en-US"/>
              <a:t>Causes </a:t>
            </a:r>
            <a:endParaRPr lang="ar-JO" altLang="en-US"/>
          </a:p>
        </p:txBody>
      </p:sp>
      <p:sp>
        <p:nvSpPr>
          <p:cNvPr id="29699" name="Content Placeholder 2">
            <a:extLst>
              <a:ext uri="{FF2B5EF4-FFF2-40B4-BE49-F238E27FC236}">
                <a16:creationId xmlns:a16="http://schemas.microsoft.com/office/drawing/2014/main" id="{63228A0F-AA27-7FD3-621B-6D100240FE40}"/>
              </a:ext>
            </a:extLst>
          </p:cNvPr>
          <p:cNvSpPr>
            <a:spLocks noGrp="1" noChangeArrowheads="1"/>
          </p:cNvSpPr>
          <p:nvPr>
            <p:ph idx="1"/>
          </p:nvPr>
        </p:nvSpPr>
        <p:spPr/>
        <p:txBody>
          <a:bodyPr/>
          <a:lstStyle/>
          <a:p>
            <a:r>
              <a:rPr lang="en-US" altLang="en-US" sz="3600">
                <a:solidFill>
                  <a:schemeClr val="tx1"/>
                </a:solidFill>
              </a:rPr>
              <a:t>Viral</a:t>
            </a:r>
          </a:p>
          <a:p>
            <a:r>
              <a:rPr lang="en-US" altLang="en-US" sz="3600">
                <a:solidFill>
                  <a:schemeClr val="tx1"/>
                </a:solidFill>
              </a:rPr>
              <a:t>Bacterial </a:t>
            </a:r>
          </a:p>
          <a:p>
            <a:r>
              <a:rPr lang="en-US" altLang="en-US" sz="3600">
                <a:solidFill>
                  <a:schemeClr val="tx1"/>
                </a:solidFill>
              </a:rPr>
              <a:t>Parasitic</a:t>
            </a:r>
          </a:p>
          <a:p>
            <a:endParaRPr lang="ar-JO"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434DC9C3-D5C2-B855-11D4-A9C858168B52}"/>
              </a:ext>
            </a:extLst>
          </p:cNvPr>
          <p:cNvSpPr>
            <a:spLocks noGrp="1" noChangeArrowheads="1"/>
          </p:cNvSpPr>
          <p:nvPr>
            <p:ph type="title"/>
          </p:nvPr>
        </p:nvSpPr>
        <p:spPr/>
        <p:txBody>
          <a:bodyPr/>
          <a:lstStyle/>
          <a:p>
            <a:r>
              <a:rPr lang="en-US" altLang="en-US"/>
              <a:t>Viral</a:t>
            </a:r>
            <a:endParaRPr lang="ar-JO" altLang="en-US"/>
          </a:p>
        </p:txBody>
      </p:sp>
      <p:sp>
        <p:nvSpPr>
          <p:cNvPr id="3" name="Content Placeholder 2">
            <a:extLst>
              <a:ext uri="{FF2B5EF4-FFF2-40B4-BE49-F238E27FC236}">
                <a16:creationId xmlns:a16="http://schemas.microsoft.com/office/drawing/2014/main" id="{F0FB9919-A233-A9D7-8070-4A7FA616D310}"/>
              </a:ext>
            </a:extLst>
          </p:cNvPr>
          <p:cNvSpPr>
            <a:spLocks noGrp="1"/>
          </p:cNvSpPr>
          <p:nvPr>
            <p:ph idx="1"/>
          </p:nvPr>
        </p:nvSpPr>
        <p:spPr/>
        <p:txBody>
          <a:bodyPr rtlCol="0">
            <a:normAutofit/>
          </a:bodyPr>
          <a:lstStyle/>
          <a:p>
            <a:pPr marL="0" indent="0" fontAlgn="auto">
              <a:spcAft>
                <a:spcPts val="0"/>
              </a:spcAft>
              <a:buFont typeface="Corbel" panose="020B0503020204020204" pitchFamily="34" charset="0"/>
              <a:buNone/>
              <a:defRPr/>
            </a:pPr>
            <a:r>
              <a:rPr lang="en-US" sz="3200" dirty="0">
                <a:solidFill>
                  <a:schemeClr val="tx1"/>
                </a:solidFill>
              </a:rPr>
              <a:t>Accounts for 70 – 80% of cases of GE</a:t>
            </a:r>
          </a:p>
          <a:p>
            <a:pPr indent="-182880" fontAlgn="auto">
              <a:spcAft>
                <a:spcPts val="0"/>
              </a:spcAft>
              <a:defRPr/>
            </a:pPr>
            <a:r>
              <a:rPr lang="en-US" sz="3200" dirty="0">
                <a:solidFill>
                  <a:schemeClr val="tx1"/>
                </a:solidFill>
              </a:rPr>
              <a:t>Rota </a:t>
            </a:r>
          </a:p>
          <a:p>
            <a:pPr indent="-182880" fontAlgn="auto">
              <a:spcAft>
                <a:spcPts val="0"/>
              </a:spcAft>
              <a:defRPr/>
            </a:pPr>
            <a:r>
              <a:rPr lang="en-US" sz="3200" dirty="0" err="1">
                <a:solidFill>
                  <a:schemeClr val="tx1"/>
                </a:solidFill>
              </a:rPr>
              <a:t>Norovirus</a:t>
            </a:r>
            <a:endParaRPr lang="en-US" sz="3200" dirty="0">
              <a:solidFill>
                <a:schemeClr val="tx1"/>
              </a:solidFill>
            </a:endParaRPr>
          </a:p>
          <a:p>
            <a:pPr indent="-182880" fontAlgn="auto">
              <a:spcAft>
                <a:spcPts val="0"/>
              </a:spcAft>
              <a:defRPr/>
            </a:pPr>
            <a:r>
              <a:rPr lang="en-US" sz="3200" dirty="0">
                <a:solidFill>
                  <a:schemeClr val="tx1"/>
                </a:solidFill>
              </a:rPr>
              <a:t>Other viral agents (</a:t>
            </a:r>
            <a:r>
              <a:rPr lang="en-US" sz="3200" dirty="0" err="1">
                <a:solidFill>
                  <a:schemeClr val="tx1"/>
                </a:solidFill>
              </a:rPr>
              <a:t>astroviruses</a:t>
            </a:r>
            <a:r>
              <a:rPr lang="en-US" sz="3200" dirty="0">
                <a:solidFill>
                  <a:schemeClr val="tx1"/>
                </a:solidFill>
              </a:rPr>
              <a:t>, adenoviruses, </a:t>
            </a:r>
            <a:r>
              <a:rPr lang="en-US" sz="3200" dirty="0" err="1">
                <a:solidFill>
                  <a:schemeClr val="tx1"/>
                </a:solidFill>
              </a:rPr>
              <a:t>parvoviruses</a:t>
            </a:r>
            <a:r>
              <a:rPr lang="en-US" sz="3200" dirty="0">
                <a:solidFill>
                  <a:schemeClr val="tx1"/>
                </a:solidFill>
              </a:rPr>
              <a:t>)</a:t>
            </a:r>
          </a:p>
          <a:p>
            <a:pPr indent="-182880" fontAlgn="auto">
              <a:spcAft>
                <a:spcPts val="0"/>
              </a:spcAft>
              <a:defRPr/>
            </a:pPr>
            <a:endParaRPr lang="en-US" sz="3200" dirty="0">
              <a:solidFill>
                <a:schemeClr val="tx1"/>
              </a:solidFill>
            </a:endParaRPr>
          </a:p>
          <a:p>
            <a:pPr indent="-182880" fontAlgn="auto">
              <a:spcAft>
                <a:spcPts val="0"/>
              </a:spcAft>
              <a:defRPr/>
            </a:pPr>
            <a:endParaRPr lang="en-US" sz="3200" dirty="0">
              <a:solidFill>
                <a:schemeClr val="tx1"/>
              </a:solidFill>
            </a:endParaRPr>
          </a:p>
          <a:p>
            <a:pPr indent="-182880" fontAlgn="auto">
              <a:spcAft>
                <a:spcPts val="0"/>
              </a:spcAft>
              <a:defRPr/>
            </a:pPr>
            <a:endParaRPr lang="ar-JO"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45A594E1-91CF-4112-9D92-9895DB6D6B91}"/>
              </a:ext>
            </a:extLst>
          </p:cNvPr>
          <p:cNvSpPr>
            <a:spLocks noGrp="1" noChangeArrowheads="1"/>
          </p:cNvSpPr>
          <p:nvPr>
            <p:ph type="title"/>
          </p:nvPr>
        </p:nvSpPr>
        <p:spPr>
          <a:xfrm>
            <a:off x="758825" y="265113"/>
            <a:ext cx="9875838" cy="1355725"/>
          </a:xfrm>
        </p:spPr>
        <p:txBody>
          <a:bodyPr/>
          <a:lstStyle/>
          <a:p>
            <a:r>
              <a:rPr lang="en-US" altLang="en-US"/>
              <a:t>Rota</a:t>
            </a:r>
            <a:endParaRPr lang="ar-JO" altLang="en-US"/>
          </a:p>
        </p:txBody>
      </p:sp>
      <p:sp>
        <p:nvSpPr>
          <p:cNvPr id="34819" name="Content Placeholder 2">
            <a:extLst>
              <a:ext uri="{FF2B5EF4-FFF2-40B4-BE49-F238E27FC236}">
                <a16:creationId xmlns:a16="http://schemas.microsoft.com/office/drawing/2014/main" id="{62658685-BB35-5C94-9E96-B16A340C3EE3}"/>
              </a:ext>
            </a:extLst>
          </p:cNvPr>
          <p:cNvSpPr>
            <a:spLocks noGrp="1" noChangeArrowheads="1"/>
          </p:cNvSpPr>
          <p:nvPr>
            <p:ph idx="1"/>
          </p:nvPr>
        </p:nvSpPr>
        <p:spPr>
          <a:xfrm>
            <a:off x="674688" y="1349375"/>
            <a:ext cx="10856912" cy="5113338"/>
          </a:xfrm>
        </p:spPr>
        <p:txBody>
          <a:bodyPr/>
          <a:lstStyle/>
          <a:p>
            <a:pPr indent="-182245"/>
            <a:r>
              <a:rPr lang="en-US" altLang="en-US" b="1" dirty="0">
                <a:solidFill>
                  <a:schemeClr val="tx1"/>
                </a:solidFill>
              </a:rPr>
              <a:t>Double stranded RNA virus, 11 </a:t>
            </a:r>
            <a:r>
              <a:rPr lang="en-US" altLang="en-US" b="1" dirty="0" err="1">
                <a:solidFill>
                  <a:schemeClr val="tx1"/>
                </a:solidFill>
              </a:rPr>
              <a:t>segemts</a:t>
            </a:r>
            <a:r>
              <a:rPr lang="en-US" altLang="en-US" b="1" dirty="0">
                <a:solidFill>
                  <a:schemeClr val="tx1"/>
                </a:solidFill>
              </a:rPr>
              <a:t>, Reoviridae family</a:t>
            </a:r>
          </a:p>
          <a:p>
            <a:pPr indent="-182245"/>
            <a:r>
              <a:rPr lang="en-US" altLang="en-US" b="1" dirty="0">
                <a:solidFill>
                  <a:schemeClr val="tx1"/>
                </a:solidFill>
              </a:rPr>
              <a:t>Most common cause worldwide, responsible for 37% of diarrhea-related deaths in children younger than 5 years.</a:t>
            </a:r>
          </a:p>
          <a:p>
            <a:pPr indent="-182245"/>
            <a:r>
              <a:rPr lang="en-US" altLang="en-US" b="1" dirty="0">
                <a:solidFill>
                  <a:schemeClr val="tx1"/>
                </a:solidFill>
              </a:rPr>
              <a:t>G1, G2, G3, G4 s are responsible for 90% of isolates.</a:t>
            </a:r>
          </a:p>
          <a:p>
            <a:pPr indent="-182245"/>
            <a:r>
              <a:rPr lang="en-US" altLang="en-US" b="1" dirty="0">
                <a:solidFill>
                  <a:schemeClr val="tx1"/>
                </a:solidFill>
              </a:rPr>
              <a:t>IP: 2-4 d, duration: 4-8 days</a:t>
            </a:r>
          </a:p>
          <a:p>
            <a:pPr indent="-182245"/>
            <a:r>
              <a:rPr lang="en-US" altLang="en-US" b="1" dirty="0" err="1">
                <a:solidFill>
                  <a:schemeClr val="tx1"/>
                </a:solidFill>
              </a:rPr>
              <a:t>Vomitting</a:t>
            </a:r>
            <a:r>
              <a:rPr lang="en-US" altLang="en-US" b="1" dirty="0">
                <a:solidFill>
                  <a:schemeClr val="tx1"/>
                </a:solidFill>
              </a:rPr>
              <a:t> followed  with watery </a:t>
            </a:r>
            <a:r>
              <a:rPr lang="en-US" altLang="en-US" b="1" dirty="0" err="1">
                <a:solidFill>
                  <a:schemeClr val="tx1"/>
                </a:solidFill>
              </a:rPr>
              <a:t>diarrhea,low</a:t>
            </a:r>
            <a:r>
              <a:rPr lang="en-US" altLang="en-US" b="1" dirty="0">
                <a:solidFill>
                  <a:schemeClr val="tx1"/>
                </a:solidFill>
              </a:rPr>
              <a:t> grade fever</a:t>
            </a:r>
          </a:p>
          <a:p>
            <a:pPr indent="-182245"/>
            <a:r>
              <a:rPr lang="en-US" altLang="en-US" b="1" dirty="0">
                <a:solidFill>
                  <a:schemeClr val="tx1"/>
                </a:solidFill>
              </a:rPr>
              <a:t>Dx :-  Stool immunoassay</a:t>
            </a:r>
          </a:p>
          <a:p>
            <a:pPr indent="-182245"/>
            <a:r>
              <a:rPr lang="en-US" altLang="en-US" b="1" dirty="0">
                <a:solidFill>
                  <a:schemeClr val="tx1"/>
                </a:solidFill>
              </a:rPr>
              <a:t>Tx :-  Supportive </a:t>
            </a:r>
          </a:p>
          <a:p>
            <a:pPr indent="-182245"/>
            <a:r>
              <a:rPr lang="en-US" altLang="en-US" b="1" dirty="0">
                <a:solidFill>
                  <a:schemeClr val="tx1"/>
                </a:solidFill>
              </a:rPr>
              <a:t>Prevention :-  Rota vaccine </a:t>
            </a:r>
          </a:p>
          <a:p>
            <a:pPr marL="46355" indent="0">
              <a:buNone/>
            </a:pPr>
            <a:endParaRPr lang="en-US" altLang="en-US" b="1" dirty="0">
              <a:solidFill>
                <a:schemeClr val="tx1"/>
              </a:solidFill>
            </a:endParaRPr>
          </a:p>
        </p:txBody>
      </p:sp>
      <p:pic>
        <p:nvPicPr>
          <p:cNvPr id="2050" name="Picture 2" descr="Vaccinating Babies For Rotavirus Protects The Whole Family | WBUR">
            <a:extLst>
              <a:ext uri="{FF2B5EF4-FFF2-40B4-BE49-F238E27FC236}">
                <a16:creationId xmlns:a16="http://schemas.microsoft.com/office/drawing/2014/main" id="{F636F66D-56B0-D6D9-3AA1-E37836CF7E18}"/>
              </a:ext>
            </a:extLst>
          </p:cNvPr>
          <p:cNvPicPr>
            <a:picLocks noChangeAspect="1" noChangeArrowheads="1"/>
          </p:cNvPicPr>
          <p:nvPr/>
        </p:nvPicPr>
        <p:blipFill>
          <a:blip r:embed="rId3"/>
          <a:srcRect/>
          <a:stretch>
            <a:fillRect/>
          </a:stretch>
        </p:blipFill>
        <p:spPr bwMode="auto">
          <a:xfrm>
            <a:off x="8129977" y="3607571"/>
            <a:ext cx="3812526" cy="2855373"/>
          </a:xfrm>
          <a:prstGeom prst="rect">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D3F2D8BA-89C7-F5D6-BF88-9FEF42A4977F}"/>
              </a:ext>
            </a:extLst>
          </p:cNvPr>
          <p:cNvSpPr>
            <a:spLocks noGrp="1" noChangeArrowheads="1"/>
          </p:cNvSpPr>
          <p:nvPr>
            <p:ph type="title"/>
          </p:nvPr>
        </p:nvSpPr>
        <p:spPr>
          <a:xfrm>
            <a:off x="586946" y="465826"/>
            <a:ext cx="10431892" cy="1366022"/>
          </a:xfrm>
        </p:spPr>
        <p:txBody>
          <a:bodyPr/>
          <a:lstStyle/>
          <a:p>
            <a:r>
              <a:rPr lang="en-US" altLang="en-US" sz="4000" dirty="0"/>
              <a:t>Calicivirus (</a:t>
            </a:r>
            <a:r>
              <a:rPr lang="en-US" altLang="en-US" sz="4000" dirty="0" err="1"/>
              <a:t>Norvoviruses</a:t>
            </a:r>
            <a:r>
              <a:rPr lang="en-US" altLang="en-US" sz="4000" dirty="0"/>
              <a:t> and </a:t>
            </a:r>
            <a:r>
              <a:rPr lang="en-US" altLang="en-US" sz="4000" dirty="0" err="1"/>
              <a:t>Sapoviruses</a:t>
            </a:r>
            <a:r>
              <a:rPr lang="en-US" altLang="en-US" sz="4000" dirty="0"/>
              <a:t>) </a:t>
            </a:r>
            <a:endParaRPr lang="ar-JO" altLang="en-US" sz="4000" dirty="0"/>
          </a:p>
        </p:txBody>
      </p:sp>
      <p:sp>
        <p:nvSpPr>
          <p:cNvPr id="3" name="Content Placeholder 2">
            <a:extLst>
              <a:ext uri="{FF2B5EF4-FFF2-40B4-BE49-F238E27FC236}">
                <a16:creationId xmlns:a16="http://schemas.microsoft.com/office/drawing/2014/main" id="{D1FE4554-E893-8CA8-75B2-A94D0BE54BEC}"/>
              </a:ext>
            </a:extLst>
          </p:cNvPr>
          <p:cNvSpPr>
            <a:spLocks noGrp="1"/>
          </p:cNvSpPr>
          <p:nvPr>
            <p:ph idx="1"/>
          </p:nvPr>
        </p:nvSpPr>
        <p:spPr>
          <a:xfrm>
            <a:off x="697302" y="1835150"/>
            <a:ext cx="7185025" cy="4575175"/>
          </a:xfrm>
        </p:spPr>
        <p:txBody>
          <a:bodyPr rtlCol="0">
            <a:normAutofit/>
          </a:bodyPr>
          <a:lstStyle/>
          <a:p>
            <a:pPr indent="-182880" fontAlgn="auto">
              <a:spcAft>
                <a:spcPts val="0"/>
              </a:spcAft>
              <a:defRPr/>
            </a:pPr>
            <a:r>
              <a:rPr lang="en-US" b="1" dirty="0">
                <a:solidFill>
                  <a:schemeClr val="tx1"/>
                </a:solidFill>
              </a:rPr>
              <a:t>RNA virus</a:t>
            </a:r>
          </a:p>
          <a:p>
            <a:pPr indent="-182880" fontAlgn="auto">
              <a:spcAft>
                <a:spcPts val="0"/>
              </a:spcAft>
              <a:defRPr/>
            </a:pPr>
            <a:r>
              <a:rPr lang="en-US" b="1" dirty="0">
                <a:solidFill>
                  <a:schemeClr val="tx1"/>
                </a:solidFill>
              </a:rPr>
              <a:t>Including </a:t>
            </a:r>
            <a:r>
              <a:rPr lang="en-US" b="1" dirty="0" err="1">
                <a:solidFill>
                  <a:schemeClr val="tx1"/>
                </a:solidFill>
              </a:rPr>
              <a:t>norovirses</a:t>
            </a:r>
            <a:r>
              <a:rPr lang="en-US" b="1" dirty="0">
                <a:solidFill>
                  <a:schemeClr val="tx1"/>
                </a:solidFill>
              </a:rPr>
              <a:t> and </a:t>
            </a:r>
            <a:r>
              <a:rPr lang="en-US" b="1" dirty="0" err="1">
                <a:solidFill>
                  <a:schemeClr val="tx1"/>
                </a:solidFill>
              </a:rPr>
              <a:t>sapoviruses</a:t>
            </a:r>
            <a:endParaRPr lang="en-US" b="1" dirty="0">
              <a:solidFill>
                <a:schemeClr val="tx1"/>
              </a:solidFill>
            </a:endParaRPr>
          </a:p>
          <a:p>
            <a:pPr indent="-182880" fontAlgn="auto">
              <a:spcAft>
                <a:spcPts val="0"/>
              </a:spcAft>
              <a:defRPr/>
            </a:pPr>
            <a:r>
              <a:rPr lang="en-US" b="1" dirty="0">
                <a:solidFill>
                  <a:schemeClr val="tx1"/>
                </a:solidFill>
              </a:rPr>
              <a:t>The leading cause of gastroenteritis in USA</a:t>
            </a:r>
          </a:p>
          <a:p>
            <a:pPr indent="-182880" fontAlgn="auto">
              <a:spcAft>
                <a:spcPts val="0"/>
              </a:spcAft>
              <a:defRPr/>
            </a:pPr>
            <a:r>
              <a:rPr lang="en-US" b="1" dirty="0">
                <a:solidFill>
                  <a:schemeClr val="tx1"/>
                </a:solidFill>
              </a:rPr>
              <a:t>Ip 1- 2 d , duration 1 -3 days . </a:t>
            </a:r>
          </a:p>
          <a:p>
            <a:pPr indent="-182880" fontAlgn="auto">
              <a:spcAft>
                <a:spcPts val="0"/>
              </a:spcAft>
              <a:defRPr/>
            </a:pPr>
            <a:r>
              <a:rPr lang="en-US" b="1" dirty="0">
                <a:solidFill>
                  <a:schemeClr val="tx1"/>
                </a:solidFill>
              </a:rPr>
              <a:t>Vomiting is more prominent in children, diarrhea in adult</a:t>
            </a:r>
          </a:p>
          <a:p>
            <a:pPr indent="-182880" fontAlgn="auto">
              <a:spcAft>
                <a:spcPts val="0"/>
              </a:spcAft>
              <a:defRPr/>
            </a:pPr>
            <a:r>
              <a:rPr lang="en-US" b="1" dirty="0">
                <a:solidFill>
                  <a:schemeClr val="tx1"/>
                </a:solidFill>
              </a:rPr>
              <a:t>Dx: Routine RT-PCR and EM on fresh unpreserved stool samples</a:t>
            </a:r>
          </a:p>
          <a:p>
            <a:pPr indent="-182880" fontAlgn="auto">
              <a:spcAft>
                <a:spcPts val="0"/>
              </a:spcAft>
              <a:defRPr/>
            </a:pPr>
            <a:r>
              <a:rPr lang="en-US" b="1" dirty="0">
                <a:solidFill>
                  <a:schemeClr val="tx1"/>
                </a:solidFill>
              </a:rPr>
              <a:t>Tx: supportive</a:t>
            </a:r>
            <a:endParaRPr lang="ar-JO" b="1" dirty="0">
              <a:solidFill>
                <a:schemeClr val="tx1"/>
              </a:solidFill>
            </a:endParaRPr>
          </a:p>
        </p:txBody>
      </p:sp>
      <p:pic>
        <p:nvPicPr>
          <p:cNvPr id="3074" name="Picture 2" descr="See the source image">
            <a:extLst>
              <a:ext uri="{FF2B5EF4-FFF2-40B4-BE49-F238E27FC236}">
                <a16:creationId xmlns:a16="http://schemas.microsoft.com/office/drawing/2014/main" id="{9D103111-D934-0DE0-A220-824A07CADFE7}"/>
              </a:ext>
            </a:extLst>
          </p:cNvPr>
          <p:cNvPicPr>
            <a:picLocks noChangeAspect="1" noChangeArrowheads="1"/>
          </p:cNvPicPr>
          <p:nvPr/>
        </p:nvPicPr>
        <p:blipFill>
          <a:blip r:embed="rId3"/>
          <a:srcRect/>
          <a:stretch>
            <a:fillRect/>
          </a:stretch>
        </p:blipFill>
        <p:spPr bwMode="auto">
          <a:xfrm>
            <a:off x="8184028" y="2526677"/>
            <a:ext cx="3642312" cy="2731734"/>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4857F203-99D4-D9E4-9E98-132A2685A103}"/>
              </a:ext>
            </a:extLst>
          </p:cNvPr>
          <p:cNvSpPr>
            <a:spLocks noGrp="1" noChangeArrowheads="1"/>
          </p:cNvSpPr>
          <p:nvPr>
            <p:ph type="title"/>
          </p:nvPr>
        </p:nvSpPr>
        <p:spPr/>
        <p:txBody>
          <a:bodyPr/>
          <a:lstStyle/>
          <a:p>
            <a:r>
              <a:rPr lang="en-US" altLang="en-US"/>
              <a:t>Bacterial</a:t>
            </a:r>
            <a:endParaRPr lang="ar-JO" altLang="en-US"/>
          </a:p>
        </p:txBody>
      </p:sp>
      <p:sp>
        <p:nvSpPr>
          <p:cNvPr id="3" name="Content Placeholder 2">
            <a:extLst>
              <a:ext uri="{FF2B5EF4-FFF2-40B4-BE49-F238E27FC236}">
                <a16:creationId xmlns:a16="http://schemas.microsoft.com/office/drawing/2014/main" id="{52583D47-AD76-B011-8424-43840F056FFE}"/>
              </a:ext>
            </a:extLst>
          </p:cNvPr>
          <p:cNvSpPr>
            <a:spLocks noGrp="1"/>
          </p:cNvSpPr>
          <p:nvPr>
            <p:ph idx="1"/>
          </p:nvPr>
        </p:nvSpPr>
        <p:spPr>
          <a:xfrm>
            <a:off x="1173163" y="1801813"/>
            <a:ext cx="9842500" cy="4294187"/>
          </a:xfrm>
        </p:spPr>
        <p:txBody>
          <a:bodyPr rtlCol="0">
            <a:normAutofit/>
          </a:bodyPr>
          <a:lstStyle/>
          <a:p>
            <a:pPr marL="0" indent="0" fontAlgn="auto">
              <a:spcAft>
                <a:spcPts val="0"/>
              </a:spcAft>
              <a:buFont typeface="Corbel" panose="020B0503020204020204" pitchFamily="34" charset="0"/>
              <a:buNone/>
              <a:defRPr/>
            </a:pPr>
            <a:r>
              <a:rPr lang="en-US" b="1" dirty="0">
                <a:solidFill>
                  <a:schemeClr val="tx1"/>
                </a:solidFill>
              </a:rPr>
              <a:t>Accounts for 10-20% of cases of GE</a:t>
            </a:r>
          </a:p>
          <a:p>
            <a:pPr indent="-182880" fontAlgn="auto">
              <a:spcAft>
                <a:spcPts val="0"/>
              </a:spcAft>
              <a:defRPr/>
            </a:pPr>
            <a:r>
              <a:rPr lang="en-US" b="1" dirty="0">
                <a:solidFill>
                  <a:schemeClr val="tx1"/>
                </a:solidFill>
              </a:rPr>
              <a:t>Campylobacter </a:t>
            </a:r>
            <a:r>
              <a:rPr lang="en-US" b="1" dirty="0" err="1">
                <a:solidFill>
                  <a:schemeClr val="tx1"/>
                </a:solidFill>
              </a:rPr>
              <a:t>jejuni</a:t>
            </a:r>
            <a:endParaRPr lang="en-US" b="1" dirty="0">
              <a:solidFill>
                <a:schemeClr val="tx1"/>
              </a:solidFill>
            </a:endParaRPr>
          </a:p>
          <a:p>
            <a:pPr indent="-182880" fontAlgn="auto">
              <a:spcAft>
                <a:spcPts val="0"/>
              </a:spcAft>
              <a:defRPr/>
            </a:pPr>
            <a:r>
              <a:rPr lang="en-US" b="1" dirty="0">
                <a:solidFill>
                  <a:schemeClr val="tx1"/>
                </a:solidFill>
              </a:rPr>
              <a:t>Salmonella</a:t>
            </a:r>
          </a:p>
          <a:p>
            <a:pPr indent="-182880" fontAlgn="auto">
              <a:spcAft>
                <a:spcPts val="0"/>
              </a:spcAft>
              <a:defRPr/>
            </a:pPr>
            <a:r>
              <a:rPr lang="en-US" b="1" dirty="0" err="1">
                <a:solidFill>
                  <a:schemeClr val="tx1"/>
                </a:solidFill>
              </a:rPr>
              <a:t>Shigella</a:t>
            </a:r>
            <a:endParaRPr lang="en-US" b="1" dirty="0">
              <a:solidFill>
                <a:schemeClr val="tx1"/>
              </a:solidFill>
            </a:endParaRPr>
          </a:p>
          <a:p>
            <a:pPr indent="-182880" fontAlgn="auto">
              <a:spcAft>
                <a:spcPts val="0"/>
              </a:spcAft>
              <a:defRPr/>
            </a:pPr>
            <a:r>
              <a:rPr lang="en-US" b="1" dirty="0" err="1">
                <a:solidFill>
                  <a:schemeClr val="tx1"/>
                </a:solidFill>
              </a:rPr>
              <a:t>E.coli</a:t>
            </a:r>
            <a:endParaRPr lang="en-US" b="1" dirty="0">
              <a:solidFill>
                <a:schemeClr val="tx1"/>
              </a:solidFill>
            </a:endParaRPr>
          </a:p>
          <a:p>
            <a:pPr indent="-182880" fontAlgn="auto">
              <a:spcAft>
                <a:spcPts val="0"/>
              </a:spcAft>
              <a:defRPr/>
            </a:pPr>
            <a:r>
              <a:rPr lang="en-US" b="1" dirty="0">
                <a:solidFill>
                  <a:schemeClr val="tx1"/>
                </a:solidFill>
              </a:rPr>
              <a:t>Others: Bacillus </a:t>
            </a:r>
            <a:r>
              <a:rPr lang="en-US" b="1" dirty="0" err="1">
                <a:solidFill>
                  <a:schemeClr val="tx1"/>
                </a:solidFill>
              </a:rPr>
              <a:t>cerus,staph</a:t>
            </a:r>
            <a:r>
              <a:rPr lang="en-US" b="1" dirty="0">
                <a:solidFill>
                  <a:schemeClr val="tx1"/>
                </a:solidFill>
              </a:rPr>
              <a:t> aureus, clostridium </a:t>
            </a:r>
            <a:r>
              <a:rPr lang="en-US" b="1" dirty="0" err="1">
                <a:solidFill>
                  <a:schemeClr val="tx1"/>
                </a:solidFill>
              </a:rPr>
              <a:t>perferngis</a:t>
            </a:r>
            <a:r>
              <a:rPr lang="en-US" b="1" dirty="0">
                <a:solidFill>
                  <a:schemeClr val="tx1"/>
                </a:solidFill>
              </a:rPr>
              <a:t>, Listeria, cholera, </a:t>
            </a:r>
            <a:r>
              <a:rPr lang="en-US" b="1" dirty="0" err="1">
                <a:solidFill>
                  <a:schemeClr val="tx1"/>
                </a:solidFill>
              </a:rPr>
              <a:t>yersenia</a:t>
            </a:r>
            <a:endParaRPr lang="en-US" b="1" dirty="0">
              <a:solidFill>
                <a:schemeClr val="tx1"/>
              </a:solidFill>
            </a:endParaRPr>
          </a:p>
          <a:p>
            <a:pPr indent="-182880" fontAlgn="auto">
              <a:spcAft>
                <a:spcPts val="0"/>
              </a:spcAft>
              <a:defRPr/>
            </a:pPr>
            <a:endParaRPr lang="ar-JO" b="1"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9D021B6E-2F06-1B07-9C20-21D0B8CC07D3}"/>
              </a:ext>
            </a:extLst>
          </p:cNvPr>
          <p:cNvSpPr>
            <a:spLocks noGrp="1" noChangeArrowheads="1"/>
          </p:cNvSpPr>
          <p:nvPr>
            <p:ph type="title"/>
          </p:nvPr>
        </p:nvSpPr>
        <p:spPr>
          <a:xfrm>
            <a:off x="1100138" y="762000"/>
            <a:ext cx="9875837" cy="1355725"/>
          </a:xfrm>
        </p:spPr>
        <p:txBody>
          <a:bodyPr/>
          <a:lstStyle/>
          <a:p>
            <a:r>
              <a:rPr lang="en-US" altLang="en-US"/>
              <a:t>Campylobacter jejuni </a:t>
            </a:r>
            <a:br>
              <a:rPr lang="en-US" altLang="en-US"/>
            </a:br>
            <a:endParaRPr lang="ar-JO" altLang="en-US"/>
          </a:p>
        </p:txBody>
      </p:sp>
      <p:sp>
        <p:nvSpPr>
          <p:cNvPr id="3" name="Content Placeholder 2">
            <a:extLst>
              <a:ext uri="{FF2B5EF4-FFF2-40B4-BE49-F238E27FC236}">
                <a16:creationId xmlns:a16="http://schemas.microsoft.com/office/drawing/2014/main" id="{7F48D79F-DD5C-026A-CE23-83BD0DEE47C0}"/>
              </a:ext>
            </a:extLst>
          </p:cNvPr>
          <p:cNvSpPr>
            <a:spLocks noGrp="1"/>
          </p:cNvSpPr>
          <p:nvPr>
            <p:ph idx="1"/>
          </p:nvPr>
        </p:nvSpPr>
        <p:spPr/>
        <p:txBody>
          <a:bodyPr rtlCol="0">
            <a:normAutofit fontScale="92500" lnSpcReduction="20000"/>
          </a:bodyPr>
          <a:lstStyle/>
          <a:p>
            <a:pPr indent="-182880" fontAlgn="auto">
              <a:spcAft>
                <a:spcPts val="0"/>
              </a:spcAft>
              <a:defRPr/>
            </a:pPr>
            <a:r>
              <a:rPr lang="en-US" b="1" dirty="0">
                <a:solidFill>
                  <a:schemeClr val="tx1"/>
                </a:solidFill>
              </a:rPr>
              <a:t>IP 1 - 5 days</a:t>
            </a:r>
          </a:p>
          <a:p>
            <a:pPr indent="-182880" fontAlgn="auto">
              <a:spcAft>
                <a:spcPts val="0"/>
              </a:spcAft>
              <a:defRPr/>
            </a:pPr>
            <a:r>
              <a:rPr lang="en-US" b="1" dirty="0">
                <a:solidFill>
                  <a:schemeClr val="tx1"/>
                </a:solidFill>
              </a:rPr>
              <a:t>Reservoir:  Domestic animals and poultry</a:t>
            </a:r>
          </a:p>
          <a:p>
            <a:pPr indent="-182880" fontAlgn="auto">
              <a:spcAft>
                <a:spcPts val="0"/>
              </a:spcAft>
              <a:defRPr/>
            </a:pPr>
            <a:r>
              <a:rPr lang="en-US" b="1" dirty="0">
                <a:solidFill>
                  <a:schemeClr val="tx1"/>
                </a:solidFill>
              </a:rPr>
              <a:t>Transmission: </a:t>
            </a:r>
            <a:r>
              <a:rPr lang="en-US" b="1" dirty="0" err="1">
                <a:solidFill>
                  <a:schemeClr val="tx1"/>
                </a:solidFill>
              </a:rPr>
              <a:t>feco</a:t>
            </a:r>
            <a:r>
              <a:rPr lang="en-US" b="1" dirty="0">
                <a:solidFill>
                  <a:schemeClr val="tx1"/>
                </a:solidFill>
              </a:rPr>
              <a:t>-oral or direct contact with infected animal or their products </a:t>
            </a:r>
          </a:p>
          <a:p>
            <a:pPr indent="-182880" fontAlgn="auto">
              <a:spcAft>
                <a:spcPts val="0"/>
              </a:spcAft>
              <a:defRPr/>
            </a:pPr>
            <a:r>
              <a:rPr lang="en-US" b="1" dirty="0">
                <a:solidFill>
                  <a:schemeClr val="tx1"/>
                </a:solidFill>
              </a:rPr>
              <a:t>From mild watery diarrhea to bloody diarrhea, abdominal cramps, fever,</a:t>
            </a:r>
          </a:p>
          <a:p>
            <a:pPr indent="-182880" fontAlgn="auto">
              <a:spcAft>
                <a:spcPts val="0"/>
              </a:spcAft>
              <a:defRPr/>
            </a:pPr>
            <a:r>
              <a:rPr lang="en-US" b="1" dirty="0">
                <a:solidFill>
                  <a:schemeClr val="tx1"/>
                </a:solidFill>
              </a:rPr>
              <a:t>Severe with immunodeficiency bacteremia . </a:t>
            </a:r>
          </a:p>
          <a:p>
            <a:pPr indent="-182880" fontAlgn="auto">
              <a:spcAft>
                <a:spcPts val="0"/>
              </a:spcAft>
              <a:defRPr/>
            </a:pPr>
            <a:r>
              <a:rPr lang="en-US" b="1" dirty="0">
                <a:solidFill>
                  <a:schemeClr val="tx1"/>
                </a:solidFill>
              </a:rPr>
              <a:t>May mimic appendicitis</a:t>
            </a:r>
          </a:p>
          <a:p>
            <a:pPr indent="-182880" fontAlgn="auto">
              <a:spcAft>
                <a:spcPts val="0"/>
              </a:spcAft>
              <a:defRPr/>
            </a:pPr>
            <a:r>
              <a:rPr lang="en-US" b="1" dirty="0">
                <a:solidFill>
                  <a:schemeClr val="tx1"/>
                </a:solidFill>
              </a:rPr>
              <a:t>Duration: 5 – 7  days </a:t>
            </a:r>
            <a:r>
              <a:rPr lang="en-US" b="1" dirty="0" err="1">
                <a:solidFill>
                  <a:schemeClr val="tx1"/>
                </a:solidFill>
              </a:rPr>
              <a:t>some times</a:t>
            </a:r>
            <a:r>
              <a:rPr lang="en-US" b="1" dirty="0">
                <a:solidFill>
                  <a:schemeClr val="tx1"/>
                </a:solidFill>
              </a:rPr>
              <a:t> &gt; 10 d s, </a:t>
            </a:r>
            <a:r>
              <a:rPr lang="en-US" b="1" dirty="0" err="1">
                <a:solidFill>
                  <a:schemeClr val="tx1"/>
                </a:solidFill>
              </a:rPr>
              <a:t>self limiting</a:t>
            </a:r>
            <a:r>
              <a:rPr lang="en-US" b="1" dirty="0">
                <a:solidFill>
                  <a:schemeClr val="tx1"/>
                </a:solidFill>
              </a:rPr>
              <a:t> .</a:t>
            </a:r>
          </a:p>
          <a:p>
            <a:pPr indent="-182880" fontAlgn="auto">
              <a:spcAft>
                <a:spcPts val="0"/>
              </a:spcAft>
              <a:defRPr/>
            </a:pPr>
            <a:r>
              <a:rPr lang="en-US" b="1" dirty="0">
                <a:solidFill>
                  <a:schemeClr val="tx1"/>
                </a:solidFill>
              </a:rPr>
              <a:t>Dx: routine stool  culture</a:t>
            </a:r>
          </a:p>
          <a:p>
            <a:pPr indent="-182880" fontAlgn="auto">
              <a:spcAft>
                <a:spcPts val="0"/>
              </a:spcAft>
              <a:defRPr/>
            </a:pPr>
            <a:r>
              <a:rPr lang="en-US" b="1" dirty="0">
                <a:solidFill>
                  <a:schemeClr val="tx1"/>
                </a:solidFill>
              </a:rPr>
              <a:t>Tx: supportive, in severe cases erythromycin or azithromycin</a:t>
            </a:r>
          </a:p>
          <a:p>
            <a:pPr indent="-182880" fontAlgn="auto">
              <a:spcAft>
                <a:spcPts val="0"/>
              </a:spcAft>
              <a:defRPr/>
            </a:pPr>
            <a:r>
              <a:rPr lang="en-US" b="1" dirty="0">
                <a:solidFill>
                  <a:schemeClr val="tx1"/>
                </a:solidFill>
              </a:rPr>
              <a:t>Complications: GBS, Reactive </a:t>
            </a:r>
            <a:r>
              <a:rPr lang="en-US" b="1" dirty="0" err="1">
                <a:solidFill>
                  <a:schemeClr val="tx1"/>
                </a:solidFill>
              </a:rPr>
              <a:t>artheritis</a:t>
            </a:r>
            <a:endParaRPr lang="en-US" b="1" dirty="0">
              <a:solidFill>
                <a:schemeClr val="tx1"/>
              </a:solidFill>
            </a:endParaRPr>
          </a:p>
          <a:p>
            <a:pPr marL="45720" indent="0" fontAlgn="auto">
              <a:spcAft>
                <a:spcPts val="0"/>
              </a:spcAft>
              <a:buNone/>
              <a:defRPr/>
            </a:pPr>
            <a:endParaRPr lang="ar-JO" b="1" dirty="0">
              <a:solidFill>
                <a:schemeClr val="tx1"/>
              </a:solidFill>
              <a:cs typeface="Tahoma"/>
            </a:endParaRPr>
          </a:p>
        </p:txBody>
      </p:sp>
      <p:pic>
        <p:nvPicPr>
          <p:cNvPr id="2050" name="Picture 2" descr="Campylobacter jejuni / coli 2019: symptoms, transferability, prevention -  hygiene in practice">
            <a:extLst>
              <a:ext uri="{FF2B5EF4-FFF2-40B4-BE49-F238E27FC236}">
                <a16:creationId xmlns:a16="http://schemas.microsoft.com/office/drawing/2014/main" id="{7A8525EC-C257-BE6C-F46B-FDA4D6C253E5}"/>
              </a:ext>
            </a:extLst>
          </p:cNvPr>
          <p:cNvPicPr>
            <a:picLocks noChangeAspect="1" noChangeArrowheads="1"/>
          </p:cNvPicPr>
          <p:nvPr/>
        </p:nvPicPr>
        <p:blipFill>
          <a:blip r:embed="rId3" cstate="print"/>
          <a:srcRect/>
          <a:stretch>
            <a:fillRect/>
          </a:stretch>
        </p:blipFill>
        <p:spPr bwMode="auto">
          <a:xfrm>
            <a:off x="7022237" y="950901"/>
            <a:ext cx="4483302" cy="1758534"/>
          </a:xfrm>
          <a:prstGeom prst="rect">
            <a:avLst/>
          </a:prstGeom>
          <a:ln>
            <a:noFill/>
          </a:ln>
          <a:effectLst>
            <a:softEdge rad="112500"/>
          </a:effectLst>
        </p:spPr>
      </p:pic>
      <p:sp>
        <p:nvSpPr>
          <p:cNvPr id="4" name="Rectangle 3">
            <a:extLst>
              <a:ext uri="{FF2B5EF4-FFF2-40B4-BE49-F238E27FC236}">
                <a16:creationId xmlns:a16="http://schemas.microsoft.com/office/drawing/2014/main" id="{A54AAE29-C598-C5F8-1A57-874D43C5E6C6}"/>
              </a:ext>
            </a:extLst>
          </p:cNvPr>
          <p:cNvSpPr/>
          <p:nvPr/>
        </p:nvSpPr>
        <p:spPr>
          <a:xfrm>
            <a:off x="9625576" y="2000731"/>
            <a:ext cx="2020461" cy="461665"/>
          </a:xfrm>
          <a:prstGeom prst="rect">
            <a:avLst/>
          </a:prstGeom>
          <a:noFill/>
        </p:spPr>
        <p:txBody>
          <a:bodyPr>
            <a:spAutoFit/>
          </a:bodyPr>
          <a:lstStyle/>
          <a:p>
            <a:pPr algn="ctr" eaLnBrk="1" fontAlgn="auto" hangingPunct="1">
              <a:spcBef>
                <a:spcPts val="0"/>
              </a:spcBef>
              <a:spcAft>
                <a:spcPts val="0"/>
              </a:spcAft>
              <a:defRPr/>
            </a:pPr>
            <a:r>
              <a:rPr lang="en-US"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rPr>
              <a:t>Gram neg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9839CB3-9991-5462-698A-5A5946DC82D7}"/>
              </a:ext>
            </a:extLst>
          </p:cNvPr>
          <p:cNvSpPr>
            <a:spLocks noGrp="1" noChangeArrowheads="1"/>
          </p:cNvSpPr>
          <p:nvPr>
            <p:ph type="title"/>
          </p:nvPr>
        </p:nvSpPr>
        <p:spPr>
          <a:xfrm>
            <a:off x="1139825" y="395288"/>
            <a:ext cx="9875838" cy="1355725"/>
          </a:xfrm>
        </p:spPr>
        <p:txBody>
          <a:bodyPr/>
          <a:lstStyle/>
          <a:p>
            <a:r>
              <a:rPr lang="en-US" altLang="en-US"/>
              <a:t>Acute gastroenteritis</a:t>
            </a:r>
            <a:endParaRPr lang="ar-JO" altLang="en-US"/>
          </a:p>
        </p:txBody>
      </p:sp>
      <p:sp>
        <p:nvSpPr>
          <p:cNvPr id="3" name="Content Placeholder 2">
            <a:extLst>
              <a:ext uri="{FF2B5EF4-FFF2-40B4-BE49-F238E27FC236}">
                <a16:creationId xmlns:a16="http://schemas.microsoft.com/office/drawing/2014/main" id="{1366BE4D-112C-C450-6DD7-A4DDE49CD775}"/>
              </a:ext>
            </a:extLst>
          </p:cNvPr>
          <p:cNvSpPr>
            <a:spLocks noGrp="1"/>
          </p:cNvSpPr>
          <p:nvPr>
            <p:ph idx="1"/>
          </p:nvPr>
        </p:nvSpPr>
        <p:spPr>
          <a:xfrm>
            <a:off x="823523" y="1760538"/>
            <a:ext cx="10171113" cy="4602162"/>
          </a:xfrm>
        </p:spPr>
        <p:txBody>
          <a:bodyPr rtlCol="0">
            <a:normAutofit/>
          </a:bodyPr>
          <a:lstStyle/>
          <a:p>
            <a:pPr marL="0" indent="0" fontAlgn="auto">
              <a:spcAft>
                <a:spcPts val="0"/>
              </a:spcAft>
              <a:buNone/>
              <a:defRPr/>
            </a:pPr>
            <a:r>
              <a:rPr lang="en-US" sz="2400" b="1" dirty="0">
                <a:solidFill>
                  <a:schemeClr val="tx1"/>
                </a:solidFill>
              </a:rPr>
              <a:t>Acute gastroenteritis : </a:t>
            </a:r>
            <a:r>
              <a:rPr lang="en-US" sz="2400" dirty="0">
                <a:solidFill>
                  <a:schemeClr val="tx1"/>
                </a:solidFill>
              </a:rPr>
              <a:t>diarrheal disease of rapid onset with or without accompanying symptoms such as  </a:t>
            </a:r>
            <a:r>
              <a:rPr lang="en-US" sz="2400" err="1">
                <a:solidFill>
                  <a:schemeClr val="tx1"/>
                </a:solidFill>
                <a:ea typeface="+mn-lt"/>
                <a:cs typeface="+mn-lt"/>
              </a:rPr>
              <a:t>vomiting,fever</a:t>
            </a:r>
            <a:r>
              <a:rPr lang="en-US" sz="2400" dirty="0">
                <a:solidFill>
                  <a:schemeClr val="tx1"/>
                </a:solidFill>
                <a:ea typeface="+mn-lt"/>
                <a:cs typeface="+mn-lt"/>
              </a:rPr>
              <a:t> or abdominal pain </a:t>
            </a:r>
          </a:p>
          <a:p>
            <a:pPr marL="0" indent="0">
              <a:spcAft>
                <a:spcPts val="0"/>
              </a:spcAft>
              <a:buNone/>
              <a:defRPr/>
            </a:pPr>
            <a:r>
              <a:rPr lang="en-US" sz="2400" b="1" dirty="0">
                <a:solidFill>
                  <a:schemeClr val="tx1"/>
                </a:solidFill>
              </a:rPr>
              <a:t>- Diarrhea :-  i</a:t>
            </a:r>
            <a:r>
              <a:rPr lang="en-US" sz="2400" dirty="0">
                <a:solidFill>
                  <a:schemeClr val="tx1"/>
                </a:solidFill>
              </a:rPr>
              <a:t>ncrease in stool </a:t>
            </a:r>
            <a:r>
              <a:rPr lang="en-US" sz="2400" err="1">
                <a:solidFill>
                  <a:schemeClr val="tx1"/>
                </a:solidFill>
              </a:rPr>
              <a:t>frequency,fluidity</a:t>
            </a:r>
            <a:r>
              <a:rPr lang="en-US" sz="2400" dirty="0">
                <a:solidFill>
                  <a:schemeClr val="tx1"/>
                </a:solidFill>
              </a:rPr>
              <a:t> (water content) or volume , in comparison with the previously established "normal" pattern . </a:t>
            </a:r>
            <a:endParaRPr lang="ar-JO" sz="2400">
              <a:solidFill>
                <a:schemeClr val="tx1"/>
              </a:solidFill>
              <a:cs typeface="Tahoma"/>
            </a:endParaRPr>
          </a:p>
          <a:p>
            <a:pPr marL="0" indent="0">
              <a:spcAft>
                <a:spcPts val="0"/>
              </a:spcAft>
              <a:buNone/>
              <a:defRPr/>
            </a:pPr>
            <a:endParaRPr lang="en-US" sz="2400" b="1" dirty="0">
              <a:solidFill>
                <a:schemeClr val="tx1"/>
              </a:solidFill>
            </a:endParaRPr>
          </a:p>
          <a:p>
            <a:pPr marL="342900" indent="-342900">
              <a:spcAft>
                <a:spcPts val="0"/>
              </a:spcAft>
              <a:buFont typeface="Arial" panose="020B0503020204020204" pitchFamily="34" charset="0"/>
              <a:defRPr/>
            </a:pPr>
            <a:r>
              <a:rPr lang="en-US" sz="2400" dirty="0">
                <a:solidFill>
                  <a:schemeClr val="tx1"/>
                </a:solidFill>
                <a:cs typeface="Tahoma"/>
              </a:rPr>
              <a:t>Acute diarrhea less than 2 weeks </a:t>
            </a:r>
          </a:p>
          <a:p>
            <a:pPr marL="342900" indent="-342900">
              <a:spcAft>
                <a:spcPts val="0"/>
              </a:spcAft>
              <a:buFont typeface="Arial" panose="020B0503020204020204" pitchFamily="34" charset="0"/>
              <a:buChar char="•"/>
              <a:defRPr/>
            </a:pPr>
            <a:r>
              <a:rPr lang="en-US" sz="2400" b="1" dirty="0">
                <a:solidFill>
                  <a:schemeClr val="tx1"/>
                </a:solidFill>
                <a:cs typeface="Tahoma"/>
              </a:rPr>
              <a:t> </a:t>
            </a:r>
            <a:r>
              <a:rPr lang="en-US" sz="2400" b="1" err="1">
                <a:solidFill>
                  <a:schemeClr val="tx1"/>
                </a:solidFill>
                <a:cs typeface="Tahoma"/>
              </a:rPr>
              <a:t>Dysentry</a:t>
            </a:r>
            <a:r>
              <a:rPr lang="en-US" sz="2400">
                <a:solidFill>
                  <a:schemeClr val="tx1"/>
                </a:solidFill>
                <a:cs typeface="Tahoma"/>
              </a:rPr>
              <a:t>: blood or  mucous in stool </a:t>
            </a:r>
            <a:endParaRPr lang="en-US" sz="2400" dirty="0">
              <a:solidFill>
                <a:schemeClr val="tx1"/>
              </a:solidFill>
              <a:cs typeface="Tahoma"/>
            </a:endParaRPr>
          </a:p>
        </p:txBody>
      </p:sp>
      <p:pic>
        <p:nvPicPr>
          <p:cNvPr id="7172" name="Picture 4">
            <a:extLst>
              <a:ext uri="{FF2B5EF4-FFF2-40B4-BE49-F238E27FC236}">
                <a16:creationId xmlns:a16="http://schemas.microsoft.com/office/drawing/2014/main" id="{9D21CFCD-364F-59F6-D23E-EBA1A6E03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1575" y="3778250"/>
            <a:ext cx="1890713" cy="2684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24A3F202-C830-9AE1-C7C1-D7689663D7D2}"/>
              </a:ext>
            </a:extLst>
          </p:cNvPr>
          <p:cNvSpPr>
            <a:spLocks noGrp="1" noChangeArrowheads="1"/>
          </p:cNvSpPr>
          <p:nvPr>
            <p:ph type="title"/>
          </p:nvPr>
        </p:nvSpPr>
        <p:spPr/>
        <p:txBody>
          <a:bodyPr/>
          <a:lstStyle/>
          <a:p>
            <a:r>
              <a:rPr lang="en-US" altLang="en-US"/>
              <a:t>Salmonella enterica ( Non-typhoidal ) </a:t>
            </a:r>
            <a:endParaRPr lang="ar-JO" altLang="en-US"/>
          </a:p>
        </p:txBody>
      </p:sp>
      <p:sp>
        <p:nvSpPr>
          <p:cNvPr id="3" name="Content Placeholder 2">
            <a:extLst>
              <a:ext uri="{FF2B5EF4-FFF2-40B4-BE49-F238E27FC236}">
                <a16:creationId xmlns:a16="http://schemas.microsoft.com/office/drawing/2014/main" id="{9C2BF1CF-D232-72A1-BE2D-01C612133391}"/>
              </a:ext>
            </a:extLst>
          </p:cNvPr>
          <p:cNvSpPr>
            <a:spLocks noGrp="1"/>
          </p:cNvSpPr>
          <p:nvPr>
            <p:ph idx="1"/>
          </p:nvPr>
        </p:nvSpPr>
        <p:spPr>
          <a:xfrm>
            <a:off x="1247775" y="1704975"/>
            <a:ext cx="6875463" cy="4543425"/>
          </a:xfrm>
        </p:spPr>
        <p:txBody>
          <a:bodyPr rtlCol="0">
            <a:normAutofit lnSpcReduction="10000"/>
          </a:bodyPr>
          <a:lstStyle/>
          <a:p>
            <a:pPr indent="-182880" fontAlgn="auto">
              <a:spcAft>
                <a:spcPts val="0"/>
              </a:spcAft>
              <a:defRPr/>
            </a:pPr>
            <a:r>
              <a:rPr lang="en-US" b="1" dirty="0">
                <a:solidFill>
                  <a:schemeClr val="tx1"/>
                </a:solidFill>
              </a:rPr>
              <a:t>Transmission is by ingestion of contaminated animal food products (eggs, chicken)</a:t>
            </a:r>
          </a:p>
          <a:p>
            <a:pPr indent="-182880" fontAlgn="auto">
              <a:spcAft>
                <a:spcPts val="0"/>
              </a:spcAft>
              <a:defRPr/>
            </a:pPr>
            <a:r>
              <a:rPr lang="en-US" b="1" dirty="0">
                <a:solidFill>
                  <a:schemeClr val="tx1"/>
                </a:solidFill>
              </a:rPr>
              <a:t>IP 1-5 days, Duration: 3-7 days</a:t>
            </a:r>
          </a:p>
          <a:p>
            <a:pPr indent="-182880" fontAlgn="auto">
              <a:spcAft>
                <a:spcPts val="0"/>
              </a:spcAft>
              <a:defRPr/>
            </a:pPr>
            <a:r>
              <a:rPr lang="en-US" b="1" dirty="0">
                <a:solidFill>
                  <a:schemeClr val="tx1"/>
                </a:solidFill>
              </a:rPr>
              <a:t>Symptoms range from self-limited watery diarrhea to less commonly bloody diarrhea </a:t>
            </a:r>
          </a:p>
          <a:p>
            <a:pPr indent="-182880" fontAlgn="auto">
              <a:spcAft>
                <a:spcPts val="0"/>
              </a:spcAft>
              <a:defRPr/>
            </a:pPr>
            <a:r>
              <a:rPr lang="en-US" b="1" dirty="0">
                <a:solidFill>
                  <a:schemeClr val="tx1"/>
                </a:solidFill>
              </a:rPr>
              <a:t>Antibiotic is not indicated </a:t>
            </a:r>
          </a:p>
          <a:p>
            <a:pPr indent="-182880" fontAlgn="auto">
              <a:spcAft>
                <a:spcPts val="0"/>
              </a:spcAft>
              <a:defRPr/>
            </a:pPr>
            <a:r>
              <a:rPr lang="en-US" b="1" dirty="0">
                <a:solidFill>
                  <a:schemeClr val="tx1"/>
                </a:solidFill>
              </a:rPr>
              <a:t>Antibiotic used if : </a:t>
            </a:r>
            <a:endParaRPr lang="ar-JO" b="1" dirty="0">
              <a:solidFill>
                <a:schemeClr val="tx1"/>
              </a:solidFill>
            </a:endParaRPr>
          </a:p>
          <a:p>
            <a:pPr indent="-182880" fontAlgn="auto">
              <a:spcAft>
                <a:spcPts val="0"/>
              </a:spcAft>
              <a:defRPr/>
            </a:pPr>
            <a:r>
              <a:rPr lang="ar-JO" b="1" dirty="0">
                <a:solidFill>
                  <a:schemeClr val="tx1"/>
                </a:solidFill>
              </a:rPr>
              <a:t>  - </a:t>
            </a:r>
            <a:r>
              <a:rPr lang="en-US" b="1" dirty="0">
                <a:solidFill>
                  <a:schemeClr val="tx1"/>
                </a:solidFill>
              </a:rPr>
              <a:t>Age&lt;3 months</a:t>
            </a:r>
            <a:r>
              <a:rPr lang="ar-JO" b="1" dirty="0">
                <a:solidFill>
                  <a:schemeClr val="tx1"/>
                </a:solidFill>
              </a:rPr>
              <a:t> </a:t>
            </a:r>
            <a:r>
              <a:rPr lang="en-US" b="1" dirty="0">
                <a:solidFill>
                  <a:schemeClr val="tx1"/>
                </a:solidFill>
              </a:rPr>
              <a:t>,immune deficiency, ill looking, sickle cell anemia ( osteomyelitis  ) </a:t>
            </a:r>
          </a:p>
          <a:p>
            <a:pPr indent="-182880" fontAlgn="auto">
              <a:spcAft>
                <a:spcPts val="0"/>
              </a:spcAft>
              <a:defRPr/>
            </a:pPr>
            <a:endParaRPr lang="en-US" b="1" dirty="0">
              <a:solidFill>
                <a:schemeClr val="tx1"/>
              </a:solidFill>
            </a:endParaRPr>
          </a:p>
          <a:p>
            <a:pPr indent="-182880" fontAlgn="auto">
              <a:spcAft>
                <a:spcPts val="0"/>
              </a:spcAft>
              <a:defRPr/>
            </a:pPr>
            <a:r>
              <a:rPr lang="en-US" b="1" dirty="0">
                <a:solidFill>
                  <a:schemeClr val="tx1"/>
                </a:solidFill>
              </a:rPr>
              <a:t>Ceftriaxone, Ampicillin, gentamycin, TMP-SMS, </a:t>
            </a:r>
            <a:endParaRPr lang="ar-JO" b="1" dirty="0">
              <a:solidFill>
                <a:schemeClr val="tx1"/>
              </a:solidFill>
            </a:endParaRPr>
          </a:p>
        </p:txBody>
      </p:sp>
      <p:pic>
        <p:nvPicPr>
          <p:cNvPr id="4098" name="Picture 2" descr="Salmonella enterica serovar Typhi: In route to a systemic infection ...">
            <a:extLst>
              <a:ext uri="{FF2B5EF4-FFF2-40B4-BE49-F238E27FC236}">
                <a16:creationId xmlns:a16="http://schemas.microsoft.com/office/drawing/2014/main" id="{03DFF9A3-FA2E-A9FA-AB7E-AFA406960DD8}"/>
              </a:ext>
            </a:extLst>
          </p:cNvPr>
          <p:cNvPicPr>
            <a:picLocks noChangeAspect="1" noChangeArrowheads="1"/>
          </p:cNvPicPr>
          <p:nvPr/>
        </p:nvPicPr>
        <p:blipFill>
          <a:blip r:embed="rId3"/>
          <a:srcRect/>
          <a:stretch>
            <a:fillRect/>
          </a:stretch>
        </p:blipFill>
        <p:spPr bwMode="auto">
          <a:xfrm>
            <a:off x="7982898" y="4314548"/>
            <a:ext cx="3868813" cy="2049262"/>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F0FC5F30-005A-F297-3D2C-E618BD961C71}"/>
              </a:ext>
            </a:extLst>
          </p:cNvPr>
          <p:cNvSpPr>
            <a:spLocks noGrp="1" noChangeArrowheads="1"/>
          </p:cNvSpPr>
          <p:nvPr>
            <p:ph type="title"/>
          </p:nvPr>
        </p:nvSpPr>
        <p:spPr/>
        <p:txBody>
          <a:bodyPr/>
          <a:lstStyle/>
          <a:p>
            <a:r>
              <a:rPr lang="en-US" altLang="en-US"/>
              <a:t>Shigella</a:t>
            </a:r>
            <a:endParaRPr lang="ar-JO" altLang="en-US"/>
          </a:p>
        </p:txBody>
      </p:sp>
      <p:sp>
        <p:nvSpPr>
          <p:cNvPr id="45059" name="Content Placeholder 2">
            <a:extLst>
              <a:ext uri="{FF2B5EF4-FFF2-40B4-BE49-F238E27FC236}">
                <a16:creationId xmlns:a16="http://schemas.microsoft.com/office/drawing/2014/main" id="{210C18C7-C79F-B587-6D38-E1A88FAE4D24}"/>
              </a:ext>
            </a:extLst>
          </p:cNvPr>
          <p:cNvSpPr>
            <a:spLocks noGrp="1" noChangeArrowheads="1"/>
          </p:cNvSpPr>
          <p:nvPr>
            <p:ph idx="1"/>
          </p:nvPr>
        </p:nvSpPr>
        <p:spPr/>
        <p:txBody>
          <a:bodyPr/>
          <a:lstStyle/>
          <a:p>
            <a:pPr indent="-182245"/>
            <a:r>
              <a:rPr lang="en-US" altLang="en-US" b="1" dirty="0">
                <a:solidFill>
                  <a:schemeClr val="tx1"/>
                </a:solidFill>
              </a:rPr>
              <a:t>IP 1-5 days, duration 4-7 days</a:t>
            </a:r>
          </a:p>
          <a:p>
            <a:pPr indent="-182245"/>
            <a:r>
              <a:rPr lang="en-US" altLang="en-US" b="1" dirty="0">
                <a:solidFill>
                  <a:schemeClr val="tx1"/>
                </a:solidFill>
              </a:rPr>
              <a:t>Invades colon, causing inflammatory response</a:t>
            </a:r>
          </a:p>
          <a:p>
            <a:pPr indent="-182245"/>
            <a:r>
              <a:rPr lang="en-US" altLang="en-US" b="1" dirty="0">
                <a:solidFill>
                  <a:schemeClr val="tx1"/>
                </a:solidFill>
              </a:rPr>
              <a:t>Shiga toxin responsible for extra intestinal  manifestation</a:t>
            </a:r>
          </a:p>
          <a:p>
            <a:pPr indent="-182245"/>
            <a:r>
              <a:rPr lang="en-US" altLang="en-US" b="1" dirty="0">
                <a:solidFill>
                  <a:schemeClr val="tx1"/>
                </a:solidFill>
              </a:rPr>
              <a:t>Bloody diarrhea (initially watery), fever, abdominal cramps</a:t>
            </a:r>
          </a:p>
          <a:p>
            <a:pPr indent="-182245"/>
            <a:r>
              <a:rPr lang="en-US" altLang="en-US" b="1" dirty="0">
                <a:solidFill>
                  <a:schemeClr val="tx1"/>
                </a:solidFill>
              </a:rPr>
              <a:t>Dx: Stool culture</a:t>
            </a:r>
          </a:p>
          <a:p>
            <a:pPr indent="-182245"/>
            <a:r>
              <a:rPr lang="en-US" altLang="en-US" b="1" dirty="0">
                <a:solidFill>
                  <a:schemeClr val="tx1"/>
                </a:solidFill>
              </a:rPr>
              <a:t>Antibiotics: ceftriaxone, Ampicillin, TMP-SMZ.</a:t>
            </a:r>
          </a:p>
          <a:p>
            <a:pPr indent="-182245"/>
            <a:r>
              <a:rPr lang="en-US" altLang="en-US" b="1" dirty="0">
                <a:solidFill>
                  <a:schemeClr val="tx1"/>
                </a:solidFill>
              </a:rPr>
              <a:t>Complications: seizures , HUS, Rectal prolapse, sepsis</a:t>
            </a:r>
            <a:endParaRPr lang="ar-JO" altLang="en-US" b="1" dirty="0">
              <a:solidFill>
                <a:schemeClr val="tx1"/>
              </a:solidFill>
            </a:endParaRPr>
          </a:p>
        </p:txBody>
      </p:sp>
      <p:pic>
        <p:nvPicPr>
          <p:cNvPr id="5122" name="Picture 2" descr="Bacteroides Thetaiotaomicron Photograph by Dennis Kunkel Microscopy ...">
            <a:extLst>
              <a:ext uri="{FF2B5EF4-FFF2-40B4-BE49-F238E27FC236}">
                <a16:creationId xmlns:a16="http://schemas.microsoft.com/office/drawing/2014/main" id="{4F50726D-C192-F2DB-D12C-109330C5F038}"/>
              </a:ext>
            </a:extLst>
          </p:cNvPr>
          <p:cNvPicPr>
            <a:picLocks noChangeAspect="1" noChangeArrowheads="1"/>
          </p:cNvPicPr>
          <p:nvPr/>
        </p:nvPicPr>
        <p:blipFill>
          <a:blip r:embed="rId3"/>
          <a:srcRect/>
          <a:stretch>
            <a:fillRect/>
          </a:stretch>
        </p:blipFill>
        <p:spPr bwMode="auto">
          <a:xfrm>
            <a:off x="8884144" y="1059216"/>
            <a:ext cx="2857500" cy="2857500"/>
          </a:xfrm>
          <a:prstGeom prst="rect">
            <a:avLst/>
          </a:prstGeom>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7531CFE3-A231-CFC0-2F84-7D996CC25CF6}"/>
              </a:ext>
            </a:extLst>
          </p:cNvPr>
          <p:cNvSpPr>
            <a:spLocks noGrp="1" noChangeArrowheads="1"/>
          </p:cNvSpPr>
          <p:nvPr>
            <p:ph type="title"/>
          </p:nvPr>
        </p:nvSpPr>
        <p:spPr/>
        <p:txBody>
          <a:bodyPr/>
          <a:lstStyle/>
          <a:p>
            <a:r>
              <a:rPr lang="en-US" altLang="en-US"/>
              <a:t>E.Coli</a:t>
            </a:r>
            <a:endParaRPr lang="ar-JO" altLang="en-US"/>
          </a:p>
        </p:txBody>
      </p:sp>
      <p:sp>
        <p:nvSpPr>
          <p:cNvPr id="47107" name="Content Placeholder 2">
            <a:extLst>
              <a:ext uri="{FF2B5EF4-FFF2-40B4-BE49-F238E27FC236}">
                <a16:creationId xmlns:a16="http://schemas.microsoft.com/office/drawing/2014/main" id="{2156EB2F-826D-5FCA-5DDD-D3E205E0418F}"/>
              </a:ext>
            </a:extLst>
          </p:cNvPr>
          <p:cNvSpPr>
            <a:spLocks noGrp="1" noChangeArrowheads="1"/>
          </p:cNvSpPr>
          <p:nvPr>
            <p:ph idx="1"/>
          </p:nvPr>
        </p:nvSpPr>
        <p:spPr/>
        <p:txBody>
          <a:bodyPr/>
          <a:lstStyle/>
          <a:p>
            <a:r>
              <a:rPr lang="en-US" altLang="en-US" b="1">
                <a:solidFill>
                  <a:schemeClr val="tx1"/>
                </a:solidFill>
              </a:rPr>
              <a:t>EHEC ( enterohemorrhagic e.coli ) </a:t>
            </a:r>
          </a:p>
          <a:p>
            <a:pPr>
              <a:buFont typeface="Wingdings" panose="05000000000000000000" pitchFamily="2" charset="2"/>
              <a:buChar char="ü"/>
            </a:pPr>
            <a:r>
              <a:rPr lang="en-US" altLang="en-US" b="1">
                <a:solidFill>
                  <a:schemeClr val="tx1"/>
                </a:solidFill>
              </a:rPr>
              <a:t>Including O157H7, (STEC)</a:t>
            </a:r>
          </a:p>
          <a:p>
            <a:pPr>
              <a:buFont typeface="Wingdings" panose="05000000000000000000" pitchFamily="2" charset="2"/>
              <a:buChar char="ü"/>
            </a:pPr>
            <a:r>
              <a:rPr lang="en-US" altLang="en-US" b="1">
                <a:solidFill>
                  <a:schemeClr val="tx1"/>
                </a:solidFill>
              </a:rPr>
              <a:t>IP 1-9 days, Duration 4- 7 days</a:t>
            </a:r>
          </a:p>
          <a:p>
            <a:pPr>
              <a:buFont typeface="Wingdings" panose="05000000000000000000" pitchFamily="2" charset="2"/>
              <a:buChar char="ü"/>
            </a:pPr>
            <a:r>
              <a:rPr lang="en-US" altLang="en-US" b="1">
                <a:solidFill>
                  <a:schemeClr val="tx1"/>
                </a:solidFill>
              </a:rPr>
              <a:t>Bloody diarrhea</a:t>
            </a:r>
          </a:p>
          <a:p>
            <a:pPr>
              <a:buFont typeface="Wingdings" panose="05000000000000000000" pitchFamily="2" charset="2"/>
              <a:buChar char="ü"/>
            </a:pPr>
            <a:r>
              <a:rPr lang="en-US" altLang="en-US" b="1">
                <a:solidFill>
                  <a:schemeClr val="tx1"/>
                </a:solidFill>
              </a:rPr>
              <a:t>Dx: stool culture</a:t>
            </a:r>
          </a:p>
          <a:p>
            <a:pPr>
              <a:buFont typeface="Wingdings" panose="05000000000000000000" pitchFamily="2" charset="2"/>
              <a:buChar char="ü"/>
            </a:pPr>
            <a:r>
              <a:rPr lang="en-US" altLang="en-US" b="1">
                <a:solidFill>
                  <a:schemeClr val="tx1"/>
                </a:solidFill>
              </a:rPr>
              <a:t>Tx: supportive</a:t>
            </a:r>
          </a:p>
          <a:p>
            <a:pPr>
              <a:buFont typeface="Wingdings" panose="05000000000000000000" pitchFamily="2" charset="2"/>
              <a:buChar char="ü"/>
            </a:pPr>
            <a:r>
              <a:rPr lang="en-US" altLang="en-US" b="1">
                <a:solidFill>
                  <a:schemeClr val="tx1"/>
                </a:solidFill>
              </a:rPr>
              <a:t>Complications: HUS</a:t>
            </a:r>
            <a:endParaRPr lang="ar-JO" altLang="en-US" b="1">
              <a:solidFill>
                <a:schemeClr val="tx1"/>
              </a:solidFill>
            </a:endParaRPr>
          </a:p>
        </p:txBody>
      </p:sp>
      <p:pic>
        <p:nvPicPr>
          <p:cNvPr id="6146" name="Picture 2" descr="Escherichia coli in the Americas – SOMICH – Sociedad de Microbiogía de ...">
            <a:extLst>
              <a:ext uri="{FF2B5EF4-FFF2-40B4-BE49-F238E27FC236}">
                <a16:creationId xmlns:a16="http://schemas.microsoft.com/office/drawing/2014/main" id="{C7CB2AF1-0856-441F-AD4A-A4687061F831}"/>
              </a:ext>
            </a:extLst>
          </p:cNvPr>
          <p:cNvPicPr>
            <a:picLocks noChangeAspect="1" noChangeArrowheads="1"/>
          </p:cNvPicPr>
          <p:nvPr/>
        </p:nvPicPr>
        <p:blipFill>
          <a:blip r:embed="rId3"/>
          <a:srcRect/>
          <a:stretch>
            <a:fillRect/>
          </a:stretch>
        </p:blipFill>
        <p:spPr bwMode="auto">
          <a:xfrm>
            <a:off x="6276512" y="1965960"/>
            <a:ext cx="5421452" cy="3615976"/>
          </a:xfrm>
          <a:prstGeom prst="rect">
            <a:avLst/>
          </a:prstGeom>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A02791C8-8DB7-1F6D-687B-2F3F5AB0FC45}"/>
              </a:ext>
            </a:extLst>
          </p:cNvPr>
          <p:cNvSpPr>
            <a:spLocks noGrp="1" noChangeArrowheads="1"/>
          </p:cNvSpPr>
          <p:nvPr>
            <p:ph type="title"/>
          </p:nvPr>
        </p:nvSpPr>
        <p:spPr/>
        <p:txBody>
          <a:bodyPr/>
          <a:lstStyle/>
          <a:p>
            <a:r>
              <a:rPr lang="en-US" altLang="en-US"/>
              <a:t>E.Coli</a:t>
            </a:r>
            <a:endParaRPr lang="ar-JO" altLang="en-US"/>
          </a:p>
        </p:txBody>
      </p:sp>
      <p:sp>
        <p:nvSpPr>
          <p:cNvPr id="49155" name="Content Placeholder 2">
            <a:extLst>
              <a:ext uri="{FF2B5EF4-FFF2-40B4-BE49-F238E27FC236}">
                <a16:creationId xmlns:a16="http://schemas.microsoft.com/office/drawing/2014/main" id="{A3B80F75-35D6-6A12-0000-70EE2E82E039}"/>
              </a:ext>
            </a:extLst>
          </p:cNvPr>
          <p:cNvSpPr>
            <a:spLocks noGrp="1" noChangeArrowheads="1"/>
          </p:cNvSpPr>
          <p:nvPr>
            <p:ph idx="1"/>
          </p:nvPr>
        </p:nvSpPr>
        <p:spPr/>
        <p:txBody>
          <a:bodyPr/>
          <a:lstStyle/>
          <a:p>
            <a:r>
              <a:rPr lang="en-US" altLang="en-US" b="1">
                <a:solidFill>
                  <a:schemeClr val="tx1"/>
                </a:solidFill>
              </a:rPr>
              <a:t>ETEC (Traveler diarrhea) ( enterotoxigenic ecoli )</a:t>
            </a:r>
          </a:p>
          <a:p>
            <a:pPr>
              <a:buFont typeface="Wingdings" panose="05000000000000000000" pitchFamily="2" charset="2"/>
              <a:buChar char="ü"/>
            </a:pPr>
            <a:r>
              <a:rPr lang="en-US" altLang="en-US" b="1">
                <a:solidFill>
                  <a:schemeClr val="tx1"/>
                </a:solidFill>
              </a:rPr>
              <a:t>IP 1-3 days, Duration 3-7 days</a:t>
            </a:r>
          </a:p>
          <a:p>
            <a:pPr>
              <a:buFont typeface="Wingdings" panose="05000000000000000000" pitchFamily="2" charset="2"/>
              <a:buChar char="ü"/>
            </a:pPr>
            <a:r>
              <a:rPr lang="en-US" altLang="en-US" b="1">
                <a:solidFill>
                  <a:schemeClr val="tx1"/>
                </a:solidFill>
              </a:rPr>
              <a:t>Watery diarrhea</a:t>
            </a:r>
          </a:p>
          <a:p>
            <a:pPr>
              <a:buFont typeface="Wingdings" panose="05000000000000000000" pitchFamily="2" charset="2"/>
              <a:buChar char="ü"/>
            </a:pPr>
            <a:r>
              <a:rPr lang="en-US" altLang="en-US" b="1">
                <a:solidFill>
                  <a:schemeClr val="tx1"/>
                </a:solidFill>
              </a:rPr>
              <a:t>Dx: stool culture</a:t>
            </a:r>
          </a:p>
          <a:p>
            <a:pPr>
              <a:buFont typeface="Wingdings" panose="05000000000000000000" pitchFamily="2" charset="2"/>
              <a:buChar char="ü"/>
            </a:pPr>
            <a:r>
              <a:rPr lang="en-US" altLang="en-US" b="1">
                <a:solidFill>
                  <a:schemeClr val="tx1"/>
                </a:solidFill>
              </a:rPr>
              <a:t>Tx: supportive, if needed TMP-SMX</a:t>
            </a:r>
          </a:p>
          <a:p>
            <a:endParaRPr lang="ar-JO" altLang="en-US" b="1">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875A94C7-3C95-142C-01D2-EA0E60BFE991}"/>
              </a:ext>
            </a:extLst>
          </p:cNvPr>
          <p:cNvSpPr>
            <a:spLocks noGrp="1" noChangeArrowheads="1"/>
          </p:cNvSpPr>
          <p:nvPr>
            <p:ph type="title"/>
          </p:nvPr>
        </p:nvSpPr>
        <p:spPr/>
        <p:txBody>
          <a:bodyPr/>
          <a:lstStyle/>
          <a:p>
            <a:endParaRPr lang="ar-JO" altLang="en-US"/>
          </a:p>
        </p:txBody>
      </p:sp>
      <p:sp>
        <p:nvSpPr>
          <p:cNvPr id="51203" name="Content Placeholder 2">
            <a:extLst>
              <a:ext uri="{FF2B5EF4-FFF2-40B4-BE49-F238E27FC236}">
                <a16:creationId xmlns:a16="http://schemas.microsoft.com/office/drawing/2014/main" id="{92270B81-58AC-38BA-F9BF-08090F8CAA77}"/>
              </a:ext>
            </a:extLst>
          </p:cNvPr>
          <p:cNvSpPr>
            <a:spLocks noGrp="1" noChangeArrowheads="1"/>
          </p:cNvSpPr>
          <p:nvPr>
            <p:ph idx="1"/>
          </p:nvPr>
        </p:nvSpPr>
        <p:spPr/>
        <p:txBody>
          <a:bodyPr/>
          <a:lstStyle/>
          <a:p>
            <a:endParaRPr lang="ar-JO" altLang="en-US"/>
          </a:p>
        </p:txBody>
      </p:sp>
      <p:pic>
        <p:nvPicPr>
          <p:cNvPr id="51204" name="Picture 5">
            <a:extLst>
              <a:ext uri="{FF2B5EF4-FFF2-40B4-BE49-F238E27FC236}">
                <a16:creationId xmlns:a16="http://schemas.microsoft.com/office/drawing/2014/main" id="{32C51608-48F6-74DE-B710-DF85F1DB5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352425"/>
            <a:ext cx="1116965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30831682-7A8D-854E-3B43-2164750B9462}"/>
              </a:ext>
            </a:extLst>
          </p:cNvPr>
          <p:cNvSpPr>
            <a:spLocks noGrp="1" noChangeArrowheads="1"/>
          </p:cNvSpPr>
          <p:nvPr>
            <p:ph type="title"/>
          </p:nvPr>
        </p:nvSpPr>
        <p:spPr/>
        <p:txBody>
          <a:bodyPr/>
          <a:lstStyle/>
          <a:p>
            <a:r>
              <a:rPr lang="en-US" altLang="en-US"/>
              <a:t>Vibrio Cholera</a:t>
            </a:r>
            <a:endParaRPr lang="ar-JO" altLang="en-US"/>
          </a:p>
        </p:txBody>
      </p:sp>
      <p:sp>
        <p:nvSpPr>
          <p:cNvPr id="52227" name="Content Placeholder 2">
            <a:extLst>
              <a:ext uri="{FF2B5EF4-FFF2-40B4-BE49-F238E27FC236}">
                <a16:creationId xmlns:a16="http://schemas.microsoft.com/office/drawing/2014/main" id="{4C19D728-0E36-9F50-AECD-64819A48A1BC}"/>
              </a:ext>
            </a:extLst>
          </p:cNvPr>
          <p:cNvSpPr>
            <a:spLocks noGrp="1" noChangeArrowheads="1"/>
          </p:cNvSpPr>
          <p:nvPr>
            <p:ph idx="1"/>
          </p:nvPr>
        </p:nvSpPr>
        <p:spPr>
          <a:xfrm>
            <a:off x="1143000" y="2057400"/>
            <a:ext cx="6516688" cy="4038600"/>
          </a:xfrm>
        </p:spPr>
        <p:txBody>
          <a:bodyPr/>
          <a:lstStyle/>
          <a:p>
            <a:pPr indent="-182245"/>
            <a:r>
              <a:rPr lang="en-US" altLang="en-US" b="1" dirty="0">
                <a:solidFill>
                  <a:schemeClr val="tx1"/>
                </a:solidFill>
              </a:rPr>
              <a:t>IP 1-5 days</a:t>
            </a:r>
            <a:endParaRPr lang="en-US" dirty="0">
              <a:solidFill>
                <a:schemeClr val="tx1"/>
              </a:solidFill>
            </a:endParaRPr>
          </a:p>
          <a:p>
            <a:pPr indent="-182245"/>
            <a:r>
              <a:rPr lang="en-US" altLang="en-US" b="1" dirty="0">
                <a:solidFill>
                  <a:schemeClr val="tx1"/>
                </a:solidFill>
              </a:rPr>
              <a:t>Watery diarrhea “rice water stools </a:t>
            </a:r>
            <a:r>
              <a:rPr lang="en-US" altLang="en-US" dirty="0"/>
              <a:t>“</a:t>
            </a:r>
            <a:r>
              <a:rPr lang="en-US" altLang="en-US" b="1" dirty="0">
                <a:solidFill>
                  <a:schemeClr val="tx1"/>
                </a:solidFill>
              </a:rPr>
              <a:t> abdominal cramps, fever</a:t>
            </a:r>
          </a:p>
          <a:p>
            <a:pPr indent="-182245"/>
            <a:r>
              <a:rPr lang="en-US" altLang="en-US" b="1" dirty="0">
                <a:solidFill>
                  <a:schemeClr val="tx1"/>
                </a:solidFill>
              </a:rPr>
              <a:t>Duration: 3-7 days</a:t>
            </a:r>
          </a:p>
          <a:p>
            <a:pPr indent="-182245"/>
            <a:r>
              <a:rPr lang="en-US" altLang="en-US" b="1" dirty="0">
                <a:solidFill>
                  <a:schemeClr val="tx1"/>
                </a:solidFill>
              </a:rPr>
              <a:t>Dx: stool  culture special media </a:t>
            </a:r>
          </a:p>
          <a:p>
            <a:pPr indent="-182245"/>
            <a:r>
              <a:rPr lang="en-US" altLang="en-US" b="1" dirty="0">
                <a:solidFill>
                  <a:schemeClr val="tx1"/>
                </a:solidFill>
              </a:rPr>
              <a:t>Tx: oral and IVF, azithromycin , Doxacycline, tetracycline and TMP-SMZ</a:t>
            </a:r>
          </a:p>
          <a:p>
            <a:pPr indent="-182245"/>
            <a:r>
              <a:rPr lang="en-US" altLang="en-US" b="1" dirty="0">
                <a:solidFill>
                  <a:schemeClr val="tx1"/>
                </a:solidFill>
              </a:rPr>
              <a:t>Complications: Severe life threatening dehydration</a:t>
            </a:r>
            <a:endParaRPr lang="ar-JO" altLang="en-US" b="1" dirty="0">
              <a:solidFill>
                <a:schemeClr val="tx1"/>
              </a:solidFill>
            </a:endParaRPr>
          </a:p>
        </p:txBody>
      </p:sp>
      <p:pic>
        <p:nvPicPr>
          <p:cNvPr id="4098" name="Picture 2" descr="What Are the Symptoms of Cholera? Causes, Vaccine, Treatment &amp;amp; Prevention">
            <a:extLst>
              <a:ext uri="{FF2B5EF4-FFF2-40B4-BE49-F238E27FC236}">
                <a16:creationId xmlns:a16="http://schemas.microsoft.com/office/drawing/2014/main" id="{02B0622F-F829-EE17-6F90-3CDD24AFE7ED}"/>
              </a:ext>
            </a:extLst>
          </p:cNvPr>
          <p:cNvPicPr>
            <a:picLocks noChangeAspect="1" noChangeArrowheads="1"/>
          </p:cNvPicPr>
          <p:nvPr/>
        </p:nvPicPr>
        <p:blipFill>
          <a:blip r:embed="rId3"/>
          <a:srcRect/>
          <a:stretch>
            <a:fillRect/>
          </a:stretch>
        </p:blipFill>
        <p:spPr bwMode="auto">
          <a:xfrm>
            <a:off x="7332955" y="2212519"/>
            <a:ext cx="4354895" cy="1544720"/>
          </a:xfrm>
          <a:prstGeom prst="rect">
            <a:avLst/>
          </a:prstGeom>
          <a:ln>
            <a:noFill/>
          </a:ln>
          <a:effectLst>
            <a:softEdge rad="112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1E12AEDA-2686-E7F3-0AAE-613CE1C34472}"/>
              </a:ext>
            </a:extLst>
          </p:cNvPr>
          <p:cNvSpPr>
            <a:spLocks noGrp="1" noChangeArrowheads="1"/>
          </p:cNvSpPr>
          <p:nvPr>
            <p:ph type="title"/>
          </p:nvPr>
        </p:nvSpPr>
        <p:spPr/>
        <p:txBody>
          <a:bodyPr/>
          <a:lstStyle/>
          <a:p>
            <a:r>
              <a:rPr lang="en-US" altLang="en-US"/>
              <a:t>Staphlococcus aureus </a:t>
            </a:r>
          </a:p>
        </p:txBody>
      </p:sp>
      <p:sp>
        <p:nvSpPr>
          <p:cNvPr id="54275" name="Content Placeholder 2">
            <a:extLst>
              <a:ext uri="{FF2B5EF4-FFF2-40B4-BE49-F238E27FC236}">
                <a16:creationId xmlns:a16="http://schemas.microsoft.com/office/drawing/2014/main" id="{7274082B-BB2A-DB3F-ABCB-BF3812DB2FE2}"/>
              </a:ext>
            </a:extLst>
          </p:cNvPr>
          <p:cNvSpPr>
            <a:spLocks noGrp="1" noChangeArrowheads="1"/>
          </p:cNvSpPr>
          <p:nvPr>
            <p:ph idx="1"/>
          </p:nvPr>
        </p:nvSpPr>
        <p:spPr>
          <a:xfrm>
            <a:off x="1143000" y="2343150"/>
            <a:ext cx="5470525" cy="3752850"/>
          </a:xfrm>
        </p:spPr>
        <p:txBody>
          <a:bodyPr/>
          <a:lstStyle/>
          <a:p>
            <a:pPr indent="-182245"/>
            <a:r>
              <a:rPr lang="en-US" altLang="en-US" b="1" dirty="0" err="1">
                <a:solidFill>
                  <a:schemeClr val="tx1"/>
                </a:solidFill>
              </a:rPr>
              <a:t>ip</a:t>
            </a:r>
            <a:r>
              <a:rPr lang="en-US" altLang="en-US" b="1" dirty="0">
                <a:solidFill>
                  <a:schemeClr val="tx1"/>
                </a:solidFill>
              </a:rPr>
              <a:t> : 1 – 6 </a:t>
            </a:r>
            <a:r>
              <a:rPr lang="en-US" altLang="en-US" b="1" dirty="0" err="1">
                <a:solidFill>
                  <a:schemeClr val="tx1"/>
                </a:solidFill>
              </a:rPr>
              <a:t>hr</a:t>
            </a:r>
            <a:r>
              <a:rPr lang="en-US" altLang="en-US" b="1" dirty="0">
                <a:solidFill>
                  <a:schemeClr val="tx1"/>
                </a:solidFill>
              </a:rPr>
              <a:t> </a:t>
            </a:r>
            <a:endParaRPr lang="en-US"/>
          </a:p>
          <a:p>
            <a:pPr indent="-182245"/>
            <a:r>
              <a:rPr lang="en-US" altLang="en-US" b="1" dirty="0">
                <a:solidFill>
                  <a:schemeClr val="tx1"/>
                </a:solidFill>
              </a:rPr>
              <a:t>Suden onset of sever nausea and vomiting , abdominal cramp , diarrhea and fever </a:t>
            </a:r>
          </a:p>
          <a:p>
            <a:pPr indent="-182245"/>
            <a:r>
              <a:rPr lang="en-US" altLang="en-US" b="1" dirty="0">
                <a:solidFill>
                  <a:schemeClr val="tx1"/>
                </a:solidFill>
              </a:rPr>
              <a:t>Duration 1- 3 days . </a:t>
            </a:r>
          </a:p>
          <a:p>
            <a:pPr indent="-182245"/>
            <a:r>
              <a:rPr lang="en-US" altLang="en-US" b="1" dirty="0">
                <a:solidFill>
                  <a:schemeClr val="tx1"/>
                </a:solidFill>
              </a:rPr>
              <a:t>Tx : supportive </a:t>
            </a:r>
          </a:p>
          <a:p>
            <a:pPr indent="-182245"/>
            <a:endParaRPr lang="en-US" altLang="en-US" b="1">
              <a:solidFill>
                <a:schemeClr val="tx1"/>
              </a:solidFill>
            </a:endParaRPr>
          </a:p>
          <a:p>
            <a:pPr indent="-182245"/>
            <a:endParaRPr lang="en-US" altLang="en-US" b="1">
              <a:solidFill>
                <a:schemeClr val="tx1"/>
              </a:solidFill>
            </a:endParaRPr>
          </a:p>
        </p:txBody>
      </p:sp>
      <p:pic>
        <p:nvPicPr>
          <p:cNvPr id="7170" name="Picture 2" descr="Free picture: high, magnification, 10000x, strain, staphylococcus ...">
            <a:extLst>
              <a:ext uri="{FF2B5EF4-FFF2-40B4-BE49-F238E27FC236}">
                <a16:creationId xmlns:a16="http://schemas.microsoft.com/office/drawing/2014/main" id="{73A1D7B1-3C37-F7A4-1892-43AE5E28D2F9}"/>
              </a:ext>
            </a:extLst>
          </p:cNvPr>
          <p:cNvPicPr>
            <a:picLocks noChangeAspect="1" noChangeArrowheads="1"/>
          </p:cNvPicPr>
          <p:nvPr/>
        </p:nvPicPr>
        <p:blipFill>
          <a:blip r:embed="rId2"/>
          <a:srcRect/>
          <a:stretch>
            <a:fillRect/>
          </a:stretch>
        </p:blipFill>
        <p:spPr bwMode="auto">
          <a:xfrm>
            <a:off x="7204291" y="2068407"/>
            <a:ext cx="4514850" cy="3429000"/>
          </a:xfrm>
          <a:prstGeom prst="rect">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B8BACFAF-7129-FE9C-D122-5F6B34E97F1B}"/>
              </a:ext>
            </a:extLst>
          </p:cNvPr>
          <p:cNvSpPr>
            <a:spLocks noGrp="1" noChangeArrowheads="1"/>
          </p:cNvSpPr>
          <p:nvPr>
            <p:ph type="title"/>
          </p:nvPr>
        </p:nvSpPr>
        <p:spPr/>
        <p:txBody>
          <a:bodyPr/>
          <a:lstStyle/>
          <a:p>
            <a:r>
              <a:rPr lang="en-US" altLang="en-US" b="1" dirty="0">
                <a:solidFill>
                  <a:srgbClr val="92D050"/>
                </a:solidFill>
              </a:rPr>
              <a:t>Bacillus </a:t>
            </a:r>
            <a:r>
              <a:rPr lang="en-US" altLang="en-US" b="1" dirty="0" err="1">
                <a:solidFill>
                  <a:srgbClr val="92D050"/>
                </a:solidFill>
              </a:rPr>
              <a:t>cerus</a:t>
            </a:r>
            <a:endParaRPr lang="en-US" dirty="0" err="1"/>
          </a:p>
        </p:txBody>
      </p:sp>
      <p:sp>
        <p:nvSpPr>
          <p:cNvPr id="3" name="Content Placeholder 2">
            <a:extLst>
              <a:ext uri="{FF2B5EF4-FFF2-40B4-BE49-F238E27FC236}">
                <a16:creationId xmlns:a16="http://schemas.microsoft.com/office/drawing/2014/main" id="{AF80BB99-6869-D23D-7383-45A6C3689A22}"/>
              </a:ext>
            </a:extLst>
          </p:cNvPr>
          <p:cNvSpPr>
            <a:spLocks noGrp="1"/>
          </p:cNvSpPr>
          <p:nvPr>
            <p:ph idx="1"/>
          </p:nvPr>
        </p:nvSpPr>
        <p:spPr>
          <a:xfrm>
            <a:off x="1143000" y="2057400"/>
            <a:ext cx="6367463" cy="4038600"/>
          </a:xfrm>
        </p:spPr>
        <p:txBody>
          <a:bodyPr rtlCol="0">
            <a:normAutofit/>
          </a:bodyPr>
          <a:lstStyle/>
          <a:p>
            <a:pPr marL="45720" indent="0" fontAlgn="auto">
              <a:spcAft>
                <a:spcPts val="0"/>
              </a:spcAft>
              <a:buNone/>
              <a:defRPr/>
            </a:pPr>
            <a:r>
              <a:rPr lang="en-US" b="1" dirty="0">
                <a:solidFill>
                  <a:schemeClr val="tx1"/>
                </a:solidFill>
              </a:rPr>
              <a:t>- IP 1-6 </a:t>
            </a:r>
            <a:r>
              <a:rPr lang="en-US" b="1" dirty="0" err="1">
                <a:solidFill>
                  <a:schemeClr val="tx1"/>
                </a:solidFill>
              </a:rPr>
              <a:t>hrs</a:t>
            </a:r>
            <a:r>
              <a:rPr lang="en-US" b="1" dirty="0">
                <a:solidFill>
                  <a:schemeClr val="tx1"/>
                </a:solidFill>
              </a:rPr>
              <a:t> </a:t>
            </a:r>
            <a:endParaRPr lang="en-US">
              <a:solidFill>
                <a:schemeClr val="tx1"/>
              </a:solidFill>
            </a:endParaRPr>
          </a:p>
          <a:p>
            <a:pPr marL="45720" indent="0">
              <a:spcAft>
                <a:spcPts val="0"/>
              </a:spcAft>
              <a:buNone/>
              <a:defRPr/>
            </a:pPr>
            <a:r>
              <a:rPr lang="en-US" b="1" dirty="0">
                <a:solidFill>
                  <a:schemeClr val="tx1"/>
                </a:solidFill>
              </a:rPr>
              <a:t> causing severe </a:t>
            </a:r>
            <a:r>
              <a:rPr lang="en-US" b="1" dirty="0">
                <a:solidFill>
                  <a:schemeClr val="tx1"/>
                </a:solidFill>
                <a:hlinkClick r:id="rId2" tooltip="Nausea">
                  <a:extLst>
                    <a:ext uri="{A12FA001-AC4F-418D-AE19-62706E023703}">
                      <ahyp:hlinkClr xmlns:ahyp="http://schemas.microsoft.com/office/drawing/2018/hyperlinkcolor" val="tx"/>
                    </a:ext>
                  </a:extLst>
                </a:hlinkClick>
              </a:rPr>
              <a:t>nausea</a:t>
            </a:r>
            <a:r>
              <a:rPr lang="en-US" b="1" dirty="0">
                <a:solidFill>
                  <a:schemeClr val="tx1"/>
                </a:solidFill>
              </a:rPr>
              <a:t>, </a:t>
            </a:r>
            <a:r>
              <a:rPr lang="en-US" b="1" dirty="0">
                <a:solidFill>
                  <a:schemeClr val="tx1"/>
                </a:solidFill>
                <a:hlinkClick r:id="rId3" tooltip="Vomiting">
                  <a:extLst>
                    <a:ext uri="{A12FA001-AC4F-418D-AE19-62706E023703}">
                      <ahyp:hlinkClr xmlns:ahyp="http://schemas.microsoft.com/office/drawing/2018/hyperlinkcolor" val="tx"/>
                    </a:ext>
                  </a:extLst>
                </a:hlinkClick>
              </a:rPr>
              <a:t>vomiting</a:t>
            </a:r>
            <a:r>
              <a:rPr lang="en-US" b="1" dirty="0">
                <a:solidFill>
                  <a:schemeClr val="tx1"/>
                </a:solidFill>
              </a:rPr>
              <a:t>, and </a:t>
            </a:r>
            <a:r>
              <a:rPr lang="en-US" b="1" dirty="0">
                <a:solidFill>
                  <a:schemeClr val="tx1"/>
                </a:solidFill>
                <a:hlinkClick r:id="rId4" tooltip="Diarrhea">
                  <a:extLst>
                    <a:ext uri="{A12FA001-AC4F-418D-AE19-62706E023703}">
                      <ahyp:hlinkClr xmlns:ahyp="http://schemas.microsoft.com/office/drawing/2018/hyperlinkcolor" val="tx"/>
                    </a:ext>
                  </a:extLst>
                </a:hlinkClick>
              </a:rPr>
              <a:t>diarrhea</a:t>
            </a:r>
            <a:r>
              <a:rPr lang="en-US" b="1" dirty="0">
                <a:solidFill>
                  <a:schemeClr val="tx1"/>
                </a:solidFill>
              </a:rPr>
              <a:t>.</a:t>
            </a:r>
            <a:endParaRPr lang="en-US">
              <a:solidFill>
                <a:schemeClr val="tx1"/>
              </a:solidFill>
            </a:endParaRPr>
          </a:p>
          <a:p>
            <a:pPr marL="45720" indent="0" fontAlgn="auto">
              <a:spcAft>
                <a:spcPts val="0"/>
              </a:spcAft>
              <a:buNone/>
              <a:defRPr/>
            </a:pPr>
            <a:r>
              <a:rPr lang="en-US" b="1" dirty="0">
                <a:solidFill>
                  <a:schemeClr val="tx1"/>
                </a:solidFill>
              </a:rPr>
              <a:t>- Contaminated food ( fried rice, meats) </a:t>
            </a:r>
          </a:p>
          <a:p>
            <a:pPr indent="-182880" fontAlgn="auto">
              <a:spcAft>
                <a:spcPts val="0"/>
              </a:spcAft>
              <a:buFont typeface="Calibri"/>
              <a:buChar char="-"/>
              <a:defRPr/>
            </a:pPr>
            <a:r>
              <a:rPr lang="en-US" b="1" dirty="0">
                <a:solidFill>
                  <a:schemeClr val="tx1"/>
                </a:solidFill>
              </a:rPr>
              <a:t>Most emetic patients recover within 6 to 24 hours</a:t>
            </a:r>
          </a:p>
          <a:p>
            <a:pPr indent="-182880" fontAlgn="auto">
              <a:spcAft>
                <a:spcPts val="0"/>
              </a:spcAft>
              <a:buFont typeface="Calibri"/>
              <a:buChar char="-"/>
              <a:defRPr/>
            </a:pPr>
            <a:r>
              <a:rPr lang="en-US" b="1" dirty="0">
                <a:solidFill>
                  <a:schemeClr val="tx1"/>
                </a:solidFill>
              </a:rPr>
              <a:t> but in some cases, the toxin can be fatal via fulminant hepatic failure.</a:t>
            </a:r>
          </a:p>
        </p:txBody>
      </p:sp>
      <p:pic>
        <p:nvPicPr>
          <p:cNvPr id="5" name="Picture 4">
            <a:extLst>
              <a:ext uri="{FF2B5EF4-FFF2-40B4-BE49-F238E27FC236}">
                <a16:creationId xmlns:a16="http://schemas.microsoft.com/office/drawing/2014/main" id="{492B3641-F1BB-2C86-E7C4-CC3AB4E8AD66}"/>
              </a:ext>
            </a:extLst>
          </p:cNvPr>
          <p:cNvPicPr>
            <a:picLocks noChangeAspect="1"/>
          </p:cNvPicPr>
          <p:nvPr/>
        </p:nvPicPr>
        <p:blipFill>
          <a:blip r:embed="rId5"/>
          <a:stretch>
            <a:fillRect/>
          </a:stretch>
        </p:blipFill>
        <p:spPr>
          <a:xfrm>
            <a:off x="7599285" y="2057400"/>
            <a:ext cx="4195560" cy="3355629"/>
          </a:xfrm>
          <a:prstGeom prst="rect">
            <a:avLst/>
          </a:prstGeom>
          <a:ln>
            <a:noFill/>
          </a:ln>
          <a:effectLst>
            <a:softEdge rad="112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D66ACED8-91EE-690E-0C0F-A8C5CFDFB87A}"/>
              </a:ext>
            </a:extLst>
          </p:cNvPr>
          <p:cNvSpPr>
            <a:spLocks noGrp="1" noChangeArrowheads="1"/>
          </p:cNvSpPr>
          <p:nvPr>
            <p:ph type="title"/>
          </p:nvPr>
        </p:nvSpPr>
        <p:spPr>
          <a:xfrm>
            <a:off x="1158875" y="609600"/>
            <a:ext cx="9874250" cy="1355725"/>
          </a:xfrm>
        </p:spPr>
        <p:txBody>
          <a:bodyPr/>
          <a:lstStyle/>
          <a:p>
            <a:r>
              <a:rPr lang="en-US" altLang="en-US" b="1"/>
              <a:t>Clostridium perfringens</a:t>
            </a:r>
            <a:br>
              <a:rPr lang="en-US" altLang="en-US" b="1"/>
            </a:br>
            <a:endParaRPr lang="en-US" altLang="en-US"/>
          </a:p>
        </p:txBody>
      </p:sp>
      <p:pic>
        <p:nvPicPr>
          <p:cNvPr id="56323" name="Content Placeholder 4">
            <a:extLst>
              <a:ext uri="{FF2B5EF4-FFF2-40B4-BE49-F238E27FC236}">
                <a16:creationId xmlns:a16="http://schemas.microsoft.com/office/drawing/2014/main" id="{7AAE2419-CEAB-DDB1-0CB0-827185B47A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45288" y="1965325"/>
            <a:ext cx="5062537" cy="3368675"/>
          </a:xfrm>
        </p:spPr>
      </p:pic>
      <p:sp>
        <p:nvSpPr>
          <p:cNvPr id="56324" name="TextBox 6">
            <a:extLst>
              <a:ext uri="{FF2B5EF4-FFF2-40B4-BE49-F238E27FC236}">
                <a16:creationId xmlns:a16="http://schemas.microsoft.com/office/drawing/2014/main" id="{179E5F26-7E9E-5C7A-D829-E3336EDE6FD8}"/>
              </a:ext>
            </a:extLst>
          </p:cNvPr>
          <p:cNvSpPr txBox="1">
            <a:spLocks noChangeArrowheads="1"/>
          </p:cNvSpPr>
          <p:nvPr/>
        </p:nvSpPr>
        <p:spPr bwMode="auto">
          <a:xfrm>
            <a:off x="657225" y="1965325"/>
            <a:ext cx="608806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r>
              <a:rPr lang="en-US" altLang="en-US" b="1"/>
              <a:t>Clostridium perfringens is one of the most common causes of food poisoning in the United States . </a:t>
            </a:r>
          </a:p>
          <a:p>
            <a:pPr eaLnBrk="1" hangingPunct="1"/>
            <a:endParaRPr lang="en-US" altLang="en-US" b="1"/>
          </a:p>
          <a:p>
            <a:pPr eaLnBrk="1" hangingPunct="1"/>
            <a:r>
              <a:rPr lang="en-US" altLang="en-US" b="1"/>
              <a:t>poorly prepared meat and poultry, or food properly prepared . </a:t>
            </a:r>
          </a:p>
          <a:p>
            <a:pPr eaLnBrk="1" hangingPunct="1"/>
            <a:endParaRPr lang="en-US" altLang="en-US" b="1"/>
          </a:p>
          <a:p>
            <a:pPr eaLnBrk="1" hangingPunct="1"/>
            <a:r>
              <a:rPr lang="en-US" altLang="en-US" b="1"/>
              <a:t>Dx : stool cx . </a:t>
            </a:r>
          </a:p>
          <a:p>
            <a:pPr eaLnBrk="1" hangingPunct="1"/>
            <a:endParaRPr lang="en-US" altLang="en-US" b="1"/>
          </a:p>
          <a:p>
            <a:pPr eaLnBrk="1" hangingPunct="1"/>
            <a:r>
              <a:rPr lang="en-US" altLang="en-US" b="1"/>
              <a:t>Tx :  more often susceptible to vancomycin </a:t>
            </a:r>
          </a:p>
          <a:p>
            <a:pPr eaLnBrk="1" hangingPunct="1"/>
            <a:endParaRPr lang="en-US" altLang="en-US" b="1"/>
          </a:p>
          <a:p>
            <a:pPr eaLnBrk="1" hangingPunct="1"/>
            <a:endParaRPr lang="en-US" altLang="en-US"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6351150F-0116-AE14-691E-CF92AF3E197E}"/>
              </a:ext>
            </a:extLst>
          </p:cNvPr>
          <p:cNvSpPr>
            <a:spLocks noGrp="1" noChangeArrowheads="1"/>
          </p:cNvSpPr>
          <p:nvPr>
            <p:ph type="title"/>
          </p:nvPr>
        </p:nvSpPr>
        <p:spPr>
          <a:xfrm>
            <a:off x="1158875" y="609600"/>
            <a:ext cx="9874250" cy="1355725"/>
          </a:xfrm>
        </p:spPr>
        <p:txBody>
          <a:bodyPr/>
          <a:lstStyle/>
          <a:p>
            <a:r>
              <a:rPr lang="en-US" altLang="en-US" b="1" i="1"/>
              <a:t>Yersinia enterocolitica</a:t>
            </a:r>
            <a:r>
              <a:rPr lang="en-US" altLang="en-US"/>
              <a:t> </a:t>
            </a:r>
          </a:p>
        </p:txBody>
      </p:sp>
      <p:pic>
        <p:nvPicPr>
          <p:cNvPr id="58371" name="Content Placeholder 4">
            <a:extLst>
              <a:ext uri="{FF2B5EF4-FFF2-40B4-BE49-F238E27FC236}">
                <a16:creationId xmlns:a16="http://schemas.microsoft.com/office/drawing/2014/main" id="{51A773D0-4F59-6557-CAFE-EA338D7798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97825" y="2119313"/>
            <a:ext cx="3122613" cy="4038600"/>
          </a:xfrm>
        </p:spPr>
      </p:pic>
      <p:sp>
        <p:nvSpPr>
          <p:cNvPr id="58372" name="TextBox 6">
            <a:extLst>
              <a:ext uri="{FF2B5EF4-FFF2-40B4-BE49-F238E27FC236}">
                <a16:creationId xmlns:a16="http://schemas.microsoft.com/office/drawing/2014/main" id="{3FE2B18E-23A2-6C14-07A9-863943465CE6}"/>
              </a:ext>
            </a:extLst>
          </p:cNvPr>
          <p:cNvSpPr txBox="1">
            <a:spLocks noChangeArrowheads="1"/>
          </p:cNvSpPr>
          <p:nvPr/>
        </p:nvSpPr>
        <p:spPr bwMode="auto">
          <a:xfrm>
            <a:off x="998538" y="1790700"/>
            <a:ext cx="6389687"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r>
              <a:rPr lang="en-US" altLang="en-US" b="1" dirty="0">
                <a:latin typeface="Corbel"/>
              </a:rPr>
              <a:t>The organism is acquired usually by insufficiently cooked pork or contaminated water, meat, or milk . </a:t>
            </a:r>
            <a:endParaRPr lang="en-US" altLang="en-US" b="1"/>
          </a:p>
          <a:p>
            <a:pPr eaLnBrk="1" hangingPunct="1"/>
            <a:endParaRPr lang="en-US" altLang="en-US" b="1"/>
          </a:p>
          <a:p>
            <a:pPr eaLnBrk="1" hangingPunct="1"/>
            <a:r>
              <a:rPr lang="en-US" altLang="en-US" b="1" dirty="0">
                <a:latin typeface="Corbel"/>
              </a:rPr>
              <a:t>self-limiting and does not require treatment</a:t>
            </a:r>
          </a:p>
          <a:p>
            <a:pPr eaLnBrk="1" hangingPunct="1"/>
            <a:endParaRPr lang="en-US" altLang="en-US" b="1"/>
          </a:p>
          <a:p>
            <a:pPr eaLnBrk="1" hangingPunct="1"/>
            <a:r>
              <a:rPr lang="en-US" altLang="en-US" b="1" dirty="0">
                <a:latin typeface="Corbel"/>
              </a:rPr>
              <a:t>if associated with immunosuppression, the recommended regimen includes doxycycline in combination with an aminoglycoside. Other antibiotics active against </a:t>
            </a:r>
            <a:r>
              <a:rPr lang="en-US" altLang="en-US" b="1" i="1" dirty="0">
                <a:latin typeface="Corbel"/>
              </a:rPr>
              <a:t>Y. enterocolitica</a:t>
            </a:r>
            <a:r>
              <a:rPr lang="en-US" altLang="en-US" b="1" dirty="0">
                <a:latin typeface="Corbel"/>
              </a:rPr>
              <a:t> include trimethoprim-</a:t>
            </a:r>
            <a:r>
              <a:rPr lang="en-US" altLang="en-US" b="1" dirty="0" err="1">
                <a:latin typeface="Corbel"/>
              </a:rPr>
              <a:t>sulfamethoxasole</a:t>
            </a:r>
            <a:r>
              <a:rPr lang="en-US" altLang="en-US" b="1" dirty="0">
                <a:latin typeface="Corbel"/>
              </a:rPr>
              <a:t>, fluoroquinolones, ceftriaxone, and chloramphenicol. </a:t>
            </a:r>
            <a:endParaRPr lang="en-US" altLang="en-US" b="1" dirty="0"/>
          </a:p>
          <a:p>
            <a:pPr eaLnBrk="1" hangingPunct="1"/>
            <a:endParaRPr lang="en-US" altLang="en-US" b="1"/>
          </a:p>
          <a:p>
            <a:pPr eaLnBrk="1" hangingPunct="1"/>
            <a:r>
              <a:rPr lang="en-US" altLang="en-US" b="1" i="1" dirty="0" err="1">
                <a:latin typeface="Corbel"/>
              </a:rPr>
              <a:t>Y.enterocolitica</a:t>
            </a:r>
            <a:r>
              <a:rPr lang="en-US" altLang="en-US" b="1" dirty="0">
                <a:latin typeface="Corbel"/>
              </a:rPr>
              <a:t> infections are sometimes followed by chronic inflammatory diseases such as arthritis, erythema nodosum, and reactive arthritis. This is most likely because of some immune-mediated mechanism.</a:t>
            </a:r>
          </a:p>
          <a:p>
            <a:pPr eaLnBrk="1" hangingPunct="1"/>
            <a:endParaRPr lang="en-US" altLang="en-US" b="1"/>
          </a:p>
          <a:p>
            <a:pPr eaLnBrk="1" hangingPunct="1"/>
            <a:r>
              <a:rPr lang="en-US" altLang="en-US" b="1" dirty="0">
                <a:latin typeface="Corbel"/>
              </a:rPr>
              <a:t>- Mimic appendicitis . </a:t>
            </a:r>
            <a:endParaRPr lang="en-US" altLang="en-US" b="1" dirty="0"/>
          </a:p>
          <a:p>
            <a:pPr eaLnBrk="1" hangingPunct="1"/>
            <a:endParaRPr lang="en-US" altLang="en-US" b="1"/>
          </a:p>
          <a:p>
            <a:pPr eaLnBrk="1" hangingPunct="1"/>
            <a:endParaRPr lang="en-US" altLang="en-US"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a:extLst>
              <a:ext uri="{FF2B5EF4-FFF2-40B4-BE49-F238E27FC236}">
                <a16:creationId xmlns:a16="http://schemas.microsoft.com/office/drawing/2014/main" id="{88B95F62-A608-36CB-B999-C1B322DCCBC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C8125789-16C1-4810-A993-179DB2B8BA90}" type="slidenum">
              <a:rPr lang="ar-JO" altLang="en-US" smtClean="0">
                <a:solidFill>
                  <a:schemeClr val="accent1"/>
                </a:solidFill>
              </a:rPr>
              <a:pPr fontAlgn="base">
                <a:spcBef>
                  <a:spcPct val="0"/>
                </a:spcBef>
                <a:spcAft>
                  <a:spcPct val="0"/>
                </a:spcAft>
              </a:pPr>
              <a:t>3</a:t>
            </a:fld>
            <a:endParaRPr lang="en-US" altLang="en-US">
              <a:solidFill>
                <a:schemeClr val="accent1"/>
              </a:solidFill>
            </a:endParaRPr>
          </a:p>
        </p:txBody>
      </p:sp>
      <p:sp>
        <p:nvSpPr>
          <p:cNvPr id="8195" name="Rectangle 2">
            <a:extLst>
              <a:ext uri="{FF2B5EF4-FFF2-40B4-BE49-F238E27FC236}">
                <a16:creationId xmlns:a16="http://schemas.microsoft.com/office/drawing/2014/main" id="{84EC7C0B-7096-4336-9CFE-5AEBF5D563CC}"/>
              </a:ext>
            </a:extLst>
          </p:cNvPr>
          <p:cNvSpPr>
            <a:spLocks noGrp="1" noChangeArrowheads="1"/>
          </p:cNvSpPr>
          <p:nvPr>
            <p:ph type="title"/>
          </p:nvPr>
        </p:nvSpPr>
        <p:spPr>
          <a:xfrm>
            <a:off x="928688" y="355600"/>
            <a:ext cx="9875837" cy="1355725"/>
          </a:xfrm>
        </p:spPr>
        <p:txBody>
          <a:bodyPr/>
          <a:lstStyle/>
          <a:p>
            <a:pPr algn="ctr"/>
            <a:r>
              <a:rPr lang="en-US" altLang="en-US" sz="4000">
                <a:latin typeface="Arial" panose="020B0604020202020204" pitchFamily="34" charset="0"/>
              </a:rPr>
              <a:t>Bristol stool chart </a:t>
            </a:r>
          </a:p>
        </p:txBody>
      </p:sp>
      <p:pic>
        <p:nvPicPr>
          <p:cNvPr id="8196" name="Picture 4">
            <a:extLst>
              <a:ext uri="{FF2B5EF4-FFF2-40B4-BE49-F238E27FC236}">
                <a16:creationId xmlns:a16="http://schemas.microsoft.com/office/drawing/2014/main" id="{F7238C20-9F17-764B-EF43-5F0C460320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38400" y="1598613"/>
            <a:ext cx="7150100" cy="483393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2C11C54E-1D6F-53C1-5174-156E9F143D44}"/>
              </a:ext>
            </a:extLst>
          </p:cNvPr>
          <p:cNvSpPr>
            <a:spLocks noGrp="1" noChangeArrowheads="1"/>
          </p:cNvSpPr>
          <p:nvPr>
            <p:ph type="title"/>
          </p:nvPr>
        </p:nvSpPr>
        <p:spPr/>
        <p:txBody>
          <a:bodyPr/>
          <a:lstStyle/>
          <a:p>
            <a:r>
              <a:rPr lang="en-US" altLang="en-US"/>
              <a:t>Parasitic</a:t>
            </a:r>
            <a:endParaRPr lang="ar-JO" altLang="en-US"/>
          </a:p>
        </p:txBody>
      </p:sp>
      <p:sp>
        <p:nvSpPr>
          <p:cNvPr id="59395" name="Content Placeholder 2">
            <a:extLst>
              <a:ext uri="{FF2B5EF4-FFF2-40B4-BE49-F238E27FC236}">
                <a16:creationId xmlns:a16="http://schemas.microsoft.com/office/drawing/2014/main" id="{A708A80A-EA56-A8E1-C3F8-3966DB387B28}"/>
              </a:ext>
            </a:extLst>
          </p:cNvPr>
          <p:cNvSpPr>
            <a:spLocks noGrp="1" noChangeArrowheads="1"/>
          </p:cNvSpPr>
          <p:nvPr>
            <p:ph idx="1"/>
          </p:nvPr>
        </p:nvSpPr>
        <p:spPr/>
        <p:txBody>
          <a:bodyPr/>
          <a:lstStyle/>
          <a:p>
            <a:r>
              <a:rPr lang="en-US" altLang="en-US" b="1">
                <a:solidFill>
                  <a:schemeClr val="tx1"/>
                </a:solidFill>
              </a:rPr>
              <a:t>Entamoeba histolytica</a:t>
            </a:r>
          </a:p>
          <a:p>
            <a:r>
              <a:rPr lang="en-US" altLang="en-US" b="1">
                <a:solidFill>
                  <a:schemeClr val="tx1"/>
                </a:solidFill>
              </a:rPr>
              <a:t>Cryptosporidium</a:t>
            </a:r>
          </a:p>
          <a:p>
            <a:r>
              <a:rPr lang="en-US" altLang="en-US" b="1">
                <a:solidFill>
                  <a:schemeClr val="tx1"/>
                </a:solidFill>
              </a:rPr>
              <a:t>Giardia lamblia</a:t>
            </a:r>
          </a:p>
          <a:p>
            <a:endParaRPr lang="ar-JO" altLang="en-US" b="1">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A8EC84D3-E5EE-C882-26A7-6145801D02BF}"/>
              </a:ext>
            </a:extLst>
          </p:cNvPr>
          <p:cNvSpPr>
            <a:spLocks noGrp="1" noChangeArrowheads="1"/>
          </p:cNvSpPr>
          <p:nvPr>
            <p:ph type="title"/>
          </p:nvPr>
        </p:nvSpPr>
        <p:spPr/>
        <p:txBody>
          <a:bodyPr/>
          <a:lstStyle/>
          <a:p>
            <a:r>
              <a:rPr lang="en-US" altLang="en-US"/>
              <a:t>Entamoeba histolytica</a:t>
            </a:r>
          </a:p>
        </p:txBody>
      </p:sp>
      <p:sp>
        <p:nvSpPr>
          <p:cNvPr id="60419" name="Content Placeholder 2">
            <a:extLst>
              <a:ext uri="{FF2B5EF4-FFF2-40B4-BE49-F238E27FC236}">
                <a16:creationId xmlns:a16="http://schemas.microsoft.com/office/drawing/2014/main" id="{9DB4D57F-7558-D3C2-4786-15AE9E670774}"/>
              </a:ext>
            </a:extLst>
          </p:cNvPr>
          <p:cNvSpPr>
            <a:spLocks noGrp="1" noChangeArrowheads="1"/>
          </p:cNvSpPr>
          <p:nvPr>
            <p:ph idx="1"/>
          </p:nvPr>
        </p:nvSpPr>
        <p:spPr>
          <a:xfrm>
            <a:off x="1143000" y="2057400"/>
            <a:ext cx="8072438" cy="4038600"/>
          </a:xfrm>
        </p:spPr>
        <p:txBody>
          <a:bodyPr/>
          <a:lstStyle/>
          <a:p>
            <a:pPr indent="-182245"/>
            <a:r>
              <a:rPr lang="en-US" altLang="en-US" b="1" dirty="0">
                <a:solidFill>
                  <a:schemeClr val="tx1"/>
                </a:solidFill>
              </a:rPr>
              <a:t>IP: 2 -4 </a:t>
            </a:r>
            <a:r>
              <a:rPr lang="en-US" altLang="en-US" b="1" dirty="0" err="1">
                <a:solidFill>
                  <a:schemeClr val="tx1"/>
                </a:solidFill>
              </a:rPr>
              <a:t>wk</a:t>
            </a:r>
          </a:p>
          <a:p>
            <a:pPr indent="-182245"/>
            <a:r>
              <a:rPr lang="en-US" altLang="en-US" b="1" dirty="0">
                <a:solidFill>
                  <a:schemeClr val="tx1"/>
                </a:solidFill>
              </a:rPr>
              <a:t>Diarrhea (often bloody and mucus), lower abdominal pain</a:t>
            </a:r>
          </a:p>
          <a:p>
            <a:pPr indent="-182245"/>
            <a:r>
              <a:rPr lang="en-US" altLang="en-US" b="1" dirty="0">
                <a:solidFill>
                  <a:schemeClr val="tx1"/>
                </a:solidFill>
              </a:rPr>
              <a:t>Examination of stool for cysts and trophozoite; may need at least 3 samples + fecal leukocytes</a:t>
            </a:r>
          </a:p>
          <a:p>
            <a:pPr indent="-182245"/>
            <a:r>
              <a:rPr lang="en-US" altLang="en-US" b="1" dirty="0" err="1">
                <a:solidFill>
                  <a:schemeClr val="tx1"/>
                </a:solidFill>
              </a:rPr>
              <a:t>E.histolytica</a:t>
            </a:r>
            <a:r>
              <a:rPr lang="en-US" altLang="en-US" b="1" dirty="0">
                <a:solidFill>
                  <a:schemeClr val="tx1"/>
                </a:solidFill>
              </a:rPr>
              <a:t> stool antigen </a:t>
            </a:r>
          </a:p>
          <a:p>
            <a:pPr indent="-182245"/>
            <a:r>
              <a:rPr lang="en-US" altLang="en-US" b="1" dirty="0">
                <a:solidFill>
                  <a:schemeClr val="tx1"/>
                </a:solidFill>
              </a:rPr>
              <a:t>Complication: Liver and Lung abscesses</a:t>
            </a:r>
          </a:p>
          <a:p>
            <a:pPr indent="-182245"/>
            <a:r>
              <a:rPr lang="en-US" altLang="en-US" b="1" dirty="0">
                <a:solidFill>
                  <a:schemeClr val="tx1"/>
                </a:solidFill>
              </a:rPr>
              <a:t>Tx: Metronidazole and a luminal agent ( iodoquinol or diloxanide ,  Paromomycin )  </a:t>
            </a:r>
          </a:p>
          <a:p>
            <a:pPr indent="-182245"/>
            <a:endParaRPr lang="ar-JO" altLang="en-US" b="1">
              <a:solidFill>
                <a:schemeClr val="tx1"/>
              </a:solidFill>
            </a:endParaRPr>
          </a:p>
        </p:txBody>
      </p:sp>
      <p:pic>
        <p:nvPicPr>
          <p:cNvPr id="5124" name="Picture 4" descr="Entamoeba histolytica | Global Water Pathogen Project">
            <a:extLst>
              <a:ext uri="{FF2B5EF4-FFF2-40B4-BE49-F238E27FC236}">
                <a16:creationId xmlns:a16="http://schemas.microsoft.com/office/drawing/2014/main" id="{1DD03650-F210-DB9E-60D5-D2AD9EDDC70D}"/>
              </a:ext>
            </a:extLst>
          </p:cNvPr>
          <p:cNvPicPr>
            <a:picLocks noChangeAspect="1" noChangeArrowheads="1"/>
          </p:cNvPicPr>
          <p:nvPr/>
        </p:nvPicPr>
        <p:blipFill>
          <a:blip r:embed="rId2" cstate="print"/>
          <a:srcRect/>
          <a:stretch>
            <a:fillRect/>
          </a:stretch>
        </p:blipFill>
        <p:spPr bwMode="auto">
          <a:xfrm>
            <a:off x="8553573" y="4085740"/>
            <a:ext cx="3467893" cy="2311928"/>
          </a:xfrm>
          <a:prstGeom prst="rect">
            <a:avLst/>
          </a:prstGeom>
          <a:ln>
            <a:noFill/>
          </a:ln>
          <a:effectLst>
            <a:softEdge rad="112500"/>
          </a:effectLst>
        </p:spPr>
      </p:pic>
      <p:pic>
        <p:nvPicPr>
          <p:cNvPr id="5126" name="Picture 6" descr="https://upload.wikimedia.org/wikipedia/commons/c/cf/Trophozoites_of_Entamoeba_histolytica_with_ingested_erythrocytes.JPG">
            <a:extLst>
              <a:ext uri="{FF2B5EF4-FFF2-40B4-BE49-F238E27FC236}">
                <a16:creationId xmlns:a16="http://schemas.microsoft.com/office/drawing/2014/main" id="{7978F094-7035-0282-AED1-F2E06AB878ED}"/>
              </a:ext>
            </a:extLst>
          </p:cNvPr>
          <p:cNvPicPr>
            <a:picLocks noChangeAspect="1" noChangeArrowheads="1"/>
          </p:cNvPicPr>
          <p:nvPr/>
        </p:nvPicPr>
        <p:blipFill>
          <a:blip r:embed="rId3"/>
          <a:srcRect/>
          <a:stretch>
            <a:fillRect/>
          </a:stretch>
        </p:blipFill>
        <p:spPr bwMode="auto">
          <a:xfrm>
            <a:off x="9037469" y="1198946"/>
            <a:ext cx="2585056" cy="2482433"/>
          </a:xfrm>
          <a:prstGeom prst="rect">
            <a:avLst/>
          </a:prstGeom>
          <a:ln>
            <a:noFill/>
          </a:ln>
          <a:effectLst>
            <a:softEdge rad="112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268F636D-8D14-05B8-E08A-2BD5E24E8F16}"/>
              </a:ext>
            </a:extLst>
          </p:cNvPr>
          <p:cNvSpPr>
            <a:spLocks noGrp="1" noChangeArrowheads="1"/>
          </p:cNvSpPr>
          <p:nvPr>
            <p:ph type="title"/>
          </p:nvPr>
        </p:nvSpPr>
        <p:spPr/>
        <p:txBody>
          <a:bodyPr/>
          <a:lstStyle/>
          <a:p>
            <a:r>
              <a:rPr lang="en-US" altLang="en-US"/>
              <a:t>Cryptosporidium</a:t>
            </a:r>
            <a:endParaRPr lang="ar-JO" altLang="en-US"/>
          </a:p>
        </p:txBody>
      </p:sp>
      <p:sp>
        <p:nvSpPr>
          <p:cNvPr id="61443" name="Content Placeholder 2">
            <a:extLst>
              <a:ext uri="{FF2B5EF4-FFF2-40B4-BE49-F238E27FC236}">
                <a16:creationId xmlns:a16="http://schemas.microsoft.com/office/drawing/2014/main" id="{0BEA69AD-CD40-80EA-7D5E-8635BE828269}"/>
              </a:ext>
            </a:extLst>
          </p:cNvPr>
          <p:cNvSpPr>
            <a:spLocks noGrp="1" noChangeArrowheads="1"/>
          </p:cNvSpPr>
          <p:nvPr>
            <p:ph idx="1"/>
          </p:nvPr>
        </p:nvSpPr>
        <p:spPr/>
        <p:txBody>
          <a:bodyPr/>
          <a:lstStyle/>
          <a:p>
            <a:pPr indent="-182245"/>
            <a:r>
              <a:rPr lang="en-US" altLang="en-US" b="1" dirty="0">
                <a:solidFill>
                  <a:schemeClr val="tx1"/>
                </a:solidFill>
              </a:rPr>
              <a:t>IP: 1-11 days</a:t>
            </a:r>
            <a:endParaRPr lang="en-US" dirty="0">
              <a:solidFill>
                <a:schemeClr val="tx1"/>
              </a:solidFill>
            </a:endParaRPr>
          </a:p>
          <a:p>
            <a:pPr indent="-182245"/>
            <a:r>
              <a:rPr lang="en-US" altLang="en-US" b="1" dirty="0">
                <a:solidFill>
                  <a:schemeClr val="tx1"/>
                </a:solidFill>
              </a:rPr>
              <a:t>Watery diarrhea</a:t>
            </a:r>
          </a:p>
          <a:p>
            <a:pPr indent="-182245"/>
            <a:r>
              <a:rPr lang="en-US" altLang="en-US" b="1" dirty="0">
                <a:solidFill>
                  <a:schemeClr val="tx1"/>
                </a:solidFill>
              </a:rPr>
              <a:t>Severe in immunodeficiency</a:t>
            </a:r>
          </a:p>
          <a:p>
            <a:pPr indent="-182245"/>
            <a:r>
              <a:rPr lang="en-US" altLang="en-US" b="1" dirty="0">
                <a:solidFill>
                  <a:schemeClr val="tx1"/>
                </a:solidFill>
              </a:rPr>
              <a:t>Supportive care, If severe consider nitazoxanide for 3 days </a:t>
            </a:r>
          </a:p>
          <a:p>
            <a:pPr indent="-182245"/>
            <a:endParaRPr lang="ar-JO" altLang="en-US" b="1">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957AE80F-0087-4AF2-D3A6-2B8F3BBF54E7}"/>
              </a:ext>
            </a:extLst>
          </p:cNvPr>
          <p:cNvSpPr>
            <a:spLocks noGrp="1" noChangeArrowheads="1"/>
          </p:cNvSpPr>
          <p:nvPr>
            <p:ph type="title"/>
          </p:nvPr>
        </p:nvSpPr>
        <p:spPr/>
        <p:txBody>
          <a:bodyPr/>
          <a:lstStyle/>
          <a:p>
            <a:r>
              <a:rPr lang="en-US" altLang="en-US"/>
              <a:t>History</a:t>
            </a:r>
            <a:endParaRPr lang="ar-JO" altLang="en-US"/>
          </a:p>
        </p:txBody>
      </p:sp>
      <p:sp>
        <p:nvSpPr>
          <p:cNvPr id="3" name="Content Placeholder 2">
            <a:extLst>
              <a:ext uri="{FF2B5EF4-FFF2-40B4-BE49-F238E27FC236}">
                <a16:creationId xmlns:a16="http://schemas.microsoft.com/office/drawing/2014/main" id="{C03F6449-4DE1-8EDC-2AC5-3685B59D6651}"/>
              </a:ext>
            </a:extLst>
          </p:cNvPr>
          <p:cNvSpPr>
            <a:spLocks noGrp="1"/>
          </p:cNvSpPr>
          <p:nvPr>
            <p:ph idx="1"/>
          </p:nvPr>
        </p:nvSpPr>
        <p:spPr>
          <a:xfrm>
            <a:off x="1008063" y="1812925"/>
            <a:ext cx="9906000" cy="4251325"/>
          </a:xfrm>
        </p:spPr>
        <p:txBody>
          <a:bodyPr rtlCol="0">
            <a:normAutofit fontScale="85000" lnSpcReduction="20000"/>
          </a:bodyPr>
          <a:lstStyle/>
          <a:p>
            <a:pPr indent="-182880" fontAlgn="auto">
              <a:spcAft>
                <a:spcPts val="0"/>
              </a:spcAft>
              <a:defRPr/>
            </a:pPr>
            <a:r>
              <a:rPr lang="en-US" b="1" dirty="0">
                <a:solidFill>
                  <a:schemeClr val="tx1"/>
                </a:solidFill>
              </a:rPr>
              <a:t>Diarrhea: Duration, frequency, volume, blood, mucus, </a:t>
            </a:r>
          </a:p>
          <a:p>
            <a:pPr indent="-182880" fontAlgn="auto">
              <a:spcAft>
                <a:spcPts val="0"/>
              </a:spcAft>
              <a:defRPr/>
            </a:pPr>
            <a:r>
              <a:rPr lang="en-US" b="1" dirty="0">
                <a:solidFill>
                  <a:schemeClr val="tx1"/>
                </a:solidFill>
              </a:rPr>
              <a:t>Vomiting: Duration, content, presence of blood, bile stained, projectile, </a:t>
            </a:r>
          </a:p>
          <a:p>
            <a:pPr indent="-182880" fontAlgn="auto">
              <a:spcAft>
                <a:spcPts val="0"/>
              </a:spcAft>
              <a:defRPr/>
            </a:pPr>
            <a:r>
              <a:rPr lang="en-US" b="1" dirty="0">
                <a:solidFill>
                  <a:schemeClr val="tx1"/>
                </a:solidFill>
              </a:rPr>
              <a:t>Abdominal pain</a:t>
            </a:r>
          </a:p>
          <a:p>
            <a:pPr indent="-182880" fontAlgn="auto">
              <a:spcAft>
                <a:spcPts val="0"/>
              </a:spcAft>
              <a:defRPr/>
            </a:pPr>
            <a:r>
              <a:rPr lang="en-US" b="1" dirty="0">
                <a:solidFill>
                  <a:schemeClr val="tx1"/>
                </a:solidFill>
              </a:rPr>
              <a:t>Urination: either increased or decreased (wet diaper), concentrated, color, dysuria</a:t>
            </a:r>
          </a:p>
          <a:p>
            <a:pPr indent="-182880" fontAlgn="auto">
              <a:spcAft>
                <a:spcPts val="0"/>
              </a:spcAft>
              <a:defRPr/>
            </a:pPr>
            <a:r>
              <a:rPr lang="en-US" b="1" dirty="0">
                <a:solidFill>
                  <a:schemeClr val="tx1"/>
                </a:solidFill>
              </a:rPr>
              <a:t>Fever</a:t>
            </a:r>
          </a:p>
          <a:p>
            <a:pPr indent="-182880" fontAlgn="auto">
              <a:spcAft>
                <a:spcPts val="0"/>
              </a:spcAft>
              <a:defRPr/>
            </a:pPr>
            <a:r>
              <a:rPr lang="en-US" b="1" dirty="0">
                <a:solidFill>
                  <a:schemeClr val="tx1"/>
                </a:solidFill>
              </a:rPr>
              <a:t>Rash, rhinorrhea, cough, conjunctivitis, sore throat</a:t>
            </a:r>
          </a:p>
          <a:p>
            <a:pPr indent="-182880" fontAlgn="auto">
              <a:spcAft>
                <a:spcPts val="0"/>
              </a:spcAft>
              <a:defRPr/>
            </a:pPr>
            <a:r>
              <a:rPr lang="en-US" b="1" dirty="0">
                <a:solidFill>
                  <a:schemeClr val="tx1"/>
                </a:solidFill>
              </a:rPr>
              <a:t>Activity, feeding</a:t>
            </a:r>
          </a:p>
          <a:p>
            <a:pPr indent="-182880" fontAlgn="auto">
              <a:spcAft>
                <a:spcPts val="0"/>
              </a:spcAft>
              <a:defRPr/>
            </a:pPr>
            <a:r>
              <a:rPr lang="en-US" b="1" dirty="0">
                <a:solidFill>
                  <a:schemeClr val="tx1"/>
                </a:solidFill>
              </a:rPr>
              <a:t>Antibiotic use</a:t>
            </a:r>
          </a:p>
          <a:p>
            <a:pPr indent="-182880" fontAlgn="auto">
              <a:spcAft>
                <a:spcPts val="0"/>
              </a:spcAft>
              <a:defRPr/>
            </a:pPr>
            <a:r>
              <a:rPr lang="en-US" b="1" dirty="0">
                <a:solidFill>
                  <a:schemeClr val="tx1"/>
                </a:solidFill>
              </a:rPr>
              <a:t>Contact, travel history</a:t>
            </a:r>
          </a:p>
          <a:p>
            <a:pPr indent="-182880" fontAlgn="auto">
              <a:spcAft>
                <a:spcPts val="0"/>
              </a:spcAft>
              <a:defRPr/>
            </a:pPr>
            <a:r>
              <a:rPr lang="en-US" b="1" dirty="0">
                <a:solidFill>
                  <a:schemeClr val="tx1"/>
                </a:solidFill>
              </a:rPr>
              <a:t>Seizure</a:t>
            </a:r>
          </a:p>
          <a:p>
            <a:pPr indent="-182880" fontAlgn="auto">
              <a:spcAft>
                <a:spcPts val="0"/>
              </a:spcAft>
              <a:defRPr/>
            </a:pPr>
            <a:r>
              <a:rPr lang="en-US" b="1" dirty="0">
                <a:solidFill>
                  <a:schemeClr val="tx1"/>
                </a:solidFill>
              </a:rPr>
              <a:t>Degree of dehydration</a:t>
            </a:r>
          </a:p>
          <a:p>
            <a:pPr indent="-182880" fontAlgn="auto">
              <a:spcAft>
                <a:spcPts val="0"/>
              </a:spcAft>
              <a:defRPr/>
            </a:pPr>
            <a:endParaRPr lang="en-US" dirty="0">
              <a:solidFill>
                <a:srgbClr val="FF0000"/>
              </a:solidFill>
            </a:endParaRPr>
          </a:p>
          <a:p>
            <a:pPr indent="-182880" fontAlgn="auto">
              <a:spcAft>
                <a:spcPts val="0"/>
              </a:spcAft>
              <a:defRPr/>
            </a:pPr>
            <a:endParaRPr lang="en-US" dirty="0"/>
          </a:p>
          <a:p>
            <a:pPr indent="-182880" fontAlgn="auto">
              <a:spcAft>
                <a:spcPts val="0"/>
              </a:spcAft>
              <a:defRPr/>
            </a:pPr>
            <a:endParaRPr lang="en-US" dirty="0"/>
          </a:p>
          <a:p>
            <a:pPr indent="-182880" fontAlgn="auto">
              <a:spcAft>
                <a:spcPts val="0"/>
              </a:spcAft>
              <a:defRPr/>
            </a:pPr>
            <a:endParaRPr lang="ar-JO"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13C90450-8160-3B7B-B9C3-E7338FB72567}"/>
              </a:ext>
            </a:extLst>
          </p:cNvPr>
          <p:cNvSpPr>
            <a:spLocks noGrp="1" noChangeArrowheads="1"/>
          </p:cNvSpPr>
          <p:nvPr>
            <p:ph type="title"/>
          </p:nvPr>
        </p:nvSpPr>
        <p:spPr/>
        <p:txBody>
          <a:bodyPr/>
          <a:lstStyle/>
          <a:p>
            <a:r>
              <a:rPr lang="en-US" altLang="en-US"/>
              <a:t>Physical exam</a:t>
            </a:r>
            <a:endParaRPr lang="en-US" altLang="en-US" b="1"/>
          </a:p>
        </p:txBody>
      </p:sp>
      <p:sp>
        <p:nvSpPr>
          <p:cNvPr id="65539" name="Content Placeholder 2">
            <a:extLst>
              <a:ext uri="{FF2B5EF4-FFF2-40B4-BE49-F238E27FC236}">
                <a16:creationId xmlns:a16="http://schemas.microsoft.com/office/drawing/2014/main" id="{C4813E28-E16B-1D89-3E85-97232AEC24D3}"/>
              </a:ext>
            </a:extLst>
          </p:cNvPr>
          <p:cNvSpPr>
            <a:spLocks noGrp="1" noChangeArrowheads="1"/>
          </p:cNvSpPr>
          <p:nvPr>
            <p:ph idx="1"/>
          </p:nvPr>
        </p:nvSpPr>
        <p:spPr/>
        <p:txBody>
          <a:bodyPr/>
          <a:lstStyle/>
          <a:p>
            <a:r>
              <a:rPr lang="en-US" altLang="en-US" b="1">
                <a:solidFill>
                  <a:schemeClr val="tx1"/>
                </a:solidFill>
              </a:rPr>
              <a:t>General: ill appearance, level of alertness, lethargy, irritability.</a:t>
            </a:r>
          </a:p>
          <a:p>
            <a:r>
              <a:rPr lang="en-US" altLang="en-US" b="1">
                <a:solidFill>
                  <a:schemeClr val="tx1"/>
                </a:solidFill>
              </a:rPr>
              <a:t>Growth parameters</a:t>
            </a:r>
          </a:p>
          <a:p>
            <a:r>
              <a:rPr lang="en-US" altLang="en-US" b="1">
                <a:solidFill>
                  <a:schemeClr val="tx1"/>
                </a:solidFill>
              </a:rPr>
              <a:t>HEENT</a:t>
            </a:r>
          </a:p>
          <a:p>
            <a:r>
              <a:rPr lang="en-US" altLang="en-US" b="1">
                <a:solidFill>
                  <a:schemeClr val="tx1"/>
                </a:solidFill>
              </a:rPr>
              <a:t>Chest exam</a:t>
            </a:r>
          </a:p>
          <a:p>
            <a:r>
              <a:rPr lang="en-US" altLang="en-US" b="1">
                <a:solidFill>
                  <a:schemeClr val="tx1"/>
                </a:solidFill>
              </a:rPr>
              <a:t>Abdominal exam: tenderness, guarding, organomegaly</a:t>
            </a:r>
          </a:p>
          <a:p>
            <a:r>
              <a:rPr lang="en-US" altLang="en-US" b="1">
                <a:solidFill>
                  <a:schemeClr val="tx1"/>
                </a:solidFill>
              </a:rPr>
              <a:t>Back: costophrenic angle tenderness</a:t>
            </a:r>
          </a:p>
          <a:p>
            <a:r>
              <a:rPr lang="en-US" altLang="en-US" b="1">
                <a:solidFill>
                  <a:schemeClr val="tx1"/>
                </a:solidFill>
              </a:rPr>
              <a:t>Skin: rash, jaundice, a doughy feel to the skin may indicate hypernatremia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505B0866-27DA-5D57-3F33-4BEE602A7528}"/>
              </a:ext>
            </a:extLst>
          </p:cNvPr>
          <p:cNvSpPr>
            <a:spLocks noGrp="1" noChangeArrowheads="1"/>
          </p:cNvSpPr>
          <p:nvPr>
            <p:ph type="title"/>
          </p:nvPr>
        </p:nvSpPr>
        <p:spPr/>
        <p:txBody>
          <a:bodyPr/>
          <a:lstStyle/>
          <a:p>
            <a:endParaRPr lang="en-US" altLang="en-US"/>
          </a:p>
        </p:txBody>
      </p:sp>
      <p:sp>
        <p:nvSpPr>
          <p:cNvPr id="66563" name="Content Placeholder 2">
            <a:extLst>
              <a:ext uri="{FF2B5EF4-FFF2-40B4-BE49-F238E27FC236}">
                <a16:creationId xmlns:a16="http://schemas.microsoft.com/office/drawing/2014/main" id="{9ABEBA2F-6A84-A7EF-DFE4-F2D9C404F1C2}"/>
              </a:ext>
            </a:extLst>
          </p:cNvPr>
          <p:cNvSpPr>
            <a:spLocks noGrp="1" noChangeArrowheads="1"/>
          </p:cNvSpPr>
          <p:nvPr>
            <p:ph idx="1"/>
          </p:nvPr>
        </p:nvSpPr>
        <p:spPr/>
        <p:txBody>
          <a:bodyPr/>
          <a:lstStyle/>
          <a:p>
            <a:endParaRPr lang="en-US" altLang="en-US"/>
          </a:p>
        </p:txBody>
      </p:sp>
      <p:pic>
        <p:nvPicPr>
          <p:cNvPr id="66564" name="Picture 4">
            <a:extLst>
              <a:ext uri="{FF2B5EF4-FFF2-40B4-BE49-F238E27FC236}">
                <a16:creationId xmlns:a16="http://schemas.microsoft.com/office/drawing/2014/main" id="{E726E413-D9B7-C564-11E1-9C3655F1E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52" t="13565" r="25195" b="8888"/>
          <a:stretch>
            <a:fillRect/>
          </a:stretch>
        </p:blipFill>
        <p:spPr bwMode="auto">
          <a:xfrm>
            <a:off x="239713" y="254000"/>
            <a:ext cx="1166495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2EA6792-0315-6451-66C2-E6988BC9C54E}"/>
              </a:ext>
            </a:extLst>
          </p:cNvPr>
          <p:cNvGraphicFramePr>
            <a:graphicFrameLocks noGrp="1"/>
          </p:cNvGraphicFramePr>
          <p:nvPr/>
        </p:nvGraphicFramePr>
        <p:xfrm>
          <a:off x="249238" y="1588"/>
          <a:ext cx="11744325" cy="6808785"/>
        </p:xfrm>
        <a:graphic>
          <a:graphicData uri="http://schemas.openxmlformats.org/drawingml/2006/table">
            <a:tbl>
              <a:tblPr firstRow="1" bandRow="1">
                <a:tableStyleId>{5C22544A-7EE6-4342-B048-85BDC9FD1C3A}</a:tableStyleId>
              </a:tblPr>
              <a:tblGrid>
                <a:gridCol w="2899380">
                  <a:extLst>
                    <a:ext uri="{9D8B030D-6E8A-4147-A177-3AD203B41FA5}">
                      <a16:colId xmlns:a16="http://schemas.microsoft.com/office/drawing/2014/main" val="20000"/>
                    </a:ext>
                  </a:extLst>
                </a:gridCol>
                <a:gridCol w="2948315">
                  <a:extLst>
                    <a:ext uri="{9D8B030D-6E8A-4147-A177-3AD203B41FA5}">
                      <a16:colId xmlns:a16="http://schemas.microsoft.com/office/drawing/2014/main" val="20001"/>
                    </a:ext>
                  </a:extLst>
                </a:gridCol>
                <a:gridCol w="2948315">
                  <a:extLst>
                    <a:ext uri="{9D8B030D-6E8A-4147-A177-3AD203B41FA5}">
                      <a16:colId xmlns:a16="http://schemas.microsoft.com/office/drawing/2014/main" val="20002"/>
                    </a:ext>
                  </a:extLst>
                </a:gridCol>
                <a:gridCol w="2948315">
                  <a:extLst>
                    <a:ext uri="{9D8B030D-6E8A-4147-A177-3AD203B41FA5}">
                      <a16:colId xmlns:a16="http://schemas.microsoft.com/office/drawing/2014/main" val="20003"/>
                    </a:ext>
                  </a:extLst>
                </a:gridCol>
              </a:tblGrid>
              <a:tr h="630503">
                <a:tc>
                  <a:txBody>
                    <a:bodyPr/>
                    <a:lstStyle/>
                    <a:p>
                      <a:pPr algn="ctr"/>
                      <a:r>
                        <a:rPr lang="en-CA" sz="1800" b="1" dirty="0"/>
                        <a:t>Symptom or Sign</a:t>
                      </a:r>
                      <a:endParaRPr lang="en-CA" sz="1800" dirty="0"/>
                    </a:p>
                  </a:txBody>
                  <a:tcPr marL="91434" marR="91434" marT="45724" marB="45724"/>
                </a:tc>
                <a:tc>
                  <a:txBody>
                    <a:bodyPr/>
                    <a:lstStyle/>
                    <a:p>
                      <a:pPr algn="ctr"/>
                      <a:r>
                        <a:rPr lang="en-CA" sz="1800" b="1" dirty="0"/>
                        <a:t>Mild Dehydration</a:t>
                      </a:r>
                      <a:endParaRPr lang="en-CA" sz="1800" dirty="0"/>
                    </a:p>
                  </a:txBody>
                  <a:tcPr marL="91434" marR="91434" marT="45724" marB="45724"/>
                </a:tc>
                <a:tc>
                  <a:txBody>
                    <a:bodyPr/>
                    <a:lstStyle/>
                    <a:p>
                      <a:pPr algn="ctr"/>
                      <a:r>
                        <a:rPr lang="en-CA" sz="1800" b="1" dirty="0"/>
                        <a:t>Moderate Dehydration</a:t>
                      </a:r>
                      <a:endParaRPr lang="en-CA" sz="1800" dirty="0"/>
                    </a:p>
                  </a:txBody>
                  <a:tcPr marL="91434" marR="91434" marT="45724" marB="45724"/>
                </a:tc>
                <a:tc>
                  <a:txBody>
                    <a:bodyPr/>
                    <a:lstStyle/>
                    <a:p>
                      <a:pPr algn="ctr"/>
                      <a:r>
                        <a:rPr lang="en-CA" sz="1800" b="1" dirty="0"/>
                        <a:t>Severe Dehydration</a:t>
                      </a:r>
                      <a:endParaRPr lang="en-CA" sz="1800" dirty="0"/>
                    </a:p>
                  </a:txBody>
                  <a:tcPr marL="91434" marR="91434" marT="45724" marB="45724"/>
                </a:tc>
                <a:extLst>
                  <a:ext uri="{0D108BD9-81ED-4DB2-BD59-A6C34878D82A}">
                    <a16:rowId xmlns:a16="http://schemas.microsoft.com/office/drawing/2014/main" val="10000"/>
                  </a:ext>
                </a:extLst>
              </a:tr>
              <a:tr h="547877">
                <a:tc>
                  <a:txBody>
                    <a:bodyPr/>
                    <a:lstStyle>
                      <a:lvl1pPr algn="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dirty="0" err="1">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Wt</a:t>
                      </a:r>
                      <a:r>
                        <a:rPr kumimoji="0" lang="en-US" alt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 loss</a:t>
                      </a:r>
                    </a:p>
                  </a:txBody>
                  <a:tcPr marL="91434" marR="91434" marT="45724" marB="45724" horzOverflow="overflow"/>
                </a:tc>
                <a:tc>
                  <a:txBody>
                    <a:bodyPr/>
                    <a:lstStyle>
                      <a:lvl1pPr algn="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3-5%</a:t>
                      </a:r>
                    </a:p>
                  </a:txBody>
                  <a:tcPr marL="91434" marR="91434" marT="45724" marB="45724" horzOverflow="overflow"/>
                </a:tc>
                <a:tc>
                  <a:txBody>
                    <a:bodyPr/>
                    <a:lstStyle>
                      <a:lvl1pPr algn="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6-10 %</a:t>
                      </a:r>
                    </a:p>
                  </a:txBody>
                  <a:tcPr marL="91434" marR="91434" marT="45724" marB="45724" horzOverflow="overflow"/>
                </a:tc>
                <a:tc>
                  <a:txBody>
                    <a:bodyPr/>
                    <a:lstStyle>
                      <a:lvl1pPr algn="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9 – 15 %</a:t>
                      </a:r>
                    </a:p>
                  </a:txBody>
                  <a:tcPr marL="91434" marR="91434" marT="45724" marB="45724" horzOverflow="overflow"/>
                </a:tc>
                <a:extLst>
                  <a:ext uri="{0D108BD9-81ED-4DB2-BD59-A6C34878D82A}">
                    <a16:rowId xmlns:a16="http://schemas.microsoft.com/office/drawing/2014/main" val="10001"/>
                  </a:ext>
                </a:extLst>
              </a:tr>
              <a:tr h="630503">
                <a:tc>
                  <a:txBody>
                    <a:bodyPr/>
                    <a:lstStyle/>
                    <a:p>
                      <a:r>
                        <a:rPr lang="en-CA" sz="1800" dirty="0"/>
                        <a:t>Mental status</a:t>
                      </a:r>
                    </a:p>
                  </a:txBody>
                  <a:tcPr marL="91434" marR="91434" marT="45724" marB="45724"/>
                </a:tc>
                <a:tc>
                  <a:txBody>
                    <a:bodyPr/>
                    <a:lstStyle/>
                    <a:p>
                      <a:r>
                        <a:rPr lang="en-CA" sz="1800" dirty="0"/>
                        <a:t>Alert</a:t>
                      </a:r>
                    </a:p>
                  </a:txBody>
                  <a:tcPr marL="91434" marR="91434" marT="45724" marB="45724"/>
                </a:tc>
                <a:tc>
                  <a:txBody>
                    <a:bodyPr/>
                    <a:lstStyle/>
                    <a:p>
                      <a:r>
                        <a:rPr lang="en-CA" sz="1800"/>
                        <a:t>Restless, irritable</a:t>
                      </a:r>
                    </a:p>
                  </a:txBody>
                  <a:tcPr marL="91434" marR="91434" marT="45724" marB="45724"/>
                </a:tc>
                <a:tc>
                  <a:txBody>
                    <a:bodyPr/>
                    <a:lstStyle/>
                    <a:p>
                      <a:r>
                        <a:rPr lang="en-CA" sz="1800"/>
                        <a:t>Lethargic, unconscious</a:t>
                      </a:r>
                    </a:p>
                  </a:txBody>
                  <a:tcPr marL="91434" marR="91434" marT="45724" marB="45724"/>
                </a:tc>
                <a:extLst>
                  <a:ext uri="{0D108BD9-81ED-4DB2-BD59-A6C34878D82A}">
                    <a16:rowId xmlns:a16="http://schemas.microsoft.com/office/drawing/2014/main" val="10002"/>
                  </a:ext>
                </a:extLst>
              </a:tr>
              <a:tr h="365788">
                <a:tc>
                  <a:txBody>
                    <a:bodyPr/>
                    <a:lstStyle/>
                    <a:p>
                      <a:r>
                        <a:rPr lang="en-CA" sz="1800"/>
                        <a:t>Thirst</a:t>
                      </a:r>
                    </a:p>
                  </a:txBody>
                  <a:tcPr marL="91434" marR="91434" marT="45724" marB="45724"/>
                </a:tc>
                <a:tc>
                  <a:txBody>
                    <a:bodyPr/>
                    <a:lstStyle/>
                    <a:p>
                      <a:r>
                        <a:rPr lang="en-CA" sz="1800" dirty="0"/>
                        <a:t>Drinks normally</a:t>
                      </a:r>
                    </a:p>
                  </a:txBody>
                  <a:tcPr marL="91434" marR="91434" marT="45724" marB="45724"/>
                </a:tc>
                <a:tc>
                  <a:txBody>
                    <a:bodyPr/>
                    <a:lstStyle/>
                    <a:p>
                      <a:r>
                        <a:rPr lang="en-CA" sz="1800"/>
                        <a:t>Drinks eagerly</a:t>
                      </a:r>
                    </a:p>
                  </a:txBody>
                  <a:tcPr marL="91434" marR="91434" marT="45724" marB="45724"/>
                </a:tc>
                <a:tc>
                  <a:txBody>
                    <a:bodyPr/>
                    <a:lstStyle/>
                    <a:p>
                      <a:r>
                        <a:rPr lang="en-CA" sz="1800"/>
                        <a:t>Drinks poorly</a:t>
                      </a:r>
                    </a:p>
                  </a:txBody>
                  <a:tcPr marL="91434" marR="91434" marT="45724" marB="45724"/>
                </a:tc>
                <a:extLst>
                  <a:ext uri="{0D108BD9-81ED-4DB2-BD59-A6C34878D82A}">
                    <a16:rowId xmlns:a16="http://schemas.microsoft.com/office/drawing/2014/main" val="10003"/>
                  </a:ext>
                </a:extLst>
              </a:tr>
              <a:tr h="547877">
                <a:tc>
                  <a:txBody>
                    <a:bodyPr/>
                    <a:lstStyle/>
                    <a:p>
                      <a:r>
                        <a:rPr lang="en-CA" sz="1800"/>
                        <a:t>Heart rate</a:t>
                      </a:r>
                    </a:p>
                  </a:txBody>
                  <a:tcPr marL="91434" marR="91434" marT="45724" marB="45724"/>
                </a:tc>
                <a:tc>
                  <a:txBody>
                    <a:bodyPr/>
                    <a:lstStyle/>
                    <a:p>
                      <a:r>
                        <a:rPr lang="en-CA" sz="1800" dirty="0"/>
                        <a:t>Normal</a:t>
                      </a:r>
                    </a:p>
                  </a:txBody>
                  <a:tcPr marL="91434" marR="91434" marT="45724" marB="45724"/>
                </a:tc>
                <a:tc>
                  <a:txBody>
                    <a:bodyPr/>
                    <a:lstStyle/>
                    <a:p>
                      <a:r>
                        <a:rPr lang="en-CA" sz="1800"/>
                        <a:t>Normal to increased</a:t>
                      </a:r>
                    </a:p>
                  </a:txBody>
                  <a:tcPr marL="91434" marR="91434" marT="45724" marB="45724"/>
                </a:tc>
                <a:tc>
                  <a:txBody>
                    <a:bodyPr/>
                    <a:lstStyle/>
                    <a:p>
                      <a:r>
                        <a:rPr lang="en-CA" sz="1800"/>
                        <a:t>Tachycardia</a:t>
                      </a:r>
                    </a:p>
                  </a:txBody>
                  <a:tcPr marL="91434" marR="91434" marT="45724" marB="45724"/>
                </a:tc>
                <a:extLst>
                  <a:ext uri="{0D108BD9-81ED-4DB2-BD59-A6C34878D82A}">
                    <a16:rowId xmlns:a16="http://schemas.microsoft.com/office/drawing/2014/main" val="10004"/>
                  </a:ext>
                </a:extLst>
              </a:tr>
              <a:tr h="630503">
                <a:tc>
                  <a:txBody>
                    <a:bodyPr/>
                    <a:lstStyle/>
                    <a:p>
                      <a:r>
                        <a:rPr lang="en-CA" sz="1800"/>
                        <a:t>Quality of pulses</a:t>
                      </a:r>
                    </a:p>
                  </a:txBody>
                  <a:tcPr marL="91434" marR="91434" marT="45724" marB="45724"/>
                </a:tc>
                <a:tc>
                  <a:txBody>
                    <a:bodyPr/>
                    <a:lstStyle/>
                    <a:p>
                      <a:r>
                        <a:rPr lang="en-CA" sz="1800" dirty="0"/>
                        <a:t>Normal</a:t>
                      </a:r>
                    </a:p>
                  </a:txBody>
                  <a:tcPr marL="91434" marR="91434" marT="45724" marB="45724"/>
                </a:tc>
                <a:tc>
                  <a:txBody>
                    <a:bodyPr/>
                    <a:lstStyle/>
                    <a:p>
                      <a:r>
                        <a:rPr lang="en-CA" sz="1800" dirty="0"/>
                        <a:t>Normal to decreased</a:t>
                      </a:r>
                    </a:p>
                  </a:txBody>
                  <a:tcPr marL="91434" marR="91434" marT="45724" marB="45724"/>
                </a:tc>
                <a:tc>
                  <a:txBody>
                    <a:bodyPr/>
                    <a:lstStyle/>
                    <a:p>
                      <a:r>
                        <a:rPr lang="en-CA" sz="1800"/>
                        <a:t>Weak or unpalpable</a:t>
                      </a:r>
                    </a:p>
                  </a:txBody>
                  <a:tcPr marL="91434" marR="91434" marT="45724" marB="45724"/>
                </a:tc>
                <a:extLst>
                  <a:ext uri="{0D108BD9-81ED-4DB2-BD59-A6C34878D82A}">
                    <a16:rowId xmlns:a16="http://schemas.microsoft.com/office/drawing/2014/main" val="10005"/>
                  </a:ext>
                </a:extLst>
              </a:tr>
              <a:tr h="365788">
                <a:tc>
                  <a:txBody>
                    <a:bodyPr/>
                    <a:lstStyle/>
                    <a:p>
                      <a:r>
                        <a:rPr lang="en-CA" sz="1800"/>
                        <a:t>Breathing</a:t>
                      </a:r>
                    </a:p>
                  </a:txBody>
                  <a:tcPr marL="91434" marR="91434" marT="45724" marB="45724"/>
                </a:tc>
                <a:tc>
                  <a:txBody>
                    <a:bodyPr/>
                    <a:lstStyle/>
                    <a:p>
                      <a:r>
                        <a:rPr lang="en-CA" sz="1800" dirty="0"/>
                        <a:t>Normal</a:t>
                      </a:r>
                    </a:p>
                  </a:txBody>
                  <a:tcPr marL="91434" marR="91434" marT="45724" marB="45724"/>
                </a:tc>
                <a:tc>
                  <a:txBody>
                    <a:bodyPr/>
                    <a:lstStyle/>
                    <a:p>
                      <a:r>
                        <a:rPr lang="en-CA" sz="1800"/>
                        <a:t>Normal or fast</a:t>
                      </a:r>
                    </a:p>
                  </a:txBody>
                  <a:tcPr marL="91434" marR="91434" marT="45724" marB="45724"/>
                </a:tc>
                <a:tc>
                  <a:txBody>
                    <a:bodyPr/>
                    <a:lstStyle/>
                    <a:p>
                      <a:r>
                        <a:rPr lang="en-CA" sz="1800"/>
                        <a:t>Deep</a:t>
                      </a:r>
                    </a:p>
                  </a:txBody>
                  <a:tcPr marL="91434" marR="91434" marT="45724" marB="45724"/>
                </a:tc>
                <a:extLst>
                  <a:ext uri="{0D108BD9-81ED-4DB2-BD59-A6C34878D82A}">
                    <a16:rowId xmlns:a16="http://schemas.microsoft.com/office/drawing/2014/main" val="10006"/>
                  </a:ext>
                </a:extLst>
              </a:tr>
              <a:tr h="365788">
                <a:tc>
                  <a:txBody>
                    <a:bodyPr/>
                    <a:lstStyle/>
                    <a:p>
                      <a:r>
                        <a:rPr lang="en-CA" sz="1800"/>
                        <a:t>Eyes</a:t>
                      </a:r>
                    </a:p>
                  </a:txBody>
                  <a:tcPr marL="91434" marR="91434" marT="45724" marB="45724"/>
                </a:tc>
                <a:tc>
                  <a:txBody>
                    <a:bodyPr/>
                    <a:lstStyle/>
                    <a:p>
                      <a:r>
                        <a:rPr lang="en-CA" sz="1800" dirty="0"/>
                        <a:t>Normal</a:t>
                      </a:r>
                    </a:p>
                  </a:txBody>
                  <a:tcPr marL="91434" marR="91434" marT="45724" marB="45724"/>
                </a:tc>
                <a:tc>
                  <a:txBody>
                    <a:bodyPr/>
                    <a:lstStyle/>
                    <a:p>
                      <a:r>
                        <a:rPr lang="en-CA" sz="1800"/>
                        <a:t>Slightly sunken</a:t>
                      </a:r>
                    </a:p>
                  </a:txBody>
                  <a:tcPr marL="91434" marR="91434" marT="45724" marB="45724"/>
                </a:tc>
                <a:tc>
                  <a:txBody>
                    <a:bodyPr/>
                    <a:lstStyle/>
                    <a:p>
                      <a:r>
                        <a:rPr lang="en-CA" sz="1800"/>
                        <a:t>Deeply sunken</a:t>
                      </a:r>
                    </a:p>
                  </a:txBody>
                  <a:tcPr marL="91434" marR="91434" marT="45724" marB="45724"/>
                </a:tc>
                <a:extLst>
                  <a:ext uri="{0D108BD9-81ED-4DB2-BD59-A6C34878D82A}">
                    <a16:rowId xmlns:a16="http://schemas.microsoft.com/office/drawing/2014/main" val="10007"/>
                  </a:ext>
                </a:extLst>
              </a:tr>
              <a:tr h="365788">
                <a:tc>
                  <a:txBody>
                    <a:bodyPr/>
                    <a:lstStyle/>
                    <a:p>
                      <a:r>
                        <a:rPr lang="en-CA" sz="1800"/>
                        <a:t>Tears</a:t>
                      </a:r>
                    </a:p>
                  </a:txBody>
                  <a:tcPr marL="91434" marR="91434" marT="45724" marB="45724"/>
                </a:tc>
                <a:tc>
                  <a:txBody>
                    <a:bodyPr/>
                    <a:lstStyle/>
                    <a:p>
                      <a:r>
                        <a:rPr lang="en-CA" sz="1800" dirty="0"/>
                        <a:t>Present</a:t>
                      </a:r>
                    </a:p>
                  </a:txBody>
                  <a:tcPr marL="91434" marR="91434" marT="45724" marB="45724"/>
                </a:tc>
                <a:tc>
                  <a:txBody>
                    <a:bodyPr/>
                    <a:lstStyle/>
                    <a:p>
                      <a:r>
                        <a:rPr lang="en-CA" sz="1800"/>
                        <a:t>Decreased</a:t>
                      </a:r>
                    </a:p>
                  </a:txBody>
                  <a:tcPr marL="91434" marR="91434" marT="45724" marB="45724"/>
                </a:tc>
                <a:tc>
                  <a:txBody>
                    <a:bodyPr/>
                    <a:lstStyle/>
                    <a:p>
                      <a:r>
                        <a:rPr lang="en-CA" sz="1800"/>
                        <a:t>Absent</a:t>
                      </a:r>
                    </a:p>
                  </a:txBody>
                  <a:tcPr marL="91434" marR="91434" marT="45724" marB="45724"/>
                </a:tc>
                <a:extLst>
                  <a:ext uri="{0D108BD9-81ED-4DB2-BD59-A6C34878D82A}">
                    <a16:rowId xmlns:a16="http://schemas.microsoft.com/office/drawing/2014/main" val="10008"/>
                  </a:ext>
                </a:extLst>
              </a:tr>
              <a:tr h="365788">
                <a:tc>
                  <a:txBody>
                    <a:bodyPr/>
                    <a:lstStyle/>
                    <a:p>
                      <a:r>
                        <a:rPr lang="en-CA" sz="1800"/>
                        <a:t>Mouth and tongue</a:t>
                      </a:r>
                    </a:p>
                  </a:txBody>
                  <a:tcPr marL="91434" marR="91434" marT="45724" marB="45724"/>
                </a:tc>
                <a:tc>
                  <a:txBody>
                    <a:bodyPr/>
                    <a:lstStyle/>
                    <a:p>
                      <a:r>
                        <a:rPr lang="en-CA" sz="1800"/>
                        <a:t>Moist</a:t>
                      </a:r>
                    </a:p>
                  </a:txBody>
                  <a:tcPr marL="91434" marR="91434" marT="45724" marB="45724"/>
                </a:tc>
                <a:tc>
                  <a:txBody>
                    <a:bodyPr/>
                    <a:lstStyle/>
                    <a:p>
                      <a:r>
                        <a:rPr lang="en-CA" sz="1800"/>
                        <a:t>Dry</a:t>
                      </a:r>
                    </a:p>
                  </a:txBody>
                  <a:tcPr marL="91434" marR="91434" marT="45724" marB="45724"/>
                </a:tc>
                <a:tc>
                  <a:txBody>
                    <a:bodyPr/>
                    <a:lstStyle/>
                    <a:p>
                      <a:r>
                        <a:rPr lang="en-CA" sz="1800"/>
                        <a:t>Parched</a:t>
                      </a:r>
                    </a:p>
                  </a:txBody>
                  <a:tcPr marL="91434" marR="91434" marT="45724" marB="45724"/>
                </a:tc>
                <a:extLst>
                  <a:ext uri="{0D108BD9-81ED-4DB2-BD59-A6C34878D82A}">
                    <a16:rowId xmlns:a16="http://schemas.microsoft.com/office/drawing/2014/main" val="10009"/>
                  </a:ext>
                </a:extLst>
              </a:tr>
              <a:tr h="365788">
                <a:tc>
                  <a:txBody>
                    <a:bodyPr/>
                    <a:lstStyle/>
                    <a:p>
                      <a:r>
                        <a:rPr lang="en-CA" sz="1800"/>
                        <a:t>Skin fold</a:t>
                      </a:r>
                    </a:p>
                  </a:txBody>
                  <a:tcPr marL="91434" marR="91434" marT="45724" marB="45724"/>
                </a:tc>
                <a:tc>
                  <a:txBody>
                    <a:bodyPr/>
                    <a:lstStyle/>
                    <a:p>
                      <a:r>
                        <a:rPr lang="en-CA" sz="1800"/>
                        <a:t>Instant recoil</a:t>
                      </a:r>
                    </a:p>
                  </a:txBody>
                  <a:tcPr marL="91434" marR="91434" marT="45724" marB="45724"/>
                </a:tc>
                <a:tc>
                  <a:txBody>
                    <a:bodyPr/>
                    <a:lstStyle/>
                    <a:p>
                      <a:r>
                        <a:rPr lang="en-CA" sz="1800"/>
                        <a:t>Recoil &lt;2 seconds</a:t>
                      </a:r>
                    </a:p>
                  </a:txBody>
                  <a:tcPr marL="91434" marR="91434" marT="45724" marB="45724"/>
                </a:tc>
                <a:tc>
                  <a:txBody>
                    <a:bodyPr/>
                    <a:lstStyle/>
                    <a:p>
                      <a:r>
                        <a:rPr lang="en-CA" sz="1800"/>
                        <a:t>Recoil &gt;2 seconds</a:t>
                      </a:r>
                    </a:p>
                  </a:txBody>
                  <a:tcPr marL="91434" marR="91434" marT="45724" marB="45724"/>
                </a:tc>
                <a:extLst>
                  <a:ext uri="{0D108BD9-81ED-4DB2-BD59-A6C34878D82A}">
                    <a16:rowId xmlns:a16="http://schemas.microsoft.com/office/drawing/2014/main" val="10010"/>
                  </a:ext>
                </a:extLst>
              </a:tr>
              <a:tr h="630503">
                <a:tc>
                  <a:txBody>
                    <a:bodyPr/>
                    <a:lstStyle/>
                    <a:p>
                      <a:r>
                        <a:rPr lang="en-CA" sz="1800"/>
                        <a:t>Capillary refill</a:t>
                      </a:r>
                    </a:p>
                  </a:txBody>
                  <a:tcPr marL="91434" marR="91434" marT="45724" marB="45724"/>
                </a:tc>
                <a:tc>
                  <a:txBody>
                    <a:bodyPr/>
                    <a:lstStyle/>
                    <a:p>
                      <a:r>
                        <a:rPr lang="en-CA" sz="1800"/>
                        <a:t>Normal</a:t>
                      </a:r>
                    </a:p>
                  </a:txBody>
                  <a:tcPr marL="91434" marR="91434" marT="45724" marB="45724"/>
                </a:tc>
                <a:tc>
                  <a:txBody>
                    <a:bodyPr/>
                    <a:lstStyle/>
                    <a:p>
                      <a:r>
                        <a:rPr lang="en-CA" sz="1800"/>
                        <a:t>Prolonged</a:t>
                      </a:r>
                    </a:p>
                  </a:txBody>
                  <a:tcPr marL="91434" marR="91434" marT="45724" marB="45724"/>
                </a:tc>
                <a:tc>
                  <a:txBody>
                    <a:bodyPr/>
                    <a:lstStyle/>
                    <a:p>
                      <a:r>
                        <a:rPr lang="en-CA" sz="1800"/>
                        <a:t>Prolonged or minimal</a:t>
                      </a:r>
                    </a:p>
                  </a:txBody>
                  <a:tcPr marL="91434" marR="91434" marT="45724" marB="45724"/>
                </a:tc>
                <a:extLst>
                  <a:ext uri="{0D108BD9-81ED-4DB2-BD59-A6C34878D82A}">
                    <a16:rowId xmlns:a16="http://schemas.microsoft.com/office/drawing/2014/main" val="10011"/>
                  </a:ext>
                </a:extLst>
              </a:tr>
              <a:tr h="630503">
                <a:tc>
                  <a:txBody>
                    <a:bodyPr/>
                    <a:lstStyle/>
                    <a:p>
                      <a:r>
                        <a:rPr lang="en-CA" sz="1800"/>
                        <a:t>Extremities</a:t>
                      </a:r>
                    </a:p>
                  </a:txBody>
                  <a:tcPr marL="91434" marR="91434" marT="45724" marB="45724"/>
                </a:tc>
                <a:tc>
                  <a:txBody>
                    <a:bodyPr/>
                    <a:lstStyle/>
                    <a:p>
                      <a:r>
                        <a:rPr lang="en-CA" sz="1800"/>
                        <a:t>Warm</a:t>
                      </a:r>
                    </a:p>
                  </a:txBody>
                  <a:tcPr marL="91434" marR="91434" marT="45724" marB="45724"/>
                </a:tc>
                <a:tc>
                  <a:txBody>
                    <a:bodyPr/>
                    <a:lstStyle/>
                    <a:p>
                      <a:r>
                        <a:rPr lang="en-CA" sz="1800" dirty="0"/>
                        <a:t>Cold</a:t>
                      </a:r>
                    </a:p>
                  </a:txBody>
                  <a:tcPr marL="91434" marR="91434" marT="45724" marB="45724"/>
                </a:tc>
                <a:tc>
                  <a:txBody>
                    <a:bodyPr/>
                    <a:lstStyle/>
                    <a:p>
                      <a:r>
                        <a:rPr lang="en-CA" sz="1800" dirty="0"/>
                        <a:t>Cold, mottled, cyanotic</a:t>
                      </a:r>
                    </a:p>
                  </a:txBody>
                  <a:tcPr marL="91434" marR="91434" marT="45724" marB="45724"/>
                </a:tc>
                <a:extLst>
                  <a:ext uri="{0D108BD9-81ED-4DB2-BD59-A6C34878D82A}">
                    <a16:rowId xmlns:a16="http://schemas.microsoft.com/office/drawing/2014/main" val="10012"/>
                  </a:ext>
                </a:extLst>
              </a:tr>
              <a:tr h="365788">
                <a:tc>
                  <a:txBody>
                    <a:bodyPr/>
                    <a:lstStyle/>
                    <a:p>
                      <a:r>
                        <a:rPr lang="en-CA" sz="1800"/>
                        <a:t>Urine output</a:t>
                      </a:r>
                    </a:p>
                  </a:txBody>
                  <a:tcPr marL="91434" marR="91434" marT="45724" marB="45724"/>
                </a:tc>
                <a:tc>
                  <a:txBody>
                    <a:bodyPr/>
                    <a:lstStyle/>
                    <a:p>
                      <a:r>
                        <a:rPr lang="en-CA" sz="1800"/>
                        <a:t>Normal</a:t>
                      </a:r>
                    </a:p>
                  </a:txBody>
                  <a:tcPr marL="91434" marR="91434" marT="45724" marB="45724"/>
                </a:tc>
                <a:tc>
                  <a:txBody>
                    <a:bodyPr/>
                    <a:lstStyle/>
                    <a:p>
                      <a:r>
                        <a:rPr lang="en-CA" sz="1800"/>
                        <a:t>Decreased</a:t>
                      </a:r>
                    </a:p>
                  </a:txBody>
                  <a:tcPr marL="91434" marR="91434" marT="45724" marB="45724"/>
                </a:tc>
                <a:tc>
                  <a:txBody>
                    <a:bodyPr/>
                    <a:lstStyle/>
                    <a:p>
                      <a:r>
                        <a:rPr lang="en-CA" sz="1800" dirty="0"/>
                        <a:t>Minimal</a:t>
                      </a:r>
                    </a:p>
                  </a:txBody>
                  <a:tcPr marL="91434" marR="91434" marT="45724" marB="45724"/>
                </a:tc>
                <a:extLst>
                  <a:ext uri="{0D108BD9-81ED-4DB2-BD59-A6C34878D82A}">
                    <a16:rowId xmlns:a16="http://schemas.microsoft.com/office/drawing/2014/main" val="10013"/>
                  </a:ext>
                </a:extLst>
              </a:tr>
            </a:tbl>
          </a:graphicData>
        </a:graphic>
      </p:graphicFrame>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1B370517-8CD8-2243-634B-54945ED7C5F9}"/>
              </a:ext>
            </a:extLst>
          </p:cNvPr>
          <p:cNvSpPr>
            <a:spLocks noGrp="1" noChangeArrowheads="1"/>
          </p:cNvSpPr>
          <p:nvPr>
            <p:ph type="title"/>
          </p:nvPr>
        </p:nvSpPr>
        <p:spPr/>
        <p:txBody>
          <a:bodyPr/>
          <a:lstStyle/>
          <a:p>
            <a:r>
              <a:rPr lang="en-US" altLang="en-US"/>
              <a:t>Lab testing</a:t>
            </a:r>
            <a:endParaRPr lang="en-US" altLang="en-US" b="1"/>
          </a:p>
        </p:txBody>
      </p:sp>
      <p:sp>
        <p:nvSpPr>
          <p:cNvPr id="70659" name="Content Placeholder 2">
            <a:extLst>
              <a:ext uri="{FF2B5EF4-FFF2-40B4-BE49-F238E27FC236}">
                <a16:creationId xmlns:a16="http://schemas.microsoft.com/office/drawing/2014/main" id="{A1BE7EC0-C060-8AD3-E85B-E9EF9F06A4D1}"/>
              </a:ext>
            </a:extLst>
          </p:cNvPr>
          <p:cNvSpPr>
            <a:spLocks noGrp="1" noChangeArrowheads="1"/>
          </p:cNvSpPr>
          <p:nvPr>
            <p:ph idx="1"/>
          </p:nvPr>
        </p:nvSpPr>
        <p:spPr>
          <a:xfrm>
            <a:off x="1143000" y="2057400"/>
            <a:ext cx="8001000" cy="4511675"/>
          </a:xfrm>
        </p:spPr>
        <p:txBody>
          <a:bodyPr/>
          <a:lstStyle/>
          <a:p>
            <a:r>
              <a:rPr lang="en-US" altLang="en-US" sz="2800" b="1">
                <a:solidFill>
                  <a:schemeClr val="tx1"/>
                </a:solidFill>
              </a:rPr>
              <a:t>Indicated for children with moderate/ severe dehydration, patients treated wit IVF, or patients with history and physical exam are inconsistent with GE .</a:t>
            </a:r>
          </a:p>
          <a:p>
            <a:endParaRPr lang="en-US" altLang="en-US" sz="2800" b="1">
              <a:solidFill>
                <a:schemeClr val="tx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169094A5-CE88-7016-E018-D858A99CE902}"/>
              </a:ext>
            </a:extLst>
          </p:cNvPr>
          <p:cNvSpPr>
            <a:spLocks noGrp="1" noChangeArrowheads="1"/>
          </p:cNvSpPr>
          <p:nvPr>
            <p:ph type="title"/>
          </p:nvPr>
        </p:nvSpPr>
        <p:spPr/>
        <p:txBody>
          <a:bodyPr/>
          <a:lstStyle/>
          <a:p>
            <a:r>
              <a:rPr lang="en-US" altLang="en-US"/>
              <a:t>Lab testing</a:t>
            </a:r>
          </a:p>
        </p:txBody>
      </p:sp>
      <p:sp>
        <p:nvSpPr>
          <p:cNvPr id="72707" name="Content Placeholder 2">
            <a:extLst>
              <a:ext uri="{FF2B5EF4-FFF2-40B4-BE49-F238E27FC236}">
                <a16:creationId xmlns:a16="http://schemas.microsoft.com/office/drawing/2014/main" id="{C176BBDB-D0BB-E871-9502-561BE2E1E6D0}"/>
              </a:ext>
            </a:extLst>
          </p:cNvPr>
          <p:cNvSpPr>
            <a:spLocks noGrp="1" noChangeArrowheads="1"/>
          </p:cNvSpPr>
          <p:nvPr>
            <p:ph idx="1"/>
          </p:nvPr>
        </p:nvSpPr>
        <p:spPr/>
        <p:txBody>
          <a:bodyPr/>
          <a:lstStyle/>
          <a:p>
            <a:pPr>
              <a:buFont typeface="Wingdings" panose="05000000000000000000" pitchFamily="2" charset="2"/>
              <a:buChar char="ü"/>
            </a:pPr>
            <a:r>
              <a:rPr lang="en-US" altLang="en-US" b="1">
                <a:solidFill>
                  <a:schemeClr val="tx1"/>
                </a:solidFill>
              </a:rPr>
              <a:t>Basic electrolytes</a:t>
            </a:r>
          </a:p>
          <a:p>
            <a:pPr>
              <a:buFont typeface="Wingdings" panose="05000000000000000000" pitchFamily="2" charset="2"/>
              <a:buChar char="ü"/>
            </a:pPr>
            <a:r>
              <a:rPr lang="en-US" altLang="en-US" b="1">
                <a:solidFill>
                  <a:schemeClr val="tx1"/>
                </a:solidFill>
              </a:rPr>
              <a:t>glucose</a:t>
            </a:r>
          </a:p>
          <a:p>
            <a:pPr>
              <a:buFont typeface="Wingdings" panose="05000000000000000000" pitchFamily="2" charset="2"/>
              <a:buChar char="ü"/>
            </a:pPr>
            <a:r>
              <a:rPr lang="en-US" altLang="en-US" b="1">
                <a:solidFill>
                  <a:schemeClr val="tx1"/>
                </a:solidFill>
              </a:rPr>
              <a:t>KFT</a:t>
            </a:r>
          </a:p>
          <a:p>
            <a:pPr>
              <a:buFont typeface="Wingdings" panose="05000000000000000000" pitchFamily="2" charset="2"/>
              <a:buChar char="ü"/>
            </a:pPr>
            <a:r>
              <a:rPr lang="en-US" altLang="en-US" b="1">
                <a:solidFill>
                  <a:schemeClr val="tx1"/>
                </a:solidFill>
              </a:rPr>
              <a:t>ABG</a:t>
            </a:r>
          </a:p>
          <a:p>
            <a:pPr>
              <a:buFont typeface="Wingdings" panose="05000000000000000000" pitchFamily="2" charset="2"/>
              <a:buChar char="ü"/>
            </a:pPr>
            <a:r>
              <a:rPr lang="en-US" altLang="en-US" b="1">
                <a:solidFill>
                  <a:schemeClr val="tx1"/>
                </a:solidFill>
              </a:rPr>
              <a:t>CBC, Blood culture</a:t>
            </a:r>
          </a:p>
          <a:p>
            <a:pPr>
              <a:buFont typeface="Wingdings" panose="05000000000000000000" pitchFamily="2" charset="2"/>
              <a:buChar char="ü"/>
            </a:pPr>
            <a:r>
              <a:rPr lang="en-US" altLang="en-US" b="1">
                <a:solidFill>
                  <a:schemeClr val="tx1"/>
                </a:solidFill>
              </a:rPr>
              <a:t>Urine analysis and culture</a:t>
            </a:r>
          </a:p>
          <a:p>
            <a:pPr>
              <a:buFont typeface="Wingdings" panose="05000000000000000000" pitchFamily="2" charset="2"/>
              <a:buChar char="ü"/>
            </a:pPr>
            <a:endParaRPr lang="en-US" altLang="en-US" b="1">
              <a:solidFill>
                <a:schemeClr val="tx1"/>
              </a:solidFill>
            </a:endParaRPr>
          </a:p>
          <a:p>
            <a:pPr>
              <a:buFont typeface="Wingdings" panose="05000000000000000000" pitchFamily="2" charset="2"/>
              <a:buChar char="ü"/>
            </a:pPr>
            <a:endParaRPr lang="en-US" altLang="en-US" b="1">
              <a:solidFill>
                <a:schemeClr val="tx1"/>
              </a:solidFill>
            </a:endParaRPr>
          </a:p>
          <a:p>
            <a:endParaRPr lang="en-US" altLang="en-US" b="1">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D196526D-D12A-1092-F9F3-53C0619A9139}"/>
              </a:ext>
            </a:extLst>
          </p:cNvPr>
          <p:cNvSpPr>
            <a:spLocks noGrp="1" noChangeArrowheads="1"/>
          </p:cNvSpPr>
          <p:nvPr>
            <p:ph type="title"/>
          </p:nvPr>
        </p:nvSpPr>
        <p:spPr/>
        <p:txBody>
          <a:bodyPr/>
          <a:lstStyle/>
          <a:p>
            <a:r>
              <a:rPr lang="en-US" altLang="en-US"/>
              <a:t>Routine stool exam</a:t>
            </a:r>
            <a:endParaRPr lang="ar-JO" altLang="en-US"/>
          </a:p>
        </p:txBody>
      </p:sp>
      <p:sp>
        <p:nvSpPr>
          <p:cNvPr id="3" name="Content Placeholder 2">
            <a:extLst>
              <a:ext uri="{FF2B5EF4-FFF2-40B4-BE49-F238E27FC236}">
                <a16:creationId xmlns:a16="http://schemas.microsoft.com/office/drawing/2014/main" id="{254BFF4C-E26A-54C8-194B-4041AD1CE32A}"/>
              </a:ext>
            </a:extLst>
          </p:cNvPr>
          <p:cNvSpPr>
            <a:spLocks noGrp="1"/>
          </p:cNvSpPr>
          <p:nvPr>
            <p:ph idx="1"/>
          </p:nvPr>
        </p:nvSpPr>
        <p:spPr/>
        <p:txBody>
          <a:bodyPr rtlCol="0">
            <a:normAutofit/>
          </a:bodyPr>
          <a:lstStyle/>
          <a:p>
            <a:pPr indent="-182880" fontAlgn="auto">
              <a:spcAft>
                <a:spcPts val="0"/>
              </a:spcAft>
              <a:defRPr/>
            </a:pPr>
            <a:r>
              <a:rPr lang="en-US" b="1" dirty="0">
                <a:solidFill>
                  <a:schemeClr val="tx1"/>
                </a:solidFill>
              </a:rPr>
              <a:t>Look for blood, mucus</a:t>
            </a:r>
          </a:p>
          <a:p>
            <a:pPr marL="0" indent="0" fontAlgn="auto">
              <a:spcAft>
                <a:spcPts val="0"/>
              </a:spcAft>
              <a:buFont typeface="Corbel" panose="020B0503020204020204" pitchFamily="34" charset="0"/>
              <a:buNone/>
              <a:defRPr/>
            </a:pPr>
            <a:endParaRPr lang="en-US" b="1" dirty="0">
              <a:solidFill>
                <a:schemeClr val="tx1"/>
              </a:solidFill>
            </a:endParaRPr>
          </a:p>
          <a:p>
            <a:pPr indent="-182880" fontAlgn="auto">
              <a:spcAft>
                <a:spcPts val="0"/>
              </a:spcAft>
              <a:defRPr/>
            </a:pPr>
            <a:r>
              <a:rPr lang="en-US" b="1" dirty="0">
                <a:solidFill>
                  <a:schemeClr val="tx1"/>
                </a:solidFill>
              </a:rPr>
              <a:t>Fecal leukocytes: bacterial invasion of colonic mucosa</a:t>
            </a:r>
          </a:p>
          <a:p>
            <a:pPr marL="0" indent="0" fontAlgn="auto">
              <a:spcAft>
                <a:spcPts val="0"/>
              </a:spcAft>
              <a:buFont typeface="Corbel" panose="020B0503020204020204" pitchFamily="34" charset="0"/>
              <a:buNone/>
              <a:defRPr/>
            </a:pPr>
            <a:endParaRPr lang="en-US" b="1" dirty="0">
              <a:solidFill>
                <a:schemeClr val="tx1"/>
              </a:solidFill>
            </a:endParaRPr>
          </a:p>
          <a:p>
            <a:pPr indent="-182880" fontAlgn="auto">
              <a:spcAft>
                <a:spcPts val="0"/>
              </a:spcAft>
              <a:defRPr/>
            </a:pPr>
            <a:r>
              <a:rPr lang="en-US" b="1" dirty="0">
                <a:solidFill>
                  <a:schemeClr val="tx1"/>
                </a:solidFill>
              </a:rPr>
              <a:t>Cyst and </a:t>
            </a:r>
            <a:r>
              <a:rPr lang="en-US" b="1" dirty="0" err="1">
                <a:solidFill>
                  <a:schemeClr val="tx1"/>
                </a:solidFill>
              </a:rPr>
              <a:t>trophozoites</a:t>
            </a:r>
            <a:r>
              <a:rPr lang="en-US" b="1" dirty="0">
                <a:solidFill>
                  <a:schemeClr val="tx1"/>
                </a:solidFill>
              </a:rPr>
              <a:t>: G. </a:t>
            </a:r>
            <a:r>
              <a:rPr lang="en-US" b="1" dirty="0" err="1">
                <a:solidFill>
                  <a:schemeClr val="tx1"/>
                </a:solidFill>
              </a:rPr>
              <a:t>lamblia</a:t>
            </a:r>
            <a:r>
              <a:rPr lang="en-US" b="1" dirty="0">
                <a:solidFill>
                  <a:schemeClr val="tx1"/>
                </a:solidFill>
              </a:rPr>
              <a:t> and E. </a:t>
            </a:r>
            <a:r>
              <a:rPr lang="en-US" b="1" dirty="0" err="1">
                <a:solidFill>
                  <a:schemeClr val="tx1"/>
                </a:solidFill>
              </a:rPr>
              <a:t>histolytica</a:t>
            </a:r>
            <a:endParaRPr lang="en-US" b="1" dirty="0">
              <a:solidFill>
                <a:schemeClr val="tx1"/>
              </a:solidFill>
            </a:endParaRPr>
          </a:p>
          <a:p>
            <a:pPr marL="0" indent="0" fontAlgn="auto">
              <a:spcAft>
                <a:spcPts val="0"/>
              </a:spcAft>
              <a:buFont typeface="Corbel" panose="020B0503020204020204" pitchFamily="34" charset="0"/>
              <a:buNone/>
              <a:defRPr/>
            </a:pPr>
            <a:endParaRPr lang="ar-JO" b="1"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E707974A-716A-F210-B5D3-CF171CB37A7F}"/>
              </a:ext>
            </a:extLst>
          </p:cNvPr>
          <p:cNvSpPr>
            <a:spLocks noGrp="1" noChangeArrowheads="1"/>
          </p:cNvSpPr>
          <p:nvPr>
            <p:ph type="title"/>
          </p:nvPr>
        </p:nvSpPr>
        <p:spPr/>
        <p:txBody>
          <a:bodyPr/>
          <a:lstStyle/>
          <a:p>
            <a:r>
              <a:rPr lang="en-US" altLang="en-US"/>
              <a:t>Epidemiology</a:t>
            </a:r>
            <a:endParaRPr lang="ar-JO" altLang="en-US"/>
          </a:p>
        </p:txBody>
      </p:sp>
      <p:sp>
        <p:nvSpPr>
          <p:cNvPr id="9219" name="Content Placeholder 2">
            <a:extLst>
              <a:ext uri="{FF2B5EF4-FFF2-40B4-BE49-F238E27FC236}">
                <a16:creationId xmlns:a16="http://schemas.microsoft.com/office/drawing/2014/main" id="{A2E8FD0E-F638-1204-5DFD-1AE733B82E5D}"/>
              </a:ext>
            </a:extLst>
          </p:cNvPr>
          <p:cNvSpPr>
            <a:spLocks noGrp="1" noChangeArrowheads="1"/>
          </p:cNvSpPr>
          <p:nvPr>
            <p:ph idx="1"/>
          </p:nvPr>
        </p:nvSpPr>
        <p:spPr/>
        <p:txBody>
          <a:bodyPr/>
          <a:lstStyle/>
          <a:p>
            <a:pPr indent="-182245"/>
            <a:r>
              <a:rPr lang="en-US" altLang="en-US" b="1" dirty="0">
                <a:solidFill>
                  <a:schemeClr val="tx1"/>
                </a:solidFill>
              </a:rPr>
              <a:t>Second most common cause of death in pediatric age group . </a:t>
            </a:r>
            <a:endParaRPr lang="en-US">
              <a:solidFill>
                <a:schemeClr val="tx1"/>
              </a:solidFill>
            </a:endParaRPr>
          </a:p>
          <a:p>
            <a:pPr indent="-182245"/>
            <a:r>
              <a:rPr lang="en-US" altLang="en-US" b="1" dirty="0">
                <a:solidFill>
                  <a:schemeClr val="tx1"/>
                </a:solidFill>
              </a:rPr>
              <a:t>1.34 million deaths annually, or roughly 15% of all child deaths, with more than 98% of these deaths occurring in the developing world .</a:t>
            </a:r>
          </a:p>
          <a:p>
            <a:pPr indent="-182245"/>
            <a:r>
              <a:rPr lang="en-US" altLang="en-US" b="1" dirty="0">
                <a:solidFill>
                  <a:schemeClr val="tx1"/>
                </a:solidFill>
              </a:rPr>
              <a:t>1.7 billion case annually in &lt;5 years</a:t>
            </a:r>
          </a:p>
          <a:p>
            <a:pPr indent="-182245"/>
            <a:r>
              <a:rPr lang="en-US" altLang="en-US" b="1" dirty="0">
                <a:solidFill>
                  <a:schemeClr val="tx1"/>
                </a:solidFill>
              </a:rPr>
              <a:t>Leading to 124 million clinic visits, 9 million hospitalizations (10% of admissions) </a:t>
            </a:r>
          </a:p>
          <a:p>
            <a:pPr indent="-182245"/>
            <a:r>
              <a:rPr lang="en-US" altLang="en-US" b="1" dirty="0">
                <a:solidFill>
                  <a:schemeClr val="tx1"/>
                </a:solidFill>
              </a:rPr>
              <a:t>4 episode/child – year</a:t>
            </a:r>
          </a:p>
          <a:p>
            <a:pPr indent="-182245"/>
            <a:endParaRPr lang="en-US" altLang="en-US" b="1">
              <a:solidFill>
                <a:schemeClr val="tx1"/>
              </a:solidFill>
            </a:endParaRPr>
          </a:p>
          <a:p>
            <a:pPr indent="-182245"/>
            <a:r>
              <a:rPr lang="en-US" altLang="en-US" b="1" dirty="0">
                <a:solidFill>
                  <a:schemeClr val="tx1"/>
                </a:solidFill>
              </a:rPr>
              <a:t>Rota virus is the most common cause worldwide . </a:t>
            </a:r>
          </a:p>
          <a:p>
            <a:pPr indent="-182245"/>
            <a:endParaRPr lang="ar-JO" altLang="en-US" b="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BA917427-0A3B-61C0-5F0C-61C627CC3A86}"/>
              </a:ext>
            </a:extLst>
          </p:cNvPr>
          <p:cNvSpPr>
            <a:spLocks noGrp="1" noChangeArrowheads="1"/>
          </p:cNvSpPr>
          <p:nvPr>
            <p:ph type="title"/>
          </p:nvPr>
        </p:nvSpPr>
        <p:spPr/>
        <p:txBody>
          <a:bodyPr/>
          <a:lstStyle/>
          <a:p>
            <a:r>
              <a:rPr lang="en-US" altLang="en-US"/>
              <a:t>Stool culture</a:t>
            </a:r>
            <a:endParaRPr lang="ar-JO" altLang="en-US"/>
          </a:p>
        </p:txBody>
      </p:sp>
      <p:sp>
        <p:nvSpPr>
          <p:cNvPr id="76803" name="Content Placeholder 2">
            <a:extLst>
              <a:ext uri="{FF2B5EF4-FFF2-40B4-BE49-F238E27FC236}">
                <a16:creationId xmlns:a16="http://schemas.microsoft.com/office/drawing/2014/main" id="{0FEA8F1B-70F6-4C31-7D69-BBADC67939F9}"/>
              </a:ext>
            </a:extLst>
          </p:cNvPr>
          <p:cNvSpPr>
            <a:spLocks noGrp="1" noChangeArrowheads="1"/>
          </p:cNvSpPr>
          <p:nvPr>
            <p:ph idx="1"/>
          </p:nvPr>
        </p:nvSpPr>
        <p:spPr/>
        <p:txBody>
          <a:bodyPr/>
          <a:lstStyle/>
          <a:p>
            <a:r>
              <a:rPr lang="en-US" altLang="en-US" b="1">
                <a:solidFill>
                  <a:schemeClr val="tx1"/>
                </a:solidFill>
              </a:rPr>
              <a:t>Bloody diarrhea (dysentery)</a:t>
            </a:r>
            <a:endParaRPr lang="ar-JO" altLang="en-US" b="1">
              <a:solidFill>
                <a:schemeClr val="tx1"/>
              </a:solidFill>
            </a:endParaRPr>
          </a:p>
          <a:p>
            <a:endParaRPr lang="en-US" altLang="en-US" b="1">
              <a:solidFill>
                <a:schemeClr val="tx1"/>
              </a:solidFill>
            </a:endParaRPr>
          </a:p>
          <a:p>
            <a:r>
              <a:rPr lang="en-US" altLang="en-US" b="1">
                <a:solidFill>
                  <a:schemeClr val="tx1"/>
                </a:solidFill>
              </a:rPr>
              <a:t>Stool microscopy indicates fecal leukocytes</a:t>
            </a:r>
          </a:p>
          <a:p>
            <a:endParaRPr lang="ar-JO" altLang="en-US" b="1">
              <a:solidFill>
                <a:schemeClr val="tx1"/>
              </a:solidFill>
            </a:endParaRPr>
          </a:p>
          <a:p>
            <a:r>
              <a:rPr lang="en-US" altLang="en-US" b="1">
                <a:solidFill>
                  <a:schemeClr val="tx1"/>
                </a:solidFill>
              </a:rPr>
              <a:t>Immunocompromised</a:t>
            </a:r>
          </a:p>
          <a:p>
            <a:endParaRPr lang="ar-JO" altLang="en-US" b="1">
              <a:solidFill>
                <a:schemeClr val="tx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61B82C46-C544-8471-5DF1-5772238D84C1}"/>
              </a:ext>
            </a:extLst>
          </p:cNvPr>
          <p:cNvSpPr>
            <a:spLocks noGrp="1" noChangeArrowheads="1"/>
          </p:cNvSpPr>
          <p:nvPr>
            <p:ph type="title"/>
          </p:nvPr>
        </p:nvSpPr>
        <p:spPr/>
        <p:txBody>
          <a:bodyPr/>
          <a:lstStyle/>
          <a:p>
            <a:r>
              <a:rPr lang="en-US" altLang="en-US"/>
              <a:t>Other stool testing</a:t>
            </a:r>
          </a:p>
        </p:txBody>
      </p:sp>
      <p:sp>
        <p:nvSpPr>
          <p:cNvPr id="77827" name="Content Placeholder 2">
            <a:extLst>
              <a:ext uri="{FF2B5EF4-FFF2-40B4-BE49-F238E27FC236}">
                <a16:creationId xmlns:a16="http://schemas.microsoft.com/office/drawing/2014/main" id="{4F992447-9AD0-628B-C69F-EC986BCD5087}"/>
              </a:ext>
            </a:extLst>
          </p:cNvPr>
          <p:cNvSpPr>
            <a:spLocks noGrp="1" noChangeArrowheads="1"/>
          </p:cNvSpPr>
          <p:nvPr>
            <p:ph idx="1"/>
          </p:nvPr>
        </p:nvSpPr>
        <p:spPr/>
        <p:txBody>
          <a:bodyPr/>
          <a:lstStyle/>
          <a:p>
            <a:pPr>
              <a:buFont typeface="Wingdings" panose="05000000000000000000" pitchFamily="2" charset="2"/>
              <a:buChar char="ü"/>
            </a:pPr>
            <a:r>
              <a:rPr lang="en-US" altLang="en-US" b="1">
                <a:solidFill>
                  <a:schemeClr val="tx1"/>
                </a:solidFill>
              </a:rPr>
              <a:t>Stool immunoassay for Rota and Adenovirus</a:t>
            </a:r>
          </a:p>
          <a:p>
            <a:pPr>
              <a:buFont typeface="Wingdings" panose="05000000000000000000" pitchFamily="2" charset="2"/>
              <a:buChar char="ü"/>
            </a:pPr>
            <a:endParaRPr lang="en-US" altLang="en-US" b="1">
              <a:solidFill>
                <a:schemeClr val="tx1"/>
              </a:solidFill>
            </a:endParaRPr>
          </a:p>
          <a:p>
            <a:pPr>
              <a:buFont typeface="Wingdings" panose="05000000000000000000" pitchFamily="2" charset="2"/>
              <a:buChar char="ü"/>
            </a:pPr>
            <a:r>
              <a:rPr lang="en-US" altLang="en-US" b="1">
                <a:solidFill>
                  <a:schemeClr val="tx1"/>
                </a:solidFill>
              </a:rPr>
              <a:t>Stool antigen for Amebiasis and Giardia if suspected</a:t>
            </a:r>
          </a:p>
          <a:p>
            <a:pPr>
              <a:buFont typeface="Wingdings" panose="05000000000000000000" pitchFamily="2" charset="2"/>
              <a:buChar char="ü"/>
            </a:pPr>
            <a:endParaRPr lang="en-US" altLang="en-US" b="1">
              <a:solidFill>
                <a:schemeClr val="tx1"/>
              </a:solidFill>
            </a:endParaRPr>
          </a:p>
          <a:p>
            <a:pPr>
              <a:buFont typeface="Wingdings" panose="05000000000000000000" pitchFamily="2" charset="2"/>
              <a:buChar char="ü"/>
            </a:pPr>
            <a:r>
              <a:rPr lang="en-US" altLang="en-US" b="1" i="1">
                <a:solidFill>
                  <a:schemeClr val="tx1"/>
                </a:solidFill>
              </a:rPr>
              <a:t>C difficile</a:t>
            </a:r>
            <a:r>
              <a:rPr lang="en-US" altLang="en-US" b="1">
                <a:solidFill>
                  <a:schemeClr val="tx1"/>
                </a:solidFill>
              </a:rPr>
              <a:t> toxins: if child older than 2 year with a recent history of antibiotic</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A095CCC3-1A6E-F90F-FE68-0458362D3CE5}"/>
              </a:ext>
            </a:extLst>
          </p:cNvPr>
          <p:cNvSpPr>
            <a:spLocks noGrp="1" noChangeArrowheads="1"/>
          </p:cNvSpPr>
          <p:nvPr>
            <p:ph type="title"/>
          </p:nvPr>
        </p:nvSpPr>
        <p:spPr/>
        <p:txBody>
          <a:bodyPr/>
          <a:lstStyle/>
          <a:p>
            <a:r>
              <a:rPr lang="en-US" altLang="en-US"/>
              <a:t>Management </a:t>
            </a:r>
          </a:p>
        </p:txBody>
      </p:sp>
      <p:sp>
        <p:nvSpPr>
          <p:cNvPr id="78851" name="Content Placeholder 2">
            <a:extLst>
              <a:ext uri="{FF2B5EF4-FFF2-40B4-BE49-F238E27FC236}">
                <a16:creationId xmlns:a16="http://schemas.microsoft.com/office/drawing/2014/main" id="{27EC9430-37D3-BA45-21C2-1DA12D26E201}"/>
              </a:ext>
            </a:extLst>
          </p:cNvPr>
          <p:cNvSpPr>
            <a:spLocks noGrp="1" noChangeArrowheads="1"/>
          </p:cNvSpPr>
          <p:nvPr>
            <p:ph idx="1"/>
          </p:nvPr>
        </p:nvSpPr>
        <p:spPr/>
        <p:txBody>
          <a:bodyPr/>
          <a:lstStyle/>
          <a:p>
            <a:r>
              <a:rPr lang="en-US" altLang="en-US" b="1">
                <a:solidFill>
                  <a:srgbClr val="FF0000"/>
                </a:solidFill>
              </a:rPr>
              <a:t>ORS is recommend as the treatment of choice for children with mild-to-moderate GE.</a:t>
            </a:r>
          </a:p>
          <a:p>
            <a:endParaRPr lang="en-US" altLang="en-US" b="1"/>
          </a:p>
          <a:p>
            <a:r>
              <a:rPr lang="en-US" altLang="en-US" b="1">
                <a:solidFill>
                  <a:schemeClr val="tx1"/>
                </a:solidFill>
              </a:rPr>
              <a:t>In those presenting with severe dehydration, IV access should be obtained and followed by an immediate </a:t>
            </a:r>
            <a:r>
              <a:rPr lang="en-US" altLang="en-US" b="1">
                <a:solidFill>
                  <a:srgbClr val="FF0000"/>
                </a:solidFill>
              </a:rPr>
              <a:t>20-mL/kg bolus of normal saline.</a:t>
            </a:r>
          </a:p>
          <a:p>
            <a:endParaRPr lang="en-US" altLang="en-US" b="1">
              <a:solidFill>
                <a:srgbClr val="FF0000"/>
              </a:solidFill>
            </a:endParaRPr>
          </a:p>
          <a:p>
            <a:r>
              <a:rPr lang="en-US" altLang="en-US" b="1">
                <a:solidFill>
                  <a:schemeClr val="tx1"/>
                </a:solidFill>
              </a:rPr>
              <a:t>Antibiotics are generally</a:t>
            </a:r>
            <a:r>
              <a:rPr lang="en-US" altLang="en-US" b="1"/>
              <a:t> </a:t>
            </a:r>
            <a:r>
              <a:rPr lang="en-US" altLang="en-US" b="1">
                <a:solidFill>
                  <a:srgbClr val="FF0000"/>
                </a:solidFill>
              </a:rPr>
              <a:t>not indicated</a:t>
            </a:r>
            <a:r>
              <a:rPr lang="en-US" altLang="en-US" b="1"/>
              <a:t>, </a:t>
            </a:r>
            <a:r>
              <a:rPr lang="en-US" altLang="en-US" b="1">
                <a:solidFill>
                  <a:schemeClr val="tx1"/>
                </a:solidFill>
              </a:rPr>
              <a:t>because most cases of GE are viral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9E52C301-F11B-A895-1FC3-7B15C5687E7B}"/>
              </a:ext>
            </a:extLst>
          </p:cNvPr>
          <p:cNvSpPr>
            <a:spLocks noGrp="1" noChangeArrowheads="1"/>
          </p:cNvSpPr>
          <p:nvPr>
            <p:ph type="title"/>
          </p:nvPr>
        </p:nvSpPr>
        <p:spPr/>
        <p:txBody>
          <a:bodyPr/>
          <a:lstStyle/>
          <a:p>
            <a:r>
              <a:rPr lang="en-US" altLang="en-US"/>
              <a:t>Indications of admission</a:t>
            </a:r>
          </a:p>
        </p:txBody>
      </p:sp>
      <p:sp>
        <p:nvSpPr>
          <p:cNvPr id="80899" name="Content Placeholder 2">
            <a:extLst>
              <a:ext uri="{FF2B5EF4-FFF2-40B4-BE49-F238E27FC236}">
                <a16:creationId xmlns:a16="http://schemas.microsoft.com/office/drawing/2014/main" id="{3D7E4087-2729-B71B-584B-8CA495CC1237}"/>
              </a:ext>
            </a:extLst>
          </p:cNvPr>
          <p:cNvSpPr>
            <a:spLocks noGrp="1" noChangeArrowheads="1"/>
          </p:cNvSpPr>
          <p:nvPr>
            <p:ph idx="1"/>
          </p:nvPr>
        </p:nvSpPr>
        <p:spPr/>
        <p:txBody>
          <a:bodyPr/>
          <a:lstStyle/>
          <a:p>
            <a:r>
              <a:rPr lang="en-US" altLang="en-US" b="1">
                <a:solidFill>
                  <a:schemeClr val="tx1"/>
                </a:solidFill>
              </a:rPr>
              <a:t>Severe dehydration</a:t>
            </a:r>
          </a:p>
          <a:p>
            <a:r>
              <a:rPr lang="en-US" altLang="en-US" b="1">
                <a:solidFill>
                  <a:schemeClr val="tx1"/>
                </a:solidFill>
              </a:rPr>
              <a:t>Intractable vomiting or diarrhea </a:t>
            </a:r>
          </a:p>
          <a:p>
            <a:r>
              <a:rPr lang="en-US" altLang="en-US" b="1">
                <a:solidFill>
                  <a:schemeClr val="tx1"/>
                </a:solidFill>
              </a:rPr>
              <a:t>Decreased oral intake or hypoactivity</a:t>
            </a:r>
          </a:p>
          <a:p>
            <a:r>
              <a:rPr lang="en-US" altLang="en-US" b="1">
                <a:solidFill>
                  <a:schemeClr val="tx1"/>
                </a:solidFill>
              </a:rPr>
              <a:t>Uncertain diagnosis or if sepsis is suspected</a:t>
            </a:r>
          </a:p>
          <a:p>
            <a:r>
              <a:rPr lang="en-US" altLang="en-US" b="1">
                <a:solidFill>
                  <a:schemeClr val="tx1"/>
                </a:solidFill>
              </a:rPr>
              <a:t>Young age &lt; 6 m</a:t>
            </a:r>
          </a:p>
          <a:p>
            <a:r>
              <a:rPr lang="en-US" altLang="en-US" b="1">
                <a:solidFill>
                  <a:schemeClr val="tx1"/>
                </a:solidFill>
              </a:rPr>
              <a:t>Electrolyte disturbances, or any other complications</a:t>
            </a:r>
          </a:p>
          <a:p>
            <a:r>
              <a:rPr lang="en-US" altLang="en-US" b="1">
                <a:solidFill>
                  <a:schemeClr val="tx1"/>
                </a:solidFill>
              </a:rPr>
              <a:t>Failure of ORS treatment </a:t>
            </a:r>
          </a:p>
          <a:p>
            <a:endParaRPr lang="en-US" altLang="en-US" b="1">
              <a:solidFill>
                <a:schemeClr val="tx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30987DE4-6CC6-DACE-BB77-E8959EC362E1}"/>
              </a:ext>
            </a:extLst>
          </p:cNvPr>
          <p:cNvSpPr txBox="1">
            <a:spLocks noChangeArrowheads="1"/>
          </p:cNvSpPr>
          <p:nvPr/>
        </p:nvSpPr>
        <p:spPr bwMode="auto">
          <a:xfrm>
            <a:off x="1096963" y="555625"/>
            <a:ext cx="9875837"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defTabSz="914400" eaLnBrk="1" hangingPunct="1">
              <a:lnSpc>
                <a:spcPct val="90000"/>
              </a:lnSpc>
            </a:pPr>
            <a:r>
              <a:rPr lang="en-US" altLang="en-US" sz="4400" b="1">
                <a:solidFill>
                  <a:schemeClr val="accent1"/>
                </a:solidFill>
              </a:rPr>
              <a:t>ORS</a:t>
            </a:r>
            <a:endParaRPr lang="ar-JO" altLang="en-US" sz="4400" b="1">
              <a:solidFill>
                <a:schemeClr val="accent1"/>
              </a:solidFill>
            </a:endParaRPr>
          </a:p>
        </p:txBody>
      </p:sp>
      <p:sp>
        <p:nvSpPr>
          <p:cNvPr id="84995" name="Content Placeholder 2">
            <a:extLst>
              <a:ext uri="{FF2B5EF4-FFF2-40B4-BE49-F238E27FC236}">
                <a16:creationId xmlns:a16="http://schemas.microsoft.com/office/drawing/2014/main" id="{300042BC-841B-351A-7C42-99117309F26C}"/>
              </a:ext>
            </a:extLst>
          </p:cNvPr>
          <p:cNvSpPr txBox="1">
            <a:spLocks noChangeArrowheads="1"/>
          </p:cNvSpPr>
          <p:nvPr/>
        </p:nvSpPr>
        <p:spPr bwMode="auto">
          <a:xfrm>
            <a:off x="1096963" y="2003425"/>
            <a:ext cx="987266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182563">
              <a:lnSpc>
                <a:spcPct val="90000"/>
              </a:lnSpc>
              <a:spcBef>
                <a:spcPts val="1400"/>
              </a:spcBef>
              <a:buClr>
                <a:schemeClr val="accent1"/>
              </a:buClr>
              <a:buSzPct val="80000"/>
              <a:buFont typeface="Corbel" panose="020B0503020204020204" pitchFamily="34" charset="0"/>
              <a:buChar char="•"/>
              <a:defRPr sz="2200">
                <a:solidFill>
                  <a:schemeClr val="accent1"/>
                </a:solidFill>
                <a:latin typeface="Corbel" panose="020B0503020204020204" pitchFamily="34" charset="0"/>
              </a:defRPr>
            </a:lvl1pPr>
            <a:lvl2pPr indent="-182563">
              <a:lnSpc>
                <a:spcPct val="90000"/>
              </a:lnSpc>
              <a:spcBef>
                <a:spcPts val="200"/>
              </a:spcBef>
              <a:spcAft>
                <a:spcPts val="400"/>
              </a:spcAft>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2pPr>
            <a:lvl3pPr marL="730250" indent="-182563">
              <a:lnSpc>
                <a:spcPct val="90000"/>
              </a:lnSpc>
              <a:spcBef>
                <a:spcPts val="200"/>
              </a:spcBef>
              <a:spcAft>
                <a:spcPts val="4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3pPr>
            <a:lvl4pPr marL="1004888" indent="-182563">
              <a:lnSpc>
                <a:spcPct val="90000"/>
              </a:lnSpc>
              <a:spcBef>
                <a:spcPts val="200"/>
              </a:spcBef>
              <a:spcAft>
                <a:spcPts val="4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4pPr>
            <a:lvl5pPr marL="1279525" indent="-182563">
              <a:lnSpc>
                <a:spcPct val="90000"/>
              </a:lnSpc>
              <a:spcBef>
                <a:spcPts val="200"/>
              </a:spcBef>
              <a:spcAft>
                <a:spcPts val="4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5pPr>
            <a:lvl6pPr marL="1736725" indent="-182563" fontAlgn="base">
              <a:lnSpc>
                <a:spcPct val="90000"/>
              </a:lnSpc>
              <a:spcBef>
                <a:spcPts val="200"/>
              </a:spcBef>
              <a:spcAft>
                <a:spcPts val="4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6pPr>
            <a:lvl7pPr marL="2193925" indent="-182563" fontAlgn="base">
              <a:lnSpc>
                <a:spcPct val="90000"/>
              </a:lnSpc>
              <a:spcBef>
                <a:spcPts val="200"/>
              </a:spcBef>
              <a:spcAft>
                <a:spcPts val="4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7pPr>
            <a:lvl8pPr marL="2651125" indent="-182563" fontAlgn="base">
              <a:lnSpc>
                <a:spcPct val="90000"/>
              </a:lnSpc>
              <a:spcBef>
                <a:spcPts val="200"/>
              </a:spcBef>
              <a:spcAft>
                <a:spcPts val="4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8pPr>
            <a:lvl9pPr marL="3108325" indent="-182563" fontAlgn="base">
              <a:lnSpc>
                <a:spcPct val="90000"/>
              </a:lnSpc>
              <a:spcBef>
                <a:spcPts val="200"/>
              </a:spcBef>
              <a:spcAft>
                <a:spcPts val="4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9pPr>
          </a:lstStyle>
          <a:p>
            <a:pPr defTabSz="914400" eaLnBrk="1" hangingPunct="1">
              <a:buFont typeface="Corbel" panose="020B0503020204020204" pitchFamily="34" charset="0"/>
              <a:buNone/>
            </a:pPr>
            <a:r>
              <a:rPr lang="en-US" altLang="en-US" b="1">
                <a:solidFill>
                  <a:schemeClr val="tx1"/>
                </a:solidFill>
              </a:rPr>
              <a:t>CI: </a:t>
            </a:r>
          </a:p>
          <a:p>
            <a:pPr defTabSz="914400" eaLnBrk="1" hangingPunct="1"/>
            <a:r>
              <a:rPr lang="en-US" altLang="en-US" b="1">
                <a:solidFill>
                  <a:schemeClr val="tx1"/>
                </a:solidFill>
              </a:rPr>
              <a:t>Shock</a:t>
            </a:r>
          </a:p>
          <a:p>
            <a:pPr defTabSz="914400" eaLnBrk="1" hangingPunct="1"/>
            <a:r>
              <a:rPr lang="en-US" altLang="en-US" b="1">
                <a:solidFill>
                  <a:schemeClr val="tx1"/>
                </a:solidFill>
              </a:rPr>
              <a:t>Ileus, intussusception</a:t>
            </a:r>
          </a:p>
          <a:p>
            <a:pPr defTabSz="914400" eaLnBrk="1" hangingPunct="1"/>
            <a:r>
              <a:rPr lang="en-US" altLang="en-US" b="1">
                <a:solidFill>
                  <a:schemeClr val="tx1"/>
                </a:solidFill>
              </a:rPr>
              <a:t>Carbohydrate intolerance (rare)</a:t>
            </a:r>
          </a:p>
          <a:p>
            <a:pPr defTabSz="914400" eaLnBrk="1" hangingPunct="1"/>
            <a:r>
              <a:rPr lang="en-US" altLang="en-US" b="1">
                <a:solidFill>
                  <a:schemeClr val="tx1"/>
                </a:solidFill>
              </a:rPr>
              <a:t>Severe emesis</a:t>
            </a:r>
          </a:p>
          <a:p>
            <a:pPr defTabSz="914400" eaLnBrk="1" hangingPunct="1"/>
            <a:r>
              <a:rPr lang="en-US" altLang="en-US" b="1">
                <a:solidFill>
                  <a:schemeClr val="tx1"/>
                </a:solidFill>
              </a:rPr>
              <a:t>High stool output (&gt;10 mL/kg/hr)</a:t>
            </a:r>
            <a:endParaRPr lang="ar-JO" altLang="en-US" b="1">
              <a:solidFill>
                <a:schemeClr val="tx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9759029B-072C-6113-5B70-EC96511103E2}"/>
              </a:ext>
            </a:extLst>
          </p:cNvPr>
          <p:cNvSpPr>
            <a:spLocks noGrp="1" noChangeArrowheads="1"/>
          </p:cNvSpPr>
          <p:nvPr>
            <p:ph type="title"/>
          </p:nvPr>
        </p:nvSpPr>
        <p:spPr/>
        <p:txBody>
          <a:bodyPr/>
          <a:lstStyle/>
          <a:p>
            <a:r>
              <a:rPr lang="en-US" altLang="en-US"/>
              <a:t>ORS</a:t>
            </a:r>
            <a:endParaRPr lang="ar-JO" altLang="en-US"/>
          </a:p>
        </p:txBody>
      </p:sp>
      <p:sp>
        <p:nvSpPr>
          <p:cNvPr id="86019" name="Content Placeholder 2">
            <a:extLst>
              <a:ext uri="{FF2B5EF4-FFF2-40B4-BE49-F238E27FC236}">
                <a16:creationId xmlns:a16="http://schemas.microsoft.com/office/drawing/2014/main" id="{FB7826A4-4888-526A-21BB-BD98C5524C75}"/>
              </a:ext>
            </a:extLst>
          </p:cNvPr>
          <p:cNvSpPr>
            <a:spLocks noGrp="1" noChangeArrowheads="1"/>
          </p:cNvSpPr>
          <p:nvPr>
            <p:ph idx="1"/>
          </p:nvPr>
        </p:nvSpPr>
        <p:spPr/>
        <p:txBody>
          <a:bodyPr/>
          <a:lstStyle/>
          <a:p>
            <a:r>
              <a:rPr lang="en-US" altLang="en-US" b="1">
                <a:solidFill>
                  <a:srgbClr val="FF0000"/>
                </a:solidFill>
              </a:rPr>
              <a:t>Minimal</a:t>
            </a:r>
            <a:r>
              <a:rPr lang="en-US" altLang="en-US" b="1"/>
              <a:t> </a:t>
            </a:r>
            <a:r>
              <a:rPr lang="en-US" altLang="en-US" b="1">
                <a:solidFill>
                  <a:srgbClr val="FF0000"/>
                </a:solidFill>
              </a:rPr>
              <a:t>dehydration</a:t>
            </a:r>
            <a:r>
              <a:rPr lang="en-US" altLang="en-US" b="1">
                <a:solidFill>
                  <a:schemeClr val="tx1"/>
                </a:solidFill>
              </a:rPr>
              <a:t>: 2-10 ml/kg ORS for each diarrhea and vomiting</a:t>
            </a:r>
          </a:p>
          <a:p>
            <a:endParaRPr lang="en-US" altLang="en-US" b="1"/>
          </a:p>
          <a:p>
            <a:r>
              <a:rPr lang="en-US" altLang="en-US" b="1">
                <a:solidFill>
                  <a:srgbClr val="FF0000"/>
                </a:solidFill>
              </a:rPr>
              <a:t>Moderate dehydration</a:t>
            </a:r>
            <a:r>
              <a:rPr lang="en-US" altLang="en-US" b="1">
                <a:solidFill>
                  <a:schemeClr val="tx1"/>
                </a:solidFill>
              </a:rPr>
              <a:t>: 50-100 ml/kg over 2-4 hours  then continue as above</a:t>
            </a:r>
          </a:p>
          <a:p>
            <a:endParaRPr lang="en-US" altLang="en-US" b="1"/>
          </a:p>
          <a:p>
            <a:r>
              <a:rPr lang="en-US" altLang="en-US" b="1">
                <a:solidFill>
                  <a:srgbClr val="FF0000"/>
                </a:solidFill>
              </a:rPr>
              <a:t>Severe dehydration</a:t>
            </a:r>
            <a:r>
              <a:rPr lang="en-US" altLang="en-US" b="1"/>
              <a:t>: </a:t>
            </a:r>
            <a:r>
              <a:rPr lang="en-US" altLang="en-US" b="1">
                <a:solidFill>
                  <a:schemeClr val="tx1"/>
                </a:solidFill>
              </a:rPr>
              <a:t>IVF</a:t>
            </a:r>
          </a:p>
          <a:p>
            <a:endParaRPr lang="en-US" altLang="en-US" b="1"/>
          </a:p>
          <a:p>
            <a:endParaRPr lang="ar-JO" altLang="en-US" b="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CE193F81-A65F-DDC1-EB4A-7C5CCD5241F7}"/>
              </a:ext>
            </a:extLst>
          </p:cNvPr>
          <p:cNvSpPr>
            <a:spLocks noGrp="1" noChangeArrowheads="1"/>
          </p:cNvSpPr>
          <p:nvPr>
            <p:ph type="title"/>
          </p:nvPr>
        </p:nvSpPr>
        <p:spPr>
          <a:xfrm>
            <a:off x="1503363" y="331788"/>
            <a:ext cx="9696450" cy="838200"/>
          </a:xfrm>
        </p:spPr>
        <p:txBody>
          <a:bodyPr/>
          <a:lstStyle/>
          <a:p>
            <a:r>
              <a:rPr lang="en-US" altLang="en-US"/>
              <a:t>Types of ORS</a:t>
            </a:r>
            <a:endParaRPr lang="ar-JO" altLang="en-US"/>
          </a:p>
        </p:txBody>
      </p:sp>
      <p:pic>
        <p:nvPicPr>
          <p:cNvPr id="87043" name="Picture 3">
            <a:extLst>
              <a:ext uri="{FF2B5EF4-FFF2-40B4-BE49-F238E27FC236}">
                <a16:creationId xmlns:a16="http://schemas.microsoft.com/office/drawing/2014/main" id="{2A05BA60-77CC-DD76-2A2B-09F9B5879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809"/>
          <a:stretch>
            <a:fillRect/>
          </a:stretch>
        </p:blipFill>
        <p:spPr bwMode="auto">
          <a:xfrm>
            <a:off x="1503363" y="1322388"/>
            <a:ext cx="9409112"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4FF5A6-AA1D-DDD2-0CFB-927D39BBECA9}"/>
              </a:ext>
            </a:extLst>
          </p:cNvPr>
          <p:cNvSpPr>
            <a:spLocks noGrp="1"/>
          </p:cNvSpPr>
          <p:nvPr>
            <p:ph idx="1"/>
          </p:nvPr>
        </p:nvSpPr>
        <p:spPr>
          <a:xfrm>
            <a:off x="7699375" y="1422400"/>
            <a:ext cx="3533775" cy="4383088"/>
          </a:xfrm>
        </p:spPr>
        <p:txBody>
          <a:bodyPr rtlCol="0">
            <a:normAutofit/>
          </a:bodyPr>
          <a:lstStyle/>
          <a:p>
            <a:pPr marL="45720" indent="0" algn="r" rtl="1" fontAlgn="auto">
              <a:spcAft>
                <a:spcPts val="0"/>
              </a:spcAft>
              <a:buFont typeface="Corbel" panose="020B0503020204020204" pitchFamily="34" charset="0"/>
              <a:buNone/>
              <a:defRPr/>
            </a:pPr>
            <a:r>
              <a:rPr lang="ar-JO" b="1" dirty="0"/>
              <a:t>" محلول الاكوالسال .. </a:t>
            </a:r>
          </a:p>
          <a:p>
            <a:pPr marL="45720" indent="0" algn="r" rtl="1" fontAlgn="auto">
              <a:spcAft>
                <a:spcPts val="0"/>
              </a:spcAft>
              <a:buFont typeface="Corbel" panose="020B0503020204020204" pitchFamily="34" charset="0"/>
              <a:buNone/>
              <a:defRPr/>
            </a:pPr>
            <a:r>
              <a:rPr lang="ar-JO" b="1" dirty="0"/>
              <a:t>سهل الاستعمال ..</a:t>
            </a:r>
          </a:p>
          <a:p>
            <a:pPr marL="45720" indent="0" algn="r" rtl="1" fontAlgn="auto">
              <a:spcAft>
                <a:spcPts val="0"/>
              </a:spcAft>
              <a:buFont typeface="Corbel" panose="020B0503020204020204" pitchFamily="34" charset="0"/>
              <a:buNone/>
              <a:defRPr/>
            </a:pPr>
            <a:r>
              <a:rPr lang="ar-JO" b="1" dirty="0"/>
              <a:t>بقضي على جفاف اطفالنا في الحال .. "</a:t>
            </a:r>
          </a:p>
          <a:p>
            <a:pPr indent="-182880" algn="r" rtl="1" fontAlgn="auto">
              <a:spcAft>
                <a:spcPts val="0"/>
              </a:spcAft>
              <a:defRPr/>
            </a:pPr>
            <a:endParaRPr lang="ar-JO" b="1" dirty="0"/>
          </a:p>
          <a:p>
            <a:pPr indent="-182880" algn="r" rtl="1" fontAlgn="auto">
              <a:spcAft>
                <a:spcPts val="0"/>
              </a:spcAft>
              <a:defRPr/>
            </a:pPr>
            <a:endParaRPr lang="en-US" b="1" dirty="0"/>
          </a:p>
        </p:txBody>
      </p:sp>
      <p:pic>
        <p:nvPicPr>
          <p:cNvPr id="89091" name="Picture 2">
            <a:extLst>
              <a:ext uri="{FF2B5EF4-FFF2-40B4-BE49-F238E27FC236}">
                <a16:creationId xmlns:a16="http://schemas.microsoft.com/office/drawing/2014/main" id="{6B38FFE3-ABBE-BBE4-E1F0-59FBB04F7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8" y="3968750"/>
            <a:ext cx="387667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05C4126A-6BF6-45AD-023D-FB8CCF26AA09}"/>
              </a:ext>
            </a:extLst>
          </p:cNvPr>
          <p:cNvPicPr>
            <a:picLocks noChangeAspect="1" noChangeArrowheads="1"/>
          </p:cNvPicPr>
          <p:nvPr/>
        </p:nvPicPr>
        <p:blipFill rotWithShape="1">
          <a:blip r:embed="rId3"/>
          <a:srcRect l="26913" r="28491"/>
          <a:stretch/>
        </p:blipFill>
        <p:spPr bwMode="auto">
          <a:xfrm>
            <a:off x="336870" y="998386"/>
            <a:ext cx="3405876" cy="2857500"/>
          </a:xfrm>
          <a:prstGeom prst="rect">
            <a:avLst/>
          </a:prstGeom>
          <a:ln>
            <a:noFill/>
          </a:ln>
          <a:effectLst>
            <a:softEdge rad="112500"/>
          </a:effectLst>
        </p:spPr>
      </p:pic>
      <p:pic>
        <p:nvPicPr>
          <p:cNvPr id="89093" name="Picture 8">
            <a:extLst>
              <a:ext uri="{FF2B5EF4-FFF2-40B4-BE49-F238E27FC236}">
                <a16:creationId xmlns:a16="http://schemas.microsoft.com/office/drawing/2014/main" id="{309449A5-36A6-2DD6-D1C9-3214F874C4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870" t="39883" r="54044" b="39682"/>
          <a:stretch>
            <a:fillRect/>
          </a:stretch>
        </p:blipFill>
        <p:spPr bwMode="auto">
          <a:xfrm>
            <a:off x="3814763" y="1422400"/>
            <a:ext cx="2770187"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6B011FC3-A083-96B9-06C2-F59DB4A6B77A}"/>
              </a:ext>
            </a:extLst>
          </p:cNvPr>
          <p:cNvSpPr>
            <a:spLocks noGrp="1" noChangeArrowheads="1"/>
          </p:cNvSpPr>
          <p:nvPr>
            <p:ph type="title"/>
          </p:nvPr>
        </p:nvSpPr>
        <p:spPr/>
        <p:txBody>
          <a:bodyPr/>
          <a:lstStyle/>
          <a:p>
            <a:r>
              <a:rPr lang="en-US" altLang="en-US"/>
              <a:t>Don’t </a:t>
            </a:r>
            <a:endParaRPr lang="ar-JO" altLang="en-US"/>
          </a:p>
        </p:txBody>
      </p:sp>
      <p:sp>
        <p:nvSpPr>
          <p:cNvPr id="3" name="Content Placeholder 2">
            <a:extLst>
              <a:ext uri="{FF2B5EF4-FFF2-40B4-BE49-F238E27FC236}">
                <a16:creationId xmlns:a16="http://schemas.microsoft.com/office/drawing/2014/main" id="{3DE9AE1E-BF62-9A1F-7143-C96EF56E04B4}"/>
              </a:ext>
            </a:extLst>
          </p:cNvPr>
          <p:cNvSpPr>
            <a:spLocks noGrp="1"/>
          </p:cNvSpPr>
          <p:nvPr>
            <p:ph idx="1"/>
          </p:nvPr>
        </p:nvSpPr>
        <p:spPr/>
        <p:txBody>
          <a:bodyPr rtlCol="0">
            <a:normAutofit/>
          </a:bodyPr>
          <a:lstStyle/>
          <a:p>
            <a:pPr indent="-182880" fontAlgn="auto">
              <a:spcAft>
                <a:spcPts val="0"/>
              </a:spcAft>
              <a:defRPr/>
            </a:pPr>
            <a:r>
              <a:rPr lang="en-US" b="1" dirty="0">
                <a:solidFill>
                  <a:schemeClr val="tx1"/>
                </a:solidFill>
              </a:rPr>
              <a:t>Home remedies including soda, fruit juices, and tea are not suitable for rehydration or maintenance therapy because they have inappropriately high </a:t>
            </a:r>
            <a:r>
              <a:rPr lang="en-US" b="1" dirty="0" err="1">
                <a:solidFill>
                  <a:schemeClr val="tx1"/>
                </a:solidFill>
              </a:rPr>
              <a:t>osmolalities</a:t>
            </a:r>
            <a:r>
              <a:rPr lang="en-US" b="1" dirty="0">
                <a:solidFill>
                  <a:schemeClr val="tx1"/>
                </a:solidFill>
              </a:rPr>
              <a:t> and low sodium concentrations.</a:t>
            </a:r>
          </a:p>
          <a:p>
            <a:pPr marL="0" indent="0" fontAlgn="auto">
              <a:spcAft>
                <a:spcPts val="0"/>
              </a:spcAft>
              <a:buFont typeface="Corbel" panose="020B0503020204020204" pitchFamily="34" charset="0"/>
              <a:buNone/>
              <a:defRPr/>
            </a:pPr>
            <a:endParaRPr lang="en-US" b="1" dirty="0">
              <a:solidFill>
                <a:schemeClr val="tx1"/>
              </a:solidFill>
            </a:endParaRPr>
          </a:p>
          <a:p>
            <a:pPr indent="-182880" fontAlgn="auto">
              <a:spcAft>
                <a:spcPts val="0"/>
              </a:spcAft>
              <a:defRPr/>
            </a:pPr>
            <a:r>
              <a:rPr lang="en-US" b="1" dirty="0">
                <a:solidFill>
                  <a:schemeClr val="tx1"/>
                </a:solidFill>
              </a:rPr>
              <a:t>Don’t use antidiarrheal medication . </a:t>
            </a:r>
          </a:p>
          <a:p>
            <a:pPr indent="-182880" fontAlgn="auto">
              <a:spcAft>
                <a:spcPts val="0"/>
              </a:spcAft>
              <a:defRPr/>
            </a:pPr>
            <a:r>
              <a:rPr lang="en-US" b="1" dirty="0">
                <a:solidFill>
                  <a:schemeClr val="tx1"/>
                </a:solidFill>
              </a:rPr>
              <a:t>  - </a:t>
            </a:r>
            <a:r>
              <a:rPr lang="en-US" b="1" dirty="0" err="1">
                <a:solidFill>
                  <a:schemeClr val="tx1"/>
                </a:solidFill>
              </a:rPr>
              <a:t>lopremide</a:t>
            </a:r>
            <a:r>
              <a:rPr lang="en-US" b="1" dirty="0">
                <a:solidFill>
                  <a:schemeClr val="tx1"/>
                </a:solidFill>
              </a:rPr>
              <a:t> has been linked to cases with sever abdominal distention and     even death  </a:t>
            </a:r>
            <a:endParaRPr lang="ar-JO" b="1" dirty="0">
              <a:solidFill>
                <a:schemeClr val="tx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0202DA1D-D9B8-A6DD-D833-70444BDF4C3D}"/>
              </a:ext>
            </a:extLst>
          </p:cNvPr>
          <p:cNvSpPr>
            <a:spLocks noGrp="1" noChangeArrowheads="1"/>
          </p:cNvSpPr>
          <p:nvPr>
            <p:ph type="title"/>
          </p:nvPr>
        </p:nvSpPr>
        <p:spPr/>
        <p:txBody>
          <a:bodyPr/>
          <a:lstStyle/>
          <a:p>
            <a:r>
              <a:rPr lang="en-US" altLang="en-US"/>
              <a:t>Others</a:t>
            </a:r>
            <a:endParaRPr lang="ar-JO" altLang="en-US"/>
          </a:p>
        </p:txBody>
      </p:sp>
      <p:sp>
        <p:nvSpPr>
          <p:cNvPr id="92163" name="Content Placeholder 2">
            <a:extLst>
              <a:ext uri="{FF2B5EF4-FFF2-40B4-BE49-F238E27FC236}">
                <a16:creationId xmlns:a16="http://schemas.microsoft.com/office/drawing/2014/main" id="{5EF3A5FF-D26D-EF58-BD54-552A3F17B23C}"/>
              </a:ext>
            </a:extLst>
          </p:cNvPr>
          <p:cNvSpPr>
            <a:spLocks noGrp="1" noChangeArrowheads="1"/>
          </p:cNvSpPr>
          <p:nvPr>
            <p:ph idx="1"/>
          </p:nvPr>
        </p:nvSpPr>
        <p:spPr/>
        <p:txBody>
          <a:bodyPr/>
          <a:lstStyle/>
          <a:p>
            <a:r>
              <a:rPr lang="en-US" altLang="en-US" b="1">
                <a:solidFill>
                  <a:schemeClr val="tx1"/>
                </a:solidFill>
              </a:rPr>
              <a:t>Continue feeding: age-appropriate diet</a:t>
            </a:r>
          </a:p>
          <a:p>
            <a:r>
              <a:rPr lang="en-US" altLang="en-US" b="1">
                <a:solidFill>
                  <a:schemeClr val="tx1"/>
                </a:solidFill>
              </a:rPr>
              <a:t>Probiotic</a:t>
            </a:r>
          </a:p>
          <a:p>
            <a:r>
              <a:rPr lang="en-US" altLang="en-US" b="1">
                <a:solidFill>
                  <a:schemeClr val="tx1"/>
                </a:solidFill>
              </a:rPr>
              <a:t>Zinc supplements</a:t>
            </a:r>
          </a:p>
          <a:p>
            <a:r>
              <a:rPr lang="en-US" altLang="en-US" b="1">
                <a:solidFill>
                  <a:schemeClr val="tx1"/>
                </a:solidFill>
              </a:rPr>
              <a:t>Antiemetics</a:t>
            </a:r>
          </a:p>
          <a:p>
            <a:r>
              <a:rPr lang="en-US" altLang="en-US" b="1">
                <a:solidFill>
                  <a:schemeClr val="tx1"/>
                </a:solidFill>
              </a:rPr>
              <a:t>Antibiotics</a:t>
            </a:r>
            <a:endParaRPr lang="ar-JO" altLang="en-US" b="1">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F88DF049-57A2-8259-81C2-8B6949229A28}"/>
              </a:ext>
            </a:extLst>
          </p:cNvPr>
          <p:cNvSpPr>
            <a:spLocks noGrp="1" noChangeArrowheads="1"/>
          </p:cNvSpPr>
          <p:nvPr>
            <p:ph type="title"/>
          </p:nvPr>
        </p:nvSpPr>
        <p:spPr/>
        <p:txBody>
          <a:bodyPr/>
          <a:lstStyle/>
          <a:p>
            <a:r>
              <a:rPr lang="en-US" altLang="en-US"/>
              <a:t>Risk factors</a:t>
            </a:r>
            <a:endParaRPr lang="ar-JO" altLang="en-US"/>
          </a:p>
        </p:txBody>
      </p:sp>
      <p:sp>
        <p:nvSpPr>
          <p:cNvPr id="14339" name="Content Placeholder 2">
            <a:extLst>
              <a:ext uri="{FF2B5EF4-FFF2-40B4-BE49-F238E27FC236}">
                <a16:creationId xmlns:a16="http://schemas.microsoft.com/office/drawing/2014/main" id="{3D177DCB-CBC6-B619-527F-FE52E4D4E36A}"/>
              </a:ext>
            </a:extLst>
          </p:cNvPr>
          <p:cNvSpPr>
            <a:spLocks noGrp="1" noChangeArrowheads="1"/>
          </p:cNvSpPr>
          <p:nvPr>
            <p:ph idx="1"/>
          </p:nvPr>
        </p:nvSpPr>
        <p:spPr/>
        <p:txBody>
          <a:bodyPr/>
          <a:lstStyle/>
          <a:p>
            <a:r>
              <a:rPr lang="en-US" altLang="en-US" b="1">
                <a:solidFill>
                  <a:schemeClr val="tx1"/>
                </a:solidFill>
              </a:rPr>
              <a:t>AGE is associated with poverty and poor hygiene</a:t>
            </a:r>
          </a:p>
          <a:p>
            <a:r>
              <a:rPr lang="en-US" altLang="en-US" b="1">
                <a:solidFill>
                  <a:schemeClr val="tx1"/>
                </a:solidFill>
              </a:rPr>
              <a:t>Contamination of water and food supply (cholera)</a:t>
            </a:r>
          </a:p>
          <a:p>
            <a:r>
              <a:rPr lang="en-US" altLang="en-US" b="1">
                <a:solidFill>
                  <a:schemeClr val="tx1"/>
                </a:solidFill>
              </a:rPr>
              <a:t>Young age .</a:t>
            </a:r>
          </a:p>
          <a:p>
            <a:r>
              <a:rPr lang="en-US" altLang="en-US" b="1">
                <a:solidFill>
                  <a:schemeClr val="tx1"/>
                </a:solidFill>
              </a:rPr>
              <a:t>Malnutrition :- Zinc and Vitamin A  deficiency</a:t>
            </a:r>
          </a:p>
          <a:p>
            <a:r>
              <a:rPr lang="en-US" altLang="en-US" b="1">
                <a:solidFill>
                  <a:schemeClr val="tx1"/>
                </a:solidFill>
              </a:rPr>
              <a:t>Immunodeficiency</a:t>
            </a:r>
          </a:p>
          <a:p>
            <a:endParaRPr lang="en-US" altLang="en-US" b="1">
              <a:solidFill>
                <a:schemeClr val="tx1"/>
              </a:solidFill>
            </a:endParaRPr>
          </a:p>
          <a:p>
            <a:pPr>
              <a:buFont typeface="Corbel" panose="020B0503020204020204" pitchFamily="34" charset="0"/>
              <a:buNone/>
            </a:pPr>
            <a:r>
              <a:rPr lang="en-US" altLang="en-US" b="1">
                <a:solidFill>
                  <a:schemeClr val="tx1"/>
                </a:solidFill>
              </a:rPr>
              <a:t>Transmission :- fecal-oral or direct contact</a:t>
            </a:r>
            <a:endParaRPr lang="ar-JO" altLang="en-US" b="1">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E8403093-A7FB-E47F-5B30-362DAD174EB2}"/>
              </a:ext>
            </a:extLst>
          </p:cNvPr>
          <p:cNvSpPr>
            <a:spLocks noGrp="1" noChangeArrowheads="1"/>
          </p:cNvSpPr>
          <p:nvPr>
            <p:ph type="title"/>
          </p:nvPr>
        </p:nvSpPr>
        <p:spPr/>
        <p:txBody>
          <a:bodyPr/>
          <a:lstStyle/>
          <a:p>
            <a:r>
              <a:rPr lang="en-US" altLang="en-US"/>
              <a:t>Continue feeding: age-appropriate diet</a:t>
            </a:r>
          </a:p>
        </p:txBody>
      </p:sp>
      <p:sp>
        <p:nvSpPr>
          <p:cNvPr id="93187" name="Content Placeholder 2">
            <a:extLst>
              <a:ext uri="{FF2B5EF4-FFF2-40B4-BE49-F238E27FC236}">
                <a16:creationId xmlns:a16="http://schemas.microsoft.com/office/drawing/2014/main" id="{E9C5289D-1FAC-334F-25E1-77BF6DE607F1}"/>
              </a:ext>
            </a:extLst>
          </p:cNvPr>
          <p:cNvSpPr>
            <a:spLocks noGrp="1" noChangeArrowheads="1"/>
          </p:cNvSpPr>
          <p:nvPr>
            <p:ph idx="1"/>
          </p:nvPr>
        </p:nvSpPr>
        <p:spPr/>
        <p:txBody>
          <a:bodyPr/>
          <a:lstStyle/>
          <a:p>
            <a:r>
              <a:rPr lang="en-US" altLang="en-US" b="1">
                <a:solidFill>
                  <a:schemeClr val="tx1"/>
                </a:solidFill>
              </a:rPr>
              <a:t>The mother should be encouraged to breastfeed more frequently than usual and for longer at each feed. </a:t>
            </a:r>
          </a:p>
          <a:p>
            <a:endParaRPr lang="en-US" altLang="en-US" b="1">
              <a:solidFill>
                <a:schemeClr val="tx1"/>
              </a:solidFill>
            </a:endParaRPr>
          </a:p>
          <a:p>
            <a:r>
              <a:rPr lang="en-US" altLang="en-US" b="1">
                <a:solidFill>
                  <a:schemeClr val="tx1"/>
                </a:solidFill>
              </a:rPr>
              <a:t>If the child is not exclusively breastfed, then oral intake (including clean water, soup, rice water, or yogurt drink) should be emcouraged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539C6BEE-2940-13D9-3C47-01437A9E3E48}"/>
              </a:ext>
            </a:extLst>
          </p:cNvPr>
          <p:cNvSpPr>
            <a:spLocks noGrp="1" noChangeArrowheads="1"/>
          </p:cNvSpPr>
          <p:nvPr>
            <p:ph type="title"/>
          </p:nvPr>
        </p:nvSpPr>
        <p:spPr/>
        <p:txBody>
          <a:bodyPr/>
          <a:lstStyle/>
          <a:p>
            <a:r>
              <a:rPr lang="en-US" altLang="en-US"/>
              <a:t>Probiotics</a:t>
            </a:r>
          </a:p>
        </p:txBody>
      </p:sp>
      <p:sp>
        <p:nvSpPr>
          <p:cNvPr id="3" name="Content Placeholder 2">
            <a:extLst>
              <a:ext uri="{FF2B5EF4-FFF2-40B4-BE49-F238E27FC236}">
                <a16:creationId xmlns:a16="http://schemas.microsoft.com/office/drawing/2014/main" id="{E6AF95C2-6AC1-C895-64AD-2BCFF9CE985D}"/>
              </a:ext>
            </a:extLst>
          </p:cNvPr>
          <p:cNvSpPr>
            <a:spLocks noGrp="1"/>
          </p:cNvSpPr>
          <p:nvPr>
            <p:ph idx="1"/>
          </p:nvPr>
        </p:nvSpPr>
        <p:spPr/>
        <p:txBody>
          <a:bodyPr rtlCol="0">
            <a:normAutofit lnSpcReduction="10000"/>
          </a:bodyPr>
          <a:lstStyle/>
          <a:p>
            <a:pPr indent="-182880" fontAlgn="auto">
              <a:spcAft>
                <a:spcPts val="0"/>
              </a:spcAft>
              <a:defRPr/>
            </a:pPr>
            <a:r>
              <a:rPr lang="en-US" b="1" dirty="0">
                <a:solidFill>
                  <a:schemeClr val="tx1"/>
                </a:solidFill>
              </a:rPr>
              <a:t>They are live microorganisms in fermented foods that potentially benefit the host by promoting a balance in the intestinal flora. </a:t>
            </a:r>
          </a:p>
          <a:p>
            <a:pPr indent="-182880" fontAlgn="auto">
              <a:spcAft>
                <a:spcPts val="0"/>
              </a:spcAft>
              <a:defRPr/>
            </a:pPr>
            <a:endParaRPr lang="en-US" b="1" dirty="0">
              <a:solidFill>
                <a:schemeClr val="tx1"/>
              </a:solidFill>
            </a:endParaRPr>
          </a:p>
          <a:p>
            <a:pPr indent="-182880" fontAlgn="auto">
              <a:spcAft>
                <a:spcPts val="0"/>
              </a:spcAft>
              <a:defRPr/>
            </a:pPr>
            <a:r>
              <a:rPr lang="en-US" b="1" dirty="0">
                <a:solidFill>
                  <a:schemeClr val="tx1"/>
                </a:solidFill>
              </a:rPr>
              <a:t>Possible mechanisms of action include synthesis of antimicrobial substances, competition with pathogens for nutrients, modification of toxins.</a:t>
            </a:r>
          </a:p>
          <a:p>
            <a:pPr indent="-182880" fontAlgn="auto">
              <a:spcAft>
                <a:spcPts val="0"/>
              </a:spcAft>
              <a:defRPr/>
            </a:pPr>
            <a:endParaRPr lang="en-US" b="1" dirty="0">
              <a:solidFill>
                <a:schemeClr val="tx1"/>
              </a:solidFill>
            </a:endParaRPr>
          </a:p>
          <a:p>
            <a:pPr indent="-182880" fontAlgn="auto">
              <a:spcAft>
                <a:spcPts val="0"/>
              </a:spcAft>
              <a:defRPr/>
            </a:pPr>
            <a:r>
              <a:rPr lang="en-US" b="1" dirty="0">
                <a:solidFill>
                  <a:schemeClr val="tx1"/>
                </a:solidFill>
              </a:rPr>
              <a:t>Lactobacillus </a:t>
            </a:r>
            <a:r>
              <a:rPr lang="en-US" b="1" dirty="0" err="1">
                <a:solidFill>
                  <a:schemeClr val="tx1"/>
                </a:solidFill>
              </a:rPr>
              <a:t>rhamnosus</a:t>
            </a:r>
            <a:r>
              <a:rPr lang="en-US" b="1" dirty="0">
                <a:solidFill>
                  <a:schemeClr val="tx1"/>
                </a:solidFill>
              </a:rPr>
              <a:t> GG, Saccharomyces </a:t>
            </a:r>
            <a:r>
              <a:rPr lang="en-US" b="1" dirty="0" err="1">
                <a:solidFill>
                  <a:schemeClr val="tx1"/>
                </a:solidFill>
              </a:rPr>
              <a:t>boulardii</a:t>
            </a:r>
            <a:r>
              <a:rPr lang="en-US" b="1" dirty="0">
                <a:solidFill>
                  <a:schemeClr val="tx1"/>
                </a:solidFill>
              </a:rPr>
              <a:t> </a:t>
            </a:r>
          </a:p>
          <a:p>
            <a:pPr indent="-182880" fontAlgn="auto">
              <a:spcAft>
                <a:spcPts val="0"/>
              </a:spcAft>
              <a:defRPr/>
            </a:pPr>
            <a:endParaRPr lang="en-US" b="1" dirty="0">
              <a:solidFill>
                <a:schemeClr val="tx1"/>
              </a:solidFill>
            </a:endParaRPr>
          </a:p>
          <a:p>
            <a:pPr indent="-182880" fontAlgn="auto">
              <a:spcAft>
                <a:spcPts val="0"/>
              </a:spcAft>
              <a:defRPr/>
            </a:pPr>
            <a:r>
              <a:rPr lang="en-US" b="1" dirty="0">
                <a:solidFill>
                  <a:schemeClr val="tx1"/>
                </a:solidFill>
              </a:rPr>
              <a:t>probiotics decreased the duration of diarrhea when compared with ORS therapy alone.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B973CA23-6236-44E6-80CD-B269CAB238EA}"/>
              </a:ext>
            </a:extLst>
          </p:cNvPr>
          <p:cNvSpPr>
            <a:spLocks noGrp="1" noChangeArrowheads="1"/>
          </p:cNvSpPr>
          <p:nvPr>
            <p:ph type="title"/>
          </p:nvPr>
        </p:nvSpPr>
        <p:spPr/>
        <p:txBody>
          <a:bodyPr/>
          <a:lstStyle/>
          <a:p>
            <a:r>
              <a:rPr lang="en-US" altLang="en-US"/>
              <a:t>Zinc supplements</a:t>
            </a:r>
            <a:br>
              <a:rPr lang="en-US" altLang="en-US"/>
            </a:br>
            <a:endParaRPr lang="en-US" altLang="en-US"/>
          </a:p>
        </p:txBody>
      </p:sp>
      <p:sp>
        <p:nvSpPr>
          <p:cNvPr id="96259" name="Content Placeholder 2">
            <a:extLst>
              <a:ext uri="{FF2B5EF4-FFF2-40B4-BE49-F238E27FC236}">
                <a16:creationId xmlns:a16="http://schemas.microsoft.com/office/drawing/2014/main" id="{3EF8658E-5801-FB85-B1D2-FAFB76304F42}"/>
              </a:ext>
            </a:extLst>
          </p:cNvPr>
          <p:cNvSpPr>
            <a:spLocks noGrp="1" noChangeArrowheads="1"/>
          </p:cNvSpPr>
          <p:nvPr>
            <p:ph idx="1"/>
          </p:nvPr>
        </p:nvSpPr>
        <p:spPr/>
        <p:txBody>
          <a:bodyPr/>
          <a:lstStyle/>
          <a:p>
            <a:r>
              <a:rPr lang="en-US" altLang="en-US" b="1">
                <a:solidFill>
                  <a:schemeClr val="tx1"/>
                </a:solidFill>
              </a:rPr>
              <a:t>Recommended in patients known to have zinc deficiency or in areas where zinc deficiency and moderate malnutrition is prevalent. </a:t>
            </a:r>
          </a:p>
          <a:p>
            <a:endParaRPr lang="en-US" altLang="en-US" b="1">
              <a:solidFill>
                <a:schemeClr val="tx1"/>
              </a:solidFill>
            </a:endParaRPr>
          </a:p>
          <a:p>
            <a:r>
              <a:rPr lang="en-US" altLang="en-US" b="1">
                <a:solidFill>
                  <a:schemeClr val="tx1"/>
                </a:solidFill>
              </a:rPr>
              <a:t>A little data exist to support this recommendation for children in developed countries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8AC4AF6C-15DD-AFAE-5BB6-C59A761819DF}"/>
              </a:ext>
            </a:extLst>
          </p:cNvPr>
          <p:cNvSpPr>
            <a:spLocks noGrp="1" noChangeArrowheads="1"/>
          </p:cNvSpPr>
          <p:nvPr>
            <p:ph type="title"/>
          </p:nvPr>
        </p:nvSpPr>
        <p:spPr/>
        <p:txBody>
          <a:bodyPr/>
          <a:lstStyle/>
          <a:p>
            <a:r>
              <a:rPr lang="en-US" altLang="en-US"/>
              <a:t>Antibiotic indication</a:t>
            </a:r>
          </a:p>
        </p:txBody>
      </p:sp>
      <p:sp>
        <p:nvSpPr>
          <p:cNvPr id="98307" name="Content Placeholder 2">
            <a:extLst>
              <a:ext uri="{FF2B5EF4-FFF2-40B4-BE49-F238E27FC236}">
                <a16:creationId xmlns:a16="http://schemas.microsoft.com/office/drawing/2014/main" id="{CD6B87DC-865E-B1B1-B96F-73023A8177CC}"/>
              </a:ext>
            </a:extLst>
          </p:cNvPr>
          <p:cNvSpPr>
            <a:spLocks noGrp="1" noChangeArrowheads="1"/>
          </p:cNvSpPr>
          <p:nvPr>
            <p:ph idx="1"/>
          </p:nvPr>
        </p:nvSpPr>
        <p:spPr/>
        <p:txBody>
          <a:bodyPr/>
          <a:lstStyle/>
          <a:p>
            <a:r>
              <a:rPr lang="en-US" altLang="en-US" b="1">
                <a:solidFill>
                  <a:schemeClr val="tx1"/>
                </a:solidFill>
              </a:rPr>
              <a:t>In cases of GE caused by Shigella, E.histolytica, Giardia, Cholera</a:t>
            </a:r>
          </a:p>
          <a:p>
            <a:r>
              <a:rPr lang="en-US" altLang="en-US" b="1">
                <a:solidFill>
                  <a:schemeClr val="tx1"/>
                </a:solidFill>
              </a:rPr>
              <a:t>Antibiotic used in salmonella if: Age&lt;3 months, immune deficiency, ill looking, sickle cell anemia </a:t>
            </a:r>
          </a:p>
          <a:p>
            <a:endParaRPr lang="en-US" altLang="en-US" b="1">
              <a:solidFill>
                <a:schemeClr val="tx1"/>
              </a:solidFill>
            </a:endParaRPr>
          </a:p>
          <a:p>
            <a:r>
              <a:rPr lang="en-US" altLang="en-US" b="1">
                <a:solidFill>
                  <a:schemeClr val="tx1"/>
                </a:solidFill>
              </a:rPr>
              <a:t>Oral metronidazole for C. difficile, oral vancomycin for resistant cases</a:t>
            </a:r>
          </a:p>
          <a:p>
            <a:endParaRPr lang="en-US" altLang="en-US" b="1">
              <a:solidFill>
                <a:schemeClr val="tx1"/>
              </a:solidFill>
            </a:endParaRPr>
          </a:p>
          <a:p>
            <a:endParaRPr lang="en-US" altLang="en-US" b="1">
              <a:solidFill>
                <a:schemeClr val="tx1"/>
              </a:solidFill>
            </a:endParaRPr>
          </a:p>
          <a:p>
            <a:endParaRPr lang="en-US" altLang="en-US" b="1">
              <a:solidFill>
                <a:schemeClr val="tx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1877A6FA-333B-A882-A570-9A030753ABF4}"/>
              </a:ext>
            </a:extLst>
          </p:cNvPr>
          <p:cNvSpPr>
            <a:spLocks noGrp="1" noChangeArrowheads="1"/>
          </p:cNvSpPr>
          <p:nvPr>
            <p:ph type="title"/>
          </p:nvPr>
        </p:nvSpPr>
        <p:spPr/>
        <p:txBody>
          <a:bodyPr/>
          <a:lstStyle/>
          <a:p>
            <a:r>
              <a:rPr lang="en-US" altLang="en-US"/>
              <a:t>Antiemetics</a:t>
            </a:r>
          </a:p>
        </p:txBody>
      </p:sp>
      <p:sp>
        <p:nvSpPr>
          <p:cNvPr id="99331" name="Content Placeholder 2">
            <a:extLst>
              <a:ext uri="{FF2B5EF4-FFF2-40B4-BE49-F238E27FC236}">
                <a16:creationId xmlns:a16="http://schemas.microsoft.com/office/drawing/2014/main" id="{20E80388-CCF9-50F4-4634-597DB58A137B}"/>
              </a:ext>
            </a:extLst>
          </p:cNvPr>
          <p:cNvSpPr>
            <a:spLocks noGrp="1" noChangeArrowheads="1"/>
          </p:cNvSpPr>
          <p:nvPr>
            <p:ph idx="1"/>
          </p:nvPr>
        </p:nvSpPr>
        <p:spPr/>
        <p:txBody>
          <a:bodyPr/>
          <a:lstStyle/>
          <a:p>
            <a:r>
              <a:rPr lang="en-US" altLang="en-US" b="1">
                <a:solidFill>
                  <a:schemeClr val="tx1"/>
                </a:solidFill>
              </a:rPr>
              <a:t>Ondansetron serotonin antagonist reduced vomiting and the need for intravenous (IV) rehydration and hospital admission</a:t>
            </a:r>
          </a:p>
          <a:p>
            <a:endParaRPr lang="en-US" altLang="en-US" b="1">
              <a:solidFill>
                <a:schemeClr val="tx1"/>
              </a:solidFill>
            </a:endParaRPr>
          </a:p>
          <a:p>
            <a:r>
              <a:rPr lang="en-US" altLang="en-US" b="1">
                <a:solidFill>
                  <a:schemeClr val="tx1"/>
                </a:solidFill>
              </a:rPr>
              <a:t>Other medications as metoclopramide is not recommended routinely, due to their possible side effects ( extrapyramidal manifestation ) </a:t>
            </a:r>
          </a:p>
          <a:p>
            <a:endParaRPr lang="en-US" altLang="en-US" b="1"/>
          </a:p>
          <a:p>
            <a:endParaRPr lang="en-US" altLang="en-US" b="1"/>
          </a:p>
          <a:p>
            <a:endParaRPr lang="en-US" altLang="en-US" b="1"/>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00049-F85A-0EC7-BAA7-346AE64E81E7}"/>
              </a:ext>
            </a:extLst>
          </p:cNvPr>
          <p:cNvSpPr>
            <a:spLocks noGrp="1"/>
          </p:cNvSpPr>
          <p:nvPr>
            <p:ph type="title"/>
          </p:nvPr>
        </p:nvSpPr>
        <p:spPr/>
        <p:txBody>
          <a:bodyPr/>
          <a:lstStyle/>
          <a:p>
            <a:r>
              <a:rPr lang="en-GB" dirty="0"/>
              <a:t>Prevention </a:t>
            </a:r>
          </a:p>
        </p:txBody>
      </p:sp>
      <p:sp>
        <p:nvSpPr>
          <p:cNvPr id="3" name="Content Placeholder 2">
            <a:extLst>
              <a:ext uri="{FF2B5EF4-FFF2-40B4-BE49-F238E27FC236}">
                <a16:creationId xmlns:a16="http://schemas.microsoft.com/office/drawing/2014/main" id="{3D0C694C-E4EE-98FD-BB48-7454254F45A6}"/>
              </a:ext>
            </a:extLst>
          </p:cNvPr>
          <p:cNvSpPr>
            <a:spLocks noGrp="1"/>
          </p:cNvSpPr>
          <p:nvPr>
            <p:ph idx="1"/>
          </p:nvPr>
        </p:nvSpPr>
        <p:spPr/>
        <p:txBody>
          <a:bodyPr/>
          <a:lstStyle/>
          <a:p>
            <a:pPr indent="-182245"/>
            <a:r>
              <a:rPr lang="en-GB"/>
              <a:t>Vaccination </a:t>
            </a:r>
          </a:p>
          <a:p>
            <a:pPr indent="-182245"/>
            <a:r>
              <a:rPr lang="en-GB"/>
              <a:t>Hand hygine </a:t>
            </a:r>
          </a:p>
          <a:p>
            <a:pPr indent="-182245"/>
            <a:r>
              <a:rPr lang="en-GB"/>
              <a:t>Breast feeding </a:t>
            </a:r>
            <a:endParaRPr lang="en-GB" dirty="0"/>
          </a:p>
        </p:txBody>
      </p:sp>
    </p:spTree>
    <p:extLst>
      <p:ext uri="{BB962C8B-B14F-4D97-AF65-F5344CB8AC3E}">
        <p14:creationId xmlns:p14="http://schemas.microsoft.com/office/powerpoint/2010/main" val="2848946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FCC83BC3-6F3E-41EC-C7F4-6B2EFF72040E}"/>
              </a:ext>
            </a:extLst>
          </p:cNvPr>
          <p:cNvSpPr>
            <a:spLocks noGrp="1" noChangeArrowheads="1"/>
          </p:cNvSpPr>
          <p:nvPr>
            <p:ph type="title"/>
          </p:nvPr>
        </p:nvSpPr>
        <p:spPr/>
        <p:txBody>
          <a:bodyPr/>
          <a:lstStyle/>
          <a:p>
            <a:r>
              <a:rPr lang="en-US" altLang="en-US"/>
              <a:t>Prevention: Rota vaccine</a:t>
            </a:r>
          </a:p>
        </p:txBody>
      </p:sp>
      <p:sp>
        <p:nvSpPr>
          <p:cNvPr id="3" name="Content Placeholder 2">
            <a:extLst>
              <a:ext uri="{FF2B5EF4-FFF2-40B4-BE49-F238E27FC236}">
                <a16:creationId xmlns:a16="http://schemas.microsoft.com/office/drawing/2014/main" id="{B5F4BAFD-0F94-5F6D-EAE3-18C9ECA903BE}"/>
              </a:ext>
            </a:extLst>
          </p:cNvPr>
          <p:cNvSpPr>
            <a:spLocks noGrp="1"/>
          </p:cNvSpPr>
          <p:nvPr>
            <p:ph idx="1"/>
          </p:nvPr>
        </p:nvSpPr>
        <p:spPr/>
        <p:txBody>
          <a:bodyPr rtlCol="0">
            <a:normAutofit fontScale="77500" lnSpcReduction="20000"/>
          </a:bodyPr>
          <a:lstStyle/>
          <a:p>
            <a:pPr indent="-182880" fontAlgn="auto">
              <a:spcAft>
                <a:spcPts val="0"/>
              </a:spcAft>
              <a:defRPr/>
            </a:pPr>
            <a:r>
              <a:rPr lang="en-US" b="1" dirty="0">
                <a:solidFill>
                  <a:schemeClr val="tx1"/>
                </a:solidFill>
              </a:rPr>
              <a:t>Oral live attenuated vaccine</a:t>
            </a:r>
          </a:p>
          <a:p>
            <a:pPr indent="-182880" fontAlgn="auto">
              <a:spcAft>
                <a:spcPts val="0"/>
              </a:spcAft>
              <a:defRPr/>
            </a:pPr>
            <a:r>
              <a:rPr lang="en-US" b="1" dirty="0" err="1">
                <a:solidFill>
                  <a:schemeClr val="tx1"/>
                </a:solidFill>
              </a:rPr>
              <a:t>Rotarix</a:t>
            </a:r>
            <a:r>
              <a:rPr lang="en-US" b="1" dirty="0">
                <a:solidFill>
                  <a:schemeClr val="tx1"/>
                </a:solidFill>
              </a:rPr>
              <a:t> ( 2 doses), </a:t>
            </a:r>
            <a:r>
              <a:rPr lang="en-US" b="1" dirty="0" err="1">
                <a:solidFill>
                  <a:schemeClr val="tx1"/>
                </a:solidFill>
              </a:rPr>
              <a:t>RotaTeq</a:t>
            </a:r>
            <a:r>
              <a:rPr lang="en-US" b="1" dirty="0">
                <a:solidFill>
                  <a:schemeClr val="tx1"/>
                </a:solidFill>
              </a:rPr>
              <a:t> (3 doses)</a:t>
            </a:r>
          </a:p>
          <a:p>
            <a:pPr indent="-182880" fontAlgn="auto">
              <a:spcAft>
                <a:spcPts val="0"/>
              </a:spcAft>
              <a:defRPr/>
            </a:pPr>
            <a:r>
              <a:rPr lang="en-US" b="1" dirty="0">
                <a:solidFill>
                  <a:schemeClr val="tx1"/>
                </a:solidFill>
              </a:rPr>
              <a:t>Both active in preventing severe gastroenteritis, and both have demonstrated reductions in diarrhea-related hospitalizations. </a:t>
            </a:r>
          </a:p>
          <a:p>
            <a:pPr indent="-182880" fontAlgn="auto">
              <a:spcAft>
                <a:spcPts val="0"/>
              </a:spcAft>
              <a:defRPr/>
            </a:pPr>
            <a:endParaRPr lang="en-US" b="1" dirty="0">
              <a:solidFill>
                <a:schemeClr val="tx1"/>
              </a:solidFill>
            </a:endParaRPr>
          </a:p>
          <a:p>
            <a:pPr indent="-182880" fontAlgn="auto">
              <a:spcAft>
                <a:spcPts val="0"/>
              </a:spcAft>
              <a:defRPr/>
            </a:pPr>
            <a:r>
              <a:rPr lang="en-US" b="1" dirty="0">
                <a:solidFill>
                  <a:schemeClr val="tx1"/>
                </a:solidFill>
              </a:rPr>
              <a:t>Contraindications: </a:t>
            </a:r>
          </a:p>
          <a:p>
            <a:pPr marL="514350" indent="-514350" fontAlgn="auto">
              <a:spcAft>
                <a:spcPts val="0"/>
              </a:spcAft>
              <a:buFont typeface="+mj-lt"/>
              <a:buAutoNum type="arabicPeriod"/>
              <a:defRPr/>
            </a:pPr>
            <a:r>
              <a:rPr lang="en-US" b="1" dirty="0">
                <a:solidFill>
                  <a:schemeClr val="tx1"/>
                </a:solidFill>
              </a:rPr>
              <a:t>Hypersensitivity</a:t>
            </a:r>
          </a:p>
          <a:p>
            <a:pPr marL="514350" indent="-514350" fontAlgn="auto">
              <a:spcAft>
                <a:spcPts val="0"/>
              </a:spcAft>
              <a:buFont typeface="+mj-lt"/>
              <a:buAutoNum type="arabicPeriod"/>
              <a:defRPr/>
            </a:pPr>
            <a:r>
              <a:rPr lang="en-US" b="1" dirty="0">
                <a:solidFill>
                  <a:schemeClr val="tx1"/>
                </a:solidFill>
              </a:rPr>
              <a:t>Infants with severe combined immunodeficiency disease (SCID) or immunosuppression</a:t>
            </a:r>
          </a:p>
          <a:p>
            <a:pPr marL="514350" indent="-514350" fontAlgn="auto">
              <a:spcAft>
                <a:spcPts val="0"/>
              </a:spcAft>
              <a:buFont typeface="+mj-lt"/>
              <a:buAutoNum type="arabicPeriod"/>
              <a:defRPr/>
            </a:pPr>
            <a:r>
              <a:rPr lang="en-US" b="1" dirty="0">
                <a:solidFill>
                  <a:schemeClr val="tx1"/>
                </a:solidFill>
              </a:rPr>
              <a:t>Infants aged &lt;6 weeks and &gt;32 weeks</a:t>
            </a:r>
          </a:p>
          <a:p>
            <a:pPr marL="514350" indent="-514350" fontAlgn="auto">
              <a:spcAft>
                <a:spcPts val="0"/>
              </a:spcAft>
              <a:buFont typeface="+mj-lt"/>
              <a:buAutoNum type="arabicPeriod"/>
              <a:defRPr/>
            </a:pPr>
            <a:r>
              <a:rPr lang="en-US" b="1" dirty="0">
                <a:solidFill>
                  <a:schemeClr val="tx1"/>
                </a:solidFill>
              </a:rPr>
              <a:t>History of uncorrected congenital malformation of the GI tract that would predispose infant to intussusception</a:t>
            </a:r>
          </a:p>
          <a:p>
            <a:pPr marL="514350" indent="-514350" fontAlgn="auto">
              <a:spcAft>
                <a:spcPts val="0"/>
              </a:spcAft>
              <a:buFont typeface="+mj-lt"/>
              <a:buAutoNum type="arabicPeriod"/>
              <a:defRPr/>
            </a:pPr>
            <a:r>
              <a:rPr lang="en-US" b="1" dirty="0">
                <a:solidFill>
                  <a:schemeClr val="tx1"/>
                </a:solidFill>
              </a:rPr>
              <a:t>Infants with a history of intussusception</a:t>
            </a:r>
          </a:p>
          <a:p>
            <a:pPr indent="-182880" fontAlgn="auto">
              <a:spcAft>
                <a:spcPts val="0"/>
              </a:spcAft>
              <a:defRPr/>
            </a:pPr>
            <a:endParaRPr lang="en-US" b="1" dirty="0"/>
          </a:p>
          <a:p>
            <a:pPr indent="-182880" fontAlgn="auto">
              <a:spcAft>
                <a:spcPts val="0"/>
              </a:spcAft>
              <a:defRPr/>
            </a:pPr>
            <a:endParaRPr lang="en-US" b="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21C5022-660C-8755-19EF-A83AF99645CA}"/>
              </a:ext>
            </a:extLst>
          </p:cNvPr>
          <p:cNvSpPr>
            <a:spLocks noGrp="1"/>
          </p:cNvSpPr>
          <p:nvPr>
            <p:ph type="subTitle" idx="1"/>
          </p:nvPr>
        </p:nvSpPr>
        <p:spPr>
          <a:xfrm>
            <a:off x="1472692" y="2736931"/>
            <a:ext cx="8767860" cy="1388165"/>
          </a:xfrm>
        </p:spPr>
        <p:txBody>
          <a:bodyPr>
            <a:normAutofit/>
          </a:bodyPr>
          <a:lstStyle/>
          <a:p>
            <a:r>
              <a:rPr lang="en-GB" sz="4800" b="1" dirty="0"/>
              <a:t>Thank you </a:t>
            </a:r>
            <a:endParaRPr lang="en-GB" sz="4800"/>
          </a:p>
        </p:txBody>
      </p:sp>
    </p:spTree>
    <p:extLst>
      <p:ext uri="{BB962C8B-B14F-4D97-AF65-F5344CB8AC3E}">
        <p14:creationId xmlns:p14="http://schemas.microsoft.com/office/powerpoint/2010/main" val="3912579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5C4B50A-53FA-BB1E-B65E-17A28C5026A9}"/>
              </a:ext>
            </a:extLst>
          </p:cNvPr>
          <p:cNvSpPr>
            <a:spLocks noGrp="1" noChangeArrowheads="1"/>
          </p:cNvSpPr>
          <p:nvPr>
            <p:ph type="title"/>
          </p:nvPr>
        </p:nvSpPr>
        <p:spPr/>
        <p:txBody>
          <a:bodyPr/>
          <a:lstStyle/>
          <a:p>
            <a:r>
              <a:rPr lang="en-US" altLang="en-US"/>
              <a:t>DIARRHEA CLASSIFICATION </a:t>
            </a:r>
          </a:p>
        </p:txBody>
      </p:sp>
      <p:sp>
        <p:nvSpPr>
          <p:cNvPr id="15363" name="Content Placeholder 2">
            <a:extLst>
              <a:ext uri="{FF2B5EF4-FFF2-40B4-BE49-F238E27FC236}">
                <a16:creationId xmlns:a16="http://schemas.microsoft.com/office/drawing/2014/main" id="{D82335A2-3824-CED7-B150-E590D1A2A1CC}"/>
              </a:ext>
            </a:extLst>
          </p:cNvPr>
          <p:cNvSpPr>
            <a:spLocks noGrp="1" noChangeArrowheads="1"/>
          </p:cNvSpPr>
          <p:nvPr>
            <p:ph idx="1"/>
          </p:nvPr>
        </p:nvSpPr>
        <p:spPr/>
        <p:txBody>
          <a:bodyPr/>
          <a:lstStyle/>
          <a:p>
            <a:r>
              <a:rPr lang="en-US" altLang="en-US" b="1">
                <a:solidFill>
                  <a:schemeClr val="tx1"/>
                </a:solidFill>
              </a:rPr>
              <a:t>ACCORDING TO PATHOGEN</a:t>
            </a:r>
          </a:p>
          <a:p>
            <a:endParaRPr lang="en-US" altLang="en-US" b="1">
              <a:solidFill>
                <a:schemeClr val="tx1"/>
              </a:solidFill>
            </a:endParaRPr>
          </a:p>
          <a:p>
            <a:r>
              <a:rPr lang="en-US" altLang="en-US" b="1">
                <a:solidFill>
                  <a:schemeClr val="tx1"/>
                </a:solidFill>
              </a:rPr>
              <a:t>ACCORDING TO DURATION</a:t>
            </a:r>
          </a:p>
          <a:p>
            <a:endParaRPr lang="en-US" altLang="en-US" b="1">
              <a:solidFill>
                <a:schemeClr val="tx1"/>
              </a:solidFill>
            </a:endParaRPr>
          </a:p>
          <a:p>
            <a:r>
              <a:rPr lang="en-US" altLang="en-US" b="1">
                <a:solidFill>
                  <a:schemeClr val="tx1"/>
                </a:solidFill>
              </a:rPr>
              <a:t>ACCORDING TO MECHANISM OF DIARRHEA </a:t>
            </a:r>
          </a:p>
          <a:p>
            <a:endParaRPr lang="en-US" altLang="en-US" b="1">
              <a:solidFill>
                <a:schemeClr val="tx1"/>
              </a:solidFill>
            </a:endParaRPr>
          </a:p>
          <a:p>
            <a:r>
              <a:rPr lang="en-US" altLang="en-US" b="1">
                <a:solidFill>
                  <a:schemeClr val="tx1"/>
                </a:solidFill>
              </a:rPr>
              <a:t>ACCORDING TO CLINICAL TYPE OF DIRRHEA ( WATRY / BLOODY ) </a:t>
            </a:r>
          </a:p>
          <a:p>
            <a:endParaRPr lang="en-US" altLang="en-US" b="1">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73D81DD-1D1B-2679-F077-3961579CF040}"/>
              </a:ext>
            </a:extLst>
          </p:cNvPr>
          <p:cNvSpPr>
            <a:spLocks noGrp="1" noChangeArrowheads="1"/>
          </p:cNvSpPr>
          <p:nvPr>
            <p:ph type="title"/>
          </p:nvPr>
        </p:nvSpPr>
        <p:spPr>
          <a:xfrm>
            <a:off x="890588" y="296863"/>
            <a:ext cx="7793037" cy="1462087"/>
          </a:xfrm>
        </p:spPr>
        <p:txBody>
          <a:bodyPr/>
          <a:lstStyle/>
          <a:p>
            <a:r>
              <a:rPr lang="en-US" altLang="en-US">
                <a:latin typeface="Australian Sunrise"/>
              </a:rPr>
              <a:t>Mechanisms of Diarrhea</a:t>
            </a:r>
          </a:p>
        </p:txBody>
      </p:sp>
      <p:sp>
        <p:nvSpPr>
          <p:cNvPr id="16387" name="Rectangle 3">
            <a:extLst>
              <a:ext uri="{FF2B5EF4-FFF2-40B4-BE49-F238E27FC236}">
                <a16:creationId xmlns:a16="http://schemas.microsoft.com/office/drawing/2014/main" id="{4AC636CE-6A51-6FE8-1C90-71C3AFF2A7A0}"/>
              </a:ext>
            </a:extLst>
          </p:cNvPr>
          <p:cNvSpPr>
            <a:spLocks noGrp="1" noChangeArrowheads="1"/>
          </p:cNvSpPr>
          <p:nvPr>
            <p:ph idx="1"/>
          </p:nvPr>
        </p:nvSpPr>
        <p:spPr>
          <a:xfrm>
            <a:off x="1162050" y="1865313"/>
            <a:ext cx="5948363" cy="4114800"/>
          </a:xfrm>
        </p:spPr>
        <p:txBody>
          <a:bodyPr/>
          <a:lstStyle/>
          <a:p>
            <a:pPr indent="-182245">
              <a:buFont typeface="Wingdings" panose="05000000000000000000" pitchFamily="2" charset="2"/>
              <a:buChar char="Ø"/>
            </a:pPr>
            <a:r>
              <a:rPr lang="en-US" altLang="en-US" b="1" dirty="0">
                <a:solidFill>
                  <a:schemeClr val="tx1"/>
                </a:solidFill>
              </a:rPr>
              <a:t>Osmotic ( diet-induced ) </a:t>
            </a:r>
            <a:endParaRPr lang="en-US"/>
          </a:p>
          <a:p>
            <a:pPr indent="-182245">
              <a:buFont typeface="Wingdings 2" panose="05020102010507070707" pitchFamily="18" charset="2"/>
              <a:buNone/>
            </a:pPr>
            <a:endParaRPr lang="en-US" altLang="en-US" b="1">
              <a:solidFill>
                <a:schemeClr val="tx1"/>
              </a:solidFill>
            </a:endParaRPr>
          </a:p>
          <a:p>
            <a:pPr indent="-182245">
              <a:buFont typeface="Wingdings" panose="05000000000000000000" pitchFamily="2" charset="2"/>
              <a:buChar char="Ø"/>
            </a:pPr>
            <a:r>
              <a:rPr lang="en-US" altLang="en-US" b="1" dirty="0">
                <a:solidFill>
                  <a:schemeClr val="tx1"/>
                </a:solidFill>
              </a:rPr>
              <a:t>Secretory ( electrolyte transport related ) </a:t>
            </a:r>
          </a:p>
          <a:p>
            <a:pPr indent="-182245">
              <a:buFont typeface="Wingdings" panose="05000000000000000000" pitchFamily="2" charset="2"/>
              <a:buChar char="Ø"/>
            </a:pPr>
            <a:endParaRPr lang="en-US" altLang="en-US" b="1">
              <a:solidFill>
                <a:schemeClr val="tx1"/>
              </a:solidFill>
            </a:endParaRPr>
          </a:p>
          <a:p>
            <a:pPr indent="-182245">
              <a:buFont typeface="Wingdings" panose="05000000000000000000" pitchFamily="2" charset="2"/>
              <a:buChar char="Ø"/>
            </a:pPr>
            <a:r>
              <a:rPr lang="en-US" altLang="en-US" b="1" dirty="0">
                <a:solidFill>
                  <a:schemeClr val="tx1"/>
                </a:solidFill>
              </a:rPr>
              <a:t>Exudative</a:t>
            </a:r>
          </a:p>
          <a:p>
            <a:pPr indent="-182245">
              <a:buNone/>
            </a:pPr>
            <a:endParaRPr lang="en-US" altLang="en-US" b="1" dirty="0">
              <a:solidFill>
                <a:schemeClr val="tx1"/>
              </a:solidFill>
            </a:endParaRPr>
          </a:p>
          <a:p>
            <a:pPr indent="-182245">
              <a:buFont typeface="Wingdings" panose="05000000000000000000" pitchFamily="2" charset="2"/>
              <a:buChar char="Ø"/>
            </a:pPr>
            <a:r>
              <a:rPr lang="en-US" altLang="en-US" b="1" dirty="0">
                <a:solidFill>
                  <a:schemeClr val="tx1"/>
                </a:solidFill>
              </a:rPr>
              <a:t>Motility disorders</a:t>
            </a:r>
          </a:p>
          <a:p>
            <a:pPr indent="-182245">
              <a:buFont typeface="Wingdings" panose="05000000000000000000" pitchFamily="2" charset="2"/>
              <a:buChar char="Ø"/>
            </a:pPr>
            <a:endParaRPr lang="en-US" altLang="en-US" b="1" dirty="0">
              <a:solidFill>
                <a:schemeClr val="tx1"/>
              </a:solidFill>
            </a:endParaRPr>
          </a:p>
          <a:p>
            <a:pPr marL="46355" indent="0">
              <a:buNone/>
            </a:pPr>
            <a:r>
              <a:rPr lang="en-US" altLang="en-US" b="1" dirty="0">
                <a:solidFill>
                  <a:schemeClr val="tx1"/>
                </a:solidFill>
              </a:rPr>
              <a:t>Stool osmotic gap = 290-2(</a:t>
            </a:r>
            <a:r>
              <a:rPr lang="en-US" altLang="en-US" b="1" dirty="0" err="1">
                <a:solidFill>
                  <a:schemeClr val="tx1"/>
                </a:solidFill>
              </a:rPr>
              <a:t>K+Na</a:t>
            </a:r>
            <a:r>
              <a:rPr lang="en-US" altLang="en-US" b="1" dirty="0">
                <a:solidFill>
                  <a:schemeClr val="tx1"/>
                </a:solidFill>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F672F7D-8667-34BC-35D9-EF2445ADAC34}"/>
              </a:ext>
            </a:extLst>
          </p:cNvPr>
          <p:cNvSpPr>
            <a:spLocks noGrp="1" noChangeArrowheads="1"/>
          </p:cNvSpPr>
          <p:nvPr>
            <p:ph type="title"/>
          </p:nvPr>
        </p:nvSpPr>
        <p:spPr>
          <a:xfrm>
            <a:off x="1524000" y="0"/>
            <a:ext cx="9144000" cy="1066800"/>
          </a:xfrm>
        </p:spPr>
        <p:txBody>
          <a:bodyPr/>
          <a:lstStyle/>
          <a:p>
            <a:r>
              <a:rPr lang="en-US" altLang="en-US">
                <a:latin typeface="Australian Sunrise"/>
              </a:rPr>
              <a:t>      Mechanisms of Diarrhea</a:t>
            </a:r>
          </a:p>
        </p:txBody>
      </p:sp>
      <p:sp>
        <p:nvSpPr>
          <p:cNvPr id="251907" name="Rectangle 3">
            <a:extLst>
              <a:ext uri="{FF2B5EF4-FFF2-40B4-BE49-F238E27FC236}">
                <a16:creationId xmlns:a16="http://schemas.microsoft.com/office/drawing/2014/main" id="{BE33AF8F-453C-85CA-0AFF-41E4EB0A4176}"/>
              </a:ext>
            </a:extLst>
          </p:cNvPr>
          <p:cNvSpPr>
            <a:spLocks noGrp="1" noChangeArrowheads="1"/>
          </p:cNvSpPr>
          <p:nvPr>
            <p:ph idx="1"/>
          </p:nvPr>
        </p:nvSpPr>
        <p:spPr>
          <a:xfrm>
            <a:off x="1524000" y="1143000"/>
            <a:ext cx="9144000" cy="5238750"/>
          </a:xfrm>
        </p:spPr>
        <p:txBody>
          <a:bodyPr rtlCol="0">
            <a:normAutofit fontScale="92500" lnSpcReduction="20000"/>
          </a:bodyPr>
          <a:lstStyle/>
          <a:p>
            <a:pPr marL="274320" indent="-274320" fontAlgn="auto">
              <a:spcAft>
                <a:spcPts val="0"/>
              </a:spcAft>
              <a:buClr>
                <a:srgbClr val="FF3300"/>
              </a:buClr>
              <a:buFont typeface="Corbel" panose="020B0503020204020204" pitchFamily="34" charset="0"/>
              <a:buNone/>
              <a:defRPr/>
            </a:pPr>
            <a:r>
              <a:rPr lang="en-US" sz="3000" b="1" dirty="0">
                <a:solidFill>
                  <a:srgbClr val="FF0000"/>
                </a:solidFill>
              </a:rPr>
              <a:t>Osmotic ( diet or substrate – induced ) </a:t>
            </a:r>
          </a:p>
          <a:p>
            <a:pPr marL="274320" indent="-274320" fontAlgn="auto">
              <a:spcAft>
                <a:spcPts val="0"/>
              </a:spcAft>
              <a:buFont typeface="Corbel" panose="020B0503020204020204" pitchFamily="34" charset="0"/>
              <a:buNone/>
              <a:defRPr/>
            </a:pPr>
            <a:r>
              <a:rPr lang="en-US" sz="2800" b="1" dirty="0">
                <a:solidFill>
                  <a:schemeClr val="tx1"/>
                </a:solidFill>
              </a:rPr>
              <a:t>		</a:t>
            </a:r>
            <a:r>
              <a:rPr lang="en-US" dirty="0">
                <a:solidFill>
                  <a:schemeClr val="tx1"/>
                </a:solidFill>
              </a:rPr>
              <a:t>Pathophysiology:</a:t>
            </a:r>
          </a:p>
          <a:p>
            <a:pPr marL="274320" indent="-274320" fontAlgn="auto">
              <a:spcAft>
                <a:spcPts val="0"/>
              </a:spcAft>
              <a:buFont typeface="Corbel" panose="020B0503020204020204" pitchFamily="34" charset="0"/>
              <a:buNone/>
              <a:defRPr/>
            </a:pPr>
            <a:r>
              <a:rPr lang="en-US" sz="2800" dirty="0">
                <a:solidFill>
                  <a:schemeClr val="tx1"/>
                </a:solidFill>
              </a:rPr>
              <a:t>			- </a:t>
            </a:r>
            <a:r>
              <a:rPr lang="en-US" sz="2400" dirty="0">
                <a:solidFill>
                  <a:schemeClr val="tx1"/>
                </a:solidFill>
              </a:rPr>
              <a:t>Digestive </a:t>
            </a:r>
            <a:r>
              <a:rPr lang="en-US" sz="2400" b="1" i="1" dirty="0">
                <a:solidFill>
                  <a:schemeClr val="tx1"/>
                </a:solidFill>
              </a:rPr>
              <a:t>enzyme</a:t>
            </a:r>
            <a:r>
              <a:rPr lang="en-US" sz="2400" dirty="0">
                <a:solidFill>
                  <a:schemeClr val="tx1"/>
                </a:solidFill>
              </a:rPr>
              <a:t> deficiencies</a:t>
            </a:r>
          </a:p>
          <a:p>
            <a:pPr marL="274320" indent="-274320" fontAlgn="auto">
              <a:spcAft>
                <a:spcPts val="0"/>
              </a:spcAft>
              <a:buFont typeface="Corbel" panose="020B0503020204020204" pitchFamily="34" charset="0"/>
              <a:buNone/>
              <a:defRPr/>
            </a:pPr>
            <a:r>
              <a:rPr lang="en-US" sz="2400" dirty="0">
                <a:solidFill>
                  <a:schemeClr val="tx1"/>
                </a:solidFill>
              </a:rPr>
              <a:t>			- Ingestion of </a:t>
            </a:r>
            <a:r>
              <a:rPr lang="en-US" sz="2400" b="1" i="1" dirty="0">
                <a:solidFill>
                  <a:schemeClr val="tx1"/>
                </a:solidFill>
              </a:rPr>
              <a:t>unabsorbable</a:t>
            </a:r>
            <a:r>
              <a:rPr lang="en-US" sz="2400" dirty="0">
                <a:solidFill>
                  <a:schemeClr val="tx1"/>
                </a:solidFill>
              </a:rPr>
              <a:t> solute</a:t>
            </a:r>
          </a:p>
          <a:p>
            <a:pPr marL="274320" indent="-274320" fontAlgn="auto">
              <a:spcAft>
                <a:spcPts val="0"/>
              </a:spcAft>
              <a:buFont typeface="Corbel" panose="020B0503020204020204" pitchFamily="34" charset="0"/>
              <a:buNone/>
              <a:defRPr/>
            </a:pPr>
            <a:r>
              <a:rPr lang="en-US" sz="2800" b="1" dirty="0">
                <a:solidFill>
                  <a:schemeClr val="tx1"/>
                </a:solidFill>
              </a:rPr>
              <a:t>		</a:t>
            </a:r>
            <a:r>
              <a:rPr lang="en-US" dirty="0">
                <a:solidFill>
                  <a:schemeClr val="tx1"/>
                </a:solidFill>
              </a:rPr>
              <a:t>Ex.:- </a:t>
            </a:r>
          </a:p>
          <a:p>
            <a:pPr marL="274320" indent="-274320" fontAlgn="auto">
              <a:spcAft>
                <a:spcPts val="0"/>
              </a:spcAft>
              <a:buFont typeface="Corbel" panose="020B0503020204020204" pitchFamily="34" charset="0"/>
              <a:buNone/>
              <a:defRPr/>
            </a:pPr>
            <a:r>
              <a:rPr lang="en-US" sz="2400" dirty="0">
                <a:solidFill>
                  <a:schemeClr val="tx1"/>
                </a:solidFill>
              </a:rPr>
              <a:t>			</a:t>
            </a:r>
            <a:r>
              <a:rPr lang="en-US" sz="2400" b="1" dirty="0">
                <a:solidFill>
                  <a:schemeClr val="tx1"/>
                </a:solidFill>
              </a:rPr>
              <a:t>Viral infection / IBD </a:t>
            </a:r>
          </a:p>
          <a:p>
            <a:pPr marL="274320" indent="-274320" fontAlgn="auto">
              <a:spcAft>
                <a:spcPts val="0"/>
              </a:spcAft>
              <a:buFont typeface="Corbel" panose="020B0503020204020204" pitchFamily="34" charset="0"/>
              <a:buNone/>
              <a:defRPr/>
            </a:pPr>
            <a:r>
              <a:rPr lang="en-US" sz="2800" dirty="0">
                <a:solidFill>
                  <a:schemeClr val="tx1"/>
                </a:solidFill>
              </a:rPr>
              <a:t>			</a:t>
            </a:r>
            <a:r>
              <a:rPr lang="en-US" sz="2400" dirty="0">
                <a:solidFill>
                  <a:schemeClr val="tx1"/>
                </a:solidFill>
              </a:rPr>
              <a:t>Lactase deficiency</a:t>
            </a:r>
          </a:p>
          <a:p>
            <a:pPr marL="274320" indent="-274320" fontAlgn="auto">
              <a:spcAft>
                <a:spcPts val="0"/>
              </a:spcAft>
              <a:buFont typeface="Corbel" panose="020B0503020204020204" pitchFamily="34" charset="0"/>
              <a:buNone/>
              <a:defRPr/>
            </a:pPr>
            <a:r>
              <a:rPr lang="en-US" sz="2400" dirty="0">
                <a:solidFill>
                  <a:schemeClr val="tx1"/>
                </a:solidFill>
              </a:rPr>
              <a:t>			Sorbitol /MgSO</a:t>
            </a:r>
            <a:r>
              <a:rPr lang="en-US" sz="1200" dirty="0">
                <a:solidFill>
                  <a:schemeClr val="tx1"/>
                </a:solidFill>
              </a:rPr>
              <a:t>4</a:t>
            </a:r>
            <a:endParaRPr lang="en-US" sz="2400" dirty="0">
              <a:solidFill>
                <a:schemeClr val="tx1"/>
              </a:solidFill>
            </a:endParaRPr>
          </a:p>
          <a:p>
            <a:pPr marL="274320" indent="-274320" fontAlgn="auto">
              <a:spcAft>
                <a:spcPts val="0"/>
              </a:spcAft>
              <a:buFont typeface="Corbel" panose="020B0503020204020204" pitchFamily="34" charset="0"/>
              <a:buNone/>
              <a:defRPr/>
            </a:pPr>
            <a:r>
              <a:rPr lang="en-US" sz="2800" b="1" dirty="0">
                <a:solidFill>
                  <a:schemeClr val="tx1"/>
                </a:solidFill>
              </a:rPr>
              <a:t>		</a:t>
            </a:r>
            <a:r>
              <a:rPr lang="en-US" sz="2800" dirty="0">
                <a:solidFill>
                  <a:schemeClr val="tx1"/>
                </a:solidFill>
                <a:effectLst>
                  <a:outerShdw blurRad="38100" dist="38100" dir="2700000" algn="tl">
                    <a:srgbClr val="000000">
                      <a:alpha val="43137"/>
                    </a:srgbClr>
                  </a:outerShdw>
                </a:effectLst>
              </a:rPr>
              <a:t>Features </a:t>
            </a:r>
            <a:r>
              <a:rPr lang="en-US" dirty="0">
                <a:solidFill>
                  <a:schemeClr val="tx1"/>
                </a:solidFill>
                <a:effectLst>
                  <a:outerShdw blurRad="38100" dist="38100" dir="2700000" algn="tl">
                    <a:srgbClr val="000000">
                      <a:alpha val="43137"/>
                    </a:srgbClr>
                  </a:outerShdw>
                </a:effectLst>
              </a:rPr>
              <a:t>:</a:t>
            </a:r>
          </a:p>
          <a:p>
            <a:pPr marL="274320" indent="-274320" fontAlgn="auto">
              <a:spcAft>
                <a:spcPts val="0"/>
              </a:spcAft>
              <a:buFont typeface="Corbel" panose="020B0503020204020204" pitchFamily="34" charset="0"/>
              <a:buNone/>
              <a:defRPr/>
            </a:pPr>
            <a:r>
              <a:rPr lang="en-US" sz="2800" dirty="0">
                <a:solidFill>
                  <a:schemeClr val="tx1"/>
                </a:solidFill>
              </a:rPr>
              <a:t>		</a:t>
            </a:r>
            <a:r>
              <a:rPr lang="en-US" sz="2400" dirty="0">
                <a:solidFill>
                  <a:schemeClr val="tx1"/>
                </a:solidFill>
              </a:rPr>
              <a:t>Stop with fasting</a:t>
            </a:r>
          </a:p>
          <a:p>
            <a:pPr marL="274320" indent="-274320" fontAlgn="auto">
              <a:spcAft>
                <a:spcPts val="0"/>
              </a:spcAft>
              <a:buFont typeface="Corbel" panose="020B0503020204020204" pitchFamily="34" charset="0"/>
              <a:buNone/>
              <a:defRPr/>
            </a:pPr>
            <a:r>
              <a:rPr lang="en-US" sz="2400" dirty="0">
                <a:solidFill>
                  <a:schemeClr val="tx1"/>
                </a:solidFill>
              </a:rPr>
              <a:t>		No stool WBCs</a:t>
            </a:r>
          </a:p>
          <a:p>
            <a:pPr marL="274320" indent="-274320" fontAlgn="auto">
              <a:spcAft>
                <a:spcPts val="0"/>
              </a:spcAft>
              <a:buFont typeface="Corbel" panose="020B0503020204020204" pitchFamily="34" charset="0"/>
              <a:buNone/>
              <a:defRPr/>
            </a:pPr>
            <a:r>
              <a:rPr lang="en-US" sz="2400" dirty="0">
                <a:solidFill>
                  <a:schemeClr val="tx1"/>
                </a:solidFill>
              </a:rPr>
              <a:t>                Stool PH low, </a:t>
            </a:r>
            <a:r>
              <a:rPr lang="en-IN" sz="2400" dirty="0">
                <a:solidFill>
                  <a:schemeClr val="tx1"/>
                </a:solidFill>
                <a:latin typeface="Century Schoolbook"/>
              </a:rPr>
              <a:t>positive for reducing substances</a:t>
            </a:r>
            <a:r>
              <a:rPr lang="en-US" sz="2400" dirty="0">
                <a:solidFill>
                  <a:schemeClr val="tx1"/>
                </a:solidFill>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Diarrhea | Concise Medical Knowledge">
            <a:extLst>
              <a:ext uri="{FF2B5EF4-FFF2-40B4-BE49-F238E27FC236}">
                <a16:creationId xmlns:a16="http://schemas.microsoft.com/office/drawing/2014/main" id="{689AC886-B350-A992-DC04-8FF20372D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230188"/>
            <a:ext cx="8894762"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F465D742-03F8-4A07-AD44-2F5940A96098}">
  <ds:schemaRefs>
    <ds:schemaRef ds:uri="http://schemas.microsoft.com/sharepoint/v3/contenttype/forms"/>
  </ds:schemaRefs>
</ds:datastoreItem>
</file>

<file path=customXml/itemProps2.xml><?xml version="1.0" encoding="utf-8"?>
<ds:datastoreItem xmlns:ds="http://schemas.openxmlformats.org/officeDocument/2006/customXml" ds:itemID="{6928E4D0-782D-4812-BE7D-AE5131FD37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915EF7-B9F6-4EB7-AA4F-557BE6AB702C}">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Basis design</Template>
  <TotalTime>4397</TotalTime>
  <Words>3638</Words>
  <Application>Microsoft Office PowerPoint</Application>
  <PresentationFormat>Widescreen</PresentationFormat>
  <Paragraphs>519</Paragraphs>
  <Slides>57</Slides>
  <Notes>29</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Basis</vt:lpstr>
      <vt:lpstr>Acute gastroenteritis </vt:lpstr>
      <vt:lpstr>Acute gastroenteritis</vt:lpstr>
      <vt:lpstr>Bristol stool chart </vt:lpstr>
      <vt:lpstr>Epidemiology</vt:lpstr>
      <vt:lpstr>Risk factors</vt:lpstr>
      <vt:lpstr>DIARRHEA CLASSIFICATION </vt:lpstr>
      <vt:lpstr>Mechanisms of Diarrhea</vt:lpstr>
      <vt:lpstr>      Mechanisms of Diarrhea</vt:lpstr>
      <vt:lpstr>PowerPoint Presentation</vt:lpstr>
      <vt:lpstr>Secretory diarrhea ( electrolyte transport related ) </vt:lpstr>
      <vt:lpstr>PowerPoint Presentation</vt:lpstr>
      <vt:lpstr>Mechanisms of Diarrhea</vt:lpstr>
      <vt:lpstr>Mechanisms of Diarrhea</vt:lpstr>
      <vt:lpstr>Causes </vt:lpstr>
      <vt:lpstr>Viral</vt:lpstr>
      <vt:lpstr>Rota</vt:lpstr>
      <vt:lpstr>Calicivirus (Norvoviruses and Sapoviruses) </vt:lpstr>
      <vt:lpstr>Bacterial</vt:lpstr>
      <vt:lpstr>Campylobacter jejuni  </vt:lpstr>
      <vt:lpstr>Salmonella enterica ( Non-typhoidal ) </vt:lpstr>
      <vt:lpstr>Shigella</vt:lpstr>
      <vt:lpstr>E.Coli</vt:lpstr>
      <vt:lpstr>E.Coli</vt:lpstr>
      <vt:lpstr>PowerPoint Presentation</vt:lpstr>
      <vt:lpstr>Vibrio Cholera</vt:lpstr>
      <vt:lpstr>Staphlococcus aureus </vt:lpstr>
      <vt:lpstr>Bacillus cerus</vt:lpstr>
      <vt:lpstr>Clostridium perfringens </vt:lpstr>
      <vt:lpstr>Yersinia enterocolitica </vt:lpstr>
      <vt:lpstr>Parasitic</vt:lpstr>
      <vt:lpstr>Entamoeba histolytica</vt:lpstr>
      <vt:lpstr>Cryptosporidium</vt:lpstr>
      <vt:lpstr>History</vt:lpstr>
      <vt:lpstr>Physical exam</vt:lpstr>
      <vt:lpstr>PowerPoint Presentation</vt:lpstr>
      <vt:lpstr>PowerPoint Presentation</vt:lpstr>
      <vt:lpstr>Lab testing</vt:lpstr>
      <vt:lpstr>Lab testing</vt:lpstr>
      <vt:lpstr>Routine stool exam</vt:lpstr>
      <vt:lpstr>Stool culture</vt:lpstr>
      <vt:lpstr>Other stool testing</vt:lpstr>
      <vt:lpstr>Management </vt:lpstr>
      <vt:lpstr>Indications of admission</vt:lpstr>
      <vt:lpstr>PowerPoint Presentation</vt:lpstr>
      <vt:lpstr>ORS</vt:lpstr>
      <vt:lpstr>Types of ORS</vt:lpstr>
      <vt:lpstr>PowerPoint Presentation</vt:lpstr>
      <vt:lpstr>Don’t </vt:lpstr>
      <vt:lpstr>Others</vt:lpstr>
      <vt:lpstr>Continue feeding: age-appropriate diet</vt:lpstr>
      <vt:lpstr>Probiotics</vt:lpstr>
      <vt:lpstr>Zinc supplements </vt:lpstr>
      <vt:lpstr>Antibiotic indication</vt:lpstr>
      <vt:lpstr>Antiemetics</vt:lpstr>
      <vt:lpstr>Prevention </vt:lpstr>
      <vt:lpstr>Prevention: Rota vaccine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gastroenteritis</dc:title>
  <dc:creator>backer rawashdeh</dc:creator>
  <cp:lastModifiedBy>backer rawashdeh</cp:lastModifiedBy>
  <cp:revision>213</cp:revision>
  <dcterms:created xsi:type="dcterms:W3CDTF">2023-06-30T07:57:10Z</dcterms:created>
  <dcterms:modified xsi:type="dcterms:W3CDTF">2024-07-10T10:24:26Z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KeyPoints">
    <vt:lpwstr/>
  </property>
</Properties>
</file>