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71" r:id="rId7"/>
    <p:sldId id="272" r:id="rId8"/>
    <p:sldId id="273" r:id="rId9"/>
    <p:sldId id="274" r:id="rId10"/>
    <p:sldId id="275" r:id="rId11"/>
    <p:sldId id="276" r:id="rId12"/>
    <p:sldId id="277" r:id="rId13"/>
    <p:sldId id="278" r:id="rId14"/>
    <p:sldId id="289" r:id="rId15"/>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394" autoAdjust="0"/>
    <p:restoredTop sz="94660"/>
  </p:normalViewPr>
  <p:slideViewPr>
    <p:cSldViewPr>
      <p:cViewPr varScale="1">
        <p:scale>
          <a:sx n="69" d="100"/>
          <a:sy n="69" d="100"/>
        </p:scale>
        <p:origin x="15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شكل حر 10">
            <a:extLst>
              <a:ext uri="{FF2B5EF4-FFF2-40B4-BE49-F238E27FC236}">
                <a16:creationId xmlns:a16="http://schemas.microsoft.com/office/drawing/2014/main" id="{C1C199B5-EA30-3368-3809-BAAD03495F6A}"/>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3" name="شكل حر 12">
            <a:extLst>
              <a:ext uri="{FF2B5EF4-FFF2-40B4-BE49-F238E27FC236}">
                <a16:creationId xmlns:a16="http://schemas.microsoft.com/office/drawing/2014/main" id="{631CAF57-7A5C-AF21-9B57-99B6116229D0}"/>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9" name="عنوان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a:t>انقر لتحرير نمط العنوان الثانوي الرئيسي</a:t>
            </a:r>
            <a:endParaRPr lang="en-US"/>
          </a:p>
        </p:txBody>
      </p:sp>
      <p:sp>
        <p:nvSpPr>
          <p:cNvPr id="4" name="عنصر نائب للتاريخ 29">
            <a:extLst>
              <a:ext uri="{FF2B5EF4-FFF2-40B4-BE49-F238E27FC236}">
                <a16:creationId xmlns:a16="http://schemas.microsoft.com/office/drawing/2014/main" id="{7582D867-06CA-949B-F704-FDF875212208}"/>
              </a:ext>
            </a:extLst>
          </p:cNvPr>
          <p:cNvSpPr>
            <a:spLocks noGrp="1"/>
          </p:cNvSpPr>
          <p:nvPr>
            <p:ph type="dt" sz="half" idx="10"/>
          </p:nvPr>
        </p:nvSpPr>
        <p:spPr/>
        <p:txBody>
          <a:bodyPr/>
          <a:lstStyle>
            <a:lvl1pPr>
              <a:defRPr/>
            </a:lvl1pPr>
          </a:lstStyle>
          <a:p>
            <a:pPr>
              <a:defRPr/>
            </a:pPr>
            <a:fld id="{737BAA5E-CA0E-449A-8380-8EF4AB42FEDA}" type="datetimeFigureOut">
              <a:rPr lang="ar-SA"/>
              <a:pPr>
                <a:defRPr/>
              </a:pPr>
              <a:t>05/08/1444</a:t>
            </a:fld>
            <a:endParaRPr lang="ar-SA"/>
          </a:p>
        </p:txBody>
      </p:sp>
      <p:sp>
        <p:nvSpPr>
          <p:cNvPr id="5" name="عنصر نائب للتذييل 18">
            <a:extLst>
              <a:ext uri="{FF2B5EF4-FFF2-40B4-BE49-F238E27FC236}">
                <a16:creationId xmlns:a16="http://schemas.microsoft.com/office/drawing/2014/main" id="{C7287111-AD3F-63CF-6FF9-A868BC7915F3}"/>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26">
            <a:extLst>
              <a:ext uri="{FF2B5EF4-FFF2-40B4-BE49-F238E27FC236}">
                <a16:creationId xmlns:a16="http://schemas.microsoft.com/office/drawing/2014/main" id="{02124BA7-AA5B-C071-DE45-5B2C7307CAD9}"/>
              </a:ext>
            </a:extLst>
          </p:cNvPr>
          <p:cNvSpPr>
            <a:spLocks noGrp="1"/>
          </p:cNvSpPr>
          <p:nvPr>
            <p:ph type="sldNum" sz="quarter" idx="12"/>
          </p:nvPr>
        </p:nvSpPr>
        <p:spPr/>
        <p:txBody>
          <a:bodyPr/>
          <a:lstStyle>
            <a:lvl1pPr>
              <a:defRPr/>
            </a:lvl1pPr>
          </a:lstStyle>
          <a:p>
            <a:fld id="{CC89550A-B9B8-45D1-806A-170AE15D22A3}" type="slidenum">
              <a:rPr lang="ar-SA" altLang="en-US"/>
              <a:pPr/>
              <a:t>‹#›</a:t>
            </a:fld>
            <a:endParaRPr lang="ar-SA" altLang="en-US"/>
          </a:p>
        </p:txBody>
      </p:sp>
    </p:spTree>
    <p:extLst>
      <p:ext uri="{BB962C8B-B14F-4D97-AF65-F5344CB8AC3E}">
        <p14:creationId xmlns:p14="http://schemas.microsoft.com/office/powerpoint/2010/main" val="31925980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13D647AF-B1BA-F7F8-F2FE-0D17735BE5A6}"/>
              </a:ext>
            </a:extLst>
          </p:cNvPr>
          <p:cNvSpPr>
            <a:spLocks noGrp="1"/>
          </p:cNvSpPr>
          <p:nvPr>
            <p:ph type="dt" sz="half" idx="10"/>
          </p:nvPr>
        </p:nvSpPr>
        <p:spPr/>
        <p:txBody>
          <a:bodyPr/>
          <a:lstStyle>
            <a:lvl1pPr>
              <a:defRPr/>
            </a:lvl1pPr>
          </a:lstStyle>
          <a:p>
            <a:pPr>
              <a:defRPr/>
            </a:pPr>
            <a:fld id="{C523C00F-531F-4BBF-A4E0-951885E2B054}" type="datetimeFigureOut">
              <a:rPr lang="ar-SA"/>
              <a:pPr>
                <a:defRPr/>
              </a:pPr>
              <a:t>05/08/1444</a:t>
            </a:fld>
            <a:endParaRPr lang="ar-SA"/>
          </a:p>
        </p:txBody>
      </p:sp>
      <p:sp>
        <p:nvSpPr>
          <p:cNvPr id="5" name="عنصر نائب للتذييل 21">
            <a:extLst>
              <a:ext uri="{FF2B5EF4-FFF2-40B4-BE49-F238E27FC236}">
                <a16:creationId xmlns:a16="http://schemas.microsoft.com/office/drawing/2014/main" id="{FA237460-C017-2240-B266-B6FEEE9272D5}"/>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9CBDBE9F-BC42-CB1F-9046-D14E5704C2C5}"/>
              </a:ext>
            </a:extLst>
          </p:cNvPr>
          <p:cNvSpPr>
            <a:spLocks noGrp="1"/>
          </p:cNvSpPr>
          <p:nvPr>
            <p:ph type="sldNum" sz="quarter" idx="12"/>
          </p:nvPr>
        </p:nvSpPr>
        <p:spPr/>
        <p:txBody>
          <a:bodyPr/>
          <a:lstStyle>
            <a:lvl1pPr>
              <a:defRPr/>
            </a:lvl1pPr>
          </a:lstStyle>
          <a:p>
            <a:fld id="{058A6D1A-3C75-44D2-8405-DF329D1634A8}" type="slidenum">
              <a:rPr lang="ar-SA" altLang="en-US"/>
              <a:pPr/>
              <a:t>‹#›</a:t>
            </a:fld>
            <a:endParaRPr lang="ar-SA" altLang="en-US"/>
          </a:p>
        </p:txBody>
      </p:sp>
    </p:spTree>
    <p:extLst>
      <p:ext uri="{BB962C8B-B14F-4D97-AF65-F5344CB8AC3E}">
        <p14:creationId xmlns:p14="http://schemas.microsoft.com/office/powerpoint/2010/main" val="27527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74D86E63-326A-251C-0627-B9D3785B6252}"/>
              </a:ext>
            </a:extLst>
          </p:cNvPr>
          <p:cNvSpPr>
            <a:spLocks noGrp="1"/>
          </p:cNvSpPr>
          <p:nvPr>
            <p:ph type="dt" sz="half" idx="10"/>
          </p:nvPr>
        </p:nvSpPr>
        <p:spPr/>
        <p:txBody>
          <a:bodyPr/>
          <a:lstStyle>
            <a:lvl1pPr>
              <a:defRPr/>
            </a:lvl1pPr>
          </a:lstStyle>
          <a:p>
            <a:pPr>
              <a:defRPr/>
            </a:pPr>
            <a:fld id="{479953BE-CB28-4255-9DB6-AD30254FDBCD}" type="datetimeFigureOut">
              <a:rPr lang="ar-SA"/>
              <a:pPr>
                <a:defRPr/>
              </a:pPr>
              <a:t>05/08/1444</a:t>
            </a:fld>
            <a:endParaRPr lang="ar-SA"/>
          </a:p>
        </p:txBody>
      </p:sp>
      <p:sp>
        <p:nvSpPr>
          <p:cNvPr id="5" name="عنصر نائب للتذييل 21">
            <a:extLst>
              <a:ext uri="{FF2B5EF4-FFF2-40B4-BE49-F238E27FC236}">
                <a16:creationId xmlns:a16="http://schemas.microsoft.com/office/drawing/2014/main" id="{5EDC26F8-A728-1417-49E5-145D862BCDCF}"/>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99182962-EBE9-E5FA-2F1F-F9DDC38CD5CF}"/>
              </a:ext>
            </a:extLst>
          </p:cNvPr>
          <p:cNvSpPr>
            <a:spLocks noGrp="1"/>
          </p:cNvSpPr>
          <p:nvPr>
            <p:ph type="sldNum" sz="quarter" idx="12"/>
          </p:nvPr>
        </p:nvSpPr>
        <p:spPr/>
        <p:txBody>
          <a:bodyPr/>
          <a:lstStyle>
            <a:lvl1pPr>
              <a:defRPr/>
            </a:lvl1pPr>
          </a:lstStyle>
          <a:p>
            <a:fld id="{50CC5DD1-3138-4491-B882-9824F46B3C2A}" type="slidenum">
              <a:rPr lang="ar-SA" altLang="en-US"/>
              <a:pPr/>
              <a:t>‹#›</a:t>
            </a:fld>
            <a:endParaRPr lang="ar-SA" altLang="en-US"/>
          </a:p>
        </p:txBody>
      </p:sp>
    </p:spTree>
    <p:extLst>
      <p:ext uri="{BB962C8B-B14F-4D97-AF65-F5344CB8AC3E}">
        <p14:creationId xmlns:p14="http://schemas.microsoft.com/office/powerpoint/2010/main" val="257009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a:extLst>
              <a:ext uri="{FF2B5EF4-FFF2-40B4-BE49-F238E27FC236}">
                <a16:creationId xmlns:a16="http://schemas.microsoft.com/office/drawing/2014/main" id="{854764F4-5251-8256-D0D1-5D832CD62983}"/>
              </a:ext>
            </a:extLst>
          </p:cNvPr>
          <p:cNvSpPr>
            <a:spLocks noGrp="1"/>
          </p:cNvSpPr>
          <p:nvPr>
            <p:ph type="dt" sz="half" idx="10"/>
          </p:nvPr>
        </p:nvSpPr>
        <p:spPr/>
        <p:txBody>
          <a:bodyPr/>
          <a:lstStyle>
            <a:lvl1pPr>
              <a:defRPr/>
            </a:lvl1pPr>
          </a:lstStyle>
          <a:p>
            <a:pPr>
              <a:defRPr/>
            </a:pPr>
            <a:fld id="{0DC0B07F-0872-431C-B93C-F4757F24363D}" type="datetimeFigureOut">
              <a:rPr lang="ar-SA"/>
              <a:pPr>
                <a:defRPr/>
              </a:pPr>
              <a:t>05/08/1444</a:t>
            </a:fld>
            <a:endParaRPr lang="ar-SA"/>
          </a:p>
        </p:txBody>
      </p:sp>
      <p:sp>
        <p:nvSpPr>
          <p:cNvPr id="5" name="عنصر نائب للتذييل 21">
            <a:extLst>
              <a:ext uri="{FF2B5EF4-FFF2-40B4-BE49-F238E27FC236}">
                <a16:creationId xmlns:a16="http://schemas.microsoft.com/office/drawing/2014/main" id="{0D70BDFD-6959-A1BB-F77F-38B9E30DB05B}"/>
              </a:ext>
            </a:extLst>
          </p:cNvPr>
          <p:cNvSpPr>
            <a:spLocks noGrp="1"/>
          </p:cNvSpPr>
          <p:nvPr>
            <p:ph type="ftr" sz="quarter" idx="11"/>
          </p:nvPr>
        </p:nvSpPr>
        <p:spPr/>
        <p:txBody>
          <a:bodyPr/>
          <a:lstStyle>
            <a:lvl1pPr>
              <a:defRPr/>
            </a:lvl1pPr>
          </a:lstStyle>
          <a:p>
            <a:pPr>
              <a:defRPr/>
            </a:pPr>
            <a:endParaRPr lang="ar-SA"/>
          </a:p>
        </p:txBody>
      </p:sp>
      <p:sp>
        <p:nvSpPr>
          <p:cNvPr id="6" name="عنصر نائب لرقم الشريحة 17">
            <a:extLst>
              <a:ext uri="{FF2B5EF4-FFF2-40B4-BE49-F238E27FC236}">
                <a16:creationId xmlns:a16="http://schemas.microsoft.com/office/drawing/2014/main" id="{A20C49E9-EB49-AA11-B2B5-7EA110A289AD}"/>
              </a:ext>
            </a:extLst>
          </p:cNvPr>
          <p:cNvSpPr>
            <a:spLocks noGrp="1"/>
          </p:cNvSpPr>
          <p:nvPr>
            <p:ph type="sldNum" sz="quarter" idx="12"/>
          </p:nvPr>
        </p:nvSpPr>
        <p:spPr/>
        <p:txBody>
          <a:bodyPr/>
          <a:lstStyle>
            <a:lvl1pPr>
              <a:defRPr/>
            </a:lvl1pPr>
          </a:lstStyle>
          <a:p>
            <a:fld id="{F5E2FF05-6195-407A-9A3B-AB8C582DECAB}" type="slidenum">
              <a:rPr lang="ar-SA" altLang="en-US"/>
              <a:pPr/>
              <a:t>‹#›</a:t>
            </a:fld>
            <a:endParaRPr lang="ar-SA" altLang="en-US"/>
          </a:p>
        </p:txBody>
      </p:sp>
    </p:spTree>
    <p:extLst>
      <p:ext uri="{BB962C8B-B14F-4D97-AF65-F5344CB8AC3E}">
        <p14:creationId xmlns:p14="http://schemas.microsoft.com/office/powerpoint/2010/main" val="340091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شكل حر 10">
            <a:extLst>
              <a:ext uri="{FF2B5EF4-FFF2-40B4-BE49-F238E27FC236}">
                <a16:creationId xmlns:a16="http://schemas.microsoft.com/office/drawing/2014/main" id="{7DD99EF8-CDBD-A210-B2C5-3E21EEA19CBE}"/>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5" name="شكل حر 12">
            <a:extLst>
              <a:ext uri="{FF2B5EF4-FFF2-40B4-BE49-F238E27FC236}">
                <a16:creationId xmlns:a16="http://schemas.microsoft.com/office/drawing/2014/main" id="{0BDA7774-690E-5BCD-76EB-1F1BFCD17A0C}"/>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a:t>انقر لتحرير أنماط النص الرئيسي</a:t>
            </a:r>
          </a:p>
        </p:txBody>
      </p:sp>
      <p:sp>
        <p:nvSpPr>
          <p:cNvPr id="6" name="عنصر نائب للتاريخ 3">
            <a:extLst>
              <a:ext uri="{FF2B5EF4-FFF2-40B4-BE49-F238E27FC236}">
                <a16:creationId xmlns:a16="http://schemas.microsoft.com/office/drawing/2014/main" id="{21366457-890D-B381-4D57-FD1C49D56C82}"/>
              </a:ext>
            </a:extLst>
          </p:cNvPr>
          <p:cNvSpPr>
            <a:spLocks noGrp="1"/>
          </p:cNvSpPr>
          <p:nvPr>
            <p:ph type="dt" sz="half" idx="10"/>
          </p:nvPr>
        </p:nvSpPr>
        <p:spPr/>
        <p:txBody>
          <a:bodyPr/>
          <a:lstStyle>
            <a:lvl1pPr>
              <a:defRPr/>
            </a:lvl1pPr>
          </a:lstStyle>
          <a:p>
            <a:pPr>
              <a:defRPr/>
            </a:pPr>
            <a:fld id="{E03D2F87-26A7-4912-8E16-FBED21B2A3D8}" type="datetimeFigureOut">
              <a:rPr lang="ar-SA"/>
              <a:pPr>
                <a:defRPr/>
              </a:pPr>
              <a:t>05/08/1444</a:t>
            </a:fld>
            <a:endParaRPr lang="ar-SA"/>
          </a:p>
        </p:txBody>
      </p:sp>
      <p:sp>
        <p:nvSpPr>
          <p:cNvPr id="7" name="عنصر نائب للتذييل 4">
            <a:extLst>
              <a:ext uri="{FF2B5EF4-FFF2-40B4-BE49-F238E27FC236}">
                <a16:creationId xmlns:a16="http://schemas.microsoft.com/office/drawing/2014/main" id="{FFE98090-E4AE-A349-FF19-9B2BD0BE59D0}"/>
              </a:ext>
            </a:extLst>
          </p:cNvPr>
          <p:cNvSpPr>
            <a:spLocks noGrp="1"/>
          </p:cNvSpPr>
          <p:nvPr>
            <p:ph type="ftr" sz="quarter" idx="11"/>
          </p:nvPr>
        </p:nvSpPr>
        <p:spPr/>
        <p:txBody>
          <a:bodyPr/>
          <a:lstStyle>
            <a:lvl1pPr>
              <a:defRPr/>
            </a:lvl1pPr>
          </a:lstStyle>
          <a:p>
            <a:pPr>
              <a:defRPr/>
            </a:pPr>
            <a:endParaRPr lang="ar-SA"/>
          </a:p>
        </p:txBody>
      </p:sp>
      <p:sp>
        <p:nvSpPr>
          <p:cNvPr id="8" name="عنصر نائب لرقم الشريحة 5">
            <a:extLst>
              <a:ext uri="{FF2B5EF4-FFF2-40B4-BE49-F238E27FC236}">
                <a16:creationId xmlns:a16="http://schemas.microsoft.com/office/drawing/2014/main" id="{4E2536BD-A1C2-66B2-4C04-E375643F2DBA}"/>
              </a:ext>
            </a:extLst>
          </p:cNvPr>
          <p:cNvSpPr>
            <a:spLocks noGrp="1"/>
          </p:cNvSpPr>
          <p:nvPr>
            <p:ph type="sldNum" sz="quarter" idx="12"/>
          </p:nvPr>
        </p:nvSpPr>
        <p:spPr/>
        <p:txBody>
          <a:bodyPr/>
          <a:lstStyle>
            <a:lvl1pPr>
              <a:defRPr/>
            </a:lvl1pPr>
          </a:lstStyle>
          <a:p>
            <a:fld id="{313B5FBA-239F-4C12-892F-EBF8D4DC4D18}" type="slidenum">
              <a:rPr lang="ar-SA" altLang="en-US"/>
              <a:pPr/>
              <a:t>‹#›</a:t>
            </a:fld>
            <a:endParaRPr lang="ar-SA" altLang="en-US"/>
          </a:p>
        </p:txBody>
      </p:sp>
    </p:spTree>
    <p:extLst>
      <p:ext uri="{BB962C8B-B14F-4D97-AF65-F5344CB8AC3E}">
        <p14:creationId xmlns:p14="http://schemas.microsoft.com/office/powerpoint/2010/main" val="219253734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9">
            <a:extLst>
              <a:ext uri="{FF2B5EF4-FFF2-40B4-BE49-F238E27FC236}">
                <a16:creationId xmlns:a16="http://schemas.microsoft.com/office/drawing/2014/main" id="{96504B59-C920-58FE-B419-03C3BD8514BB}"/>
              </a:ext>
            </a:extLst>
          </p:cNvPr>
          <p:cNvSpPr>
            <a:spLocks noGrp="1"/>
          </p:cNvSpPr>
          <p:nvPr>
            <p:ph type="dt" sz="half" idx="10"/>
          </p:nvPr>
        </p:nvSpPr>
        <p:spPr/>
        <p:txBody>
          <a:bodyPr/>
          <a:lstStyle>
            <a:lvl1pPr>
              <a:defRPr/>
            </a:lvl1pPr>
          </a:lstStyle>
          <a:p>
            <a:pPr>
              <a:defRPr/>
            </a:pPr>
            <a:fld id="{26F6B058-DDE9-4767-B1C0-E3E312FE5A3B}" type="datetimeFigureOut">
              <a:rPr lang="ar-SA"/>
              <a:pPr>
                <a:defRPr/>
              </a:pPr>
              <a:t>05/08/1444</a:t>
            </a:fld>
            <a:endParaRPr lang="ar-SA"/>
          </a:p>
        </p:txBody>
      </p:sp>
      <p:sp>
        <p:nvSpPr>
          <p:cNvPr id="6" name="عنصر نائب للتذييل 21">
            <a:extLst>
              <a:ext uri="{FF2B5EF4-FFF2-40B4-BE49-F238E27FC236}">
                <a16:creationId xmlns:a16="http://schemas.microsoft.com/office/drawing/2014/main" id="{A6A455BE-1883-EDC0-6A2A-C5F069B8A7FC}"/>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4AFB5F5A-BABC-ADA8-75AF-0C00CDADD1B3}"/>
              </a:ext>
            </a:extLst>
          </p:cNvPr>
          <p:cNvSpPr>
            <a:spLocks noGrp="1"/>
          </p:cNvSpPr>
          <p:nvPr>
            <p:ph type="sldNum" sz="quarter" idx="12"/>
          </p:nvPr>
        </p:nvSpPr>
        <p:spPr/>
        <p:txBody>
          <a:bodyPr/>
          <a:lstStyle>
            <a:lvl1pPr>
              <a:defRPr/>
            </a:lvl1pPr>
          </a:lstStyle>
          <a:p>
            <a:fld id="{666702A3-20F1-40C8-8047-ACA60B8CC653}" type="slidenum">
              <a:rPr lang="ar-SA" altLang="en-US"/>
              <a:pPr/>
              <a:t>‹#›</a:t>
            </a:fld>
            <a:endParaRPr lang="ar-SA" altLang="en-US"/>
          </a:p>
        </p:txBody>
      </p:sp>
    </p:spTree>
    <p:extLst>
      <p:ext uri="{BB962C8B-B14F-4D97-AF65-F5344CB8AC3E}">
        <p14:creationId xmlns:p14="http://schemas.microsoft.com/office/powerpoint/2010/main" val="637103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9">
            <a:extLst>
              <a:ext uri="{FF2B5EF4-FFF2-40B4-BE49-F238E27FC236}">
                <a16:creationId xmlns:a16="http://schemas.microsoft.com/office/drawing/2014/main" id="{DC510798-739E-9E76-4130-7FE026FBB6B8}"/>
              </a:ext>
            </a:extLst>
          </p:cNvPr>
          <p:cNvSpPr>
            <a:spLocks noGrp="1"/>
          </p:cNvSpPr>
          <p:nvPr>
            <p:ph type="dt" sz="half" idx="10"/>
          </p:nvPr>
        </p:nvSpPr>
        <p:spPr/>
        <p:txBody>
          <a:bodyPr/>
          <a:lstStyle>
            <a:lvl1pPr>
              <a:defRPr/>
            </a:lvl1pPr>
          </a:lstStyle>
          <a:p>
            <a:pPr>
              <a:defRPr/>
            </a:pPr>
            <a:fld id="{2DA2AEEF-F372-4858-B343-EC5C53085FD6}" type="datetimeFigureOut">
              <a:rPr lang="ar-SA"/>
              <a:pPr>
                <a:defRPr/>
              </a:pPr>
              <a:t>05/08/1444</a:t>
            </a:fld>
            <a:endParaRPr lang="ar-SA"/>
          </a:p>
        </p:txBody>
      </p:sp>
      <p:sp>
        <p:nvSpPr>
          <p:cNvPr id="8" name="عنصر نائب للتذييل 21">
            <a:extLst>
              <a:ext uri="{FF2B5EF4-FFF2-40B4-BE49-F238E27FC236}">
                <a16:creationId xmlns:a16="http://schemas.microsoft.com/office/drawing/2014/main" id="{5513DB5C-8967-D9FD-8E00-D78D30623408}"/>
              </a:ext>
            </a:extLst>
          </p:cNvPr>
          <p:cNvSpPr>
            <a:spLocks noGrp="1"/>
          </p:cNvSpPr>
          <p:nvPr>
            <p:ph type="ftr" sz="quarter" idx="11"/>
          </p:nvPr>
        </p:nvSpPr>
        <p:spPr/>
        <p:txBody>
          <a:bodyPr/>
          <a:lstStyle>
            <a:lvl1pPr>
              <a:defRPr/>
            </a:lvl1pPr>
          </a:lstStyle>
          <a:p>
            <a:pPr>
              <a:defRPr/>
            </a:pPr>
            <a:endParaRPr lang="ar-SA"/>
          </a:p>
        </p:txBody>
      </p:sp>
      <p:sp>
        <p:nvSpPr>
          <p:cNvPr id="9" name="عنصر نائب لرقم الشريحة 17">
            <a:extLst>
              <a:ext uri="{FF2B5EF4-FFF2-40B4-BE49-F238E27FC236}">
                <a16:creationId xmlns:a16="http://schemas.microsoft.com/office/drawing/2014/main" id="{92C7E675-269D-5B68-D884-67870518AC7B}"/>
              </a:ext>
            </a:extLst>
          </p:cNvPr>
          <p:cNvSpPr>
            <a:spLocks noGrp="1"/>
          </p:cNvSpPr>
          <p:nvPr>
            <p:ph type="sldNum" sz="quarter" idx="12"/>
          </p:nvPr>
        </p:nvSpPr>
        <p:spPr/>
        <p:txBody>
          <a:bodyPr/>
          <a:lstStyle>
            <a:lvl1pPr>
              <a:defRPr/>
            </a:lvl1pPr>
          </a:lstStyle>
          <a:p>
            <a:fld id="{05F13A4B-1E46-4CB0-813C-F810DF3CD560}" type="slidenum">
              <a:rPr lang="ar-SA" altLang="en-US"/>
              <a:pPr/>
              <a:t>‹#›</a:t>
            </a:fld>
            <a:endParaRPr lang="ar-SA" altLang="en-US"/>
          </a:p>
        </p:txBody>
      </p:sp>
    </p:spTree>
    <p:extLst>
      <p:ext uri="{BB962C8B-B14F-4D97-AF65-F5344CB8AC3E}">
        <p14:creationId xmlns:p14="http://schemas.microsoft.com/office/powerpoint/2010/main" val="426845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lstStyle>
            <a:lvl1pPr algn="l">
              <a:defRPr sz="4600"/>
            </a:lvl1pPr>
          </a:lstStyle>
          <a:p>
            <a:r>
              <a:rPr lang="ar-SA"/>
              <a:t>انقر لتحرير نمط العنوان الرئيسي</a:t>
            </a:r>
            <a:endParaRPr lang="en-US"/>
          </a:p>
        </p:txBody>
      </p:sp>
      <p:sp>
        <p:nvSpPr>
          <p:cNvPr id="3" name="عنصر نائب للتاريخ 9">
            <a:extLst>
              <a:ext uri="{FF2B5EF4-FFF2-40B4-BE49-F238E27FC236}">
                <a16:creationId xmlns:a16="http://schemas.microsoft.com/office/drawing/2014/main" id="{837B961F-7EC1-2482-CC76-322BEEE6C484}"/>
              </a:ext>
            </a:extLst>
          </p:cNvPr>
          <p:cNvSpPr>
            <a:spLocks noGrp="1"/>
          </p:cNvSpPr>
          <p:nvPr>
            <p:ph type="dt" sz="half" idx="10"/>
          </p:nvPr>
        </p:nvSpPr>
        <p:spPr/>
        <p:txBody>
          <a:bodyPr/>
          <a:lstStyle>
            <a:lvl1pPr>
              <a:defRPr/>
            </a:lvl1pPr>
          </a:lstStyle>
          <a:p>
            <a:pPr>
              <a:defRPr/>
            </a:pPr>
            <a:fld id="{8B7EA63E-7EDD-4EBC-94A0-7F589DB44D8C}" type="datetimeFigureOut">
              <a:rPr lang="ar-SA"/>
              <a:pPr>
                <a:defRPr/>
              </a:pPr>
              <a:t>05/08/1444</a:t>
            </a:fld>
            <a:endParaRPr lang="ar-SA"/>
          </a:p>
        </p:txBody>
      </p:sp>
      <p:sp>
        <p:nvSpPr>
          <p:cNvPr id="4" name="عنصر نائب للتذييل 21">
            <a:extLst>
              <a:ext uri="{FF2B5EF4-FFF2-40B4-BE49-F238E27FC236}">
                <a16:creationId xmlns:a16="http://schemas.microsoft.com/office/drawing/2014/main" id="{54995AB4-CD0B-A000-B576-2D278A4BFA7E}"/>
              </a:ext>
            </a:extLst>
          </p:cNvPr>
          <p:cNvSpPr>
            <a:spLocks noGrp="1"/>
          </p:cNvSpPr>
          <p:nvPr>
            <p:ph type="ftr" sz="quarter" idx="11"/>
          </p:nvPr>
        </p:nvSpPr>
        <p:spPr/>
        <p:txBody>
          <a:bodyPr/>
          <a:lstStyle>
            <a:lvl1pPr>
              <a:defRPr/>
            </a:lvl1pPr>
          </a:lstStyle>
          <a:p>
            <a:pPr>
              <a:defRPr/>
            </a:pPr>
            <a:endParaRPr lang="ar-SA"/>
          </a:p>
        </p:txBody>
      </p:sp>
      <p:sp>
        <p:nvSpPr>
          <p:cNvPr id="5" name="عنصر نائب لرقم الشريحة 17">
            <a:extLst>
              <a:ext uri="{FF2B5EF4-FFF2-40B4-BE49-F238E27FC236}">
                <a16:creationId xmlns:a16="http://schemas.microsoft.com/office/drawing/2014/main" id="{03C5FA80-C5E1-1EAD-4885-FD4F30BBDE3A}"/>
              </a:ext>
            </a:extLst>
          </p:cNvPr>
          <p:cNvSpPr>
            <a:spLocks noGrp="1"/>
          </p:cNvSpPr>
          <p:nvPr>
            <p:ph type="sldNum" sz="quarter" idx="12"/>
          </p:nvPr>
        </p:nvSpPr>
        <p:spPr/>
        <p:txBody>
          <a:bodyPr/>
          <a:lstStyle>
            <a:lvl1pPr>
              <a:defRPr/>
            </a:lvl1pPr>
          </a:lstStyle>
          <a:p>
            <a:fld id="{29636E19-A32E-4FB5-8C60-82C04C119A82}" type="slidenum">
              <a:rPr lang="ar-SA" altLang="en-US"/>
              <a:pPr/>
              <a:t>‹#›</a:t>
            </a:fld>
            <a:endParaRPr lang="ar-SA" altLang="en-US"/>
          </a:p>
        </p:txBody>
      </p:sp>
    </p:spTree>
    <p:extLst>
      <p:ext uri="{BB962C8B-B14F-4D97-AF65-F5344CB8AC3E}">
        <p14:creationId xmlns:p14="http://schemas.microsoft.com/office/powerpoint/2010/main" val="390491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a:extLst>
              <a:ext uri="{FF2B5EF4-FFF2-40B4-BE49-F238E27FC236}">
                <a16:creationId xmlns:a16="http://schemas.microsoft.com/office/drawing/2014/main" id="{3CECB3D3-61A4-F6E9-267E-D3C0C58EB8C2}"/>
              </a:ext>
            </a:extLst>
          </p:cNvPr>
          <p:cNvSpPr>
            <a:spLocks noGrp="1"/>
          </p:cNvSpPr>
          <p:nvPr>
            <p:ph type="dt" sz="half" idx="10"/>
          </p:nvPr>
        </p:nvSpPr>
        <p:spPr/>
        <p:txBody>
          <a:bodyPr/>
          <a:lstStyle>
            <a:lvl1pPr>
              <a:defRPr/>
            </a:lvl1pPr>
          </a:lstStyle>
          <a:p>
            <a:pPr>
              <a:defRPr/>
            </a:pPr>
            <a:fld id="{758F08FE-B546-4BF0-9BD3-8EB5A3EC6C8C}" type="datetimeFigureOut">
              <a:rPr lang="ar-SA"/>
              <a:pPr>
                <a:defRPr/>
              </a:pPr>
              <a:t>05/08/1444</a:t>
            </a:fld>
            <a:endParaRPr lang="ar-SA"/>
          </a:p>
        </p:txBody>
      </p:sp>
      <p:sp>
        <p:nvSpPr>
          <p:cNvPr id="3" name="عنصر نائب للتذييل 21">
            <a:extLst>
              <a:ext uri="{FF2B5EF4-FFF2-40B4-BE49-F238E27FC236}">
                <a16:creationId xmlns:a16="http://schemas.microsoft.com/office/drawing/2014/main" id="{926D20DB-FA12-99E0-89E9-C93274450D62}"/>
              </a:ext>
            </a:extLst>
          </p:cNvPr>
          <p:cNvSpPr>
            <a:spLocks noGrp="1"/>
          </p:cNvSpPr>
          <p:nvPr>
            <p:ph type="ftr" sz="quarter" idx="11"/>
          </p:nvPr>
        </p:nvSpPr>
        <p:spPr/>
        <p:txBody>
          <a:bodyPr/>
          <a:lstStyle>
            <a:lvl1pPr>
              <a:defRPr/>
            </a:lvl1pPr>
          </a:lstStyle>
          <a:p>
            <a:pPr>
              <a:defRPr/>
            </a:pPr>
            <a:endParaRPr lang="ar-SA"/>
          </a:p>
        </p:txBody>
      </p:sp>
      <p:sp>
        <p:nvSpPr>
          <p:cNvPr id="4" name="عنصر نائب لرقم الشريحة 17">
            <a:extLst>
              <a:ext uri="{FF2B5EF4-FFF2-40B4-BE49-F238E27FC236}">
                <a16:creationId xmlns:a16="http://schemas.microsoft.com/office/drawing/2014/main" id="{4FB22A93-5064-BAAA-F910-DB917E69148E}"/>
              </a:ext>
            </a:extLst>
          </p:cNvPr>
          <p:cNvSpPr>
            <a:spLocks noGrp="1"/>
          </p:cNvSpPr>
          <p:nvPr>
            <p:ph type="sldNum" sz="quarter" idx="12"/>
          </p:nvPr>
        </p:nvSpPr>
        <p:spPr/>
        <p:txBody>
          <a:bodyPr/>
          <a:lstStyle>
            <a:lvl1pPr>
              <a:defRPr/>
            </a:lvl1pPr>
          </a:lstStyle>
          <a:p>
            <a:fld id="{16DED9DF-A06A-4C6C-9641-63CF6789C963}" type="slidenum">
              <a:rPr lang="ar-SA" altLang="en-US"/>
              <a:pPr/>
              <a:t>‹#›</a:t>
            </a:fld>
            <a:endParaRPr lang="ar-SA" altLang="en-US"/>
          </a:p>
        </p:txBody>
      </p:sp>
    </p:spTree>
    <p:extLst>
      <p:ext uri="{BB962C8B-B14F-4D97-AF65-F5344CB8AC3E}">
        <p14:creationId xmlns:p14="http://schemas.microsoft.com/office/powerpoint/2010/main" val="269473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ar-SA"/>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a:extLst>
              <a:ext uri="{FF2B5EF4-FFF2-40B4-BE49-F238E27FC236}">
                <a16:creationId xmlns:a16="http://schemas.microsoft.com/office/drawing/2014/main" id="{C7F29DA7-1D2E-E44F-7774-9014B14509F3}"/>
              </a:ext>
            </a:extLst>
          </p:cNvPr>
          <p:cNvSpPr>
            <a:spLocks noGrp="1"/>
          </p:cNvSpPr>
          <p:nvPr>
            <p:ph type="dt" sz="half" idx="10"/>
          </p:nvPr>
        </p:nvSpPr>
        <p:spPr/>
        <p:txBody>
          <a:bodyPr/>
          <a:lstStyle>
            <a:lvl1pPr>
              <a:defRPr/>
            </a:lvl1pPr>
          </a:lstStyle>
          <a:p>
            <a:pPr>
              <a:defRPr/>
            </a:pPr>
            <a:fld id="{F095AEAD-D288-4DF1-A3A8-4357B4CB1BBC}" type="datetimeFigureOut">
              <a:rPr lang="ar-SA"/>
              <a:pPr>
                <a:defRPr/>
              </a:pPr>
              <a:t>05/08/1444</a:t>
            </a:fld>
            <a:endParaRPr lang="ar-SA"/>
          </a:p>
        </p:txBody>
      </p:sp>
      <p:sp>
        <p:nvSpPr>
          <p:cNvPr id="6" name="عنصر نائب للتذييل 5">
            <a:extLst>
              <a:ext uri="{FF2B5EF4-FFF2-40B4-BE49-F238E27FC236}">
                <a16:creationId xmlns:a16="http://schemas.microsoft.com/office/drawing/2014/main" id="{1B556A6E-A9A6-9FF1-9FB3-8A833CB6DC7D}"/>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6">
            <a:extLst>
              <a:ext uri="{FF2B5EF4-FFF2-40B4-BE49-F238E27FC236}">
                <a16:creationId xmlns:a16="http://schemas.microsoft.com/office/drawing/2014/main" id="{95CBD034-4479-D78A-167A-F3D6E35FB099}"/>
              </a:ext>
            </a:extLst>
          </p:cNvPr>
          <p:cNvSpPr>
            <a:spLocks noGrp="1"/>
          </p:cNvSpPr>
          <p:nvPr>
            <p:ph type="sldNum" sz="quarter" idx="12"/>
          </p:nvPr>
        </p:nvSpPr>
        <p:spPr>
          <a:xfrm>
            <a:off x="8156575" y="6421438"/>
            <a:ext cx="762000" cy="365125"/>
          </a:xfrm>
        </p:spPr>
        <p:txBody>
          <a:bodyPr/>
          <a:lstStyle>
            <a:lvl1pPr>
              <a:defRPr/>
            </a:lvl1pPr>
          </a:lstStyle>
          <a:p>
            <a:fld id="{08B76814-A6E3-49BB-BB3C-992B8CB27439}" type="slidenum">
              <a:rPr lang="ar-SA" altLang="en-US"/>
              <a:pPr/>
              <a:t>‹#›</a:t>
            </a:fld>
            <a:endParaRPr lang="ar-SA" altLang="en-US"/>
          </a:p>
        </p:txBody>
      </p:sp>
    </p:spTree>
    <p:extLst>
      <p:ext uri="{BB962C8B-B14F-4D97-AF65-F5344CB8AC3E}">
        <p14:creationId xmlns:p14="http://schemas.microsoft.com/office/powerpoint/2010/main" val="270320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ar-SA" noProof="0"/>
              <a:t>انقر فوق الرمز لإضافة صورة</a:t>
            </a:r>
            <a:endParaRPr lang="en-US" noProof="0"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ar-SA"/>
              <a:t>انقر لتحرير أنماط النص الرئيسي</a:t>
            </a:r>
          </a:p>
        </p:txBody>
      </p:sp>
      <p:sp>
        <p:nvSpPr>
          <p:cNvPr id="5" name="عنصر نائب للتاريخ 9">
            <a:extLst>
              <a:ext uri="{FF2B5EF4-FFF2-40B4-BE49-F238E27FC236}">
                <a16:creationId xmlns:a16="http://schemas.microsoft.com/office/drawing/2014/main" id="{2B478E22-A2C3-43B4-911A-4315E095561F}"/>
              </a:ext>
            </a:extLst>
          </p:cNvPr>
          <p:cNvSpPr>
            <a:spLocks noGrp="1"/>
          </p:cNvSpPr>
          <p:nvPr>
            <p:ph type="dt" sz="half" idx="10"/>
          </p:nvPr>
        </p:nvSpPr>
        <p:spPr/>
        <p:txBody>
          <a:bodyPr/>
          <a:lstStyle>
            <a:lvl1pPr>
              <a:defRPr/>
            </a:lvl1pPr>
          </a:lstStyle>
          <a:p>
            <a:pPr>
              <a:defRPr/>
            </a:pPr>
            <a:fld id="{6AA298D5-33C7-443B-B78C-F0430D8ADF5A}" type="datetimeFigureOut">
              <a:rPr lang="ar-SA"/>
              <a:pPr>
                <a:defRPr/>
              </a:pPr>
              <a:t>05/08/1444</a:t>
            </a:fld>
            <a:endParaRPr lang="ar-SA"/>
          </a:p>
        </p:txBody>
      </p:sp>
      <p:sp>
        <p:nvSpPr>
          <p:cNvPr id="6" name="عنصر نائب للتذييل 21">
            <a:extLst>
              <a:ext uri="{FF2B5EF4-FFF2-40B4-BE49-F238E27FC236}">
                <a16:creationId xmlns:a16="http://schemas.microsoft.com/office/drawing/2014/main" id="{34514A9E-80F4-8888-052C-AB1987212AF6}"/>
              </a:ext>
            </a:extLst>
          </p:cNvPr>
          <p:cNvSpPr>
            <a:spLocks noGrp="1"/>
          </p:cNvSpPr>
          <p:nvPr>
            <p:ph type="ftr" sz="quarter" idx="11"/>
          </p:nvPr>
        </p:nvSpPr>
        <p:spPr/>
        <p:txBody>
          <a:bodyPr/>
          <a:lstStyle>
            <a:lvl1pPr>
              <a:defRPr/>
            </a:lvl1pPr>
          </a:lstStyle>
          <a:p>
            <a:pPr>
              <a:defRPr/>
            </a:pPr>
            <a:endParaRPr lang="ar-SA"/>
          </a:p>
        </p:txBody>
      </p:sp>
      <p:sp>
        <p:nvSpPr>
          <p:cNvPr id="7" name="عنصر نائب لرقم الشريحة 17">
            <a:extLst>
              <a:ext uri="{FF2B5EF4-FFF2-40B4-BE49-F238E27FC236}">
                <a16:creationId xmlns:a16="http://schemas.microsoft.com/office/drawing/2014/main" id="{3A169851-DAFC-2CFB-6F8C-211B87AA923F}"/>
              </a:ext>
            </a:extLst>
          </p:cNvPr>
          <p:cNvSpPr>
            <a:spLocks noGrp="1"/>
          </p:cNvSpPr>
          <p:nvPr>
            <p:ph type="sldNum" sz="quarter" idx="12"/>
          </p:nvPr>
        </p:nvSpPr>
        <p:spPr/>
        <p:txBody>
          <a:bodyPr/>
          <a:lstStyle>
            <a:lvl1pPr>
              <a:defRPr/>
            </a:lvl1pPr>
          </a:lstStyle>
          <a:p>
            <a:fld id="{B464281F-8D0B-4372-A5D7-3582A6689324}" type="slidenum">
              <a:rPr lang="ar-SA" altLang="en-US"/>
              <a:pPr/>
              <a:t>‹#›</a:t>
            </a:fld>
            <a:endParaRPr lang="ar-SA" altLang="en-US"/>
          </a:p>
        </p:txBody>
      </p:sp>
    </p:spTree>
    <p:extLst>
      <p:ext uri="{BB962C8B-B14F-4D97-AF65-F5344CB8AC3E}">
        <p14:creationId xmlns:p14="http://schemas.microsoft.com/office/powerpoint/2010/main" val="60990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 name="شكل حر 11">
            <a:extLst>
              <a:ext uri="{FF2B5EF4-FFF2-40B4-BE49-F238E27FC236}">
                <a16:creationId xmlns:a16="http://schemas.microsoft.com/office/drawing/2014/main" id="{1BAC3A12-5189-19E7-6668-AEA8F25904FE}"/>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6" name="شكل حر 15">
            <a:extLst>
              <a:ext uri="{FF2B5EF4-FFF2-40B4-BE49-F238E27FC236}">
                <a16:creationId xmlns:a16="http://schemas.microsoft.com/office/drawing/2014/main" id="{62CC201D-77E7-9254-DE5D-CB9EF1F1B311}"/>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lgn="r" rtl="1" eaLnBrk="1" fontAlgn="auto" hangingPunct="1">
              <a:spcBef>
                <a:spcPts val="0"/>
              </a:spcBef>
              <a:spcAft>
                <a:spcPts val="0"/>
              </a:spcAft>
              <a:defRPr/>
            </a:pPr>
            <a:endParaRPr lang="en-US">
              <a:latin typeface="+mn-lt"/>
              <a:cs typeface="+mn-cs"/>
            </a:endParaRPr>
          </a:p>
        </p:txBody>
      </p:sp>
      <p:sp>
        <p:nvSpPr>
          <p:cNvPr id="1028" name="عنصر نائب للعنوان 8">
            <a:extLst>
              <a:ext uri="{FF2B5EF4-FFF2-40B4-BE49-F238E27FC236}">
                <a16:creationId xmlns:a16="http://schemas.microsoft.com/office/drawing/2014/main" id="{F50F3A87-3058-DE73-E58B-1BA980606129}"/>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ar-SA" altLang="en-US"/>
              <a:t>انقر لتحرير نمط العنوان الرئيسي</a:t>
            </a:r>
          </a:p>
        </p:txBody>
      </p:sp>
      <p:sp>
        <p:nvSpPr>
          <p:cNvPr id="1029" name="عنصر نائب للنص 29">
            <a:extLst>
              <a:ext uri="{FF2B5EF4-FFF2-40B4-BE49-F238E27FC236}">
                <a16:creationId xmlns:a16="http://schemas.microsoft.com/office/drawing/2014/main" id="{9A3006D1-D704-C783-F8EE-C002C0E9841D}"/>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p>
        </p:txBody>
      </p:sp>
      <p:sp>
        <p:nvSpPr>
          <p:cNvPr id="10" name="عنصر نائب للتاريخ 9">
            <a:extLst>
              <a:ext uri="{FF2B5EF4-FFF2-40B4-BE49-F238E27FC236}">
                <a16:creationId xmlns:a16="http://schemas.microsoft.com/office/drawing/2014/main" id="{72DD56DD-1035-266D-762B-E146752341D2}"/>
              </a:ext>
            </a:extLst>
          </p:cNvPr>
          <p:cNvSpPr>
            <a:spLocks noGrp="1"/>
          </p:cNvSpPr>
          <p:nvPr>
            <p:ph type="dt" sz="half" idx="2"/>
          </p:nvPr>
        </p:nvSpPr>
        <p:spPr>
          <a:xfrm>
            <a:off x="457200" y="6421438"/>
            <a:ext cx="2133600" cy="365125"/>
          </a:xfrm>
          <a:prstGeom prst="rect">
            <a:avLst/>
          </a:prstGeom>
        </p:spPr>
        <p:txBody>
          <a:bodyPr vert="horz" bIns="0" anchor="b"/>
          <a:lstStyle>
            <a:lvl1pPr algn="l"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fld id="{CB0D83DE-17B8-4533-AF7E-82A090571A97}" type="datetimeFigureOut">
              <a:rPr lang="ar-SA"/>
              <a:pPr>
                <a:defRPr/>
              </a:pPr>
              <a:t>05/08/1444</a:t>
            </a:fld>
            <a:endParaRPr lang="ar-SA"/>
          </a:p>
        </p:txBody>
      </p:sp>
      <p:sp>
        <p:nvSpPr>
          <p:cNvPr id="22" name="عنصر نائب للتذييل 21">
            <a:extLst>
              <a:ext uri="{FF2B5EF4-FFF2-40B4-BE49-F238E27FC236}">
                <a16:creationId xmlns:a16="http://schemas.microsoft.com/office/drawing/2014/main" id="{DC102E15-4DB9-B032-8E14-46671A3C67C4}"/>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rtl="1"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ar-SA"/>
          </a:p>
        </p:txBody>
      </p:sp>
      <p:sp>
        <p:nvSpPr>
          <p:cNvPr id="18" name="عنصر نائب لرقم الشريحة 17">
            <a:extLst>
              <a:ext uri="{FF2B5EF4-FFF2-40B4-BE49-F238E27FC236}">
                <a16:creationId xmlns:a16="http://schemas.microsoft.com/office/drawing/2014/main" id="{86FFA090-E7D0-7160-309D-C6D184F6102C}"/>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000">
                <a:solidFill>
                  <a:srgbClr val="9B9A98"/>
                </a:solidFill>
                <a:cs typeface="Tahoma" panose="020B0604030504040204" pitchFamily="34" charset="0"/>
              </a:defRPr>
            </a:lvl1pPr>
          </a:lstStyle>
          <a:p>
            <a:fld id="{EF8C51E5-9C0B-466D-A42E-E417C2C255D6}" type="slidenum">
              <a:rPr lang="ar-SA" altLang="en-US"/>
              <a:pPr/>
              <a:t>‹#›</a:t>
            </a:fld>
            <a:endParaRPr lang="ar-SA" altLang="en-US"/>
          </a:p>
        </p:txBody>
      </p:sp>
    </p:spTree>
  </p:cSld>
  <p:clrMap bg1="dk1" tx1="lt1" bg2="dk2" tx2="lt2" accent1="accent1" accent2="accent2" accent3="accent3" accent4="accent4" accent5="accent5" accent6="accent6" hlink="hlink" folHlink="folHlink"/>
  <p:sldLayoutIdLst>
    <p:sldLayoutId id="2147483809" r:id="rId1"/>
    <p:sldLayoutId id="2147483801" r:id="rId2"/>
    <p:sldLayoutId id="2147483810" r:id="rId3"/>
    <p:sldLayoutId id="2147483802" r:id="rId4"/>
    <p:sldLayoutId id="2147483803" r:id="rId5"/>
    <p:sldLayoutId id="2147483804" r:id="rId6"/>
    <p:sldLayoutId id="2147483805" r:id="rId7"/>
    <p:sldLayoutId id="2147483811" r:id="rId8"/>
    <p:sldLayoutId id="2147483806" r:id="rId9"/>
    <p:sldLayoutId id="2147483807" r:id="rId10"/>
    <p:sldLayoutId id="2147483808" r:id="rId11"/>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2pPr>
      <a:lvl3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3pPr>
      <a:lvl4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4pPr>
      <a:lvl5pPr algn="l" rtl="1" eaLnBrk="0" fontAlgn="base" hangingPunct="0">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5pPr>
      <a:lvl6pPr marL="4572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6pPr>
      <a:lvl7pPr marL="9144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7pPr>
      <a:lvl8pPr marL="13716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8pPr>
      <a:lvl9pPr marL="1828800" algn="l" rtl="1" fontAlgn="base">
        <a:spcBef>
          <a:spcPct val="0"/>
        </a:spcBef>
        <a:spcAft>
          <a:spcPct val="0"/>
        </a:spcAft>
        <a:defRPr sz="4600">
          <a:solidFill>
            <a:schemeClr val="tx1"/>
          </a:solidFill>
          <a:latin typeface="Franklin Gothic Book" panose="020B0503020102020204" pitchFamily="34" charset="0"/>
          <a:cs typeface="Tahoma" panose="020B0604030504040204"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CBBCBAF-1E34-7C0A-1B1E-0F45312F1A09}"/>
              </a:ext>
            </a:extLst>
          </p:cNvPr>
          <p:cNvSpPr>
            <a:spLocks noGrp="1"/>
          </p:cNvSpPr>
          <p:nvPr>
            <p:ph type="ctrTitle"/>
          </p:nvPr>
        </p:nvSpPr>
        <p:spPr>
          <a:xfrm>
            <a:off x="611896" y="2232660"/>
            <a:ext cx="7848536" cy="2301240"/>
          </a:xfrm>
        </p:spPr>
        <p:txBody>
          <a:bodyPr>
            <a:normAutofit/>
          </a:bodyPr>
          <a:lstStyle/>
          <a:p>
            <a:pPr algn="ctr" rtl="0" eaLnBrk="1" fontAlgn="auto" hangingPunct="1">
              <a:spcAft>
                <a:spcPts val="0"/>
              </a:spcAft>
              <a:defRPr/>
            </a:pPr>
            <a:r>
              <a:rPr>
                <a:solidFill>
                  <a:srgbClr val="002060"/>
                </a:solidFill>
              </a:rPr>
              <a:t> 1- Muscle physiology- I</a:t>
            </a:r>
            <a:br>
              <a:rPr>
                <a:solidFill>
                  <a:srgbClr val="002060"/>
                </a:solidFill>
              </a:rPr>
            </a:br>
            <a:endParaRPr lang="ar-SA">
              <a:solidFill>
                <a:srgbClr val="002060"/>
              </a:solidFill>
            </a:endParaRPr>
          </a:p>
        </p:txBody>
      </p:sp>
      <p:sp>
        <p:nvSpPr>
          <p:cNvPr id="3" name="عنوان فرعي 2">
            <a:extLst>
              <a:ext uri="{FF2B5EF4-FFF2-40B4-BE49-F238E27FC236}">
                <a16:creationId xmlns:a16="http://schemas.microsoft.com/office/drawing/2014/main" id="{9E54108F-0A4B-D401-E78A-13061BD96653}"/>
              </a:ext>
            </a:extLst>
          </p:cNvPr>
          <p:cNvSpPr>
            <a:spLocks noGrp="1"/>
          </p:cNvSpPr>
          <p:nvPr>
            <p:ph type="subTitle" idx="1"/>
          </p:nvPr>
        </p:nvSpPr>
        <p:spPr>
          <a:xfrm>
            <a:off x="971550" y="4533900"/>
            <a:ext cx="6400800" cy="839788"/>
          </a:xfrm>
        </p:spPr>
        <p:txBody>
          <a:bodyPr/>
          <a:lstStyle/>
          <a:p>
            <a:pPr algn="ctr" rtl="0" eaLnBrk="1" hangingPunct="1">
              <a:lnSpc>
                <a:spcPct val="90000"/>
              </a:lnSpc>
              <a:defRPr/>
            </a:pPr>
            <a:r>
              <a:rPr lang="en-US" altLang="en-US" sz="3000" b="1" dirty="0">
                <a:solidFill>
                  <a:srgbClr val="002060"/>
                </a:solidFill>
                <a:effectLst>
                  <a:outerShdw blurRad="38100" dist="38100" dir="2700000" algn="tl">
                    <a:srgbClr val="FFFFFF"/>
                  </a:outerShdw>
                </a:effectLst>
                <a:cs typeface="Tahoma" panose="020B0604030504040204" pitchFamily="34" charset="0"/>
              </a:rPr>
              <a:t>Prof. </a:t>
            </a:r>
            <a:r>
              <a:rPr lang="en-US" altLang="en-US" sz="3000" b="1" dirty="0" err="1">
                <a:solidFill>
                  <a:srgbClr val="002060"/>
                </a:solidFill>
                <a:effectLst>
                  <a:outerShdw blurRad="38100" dist="38100" dir="2700000" algn="tl">
                    <a:srgbClr val="FFFFFF"/>
                  </a:outerShdw>
                </a:effectLst>
                <a:cs typeface="Tahoma" panose="020B0604030504040204" pitchFamily="34" charset="0"/>
              </a:rPr>
              <a:t>Sherif</a:t>
            </a:r>
            <a:r>
              <a:rPr lang="en-US" altLang="en-US" sz="3000" b="1" dirty="0">
                <a:solidFill>
                  <a:srgbClr val="002060"/>
                </a:solidFill>
                <a:effectLst>
                  <a:outerShdw blurRad="38100" dist="38100" dir="2700000" algn="tl">
                    <a:srgbClr val="FFFFFF"/>
                  </a:outerShdw>
                </a:effectLst>
                <a:cs typeface="Tahoma" panose="020B0604030504040204" pitchFamily="34" charset="0"/>
              </a:rPr>
              <a:t> W. Mansour</a:t>
            </a:r>
          </a:p>
          <a:p>
            <a:pPr algn="ctr" rtl="0" eaLnBrk="1" hangingPunct="1">
              <a:lnSpc>
                <a:spcPct val="90000"/>
              </a:lnSpc>
              <a:defRPr/>
            </a:pPr>
            <a:r>
              <a:rPr lang="en-US" altLang="en-US" sz="2200" b="1" dirty="0">
                <a:solidFill>
                  <a:srgbClr val="002060"/>
                </a:solidFill>
                <a:effectLst>
                  <a:outerShdw blurRad="38100" dist="38100" dir="2700000" algn="tl">
                    <a:srgbClr val="FFFFFF"/>
                  </a:outerShdw>
                </a:effectLst>
                <a:cs typeface="Tahoma" panose="020B0604030504040204" pitchFamily="34" charset="0"/>
              </a:rPr>
              <a:t>Physiology dpt., </a:t>
            </a:r>
            <a:r>
              <a:rPr lang="en-US" altLang="en-US" sz="2200" b="1" dirty="0" err="1">
                <a:solidFill>
                  <a:srgbClr val="002060"/>
                </a:solidFill>
                <a:effectLst>
                  <a:outerShdw blurRad="38100" dist="38100" dir="2700000" algn="tl">
                    <a:srgbClr val="FFFFFF"/>
                  </a:outerShdw>
                </a:effectLst>
                <a:cs typeface="Tahoma" panose="020B0604030504040204" pitchFamily="34" charset="0"/>
              </a:rPr>
              <a:t>Mutah</a:t>
            </a:r>
            <a:r>
              <a:rPr lang="en-US" altLang="en-US" sz="2200" b="1" dirty="0">
                <a:solidFill>
                  <a:srgbClr val="002060"/>
                </a:solidFill>
                <a:effectLst>
                  <a:outerShdw blurRad="38100" dist="38100" dir="2700000" algn="tl">
                    <a:srgbClr val="FFFFFF"/>
                  </a:outerShdw>
                </a:effectLst>
                <a:cs typeface="Tahoma" panose="020B0604030504040204" pitchFamily="34" charset="0"/>
              </a:rPr>
              <a:t> School of medicine.</a:t>
            </a:r>
            <a:endParaRPr lang="ar-SA" altLang="en-US" sz="2200" b="1" dirty="0">
              <a:solidFill>
                <a:srgbClr val="002060"/>
              </a:solidFill>
              <a:effectLst>
                <a:outerShdw blurRad="38100" dist="38100" dir="2700000" algn="tl">
                  <a:srgbClr val="FFFFFF"/>
                </a:outerShdw>
              </a:effectLst>
            </a:endParaRPr>
          </a:p>
        </p:txBody>
      </p:sp>
      <p:pic>
        <p:nvPicPr>
          <p:cNvPr id="5124" name="Picture 2" descr="C:\Users\Dr Sherif\Desktop\مؤتة.jpg">
            <a:extLst>
              <a:ext uri="{FF2B5EF4-FFF2-40B4-BE49-F238E27FC236}">
                <a16:creationId xmlns:a16="http://schemas.microsoft.com/office/drawing/2014/main" id="{C7C3ACA3-CE24-DCD4-DD9C-75051AB5A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357188"/>
            <a:ext cx="10858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لمحتوى 2">
            <a:extLst>
              <a:ext uri="{FF2B5EF4-FFF2-40B4-BE49-F238E27FC236}">
                <a16:creationId xmlns:a16="http://schemas.microsoft.com/office/drawing/2014/main" id="{76C26475-03F1-D86D-85B7-F133DDAD8006}"/>
              </a:ext>
            </a:extLst>
          </p:cNvPr>
          <p:cNvSpPr>
            <a:spLocks noGrp="1"/>
          </p:cNvSpPr>
          <p:nvPr>
            <p:ph idx="1"/>
          </p:nvPr>
        </p:nvSpPr>
        <p:spPr>
          <a:xfrm>
            <a:off x="214313" y="3175"/>
            <a:ext cx="8928100" cy="6092825"/>
          </a:xfrm>
        </p:spPr>
        <p:txBody>
          <a:bodyPr/>
          <a:lstStyle/>
          <a:p>
            <a:pPr marL="0" indent="0" algn="ctr" rtl="0" eaLnBrk="1" hangingPunct="1">
              <a:buFont typeface="Wingdings 2" panose="05020102010507070707" pitchFamily="18" charset="2"/>
              <a:buNone/>
            </a:pPr>
            <a:endParaRPr lang="en-US" altLang="en-US" sz="2000" b="1">
              <a:solidFill>
                <a:srgbClr val="002060"/>
              </a:solidFill>
              <a:latin typeface="Times New Roman" panose="02020603050405020304" pitchFamily="18" charset="0"/>
              <a:cs typeface="Times New Roman" panose="02020603050405020304" pitchFamily="18" charset="0"/>
            </a:endParaRPr>
          </a:p>
          <a:p>
            <a:pPr marL="0" indent="0" algn="ctr" rtl="0" eaLnBrk="1" hangingPunct="1">
              <a:buFont typeface="Wingdings 2" panose="05020102010507070707" pitchFamily="18" charset="2"/>
              <a:buNone/>
            </a:pPr>
            <a:r>
              <a:rPr lang="en-US" altLang="en-US" sz="2400" b="1">
                <a:solidFill>
                  <a:srgbClr val="002060"/>
                </a:solidFill>
                <a:latin typeface="Times New Roman" panose="02020603050405020304" pitchFamily="18" charset="0"/>
                <a:cs typeface="Times New Roman" panose="02020603050405020304" pitchFamily="18" charset="0"/>
              </a:rPr>
              <a:t>Rigors :  (contracture)</a:t>
            </a:r>
          </a:p>
          <a:p>
            <a:pPr marL="0" indent="0" algn="ctr" rtl="0" eaLnBrk="1" hangingPunct="1">
              <a:buFont typeface="Wingdings 2" panose="05020102010507070707" pitchFamily="18" charset="2"/>
              <a:buNone/>
            </a:pPr>
            <a:endParaRPr lang="en-US" altLang="en-US" sz="2000" b="1">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-It is a state of stiffness (sustained contraction) in the muscle.   -Of four types:</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  </a:t>
            </a:r>
            <a:r>
              <a:rPr lang="en-US" altLang="en-US" sz="2000" b="1">
                <a:solidFill>
                  <a:srgbClr val="002060"/>
                </a:solidFill>
                <a:latin typeface="Times New Roman" panose="02020603050405020304" pitchFamily="18" charset="0"/>
                <a:cs typeface="Times New Roman" panose="02020603050405020304" pitchFamily="18" charset="0"/>
              </a:rPr>
              <a:t>1-Rigor mortis:</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-It is a state of </a:t>
            </a:r>
            <a:r>
              <a:rPr lang="en-US" altLang="en-US" sz="1600" b="1">
                <a:solidFill>
                  <a:srgbClr val="002060"/>
                </a:solidFill>
                <a:latin typeface="Times New Roman" panose="02020603050405020304" pitchFamily="18" charset="0"/>
                <a:cs typeface="Times New Roman" panose="02020603050405020304" pitchFamily="18" charset="0"/>
              </a:rPr>
              <a:t>stiffness </a:t>
            </a:r>
            <a:r>
              <a:rPr lang="en-US" altLang="en-US" sz="1600">
                <a:solidFill>
                  <a:srgbClr val="002060"/>
                </a:solidFill>
                <a:latin typeface="Times New Roman" panose="02020603050405020304" pitchFamily="18" charset="0"/>
                <a:cs typeface="Times New Roman" panose="02020603050405020304" pitchFamily="18" charset="0"/>
              </a:rPr>
              <a:t>in the muscle </a:t>
            </a:r>
            <a:r>
              <a:rPr lang="en-US" altLang="en-US" sz="1600" b="1">
                <a:solidFill>
                  <a:srgbClr val="002060"/>
                </a:solidFill>
                <a:latin typeface="Times New Roman" panose="02020603050405020304" pitchFamily="18" charset="0"/>
                <a:cs typeface="Times New Roman" panose="02020603050405020304" pitchFamily="18" charset="0"/>
              </a:rPr>
              <a:t>five hours </a:t>
            </a:r>
            <a:r>
              <a:rPr lang="en-US" altLang="en-US" sz="1600">
                <a:solidFill>
                  <a:srgbClr val="002060"/>
                </a:solidFill>
                <a:latin typeface="Times New Roman" panose="02020603050405020304" pitchFamily="18" charset="0"/>
                <a:cs typeface="Times New Roman" panose="02020603050405020304" pitchFamily="18" charset="0"/>
              </a:rPr>
              <a:t>after death due to </a:t>
            </a:r>
            <a:r>
              <a:rPr lang="en-US" altLang="en-US" sz="1600" b="1">
                <a:solidFill>
                  <a:srgbClr val="002060"/>
                </a:solidFill>
                <a:latin typeface="Times New Roman" panose="02020603050405020304" pitchFamily="18" charset="0"/>
                <a:cs typeface="Times New Roman" panose="02020603050405020304" pitchFamily="18" charset="0"/>
              </a:rPr>
              <a:t>depletion of ATP</a:t>
            </a:r>
            <a:r>
              <a:rPr lang="en-US" altLang="en-US" sz="1600">
                <a:solidFill>
                  <a:srgbClr val="002060"/>
                </a:solidFill>
                <a:latin typeface="Times New Roman" panose="02020603050405020304" pitchFamily="18" charset="0"/>
                <a:cs typeface="Times New Roman" panose="02020603050405020304" pitchFamily="18" charset="0"/>
              </a:rPr>
              <a:t>, which is required for muscle relaxation.</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-Then autolysis of the muscle proteins by </a:t>
            </a:r>
            <a:r>
              <a:rPr lang="en-US" altLang="en-US" sz="1600" b="1">
                <a:solidFill>
                  <a:srgbClr val="002060"/>
                </a:solidFill>
                <a:latin typeface="Times New Roman" panose="02020603050405020304" pitchFamily="18" charset="0"/>
                <a:cs typeface="Times New Roman" panose="02020603050405020304" pitchFamily="18" charset="0"/>
              </a:rPr>
              <a:t>lysosomes</a:t>
            </a:r>
            <a:r>
              <a:rPr lang="en-US" altLang="en-US" sz="1600">
                <a:solidFill>
                  <a:srgbClr val="002060"/>
                </a:solidFill>
                <a:latin typeface="Times New Roman" panose="02020603050405020304" pitchFamily="18" charset="0"/>
                <a:cs typeface="Times New Roman" panose="02020603050405020304" pitchFamily="18" charset="0"/>
              </a:rPr>
              <a:t> and </a:t>
            </a:r>
            <a:r>
              <a:rPr lang="en-US" altLang="en-US" sz="1600" b="1">
                <a:solidFill>
                  <a:srgbClr val="002060"/>
                </a:solidFill>
                <a:latin typeface="Times New Roman" panose="02020603050405020304" pitchFamily="18" charset="0"/>
                <a:cs typeface="Times New Roman" panose="02020603050405020304" pitchFamily="18" charset="0"/>
              </a:rPr>
              <a:t>bacterial putrefaction </a:t>
            </a:r>
            <a:r>
              <a:rPr lang="en-US" altLang="en-US" sz="1600">
                <a:solidFill>
                  <a:srgbClr val="002060"/>
                </a:solidFill>
                <a:latin typeface="Times New Roman" panose="02020603050405020304" pitchFamily="18" charset="0"/>
                <a:cs typeface="Times New Roman" panose="02020603050405020304" pitchFamily="18" charset="0"/>
              </a:rPr>
              <a:t>within </a:t>
            </a:r>
            <a:r>
              <a:rPr lang="en-US" altLang="en-US" sz="1600" b="1">
                <a:solidFill>
                  <a:srgbClr val="002060"/>
                </a:solidFill>
                <a:latin typeface="Times New Roman" panose="02020603050405020304" pitchFamily="18" charset="0"/>
                <a:cs typeface="Times New Roman" panose="02020603050405020304" pitchFamily="18" charset="0"/>
              </a:rPr>
              <a:t>15-25</a:t>
            </a:r>
            <a:r>
              <a:rPr lang="en-US" altLang="en-US" sz="1600">
                <a:solidFill>
                  <a:srgbClr val="002060"/>
                </a:solidFill>
                <a:latin typeface="Times New Roman" panose="02020603050405020304" pitchFamily="18" charset="0"/>
                <a:cs typeface="Times New Roman" panose="02020603050405020304" pitchFamily="18" charset="0"/>
              </a:rPr>
              <a:t> hours.</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-It is important </a:t>
            </a:r>
            <a:r>
              <a:rPr lang="en-US" altLang="en-US" sz="1600" b="1">
                <a:solidFill>
                  <a:srgbClr val="002060"/>
                </a:solidFill>
                <a:latin typeface="Times New Roman" panose="02020603050405020304" pitchFamily="18" charset="0"/>
                <a:cs typeface="Times New Roman" panose="02020603050405020304" pitchFamily="18" charset="0"/>
              </a:rPr>
              <a:t>medico legally </a:t>
            </a:r>
            <a:r>
              <a:rPr lang="en-US" altLang="en-US" sz="1600">
                <a:solidFill>
                  <a:srgbClr val="002060"/>
                </a:solidFill>
                <a:latin typeface="Times New Roman" panose="02020603050405020304" pitchFamily="18" charset="0"/>
                <a:cs typeface="Times New Roman" panose="02020603050405020304" pitchFamily="18" charset="0"/>
              </a:rPr>
              <a:t>for determination of death time.</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2000" b="1">
                <a:solidFill>
                  <a:srgbClr val="002060"/>
                </a:solidFill>
                <a:latin typeface="Times New Roman" panose="02020603050405020304" pitchFamily="18" charset="0"/>
                <a:cs typeface="Times New Roman" panose="02020603050405020304" pitchFamily="18" charset="0"/>
              </a:rPr>
              <a:t>2-Ca+2 rigor: </a:t>
            </a:r>
            <a:r>
              <a:rPr lang="en-US" altLang="en-US" sz="1600">
                <a:solidFill>
                  <a:srgbClr val="002060"/>
                </a:solidFill>
                <a:latin typeface="Times New Roman" panose="02020603050405020304" pitchFamily="18" charset="0"/>
                <a:cs typeface="Times New Roman" panose="02020603050405020304" pitchFamily="18" charset="0"/>
              </a:rPr>
              <a:t>increase in extracellular Ca2+may stop the heart in the systole.</a:t>
            </a:r>
          </a:p>
          <a:p>
            <a:pPr marL="0" indent="0" algn="l"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   </a:t>
            </a:r>
            <a:r>
              <a:rPr lang="en-US" altLang="en-US" sz="2000" b="1">
                <a:solidFill>
                  <a:srgbClr val="002060"/>
                </a:solidFill>
                <a:latin typeface="Times New Roman" panose="02020603050405020304" pitchFamily="18" charset="0"/>
                <a:cs typeface="Times New Roman" panose="02020603050405020304" pitchFamily="18" charset="0"/>
              </a:rPr>
              <a:t>3-Heat rigor:  </a:t>
            </a:r>
            <a:r>
              <a:rPr lang="en-US" altLang="en-US" sz="1600">
                <a:solidFill>
                  <a:srgbClr val="002060"/>
                </a:solidFill>
                <a:latin typeface="Times New Roman" panose="02020603050405020304" pitchFamily="18" charset="0"/>
                <a:cs typeface="Times New Roman" panose="02020603050405020304" pitchFamily="18" charset="0"/>
              </a:rPr>
              <a:t>in case of increase body temperature as high fever lead to destruction of enzymes responsible for relaxation and Ca2+</a:t>
            </a:r>
          </a:p>
          <a:p>
            <a:pPr marL="0" indent="0" algn="l"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   </a:t>
            </a:r>
            <a:r>
              <a:rPr lang="en-US" altLang="en-US" sz="2000" b="1">
                <a:solidFill>
                  <a:srgbClr val="002060"/>
                </a:solidFill>
                <a:latin typeface="Times New Roman" panose="02020603050405020304" pitchFamily="18" charset="0"/>
                <a:cs typeface="Times New Roman" panose="02020603050405020304" pitchFamily="18" charset="0"/>
              </a:rPr>
              <a:t>4-Physiological rigor: </a:t>
            </a:r>
            <a:r>
              <a:rPr lang="en-US" altLang="en-US" sz="1600">
                <a:solidFill>
                  <a:srgbClr val="002060"/>
                </a:solidFill>
                <a:latin typeface="Times New Roman" panose="02020603050405020304" pitchFamily="18" charset="0"/>
                <a:cs typeface="Times New Roman" panose="02020603050405020304" pitchFamily="18" charset="0"/>
              </a:rPr>
              <a:t>(</a:t>
            </a:r>
            <a:r>
              <a:rPr lang="en-US" altLang="en-US" sz="1600" b="1">
                <a:solidFill>
                  <a:srgbClr val="002060"/>
                </a:solidFill>
                <a:latin typeface="Times New Roman" panose="02020603050405020304" pitchFamily="18" charset="0"/>
                <a:cs typeface="Times New Roman" panose="02020603050405020304" pitchFamily="18" charset="0"/>
              </a:rPr>
              <a:t>Contracture</a:t>
            </a:r>
            <a:r>
              <a:rPr lang="en-US" altLang="en-US" sz="1600">
                <a:solidFill>
                  <a:srgbClr val="002060"/>
                </a:solidFill>
                <a:latin typeface="Times New Roman" panose="02020603050405020304" pitchFamily="18" charset="0"/>
                <a:cs typeface="Times New Roman" panose="02020603050405020304" pitchFamily="18" charset="0"/>
              </a:rPr>
              <a:t>) means contraction not preceded by stimulation and not followed by relaxation because in extreme fatigue or untrained muscle → ↓ ATP → sustained contraction.</a:t>
            </a: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N.B.: Difference between:</a:t>
            </a:r>
          </a:p>
          <a:p>
            <a:pPr marL="0" indent="0" algn="l"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Contraction:</a:t>
            </a:r>
            <a:r>
              <a:rPr lang="en-US" altLang="en-US" sz="1600">
                <a:solidFill>
                  <a:srgbClr val="002060"/>
                </a:solidFill>
                <a:latin typeface="Times New Roman" panose="02020603050405020304" pitchFamily="18" charset="0"/>
                <a:cs typeface="Times New Roman" panose="02020603050405020304" pitchFamily="18" charset="0"/>
              </a:rPr>
              <a:t> Shortening of muscle , </a:t>
            </a:r>
            <a:r>
              <a:rPr lang="en-US" altLang="en-US" sz="1600" b="1">
                <a:solidFill>
                  <a:srgbClr val="002060"/>
                </a:solidFill>
                <a:latin typeface="Times New Roman" panose="02020603050405020304" pitchFamily="18" charset="0"/>
                <a:cs typeface="Times New Roman" panose="02020603050405020304" pitchFamily="18" charset="0"/>
              </a:rPr>
              <a:t>preceded by </a:t>
            </a:r>
            <a:r>
              <a:rPr lang="en-US" altLang="en-US" sz="1600">
                <a:solidFill>
                  <a:srgbClr val="002060"/>
                </a:solidFill>
                <a:latin typeface="Times New Roman" panose="02020603050405020304" pitchFamily="18" charset="0"/>
                <a:cs typeface="Times New Roman" panose="02020603050405020304" pitchFamily="18" charset="0"/>
              </a:rPr>
              <a:t>stimulation and </a:t>
            </a:r>
            <a:r>
              <a:rPr lang="en-US" altLang="en-US" sz="1600" b="1">
                <a:solidFill>
                  <a:srgbClr val="002060"/>
                </a:solidFill>
                <a:latin typeface="Times New Roman" panose="02020603050405020304" pitchFamily="18" charset="0"/>
                <a:cs typeface="Times New Roman" panose="02020603050405020304" pitchFamily="18" charset="0"/>
              </a:rPr>
              <a:t>followed</a:t>
            </a:r>
            <a:r>
              <a:rPr lang="en-US" altLang="en-US" sz="1600">
                <a:solidFill>
                  <a:srgbClr val="002060"/>
                </a:solidFill>
                <a:latin typeface="Times New Roman" panose="02020603050405020304" pitchFamily="18" charset="0"/>
                <a:cs typeface="Times New Roman" panose="02020603050405020304" pitchFamily="18" charset="0"/>
              </a:rPr>
              <a:t> by relaxation.</a:t>
            </a:r>
          </a:p>
          <a:p>
            <a:pPr marL="0" indent="0" algn="l"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Contracture: </a:t>
            </a:r>
            <a:r>
              <a:rPr lang="en-US" altLang="en-US" sz="1600">
                <a:solidFill>
                  <a:srgbClr val="002060"/>
                </a:solidFill>
                <a:latin typeface="Times New Roman" panose="02020603050405020304" pitchFamily="18" charset="0"/>
                <a:cs typeface="Times New Roman" panose="02020603050405020304" pitchFamily="18" charset="0"/>
              </a:rPr>
              <a:t>Shortening of muscle, </a:t>
            </a:r>
            <a:r>
              <a:rPr lang="en-US" altLang="en-US" sz="1600" b="1">
                <a:solidFill>
                  <a:srgbClr val="002060"/>
                </a:solidFill>
                <a:latin typeface="Times New Roman" panose="02020603050405020304" pitchFamily="18" charset="0"/>
                <a:cs typeface="Times New Roman" panose="02020603050405020304" pitchFamily="18" charset="0"/>
              </a:rPr>
              <a:t>not preceded </a:t>
            </a:r>
            <a:r>
              <a:rPr lang="en-US" altLang="en-US" sz="1600">
                <a:solidFill>
                  <a:srgbClr val="002060"/>
                </a:solidFill>
                <a:latin typeface="Times New Roman" panose="02020603050405020304" pitchFamily="18" charset="0"/>
                <a:cs typeface="Times New Roman" panose="02020603050405020304" pitchFamily="18" charset="0"/>
              </a:rPr>
              <a:t>by stimulation, </a:t>
            </a:r>
            <a:r>
              <a:rPr lang="en-US" altLang="en-US" sz="1600" b="1">
                <a:solidFill>
                  <a:srgbClr val="002060"/>
                </a:solidFill>
                <a:latin typeface="Times New Roman" panose="02020603050405020304" pitchFamily="18" charset="0"/>
                <a:cs typeface="Times New Roman" panose="02020603050405020304" pitchFamily="18" charset="0"/>
              </a:rPr>
              <a:t>not followed </a:t>
            </a:r>
            <a:r>
              <a:rPr lang="en-US" altLang="en-US" sz="1600">
                <a:solidFill>
                  <a:srgbClr val="002060"/>
                </a:solidFill>
                <a:latin typeface="Times New Roman" panose="02020603050405020304" pitchFamily="18" charset="0"/>
                <a:cs typeface="Times New Roman" panose="02020603050405020304" pitchFamily="18" charset="0"/>
              </a:rPr>
              <a:t>by spontaneous relaxation. </a:t>
            </a: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81D9B84-8ACF-65F1-5985-7430092C8C63}"/>
              </a:ext>
            </a:extLst>
          </p:cNvPr>
          <p:cNvSpPr>
            <a:spLocks noGrp="1"/>
          </p:cNvSpPr>
          <p:nvPr>
            <p:ph idx="1"/>
          </p:nvPr>
        </p:nvSpPr>
        <p:spPr>
          <a:xfrm>
            <a:off x="214313" y="3175"/>
            <a:ext cx="8928100" cy="2201863"/>
          </a:xfrm>
        </p:spPr>
        <p:txBody>
          <a:bodyPr>
            <a:normAutofit fontScale="77500" lnSpcReduction="20000"/>
          </a:bodyPr>
          <a:lstStyle/>
          <a:p>
            <a:pPr marL="0" indent="0" algn="l" rtl="0" eaLnBrk="1" fontAlgn="auto" hangingPunct="1">
              <a:spcAft>
                <a:spcPts val="0"/>
              </a:spcAft>
              <a:buFont typeface="Wingdings 2" panose="05020102010507070707" pitchFamily="18" charset="2"/>
              <a:buNone/>
              <a:defRPr/>
            </a:pPr>
            <a:endParaRPr lang="en-US" sz="1600" dirty="0">
              <a:solidFill>
                <a:srgbClr val="002060"/>
              </a:solidFill>
              <a:latin typeface="Times New Roman" panose="02020603050405020304" pitchFamily="18" charset="0"/>
              <a:cs typeface="Times New Roman" panose="02020603050405020304" pitchFamily="18" charset="0"/>
            </a:endParaRPr>
          </a:p>
          <a:p>
            <a:pPr marL="0" indent="0" algn="l" rtl="0" eaLnBrk="1" fontAlgn="auto" hangingPunct="1">
              <a:spcAft>
                <a:spcPts val="0"/>
              </a:spcAft>
              <a:buFont typeface="Wingdings 2" panose="05020102010507070707" pitchFamily="18" charset="2"/>
              <a:buNone/>
              <a:defRPr/>
            </a:pPr>
            <a:endParaRPr lang="en-US" sz="1600" dirty="0">
              <a:solidFill>
                <a:srgbClr val="002060"/>
              </a:solidFill>
              <a:latin typeface="Times New Roman" panose="02020603050405020304" pitchFamily="18" charset="0"/>
              <a:cs typeface="Times New Roman" panose="02020603050405020304" pitchFamily="18" charset="0"/>
            </a:endParaRPr>
          </a:p>
          <a:p>
            <a:pPr marL="0" indent="0" algn="l" rtl="0" eaLnBrk="1" fontAlgn="auto" hangingPunct="1">
              <a:spcAft>
                <a:spcPts val="0"/>
              </a:spcAft>
              <a:buFont typeface="Wingdings 2" panose="05020102010507070707" pitchFamily="18" charset="2"/>
              <a:buNone/>
              <a:defRPr/>
            </a:pPr>
            <a:r>
              <a:rPr lang="en-US" sz="2600" b="1" dirty="0">
                <a:solidFill>
                  <a:srgbClr val="002060"/>
                </a:solidFill>
                <a:latin typeface="Times New Roman" panose="02020603050405020304" pitchFamily="18" charset="0"/>
                <a:cs typeface="Times New Roman" panose="02020603050405020304" pitchFamily="18" charset="0"/>
              </a:rPr>
              <a:t>-Mechanical changes: </a:t>
            </a:r>
            <a:r>
              <a:rPr lang="en-US" sz="2600" dirty="0">
                <a:solidFill>
                  <a:srgbClr val="002060"/>
                </a:solidFill>
                <a:latin typeface="Times New Roman" panose="02020603050405020304" pitchFamily="18" charset="0"/>
                <a:cs typeface="Times New Roman" panose="02020603050405020304" pitchFamily="18" charset="0"/>
              </a:rPr>
              <a:t>there are </a:t>
            </a:r>
            <a:r>
              <a:rPr lang="en-US" sz="2600" b="1" dirty="0">
                <a:solidFill>
                  <a:srgbClr val="002060"/>
                </a:solidFill>
                <a:latin typeface="Times New Roman" panose="02020603050405020304" pitchFamily="18" charset="0"/>
                <a:cs typeface="Times New Roman" panose="02020603050405020304" pitchFamily="18" charset="0"/>
              </a:rPr>
              <a:t>2 types </a:t>
            </a:r>
            <a:r>
              <a:rPr lang="en-US" sz="2600" dirty="0">
                <a:solidFill>
                  <a:srgbClr val="002060"/>
                </a:solidFill>
                <a:latin typeface="Times New Roman" panose="02020603050405020304" pitchFamily="18" charset="0"/>
                <a:cs typeface="Times New Roman" panose="02020603050405020304" pitchFamily="18" charset="0"/>
              </a:rPr>
              <a:t>of contraction:</a:t>
            </a:r>
          </a:p>
          <a:p>
            <a:pPr marL="0" indent="0" algn="l" rtl="0" eaLnBrk="1" fontAlgn="auto" hangingPunct="1">
              <a:spcAft>
                <a:spcPts val="0"/>
              </a:spcAft>
              <a:buFont typeface="Wingdings 2" panose="05020102010507070707" pitchFamily="18" charset="2"/>
              <a:buNone/>
              <a:defRPr/>
            </a:pPr>
            <a:endParaRPr lang="en-US" sz="2600" dirty="0">
              <a:solidFill>
                <a:srgbClr val="002060"/>
              </a:solidFill>
              <a:latin typeface="Times New Roman" panose="02020603050405020304" pitchFamily="18" charset="0"/>
              <a:cs typeface="Times New Roman" panose="02020603050405020304" pitchFamily="18" charset="0"/>
            </a:endParaRPr>
          </a:p>
          <a:p>
            <a:pPr marL="0" indent="0" algn="l" rtl="0" eaLnBrk="1" fontAlgn="auto" hangingPunct="1">
              <a:spcAft>
                <a:spcPts val="0"/>
              </a:spcAft>
              <a:buFont typeface="Wingdings 2" panose="05020102010507070707" pitchFamily="18" charset="2"/>
              <a:buNone/>
              <a:defRPr/>
            </a:pPr>
            <a:r>
              <a:rPr lang="en-US" sz="2600" dirty="0">
                <a:solidFill>
                  <a:srgbClr val="002060"/>
                </a:solidFill>
                <a:latin typeface="Times New Roman" panose="02020603050405020304" pitchFamily="18" charset="0"/>
                <a:cs typeface="Times New Roman" panose="02020603050405020304" pitchFamily="18" charset="0"/>
              </a:rPr>
              <a:t> -</a:t>
            </a:r>
            <a:r>
              <a:rPr lang="en-US" sz="2600" b="1" dirty="0">
                <a:solidFill>
                  <a:srgbClr val="002060"/>
                </a:solidFill>
                <a:latin typeface="Times New Roman" panose="02020603050405020304" pitchFamily="18" charset="0"/>
                <a:cs typeface="Times New Roman" panose="02020603050405020304" pitchFamily="18" charset="0"/>
              </a:rPr>
              <a:t>In isometric </a:t>
            </a:r>
            <a:r>
              <a:rPr lang="en-US" sz="2600" b="1" dirty="0" err="1">
                <a:solidFill>
                  <a:srgbClr val="002060"/>
                </a:solidFill>
                <a:latin typeface="Times New Roman" panose="02020603050405020304" pitchFamily="18" charset="0"/>
                <a:cs typeface="Times New Roman" panose="02020603050405020304" pitchFamily="18" charset="0"/>
              </a:rPr>
              <a:t>cont</a:t>
            </a:r>
            <a:r>
              <a:rPr lang="en-US" sz="2600" dirty="0">
                <a:solidFill>
                  <a:srgbClr val="002060"/>
                </a:solidFill>
                <a:latin typeface="Times New Roman" panose="02020603050405020304" pitchFamily="18" charset="0"/>
                <a:cs typeface="Times New Roman" panose="02020603050405020304" pitchFamily="18" charset="0"/>
              </a:rPr>
              <a:t>: (CE) shortens but (SE) stretched and elongated so the total </a:t>
            </a:r>
            <a:r>
              <a:rPr lang="en-US" sz="2600" dirty="0" err="1">
                <a:solidFill>
                  <a:srgbClr val="002060"/>
                </a:solidFill>
                <a:latin typeface="Times New Roman" panose="02020603050405020304" pitchFamily="18" charset="0"/>
                <a:cs typeface="Times New Roman" panose="02020603050405020304" pitchFamily="18" charset="0"/>
              </a:rPr>
              <a:t>ms.</a:t>
            </a:r>
            <a:r>
              <a:rPr lang="en-US" sz="2600" dirty="0">
                <a:solidFill>
                  <a:srgbClr val="002060"/>
                </a:solidFill>
                <a:latin typeface="Times New Roman" panose="02020603050405020304" pitchFamily="18" charset="0"/>
                <a:cs typeface="Times New Roman" panose="02020603050405020304" pitchFamily="18" charset="0"/>
              </a:rPr>
              <a:t> length is </a:t>
            </a:r>
            <a:r>
              <a:rPr lang="en-US" sz="2600" b="1" dirty="0">
                <a:solidFill>
                  <a:srgbClr val="002060"/>
                </a:solidFill>
                <a:latin typeface="Times New Roman" panose="02020603050405020304" pitchFamily="18" charset="0"/>
                <a:cs typeface="Times New Roman" panose="02020603050405020304" pitchFamily="18" charset="0"/>
              </a:rPr>
              <a:t>constant</a:t>
            </a:r>
            <a:r>
              <a:rPr lang="en-US" sz="2600" dirty="0">
                <a:solidFill>
                  <a:srgbClr val="002060"/>
                </a:solidFill>
                <a:latin typeface="Times New Roman" panose="02020603050405020304" pitchFamily="18" charset="0"/>
                <a:cs typeface="Times New Roman" panose="02020603050405020304" pitchFamily="18" charset="0"/>
              </a:rPr>
              <a:t>.</a:t>
            </a:r>
          </a:p>
          <a:p>
            <a:pPr marL="0" indent="0" algn="l" rtl="0" eaLnBrk="1" fontAlgn="auto" hangingPunct="1">
              <a:spcAft>
                <a:spcPts val="0"/>
              </a:spcAft>
              <a:buFont typeface="Wingdings 2" panose="05020102010507070707" pitchFamily="18" charset="2"/>
              <a:buNone/>
              <a:defRPr/>
            </a:pPr>
            <a:r>
              <a:rPr lang="en-US" sz="2600" dirty="0">
                <a:solidFill>
                  <a:srgbClr val="002060"/>
                </a:solidFill>
                <a:latin typeface="Times New Roman" panose="02020603050405020304" pitchFamily="18" charset="0"/>
                <a:cs typeface="Times New Roman" panose="02020603050405020304" pitchFamily="18" charset="0"/>
              </a:rPr>
              <a:t> -</a:t>
            </a:r>
            <a:r>
              <a:rPr lang="en-US" sz="2600" b="1" dirty="0">
                <a:solidFill>
                  <a:srgbClr val="002060"/>
                </a:solidFill>
                <a:latin typeface="Times New Roman" panose="02020603050405020304" pitchFamily="18" charset="0"/>
                <a:cs typeface="Times New Roman" panose="02020603050405020304" pitchFamily="18" charset="0"/>
              </a:rPr>
              <a:t>In isotonic </a:t>
            </a:r>
            <a:r>
              <a:rPr lang="en-US" sz="2600" b="1" dirty="0" err="1">
                <a:solidFill>
                  <a:srgbClr val="002060"/>
                </a:solidFill>
                <a:latin typeface="Times New Roman" panose="02020603050405020304" pitchFamily="18" charset="0"/>
                <a:cs typeface="Times New Roman" panose="02020603050405020304" pitchFamily="18" charset="0"/>
              </a:rPr>
              <a:t>cont</a:t>
            </a:r>
            <a:r>
              <a:rPr lang="en-US" sz="2600" dirty="0">
                <a:solidFill>
                  <a:srgbClr val="002060"/>
                </a:solidFill>
                <a:latin typeface="Times New Roman" panose="02020603050405020304" pitchFamily="18" charset="0"/>
                <a:cs typeface="Times New Roman" panose="02020603050405020304" pitchFamily="18" charset="0"/>
              </a:rPr>
              <a:t>: CE shortens but (SE) </a:t>
            </a:r>
            <a:r>
              <a:rPr lang="en-US" sz="2600" b="1" dirty="0">
                <a:solidFill>
                  <a:srgbClr val="002060"/>
                </a:solidFill>
                <a:latin typeface="Times New Roman" panose="02020603050405020304" pitchFamily="18" charset="0"/>
                <a:cs typeface="Times New Roman" panose="02020603050405020304" pitchFamily="18" charset="0"/>
              </a:rPr>
              <a:t>not stretched </a:t>
            </a:r>
            <a:r>
              <a:rPr lang="en-US" sz="2600" dirty="0">
                <a:solidFill>
                  <a:srgbClr val="002060"/>
                </a:solidFill>
                <a:latin typeface="Times New Roman" panose="02020603050405020304" pitchFamily="18" charset="0"/>
                <a:cs typeface="Times New Roman" panose="02020603050405020304" pitchFamily="18" charset="0"/>
              </a:rPr>
              <a:t>→ </a:t>
            </a:r>
            <a:r>
              <a:rPr lang="en-US" sz="2600" b="1" dirty="0">
                <a:solidFill>
                  <a:srgbClr val="002060"/>
                </a:solidFill>
                <a:latin typeface="Times New Roman" panose="02020603050405020304" pitchFamily="18" charset="0"/>
                <a:cs typeface="Times New Roman" panose="02020603050405020304" pitchFamily="18" charset="0"/>
              </a:rPr>
              <a:t>shorten</a:t>
            </a:r>
            <a:r>
              <a:rPr lang="en-US" sz="2600" dirty="0">
                <a:solidFill>
                  <a:srgbClr val="002060"/>
                </a:solidFill>
                <a:latin typeface="Times New Roman" panose="02020603050405020304" pitchFamily="18" charset="0"/>
                <a:cs typeface="Times New Roman" panose="02020603050405020304" pitchFamily="18" charset="0"/>
              </a:rPr>
              <a:t> </a:t>
            </a:r>
            <a:r>
              <a:rPr lang="en-US" sz="2600" dirty="0" err="1">
                <a:solidFill>
                  <a:srgbClr val="002060"/>
                </a:solidFill>
                <a:latin typeface="Times New Roman" panose="02020603050405020304" pitchFamily="18" charset="0"/>
                <a:cs typeface="Times New Roman" panose="02020603050405020304" pitchFamily="18" charset="0"/>
              </a:rPr>
              <a:t>ms.</a:t>
            </a:r>
            <a:endParaRPr lang="en-US" sz="2600" dirty="0">
              <a:solidFill>
                <a:srgbClr val="002060"/>
              </a:solidFill>
              <a:latin typeface="Times New Roman" panose="02020603050405020304" pitchFamily="18" charset="0"/>
              <a:cs typeface="Times New Roman" panose="02020603050405020304" pitchFamily="18" charset="0"/>
            </a:endParaRPr>
          </a:p>
          <a:p>
            <a:pPr marL="0" indent="0" algn="l" rtl="0" eaLnBrk="1" fontAlgn="auto" hangingPunct="1">
              <a:spcAft>
                <a:spcPts val="0"/>
              </a:spcAft>
              <a:buFont typeface="Wingdings 2" panose="05020102010507070707" pitchFamily="18" charset="2"/>
              <a:buNone/>
              <a:defRPr/>
            </a:pPr>
            <a:r>
              <a:rPr lang="en-US" sz="2600" dirty="0">
                <a:solidFill>
                  <a:srgbClr val="002060"/>
                </a:solidFill>
                <a:latin typeface="Times New Roman" panose="02020603050405020304" pitchFamily="18" charset="0"/>
                <a:cs typeface="Times New Roman" panose="02020603050405020304" pitchFamily="18" charset="0"/>
              </a:rPr>
              <a:t> </a:t>
            </a:r>
          </a:p>
          <a:p>
            <a:pPr marL="0" indent="0" algn="l" rtl="0" eaLnBrk="1" fontAlgn="auto" hangingPunct="1">
              <a:spcAft>
                <a:spcPts val="0"/>
              </a:spcAft>
              <a:buFont typeface="Wingdings 2" panose="05020102010507070707" pitchFamily="18" charset="2"/>
              <a:buNone/>
              <a:defRPr/>
            </a:pPr>
            <a:endParaRPr lang="en-US" sz="16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ECC48050-3642-2FBB-8883-F15AD8274C4F}"/>
              </a:ext>
            </a:extLst>
          </p:cNvPr>
          <p:cNvGraphicFramePr>
            <a:graphicFrameLocks noGrp="1"/>
          </p:cNvGraphicFramePr>
          <p:nvPr/>
        </p:nvGraphicFramePr>
        <p:xfrm>
          <a:off x="827088" y="2852738"/>
          <a:ext cx="7705725" cy="3094037"/>
        </p:xfrm>
        <a:graphic>
          <a:graphicData uri="http://schemas.openxmlformats.org/drawingml/2006/table">
            <a:tbl>
              <a:tblPr/>
              <a:tblGrid>
                <a:gridCol w="2620962">
                  <a:extLst>
                    <a:ext uri="{9D8B030D-6E8A-4147-A177-3AD203B41FA5}">
                      <a16:colId xmlns:a16="http://schemas.microsoft.com/office/drawing/2014/main" val="20000"/>
                    </a:ext>
                  </a:extLst>
                </a:gridCol>
                <a:gridCol w="2620963">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411522">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152400"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152400" marR="0" lvl="0" indent="0" algn="ctr" defTabSz="914400" rtl="1" eaLnBrk="1" fontAlgn="base" latinLnBrk="0" hangingPunct="1">
                        <a:lnSpc>
                          <a:spcPct val="150000"/>
                        </a:lnSpc>
                        <a:spcBef>
                          <a:spcPct val="0"/>
                        </a:spcBef>
                        <a:spcAft>
                          <a:spcPct val="0"/>
                        </a:spcAft>
                        <a:buClrTx/>
                        <a:buSzTx/>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Isotonic</a:t>
                      </a: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Isometric</a:t>
                      </a:r>
                      <a:endParaRPr kumimoji="0" lang="en-US" altLang="en-US" sz="18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243865">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The muscle length</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Decrease </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Constant  </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3865">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Muscle tension</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Constant</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Increased</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8773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Energy</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Great and used for work &amp; waste heat</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Less and is waste heat (no work)</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3865">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Sliding</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Great sliding</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less</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3865">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Duration</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Longer</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Short</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3865">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O</a:t>
                      </a:r>
                      <a:r>
                        <a:rPr kumimoji="0" lang="en-US" altLang="en-US" sz="1600" b="0" i="0" u="none" strike="noStrike" cap="none" normalizeH="0" baseline="-25000">
                          <a:ln>
                            <a:noFill/>
                          </a:ln>
                          <a:solidFill>
                            <a:srgbClr val="002060"/>
                          </a:solidFill>
                          <a:effectLst/>
                          <a:latin typeface="Times New Roman" panose="02020603050405020304" pitchFamily="18" charset="0"/>
                          <a:cs typeface="Times New Roman" panose="02020603050405020304" pitchFamily="18" charset="0"/>
                        </a:rPr>
                        <a:t>2</a:t>
                      </a: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required</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Greater</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Less</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3865">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Heat production</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Less</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Great  waste   heat</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731595">
                <a:tc>
                  <a:txBody>
                    <a:bodyPr/>
                    <a:lstStyle>
                      <a:lvl1pPr marL="315913" indent="-315913"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315913" marR="0" lvl="0" indent="-315913"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-Mechanical efficiency and  work done </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25-30% </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e.g. contraction of biceps to lift objects</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Zero (no work done) e.g. when the weight is too heavy to be moved.</a:t>
                      </a:r>
                      <a:endParaRPr kumimoji="0" lang="en-US" altLang="en-US" sz="12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a:txBody>
                  <a:tcPr marL="17780" marR="1778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لمحتوى 2">
            <a:extLst>
              <a:ext uri="{FF2B5EF4-FFF2-40B4-BE49-F238E27FC236}">
                <a16:creationId xmlns:a16="http://schemas.microsoft.com/office/drawing/2014/main" id="{8BCE40B7-6588-412B-6F81-E86E3E39BACC}"/>
              </a:ext>
            </a:extLst>
          </p:cNvPr>
          <p:cNvSpPr>
            <a:spLocks noGrp="1"/>
          </p:cNvSpPr>
          <p:nvPr>
            <p:ph idx="1"/>
          </p:nvPr>
        </p:nvSpPr>
        <p:spPr>
          <a:xfrm>
            <a:off x="179388" y="23813"/>
            <a:ext cx="8750300" cy="4535487"/>
          </a:xfrm>
        </p:spPr>
        <p:txBody>
          <a:bodyPr/>
          <a:lstStyle/>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Muscle tension</a:t>
            </a:r>
            <a:r>
              <a:rPr lang="en-US" altLang="en-US" sz="1600">
                <a:solidFill>
                  <a:srgbClr val="002060"/>
                </a:solidFill>
                <a:latin typeface="Times New Roman" panose="02020603050405020304" pitchFamily="18" charset="0"/>
                <a:cs typeface="Times New Roman" panose="02020603050405020304" pitchFamily="18" charset="0"/>
              </a:rPr>
              <a:t>:</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Passive </a:t>
            </a:r>
            <a:r>
              <a:rPr lang="en-US" altLang="en-US" sz="1600">
                <a:solidFill>
                  <a:srgbClr val="002060"/>
                </a:solidFill>
                <a:latin typeface="Times New Roman" panose="02020603050405020304" pitchFamily="18" charset="0"/>
                <a:cs typeface="Times New Roman" panose="02020603050405020304" pitchFamily="18" charset="0"/>
              </a:rPr>
              <a:t>(rest) tension: is that exerted by unstimulated muscle.</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Active</a:t>
            </a:r>
            <a:r>
              <a:rPr lang="en-US" altLang="en-US" sz="1600">
                <a:solidFill>
                  <a:srgbClr val="002060"/>
                </a:solidFill>
                <a:latin typeface="Times New Roman" panose="02020603050405020304" pitchFamily="18" charset="0"/>
                <a:cs typeface="Times New Roman" panose="02020603050405020304" pitchFamily="18" charset="0"/>
              </a:rPr>
              <a:t> tension: is the increase in tension during contraction.</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Total</a:t>
            </a:r>
            <a:r>
              <a:rPr lang="en-US" altLang="en-US" sz="1600">
                <a:solidFill>
                  <a:srgbClr val="002060"/>
                </a:solidFill>
                <a:latin typeface="Times New Roman" panose="02020603050405020304" pitchFamily="18" charset="0"/>
                <a:cs typeface="Times New Roman" panose="02020603050405020304" pitchFamily="18" charset="0"/>
              </a:rPr>
              <a:t> tension = passive t. + active t. in isometric cont.</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Muscle length</a:t>
            </a: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Resting</a:t>
            </a: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length</a:t>
            </a:r>
            <a:r>
              <a:rPr lang="en-US" altLang="en-US" sz="1600">
                <a:solidFill>
                  <a:srgbClr val="002060"/>
                </a:solidFill>
                <a:latin typeface="Times New Roman" panose="02020603050405020304" pitchFamily="18" charset="0"/>
                <a:cs typeface="Times New Roman" panose="02020603050405020304" pitchFamily="18" charset="0"/>
              </a:rPr>
              <a:t>: is the length of unstimulated muscle</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Equilibrium</a:t>
            </a: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length</a:t>
            </a:r>
            <a:r>
              <a:rPr lang="en-US" altLang="en-US" sz="1600">
                <a:solidFill>
                  <a:srgbClr val="002060"/>
                </a:solidFill>
                <a:latin typeface="Times New Roman" panose="02020603050405020304" pitchFamily="18" charset="0"/>
                <a:cs typeface="Times New Roman" panose="02020603050405020304" pitchFamily="18" charset="0"/>
              </a:rPr>
              <a:t>: is the length of relaxed and detached muscle from bony attachment</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Optimal length</a:t>
            </a:r>
            <a:r>
              <a:rPr lang="en-US" altLang="en-US" sz="1600">
                <a:solidFill>
                  <a:srgbClr val="002060"/>
                </a:solidFill>
                <a:latin typeface="Times New Roman" panose="02020603050405020304" pitchFamily="18" charset="0"/>
                <a:cs typeface="Times New Roman" panose="02020603050405020304" pitchFamily="18" charset="0"/>
              </a:rPr>
              <a:t>: is the length at which we get the best contraction.</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a:t>
            </a:r>
            <a:r>
              <a:rPr lang="en-US" altLang="en-US" sz="1600" b="1">
                <a:solidFill>
                  <a:srgbClr val="002060"/>
                </a:solidFill>
                <a:latin typeface="Times New Roman" panose="02020603050405020304" pitchFamily="18" charset="0"/>
                <a:cs typeface="Times New Roman" panose="02020603050405020304" pitchFamily="18" charset="0"/>
              </a:rPr>
              <a:t>Relation between muscle length and tension: </a:t>
            </a:r>
          </a:p>
          <a:p>
            <a:pPr marL="0" indent="0" algn="l"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Starling law </a:t>
            </a:r>
            <a:r>
              <a:rPr lang="en-US" altLang="en-US" sz="1600">
                <a:solidFill>
                  <a:srgbClr val="002060"/>
                </a:solidFill>
                <a:latin typeface="Times New Roman" panose="02020603050405020304" pitchFamily="18" charset="0"/>
                <a:cs typeface="Times New Roman" panose="02020603050405020304" pitchFamily="18" charset="0"/>
              </a:rPr>
              <a:t>states that “Within limits, the greater the initial muscle length (preload), the more will be the tension developed in isometric contraction”  as increase in muscle length leads to increase number of cross bridges→ ↑ tension. </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But overstretching  → ↓ number of cross bridges → ↓tension.  This law is applied also in the cardiac and smooth muscles as it is myogenic law (depend on the muscle not on the nerve supply). </a:t>
            </a:r>
          </a:p>
        </p:txBody>
      </p:sp>
      <p:pic>
        <p:nvPicPr>
          <p:cNvPr id="16387" name="Picture 2" descr="210_figure_09_22_labeled">
            <a:extLst>
              <a:ext uri="{FF2B5EF4-FFF2-40B4-BE49-F238E27FC236}">
                <a16:creationId xmlns:a16="http://schemas.microsoft.com/office/drawing/2014/main" id="{691733D0-9B3E-E61B-B15B-13214CF85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024" b="3035"/>
          <a:stretch>
            <a:fillRect/>
          </a:stretch>
        </p:blipFill>
        <p:spPr bwMode="auto">
          <a:xfrm>
            <a:off x="395288" y="4065588"/>
            <a:ext cx="82089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عنصر نائب للمحتوى 2">
            <a:extLst>
              <a:ext uri="{FF2B5EF4-FFF2-40B4-BE49-F238E27FC236}">
                <a16:creationId xmlns:a16="http://schemas.microsoft.com/office/drawing/2014/main" id="{94B2B12F-933D-B345-B722-0400A0140A31}"/>
              </a:ext>
            </a:extLst>
          </p:cNvPr>
          <p:cNvSpPr>
            <a:spLocks noGrp="1"/>
          </p:cNvSpPr>
          <p:nvPr>
            <p:ph idx="1"/>
          </p:nvPr>
        </p:nvSpPr>
        <p:spPr>
          <a:xfrm>
            <a:off x="179388" y="23813"/>
            <a:ext cx="8750300" cy="4535487"/>
          </a:xfrm>
        </p:spPr>
        <p:txBody>
          <a:bodyPr/>
          <a:lstStyle/>
          <a:p>
            <a:pPr marL="0" indent="0" algn="l" rtl="0" eaLnBrk="1" hangingPunct="1">
              <a:buFont typeface="Wingdings 2" panose="05020102010507070707" pitchFamily="18" charset="2"/>
              <a:buNone/>
            </a:pPr>
            <a:endParaRPr lang="en-US" altLang="en-US" sz="1800" b="1">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-Relation between the load and velocity of contraction:</a:t>
            </a:r>
          </a:p>
          <a:p>
            <a:pPr marL="0" indent="0" algn="l" rtl="0" eaLnBrk="1" hangingPunct="1">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-The velocity of contraction  is inversely proportional to the load carried as in  the cardiac muscle.</a:t>
            </a:r>
          </a:p>
          <a:p>
            <a:pPr marL="0" indent="0" algn="l" rtl="0" eaLnBrk="1" hangingPunct="1">
              <a:buFont typeface="Wingdings 2" panose="05020102010507070707" pitchFamily="18" charset="2"/>
              <a:buNone/>
            </a:pPr>
            <a:endParaRPr lang="en-US" altLang="en-US" sz="1800">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a:t>
            </a:r>
            <a:r>
              <a:rPr lang="en-US" altLang="en-US" sz="1800" b="1">
                <a:solidFill>
                  <a:srgbClr val="002060"/>
                </a:solidFill>
                <a:latin typeface="Times New Roman" panose="02020603050405020304" pitchFamily="18" charset="0"/>
                <a:cs typeface="Times New Roman" panose="02020603050405020304" pitchFamily="18" charset="0"/>
              </a:rPr>
              <a:t>Maximal velocity </a:t>
            </a:r>
            <a:r>
              <a:rPr lang="en-US" altLang="en-US" sz="1800">
                <a:solidFill>
                  <a:srgbClr val="002060"/>
                </a:solidFill>
                <a:latin typeface="Times New Roman" panose="02020603050405020304" pitchFamily="18" charset="0"/>
                <a:cs typeface="Times New Roman" panose="02020603050405020304" pitchFamily="18" charset="0"/>
              </a:rPr>
              <a:t>is obtained when the </a:t>
            </a:r>
            <a:r>
              <a:rPr lang="en-US" altLang="en-US" sz="1800" b="1">
                <a:solidFill>
                  <a:srgbClr val="002060"/>
                </a:solidFill>
                <a:latin typeface="Times New Roman" panose="02020603050405020304" pitchFamily="18" charset="0"/>
                <a:cs typeface="Times New Roman" panose="02020603050405020304" pitchFamily="18" charset="0"/>
              </a:rPr>
              <a:t>load is zero</a:t>
            </a:r>
            <a:r>
              <a:rPr lang="en-US" altLang="en-US" sz="1800">
                <a:solidFill>
                  <a:srgbClr val="002060"/>
                </a:solidFill>
                <a:latin typeface="Times New Roman" panose="02020603050405020304" pitchFamily="18" charset="0"/>
                <a:cs typeface="Times New Roman" panose="02020603050405020304" pitchFamily="18" charset="0"/>
              </a:rPr>
              <a:t>.</a:t>
            </a:r>
          </a:p>
          <a:p>
            <a:pPr marL="0" indent="0" algn="l" rtl="0" eaLnBrk="1" hangingPunct="1">
              <a:buFont typeface="Wingdings 2" panose="05020102010507070707" pitchFamily="18" charset="2"/>
              <a:buNone/>
            </a:pPr>
            <a:r>
              <a:rPr lang="en-US" altLang="en-US" sz="1800">
                <a:solidFill>
                  <a:srgbClr val="002060"/>
                </a:solidFill>
                <a:latin typeface="Times New Roman" panose="02020603050405020304" pitchFamily="18" charset="0"/>
                <a:cs typeface="Times New Roman" panose="02020603050405020304" pitchFamily="18" charset="0"/>
              </a:rPr>
              <a:t>-</a:t>
            </a:r>
            <a:r>
              <a:rPr lang="en-US" altLang="en-US" sz="1800" b="1">
                <a:solidFill>
                  <a:srgbClr val="002060"/>
                </a:solidFill>
                <a:latin typeface="Times New Roman" panose="02020603050405020304" pitchFamily="18" charset="0"/>
                <a:cs typeface="Times New Roman" panose="02020603050405020304" pitchFamily="18" charset="0"/>
              </a:rPr>
              <a:t>Zero velocity </a:t>
            </a:r>
            <a:r>
              <a:rPr lang="en-US" altLang="en-US" sz="1800">
                <a:solidFill>
                  <a:srgbClr val="002060"/>
                </a:solidFill>
                <a:latin typeface="Times New Roman" panose="02020603050405020304" pitchFamily="18" charset="0"/>
                <a:cs typeface="Times New Roman" panose="02020603050405020304" pitchFamily="18" charset="0"/>
              </a:rPr>
              <a:t>is obtained when the load is more than power of contraction.</a:t>
            </a: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pic>
        <p:nvPicPr>
          <p:cNvPr id="17411" name="Picture 2" descr="f-v (1)">
            <a:extLst>
              <a:ext uri="{FF2B5EF4-FFF2-40B4-BE49-F238E27FC236}">
                <a16:creationId xmlns:a16="http://schemas.microsoft.com/office/drawing/2014/main" id="{594F12DD-7FA2-D0E3-DCB7-77FC4AD04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068638"/>
            <a:ext cx="5400675"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8BF2-814C-472B-B95F-554E8C635E8D}"/>
              </a:ext>
            </a:extLst>
          </p:cNvPr>
          <p:cNvSpPr>
            <a:spLocks noGrp="1"/>
          </p:cNvSpPr>
          <p:nvPr>
            <p:ph type="title"/>
          </p:nvPr>
        </p:nvSpPr>
        <p:spPr>
          <a:xfrm>
            <a:off x="468313" y="1052513"/>
            <a:ext cx="7467600" cy="1143000"/>
          </a:xfrm>
        </p:spPr>
        <p:txBody>
          <a:bodyPr/>
          <a:lstStyle/>
          <a:p>
            <a:pPr algn="ctr" eaLnBrk="1" hangingPunct="1">
              <a:defRPr/>
            </a:pPr>
            <a:r>
              <a:rPr lang="en-US" sz="7200" dirty="0">
                <a:solidFill>
                  <a:srgbClr val="0070C0"/>
                </a:solidFill>
                <a:effectLst>
                  <a:outerShdw blurRad="38100" dist="38100" dir="2700000" algn="tl">
                    <a:srgbClr val="000000">
                      <a:alpha val="43137"/>
                    </a:srgbClr>
                  </a:outerShdw>
                </a:effectLst>
              </a:rPr>
              <a:t>Thank You</a:t>
            </a:r>
          </a:p>
        </p:txBody>
      </p:sp>
      <p:pic>
        <p:nvPicPr>
          <p:cNvPr id="18435" name="Picture 2">
            <a:extLst>
              <a:ext uri="{FF2B5EF4-FFF2-40B4-BE49-F238E27FC236}">
                <a16:creationId xmlns:a16="http://schemas.microsoft.com/office/drawing/2014/main" id="{AE8A6547-16B6-55E1-26BA-48691305B3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708275"/>
            <a:ext cx="507523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F2226A-FE46-AD6C-7BDE-263B48B612C6}"/>
              </a:ext>
            </a:extLst>
          </p:cNvPr>
          <p:cNvSpPr>
            <a:spLocks noGrp="1"/>
          </p:cNvSpPr>
          <p:nvPr>
            <p:ph type="title"/>
          </p:nvPr>
        </p:nvSpPr>
        <p:spPr>
          <a:xfrm>
            <a:off x="2339975" y="-100013"/>
            <a:ext cx="3827463" cy="792163"/>
          </a:xfrm>
        </p:spPr>
        <p:txBody>
          <a:bodyPr>
            <a:normAutofit/>
          </a:bodyPr>
          <a:lstStyle/>
          <a:p>
            <a:pPr algn="ctr" rtl="0" eaLnBrk="1" hangingPunct="1">
              <a:defRPr/>
            </a:pPr>
            <a:r>
              <a:rPr lang="en-US" altLang="en-US" sz="2400" b="1"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The Muscle</a:t>
            </a:r>
            <a:endParaRPr lang="ar-SA" altLang="en-US" sz="2400" dirty="0">
              <a:solidFill>
                <a:srgbClr val="002060"/>
              </a:solidFill>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6147" name="عنصر نائب للمحتوى 2">
            <a:extLst>
              <a:ext uri="{FF2B5EF4-FFF2-40B4-BE49-F238E27FC236}">
                <a16:creationId xmlns:a16="http://schemas.microsoft.com/office/drawing/2014/main" id="{078220BA-039D-94EE-F5F0-727143694C06}"/>
              </a:ext>
            </a:extLst>
          </p:cNvPr>
          <p:cNvSpPr>
            <a:spLocks noGrp="1"/>
          </p:cNvSpPr>
          <p:nvPr>
            <p:ph idx="1"/>
          </p:nvPr>
        </p:nvSpPr>
        <p:spPr>
          <a:xfrm>
            <a:off x="323850" y="620713"/>
            <a:ext cx="8362950" cy="5589587"/>
          </a:xfrm>
        </p:spPr>
        <p:txBody>
          <a:bodyPr/>
          <a:lstStyle/>
          <a:p>
            <a:pPr marL="0" indent="0" algn="just" rtl="0" eaLnBrk="1" hangingPunct="1">
              <a:buFont typeface="Wingdings 2" panose="05020102010507070707" pitchFamily="18" charset="2"/>
              <a:buNone/>
            </a:pPr>
            <a:r>
              <a:rPr lang="en-US" altLang="en-US" sz="1400" b="1">
                <a:solidFill>
                  <a:srgbClr val="002060"/>
                </a:solidFill>
                <a:latin typeface="Times New Roman" panose="02020603050405020304" pitchFamily="18" charset="0"/>
                <a:cs typeface="Times New Roman" panose="02020603050405020304" pitchFamily="18" charset="0"/>
              </a:rPr>
              <a:t>Muscles are divided into 3 types:</a:t>
            </a:r>
          </a:p>
          <a:p>
            <a:pPr marL="0" indent="0" algn="just" rtl="0" eaLnBrk="1" hangingPunct="1">
              <a:buFont typeface="Wingdings 2" panose="05020102010507070707" pitchFamily="18" charset="2"/>
              <a:buNone/>
            </a:pPr>
            <a:endParaRPr lang="en-US" altLang="en-US" sz="1400" b="1" i="1">
              <a:solidFill>
                <a:srgbClr val="002060"/>
              </a:solidFill>
              <a:cs typeface="Arial" panose="020B0604020202020204" pitchFamily="34" charset="0"/>
            </a:endParaRPr>
          </a:p>
          <a:p>
            <a:pPr marL="0" indent="0" algn="just" rtl="0" eaLnBrk="1" hangingPunct="1">
              <a:buFont typeface="Wingdings 2" panose="05020102010507070707" pitchFamily="18" charset="2"/>
              <a:buNone/>
            </a:pPr>
            <a:endParaRPr lang="en-US" altLang="en-US" sz="1400" b="1" i="1">
              <a:solidFill>
                <a:srgbClr val="002060"/>
              </a:solidFill>
              <a:cs typeface="Arial" panose="020B0604020202020204" pitchFamily="34" charset="0"/>
            </a:endParaRPr>
          </a:p>
          <a:p>
            <a:pPr marL="0" indent="0" algn="just" rtl="0" eaLnBrk="1" hangingPunct="1">
              <a:buFont typeface="Wingdings 2" panose="05020102010507070707" pitchFamily="18" charset="2"/>
              <a:buNone/>
            </a:pPr>
            <a:endParaRPr lang="en-US" altLang="en-US" sz="1400" b="1" i="1">
              <a:solidFill>
                <a:srgbClr val="002060"/>
              </a:solidFill>
              <a:cs typeface="Arial" panose="020B0604020202020204" pitchFamily="34" charset="0"/>
            </a:endParaRPr>
          </a:p>
          <a:p>
            <a:pPr marL="0" indent="0" algn="just" rtl="0" eaLnBrk="1" hangingPunct="1">
              <a:buFont typeface="Wingdings 2" panose="05020102010507070707" pitchFamily="18" charset="2"/>
              <a:buNone/>
            </a:pPr>
            <a:endParaRPr lang="en-US" altLang="en-US" sz="1400" b="1" i="1">
              <a:solidFill>
                <a:srgbClr val="002060"/>
              </a:solidFill>
              <a:cs typeface="Arial" panose="020B0604020202020204" pitchFamily="34" charset="0"/>
            </a:endParaRPr>
          </a:p>
          <a:p>
            <a:pPr marL="0" indent="0" algn="just" rtl="0" eaLnBrk="1" hangingPunct="1">
              <a:buFont typeface="Wingdings 2" panose="05020102010507070707" pitchFamily="18" charset="2"/>
              <a:buNone/>
            </a:pPr>
            <a:endParaRPr lang="en-US" altLang="en-US" sz="1400" b="1" i="1">
              <a:solidFill>
                <a:srgbClr val="002060"/>
              </a:solidFill>
              <a:cs typeface="Arial" panose="020B0604020202020204" pitchFamily="34" charset="0"/>
            </a:endParaRPr>
          </a:p>
          <a:p>
            <a:pPr marL="0" indent="0" algn="just" rtl="0" eaLnBrk="1" hangingPunct="1">
              <a:buFont typeface="Wingdings 2" panose="05020102010507070707" pitchFamily="18" charset="2"/>
              <a:buNone/>
            </a:pPr>
            <a:endParaRPr lang="en-US" altLang="en-US" sz="1400" b="1" i="1">
              <a:solidFill>
                <a:srgbClr val="002060"/>
              </a:solidFill>
              <a:cs typeface="Arial" panose="020B0604020202020204" pitchFamily="34" charset="0"/>
            </a:endParaRPr>
          </a:p>
          <a:p>
            <a:pPr marL="0" indent="0" algn="ctr" rtl="0" eaLnBrk="1" hangingPunct="1">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0" indent="0" algn="ctr"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Skeletal muscle</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t>
            </a:r>
            <a:r>
              <a:rPr lang="en-US" altLang="en-US" sz="1600" b="1">
                <a:solidFill>
                  <a:srgbClr val="002060"/>
                </a:solidFill>
                <a:latin typeface="Times New Roman" panose="02020603050405020304" pitchFamily="18" charset="0"/>
                <a:cs typeface="Times New Roman" panose="02020603050405020304" pitchFamily="18" charset="0"/>
              </a:rPr>
              <a:t>Functions</a:t>
            </a:r>
            <a:r>
              <a:rPr lang="en-US" altLang="en-US" sz="1600">
                <a:solidFill>
                  <a:srgbClr val="002060"/>
                </a:solidFill>
                <a:latin typeface="Times New Roman" panose="02020603050405020304" pitchFamily="18" charset="0"/>
                <a:cs typeface="Times New Roman" panose="02020603050405020304" pitchFamily="18" charset="0"/>
              </a:rPr>
              <a:t> of the skeletal muscle:  </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1-It generates force which is helpful in daily life.The muscle fibres are arranged in variable axis, longitudinal, oblique or radial to exert force in different planes.</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2-It is very important in respiration.</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3-It is very important in producing heat and keeping body temperature constant.</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4-It is very important in return of the blood to heart against gravity (muscle pump).</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5- It is very important in keeping equilibrium of the body.</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6- It has a protective function.</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7- It helps posture.</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8- Contraction of anterior abdominal wall and pelvic diaphragm muscle keeps intra-abdominal pressure positive and keep organs in position and help respiration.</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9-It is important in mechanism of hearing.</a:t>
            </a:r>
          </a:p>
          <a:p>
            <a:pPr marL="0" indent="0" algn="just"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10-Movement of the extra-occular muscles increase range of vision. </a:t>
            </a:r>
          </a:p>
        </p:txBody>
      </p:sp>
      <p:graphicFrame>
        <p:nvGraphicFramePr>
          <p:cNvPr id="4" name="Table 3">
            <a:extLst>
              <a:ext uri="{FF2B5EF4-FFF2-40B4-BE49-F238E27FC236}">
                <a16:creationId xmlns:a16="http://schemas.microsoft.com/office/drawing/2014/main" id="{E396F0FE-8855-77E2-7B98-19282F2EE527}"/>
              </a:ext>
            </a:extLst>
          </p:cNvPr>
          <p:cNvGraphicFramePr>
            <a:graphicFrameLocks noGrp="1"/>
          </p:cNvGraphicFramePr>
          <p:nvPr/>
        </p:nvGraphicFramePr>
        <p:xfrm>
          <a:off x="1258888" y="1052513"/>
          <a:ext cx="5889625" cy="1311275"/>
        </p:xfrm>
        <a:graphic>
          <a:graphicData uri="http://schemas.openxmlformats.org/drawingml/2006/table">
            <a:tbl>
              <a:tblPr/>
              <a:tblGrid>
                <a:gridCol w="1222375">
                  <a:extLst>
                    <a:ext uri="{9D8B030D-6E8A-4147-A177-3AD203B41FA5}">
                      <a16:colId xmlns:a16="http://schemas.microsoft.com/office/drawing/2014/main" val="20000"/>
                    </a:ext>
                  </a:extLst>
                </a:gridCol>
                <a:gridCol w="1533525">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33525">
                  <a:extLst>
                    <a:ext uri="{9D8B030D-6E8A-4147-A177-3AD203B41FA5}">
                      <a16:colId xmlns:a16="http://schemas.microsoft.com/office/drawing/2014/main" val="20003"/>
                    </a:ext>
                  </a:extLst>
                </a:gridCol>
              </a:tblGrid>
              <a:tr h="243958">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152400"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152400" marR="0" lvl="0" indent="0" algn="ctr" defTabSz="914400" rtl="1"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Skeletal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152400"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152400" marR="0" lvl="0" indent="0" algn="ctr" defTabSz="914400" rtl="1"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Cardiac</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marL="152400"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152400" marR="0" lvl="0" indent="0" algn="ctr" defTabSz="914400" rtl="1"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Arial" panose="020B0604020202020204" pitchFamily="34" charset="0"/>
                        </a:rPr>
                        <a:t>Smooth</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067317">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-Striations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-control</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-innervation</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-Function</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-site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Striated</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Voluntary</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Somatic</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Movement</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Attached to bone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Striated</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Involuntary</a:t>
                      </a:r>
                    </a:p>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Autonomic N.S.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Pumping of blood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Heart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Non-striated</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Involuntary Autonomic N.S.</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According to site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Gut, bl.vs, others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165" name="Rectangle 4">
            <a:extLst>
              <a:ext uri="{FF2B5EF4-FFF2-40B4-BE49-F238E27FC236}">
                <a16:creationId xmlns:a16="http://schemas.microsoft.com/office/drawing/2014/main" id="{4FA66A86-A14C-6E25-6AF4-34FB4448D2BF}"/>
              </a:ext>
            </a:extLst>
          </p:cNvPr>
          <p:cNvSpPr>
            <a:spLocks noChangeArrowheads="1"/>
          </p:cNvSpPr>
          <p:nvPr/>
        </p:nvSpPr>
        <p:spPr bwMode="auto">
          <a:xfrm>
            <a:off x="1246188" y="2870200"/>
            <a:ext cx="1539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152352"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400" b="1">
              <a:latin typeface="Times New Roman" panose="02020603050405020304" pitchFamily="18" charset="0"/>
            </a:endParaRPr>
          </a:p>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7D9BB7FA-7181-ECCD-4569-C2B9A36114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85225"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صر نائب للمحتوى 2">
            <a:extLst>
              <a:ext uri="{FF2B5EF4-FFF2-40B4-BE49-F238E27FC236}">
                <a16:creationId xmlns:a16="http://schemas.microsoft.com/office/drawing/2014/main" id="{5E394714-C396-4B87-CD8C-E7C1F15BD709}"/>
              </a:ext>
            </a:extLst>
          </p:cNvPr>
          <p:cNvSpPr>
            <a:spLocks noGrp="1"/>
          </p:cNvSpPr>
          <p:nvPr>
            <p:ph idx="1"/>
          </p:nvPr>
        </p:nvSpPr>
        <p:spPr>
          <a:xfrm>
            <a:off x="250825" y="115888"/>
            <a:ext cx="8642350" cy="6742112"/>
          </a:xfrm>
        </p:spPr>
        <p:txBody>
          <a:bodyPr/>
          <a:lstStyle/>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-The arrangement of these contractile proteins in the filament shows cross striations with alternative dark (A) and light (I) bands.</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a:t>
            </a:r>
            <a:r>
              <a:rPr lang="en-US" altLang="en-US" sz="2000" b="1">
                <a:solidFill>
                  <a:srgbClr val="002060"/>
                </a:solidFill>
                <a:latin typeface="Times New Roman" panose="02020603050405020304" pitchFamily="18" charset="0"/>
                <a:cs typeface="Times New Roman" panose="02020603050405020304" pitchFamily="18" charset="0"/>
              </a:rPr>
              <a:t>The dark band</a:t>
            </a:r>
            <a:r>
              <a:rPr lang="en-US" altLang="en-US" sz="2000">
                <a:solidFill>
                  <a:srgbClr val="002060"/>
                </a:solidFill>
                <a:latin typeface="Times New Roman" panose="02020603050405020304" pitchFamily="18" charset="0"/>
                <a:cs typeface="Times New Roman" panose="02020603050405020304" pitchFamily="18" charset="0"/>
              </a:rPr>
              <a:t>:</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 .Called </a:t>
            </a:r>
            <a:r>
              <a:rPr lang="en-US" altLang="en-US" sz="2000" b="1">
                <a:solidFill>
                  <a:srgbClr val="002060"/>
                </a:solidFill>
                <a:latin typeface="Times New Roman" panose="02020603050405020304" pitchFamily="18" charset="0"/>
                <a:cs typeface="Times New Roman" panose="02020603050405020304" pitchFamily="18" charset="0"/>
              </a:rPr>
              <a:t>A band</a:t>
            </a:r>
            <a:r>
              <a:rPr lang="en-US" altLang="en-US" sz="2000">
                <a:solidFill>
                  <a:srgbClr val="002060"/>
                </a:solidFill>
                <a:latin typeface="Times New Roman" panose="02020603050405020304" pitchFamily="18" charset="0"/>
                <a:cs typeface="Times New Roman" panose="02020603050405020304" pitchFamily="18" charset="0"/>
              </a:rPr>
              <a:t>, 100 A° in diameter.</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 .Contain myosin filaments and ends of actin filaments.</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.Has lighter central H-zone (has no actin filaments).</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 .M-line in middle of H-zone due to central bulge on thick myosin.</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a:t>
            </a:r>
            <a:r>
              <a:rPr lang="en-US" altLang="en-US" sz="2000" b="1">
                <a:solidFill>
                  <a:srgbClr val="002060"/>
                </a:solidFill>
                <a:latin typeface="Times New Roman" panose="02020603050405020304" pitchFamily="18" charset="0"/>
                <a:cs typeface="Times New Roman" panose="02020603050405020304" pitchFamily="18" charset="0"/>
              </a:rPr>
              <a:t>The light band</a:t>
            </a:r>
            <a:r>
              <a:rPr lang="en-US" altLang="en-US" sz="2000">
                <a:solidFill>
                  <a:srgbClr val="002060"/>
                </a:solidFill>
                <a:latin typeface="Times New Roman" panose="02020603050405020304" pitchFamily="18" charset="0"/>
                <a:cs typeface="Times New Roman" panose="02020603050405020304" pitchFamily="18" charset="0"/>
              </a:rPr>
              <a:t>: </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 . </a:t>
            </a:r>
            <a:r>
              <a:rPr lang="en-US" altLang="en-US" sz="2000" b="1">
                <a:solidFill>
                  <a:srgbClr val="002060"/>
                </a:solidFill>
                <a:latin typeface="Times New Roman" panose="02020603050405020304" pitchFamily="18" charset="0"/>
                <a:cs typeface="Times New Roman" panose="02020603050405020304" pitchFamily="18" charset="0"/>
              </a:rPr>
              <a:t>Called I (Isotropic to light) band </a:t>
            </a:r>
            <a:r>
              <a:rPr lang="en-US" altLang="en-US" sz="2000">
                <a:solidFill>
                  <a:srgbClr val="002060"/>
                </a:solidFill>
                <a:latin typeface="Times New Roman" panose="02020603050405020304" pitchFamily="18" charset="0"/>
                <a:cs typeface="Times New Roman" panose="02020603050405020304" pitchFamily="18" charset="0"/>
              </a:rPr>
              <a:t>- 50 A° diameter.</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 . Contain thin actin filaments + troponin.</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 . Contain central Z-line (site of attachment of thin filaments).</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-The area between two Z-lines is called sarcomere which is the contractile unit of the muscle.</a:t>
            </a:r>
          </a:p>
          <a:p>
            <a:pPr marL="0" indent="0" algn="l" rtl="0" eaLnBrk="1" hangingPunct="1">
              <a:buFont typeface="Wingdings 2" panose="05020102010507070707" pitchFamily="18" charset="2"/>
              <a:buNone/>
            </a:pPr>
            <a:r>
              <a:rPr lang="en-US" altLang="en-US" sz="2000">
                <a:solidFill>
                  <a:srgbClr val="002060"/>
                </a:solidFill>
                <a:latin typeface="Times New Roman" panose="02020603050405020304" pitchFamily="18" charset="0"/>
                <a:cs typeface="Times New Roman" panose="02020603050405020304" pitchFamily="18" charset="0"/>
              </a:rPr>
              <a:t>-Longitudinal striations are due to longitudinal arrangement of the muscle fibres and transverse striations are due to alternating light and dark bands.</a:t>
            </a:r>
          </a:p>
          <a:p>
            <a:pPr marL="0" indent="0" algn="l" rtl="0" eaLnBrk="1" hangingPunct="1">
              <a:buFont typeface="Wingdings 2" panose="05020102010507070707" pitchFamily="18" charset="2"/>
              <a:buNone/>
            </a:pPr>
            <a:endParaRPr lang="en-US" altLang="en-US" sz="200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3F81BFD1-4476-3CD1-A9BB-218913EF363D}"/>
              </a:ext>
            </a:extLst>
          </p:cNvPr>
          <p:cNvSpPr>
            <a:spLocks noGrp="1"/>
          </p:cNvSpPr>
          <p:nvPr>
            <p:ph idx="1"/>
          </p:nvPr>
        </p:nvSpPr>
        <p:spPr>
          <a:xfrm>
            <a:off x="179388" y="28575"/>
            <a:ext cx="8785225" cy="6092825"/>
          </a:xfrm>
        </p:spPr>
        <p:txBody>
          <a:bodyPr>
            <a:normAutofit/>
          </a:bodyPr>
          <a:lstStyle/>
          <a:p>
            <a:pPr marL="0" indent="0" algn="ctr" rtl="0" eaLnBrk="1" fontAlgn="auto" hangingPunct="1">
              <a:spcAft>
                <a:spcPts val="0"/>
              </a:spcAft>
              <a:buFont typeface="Wingdings 2" panose="05020102010507070707" pitchFamily="18" charset="2"/>
              <a:buNone/>
              <a:defRPr/>
            </a:pPr>
            <a:r>
              <a:rPr lang="en-US" sz="2200" b="1" dirty="0" err="1">
                <a:solidFill>
                  <a:srgbClr val="002060"/>
                </a:solidFill>
                <a:latin typeface="Times New Roman" panose="02020603050405020304" pitchFamily="18" charset="0"/>
                <a:cs typeface="Times New Roman" panose="02020603050405020304" pitchFamily="18" charset="0"/>
              </a:rPr>
              <a:t>Sarco</a:t>
            </a:r>
            <a:r>
              <a:rPr lang="en-US" sz="2200" b="1" dirty="0">
                <a:solidFill>
                  <a:srgbClr val="002060"/>
                </a:solidFill>
                <a:latin typeface="Times New Roman" panose="02020603050405020304" pitchFamily="18" charset="0"/>
                <a:cs typeface="Times New Roman" panose="02020603050405020304" pitchFamily="18" charset="0"/>
              </a:rPr>
              <a:t>-tubular system</a:t>
            </a: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-It is a system of tubules present in the sarcoplasm of the muscle </a:t>
            </a:r>
            <a:r>
              <a:rPr lang="en-US" sz="1600" b="1" dirty="0" err="1">
                <a:solidFill>
                  <a:srgbClr val="002060"/>
                </a:solidFill>
                <a:latin typeface="Times New Roman" panose="02020603050405020304" pitchFamily="18" charset="0"/>
                <a:cs typeface="Times New Roman" panose="02020603050405020304" pitchFamily="18" charset="0"/>
              </a:rPr>
              <a:t>fibre</a:t>
            </a:r>
            <a:r>
              <a:rPr lang="en-US" sz="1600" b="1" dirty="0">
                <a:solidFill>
                  <a:srgbClr val="002060"/>
                </a:solidFill>
                <a:latin typeface="Times New Roman" panose="02020603050405020304" pitchFamily="18" charset="0"/>
                <a:cs typeface="Times New Roman" panose="02020603050405020304" pitchFamily="18" charset="0"/>
              </a:rPr>
              <a:t> and made of:</a:t>
            </a: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1) T- tubules (transverse system):</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-It is a deep </a:t>
            </a:r>
            <a:r>
              <a:rPr lang="en-US" sz="1600" dirty="0" err="1">
                <a:solidFill>
                  <a:srgbClr val="002060"/>
                </a:solidFill>
                <a:latin typeface="Times New Roman" panose="02020603050405020304" pitchFamily="18" charset="0"/>
                <a:cs typeface="Times New Roman" panose="02020603050405020304" pitchFamily="18" charset="0"/>
              </a:rPr>
              <a:t>infolding</a:t>
            </a:r>
            <a:r>
              <a:rPr lang="en-US" sz="1600" dirty="0">
                <a:solidFill>
                  <a:srgbClr val="002060"/>
                </a:solidFill>
                <a:latin typeface="Times New Roman" panose="02020603050405020304" pitchFamily="18" charset="0"/>
                <a:cs typeface="Times New Roman" panose="02020603050405020304" pitchFamily="18" charset="0"/>
              </a:rPr>
              <a:t> of the sarcolemma near endings of the sarcomere (z-line) as an extension of the extracellular space, this </a:t>
            </a:r>
            <a:r>
              <a:rPr lang="en-US" sz="1600" dirty="0" err="1">
                <a:solidFill>
                  <a:srgbClr val="002060"/>
                </a:solidFill>
                <a:latin typeface="Times New Roman" panose="02020603050405020304" pitchFamily="18" charset="0"/>
                <a:cs typeface="Times New Roman" panose="02020603050405020304" pitchFamily="18" charset="0"/>
              </a:rPr>
              <a:t>infolding</a:t>
            </a:r>
            <a:r>
              <a:rPr lang="en-US" sz="1600" dirty="0">
                <a:solidFill>
                  <a:srgbClr val="002060"/>
                </a:solidFill>
                <a:latin typeface="Times New Roman" panose="02020603050405020304" pitchFamily="18" charset="0"/>
                <a:cs typeface="Times New Roman" panose="02020603050405020304" pitchFamily="18" charset="0"/>
              </a:rPr>
              <a:t> is in perpendicular direction of the myofibril so it is called transverse tubule.</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-T-tubule membrane contains a voltage sensitive </a:t>
            </a:r>
            <a:r>
              <a:rPr lang="en-US" sz="1600" dirty="0" err="1">
                <a:solidFill>
                  <a:srgbClr val="002060"/>
                </a:solidFill>
                <a:latin typeface="Times New Roman" panose="02020603050405020304" pitchFamily="18" charset="0"/>
                <a:cs typeface="Times New Roman" panose="02020603050405020304" pitchFamily="18" charset="0"/>
              </a:rPr>
              <a:t>dihydropyridine</a:t>
            </a:r>
            <a:r>
              <a:rPr lang="en-US" sz="1600"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DHP</a:t>
            </a:r>
            <a:r>
              <a:rPr lang="en-US" sz="1600" dirty="0">
                <a:solidFill>
                  <a:srgbClr val="002060"/>
                </a:solidFill>
                <a:latin typeface="Times New Roman" panose="02020603050405020304" pitchFamily="18" charset="0"/>
                <a:cs typeface="Times New Roman" panose="02020603050405020304" pitchFamily="18" charset="0"/>
              </a:rPr>
              <a:t>) receptor that open the </a:t>
            </a:r>
            <a:r>
              <a:rPr lang="en-US" sz="1600" dirty="0" err="1">
                <a:solidFill>
                  <a:srgbClr val="002060"/>
                </a:solidFill>
                <a:latin typeface="Times New Roman" panose="02020603050405020304" pitchFamily="18" charset="0"/>
                <a:cs typeface="Times New Roman" panose="02020603050405020304" pitchFamily="18" charset="0"/>
              </a:rPr>
              <a:t>ryanidine</a:t>
            </a:r>
            <a:r>
              <a:rPr lang="en-US" sz="1600" dirty="0">
                <a:solidFill>
                  <a:srgbClr val="002060"/>
                </a:solidFill>
                <a:latin typeface="Times New Roman" panose="02020603050405020304" pitchFamily="18" charset="0"/>
                <a:cs typeface="Times New Roman" panose="02020603050405020304" pitchFamily="18" charset="0"/>
              </a:rPr>
              <a:t> Ca++ release channel on the sarcoplasmic reticulum</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 -  Through this tubule the action potential from the cell membrane is rapidly spread to fibrils and fluids with ions move into and out the cell.</a:t>
            </a: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2) The sarcoplasmic reticulum:</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  -  It is formed of irregular longitudinal tubules that run parallel and surround the muscle </a:t>
            </a:r>
            <a:r>
              <a:rPr lang="en-US" sz="1600" dirty="0" err="1">
                <a:solidFill>
                  <a:srgbClr val="002060"/>
                </a:solidFill>
                <a:latin typeface="Times New Roman" panose="02020603050405020304" pitchFamily="18" charset="0"/>
                <a:cs typeface="Times New Roman" panose="02020603050405020304" pitchFamily="18" charset="0"/>
              </a:rPr>
              <a:t>fibre</a:t>
            </a:r>
            <a:r>
              <a:rPr lang="en-US" sz="1600" dirty="0">
                <a:solidFill>
                  <a:srgbClr val="002060"/>
                </a:solidFill>
                <a:latin typeface="Times New Roman" panose="02020603050405020304" pitchFamily="18" charset="0"/>
                <a:cs typeface="Times New Roman" panose="02020603050405020304" pitchFamily="18" charset="0"/>
              </a:rPr>
              <a:t> to be a source of Ca++ ions, via Ryanodine Ca+2 channels.</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 - At site of contact to T-tubules it dilated to form terminal cisterns.</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-Each 2 terminal cisterns with adjacent T-tubules is called </a:t>
            </a:r>
            <a:r>
              <a:rPr lang="en-US" sz="1600" b="1" dirty="0">
                <a:solidFill>
                  <a:srgbClr val="002060"/>
                </a:solidFill>
                <a:latin typeface="Times New Roman" panose="02020603050405020304" pitchFamily="18" charset="0"/>
                <a:cs typeface="Times New Roman" panose="02020603050405020304" pitchFamily="18" charset="0"/>
              </a:rPr>
              <a:t>triad</a:t>
            </a:r>
            <a:r>
              <a:rPr lang="en-US" sz="1600" dirty="0">
                <a:solidFill>
                  <a:srgbClr val="002060"/>
                </a:solidFill>
                <a:latin typeface="Times New Roman" panose="02020603050405020304" pitchFamily="18" charset="0"/>
                <a:cs typeface="Times New Roman" panose="02020603050405020304" pitchFamily="18" charset="0"/>
              </a:rPr>
              <a:t>.</a:t>
            </a:r>
          </a:p>
          <a:p>
            <a:pPr marL="0" indent="0" algn="l" rtl="0" eaLnBrk="1" fontAlgn="auto" hangingPunct="1">
              <a:spcAft>
                <a:spcPts val="0"/>
              </a:spcAft>
              <a:buFont typeface="Wingdings 2" panose="05020102010507070707" pitchFamily="18" charset="2"/>
              <a:buNone/>
              <a:defRPr/>
            </a:pPr>
            <a:endParaRPr lang="en-US" sz="1600" b="1" dirty="0">
              <a:solidFill>
                <a:srgbClr val="002060"/>
              </a:solidFill>
              <a:latin typeface="Times New Roman" panose="02020603050405020304" pitchFamily="18" charset="0"/>
              <a:cs typeface="Times New Roman" panose="02020603050405020304" pitchFamily="18" charset="0"/>
            </a:endParaRPr>
          </a:p>
          <a:p>
            <a:pPr marL="274638" indent="-274638" algn="l" rtl="0" eaLnBrk="1" fontAlgn="auto" hangingPunct="1">
              <a:spcAft>
                <a:spcPts val="0"/>
              </a:spcAft>
              <a:buFont typeface="Wingdings" pitchFamily="2" charset="2"/>
              <a:buChar char="§"/>
              <a:defRPr/>
            </a:pPr>
            <a:endParaRPr lang="en-US" sz="2400" dirty="0"/>
          </a:p>
          <a:p>
            <a:pPr marL="274638" indent="-274638" algn="l" rtl="0" eaLnBrk="1" fontAlgn="auto" hangingPunct="1">
              <a:spcAft>
                <a:spcPts val="0"/>
              </a:spcAft>
              <a:buFont typeface="Wingdings" pitchFamily="2" charset="2"/>
              <a:buChar char="§"/>
              <a:defRPr/>
            </a:pPr>
            <a:endParaRPr lang="en-US" sz="2300" dirty="0"/>
          </a:p>
        </p:txBody>
      </p:sp>
      <p:pic>
        <p:nvPicPr>
          <p:cNvPr id="9219" name="Picture 3">
            <a:extLst>
              <a:ext uri="{FF2B5EF4-FFF2-40B4-BE49-F238E27FC236}">
                <a16:creationId xmlns:a16="http://schemas.microsoft.com/office/drawing/2014/main" id="{C63DFB5E-34CB-EACF-4511-3EDDE1F592A3}"/>
              </a:ext>
            </a:extLst>
          </p:cNvPr>
          <p:cNvPicPr>
            <a:picLocks noChangeAspect="1"/>
          </p:cNvPicPr>
          <p:nvPr/>
        </p:nvPicPr>
        <p:blipFill>
          <a:blip r:embed="rId2">
            <a:extLst>
              <a:ext uri="{28A0092B-C50C-407E-A947-70E740481C1C}">
                <a14:useLocalDpi xmlns:a14="http://schemas.microsoft.com/office/drawing/2010/main" val="0"/>
              </a:ext>
            </a:extLst>
          </a:blip>
          <a:srcRect l="1320" r="2829"/>
          <a:stretch>
            <a:fillRect/>
          </a:stretch>
        </p:blipFill>
        <p:spPr bwMode="auto">
          <a:xfrm>
            <a:off x="323850" y="4365625"/>
            <a:ext cx="84963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1EFCBFC-7743-C3E2-E247-BF107395540C}"/>
              </a:ext>
            </a:extLst>
          </p:cNvPr>
          <p:cNvSpPr>
            <a:spLocks noGrp="1"/>
          </p:cNvSpPr>
          <p:nvPr>
            <p:ph idx="1"/>
          </p:nvPr>
        </p:nvSpPr>
        <p:spPr>
          <a:xfrm>
            <a:off x="107950" y="0"/>
            <a:ext cx="8928100" cy="6092825"/>
          </a:xfrm>
        </p:spPr>
        <p:txBody>
          <a:bodyPr>
            <a:normAutofit/>
          </a:bodyPr>
          <a:lstStyle/>
          <a:p>
            <a:pPr marL="0" indent="0" algn="ctr" rtl="0" eaLnBrk="1" fontAlgn="auto" hangingPunct="1">
              <a:spcAft>
                <a:spcPts val="0"/>
              </a:spcAft>
              <a:buFont typeface="Wingdings 2" panose="05020102010507070707" pitchFamily="18" charset="2"/>
              <a:buNone/>
              <a:defRPr/>
            </a:pPr>
            <a:r>
              <a:rPr lang="en-US" sz="1800" b="1" dirty="0">
                <a:solidFill>
                  <a:srgbClr val="002060"/>
                </a:solidFill>
                <a:latin typeface="Times New Roman" panose="02020603050405020304" pitchFamily="18" charset="0"/>
                <a:cs typeface="Times New Roman" panose="02020603050405020304" pitchFamily="18" charset="0"/>
              </a:rPr>
              <a:t>Muscle proteins</a:t>
            </a: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[A] Contractile proteins:</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     </a:t>
            </a:r>
            <a:r>
              <a:rPr lang="en-US" sz="1600" b="1" dirty="0">
                <a:solidFill>
                  <a:srgbClr val="002060"/>
                </a:solidFill>
                <a:latin typeface="Times New Roman" panose="02020603050405020304" pitchFamily="18" charset="0"/>
                <a:cs typeface="Times New Roman" panose="02020603050405020304" pitchFamily="18" charset="0"/>
              </a:rPr>
              <a:t>1- Myosin:              </a:t>
            </a:r>
            <a:r>
              <a:rPr lang="en-US" sz="1600" dirty="0">
                <a:solidFill>
                  <a:srgbClr val="002060"/>
                </a:solidFill>
                <a:latin typeface="Times New Roman" panose="02020603050405020304" pitchFamily="18" charset="0"/>
                <a:cs typeface="Times New Roman" panose="02020603050405020304" pitchFamily="18" charset="0"/>
              </a:rPr>
              <a:t>-Myosin is complex protein with M.W. 480,000.</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-Composed of </a:t>
            </a:r>
            <a:r>
              <a:rPr lang="en-US" sz="1600" b="1" dirty="0">
                <a:solidFill>
                  <a:srgbClr val="002060"/>
                </a:solidFill>
                <a:latin typeface="Times New Roman" panose="02020603050405020304" pitchFamily="18" charset="0"/>
                <a:cs typeface="Times New Roman" panose="02020603050405020304" pitchFamily="18" charset="0"/>
              </a:rPr>
              <a:t>6 polypeptide chains </a:t>
            </a:r>
            <a:r>
              <a:rPr lang="en-US" sz="1600" dirty="0">
                <a:solidFill>
                  <a:srgbClr val="002060"/>
                </a:solidFill>
                <a:latin typeface="Times New Roman" panose="02020603050405020304" pitchFamily="18" charset="0"/>
                <a:cs typeface="Times New Roman" panose="02020603050405020304" pitchFamily="18" charset="0"/>
              </a:rPr>
              <a:t>(</a:t>
            </a:r>
            <a:r>
              <a:rPr lang="en-US" sz="1600" b="1" dirty="0">
                <a:solidFill>
                  <a:srgbClr val="002060"/>
                </a:solidFill>
                <a:latin typeface="Times New Roman" panose="02020603050405020304" pitchFamily="18" charset="0"/>
                <a:cs typeface="Times New Roman" panose="02020603050405020304" pitchFamily="18" charset="0"/>
              </a:rPr>
              <a:t>2</a:t>
            </a:r>
            <a:r>
              <a:rPr lang="en-US" sz="1600" dirty="0">
                <a:solidFill>
                  <a:srgbClr val="002060"/>
                </a:solidFill>
                <a:latin typeface="Times New Roman" panose="02020603050405020304" pitchFamily="18" charset="0"/>
                <a:cs typeface="Times New Roman" panose="02020603050405020304" pitchFamily="18" charset="0"/>
              </a:rPr>
              <a:t> heavy chains and </a:t>
            </a:r>
            <a:r>
              <a:rPr lang="en-US" sz="1600" b="1" dirty="0">
                <a:solidFill>
                  <a:srgbClr val="002060"/>
                </a:solidFill>
                <a:latin typeface="Times New Roman" panose="02020603050405020304" pitchFamily="18" charset="0"/>
                <a:cs typeface="Times New Roman" panose="02020603050405020304" pitchFamily="18" charset="0"/>
              </a:rPr>
              <a:t>4 </a:t>
            </a:r>
            <a:r>
              <a:rPr lang="en-US" sz="1600" dirty="0">
                <a:solidFill>
                  <a:srgbClr val="002060"/>
                </a:solidFill>
                <a:latin typeface="Times New Roman" panose="02020603050405020304" pitchFamily="18" charset="0"/>
                <a:cs typeface="Times New Roman" panose="02020603050405020304" pitchFamily="18" charset="0"/>
              </a:rPr>
              <a:t>light chains).</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-The 2 heavy chains wrap spirally around each other as double helix forming long tail (light </a:t>
            </a:r>
            <a:r>
              <a:rPr lang="en-US" sz="1600" dirty="0" err="1">
                <a:solidFill>
                  <a:srgbClr val="002060"/>
                </a:solidFill>
                <a:latin typeface="Times New Roman" panose="02020603050405020304" pitchFamily="18" charset="0"/>
                <a:cs typeface="Times New Roman" panose="02020603050405020304" pitchFamily="18" charset="0"/>
              </a:rPr>
              <a:t>mero</a:t>
            </a:r>
            <a:r>
              <a:rPr lang="en-US" sz="1600" dirty="0">
                <a:solidFill>
                  <a:srgbClr val="002060"/>
                </a:solidFill>
                <a:latin typeface="Times New Roman" panose="02020603050405020304" pitchFamily="18" charset="0"/>
                <a:cs typeface="Times New Roman" panose="02020603050405020304" pitchFamily="18" charset="0"/>
              </a:rPr>
              <a:t>-myosin) and arm (heavy </a:t>
            </a:r>
            <a:r>
              <a:rPr lang="en-US" sz="1600" dirty="0" err="1">
                <a:solidFill>
                  <a:srgbClr val="002060"/>
                </a:solidFill>
                <a:latin typeface="Times New Roman" panose="02020603050405020304" pitchFamily="18" charset="0"/>
                <a:cs typeface="Times New Roman" panose="02020603050405020304" pitchFamily="18" charset="0"/>
              </a:rPr>
              <a:t>mero</a:t>
            </a:r>
            <a:r>
              <a:rPr lang="en-US" sz="1600" dirty="0">
                <a:solidFill>
                  <a:srgbClr val="002060"/>
                </a:solidFill>
                <a:latin typeface="Times New Roman" panose="02020603050405020304" pitchFamily="18" charset="0"/>
                <a:cs typeface="Times New Roman" panose="02020603050405020304" pitchFamily="18" charset="0"/>
              </a:rPr>
              <a:t>-myosin) while the terminal part combine with the 4 light chains forming 2 globular heads ,one head contains actin-binding sites and the other contain sites of ATP hydrolysis.</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-Cross bridges arise from the head with arm of 2 flexible points called </a:t>
            </a:r>
            <a:r>
              <a:rPr lang="en-US" sz="1600" b="1" dirty="0">
                <a:solidFill>
                  <a:srgbClr val="002060"/>
                </a:solidFill>
                <a:latin typeface="Times New Roman" panose="02020603050405020304" pitchFamily="18" charset="0"/>
                <a:cs typeface="Times New Roman" panose="02020603050405020304" pitchFamily="18" charset="0"/>
              </a:rPr>
              <a:t>hinges</a:t>
            </a:r>
            <a:r>
              <a:rPr lang="en-US" sz="1600" dirty="0">
                <a:solidFill>
                  <a:srgbClr val="002060"/>
                </a:solidFill>
                <a:latin typeface="Times New Roman" panose="02020603050405020304" pitchFamily="18" charset="0"/>
                <a:cs typeface="Times New Roman" panose="02020603050405020304" pitchFamily="18" charset="0"/>
              </a:rPr>
              <a:t> (one between arm and tail and the other between the arm and heads) to bind to the actin. </a:t>
            </a: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 2- Actin:                  </a:t>
            </a:r>
            <a:r>
              <a:rPr lang="en-US" sz="1600" dirty="0">
                <a:solidFill>
                  <a:srgbClr val="002060"/>
                </a:solidFill>
                <a:latin typeface="Times New Roman" panose="02020603050405020304" pitchFamily="18" charset="0"/>
                <a:cs typeface="Times New Roman" panose="02020603050405020304" pitchFamily="18" charset="0"/>
              </a:rPr>
              <a:t>  -   It is small globular protein with M.W. 42,000.</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  -  The globules attached to each other to form filamentous structure arranged in two chains as long double helix. </a:t>
            </a:r>
          </a:p>
          <a:p>
            <a:pPr marL="274638" indent="-274638" algn="l" rtl="0" eaLnBrk="1" fontAlgn="auto" hangingPunct="1">
              <a:spcAft>
                <a:spcPts val="0"/>
              </a:spcAft>
              <a:buFont typeface="Wingdings" pitchFamily="2" charset="2"/>
              <a:buChar char="§"/>
              <a:defRPr/>
            </a:pPr>
            <a:endParaRPr lang="en-US" sz="1600" dirty="0">
              <a:solidFill>
                <a:srgbClr val="002060"/>
              </a:solidFill>
              <a:latin typeface="Times New Roman" panose="02020603050405020304" pitchFamily="18" charset="0"/>
              <a:cs typeface="Times New Roman" panose="02020603050405020304" pitchFamily="18" charset="0"/>
            </a:endParaRPr>
          </a:p>
          <a:p>
            <a:pPr marL="274638" indent="-274638" algn="l" rtl="0" eaLnBrk="1" fontAlgn="auto" hangingPunct="1">
              <a:spcAft>
                <a:spcPts val="0"/>
              </a:spcAft>
              <a:buFont typeface="Wingdings" pitchFamily="2" charset="2"/>
              <a:buChar char="§"/>
              <a:defRPr/>
            </a:pPr>
            <a:endParaRPr lang="en-US" sz="1600" dirty="0">
              <a:solidFill>
                <a:srgbClr val="002060"/>
              </a:solidFill>
              <a:latin typeface="Times New Roman" panose="02020603050405020304" pitchFamily="18" charset="0"/>
              <a:cs typeface="Times New Roman" panose="02020603050405020304" pitchFamily="18" charset="0"/>
            </a:endParaRPr>
          </a:p>
        </p:txBody>
      </p:sp>
      <p:pic>
        <p:nvPicPr>
          <p:cNvPr id="10243" name="Picture 3" descr="screen_shot_2013-10-12_at_60815_pm-141AEB740CE0924E44D">
            <a:extLst>
              <a:ext uri="{FF2B5EF4-FFF2-40B4-BE49-F238E27FC236}">
                <a16:creationId xmlns:a16="http://schemas.microsoft.com/office/drawing/2014/main" id="{669B2BF8-46B5-743E-FA59-9AB058C52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789363"/>
            <a:ext cx="86407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42B3751A-3C1D-A754-B7BC-865BD57CA66F}"/>
              </a:ext>
            </a:extLst>
          </p:cNvPr>
          <p:cNvSpPr>
            <a:spLocks noGrp="1"/>
          </p:cNvSpPr>
          <p:nvPr>
            <p:ph idx="1"/>
          </p:nvPr>
        </p:nvSpPr>
        <p:spPr>
          <a:xfrm>
            <a:off x="107950" y="0"/>
            <a:ext cx="8928100" cy="6092825"/>
          </a:xfrm>
        </p:spPr>
        <p:txBody>
          <a:bodyPr>
            <a:normAutofit/>
          </a:bodyPr>
          <a:lstStyle/>
          <a:p>
            <a:pPr marL="274638" indent="-274638" algn="l" rtl="0" eaLnBrk="1" fontAlgn="auto" hangingPunct="1">
              <a:spcAft>
                <a:spcPts val="0"/>
              </a:spcAft>
              <a:buFont typeface="Wingdings" pitchFamily="2" charset="2"/>
              <a:buChar char="§"/>
              <a:defRPr/>
            </a:pPr>
            <a:endParaRPr lang="en-US" sz="1600" dirty="0">
              <a:solidFill>
                <a:srgbClr val="002060"/>
              </a:solidFill>
              <a:latin typeface="Times New Roman" panose="02020603050405020304" pitchFamily="18" charset="0"/>
              <a:cs typeface="Times New Roman" panose="02020603050405020304" pitchFamily="18" charset="0"/>
            </a:endParaRP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[B] Regulatory protein:</a:t>
            </a: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  </a:t>
            </a: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  1- Tropomyosin:</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-It is long filament </a:t>
            </a:r>
            <a:r>
              <a:rPr lang="en-US" sz="1600" b="1" dirty="0">
                <a:solidFill>
                  <a:srgbClr val="002060"/>
                </a:solidFill>
                <a:latin typeface="Times New Roman" panose="02020603050405020304" pitchFamily="18" charset="0"/>
                <a:cs typeface="Times New Roman" panose="02020603050405020304" pitchFamily="18" charset="0"/>
              </a:rPr>
              <a:t>of two polypeptide </a:t>
            </a:r>
            <a:r>
              <a:rPr lang="en-US" sz="1600" dirty="0">
                <a:solidFill>
                  <a:srgbClr val="002060"/>
                </a:solidFill>
                <a:latin typeface="Times New Roman" panose="02020603050405020304" pitchFamily="18" charset="0"/>
                <a:cs typeface="Times New Roman" panose="02020603050405020304" pitchFamily="18" charset="0"/>
              </a:rPr>
              <a:t>chains twisting on each other and located between the 2 chains of actin covering  its active sites which combine to myosin and keeps the actin structure.</a:t>
            </a:r>
          </a:p>
          <a:p>
            <a:pPr marL="0" indent="0" algn="l" rtl="0" eaLnBrk="1" fontAlgn="auto" hangingPunct="1">
              <a:spcAft>
                <a:spcPts val="0"/>
              </a:spcAft>
              <a:buFont typeface="Wingdings 2" panose="05020102010507070707" pitchFamily="18" charset="2"/>
              <a:buNone/>
              <a:defRPr/>
            </a:pPr>
            <a:r>
              <a:rPr lang="en-US" sz="1600" b="1" dirty="0">
                <a:solidFill>
                  <a:srgbClr val="002060"/>
                </a:solidFill>
                <a:latin typeface="Times New Roman" panose="02020603050405020304" pitchFamily="18" charset="0"/>
                <a:cs typeface="Times New Roman" panose="02020603050405020304" pitchFamily="18" charset="0"/>
              </a:rPr>
              <a:t>     2- Troponin:</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-Small globules located at intervals along tropomyosin.</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-Of 3 subunits with MW 18,000-25,000.</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1-Troponin </a:t>
            </a:r>
            <a:r>
              <a:rPr lang="en-US" sz="1600" b="1" dirty="0">
                <a:solidFill>
                  <a:srgbClr val="002060"/>
                </a:solidFill>
                <a:latin typeface="Times New Roman" panose="02020603050405020304" pitchFamily="18" charset="0"/>
                <a:cs typeface="Times New Roman" panose="02020603050405020304" pitchFamily="18" charset="0"/>
              </a:rPr>
              <a:t>T</a:t>
            </a:r>
            <a:r>
              <a:rPr lang="en-US" sz="1600" dirty="0">
                <a:solidFill>
                  <a:srgbClr val="002060"/>
                </a:solidFill>
                <a:latin typeface="Times New Roman" panose="02020603050405020304" pitchFamily="18" charset="0"/>
                <a:cs typeface="Times New Roman" panose="02020603050405020304" pitchFamily="18" charset="0"/>
              </a:rPr>
              <a:t>: binds troponin to tropomyosin.</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2-Troponin </a:t>
            </a:r>
            <a:r>
              <a:rPr lang="en-US" sz="1600" b="1" dirty="0">
                <a:solidFill>
                  <a:srgbClr val="002060"/>
                </a:solidFill>
                <a:latin typeface="Times New Roman" panose="02020603050405020304" pitchFamily="18" charset="0"/>
                <a:cs typeface="Times New Roman" panose="02020603050405020304" pitchFamily="18" charset="0"/>
              </a:rPr>
              <a:t>I:</a:t>
            </a:r>
            <a:r>
              <a:rPr lang="en-US" sz="1600" dirty="0">
                <a:solidFill>
                  <a:srgbClr val="002060"/>
                </a:solidFill>
                <a:latin typeface="Times New Roman" panose="02020603050405020304" pitchFamily="18" charset="0"/>
                <a:cs typeface="Times New Roman" panose="02020603050405020304" pitchFamily="18" charset="0"/>
              </a:rPr>
              <a:t> inhibit binding of actin &amp; myosin.</a:t>
            </a:r>
          </a:p>
          <a:p>
            <a:pPr marL="0" indent="0" algn="l" rtl="0" eaLnBrk="1" fontAlgn="auto" hangingPunct="1">
              <a:spcAft>
                <a:spcPts val="0"/>
              </a:spcAft>
              <a:buFont typeface="Wingdings 2" panose="05020102010507070707" pitchFamily="18" charset="2"/>
              <a:buNone/>
              <a:defRPr/>
            </a:pPr>
            <a:r>
              <a:rPr lang="en-US" sz="1600" dirty="0">
                <a:solidFill>
                  <a:srgbClr val="002060"/>
                </a:solidFill>
                <a:latin typeface="Times New Roman" panose="02020603050405020304" pitchFamily="18" charset="0"/>
                <a:cs typeface="Times New Roman" panose="02020603050405020304" pitchFamily="18" charset="0"/>
              </a:rPr>
              <a:t>3-Troponin </a:t>
            </a:r>
            <a:r>
              <a:rPr lang="en-US" sz="1600" b="1" dirty="0">
                <a:solidFill>
                  <a:srgbClr val="002060"/>
                </a:solidFill>
                <a:latin typeface="Times New Roman" panose="02020603050405020304" pitchFamily="18" charset="0"/>
                <a:cs typeface="Times New Roman" panose="02020603050405020304" pitchFamily="18" charset="0"/>
              </a:rPr>
              <a:t>C</a:t>
            </a:r>
            <a:r>
              <a:rPr lang="en-US" sz="1600" dirty="0">
                <a:solidFill>
                  <a:srgbClr val="002060"/>
                </a:solidFill>
                <a:latin typeface="Times New Roman" panose="02020603050405020304" pitchFamily="18" charset="0"/>
                <a:cs typeface="Times New Roman" panose="02020603050405020304" pitchFamily="18" charset="0"/>
              </a:rPr>
              <a:t>: bind Ca+2 ions  contraction.</a:t>
            </a:r>
          </a:p>
          <a:p>
            <a:pPr marL="274638" indent="-274638" algn="l" rtl="0" eaLnBrk="1" fontAlgn="auto" hangingPunct="1">
              <a:spcAft>
                <a:spcPts val="0"/>
              </a:spcAft>
              <a:buFont typeface="Wingdings" pitchFamily="2" charset="2"/>
              <a:buChar char="§"/>
              <a:defRPr/>
            </a:pPr>
            <a:endParaRPr lang="en-US" sz="1600" dirty="0">
              <a:solidFill>
                <a:srgbClr val="002060"/>
              </a:solidFill>
              <a:latin typeface="Times New Roman" panose="02020603050405020304" pitchFamily="18" charset="0"/>
              <a:cs typeface="Times New Roman" panose="02020603050405020304" pitchFamily="18" charset="0"/>
            </a:endParaRPr>
          </a:p>
        </p:txBody>
      </p:sp>
      <p:pic>
        <p:nvPicPr>
          <p:cNvPr id="11267" name="Picture 2" descr="troponin">
            <a:extLst>
              <a:ext uri="{FF2B5EF4-FFF2-40B4-BE49-F238E27FC236}">
                <a16:creationId xmlns:a16="http://schemas.microsoft.com/office/drawing/2014/main" id="{71ACDEF0-6127-7B5F-1504-CAC11373C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77" r="10240"/>
          <a:stretch>
            <a:fillRect/>
          </a:stretch>
        </p:blipFill>
        <p:spPr bwMode="auto">
          <a:xfrm>
            <a:off x="4859338" y="2492375"/>
            <a:ext cx="375761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صر نائب للمحتوى 2">
            <a:extLst>
              <a:ext uri="{FF2B5EF4-FFF2-40B4-BE49-F238E27FC236}">
                <a16:creationId xmlns:a16="http://schemas.microsoft.com/office/drawing/2014/main" id="{9CCFD98D-6924-A08D-52F6-865FBFE7BA35}"/>
              </a:ext>
            </a:extLst>
          </p:cNvPr>
          <p:cNvSpPr>
            <a:spLocks noGrp="1"/>
          </p:cNvSpPr>
          <p:nvPr>
            <p:ph idx="1"/>
          </p:nvPr>
        </p:nvSpPr>
        <p:spPr>
          <a:xfrm>
            <a:off x="107950" y="0"/>
            <a:ext cx="8928100" cy="6092825"/>
          </a:xfrm>
        </p:spPr>
        <p:txBody>
          <a:bodyPr/>
          <a:lstStyle/>
          <a:p>
            <a:pPr marL="0" indent="0" algn="ctr" rtl="0" eaLnBrk="1" hangingPunct="1">
              <a:buFont typeface="Wingdings 2" panose="05020102010507070707"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Mechanism of muscle contraction    (</a:t>
            </a:r>
            <a:r>
              <a:rPr lang="en-US" altLang="en-US" sz="1600" b="1">
                <a:solidFill>
                  <a:srgbClr val="002060"/>
                </a:solidFill>
                <a:latin typeface="Times New Roman" panose="02020603050405020304" pitchFamily="18" charset="0"/>
                <a:cs typeface="Times New Roman" panose="02020603050405020304" pitchFamily="18" charset="0"/>
              </a:rPr>
              <a:t>Excitation -  contraction coupling)</a:t>
            </a:r>
            <a:r>
              <a:rPr lang="en-US" altLang="en-US" sz="1600">
                <a:solidFill>
                  <a:srgbClr val="002060"/>
                </a:solidFill>
                <a:latin typeface="Times New Roman" panose="02020603050405020304" pitchFamily="18" charset="0"/>
                <a:cs typeface="Times New Roman" panose="02020603050405020304" pitchFamily="18" charset="0"/>
              </a:rPr>
              <a:t>  </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It is the process by which depolarization of the muscle fiber initiate contraction. </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1-When a nerve impulse reach the MEP, it leads to Ach release from the nerve terminals.</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2-Ach combines with the cholinergic receptors on the muscle membrane →↑ Na+ permeability → depolarization of the membrane (End plate potential).</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3-When the EPP reaches the firing level → action potential that propagates along the muscle membrane and transmitted to all fibers via the T tubules.</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4-This action potential triggers the release of Ca++ ions from the terminal cisternae of  sarcoplasmic R. </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5-The concentration of Ca+2 increases and initiates contraction by binding to troponin-c   leading to:</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a-	Weakness of  the binding of troponin I to actin.</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b-	Movement of tropomyosin laterally into the groove between the thin filaments → uncovering the binding sites of actin for the myosin heads.</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6-The interaction between actin &amp; myosin heads leads to sliding of actin filaments between myosin filaments → muscle contraction.</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6-The energy required for this mechanism is provided by breakdown of ATP to ADP by ATPase activity of myosin heads in the presence of Ca++ ions.</a:t>
            </a: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pic>
        <p:nvPicPr>
          <p:cNvPr id="12291" name="Picture 2" descr="picture1">
            <a:extLst>
              <a:ext uri="{FF2B5EF4-FFF2-40B4-BE49-F238E27FC236}">
                <a16:creationId xmlns:a16="http://schemas.microsoft.com/office/drawing/2014/main" id="{D190DC33-D15E-1356-E4FE-A701E10F9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90"/>
          <a:stretch>
            <a:fillRect/>
          </a:stretch>
        </p:blipFill>
        <p:spPr bwMode="auto">
          <a:xfrm>
            <a:off x="107950" y="4508500"/>
            <a:ext cx="87122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صر نائب للمحتوى 2">
            <a:extLst>
              <a:ext uri="{FF2B5EF4-FFF2-40B4-BE49-F238E27FC236}">
                <a16:creationId xmlns:a16="http://schemas.microsoft.com/office/drawing/2014/main" id="{96B34E90-087C-2071-20FD-FF641AE8AE80}"/>
              </a:ext>
            </a:extLst>
          </p:cNvPr>
          <p:cNvSpPr>
            <a:spLocks noGrp="1"/>
          </p:cNvSpPr>
          <p:nvPr>
            <p:ph idx="1"/>
          </p:nvPr>
        </p:nvSpPr>
        <p:spPr>
          <a:xfrm>
            <a:off x="214313" y="3175"/>
            <a:ext cx="8928100" cy="6092825"/>
          </a:xfrm>
        </p:spPr>
        <p:txBody>
          <a:bodyPr/>
          <a:lstStyle/>
          <a:p>
            <a:pPr marL="0" indent="0" algn="ctr"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Results of contraction</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a:t>
            </a:r>
            <a:r>
              <a:rPr lang="en-US" altLang="en-US" sz="1600" b="1">
                <a:solidFill>
                  <a:srgbClr val="002060"/>
                </a:solidFill>
                <a:latin typeface="Times New Roman" panose="02020603050405020304" pitchFamily="18" charset="0"/>
                <a:cs typeface="Times New Roman" panose="02020603050405020304" pitchFamily="18" charset="0"/>
              </a:rPr>
              <a:t>sarcomere</a:t>
            </a:r>
            <a:r>
              <a:rPr lang="en-US" altLang="en-US" sz="1600">
                <a:solidFill>
                  <a:srgbClr val="002060"/>
                </a:solidFill>
                <a:latin typeface="Times New Roman" panose="02020603050405020304" pitchFamily="18" charset="0"/>
                <a:cs typeface="Times New Roman" panose="02020603050405020304" pitchFamily="18" charset="0"/>
              </a:rPr>
              <a:t> becomes </a:t>
            </a:r>
            <a:r>
              <a:rPr lang="en-US" altLang="en-US" sz="1600" b="1">
                <a:solidFill>
                  <a:srgbClr val="002060"/>
                </a:solidFill>
                <a:latin typeface="Times New Roman" panose="02020603050405020304" pitchFamily="18" charset="0"/>
                <a:cs typeface="Times New Roman" panose="02020603050405020304" pitchFamily="18" charset="0"/>
              </a:rPr>
              <a:t>short</a:t>
            </a:r>
            <a:r>
              <a:rPr lang="en-US" altLang="en-US" sz="1600">
                <a:solidFill>
                  <a:srgbClr val="002060"/>
                </a:solidFill>
                <a:latin typeface="Times New Roman" panose="02020603050405020304" pitchFamily="18" charset="0"/>
                <a:cs typeface="Times New Roman" panose="02020603050405020304" pitchFamily="18" charset="0"/>
              </a:rPr>
              <a:t>.</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width of </a:t>
            </a:r>
            <a:r>
              <a:rPr lang="en-US" altLang="en-US" sz="1600" b="1">
                <a:solidFill>
                  <a:srgbClr val="002060"/>
                </a:solidFill>
                <a:latin typeface="Times New Roman" panose="02020603050405020304" pitchFamily="18" charset="0"/>
                <a:cs typeface="Times New Roman" panose="02020603050405020304" pitchFamily="18" charset="0"/>
              </a:rPr>
              <a:t>I</a:t>
            </a:r>
            <a:r>
              <a:rPr lang="en-US" altLang="en-US" sz="1600">
                <a:solidFill>
                  <a:srgbClr val="002060"/>
                </a:solidFill>
                <a:latin typeface="Times New Roman" panose="02020603050405020304" pitchFamily="18" charset="0"/>
                <a:cs typeface="Times New Roman" panose="02020603050405020304" pitchFamily="18" charset="0"/>
              </a:rPr>
              <a:t> band is </a:t>
            </a:r>
            <a:r>
              <a:rPr lang="en-US" altLang="en-US" sz="1600" b="1">
                <a:solidFill>
                  <a:srgbClr val="002060"/>
                </a:solidFill>
                <a:latin typeface="Times New Roman" panose="02020603050405020304" pitchFamily="18" charset="0"/>
                <a:cs typeface="Times New Roman" panose="02020603050405020304" pitchFamily="18" charset="0"/>
              </a:rPr>
              <a:t>decreased</a:t>
            </a:r>
            <a:r>
              <a:rPr lang="en-US" altLang="en-US" sz="1600">
                <a:solidFill>
                  <a:srgbClr val="002060"/>
                </a:solidFill>
                <a:latin typeface="Times New Roman" panose="02020603050405020304" pitchFamily="18" charset="0"/>
                <a:cs typeface="Times New Roman" panose="02020603050405020304" pitchFamily="18" charset="0"/>
              </a:rPr>
              <a:t>.</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width of </a:t>
            </a:r>
            <a:r>
              <a:rPr lang="en-US" altLang="en-US" sz="1600" b="1">
                <a:solidFill>
                  <a:srgbClr val="002060"/>
                </a:solidFill>
                <a:latin typeface="Times New Roman" panose="02020603050405020304" pitchFamily="18" charset="0"/>
                <a:cs typeface="Times New Roman" panose="02020603050405020304" pitchFamily="18" charset="0"/>
              </a:rPr>
              <a:t>A</a:t>
            </a:r>
            <a:r>
              <a:rPr lang="en-US" altLang="en-US" sz="1600">
                <a:solidFill>
                  <a:srgbClr val="002060"/>
                </a:solidFill>
                <a:latin typeface="Times New Roman" panose="02020603050405020304" pitchFamily="18" charset="0"/>
                <a:cs typeface="Times New Roman" panose="02020603050405020304" pitchFamily="18" charset="0"/>
              </a:rPr>
              <a:t> band is remained </a:t>
            </a:r>
            <a:r>
              <a:rPr lang="en-US" altLang="en-US" sz="1600" b="1">
                <a:solidFill>
                  <a:srgbClr val="002060"/>
                </a:solidFill>
                <a:latin typeface="Times New Roman" panose="02020603050405020304" pitchFamily="18" charset="0"/>
                <a:cs typeface="Times New Roman" panose="02020603050405020304" pitchFamily="18" charset="0"/>
              </a:rPr>
              <a:t>constant</a:t>
            </a:r>
            <a:r>
              <a:rPr lang="en-US" altLang="en-US" sz="1600">
                <a:solidFill>
                  <a:srgbClr val="002060"/>
                </a:solidFill>
                <a:latin typeface="Times New Roman" panose="02020603050405020304" pitchFamily="18" charset="0"/>
                <a:cs typeface="Times New Roman" panose="02020603050405020304" pitchFamily="18" charset="0"/>
              </a:rPr>
              <a:t>.</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a:t>
            </a:r>
            <a:r>
              <a:rPr lang="en-US" altLang="en-US" sz="1600" b="1">
                <a:solidFill>
                  <a:srgbClr val="002060"/>
                </a:solidFill>
                <a:latin typeface="Times New Roman" panose="02020603050405020304" pitchFamily="18" charset="0"/>
                <a:cs typeface="Times New Roman" panose="02020603050405020304" pitchFamily="18" charset="0"/>
              </a:rPr>
              <a:t>H-zone</a:t>
            </a:r>
            <a:r>
              <a:rPr lang="en-US" altLang="en-US" sz="1600">
                <a:solidFill>
                  <a:srgbClr val="002060"/>
                </a:solidFill>
                <a:latin typeface="Times New Roman" panose="02020603050405020304" pitchFamily="18" charset="0"/>
                <a:cs typeface="Times New Roman" panose="02020603050405020304" pitchFamily="18" charset="0"/>
              </a:rPr>
              <a:t> becomes </a:t>
            </a:r>
            <a:r>
              <a:rPr lang="en-US" altLang="en-US" sz="1600" b="1">
                <a:solidFill>
                  <a:srgbClr val="002060"/>
                </a:solidFill>
                <a:latin typeface="Times New Roman" panose="02020603050405020304" pitchFamily="18" charset="0"/>
                <a:cs typeface="Times New Roman" panose="02020603050405020304" pitchFamily="18" charset="0"/>
              </a:rPr>
              <a:t>narrow</a:t>
            </a:r>
            <a:r>
              <a:rPr lang="en-US" altLang="en-US" sz="1600">
                <a:solidFill>
                  <a:srgbClr val="002060"/>
                </a:solidFill>
                <a:latin typeface="Times New Roman" panose="02020603050405020304" pitchFamily="18" charset="0"/>
                <a:cs typeface="Times New Roman" panose="02020603050405020304" pitchFamily="18" charset="0"/>
              </a:rPr>
              <a:t>.</a:t>
            </a:r>
          </a:p>
          <a:p>
            <a:pPr marL="0" indent="0" algn="ctr" rtl="0" eaLnBrk="1" hangingPunct="1">
              <a:buFont typeface="Wingdings 2" panose="05020102010507070707" pitchFamily="18" charset="2"/>
              <a:buNone/>
            </a:pPr>
            <a:r>
              <a:rPr lang="en-US" altLang="en-US" sz="1800" b="1">
                <a:solidFill>
                  <a:srgbClr val="002060"/>
                </a:solidFill>
                <a:latin typeface="Times New Roman" panose="02020603050405020304" pitchFamily="18" charset="0"/>
                <a:cs typeface="Times New Roman" panose="02020603050405020304" pitchFamily="18" charset="0"/>
              </a:rPr>
              <a:t>Mechanism of muscle relaxation</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-The Ca+2 is actively reuptake back to the SR by active Ca+2 pump to be stored in the cisterns.</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-Decrease the intracellular Ca+2 ions to 10-7 mol/L, the troponin-tropomyosin complex return to its original position separating myosin head from actin that is covered and inhibited by tropomyosin resulting in muscle relaxation.</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-Breakdown of ATP is necessary to Ca+2 pump.</a:t>
            </a:r>
          </a:p>
          <a:p>
            <a:pPr marL="0" indent="0" algn="l" rtl="0" eaLnBrk="1" hangingPunct="1">
              <a:buFont typeface="Wingdings 2" panose="05020102010507070707" pitchFamily="18" charset="2"/>
              <a:buNone/>
            </a:pPr>
            <a:r>
              <a:rPr lang="en-US" altLang="en-US" sz="1600">
                <a:solidFill>
                  <a:srgbClr val="002060"/>
                </a:solidFill>
                <a:latin typeface="Times New Roman" panose="02020603050405020304" pitchFamily="18" charset="0"/>
                <a:cs typeface="Times New Roman" panose="02020603050405020304" pitchFamily="18" charset="0"/>
              </a:rPr>
              <a:t> So, ATP hydrolysis is required for contraction and relaxation and ↓ ATP → no relaxation.</a:t>
            </a:r>
          </a:p>
          <a:p>
            <a:pPr marL="0" indent="0" algn="l" rtl="0" eaLnBrk="1" hangingPunct="1">
              <a:buFont typeface="Wingdings 2" panose="05020102010507070707" pitchFamily="18" charset="2"/>
              <a:buNone/>
            </a:pPr>
            <a:endParaRPr lang="en-US" altLang="en-US" sz="1600" b="1">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r>
              <a:rPr lang="en-US" altLang="en-US" sz="1600" b="1">
                <a:solidFill>
                  <a:srgbClr val="002060"/>
                </a:solidFill>
                <a:latin typeface="Times New Roman" panose="02020603050405020304" pitchFamily="18" charset="0"/>
                <a:cs typeface="Times New Roman" panose="02020603050405020304" pitchFamily="18" charset="0"/>
              </a:rPr>
              <a:t>Electrical changes during M. contraction:  </a:t>
            </a:r>
            <a:r>
              <a:rPr lang="en-US" altLang="en-US" sz="1600">
                <a:solidFill>
                  <a:srgbClr val="002060"/>
                </a:solidFill>
                <a:latin typeface="Times New Roman" panose="02020603050405020304" pitchFamily="18" charset="0"/>
                <a:cs typeface="Times New Roman" panose="02020603050405020304" pitchFamily="18" charset="0"/>
              </a:rPr>
              <a:t>Similar to the nerve with the following differences</a:t>
            </a: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a:p>
            <a:pPr marL="0" indent="0" algn="l" rtl="0" eaLnBrk="1" hangingPunct="1">
              <a:buFont typeface="Wingdings 2" panose="05020102010507070707" pitchFamily="18" charset="2"/>
              <a:buNone/>
            </a:pPr>
            <a:endParaRPr lang="en-US" altLang="en-US" sz="160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52DC3C5-3D60-008C-E947-41C11CA08847}"/>
              </a:ext>
            </a:extLst>
          </p:cNvPr>
          <p:cNvGraphicFramePr>
            <a:graphicFrameLocks noGrp="1"/>
          </p:cNvGraphicFramePr>
          <p:nvPr/>
        </p:nvGraphicFramePr>
        <p:xfrm>
          <a:off x="1331913" y="4292600"/>
          <a:ext cx="6696075" cy="1951038"/>
        </p:xfrm>
        <a:graphic>
          <a:graphicData uri="http://schemas.openxmlformats.org/drawingml/2006/table">
            <a:tbl>
              <a:tblPr/>
              <a:tblGrid>
                <a:gridCol w="2206625">
                  <a:extLst>
                    <a:ext uri="{9D8B030D-6E8A-4147-A177-3AD203B41FA5}">
                      <a16:colId xmlns:a16="http://schemas.microsoft.com/office/drawing/2014/main" val="20000"/>
                    </a:ext>
                  </a:extLst>
                </a:gridCol>
                <a:gridCol w="2354262">
                  <a:extLst>
                    <a:ext uri="{9D8B030D-6E8A-4147-A177-3AD203B41FA5}">
                      <a16:colId xmlns:a16="http://schemas.microsoft.com/office/drawing/2014/main" val="20001"/>
                    </a:ext>
                  </a:extLst>
                </a:gridCol>
                <a:gridCol w="2135188">
                  <a:extLst>
                    <a:ext uri="{9D8B030D-6E8A-4147-A177-3AD203B41FA5}">
                      <a16:colId xmlns:a16="http://schemas.microsoft.com/office/drawing/2014/main" val="20002"/>
                    </a:ext>
                  </a:extLst>
                </a:gridCol>
              </a:tblGrid>
              <a:tr h="24388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5560" marR="355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Muscle</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Nerve</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24388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RMP</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- 90 mV.</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- 70 mV. to – 90</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4388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Firing level</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- 70 mV.</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- 55 mV or - 65</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24388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Overshoot </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+ 40 mV</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+ 35 mV  </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24388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-Amplitude of A.P.</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130 mV</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105 mV or 125</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24388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Duration of spike P.</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2-4 msec</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2 msec</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24388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Rate of conduction</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5 meter/sec</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Variable</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243880">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 Chronaxi</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Long (less excitable)</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algn="r" rtl="1">
                        <a:spcBef>
                          <a:spcPct val="20000"/>
                        </a:spcBef>
                        <a:buClr>
                          <a:schemeClr val="accent1"/>
                        </a:buClr>
                        <a:buSzPct val="80000"/>
                        <a:buFont typeface="Wingdings 2" panose="05020102010507070707" pitchFamily="18" charset="2"/>
                        <a:defRPr sz="2600">
                          <a:solidFill>
                            <a:schemeClr val="tx1"/>
                          </a:solidFill>
                          <a:latin typeface="Arial" panose="020B0604020202020204" pitchFamily="34" charset="0"/>
                          <a:cs typeface="Tahoma" panose="020B0604030504040204" pitchFamily="34" charset="0"/>
                        </a:defRPr>
                      </a:lvl1pPr>
                      <a:lvl2pPr marL="742950" indent="-285750" algn="r" rtl="1">
                        <a:spcBef>
                          <a:spcPct val="20000"/>
                        </a:spcBef>
                        <a:buClr>
                          <a:schemeClr val="accent1"/>
                        </a:buClr>
                        <a:buSzPct val="90000"/>
                        <a:buFont typeface="Wingdings 2" panose="05020102010507070707" pitchFamily="18" charset="2"/>
                        <a:defRPr sz="2200">
                          <a:solidFill>
                            <a:schemeClr val="tx1"/>
                          </a:solidFill>
                          <a:latin typeface="Arial" panose="020B0604020202020204" pitchFamily="34" charset="0"/>
                          <a:cs typeface="Tahoma" panose="020B0604030504040204" pitchFamily="34" charset="0"/>
                        </a:defRPr>
                      </a:lvl2pPr>
                      <a:lvl3pPr marL="1143000" indent="-228600" algn="r" rtl="1">
                        <a:spcBef>
                          <a:spcPct val="20000"/>
                        </a:spcBef>
                        <a:buClr>
                          <a:schemeClr val="accent2"/>
                        </a:buClr>
                        <a:buSzPct val="85000"/>
                        <a:buFont typeface="Arial" panose="020B0604020202020204" pitchFamily="34" charset="0"/>
                        <a:defRPr sz="2000">
                          <a:solidFill>
                            <a:schemeClr val="tx1"/>
                          </a:solidFill>
                          <a:latin typeface="Arial" panose="020B0604020202020204" pitchFamily="34" charset="0"/>
                          <a:cs typeface="Tahoma" panose="020B0604030504040204" pitchFamily="34" charset="0"/>
                        </a:defRPr>
                      </a:lvl3pPr>
                      <a:lvl4pPr marL="1600200" indent="-228600" algn="r" rtl="1">
                        <a:spcBef>
                          <a:spcPct val="20000"/>
                        </a:spcBef>
                        <a:buClr>
                          <a:srgbClr val="8D89A4"/>
                        </a:buClr>
                        <a:buSzPct val="90000"/>
                        <a:buFont typeface="Wingdings 2" panose="05020102010507070707" pitchFamily="18" charset="2"/>
                        <a:defRPr>
                          <a:solidFill>
                            <a:schemeClr val="tx1"/>
                          </a:solidFill>
                          <a:latin typeface="Arial" panose="020B0604020202020204" pitchFamily="34" charset="0"/>
                          <a:cs typeface="Tahoma" panose="020B0604030504040204" pitchFamily="34" charset="0"/>
                        </a:defRPr>
                      </a:lvl4pPr>
                      <a:lvl5pPr marL="2057400" indent="-228600" algn="r" rtl="1">
                        <a:spcBef>
                          <a:spcPct val="20000"/>
                        </a:spcBef>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5pPr>
                      <a:lvl6pPr marL="25146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6pPr>
                      <a:lvl7pPr marL="29718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7pPr>
                      <a:lvl8pPr marL="34290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8pPr>
                      <a:lvl9pPr marL="3886200" indent="-228600" algn="r" rtl="1" eaLnBrk="0" fontAlgn="base" hangingPunct="0">
                        <a:spcBef>
                          <a:spcPct val="20000"/>
                        </a:spcBef>
                        <a:spcAft>
                          <a:spcPct val="0"/>
                        </a:spcAft>
                        <a:buClr>
                          <a:srgbClr val="748560"/>
                        </a:buClr>
                        <a:buSzPct val="100000"/>
                        <a:buFont typeface="Arial" panose="020B0604020202020204" pitchFamily="34" charset="0"/>
                        <a:defRPr>
                          <a:solidFill>
                            <a:schemeClr val="tx1"/>
                          </a:solidFill>
                          <a:latin typeface="Arial" panose="020B0604020202020204" pitchFamily="34" charset="0"/>
                          <a:cs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rPr>
                        <a:t>Short (more excitable)</a:t>
                      </a:r>
                      <a:endParaRPr kumimoji="0" lang="en-US" altLang="en-US" sz="1200" b="0" i="0" u="none" strike="noStrike" cap="none" normalizeH="0" baseline="0">
                        <a:ln>
                          <a:noFill/>
                        </a:ln>
                        <a:solidFill>
                          <a:srgbClr val="002060"/>
                        </a:solidFill>
                        <a:effectLst/>
                        <a:latin typeface="Times New Roman" panose="02020603050405020304" pitchFamily="18" charset="0"/>
                        <a:cs typeface="Times New Roman" panose="02020603050405020304" pitchFamily="18" charset="0"/>
                      </a:endParaRPr>
                    </a:p>
                  </a:txBody>
                  <a:tcPr marL="35560" marR="35560" marT="0"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458</TotalTime>
  <Words>1740</Words>
  <Application>Microsoft Office PowerPoint</Application>
  <PresentationFormat>On-screen Show (4:3)</PresentationFormat>
  <Paragraphs>207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تقنية</vt:lpstr>
      <vt:lpstr> 1- Muscle physiology- I </vt:lpstr>
      <vt:lpstr>The Muscle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CARDIAC CYCLE</dc:title>
  <dc:creator>Dr.Waleed R. Ezzat</dc:creator>
  <cp:lastModifiedBy>razanemad852@gmail.com</cp:lastModifiedBy>
  <cp:revision>68</cp:revision>
  <dcterms:created xsi:type="dcterms:W3CDTF">2018-04-21T22:12:54Z</dcterms:created>
  <dcterms:modified xsi:type="dcterms:W3CDTF">2023-02-25T17:49:36Z</dcterms:modified>
</cp:coreProperties>
</file>