
<file path=[Content_Types].xml><?xml version="1.0" encoding="utf-8"?>
<Types xmlns="http://schemas.openxmlformats.org/package/2006/content-types"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56" r:id="rId2"/>
    <p:sldId id="257" r:id="rId3"/>
    <p:sldId id="258" r:id="rId4"/>
    <p:sldId id="259" r:id="rId5"/>
    <p:sldId id="260" r:id="rId6"/>
    <p:sldId id="261" r:id="rId7"/>
    <p:sldId id="291" r:id="rId8"/>
    <p:sldId id="262" r:id="rId9"/>
    <p:sldId id="263" r:id="rId10"/>
    <p:sldId id="264" r:id="rId11"/>
    <p:sldId id="265" r:id="rId12"/>
    <p:sldId id="292" r:id="rId13"/>
    <p:sldId id="267" r:id="rId14"/>
    <p:sldId id="268" r:id="rId15"/>
    <p:sldId id="269" r:id="rId16"/>
    <p:sldId id="270" r:id="rId17"/>
    <p:sldId id="271" r:id="rId18"/>
    <p:sldId id="272" r:id="rId19"/>
    <p:sldId id="293" r:id="rId20"/>
    <p:sldId id="301" r:id="rId21"/>
    <p:sldId id="274" r:id="rId22"/>
    <p:sldId id="275" r:id="rId23"/>
    <p:sldId id="276" r:id="rId24"/>
    <p:sldId id="277" r:id="rId25"/>
    <p:sldId id="294" r:id="rId26"/>
    <p:sldId id="295" r:id="rId27"/>
    <p:sldId id="296" r:id="rId28"/>
    <p:sldId id="279" r:id="rId29"/>
    <p:sldId id="297" r:id="rId30"/>
    <p:sldId id="281" r:id="rId31"/>
    <p:sldId id="298" r:id="rId32"/>
    <p:sldId id="299" r:id="rId33"/>
    <p:sldId id="283" r:id="rId34"/>
    <p:sldId id="284" r:id="rId35"/>
    <p:sldId id="290" r:id="rId36"/>
    <p:sldId id="286" r:id="rId37"/>
    <p:sldId id="287" r:id="rId38"/>
    <p:sldId id="288" r:id="rId39"/>
    <p:sldId id="300" r:id="rId40"/>
  </p:sldIdLst>
  <p:sldSz cx="9144000" cy="5143500" type="screen16x9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589" y="-58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3295397F-1F96-4D86-902E-AD59F777FB61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01D4AE63-901A-45D2-AE81-A2D1A740E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1983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>
            <a:extLst>
              <a:ext uri="{FF2B5EF4-FFF2-40B4-BE49-F238E27FC236}">
                <a16:creationId xmlns:a16="http://schemas.microsoft.com/office/drawing/2014/main" xmlns="" id="{601675CF-CEA7-43B2-83EB-8C430FA27E3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18435" name="Notes Placeholder 2">
            <a:extLst>
              <a:ext uri="{FF2B5EF4-FFF2-40B4-BE49-F238E27FC236}">
                <a16:creationId xmlns:a16="http://schemas.microsoft.com/office/drawing/2014/main" xmlns="" id="{E886C0C0-6ED1-4BBD-AE87-3F58A1E6DE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436" name="Slide Number Placeholder 3">
            <a:extLst>
              <a:ext uri="{FF2B5EF4-FFF2-40B4-BE49-F238E27FC236}">
                <a16:creationId xmlns:a16="http://schemas.microsoft.com/office/drawing/2014/main" xmlns="" id="{27B47866-C51C-496F-A9E0-9881371157F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85372" indent="-302066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8265" indent="-241653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91571" indent="-241653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74878" indent="-241653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66612" fontAlgn="base">
              <a:spcBef>
                <a:spcPct val="0"/>
              </a:spcBef>
              <a:spcAft>
                <a:spcPct val="0"/>
              </a:spcAft>
              <a:defRPr/>
            </a:pPr>
            <a:fld id="{5A5A8954-9AAB-499E-AE0F-A92DB9F5AE73}" type="slidenum">
              <a:rPr lang="en-US" altLang="en-US">
                <a:solidFill>
                  <a:srgbClr val="000000"/>
                </a:solidFill>
              </a:rPr>
              <a:pPr defTabSz="966612"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>
            <a:extLst>
              <a:ext uri="{FF2B5EF4-FFF2-40B4-BE49-F238E27FC236}">
                <a16:creationId xmlns:a16="http://schemas.microsoft.com/office/drawing/2014/main" xmlns="" id="{601675CF-CEA7-43B2-83EB-8C430FA27E3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18435" name="Notes Placeholder 2">
            <a:extLst>
              <a:ext uri="{FF2B5EF4-FFF2-40B4-BE49-F238E27FC236}">
                <a16:creationId xmlns:a16="http://schemas.microsoft.com/office/drawing/2014/main" xmlns="" id="{E886C0C0-6ED1-4BBD-AE87-3F58A1E6DE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436" name="Slide Number Placeholder 3">
            <a:extLst>
              <a:ext uri="{FF2B5EF4-FFF2-40B4-BE49-F238E27FC236}">
                <a16:creationId xmlns:a16="http://schemas.microsoft.com/office/drawing/2014/main" xmlns="" id="{27B47866-C51C-496F-A9E0-9881371157F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85372" indent="-302066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8265" indent="-241653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91571" indent="-241653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74878" indent="-241653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66612" fontAlgn="base">
              <a:spcBef>
                <a:spcPct val="0"/>
              </a:spcBef>
              <a:spcAft>
                <a:spcPct val="0"/>
              </a:spcAft>
              <a:defRPr/>
            </a:pPr>
            <a:fld id="{5A5A8954-9AAB-499E-AE0F-A92DB9F5AE73}" type="slidenum">
              <a:rPr lang="en-US" altLang="en-US">
                <a:solidFill>
                  <a:srgbClr val="000000"/>
                </a:solidFill>
              </a:rPr>
              <a:pPr defTabSz="966612"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>
            <a:extLst>
              <a:ext uri="{FF2B5EF4-FFF2-40B4-BE49-F238E27FC236}">
                <a16:creationId xmlns:a16="http://schemas.microsoft.com/office/drawing/2014/main" xmlns="" id="{601675CF-CEA7-43B2-83EB-8C430FA27E3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18435" name="Notes Placeholder 2">
            <a:extLst>
              <a:ext uri="{FF2B5EF4-FFF2-40B4-BE49-F238E27FC236}">
                <a16:creationId xmlns:a16="http://schemas.microsoft.com/office/drawing/2014/main" xmlns="" id="{E886C0C0-6ED1-4BBD-AE87-3F58A1E6DE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436" name="Slide Number Placeholder 3">
            <a:extLst>
              <a:ext uri="{FF2B5EF4-FFF2-40B4-BE49-F238E27FC236}">
                <a16:creationId xmlns:a16="http://schemas.microsoft.com/office/drawing/2014/main" xmlns="" id="{27B47866-C51C-496F-A9E0-9881371157F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85372" indent="-302066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8265" indent="-241653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91571" indent="-241653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74878" indent="-241653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66612" fontAlgn="base">
              <a:spcBef>
                <a:spcPct val="0"/>
              </a:spcBef>
              <a:spcAft>
                <a:spcPct val="0"/>
              </a:spcAft>
              <a:defRPr/>
            </a:pPr>
            <a:fld id="{5A5A8954-9AAB-499E-AE0F-A92DB9F5AE73}" type="slidenum">
              <a:rPr lang="en-US" altLang="en-US">
                <a:solidFill>
                  <a:srgbClr val="000000"/>
                </a:solidFill>
              </a:rPr>
              <a:pPr defTabSz="966612"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>
            <a:extLst>
              <a:ext uri="{FF2B5EF4-FFF2-40B4-BE49-F238E27FC236}">
                <a16:creationId xmlns:a16="http://schemas.microsoft.com/office/drawing/2014/main" xmlns="" id="{601675CF-CEA7-43B2-83EB-8C430FA27E3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18435" name="Notes Placeholder 2">
            <a:extLst>
              <a:ext uri="{FF2B5EF4-FFF2-40B4-BE49-F238E27FC236}">
                <a16:creationId xmlns:a16="http://schemas.microsoft.com/office/drawing/2014/main" xmlns="" id="{E886C0C0-6ED1-4BBD-AE87-3F58A1E6DE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436" name="Slide Number Placeholder 3">
            <a:extLst>
              <a:ext uri="{FF2B5EF4-FFF2-40B4-BE49-F238E27FC236}">
                <a16:creationId xmlns:a16="http://schemas.microsoft.com/office/drawing/2014/main" xmlns="" id="{27B47866-C51C-496F-A9E0-9881371157F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85372" indent="-302066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8265" indent="-241653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91571" indent="-241653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74878" indent="-241653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66612" fontAlgn="base">
              <a:spcBef>
                <a:spcPct val="0"/>
              </a:spcBef>
              <a:spcAft>
                <a:spcPct val="0"/>
              </a:spcAft>
              <a:defRPr/>
            </a:pPr>
            <a:fld id="{5A5A8954-9AAB-499E-AE0F-A92DB9F5AE73}" type="slidenum">
              <a:rPr lang="en-US" altLang="en-US">
                <a:solidFill>
                  <a:srgbClr val="000000"/>
                </a:solidFill>
              </a:rPr>
              <a:pPr defTabSz="966612"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>
            <a:extLst>
              <a:ext uri="{FF2B5EF4-FFF2-40B4-BE49-F238E27FC236}">
                <a16:creationId xmlns:a16="http://schemas.microsoft.com/office/drawing/2014/main" xmlns="" id="{601675CF-CEA7-43B2-83EB-8C430FA27E3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18435" name="Notes Placeholder 2">
            <a:extLst>
              <a:ext uri="{FF2B5EF4-FFF2-40B4-BE49-F238E27FC236}">
                <a16:creationId xmlns:a16="http://schemas.microsoft.com/office/drawing/2014/main" xmlns="" id="{E886C0C0-6ED1-4BBD-AE87-3F58A1E6DE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436" name="Slide Number Placeholder 3">
            <a:extLst>
              <a:ext uri="{FF2B5EF4-FFF2-40B4-BE49-F238E27FC236}">
                <a16:creationId xmlns:a16="http://schemas.microsoft.com/office/drawing/2014/main" xmlns="" id="{27B47866-C51C-496F-A9E0-9881371157F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85372" indent="-302066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8265" indent="-241653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91571" indent="-241653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74878" indent="-241653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66612" fontAlgn="base">
              <a:spcBef>
                <a:spcPct val="0"/>
              </a:spcBef>
              <a:spcAft>
                <a:spcPct val="0"/>
              </a:spcAft>
              <a:defRPr/>
            </a:pPr>
            <a:fld id="{5A5A8954-9AAB-499E-AE0F-A92DB9F5AE73}" type="slidenum">
              <a:rPr lang="en-US" altLang="en-US">
                <a:solidFill>
                  <a:srgbClr val="000000"/>
                </a:solidFill>
              </a:rPr>
              <a:pPr defTabSz="966612"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>
            <a:extLst>
              <a:ext uri="{FF2B5EF4-FFF2-40B4-BE49-F238E27FC236}">
                <a16:creationId xmlns:a16="http://schemas.microsoft.com/office/drawing/2014/main" xmlns="" id="{601675CF-CEA7-43B2-83EB-8C430FA27E3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18435" name="Notes Placeholder 2">
            <a:extLst>
              <a:ext uri="{FF2B5EF4-FFF2-40B4-BE49-F238E27FC236}">
                <a16:creationId xmlns:a16="http://schemas.microsoft.com/office/drawing/2014/main" xmlns="" id="{E886C0C0-6ED1-4BBD-AE87-3F58A1E6DE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436" name="Slide Number Placeholder 3">
            <a:extLst>
              <a:ext uri="{FF2B5EF4-FFF2-40B4-BE49-F238E27FC236}">
                <a16:creationId xmlns:a16="http://schemas.microsoft.com/office/drawing/2014/main" xmlns="" id="{27B47866-C51C-496F-A9E0-9881371157F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85372" indent="-302066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8265" indent="-241653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91571" indent="-241653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74878" indent="-241653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66612" fontAlgn="base">
              <a:spcBef>
                <a:spcPct val="0"/>
              </a:spcBef>
              <a:spcAft>
                <a:spcPct val="0"/>
              </a:spcAft>
              <a:defRPr/>
            </a:pPr>
            <a:fld id="{5A5A8954-9AAB-499E-AE0F-A92DB9F5AE73}" type="slidenum">
              <a:rPr lang="en-US" altLang="en-US">
                <a:solidFill>
                  <a:srgbClr val="000000"/>
                </a:solidFill>
              </a:rPr>
              <a:pPr defTabSz="966612" fontAlgn="base">
                <a:spcBef>
                  <a:spcPct val="0"/>
                </a:spcBef>
                <a:spcAft>
                  <a:spcPct val="0"/>
                </a:spcAft>
                <a:defRPr/>
              </a:pPr>
              <a:t>29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>
            <a:extLst>
              <a:ext uri="{FF2B5EF4-FFF2-40B4-BE49-F238E27FC236}">
                <a16:creationId xmlns:a16="http://schemas.microsoft.com/office/drawing/2014/main" xmlns="" id="{601675CF-CEA7-43B2-83EB-8C430FA27E3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18435" name="Notes Placeholder 2">
            <a:extLst>
              <a:ext uri="{FF2B5EF4-FFF2-40B4-BE49-F238E27FC236}">
                <a16:creationId xmlns:a16="http://schemas.microsoft.com/office/drawing/2014/main" xmlns="" id="{E886C0C0-6ED1-4BBD-AE87-3F58A1E6DE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436" name="Slide Number Placeholder 3">
            <a:extLst>
              <a:ext uri="{FF2B5EF4-FFF2-40B4-BE49-F238E27FC236}">
                <a16:creationId xmlns:a16="http://schemas.microsoft.com/office/drawing/2014/main" xmlns="" id="{27B47866-C51C-496F-A9E0-9881371157F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85372" indent="-302066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8265" indent="-241653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91571" indent="-241653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74878" indent="-241653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66612" fontAlgn="base">
              <a:spcBef>
                <a:spcPct val="0"/>
              </a:spcBef>
              <a:spcAft>
                <a:spcPct val="0"/>
              </a:spcAft>
              <a:defRPr/>
            </a:pPr>
            <a:fld id="{5A5A8954-9AAB-499E-AE0F-A92DB9F5AE73}" type="slidenum">
              <a:rPr lang="en-US" altLang="en-US">
                <a:solidFill>
                  <a:srgbClr val="000000"/>
                </a:solidFill>
              </a:rPr>
              <a:pPr defTabSz="966612" fontAlgn="base">
                <a:spcBef>
                  <a:spcPct val="0"/>
                </a:spcBef>
                <a:spcAft>
                  <a:spcPct val="0"/>
                </a:spcAft>
                <a:defRPr/>
              </a:pPr>
              <a:t>32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>
            <a:extLst>
              <a:ext uri="{FF2B5EF4-FFF2-40B4-BE49-F238E27FC236}">
                <a16:creationId xmlns:a16="http://schemas.microsoft.com/office/drawing/2014/main" xmlns="" id="{601675CF-CEA7-43B2-83EB-8C430FA27E3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18435" name="Notes Placeholder 2">
            <a:extLst>
              <a:ext uri="{FF2B5EF4-FFF2-40B4-BE49-F238E27FC236}">
                <a16:creationId xmlns:a16="http://schemas.microsoft.com/office/drawing/2014/main" xmlns="" id="{E886C0C0-6ED1-4BBD-AE87-3F58A1E6DE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436" name="Slide Number Placeholder 3">
            <a:extLst>
              <a:ext uri="{FF2B5EF4-FFF2-40B4-BE49-F238E27FC236}">
                <a16:creationId xmlns:a16="http://schemas.microsoft.com/office/drawing/2014/main" xmlns="" id="{27B47866-C51C-496F-A9E0-9881371157F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85372" indent="-302066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8265" indent="-241653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91571" indent="-241653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74878" indent="-241653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66612" fontAlgn="base">
              <a:spcBef>
                <a:spcPct val="0"/>
              </a:spcBef>
              <a:spcAft>
                <a:spcPct val="0"/>
              </a:spcAft>
              <a:defRPr/>
            </a:pPr>
            <a:fld id="{5A5A8954-9AAB-499E-AE0F-A92DB9F5AE73}" type="slidenum">
              <a:rPr lang="en-US" altLang="en-US">
                <a:solidFill>
                  <a:srgbClr val="000000"/>
                </a:solidFill>
              </a:rPr>
              <a:pPr defTabSz="966612" fontAlgn="base">
                <a:spcBef>
                  <a:spcPct val="0"/>
                </a:spcBef>
                <a:spcAft>
                  <a:spcPct val="0"/>
                </a:spcAft>
                <a:defRPr/>
              </a:pPr>
              <a:t>35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>
            <a:extLst>
              <a:ext uri="{FF2B5EF4-FFF2-40B4-BE49-F238E27FC236}">
                <a16:creationId xmlns:a16="http://schemas.microsoft.com/office/drawing/2014/main" xmlns="" id="{0E148A7D-CDEC-49D1-AEAD-CF19C87B66E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>
            <a:extLst>
              <a:ext uri="{FF2B5EF4-FFF2-40B4-BE49-F238E27FC236}">
                <a16:creationId xmlns:a16="http://schemas.microsoft.com/office/drawing/2014/main" xmlns="" id="{60BB6D5A-8817-40DA-BBA6-D0DBC03F9D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892" name="Slide Number Placeholder 3">
            <a:extLst>
              <a:ext uri="{FF2B5EF4-FFF2-40B4-BE49-F238E27FC236}">
                <a16:creationId xmlns:a16="http://schemas.microsoft.com/office/drawing/2014/main" xmlns="" id="{73933CE6-F433-4EE9-85F4-D896827FCA1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85302" indent="-302039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8157" indent="-241632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91420" indent="-241632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74684" indent="-241632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57947" indent="-241632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141210" indent="-241632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24473" indent="-241632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07736" indent="-241632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66526" fontAlgn="base">
              <a:spcBef>
                <a:spcPct val="0"/>
              </a:spcBef>
              <a:spcAft>
                <a:spcPct val="0"/>
              </a:spcAft>
              <a:defRPr/>
            </a:pPr>
            <a:fld id="{799C59B9-599B-4D43-AD20-35EF3D9355C9}" type="slidenum">
              <a:rPr lang="en-US" altLang="en-US">
                <a:solidFill>
                  <a:srgbClr val="000000"/>
                </a:solidFill>
              </a:rPr>
              <a:pPr defTabSz="966526" fontAlgn="base">
                <a:spcBef>
                  <a:spcPct val="0"/>
                </a:spcBef>
                <a:spcAft>
                  <a:spcPct val="0"/>
                </a:spcAft>
                <a:defRPr/>
              </a:pPr>
              <a:t>39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BA04D-B1BB-4EA7-BA1C-EE1EBCA85841}" type="datetime1">
              <a:rPr lang="en-US" smtClean="0"/>
              <a:t>3/2/2021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EB048-2365-4515-8748-B77DD9DFEE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940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29173-AAEF-44D2-8B22-A1299B9F61DB}" type="datetime1">
              <a:rPr lang="en-US" smtClean="0"/>
              <a:t>3/2/2021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EB048-2365-4515-8748-B77DD9DFEE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0931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FC934-4400-4FAA-9E04-252255562881}" type="datetime1">
              <a:rPr lang="en-US" smtClean="0"/>
              <a:t>3/2/2021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EB048-2365-4515-8748-B77DD9DFEE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404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95850-1DCC-49E3-B338-C6E498BB84D3}" type="datetime1">
              <a:rPr lang="en-US" smtClean="0"/>
              <a:t>3/2/2021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EB048-2365-4515-8748-B77DD9DFEE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6110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2A361-41F9-4ECC-AB60-D93E939531A3}" type="datetime1">
              <a:rPr lang="en-US" smtClean="0"/>
              <a:t>3/2/2021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EB048-2365-4515-8748-B77DD9DFEE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087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039AB-0D67-4BF5-8F54-6B2117A1A2FB}" type="datetime1">
              <a:rPr lang="en-US" smtClean="0"/>
              <a:t>3/2/2021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EB048-2365-4515-8748-B77DD9DFEE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417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2C9A6-0422-46D0-A955-BC6165295056}" type="datetime1">
              <a:rPr lang="en-US" smtClean="0"/>
              <a:t>3/2/2021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EB048-2365-4515-8748-B77DD9DFEE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736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72CF7-1C81-42FB-B295-6D14A30F23A0}" type="datetime1">
              <a:rPr lang="en-US" smtClean="0"/>
              <a:t>3/2/2021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EB048-2365-4515-8748-B77DD9DFEE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0158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0B44A-A254-498D-87B9-895830F9F1B6}" type="datetime1">
              <a:rPr lang="en-US" smtClean="0"/>
              <a:t>3/2/2021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EB048-2365-4515-8748-B77DD9DFEE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9480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EFF15-D919-4594-911E-2D44BE289F1C}" type="datetime1">
              <a:rPr lang="en-US" smtClean="0"/>
              <a:t>3/2/2021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EB048-2365-4515-8748-B77DD9DFEE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782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10B75-429D-46AA-9022-892C0E8F288E}" type="datetime1">
              <a:rPr lang="en-US" smtClean="0"/>
              <a:t>3/2/2021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EB048-2365-4515-8748-B77DD9DFEE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126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FEC554-E5A9-47F6-8F42-ADC56E5579D6}" type="datetime1">
              <a:rPr lang="en-US" smtClean="0"/>
              <a:t>3/2/2021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CEB048-2365-4515-8748-B77DD9DFEE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146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notesSlide" Target="../notesSlides/notesSlide9.xml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7.wmf"/><Relationship Id="rId10" Type="http://schemas.openxmlformats.org/officeDocument/2006/relationships/oleObject" Target="../embeddings/oleObject6.bin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5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>
            <a:extLst>
              <a:ext uri="{FF2B5EF4-FFF2-40B4-BE49-F238E27FC236}">
                <a16:creationId xmlns:a16="http://schemas.microsoft.com/office/drawing/2014/main" xmlns="" id="{B95847AF-3100-47D8-9DAF-6921C1F021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5" y="-71438"/>
            <a:ext cx="7665065" cy="2464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xmlns="" id="{4258CE3F-9F34-41E4-A82E-1F166008EC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553" y="2412840"/>
            <a:ext cx="8136904" cy="248427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lIns="91565" tIns="45783" rIns="91565" bIns="45783" rtlCol="1"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515053" rtl="1"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r>
              <a:rPr lang="ar-JO" sz="3600" b="1" dirty="0">
                <a:solidFill>
                  <a:srgbClr val="FF0000"/>
                </a:solidFill>
                <a:latin typeface="Arial Black" pitchFamily="34" charset="0"/>
                <a:cs typeface="+mj-cs"/>
              </a:rPr>
              <a:t>ا</a:t>
            </a:r>
            <a:r>
              <a:rPr lang="ar-EG" sz="3600" b="1" dirty="0">
                <a:solidFill>
                  <a:srgbClr val="FF0000"/>
                </a:solidFill>
                <a:latin typeface="Arial Black" pitchFamily="34" charset="0"/>
                <a:cs typeface="+mj-cs"/>
              </a:rPr>
              <a:t>لأستاذ </a:t>
            </a:r>
            <a:r>
              <a:rPr lang="ar-SA" sz="3600" b="1" dirty="0">
                <a:solidFill>
                  <a:srgbClr val="FF0000"/>
                </a:solidFill>
                <a:latin typeface="Arial Black" pitchFamily="34" charset="0"/>
                <a:cs typeface="+mj-cs"/>
              </a:rPr>
              <a:t>الدكتور</a:t>
            </a:r>
            <a:r>
              <a:rPr lang="ar-EG" sz="3600" b="1" dirty="0">
                <a:solidFill>
                  <a:srgbClr val="FF0000"/>
                </a:solidFill>
                <a:latin typeface="Arial Black" pitchFamily="34" charset="0"/>
                <a:cs typeface="+mj-cs"/>
              </a:rPr>
              <a:t>/ يوسف حسي</a:t>
            </a:r>
            <a:r>
              <a:rPr lang="ar-JO" sz="3600" b="1" dirty="0">
                <a:solidFill>
                  <a:srgbClr val="FF0000"/>
                </a:solidFill>
                <a:latin typeface="Arial Black" pitchFamily="34" charset="0"/>
                <a:cs typeface="+mj-cs"/>
              </a:rPr>
              <a:t>ن</a:t>
            </a:r>
            <a:endParaRPr lang="ar-EG" sz="3600" b="1" dirty="0">
              <a:solidFill>
                <a:srgbClr val="FF0000"/>
              </a:solidFill>
              <a:latin typeface="Arial Black" pitchFamily="34" charset="0"/>
              <a:cs typeface="+mj-cs"/>
            </a:endParaRPr>
          </a:p>
          <a:p>
            <a:pPr marL="0" indent="0" algn="ctr" defTabSz="515053"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r>
              <a:rPr lang="ar-EG" sz="3600" b="1" dirty="0">
                <a:solidFill>
                  <a:prstClr val="black"/>
                </a:solidFill>
                <a:latin typeface="Arial Black" pitchFamily="34" charset="0"/>
                <a:cs typeface="+mj-cs"/>
              </a:rPr>
              <a:t>أستاذ</a:t>
            </a:r>
            <a:r>
              <a:rPr lang="ar-EG" sz="3600" b="1" dirty="0">
                <a:solidFill>
                  <a:srgbClr val="FF0000"/>
                </a:solidFill>
                <a:latin typeface="Arial Black" pitchFamily="34" charset="0"/>
                <a:cs typeface="+mj-cs"/>
              </a:rPr>
              <a:t> </a:t>
            </a:r>
            <a:r>
              <a:rPr lang="ar-EG" sz="3600" b="1" dirty="0">
                <a:solidFill>
                  <a:prstClr val="black"/>
                </a:solidFill>
                <a:latin typeface="Arial Black" pitchFamily="34" charset="0"/>
                <a:cs typeface="+mj-cs"/>
              </a:rPr>
              <a:t>التشريح وعلم الأجنة</a:t>
            </a:r>
            <a:r>
              <a:rPr lang="ar-EG" sz="3600" dirty="0">
                <a:solidFill>
                  <a:prstClr val="black"/>
                </a:solidFill>
                <a:latin typeface="Arial Black" pitchFamily="34" charset="0"/>
                <a:cs typeface="+mj-cs"/>
              </a:rPr>
              <a:t> </a:t>
            </a:r>
            <a:endParaRPr lang="ar-EG" sz="3600" dirty="0">
              <a:solidFill>
                <a:srgbClr val="FF0000"/>
              </a:solidFill>
              <a:latin typeface="Arial Black" pitchFamily="34" charset="0"/>
              <a:cs typeface="+mj-cs"/>
            </a:endParaRPr>
          </a:p>
          <a:p>
            <a:pPr marL="0" indent="0" algn="ctr" defTabSz="515053"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r>
              <a:rPr lang="ar-EG" sz="3600" b="1" dirty="0">
                <a:solidFill>
                  <a:srgbClr val="002060"/>
                </a:solidFill>
                <a:latin typeface="Arial Black" pitchFamily="34" charset="0"/>
                <a:cs typeface="+mj-cs"/>
              </a:rPr>
              <a:t>كلية الطب – جامعة</a:t>
            </a:r>
            <a:r>
              <a:rPr lang="ar-EG" sz="3600" b="1" i="1" dirty="0">
                <a:solidFill>
                  <a:srgbClr val="002060"/>
                </a:solidFill>
                <a:latin typeface="Arial Black" pitchFamily="34" charset="0"/>
                <a:cs typeface="+mj-cs"/>
              </a:rPr>
              <a:t> </a:t>
            </a:r>
            <a:r>
              <a:rPr lang="ar-EG" sz="3600" b="1" dirty="0">
                <a:solidFill>
                  <a:srgbClr val="002060"/>
                </a:solidFill>
                <a:latin typeface="Arial Black" pitchFamily="34" charset="0"/>
                <a:cs typeface="+mj-cs"/>
              </a:rPr>
              <a:t>الزقازيق- مصر</a:t>
            </a:r>
            <a:endParaRPr lang="ar-JO" sz="3600" b="1" dirty="0">
              <a:solidFill>
                <a:srgbClr val="002060"/>
              </a:solidFill>
              <a:latin typeface="Arial Black" pitchFamily="34" charset="0"/>
              <a:cs typeface="+mj-cs"/>
            </a:endParaRPr>
          </a:p>
          <a:p>
            <a:pPr marL="0" indent="0" algn="ctr" defTabSz="515053"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r>
              <a:rPr lang="ar-JO" sz="3600" b="1" dirty="0">
                <a:solidFill>
                  <a:srgbClr val="002060"/>
                </a:solidFill>
                <a:latin typeface="Arial Black" pitchFamily="34" charset="0"/>
                <a:cs typeface="+mj-cs"/>
              </a:rPr>
              <a:t>كلية الطب-جامعة مؤتة-الأردن</a:t>
            </a:r>
            <a:endParaRPr lang="ar-EG" sz="3600" b="1" dirty="0">
              <a:solidFill>
                <a:srgbClr val="002060"/>
              </a:solidFill>
              <a:latin typeface="Arial Black" pitchFamily="34" charset="0"/>
              <a:cs typeface="+mj-cs"/>
            </a:endParaRPr>
          </a:p>
          <a:p>
            <a:pPr marL="0" indent="0" algn="ctr" defTabSz="515053"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r>
              <a:rPr lang="ar-EG" sz="3600" b="1" dirty="0">
                <a:solidFill>
                  <a:srgbClr val="FF0000"/>
                </a:solidFill>
                <a:latin typeface="Arial Black" pitchFamily="34" charset="0"/>
                <a:cs typeface="+mj-cs"/>
              </a:rPr>
              <a:t>دكتوراة</a:t>
            </a:r>
            <a:r>
              <a:rPr lang="ar-EG" sz="3600" dirty="0">
                <a:solidFill>
                  <a:srgbClr val="FF0000"/>
                </a:solidFill>
                <a:latin typeface="Arial Black" pitchFamily="34" charset="0"/>
                <a:cs typeface="+mj-cs"/>
              </a:rPr>
              <a:t> </a:t>
            </a:r>
            <a:r>
              <a:rPr lang="ar-EG" sz="3600" b="1" dirty="0">
                <a:solidFill>
                  <a:srgbClr val="FF0000"/>
                </a:solidFill>
                <a:latin typeface="Arial Black" pitchFamily="34" charset="0"/>
                <a:cs typeface="+mj-cs"/>
              </a:rPr>
              <a:t>من جامعة كولونيا المانيا</a:t>
            </a:r>
          </a:p>
          <a:p>
            <a:pPr marL="0" indent="0" algn="ctr" defTabSz="515053"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endParaRPr lang="ar-EG" sz="3600" b="1" dirty="0">
              <a:solidFill>
                <a:srgbClr val="002060"/>
              </a:solidFill>
              <a:latin typeface="Arial Black" pitchFamily="34" charset="0"/>
              <a:cs typeface="+mj-cs"/>
            </a:endParaRPr>
          </a:p>
        </p:txBody>
      </p:sp>
      <p:sp>
        <p:nvSpPr>
          <p:cNvPr id="16388" name="TextBox 1">
            <a:extLst>
              <a:ext uri="{FF2B5EF4-FFF2-40B4-BE49-F238E27FC236}">
                <a16:creationId xmlns:a16="http://schemas.microsoft.com/office/drawing/2014/main" xmlns="" id="{F2D27060-7E36-4419-BF6B-9AFEE87A4C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6217" y="71438"/>
            <a:ext cx="1318270" cy="710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565" tIns="45783" rIns="91565" bIns="45783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515053"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ar-EG" altLang="en-US" sz="4000" b="1" dirty="0">
                <a:solidFill>
                  <a:srgbClr val="FF0000"/>
                </a:solidFill>
                <a:latin typeface="Arabic Typesetting" pitchFamily="66" charset="-78"/>
                <a:cs typeface="+mj-cs"/>
              </a:rPr>
              <a:t>أهلا</a:t>
            </a:r>
            <a:endParaRPr lang="en-US" altLang="en-US" sz="4000" b="1" dirty="0">
              <a:solidFill>
                <a:srgbClr val="FF0000"/>
              </a:solidFill>
              <a:latin typeface="Arabic Typesetting" pitchFamily="66" charset="-78"/>
              <a:cs typeface="+mj-cs"/>
            </a:endParaRPr>
          </a:p>
        </p:txBody>
      </p:sp>
      <p:sp>
        <p:nvSpPr>
          <p:cNvPr id="16389" name="TextBox 3">
            <a:extLst>
              <a:ext uri="{FF2B5EF4-FFF2-40B4-BE49-F238E27FC236}">
                <a16:creationId xmlns:a16="http://schemas.microsoft.com/office/drawing/2014/main" xmlns="" id="{51CB0AB2-58E8-4FC4-8DD1-E484652C23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606" y="50732"/>
            <a:ext cx="2088679" cy="710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565" tIns="45783" rIns="91565" bIns="45783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515053"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ar-EG" altLang="en-US" sz="4000" b="1" dirty="0">
                <a:solidFill>
                  <a:srgbClr val="FF0000"/>
                </a:solidFill>
                <a:latin typeface="Arabic Typesetting" pitchFamily="66" charset="-78"/>
                <a:cs typeface="+mj-cs"/>
              </a:rPr>
              <a:t>وسهلا</a:t>
            </a:r>
            <a:endParaRPr lang="en-US" altLang="en-US" sz="4000" b="1" dirty="0">
              <a:solidFill>
                <a:srgbClr val="FF0000"/>
              </a:solidFill>
              <a:latin typeface="Arabic Typesetting" pitchFamily="66" charset="-78"/>
              <a:cs typeface="+mj-c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23968-4C96-4CCC-A7BE-10BA25569C0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172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8258"/>
            <a:ext cx="9144000" cy="478698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6200" y="316051"/>
            <a:ext cx="5029200" cy="3170099"/>
          </a:xfrm>
          <a:prstGeom prst="rect">
            <a:avLst/>
          </a:prstGeom>
          <a:ln w="127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• </a:t>
            </a:r>
            <a:r>
              <a:rPr lang="en-US" sz="2000" b="1" i="0" dirty="0" smtClean="0">
                <a:solidFill>
                  <a:srgbClr val="FF0000"/>
                </a:solidFill>
                <a:effectLst/>
                <a:latin typeface="+mj-lt"/>
              </a:rPr>
              <a:t>The conjunctiva </a:t>
            </a:r>
            <a:r>
              <a:rPr lang="en-US" sz="2000" b="0" i="0" dirty="0" smtClean="0">
                <a:solidFill>
                  <a:srgbClr val="1C1E21"/>
                </a:solidFill>
                <a:effectLst/>
                <a:latin typeface="+mj-lt"/>
              </a:rPr>
              <a:t>is a membrane which lines the eye lids and is reflected to cover the anterior part of the eye ball (</a:t>
            </a:r>
            <a:r>
              <a:rPr lang="en-US" sz="2000" b="1" i="0" dirty="0" smtClean="0">
                <a:solidFill>
                  <a:srgbClr val="0000FF"/>
                </a:solidFill>
                <a:effectLst/>
                <a:latin typeface="+mj-lt"/>
              </a:rPr>
              <a:t>except</a:t>
            </a:r>
            <a:r>
              <a:rPr lang="en-US" sz="2000" b="0" i="0" dirty="0" smtClean="0">
                <a:solidFill>
                  <a:srgbClr val="1C1E21"/>
                </a:solidFill>
                <a:effectLst/>
                <a:latin typeface="+mj-lt"/>
              </a:rPr>
              <a:t> the cornea)</a:t>
            </a:r>
          </a:p>
          <a:p>
            <a:r>
              <a:rPr lang="en-US" sz="2000" b="1" dirty="0" smtClean="0"/>
              <a:t>•</a:t>
            </a:r>
            <a:r>
              <a:rPr lang="en-US" sz="2000" b="0" i="0" dirty="0" smtClean="0">
                <a:solidFill>
                  <a:srgbClr val="1C1E21"/>
                </a:solidFill>
                <a:effectLst/>
                <a:latin typeface="+mj-lt"/>
              </a:rPr>
              <a:t> The lines of reflection of the conjunctiva from the upper and lower lid on to the eye ball are called </a:t>
            </a:r>
            <a:r>
              <a:rPr lang="en-US" sz="2000" b="1" i="0" dirty="0" smtClean="0">
                <a:solidFill>
                  <a:srgbClr val="FF0000"/>
                </a:solidFill>
                <a:effectLst/>
                <a:latin typeface="+mj-lt"/>
              </a:rPr>
              <a:t>superior fornix and inferior fornix</a:t>
            </a:r>
            <a:r>
              <a:rPr lang="en-US" sz="2000" b="0" i="0" dirty="0" smtClean="0">
                <a:solidFill>
                  <a:srgbClr val="1C1E21"/>
                </a:solidFill>
                <a:effectLst/>
                <a:latin typeface="+mj-lt"/>
              </a:rPr>
              <a:t>.</a:t>
            </a:r>
          </a:p>
          <a:p>
            <a:r>
              <a:rPr lang="en-US" sz="2000" b="1" dirty="0" smtClean="0"/>
              <a:t>•</a:t>
            </a:r>
            <a:r>
              <a:rPr lang="en-US" sz="2000" b="1" dirty="0" smtClean="0">
                <a:solidFill>
                  <a:srgbClr val="0000FF"/>
                </a:solidFill>
              </a:rPr>
              <a:t> </a:t>
            </a:r>
            <a:r>
              <a:rPr lang="en-US" sz="2000" b="0" i="0" dirty="0" smtClean="0">
                <a:solidFill>
                  <a:srgbClr val="1C1E21"/>
                </a:solidFill>
                <a:effectLst/>
                <a:latin typeface="+mj-lt"/>
              </a:rPr>
              <a:t>When the eye lids are closed, the space between them and the eye ball is called the </a:t>
            </a:r>
            <a:r>
              <a:rPr lang="en-US" sz="2000" b="1" i="0" dirty="0" err="1" smtClean="0">
                <a:solidFill>
                  <a:srgbClr val="FF0000"/>
                </a:solidFill>
                <a:effectLst/>
                <a:latin typeface="+mj-lt"/>
              </a:rPr>
              <a:t>conjunctival</a:t>
            </a:r>
            <a:r>
              <a:rPr lang="en-US" sz="2000" b="1" i="0" dirty="0" smtClean="0">
                <a:solidFill>
                  <a:srgbClr val="FF0000"/>
                </a:solidFill>
                <a:effectLst/>
                <a:latin typeface="+mj-lt"/>
              </a:rPr>
              <a:t> sac.</a:t>
            </a:r>
            <a:endParaRPr lang="en-US" sz="2000" b="1" i="0" dirty="0">
              <a:solidFill>
                <a:srgbClr val="FF0000"/>
              </a:solidFill>
              <a:effectLst/>
              <a:latin typeface="+mj-l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EB048-2365-4515-8748-B77DD9DFEE8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409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3821"/>
            <a:ext cx="9144000" cy="487585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6200" y="285750"/>
            <a:ext cx="4572000" cy="4093428"/>
          </a:xfrm>
          <a:prstGeom prst="rect">
            <a:avLst/>
          </a:prstGeom>
          <a:ln w="127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• Lacrimal </a:t>
            </a:r>
            <a:r>
              <a:rPr lang="en-US" sz="2000" b="1" dirty="0" err="1" smtClean="0">
                <a:solidFill>
                  <a:srgbClr val="FF0000"/>
                </a:solidFill>
              </a:rPr>
              <a:t>canaliculi</a:t>
            </a:r>
            <a:endParaRPr lang="en-US" sz="2000" b="1" dirty="0" smtClean="0">
              <a:solidFill>
                <a:srgbClr val="FF0000"/>
              </a:solidFill>
            </a:endParaRPr>
          </a:p>
          <a:p>
            <a:r>
              <a:rPr lang="en-US" sz="2000" b="1" dirty="0" smtClean="0"/>
              <a:t>• </a:t>
            </a:r>
            <a:r>
              <a:rPr lang="en-US" sz="2000" dirty="0" smtClean="0"/>
              <a:t>The </a:t>
            </a:r>
            <a:r>
              <a:rPr lang="en-US" sz="2000" b="1" dirty="0">
                <a:solidFill>
                  <a:srgbClr val="0000FF"/>
                </a:solidFill>
              </a:rPr>
              <a:t>superior and inferior lacrimal </a:t>
            </a:r>
            <a:r>
              <a:rPr lang="en-US" sz="2000" b="1" dirty="0" err="1">
                <a:solidFill>
                  <a:srgbClr val="0000FF"/>
                </a:solidFill>
              </a:rPr>
              <a:t>punctum</a:t>
            </a:r>
            <a:r>
              <a:rPr lang="en-US" sz="2000" b="1" dirty="0">
                <a:solidFill>
                  <a:srgbClr val="0000FF"/>
                </a:solidFill>
              </a:rPr>
              <a:t> </a:t>
            </a:r>
            <a:r>
              <a:rPr lang="en-US" sz="2000" dirty="0"/>
              <a:t>are 2 minute openings presents in the medial ends of the margins of the upper and lower eye lids</a:t>
            </a:r>
            <a:r>
              <a:rPr lang="en-US" sz="2000" dirty="0" smtClean="0"/>
              <a:t>.</a:t>
            </a:r>
          </a:p>
          <a:p>
            <a:r>
              <a:rPr lang="en-US" sz="2000" b="1" dirty="0" smtClean="0"/>
              <a:t>•</a:t>
            </a:r>
            <a:r>
              <a:rPr lang="en-US" sz="2000" dirty="0" smtClean="0"/>
              <a:t> </a:t>
            </a:r>
            <a:r>
              <a:rPr lang="en-US" sz="2000" dirty="0"/>
              <a:t>They lead to </a:t>
            </a:r>
            <a:r>
              <a:rPr lang="en-US" sz="2000" b="1" dirty="0">
                <a:solidFill>
                  <a:srgbClr val="0000FF"/>
                </a:solidFill>
              </a:rPr>
              <a:t>2 </a:t>
            </a:r>
            <a:r>
              <a:rPr lang="en-US" sz="2000" b="1" dirty="0" err="1">
                <a:solidFill>
                  <a:srgbClr val="0000FF"/>
                </a:solidFill>
              </a:rPr>
              <a:t>canaliculi</a:t>
            </a:r>
            <a:r>
              <a:rPr lang="en-US" sz="2000" b="1" dirty="0">
                <a:solidFill>
                  <a:srgbClr val="0000FF"/>
                </a:solidFill>
              </a:rPr>
              <a:t> </a:t>
            </a:r>
            <a:r>
              <a:rPr lang="en-US" sz="2000" dirty="0"/>
              <a:t>opening in the lacrimal sac</a:t>
            </a:r>
            <a:r>
              <a:rPr lang="en-US" sz="2000" dirty="0" smtClean="0"/>
              <a:t>.</a:t>
            </a:r>
          </a:p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 • Lacrimal sac</a:t>
            </a:r>
          </a:p>
          <a:p>
            <a:r>
              <a:rPr lang="en-US" sz="2000" b="1" dirty="0" smtClean="0"/>
              <a:t>•</a:t>
            </a:r>
            <a:r>
              <a:rPr lang="en-US" sz="2000" dirty="0" smtClean="0"/>
              <a:t> Lies in the lacrimal groove.</a:t>
            </a:r>
          </a:p>
          <a:p>
            <a:r>
              <a:rPr lang="en-US" sz="2000" b="1" dirty="0" smtClean="0"/>
              <a:t>•</a:t>
            </a:r>
            <a:r>
              <a:rPr lang="en-US" sz="2000" dirty="0" smtClean="0"/>
              <a:t> The </a:t>
            </a:r>
            <a:r>
              <a:rPr lang="en-US" sz="2000" b="1" dirty="0" smtClean="0">
                <a:solidFill>
                  <a:srgbClr val="FF0000"/>
                </a:solidFill>
              </a:rPr>
              <a:t>nasolacrimal duct </a:t>
            </a:r>
            <a:r>
              <a:rPr lang="en-US" sz="2000" dirty="0" smtClean="0"/>
              <a:t>arises from the sac and passes through the nasolacrimal canal to open </a:t>
            </a:r>
            <a:r>
              <a:rPr lang="en-US" sz="2000" b="1" dirty="0" smtClean="0">
                <a:solidFill>
                  <a:srgbClr val="0000FF"/>
                </a:solidFill>
              </a:rPr>
              <a:t>in the inferior meatus of the nose.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EB048-2365-4515-8748-B77DD9DFEE8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6680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AutoShape 2">
            <a:extLst>
              <a:ext uri="{FF2B5EF4-FFF2-40B4-BE49-F238E27FC236}">
                <a16:creationId xmlns:a16="http://schemas.microsoft.com/office/drawing/2014/main" xmlns="" id="{FD76B35F-6DBC-4EC2-9E22-30B27E0ED3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3999" y="1276350"/>
            <a:ext cx="6172201" cy="2743200"/>
          </a:xfrm>
          <a:prstGeom prst="bevel">
            <a:avLst>
              <a:gd name="adj" fmla="val 12500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91565" tIns="45783" rIns="91565" bIns="45783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515053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ar-SA" altLang="en-US" sz="110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xmlns="" id="{65BA34F3-2CB8-46C3-9A8C-883DED3B5B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9772" y="1746706"/>
            <a:ext cx="4966828" cy="1754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565" tIns="45783" rIns="91565" bIns="45783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515053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en-US" sz="5400" b="1" dirty="0" err="1" smtClean="0">
                <a:solidFill>
                  <a:srgbClr val="FF0000"/>
                </a:solidFill>
                <a:latin typeface="Arial Black" pitchFamily="34" charset="0"/>
              </a:rPr>
              <a:t>Extraocular</a:t>
            </a:r>
            <a:r>
              <a:rPr lang="en-US" altLang="en-US" sz="5400" b="1" dirty="0" smtClean="0">
                <a:solidFill>
                  <a:srgbClr val="FF0000"/>
                </a:solidFill>
                <a:latin typeface="Arial Black" pitchFamily="34" charset="0"/>
              </a:rPr>
              <a:t> muscles</a:t>
            </a:r>
            <a:endParaRPr lang="en-US" altLang="en-US" sz="54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EB048-2365-4515-8748-B77DD9DFEE8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2908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39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39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28" b="7507"/>
          <a:stretch/>
        </p:blipFill>
        <p:spPr>
          <a:xfrm>
            <a:off x="-1" y="133350"/>
            <a:ext cx="9154693" cy="481965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EB048-2365-4515-8748-B77DD9DFEE8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1905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53" t="2704" r="3281" b="11463"/>
          <a:stretch/>
        </p:blipFill>
        <p:spPr>
          <a:xfrm>
            <a:off x="5257800" y="105750"/>
            <a:ext cx="3276600" cy="50568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57150"/>
            <a:ext cx="5257800" cy="507831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•</a:t>
            </a:r>
            <a:r>
              <a:rPr lang="en-US" b="1" dirty="0" smtClean="0"/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Levator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palpebrae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superioris</a:t>
            </a:r>
            <a:endParaRPr lang="en-US" b="1" dirty="0" smtClean="0">
              <a:solidFill>
                <a:srgbClr val="FF0000"/>
              </a:solidFill>
            </a:endParaRPr>
          </a:p>
          <a:p>
            <a:r>
              <a:rPr lang="en-US" b="1" dirty="0" smtClean="0">
                <a:solidFill>
                  <a:srgbClr val="0000FF"/>
                </a:solidFill>
              </a:rPr>
              <a:t>• Origin: </a:t>
            </a:r>
            <a:r>
              <a:rPr lang="en-US" dirty="0" smtClean="0"/>
              <a:t>from the posterior part the roof of orbit just in front of the optic canal.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• Insertion:</a:t>
            </a:r>
            <a:r>
              <a:rPr lang="en-US" dirty="0" smtClean="0"/>
              <a:t> the muscle passes forwards below the roof and divides into </a:t>
            </a:r>
            <a:r>
              <a:rPr lang="en-US" b="1" dirty="0" smtClean="0"/>
              <a:t>3 slips </a:t>
            </a:r>
            <a:r>
              <a:rPr lang="en-US" dirty="0" smtClean="0"/>
              <a:t>inserted into:</a:t>
            </a:r>
          </a:p>
          <a:p>
            <a:r>
              <a:rPr lang="en-US" dirty="0" smtClean="0"/>
              <a:t>                1) The skin of the upper eye lid.</a:t>
            </a:r>
          </a:p>
          <a:p>
            <a:r>
              <a:rPr lang="en-US" dirty="0" smtClean="0"/>
              <a:t>                2) The tarsus of the upper eye lid. 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3) The upper fornix of conjunctiva. </a:t>
            </a:r>
          </a:p>
          <a:p>
            <a:r>
              <a:rPr lang="en-US" b="1" dirty="0" smtClean="0"/>
              <a:t>N.B;</a:t>
            </a:r>
            <a:r>
              <a:rPr lang="en-US" dirty="0" smtClean="0"/>
              <a:t> The deep part of the muscle is smooth involuntary (called </a:t>
            </a:r>
            <a:r>
              <a:rPr lang="en-US" b="1" dirty="0" smtClean="0">
                <a:solidFill>
                  <a:srgbClr val="FF0000"/>
                </a:solidFill>
              </a:rPr>
              <a:t>Muller's muscle</a:t>
            </a:r>
            <a:r>
              <a:rPr lang="en-US" dirty="0" smtClean="0"/>
              <a:t>). </a:t>
            </a:r>
          </a:p>
          <a:p>
            <a:r>
              <a:rPr lang="en-US" b="1" dirty="0" smtClean="0">
                <a:solidFill>
                  <a:srgbClr val="0000FF"/>
                </a:solidFill>
              </a:rPr>
              <a:t>• Nerve supply:</a:t>
            </a:r>
            <a:r>
              <a:rPr lang="en-US" dirty="0" smtClean="0"/>
              <a:t> superior division of the </a:t>
            </a:r>
            <a:r>
              <a:rPr lang="en-US" dirty="0" err="1" smtClean="0"/>
              <a:t>oculomotor</a:t>
            </a:r>
            <a:r>
              <a:rPr lang="en-US" dirty="0" smtClean="0"/>
              <a:t> nerve. </a:t>
            </a:r>
          </a:p>
          <a:p>
            <a:r>
              <a:rPr lang="en-US" b="1" dirty="0" smtClean="0"/>
              <a:t>• </a:t>
            </a:r>
            <a:r>
              <a:rPr lang="en-US" dirty="0" smtClean="0"/>
              <a:t>Muller's muscle supplied by </a:t>
            </a:r>
            <a:r>
              <a:rPr lang="en-US" b="1" dirty="0" smtClean="0">
                <a:solidFill>
                  <a:srgbClr val="0000FF"/>
                </a:solidFill>
              </a:rPr>
              <a:t>sympathetic </a:t>
            </a:r>
            <a:r>
              <a:rPr lang="en-US" b="1" dirty="0" err="1" smtClean="0">
                <a:solidFill>
                  <a:srgbClr val="0000FF"/>
                </a:solidFill>
              </a:rPr>
              <a:t>fibres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dirty="0" smtClean="0"/>
              <a:t>from the superior cervical sympathetic ganglia.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• Action:</a:t>
            </a:r>
            <a:r>
              <a:rPr lang="en-US" dirty="0" smtClean="0"/>
              <a:t> elevates upper eye lid and upper fornix of conjunctiva. </a:t>
            </a:r>
          </a:p>
          <a:p>
            <a:r>
              <a:rPr lang="en-US" b="1" dirty="0" smtClean="0">
                <a:solidFill>
                  <a:srgbClr val="0000FF"/>
                </a:solidFill>
              </a:rPr>
              <a:t>• Paralysis of this muscles </a:t>
            </a:r>
            <a:r>
              <a:rPr lang="en-US" dirty="0" smtClean="0"/>
              <a:t>leading to ptosis.(dropping of the upper eye lid) as in </a:t>
            </a:r>
            <a:r>
              <a:rPr lang="en-US" b="1" dirty="0" smtClean="0">
                <a:solidFill>
                  <a:srgbClr val="FF0000"/>
                </a:solidFill>
              </a:rPr>
              <a:t>Horner's syndrome</a:t>
            </a:r>
            <a:r>
              <a:rPr lang="en-US" dirty="0" smtClean="0"/>
              <a:t>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EB048-2365-4515-8748-B77DD9DFEE8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0018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56" b="2372"/>
          <a:stretch/>
        </p:blipFill>
        <p:spPr>
          <a:xfrm>
            <a:off x="3733800" y="89873"/>
            <a:ext cx="5410200" cy="499647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6200" y="172819"/>
            <a:ext cx="3886200" cy="707886"/>
          </a:xfrm>
          <a:prstGeom prst="rect">
            <a:avLst/>
          </a:prstGeom>
          <a:ln w="127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• Origin </a:t>
            </a:r>
            <a:r>
              <a:rPr lang="en-US" sz="2000" b="1" dirty="0">
                <a:solidFill>
                  <a:srgbClr val="FF0000"/>
                </a:solidFill>
              </a:rPr>
              <a:t>of recti muscles</a:t>
            </a:r>
            <a:r>
              <a:rPr lang="en-US" sz="2000" b="1" dirty="0"/>
              <a:t> from </a:t>
            </a:r>
            <a:r>
              <a:rPr lang="en-US" sz="2000" b="1" dirty="0" err="1"/>
              <a:t>tendinous</a:t>
            </a:r>
            <a:r>
              <a:rPr lang="en-US" sz="2000" b="1" dirty="0"/>
              <a:t> ring of </a:t>
            </a:r>
            <a:r>
              <a:rPr lang="en-US" sz="2000" b="1" dirty="0" err="1" smtClean="0"/>
              <a:t>Zinn</a:t>
            </a:r>
            <a:r>
              <a:rPr lang="en-US" sz="2000" b="1" dirty="0" smtClean="0"/>
              <a:t>.</a:t>
            </a:r>
            <a:endParaRPr lang="en-US" sz="2000" b="1" dirty="0"/>
          </a:p>
        </p:txBody>
      </p:sp>
      <p:sp>
        <p:nvSpPr>
          <p:cNvPr id="5" name="Rectangle 4"/>
          <p:cNvSpPr/>
          <p:nvPr/>
        </p:nvSpPr>
        <p:spPr>
          <a:xfrm>
            <a:off x="76200" y="1047750"/>
            <a:ext cx="3733800" cy="1015663"/>
          </a:xfrm>
          <a:prstGeom prst="rect">
            <a:avLst/>
          </a:prstGeom>
          <a:ln w="952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• Insertion of recti muscles </a:t>
            </a:r>
            <a:r>
              <a:rPr lang="en-US" sz="2000" b="1" dirty="0" smtClean="0"/>
              <a:t>into the sclera behind the </a:t>
            </a:r>
            <a:r>
              <a:rPr lang="en-US" sz="2000" b="1" dirty="0" err="1" smtClean="0"/>
              <a:t>corneoscleral</a:t>
            </a:r>
            <a:r>
              <a:rPr lang="en-US" sz="2000" b="1" dirty="0" smtClean="0"/>
              <a:t> junction (</a:t>
            </a:r>
            <a:r>
              <a:rPr lang="en-US" sz="2000" b="1" dirty="0" err="1" smtClean="0"/>
              <a:t>limbus</a:t>
            </a:r>
            <a:r>
              <a:rPr lang="en-US" sz="2000" b="1" dirty="0" smtClean="0"/>
              <a:t>)</a:t>
            </a:r>
            <a:endParaRPr lang="en-US" sz="2000" b="1" dirty="0"/>
          </a:p>
        </p:txBody>
      </p:sp>
      <p:sp>
        <p:nvSpPr>
          <p:cNvPr id="6" name="Rectangle 5"/>
          <p:cNvSpPr/>
          <p:nvPr/>
        </p:nvSpPr>
        <p:spPr>
          <a:xfrm>
            <a:off x="0" y="2363788"/>
            <a:ext cx="37338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</a:rPr>
              <a:t>• Superior rectus: </a:t>
            </a:r>
            <a:r>
              <a:rPr lang="en-US" sz="2000" dirty="0" smtClean="0"/>
              <a:t>7.7 mm behind </a:t>
            </a:r>
            <a:r>
              <a:rPr lang="en-US" sz="2000" dirty="0" err="1" smtClean="0"/>
              <a:t>corneoscleral</a:t>
            </a:r>
            <a:r>
              <a:rPr lang="en-US" sz="2000" dirty="0" smtClean="0"/>
              <a:t> junction.</a:t>
            </a:r>
            <a:endParaRPr lang="ar-JO" sz="2000" dirty="0" smtClean="0"/>
          </a:p>
          <a:p>
            <a:r>
              <a:rPr lang="en-US" sz="2000" b="1" dirty="0" smtClean="0">
                <a:solidFill>
                  <a:srgbClr val="0000FF"/>
                </a:solidFill>
              </a:rPr>
              <a:t>• Lateral rectus</a:t>
            </a:r>
            <a:r>
              <a:rPr lang="en-US" sz="2000" dirty="0" smtClean="0"/>
              <a:t>: 6.9 mm behind </a:t>
            </a:r>
            <a:r>
              <a:rPr lang="en-US" sz="2000" dirty="0" err="1" smtClean="0"/>
              <a:t>corneoscleral</a:t>
            </a:r>
            <a:r>
              <a:rPr lang="en-US" sz="2000" dirty="0" smtClean="0"/>
              <a:t> junction. </a:t>
            </a:r>
            <a:endParaRPr lang="ar-JO" sz="2000" dirty="0" smtClean="0"/>
          </a:p>
          <a:p>
            <a:r>
              <a:rPr lang="en-US" sz="2000" b="1" dirty="0" smtClean="0">
                <a:solidFill>
                  <a:srgbClr val="0000FF"/>
                </a:solidFill>
              </a:rPr>
              <a:t>• Inferior rectus: </a:t>
            </a:r>
            <a:r>
              <a:rPr lang="en-US" sz="2000" dirty="0" smtClean="0"/>
              <a:t>6.5 mm behind </a:t>
            </a:r>
            <a:r>
              <a:rPr lang="en-US" sz="2000" dirty="0" err="1" smtClean="0"/>
              <a:t>corneoscleral</a:t>
            </a:r>
            <a:r>
              <a:rPr lang="en-US" sz="2000" dirty="0" smtClean="0"/>
              <a:t> junction. </a:t>
            </a:r>
            <a:endParaRPr lang="ar-JO" sz="2000" dirty="0" smtClean="0"/>
          </a:p>
          <a:p>
            <a:r>
              <a:rPr lang="en-US" sz="2000" b="1" dirty="0" smtClean="0">
                <a:solidFill>
                  <a:srgbClr val="0000FF"/>
                </a:solidFill>
              </a:rPr>
              <a:t>• Medial rectus:</a:t>
            </a:r>
            <a:r>
              <a:rPr lang="en-US" sz="2000" dirty="0" smtClean="0"/>
              <a:t> 5.5 mm behind </a:t>
            </a:r>
            <a:r>
              <a:rPr lang="en-US" sz="2000" dirty="0" err="1" smtClean="0"/>
              <a:t>corneoscleral</a:t>
            </a:r>
            <a:r>
              <a:rPr lang="en-US" sz="2000" dirty="0" smtClean="0"/>
              <a:t> junction</a:t>
            </a:r>
            <a:endParaRPr lang="en-US" sz="2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EB048-2365-4515-8748-B77DD9DFEE8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1413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78" b="3464"/>
          <a:stretch/>
        </p:blipFill>
        <p:spPr>
          <a:xfrm>
            <a:off x="4211320" y="209550"/>
            <a:ext cx="4866640" cy="471424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6200" y="2876550"/>
            <a:ext cx="4135120" cy="2246769"/>
          </a:xfrm>
          <a:prstGeom prst="rect">
            <a:avLst/>
          </a:prstGeom>
          <a:ln w="952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• </a:t>
            </a:r>
            <a:r>
              <a:rPr lang="en-US" sz="2000" b="1" dirty="0" smtClean="0"/>
              <a:t>Inferior </a:t>
            </a:r>
            <a:r>
              <a:rPr lang="en-US" sz="2000" b="1" dirty="0"/>
              <a:t>oblique </a:t>
            </a:r>
            <a:endParaRPr lang="en-US" sz="2000" b="1" dirty="0" smtClean="0"/>
          </a:p>
          <a:p>
            <a:r>
              <a:rPr lang="en-US" sz="2000" b="1" dirty="0" smtClean="0">
                <a:solidFill>
                  <a:srgbClr val="FF0000"/>
                </a:solidFill>
              </a:rPr>
              <a:t>• </a:t>
            </a:r>
            <a:r>
              <a:rPr lang="en-US" sz="2000" b="1" dirty="0" smtClean="0"/>
              <a:t>Origin</a:t>
            </a:r>
            <a:r>
              <a:rPr lang="en-US" sz="2000" b="1" dirty="0"/>
              <a:t>: from floor of orbit lateral to the lacrimal groove (anteriorly). </a:t>
            </a:r>
            <a:endParaRPr lang="en-US" sz="2000" b="1" dirty="0" smtClean="0"/>
          </a:p>
          <a:p>
            <a:r>
              <a:rPr lang="en-US" sz="2000" b="1" dirty="0" smtClean="0">
                <a:solidFill>
                  <a:srgbClr val="FF0000"/>
                </a:solidFill>
              </a:rPr>
              <a:t>• </a:t>
            </a:r>
            <a:r>
              <a:rPr lang="en-US" sz="2000" b="1" dirty="0" smtClean="0"/>
              <a:t>Passes </a:t>
            </a:r>
            <a:r>
              <a:rPr lang="en-US" sz="2000" b="1" dirty="0"/>
              <a:t>upwards, backwards and </a:t>
            </a:r>
            <a:r>
              <a:rPr lang="en-US" sz="2000" b="1" dirty="0" smtClean="0"/>
              <a:t>laterally</a:t>
            </a:r>
          </a:p>
          <a:p>
            <a:r>
              <a:rPr lang="en-US" sz="2000" b="1" dirty="0" smtClean="0">
                <a:solidFill>
                  <a:srgbClr val="FF0000"/>
                </a:solidFill>
              </a:rPr>
              <a:t>•</a:t>
            </a:r>
            <a:r>
              <a:rPr lang="en-US" sz="2000" b="1" dirty="0" smtClean="0"/>
              <a:t> </a:t>
            </a:r>
            <a:r>
              <a:rPr lang="en-US" sz="2000" b="1" dirty="0"/>
              <a:t>Inserted into the sclera </a:t>
            </a:r>
            <a:r>
              <a:rPr lang="en-US" sz="2000" b="1" dirty="0" smtClean="0">
                <a:solidFill>
                  <a:srgbClr val="0000FF"/>
                </a:solidFill>
              </a:rPr>
              <a:t>behind</a:t>
            </a:r>
            <a:r>
              <a:rPr lang="en-US" sz="2000" b="1" dirty="0" smtClean="0"/>
              <a:t> the coronal equator of the eyeball</a:t>
            </a:r>
            <a:r>
              <a:rPr lang="en-US" sz="2000" b="1" dirty="0"/>
              <a:t>.</a:t>
            </a:r>
            <a:endParaRPr lang="en-US" sz="2000" b="1" dirty="0" smtClean="0"/>
          </a:p>
        </p:txBody>
      </p:sp>
      <p:sp>
        <p:nvSpPr>
          <p:cNvPr id="4" name="Rectangle 3"/>
          <p:cNvSpPr/>
          <p:nvPr/>
        </p:nvSpPr>
        <p:spPr>
          <a:xfrm>
            <a:off x="76200" y="14228"/>
            <a:ext cx="4135120" cy="2862322"/>
          </a:xfrm>
          <a:prstGeom prst="rect">
            <a:avLst/>
          </a:prstGeom>
          <a:ln w="952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• Superior oblique</a:t>
            </a:r>
            <a:endParaRPr lang="ar-JO" sz="2000" b="1" dirty="0" smtClean="0">
              <a:solidFill>
                <a:srgbClr val="FF0000"/>
              </a:solidFill>
            </a:endParaRPr>
          </a:p>
          <a:p>
            <a:r>
              <a:rPr lang="en-US" sz="2000" b="1" dirty="0" smtClean="0">
                <a:solidFill>
                  <a:srgbClr val="FF0000"/>
                </a:solidFill>
              </a:rPr>
              <a:t>• Origin </a:t>
            </a:r>
            <a:r>
              <a:rPr lang="en-US" sz="2000" b="1" dirty="0" smtClean="0"/>
              <a:t>from roof of orbit just in front of the optic canal.</a:t>
            </a:r>
          </a:p>
          <a:p>
            <a:r>
              <a:rPr lang="en-US" sz="2000" b="1" dirty="0" smtClean="0">
                <a:solidFill>
                  <a:srgbClr val="FF0000"/>
                </a:solidFill>
              </a:rPr>
              <a:t>•</a:t>
            </a:r>
            <a:r>
              <a:rPr lang="en-US" sz="2000" b="1" dirty="0" smtClean="0"/>
              <a:t> Passes </a:t>
            </a:r>
            <a:r>
              <a:rPr lang="en-US" sz="2000" b="1" dirty="0" smtClean="0">
                <a:solidFill>
                  <a:srgbClr val="FF0000"/>
                </a:solidFill>
              </a:rPr>
              <a:t>forwards,</a:t>
            </a:r>
            <a:r>
              <a:rPr lang="en-US" sz="2000" b="1" dirty="0" smtClean="0"/>
              <a:t> At </a:t>
            </a:r>
            <a:r>
              <a:rPr lang="en-US" sz="2000" b="1" dirty="0" err="1" smtClean="0"/>
              <a:t>anteromedial</a:t>
            </a:r>
            <a:r>
              <a:rPr lang="en-US" sz="2000" b="1" dirty="0" smtClean="0"/>
              <a:t> angle of the orbit it passes through a </a:t>
            </a:r>
            <a:r>
              <a:rPr lang="en-US" sz="2000" b="1" dirty="0" smtClean="0">
                <a:solidFill>
                  <a:srgbClr val="FF0000"/>
                </a:solidFill>
              </a:rPr>
              <a:t>trochlea. </a:t>
            </a:r>
            <a:r>
              <a:rPr lang="en-US" sz="2000" b="1" dirty="0" smtClean="0"/>
              <a:t>Then it curves </a:t>
            </a:r>
            <a:r>
              <a:rPr lang="en-US" sz="2000" b="1" dirty="0" smtClean="0">
                <a:solidFill>
                  <a:srgbClr val="FF0000"/>
                </a:solidFill>
              </a:rPr>
              <a:t>downward, backwards and laterally</a:t>
            </a:r>
          </a:p>
          <a:p>
            <a:r>
              <a:rPr lang="en-US" sz="2000" b="1" dirty="0" smtClean="0">
                <a:solidFill>
                  <a:srgbClr val="0000FF"/>
                </a:solidFill>
              </a:rPr>
              <a:t>• Inserted </a:t>
            </a:r>
            <a:r>
              <a:rPr lang="en-US" sz="2000" b="1" dirty="0" smtClean="0"/>
              <a:t>into the sclera </a:t>
            </a:r>
            <a:r>
              <a:rPr lang="en-US" sz="2000" b="1" dirty="0" smtClean="0">
                <a:solidFill>
                  <a:srgbClr val="0000FF"/>
                </a:solidFill>
              </a:rPr>
              <a:t>behind</a:t>
            </a:r>
            <a:r>
              <a:rPr lang="en-US" sz="2000" b="1" dirty="0" smtClean="0"/>
              <a:t> the coronal equator of the eyeball</a:t>
            </a:r>
            <a:endParaRPr lang="en-US" sz="20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EB048-2365-4515-8748-B77DD9DFEE8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2948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8037"/>
            <a:ext cx="91440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buFont typeface="Wingdings" pitchFamily="2" charset="2"/>
              <a:buChar char="q"/>
            </a:pPr>
            <a:r>
              <a:rPr lang="en-US" sz="3600" b="1" dirty="0" smtClean="0">
                <a:solidFill>
                  <a:srgbClr val="C00000"/>
                </a:solidFill>
              </a:rPr>
              <a:t>Nerve </a:t>
            </a:r>
            <a:r>
              <a:rPr lang="en-US" sz="3600" b="1" dirty="0">
                <a:solidFill>
                  <a:srgbClr val="C00000"/>
                </a:solidFill>
              </a:rPr>
              <a:t>supply of the extra ocular </a:t>
            </a:r>
            <a:r>
              <a:rPr lang="en-US" sz="3600" b="1" dirty="0" smtClean="0">
                <a:solidFill>
                  <a:srgbClr val="C00000"/>
                </a:solidFill>
              </a:rPr>
              <a:t>muscles</a:t>
            </a:r>
          </a:p>
          <a:p>
            <a:r>
              <a:rPr lang="en-US" sz="3600" b="1" dirty="0" smtClean="0">
                <a:solidFill>
                  <a:srgbClr val="002060"/>
                </a:solidFill>
              </a:rPr>
              <a:t>- All </a:t>
            </a:r>
            <a:r>
              <a:rPr lang="en-US" sz="3600" b="1" dirty="0" err="1">
                <a:solidFill>
                  <a:srgbClr val="002060"/>
                </a:solidFill>
              </a:rPr>
              <a:t>extraocular</a:t>
            </a:r>
            <a:r>
              <a:rPr lang="en-US" sz="3600" b="1" dirty="0">
                <a:solidFill>
                  <a:srgbClr val="002060"/>
                </a:solidFill>
              </a:rPr>
              <a:t> muscles (Nr = 7) are supplied by </a:t>
            </a:r>
            <a:r>
              <a:rPr lang="en-US" sz="3600" b="1" dirty="0" err="1">
                <a:solidFill>
                  <a:srgbClr val="0000FF"/>
                </a:solidFill>
              </a:rPr>
              <a:t>Oculomotor</a:t>
            </a:r>
            <a:r>
              <a:rPr lang="en-US" sz="3600" b="1" dirty="0">
                <a:solidFill>
                  <a:srgbClr val="0000FF"/>
                </a:solidFill>
              </a:rPr>
              <a:t> nerve </a:t>
            </a:r>
            <a:r>
              <a:rPr lang="en-US" sz="3600" b="1" dirty="0"/>
              <a:t>(3rd) </a:t>
            </a:r>
            <a:r>
              <a:rPr lang="en-US" sz="3600" b="1" dirty="0" smtClean="0"/>
              <a:t>except</a:t>
            </a:r>
          </a:p>
          <a:p>
            <a:r>
              <a:rPr lang="en-US" sz="3600" b="1" dirty="0" smtClean="0">
                <a:solidFill>
                  <a:srgbClr val="FF0000"/>
                </a:solidFill>
              </a:rPr>
              <a:t>(1) Lateral </a:t>
            </a:r>
            <a:r>
              <a:rPr lang="en-US" sz="3600" b="1" dirty="0">
                <a:solidFill>
                  <a:srgbClr val="FF0000"/>
                </a:solidFill>
              </a:rPr>
              <a:t>rectus (LR): supplied by the </a:t>
            </a:r>
            <a:r>
              <a:rPr lang="en-US" sz="3600" b="1" dirty="0" err="1">
                <a:solidFill>
                  <a:srgbClr val="FF0000"/>
                </a:solidFill>
              </a:rPr>
              <a:t>abducent</a:t>
            </a:r>
            <a:r>
              <a:rPr lang="en-US" sz="3600" b="1" dirty="0">
                <a:solidFill>
                  <a:srgbClr val="FF0000"/>
                </a:solidFill>
              </a:rPr>
              <a:t> (6th) </a:t>
            </a:r>
            <a:r>
              <a:rPr lang="en-US" sz="3600" b="1" dirty="0" smtClean="0">
                <a:solidFill>
                  <a:srgbClr val="FF0000"/>
                </a:solidFill>
              </a:rPr>
              <a:t>nerve.</a:t>
            </a:r>
          </a:p>
          <a:p>
            <a:r>
              <a:rPr lang="en-US" sz="3600" b="1" dirty="0" smtClean="0"/>
              <a:t>(2) Superior </a:t>
            </a:r>
            <a:r>
              <a:rPr lang="en-US" sz="3600" b="1" dirty="0"/>
              <a:t>oblique (SO) supplied by the trochlear (4th) </a:t>
            </a:r>
            <a:r>
              <a:rPr lang="en-US" sz="3600" b="1" dirty="0" smtClean="0"/>
              <a:t>nerve.</a:t>
            </a:r>
            <a:endParaRPr lang="en-US" sz="3600" b="1" dirty="0"/>
          </a:p>
          <a:p>
            <a:r>
              <a:rPr lang="en-US" sz="3600" b="1" dirty="0" smtClean="0"/>
              <a:t/>
            </a:r>
            <a:br>
              <a:rPr lang="en-US" sz="3600" b="1" dirty="0" smtClean="0"/>
            </a:br>
            <a:endParaRPr lang="en-US" sz="3600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EB048-2365-4515-8748-B77DD9DFEE8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277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34"/>
          <a:stretch/>
        </p:blipFill>
        <p:spPr>
          <a:xfrm>
            <a:off x="-1" y="0"/>
            <a:ext cx="9118351" cy="50863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15000" y="4400550"/>
            <a:ext cx="2514600" cy="707886"/>
          </a:xfrm>
          <a:prstGeom prst="rect">
            <a:avLst/>
          </a:prstGeom>
          <a:ln w="127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00FF"/>
                </a:solidFill>
              </a:rPr>
              <a:t>t</a:t>
            </a:r>
            <a:r>
              <a:rPr lang="en-US" sz="2000" b="1" dirty="0" smtClean="0">
                <a:solidFill>
                  <a:srgbClr val="0000FF"/>
                </a:solidFill>
              </a:rPr>
              <a:t>urns the eye downward &amp; laterally</a:t>
            </a:r>
            <a:endParaRPr lang="en-US" sz="2000" b="1" dirty="0">
              <a:solidFill>
                <a:srgbClr val="0000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EB048-2365-4515-8748-B77DD9DFEE8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3843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AutoShape 2">
            <a:extLst>
              <a:ext uri="{FF2B5EF4-FFF2-40B4-BE49-F238E27FC236}">
                <a16:creationId xmlns:a16="http://schemas.microsoft.com/office/drawing/2014/main" xmlns="" id="{FD76B35F-6DBC-4EC2-9E22-30B27E0ED3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3999" y="1047750"/>
            <a:ext cx="6172201" cy="2743200"/>
          </a:xfrm>
          <a:prstGeom prst="bevel">
            <a:avLst>
              <a:gd name="adj" fmla="val 12500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91565" tIns="45783" rIns="91565" bIns="45783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515053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ar-SA" altLang="en-US" sz="110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xmlns="" id="{65BA34F3-2CB8-46C3-9A8C-883DED3B5B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9772" y="1518106"/>
            <a:ext cx="4966828" cy="1754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565" tIns="45783" rIns="91565" bIns="45783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515053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en-US" sz="5400" b="1" dirty="0" err="1" smtClean="0">
                <a:solidFill>
                  <a:srgbClr val="FF0000"/>
                </a:solidFill>
                <a:latin typeface="Arial Black" pitchFamily="34" charset="0"/>
              </a:rPr>
              <a:t>Oculomotor</a:t>
            </a:r>
            <a:r>
              <a:rPr lang="en-US" altLang="en-US" sz="5400" b="1" dirty="0" smtClean="0">
                <a:solidFill>
                  <a:srgbClr val="FF0000"/>
                </a:solidFill>
                <a:latin typeface="Arial Black" pitchFamily="34" charset="0"/>
              </a:rPr>
              <a:t> nerve</a:t>
            </a:r>
            <a:endParaRPr lang="en-US" altLang="en-US" sz="54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4135219"/>
            <a:ext cx="601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en-US" sz="3600" b="1" dirty="0" smtClean="0">
                <a:solidFill>
                  <a:srgbClr val="0000FF"/>
                </a:solidFill>
                <a:latin typeface="Arial Black" pitchFamily="34" charset="0"/>
              </a:rPr>
              <a:t>The 3</a:t>
            </a:r>
            <a:r>
              <a:rPr lang="en-US" sz="3600" b="1" baseline="30000" dirty="0" smtClean="0">
                <a:solidFill>
                  <a:srgbClr val="0000FF"/>
                </a:solidFill>
                <a:latin typeface="Arial Black" pitchFamily="34" charset="0"/>
              </a:rPr>
              <a:t>rd</a:t>
            </a:r>
            <a:r>
              <a:rPr lang="en-US" sz="3600" b="1" dirty="0" smtClean="0">
                <a:solidFill>
                  <a:srgbClr val="0000FF"/>
                </a:solidFill>
                <a:latin typeface="Arial Black" pitchFamily="34" charset="0"/>
              </a:rPr>
              <a:t> cranial nerve</a:t>
            </a:r>
            <a:endParaRPr lang="en-US" sz="3600" b="1" dirty="0">
              <a:solidFill>
                <a:srgbClr val="0000FF"/>
              </a:solidFill>
              <a:latin typeface="Arial Black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EB048-2365-4515-8748-B77DD9DFEE8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2152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39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39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AutoShape 2">
            <a:extLst>
              <a:ext uri="{FF2B5EF4-FFF2-40B4-BE49-F238E27FC236}">
                <a16:creationId xmlns:a16="http://schemas.microsoft.com/office/drawing/2014/main" xmlns="" id="{FD76B35F-6DBC-4EC2-9E22-30B27E0ED3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3999" y="1276350"/>
            <a:ext cx="6172201" cy="2743200"/>
          </a:xfrm>
          <a:prstGeom prst="bevel">
            <a:avLst>
              <a:gd name="adj" fmla="val 12500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91565" tIns="45783" rIns="91565" bIns="45783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515053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ar-SA" altLang="en-US" sz="110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xmlns="" id="{65BA34F3-2CB8-46C3-9A8C-883DED3B5B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9772" y="1962150"/>
            <a:ext cx="4966828" cy="1323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565" tIns="45783" rIns="91565" bIns="45783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515053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en-US" sz="8000" b="1" dirty="0" smtClean="0">
                <a:solidFill>
                  <a:srgbClr val="FF0000"/>
                </a:solidFill>
                <a:latin typeface="Arial Black" pitchFamily="34" charset="0"/>
              </a:rPr>
              <a:t>Eyelid</a:t>
            </a:r>
            <a:endParaRPr lang="en-US" altLang="en-US" sz="80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EB048-2365-4515-8748-B77DD9DFEE8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3170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39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39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4" r="2778" b="3344"/>
          <a:stretch/>
        </p:blipFill>
        <p:spPr>
          <a:xfrm>
            <a:off x="-5081" y="76200"/>
            <a:ext cx="9173523" cy="5010150"/>
          </a:xfrm>
          <a:prstGeom prst="rect">
            <a:avLst/>
          </a:prstGeom>
        </p:spPr>
      </p:pic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858000" y="4781550"/>
            <a:ext cx="2133600" cy="273844"/>
          </a:xfrm>
        </p:spPr>
        <p:txBody>
          <a:bodyPr/>
          <a:lstStyle/>
          <a:p>
            <a:fld id="{14CEB048-2365-4515-8748-B77DD9DFEE85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23464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0521"/>
            <a:ext cx="9144000" cy="487962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6200" y="209550"/>
            <a:ext cx="3581400" cy="1938992"/>
          </a:xfrm>
          <a:prstGeom prst="rect">
            <a:avLst/>
          </a:prstGeom>
          <a:ln w="952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</a:rPr>
              <a:t>• It </a:t>
            </a:r>
            <a:r>
              <a:rPr lang="en-US" sz="2400" b="1" dirty="0">
                <a:solidFill>
                  <a:srgbClr val="0000FF"/>
                </a:solidFill>
              </a:rPr>
              <a:t>pierces the </a:t>
            </a:r>
            <a:r>
              <a:rPr lang="en-US" sz="2400" b="1" dirty="0" err="1">
                <a:solidFill>
                  <a:srgbClr val="0000FF"/>
                </a:solidFill>
              </a:rPr>
              <a:t>dura</a:t>
            </a:r>
            <a:r>
              <a:rPr lang="en-US" sz="2400" b="1" dirty="0">
                <a:solidFill>
                  <a:srgbClr val="0000FF"/>
                </a:solidFill>
              </a:rPr>
              <a:t> mater </a:t>
            </a:r>
            <a:r>
              <a:rPr lang="en-US" sz="2400" b="1" dirty="0">
                <a:solidFill>
                  <a:srgbClr val="FF0000"/>
                </a:solidFill>
              </a:rPr>
              <a:t>in front of the point of crossing</a:t>
            </a:r>
            <a:r>
              <a:rPr lang="en-US" sz="2400" dirty="0"/>
              <a:t> of the free border with the attached border of the tentorium </a:t>
            </a:r>
            <a:r>
              <a:rPr lang="en-US" sz="2400" dirty="0" err="1"/>
              <a:t>cerebelli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EB048-2365-4515-8748-B77DD9DFEE8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178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56"/>
          <a:stretch/>
        </p:blipFill>
        <p:spPr>
          <a:xfrm>
            <a:off x="0" y="0"/>
            <a:ext cx="8976048" cy="51435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6200" y="590550"/>
            <a:ext cx="4267200" cy="1569660"/>
          </a:xfrm>
          <a:prstGeom prst="rect">
            <a:avLst/>
          </a:prstGeom>
          <a:ln w="127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dirty="0"/>
              <a:t>- It divides into superior and inferior divisions that enter orbit through </a:t>
            </a:r>
            <a:r>
              <a:rPr lang="en-US" sz="2400" b="1" dirty="0">
                <a:solidFill>
                  <a:srgbClr val="FF0000"/>
                </a:solidFill>
              </a:rPr>
              <a:t>superior orbital fissure inside the </a:t>
            </a:r>
            <a:r>
              <a:rPr lang="en-US" sz="2400" b="1" dirty="0" err="1">
                <a:solidFill>
                  <a:srgbClr val="FF0000"/>
                </a:solidFill>
              </a:rPr>
              <a:t>tendinous</a:t>
            </a:r>
            <a:r>
              <a:rPr lang="en-US" sz="2400" b="1" dirty="0">
                <a:solidFill>
                  <a:srgbClr val="FF0000"/>
                </a:solidFill>
              </a:rPr>
              <a:t> ring</a:t>
            </a:r>
            <a:r>
              <a:rPr lang="en-US" sz="2400" b="1" dirty="0" smtClean="0">
                <a:solidFill>
                  <a:srgbClr val="FF0000"/>
                </a:solidFill>
              </a:rPr>
              <a:t>.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EB048-2365-4515-8748-B77DD9DFEE8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5407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78"/>
          <a:stretch/>
        </p:blipFill>
        <p:spPr>
          <a:xfrm>
            <a:off x="0" y="57025"/>
            <a:ext cx="9144000" cy="510552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3257550"/>
            <a:ext cx="7162800" cy="1938992"/>
          </a:xfrm>
          <a:prstGeom prst="rect">
            <a:avLst/>
          </a:prstGeom>
          <a:ln w="952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• Superior </a:t>
            </a:r>
            <a:r>
              <a:rPr lang="en-US" sz="2000" b="1" dirty="0">
                <a:solidFill>
                  <a:srgbClr val="FF0000"/>
                </a:solidFill>
              </a:rPr>
              <a:t>division supplies: </a:t>
            </a:r>
            <a:r>
              <a:rPr lang="en-US" sz="2000" dirty="0"/>
              <a:t>1) Superior </a:t>
            </a:r>
            <a:r>
              <a:rPr lang="en-US" sz="2000" dirty="0" smtClean="0"/>
              <a:t>rectus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                                                  2</a:t>
            </a:r>
            <a:r>
              <a:rPr lang="en-US" sz="2000" dirty="0"/>
              <a:t>) </a:t>
            </a:r>
            <a:r>
              <a:rPr lang="en-US" sz="2000" dirty="0" err="1"/>
              <a:t>Levator</a:t>
            </a:r>
            <a:r>
              <a:rPr lang="en-US" sz="2000" dirty="0"/>
              <a:t> </a:t>
            </a:r>
            <a:r>
              <a:rPr lang="en-US" sz="2000" dirty="0" err="1"/>
              <a:t>palpebrae</a:t>
            </a:r>
            <a:r>
              <a:rPr lang="en-US" sz="2000" dirty="0"/>
              <a:t> </a:t>
            </a:r>
            <a:r>
              <a:rPr lang="en-US" sz="2000" dirty="0" err="1"/>
              <a:t>superioris</a:t>
            </a:r>
            <a:r>
              <a:rPr lang="en-US" sz="2000" dirty="0"/>
              <a:t>. </a:t>
            </a:r>
            <a:endParaRPr lang="en-US" sz="2000" dirty="0" smtClean="0"/>
          </a:p>
          <a:p>
            <a:r>
              <a:rPr lang="en-US" sz="2000" b="1" dirty="0" smtClean="0">
                <a:solidFill>
                  <a:srgbClr val="FF0000"/>
                </a:solidFill>
              </a:rPr>
              <a:t>• </a:t>
            </a:r>
            <a:r>
              <a:rPr lang="en-US" sz="2000" b="1" dirty="0">
                <a:solidFill>
                  <a:srgbClr val="FF0000"/>
                </a:solidFill>
              </a:rPr>
              <a:t>Inferior division supplies </a:t>
            </a:r>
            <a:r>
              <a:rPr lang="en-US" sz="2000" b="1" dirty="0" smtClean="0">
                <a:solidFill>
                  <a:srgbClr val="FF0000"/>
                </a:solidFill>
              </a:rPr>
              <a:t>    </a:t>
            </a:r>
            <a:r>
              <a:rPr lang="en-US" sz="2000" dirty="0" smtClean="0"/>
              <a:t>1</a:t>
            </a:r>
            <a:r>
              <a:rPr lang="en-US" sz="2000" dirty="0"/>
              <a:t>) Inferior rectus. </a:t>
            </a:r>
            <a:endParaRPr lang="en-US" sz="2000" dirty="0" smtClean="0"/>
          </a:p>
          <a:p>
            <a:r>
              <a:rPr lang="en-US" sz="2000" dirty="0"/>
              <a:t> </a:t>
            </a:r>
            <a:r>
              <a:rPr lang="en-US" sz="2000" dirty="0" smtClean="0"/>
              <a:t>          2</a:t>
            </a:r>
            <a:r>
              <a:rPr lang="en-US" sz="2000" dirty="0"/>
              <a:t>) Inferior </a:t>
            </a:r>
            <a:r>
              <a:rPr lang="en-US" sz="2000" dirty="0" smtClean="0"/>
              <a:t>oblique                           3) Medial rectus.</a:t>
            </a:r>
          </a:p>
          <a:p>
            <a:r>
              <a:rPr lang="en-US" sz="2000" dirty="0" smtClean="0"/>
              <a:t> </a:t>
            </a:r>
            <a:r>
              <a:rPr lang="en-US" sz="2000" b="1" dirty="0" smtClean="0">
                <a:solidFill>
                  <a:srgbClr val="FF0000"/>
                </a:solidFill>
              </a:rPr>
              <a:t>• Nerve to inferior oblique</a:t>
            </a:r>
            <a:r>
              <a:rPr lang="en-US" sz="2000" dirty="0" smtClean="0"/>
              <a:t> gives a parasympathetic root to </a:t>
            </a:r>
            <a:r>
              <a:rPr lang="en-US" sz="2000" dirty="0" err="1" smtClean="0"/>
              <a:t>ciliaryganglion</a:t>
            </a:r>
            <a:r>
              <a:rPr lang="en-US" sz="2000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EB048-2365-4515-8748-B77DD9DFEE8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8132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0" y="69157"/>
            <a:ext cx="9144000" cy="280739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81000" y="2876550"/>
            <a:ext cx="8382000" cy="1200329"/>
          </a:xfrm>
          <a:prstGeom prst="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 algn="ctr">
              <a:buFont typeface="Wingdings" pitchFamily="2" charset="2"/>
              <a:buChar char="q"/>
            </a:pPr>
            <a:r>
              <a:rPr lang="en-US" sz="2400" b="1" dirty="0">
                <a:solidFill>
                  <a:srgbClr val="0000FF"/>
                </a:solidFill>
              </a:rPr>
              <a:t>Injury of the </a:t>
            </a:r>
            <a:r>
              <a:rPr lang="en-US" sz="2400" b="1" dirty="0" smtClean="0">
                <a:solidFill>
                  <a:srgbClr val="0000FF"/>
                </a:solidFill>
              </a:rPr>
              <a:t>nerve</a:t>
            </a:r>
          </a:p>
          <a:p>
            <a:r>
              <a:rPr lang="en-US" sz="2400" b="1" dirty="0" smtClean="0"/>
              <a:t> 1- Paralysis of the </a:t>
            </a:r>
            <a:r>
              <a:rPr lang="en-US" sz="2400" b="1" dirty="0" err="1" smtClean="0"/>
              <a:t>levator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palpebrae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superioris</a:t>
            </a:r>
            <a:r>
              <a:rPr lang="en-US" sz="2400" b="1" dirty="0" smtClean="0"/>
              <a:t> leading to </a:t>
            </a:r>
            <a:r>
              <a:rPr lang="en-US" sz="2400" b="1" dirty="0" smtClean="0">
                <a:solidFill>
                  <a:srgbClr val="FF0000"/>
                </a:solidFill>
              </a:rPr>
              <a:t>ptosis.</a:t>
            </a:r>
          </a:p>
          <a:p>
            <a:r>
              <a:rPr lang="en-US" sz="2400" b="1" dirty="0" smtClean="0"/>
              <a:t> 2- </a:t>
            </a:r>
            <a:r>
              <a:rPr lang="en-US" sz="2400" b="1" dirty="0" smtClean="0">
                <a:solidFill>
                  <a:srgbClr val="FF0000"/>
                </a:solidFill>
              </a:rPr>
              <a:t>Squint</a:t>
            </a:r>
            <a:r>
              <a:rPr lang="en-US" sz="2400" b="1" dirty="0" smtClean="0"/>
              <a:t> by lateral rectus and superior oblique muscles</a:t>
            </a:r>
            <a:endParaRPr lang="en-US" sz="2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EB048-2365-4515-8748-B77DD9DFEE8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9421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AutoShape 2">
            <a:extLst>
              <a:ext uri="{FF2B5EF4-FFF2-40B4-BE49-F238E27FC236}">
                <a16:creationId xmlns:a16="http://schemas.microsoft.com/office/drawing/2014/main" xmlns="" id="{FD76B35F-6DBC-4EC2-9E22-30B27E0ED3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3999" y="971550"/>
            <a:ext cx="6172201" cy="2743200"/>
          </a:xfrm>
          <a:prstGeom prst="bevel">
            <a:avLst>
              <a:gd name="adj" fmla="val 12500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91565" tIns="45783" rIns="91565" bIns="45783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515053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ar-SA" altLang="en-US" sz="110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xmlns="" id="{65BA34F3-2CB8-46C3-9A8C-883DED3B5B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9772" y="1365706"/>
            <a:ext cx="4966828" cy="1754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565" tIns="45783" rIns="91565" bIns="45783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515053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en-US" sz="5400" b="1" dirty="0" smtClean="0">
                <a:solidFill>
                  <a:srgbClr val="FF0000"/>
                </a:solidFill>
                <a:latin typeface="Arial Black" pitchFamily="34" charset="0"/>
              </a:rPr>
              <a:t>Trochlear nerve</a:t>
            </a:r>
            <a:endParaRPr lang="en-US" altLang="en-US" sz="54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09600" y="4135219"/>
            <a:ext cx="601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en-US" sz="3600" b="1" dirty="0" smtClean="0">
                <a:solidFill>
                  <a:srgbClr val="0000FF"/>
                </a:solidFill>
                <a:latin typeface="Arial Black" pitchFamily="34" charset="0"/>
              </a:rPr>
              <a:t>The 4</a:t>
            </a:r>
            <a:r>
              <a:rPr lang="en-US" sz="3600" b="1" baseline="30000" dirty="0" smtClean="0">
                <a:solidFill>
                  <a:srgbClr val="0000FF"/>
                </a:solidFill>
                <a:latin typeface="Arial Black" pitchFamily="34" charset="0"/>
              </a:rPr>
              <a:t>th</a:t>
            </a:r>
            <a:r>
              <a:rPr lang="en-US" sz="3600" b="1" dirty="0" smtClean="0">
                <a:solidFill>
                  <a:srgbClr val="0000FF"/>
                </a:solidFill>
                <a:latin typeface="Arial Black" pitchFamily="34" charset="0"/>
              </a:rPr>
              <a:t> cranial nerve</a:t>
            </a:r>
            <a:endParaRPr lang="en-US" sz="3600" b="1" dirty="0">
              <a:solidFill>
                <a:srgbClr val="0000FF"/>
              </a:solidFill>
              <a:latin typeface="Arial Black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EB048-2365-4515-8748-B77DD9DFEE8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0817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39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39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89" t="-1" r="8445" b="34052"/>
          <a:stretch/>
        </p:blipFill>
        <p:spPr>
          <a:xfrm>
            <a:off x="2968726" y="133350"/>
            <a:ext cx="6175274" cy="364867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6200" y="1276350"/>
            <a:ext cx="2819400" cy="1323439"/>
          </a:xfrm>
          <a:prstGeom prst="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• TROCHLEAR NERVE (4th) </a:t>
            </a:r>
            <a:endParaRPr lang="en-US" sz="2000" b="1" dirty="0" smtClean="0">
              <a:solidFill>
                <a:srgbClr val="FF0000"/>
              </a:solidFill>
            </a:endParaRPr>
          </a:p>
          <a:p>
            <a:r>
              <a:rPr lang="en-US" sz="2000" b="1" dirty="0" smtClean="0">
                <a:solidFill>
                  <a:srgbClr val="0000FF"/>
                </a:solidFill>
              </a:rPr>
              <a:t>• Nucleus:</a:t>
            </a:r>
            <a:r>
              <a:rPr lang="en-US" sz="2000" dirty="0" smtClean="0"/>
              <a:t> Motor nucleus in the midbrain. </a:t>
            </a:r>
            <a:endParaRPr lang="en-US" sz="2000" dirty="0"/>
          </a:p>
        </p:txBody>
      </p:sp>
      <p:sp>
        <p:nvSpPr>
          <p:cNvPr id="6" name="Rectangle 5"/>
          <p:cNvSpPr/>
          <p:nvPr/>
        </p:nvSpPr>
        <p:spPr>
          <a:xfrm>
            <a:off x="76200" y="3486150"/>
            <a:ext cx="6629400" cy="1569660"/>
          </a:xfrm>
          <a:prstGeom prst="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</a:rPr>
              <a:t>• Exit: </a:t>
            </a:r>
            <a:r>
              <a:rPr lang="en-US" sz="2400" dirty="0" smtClean="0"/>
              <a:t>from the </a:t>
            </a:r>
            <a:r>
              <a:rPr lang="en-US" sz="2400" b="1" dirty="0" smtClean="0"/>
              <a:t>posterior aspect </a:t>
            </a:r>
            <a:r>
              <a:rPr lang="en-US" sz="2400" dirty="0" smtClean="0"/>
              <a:t>of midbrain (The </a:t>
            </a:r>
            <a:r>
              <a:rPr lang="en-US" sz="2400" b="1" dirty="0" smtClean="0">
                <a:solidFill>
                  <a:srgbClr val="FF0000"/>
                </a:solidFill>
              </a:rPr>
              <a:t>only cranial nerve</a:t>
            </a:r>
            <a:r>
              <a:rPr lang="en-US" sz="2400" dirty="0" smtClean="0"/>
              <a:t> emerges from the posterior aspect of brainstem).</a:t>
            </a:r>
          </a:p>
          <a:p>
            <a:r>
              <a:rPr lang="en-US" sz="2400" dirty="0" smtClean="0"/>
              <a:t>• It curves forward lateral to the cerebral peduncle.</a:t>
            </a: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EB048-2365-4515-8748-B77DD9DFEE8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9563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2989"/>
            <a:ext cx="9144000" cy="481752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6200" y="285750"/>
            <a:ext cx="3505200" cy="1938992"/>
          </a:xfrm>
          <a:prstGeom prst="rect">
            <a:avLst/>
          </a:prstGeom>
          <a:ln w="952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</a:rPr>
              <a:t>• It </a:t>
            </a:r>
            <a:r>
              <a:rPr lang="en-US" sz="2400" b="1" dirty="0">
                <a:solidFill>
                  <a:srgbClr val="0000FF"/>
                </a:solidFill>
              </a:rPr>
              <a:t>pierces the </a:t>
            </a:r>
            <a:r>
              <a:rPr lang="en-US" sz="2400" b="1" dirty="0" err="1">
                <a:solidFill>
                  <a:srgbClr val="0000FF"/>
                </a:solidFill>
              </a:rPr>
              <a:t>dura</a:t>
            </a:r>
            <a:r>
              <a:rPr lang="en-US" sz="2400" b="1" dirty="0">
                <a:solidFill>
                  <a:srgbClr val="0000FF"/>
                </a:solidFill>
              </a:rPr>
              <a:t> mater</a:t>
            </a:r>
            <a:r>
              <a:rPr lang="en-US" sz="2400" dirty="0"/>
              <a:t> </a:t>
            </a:r>
            <a:r>
              <a:rPr lang="en-US" sz="2400" b="1" dirty="0">
                <a:solidFill>
                  <a:srgbClr val="FF0000"/>
                </a:solidFill>
              </a:rPr>
              <a:t>at the point of crossing </a:t>
            </a:r>
            <a:r>
              <a:rPr lang="en-US" sz="2400" dirty="0"/>
              <a:t>of the free border with the attached border of the tentorium </a:t>
            </a:r>
            <a:r>
              <a:rPr lang="en-US" sz="2400" dirty="0" err="1"/>
              <a:t>cerebelli</a:t>
            </a:r>
            <a:r>
              <a:rPr lang="en-US" sz="2400" dirty="0"/>
              <a:t>. 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3409950"/>
            <a:ext cx="2895600" cy="1692771"/>
          </a:xfrm>
          <a:prstGeom prst="rect">
            <a:avLst/>
          </a:prstGeom>
          <a:ln w="952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000" dirty="0" smtClean="0"/>
              <a:t>•</a:t>
            </a:r>
            <a:r>
              <a:rPr lang="en-US" sz="2000" b="1" dirty="0" smtClean="0">
                <a:solidFill>
                  <a:srgbClr val="0000FF"/>
                </a:solidFill>
              </a:rPr>
              <a:t> </a:t>
            </a:r>
            <a:r>
              <a:rPr lang="en-US" sz="2000" dirty="0" smtClean="0"/>
              <a:t>It enters the orbit through </a:t>
            </a:r>
            <a:r>
              <a:rPr lang="en-US" sz="2000" b="1" dirty="0" smtClean="0">
                <a:solidFill>
                  <a:srgbClr val="FF0000"/>
                </a:solidFill>
              </a:rPr>
              <a:t>superior orbital fissure outside</a:t>
            </a:r>
            <a:r>
              <a:rPr lang="en-US" sz="2000" dirty="0" smtClean="0"/>
              <a:t> </a:t>
            </a:r>
            <a:r>
              <a:rPr lang="en-US" sz="2000" dirty="0" err="1" smtClean="0"/>
              <a:t>tendinous</a:t>
            </a:r>
            <a:r>
              <a:rPr lang="en-US" sz="2000" dirty="0" smtClean="0"/>
              <a:t> ring to supply </a:t>
            </a:r>
            <a:r>
              <a:rPr lang="en-US" sz="2000" b="1" dirty="0" smtClean="0">
                <a:solidFill>
                  <a:srgbClr val="0000FF"/>
                </a:solidFill>
              </a:rPr>
              <a:t>superior oblique muscle.</a:t>
            </a:r>
            <a:endParaRPr lang="en-US" sz="2000" b="1" dirty="0">
              <a:solidFill>
                <a:srgbClr val="0000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EB048-2365-4515-8748-B77DD9DFEE8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5110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00" r="12444" b="12263"/>
          <a:stretch/>
        </p:blipFill>
        <p:spPr>
          <a:xfrm>
            <a:off x="5196057" y="57150"/>
            <a:ext cx="3719343" cy="50292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52400" y="936069"/>
            <a:ext cx="4953000" cy="2092881"/>
          </a:xfrm>
          <a:prstGeom prst="rect">
            <a:avLst/>
          </a:prstGeom>
          <a:ln w="127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600" b="1" dirty="0" smtClean="0">
                <a:solidFill>
                  <a:srgbClr val="FF0000"/>
                </a:solidFill>
              </a:rPr>
              <a:t>• Injury </a:t>
            </a:r>
            <a:r>
              <a:rPr lang="en-US" sz="2600" b="1" dirty="0">
                <a:solidFill>
                  <a:srgbClr val="FF0000"/>
                </a:solidFill>
              </a:rPr>
              <a:t>of the trochlear </a:t>
            </a:r>
            <a:r>
              <a:rPr lang="en-US" sz="2600" b="1" dirty="0" smtClean="0">
                <a:solidFill>
                  <a:srgbClr val="FF0000"/>
                </a:solidFill>
              </a:rPr>
              <a:t>nerve</a:t>
            </a:r>
          </a:p>
          <a:p>
            <a:r>
              <a:rPr lang="en-US" sz="2600" b="1" dirty="0" smtClean="0"/>
              <a:t>• Commonly presents as a </a:t>
            </a:r>
            <a:r>
              <a:rPr lang="en-US" sz="2600" b="1" dirty="0" smtClean="0">
                <a:solidFill>
                  <a:srgbClr val="0000FF"/>
                </a:solidFill>
              </a:rPr>
              <a:t>squint</a:t>
            </a:r>
            <a:r>
              <a:rPr lang="en-US" sz="2600" b="1" dirty="0" smtClean="0"/>
              <a:t> or with the patient complaining </a:t>
            </a:r>
            <a:r>
              <a:rPr lang="en-US" sz="2600" b="1" dirty="0" smtClean="0">
                <a:solidFill>
                  <a:srgbClr val="0000FF"/>
                </a:solidFill>
              </a:rPr>
              <a:t>diplopia</a:t>
            </a:r>
            <a:r>
              <a:rPr lang="en-US" sz="2600" b="1" dirty="0" smtClean="0"/>
              <a:t> of on looking downwards or at the end of the nose.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EB048-2365-4515-8748-B77DD9DFEE8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9200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AutoShape 2">
            <a:extLst>
              <a:ext uri="{FF2B5EF4-FFF2-40B4-BE49-F238E27FC236}">
                <a16:creationId xmlns:a16="http://schemas.microsoft.com/office/drawing/2014/main" xmlns="" id="{FD76B35F-6DBC-4EC2-9E22-30B27E0ED3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3999" y="971550"/>
            <a:ext cx="6172201" cy="2743200"/>
          </a:xfrm>
          <a:prstGeom prst="bevel">
            <a:avLst>
              <a:gd name="adj" fmla="val 12500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91565" tIns="45783" rIns="91565" bIns="45783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515053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ar-SA" altLang="en-US" sz="110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xmlns="" id="{65BA34F3-2CB8-46C3-9A8C-883DED3B5B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9772" y="1365706"/>
            <a:ext cx="4966828" cy="1754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565" tIns="45783" rIns="91565" bIns="45783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515053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en-US" sz="5400" b="1" dirty="0" err="1" smtClean="0">
                <a:solidFill>
                  <a:srgbClr val="FF0000"/>
                </a:solidFill>
                <a:latin typeface="Arial Black" pitchFamily="34" charset="0"/>
              </a:rPr>
              <a:t>Abducent</a:t>
            </a:r>
            <a:r>
              <a:rPr lang="en-US" altLang="en-US" sz="5400" b="1" dirty="0" smtClean="0">
                <a:solidFill>
                  <a:srgbClr val="FF0000"/>
                </a:solidFill>
                <a:latin typeface="Arial Black" pitchFamily="34" charset="0"/>
              </a:rPr>
              <a:t> nerve</a:t>
            </a:r>
            <a:endParaRPr lang="en-US" altLang="en-US" sz="54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09600" y="4135219"/>
            <a:ext cx="601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en-US" sz="3600" b="1" dirty="0" smtClean="0">
                <a:solidFill>
                  <a:srgbClr val="0000FF"/>
                </a:solidFill>
                <a:latin typeface="Arial Black" pitchFamily="34" charset="0"/>
              </a:rPr>
              <a:t>The 6</a:t>
            </a:r>
            <a:r>
              <a:rPr lang="en-US" sz="3600" b="1" baseline="30000" dirty="0" smtClean="0">
                <a:solidFill>
                  <a:srgbClr val="0000FF"/>
                </a:solidFill>
                <a:latin typeface="Arial Black" pitchFamily="34" charset="0"/>
              </a:rPr>
              <a:t>th</a:t>
            </a:r>
            <a:r>
              <a:rPr lang="en-US" sz="3600" b="1" dirty="0" smtClean="0">
                <a:solidFill>
                  <a:srgbClr val="0000FF"/>
                </a:solidFill>
                <a:latin typeface="Arial Black" pitchFamily="34" charset="0"/>
              </a:rPr>
              <a:t> cranial nerve</a:t>
            </a:r>
            <a:endParaRPr lang="en-US" sz="3600" b="1" dirty="0">
              <a:solidFill>
                <a:srgbClr val="0000FF"/>
              </a:solidFill>
              <a:latin typeface="Arial Black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EB048-2365-4515-8748-B77DD9DFEE85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7466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39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39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2800350"/>
            <a:ext cx="9144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0000FF"/>
                </a:solidFill>
              </a:rPr>
              <a:t>• Structures of the eye lid</a:t>
            </a:r>
            <a:r>
              <a:rPr lang="en-US" sz="2000" b="1" dirty="0" smtClean="0">
                <a:solidFill>
                  <a:srgbClr val="0000FF"/>
                </a:solidFill>
              </a:rPr>
              <a:t>:</a:t>
            </a:r>
          </a:p>
          <a:p>
            <a:r>
              <a:rPr lang="en-US" sz="2000" b="1" dirty="0" smtClean="0">
                <a:solidFill>
                  <a:srgbClr val="FF0000"/>
                </a:solidFill>
              </a:rPr>
              <a:t>- Skin</a:t>
            </a:r>
            <a:r>
              <a:rPr lang="en-US" sz="2000" b="1" dirty="0">
                <a:solidFill>
                  <a:srgbClr val="FF0000"/>
                </a:solidFill>
              </a:rPr>
              <a:t>:</a:t>
            </a:r>
            <a:r>
              <a:rPr lang="en-US" sz="2000" dirty="0"/>
              <a:t> thin, loose, free edge containing hairs and easily distensible by edema or blood. </a:t>
            </a:r>
            <a:endParaRPr lang="en-US" sz="2000" dirty="0" smtClean="0"/>
          </a:p>
          <a:p>
            <a:r>
              <a:rPr lang="en-US" sz="2000" b="1" dirty="0" smtClean="0">
                <a:solidFill>
                  <a:srgbClr val="FF0000"/>
                </a:solidFill>
              </a:rPr>
              <a:t>- Superficial </a:t>
            </a:r>
            <a:r>
              <a:rPr lang="en-US" sz="2000" b="1" dirty="0">
                <a:solidFill>
                  <a:srgbClr val="FF0000"/>
                </a:solidFill>
              </a:rPr>
              <a:t>fascia: </a:t>
            </a:r>
            <a:r>
              <a:rPr lang="en-US" sz="2000" b="1" dirty="0">
                <a:solidFill>
                  <a:srgbClr val="0000FF"/>
                </a:solidFill>
              </a:rPr>
              <a:t>devoid of fat </a:t>
            </a:r>
            <a:r>
              <a:rPr lang="en-US" sz="2000" dirty="0"/>
              <a:t>and contains palpebral part of orbicularis oculi muscle</a:t>
            </a:r>
            <a:r>
              <a:rPr lang="en-US" sz="2000" dirty="0" smtClean="0"/>
              <a:t>.</a:t>
            </a:r>
          </a:p>
          <a:p>
            <a:r>
              <a:rPr lang="en-US" sz="2000" b="1" dirty="0" smtClean="0">
                <a:solidFill>
                  <a:srgbClr val="FF0000"/>
                </a:solidFill>
              </a:rPr>
              <a:t>- Tarsus</a:t>
            </a:r>
          </a:p>
          <a:p>
            <a:r>
              <a:rPr lang="en-US" sz="2000" b="1" dirty="0" smtClean="0">
                <a:solidFill>
                  <a:srgbClr val="FF0000"/>
                </a:solidFill>
              </a:rPr>
              <a:t>- Conjunctiva</a:t>
            </a:r>
            <a:r>
              <a:rPr lang="en-US" sz="2000" b="1" dirty="0">
                <a:solidFill>
                  <a:srgbClr val="FF0000"/>
                </a:solidFill>
              </a:rPr>
              <a:t>: </a:t>
            </a:r>
            <a:r>
              <a:rPr lang="en-US" sz="2000" dirty="0"/>
              <a:t>a mucous membrane lining the inner surfaces of the eye lids.</a:t>
            </a:r>
          </a:p>
          <a:p>
            <a:r>
              <a:rPr lang="en-US" sz="2000" b="1" dirty="0" smtClean="0"/>
              <a:t>- Medial canthus , </a:t>
            </a:r>
            <a:r>
              <a:rPr lang="en-US" sz="2000" dirty="0" smtClean="0"/>
              <a:t>medial corner of the eye where the upper &amp; lower eye lids</a:t>
            </a:r>
            <a:endParaRPr lang="en-US" sz="2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15"/>
          <a:stretch/>
        </p:blipFill>
        <p:spPr>
          <a:xfrm>
            <a:off x="1630680" y="133350"/>
            <a:ext cx="6446520" cy="261493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EB048-2365-4515-8748-B77DD9DFEE8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0659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167"/>
            <a:ext cx="9144000" cy="493516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6200" y="63120"/>
            <a:ext cx="6929120" cy="193899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• ABDUCENT NERVE (6th) </a:t>
            </a:r>
            <a:endParaRPr lang="en-US" sz="2000" b="1" dirty="0" smtClean="0">
              <a:solidFill>
                <a:srgbClr val="FF0000"/>
              </a:solidFill>
            </a:endParaRPr>
          </a:p>
          <a:p>
            <a:r>
              <a:rPr lang="en-US" sz="2000" b="1" dirty="0" smtClean="0">
                <a:solidFill>
                  <a:srgbClr val="0000FF"/>
                </a:solidFill>
              </a:rPr>
              <a:t>• Nucleus</a:t>
            </a:r>
            <a:r>
              <a:rPr lang="en-US" sz="2000" dirty="0" smtClean="0"/>
              <a:t>, Motor nucleus in the pons. </a:t>
            </a:r>
          </a:p>
          <a:p>
            <a:r>
              <a:rPr lang="en-US" sz="2000" b="1" dirty="0" smtClean="0">
                <a:solidFill>
                  <a:srgbClr val="0000FF"/>
                </a:solidFill>
              </a:rPr>
              <a:t>• Exit: </a:t>
            </a:r>
            <a:r>
              <a:rPr lang="en-US" sz="2000" dirty="0" smtClean="0"/>
              <a:t>from the groove between the pons and the pyramid. </a:t>
            </a:r>
          </a:p>
          <a:p>
            <a:r>
              <a:rPr lang="en-US" sz="2000" dirty="0" smtClean="0"/>
              <a:t>- It pierces </a:t>
            </a:r>
            <a:r>
              <a:rPr lang="en-US" sz="2000" dirty="0" err="1" smtClean="0"/>
              <a:t>dura</a:t>
            </a:r>
            <a:r>
              <a:rPr lang="en-US" sz="2000" dirty="0" smtClean="0"/>
              <a:t> at </a:t>
            </a:r>
            <a:r>
              <a:rPr lang="en-US" sz="2000" b="1" dirty="0" smtClean="0">
                <a:solidFill>
                  <a:srgbClr val="0000FF"/>
                </a:solidFill>
              </a:rPr>
              <a:t>apex of the petrous part </a:t>
            </a:r>
            <a:r>
              <a:rPr lang="en-US" sz="2000" dirty="0" smtClean="0"/>
              <a:t>of the temporal bone. </a:t>
            </a:r>
          </a:p>
          <a:p>
            <a:r>
              <a:rPr lang="en-US" sz="2000" dirty="0" smtClean="0"/>
              <a:t>- It enters </a:t>
            </a:r>
            <a:r>
              <a:rPr lang="en-US" sz="2000" b="1" dirty="0" smtClean="0">
                <a:solidFill>
                  <a:srgbClr val="FF0000"/>
                </a:solidFill>
              </a:rPr>
              <a:t>cavernous sinus </a:t>
            </a:r>
            <a:r>
              <a:rPr lang="en-US" sz="2000" dirty="0" err="1" smtClean="0"/>
              <a:t>inferolateral</a:t>
            </a:r>
            <a:r>
              <a:rPr lang="en-US" sz="2000" dirty="0" smtClean="0"/>
              <a:t> to internal carotid artery.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EB048-2365-4515-8748-B77DD9DFEE85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69430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7" r="4555"/>
          <a:stretch/>
        </p:blipFill>
        <p:spPr>
          <a:xfrm>
            <a:off x="152399" y="-19050"/>
            <a:ext cx="8913125" cy="516255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28600" y="1504950"/>
            <a:ext cx="3851276" cy="2092881"/>
          </a:xfrm>
          <a:prstGeom prst="rect">
            <a:avLst/>
          </a:prstGeom>
          <a:ln w="952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600" dirty="0"/>
              <a:t>• It enters the orbit through the </a:t>
            </a:r>
            <a:r>
              <a:rPr lang="en-US" sz="2600" b="1" dirty="0">
                <a:solidFill>
                  <a:srgbClr val="FF0000"/>
                </a:solidFill>
              </a:rPr>
              <a:t>superior orbital fissure </a:t>
            </a:r>
            <a:r>
              <a:rPr lang="en-US" sz="2600" b="1" dirty="0" smtClean="0">
                <a:solidFill>
                  <a:srgbClr val="FF0000"/>
                </a:solidFill>
              </a:rPr>
              <a:t>inside </a:t>
            </a:r>
            <a:r>
              <a:rPr lang="en-US" sz="2600" b="1" dirty="0">
                <a:solidFill>
                  <a:srgbClr val="FF0000"/>
                </a:solidFill>
              </a:rPr>
              <a:t>the </a:t>
            </a:r>
            <a:r>
              <a:rPr lang="en-US" sz="2600" b="1" dirty="0" err="1" smtClean="0">
                <a:solidFill>
                  <a:srgbClr val="FF0000"/>
                </a:solidFill>
              </a:rPr>
              <a:t>tendinous</a:t>
            </a:r>
            <a:r>
              <a:rPr lang="en-US" sz="2600" b="1" dirty="0" smtClean="0">
                <a:solidFill>
                  <a:srgbClr val="FF0000"/>
                </a:solidFill>
              </a:rPr>
              <a:t> </a:t>
            </a:r>
            <a:r>
              <a:rPr lang="en-US" sz="2600" b="1" dirty="0">
                <a:solidFill>
                  <a:srgbClr val="FF0000"/>
                </a:solidFill>
              </a:rPr>
              <a:t>ring</a:t>
            </a:r>
            <a:r>
              <a:rPr lang="en-US" sz="2600" dirty="0"/>
              <a:t> to supply the </a:t>
            </a:r>
            <a:r>
              <a:rPr lang="en-US" sz="2600" b="1" dirty="0">
                <a:solidFill>
                  <a:srgbClr val="0000FF"/>
                </a:solidFill>
              </a:rPr>
              <a:t>lateral rectus muscle</a:t>
            </a:r>
            <a:r>
              <a:rPr lang="en-US" sz="2600" b="1" dirty="0" smtClean="0">
                <a:solidFill>
                  <a:srgbClr val="0000FF"/>
                </a:solidFill>
              </a:rPr>
              <a:t>.</a:t>
            </a:r>
            <a:endParaRPr lang="en-US" sz="2600" b="1" dirty="0">
              <a:solidFill>
                <a:srgbClr val="0000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384676" y="2038350"/>
            <a:ext cx="4572000" cy="830997"/>
          </a:xfrm>
          <a:prstGeom prst="rect">
            <a:avLst/>
          </a:prstGeom>
          <a:ln w="952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• Injury of </a:t>
            </a:r>
            <a:r>
              <a:rPr lang="en-US" sz="2400" b="1" dirty="0" err="1" smtClean="0">
                <a:solidFill>
                  <a:srgbClr val="FF0000"/>
                </a:solidFill>
              </a:rPr>
              <a:t>abducent</a:t>
            </a:r>
            <a:r>
              <a:rPr lang="en-US" sz="2400" b="1" dirty="0" smtClean="0">
                <a:solidFill>
                  <a:srgbClr val="FF0000"/>
                </a:solidFill>
              </a:rPr>
              <a:t> nerve</a:t>
            </a:r>
            <a:r>
              <a:rPr lang="en-US" sz="2400" dirty="0" smtClean="0"/>
              <a:t> </a:t>
            </a:r>
            <a:r>
              <a:rPr lang="en-US" sz="2400" b="1" dirty="0" smtClean="0"/>
              <a:t>leading to </a:t>
            </a:r>
            <a:r>
              <a:rPr lang="en-US" sz="2400" b="1" dirty="0" smtClean="0">
                <a:solidFill>
                  <a:srgbClr val="0000FF"/>
                </a:solidFill>
              </a:rPr>
              <a:t>medial squint.</a:t>
            </a:r>
            <a:endParaRPr lang="en-US" sz="2400" b="1" dirty="0">
              <a:solidFill>
                <a:srgbClr val="0000FF"/>
              </a:solidFill>
            </a:endParaRP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705600" y="4705350"/>
            <a:ext cx="2133600" cy="273844"/>
          </a:xfrm>
        </p:spPr>
        <p:txBody>
          <a:bodyPr/>
          <a:lstStyle/>
          <a:p>
            <a:fld id="{14CEB048-2365-4515-8748-B77DD9DFEE85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107910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AutoShape 2">
            <a:extLst>
              <a:ext uri="{FF2B5EF4-FFF2-40B4-BE49-F238E27FC236}">
                <a16:creationId xmlns:a16="http://schemas.microsoft.com/office/drawing/2014/main" xmlns="" id="{FD76B35F-6DBC-4EC2-9E22-30B27E0ED3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3999" y="1200150"/>
            <a:ext cx="6172201" cy="2743200"/>
          </a:xfrm>
          <a:prstGeom prst="bevel">
            <a:avLst>
              <a:gd name="adj" fmla="val 12500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91565" tIns="45783" rIns="91565" bIns="45783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515053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ar-SA" altLang="en-US" sz="110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xmlns="" id="{65BA34F3-2CB8-46C3-9A8C-883DED3B5B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9772" y="1594306"/>
            <a:ext cx="4966828" cy="1754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565" tIns="45783" rIns="91565" bIns="45783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515053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en-US" sz="5400" b="1" dirty="0" err="1" smtClean="0">
                <a:solidFill>
                  <a:srgbClr val="FF0000"/>
                </a:solidFill>
                <a:latin typeface="Arial Black" pitchFamily="34" charset="0"/>
              </a:rPr>
              <a:t>Ciliary</a:t>
            </a:r>
            <a:r>
              <a:rPr lang="en-US" altLang="en-US" sz="5400" b="1" dirty="0" smtClean="0">
                <a:solidFill>
                  <a:srgbClr val="FF0000"/>
                </a:solidFill>
                <a:latin typeface="Arial Black" pitchFamily="34" charset="0"/>
              </a:rPr>
              <a:t> ganglia</a:t>
            </a:r>
            <a:endParaRPr lang="en-US" altLang="en-US" sz="54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EB048-2365-4515-8748-B77DD9DFEE85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7239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39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39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0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42989"/>
            <a:ext cx="8991600" cy="477656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1440" y="209550"/>
            <a:ext cx="3947160" cy="2308324"/>
          </a:xfrm>
          <a:prstGeom prst="rect">
            <a:avLst/>
          </a:prstGeom>
          <a:ln w="952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b="1" i="0" dirty="0" smtClean="0">
                <a:solidFill>
                  <a:srgbClr val="FF0000"/>
                </a:solidFill>
                <a:effectLst/>
                <a:latin typeface="+mj-lt"/>
              </a:rPr>
              <a:t>• CILIARY GANGLION</a:t>
            </a:r>
          </a:p>
          <a:p>
            <a:r>
              <a:rPr lang="en-US" sz="2400" b="1" i="0" dirty="0" smtClean="0">
                <a:solidFill>
                  <a:srgbClr val="1C1E21"/>
                </a:solidFill>
                <a:effectLst/>
                <a:latin typeface="+mj-lt"/>
              </a:rPr>
              <a:t> • Type: </a:t>
            </a:r>
            <a:r>
              <a:rPr lang="en-US" sz="2400" b="0" i="0" dirty="0" smtClean="0">
                <a:solidFill>
                  <a:srgbClr val="1C1E21"/>
                </a:solidFill>
                <a:effectLst/>
                <a:latin typeface="+mj-lt"/>
              </a:rPr>
              <a:t>it is a </a:t>
            </a:r>
            <a:r>
              <a:rPr lang="en-US" sz="2400" b="1" i="0" dirty="0" smtClean="0">
                <a:solidFill>
                  <a:srgbClr val="0000FF"/>
                </a:solidFill>
                <a:effectLst/>
                <a:latin typeface="+mj-lt"/>
              </a:rPr>
              <a:t>small parasympathetic ganglion</a:t>
            </a:r>
            <a:r>
              <a:rPr lang="en-US" sz="2400" b="0" i="0" dirty="0" smtClean="0">
                <a:solidFill>
                  <a:srgbClr val="1C1E21"/>
                </a:solidFill>
                <a:effectLst/>
                <a:latin typeface="+mj-lt"/>
              </a:rPr>
              <a:t> (size of the pin's head).</a:t>
            </a:r>
          </a:p>
          <a:p>
            <a:r>
              <a:rPr lang="en-US" sz="2400" b="0" i="0" dirty="0" smtClean="0">
                <a:solidFill>
                  <a:srgbClr val="1C1E21"/>
                </a:solidFill>
                <a:effectLst/>
                <a:latin typeface="+mj-lt"/>
              </a:rPr>
              <a:t> • It lies </a:t>
            </a:r>
            <a:r>
              <a:rPr lang="en-US" sz="2400" b="1" i="0" dirty="0" smtClean="0">
                <a:solidFill>
                  <a:srgbClr val="0000FF"/>
                </a:solidFill>
                <a:effectLst/>
                <a:latin typeface="+mj-lt"/>
              </a:rPr>
              <a:t>between</a:t>
            </a:r>
            <a:r>
              <a:rPr lang="en-US" sz="2400" b="0" i="0" dirty="0" smtClean="0">
                <a:solidFill>
                  <a:srgbClr val="1C1E21"/>
                </a:solidFill>
                <a:effectLst/>
                <a:latin typeface="+mj-lt"/>
              </a:rPr>
              <a:t> optic nerve and lateral rectus. </a:t>
            </a:r>
            <a:endParaRPr lang="en-US" sz="2400" dirty="0"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200" y="2571750"/>
            <a:ext cx="3962400" cy="2554545"/>
          </a:xfrm>
          <a:prstGeom prst="rect">
            <a:avLst/>
          </a:prstGeom>
          <a:ln w="952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000" b="1" i="0" dirty="0" smtClean="0">
                <a:solidFill>
                  <a:srgbClr val="FF0000"/>
                </a:solidFill>
                <a:effectLst/>
              </a:rPr>
              <a:t>• Roots: </a:t>
            </a:r>
          </a:p>
          <a:p>
            <a:r>
              <a:rPr lang="en-US" sz="2000" b="1" i="0" dirty="0" smtClean="0">
                <a:solidFill>
                  <a:srgbClr val="FF0000"/>
                </a:solidFill>
                <a:effectLst/>
              </a:rPr>
              <a:t>1- Sensory root: </a:t>
            </a:r>
            <a:r>
              <a:rPr lang="en-US" sz="2000" b="0" i="0" dirty="0" smtClean="0">
                <a:solidFill>
                  <a:srgbClr val="1C1E21"/>
                </a:solidFill>
                <a:effectLst/>
              </a:rPr>
              <a:t>From </a:t>
            </a:r>
            <a:r>
              <a:rPr lang="en-US" sz="2000" b="0" i="0" dirty="0" err="1" smtClean="0">
                <a:solidFill>
                  <a:srgbClr val="1C1E21"/>
                </a:solidFill>
                <a:effectLst/>
              </a:rPr>
              <a:t>nasociliary</a:t>
            </a:r>
            <a:r>
              <a:rPr lang="en-US" sz="2000" b="0" i="0" dirty="0" smtClean="0">
                <a:solidFill>
                  <a:srgbClr val="1C1E21"/>
                </a:solidFill>
                <a:effectLst/>
              </a:rPr>
              <a:t> nerve.</a:t>
            </a:r>
          </a:p>
          <a:p>
            <a:r>
              <a:rPr lang="en-US" sz="2000" b="1" i="0" dirty="0" smtClean="0">
                <a:solidFill>
                  <a:srgbClr val="FF0000"/>
                </a:solidFill>
                <a:effectLst/>
              </a:rPr>
              <a:t>2- Sympathetic root: </a:t>
            </a:r>
            <a:r>
              <a:rPr lang="en-US" sz="2000" b="1" i="0" dirty="0" smtClean="0">
                <a:solidFill>
                  <a:srgbClr val="0000FF"/>
                </a:solidFill>
                <a:effectLst/>
              </a:rPr>
              <a:t>superior cervical sympathetic ganglia</a:t>
            </a:r>
            <a:r>
              <a:rPr lang="en-US" sz="2000" b="0" i="0" dirty="0" smtClean="0">
                <a:solidFill>
                  <a:srgbClr val="1C1E21"/>
                </a:solidFill>
                <a:effectLst/>
              </a:rPr>
              <a:t> sympathetic plexus around ophthalmic artery to </a:t>
            </a:r>
            <a:r>
              <a:rPr lang="en-US" sz="2000" b="1" i="0" dirty="0" smtClean="0">
                <a:solidFill>
                  <a:srgbClr val="FF0000"/>
                </a:solidFill>
                <a:effectLst/>
              </a:rPr>
              <a:t>dilator </a:t>
            </a:r>
            <a:r>
              <a:rPr lang="en-US" sz="2000" b="1" i="0" dirty="0" err="1" smtClean="0">
                <a:solidFill>
                  <a:srgbClr val="FF0000"/>
                </a:solidFill>
                <a:effectLst/>
              </a:rPr>
              <a:t>pupillae</a:t>
            </a:r>
            <a:r>
              <a:rPr lang="en-US" sz="2000" b="1" i="0" dirty="0" smtClean="0">
                <a:solidFill>
                  <a:srgbClr val="FF0000"/>
                </a:solidFill>
                <a:effectLst/>
              </a:rPr>
              <a:t>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EB048-2365-4515-8748-B77DD9DFEE85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82384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8" t="2016" r="1112"/>
          <a:stretch/>
        </p:blipFill>
        <p:spPr>
          <a:xfrm>
            <a:off x="0" y="-1"/>
            <a:ext cx="9144000" cy="489297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-1"/>
            <a:ext cx="3048000" cy="4616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Parasympathetic root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3678019"/>
            <a:ext cx="699516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b="1" dirty="0">
                <a:solidFill>
                  <a:srgbClr val="1C1E21"/>
                </a:solidFill>
              </a:rPr>
              <a:t>• </a:t>
            </a:r>
            <a:r>
              <a:rPr lang="en-US" b="1" dirty="0" smtClean="0"/>
              <a:t>Postganglionic </a:t>
            </a:r>
            <a:r>
              <a:rPr lang="en-US" b="1" dirty="0"/>
              <a:t>to the sphincter </a:t>
            </a:r>
            <a:r>
              <a:rPr lang="en-US" b="1" dirty="0" err="1"/>
              <a:t>pupillae</a:t>
            </a:r>
            <a:r>
              <a:rPr lang="en-US" b="1" dirty="0"/>
              <a:t> </a:t>
            </a:r>
            <a:r>
              <a:rPr lang="en-US" b="1" dirty="0">
                <a:solidFill>
                  <a:srgbClr val="0000FF"/>
                </a:solidFill>
              </a:rPr>
              <a:t>(</a:t>
            </a:r>
            <a:r>
              <a:rPr lang="en-US" b="1" dirty="0" err="1">
                <a:solidFill>
                  <a:srgbClr val="0000FF"/>
                </a:solidFill>
              </a:rPr>
              <a:t>miosis</a:t>
            </a:r>
            <a:r>
              <a:rPr lang="en-US" b="1" dirty="0">
                <a:solidFill>
                  <a:srgbClr val="0000FF"/>
                </a:solidFill>
              </a:rPr>
              <a:t>) </a:t>
            </a:r>
            <a:r>
              <a:rPr lang="en-US" b="1" dirty="0"/>
              <a:t>and </a:t>
            </a:r>
            <a:r>
              <a:rPr lang="en-US" b="1" dirty="0" err="1"/>
              <a:t>ciliary</a:t>
            </a:r>
            <a:r>
              <a:rPr lang="en-US" b="1" dirty="0"/>
              <a:t> muscles (</a:t>
            </a:r>
            <a:r>
              <a:rPr lang="en-US" b="1" dirty="0">
                <a:solidFill>
                  <a:srgbClr val="0000FF"/>
                </a:solidFill>
              </a:rPr>
              <a:t>accommodation</a:t>
            </a:r>
            <a:r>
              <a:rPr lang="en-US" b="1" dirty="0" smtClean="0"/>
              <a:t>)</a:t>
            </a:r>
            <a:endParaRPr lang="en-US" b="1" dirty="0"/>
          </a:p>
        </p:txBody>
      </p:sp>
      <p:sp>
        <p:nvSpPr>
          <p:cNvPr id="6" name="Rectangle 5"/>
          <p:cNvSpPr/>
          <p:nvPr/>
        </p:nvSpPr>
        <p:spPr>
          <a:xfrm>
            <a:off x="66040" y="4391620"/>
            <a:ext cx="702056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• </a:t>
            </a:r>
            <a:r>
              <a:rPr lang="en-US" b="1" dirty="0" smtClean="0">
                <a:solidFill>
                  <a:srgbClr val="FF0000"/>
                </a:solidFill>
              </a:rPr>
              <a:t>Adie syndrome,</a:t>
            </a:r>
            <a:r>
              <a:rPr lang="en-US" b="1" dirty="0" smtClean="0"/>
              <a:t> damage of </a:t>
            </a:r>
            <a:r>
              <a:rPr lang="en-US" b="1" dirty="0" err="1" smtClean="0"/>
              <a:t>ciliary</a:t>
            </a:r>
            <a:r>
              <a:rPr lang="en-US" b="1" dirty="0" smtClean="0"/>
              <a:t> ganglion manifests </a:t>
            </a:r>
            <a:r>
              <a:rPr lang="en-US" b="1" dirty="0" smtClean="0">
                <a:solidFill>
                  <a:srgbClr val="0000FF"/>
                </a:solidFill>
              </a:rPr>
              <a:t>dilated pupil </a:t>
            </a:r>
            <a:r>
              <a:rPr lang="en-US" b="1" dirty="0" smtClean="0"/>
              <a:t>and </a:t>
            </a:r>
            <a:r>
              <a:rPr lang="en-US" b="1" dirty="0" smtClean="0">
                <a:solidFill>
                  <a:srgbClr val="0000FF"/>
                </a:solidFill>
              </a:rPr>
              <a:t>light-near </a:t>
            </a:r>
            <a:r>
              <a:rPr lang="en-US" b="1" dirty="0" err="1" smtClean="0">
                <a:solidFill>
                  <a:srgbClr val="0000FF"/>
                </a:solidFill>
              </a:rPr>
              <a:t>dissocciation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EB048-2365-4515-8748-B77DD9DFEE85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29054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AutoShape 2">
            <a:extLst>
              <a:ext uri="{FF2B5EF4-FFF2-40B4-BE49-F238E27FC236}">
                <a16:creationId xmlns:a16="http://schemas.microsoft.com/office/drawing/2014/main" xmlns="" id="{FD76B35F-6DBC-4EC2-9E22-30B27E0ED3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3999" y="1276350"/>
            <a:ext cx="6172201" cy="2743200"/>
          </a:xfrm>
          <a:prstGeom prst="bevel">
            <a:avLst>
              <a:gd name="adj" fmla="val 12500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91565" tIns="45783" rIns="91565" bIns="45783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515053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ar-SA" altLang="en-US" sz="110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xmlns="" id="{65BA34F3-2CB8-46C3-9A8C-883DED3B5B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9772" y="1746706"/>
            <a:ext cx="4966828" cy="1754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565" tIns="45783" rIns="91565" bIns="45783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515053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en-US" sz="5400" b="1" dirty="0" err="1" smtClean="0">
                <a:solidFill>
                  <a:srgbClr val="FF0000"/>
                </a:solidFill>
                <a:latin typeface="Arial Black" pitchFamily="34" charset="0"/>
              </a:rPr>
              <a:t>Opthalmic</a:t>
            </a:r>
            <a:r>
              <a:rPr lang="en-US" altLang="en-US" sz="5400" b="1" dirty="0" smtClean="0">
                <a:solidFill>
                  <a:srgbClr val="FF0000"/>
                </a:solidFill>
                <a:latin typeface="Arial Black" pitchFamily="34" charset="0"/>
              </a:rPr>
              <a:t> artery</a:t>
            </a:r>
            <a:endParaRPr lang="en-US" altLang="en-US" sz="54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EB048-2365-4515-8748-B77DD9DFEE85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7790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39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39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0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29" r="8997" b="5715"/>
          <a:stretch/>
        </p:blipFill>
        <p:spPr>
          <a:xfrm>
            <a:off x="66881" y="161924"/>
            <a:ext cx="9077119" cy="484822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3714" y="135612"/>
            <a:ext cx="3812486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 smtClean="0">
                <a:solidFill>
                  <a:srgbClr val="C00000"/>
                </a:solidFill>
              </a:rPr>
              <a:t>• Origin</a:t>
            </a:r>
            <a:r>
              <a:rPr lang="en-US" sz="2200" b="1" dirty="0">
                <a:solidFill>
                  <a:srgbClr val="C00000"/>
                </a:solidFill>
              </a:rPr>
              <a:t>: </a:t>
            </a:r>
            <a:r>
              <a:rPr lang="en-US" sz="2200" dirty="0"/>
              <a:t>from </a:t>
            </a:r>
            <a:r>
              <a:rPr lang="en-US" sz="2200" b="1" dirty="0">
                <a:solidFill>
                  <a:srgbClr val="0000FF"/>
                </a:solidFill>
              </a:rPr>
              <a:t>internal carotid artery</a:t>
            </a:r>
            <a:r>
              <a:rPr lang="en-US" sz="2200" dirty="0"/>
              <a:t> outside cavernous sinus</a:t>
            </a:r>
            <a:r>
              <a:rPr lang="en-US" sz="2200" dirty="0" smtClean="0"/>
              <a:t>.</a:t>
            </a:r>
          </a:p>
          <a:p>
            <a:r>
              <a:rPr lang="en-US" sz="2200" b="1" dirty="0" smtClean="0">
                <a:solidFill>
                  <a:srgbClr val="C00000"/>
                </a:solidFill>
              </a:rPr>
              <a:t>• </a:t>
            </a:r>
            <a:r>
              <a:rPr lang="en-US" sz="2200" b="1" dirty="0">
                <a:solidFill>
                  <a:srgbClr val="C00000"/>
                </a:solidFill>
              </a:rPr>
              <a:t>Course: </a:t>
            </a:r>
            <a:r>
              <a:rPr lang="en-US" sz="2200" dirty="0"/>
              <a:t>enters orbit through </a:t>
            </a:r>
            <a:r>
              <a:rPr lang="en-US" sz="2200" b="1" dirty="0">
                <a:solidFill>
                  <a:srgbClr val="0000FF"/>
                </a:solidFill>
              </a:rPr>
              <a:t>optic canal </a:t>
            </a:r>
            <a:r>
              <a:rPr lang="en-US" sz="2200" dirty="0"/>
              <a:t>(</a:t>
            </a:r>
            <a:r>
              <a:rPr lang="en-US" sz="2200" b="1" dirty="0">
                <a:solidFill>
                  <a:srgbClr val="FF0000"/>
                </a:solidFill>
              </a:rPr>
              <a:t>below </a:t>
            </a:r>
            <a:r>
              <a:rPr lang="en-US" sz="2200" dirty="0"/>
              <a:t>optic nerve</a:t>
            </a:r>
            <a:r>
              <a:rPr lang="en-US" sz="2200" dirty="0" smtClean="0"/>
              <a:t>).</a:t>
            </a:r>
          </a:p>
          <a:p>
            <a:r>
              <a:rPr lang="en-US" sz="2200" dirty="0" smtClean="0"/>
              <a:t>- Gradually</a:t>
            </a:r>
            <a:r>
              <a:rPr lang="en-US" sz="2200" dirty="0"/>
              <a:t>, it curves to reach </a:t>
            </a:r>
            <a:r>
              <a:rPr lang="en-US" sz="2200" b="1" dirty="0">
                <a:solidFill>
                  <a:srgbClr val="0000FF"/>
                </a:solidFill>
              </a:rPr>
              <a:t>lateral side</a:t>
            </a:r>
            <a:r>
              <a:rPr lang="en-US" sz="2200" dirty="0"/>
              <a:t> of optic nerve. </a:t>
            </a:r>
          </a:p>
          <a:p>
            <a:r>
              <a:rPr lang="en-US" sz="2200" dirty="0" smtClean="0"/>
              <a:t>- It </a:t>
            </a:r>
            <a:r>
              <a:rPr lang="en-US" sz="2200" dirty="0"/>
              <a:t>crosses </a:t>
            </a:r>
            <a:r>
              <a:rPr lang="en-US" sz="2200" b="1" dirty="0">
                <a:solidFill>
                  <a:srgbClr val="FF0000"/>
                </a:solidFill>
              </a:rPr>
              <a:t>above optic nerve from lateral to medial</a:t>
            </a:r>
            <a:r>
              <a:rPr lang="en-US" sz="2200" dirty="0"/>
              <a:t> with </a:t>
            </a:r>
            <a:r>
              <a:rPr lang="en-US" sz="2200" dirty="0" err="1"/>
              <a:t>nasociliary</a:t>
            </a:r>
            <a:r>
              <a:rPr lang="en-US" sz="2200" dirty="0"/>
              <a:t> nerve</a:t>
            </a:r>
            <a:r>
              <a:rPr lang="en-US" sz="2200" dirty="0" smtClean="0"/>
              <a:t>.</a:t>
            </a:r>
          </a:p>
          <a:p>
            <a:r>
              <a:rPr lang="en-US" sz="2200" dirty="0" smtClean="0"/>
              <a:t>- </a:t>
            </a:r>
            <a:r>
              <a:rPr lang="en-US" sz="2200" dirty="0"/>
              <a:t>Then, it runs forwards along medial wall of orbit.</a:t>
            </a:r>
          </a:p>
          <a:p>
            <a:r>
              <a:rPr lang="en-US" sz="2200" dirty="0" smtClean="0"/>
              <a:t/>
            </a:r>
            <a:br>
              <a:rPr lang="en-US" sz="2200" dirty="0" smtClean="0"/>
            </a:br>
            <a:endParaRPr lang="en-US" sz="22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EB048-2365-4515-8748-B77DD9DFEE85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56811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" r="6640" b="3935"/>
          <a:stretch/>
        </p:blipFill>
        <p:spPr>
          <a:xfrm>
            <a:off x="106205" y="1"/>
            <a:ext cx="8961595" cy="5145368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EB048-2365-4515-8748-B77DD9DFEE85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59835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833"/>
            <a:ext cx="9144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• OPHTHALMIC </a:t>
            </a:r>
            <a:r>
              <a:rPr lang="en-US" b="1" dirty="0" smtClean="0">
                <a:solidFill>
                  <a:srgbClr val="C00000"/>
                </a:solidFill>
              </a:rPr>
              <a:t>ARTERY</a:t>
            </a:r>
          </a:p>
          <a:p>
            <a:r>
              <a:rPr lang="en-US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1- Central artery of the retina </a:t>
            </a:r>
            <a:r>
              <a:rPr lang="en-US" dirty="0" smtClean="0"/>
              <a:t>(the most important branch): it pierces the optic nerve and runs</a:t>
            </a:r>
          </a:p>
          <a:p>
            <a:r>
              <a:rPr lang="en-US" dirty="0"/>
              <a:t> </a:t>
            </a:r>
            <a:r>
              <a:rPr lang="en-US" dirty="0" smtClean="0"/>
              <a:t>    inside it to reach the retina (</a:t>
            </a:r>
            <a:r>
              <a:rPr lang="en-US" b="1" dirty="0" smtClean="0">
                <a:solidFill>
                  <a:srgbClr val="0000FF"/>
                </a:solidFill>
              </a:rPr>
              <a:t>only blood supply to the retina</a:t>
            </a:r>
            <a:r>
              <a:rPr lang="en-US" dirty="0" smtClean="0"/>
              <a:t>). </a:t>
            </a:r>
          </a:p>
          <a:p>
            <a:r>
              <a:rPr lang="en-US" dirty="0" smtClean="0"/>
              <a:t> • </a:t>
            </a:r>
            <a:r>
              <a:rPr lang="en-US" dirty="0"/>
              <a:t>If the central artery of the retina is </a:t>
            </a:r>
            <a:r>
              <a:rPr lang="en-US" b="1" dirty="0">
                <a:solidFill>
                  <a:srgbClr val="0000FF"/>
                </a:solidFill>
              </a:rPr>
              <a:t>blocked</a:t>
            </a:r>
            <a:r>
              <a:rPr lang="en-US" dirty="0"/>
              <a:t>, it leads to </a:t>
            </a:r>
            <a:r>
              <a:rPr lang="en-US" b="1" dirty="0">
                <a:solidFill>
                  <a:srgbClr val="FF0000"/>
                </a:solidFill>
              </a:rPr>
              <a:t>complete blindness. </a:t>
            </a:r>
            <a:endParaRPr lang="en-US" b="1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 • It is the only artery that can be seen by </a:t>
            </a:r>
            <a:r>
              <a:rPr lang="en-US" b="1" dirty="0" smtClean="0">
                <a:solidFill>
                  <a:srgbClr val="FF0000"/>
                </a:solidFill>
              </a:rPr>
              <a:t>ophthalmoscope </a:t>
            </a:r>
            <a:r>
              <a:rPr lang="en-US" dirty="0" smtClean="0"/>
              <a:t>during fundus examination of eye.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2- Lacrimal artery</a:t>
            </a:r>
            <a:r>
              <a:rPr lang="en-US" dirty="0" smtClean="0"/>
              <a:t>, to lacrimal gland, gives </a:t>
            </a:r>
            <a:r>
              <a:rPr lang="en-US" b="1" dirty="0" smtClean="0">
                <a:solidFill>
                  <a:srgbClr val="0000FF"/>
                </a:solidFill>
              </a:rPr>
              <a:t>Lateral palpebral artery </a:t>
            </a:r>
            <a:r>
              <a:rPr lang="en-US" dirty="0" smtClean="0"/>
              <a:t>to lateral part of upper eyelid. 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3- Muscular branches </a:t>
            </a:r>
            <a:r>
              <a:rPr lang="en-US" dirty="0" smtClean="0"/>
              <a:t>to the </a:t>
            </a:r>
            <a:r>
              <a:rPr lang="en-US" dirty="0" err="1" smtClean="0"/>
              <a:t>extraocular</a:t>
            </a:r>
            <a:r>
              <a:rPr lang="en-US" dirty="0" smtClean="0"/>
              <a:t> muscles. 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4- </a:t>
            </a:r>
            <a:r>
              <a:rPr lang="en-US" b="1" dirty="0" err="1" smtClean="0">
                <a:solidFill>
                  <a:srgbClr val="FF0000"/>
                </a:solidFill>
              </a:rPr>
              <a:t>Ciliary</a:t>
            </a:r>
            <a:r>
              <a:rPr lang="en-US" b="1" dirty="0" smtClean="0">
                <a:solidFill>
                  <a:srgbClr val="FF0000"/>
                </a:solidFill>
              </a:rPr>
              <a:t> arteries: </a:t>
            </a:r>
            <a:r>
              <a:rPr lang="en-US" dirty="0" smtClean="0"/>
              <a:t>to the eye ball.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5- Supraorbital artery</a:t>
            </a:r>
            <a:r>
              <a:rPr lang="en-US" dirty="0" smtClean="0"/>
              <a:t> runs through supraorbital notch or foramen with nerve to face and scalp.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6- Posterior </a:t>
            </a:r>
            <a:r>
              <a:rPr lang="en-US" b="1" dirty="0" err="1" smtClean="0">
                <a:solidFill>
                  <a:srgbClr val="FF0000"/>
                </a:solidFill>
              </a:rPr>
              <a:t>ethmoidal</a:t>
            </a:r>
            <a:r>
              <a:rPr lang="en-US" b="1" dirty="0" smtClean="0">
                <a:solidFill>
                  <a:srgbClr val="FF0000"/>
                </a:solidFill>
              </a:rPr>
              <a:t> artery </a:t>
            </a:r>
            <a:r>
              <a:rPr lang="en-US" dirty="0" smtClean="0"/>
              <a:t>enters the posterior </a:t>
            </a:r>
            <a:r>
              <a:rPr lang="en-US" dirty="0" err="1" smtClean="0"/>
              <a:t>ethmoidal</a:t>
            </a:r>
            <a:r>
              <a:rPr lang="en-US" dirty="0" smtClean="0"/>
              <a:t> canal with the nerve. </a:t>
            </a:r>
          </a:p>
          <a:p>
            <a:r>
              <a:rPr lang="en-US" dirty="0"/>
              <a:t> </a:t>
            </a:r>
            <a:r>
              <a:rPr lang="en-US" dirty="0" smtClean="0"/>
              <a:t> - It supplies the </a:t>
            </a:r>
            <a:r>
              <a:rPr lang="en-US" b="1" dirty="0" smtClean="0">
                <a:solidFill>
                  <a:srgbClr val="0000FF"/>
                </a:solidFill>
              </a:rPr>
              <a:t>posterior </a:t>
            </a:r>
            <a:r>
              <a:rPr lang="en-US" b="1" dirty="0" err="1" smtClean="0">
                <a:solidFill>
                  <a:srgbClr val="0000FF"/>
                </a:solidFill>
              </a:rPr>
              <a:t>ethmoidal</a:t>
            </a:r>
            <a:r>
              <a:rPr lang="en-US" b="1" dirty="0" smtClean="0">
                <a:solidFill>
                  <a:srgbClr val="0000FF"/>
                </a:solidFill>
              </a:rPr>
              <a:t> air sinus and nasal mucosa.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7- Anterior </a:t>
            </a:r>
            <a:r>
              <a:rPr lang="en-US" b="1" dirty="0" err="1" smtClean="0">
                <a:solidFill>
                  <a:srgbClr val="FF0000"/>
                </a:solidFill>
              </a:rPr>
              <a:t>ethmoidal</a:t>
            </a:r>
            <a:r>
              <a:rPr lang="en-US" b="1" dirty="0" smtClean="0">
                <a:solidFill>
                  <a:srgbClr val="FF0000"/>
                </a:solidFill>
              </a:rPr>
              <a:t> artery </a:t>
            </a:r>
            <a:r>
              <a:rPr lang="en-US" dirty="0" smtClean="0"/>
              <a:t>enters the anterior </a:t>
            </a:r>
            <a:r>
              <a:rPr lang="en-US" dirty="0" err="1" smtClean="0"/>
              <a:t>ethmoidal</a:t>
            </a:r>
            <a:r>
              <a:rPr lang="en-US" dirty="0" smtClean="0"/>
              <a:t> canal with the nerve.</a:t>
            </a:r>
          </a:p>
          <a:p>
            <a:r>
              <a:rPr lang="en-US" dirty="0"/>
              <a:t> </a:t>
            </a:r>
            <a:r>
              <a:rPr lang="en-US" dirty="0" smtClean="0"/>
              <a:t> - It supplies the </a:t>
            </a:r>
            <a:r>
              <a:rPr lang="en-US" b="1" dirty="0" smtClean="0">
                <a:solidFill>
                  <a:srgbClr val="0000FF"/>
                </a:solidFill>
              </a:rPr>
              <a:t>anterior and middle </a:t>
            </a:r>
            <a:r>
              <a:rPr lang="en-US" b="1" dirty="0" err="1" smtClean="0">
                <a:solidFill>
                  <a:srgbClr val="0000FF"/>
                </a:solidFill>
              </a:rPr>
              <a:t>ethmoidal</a:t>
            </a:r>
            <a:r>
              <a:rPr lang="en-US" b="1" dirty="0" smtClean="0">
                <a:solidFill>
                  <a:srgbClr val="0000FF"/>
                </a:solidFill>
              </a:rPr>
              <a:t> air sinuses and nasal mucosa.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8- Medial Palpebral branches </a:t>
            </a:r>
            <a:r>
              <a:rPr lang="en-US" dirty="0" smtClean="0"/>
              <a:t>to the medial part of the upper eye lids.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9- </a:t>
            </a:r>
            <a:r>
              <a:rPr lang="en-US" b="1" dirty="0" err="1" smtClean="0">
                <a:solidFill>
                  <a:srgbClr val="FF0000"/>
                </a:solidFill>
              </a:rPr>
              <a:t>Supratrochlear</a:t>
            </a:r>
            <a:r>
              <a:rPr lang="en-US" b="1" dirty="0" smtClean="0">
                <a:solidFill>
                  <a:srgbClr val="FF0000"/>
                </a:solidFill>
              </a:rPr>
              <a:t> artery,</a:t>
            </a:r>
            <a:r>
              <a:rPr lang="en-US" dirty="0" smtClean="0"/>
              <a:t> one of the two terminal branches, with the nerve to face and scalp.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10- Dorsal nasal artery: </a:t>
            </a:r>
            <a:r>
              <a:rPr lang="en-US" dirty="0" smtClean="0"/>
              <a:t>one of the 2 terminal branches to the dorsum of the nose. It anastomoses with the facial artery.</a:t>
            </a:r>
          </a:p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EB048-2365-4515-8748-B77DD9DFEE85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8494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866" name="Object 2">
            <a:extLst>
              <a:ext uri="{FF2B5EF4-FFF2-40B4-BE49-F238E27FC236}">
                <a16:creationId xmlns:a16="http://schemas.microsoft.com/office/drawing/2014/main" xmlns="" id="{5BEAF321-CE8B-4EFD-9974-5224A4C8CD6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596880" y="1513583"/>
          <a:ext cx="1950244" cy="21170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" name="Clip" r:id="rId4" imgW="3467100" imgH="5018088" progId="MS_ClipArt_Gallery.2">
                  <p:embed/>
                </p:oleObj>
              </mc:Choice>
              <mc:Fallback>
                <p:oleObj name="Clip" r:id="rId4" imgW="3467100" imgH="5018088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contrast="3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96880" y="1513583"/>
                        <a:ext cx="1950244" cy="211700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67" name="Object 3">
            <a:extLst>
              <a:ext uri="{FF2B5EF4-FFF2-40B4-BE49-F238E27FC236}">
                <a16:creationId xmlns:a16="http://schemas.microsoft.com/office/drawing/2014/main" xmlns="" id="{D3B55F9F-14CC-4C1F-9099-44FA0F7FA8D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682605" y="1577877"/>
          <a:ext cx="1950244" cy="21170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" name="Clip" r:id="rId6" imgW="3467100" imgH="5018088" progId="MS_ClipArt_Gallery.2">
                  <p:embed/>
                </p:oleObj>
              </mc:Choice>
              <mc:Fallback>
                <p:oleObj name="Clip" r:id="rId6" imgW="3467100" imgH="5018088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contrast="3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82605" y="1577877"/>
                        <a:ext cx="1950244" cy="211700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68" name="Object 4">
            <a:extLst>
              <a:ext uri="{FF2B5EF4-FFF2-40B4-BE49-F238E27FC236}">
                <a16:creationId xmlns:a16="http://schemas.microsoft.com/office/drawing/2014/main" xmlns="" id="{7E469F78-8BBE-4AF3-975C-D1349B70618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768330" y="1642171"/>
          <a:ext cx="1950244" cy="21170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" name="Clip" r:id="rId7" imgW="3467100" imgH="5018088" progId="MS_ClipArt_Gallery.2">
                  <p:embed/>
                </p:oleObj>
              </mc:Choice>
              <mc:Fallback>
                <p:oleObj name="Clip" r:id="rId7" imgW="3467100" imgH="5018088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contrast="3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68330" y="1642171"/>
                        <a:ext cx="1950244" cy="211700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69" name="Object 5">
            <a:extLst>
              <a:ext uri="{FF2B5EF4-FFF2-40B4-BE49-F238E27FC236}">
                <a16:creationId xmlns:a16="http://schemas.microsoft.com/office/drawing/2014/main" xmlns="" id="{BB1B67DB-B310-4519-BECC-22BCB095371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500439" y="1478757"/>
          <a:ext cx="1950244" cy="21170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" name="Clip" r:id="rId8" imgW="3467100" imgH="5018088" progId="MS_ClipArt_Gallery.2">
                  <p:embed/>
                </p:oleObj>
              </mc:Choice>
              <mc:Fallback>
                <p:oleObj name="Clip" r:id="rId8" imgW="3467100" imgH="5018088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contrast="3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0439" y="1478757"/>
                        <a:ext cx="1950244" cy="211700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70" name="Object 6">
            <a:extLst>
              <a:ext uri="{FF2B5EF4-FFF2-40B4-BE49-F238E27FC236}">
                <a16:creationId xmlns:a16="http://schemas.microsoft.com/office/drawing/2014/main" xmlns="" id="{67334DEF-34EF-4363-9A6F-2F92348B8A1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143376" y="1221582"/>
          <a:ext cx="1950244" cy="21170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" name="Clip" r:id="rId9" imgW="3467100" imgH="5018088" progId="MS_ClipArt_Gallery.2">
                  <p:embed/>
                </p:oleObj>
              </mc:Choice>
              <mc:Fallback>
                <p:oleObj name="Clip" r:id="rId9" imgW="3467100" imgH="5018088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contrast="3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3376" y="1221582"/>
                        <a:ext cx="1950244" cy="211700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71" name="Object 7">
            <a:extLst>
              <a:ext uri="{FF2B5EF4-FFF2-40B4-BE49-F238E27FC236}">
                <a16:creationId xmlns:a16="http://schemas.microsoft.com/office/drawing/2014/main" xmlns="" id="{8736F3C8-B101-422E-95D6-8E009B9B0B2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171701" y="1478757"/>
          <a:ext cx="1950244" cy="21170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" name="Clip" r:id="rId10" imgW="3467100" imgH="5018088" progId="MS_ClipArt_Gallery.2">
                  <p:embed/>
                </p:oleObj>
              </mc:Choice>
              <mc:Fallback>
                <p:oleObj name="Clip" r:id="rId10" imgW="3467100" imgH="5018088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contrast="3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1701" y="1478757"/>
                        <a:ext cx="1950244" cy="211700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0697" name="Text Box 9">
            <a:extLst>
              <a:ext uri="{FF2B5EF4-FFF2-40B4-BE49-F238E27FC236}">
                <a16:creationId xmlns:a16="http://schemas.microsoft.com/office/drawing/2014/main" xmlns="" id="{94EDC775-5621-493E-A9F0-362F809EBA02}"/>
              </a:ext>
            </a:extLst>
          </p:cNvPr>
          <p:cNvSpPr txBox="1">
            <a:spLocks noChangeArrowheads="1"/>
          </p:cNvSpPr>
          <p:nvPr/>
        </p:nvSpPr>
        <p:spPr bwMode="auto">
          <a:xfrm rot="1856420">
            <a:off x="4289105" y="807322"/>
            <a:ext cx="2914650" cy="2129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51433" tIns="25717" rIns="51433" bIns="25717">
            <a:spAutoFit/>
          </a:bodyPr>
          <a:lstStyle/>
          <a:p>
            <a:pPr marL="0" marR="0" lvl="0" indent="0" algn="l" defTabSz="51435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CC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Monotype Corsiva" pitchFamily="66" charset="0"/>
                <a:ea typeface="+mn-ea"/>
                <a:cs typeface="Arial" charset="0"/>
              </a:rPr>
              <a:t>Thank you </a:t>
            </a:r>
          </a:p>
          <a:p>
            <a:pPr marL="0" marR="0" lvl="0" indent="0" algn="l" defTabSz="51435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00CCFF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Monotype Corsiva" pitchFamily="66" charset="0"/>
              <a:ea typeface="+mn-ea"/>
              <a:cs typeface="Arial" charset="0"/>
            </a:endParaRPr>
          </a:p>
        </p:txBody>
      </p:sp>
      <p:sp>
        <p:nvSpPr>
          <p:cNvPr id="370698" name="Text Box 10">
            <a:extLst>
              <a:ext uri="{FF2B5EF4-FFF2-40B4-BE49-F238E27FC236}">
                <a16:creationId xmlns:a16="http://schemas.microsoft.com/office/drawing/2014/main" xmlns="" id="{188880D0-E2C4-4790-B498-DC6603882F9C}"/>
              </a:ext>
            </a:extLst>
          </p:cNvPr>
          <p:cNvSpPr txBox="1">
            <a:spLocks noChangeArrowheads="1"/>
          </p:cNvSpPr>
          <p:nvPr/>
        </p:nvSpPr>
        <p:spPr bwMode="auto">
          <a:xfrm rot="1856420">
            <a:off x="1711645" y="3349750"/>
            <a:ext cx="2914650" cy="2129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51433" tIns="25717" rIns="51433" bIns="25717">
            <a:spAutoFit/>
          </a:bodyPr>
          <a:lstStyle/>
          <a:p>
            <a:pPr marL="0" marR="0" lvl="0" indent="0" algn="l" defTabSz="51435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Monotype Corsiva" pitchFamily="66" charset="0"/>
                <a:ea typeface="+mn-ea"/>
                <a:cs typeface="Arial" charset="0"/>
              </a:rPr>
              <a:t>Questions </a:t>
            </a:r>
          </a:p>
          <a:p>
            <a:pPr marL="0" marR="0" lvl="0" indent="0" algn="l" defTabSz="51435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Monotype Corsiva" pitchFamily="66" charset="0"/>
              <a:ea typeface="+mn-ea"/>
              <a:cs typeface="Arial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23968-4C96-4CCC-A7BE-10BA25569C0B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2136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6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3706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0903 0.26667 C -0.71129 0.25764 -0.7158 0.24954 -0.71945 0.24144 C -0.72066 0.23796 -0.72327 0.23496 -0.72379 0.23102 C -0.72587 0.21898 -0.72553 0.2088 -0.72657 0.19676 C -0.725 0.1831 -0.72917 0.16991 -0.72987 0.15625 C -0.73056 0.14491 -0.72969 0.1331 -0.73021 0.12176 C -0.73125 0.10046 -0.73108 0.12755 -0.73108 0.11158 C -0.73125 0.10695 -0.73073 0.10139 -0.73108 0.09676 C -0.73143 0.09468 -0.73247 0.09329 -0.73247 0.09144 C -0.73316 0.08681 -0.73334 0.08241 -0.73386 0.07708 C -0.73455 0.06783 -0.7323 0.0757 -0.73438 0.06458 C -0.73698 0.05093 -0.73855 0.03843 -0.73785 0.02408 C -0.73178 0.00116 -0.7323 -0.0081 -0.7198 -0.02106 C -0.71493 -0.02616 -0.71303 -0.02847 -0.70678 -0.0287 C -0.69671 -0.03194 -0.69671 -0.03148 -0.68473 -0.02801 C -0.68351 -0.02731 -0.68247 -0.02569 -0.68091 -0.02523 C -0.66737 -0.01967 -0.67171 -0.02199 -0.66684 -0.03912 C -0.66407 -0.05324 -0.65816 -0.075 -0.65938 -0.09143 C -0.65816 -0.10949 -0.65643 -0.13333 -0.65973 -0.15162 C -0.65938 -0.16065 -0.65973 -0.1794 -0.66285 -0.1875 C -0.66337 -0.19444 -0.6632 -0.20116 -0.66528 -0.20787 C -0.66493 -0.21597 -0.66563 -0.22338 -0.66789 -0.23102 C -0.66737 -0.24398 -0.66962 -0.25648 -0.66858 -0.26898 C -0.66789 -0.27569 -0.66632 -0.28889 -0.6665 -0.28866 C -0.65973 -0.31065 -0.65209 -0.33241 -0.63733 -0.34676 C -0.63247 -0.35185 -0.62882 -0.35625 -0.62223 -0.35879 C -0.61841 -0.36273 -0.61667 -0.36342 -0.61198 -0.36435 C -0.60625 -0.36782 -0.60521 -0.36759 -0.59914 -0.36366 C -0.59497 -0.35926 -0.58959 -0.35254 -0.58577 -0.34699 C -0.58282 -0.35301 -0.57813 -0.35417 -0.57327 -0.35741 C -0.56928 -0.36018 -0.56719 -0.3625 -0.56268 -0.36435 C -0.55921 -0.36736 -0.55608 -0.36944 -0.55191 -0.37106 C -0.54549 -0.37685 -0.53768 -0.38032 -0.53073 -0.38472 C -0.52605 -0.3875 -0.52466 -0.39143 -0.51893 -0.3912 C -0.51459 -0.3993 -0.50261 -0.40162 -0.4948 -0.40648 C -0.48976 -0.40208 -0.49011 -0.39491 -0.48629 -0.38912 C -0.48386 -0.38148 -0.47934 -0.37592 -0.47709 -0.36875 C -0.47344 -0.35926 -0.47743 -0.36551 -0.47257 -0.35879 C -0.47084 -0.35278 -0.46962 -0.35 -0.46632 -0.34514 C -0.46337 -0.33333 -0.46007 -0.32199 -0.45816 -0.31018 C -0.45747 -0.30486 -0.45469 -0.30046 -0.45348 -0.29583 C -0.45226 -0.29097 -0.44948 -0.27454 -0.44653 -0.27037 C -0.44584 -0.25995 -0.44306 -0.26157 -0.43941 -0.25231 C -0.43282 -0.23634 -0.43924 -0.24815 -0.42934 -0.23171 C -0.42674 -0.22731 -0.42865 -0.2287 -0.42674 -0.22384 C -0.42379 -0.21782 -0.42136 -0.2118 -0.41771 -0.20764 C -0.4158 -0.19629 -0.41823 -0.20625 -0.41112 -0.19398 C -0.40747 -0.18704 -0.40504 -0.18079 -0.39966 -0.17546 C -0.39375 -0.17708 -0.39254 -0.18217 -0.38976 -0.18819 C -0.38872 -0.19028 -0.38594 -0.19514 -0.38594 -0.19491 C -0.37535 -0.22338 -0.37327 -0.25278 -0.37414 -0.28449 C -0.37344 -0.2868 -0.36997 -0.30254 -0.36563 -0.30486 C -0.35556 -0.31134 -0.34549 -0.31829 -0.33334 -0.31713 C -0.33004 -0.31504 -0.32657 -0.31435 -0.32327 -0.31157 C -0.32171 -0.31018 -0.32118 -0.30787 -0.31997 -0.30602 C -0.31389 -0.29884 -0.30625 -0.29167 -0.29931 -0.28518 C -0.28577 -0.27245 -0.26823 -0.26551 -0.25278 -0.25856 C -0.2507 -0.25671 -0.24827 -0.25486 -0.24618 -0.25301 C -0.24341 -0.25092 -0.23733 -0.24653 -0.23733 -0.24629 C -0.23056 -0.23819 -0.22188 -0.23565 -0.21268 -0.23403 C -0.20712 -0.2375 -0.20209 -0.2419 -0.19618 -0.2456 C -0.19063 -0.25648 -0.18195 -0.26088 -0.17136 -0.26018 C -0.15243 -0.25162 -0.13473 -0.24004 -0.11667 -0.23055 C -0.11268 -0.22662 -0.10921 -0.22361 -0.10625 -0.21921 C -0.104 -0.21018 -0.10174 -0.20486 -0.09792 -0.19676 C -0.09705 -0.19352 -0.09671 -0.19028 -0.09532 -0.18727 C -0.09445 -0.18379 -0.09375 -0.18079 -0.09271 -0.17801 C -0.09237 -0.17639 -0.0915 -0.17315 -0.0915 -0.17315 C -0.0915 -0.17153 -0.09167 -0.17014 -0.09132 -0.16898 C -0.09115 -0.1669 -0.09063 -0.16504 -0.09046 -0.16319 C -0.09046 -0.16042 -0.09115 -0.15741 -0.09132 -0.15486 C -0.09115 -0.15324 -0.09115 -0.15208 -0.09098 -0.15092 C -0.09966 -0.11782 -0.11181 -0.08796 -0.1224 -0.05625 C -0.12605 -0.04375 -0.12969 -0.03472 -0.13351 -0.02361 C -0.13507 -0.01551 -0.13698 -0.00694 -0.13768 0.00139 C -0.13855 0.00533 -0.1382 0.01366 -0.1382 0.01389 C -0.14063 0.03009 -0.14428 0.04908 -0.14323 0.06597 C -0.14358 0.07431 -0.14428 0.08472 -0.14237 0.09306 C -0.14271 0.10324 -0.14341 0.11389 -0.14393 0.12408 C -0.14671 0.14722 -0.1474 0.17662 -0.1625 0.19167 C -0.16528 0.19722 -0.16702 0.20093 -0.17101 0.20509 C -0.175 0.21458 -0.18056 0.22292 -0.18507 0.23264 C -0.18803 0.23912 -0.19063 0.24537 -0.19393 0.25116 C -0.1974 0.25695 -0.19966 0.26482 -0.20573 0.26435 C -0.20712 0.2588 -0.20678 0.25347 -0.20678 0.24769 C -0.20191 0.23033 -0.19358 0.1963 -0.18143 0.18426 C -0.17813 0.17755 -0.1757 0.1706 -0.17101 0.16482 C -0.16441 0.14653 -0.15625 0.12871 -0.14879 0.11111 C -0.14514 0.09861 -0.14167 0.08843 -0.1375 0.07685 C -0.12917 0.03449 -0.12327 -0.00903 -0.1198 -0.05278 C -0.11719 -0.06921 -0.11528 -0.10162 -0.11771 -0.11829 C -0.11858 -0.12569 -0.12084 -0.13333 -0.12153 -0.14051 C -0.12275 -0.15 -0.1224 -0.15926 -0.12483 -0.16829 C -0.12448 -0.17199 -0.12448 -0.17407 -0.12518 -0.17824 C -0.1257 -0.18217 -0.12657 -0.19004 -0.12674 -0.18981 C -0.12553 -0.20208 -0.12709 -0.2162 -0.12709 -0.22893 C -0.12709 -0.23704 -0.1257 -0.24375 -0.12778 -0.25139 C -0.12726 -0.25741 -0.12709 -0.26227 -0.12743 -0.26782 C -0.12709 -0.2706 -0.12657 -0.27361 -0.12657 -0.27592 C -0.12657 -0.27731 -0.12848 -0.27824 -0.12865 -0.27963 C -0.12865 -0.28426 -0.12761 -0.28866 -0.12778 -0.29305 C -0.11841 -0.29583 -0.12639 -0.29051 -0.12327 -0.28611 C -0.12257 -0.28426 -0.12084 -0.28356 -0.11962 -0.28287 C -0.1066 -0.2831 -0.1125 -0.28356 -0.10191 -0.28125 C -0.09393 -0.28125 -0.08733 -0.27893 -0.07987 -0.27685 C -0.0441 -0.26157 -0.01823 -0.25162 0.01336 -0.23379 C 0.02187 -0.22754 0.01354 -0.23356 0.02968 -0.225 C 0.04392 -0.21667 0.05763 -0.20717 0.07204 -0.19954 C 0.07812 -0.19329 0.08437 -0.1875 0.09097 -0.18241 C 0.09444 -0.17917 0.0967 -0.17569 0.10017 -0.17268 C 0.10382 -0.16435 0.09878 -0.17546 0.10538 -0.16528 C 0.10642 -0.16389 0.10677 -0.1618 0.10763 -0.16018 C 0.10833 -0.15879 0.1092 -0.15787 0.11024 -0.15625 C 0.11354 -0.14398 0.10902 -0.15949 0.11423 -0.14792 C 0.11614 -0.14352 0.11632 -0.13727 0.11736 -0.13264 C 0.1177 -0.12708 0.11753 -0.12245 0.11736 -0.11736 C 0.11562 -0.1118 0.11423 -0.10555 0.1125 -0.1 C 0.10972 -0.0919 0.09826 -0.08565 0.09201 -0.08148 C 0.09149 -0.08032 0.09114 -0.07917 0.09045 -0.07847 C 0.08854 -0.07592 0.08593 -0.07477 0.08454 -0.07222 C 0.07864 -0.06204 0.07222 -0.05185 0.06632 -0.0419 C 0.06458 -0.0331 0.06267 -0.02477 0.0618 -0.0162 C 0.06145 -0.01319 0.06354 -0.00903 0.06527 -0.00741 C 0.06979 -0.00231 0.07725 0.00371 0.08229 0.00764 C 0.09132 0.02037 0.09635 0.03889 0.09687 0.05486 C 0.09392 0.06505 0.09375 0.0713 0.0875 0.07755 C 0.0835 0.08542 0.07656 0.09329 0.06944 0.09537 C 0.06458 0.10046 0.05434 0.10695 0.04826 0.10926 C 0.04184 0.11574 0.03125 0.12431 0.02708 0.13287 C 0.02447 0.13727 0.02257 0.14121 0.01961 0.14514 C 0.01597 0.15324 0.01319 0.16158 0.01041 0.17037 C 0.00954 0.18218 0.00989 0.18496 0.01059 0.19537 C 0.00937 0.20533 0.00763 0.21621 0.01059 0.22616 C 0.01024 0.23472 0.01163 0.24213 0.01302 0.2507 C 0.01423 0.25648 0.01267 0.25857 0.01579 0.26412 C 0.01527 0.27269 0.01632 0.28357 0.0184 0.2919 C 0.01857 0.30208 0.01944 0.31181 0.021 0.32199 C 0.021 0.32384 0.02083 0.3257 0.021 0.32732 C 0.02083 0.32917 0.02187 0.33056 0.02204 0.33218 C 0.02274 0.3382 0.0217 0.34306 0.02274 0.34931 C 0.02204 0.35417 0.02118 0.3588 0.02048 0.36366 C 0.02048 0.36644 0.02118 0.37199 0.02118 0.37222 C 0.01875 0.38912 0.01562 0.40556 0.00694 0.41945 C 0.00486 0.42454 0.00347 0.42801 -0.00035 0.43148 C -0.00591 0.4419 -0.01546 0.45278 -0.02466 0.4581 C -0.03108 0.46621 -0.04688 0.47732 -0.05591 0.48125 C -0.06459 0.49283 -0.05348 0.47986 -0.06407 0.48681 C -0.07431 0.49306 -0.05938 0.48935 -0.07223 0.49144 L -0.08473 0.50185 C -0.08473 0.50208 -0.08473 0.50185 -0.08473 0.50208 C -0.09184 0.50949 -0.08803 0.50764 -0.09532 0.5088 C -0.11372 0.52755 -0.14011 0.52176 -0.1625 0.52408 C -0.21059 0.50301 -0.19323 0.51088 -0.21997 0.49375 C -0.22743 0.48634 -0.23386 0.47523 -0.24132 0.46852 C -0.26702 0.43079 -0.29375 0.39445 -0.31337 0.35093 C -0.32032 0.33611 -0.32639 0.32153 -0.33316 0.30695 C -0.33646 0.29954 -0.33959 0.2882 -0.34497 0.2838 C -0.35348 0.27477 -0.3625 0.28171 -0.37153 0.28056 C -0.37882 0.28287 -0.3875 0.28333 -0.39532 0.28333 C -0.4007 0.28519 -0.404 0.28565 -0.41007 0.28426 C -0.42535 0.28472 -0.4257 0.2669 -0.42952 0.25301 C -0.43368 0.23958 -0.43421 0.225 -0.43733 0.21111 C -0.4408 0.19699 -0.44323 0.1838 -0.44636 0.16991 C -0.44671 0.16389 -0.44862 0.15972 -0.44966 0.15463 C -0.45261 0.13704 -0.45365 0.11621 -0.46146 0.1 C -0.46146 0.09283 -0.46389 0.0838 -0.46528 0.07639 C -0.46459 0.06921 -0.46493 0.06458 -0.46563 0.05833 C -0.46511 0.04653 -0.46459 0.03519 -0.46372 0.02431 C -0.46007 0.01273 -0.46007 0.00833 -0.45 0.00857 C -0.44445 0.00278 -0.4415 0.00463 -0.43334 0.00556 C -0.43178 0.00579 -0.42882 0.00602 -0.42882 0.00625 C -0.42153 0.00486 -0.41459 0.00324 -0.4073 0.00208 C -0.39184 -0.0081 -0.41823 0.00903 -0.3974 -0.00208 C -0.38855 -0.00671 -0.38212 -0.01643 -0.37726 -0.02616 C -0.37535 -0.04074 -0.37466 -0.05764 -0.37553 -0.07268 C -0.37587 -0.07639 -0.37622 -0.08333 -0.37709 -0.08704 C -0.37778 -0.09051 -0.37969 -0.09653 -0.37969 -0.09629 C -0.37848 -0.11296 -0.37205 -0.13241 -0.36893 -0.14815 C -0.35643 -0.17963 -0.33855 -0.20717 -0.32466 -0.23842 C -0.32362 -0.24259 -0.3224 -0.24676 -0.32084 -0.25092 C -0.3191 -0.25532 -0.31546 -0.26412 -0.31563 -0.26366 C -0.31285 -0.27847 -0.30868 -0.30023 -0.30973 -0.31551 C -0.30816 -0.32685 -0.30712 -0.33981 -0.30747 -0.35116 C -0.30643 -0.35347 -0.30678 -0.35787 -0.30469 -0.35856 C -0.30278 -0.35879 -0.30087 -0.35486 -0.29896 -0.35324 C -0.29636 -0.35116 -0.28299 -0.34421 -0.2816 -0.34352 C -0.26129 -0.32917 -0.23889 -0.31921 -0.21789 -0.30694 C -0.20886 -0.2993 -0.19688 -0.29514 -0.18646 -0.28889 C -0.18091 -0.28704 -0.16858 -0.2831 -0.16858 -0.28287 " pathEditMode="relative" rAng="1003855" ptsTypes="fffffffffffffffffffffffffffffffffffffffffffffffffffffffffffffffffffffffffffffffffffffffffffffffffffffffffffffffffffffffffffffffffffffffffffffffffffFffffffffffffffffffffffffffffffffffffffffA">
                                      <p:cBhvr>
                                        <p:cTn id="9" dur="2000" fill="hold"/>
                                        <p:tgtEl>
                                          <p:spTgt spid="3706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750" y="-2250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500"/>
                                        <p:tgtEl>
                                          <p:spTgt spid="370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0903 0.26667 C -0.71129 0.25764 -0.7158 0.24954 -0.71945 0.24144 C -0.72066 0.23796 -0.72327 0.23496 -0.72379 0.23102 C -0.72587 0.21898 -0.72553 0.2088 -0.72657 0.19676 C -0.725 0.1831 -0.72917 0.16991 -0.72987 0.15625 C -0.73056 0.14491 -0.72969 0.1331 -0.73021 0.12176 C -0.73125 0.10046 -0.73108 0.12755 -0.73108 0.11158 C -0.73125 0.10695 -0.73073 0.10139 -0.73108 0.09676 C -0.73143 0.09468 -0.73247 0.09329 -0.73247 0.09144 C -0.73316 0.08681 -0.73334 0.08241 -0.73386 0.07708 C -0.73455 0.06783 -0.7323 0.0757 -0.73438 0.06458 C -0.73698 0.05093 -0.73855 0.03843 -0.73785 0.02408 C -0.73178 0.00116 -0.7323 -0.0081 -0.7198 -0.02106 C -0.71493 -0.02616 -0.71303 -0.02847 -0.70678 -0.0287 C -0.69671 -0.03194 -0.69671 -0.03148 -0.68473 -0.02801 C -0.68351 -0.02731 -0.68247 -0.02569 -0.68091 -0.02523 C -0.66737 -0.01967 -0.67171 -0.02199 -0.66684 -0.03912 C -0.66407 -0.05324 -0.65816 -0.075 -0.65938 -0.09143 C -0.65816 -0.10949 -0.65643 -0.13333 -0.65973 -0.15162 C -0.65938 -0.16065 -0.65973 -0.1794 -0.66285 -0.1875 C -0.66337 -0.19444 -0.6632 -0.20116 -0.66528 -0.20787 C -0.66493 -0.21597 -0.66563 -0.22338 -0.66789 -0.23102 C -0.66737 -0.24398 -0.66962 -0.25648 -0.66858 -0.26898 C -0.66789 -0.27569 -0.66632 -0.28889 -0.6665 -0.28866 C -0.65973 -0.31065 -0.65209 -0.33241 -0.63733 -0.34676 C -0.63247 -0.35185 -0.62882 -0.35625 -0.62223 -0.35879 C -0.61841 -0.36273 -0.61667 -0.36342 -0.61198 -0.36435 C -0.60625 -0.36782 -0.60521 -0.36759 -0.59914 -0.36366 C -0.59497 -0.35926 -0.58959 -0.35254 -0.58577 -0.34699 C -0.58282 -0.35301 -0.57813 -0.35417 -0.57327 -0.35741 C -0.56928 -0.36018 -0.56719 -0.3625 -0.56268 -0.36435 C -0.55921 -0.36736 -0.55608 -0.36944 -0.55191 -0.37106 C -0.54549 -0.37685 -0.53768 -0.38032 -0.53073 -0.38472 C -0.52605 -0.3875 -0.52466 -0.39143 -0.51893 -0.3912 C -0.51459 -0.3993 -0.50261 -0.40162 -0.4948 -0.40648 C -0.48976 -0.40208 -0.49011 -0.39491 -0.48629 -0.38912 C -0.48386 -0.38148 -0.47934 -0.37592 -0.47709 -0.36875 C -0.47344 -0.35926 -0.47743 -0.36551 -0.47257 -0.35879 C -0.47084 -0.35278 -0.46962 -0.35 -0.46632 -0.34514 C -0.46337 -0.33333 -0.46007 -0.32199 -0.45816 -0.31018 C -0.45747 -0.30486 -0.45469 -0.30046 -0.45348 -0.29583 C -0.45226 -0.29097 -0.44948 -0.27454 -0.44653 -0.27037 C -0.44584 -0.25995 -0.44306 -0.26157 -0.43941 -0.25231 C -0.43282 -0.23634 -0.43924 -0.24815 -0.42934 -0.23171 C -0.42674 -0.22731 -0.42865 -0.2287 -0.42674 -0.22384 C -0.42379 -0.21782 -0.42136 -0.2118 -0.41771 -0.20764 C -0.4158 -0.19629 -0.41823 -0.20625 -0.41112 -0.19398 C -0.40747 -0.18704 -0.40504 -0.18079 -0.39966 -0.17546 C -0.39375 -0.17708 -0.39254 -0.18217 -0.38976 -0.18819 C -0.38872 -0.19028 -0.38594 -0.19514 -0.38594 -0.19491 C -0.37535 -0.22338 -0.37327 -0.25278 -0.37414 -0.28449 C -0.37344 -0.2868 -0.36997 -0.30254 -0.36563 -0.30486 C -0.35556 -0.31134 -0.34549 -0.31829 -0.33334 -0.31713 C -0.33004 -0.31504 -0.32657 -0.31435 -0.32327 -0.31157 C -0.32171 -0.31018 -0.32118 -0.30787 -0.31997 -0.30602 C -0.31389 -0.29884 -0.30625 -0.29167 -0.29931 -0.28518 C -0.28577 -0.27245 -0.26823 -0.26551 -0.25278 -0.25856 C -0.2507 -0.25671 -0.24827 -0.25486 -0.24618 -0.25301 C -0.24341 -0.25092 -0.23733 -0.24653 -0.23733 -0.24629 C -0.23056 -0.23819 -0.22188 -0.23565 -0.21268 -0.23403 C -0.20712 -0.2375 -0.20209 -0.2419 -0.19618 -0.2456 C -0.19063 -0.25648 -0.18195 -0.26088 -0.17136 -0.26018 C -0.15243 -0.25162 -0.13473 -0.24004 -0.11667 -0.23055 C -0.11268 -0.22662 -0.10921 -0.22361 -0.10625 -0.21921 C -0.104 -0.21018 -0.10174 -0.20486 -0.09792 -0.19676 C -0.09705 -0.19352 -0.09671 -0.19028 -0.09532 -0.18727 C -0.09445 -0.18379 -0.09375 -0.18079 -0.09271 -0.17801 C -0.09237 -0.17639 -0.0915 -0.17315 -0.0915 -0.17315 C -0.0915 -0.17153 -0.09167 -0.17014 -0.09132 -0.16898 C -0.09115 -0.1669 -0.09063 -0.16504 -0.09046 -0.16319 C -0.09046 -0.16042 -0.09115 -0.15741 -0.09132 -0.15486 C -0.09115 -0.15324 -0.09115 -0.15208 -0.09098 -0.15092 C -0.09966 -0.11782 -0.11181 -0.08796 -0.1224 -0.05625 C -0.12605 -0.04375 -0.12969 -0.03472 -0.13351 -0.02361 C -0.13507 -0.01551 -0.13698 -0.00694 -0.13768 0.00139 C -0.13855 0.00533 -0.1382 0.01366 -0.1382 0.01389 C -0.14063 0.03009 -0.14428 0.04908 -0.14323 0.06597 C -0.14358 0.07431 -0.14428 0.08472 -0.14237 0.09306 C -0.14271 0.10324 -0.14341 0.11389 -0.14393 0.12408 C -0.14671 0.14722 -0.1474 0.17662 -0.1625 0.19167 C -0.16528 0.19722 -0.16702 0.20093 -0.17101 0.20509 C -0.175 0.21458 -0.18056 0.22292 -0.18507 0.23264 C -0.18803 0.23912 -0.19063 0.24537 -0.19393 0.25116 C -0.1974 0.25695 -0.19966 0.26482 -0.20573 0.26435 C -0.20712 0.2588 -0.20678 0.25347 -0.20678 0.24769 C -0.20191 0.23033 -0.19358 0.1963 -0.18143 0.18426 C -0.17813 0.17755 -0.1757 0.1706 -0.17101 0.16482 C -0.16441 0.14653 -0.15625 0.12871 -0.14879 0.11111 C -0.14514 0.09861 -0.14167 0.08843 -0.1375 0.07685 C -0.12917 0.03449 -0.12327 -0.00903 -0.1198 -0.05278 C -0.11719 -0.06921 -0.11528 -0.10162 -0.11771 -0.11829 C -0.11858 -0.12569 -0.12084 -0.13333 -0.12153 -0.14051 C -0.12275 -0.15 -0.1224 -0.15926 -0.12483 -0.16829 C -0.12448 -0.17199 -0.12448 -0.17407 -0.12518 -0.17824 C -0.1257 -0.18217 -0.12657 -0.19004 -0.12674 -0.18981 C -0.12553 -0.20208 -0.12709 -0.2162 -0.12709 -0.22893 C -0.12709 -0.23704 -0.1257 -0.24375 -0.12778 -0.25139 C -0.12726 -0.25741 -0.12709 -0.26227 -0.12743 -0.26782 C -0.12709 -0.2706 -0.12657 -0.27361 -0.12657 -0.27592 C -0.12657 -0.27731 -0.12848 -0.27824 -0.12865 -0.27963 C -0.12865 -0.28426 -0.12761 -0.28866 -0.12778 -0.29305 C -0.11841 -0.29583 -0.12639 -0.29051 -0.12327 -0.28611 C -0.12257 -0.28426 -0.12084 -0.28356 -0.11962 -0.28287 C -0.1066 -0.2831 -0.1125 -0.28356 -0.10191 -0.28125 C -0.09393 -0.28125 -0.08733 -0.27893 -0.07987 -0.27685 C -0.0441 -0.26157 -0.01823 -0.25162 0.01336 -0.23379 C 0.02187 -0.22754 0.01354 -0.23356 0.02968 -0.225 C 0.04392 -0.21667 0.05763 -0.20717 0.07204 -0.19954 C 0.07812 -0.19329 0.08437 -0.1875 0.09097 -0.18241 C 0.09444 -0.17917 0.0967 -0.17569 0.10017 -0.17268 C 0.10382 -0.16435 0.09878 -0.17546 0.10538 -0.16528 C 0.10642 -0.16389 0.10677 -0.1618 0.10763 -0.16018 C 0.10833 -0.15879 0.1092 -0.15787 0.11024 -0.15625 C 0.11354 -0.14398 0.10902 -0.15949 0.11423 -0.14792 C 0.11614 -0.14352 0.11632 -0.13727 0.11736 -0.13264 C 0.1177 -0.12708 0.11753 -0.12245 0.11736 -0.11736 C 0.11562 -0.1118 0.11423 -0.10555 0.1125 -0.1 C 0.10972 -0.0919 0.09826 -0.08565 0.09201 -0.08148 C 0.09149 -0.08032 0.09114 -0.07917 0.09045 -0.07847 C 0.08854 -0.07592 0.08593 -0.07477 0.08454 -0.07222 C 0.07864 -0.06204 0.07222 -0.05185 0.06632 -0.0419 C 0.06458 -0.0331 0.06267 -0.02477 0.0618 -0.0162 C 0.06145 -0.01319 0.06354 -0.00903 0.06527 -0.00741 C 0.06979 -0.00231 0.07725 0.00371 0.08229 0.00764 C 0.09132 0.02037 0.09635 0.03889 0.09687 0.05486 C 0.09392 0.06505 0.09375 0.0713 0.0875 0.07755 C 0.0835 0.08542 0.07656 0.09329 0.06944 0.09537 C 0.06458 0.10046 0.05434 0.10695 0.04826 0.10926 C 0.04184 0.11574 0.03125 0.12431 0.02708 0.13287 C 0.02447 0.13727 0.02257 0.14121 0.01961 0.14514 C 0.01597 0.15324 0.01319 0.16158 0.01041 0.17037 C 0.00954 0.18218 0.00989 0.18496 0.01059 0.19537 C 0.00937 0.20533 0.00763 0.21621 0.01059 0.22616 C 0.01024 0.23472 0.01163 0.24213 0.01302 0.2507 C 0.01423 0.25648 0.01267 0.25857 0.01579 0.26412 C 0.01527 0.27269 0.01632 0.28357 0.0184 0.2919 C 0.01857 0.30208 0.01944 0.31181 0.021 0.32199 C 0.021 0.32384 0.02083 0.3257 0.021 0.32732 C 0.02083 0.32917 0.02187 0.33056 0.02204 0.33218 C 0.02274 0.3382 0.0217 0.34306 0.02274 0.34931 C 0.02204 0.35417 0.02118 0.3588 0.02048 0.36366 C 0.02048 0.36644 0.02118 0.37199 0.02118 0.37222 C 0.01875 0.38912 0.01562 0.40556 0.00694 0.41945 C 0.00486 0.42454 0.00347 0.42801 -0.00035 0.43148 C -0.00591 0.4419 -0.01546 0.45278 -0.02466 0.4581 C -0.03108 0.46621 -0.04688 0.47732 -0.05591 0.48125 C -0.06459 0.49283 -0.05348 0.47986 -0.06407 0.48681 C -0.07431 0.49306 -0.05938 0.48935 -0.07223 0.49144 L -0.08473 0.50185 C -0.08473 0.50208 -0.08473 0.50185 -0.08473 0.50208 C -0.09184 0.50949 -0.08803 0.50764 -0.09532 0.5088 C -0.11372 0.52755 -0.14011 0.52176 -0.1625 0.52408 C -0.21059 0.50301 -0.19323 0.51088 -0.21997 0.49375 C -0.22743 0.48634 -0.23386 0.47523 -0.24132 0.46852 C -0.26702 0.43079 -0.29375 0.39445 -0.31337 0.35093 C -0.32032 0.33611 -0.32639 0.32153 -0.33316 0.30695 C -0.33646 0.29954 -0.33959 0.2882 -0.34497 0.2838 C -0.35348 0.27477 -0.3625 0.28171 -0.37153 0.28056 C -0.37882 0.28287 -0.3875 0.28333 -0.39532 0.28333 C -0.4007 0.28519 -0.404 0.28565 -0.41007 0.28426 C -0.42535 0.28472 -0.4257 0.2669 -0.42952 0.25301 C -0.43368 0.23958 -0.43421 0.225 -0.43733 0.21111 C -0.4408 0.19699 -0.44323 0.1838 -0.44636 0.16991 C -0.44671 0.16389 -0.44862 0.15972 -0.44966 0.15463 C -0.45261 0.13704 -0.45365 0.11621 -0.46146 0.1 C -0.46146 0.09283 -0.46389 0.0838 -0.46528 0.07639 C -0.46459 0.06921 -0.46493 0.06458 -0.46563 0.05833 C -0.46511 0.04653 -0.46459 0.03519 -0.46372 0.02431 C -0.46007 0.01273 -0.46007 0.00833 -0.45 0.00857 C -0.44445 0.00278 -0.4415 0.00463 -0.43334 0.00556 C -0.43178 0.00579 -0.42882 0.00602 -0.42882 0.00625 C -0.42153 0.00486 -0.41459 0.00324 -0.4073 0.00208 C -0.39184 -0.0081 -0.41823 0.00903 -0.3974 -0.00208 C -0.38855 -0.00671 -0.38212 -0.01643 -0.37726 -0.02616 C -0.37535 -0.04074 -0.37466 -0.05764 -0.37553 -0.07268 C -0.37587 -0.07639 -0.37622 -0.08333 -0.37709 -0.08704 C -0.37778 -0.09051 -0.37969 -0.09653 -0.37969 -0.09629 C -0.37848 -0.11296 -0.37205 -0.13241 -0.36893 -0.14815 C -0.35643 -0.17963 -0.33855 -0.20717 -0.32466 -0.23842 C -0.32362 -0.24259 -0.3224 -0.24676 -0.32084 -0.25092 C -0.3191 -0.25532 -0.31546 -0.26412 -0.31563 -0.26366 C -0.31285 -0.27847 -0.30868 -0.30023 -0.30973 -0.31551 C -0.30816 -0.32685 -0.30712 -0.33981 -0.30747 -0.35116 C -0.30643 -0.35347 -0.30678 -0.35787 -0.30469 -0.35856 C -0.30278 -0.35879 -0.30087 -0.35486 -0.29896 -0.35324 C -0.29636 -0.35116 -0.28299 -0.34421 -0.2816 -0.34352 C -0.26129 -0.32917 -0.23889 -0.31921 -0.21789 -0.30694 C -0.20886 -0.2993 -0.19688 -0.29514 -0.18646 -0.28889 C -0.18091 -0.28704 -0.16858 -0.2831 -0.16858 -0.28287 " pathEditMode="relative" rAng="1003855" ptsTypes="fffffffffffffffffffffffffffffffffffffffffffffffffffffffffffffffffffffffffffffffffffffffffffffffffffffffffffffffffffffffffffffffffffffffffffffffffffFffffffffffffffffffffffffffffffffffffffffA">
                                      <p:cBhvr>
                                        <p:cTn id="14" dur="2000" fill="hold"/>
                                        <p:tgtEl>
                                          <p:spTgt spid="370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750" y="-2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0697" grpId="0" build="allAtOnce"/>
      <p:bldP spid="370697" grpId="1" build="allAtOnce"/>
      <p:bldP spid="370698" grpId="0" build="allAtOnce"/>
      <p:bldP spid="370698" grpId="1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" y="201632"/>
            <a:ext cx="4572000" cy="3970318"/>
          </a:xfrm>
          <a:prstGeom prst="rect">
            <a:avLst/>
          </a:prstGeom>
          <a:ln w="952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en-US" b="1" dirty="0">
                <a:solidFill>
                  <a:srgbClr val="0000FF"/>
                </a:solidFill>
              </a:rPr>
              <a:t>• </a:t>
            </a:r>
            <a:r>
              <a:rPr lang="en-US" b="1" dirty="0" smtClean="0">
                <a:solidFill>
                  <a:srgbClr val="0000FF"/>
                </a:solidFill>
              </a:rPr>
              <a:t>Tarsus</a:t>
            </a:r>
          </a:p>
          <a:p>
            <a:r>
              <a:rPr lang="en-US" dirty="0" smtClean="0"/>
              <a:t>• Thin plate of </a:t>
            </a:r>
            <a:r>
              <a:rPr lang="en-US" b="1" dirty="0" smtClean="0">
                <a:solidFill>
                  <a:srgbClr val="FF0000"/>
                </a:solidFill>
              </a:rPr>
              <a:t>dense fibrous tissue </a:t>
            </a:r>
            <a:r>
              <a:rPr lang="en-US" dirty="0" smtClean="0"/>
              <a:t>: </a:t>
            </a:r>
          </a:p>
          <a:p>
            <a:r>
              <a:rPr lang="en-US" dirty="0" smtClean="0"/>
              <a:t>• The tarsal plate is broad at its middle and narrow at its ends</a:t>
            </a:r>
          </a:p>
          <a:p>
            <a:r>
              <a:rPr lang="en-US" dirty="0" smtClean="0"/>
              <a:t>• Each tarsus has: </a:t>
            </a:r>
          </a:p>
          <a:p>
            <a:pPr marL="342900" indent="-342900">
              <a:buAutoNum type="arabicParenBoth"/>
            </a:pPr>
            <a:r>
              <a:rPr lang="en-US" b="1" dirty="0" smtClean="0">
                <a:solidFill>
                  <a:srgbClr val="0000FF"/>
                </a:solidFill>
              </a:rPr>
              <a:t>Free border </a:t>
            </a:r>
            <a:r>
              <a:rPr lang="en-US" dirty="0" smtClean="0"/>
              <a:t>towards the eye lashes. 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(2) Attached border</a:t>
            </a:r>
            <a:r>
              <a:rPr lang="en-US" dirty="0" smtClean="0"/>
              <a:t> connected to orbital margin.</a:t>
            </a:r>
          </a:p>
          <a:p>
            <a:r>
              <a:rPr lang="en-US" dirty="0" smtClean="0"/>
              <a:t>• The medial ends of both tarsi are connected to the medial orbital margin by </a:t>
            </a:r>
            <a:r>
              <a:rPr lang="en-US" b="1" dirty="0" smtClean="0">
                <a:solidFill>
                  <a:srgbClr val="0000FF"/>
                </a:solidFill>
              </a:rPr>
              <a:t>medial palpebral ligament.</a:t>
            </a:r>
          </a:p>
          <a:p>
            <a:r>
              <a:rPr lang="en-US" dirty="0" smtClean="0"/>
              <a:t>• The lateral ends of both tarsi are attached to the lateral orbital margin by </a:t>
            </a:r>
            <a:r>
              <a:rPr lang="en-US" b="1" dirty="0" smtClean="0">
                <a:solidFill>
                  <a:srgbClr val="FF0000"/>
                </a:solidFill>
              </a:rPr>
              <a:t>lateral palpebral ligament.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0185" y="-1"/>
            <a:ext cx="4397615" cy="5143501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EB048-2365-4515-8748-B77DD9DFEE8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4912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0480" y="133350"/>
            <a:ext cx="5991761" cy="4401205"/>
          </a:xfrm>
          <a:prstGeom prst="rect">
            <a:avLst/>
          </a:prstGeom>
          <a:ln w="127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• The </a:t>
            </a:r>
            <a:r>
              <a:rPr lang="en-US" sz="2000" b="1" dirty="0">
                <a:solidFill>
                  <a:srgbClr val="FF0000"/>
                </a:solidFill>
              </a:rPr>
              <a:t>eye lid is formed of the followings layers from superficial to deep </a:t>
            </a:r>
            <a:endParaRPr lang="en-US" sz="2000" b="1" dirty="0" smtClean="0">
              <a:solidFill>
                <a:srgbClr val="FF0000"/>
              </a:solidFill>
            </a:endParaRPr>
          </a:p>
          <a:p>
            <a:r>
              <a:rPr lang="en-US" sz="2000" b="1" dirty="0" smtClean="0"/>
              <a:t>1- </a:t>
            </a:r>
            <a:r>
              <a:rPr lang="en-US" sz="2000" b="1" dirty="0"/>
              <a:t>Skin and superficial fascia (devoid of fat</a:t>
            </a:r>
            <a:r>
              <a:rPr lang="en-US" sz="2000" b="1" dirty="0" smtClean="0"/>
              <a:t>)</a:t>
            </a:r>
          </a:p>
          <a:p>
            <a:r>
              <a:rPr lang="en-US" sz="2000" b="1" dirty="0" smtClean="0">
                <a:solidFill>
                  <a:srgbClr val="0000FF"/>
                </a:solidFill>
              </a:rPr>
              <a:t>2- </a:t>
            </a:r>
            <a:r>
              <a:rPr lang="en-US" sz="2000" b="1" dirty="0">
                <a:solidFill>
                  <a:srgbClr val="0000FF"/>
                </a:solidFill>
              </a:rPr>
              <a:t>Palpebral part of orbicularis oculi </a:t>
            </a:r>
            <a:r>
              <a:rPr lang="en-US" sz="2000" b="1" dirty="0" smtClean="0">
                <a:solidFill>
                  <a:srgbClr val="0000FF"/>
                </a:solidFill>
              </a:rPr>
              <a:t>muscle</a:t>
            </a:r>
          </a:p>
          <a:p>
            <a:r>
              <a:rPr lang="en-US" sz="2000" b="1" dirty="0" smtClean="0"/>
              <a:t>3- </a:t>
            </a:r>
            <a:r>
              <a:rPr lang="en-US" sz="2000" b="1" dirty="0"/>
              <a:t>Loose areolar tissue containing nerves and blood </a:t>
            </a:r>
            <a:r>
              <a:rPr lang="en-US" sz="2000" b="1" dirty="0" smtClean="0"/>
              <a:t>vessels</a:t>
            </a:r>
          </a:p>
          <a:p>
            <a:r>
              <a:rPr lang="en-US" sz="2000" b="1" dirty="0" smtClean="0">
                <a:solidFill>
                  <a:srgbClr val="0000FF"/>
                </a:solidFill>
              </a:rPr>
              <a:t>4- </a:t>
            </a:r>
            <a:r>
              <a:rPr lang="en-US" sz="2000" b="1" dirty="0">
                <a:solidFill>
                  <a:srgbClr val="0000FF"/>
                </a:solidFill>
              </a:rPr>
              <a:t>Insertion of </a:t>
            </a:r>
            <a:r>
              <a:rPr lang="en-US" sz="2000" b="1" dirty="0" err="1">
                <a:solidFill>
                  <a:srgbClr val="0000FF"/>
                </a:solidFill>
              </a:rPr>
              <a:t>Levart</a:t>
            </a:r>
            <a:r>
              <a:rPr lang="en-US" sz="2000" b="1" dirty="0">
                <a:solidFill>
                  <a:srgbClr val="0000FF"/>
                </a:solidFill>
              </a:rPr>
              <a:t> </a:t>
            </a:r>
            <a:r>
              <a:rPr lang="en-US" sz="2000" b="1" dirty="0" err="1">
                <a:solidFill>
                  <a:srgbClr val="0000FF"/>
                </a:solidFill>
              </a:rPr>
              <a:t>palpebrae</a:t>
            </a:r>
            <a:r>
              <a:rPr lang="en-US" sz="2000" b="1" dirty="0">
                <a:solidFill>
                  <a:srgbClr val="0000FF"/>
                </a:solidFill>
              </a:rPr>
              <a:t> </a:t>
            </a:r>
            <a:r>
              <a:rPr lang="en-US" sz="2000" b="1" dirty="0" err="1">
                <a:solidFill>
                  <a:srgbClr val="0000FF"/>
                </a:solidFill>
              </a:rPr>
              <a:t>superioris</a:t>
            </a:r>
            <a:r>
              <a:rPr lang="en-US" sz="2000" b="1" dirty="0">
                <a:solidFill>
                  <a:srgbClr val="0000FF"/>
                </a:solidFill>
              </a:rPr>
              <a:t> muscle into superior </a:t>
            </a:r>
            <a:r>
              <a:rPr lang="en-US" sz="2000" b="1" dirty="0" smtClean="0">
                <a:solidFill>
                  <a:srgbClr val="0000FF"/>
                </a:solidFill>
              </a:rPr>
              <a:t>tarsus</a:t>
            </a:r>
          </a:p>
          <a:p>
            <a:r>
              <a:rPr lang="en-US" sz="2000" b="1" dirty="0" smtClean="0"/>
              <a:t>5- </a:t>
            </a:r>
            <a:r>
              <a:rPr lang="en-US" sz="2000" b="1" dirty="0"/>
              <a:t>Orbital </a:t>
            </a:r>
            <a:r>
              <a:rPr lang="en-US" sz="2000" b="1" dirty="0" smtClean="0"/>
              <a:t>septum</a:t>
            </a:r>
          </a:p>
          <a:p>
            <a:r>
              <a:rPr lang="en-US" sz="2000" b="1" dirty="0" smtClean="0">
                <a:solidFill>
                  <a:srgbClr val="0000FF"/>
                </a:solidFill>
              </a:rPr>
              <a:t>6- </a:t>
            </a:r>
            <a:r>
              <a:rPr lang="en-US" sz="2000" b="1" dirty="0">
                <a:solidFill>
                  <a:srgbClr val="0000FF"/>
                </a:solidFill>
              </a:rPr>
              <a:t>Superior </a:t>
            </a:r>
            <a:r>
              <a:rPr lang="en-US" sz="2000" b="1" dirty="0" smtClean="0">
                <a:solidFill>
                  <a:srgbClr val="0000FF"/>
                </a:solidFill>
              </a:rPr>
              <a:t>tarsus</a:t>
            </a:r>
          </a:p>
          <a:p>
            <a:r>
              <a:rPr lang="en-US" sz="2000" b="1" dirty="0" smtClean="0"/>
              <a:t>7- </a:t>
            </a:r>
            <a:r>
              <a:rPr lang="en-US" sz="2000" b="1" dirty="0"/>
              <a:t>Tarsal </a:t>
            </a:r>
            <a:r>
              <a:rPr lang="en-US" sz="2000" b="1" dirty="0" smtClean="0"/>
              <a:t>glands</a:t>
            </a:r>
          </a:p>
          <a:p>
            <a:r>
              <a:rPr lang="en-US" sz="2000" b="1" dirty="0" smtClean="0">
                <a:solidFill>
                  <a:srgbClr val="0000FF"/>
                </a:solidFill>
              </a:rPr>
              <a:t>8- Conjunctiva</a:t>
            </a:r>
          </a:p>
          <a:p>
            <a:r>
              <a:rPr lang="en-US" sz="2000" b="1" dirty="0" smtClean="0"/>
              <a:t>9- </a:t>
            </a:r>
            <a:r>
              <a:rPr lang="en-US" sz="2000" b="1" dirty="0"/>
              <a:t>Free edge of eye lid containing eye </a:t>
            </a:r>
            <a:r>
              <a:rPr lang="en-US" sz="2000" b="1" dirty="0" smtClean="0"/>
              <a:t>lashes</a:t>
            </a:r>
          </a:p>
          <a:p>
            <a:r>
              <a:rPr lang="en-US" sz="2000" b="1" dirty="0" smtClean="0">
                <a:solidFill>
                  <a:srgbClr val="0000FF"/>
                </a:solidFill>
              </a:rPr>
              <a:t>10- </a:t>
            </a:r>
            <a:r>
              <a:rPr lang="en-US" sz="2000" b="1" dirty="0" err="1">
                <a:solidFill>
                  <a:srgbClr val="0000FF"/>
                </a:solidFill>
              </a:rPr>
              <a:t>Ciliary</a:t>
            </a:r>
            <a:r>
              <a:rPr lang="en-US" sz="2000" b="1" dirty="0">
                <a:solidFill>
                  <a:srgbClr val="0000FF"/>
                </a:solidFill>
              </a:rPr>
              <a:t> glands at the roots of eye </a:t>
            </a:r>
            <a:r>
              <a:rPr lang="en-US" sz="2000" b="1" dirty="0" smtClean="0">
                <a:solidFill>
                  <a:srgbClr val="0000FF"/>
                </a:solidFill>
              </a:rPr>
              <a:t>lashes</a:t>
            </a:r>
            <a:endParaRPr lang="en-US" sz="2000" b="1" dirty="0">
              <a:solidFill>
                <a:srgbClr val="0000F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4641" y="-19050"/>
            <a:ext cx="2883159" cy="51435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EB048-2365-4515-8748-B77DD9DFEE8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2106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61950"/>
            <a:ext cx="91440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• Blood supply and nerves of the eye </a:t>
            </a:r>
            <a:r>
              <a:rPr lang="en-US" sz="2800" b="1" dirty="0" smtClean="0">
                <a:solidFill>
                  <a:srgbClr val="FF0000"/>
                </a:solidFill>
              </a:rPr>
              <a:t>lids</a:t>
            </a:r>
          </a:p>
          <a:p>
            <a:r>
              <a:rPr lang="en-US" sz="2800" b="1" dirty="0" smtClean="0">
                <a:solidFill>
                  <a:srgbClr val="FF0000"/>
                </a:solidFill>
              </a:rPr>
              <a:t>a- </a:t>
            </a:r>
            <a:r>
              <a:rPr lang="en-US" sz="2800" b="1" dirty="0">
                <a:solidFill>
                  <a:srgbClr val="FF0000"/>
                </a:solidFill>
              </a:rPr>
              <a:t>Upper eye </a:t>
            </a:r>
            <a:r>
              <a:rPr lang="en-US" sz="2800" b="1" dirty="0" smtClean="0">
                <a:solidFill>
                  <a:srgbClr val="FF0000"/>
                </a:solidFill>
              </a:rPr>
              <a:t>lid</a:t>
            </a:r>
          </a:p>
          <a:p>
            <a:r>
              <a:rPr lang="en-US" sz="2800" dirty="0" smtClean="0"/>
              <a:t>            </a:t>
            </a:r>
            <a:r>
              <a:rPr lang="en-US" sz="2800" b="1" dirty="0" smtClean="0">
                <a:solidFill>
                  <a:srgbClr val="0000FF"/>
                </a:solidFill>
              </a:rPr>
              <a:t>1- </a:t>
            </a:r>
            <a:r>
              <a:rPr lang="en-US" sz="2800" b="1" dirty="0">
                <a:solidFill>
                  <a:srgbClr val="0000FF"/>
                </a:solidFill>
              </a:rPr>
              <a:t>Medial part </a:t>
            </a:r>
            <a:r>
              <a:rPr lang="en-US" sz="2800" dirty="0"/>
              <a:t>by </a:t>
            </a:r>
            <a:r>
              <a:rPr lang="en-US" sz="2800" dirty="0" err="1"/>
              <a:t>supratrochlear</a:t>
            </a:r>
            <a:r>
              <a:rPr lang="en-US" sz="2800" dirty="0"/>
              <a:t> nerve and vessels</a:t>
            </a:r>
            <a:r>
              <a:rPr lang="en-US" sz="2800" dirty="0" smtClean="0"/>
              <a:t>.</a:t>
            </a:r>
          </a:p>
          <a:p>
            <a:r>
              <a:rPr lang="en-US" sz="2800" dirty="0" smtClean="0"/>
              <a:t>            </a:t>
            </a:r>
            <a:r>
              <a:rPr lang="en-US" sz="2800" b="1" dirty="0" smtClean="0"/>
              <a:t>2- </a:t>
            </a:r>
            <a:r>
              <a:rPr lang="en-US" sz="2800" b="1" dirty="0"/>
              <a:t>Middle part </a:t>
            </a:r>
            <a:r>
              <a:rPr lang="en-US" sz="2800" dirty="0"/>
              <a:t>by the supraorbital nerve and vessels</a:t>
            </a:r>
            <a:r>
              <a:rPr lang="en-US" sz="2800" dirty="0" smtClean="0"/>
              <a:t>.</a:t>
            </a:r>
          </a:p>
          <a:p>
            <a:r>
              <a:rPr lang="en-US" sz="2800" dirty="0" smtClean="0"/>
              <a:t>            </a:t>
            </a:r>
            <a:r>
              <a:rPr lang="en-US" sz="2800" b="1" dirty="0" smtClean="0">
                <a:solidFill>
                  <a:srgbClr val="0000FF"/>
                </a:solidFill>
              </a:rPr>
              <a:t>3- </a:t>
            </a:r>
            <a:r>
              <a:rPr lang="en-US" sz="2800" b="1" dirty="0">
                <a:solidFill>
                  <a:srgbClr val="0000FF"/>
                </a:solidFill>
              </a:rPr>
              <a:t>Lateral part </a:t>
            </a:r>
            <a:r>
              <a:rPr lang="en-US" sz="2800" dirty="0"/>
              <a:t>by lateral palpebral nerve and vessels</a:t>
            </a:r>
            <a:r>
              <a:rPr lang="en-US" sz="2800" dirty="0" smtClean="0"/>
              <a:t>.</a:t>
            </a:r>
          </a:p>
          <a:p>
            <a:r>
              <a:rPr lang="en-US" sz="2800" b="1" dirty="0" smtClean="0"/>
              <a:t>b- </a:t>
            </a:r>
            <a:r>
              <a:rPr lang="en-US" sz="2800" b="1" dirty="0"/>
              <a:t>Lower eye lid</a:t>
            </a:r>
            <a:r>
              <a:rPr lang="en-US" sz="2800" b="1" dirty="0" smtClean="0"/>
              <a:t>;</a:t>
            </a:r>
          </a:p>
          <a:p>
            <a:r>
              <a:rPr lang="en-US" sz="2800" b="1" dirty="0"/>
              <a:t> </a:t>
            </a:r>
            <a:r>
              <a:rPr lang="en-US" sz="2800" b="1" dirty="0" smtClean="0"/>
              <a:t>           </a:t>
            </a:r>
            <a:r>
              <a:rPr lang="en-US" sz="2800" dirty="0"/>
              <a:t>1- </a:t>
            </a:r>
            <a:r>
              <a:rPr lang="en-US" sz="2800" dirty="0" err="1"/>
              <a:t>Infratrochlear</a:t>
            </a:r>
            <a:r>
              <a:rPr lang="en-US" sz="2800" dirty="0"/>
              <a:t> nerve and vessels</a:t>
            </a:r>
            <a:r>
              <a:rPr lang="en-US" sz="2800" dirty="0" smtClean="0"/>
              <a:t>.</a:t>
            </a:r>
          </a:p>
          <a:p>
            <a:r>
              <a:rPr lang="en-US" sz="2800" dirty="0"/>
              <a:t> </a:t>
            </a:r>
            <a:r>
              <a:rPr lang="en-US" sz="2800" dirty="0" smtClean="0"/>
              <a:t>           </a:t>
            </a:r>
            <a:r>
              <a:rPr lang="en-US" sz="2800" dirty="0"/>
              <a:t>2- Inferior palpebral nerve and vessels.</a:t>
            </a:r>
          </a:p>
          <a:p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EB048-2365-4515-8748-B77DD9DFEE8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5591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AutoShape 2">
            <a:extLst>
              <a:ext uri="{FF2B5EF4-FFF2-40B4-BE49-F238E27FC236}">
                <a16:creationId xmlns:a16="http://schemas.microsoft.com/office/drawing/2014/main" xmlns="" id="{FD76B35F-6DBC-4EC2-9E22-30B27E0ED3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3999" y="1276350"/>
            <a:ext cx="6172201" cy="2743200"/>
          </a:xfrm>
          <a:prstGeom prst="bevel">
            <a:avLst>
              <a:gd name="adj" fmla="val 12500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91565" tIns="45783" rIns="91565" bIns="45783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515053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ar-SA" altLang="en-US" sz="110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xmlns="" id="{65BA34F3-2CB8-46C3-9A8C-883DED3B5B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9772" y="1746706"/>
            <a:ext cx="4966828" cy="1754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565" tIns="45783" rIns="91565" bIns="45783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515053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en-US" sz="5400" b="1" dirty="0" smtClean="0">
                <a:solidFill>
                  <a:srgbClr val="FF0000"/>
                </a:solidFill>
                <a:latin typeface="Arial Black" pitchFamily="34" charset="0"/>
              </a:rPr>
              <a:t>Lacrimal apparatus</a:t>
            </a:r>
            <a:endParaRPr lang="en-US" altLang="en-US" sz="54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EB048-2365-4515-8748-B77DD9DFEE8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2135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39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39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" y="0"/>
            <a:ext cx="9144000" cy="489097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6194" y="322987"/>
            <a:ext cx="3707606" cy="3816429"/>
          </a:xfrm>
          <a:prstGeom prst="rect">
            <a:avLst/>
          </a:prstGeom>
          <a:ln w="952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200" b="1" dirty="0" smtClean="0">
                <a:solidFill>
                  <a:srgbClr val="FF0000"/>
                </a:solidFill>
              </a:rPr>
              <a:t>• Lacrimal </a:t>
            </a:r>
            <a:r>
              <a:rPr lang="en-US" sz="2200" b="1" dirty="0">
                <a:solidFill>
                  <a:srgbClr val="FF0000"/>
                </a:solidFill>
              </a:rPr>
              <a:t>gland: </a:t>
            </a:r>
            <a:r>
              <a:rPr lang="en-US" sz="2200" b="1" dirty="0"/>
              <a:t>has 2 parts</a:t>
            </a:r>
            <a:r>
              <a:rPr lang="en-US" sz="2200" b="1" dirty="0" smtClean="0"/>
              <a:t>:</a:t>
            </a:r>
          </a:p>
          <a:p>
            <a:r>
              <a:rPr lang="en-US" sz="2200" b="1" dirty="0" smtClean="0">
                <a:solidFill>
                  <a:srgbClr val="0000FF"/>
                </a:solidFill>
              </a:rPr>
              <a:t> </a:t>
            </a:r>
            <a:r>
              <a:rPr lang="en-US" sz="2200" b="1" dirty="0">
                <a:solidFill>
                  <a:srgbClr val="0000FF"/>
                </a:solidFill>
              </a:rPr>
              <a:t>(a) Main part: </a:t>
            </a:r>
            <a:r>
              <a:rPr lang="en-US" sz="2200" b="1" dirty="0"/>
              <a:t>in the </a:t>
            </a:r>
            <a:r>
              <a:rPr lang="en-US" sz="2200" b="1" dirty="0">
                <a:solidFill>
                  <a:srgbClr val="FF0000"/>
                </a:solidFill>
              </a:rPr>
              <a:t>lacrimal fossa </a:t>
            </a:r>
            <a:r>
              <a:rPr lang="en-US" sz="2200" b="1" dirty="0"/>
              <a:t>in the anterolateral part of the roof of the orbit</a:t>
            </a:r>
            <a:r>
              <a:rPr lang="en-US" sz="2200" b="1" dirty="0" smtClean="0"/>
              <a:t>.</a:t>
            </a:r>
          </a:p>
          <a:p>
            <a:r>
              <a:rPr lang="en-US" sz="2200" b="1" dirty="0" smtClean="0"/>
              <a:t> </a:t>
            </a:r>
            <a:r>
              <a:rPr lang="en-US" sz="2200" b="1" dirty="0">
                <a:solidFill>
                  <a:srgbClr val="0000FF"/>
                </a:solidFill>
              </a:rPr>
              <a:t>(b) Palpebral part: </a:t>
            </a:r>
            <a:r>
              <a:rPr lang="en-US" sz="2200" b="1" dirty="0"/>
              <a:t>embedded in the </a:t>
            </a:r>
            <a:r>
              <a:rPr lang="en-US" sz="2200" b="1" dirty="0">
                <a:solidFill>
                  <a:srgbClr val="FF0000"/>
                </a:solidFill>
              </a:rPr>
              <a:t>lateral part of upper </a:t>
            </a:r>
            <a:r>
              <a:rPr lang="en-US" sz="2200" b="1" dirty="0" smtClean="0">
                <a:solidFill>
                  <a:srgbClr val="FF0000"/>
                </a:solidFill>
              </a:rPr>
              <a:t>eyelid.</a:t>
            </a:r>
          </a:p>
          <a:p>
            <a:r>
              <a:rPr lang="en-US" sz="2200" b="1" dirty="0" smtClean="0">
                <a:solidFill>
                  <a:schemeClr val="tx1"/>
                </a:solidFill>
              </a:rPr>
              <a:t>- The lacrimal glands gives about</a:t>
            </a:r>
            <a:r>
              <a:rPr lang="en-US" sz="2200" b="1" dirty="0" smtClean="0">
                <a:solidFill>
                  <a:srgbClr val="FF0000"/>
                </a:solidFill>
              </a:rPr>
              <a:t> 12 lacrimal ducts </a:t>
            </a:r>
            <a:r>
              <a:rPr lang="en-US" sz="2200" b="1" dirty="0" smtClean="0">
                <a:solidFill>
                  <a:schemeClr val="tx1"/>
                </a:solidFill>
              </a:rPr>
              <a:t>which open </a:t>
            </a:r>
            <a:r>
              <a:rPr lang="en-US" sz="2200" b="1" dirty="0" smtClean="0">
                <a:solidFill>
                  <a:schemeClr val="tx1"/>
                </a:solidFill>
              </a:rPr>
              <a:t>into </a:t>
            </a:r>
            <a:r>
              <a:rPr lang="en-US" sz="2200" b="1" dirty="0" smtClean="0">
                <a:solidFill>
                  <a:schemeClr val="tx1"/>
                </a:solidFill>
              </a:rPr>
              <a:t>the superior fornix of the </a:t>
            </a:r>
            <a:r>
              <a:rPr lang="en-US" sz="2200" b="1" dirty="0" smtClean="0">
                <a:solidFill>
                  <a:schemeClr val="tx1"/>
                </a:solidFill>
              </a:rPr>
              <a:t>conjunctiva</a:t>
            </a:r>
            <a:r>
              <a:rPr lang="en-US" sz="2200" b="1" dirty="0" smtClean="0">
                <a:solidFill>
                  <a:schemeClr val="tx1"/>
                </a:solidFill>
              </a:rPr>
              <a:t>.</a:t>
            </a:r>
            <a:endParaRPr lang="en-US" sz="2200" b="1" dirty="0">
              <a:solidFill>
                <a:schemeClr val="tx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EB048-2365-4515-8748-B77DD9DFEE8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0446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261"/>
            <a:ext cx="9144000" cy="489097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126261"/>
            <a:ext cx="3733800" cy="4247317"/>
          </a:xfrm>
          <a:prstGeom prst="rect">
            <a:avLst/>
          </a:prstGeom>
          <a:ln w="127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• Lacrimal </a:t>
            </a:r>
            <a:r>
              <a:rPr lang="en-US" b="1" dirty="0">
                <a:solidFill>
                  <a:srgbClr val="FF0000"/>
                </a:solidFill>
              </a:rPr>
              <a:t>gland</a:t>
            </a:r>
            <a:r>
              <a:rPr lang="en-US" b="1" dirty="0" smtClean="0">
                <a:solidFill>
                  <a:srgbClr val="FF0000"/>
                </a:solidFill>
              </a:rPr>
              <a:t>:</a:t>
            </a:r>
          </a:p>
          <a:p>
            <a:r>
              <a:rPr lang="en-US" b="1" dirty="0" smtClean="0">
                <a:solidFill>
                  <a:srgbClr val="0000FF"/>
                </a:solidFill>
              </a:rPr>
              <a:t>• </a:t>
            </a:r>
            <a:r>
              <a:rPr lang="en-US" b="1" dirty="0">
                <a:solidFill>
                  <a:srgbClr val="0000FF"/>
                </a:solidFill>
              </a:rPr>
              <a:t>Blood supply</a:t>
            </a:r>
            <a:r>
              <a:rPr lang="en-US" b="1" dirty="0"/>
              <a:t>: ophthalmic artery</a:t>
            </a:r>
            <a:r>
              <a:rPr lang="en-US" b="1" dirty="0" smtClean="0"/>
              <a:t>.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• </a:t>
            </a:r>
            <a:r>
              <a:rPr lang="en-US" b="1" dirty="0">
                <a:solidFill>
                  <a:srgbClr val="FF0000"/>
                </a:solidFill>
              </a:rPr>
              <a:t>Nerve supply: </a:t>
            </a:r>
            <a:endParaRPr lang="en-US" b="1" dirty="0" smtClean="0">
              <a:solidFill>
                <a:srgbClr val="FF0000"/>
              </a:solidFill>
            </a:endParaRPr>
          </a:p>
          <a:p>
            <a:r>
              <a:rPr lang="en-US" b="1" dirty="0" smtClean="0">
                <a:solidFill>
                  <a:srgbClr val="0000FF"/>
                </a:solidFill>
              </a:rPr>
              <a:t>1- Sensory</a:t>
            </a:r>
            <a:r>
              <a:rPr lang="en-US" b="1" dirty="0">
                <a:solidFill>
                  <a:srgbClr val="0000FF"/>
                </a:solidFill>
              </a:rPr>
              <a:t>, </a:t>
            </a:r>
            <a:r>
              <a:rPr lang="en-US" b="1" dirty="0"/>
              <a:t>ophthalmic nerve</a:t>
            </a:r>
            <a:r>
              <a:rPr lang="en-US" b="1" dirty="0" smtClean="0"/>
              <a:t>.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2- </a:t>
            </a:r>
            <a:r>
              <a:rPr lang="en-US" b="1" dirty="0">
                <a:solidFill>
                  <a:srgbClr val="FF0000"/>
                </a:solidFill>
              </a:rPr>
              <a:t>Parasympathetic root </a:t>
            </a:r>
            <a:r>
              <a:rPr lang="en-US" b="1" dirty="0"/>
              <a:t>from </a:t>
            </a:r>
            <a:r>
              <a:rPr lang="en-US" b="1" dirty="0">
                <a:solidFill>
                  <a:srgbClr val="0000FF"/>
                </a:solidFill>
              </a:rPr>
              <a:t>special </a:t>
            </a:r>
            <a:r>
              <a:rPr lang="en-US" b="1" dirty="0" err="1">
                <a:solidFill>
                  <a:srgbClr val="0000FF"/>
                </a:solidFill>
              </a:rPr>
              <a:t>lacrimatory</a:t>
            </a:r>
            <a:r>
              <a:rPr lang="en-US" b="1" dirty="0">
                <a:solidFill>
                  <a:srgbClr val="0000FF"/>
                </a:solidFill>
              </a:rPr>
              <a:t> nucleus in the </a:t>
            </a:r>
            <a:r>
              <a:rPr lang="en-US" b="1" dirty="0" smtClean="0">
                <a:solidFill>
                  <a:srgbClr val="0000FF"/>
                </a:solidFill>
              </a:rPr>
              <a:t>pons</a:t>
            </a:r>
            <a:r>
              <a:rPr lang="en-US" b="1" dirty="0" smtClean="0"/>
              <a:t> → </a:t>
            </a:r>
            <a:r>
              <a:rPr lang="en-US" b="1" dirty="0"/>
              <a:t>facial </a:t>
            </a:r>
            <a:r>
              <a:rPr lang="en-US" b="1" dirty="0" smtClean="0"/>
              <a:t>nerve → </a:t>
            </a:r>
            <a:r>
              <a:rPr lang="en-US" b="1" dirty="0"/>
              <a:t>greater </a:t>
            </a:r>
            <a:r>
              <a:rPr lang="en-US" b="1" dirty="0" err="1"/>
              <a:t>petrosal</a:t>
            </a:r>
            <a:r>
              <a:rPr lang="en-US" b="1" dirty="0"/>
              <a:t> nerve → </a:t>
            </a:r>
            <a:r>
              <a:rPr lang="en-US" b="1" dirty="0" err="1"/>
              <a:t>pterygoid</a:t>
            </a:r>
            <a:r>
              <a:rPr lang="en-US" b="1" dirty="0"/>
              <a:t> </a:t>
            </a:r>
            <a:r>
              <a:rPr lang="en-US" b="1" dirty="0" smtClean="0"/>
              <a:t>canal → relay in the </a:t>
            </a:r>
            <a:r>
              <a:rPr lang="en-US" b="1" dirty="0" err="1" smtClean="0"/>
              <a:t>pterygopalatine</a:t>
            </a:r>
            <a:r>
              <a:rPr lang="en-US" b="1" dirty="0" smtClean="0"/>
              <a:t> </a:t>
            </a:r>
            <a:r>
              <a:rPr lang="en-US" b="1" dirty="0"/>
              <a:t>ganglion → </a:t>
            </a:r>
            <a:r>
              <a:rPr lang="en-US" b="1" dirty="0" smtClean="0"/>
              <a:t>postganglionic </a:t>
            </a:r>
            <a:r>
              <a:rPr lang="en-US" b="1" dirty="0" err="1"/>
              <a:t>fibres</a:t>
            </a:r>
            <a:r>
              <a:rPr lang="en-US" b="1" dirty="0"/>
              <a:t> → </a:t>
            </a:r>
            <a:r>
              <a:rPr lang="en-US" b="1" dirty="0" err="1"/>
              <a:t>zygomatico</a:t>
            </a:r>
            <a:r>
              <a:rPr lang="en-US" b="1" dirty="0"/>
              <a:t>- temporal </a:t>
            </a:r>
            <a:r>
              <a:rPr lang="en-US" b="1" dirty="0" smtClean="0"/>
              <a:t>nerve → </a:t>
            </a:r>
            <a:r>
              <a:rPr lang="en-US" b="1" dirty="0"/>
              <a:t>lacrimal nerve </a:t>
            </a:r>
            <a:r>
              <a:rPr lang="en-US" b="1" dirty="0" smtClean="0"/>
              <a:t>gland.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3- </a:t>
            </a:r>
            <a:r>
              <a:rPr lang="en-US" b="1" dirty="0">
                <a:solidFill>
                  <a:srgbClr val="FF0000"/>
                </a:solidFill>
              </a:rPr>
              <a:t>Sympathetic fibers </a:t>
            </a:r>
            <a:r>
              <a:rPr lang="en-US" b="1" dirty="0"/>
              <a:t>around ophthalmic artery from </a:t>
            </a:r>
            <a:r>
              <a:rPr lang="en-US" b="1" dirty="0">
                <a:solidFill>
                  <a:srgbClr val="0000FF"/>
                </a:solidFill>
              </a:rPr>
              <a:t>superior cervical sympathetic ganglion</a:t>
            </a:r>
            <a:r>
              <a:rPr lang="en-US" b="1" dirty="0" smtClean="0">
                <a:solidFill>
                  <a:srgbClr val="0000FF"/>
                </a:solidFill>
              </a:rPr>
              <a:t>.</a:t>
            </a:r>
            <a:endParaRPr lang="en-US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EB048-2365-4515-8748-B77DD9DFEE8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9834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309</TotalTime>
  <Words>1782</Words>
  <Application>Microsoft Office PowerPoint</Application>
  <PresentationFormat>On-screen Show (16:9)</PresentationFormat>
  <Paragraphs>209</Paragraphs>
  <Slides>39</Slides>
  <Notes>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1" baseType="lpstr">
      <vt:lpstr>Office Theme</vt:lpstr>
      <vt:lpstr>Clip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DELL</cp:lastModifiedBy>
  <cp:revision>27</cp:revision>
  <cp:lastPrinted>2021-03-02T17:51:52Z</cp:lastPrinted>
  <dcterms:created xsi:type="dcterms:W3CDTF">2021-03-02T08:06:27Z</dcterms:created>
  <dcterms:modified xsi:type="dcterms:W3CDTF">2021-03-02T20:10:45Z</dcterms:modified>
</cp:coreProperties>
</file>