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60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C0C0D1F-5871-4665-88C2-D5EFC816F098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A736C81-347B-43DC-9CEA-AEAAB812E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2872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3D31-F611-4076-B275-45E6D2BB6CB2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601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6093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0431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4901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11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6035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767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079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437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1695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9879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8151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C26D-071B-4FE0-8948-3BDF14CE1FC5}" type="datetimeFigureOut">
              <a:rPr lang="ar-JO" smtClean="0"/>
              <a:t>27/03/1445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2AACC-76C9-4087-8C12-D4C1B6528E8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80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logyonline.com/dictionary/tapeworm" TargetMode="Externa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99DF348-92D1-4EC1-958B-8518E1FAE7F5}" type="datetime1">
              <a:rPr lang="en-US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10/11/2023</a:t>
            </a:fld>
            <a:endParaRPr lang="en-MY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4771FBD-862A-4194-B0AD-F7E920F19017}" type="slidenum">
              <a:rPr lang="ar-SA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en-MY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877081" y="333375"/>
            <a:ext cx="7128148" cy="213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AE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Arial"/>
              </a:rPr>
              <a:t>بِسْمِ اللّهِ الرَّحْمَنِ الرَّحِيمِ </a:t>
            </a:r>
            <a:endParaRPr lang="en-MY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  <a:cs typeface="Arial"/>
            </a:endParaRPr>
          </a:p>
        </p:txBody>
      </p:sp>
      <p:pic>
        <p:nvPicPr>
          <p:cNvPr id="9221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94471"/>
            <a:ext cx="2952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: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3" y="96374"/>
            <a:ext cx="18589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5656" y="5811077"/>
            <a:ext cx="615719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Prof  DR. Waqar Al – Kubaisy</a:t>
            </a:r>
            <a:r>
              <a:rPr lang="nl-NL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n-MY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7081" y="3103582"/>
            <a:ext cx="4568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4000" b="1" dirty="0">
                <a:solidFill>
                  <a:prstClr val="black"/>
                </a:solidFill>
                <a:latin typeface="Times New Roman"/>
                <a:ea typeface="Calibri"/>
              </a:rPr>
              <a:t>Epidemiology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3653" y="443044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L  II</a:t>
            </a:r>
          </a:p>
          <a:p>
            <a:r>
              <a:rPr lang="en-MY" sz="2800" b="1" dirty="0">
                <a:solidFill>
                  <a:srgbClr val="FF0000"/>
                </a:solidFill>
                <a:latin typeface="Times New Roman"/>
              </a:rPr>
              <a:t>11-10-2023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9003"/>
            <a:ext cx="94330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       </a:t>
            </a:r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Endemic</a:t>
            </a:r>
            <a:endParaRPr lang="en-MY" sz="2800" b="1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(</a:t>
            </a:r>
            <a:r>
              <a:rPr lang="en-MY" sz="2800" b="1" dirty="0">
                <a:latin typeface="Garamond" pitchFamily="18" charset="0"/>
              </a:rPr>
              <a:t>En=in; demos=people</a:t>
            </a:r>
            <a:r>
              <a:rPr lang="en-MY" sz="2800" dirty="0">
                <a:latin typeface="Garamond" pitchFamily="18" charset="0"/>
              </a:rPr>
              <a:t>).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It refers to the 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constant </a:t>
            </a:r>
            <a:r>
              <a:rPr lang="en-MY" sz="2800" b="1" dirty="0">
                <a:latin typeface="Garamond" pitchFamily="18" charset="0"/>
              </a:rPr>
              <a:t> or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permanently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presence of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 disease or infectious agent within a given geographic </a:t>
            </a:r>
            <a:r>
              <a:rPr lang="en-MY" sz="2800" b="1" dirty="0">
                <a:latin typeface="Garamond" pitchFamily="18" charset="0"/>
              </a:rPr>
              <a:t>area or population group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or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community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all the time</a:t>
            </a:r>
            <a:r>
              <a:rPr lang="en-US" sz="2800" b="1" dirty="0">
                <a:latin typeface="Garamond" pitchFamily="18" charset="0"/>
              </a:rPr>
              <a:t>,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e.g. </a:t>
            </a:r>
            <a:r>
              <a:rPr lang="en-US" sz="2800" b="1" dirty="0" err="1">
                <a:latin typeface="Garamond" pitchFamily="18" charset="0"/>
              </a:rPr>
              <a:t>bilharziasis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in </a:t>
            </a:r>
            <a:r>
              <a:rPr lang="en-US" sz="2800" b="1" dirty="0">
                <a:latin typeface="Garamond" pitchFamily="18" charset="0"/>
              </a:rPr>
              <a:t>Egypt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3323887"/>
            <a:ext cx="92525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i="1" dirty="0">
                <a:solidFill>
                  <a:srgbClr val="FF0000"/>
                </a:solidFill>
                <a:latin typeface="Garamond" pitchFamily="18" charset="0"/>
              </a:rPr>
              <a:t>       </a:t>
            </a:r>
            <a:r>
              <a:rPr lang="en-MY" sz="3200" b="1" dirty="0">
                <a:solidFill>
                  <a:srgbClr val="C00000"/>
                </a:solidFill>
                <a:latin typeface="Garamond" pitchFamily="18" charset="0"/>
              </a:rPr>
              <a:t>Pandemic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An epidemic usually affecting a large proportion of the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population, </a:t>
            </a:r>
            <a:r>
              <a:rPr lang="en-MY" sz="2800" i="1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affecting countries sequentially (at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the same time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occurring over a wide geographic area such </a:t>
            </a:r>
            <a:r>
              <a:rPr lang="en-MY" sz="2800" dirty="0">
                <a:latin typeface="Garamond" pitchFamily="18" charset="0"/>
              </a:rPr>
              <a:t>as a section of a nation, the entire nation, a continent or the world </a:t>
            </a:r>
            <a:r>
              <a:rPr lang="en-MY" sz="2800" b="1" dirty="0">
                <a:latin typeface="Garamond" pitchFamily="18" charset="0"/>
              </a:rPr>
              <a:t>e.g.,  </a:t>
            </a:r>
            <a:r>
              <a:rPr lang="en-MY" b="1" dirty="0">
                <a:latin typeface="Garamond" pitchFamily="18" charset="0"/>
              </a:rPr>
              <a:t>COVID 19 ,  H1N1</a:t>
            </a:r>
          </a:p>
        </p:txBody>
      </p:sp>
      <p:sp>
        <p:nvSpPr>
          <p:cNvPr id="4" name="Rectangle 3"/>
          <p:cNvSpPr/>
          <p:nvPr/>
        </p:nvSpPr>
        <p:spPr>
          <a:xfrm>
            <a:off x="7041367" y="30399"/>
            <a:ext cx="1970285" cy="1477328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Epidemic</a:t>
            </a:r>
            <a:endParaRPr lang="en-MY" sz="1000" b="1" dirty="0">
              <a:latin typeface="Garamond" pitchFamily="18" charset="0"/>
              <a:ea typeface="GulimChe" pitchFamily="49" charset="-127"/>
            </a:endParaRPr>
          </a:p>
          <a:p>
            <a:r>
              <a:rPr lang="en-MY" sz="1000" b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"Outbreak </a:t>
            </a:r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Sporadic</a:t>
            </a:r>
            <a:endParaRPr lang="en-US" sz="10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Endemic</a:t>
            </a:r>
            <a:endParaRPr lang="en-MY" sz="1000" b="1" dirty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 </a:t>
            </a:r>
            <a:r>
              <a:rPr lang="en-MY" sz="1000" b="1" i="1" dirty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Pandemic</a:t>
            </a:r>
            <a:endParaRPr lang="en-MY" sz="1000" b="1" dirty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10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10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10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952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343263"/>
            <a:ext cx="925252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Nosocomial  Infection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latin typeface="Garamond" panose="02020404030301010803" pitchFamily="18" charset="0"/>
              </a:rPr>
              <a:t>Nosocomial (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hospital acquired</a:t>
            </a:r>
            <a:r>
              <a:rPr lang="en-MY" sz="2600" dirty="0">
                <a:latin typeface="Garamond" pitchFamily="18" charset="0"/>
              </a:rPr>
              <a:t>) </a:t>
            </a:r>
            <a:r>
              <a:rPr lang="en-MY" sz="2600" b="1" dirty="0">
                <a:latin typeface="Garamond" pitchFamily="18" charset="0"/>
              </a:rPr>
              <a:t>infection is an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infection originating in a patient </a:t>
            </a:r>
            <a:r>
              <a:rPr lang="en-MY" sz="2600" b="1" dirty="0">
                <a:latin typeface="Garamond" pitchFamily="18" charset="0"/>
              </a:rPr>
              <a:t>while in a hospital</a:t>
            </a: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or other health care facility.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latin typeface="Garamond" pitchFamily="18" charset="0"/>
              </a:rPr>
              <a:t>It denotes a new disorder (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unrelated to the patient's primary condition</a:t>
            </a:r>
            <a:r>
              <a:rPr lang="en-MY" sz="2600" dirty="0">
                <a:latin typeface="Garamond" pitchFamily="18" charset="0"/>
              </a:rPr>
              <a:t>) associated with being in a hospital.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it was not present </a:t>
            </a:r>
            <a:r>
              <a:rPr lang="en-MY" sz="2600" b="1" dirty="0">
                <a:latin typeface="Garamond" pitchFamily="18" charset="0"/>
              </a:rPr>
              <a:t>or incubating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at the time of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 admission</a:t>
            </a: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or the residual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of an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 infection </a:t>
            </a:r>
            <a:r>
              <a:rPr lang="en-MY" sz="2600" b="1" dirty="0">
                <a:latin typeface="Garamond" pitchFamily="18" charset="0"/>
              </a:rPr>
              <a:t>acquired during a previous admission.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</a:rPr>
              <a:t>It includes infections acquired in the hospital but appearing after discharge, </a:t>
            </a:r>
            <a:r>
              <a:rPr lang="en-MY" sz="2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and also </a:t>
            </a:r>
            <a:r>
              <a:rPr lang="en-MY" sz="2600" b="1" dirty="0">
                <a:latin typeface="Garamond" pitchFamily="18" charset="0"/>
              </a:rPr>
              <a:t>such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infections among the staff </a:t>
            </a:r>
            <a:r>
              <a:rPr lang="en-MY" sz="2600" b="1" dirty="0">
                <a:latin typeface="Garamond" pitchFamily="18" charset="0"/>
              </a:rPr>
              <a:t>of the facility</a:t>
            </a:r>
            <a:r>
              <a:rPr lang="en-MY" sz="26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>
                <a:latin typeface="Garamond" pitchFamily="18" charset="0"/>
              </a:rPr>
              <a:t>Examples include </a:t>
            </a:r>
            <a:r>
              <a:rPr lang="en-MY" sz="2600" b="1" dirty="0">
                <a:latin typeface="Garamond" pitchFamily="18" charset="0"/>
              </a:rPr>
              <a:t>infection of surgical wounds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, hepatitis B, C </a:t>
            </a:r>
            <a:r>
              <a:rPr lang="en-MY" sz="2600" dirty="0">
                <a:latin typeface="Garamond" pitchFamily="18" charset="0"/>
              </a:rPr>
              <a:t>and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urinary tract infections</a:t>
            </a:r>
            <a:r>
              <a:rPr lang="en-MY" sz="26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029336" y="-126011"/>
            <a:ext cx="1970285" cy="1477328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Epidemic</a:t>
            </a:r>
            <a:endParaRPr lang="en-MY" sz="1000" b="1" dirty="0">
              <a:latin typeface="Garamond" pitchFamily="18" charset="0"/>
              <a:ea typeface="GulimChe" pitchFamily="49" charset="-127"/>
            </a:endParaRPr>
          </a:p>
          <a:p>
            <a:r>
              <a:rPr lang="en-MY" sz="1000" b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"</a:t>
            </a:r>
            <a:r>
              <a:rPr lang="en-MY" sz="1000" b="1" dirty="0">
                <a:latin typeface="Garamond" pitchFamily="18" charset="0"/>
                <a:ea typeface="GulimChe" pitchFamily="49" charset="-127"/>
              </a:rPr>
              <a:t>Outbreak </a:t>
            </a:r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Sporadic</a:t>
            </a:r>
            <a:endParaRPr lang="en-US" sz="1000" dirty="0"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Endemic</a:t>
            </a:r>
            <a:endParaRPr lang="en-MY" sz="1000" b="1" dirty="0"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 Pandemic</a:t>
            </a:r>
            <a:endParaRPr lang="en-MY" sz="1000" b="1" dirty="0"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10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10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10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240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111"/>
            <a:ext cx="925956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Opportunistic  Infection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800" b="1" dirty="0">
                <a:latin typeface="Garamond" pitchFamily="18" charset="0"/>
              </a:rPr>
              <a:t>Infection by an organism(s) that takes the </a:t>
            </a: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opportunity provided </a:t>
            </a:r>
            <a:r>
              <a:rPr lang="en-MY" sz="2800" b="1" dirty="0">
                <a:latin typeface="Garamond" pitchFamily="18" charset="0"/>
              </a:rPr>
              <a:t>by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 defect in host</a:t>
            </a: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defence </a:t>
            </a:r>
            <a:r>
              <a:rPr lang="en-MY" sz="2800" b="1" dirty="0">
                <a:latin typeface="Garamond" pitchFamily="18" charset="0"/>
              </a:rPr>
              <a:t>to infect the host and hence cause disease</a:t>
            </a:r>
            <a:r>
              <a:rPr lang="en-MY" sz="2400" b="1" dirty="0">
                <a:latin typeface="Garamond" pitchFamily="18" charset="0"/>
              </a:rPr>
              <a:t>. </a:t>
            </a:r>
          </a:p>
          <a:p>
            <a:r>
              <a:rPr lang="en-MY" sz="2000" b="1" dirty="0" err="1">
                <a:latin typeface="Garamond" pitchFamily="18" charset="0"/>
              </a:rPr>
              <a:t>Eg</a:t>
            </a:r>
            <a:r>
              <a:rPr lang="en-MY" sz="2000" b="1" dirty="0">
                <a:latin typeface="Garamond" pitchFamily="18" charset="0"/>
              </a:rPr>
              <a:t>. </a:t>
            </a:r>
            <a:r>
              <a:rPr lang="en-MY" sz="2200" b="1" dirty="0">
                <a:solidFill>
                  <a:srgbClr val="0070C0"/>
                </a:solidFill>
                <a:latin typeface="Garamond" pitchFamily="18" charset="0"/>
              </a:rPr>
              <a:t>Herpes </a:t>
            </a:r>
            <a:r>
              <a:rPr lang="en-MY" sz="2200" b="1" i="1" dirty="0">
                <a:solidFill>
                  <a:srgbClr val="0070C0"/>
                </a:solidFill>
                <a:latin typeface="Garamond" pitchFamily="18" charset="0"/>
              </a:rPr>
              <a:t>simplex, Cytomegalovirus, Toxoplasma,</a:t>
            </a:r>
            <a:r>
              <a:rPr lang="en-MY" sz="2200" b="1" dirty="0">
                <a:solidFill>
                  <a:srgbClr val="0070C0"/>
                </a:solidFill>
                <a:latin typeface="Garamond" pitchFamily="18" charset="0"/>
              </a:rPr>
              <a:t> AIDS).</a:t>
            </a:r>
            <a:r>
              <a:rPr lang="en-MY" sz="2200" b="1" i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200" b="1" dirty="0">
                <a:solidFill>
                  <a:srgbClr val="0070C0"/>
                </a:solidFill>
                <a:latin typeface="Garamond" pitchFamily="18" charset="0"/>
              </a:rPr>
              <a:t>M. </a:t>
            </a:r>
            <a:r>
              <a:rPr lang="en-MY" sz="2200" b="1" i="1" dirty="0">
                <a:solidFill>
                  <a:srgbClr val="0070C0"/>
                </a:solidFill>
                <a:latin typeface="Garamond" pitchFamily="18" charset="0"/>
              </a:rPr>
              <a:t>tuberculosis, </a:t>
            </a:r>
            <a:endParaRPr lang="en-MY" sz="22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92896"/>
            <a:ext cx="90771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    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Iatrogenic (Physician-induced) Disease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It is </a:t>
            </a:r>
            <a:r>
              <a:rPr lang="en-MY" sz="2800" dirty="0">
                <a:latin typeface="Garamond" pitchFamily="18" charset="0"/>
              </a:rPr>
              <a:t>any adverse consequence resulting from a physician's professional or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other health professionals activity </a:t>
            </a:r>
            <a:r>
              <a:rPr lang="en-MY" sz="2800" dirty="0">
                <a:latin typeface="Garamond" pitchFamily="18" charset="0"/>
              </a:rPr>
              <a:t>whether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preventiv</a:t>
            </a:r>
            <a:r>
              <a:rPr lang="en-MY" sz="2800" b="1" dirty="0">
                <a:latin typeface="Garamond" pitchFamily="18" charset="0"/>
              </a:rPr>
              <a:t>e,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???, </a:t>
            </a:r>
            <a:endParaRPr lang="en-MY" sz="2800" b="1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diagnostic</a:t>
            </a:r>
            <a:r>
              <a:rPr lang="en-MY" sz="2800" b="1" dirty="0">
                <a:latin typeface="Garamond" pitchFamily="18" charset="0"/>
              </a:rPr>
              <a:t> or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???, </a:t>
            </a:r>
            <a:endParaRPr lang="en-MY" sz="2800" b="1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therapeutic </a:t>
            </a:r>
            <a:r>
              <a:rPr lang="en-MY" sz="2800" dirty="0">
                <a:latin typeface="Garamond" pitchFamily="18" charset="0"/>
              </a:rPr>
              <a:t>procedure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???, </a:t>
            </a:r>
            <a:r>
              <a:rPr lang="en-MY" sz="2800" b="1" dirty="0">
                <a:latin typeface="Garamond" pitchFamily="18" charset="0"/>
              </a:rPr>
              <a:t>that causes impairment, handicap, disability or death </a:t>
            </a:r>
          </a:p>
          <a:p>
            <a:r>
              <a:rPr lang="en-MY" sz="1600" dirty="0"/>
              <a:t>Reactions to contrast media injected intravenously or intra-arterially may be mild, moderate or severe, and some are potentially fatal. Intravascular contrast media may have a nephrotoxic reaction. 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6256" y="34994"/>
            <a:ext cx="2198885" cy="1200329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900" b="1" i="1" dirty="0">
                <a:latin typeface="Garamond" pitchFamily="18" charset="0"/>
                <a:ea typeface="GulimChe" pitchFamily="49" charset="-127"/>
              </a:rPr>
              <a:t>Epidemic</a:t>
            </a:r>
            <a:endParaRPr lang="en-MY" sz="900" b="1" dirty="0">
              <a:latin typeface="Garamond" pitchFamily="18" charset="0"/>
              <a:ea typeface="GulimChe" pitchFamily="49" charset="-127"/>
            </a:endParaRPr>
          </a:p>
          <a:p>
            <a:r>
              <a:rPr lang="en-MY" sz="900" b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"Outbreak </a:t>
            </a:r>
            <a:r>
              <a:rPr lang="en-MY" sz="9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Sporadic</a:t>
            </a:r>
            <a:endParaRPr lang="en-US" sz="9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>
                <a:latin typeface="Garamond" pitchFamily="18" charset="0"/>
                <a:ea typeface="GulimChe" pitchFamily="49" charset="-127"/>
              </a:rPr>
              <a:t>Endemic</a:t>
            </a:r>
            <a:endParaRPr lang="en-MY" sz="900" b="1" dirty="0"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>
                <a:latin typeface="Garamond" pitchFamily="18" charset="0"/>
                <a:ea typeface="GulimChe" pitchFamily="49" charset="-127"/>
              </a:rPr>
              <a:t> Pandemic</a:t>
            </a:r>
            <a:endParaRPr lang="en-MY" sz="900" b="1" dirty="0"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900" b="1" i="1" dirty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900" dirty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900" dirty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9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056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1765" y="260648"/>
            <a:ext cx="930576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       </a:t>
            </a:r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Eradication</a:t>
            </a:r>
            <a:endParaRPr lang="en-MY" sz="2800" b="1" dirty="0">
              <a:solidFill>
                <a:srgbClr val="C0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Termination of all transmission of infection </a:t>
            </a:r>
            <a:r>
              <a:rPr lang="en-MY" sz="2400" b="1" dirty="0">
                <a:latin typeface="Garamond" pitchFamily="18" charset="0"/>
              </a:rPr>
              <a:t>by</a:t>
            </a:r>
            <a:r>
              <a:rPr lang="en-MY" sz="2800" dirty="0">
                <a:solidFill>
                  <a:srgbClr val="00B050"/>
                </a:solidFill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extermination of the infectious agent</a:t>
            </a:r>
            <a:r>
              <a:rPr lang="en-MY" sz="14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It implies that disease will no longer occur in a population</a:t>
            </a:r>
            <a:endParaRPr lang="en-US" sz="26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Termination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of infection from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whole world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To-date, only one disease has been eradicated,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that is smallpox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to our present knowledge, diseases which are amenable to eradication are </a:t>
            </a:r>
            <a:r>
              <a:rPr lang="en-MY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measles</a:t>
            </a:r>
            <a:r>
              <a:rPr lang="en-MY" sz="2800" b="1" dirty="0">
                <a:latin typeface="Garamond" pitchFamily="18" charset="0"/>
              </a:rPr>
              <a:t>, </a:t>
            </a:r>
            <a:r>
              <a:rPr lang="en-MY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diphtheria, polio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762" y="4293096"/>
            <a:ext cx="8712967" cy="16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Period of communicability:</a:t>
            </a:r>
            <a:r>
              <a:rPr lang="en-US" sz="2800" dirty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time</a:t>
            </a:r>
            <a:r>
              <a:rPr lang="en-US" sz="2800" b="1" dirty="0">
                <a:latin typeface="Garamond" pitchFamily="18" charset="0"/>
              </a:rPr>
              <a:t> during which the infectious agent could be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transmitted directly or indirectly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from the reservoir to a susceptible host </a:t>
            </a:r>
          </a:p>
        </p:txBody>
      </p:sp>
      <p:sp>
        <p:nvSpPr>
          <p:cNvPr id="5" name="Rectangle 4"/>
          <p:cNvSpPr/>
          <p:nvPr/>
        </p:nvSpPr>
        <p:spPr>
          <a:xfrm>
            <a:off x="7354190" y="162501"/>
            <a:ext cx="1929614" cy="1477328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Epidemic</a:t>
            </a:r>
            <a:endParaRPr lang="en-MY" sz="1000" b="1" dirty="0">
              <a:latin typeface="Garamond" pitchFamily="18" charset="0"/>
              <a:ea typeface="GulimChe" pitchFamily="49" charset="-127"/>
            </a:endParaRPr>
          </a:p>
          <a:p>
            <a:r>
              <a:rPr lang="en-MY" sz="1000" b="1" dirty="0">
                <a:latin typeface="Garamond" pitchFamily="18" charset="0"/>
                <a:ea typeface="GulimChe" pitchFamily="49" charset="-127"/>
              </a:rPr>
              <a:t>"Outbreak </a:t>
            </a:r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Sporadic</a:t>
            </a:r>
            <a:endParaRPr lang="en-US" sz="1000" dirty="0"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Endemic</a:t>
            </a:r>
            <a:endParaRPr lang="en-MY" sz="1000" b="1" dirty="0"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 Pandemic</a:t>
            </a:r>
            <a:endParaRPr lang="en-MY" sz="1000" b="1" dirty="0"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1000" dirty="0"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1000" dirty="0"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1000" b="1" dirty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819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3" y="1844824"/>
            <a:ext cx="7211144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>
                <a:latin typeface="Garamond" pitchFamily="18" charset="0"/>
              </a:rPr>
              <a:t>Presence of the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microbiologic agent.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>
                <a:latin typeface="Garamond" pitchFamily="18" charset="0"/>
              </a:rPr>
              <a:t>Presence of a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reservoir and </a:t>
            </a:r>
            <a:r>
              <a:rPr lang="en-US" sz="2800" b="1" dirty="0">
                <a:latin typeface="Garamond" pitchFamily="18" charset="0"/>
              </a:rPr>
              <a:t>source.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>
                <a:latin typeface="Garamond" pitchFamily="18" charset="0"/>
              </a:rPr>
              <a:t>An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outlet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(portal of exit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)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from reservoir.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>
                <a:latin typeface="Garamond" pitchFamily="18" charset="0"/>
              </a:rPr>
              <a:t>A suitable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mode of transmission.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>
                <a:latin typeface="Garamond" pitchFamily="18" charset="0"/>
              </a:rPr>
              <a:t>An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inlet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(portal of entry).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>
                <a:latin typeface="Garamond" pitchFamily="18" charset="0"/>
              </a:rPr>
              <a:t>A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susceptible host</a:t>
            </a:r>
            <a:r>
              <a:rPr lang="en-US" sz="2800" dirty="0">
                <a:latin typeface="Garamond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Requisites for  Perpetuation  of Communicable Diseases </a:t>
            </a:r>
            <a:b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</a:b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(The Cycle Of Infection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5" name="Picture 4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4608004" y="3789040"/>
            <a:ext cx="4377913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467544" y="188640"/>
            <a:ext cx="867645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975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768" y="404664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Disease Agent</a:t>
            </a:r>
            <a:endParaRPr lang="en-MY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Microorganism, bacteria, virus cell, bacillus, disease bacterium and fungi cells. Human health science, epidemic colorful probiotic micro organism, germ, diseases and viruses cartoon vector flat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56792"/>
            <a:ext cx="1259632" cy="13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t of different medical virus logo. Cartoon virus. Funny micro Virus. Cartoon bacteria character. Vector virus charac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5183"/>
            <a:ext cx="4880903" cy="34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monster mascot. Halloween funny monsters, bizarre goofy gremlin with horn and silly furry, alien creations. Cartoons fluffy creatures spooky character vector isolated icon illustration s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187258" cy="24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4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-80820"/>
            <a:ext cx="927755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600" b="1" dirty="0">
                <a:solidFill>
                  <a:srgbClr val="FF0000"/>
                </a:solidFill>
                <a:latin typeface="Garamond" pitchFamily="18" charset="0"/>
              </a:rPr>
              <a:t>       </a:t>
            </a:r>
            <a:r>
              <a:rPr lang="en-MY" sz="3200" b="1" dirty="0">
                <a:solidFill>
                  <a:srgbClr val="C00000"/>
                </a:solidFill>
                <a:latin typeface="Garamond" pitchFamily="18" charset="0"/>
              </a:rPr>
              <a:t>Disease Agent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It is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the 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first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link </a:t>
            </a:r>
            <a:r>
              <a:rPr lang="en-MY" sz="2800" dirty="0">
                <a:latin typeface="Garamond" pitchFamily="18" charset="0"/>
              </a:rPr>
              <a:t>in the chain of disease transmission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Defined as </a:t>
            </a:r>
            <a:r>
              <a:rPr lang="en-MY" sz="2800" dirty="0">
                <a:latin typeface="Garamond" pitchFamily="18" charset="0"/>
              </a:rPr>
              <a:t>a substance,</a:t>
            </a:r>
            <a:r>
              <a:rPr lang="en-MY" sz="2800" b="1" dirty="0">
                <a:latin typeface="Garamond" pitchFamily="18" charset="0"/>
              </a:rPr>
              <a:t> living </a:t>
            </a:r>
            <a:r>
              <a:rPr lang="en-MY" sz="2800" dirty="0">
                <a:latin typeface="Garamond" pitchFamily="18" charset="0"/>
              </a:rPr>
              <a:t>or </a:t>
            </a:r>
            <a:r>
              <a:rPr lang="en-MY" sz="2800" b="1" dirty="0">
                <a:latin typeface="Garamond" pitchFamily="18" charset="0"/>
              </a:rPr>
              <a:t>non-living</a:t>
            </a:r>
            <a:r>
              <a:rPr lang="en-MY" sz="2800" dirty="0">
                <a:latin typeface="Garamond" pitchFamily="18" charset="0"/>
              </a:rPr>
              <a:t>, or a force, </a:t>
            </a:r>
            <a:r>
              <a:rPr lang="en-MY" sz="2800" b="1" dirty="0">
                <a:latin typeface="Garamond" pitchFamily="18" charset="0"/>
              </a:rPr>
              <a:t>tangible </a:t>
            </a:r>
            <a:r>
              <a:rPr lang="en-MY" sz="2800" dirty="0">
                <a:latin typeface="Garamond" pitchFamily="18" charset="0"/>
              </a:rPr>
              <a:t>or </a:t>
            </a:r>
            <a:r>
              <a:rPr lang="en-MY" sz="2800" b="1" dirty="0">
                <a:latin typeface="Garamond" pitchFamily="18" charset="0"/>
              </a:rPr>
              <a:t>intangible</a:t>
            </a:r>
            <a:r>
              <a:rPr lang="en-MY" sz="2800" dirty="0">
                <a:latin typeface="Garamond" pitchFamily="18" charset="0"/>
              </a:rPr>
              <a:t>,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excessive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presence or relative </a:t>
            </a:r>
            <a:r>
              <a:rPr lang="en-MY" sz="2800" b="1" dirty="0">
                <a:latin typeface="Garamond" pitchFamily="18" charset="0"/>
              </a:rPr>
              <a:t>lack o</a:t>
            </a:r>
            <a:r>
              <a:rPr lang="en-MY" sz="2800" dirty="0">
                <a:latin typeface="Garamond" pitchFamily="18" charset="0"/>
              </a:rPr>
              <a:t>f which may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initiate or perpetuate a disease process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A disease may have a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single agent</a:t>
            </a:r>
            <a:r>
              <a:rPr lang="en-MY" sz="2800" dirty="0">
                <a:latin typeface="Garamond" pitchFamily="18" charset="0"/>
              </a:rPr>
              <a:t>, a number of independent </a:t>
            </a:r>
            <a:r>
              <a:rPr lang="en-MY" sz="2800" b="1" dirty="0">
                <a:latin typeface="Garamond" pitchFamily="18" charset="0"/>
              </a:rPr>
              <a:t>alternative agents </a:t>
            </a:r>
            <a:r>
              <a:rPr lang="en-MY" sz="2800" dirty="0">
                <a:latin typeface="Garamond" pitchFamily="18" charset="0"/>
              </a:rPr>
              <a:t>or a complex of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two or more factors </a:t>
            </a:r>
            <a:r>
              <a:rPr lang="en-MY" sz="2800" dirty="0">
                <a:latin typeface="Garamond" pitchFamily="18" charset="0"/>
              </a:rPr>
              <a:t>whose combined presence is </a:t>
            </a:r>
            <a:r>
              <a:rPr lang="en-MY" sz="2800" b="1" dirty="0">
                <a:latin typeface="Garamond" pitchFamily="18" charset="0"/>
              </a:rPr>
              <a:t>essential for the development of the disease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Disease agents may be classified broadly into groups :</a:t>
            </a:r>
          </a:p>
          <a:p>
            <a:r>
              <a:rPr lang="en-MY" sz="2800" i="1" dirty="0">
                <a:latin typeface="Garamond" pitchFamily="18" charset="0"/>
              </a:rPr>
              <a:t>   1.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Biological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agents,      </a:t>
            </a:r>
            <a:r>
              <a:rPr lang="en-MY" sz="2800" dirty="0">
                <a:latin typeface="Garamond" pitchFamily="18" charset="0"/>
              </a:rPr>
              <a:t>&gt;&gt;&gt;&gt;&gt;&gt;&gt;&gt;&gt;&gt;&gt;</a:t>
            </a:r>
          </a:p>
        </p:txBody>
      </p:sp>
      <p:pic>
        <p:nvPicPr>
          <p:cNvPr id="3" name="Picture 2" descr="Microorganism, bacteria, virus cell, bacillus, disease bacterium and fungi cells. Human health science, epidemic colorful probiotic micro organism, germ, diseases and viruses cartoon vector flat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84224"/>
            <a:ext cx="1259632" cy="13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08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60648"/>
            <a:ext cx="9001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MY" sz="3200" b="1" dirty="0">
                <a:solidFill>
                  <a:srgbClr val="C00000"/>
                </a:solidFill>
                <a:latin typeface="Garamond" pitchFamily="18" charset="0"/>
              </a:rPr>
              <a:t>Biological Agents</a:t>
            </a:r>
          </a:p>
          <a:p>
            <a:r>
              <a:rPr lang="en-MY" sz="2800" dirty="0">
                <a:latin typeface="Garamond" pitchFamily="18" charset="0"/>
              </a:rPr>
              <a:t>These </a:t>
            </a:r>
            <a:r>
              <a:rPr lang="en-MY" sz="2800" b="1" dirty="0">
                <a:latin typeface="Garamond" pitchFamily="18" charset="0"/>
              </a:rPr>
              <a:t>are living agents of disease</a:t>
            </a:r>
            <a:r>
              <a:rPr lang="en-MY" sz="2800" dirty="0">
                <a:latin typeface="Garamond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Viruses</a:t>
            </a:r>
            <a:r>
              <a:rPr lang="en-MY" sz="2800" dirty="0">
                <a:latin typeface="Garamond" pitchFamily="18" charset="0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hepatitis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viruses, influenza, mumps, measles,…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etc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  <a:endParaRPr lang="en-MY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Rickettsia,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(typhus)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sym typeface="Wingdings" pitchFamily="2" charset="2"/>
              </a:rPr>
              <a:t> </a:t>
            </a:r>
            <a:endParaRPr lang="en-MY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Fungi,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(Candida)</a:t>
            </a:r>
            <a:endParaRPr lang="en-MY" sz="2800" dirty="0">
              <a:latin typeface="Garamond" pitchFamily="18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Bacteria</a:t>
            </a:r>
            <a:r>
              <a:rPr lang="en-MY" sz="2800" dirty="0">
                <a:latin typeface="Garamond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Cocci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(staphylococci, streptococci, ….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etc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Bacilli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(diphtheria, salmonella,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shigella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….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etc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Spirochetes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(syphilis,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borrelia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….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etc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Protozoa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Entamoeba</a:t>
            </a:r>
            <a:endParaRPr lang="en-MY" sz="2800" dirty="0">
              <a:latin typeface="Garamond" pitchFamily="18" charset="0"/>
            </a:endParaRPr>
          </a:p>
        </p:txBody>
      </p:sp>
      <p:pic>
        <p:nvPicPr>
          <p:cNvPr id="4" name="Picture 2" descr="Microorganism, bacteria, virus cell, bacillus, disease bacterium and fungi cells. Human health science, epidemic colorful probiotic micro organism, germ, diseases and viruses cartoon vector flat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6" y="4487779"/>
            <a:ext cx="1733636" cy="1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toon monster mascot. Halloween funny monsters, bizarre goofy gremlin with horn and silly furry, alien creations. Cartoons fluffy creatures spooky character vector isolated icon illustration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700808"/>
            <a:ext cx="3276872" cy="15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These agents exhibit certain </a:t>
            </a:r>
          </a:p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"host-related" biological properties such as</a:t>
            </a:r>
            <a:r>
              <a:rPr lang="en-MY" sz="2800" dirty="0">
                <a:latin typeface="Garamond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MY" sz="2800" dirty="0">
                <a:latin typeface="Garamond" pitchFamily="18" charset="0"/>
              </a:rPr>
              <a:t>(</a:t>
            </a:r>
            <a:r>
              <a:rPr lang="en-MY" sz="2800" b="1" dirty="0">
                <a:latin typeface="Garamond" pitchFamily="18" charset="0"/>
              </a:rPr>
              <a:t>i)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infectivity: </a:t>
            </a:r>
            <a:r>
              <a:rPr lang="en-MY" sz="2800" b="1" dirty="0">
                <a:latin typeface="Garamond" pitchFamily="18" charset="0"/>
              </a:rPr>
              <a:t>this is the ability of an infectious agent to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invade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multiply </a:t>
            </a:r>
            <a:r>
              <a:rPr lang="en-MY" sz="2800" b="1" dirty="0">
                <a:latin typeface="Garamond" pitchFamily="18" charset="0"/>
              </a:rPr>
              <a:t>(produce infection) in a host;</a:t>
            </a:r>
          </a:p>
          <a:p>
            <a:pPr>
              <a:lnSpc>
                <a:spcPct val="150000"/>
              </a:lnSpc>
            </a:pPr>
            <a:r>
              <a:rPr lang="en-MY" sz="2800" b="1" dirty="0">
                <a:latin typeface="Garamond" pitchFamily="18" charset="0"/>
              </a:rPr>
              <a:t>(ii)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pathogenicity: </a:t>
            </a:r>
            <a:r>
              <a:rPr lang="en-MY" sz="2800" b="1" dirty="0">
                <a:latin typeface="Garamond" pitchFamily="18" charset="0"/>
              </a:rPr>
              <a:t>this is the ability to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induce clinically apparent illness</a:t>
            </a:r>
            <a:r>
              <a:rPr lang="en-MY" sz="2800" b="1" dirty="0">
                <a:latin typeface="Garamond" pitchFamily="18" charset="0"/>
              </a:rPr>
              <a:t>, and</a:t>
            </a:r>
          </a:p>
          <a:p>
            <a:pPr>
              <a:lnSpc>
                <a:spcPct val="150000"/>
              </a:lnSpc>
            </a:pPr>
            <a:r>
              <a:rPr lang="en-MY" sz="2800" b="1" dirty="0">
                <a:latin typeface="Garamond" pitchFamily="18" charset="0"/>
              </a:rPr>
              <a:t> (iii)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virulence: </a:t>
            </a:r>
            <a:r>
              <a:rPr lang="en-MY" sz="2800" b="1" dirty="0">
                <a:latin typeface="Garamond" pitchFamily="18" charset="0"/>
              </a:rPr>
              <a:t>this is defined as the proportion of clinical cases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resulting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severe clinical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manifestations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case fatality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rate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is one way of measuring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virulence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4098" name="Picture 2" descr="Microscopic 3d epidemic virus, bacillus bacteria, microorganisms, germs and parasite. Biology of illness and viruses, microbiology vector illustration isol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13028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99DF348-92D1-4EC1-958B-8518E1FAE7F5}" type="datetime1">
              <a:rPr lang="en-US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10/11/2023</a:t>
            </a:fld>
            <a:endParaRPr lang="en-MY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4771FBD-862A-4194-B0AD-F7E920F19017}" type="slidenum">
              <a:rPr lang="ar-SA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</a:t>
            </a:fld>
            <a:endParaRPr lang="en-MY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537" y="3543145"/>
            <a:ext cx="5537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ramond" pitchFamily="18" charset="0"/>
              </a:rPr>
              <a:t>Infectious process</a:t>
            </a:r>
          </a:p>
        </p:txBody>
      </p:sp>
      <p:pic>
        <p:nvPicPr>
          <p:cNvPr id="9" name="Picture 8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5065295" y="728953"/>
            <a:ext cx="3445827" cy="268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179" y="1259379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4000" b="1" dirty="0">
                <a:solidFill>
                  <a:prstClr val="black"/>
                </a:solidFill>
                <a:latin typeface="Times New Roman"/>
                <a:ea typeface="Calibri"/>
              </a:rPr>
              <a:t>Epidemiology</a:t>
            </a:r>
          </a:p>
          <a:p>
            <a:r>
              <a:rPr lang="en-MY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L  II</a:t>
            </a:r>
          </a:p>
          <a:p>
            <a:r>
              <a:rPr lang="en-MY" sz="2000" b="1" dirty="0">
                <a:solidFill>
                  <a:srgbClr val="FF0000"/>
                </a:solidFill>
                <a:latin typeface="Times New Roman"/>
              </a:rPr>
              <a:t>11-10-2023</a:t>
            </a:r>
            <a:endParaRPr lang="en-M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55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Mechanisms of disease production (pathogenesis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783868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Invasiveness</a:t>
            </a:r>
          </a:p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Toxicity: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             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Endo-toxin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   </a:t>
            </a:r>
            <a:r>
              <a:rPr lang="en-US" sz="2800" b="1" dirty="0" err="1">
                <a:solidFill>
                  <a:srgbClr val="0070C0"/>
                </a:solidFill>
                <a:latin typeface="Garamond" pitchFamily="18" charset="0"/>
              </a:rPr>
              <a:t>Exo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-toxin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Garamond" pitchFamily="18" charset="0"/>
            </a:endParaRPr>
          </a:p>
          <a:p>
            <a:pPr>
              <a:buSzPct val="104000"/>
              <a:buFont typeface="Arial" charset="0"/>
              <a:buAutoNum type="arabicParenR" startAt="3"/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Hypersensitivity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ar-EG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6" y="3631664"/>
            <a:ext cx="914400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SzPct val="102000"/>
              <a:buFont typeface="Arial" charset="0"/>
              <a:buAutoNum type="arabicParenR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Invasiveness: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The ability of the organisms to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invade</a:t>
            </a:r>
            <a:r>
              <a:rPr lang="en-US" sz="2800" dirty="0">
                <a:latin typeface="Garamond" pitchFamily="18" charset="0"/>
              </a:rPr>
              <a:t> the tissues </a:t>
            </a:r>
            <a:r>
              <a:rPr lang="en-US" sz="2800" b="1" dirty="0">
                <a:latin typeface="Garamond" pitchFamily="18" charset="0"/>
              </a:rPr>
              <a:t>and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multiply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</a:t>
            </a:r>
          </a:p>
          <a:p>
            <a:pPr marL="514350" indent="-514350">
              <a:defRPr/>
            </a:pPr>
            <a:r>
              <a:rPr lang="en-US" sz="2800" b="1" dirty="0">
                <a:latin typeface="Garamond" pitchFamily="18" charset="0"/>
              </a:rPr>
              <a:t>Each organism has the ability of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invasiveness and toxicity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(e.g.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Treponema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palidum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 typhoid organisms 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have a high power of invasiveness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but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they have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low toxicity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  <a:endParaRPr lang="ar-EG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-27384"/>
            <a:ext cx="9217024" cy="39703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Clr>
                <a:srgbClr val="00007D"/>
              </a:buClr>
              <a:buSzPct val="102000"/>
              <a:buFont typeface="+mj-lt"/>
              <a:buAutoNum type="arabicParenR" startAt="2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Toxicity:                 </a:t>
            </a:r>
            <a:r>
              <a:rPr lang="en-US" sz="2800" b="1" u="sng" dirty="0" err="1">
                <a:solidFill>
                  <a:srgbClr val="C00000"/>
                </a:solidFill>
                <a:latin typeface="Garamond" pitchFamily="18" charset="0"/>
              </a:rPr>
              <a:t>Exo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-toxin: </a:t>
            </a:r>
          </a:p>
          <a:p>
            <a:pPr marL="457200" indent="-457200"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released by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living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 organisms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Destroyed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 rapidly by heat (above 60</a:t>
            </a:r>
            <a:r>
              <a:rPr lang="en-US" sz="2800" b="1" dirty="0">
                <a:latin typeface="Garamond" pitchFamily="18" charset="0"/>
              </a:rPr>
              <a:t> °C)</a:t>
            </a:r>
          </a:p>
          <a:p>
            <a:pPr marL="457200" indent="-457200"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Highly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immunogenic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and </a:t>
            </a:r>
          </a:p>
          <a:p>
            <a:pPr marL="457200" indent="-457200"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converted to antigenic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non toxic toxoid 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by formalin, heat and acid.</a:t>
            </a:r>
          </a:p>
          <a:p>
            <a:pPr marL="457200" indent="-457200"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Diffusible</a:t>
            </a:r>
            <a:r>
              <a:rPr lang="en-US" sz="2800" dirty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do not produce fever </a:t>
            </a:r>
          </a:p>
          <a:p>
            <a:pPr>
              <a:buClr>
                <a:srgbClr val="00007D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Garamond" pitchFamily="18" charset="0"/>
              </a:rPr>
              <a:t>e.g. (</a:t>
            </a:r>
            <a:r>
              <a:rPr lang="en-US" sz="2400" b="1" dirty="0">
                <a:solidFill>
                  <a:srgbClr val="000000"/>
                </a:solidFill>
                <a:latin typeface="Garamond" pitchFamily="18" charset="0"/>
              </a:rPr>
              <a:t>Neurotoxins of tetanus and botulism, </a:t>
            </a:r>
            <a:r>
              <a:rPr lang="en-US" sz="2400" b="1" dirty="0" err="1">
                <a:solidFill>
                  <a:srgbClr val="000000"/>
                </a:solidFill>
                <a:latin typeface="Garamond" pitchFamily="18" charset="0"/>
              </a:rPr>
              <a:t>erythro</a:t>
            </a:r>
            <a:r>
              <a:rPr lang="en-US" sz="2400" b="1" dirty="0">
                <a:solidFill>
                  <a:srgbClr val="000000"/>
                </a:solidFill>
                <a:latin typeface="Garamond" pitchFamily="18" charset="0"/>
              </a:rPr>
              <a:t>-genic toxins of scarlet fever)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3704833"/>
            <a:ext cx="88204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b="1" dirty="0">
                <a:solidFill>
                  <a:srgbClr val="FF0000"/>
                </a:solidFill>
              </a:rPr>
              <a:t>                                            </a:t>
            </a:r>
            <a:r>
              <a:rPr lang="en-US" sz="2800" b="1" u="sng" dirty="0">
                <a:solidFill>
                  <a:srgbClr val="C00000"/>
                </a:solidFill>
              </a:rPr>
              <a:t>Endo-toxin:</a:t>
            </a:r>
            <a:r>
              <a:rPr lang="en-US" sz="2800" u="sng" dirty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/>
              <a:t>Released after </a:t>
            </a:r>
            <a:r>
              <a:rPr lang="en-US" sz="2800" b="1" dirty="0">
                <a:solidFill>
                  <a:srgbClr val="FF0000"/>
                </a:solidFill>
              </a:rPr>
              <a:t>disintegration </a:t>
            </a:r>
            <a:r>
              <a:rPr lang="en-US" sz="2800" b="1" dirty="0"/>
              <a:t>of micro-organisms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</a:rPr>
              <a:t>Highly </a:t>
            </a:r>
            <a:r>
              <a:rPr lang="en-US" sz="2800" b="1" dirty="0"/>
              <a:t>stable (withstand heat above  60 °C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</a:rPr>
              <a:t>Weakly i</a:t>
            </a:r>
            <a:r>
              <a:rPr lang="en-US" sz="2800" b="1" dirty="0"/>
              <a:t>mmunogenic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/>
              <a:t>Not converted to toxoid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</a:rPr>
              <a:t>Usually </a:t>
            </a:r>
            <a:r>
              <a:rPr lang="en-US" sz="2800" b="1" dirty="0"/>
              <a:t>produce </a:t>
            </a:r>
            <a:r>
              <a:rPr lang="en-US" sz="2800" b="1" dirty="0" err="1"/>
              <a:t>patho</a:t>
            </a:r>
            <a:r>
              <a:rPr lang="en-US" sz="2800" b="1" dirty="0"/>
              <a:t>-physiologic effects </a:t>
            </a:r>
            <a:r>
              <a:rPr lang="en-US" sz="2800" b="1" dirty="0">
                <a:solidFill>
                  <a:srgbClr val="0070C0"/>
                </a:solidFill>
              </a:rPr>
              <a:t>as fever</a:t>
            </a:r>
            <a:r>
              <a:rPr lang="en-US" sz="2800" dirty="0">
                <a:solidFill>
                  <a:srgbClr val="0070C0"/>
                </a:solidFill>
              </a:rPr>
              <a:t>,  </a:t>
            </a:r>
            <a:r>
              <a:rPr lang="en-US" sz="2800" dirty="0"/>
              <a:t>leucopenia, hypotension, hypoglycemia and shock.</a:t>
            </a:r>
            <a:endParaRPr lang="ar-EG" sz="2800" dirty="0"/>
          </a:p>
        </p:txBody>
      </p:sp>
      <p:sp>
        <p:nvSpPr>
          <p:cNvPr id="2" name="Rectangle 1"/>
          <p:cNvSpPr/>
          <p:nvPr/>
        </p:nvSpPr>
        <p:spPr>
          <a:xfrm>
            <a:off x="7055768" y="-27384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1000"/>
              <a:defRPr/>
            </a:pPr>
            <a:r>
              <a:rPr lang="en-US" sz="1400" b="1" dirty="0">
                <a:solidFill>
                  <a:srgbClr val="FF0000"/>
                </a:solidFill>
                <a:latin typeface="Garamond" pitchFamily="18" charset="0"/>
              </a:rPr>
              <a:t>Mechanisms of disease production</a:t>
            </a:r>
          </a:p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Invasiveness</a:t>
            </a:r>
          </a:p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Toxicity:</a:t>
            </a:r>
          </a:p>
          <a:p>
            <a:pPr>
              <a:buSzPct val="104000"/>
              <a:buFont typeface="Arial" charset="0"/>
              <a:buAutoNum type="arabicParenR" startAt="3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Hypersensitivity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232229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74" y="260648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00000"/>
              <a:buFont typeface="+mj-lt"/>
              <a:buAutoNum type="arabicParenR" startAt="3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Hypersensitivity: 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It </a:t>
            </a:r>
            <a:r>
              <a:rPr lang="en-US" sz="2800" dirty="0">
                <a:latin typeface="Garamond" pitchFamily="18" charset="0"/>
              </a:rPr>
              <a:t>is an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allergic state of the host </a:t>
            </a:r>
            <a:r>
              <a:rPr lang="en-US" sz="2800" b="1" dirty="0">
                <a:latin typeface="Garamond" pitchFamily="18" charset="0"/>
              </a:rPr>
              <a:t>following </a:t>
            </a:r>
          </a:p>
          <a:p>
            <a:pPr marL="514350" indent="-514350">
              <a:defRPr/>
            </a:pPr>
            <a:r>
              <a:rPr lang="en-US" sz="2800" b="1" dirty="0">
                <a:latin typeface="Garamond" pitchFamily="18" charset="0"/>
              </a:rPr>
              <a:t>exposure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to certain antigens o</a:t>
            </a:r>
            <a:r>
              <a:rPr lang="en-US" sz="2800" b="1" dirty="0">
                <a:latin typeface="Garamond" pitchFamily="18" charset="0"/>
              </a:rPr>
              <a:t>f micro-organisms </a:t>
            </a:r>
          </a:p>
          <a:p>
            <a:pPr marL="514350" indent="-514350">
              <a:defRPr/>
            </a:pPr>
            <a:r>
              <a:rPr lang="en-US" sz="2000" dirty="0">
                <a:latin typeface="Garamond" pitchFamily="18" charset="0"/>
              </a:rPr>
              <a:t>E.g. </a:t>
            </a:r>
            <a:r>
              <a:rPr lang="en-US" sz="2000" b="1" dirty="0">
                <a:latin typeface="Garamond" pitchFamily="18" charset="0"/>
              </a:rPr>
              <a:t>mycobacterium tuberculosis</a:t>
            </a:r>
            <a:r>
              <a:rPr lang="en-US" sz="2000" dirty="0">
                <a:latin typeface="Garamond" pitchFamily="18" charset="0"/>
              </a:rPr>
              <a:t>),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whereby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subsequent exposure results in a disease state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.</a:t>
            </a:r>
            <a:endParaRPr lang="ar-EG" sz="2800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5122" name="Picture 2" descr="3d illustration close up of  microscopic  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4134822" cy="315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55768" y="-27384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1000"/>
              <a:defRPr/>
            </a:pPr>
            <a:r>
              <a:rPr lang="en-US" sz="1400" b="1" dirty="0">
                <a:solidFill>
                  <a:srgbClr val="FF0000"/>
                </a:solidFill>
                <a:latin typeface="Garamond" pitchFamily="18" charset="0"/>
              </a:rPr>
              <a:t>Mechanisms of disease production</a:t>
            </a:r>
          </a:p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Invasiveness</a:t>
            </a:r>
          </a:p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Toxicity:</a:t>
            </a:r>
          </a:p>
          <a:p>
            <a:pPr>
              <a:buSzPct val="104000"/>
              <a:buFont typeface="Arial" charset="0"/>
              <a:buAutoNum type="arabicParenR" startAt="3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Hypersensitivity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809799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856983" cy="6340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C00000"/>
                </a:solidFill>
                <a:latin typeface="Garamond" pitchFamily="18" charset="0"/>
              </a:rPr>
              <a:t>Outcome of infection depends on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800" b="1" dirty="0">
                <a:latin typeface="Garamond" pitchFamily="18" charset="0"/>
              </a:rPr>
              <a:t>Pathogenicity and virulence of micro-organism.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800" b="1" dirty="0">
                <a:latin typeface="Garamond" pitchFamily="18" charset="0"/>
              </a:rPr>
              <a:t>Antigenic power of micro-organism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800" b="1" dirty="0">
                <a:latin typeface="Garamond" pitchFamily="18" charset="0"/>
              </a:rPr>
              <a:t>Period of  and ease of communicability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800" b="1" dirty="0">
                <a:latin typeface="Garamond" pitchFamily="18" charset="0"/>
              </a:rPr>
              <a:t>Dose of infection (inoculums)</a:t>
            </a:r>
          </a:p>
          <a:p>
            <a:pPr marL="571500" indent="-571500">
              <a:lnSpc>
                <a:spcPct val="150000"/>
              </a:lnSpc>
              <a:buSzPct val="100000"/>
              <a:buFont typeface="+mj-lt"/>
              <a:buAutoNum type="romanLcPeriod" startAt="5"/>
              <a:defRPr/>
            </a:pPr>
            <a:r>
              <a:rPr lang="en-US" sz="2800" b="1" dirty="0">
                <a:latin typeface="Garamond" pitchFamily="18" charset="0"/>
              </a:rPr>
              <a:t>Tissue selectivity (tropism)</a:t>
            </a:r>
          </a:p>
          <a:p>
            <a:pPr marL="571500" indent="-571500">
              <a:lnSpc>
                <a:spcPct val="150000"/>
              </a:lnSpc>
              <a:buSzPct val="100000"/>
              <a:buFont typeface="+mj-lt"/>
              <a:buAutoNum type="romanLcPeriod" startAt="5"/>
              <a:defRPr/>
            </a:pPr>
            <a:r>
              <a:rPr lang="en-US" sz="2800" b="1" dirty="0">
                <a:latin typeface="Garamond" pitchFamily="18" charset="0"/>
              </a:rPr>
              <a:t>Host specificity</a:t>
            </a:r>
          </a:p>
          <a:p>
            <a:pPr marL="571500" indent="-571500">
              <a:lnSpc>
                <a:spcPct val="150000"/>
              </a:lnSpc>
              <a:buSzPct val="100000"/>
              <a:buFont typeface="+mj-lt"/>
              <a:buAutoNum type="romanLcPeriod" startAt="5"/>
              <a:defRPr/>
            </a:pPr>
            <a:r>
              <a:rPr lang="en-US" sz="2800" b="1" dirty="0">
                <a:latin typeface="Garamond" pitchFamily="18" charset="0"/>
              </a:rPr>
              <a:t>Spore formation</a:t>
            </a:r>
          </a:p>
          <a:p>
            <a:pPr marL="571500" indent="-571500">
              <a:lnSpc>
                <a:spcPct val="150000"/>
              </a:lnSpc>
              <a:buSzPct val="100000"/>
              <a:buFont typeface="+mj-lt"/>
              <a:buAutoNum type="romanLcPeriod" startAt="5"/>
              <a:defRPr/>
            </a:pPr>
            <a:r>
              <a:rPr lang="en-US" sz="2800" b="1" dirty="0">
                <a:latin typeface="Garamond" pitchFamily="18" charset="0"/>
              </a:rPr>
              <a:t>Viability of the organism</a:t>
            </a:r>
          </a:p>
          <a:p>
            <a:pPr marL="571500" indent="-571500">
              <a:lnSpc>
                <a:spcPct val="150000"/>
              </a:lnSpc>
              <a:buSzPct val="100000"/>
              <a:buFont typeface="+mj-lt"/>
              <a:buAutoNum type="romanLcPeriod" startAt="5"/>
              <a:defRPr/>
            </a:pPr>
            <a:r>
              <a:rPr lang="en-US" sz="2800" b="1" dirty="0">
                <a:latin typeface="Garamond" pitchFamily="18" charset="0"/>
              </a:rPr>
              <a:t>Susceptibility of the pathogen to chemotherapy</a:t>
            </a:r>
            <a:r>
              <a:rPr lang="en-US" sz="2800" dirty="0">
                <a:latin typeface="Garamond" pitchFamily="18" charset="0"/>
              </a:rPr>
              <a:t>.</a:t>
            </a:r>
          </a:p>
        </p:txBody>
      </p:sp>
      <p:pic>
        <p:nvPicPr>
          <p:cNvPr id="3" name="Picture 6" descr="Cartoon monster mascot. Halloween funny monsters, bizarre goofy gremlin with horn and silly furry, alien creations. Cartoons fluffy creatures spooky character vector isolated icon illustration 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37" y="2708920"/>
            <a:ext cx="3187258" cy="317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88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Garamond" pitchFamily="18" charset="0"/>
              </a:rPr>
              <a:t>Pathogenicity and virulence of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Garamond" pitchFamily="18" charset="0"/>
              </a:rPr>
              <a:t>micro-organism</a:t>
            </a:r>
            <a:r>
              <a:rPr lang="en-US" sz="3200" b="1" i="1" dirty="0">
                <a:solidFill>
                  <a:srgbClr val="C00000"/>
                </a:solidFill>
                <a:latin typeface="Garamond" pitchFamily="18" charset="0"/>
              </a:rPr>
              <a:t>.</a:t>
            </a:r>
            <a:endParaRPr lang="en-MY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52536" y="1100765"/>
            <a:ext cx="92890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      </a:t>
            </a:r>
            <a:r>
              <a:rPr lang="en-US" sz="2800" b="1" u="sng" dirty="0">
                <a:solidFill>
                  <a:srgbClr val="CC0000"/>
                </a:solidFill>
                <a:latin typeface="Garamond" pitchFamily="18" charset="0"/>
              </a:rPr>
              <a:t>Pathogenicity</a:t>
            </a:r>
          </a:p>
          <a:p>
            <a:pPr>
              <a:defRPr/>
            </a:pPr>
            <a:r>
              <a:rPr lang="en-US" sz="2800" b="1" dirty="0">
                <a:latin typeface="Garamond" pitchFamily="18" charset="0"/>
              </a:rPr>
              <a:t>     </a:t>
            </a:r>
            <a:r>
              <a:rPr lang="en-US" sz="2800" dirty="0">
                <a:latin typeface="Garamond" pitchFamily="18" charset="0"/>
              </a:rPr>
              <a:t>ability of the organism to produce specific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</a:rPr>
              <a:t>     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clinical reaction after infection,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(does not  refer to the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severity of the reaction).</a:t>
            </a:r>
          </a:p>
          <a:p>
            <a:pPr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       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Virulence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</a:rPr>
              <a:t>         ability of the organism to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produce severe </a:t>
            </a:r>
            <a:r>
              <a:rPr lang="en-US" sz="2800" b="1" dirty="0">
                <a:latin typeface="Garamond" pitchFamily="18" charset="0"/>
              </a:rPr>
              <a:t>pathological  </a:t>
            </a:r>
          </a:p>
          <a:p>
            <a:pPr>
              <a:defRPr/>
            </a:pPr>
            <a:r>
              <a:rPr lang="en-US" sz="2800" b="1" dirty="0">
                <a:latin typeface="Garamond" pitchFamily="18" charset="0"/>
              </a:rPr>
              <a:t>       reaction</a:t>
            </a:r>
            <a:r>
              <a:rPr lang="en-US" sz="2800" dirty="0">
                <a:latin typeface="Garamond" pitchFamily="18" charset="0"/>
              </a:rPr>
              <a:t>, it refers to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severity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o</a:t>
            </a:r>
            <a:r>
              <a:rPr lang="en-US" sz="2800" dirty="0">
                <a:latin typeface="Garamond" pitchFamily="18" charset="0"/>
              </a:rPr>
              <a:t>f the reaction.</a:t>
            </a:r>
          </a:p>
          <a:p>
            <a:pPr marL="514350" indent="-514350">
              <a:defRPr/>
            </a:pPr>
            <a:r>
              <a:rPr lang="en-US" sz="2800" b="1" dirty="0">
                <a:latin typeface="Garamond" pitchFamily="18" charset="0"/>
              </a:rPr>
              <a:t>    Pathogenicity and virulence of micro-organism can be measured by:  </a:t>
            </a:r>
          </a:p>
          <a:p>
            <a:pPr lvl="1" indent="-457200"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rgbClr val="FF0000"/>
                </a:solidFill>
                <a:latin typeface="Garamond" pitchFamily="18" charset="0"/>
              </a:rPr>
              <a:t>Ratio </a:t>
            </a:r>
            <a:r>
              <a:rPr lang="en-US" sz="3200" dirty="0">
                <a:latin typeface="Garamond" pitchFamily="18" charset="0"/>
              </a:rPr>
              <a:t>of 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clinical t</a:t>
            </a:r>
            <a:r>
              <a:rPr lang="en-US" sz="3200" b="1" dirty="0">
                <a:latin typeface="Garamond" pitchFamily="18" charset="0"/>
              </a:rPr>
              <a:t>o 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sub-clinical</a:t>
            </a:r>
            <a:r>
              <a:rPr lang="en-US" sz="3200" b="1" dirty="0">
                <a:latin typeface="Garamond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cases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Case fatality rate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=</a:t>
            </a:r>
            <a:r>
              <a:rPr lang="en-US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No. of deaths from a certain disease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X 100</a:t>
            </a:r>
          </a:p>
          <a:p>
            <a:pPr marL="514350" lvl="1" indent="-514350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                   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No. Of cases from that disease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6176" y="0"/>
            <a:ext cx="2783287" cy="1661993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u="sng" dirty="0">
                <a:latin typeface="Garamond" pitchFamily="18" charset="0"/>
              </a:rPr>
              <a:t>Outcome of infection depends on</a:t>
            </a:r>
            <a:r>
              <a:rPr lang="en-US" sz="1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:</a:t>
            </a:r>
          </a:p>
          <a:p>
            <a:pPr>
              <a:defRPr/>
            </a:pPr>
            <a:r>
              <a:rPr lang="en-US" sz="1000" b="1" dirty="0">
                <a:solidFill>
                  <a:srgbClr val="FF0000"/>
                </a:solidFill>
                <a:latin typeface="Garamond" pitchFamily="18" charset="0"/>
              </a:rPr>
              <a:t>Pathogenicity and virulence of micro-organism</a:t>
            </a:r>
            <a:r>
              <a:rPr lang="en-US" sz="1000" b="1" dirty="0">
                <a:latin typeface="Garamond" pitchFamily="18" charset="0"/>
              </a:rPr>
              <a:t>.</a:t>
            </a:r>
          </a:p>
          <a:p>
            <a:pPr>
              <a:defRPr/>
            </a:pPr>
            <a:r>
              <a:rPr lang="en-US" sz="1000" b="1" dirty="0">
                <a:latin typeface="Garamond" pitchFamily="18" charset="0"/>
              </a:rPr>
              <a:t>Antigenic power of micro-organism</a:t>
            </a:r>
          </a:p>
          <a:p>
            <a:pPr>
              <a:defRPr/>
            </a:pPr>
            <a:r>
              <a:rPr lang="en-US" sz="1000" b="1" dirty="0">
                <a:latin typeface="Garamond" pitchFamily="18" charset="0"/>
              </a:rPr>
              <a:t>Period of  and ease of communicability</a:t>
            </a:r>
          </a:p>
          <a:p>
            <a:pPr>
              <a:defRPr/>
            </a:pPr>
            <a:r>
              <a:rPr lang="en-US" sz="1000" b="1" dirty="0">
                <a:latin typeface="Garamond" pitchFamily="18" charset="0"/>
              </a:rPr>
              <a:t>Dose of infection (inoculums)</a:t>
            </a:r>
          </a:p>
          <a:p>
            <a:pPr>
              <a:buSzPct val="100000"/>
              <a:defRPr/>
            </a:pPr>
            <a:r>
              <a:rPr lang="en-US" sz="1000" b="1" dirty="0">
                <a:latin typeface="Garamond" pitchFamily="18" charset="0"/>
              </a:rPr>
              <a:t>Tissue selectivity (tropism)</a:t>
            </a:r>
          </a:p>
          <a:p>
            <a:pPr>
              <a:buSzPct val="100000"/>
              <a:defRPr/>
            </a:pPr>
            <a:r>
              <a:rPr lang="en-US" sz="1000" b="1" dirty="0">
                <a:latin typeface="Garamond" pitchFamily="18" charset="0"/>
              </a:rPr>
              <a:t>Host specificity</a:t>
            </a:r>
          </a:p>
          <a:p>
            <a:pPr>
              <a:buSzPct val="100000"/>
              <a:defRPr/>
            </a:pPr>
            <a:r>
              <a:rPr lang="en-US" sz="1000" b="1" dirty="0">
                <a:latin typeface="Garamond" pitchFamily="18" charset="0"/>
              </a:rPr>
              <a:t>Spore formation</a:t>
            </a:r>
          </a:p>
          <a:p>
            <a:pPr>
              <a:buSzPct val="100000"/>
              <a:defRPr/>
            </a:pPr>
            <a:r>
              <a:rPr lang="en-US" sz="1000" b="1" dirty="0">
                <a:latin typeface="Garamond" pitchFamily="18" charset="0"/>
              </a:rPr>
              <a:t>Viability of the organism</a:t>
            </a:r>
          </a:p>
          <a:p>
            <a:pPr>
              <a:buSzPct val="100000"/>
              <a:defRPr/>
            </a:pPr>
            <a:r>
              <a:rPr lang="en-US" sz="1000" b="1" dirty="0">
                <a:latin typeface="Garamond" pitchFamily="18" charset="0"/>
              </a:rPr>
              <a:t>Susceptibility of the pathogen to chemotherapy</a:t>
            </a:r>
            <a:r>
              <a:rPr lang="en-US" sz="1200" dirty="0"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56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32"/>
            <a:ext cx="8928992" cy="646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SzPct val="100000"/>
              <a:buFont typeface="+mj-lt"/>
              <a:buAutoNum type="romanLcPeriod" startAt="2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Antigenic power of micro-organism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:</a:t>
            </a:r>
          </a:p>
          <a:p>
            <a:pPr marL="571500" indent="-571500">
              <a:buSzPct val="100000"/>
              <a:defRPr/>
            </a:pPr>
            <a:endParaRPr lang="en-US" sz="2800" dirty="0">
              <a:latin typeface="Garamond" pitchFamily="18" charset="0"/>
            </a:endParaRP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  The </a:t>
            </a:r>
            <a:r>
              <a:rPr lang="en-US" sz="2800" b="1" dirty="0">
                <a:latin typeface="Garamond" pitchFamily="18" charset="0"/>
              </a:rPr>
              <a:t>ability t</a:t>
            </a:r>
            <a:r>
              <a:rPr lang="en-US" sz="2800" dirty="0">
                <a:latin typeface="Garamond" pitchFamily="18" charset="0"/>
              </a:rPr>
              <a:t>o initiate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development of </a:t>
            </a:r>
          </a:p>
          <a:p>
            <a:pPr marL="571500" indent="-571500">
              <a:buSzPct val="100000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antibodies or antitoxin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associated immunity</a:t>
            </a:r>
            <a:r>
              <a:rPr lang="en-US" sz="2800" dirty="0">
                <a:latin typeface="Garamond" pitchFamily="18" charset="0"/>
              </a:rPr>
              <a:t>.</a:t>
            </a:r>
          </a:p>
          <a:p>
            <a:pPr marL="571500" indent="-571500"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 It can measured be: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Second attack frequency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Age specific attack rate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atin typeface="Garamond" pitchFamily="18" charset="0"/>
              </a:rPr>
              <a:t>In certain diseases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second attacks </a:t>
            </a:r>
            <a:r>
              <a:rPr lang="en-US" sz="2800" dirty="0">
                <a:latin typeface="Garamond" pitchFamily="18" charset="0"/>
              </a:rPr>
              <a:t>are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rarely recorded </a:t>
            </a:r>
            <a:r>
              <a:rPr lang="en-US" sz="2800" dirty="0">
                <a:latin typeface="Garamond" pitchFamily="18" charset="0"/>
              </a:rPr>
              <a:t>(</a:t>
            </a:r>
            <a:r>
              <a:rPr lang="en-US" sz="2800" b="1" i="1" dirty="0">
                <a:latin typeface="Garamond" pitchFamily="18" charset="0"/>
              </a:rPr>
              <a:t>measles, mumps, chickenpox</a:t>
            </a:r>
            <a:r>
              <a:rPr lang="en-US" sz="2800" dirty="0">
                <a:latin typeface="Garamond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atin typeface="Garamond" pitchFamily="18" charset="0"/>
              </a:rPr>
              <a:t>In other diseases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re-infection occurs </a:t>
            </a:r>
            <a:r>
              <a:rPr lang="en-US" sz="2800" dirty="0">
                <a:latin typeface="Garamond" pitchFamily="18" charset="0"/>
              </a:rPr>
              <a:t>(</a:t>
            </a:r>
            <a:r>
              <a:rPr lang="en-US" sz="2800" b="1" i="1" dirty="0">
                <a:latin typeface="Garamond" pitchFamily="18" charset="0"/>
              </a:rPr>
              <a:t>common cold, upper respiratory diseases, syphilis and gonorrhea</a:t>
            </a:r>
            <a:r>
              <a:rPr lang="en-US" sz="2800" dirty="0">
                <a:latin typeface="Garamond" pitchFamily="18" charset="0"/>
              </a:rPr>
              <a:t>)</a:t>
            </a:r>
          </a:p>
          <a:p>
            <a:pPr>
              <a:defRPr/>
            </a:pPr>
            <a:endParaRPr lang="en-US" sz="2800" dirty="0">
              <a:latin typeface="Garamond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In</a:t>
            </a:r>
            <a:r>
              <a:rPr lang="en-US" sz="2800" b="1" dirty="0">
                <a:latin typeface="Garamond" pitchFamily="18" charset="0"/>
              </a:rPr>
              <a:t> diseases caused by micro-organisms of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high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antigenic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power </a:t>
            </a:r>
            <a:r>
              <a:rPr lang="en-US" sz="2800" b="1" dirty="0">
                <a:latin typeface="Garamond" pitchFamily="18" charset="0"/>
              </a:rPr>
              <a:t>(measles), there is a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drop of the attack rate after young age.</a:t>
            </a:r>
            <a:endParaRPr lang="ar-EG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0981" y="0"/>
            <a:ext cx="2543019" cy="1369606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latin typeface="Garamond" pitchFamily="18" charset="0"/>
              </a:rPr>
              <a:t>Pathogenicity and virulence of micro-organism.</a:t>
            </a:r>
          </a:p>
          <a:p>
            <a:pPr>
              <a:defRPr/>
            </a:pPr>
            <a:r>
              <a:rPr lang="en-US" sz="900" b="1" dirty="0">
                <a:solidFill>
                  <a:srgbClr val="C00000"/>
                </a:solidFill>
                <a:latin typeface="Garamond" pitchFamily="18" charset="0"/>
              </a:rPr>
              <a:t>Antigenic power of micro-organism</a:t>
            </a:r>
          </a:p>
          <a:p>
            <a:pPr>
              <a:defRPr/>
            </a:pPr>
            <a:r>
              <a:rPr lang="en-US" sz="900" b="1" dirty="0">
                <a:latin typeface="Garamond" pitchFamily="18" charset="0"/>
              </a:rPr>
              <a:t>Period of  and ease of communicability</a:t>
            </a:r>
          </a:p>
          <a:p>
            <a:pPr>
              <a:defRPr/>
            </a:pPr>
            <a:r>
              <a:rPr lang="en-US" sz="900" b="1" dirty="0">
                <a:latin typeface="Garamond" pitchFamily="18" charset="0"/>
              </a:rPr>
              <a:t>Dose of infection (inoculums)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Tissue selectivity (tropism)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Host specificity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Spore formation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Viability of the organism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Susceptibility of the pathogen to chemotherapy</a:t>
            </a:r>
            <a:r>
              <a:rPr lang="en-US" sz="1100" dirty="0">
                <a:latin typeface="Garamond" pitchFamily="18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022948" y="62110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3649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04664"/>
            <a:ext cx="955316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buSzPct val="99000"/>
              <a:buFont typeface="+mj-lt"/>
              <a:buAutoNum type="romanLcPeriod" startAt="3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Period and ease of communicability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Can be </a:t>
            </a:r>
            <a:r>
              <a:rPr lang="en-US" sz="2800" dirty="0">
                <a:latin typeface="Garamond" pitchFamily="18" charset="0"/>
              </a:rPr>
              <a:t>measured by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the Secondary attack rate </a:t>
            </a:r>
            <a:r>
              <a:rPr lang="en-US" sz="2800" b="1" dirty="0">
                <a:latin typeface="Garamond" pitchFamily="18" charset="0"/>
              </a:rPr>
              <a:t>=</a:t>
            </a:r>
            <a:endParaRPr lang="en-US" sz="2800" dirty="0">
              <a:solidFill>
                <a:srgbClr val="C00000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Secondary attack rate </a:t>
            </a:r>
            <a:r>
              <a:rPr lang="en-US" sz="2800" b="1" dirty="0">
                <a:latin typeface="Garamond" pitchFamily="18" charset="0"/>
              </a:rPr>
              <a:t>=</a:t>
            </a:r>
            <a:endParaRPr lang="en-US" sz="2800" dirty="0">
              <a:solidFill>
                <a:srgbClr val="C00000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     </a:t>
            </a:r>
            <a:r>
              <a:rPr lang="en-US" sz="2700" b="1" dirty="0">
                <a:solidFill>
                  <a:srgbClr val="002060"/>
                </a:solidFill>
                <a:latin typeface="Garamond" pitchFamily="18" charset="0"/>
              </a:rPr>
              <a:t>No. of secondary cases occurring within the accepted </a:t>
            </a:r>
            <a:r>
              <a:rPr lang="en-US" sz="2700" b="1" u="sng" dirty="0">
                <a:solidFill>
                  <a:srgbClr val="002060"/>
                </a:solidFill>
                <a:latin typeface="Garamond" pitchFamily="18" charset="0"/>
              </a:rPr>
              <a:t>incubation period following exposure to a primary </a:t>
            </a:r>
            <a:r>
              <a:rPr lang="en-US" sz="2700" b="1" u="sng" dirty="0" err="1">
                <a:solidFill>
                  <a:srgbClr val="002060"/>
                </a:solidFill>
                <a:latin typeface="Garamond" pitchFamily="18" charset="0"/>
              </a:rPr>
              <a:t>case</a:t>
            </a:r>
            <a:r>
              <a:rPr lang="en-US" sz="2800" dirty="0" err="1">
                <a:solidFill>
                  <a:srgbClr val="C00000"/>
                </a:solidFill>
                <a:latin typeface="Garamond" pitchFamily="18" charset="0"/>
              </a:rPr>
              <a:t>X</a:t>
            </a:r>
            <a:r>
              <a:rPr lang="en-US" sz="2800" dirty="0">
                <a:solidFill>
                  <a:srgbClr val="C00000"/>
                </a:solidFill>
                <a:latin typeface="Garamond" pitchFamily="18" charset="0"/>
              </a:rPr>
              <a:t> 100 </a:t>
            </a:r>
          </a:p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   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No. of exposed susceptible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3746881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SzPct val="100000"/>
              <a:buFont typeface="+mj-lt"/>
              <a:buAutoNum type="romanLcPeriod" startAt="4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Dose of infection (inoculums)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higher the dose </a:t>
            </a:r>
            <a:r>
              <a:rPr lang="en-US" sz="2800" dirty="0">
                <a:latin typeface="Garamond" pitchFamily="18" charset="0"/>
              </a:rPr>
              <a:t>of infection </a:t>
            </a:r>
            <a:r>
              <a:rPr lang="en-US" sz="2800" b="1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more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liability of </a:t>
            </a:r>
            <a:r>
              <a:rPr lang="en-US" sz="2800" dirty="0">
                <a:latin typeface="Garamond" pitchFamily="18" charset="0"/>
              </a:rPr>
              <a:t>having an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apparent illness </a:t>
            </a:r>
            <a:r>
              <a:rPr lang="en-US" sz="2800" dirty="0">
                <a:latin typeface="Garamond" pitchFamily="18" charset="0"/>
              </a:rPr>
              <a:t>and 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severe</a:t>
            </a: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will be the disease.</a:t>
            </a:r>
            <a:endParaRPr lang="ar-EG" sz="28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3329" y="-87542"/>
            <a:ext cx="2506924" cy="1508105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latin typeface="Garamond" pitchFamily="18" charset="0"/>
              </a:rPr>
              <a:t>Pathogenicity and virulence of micro-organism.</a:t>
            </a:r>
          </a:p>
          <a:p>
            <a:pPr>
              <a:defRPr/>
            </a:pPr>
            <a:r>
              <a:rPr lang="en-US" sz="900" b="1" dirty="0">
                <a:latin typeface="Garamond" pitchFamily="18" charset="0"/>
              </a:rPr>
              <a:t>Antigenic power of micro-organism</a:t>
            </a:r>
          </a:p>
          <a:p>
            <a:pPr>
              <a:defRPr/>
            </a:pPr>
            <a:r>
              <a:rPr lang="en-US" sz="900" b="1" dirty="0">
                <a:solidFill>
                  <a:srgbClr val="FF0000"/>
                </a:solidFill>
                <a:latin typeface="Garamond" pitchFamily="18" charset="0"/>
              </a:rPr>
              <a:t>Period of  and ease of communicabilit</a:t>
            </a:r>
            <a:r>
              <a:rPr lang="en-US" sz="900" b="1" dirty="0">
                <a:latin typeface="Garamond" pitchFamily="18" charset="0"/>
              </a:rPr>
              <a:t>y</a:t>
            </a:r>
          </a:p>
          <a:p>
            <a:pPr>
              <a:defRPr/>
            </a:pPr>
            <a:r>
              <a:rPr lang="en-US" sz="900" b="1" dirty="0">
                <a:solidFill>
                  <a:srgbClr val="FF0000"/>
                </a:solidFill>
                <a:latin typeface="Garamond" pitchFamily="18" charset="0"/>
              </a:rPr>
              <a:t>Dose of infection (inoculums)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Tissue selectivity (tropism)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Host specificity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Spore formation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Viability of the organism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Susceptibility of the pathogen to chemotherapy</a:t>
            </a:r>
            <a:r>
              <a:rPr lang="en-US" sz="1100" dirty="0"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852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333" y="16743"/>
            <a:ext cx="9222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SzPct val="101000"/>
              <a:buFont typeface="+mj-lt"/>
              <a:buAutoNum type="romanLcPeriod" startAt="5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Tissue selectivity (tropism):</a:t>
            </a:r>
          </a:p>
          <a:p>
            <a:pPr marL="571500" indent="-571500">
              <a:buSzPct val="101000"/>
              <a:buFont typeface="Wingdings" pitchFamily="2" charset="2"/>
              <a:buChar char="§"/>
              <a:defRPr/>
            </a:pPr>
            <a:r>
              <a:rPr lang="en-US" sz="2800" b="1" dirty="0">
                <a:latin typeface="Garamond" pitchFamily="18" charset="0"/>
              </a:rPr>
              <a:t>It is the inherent capacity of the</a:t>
            </a:r>
          </a:p>
          <a:p>
            <a:pPr marL="571500" indent="-571500">
              <a:buSzPct val="101000"/>
              <a:buFont typeface="Wingdings" pitchFamily="2" charset="2"/>
              <a:buChar char="§"/>
              <a:defRPr/>
            </a:pPr>
            <a:r>
              <a:rPr lang="en-US" sz="2800" b="1" dirty="0">
                <a:latin typeface="Garamond" pitchFamily="18" charset="0"/>
              </a:rPr>
              <a:t> micro-organisms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to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invade particular </a:t>
            </a:r>
          </a:p>
          <a:p>
            <a:pPr>
              <a:buSzPct val="101000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       type of tissue</a:t>
            </a:r>
            <a:r>
              <a:rPr lang="en-US" sz="2800" dirty="0">
                <a:latin typeface="Garamond" pitchFamily="18" charset="0"/>
              </a:rPr>
              <a:t>.</a:t>
            </a:r>
          </a:p>
          <a:p>
            <a:pPr marL="571500" indent="-571500">
              <a:buSzPct val="101000"/>
              <a:buFont typeface="Wingdings" pitchFamily="2" charset="2"/>
              <a:buChar char="§"/>
              <a:defRPr/>
            </a:pPr>
            <a:r>
              <a:rPr lang="en-US" sz="2800" b="1" dirty="0">
                <a:latin typeface="Garamond" pitchFamily="18" charset="0"/>
              </a:rPr>
              <a:t>It is the factor that gives each disease its particular signs and symptoms.</a:t>
            </a:r>
            <a:endParaRPr lang="ar-EG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694399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SzPct val="100000"/>
              <a:buFont typeface="+mj-lt"/>
              <a:buAutoNum type="romanLcPeriod" startAt="6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Host specificity: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Some pathogens 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infect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man only </a:t>
            </a:r>
            <a:r>
              <a:rPr lang="en-US" sz="2800" dirty="0">
                <a:latin typeface="Garamond" pitchFamily="18" charset="0"/>
              </a:rPr>
              <a:t>as in relapsing fever.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Others infect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only animals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.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Some others 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infect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both man and animal </a:t>
            </a:r>
            <a:r>
              <a:rPr lang="en-US" sz="2800" dirty="0">
                <a:latin typeface="Garamond" pitchFamily="18" charset="0"/>
              </a:rPr>
              <a:t>as in zoonotic diseases. </a:t>
            </a:r>
            <a:endParaRPr lang="ar-EG" sz="28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1" y="4853478"/>
            <a:ext cx="87599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3000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vii. 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Susceptibility of the pathogens to chemotherapy</a:t>
            </a:r>
            <a:r>
              <a:rPr lang="en-US" sz="2800" b="1" i="1" dirty="0">
                <a:solidFill>
                  <a:srgbClr val="C00000"/>
                </a:solidFill>
                <a:latin typeface="Garamond" pitchFamily="18" charset="0"/>
              </a:rPr>
              <a:t>:</a:t>
            </a:r>
          </a:p>
          <a:p>
            <a:pPr marL="571500" indent="-571500">
              <a:buSzPct val="103000"/>
              <a:defRPr/>
            </a:pPr>
            <a:r>
              <a:rPr lang="en-US" sz="2800" b="1" dirty="0">
                <a:latin typeface="Garamond" pitchFamily="18" charset="0"/>
              </a:rPr>
              <a:t>The degree of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sensitivity to antibiotics </a:t>
            </a:r>
            <a:r>
              <a:rPr lang="en-US" sz="2800" b="1" dirty="0">
                <a:latin typeface="Garamond" pitchFamily="18" charset="0"/>
              </a:rPr>
              <a:t>differs from one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pathogen</a:t>
            </a:r>
            <a:r>
              <a:rPr lang="en-US" sz="2800" b="1" dirty="0">
                <a:latin typeface="Garamond" pitchFamily="18" charset="0"/>
              </a:rPr>
              <a:t> to the other and even from one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strain o</a:t>
            </a:r>
            <a:r>
              <a:rPr lang="en-US" sz="2800" b="1" dirty="0">
                <a:latin typeface="Garamond" pitchFamily="18" charset="0"/>
              </a:rPr>
              <a:t>f a pathogen to another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8768" y="136228"/>
            <a:ext cx="2555232" cy="1369606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latin typeface="Garamond" pitchFamily="18" charset="0"/>
              </a:rPr>
              <a:t>Pathogenicity and virulence of micro-organism.</a:t>
            </a:r>
          </a:p>
          <a:p>
            <a:pPr>
              <a:defRPr/>
            </a:pPr>
            <a:r>
              <a:rPr lang="en-US" sz="900" b="1" dirty="0">
                <a:latin typeface="Garamond" pitchFamily="18" charset="0"/>
              </a:rPr>
              <a:t>Antigenic power of micro-organism</a:t>
            </a:r>
          </a:p>
          <a:p>
            <a:pPr>
              <a:defRPr/>
            </a:pPr>
            <a:r>
              <a:rPr lang="en-US" sz="900" b="1" dirty="0">
                <a:latin typeface="Garamond" pitchFamily="18" charset="0"/>
              </a:rPr>
              <a:t>Period of  and ease of communicability</a:t>
            </a:r>
          </a:p>
          <a:p>
            <a:pPr>
              <a:defRPr/>
            </a:pPr>
            <a:r>
              <a:rPr lang="en-US" sz="900" b="1" dirty="0">
                <a:latin typeface="Garamond" pitchFamily="18" charset="0"/>
              </a:rPr>
              <a:t>Dose of infection (inoculums</a:t>
            </a:r>
            <a:r>
              <a:rPr lang="en-US" sz="900" b="1" dirty="0">
                <a:solidFill>
                  <a:srgbClr val="FF0000"/>
                </a:solidFill>
                <a:latin typeface="Garamond" pitchFamily="18" charset="0"/>
              </a:rPr>
              <a:t>)</a:t>
            </a:r>
          </a:p>
          <a:p>
            <a:pPr>
              <a:buSzPct val="100000"/>
              <a:defRPr/>
            </a:pPr>
            <a:r>
              <a:rPr lang="en-US" sz="900" b="1" dirty="0">
                <a:solidFill>
                  <a:srgbClr val="FF0000"/>
                </a:solidFill>
                <a:latin typeface="Garamond" pitchFamily="18" charset="0"/>
              </a:rPr>
              <a:t>Tissue selectivity (tropism</a:t>
            </a:r>
            <a:r>
              <a:rPr lang="en-US" sz="900" b="1" dirty="0">
                <a:latin typeface="Garamond" pitchFamily="18" charset="0"/>
              </a:rPr>
              <a:t>)</a:t>
            </a:r>
          </a:p>
          <a:p>
            <a:pPr>
              <a:buSzPct val="100000"/>
              <a:defRPr/>
            </a:pPr>
            <a:r>
              <a:rPr lang="en-US" sz="900" b="1" dirty="0">
                <a:solidFill>
                  <a:srgbClr val="FF0000"/>
                </a:solidFill>
                <a:latin typeface="Garamond" pitchFamily="18" charset="0"/>
              </a:rPr>
              <a:t>Host specificity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Spore formation</a:t>
            </a:r>
          </a:p>
          <a:p>
            <a:pPr>
              <a:buSzPct val="100000"/>
              <a:defRPr/>
            </a:pPr>
            <a:r>
              <a:rPr lang="en-US" sz="900" b="1" dirty="0">
                <a:latin typeface="Garamond" pitchFamily="18" charset="0"/>
              </a:rPr>
              <a:t>Viability of the organism</a:t>
            </a:r>
          </a:p>
          <a:p>
            <a:pPr>
              <a:buSzPct val="100000"/>
              <a:defRPr/>
            </a:pPr>
            <a:r>
              <a:rPr lang="en-US" sz="900" b="1" dirty="0">
                <a:solidFill>
                  <a:srgbClr val="FF0000"/>
                </a:solidFill>
                <a:latin typeface="Garamond" pitchFamily="18" charset="0"/>
              </a:rPr>
              <a:t>Susceptibility of the pathogen to chemotherapy</a:t>
            </a:r>
            <a:r>
              <a:rPr lang="en-US" sz="1100" dirty="0"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472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188640"/>
            <a:ext cx="9252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viii. Spore formation</a:t>
            </a:r>
          </a:p>
          <a:p>
            <a:pPr marL="571500" indent="-571500">
              <a:buSzPct val="100000"/>
              <a:defRPr/>
            </a:pPr>
            <a:r>
              <a:rPr lang="en-US" sz="2800" b="1" dirty="0">
                <a:latin typeface="Garamond" pitchFamily="18" charset="0"/>
              </a:rPr>
              <a:t>The ability of some bacteria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to change to a</a:t>
            </a:r>
          </a:p>
          <a:p>
            <a:pPr marL="571500" indent="-571500">
              <a:buSzPct val="100000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resistant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form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under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unsuitable conditions 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     and these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spores remains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viable </a:t>
            </a:r>
            <a:r>
              <a:rPr lang="en-US" sz="2800" b="1" dirty="0">
                <a:latin typeface="Garamond" pitchFamily="18" charset="0"/>
              </a:rPr>
              <a:t>for long periods.</a:t>
            </a:r>
          </a:p>
          <a:p>
            <a:pPr marL="571500" indent="-571500">
              <a:buSzPct val="100000"/>
              <a:defRPr/>
            </a:pPr>
            <a:r>
              <a:rPr lang="en-US" sz="2800" b="1" dirty="0">
                <a:latin typeface="Garamond" pitchFamily="18" charset="0"/>
              </a:rPr>
              <a:t>When spores get the chance of coming into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contact with a susceptible hos</a:t>
            </a:r>
            <a:r>
              <a:rPr lang="en-US" sz="2800" dirty="0">
                <a:latin typeface="Garamond" pitchFamily="18" charset="0"/>
              </a:rPr>
              <a:t>t </a:t>
            </a:r>
            <a:r>
              <a:rPr lang="en-US" sz="2800" b="1" dirty="0">
                <a:latin typeface="Garamond" pitchFamily="18" charset="0"/>
              </a:rPr>
              <a:t>under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favorable</a:t>
            </a:r>
            <a:r>
              <a:rPr lang="en-US" sz="2800" b="1" dirty="0">
                <a:latin typeface="Garamond" pitchFamily="18" charset="0"/>
              </a:rPr>
              <a:t> conditions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b="1" dirty="0">
                <a:latin typeface="Garamond" pitchFamily="18" charset="0"/>
              </a:rPr>
              <a:t>they change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   to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vegetative forms </a:t>
            </a:r>
            <a:r>
              <a:rPr lang="en-US" sz="2800" b="1" dirty="0">
                <a:latin typeface="Garamond" pitchFamily="18" charset="0"/>
              </a:rPr>
              <a:t>and cause the disease 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                                   (</a:t>
            </a:r>
            <a:r>
              <a:rPr lang="en-US" sz="2800" b="1" i="1" dirty="0">
                <a:solidFill>
                  <a:srgbClr val="002060"/>
                </a:solidFill>
                <a:latin typeface="Garamond" pitchFamily="18" charset="0"/>
              </a:rPr>
              <a:t>e.g. tetanus and anthrax)</a:t>
            </a:r>
            <a:endParaRPr lang="ar-EG" sz="2800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4149080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ix. Viability of the organism (resistance of the organism)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ability to live outside the body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longer the duration </a:t>
            </a: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more the chance </a:t>
            </a:r>
            <a:r>
              <a:rPr lang="en-US" sz="2800" b="1" dirty="0">
                <a:latin typeface="Garamond" pitchFamily="18" charset="0"/>
              </a:rPr>
              <a:t>to come into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contact to new hosts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transmitting the disease to them.</a:t>
            </a:r>
            <a:endParaRPr lang="ar-EG" sz="28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0232" y="-9012"/>
            <a:ext cx="2880320" cy="1615827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Pathogenicity and virulence of micro-organism.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Antigenic power of micro-organism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Period of  and ease of communicability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Dose of infection (inoculums)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Tissue selectivity (tropism)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Host specificity</a:t>
            </a:r>
          </a:p>
          <a:p>
            <a:pPr>
              <a:buSzPct val="100000"/>
              <a:defRPr/>
            </a:pP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Spore formation</a:t>
            </a:r>
          </a:p>
          <a:p>
            <a:pPr>
              <a:buSzPct val="100000"/>
              <a:defRPr/>
            </a:pP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Viability of the organism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Susceptibility of the pathogen to chemotherapy</a:t>
            </a:r>
            <a:r>
              <a:rPr lang="en-US" sz="1100" dirty="0"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491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46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40" y="886108"/>
            <a:ext cx="9137460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chemeClr val="tx2"/>
                </a:solidFill>
                <a:latin typeface="Garamond" pitchFamily="18" charset="0"/>
                <a:cs typeface="Arial"/>
              </a:rPr>
              <a:t>Definitions  related to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infectious disease epidemiology 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/>
            </a:endParaRP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Requisites </a:t>
            </a:r>
            <a:r>
              <a:rPr lang="en-US" sz="2800" b="1" kern="0" dirty="0">
                <a:solidFill>
                  <a:schemeClr val="tx2"/>
                </a:solidFill>
                <a:latin typeface="Garamond" pitchFamily="18" charset="0"/>
                <a:cs typeface="Arial"/>
              </a:rPr>
              <a:t>for Perpetuation of Communicable Diseases</a:t>
            </a:r>
          </a:p>
        </p:txBody>
      </p:sp>
    </p:spTree>
    <p:extLst>
      <p:ext uri="{BB962C8B-B14F-4D97-AF65-F5344CB8AC3E}">
        <p14:creationId xmlns:p14="http://schemas.microsoft.com/office/powerpoint/2010/main" val="2427860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4378393"/>
            <a:ext cx="667997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(2) </a:t>
            </a:r>
            <a:r>
              <a:rPr lang="en-US" sz="3200" b="1" dirty="0">
                <a:solidFill>
                  <a:srgbClr val="CC0000"/>
                </a:solidFill>
                <a:latin typeface="Garamond" pitchFamily="18" charset="0"/>
              </a:rPr>
              <a:t>RESERVOIR OF INFECTION</a:t>
            </a:r>
            <a:endParaRPr lang="ar-EG" sz="3200" dirty="0">
              <a:latin typeface="Garamond" pitchFamily="18" charset="0"/>
            </a:endParaRPr>
          </a:p>
        </p:txBody>
      </p:sp>
      <p:pic>
        <p:nvPicPr>
          <p:cNvPr id="3" name="Picture 2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3347864" y="0"/>
            <a:ext cx="5602707" cy="43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78092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i="1" dirty="0"/>
              <a:t>Sources and reservoir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187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758" y="446312"/>
            <a:ext cx="914875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FF0000"/>
                </a:solidFill>
                <a:latin typeface="Garamond" pitchFamily="18" charset="0"/>
                <a:cs typeface="Arial"/>
              </a:rPr>
              <a:t>Definitions  related to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infectious disease epidemiology </a:t>
            </a:r>
            <a:endParaRPr lang="en-US" sz="2800" b="1" kern="0" dirty="0">
              <a:solidFill>
                <a:srgbClr val="FF0000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4120"/>
            <a:ext cx="5158154" cy="4832092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Health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</a:rPr>
              <a:t>Infection</a:t>
            </a:r>
            <a:endParaRPr lang="en-MY" sz="2800" dirty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b="1" dirty="0">
                <a:solidFill>
                  <a:srgbClr val="002060"/>
                </a:solidFill>
                <a:latin typeface="Garamond" pitchFamily="18" charset="0"/>
                <a:ea typeface="SimSun" pitchFamily="2" charset="-122"/>
              </a:rPr>
              <a:t>Pathogenesis: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</a:rPr>
              <a:t>Contamination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Infestation</a:t>
            </a:r>
            <a:endParaRPr lang="en-MY" sz="2800" dirty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Communicable Disease: (CD)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Non- Communicable </a:t>
            </a:r>
          </a:p>
          <a:p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  Disease (NCD)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Contagious Disease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</a:rPr>
              <a:t>Host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2121" y="1925894"/>
            <a:ext cx="4276371" cy="3970318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Epidemic</a:t>
            </a:r>
            <a:endParaRPr lang="en-MY" sz="28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"Outbreak </a:t>
            </a: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Sporadic</a:t>
            </a:r>
            <a:endParaRPr lang="en-US" sz="28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Endemic</a:t>
            </a:r>
            <a:endParaRPr lang="en-MY" sz="28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 Pandemic</a:t>
            </a:r>
            <a:endParaRPr lang="en-MY" sz="28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Nosocomial Infection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Opportunistic Infection</a:t>
            </a:r>
            <a:endParaRPr lang="en-MY" sz="28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28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28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066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6222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 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Contamination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presence,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multiplication </a:t>
            </a:r>
            <a:r>
              <a:rPr lang="en-US" sz="2800" b="1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development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of an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infectious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agen</a:t>
            </a:r>
            <a:r>
              <a:rPr lang="en-MY" sz="2800" b="1" dirty="0">
                <a:latin typeface="Garamond" pitchFamily="18" charset="0"/>
              </a:rPr>
              <a:t>t on a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body surface</a:t>
            </a:r>
            <a:r>
              <a:rPr lang="en-MY" sz="2800" dirty="0">
                <a:latin typeface="Garamond" pitchFamily="18" charset="0"/>
              </a:rPr>
              <a:t>; </a:t>
            </a:r>
            <a:r>
              <a:rPr lang="en-US" sz="2800" dirty="0">
                <a:latin typeface="Garamond" pitchFamily="18" charset="0"/>
              </a:rPr>
              <a:t>or an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inanimate article</a:t>
            </a:r>
            <a:r>
              <a:rPr lang="en-US" sz="2800" dirty="0">
                <a:latin typeface="Garamond" pitchFamily="18" charset="0"/>
              </a:rPr>
              <a:t>. </a:t>
            </a:r>
            <a:r>
              <a:rPr lang="en-MY" sz="2800" b="1" dirty="0">
                <a:latin typeface="Garamond" pitchFamily="18" charset="0"/>
              </a:rPr>
              <a:t>clothes, beddings, toys, surgical instruments </a:t>
            </a:r>
            <a:r>
              <a:rPr lang="en-MY" sz="2800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water, milk and food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</a:rPr>
              <a:t>.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80559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Infestation</a:t>
            </a:r>
            <a:endParaRPr lang="en-MY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3212976"/>
            <a:ext cx="91232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L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odgement</a:t>
            </a:r>
            <a:r>
              <a:rPr lang="en-MY" sz="2800" dirty="0">
                <a:latin typeface="Garamond" pitchFamily="18" charset="0"/>
              </a:rPr>
              <a:t>,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development </a:t>
            </a:r>
            <a:r>
              <a:rPr lang="en-MY" sz="2800" dirty="0"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reproduction </a:t>
            </a:r>
            <a:r>
              <a:rPr lang="en-MY" sz="2800" dirty="0">
                <a:latin typeface="Garamond" pitchFamily="18" charset="0"/>
              </a:rPr>
              <a:t>of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arthropods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on the surface of the body </a:t>
            </a:r>
            <a:r>
              <a:rPr lang="en-MY" sz="2800" dirty="0">
                <a:latin typeface="Garamond" pitchFamily="18" charset="0"/>
              </a:rPr>
              <a:t>of 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persons</a:t>
            </a:r>
            <a:r>
              <a:rPr lang="en-MY" sz="2800" dirty="0">
                <a:latin typeface="Garamond" pitchFamily="18" charset="0"/>
              </a:rPr>
              <a:t> or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animals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or in 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clothing</a:t>
            </a:r>
            <a:r>
              <a:rPr lang="en-MY" sz="2800" dirty="0">
                <a:latin typeface="Garamond" pitchFamily="18" charset="0"/>
              </a:rPr>
              <a:t>, e.g., lice, itch mite. </a:t>
            </a:r>
          </a:p>
          <a:p>
            <a:endParaRPr lang="en-MY" sz="28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Also to describe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invasion of the gut by parasitic worms,</a:t>
            </a:r>
            <a:r>
              <a:rPr lang="en-MY" sz="2800" dirty="0">
                <a:latin typeface="Garamond" pitchFamily="18" charset="0"/>
              </a:rPr>
              <a:t> e.g.  ascariasis. </a:t>
            </a:r>
          </a:p>
          <a:p>
            <a:endParaRPr lang="en-MY" sz="2800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5102" y="0"/>
            <a:ext cx="1512168" cy="1477328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latin typeface="Garamond" pitchFamily="18" charset="0"/>
              </a:rPr>
              <a:t>Health </a:t>
            </a:r>
          </a:p>
          <a:p>
            <a:r>
              <a:rPr lang="en-MY" sz="1000" b="1" i="1" dirty="0">
                <a:latin typeface="Garamond" pitchFamily="18" charset="0"/>
              </a:rPr>
              <a:t>Infection</a:t>
            </a:r>
            <a:endParaRPr lang="en-MY" sz="1000" dirty="0">
              <a:latin typeface="Garamond" pitchFamily="18" charset="0"/>
            </a:endParaRPr>
          </a:p>
          <a:p>
            <a:r>
              <a:rPr lang="en-US" altLang="zh-CN" sz="1000" b="1" dirty="0">
                <a:solidFill>
                  <a:srgbClr val="002060"/>
                </a:solidFill>
                <a:latin typeface="Garamond" pitchFamily="18" charset="0"/>
                <a:ea typeface="SimSun" pitchFamily="2" charset="-122"/>
              </a:rPr>
              <a:t>Pathogenesis:</a:t>
            </a:r>
          </a:p>
          <a:p>
            <a:r>
              <a:rPr lang="en-MY" sz="1000" b="1" i="1" dirty="0">
                <a:solidFill>
                  <a:srgbClr val="FF0000"/>
                </a:solidFill>
                <a:latin typeface="Garamond" pitchFamily="18" charset="0"/>
              </a:rPr>
              <a:t>Contamination</a:t>
            </a:r>
            <a:r>
              <a:rPr lang="en-MY" sz="10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MY" sz="1000" b="1" dirty="0">
                <a:solidFill>
                  <a:srgbClr val="FF0000"/>
                </a:solidFill>
                <a:latin typeface="Garamond" pitchFamily="18" charset="0"/>
              </a:rPr>
              <a:t>Infestation</a:t>
            </a:r>
            <a:endParaRPr lang="en-MY" sz="10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1000" b="1" u="sng" dirty="0">
                <a:solidFill>
                  <a:srgbClr val="002060"/>
                </a:solidFill>
                <a:latin typeface="Garamond" pitchFamily="18" charset="0"/>
              </a:rPr>
              <a:t>CD</a:t>
            </a:r>
          </a:p>
          <a:p>
            <a:r>
              <a:rPr lang="en-US" sz="1000" b="1" dirty="0">
                <a:solidFill>
                  <a:srgbClr val="002060"/>
                </a:solidFill>
                <a:latin typeface="Garamond" pitchFamily="18" charset="0"/>
              </a:rPr>
              <a:t>NCD</a:t>
            </a:r>
          </a:p>
          <a:p>
            <a:pPr>
              <a:defRPr/>
            </a:pPr>
            <a:r>
              <a:rPr lang="en-US" sz="1000" b="1" dirty="0">
                <a:solidFill>
                  <a:srgbClr val="002060"/>
                </a:solidFill>
                <a:latin typeface="Garamond" pitchFamily="18" charset="0"/>
              </a:rPr>
              <a:t>Contagious Disease</a:t>
            </a:r>
          </a:p>
          <a:p>
            <a:pPr>
              <a:defRPr/>
            </a:pPr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291665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16"/>
            <a:ext cx="91783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>
                <a:latin typeface="Garamond" pitchFamily="18" charset="0"/>
              </a:rPr>
              <a:t>         </a:t>
            </a:r>
            <a:r>
              <a:rPr lang="en-MY" sz="3200" b="1" i="1" dirty="0">
                <a:solidFill>
                  <a:srgbClr val="C00000"/>
                </a:solidFill>
                <a:latin typeface="Garamond" pitchFamily="18" charset="0"/>
              </a:rPr>
              <a:t>Host</a:t>
            </a:r>
            <a:endParaRPr lang="en-MY" sz="3200" dirty="0">
              <a:solidFill>
                <a:srgbClr val="C0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A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person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animal,</a:t>
            </a:r>
            <a:r>
              <a:rPr lang="en-MY" sz="2800" b="1" dirty="0">
                <a:latin typeface="Garamond" pitchFamily="18" charset="0"/>
              </a:rPr>
              <a:t> including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birds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and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arthropods</a:t>
            </a:r>
            <a:r>
              <a:rPr lang="en-MY" sz="2800" b="1" dirty="0">
                <a:latin typeface="Garamond" pitchFamily="18" charset="0"/>
              </a:rPr>
              <a:t>,</a:t>
            </a:r>
          </a:p>
          <a:p>
            <a:r>
              <a:rPr lang="en-MY" sz="2800" b="1" dirty="0">
                <a:latin typeface="Garamond" pitchFamily="18" charset="0"/>
              </a:rPr>
              <a:t>   that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affords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living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or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lodgement</a:t>
            </a:r>
            <a:r>
              <a:rPr lang="en-MY" sz="2800" b="1" dirty="0">
                <a:latin typeface="Garamond" pitchFamily="18" charset="0"/>
              </a:rPr>
              <a:t> to an infectious</a:t>
            </a:r>
          </a:p>
          <a:p>
            <a:r>
              <a:rPr lang="en-MY" sz="2800" b="1" dirty="0">
                <a:latin typeface="Garamond" pitchFamily="18" charset="0"/>
              </a:rPr>
              <a:t>         agent under natural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conditions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Obligate</a:t>
            </a:r>
            <a:r>
              <a:rPr lang="en-MY" sz="2800" dirty="0">
                <a:latin typeface="Garamond" pitchFamily="18" charset="0"/>
              </a:rPr>
              <a:t>  </a:t>
            </a:r>
            <a:r>
              <a:rPr lang="en-MY" sz="2800" b="1" dirty="0">
                <a:latin typeface="Garamond" pitchFamily="18" charset="0"/>
              </a:rPr>
              <a:t>host </a:t>
            </a:r>
            <a:r>
              <a:rPr lang="en-MY" sz="2800" dirty="0">
                <a:latin typeface="Garamond" pitchFamily="18" charset="0"/>
              </a:rPr>
              <a:t>,</a:t>
            </a:r>
            <a:r>
              <a:rPr lang="en-MY" sz="2800" b="1" dirty="0">
                <a:latin typeface="Garamond" pitchFamily="18" charset="0"/>
              </a:rPr>
              <a:t>means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only host</a:t>
            </a:r>
            <a:r>
              <a:rPr lang="en-MY" sz="2800" b="1" dirty="0">
                <a:latin typeface="Garamond" pitchFamily="18" charset="0"/>
              </a:rPr>
              <a:t>, e.g.,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man </a:t>
            </a:r>
            <a:r>
              <a:rPr lang="en-MY" sz="2800" b="1" dirty="0">
                <a:latin typeface="Garamond" pitchFamily="18" charset="0"/>
              </a:rPr>
              <a:t>in measles and typhoid fever.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Definitive </a:t>
            </a:r>
            <a:r>
              <a:rPr lang="en-MY" sz="2800" b="1" dirty="0">
                <a:latin typeface="Garamond" pitchFamily="18" charset="0"/>
              </a:rPr>
              <a:t>(primary)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hosts; </a:t>
            </a:r>
            <a:r>
              <a:rPr lang="en-MY" sz="2800" b="1" dirty="0">
                <a:latin typeface="Garamond" pitchFamily="18" charset="0"/>
              </a:rPr>
              <a:t>Hosts in which 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parasite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attains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(achieves, accomplishes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) maturity </a:t>
            </a:r>
            <a:r>
              <a:rPr lang="en-MY" sz="2800" b="1" dirty="0">
                <a:latin typeface="Garamond" pitchFamily="18" charset="0"/>
              </a:rPr>
              <a:t>or passes its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sexual </a:t>
            </a:r>
            <a:r>
              <a:rPr lang="en-MY" sz="2800" b="1" dirty="0">
                <a:latin typeface="Garamond" pitchFamily="18" charset="0"/>
              </a:rPr>
              <a:t>stage </a:t>
            </a:r>
            <a:r>
              <a:rPr lang="en-MY" sz="1200" dirty="0"/>
              <a:t>For </a:t>
            </a:r>
            <a:r>
              <a:rPr lang="en-MY" sz="1400" dirty="0"/>
              <a:t>example, human </a:t>
            </a:r>
            <a:r>
              <a:rPr lang="en-MY" sz="1400" dirty="0">
                <a:hlinkClick r:id="rId2"/>
              </a:rPr>
              <a:t>tapeworm</a:t>
            </a:r>
            <a:r>
              <a:rPr lang="en-MY" sz="1400" dirty="0"/>
              <a:t> makes use of human as its definitive host</a:t>
            </a:r>
            <a:r>
              <a:rPr lang="en-MY" sz="1200" dirty="0"/>
              <a:t>.</a:t>
            </a:r>
            <a:endParaRPr lang="en-MY" sz="12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Intermediate </a:t>
            </a:r>
            <a:r>
              <a:rPr lang="en-MY" sz="2800" b="1" dirty="0">
                <a:latin typeface="Garamond" pitchFamily="18" charset="0"/>
              </a:rPr>
              <a:t>(secondary) hosts:  those in which 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parasite</a:t>
            </a:r>
            <a:r>
              <a:rPr lang="en-MY" sz="2800" b="1" dirty="0">
                <a:latin typeface="Garamond" pitchFamily="18" charset="0"/>
              </a:rPr>
              <a:t> is in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larval</a:t>
            </a:r>
            <a:r>
              <a:rPr lang="en-MY" sz="2800" b="1" dirty="0">
                <a:latin typeface="Garamond" pitchFamily="18" charset="0"/>
              </a:rPr>
              <a:t> or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asexual</a:t>
            </a:r>
            <a:r>
              <a:rPr lang="en-MY" sz="2800" b="1" dirty="0">
                <a:latin typeface="Garamond" pitchFamily="18" charset="0"/>
              </a:rPr>
              <a:t> states </a:t>
            </a:r>
            <a:r>
              <a:rPr lang="en-MY" sz="1200" dirty="0"/>
              <a:t>a host in which a parasite passes one or more of its asexual stages; usually designated first and second, if there is more than one.</a:t>
            </a:r>
            <a:endParaRPr lang="en-MY" sz="12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Transport </a:t>
            </a:r>
            <a:r>
              <a:rPr lang="en-MY" sz="2800" b="1" dirty="0">
                <a:latin typeface="Garamond" pitchFamily="18" charset="0"/>
              </a:rPr>
              <a:t>host </a:t>
            </a:r>
            <a:r>
              <a:rPr lang="en-MY" sz="2800" dirty="0">
                <a:latin typeface="Garamond" panose="02020404030301010803" pitchFamily="18" charset="0"/>
              </a:rPr>
              <a:t> is </a:t>
            </a:r>
            <a:r>
              <a:rPr lang="en-MY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one that is </a:t>
            </a:r>
            <a:r>
              <a:rPr lang="en-MY" sz="2800" b="1" u="sng" dirty="0">
                <a:solidFill>
                  <a:prstClr val="black"/>
                </a:solidFill>
                <a:latin typeface="Garamond" panose="02020404030301010803" pitchFamily="18" charset="0"/>
              </a:rPr>
              <a:t>used </a:t>
            </a:r>
            <a:r>
              <a:rPr lang="en-MY" sz="2800" b="1" dirty="0">
                <a:latin typeface="Garamond" panose="02020404030301010803" pitchFamily="18" charset="0"/>
              </a:rPr>
              <a:t>until the appropriate one  definitive host  reached, </a:t>
            </a:r>
            <a:r>
              <a:rPr lang="en-MY" sz="2800" b="1" dirty="0">
                <a:solidFill>
                  <a:srgbClr val="FFC000"/>
                </a:solidFill>
                <a:latin typeface="Garamond" panose="02020404030301010803" pitchFamily="18" charset="0"/>
              </a:rPr>
              <a:t>but is not necessary to</a:t>
            </a:r>
          </a:p>
          <a:p>
            <a:r>
              <a:rPr lang="en-MY" sz="2800" b="1" dirty="0">
                <a:solidFill>
                  <a:srgbClr val="FFC000"/>
                </a:solidFill>
                <a:latin typeface="Garamond" panose="02020404030301010803" pitchFamily="18" charset="0"/>
              </a:rPr>
              <a:t>     completion of</a:t>
            </a:r>
          </a:p>
          <a:p>
            <a:r>
              <a:rPr lang="en-MY" sz="2800" dirty="0">
                <a:solidFill>
                  <a:srgbClr val="FFC000"/>
                </a:solidFill>
                <a:latin typeface="Garamond" panose="02020404030301010803" pitchFamily="18" charset="0"/>
              </a:rPr>
              <a:t> the life cycle of the parasite,</a:t>
            </a:r>
            <a:r>
              <a:rPr lang="en-MY" sz="2800" b="1" dirty="0">
                <a:solidFill>
                  <a:srgbClr val="FFC000"/>
                </a:solidFill>
                <a:latin typeface="Garamond" pitchFamily="18" charset="0"/>
              </a:rPr>
              <a:t> not undergo development</a:t>
            </a:r>
            <a:r>
              <a:rPr lang="en-MY" sz="2800" dirty="0">
                <a:solidFill>
                  <a:srgbClr val="FFC000"/>
                </a:solidFill>
                <a:latin typeface="Garamond" panose="02020404030301010803" pitchFamily="18" charset="0"/>
              </a:rPr>
              <a:t>.</a:t>
            </a:r>
            <a:endParaRPr lang="en-US" sz="2800" i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97369" y="108805"/>
            <a:ext cx="1066947" cy="1631216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latin typeface="Garamond" pitchFamily="18" charset="0"/>
              </a:rPr>
              <a:t>Health </a:t>
            </a:r>
          </a:p>
          <a:p>
            <a:r>
              <a:rPr lang="en-MY" sz="1000" b="1" i="1" dirty="0">
                <a:latin typeface="Garamond" pitchFamily="18" charset="0"/>
              </a:rPr>
              <a:t>Infection</a:t>
            </a:r>
            <a:endParaRPr lang="en-MY" sz="1000" dirty="0">
              <a:latin typeface="Garamond" pitchFamily="18" charset="0"/>
            </a:endParaRPr>
          </a:p>
          <a:p>
            <a:r>
              <a:rPr lang="en-US" altLang="zh-CN" sz="1000" b="1" dirty="0">
                <a:latin typeface="Garamond" pitchFamily="18" charset="0"/>
                <a:ea typeface="SimSun" pitchFamily="2" charset="-122"/>
              </a:rPr>
              <a:t>Pathogenesis</a:t>
            </a:r>
            <a:r>
              <a:rPr lang="en-US" altLang="zh-CN" sz="1000" b="1" dirty="0">
                <a:solidFill>
                  <a:srgbClr val="002060"/>
                </a:solidFill>
                <a:latin typeface="Garamond" pitchFamily="18" charset="0"/>
                <a:ea typeface="SimSun" pitchFamily="2" charset="-122"/>
              </a:rPr>
              <a:t>:</a:t>
            </a: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</a:rPr>
              <a:t>Contamination</a:t>
            </a:r>
            <a:r>
              <a:rPr lang="en-MY" sz="10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  <a:p>
            <a:r>
              <a:rPr lang="en-MY" sz="1000" b="1" dirty="0">
                <a:solidFill>
                  <a:srgbClr val="002060"/>
                </a:solidFill>
                <a:latin typeface="Garamond" pitchFamily="18" charset="0"/>
              </a:rPr>
              <a:t>Infestation</a:t>
            </a:r>
            <a:endParaRPr lang="en-MY" sz="1000" dirty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1000" b="1" u="sng" dirty="0">
                <a:solidFill>
                  <a:srgbClr val="002060"/>
                </a:solidFill>
                <a:latin typeface="Garamond" pitchFamily="18" charset="0"/>
              </a:rPr>
              <a:t>CD</a:t>
            </a:r>
          </a:p>
          <a:p>
            <a:r>
              <a:rPr lang="en-US" sz="1000" b="1" dirty="0">
                <a:solidFill>
                  <a:srgbClr val="002060"/>
                </a:solidFill>
                <a:latin typeface="Garamond" pitchFamily="18" charset="0"/>
              </a:rPr>
              <a:t>NCD</a:t>
            </a:r>
          </a:p>
          <a:p>
            <a:pPr>
              <a:defRPr/>
            </a:pPr>
            <a:r>
              <a:rPr lang="en-US" sz="1000" b="1" dirty="0">
                <a:solidFill>
                  <a:srgbClr val="002060"/>
                </a:solidFill>
                <a:latin typeface="Garamond" pitchFamily="18" charset="0"/>
              </a:rPr>
              <a:t>Contagious Disease</a:t>
            </a:r>
          </a:p>
          <a:p>
            <a:pPr>
              <a:defRPr/>
            </a:pPr>
            <a:r>
              <a:rPr lang="en-MY" sz="1000" b="1" i="1" dirty="0">
                <a:solidFill>
                  <a:srgbClr val="FF0000"/>
                </a:solidFill>
                <a:latin typeface="Garamond" pitchFamily="18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168159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6194"/>
            <a:ext cx="8213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Forms of diseases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According to Communicability   </a:t>
            </a:r>
            <a:endParaRPr lang="en-MY" sz="2800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9414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Communicable disease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</a:t>
            </a:r>
            <a:r>
              <a:rPr lang="en-US" sz="2800" b="1" dirty="0">
                <a:latin typeface="Garamond" pitchFamily="18" charset="0"/>
              </a:rPr>
              <a:t>it is an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infectious disease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due to a specific </a:t>
            </a:r>
          </a:p>
          <a:p>
            <a:pPr>
              <a:defRPr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     infectious </a:t>
            </a:r>
            <a:r>
              <a:rPr lang="en-MY" sz="2800" b="1" dirty="0">
                <a:latin typeface="Garamond" pitchFamily="18" charset="0"/>
              </a:rPr>
              <a:t>agent, or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its toxic </a:t>
            </a:r>
            <a:r>
              <a:rPr lang="en-MY" sz="2800" b="1" dirty="0">
                <a:latin typeface="Garamond" pitchFamily="18" charset="0"/>
              </a:rPr>
              <a:t>products.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800" b="1" dirty="0">
                <a:latin typeface="Garamond" pitchFamily="18" charset="0"/>
              </a:rPr>
              <a:t>capable of being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directly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indirectly </a:t>
            </a:r>
            <a:r>
              <a:rPr lang="en-MY" sz="2800" b="1" dirty="0">
                <a:latin typeface="Garamond" pitchFamily="18" charset="0"/>
              </a:rPr>
              <a:t>transmitted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800" b="1" dirty="0">
                <a:latin typeface="Garamond" pitchFamily="18" charset="0"/>
              </a:rPr>
              <a:t>from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man to man</a:t>
            </a:r>
            <a:r>
              <a:rPr lang="en-MY" sz="2800" b="1" dirty="0">
                <a:latin typeface="Garamond" pitchFamily="18" charset="0"/>
              </a:rPr>
              <a:t>,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animal to animal</a:t>
            </a:r>
            <a:r>
              <a:rPr lang="en-MY" sz="2800" b="1" dirty="0">
                <a:latin typeface="Garamond" pitchFamily="18" charset="0"/>
              </a:rPr>
              <a:t>, or from the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environment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(</a:t>
            </a:r>
            <a:r>
              <a:rPr lang="en-MY" sz="2400" b="1" dirty="0">
                <a:latin typeface="Garamond" pitchFamily="18" charset="0"/>
              </a:rPr>
              <a:t>through air, dust, soil, water</a:t>
            </a:r>
            <a:r>
              <a:rPr lang="en-MY" sz="2400" dirty="0">
                <a:latin typeface="Garamond" pitchFamily="18" charset="0"/>
              </a:rPr>
              <a:t>, food, etc.</a:t>
            </a:r>
            <a:r>
              <a:rPr lang="en-MY" sz="2800" dirty="0">
                <a:latin typeface="Garamond" pitchFamily="18" charset="0"/>
              </a:rPr>
              <a:t>) </a:t>
            </a:r>
            <a:r>
              <a:rPr lang="en-MY" sz="28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to man or animal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that can be transmitted.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e.g..: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influenza </a:t>
            </a:r>
            <a:endParaRPr lang="en-US" sz="28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Non-Communicable disease</a:t>
            </a:r>
            <a:r>
              <a:rPr lang="en-US" sz="2800" b="1" u="sng" dirty="0">
                <a:solidFill>
                  <a:srgbClr val="CC0000"/>
                </a:solidFill>
                <a:latin typeface="Garamond" pitchFamily="18" charset="0"/>
              </a:rPr>
              <a:t>: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it is an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infectious disease </a:t>
            </a:r>
            <a:r>
              <a:rPr lang="en-US" sz="2800" b="1" dirty="0">
                <a:latin typeface="Garamond" pitchFamily="18" charset="0"/>
              </a:rPr>
              <a:t>that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can not be transmitted</a:t>
            </a:r>
            <a:r>
              <a:rPr lang="en-US" sz="2800" b="1" dirty="0">
                <a:latin typeface="Garamond" pitchFamily="18" charset="0"/>
              </a:rPr>
              <a:t>. </a:t>
            </a:r>
            <a:r>
              <a:rPr lang="en-US" sz="2600" b="1" dirty="0">
                <a:latin typeface="Garamond" pitchFamily="18" charset="0"/>
              </a:rPr>
              <a:t>e.g.: </a:t>
            </a:r>
            <a:r>
              <a:rPr lang="en-US" sz="2600" b="1" i="1" dirty="0">
                <a:latin typeface="Garamond" pitchFamily="18" charset="0"/>
              </a:rPr>
              <a:t>appendicitis, peritonitis</a:t>
            </a:r>
          </a:p>
          <a:p>
            <a:pPr>
              <a:defRPr/>
            </a:pPr>
            <a:endParaRPr lang="en-US" sz="2600" b="1" i="1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Contagious disease: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part of communicable disease, </a:t>
            </a:r>
            <a:r>
              <a:rPr lang="en-US" sz="2800" b="1" dirty="0">
                <a:latin typeface="Garamond" pitchFamily="18" charset="0"/>
              </a:rPr>
              <a:t>transmitted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by direct contact</a:t>
            </a:r>
            <a:r>
              <a:rPr lang="en-US" sz="2800" b="1" dirty="0">
                <a:latin typeface="Garamond" pitchFamily="18" charset="0"/>
              </a:rPr>
              <a:t> between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reservoir and host.</a:t>
            </a:r>
            <a:r>
              <a:rPr lang="en-US" sz="2800" b="1" dirty="0">
                <a:latin typeface="Garamond" pitchFamily="18" charset="0"/>
              </a:rPr>
              <a:t> e.g. </a:t>
            </a:r>
            <a:r>
              <a:rPr lang="en-MY" sz="2800" b="1" i="1" dirty="0">
                <a:latin typeface="Garamond" pitchFamily="18" charset="0"/>
              </a:rPr>
              <a:t>scabies, trachoma, STD and leprosy.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59456" y="0"/>
            <a:ext cx="1084544" cy="1631216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latin typeface="Garamond" pitchFamily="18" charset="0"/>
              </a:rPr>
              <a:t>Health </a:t>
            </a:r>
          </a:p>
          <a:p>
            <a:r>
              <a:rPr lang="en-MY" sz="1000" b="1" i="1" dirty="0">
                <a:latin typeface="Garamond" pitchFamily="18" charset="0"/>
              </a:rPr>
              <a:t>Infection</a:t>
            </a:r>
            <a:endParaRPr lang="en-MY" sz="1000" dirty="0">
              <a:latin typeface="Garamond" pitchFamily="18" charset="0"/>
            </a:endParaRPr>
          </a:p>
          <a:p>
            <a:r>
              <a:rPr lang="en-US" altLang="zh-CN" sz="1000" b="1" dirty="0">
                <a:latin typeface="Garamond" pitchFamily="18" charset="0"/>
                <a:ea typeface="SimSun" pitchFamily="2" charset="-122"/>
              </a:rPr>
              <a:t>Pathogenesis</a:t>
            </a:r>
            <a:r>
              <a:rPr lang="en-US" altLang="zh-CN" sz="1000" b="1" dirty="0">
                <a:solidFill>
                  <a:srgbClr val="002060"/>
                </a:solidFill>
                <a:latin typeface="Garamond" pitchFamily="18" charset="0"/>
                <a:ea typeface="SimSun" pitchFamily="2" charset="-122"/>
              </a:rPr>
              <a:t>:</a:t>
            </a: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</a:rPr>
              <a:t>Contamination</a:t>
            </a:r>
            <a:r>
              <a:rPr lang="en-MY" sz="10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  <a:p>
            <a:r>
              <a:rPr lang="en-MY" sz="1000" b="1" dirty="0">
                <a:solidFill>
                  <a:srgbClr val="002060"/>
                </a:solidFill>
                <a:latin typeface="Garamond" pitchFamily="18" charset="0"/>
              </a:rPr>
              <a:t>Infestation</a:t>
            </a:r>
            <a:endParaRPr lang="en-MY" sz="1000" dirty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1000" b="1" u="sng" dirty="0">
                <a:solidFill>
                  <a:srgbClr val="FF0000"/>
                </a:solidFill>
                <a:latin typeface="Garamond" pitchFamily="18" charset="0"/>
              </a:rPr>
              <a:t>CD</a:t>
            </a:r>
          </a:p>
          <a:p>
            <a:r>
              <a:rPr lang="en-US" sz="1000" b="1" dirty="0">
                <a:solidFill>
                  <a:srgbClr val="FF0000"/>
                </a:solidFill>
                <a:latin typeface="Garamond" pitchFamily="18" charset="0"/>
              </a:rPr>
              <a:t>NCD</a:t>
            </a:r>
          </a:p>
          <a:p>
            <a:pPr>
              <a:defRPr/>
            </a:pPr>
            <a:r>
              <a:rPr lang="en-US" sz="1000" b="1" dirty="0">
                <a:solidFill>
                  <a:srgbClr val="FF0000"/>
                </a:solidFill>
                <a:latin typeface="Garamond" pitchFamily="18" charset="0"/>
              </a:rPr>
              <a:t>Contagious Disease</a:t>
            </a:r>
          </a:p>
          <a:p>
            <a:pPr>
              <a:defRPr/>
            </a:pPr>
            <a:r>
              <a:rPr lang="en-MY" sz="1000" b="1" i="1" dirty="0">
                <a:latin typeface="Garamond" pitchFamily="18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279890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279" y="153889"/>
            <a:ext cx="511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Forms of Disease </a:t>
            </a:r>
            <a:r>
              <a:rPr lang="en-US" sz="3200" b="1" dirty="0">
                <a:solidFill>
                  <a:srgbClr val="C00000"/>
                </a:solidFill>
                <a:latin typeface="Garamond" pitchFamily="18" charset="0"/>
              </a:rPr>
              <a:t>Occurrence</a:t>
            </a:r>
            <a:endParaRPr lang="en-MY" sz="32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36561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i="1" dirty="0">
                <a:solidFill>
                  <a:srgbClr val="C00000"/>
                </a:solidFill>
                <a:latin typeface="Garamond" pitchFamily="18" charset="0"/>
              </a:rPr>
              <a:t>Epidemic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MY" sz="2600" dirty="0">
                <a:latin typeface="Garamond" pitchFamily="18" charset="0"/>
              </a:rPr>
              <a:t>(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Epi upon; demos = people).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anose="02020404030301010803" pitchFamily="18" charset="0"/>
              </a:rPr>
              <a:t>The "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unusual“ </a:t>
            </a:r>
            <a:r>
              <a:rPr lang="en-MY" sz="28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occurrence </a:t>
            </a:r>
            <a:r>
              <a:rPr lang="en-MY" sz="2800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in a community </a:t>
            </a:r>
            <a:r>
              <a:rPr lang="en-MY" sz="2800" b="1" dirty="0">
                <a:latin typeface="Garamond" pitchFamily="18" charset="0"/>
              </a:rPr>
              <a:t>or region,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of  a disease,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specific health-related behaviour </a:t>
            </a:r>
            <a:r>
              <a:rPr lang="en-MY" sz="2400" dirty="0">
                <a:latin typeface="Garamond" pitchFamily="18" charset="0"/>
              </a:rPr>
              <a:t>(e.g</a:t>
            </a:r>
            <a:r>
              <a:rPr lang="en-MY" sz="2400" b="1" dirty="0">
                <a:latin typeface="Garamond" pitchFamily="18" charset="0"/>
              </a:rPr>
              <a:t>., smoking</a:t>
            </a:r>
            <a:r>
              <a:rPr lang="en-MY" sz="2400" dirty="0">
                <a:latin typeface="Garamond" pitchFamily="18" charset="0"/>
              </a:rPr>
              <a:t>) </a:t>
            </a:r>
          </a:p>
          <a:p>
            <a:r>
              <a:rPr lang="en-MY" sz="2800" dirty="0">
                <a:latin typeface="Garamond" pitchFamily="18" charset="0"/>
              </a:rPr>
              <a:t>  or other </a:t>
            </a:r>
            <a:r>
              <a:rPr lang="en-MY" sz="2800" b="1" dirty="0">
                <a:latin typeface="Garamond" pitchFamily="18" charset="0"/>
              </a:rPr>
              <a:t>health related events </a:t>
            </a:r>
            <a:r>
              <a:rPr lang="en-MY" sz="2400" dirty="0">
                <a:latin typeface="Garamond" pitchFamily="18" charset="0"/>
              </a:rPr>
              <a:t>(</a:t>
            </a:r>
            <a:r>
              <a:rPr lang="en-MY" sz="2400" b="1" dirty="0">
                <a:latin typeface="Garamond" pitchFamily="18" charset="0"/>
              </a:rPr>
              <a:t>e.g. traffic accidents</a:t>
            </a:r>
            <a:r>
              <a:rPr lang="en-MY" sz="2800" dirty="0">
                <a:latin typeface="Garamond" pitchFamily="18" charset="0"/>
              </a:rPr>
              <a:t>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clearly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  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excess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of</a:t>
            </a:r>
            <a:r>
              <a:rPr lang="en-MY" sz="2800" dirty="0">
                <a:latin typeface="Garamond" pitchFamily="18" charset="0"/>
              </a:rPr>
              <a:t> "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expected occurrence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 Covers  the  </a:t>
            </a:r>
            <a:r>
              <a:rPr lang="en-MY" sz="2800" b="1" dirty="0">
                <a:solidFill>
                  <a:prstClr val="black"/>
                </a:solidFill>
                <a:latin typeface="Garamond" pitchFamily="18" charset="0"/>
              </a:rPr>
              <a:t>communicable and </a:t>
            </a:r>
            <a:r>
              <a:rPr lang="en-MY" sz="2800" b="1" dirty="0">
                <a:latin typeface="Garamond" pitchFamily="18" charset="0"/>
              </a:rPr>
              <a:t>non-communicable diseases (e.g., CHD, lung cancer</a:t>
            </a:r>
          </a:p>
          <a:p>
            <a:r>
              <a:rPr lang="en-MY" sz="2800" dirty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key words in the definition of an epidemic are : </a:t>
            </a: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       in excess of "expected occurrence".</a:t>
            </a:r>
            <a:endParaRPr lang="en-MY" sz="2700" b="1" dirty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7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There is no agreement on what constitutes a significant exces</a:t>
            </a:r>
            <a:r>
              <a:rPr lang="en-MY" sz="2700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s  </a:t>
            </a:r>
            <a:r>
              <a:rPr lang="en-MY" sz="2000" dirty="0"/>
              <a:t>USA , </a:t>
            </a:r>
            <a:r>
              <a:rPr lang="en-MY" sz="1600" dirty="0">
                <a:solidFill>
                  <a:srgbClr val="FF0000"/>
                </a:solidFill>
              </a:rPr>
              <a:t>cholera </a:t>
            </a:r>
            <a:r>
              <a:rPr lang="en-MY" sz="1600" dirty="0"/>
              <a:t>is not normally present in the population. Therefore, </a:t>
            </a:r>
            <a:r>
              <a:rPr lang="en-MY" sz="1600" b="1" dirty="0">
                <a:solidFill>
                  <a:schemeClr val="tx2"/>
                </a:solidFill>
              </a:rPr>
              <a:t>even one case of cholera would constitute a "potential" epidemic </a:t>
            </a:r>
            <a:r>
              <a:rPr lang="en-MY" sz="1600" dirty="0"/>
              <a:t>in US. </a:t>
            </a:r>
          </a:p>
          <a:p>
            <a:r>
              <a:rPr lang="en-MY" sz="1600" dirty="0">
                <a:latin typeface="Garamond" pitchFamily="18" charset="0"/>
              </a:rPr>
              <a:t>                But in.</a:t>
            </a:r>
            <a:r>
              <a:rPr lang="en-MY" sz="1600" b="1" dirty="0">
                <a:solidFill>
                  <a:srgbClr val="002060"/>
                </a:solidFill>
                <a:latin typeface="Garamond" pitchFamily="18" charset="0"/>
              </a:rPr>
              <a:t> India</a:t>
            </a:r>
            <a:r>
              <a:rPr lang="en-MY" sz="1600" dirty="0">
                <a:latin typeface="Garamond" pitchFamily="18" charset="0"/>
              </a:rPr>
              <a:t> For cholera to be considered as an </a:t>
            </a:r>
            <a:r>
              <a:rPr lang="en-MY" sz="1600" dirty="0">
                <a:solidFill>
                  <a:srgbClr val="FF0000"/>
                </a:solidFill>
                <a:latin typeface="Garamond" pitchFamily="18" charset="0"/>
              </a:rPr>
              <a:t>epidemic</a:t>
            </a:r>
            <a:r>
              <a:rPr lang="en-MY" sz="1600" b="1" dirty="0">
                <a:solidFill>
                  <a:srgbClr val="002060"/>
                </a:solidFill>
                <a:latin typeface="Garamond" pitchFamily="18" charset="0"/>
              </a:rPr>
              <a:t>, hundreds </a:t>
            </a:r>
            <a:r>
              <a:rPr lang="en-MY" sz="1600" dirty="0">
                <a:latin typeface="Garamond" pitchFamily="18" charset="0"/>
              </a:rPr>
              <a:t>of cases</a:t>
            </a:r>
            <a:endParaRPr lang="en-MY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5014" y="0"/>
            <a:ext cx="1978986" cy="1477328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1000" b="1" i="1" dirty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Epidemic</a:t>
            </a:r>
            <a:endParaRPr lang="en-MY" sz="1000" b="1" dirty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"Outbreak </a:t>
            </a:r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Sporadic</a:t>
            </a:r>
            <a:endParaRPr lang="en-US" sz="10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Endemic</a:t>
            </a:r>
            <a:endParaRPr lang="en-MY" sz="10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 Pandemic</a:t>
            </a:r>
            <a:endParaRPr lang="en-MY" sz="10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10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10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0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10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239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79" y="176790"/>
            <a:ext cx="9001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</a:rPr>
              <a:t>"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Outbreak</a:t>
            </a:r>
            <a:r>
              <a:rPr lang="en-MY" sz="2800" dirty="0">
                <a:latin typeface="Garamond" pitchFamily="18" charset="0"/>
              </a:rPr>
              <a:t>" for a small, usually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localized epidemic</a:t>
            </a: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affecting certain large numbers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or a group in the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community, e.g.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outbreak of food poisoning in an institution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3200" b="1" dirty="0">
                <a:solidFill>
                  <a:srgbClr val="C00000"/>
                </a:solidFill>
                <a:latin typeface="Garamond" pitchFamily="18" charset="0"/>
              </a:rPr>
              <a:t>Sporadic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The word sporadic means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scattered about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The cases occur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irregularly, haphazardly </a:t>
            </a:r>
            <a:r>
              <a:rPr lang="en-MY" sz="2800" b="1" dirty="0">
                <a:latin typeface="Garamond" pitchFamily="18" charset="0"/>
              </a:rPr>
              <a:t>from time to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time, and generally infrequently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The cases are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so few </a:t>
            </a:r>
            <a:r>
              <a:rPr lang="en-MY" sz="2800" dirty="0"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separated widely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spac</a:t>
            </a:r>
            <a:r>
              <a:rPr lang="en-MY" sz="2800" b="1" dirty="0">
                <a:latin typeface="Garamond" pitchFamily="18" charset="0"/>
              </a:rPr>
              <a:t>e and 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time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that they show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little or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no connection </a:t>
            </a:r>
            <a:r>
              <a:rPr lang="en-MY" sz="2800" b="1" dirty="0">
                <a:latin typeface="Garamond" pitchFamily="18" charset="0"/>
              </a:rPr>
              <a:t>with each other,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nor </a:t>
            </a:r>
            <a:r>
              <a:rPr lang="en-MY" sz="2800" dirty="0">
                <a:latin typeface="Garamond" pitchFamily="18" charset="0"/>
              </a:rPr>
              <a:t>a </a:t>
            </a:r>
            <a:r>
              <a:rPr lang="en-MY" sz="2800" b="1" dirty="0">
                <a:latin typeface="Garamond" pitchFamily="18" charset="0"/>
              </a:rPr>
              <a:t>recognizable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common source </a:t>
            </a:r>
            <a:r>
              <a:rPr lang="en-MY" sz="2800" b="1" dirty="0">
                <a:latin typeface="Garamond" pitchFamily="18" charset="0"/>
              </a:rPr>
              <a:t>of infection</a:t>
            </a:r>
            <a:r>
              <a:rPr lang="en-MY" sz="2800" dirty="0">
                <a:latin typeface="Garamond" pitchFamily="18" charset="0"/>
              </a:rPr>
              <a:t>, e.g.,</a:t>
            </a:r>
          </a:p>
          <a:p>
            <a:r>
              <a:rPr lang="en-MY" sz="2800" dirty="0">
                <a:latin typeface="Garamond" pitchFamily="18" charset="0"/>
              </a:rPr>
              <a:t>   polio, tetanus, herpes-zoster and meningococcal meningitis.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sporadic disease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may be the starting point of an epidemic </a:t>
            </a:r>
            <a:r>
              <a:rPr lang="en-MY" sz="2800" b="1" dirty="0">
                <a:latin typeface="Garamond" pitchFamily="18" charset="0"/>
              </a:rPr>
              <a:t>when conditions are favourable for its spread. </a:t>
            </a:r>
          </a:p>
          <a:p>
            <a:r>
              <a:rPr lang="en-MY" sz="2400" i="1" dirty="0">
                <a:latin typeface="Garamond" pitchFamily="18" charset="0"/>
              </a:rPr>
              <a:t>Many zoonotic diseases are characterised by sporadic transmission to man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5769" y="-84221"/>
            <a:ext cx="1380736" cy="1338828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900" b="1" i="1" dirty="0">
                <a:latin typeface="Garamond" pitchFamily="18" charset="0"/>
                <a:ea typeface="GulimChe" pitchFamily="49" charset="-127"/>
              </a:rPr>
              <a:t>Epidemi</a:t>
            </a:r>
            <a:r>
              <a:rPr lang="en-MY" sz="900" b="1" i="1" dirty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c</a:t>
            </a:r>
            <a:endParaRPr lang="en-MY" sz="900" b="1" dirty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"</a:t>
            </a:r>
            <a:r>
              <a:rPr lang="en-MY" sz="900" b="1" dirty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Outbreak </a:t>
            </a:r>
            <a:r>
              <a:rPr lang="en-MY" sz="900" b="1" i="1" dirty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Sporadic</a:t>
            </a:r>
            <a:endParaRPr lang="en-US" sz="900" dirty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Endemic</a:t>
            </a:r>
            <a:endParaRPr lang="en-MY" sz="9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 Pandemic</a:t>
            </a:r>
            <a:endParaRPr lang="en-MY" sz="9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9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9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900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9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309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2392</Words>
  <Application>Microsoft Office PowerPoint</Application>
  <PresentationFormat>On-screen Show (4:3)</PresentationFormat>
  <Paragraphs>375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Hamza Muhammad</cp:lastModifiedBy>
  <cp:revision>16</cp:revision>
  <dcterms:created xsi:type="dcterms:W3CDTF">2023-10-07T19:20:39Z</dcterms:created>
  <dcterms:modified xsi:type="dcterms:W3CDTF">2023-10-11T05:02:03Z</dcterms:modified>
</cp:coreProperties>
</file>