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28" r:id="rId2"/>
    <p:sldId id="256" r:id="rId3"/>
    <p:sldId id="257" r:id="rId4"/>
    <p:sldId id="259" r:id="rId5"/>
    <p:sldId id="329" r:id="rId6"/>
    <p:sldId id="330" r:id="rId7"/>
    <p:sldId id="331" r:id="rId8"/>
    <p:sldId id="260" r:id="rId9"/>
    <p:sldId id="261" r:id="rId10"/>
    <p:sldId id="262" r:id="rId11"/>
    <p:sldId id="263" r:id="rId12"/>
    <p:sldId id="264" r:id="rId13"/>
    <p:sldId id="351" r:id="rId14"/>
    <p:sldId id="352" r:id="rId15"/>
    <p:sldId id="353" r:id="rId16"/>
    <p:sldId id="265" r:id="rId17"/>
    <p:sldId id="266" r:id="rId18"/>
    <p:sldId id="267" r:id="rId19"/>
    <p:sldId id="268" r:id="rId20"/>
    <p:sldId id="269" r:id="rId21"/>
    <p:sldId id="270" r:id="rId22"/>
    <p:sldId id="272" r:id="rId23"/>
    <p:sldId id="348" r:id="rId24"/>
    <p:sldId id="349" r:id="rId25"/>
    <p:sldId id="350" r:id="rId26"/>
    <p:sldId id="274" r:id="rId27"/>
    <p:sldId id="275" r:id="rId28"/>
    <p:sldId id="276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277" r:id="rId38"/>
    <p:sldId id="278" r:id="rId39"/>
    <p:sldId id="279" r:id="rId40"/>
    <p:sldId id="281" r:id="rId41"/>
    <p:sldId id="282" r:id="rId42"/>
    <p:sldId id="283" r:id="rId43"/>
    <p:sldId id="284" r:id="rId44"/>
    <p:sldId id="356" r:id="rId45"/>
    <p:sldId id="285" r:id="rId46"/>
    <p:sldId id="286" r:id="rId47"/>
    <p:sldId id="287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288" r:id="rId57"/>
    <p:sldId id="289" r:id="rId58"/>
    <p:sldId id="290" r:id="rId59"/>
    <p:sldId id="291" r:id="rId60"/>
    <p:sldId id="293" r:id="rId61"/>
    <p:sldId id="294" r:id="rId62"/>
    <p:sldId id="295" r:id="rId63"/>
    <p:sldId id="296" r:id="rId64"/>
    <p:sldId id="354" r:id="rId65"/>
    <p:sldId id="355" r:id="rId66"/>
    <p:sldId id="298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10" r:id="rId77"/>
    <p:sldId id="311" r:id="rId78"/>
    <p:sldId id="313" r:id="rId79"/>
    <p:sldId id="314" r:id="rId80"/>
    <p:sldId id="316" r:id="rId81"/>
    <p:sldId id="317" r:id="rId82"/>
    <p:sldId id="320" r:id="rId83"/>
    <p:sldId id="321" r:id="rId84"/>
    <p:sldId id="323" r:id="rId85"/>
    <p:sldId id="325" r:id="rId8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4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940B3-1E0D-4382-803A-FB936F54E38C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3725D-A7BF-4C36-A6A9-E8005A0C6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37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3725D-A7BF-4C36-A6A9-E8005A0C6FC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169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3725D-A7BF-4C36-A6A9-E8005A0C6FC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34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9263" y="483234"/>
            <a:ext cx="3665473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39" y="1523441"/>
            <a:ext cx="8072120" cy="2953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451735"/>
            <a:ext cx="5829300" cy="677108"/>
          </a:xfrm>
        </p:spPr>
        <p:txBody>
          <a:bodyPr/>
          <a:lstStyle/>
          <a:p>
            <a:pPr marR="5715" algn="ctr">
              <a:spcBef>
                <a:spcPts val="79"/>
              </a:spcBef>
            </a:pPr>
            <a:r>
              <a:rPr lang="en-US" dirty="0" smtClean="0"/>
              <a:t>Liver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685540" y="7821407"/>
            <a:ext cx="6858000" cy="12418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7220519" y="3932641"/>
            <a:ext cx="1560963" cy="1612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3837684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Dr. Omar Hamdan MD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Anatomical pathology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Mutah University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School of Medicine- Department of Laboratory medicine &amp; Pathology</a:t>
            </a:r>
            <a:r>
              <a:rPr lang="en-US" sz="1350" dirty="0">
                <a:solidFill>
                  <a:prstClr val="black"/>
                </a:solidFill>
              </a:rPr>
              <a:t/>
            </a:r>
            <a:br>
              <a:rPr lang="en-US" sz="1350" dirty="0">
                <a:solidFill>
                  <a:prstClr val="black"/>
                </a:solidFill>
              </a:rPr>
            </a:br>
            <a:r>
              <a:rPr lang="en-US" sz="1350" b="1" dirty="0">
                <a:solidFill>
                  <a:prstClr val="black"/>
                </a:solidFill>
              </a:rPr>
              <a:t>GIT lectures 2020</a:t>
            </a:r>
          </a:p>
        </p:txBody>
      </p:sp>
    </p:spTree>
    <p:extLst>
      <p:ext uri="{BB962C8B-B14F-4D97-AF65-F5344CB8AC3E}">
        <p14:creationId xmlns:p14="http://schemas.microsoft.com/office/powerpoint/2010/main" xmlns="" val="111850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4357" y="416178"/>
            <a:ext cx="34143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Pathogenesis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3441"/>
            <a:ext cx="6997065" cy="5294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.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Metabolic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syndrome</a:t>
            </a:r>
            <a:endParaRPr sz="32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. </a:t>
            </a:r>
            <a:r>
              <a:rPr sz="3200" spc="-5" dirty="0">
                <a:latin typeface="Arial"/>
                <a:cs typeface="Arial"/>
              </a:rPr>
              <a:t>Insulin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resistance</a:t>
            </a:r>
            <a:endParaRPr sz="32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tabLst>
                <a:tab pos="1266190" algn="l"/>
              </a:tabLst>
            </a:pPr>
            <a:r>
              <a:rPr sz="3200" dirty="0">
                <a:latin typeface="Arial"/>
                <a:cs typeface="Arial"/>
              </a:rPr>
              <a:t>.	Obesity</a:t>
            </a:r>
            <a:endParaRPr sz="32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tabLst>
                <a:tab pos="1266190" algn="l"/>
              </a:tabLst>
            </a:pPr>
            <a:r>
              <a:rPr sz="3200" dirty="0">
                <a:latin typeface="Arial"/>
                <a:cs typeface="Arial"/>
              </a:rPr>
              <a:t>.	</a:t>
            </a:r>
            <a:r>
              <a:rPr sz="3200" spc="-5" dirty="0">
                <a:latin typeface="Arial"/>
                <a:cs typeface="Arial"/>
              </a:rPr>
              <a:t>Dyslipidemia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.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Mechanism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 fatty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accumulation 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1.Impaired oxidation </a:t>
            </a:r>
            <a:r>
              <a:rPr sz="3200" spc="-1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fatty </a:t>
            </a:r>
            <a:r>
              <a:rPr sz="3200" dirty="0">
                <a:latin typeface="Arial"/>
                <a:cs typeface="Arial"/>
              </a:rPr>
              <a:t>acids  2.Increased synthesis &amp; </a:t>
            </a:r>
            <a:r>
              <a:rPr sz="3200" spc="-5" dirty="0">
                <a:latin typeface="Arial"/>
                <a:cs typeface="Arial"/>
              </a:rPr>
              <a:t>uptake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FFA  3.Decreased </a:t>
            </a:r>
            <a:r>
              <a:rPr sz="3200" spc="-5" dirty="0">
                <a:latin typeface="Arial"/>
                <a:cs typeface="Arial"/>
              </a:rPr>
              <a:t>hepatic </a:t>
            </a:r>
            <a:r>
              <a:rPr sz="3200" dirty="0">
                <a:latin typeface="Arial"/>
                <a:cs typeface="Arial"/>
              </a:rPr>
              <a:t>sec. of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VLDL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50">
              <a:latin typeface="Times New Roman"/>
              <a:cs typeface="Times New Roman"/>
            </a:endParaRPr>
          </a:p>
          <a:p>
            <a:pPr marL="355600" marR="1290320" indent="-342900">
              <a:lnSpc>
                <a:spcPts val="3070"/>
              </a:lnSpc>
              <a:tabLst>
                <a:tab pos="2885440" algn="l"/>
              </a:tabLst>
            </a:pPr>
            <a:r>
              <a:rPr sz="3200" dirty="0">
                <a:latin typeface="Arial"/>
                <a:cs typeface="Arial"/>
              </a:rPr>
              <a:t>. ↑TNF , </a:t>
            </a:r>
            <a:r>
              <a:rPr sz="3200" spc="-5" dirty="0">
                <a:latin typeface="Arial"/>
                <a:cs typeface="Arial"/>
              </a:rPr>
              <a:t>IL6 </a:t>
            </a:r>
            <a:r>
              <a:rPr sz="3200" dirty="0">
                <a:latin typeface="Arial"/>
                <a:cs typeface="Arial"/>
              </a:rPr>
              <a:t>, </a:t>
            </a:r>
            <a:r>
              <a:rPr sz="3200" spc="-5" dirty="0">
                <a:latin typeface="Arial"/>
                <a:cs typeface="Arial"/>
              </a:rPr>
              <a:t>chemokine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→liver  inflammation	&amp;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damage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6253" y="547242"/>
            <a:ext cx="20313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000000"/>
                  </a:solidFill>
                </a:uFill>
              </a:rPr>
              <a:t>Clinically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1624024"/>
            <a:ext cx="6995159" cy="4378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82295" indent="-3429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Arial"/>
                <a:cs typeface="Arial"/>
              </a:rPr>
              <a:t>-</a:t>
            </a:r>
            <a:r>
              <a:rPr sz="2800" b="1" spc="-5" dirty="0">
                <a:latin typeface="Arial"/>
                <a:cs typeface="Arial"/>
              </a:rPr>
              <a:t>NAFLD is </a:t>
            </a:r>
            <a:r>
              <a:rPr sz="2800" b="1" dirty="0">
                <a:latin typeface="Arial"/>
                <a:cs typeface="Arial"/>
              </a:rPr>
              <a:t>the </a:t>
            </a:r>
            <a:r>
              <a:rPr sz="2800" b="1" spc="-5" dirty="0">
                <a:latin typeface="Arial"/>
                <a:cs typeface="Arial"/>
              </a:rPr>
              <a:t>most common cause of  </a:t>
            </a:r>
            <a:r>
              <a:rPr sz="2800" b="1" dirty="0">
                <a:latin typeface="Arial"/>
                <a:cs typeface="Arial"/>
              </a:rPr>
              <a:t>incidental </a:t>
            </a:r>
            <a:r>
              <a:rPr sz="2800" b="1" spc="-5" dirty="0">
                <a:latin typeface="Arial"/>
                <a:cs typeface="Arial"/>
              </a:rPr>
              <a:t>↑ in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transaminases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Arial"/>
                <a:cs typeface="Arial"/>
              </a:rPr>
              <a:t>-Most pts. are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asymptomatic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Arial"/>
                <a:cs typeface="Arial"/>
              </a:rPr>
              <a:t>-Non-specific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symptoms</a:t>
            </a:r>
            <a:endParaRPr sz="2800">
              <a:latin typeface="Arial"/>
              <a:cs typeface="Arial"/>
            </a:endParaRPr>
          </a:p>
          <a:p>
            <a:pPr marL="129286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Arial"/>
                <a:cs typeface="Arial"/>
              </a:rPr>
              <a:t>Fatigue, malaise, </a:t>
            </a:r>
            <a:r>
              <a:rPr sz="2800" b="1" spc="-10" dirty="0">
                <a:latin typeface="Arial"/>
                <a:cs typeface="Arial"/>
              </a:rPr>
              <a:t>RUQ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discomfort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latin typeface="Arial"/>
                <a:cs typeface="Arial"/>
              </a:rPr>
              <a:t>-Severe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symptoms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latin typeface="Arial"/>
                <a:cs typeface="Arial"/>
              </a:rPr>
              <a:t>-Liver Bx is required for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dx.</a:t>
            </a:r>
            <a:endParaRPr sz="2800">
              <a:latin typeface="Arial"/>
              <a:cs typeface="Arial"/>
            </a:endParaRPr>
          </a:p>
          <a:p>
            <a:pPr marL="355600" marR="332105" indent="-34290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Arial"/>
                <a:cs typeface="Arial"/>
              </a:rPr>
              <a:t>-NAFLD m.b a significant contributer to  cryptogenic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cirrhosis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15238"/>
            <a:ext cx="4534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</a:rPr>
              <a:t>Hemo</a:t>
            </a:r>
            <a:r>
              <a:rPr sz="4000" spc="-20" dirty="0">
                <a:solidFill>
                  <a:srgbClr val="FF0000"/>
                </a:solidFill>
              </a:rPr>
              <a:t>c</a:t>
            </a:r>
            <a:r>
              <a:rPr sz="4000" spc="-5" dirty="0">
                <a:solidFill>
                  <a:srgbClr val="FF0000"/>
                </a:solidFill>
              </a:rPr>
              <a:t>hs</a:t>
            </a:r>
            <a:r>
              <a:rPr sz="4000" spc="-20" dirty="0">
                <a:solidFill>
                  <a:srgbClr val="FF0000"/>
                </a:solidFill>
              </a:rPr>
              <a:t>o</a:t>
            </a:r>
            <a:r>
              <a:rPr sz="4000" spc="-5" dirty="0">
                <a:solidFill>
                  <a:srgbClr val="FF0000"/>
                </a:solidFill>
              </a:rPr>
              <a:t>matosis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548640" y="1115186"/>
            <a:ext cx="4509770" cy="0"/>
          </a:xfrm>
          <a:custGeom>
            <a:avLst/>
            <a:gdLst/>
            <a:ahLst/>
            <a:cxnLst/>
            <a:rect l="l" t="t" r="r" b="b"/>
            <a:pathLst>
              <a:path w="4509770">
                <a:moveTo>
                  <a:pt x="0" y="0"/>
                </a:moveTo>
                <a:lnTo>
                  <a:pt x="4509516" y="0"/>
                </a:lnTo>
              </a:path>
            </a:pathLst>
          </a:custGeom>
          <a:ln w="5334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523441"/>
            <a:ext cx="7195184" cy="139255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5600" marR="5080" indent="-342900">
              <a:lnSpc>
                <a:spcPts val="3080"/>
              </a:lnSpc>
              <a:spcBef>
                <a:spcPts val="840"/>
              </a:spcBef>
            </a:pPr>
            <a:r>
              <a:rPr sz="1000" spc="-5" dirty="0">
                <a:latin typeface="Arial"/>
                <a:cs typeface="Arial"/>
              </a:rPr>
              <a:t>-</a:t>
            </a:r>
            <a:r>
              <a:rPr sz="3200" b="1" dirty="0">
                <a:latin typeface="Arial"/>
                <a:cs typeface="Arial"/>
              </a:rPr>
              <a:t>Ex</a:t>
            </a:r>
            <a:r>
              <a:rPr sz="3200" b="1" spc="-20" dirty="0">
                <a:latin typeface="Arial"/>
                <a:cs typeface="Arial"/>
              </a:rPr>
              <a:t>c</a:t>
            </a:r>
            <a:r>
              <a:rPr sz="3200" b="1" dirty="0">
                <a:latin typeface="Arial"/>
                <a:cs typeface="Arial"/>
              </a:rPr>
              <a:t>e</a:t>
            </a:r>
            <a:r>
              <a:rPr sz="3200" b="1" spc="-15" dirty="0">
                <a:latin typeface="Arial"/>
                <a:cs typeface="Arial"/>
              </a:rPr>
              <a:t>s</a:t>
            </a:r>
            <a:r>
              <a:rPr sz="3200" b="1" dirty="0">
                <a:latin typeface="Arial"/>
                <a:cs typeface="Arial"/>
              </a:rPr>
              <a:t>s</a:t>
            </a:r>
            <a:r>
              <a:rPr sz="3200" b="1" spc="-10" dirty="0">
                <a:latin typeface="Arial"/>
                <a:cs typeface="Arial"/>
              </a:rPr>
              <a:t>i</a:t>
            </a:r>
            <a:r>
              <a:rPr sz="3200" b="1" dirty="0">
                <a:latin typeface="Arial"/>
                <a:cs typeface="Arial"/>
              </a:rPr>
              <a:t>ve</a:t>
            </a:r>
            <a:r>
              <a:rPr sz="3200" b="1" spc="-1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c</a:t>
            </a:r>
            <a:r>
              <a:rPr sz="3200" b="1" spc="-15" dirty="0">
                <a:latin typeface="Arial"/>
                <a:cs typeface="Arial"/>
              </a:rPr>
              <a:t>c</a:t>
            </a:r>
            <a:r>
              <a:rPr sz="3200" b="1" dirty="0">
                <a:latin typeface="Arial"/>
                <a:cs typeface="Arial"/>
              </a:rPr>
              <a:t>um</a:t>
            </a:r>
            <a:r>
              <a:rPr sz="3200" b="1" spc="-15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l</a:t>
            </a:r>
            <a:r>
              <a:rPr sz="3200" b="1" spc="-10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tion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body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iron  (liver &amp;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pancreas)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2224405" algn="l"/>
              </a:tabLst>
            </a:pPr>
            <a:r>
              <a:rPr sz="3200" b="1" dirty="0">
                <a:latin typeface="Arial"/>
                <a:cs typeface="Arial"/>
              </a:rPr>
              <a:t>-1ry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or</a:t>
            </a:r>
            <a:r>
              <a:rPr sz="3200" b="1" spc="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2ry	(genetic or </a:t>
            </a:r>
            <a:r>
              <a:rPr sz="3200" b="1" spc="-5" dirty="0">
                <a:latin typeface="Arial"/>
                <a:cs typeface="Arial"/>
              </a:rPr>
              <a:t>acquired</a:t>
            </a:r>
            <a:r>
              <a:rPr sz="3200" b="1" spc="-8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36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887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97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7463" y="1523658"/>
            <a:ext cx="7626984" cy="29533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200" b="1" dirty="0">
                <a:latin typeface="Arial"/>
                <a:cs typeface="Arial"/>
              </a:rPr>
              <a:t>Causes of </a:t>
            </a:r>
            <a:r>
              <a:rPr sz="3200" b="1" spc="-5" dirty="0">
                <a:latin typeface="Arial"/>
                <a:cs typeface="Arial"/>
              </a:rPr>
              <a:t>acquired hemosidrosis</a:t>
            </a:r>
            <a:r>
              <a:rPr sz="3200" b="1" spc="-1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:</a:t>
            </a:r>
            <a:endParaRPr sz="3200" dirty="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spcBef>
                <a:spcPts val="770"/>
              </a:spcBef>
              <a:buSzPct val="96875"/>
              <a:buAutoNum type="arabicPlain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multiple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transfusions</a:t>
            </a:r>
          </a:p>
          <a:p>
            <a:pPr marL="12700" marR="5080">
              <a:lnSpc>
                <a:spcPct val="120000"/>
              </a:lnSpc>
              <a:buSzPct val="96875"/>
              <a:buAutoNum type="arabicPlain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ineffective erythropoiesis ( </a:t>
            </a:r>
            <a:r>
              <a:rPr sz="3200" spc="-5" dirty="0">
                <a:latin typeface="Arial"/>
                <a:cs typeface="Arial"/>
              </a:rPr>
              <a:t>thalassemia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)  3-increased iron intake </a:t>
            </a:r>
            <a:r>
              <a:rPr sz="3200" spc="-10" dirty="0">
                <a:latin typeface="Arial"/>
                <a:cs typeface="Arial"/>
              </a:rPr>
              <a:t>(Bantu </a:t>
            </a:r>
            <a:r>
              <a:rPr sz="3200" dirty="0">
                <a:latin typeface="Arial"/>
                <a:cs typeface="Arial"/>
              </a:rPr>
              <a:t>sidrosis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Arial"/>
                <a:cs typeface="Arial"/>
              </a:rPr>
              <a:t>4-chronic liver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disease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7459980" cy="2855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-</a:t>
            </a: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Features:</a:t>
            </a:r>
            <a:endParaRPr sz="3200">
              <a:latin typeface="Arial"/>
              <a:cs typeface="Arial"/>
            </a:endParaRPr>
          </a:p>
          <a:p>
            <a:pPr marL="12700" marR="776605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1-Micronodular cirrhosis (all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patients)  </a:t>
            </a:r>
            <a:r>
              <a:rPr sz="3200" dirty="0">
                <a:latin typeface="Arial"/>
                <a:cs typeface="Arial"/>
              </a:rPr>
              <a:t>2-D.M ( </a:t>
            </a:r>
            <a:r>
              <a:rPr sz="3200" spc="-10" dirty="0">
                <a:latin typeface="Arial"/>
                <a:cs typeface="Arial"/>
              </a:rPr>
              <a:t>75 </a:t>
            </a:r>
            <a:r>
              <a:rPr sz="3200" dirty="0">
                <a:latin typeface="Arial"/>
                <a:cs typeface="Arial"/>
              </a:rPr>
              <a:t>–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80%)</a:t>
            </a:r>
            <a:endParaRPr sz="320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buSzPct val="96875"/>
              <a:buAutoNum type="arabicPlain" startAt="3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skin prigmentation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75-80%)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ts val="3070"/>
              </a:lnSpc>
              <a:spcBef>
                <a:spcPts val="745"/>
              </a:spcBef>
              <a:buSzPct val="96875"/>
              <a:buAutoNum type="arabicPlain" startAt="3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cardiomegaly , joints disease,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testicular  atrophy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7840" y="1523441"/>
            <a:ext cx="8086725" cy="3733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43965" algn="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Arial"/>
                <a:cs typeface="Arial"/>
              </a:rPr>
              <a:t>Symptoms </a:t>
            </a:r>
            <a:r>
              <a:rPr sz="3200" b="1" dirty="0">
                <a:latin typeface="Arial"/>
                <a:cs typeface="Arial"/>
              </a:rPr>
              <a:t>appear </a:t>
            </a:r>
            <a:r>
              <a:rPr sz="3200" b="1" spc="5" dirty="0">
                <a:latin typeface="Arial"/>
                <a:cs typeface="Arial"/>
              </a:rPr>
              <a:t>5</a:t>
            </a:r>
            <a:r>
              <a:rPr sz="3150" b="1" spc="7" baseline="25132" dirty="0">
                <a:latin typeface="Arial"/>
                <a:cs typeface="Arial"/>
              </a:rPr>
              <a:t>th </a:t>
            </a:r>
            <a:r>
              <a:rPr sz="3200" b="1" dirty="0">
                <a:latin typeface="Arial"/>
                <a:cs typeface="Arial"/>
              </a:rPr>
              <a:t>– </a:t>
            </a:r>
            <a:r>
              <a:rPr sz="3200" b="1" spc="5" dirty="0">
                <a:latin typeface="Arial"/>
                <a:cs typeface="Arial"/>
              </a:rPr>
              <a:t>6</a:t>
            </a:r>
            <a:r>
              <a:rPr sz="3150" b="1" spc="7" baseline="25132" dirty="0">
                <a:latin typeface="Arial"/>
                <a:cs typeface="Arial"/>
              </a:rPr>
              <a:t>th</a:t>
            </a:r>
            <a:r>
              <a:rPr sz="3150" b="1" spc="-104" baseline="25132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decades</a:t>
            </a:r>
            <a:endParaRPr sz="3200">
              <a:latin typeface="Arial"/>
              <a:cs typeface="Arial"/>
            </a:endParaRPr>
          </a:p>
          <a:p>
            <a:pPr marR="1287145" algn="r">
              <a:lnSpc>
                <a:spcPct val="100000"/>
              </a:lnSpc>
              <a:spcBef>
                <a:spcPts val="5"/>
              </a:spcBef>
            </a:pPr>
            <a:r>
              <a:rPr sz="3200" b="1" dirty="0">
                <a:latin typeface="Arial"/>
                <a:cs typeface="Arial"/>
              </a:rPr>
              <a:t>not before age</a:t>
            </a:r>
            <a:r>
              <a:rPr sz="3200" b="1" spc="-16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40</a:t>
            </a:r>
            <a:endParaRPr sz="32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2123440" algn="l"/>
              </a:tabLst>
            </a:pPr>
            <a:r>
              <a:rPr sz="3200" b="1" dirty="0">
                <a:latin typeface="Arial"/>
                <a:cs typeface="Arial"/>
              </a:rPr>
              <a:t>-M:F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ratio	5 - 7: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-Genetic hemochromatosis ( 4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variants)</a:t>
            </a:r>
            <a:endParaRPr sz="3200">
              <a:latin typeface="Arial"/>
              <a:cs typeface="Arial"/>
            </a:endParaRPr>
          </a:p>
          <a:p>
            <a:pPr marL="393700" marR="17780" indent="-342900">
              <a:lnSpc>
                <a:spcPct val="80000"/>
              </a:lnSpc>
              <a:spcBef>
                <a:spcPts val="770"/>
              </a:spcBef>
              <a:tabLst>
                <a:tab pos="5516880" algn="l"/>
              </a:tabLst>
            </a:pPr>
            <a:r>
              <a:rPr sz="3200" b="1" dirty="0">
                <a:latin typeface="Arial"/>
                <a:cs typeface="Arial"/>
              </a:rPr>
              <a:t>-The most common form is </a:t>
            </a:r>
            <a:r>
              <a:rPr sz="3200" b="1" spc="-5" dirty="0">
                <a:latin typeface="Arial"/>
                <a:cs typeface="Arial"/>
              </a:rPr>
              <a:t>aut.</a:t>
            </a:r>
            <a:r>
              <a:rPr sz="3200" b="1" spc="-114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recessive  disease </a:t>
            </a:r>
            <a:r>
              <a:rPr sz="3200" b="1" dirty="0">
                <a:latin typeface="Arial"/>
                <a:cs typeface="Arial"/>
              </a:rPr>
              <a:t>of adult onset </a:t>
            </a:r>
            <a:r>
              <a:rPr sz="3200" b="1" spc="-5" dirty="0">
                <a:latin typeface="Arial"/>
                <a:cs typeface="Arial"/>
              </a:rPr>
              <a:t>caused </a:t>
            </a:r>
            <a:r>
              <a:rPr sz="3200" b="1" dirty="0">
                <a:latin typeface="Arial"/>
                <a:cs typeface="Arial"/>
              </a:rPr>
              <a:t>by  mutation in the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HFE</a:t>
            </a:r>
            <a:r>
              <a:rPr sz="3200" b="1" spc="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gene	on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chr.6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2057" y="416178"/>
            <a:ext cx="36620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0000"/>
                </a:solidFill>
              </a:rPr>
              <a:t>Pathogenesis</a:t>
            </a:r>
          </a:p>
        </p:txBody>
      </p:sp>
      <p:sp>
        <p:nvSpPr>
          <p:cNvPr id="3" name="object 3"/>
          <p:cNvSpPr/>
          <p:nvPr/>
        </p:nvSpPr>
        <p:spPr>
          <a:xfrm>
            <a:off x="2754502" y="1077086"/>
            <a:ext cx="3634740" cy="0"/>
          </a:xfrm>
          <a:custGeom>
            <a:avLst/>
            <a:gdLst/>
            <a:ahLst/>
            <a:cxnLst/>
            <a:rect l="l" t="t" r="r" b="b"/>
            <a:pathLst>
              <a:path w="3634740">
                <a:moveTo>
                  <a:pt x="0" y="0"/>
                </a:moveTo>
                <a:lnTo>
                  <a:pt x="3634740" y="0"/>
                </a:lnTo>
              </a:path>
            </a:pathLst>
          </a:custGeom>
          <a:ln w="594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9740" y="1523441"/>
            <a:ext cx="8023225" cy="266065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5600" marR="880110" indent="-342900">
              <a:lnSpc>
                <a:spcPts val="3080"/>
              </a:lnSpc>
              <a:spcBef>
                <a:spcPts val="840"/>
              </a:spcBef>
            </a:pPr>
            <a:r>
              <a:rPr sz="3200" b="1" dirty="0">
                <a:latin typeface="Arial"/>
                <a:cs typeface="Arial"/>
              </a:rPr>
              <a:t>-1ry </a:t>
            </a:r>
            <a:r>
              <a:rPr sz="3200" b="1" spc="-5" dirty="0">
                <a:latin typeface="Arial"/>
                <a:cs typeface="Arial"/>
              </a:rPr>
              <a:t>defect </a:t>
            </a:r>
            <a:r>
              <a:rPr sz="3200" b="1" dirty="0">
                <a:latin typeface="Arial"/>
                <a:cs typeface="Arial"/>
              </a:rPr>
              <a:t>in </a:t>
            </a:r>
            <a:r>
              <a:rPr sz="3200" b="1" spc="-5" dirty="0">
                <a:latin typeface="Arial"/>
                <a:cs typeface="Arial"/>
              </a:rPr>
              <a:t>intestinal </a:t>
            </a:r>
            <a:r>
              <a:rPr sz="3200" b="1" dirty="0">
                <a:latin typeface="Arial"/>
                <a:cs typeface="Arial"/>
              </a:rPr>
              <a:t>absorption</a:t>
            </a:r>
            <a:r>
              <a:rPr sz="3200" b="1" spc="-1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of  dietary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iron.</a:t>
            </a:r>
            <a:endParaRPr sz="3200">
              <a:latin typeface="Arial"/>
              <a:cs typeface="Arial"/>
            </a:endParaRPr>
          </a:p>
          <a:p>
            <a:pPr marL="355600" marR="90805" indent="-342900">
              <a:lnSpc>
                <a:spcPts val="3070"/>
              </a:lnSpc>
              <a:spcBef>
                <a:spcPts val="765"/>
              </a:spcBef>
            </a:pPr>
            <a:r>
              <a:rPr sz="3200" b="1" dirty="0">
                <a:latin typeface="Arial"/>
                <a:cs typeface="Arial"/>
              </a:rPr>
              <a:t>-Total body iron 2-6gm in </a:t>
            </a:r>
            <a:r>
              <a:rPr sz="3200" b="1" spc="-5" dirty="0">
                <a:latin typeface="Arial"/>
                <a:cs typeface="Arial"/>
              </a:rPr>
              <a:t>adults 0.5gm</a:t>
            </a:r>
            <a:r>
              <a:rPr sz="3200" b="1" spc="-16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in  </a:t>
            </a:r>
            <a:r>
              <a:rPr sz="3200" b="1" spc="-5" dirty="0">
                <a:latin typeface="Arial"/>
                <a:cs typeface="Arial"/>
              </a:rPr>
              <a:t>liver </a:t>
            </a:r>
            <a:r>
              <a:rPr sz="3200" b="1" dirty="0">
                <a:latin typeface="Arial"/>
                <a:cs typeface="Arial"/>
              </a:rPr>
              <a:t>mostly in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hepatocytes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ts val="3070"/>
              </a:lnSpc>
              <a:spcBef>
                <a:spcPts val="770"/>
              </a:spcBef>
              <a:tabLst>
                <a:tab pos="4331335" algn="l"/>
              </a:tabLst>
            </a:pPr>
            <a:r>
              <a:rPr sz="3200" b="1" dirty="0">
                <a:latin typeface="Arial"/>
                <a:cs typeface="Arial"/>
              </a:rPr>
              <a:t>-In </a:t>
            </a:r>
            <a:r>
              <a:rPr sz="3200" b="1" spc="-5" dirty="0">
                <a:latin typeface="Arial"/>
                <a:cs typeface="Arial"/>
              </a:rPr>
              <a:t>disease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&gt;50gm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Fe	</a:t>
            </a:r>
            <a:r>
              <a:rPr sz="3200" b="1" spc="-5" dirty="0">
                <a:latin typeface="Arial"/>
                <a:cs typeface="Arial"/>
              </a:rPr>
              <a:t>accumulated </a:t>
            </a:r>
            <a:r>
              <a:rPr sz="3200" b="1" spc="5" dirty="0">
                <a:latin typeface="Arial"/>
                <a:cs typeface="Arial"/>
              </a:rPr>
              <a:t>→</a:t>
            </a:r>
            <a:r>
              <a:rPr sz="3200" b="1" spc="-9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1/3  </a:t>
            </a:r>
            <a:r>
              <a:rPr sz="3200" b="1" dirty="0">
                <a:latin typeface="Arial"/>
                <a:cs typeface="Arial"/>
              </a:rPr>
              <a:t>in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liver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799719"/>
            <a:ext cx="5445760" cy="0"/>
          </a:xfrm>
          <a:custGeom>
            <a:avLst/>
            <a:gdLst/>
            <a:ahLst/>
            <a:cxnLst/>
            <a:rect l="l" t="t" r="r" b="b"/>
            <a:pathLst>
              <a:path w="5445760">
                <a:moveTo>
                  <a:pt x="0" y="0"/>
                </a:moveTo>
                <a:lnTo>
                  <a:pt x="5445252" y="0"/>
                </a:lnTo>
              </a:path>
            </a:pathLst>
          </a:custGeom>
          <a:ln w="411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7463" y="818514"/>
            <a:ext cx="59588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0000"/>
                </a:solidFill>
              </a:rPr>
              <a:t>Autoimmune</a:t>
            </a:r>
            <a:r>
              <a:rPr spc="-7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Hepatitis</a:t>
            </a:r>
          </a:p>
        </p:txBody>
      </p:sp>
      <p:sp>
        <p:nvSpPr>
          <p:cNvPr id="4" name="object 4"/>
          <p:cNvSpPr/>
          <p:nvPr/>
        </p:nvSpPr>
        <p:spPr>
          <a:xfrm>
            <a:off x="548640" y="1479422"/>
            <a:ext cx="5931535" cy="0"/>
          </a:xfrm>
          <a:custGeom>
            <a:avLst/>
            <a:gdLst/>
            <a:ahLst/>
            <a:cxnLst/>
            <a:rect l="l" t="t" r="r" b="b"/>
            <a:pathLst>
              <a:path w="5931535">
                <a:moveTo>
                  <a:pt x="0" y="0"/>
                </a:moveTo>
                <a:lnTo>
                  <a:pt x="5931408" y="0"/>
                </a:lnTo>
              </a:path>
            </a:pathLst>
          </a:custGeom>
          <a:ln w="594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1573733"/>
            <a:ext cx="7456170" cy="392747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68580" marR="777875" indent="-56515">
              <a:lnSpc>
                <a:spcPts val="3840"/>
              </a:lnSpc>
              <a:spcBef>
                <a:spcPts val="1025"/>
              </a:spcBef>
            </a:pPr>
            <a:r>
              <a:rPr sz="1200" spc="-5" dirty="0">
                <a:latin typeface="Arial"/>
                <a:cs typeface="Arial"/>
              </a:rPr>
              <a:t>-</a:t>
            </a:r>
            <a:r>
              <a:rPr sz="4000" b="1" spc="-5" dirty="0">
                <a:latin typeface="Arial"/>
                <a:cs typeface="Arial"/>
              </a:rPr>
              <a:t>Chr</a:t>
            </a:r>
            <a:r>
              <a:rPr sz="4000" b="1" spc="-20" dirty="0">
                <a:latin typeface="Arial"/>
                <a:cs typeface="Arial"/>
              </a:rPr>
              <a:t>o</a:t>
            </a:r>
            <a:r>
              <a:rPr sz="4000" b="1" spc="-5" dirty="0">
                <a:latin typeface="Arial"/>
                <a:cs typeface="Arial"/>
              </a:rPr>
              <a:t>nic</a:t>
            </a:r>
            <a:r>
              <a:rPr sz="4000" b="1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hepatitis</a:t>
            </a:r>
            <a:r>
              <a:rPr sz="4000" b="1" spc="2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with  immunologic</a:t>
            </a:r>
            <a:r>
              <a:rPr sz="4000" b="1" spc="-2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abnormalities</a:t>
            </a:r>
            <a:endParaRPr sz="4000">
              <a:latin typeface="Arial"/>
              <a:cs typeface="Arial"/>
            </a:endParaRPr>
          </a:p>
          <a:p>
            <a:pPr marL="68580" marR="5080" indent="-56515">
              <a:lnSpc>
                <a:spcPts val="3840"/>
              </a:lnSpc>
              <a:spcBef>
                <a:spcPts val="965"/>
              </a:spcBef>
            </a:pPr>
            <a:r>
              <a:rPr sz="4000" b="1" spc="-5" dirty="0">
                <a:latin typeface="Arial"/>
                <a:cs typeface="Arial"/>
              </a:rPr>
              <a:t>-Histologic features are similar  to chronic </a:t>
            </a:r>
            <a:r>
              <a:rPr sz="4000" b="1" dirty="0">
                <a:latin typeface="Arial"/>
                <a:cs typeface="Arial"/>
              </a:rPr>
              <a:t>viral</a:t>
            </a:r>
            <a:r>
              <a:rPr sz="4000" b="1" spc="-5" dirty="0">
                <a:latin typeface="Arial"/>
                <a:cs typeface="Arial"/>
              </a:rPr>
              <a:t> hepatitis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000" b="1" spc="-5" dirty="0">
                <a:latin typeface="Arial"/>
                <a:cs typeface="Arial"/>
              </a:rPr>
              <a:t>-Indolent or severe</a:t>
            </a:r>
            <a:r>
              <a:rPr sz="4000" b="1" spc="3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course</a:t>
            </a:r>
            <a:endParaRPr sz="4000">
              <a:latin typeface="Arial"/>
              <a:cs typeface="Arial"/>
            </a:endParaRPr>
          </a:p>
          <a:p>
            <a:pPr marL="68580" marR="466725" indent="-56515">
              <a:lnSpc>
                <a:spcPts val="3840"/>
              </a:lnSpc>
              <a:spcBef>
                <a:spcPts val="930"/>
              </a:spcBef>
            </a:pPr>
            <a:r>
              <a:rPr sz="4000" b="1" spc="-5" dirty="0">
                <a:latin typeface="Arial"/>
                <a:cs typeface="Arial"/>
              </a:rPr>
              <a:t>-Dramatic response to  immunosuppressive</a:t>
            </a:r>
            <a:r>
              <a:rPr sz="4000" b="1" spc="-3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therapy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38681"/>
            <a:ext cx="7815580" cy="311854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marR="127000" indent="-342900">
              <a:lnSpc>
                <a:spcPct val="80000"/>
              </a:lnSpc>
              <a:spcBef>
                <a:spcPts val="770"/>
              </a:spcBef>
            </a:pPr>
            <a:r>
              <a:rPr sz="2800" b="1" spc="-5" dirty="0">
                <a:latin typeface="Arial"/>
                <a:cs typeface="Arial"/>
              </a:rPr>
              <a:t>-In herediatary hemochromatosis there is a  </a:t>
            </a:r>
            <a:r>
              <a:rPr sz="2800" b="1" dirty="0">
                <a:latin typeface="Arial"/>
                <a:cs typeface="Arial"/>
              </a:rPr>
              <a:t>defect </a:t>
            </a:r>
            <a:r>
              <a:rPr sz="2800" b="1" spc="-5" dirty="0">
                <a:latin typeface="Arial"/>
                <a:cs typeface="Arial"/>
              </a:rPr>
              <a:t>in </a:t>
            </a:r>
            <a:r>
              <a:rPr sz="2800" b="1" dirty="0">
                <a:latin typeface="Arial"/>
                <a:cs typeface="Arial"/>
              </a:rPr>
              <a:t>regulation </a:t>
            </a:r>
            <a:r>
              <a:rPr sz="2800" b="1" spc="-5" dirty="0">
                <a:latin typeface="Arial"/>
                <a:cs typeface="Arial"/>
              </a:rPr>
              <a:t>of </a:t>
            </a:r>
            <a:r>
              <a:rPr sz="2800" b="1" dirty="0">
                <a:latin typeface="Arial"/>
                <a:cs typeface="Arial"/>
              </a:rPr>
              <a:t>intestinal absorption  </a:t>
            </a:r>
            <a:r>
              <a:rPr sz="2800" b="1" spc="-5" dirty="0">
                <a:latin typeface="Arial"/>
                <a:cs typeface="Arial"/>
              </a:rPr>
              <a:t>of </a:t>
            </a:r>
            <a:r>
              <a:rPr sz="2800" b="1" dirty="0">
                <a:latin typeface="Arial"/>
                <a:cs typeface="Arial"/>
              </a:rPr>
              <a:t>dietary </a:t>
            </a:r>
            <a:r>
              <a:rPr sz="2800" b="1" spc="-5" dirty="0">
                <a:latin typeface="Arial"/>
                <a:cs typeface="Arial"/>
              </a:rPr>
              <a:t>iron </a:t>
            </a:r>
            <a:r>
              <a:rPr sz="2800" b="1" dirty="0">
                <a:latin typeface="Arial"/>
                <a:cs typeface="Arial"/>
              </a:rPr>
              <a:t>leading </a:t>
            </a:r>
            <a:r>
              <a:rPr sz="2800" b="1" spc="-5" dirty="0">
                <a:latin typeface="Arial"/>
                <a:cs typeface="Arial"/>
              </a:rPr>
              <a:t>to net iron  </a:t>
            </a:r>
            <a:r>
              <a:rPr sz="2800" b="1" dirty="0">
                <a:latin typeface="Arial"/>
                <a:cs typeface="Arial"/>
              </a:rPr>
              <a:t>accumulation </a:t>
            </a:r>
            <a:r>
              <a:rPr sz="2800" b="1" spc="-5" dirty="0">
                <a:latin typeface="Arial"/>
                <a:cs typeface="Arial"/>
              </a:rPr>
              <a:t>of 0.5 – 1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10" dirty="0" smtClean="0">
                <a:latin typeface="Arial"/>
                <a:cs typeface="Arial"/>
              </a:rPr>
              <a:t>gm/yr</a:t>
            </a:r>
            <a:r>
              <a:rPr lang="en-US" sz="2800" dirty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  <a:p>
            <a:pPr marL="355600" marR="837565" indent="-342900">
              <a:lnSpc>
                <a:spcPct val="80000"/>
              </a:lnSpc>
              <a:spcBef>
                <a:spcPts val="675"/>
              </a:spcBef>
            </a:pPr>
            <a:r>
              <a:rPr sz="2800" b="1" spc="-5" dirty="0">
                <a:latin typeface="Arial"/>
                <a:cs typeface="Arial"/>
              </a:rPr>
              <a:t>-HFE gene regulates the </a:t>
            </a:r>
            <a:r>
              <a:rPr sz="2800" b="1" dirty="0">
                <a:latin typeface="Arial"/>
                <a:cs typeface="Arial"/>
              </a:rPr>
              <a:t>level </a:t>
            </a:r>
            <a:r>
              <a:rPr sz="2800" b="1" spc="-5" dirty="0">
                <a:latin typeface="Arial"/>
                <a:cs typeface="Arial"/>
              </a:rPr>
              <a:t>of hepcidin  hormone synthesized in</a:t>
            </a:r>
            <a:r>
              <a:rPr sz="2800" b="1" spc="105" dirty="0">
                <a:latin typeface="Arial"/>
                <a:cs typeface="Arial"/>
              </a:rPr>
              <a:t> </a:t>
            </a:r>
            <a:r>
              <a:rPr sz="2800" b="1" dirty="0" smtClean="0">
                <a:latin typeface="Arial"/>
                <a:cs typeface="Arial"/>
              </a:rPr>
              <a:t>liver</a:t>
            </a:r>
            <a:r>
              <a:rPr lang="en-US" sz="2800" b="1" dirty="0" smtClean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-Hepcidin → (-) Fe. </a:t>
            </a:r>
            <a:r>
              <a:rPr sz="2800" b="1" dirty="0">
                <a:latin typeface="Arial"/>
                <a:cs typeface="Arial"/>
              </a:rPr>
              <a:t>absorption from</a:t>
            </a:r>
            <a:r>
              <a:rPr sz="2800" b="1" spc="5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intestine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-HFE gene </a:t>
            </a:r>
            <a:r>
              <a:rPr sz="2800" b="1" dirty="0">
                <a:latin typeface="Arial"/>
                <a:cs typeface="Arial"/>
              </a:rPr>
              <a:t>deletion </a:t>
            </a:r>
            <a:r>
              <a:rPr sz="2800" b="1" spc="-5" dirty="0">
                <a:latin typeface="Arial"/>
                <a:cs typeface="Arial"/>
              </a:rPr>
              <a:t>causes iron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spc="-5" dirty="0" smtClean="0">
                <a:latin typeface="Arial"/>
                <a:cs typeface="Arial"/>
              </a:rPr>
              <a:t>overload</a:t>
            </a:r>
            <a:r>
              <a:rPr lang="en-US" sz="2800" b="1" spc="-5" dirty="0" smtClean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7547609" cy="37785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-Two mutation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can occur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 HFE</a:t>
            </a:r>
            <a:r>
              <a:rPr sz="3200" b="1" u="heavy" spc="-1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gene: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50" dirty="0">
              <a:latin typeface="Times New Roman"/>
              <a:cs typeface="Times New Roman"/>
            </a:endParaRPr>
          </a:p>
          <a:p>
            <a:pPr marL="355600" marR="343535" indent="-342900">
              <a:lnSpc>
                <a:spcPts val="3070"/>
              </a:lnSpc>
              <a:buSzPct val="96875"/>
              <a:buAutoNum type="arabicPlain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Mutation </a:t>
            </a:r>
            <a:r>
              <a:rPr sz="3200" spc="-5" dirty="0" smtClean="0">
                <a:latin typeface="Arial"/>
                <a:cs typeface="Arial"/>
              </a:rPr>
              <a:t>at </a:t>
            </a:r>
            <a:r>
              <a:rPr sz="3200" spc="-5" dirty="0">
                <a:latin typeface="Arial"/>
                <a:cs typeface="Arial"/>
              </a:rPr>
              <a:t>nucleotide </a:t>
            </a:r>
            <a:r>
              <a:rPr sz="3200" dirty="0">
                <a:latin typeface="Arial"/>
                <a:cs typeface="Arial"/>
              </a:rPr>
              <a:t>→ </a:t>
            </a:r>
            <a:r>
              <a:rPr sz="3200" spc="-5" dirty="0">
                <a:latin typeface="Arial"/>
                <a:cs typeface="Arial"/>
              </a:rPr>
              <a:t>tyrosine  </a:t>
            </a:r>
            <a:r>
              <a:rPr sz="3200" dirty="0">
                <a:latin typeface="Arial"/>
                <a:cs typeface="Arial"/>
              </a:rPr>
              <a:t>substitution for cystine at AA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282</a:t>
            </a:r>
          </a:p>
          <a:p>
            <a:pPr marL="238125">
              <a:lnSpc>
                <a:spcPct val="100000"/>
              </a:lnSpc>
              <a:spcBef>
                <a:spcPts val="30"/>
              </a:spcBef>
            </a:pPr>
            <a:r>
              <a:rPr sz="3200" dirty="0">
                <a:latin typeface="Arial"/>
                <a:cs typeface="Arial"/>
              </a:rPr>
              <a:t>( C282 Y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)</a:t>
            </a:r>
          </a:p>
          <a:p>
            <a:pPr marL="355600" marR="5080" indent="-342900">
              <a:lnSpc>
                <a:spcPts val="3070"/>
              </a:lnSpc>
              <a:spcBef>
                <a:spcPts val="745"/>
              </a:spcBef>
              <a:buSzPct val="96875"/>
              <a:buAutoNum type="arabicPlain" startAt="2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aspartate substitution for histidine </a:t>
            </a:r>
            <a:r>
              <a:rPr sz="3200" spc="-5" dirty="0">
                <a:latin typeface="Arial"/>
                <a:cs typeface="Arial"/>
              </a:rPr>
              <a:t>at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AA  63 (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H63D)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3200" spc="-5" dirty="0">
                <a:latin typeface="Arial"/>
                <a:cs typeface="Arial"/>
              </a:rPr>
              <a:t>10% </a:t>
            </a:r>
            <a:r>
              <a:rPr sz="3200" dirty="0">
                <a:latin typeface="Arial"/>
                <a:cs typeface="Arial"/>
              </a:rPr>
              <a:t>of pts. </a:t>
            </a:r>
            <a:r>
              <a:rPr sz="3200" spc="-5" dirty="0">
                <a:latin typeface="Arial"/>
                <a:cs typeface="Arial"/>
              </a:rPr>
              <a:t>have other gene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mutations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7841615" cy="236791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5600" marR="449580" indent="-342900">
              <a:lnSpc>
                <a:spcPts val="3080"/>
              </a:lnSpc>
              <a:spcBef>
                <a:spcPts val="840"/>
              </a:spcBef>
              <a:tabLst>
                <a:tab pos="1190625" algn="l"/>
                <a:tab pos="2199640" algn="l"/>
              </a:tabLst>
            </a:pPr>
            <a:r>
              <a:rPr sz="3200" b="1" spc="-5" dirty="0">
                <a:latin typeface="Arial"/>
                <a:cs typeface="Arial"/>
              </a:rPr>
              <a:t>Excessive	</a:t>
            </a:r>
            <a:r>
              <a:rPr sz="3200" b="1" dirty="0">
                <a:latin typeface="Arial"/>
                <a:cs typeface="Arial"/>
              </a:rPr>
              <a:t>Fe deposition </a:t>
            </a:r>
            <a:r>
              <a:rPr sz="3200" b="1" spc="5" dirty="0">
                <a:latin typeface="Arial"/>
                <a:cs typeface="Arial"/>
              </a:rPr>
              <a:t>→ </a:t>
            </a:r>
            <a:r>
              <a:rPr sz="3200" b="1" spc="-5" dirty="0">
                <a:latin typeface="Arial"/>
                <a:cs typeface="Arial"/>
              </a:rPr>
              <a:t>toxicity</a:t>
            </a:r>
            <a:r>
              <a:rPr sz="3200" b="1" spc="-18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of  the	tissues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  <a:p>
            <a:pPr marL="1378585" indent="-45212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1379220" algn="l"/>
              </a:tabLst>
            </a:pPr>
            <a:r>
              <a:rPr sz="3200" b="1" dirty="0">
                <a:latin typeface="Arial"/>
                <a:cs typeface="Arial"/>
              </a:rPr>
              <a:t>Lipid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peroxidation</a:t>
            </a:r>
            <a:endParaRPr sz="3200">
              <a:latin typeface="Arial"/>
              <a:cs typeface="Arial"/>
            </a:endParaRPr>
          </a:p>
          <a:p>
            <a:pPr marL="1378585" indent="-452120">
              <a:lnSpc>
                <a:spcPct val="100000"/>
              </a:lnSpc>
              <a:buAutoNum type="arabicPeriod"/>
              <a:tabLst>
                <a:tab pos="1379220" algn="l"/>
              </a:tabLst>
            </a:pPr>
            <a:r>
              <a:rPr sz="3200" b="1" dirty="0">
                <a:latin typeface="Arial"/>
                <a:cs typeface="Arial"/>
              </a:rPr>
              <a:t>Stimulation of </a:t>
            </a:r>
            <a:r>
              <a:rPr sz="3200" b="1" spc="-5" dirty="0">
                <a:latin typeface="Arial"/>
                <a:cs typeface="Arial"/>
              </a:rPr>
              <a:t>collagen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formation</a:t>
            </a:r>
            <a:endParaRPr sz="3200">
              <a:latin typeface="Arial"/>
              <a:cs typeface="Arial"/>
            </a:endParaRPr>
          </a:p>
          <a:p>
            <a:pPr marL="1378585" indent="-452120">
              <a:lnSpc>
                <a:spcPct val="100000"/>
              </a:lnSpc>
              <a:buAutoNum type="arabicPeriod"/>
              <a:tabLst>
                <a:tab pos="1379220" algn="l"/>
              </a:tabLst>
            </a:pPr>
            <a:r>
              <a:rPr sz="3200" b="1" dirty="0">
                <a:latin typeface="Arial"/>
                <a:cs typeface="Arial"/>
              </a:rPr>
              <a:t>DNA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damage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578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976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466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463" y="1523658"/>
            <a:ext cx="6390005" cy="470916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200" dirty="0">
                <a:latin typeface="Arial"/>
                <a:cs typeface="Arial"/>
              </a:rPr>
              <a:t>-No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inflammation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Arial"/>
                <a:cs typeface="Arial"/>
              </a:rPr>
              <a:t>-Fibrosis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Arial"/>
                <a:cs typeface="Arial"/>
              </a:rPr>
              <a:t>-Cirrhosis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Arial"/>
                <a:cs typeface="Arial"/>
              </a:rPr>
              <a:t>-Synovitis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Arial"/>
                <a:cs typeface="Arial"/>
              </a:rPr>
              <a:t>-Polyarthritis(pseudogout)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200" spc="-5" dirty="0">
                <a:latin typeface="Arial"/>
                <a:cs typeface="Arial"/>
              </a:rPr>
              <a:t>-Pigmentation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liver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Arial"/>
                <a:cs typeface="Arial"/>
              </a:rPr>
              <a:t>-fibrosis </a:t>
            </a:r>
            <a:r>
              <a:rPr sz="3200" dirty="0">
                <a:latin typeface="Arial"/>
                <a:cs typeface="Arial"/>
              </a:rPr>
              <a:t>of pancreas &amp;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myocardium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Arial"/>
                <a:cs typeface="Arial"/>
              </a:rPr>
              <a:t>-Atrophy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testes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4064" y="483234"/>
            <a:ext cx="50603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Clinical</a:t>
            </a:r>
            <a:r>
              <a:rPr b="0" spc="-9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presentation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77986" y="1523441"/>
            <a:ext cx="32512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5 – 6 </a:t>
            </a:r>
            <a:r>
              <a:rPr sz="3200" spc="-5" dirty="0">
                <a:latin typeface="Arial"/>
                <a:cs typeface="Arial"/>
              </a:rPr>
              <a:t>the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decades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523441"/>
            <a:ext cx="2823845" cy="1490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35990" algn="l"/>
              </a:tabLst>
            </a:pPr>
            <a:r>
              <a:rPr sz="3200" dirty="0">
                <a:latin typeface="Arial"/>
                <a:cs typeface="Arial"/>
              </a:rPr>
              <a:t>M:F	5 – 7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:1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3200" spc="-5" dirty="0">
                <a:latin typeface="Arial"/>
                <a:cs typeface="Arial"/>
              </a:rPr>
              <a:t>Hepatomegaly  Abdominal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pain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987167"/>
            <a:ext cx="3952240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02945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Skin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pigmentation  </a:t>
            </a:r>
            <a:r>
              <a:rPr sz="3200" dirty="0">
                <a:latin typeface="Arial"/>
                <a:cs typeface="Arial"/>
              </a:rPr>
              <a:t>D.M</a:t>
            </a:r>
            <a:endParaRPr sz="3200">
              <a:latin typeface="Arial"/>
              <a:cs typeface="Arial"/>
            </a:endParaRPr>
          </a:p>
          <a:p>
            <a:pPr marL="12700" marR="362585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Cardiac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dysfunction  Atypical </a:t>
            </a:r>
            <a:r>
              <a:rPr sz="3200" spc="-5" dirty="0">
                <a:latin typeface="Arial"/>
                <a:cs typeface="Arial"/>
              </a:rPr>
              <a:t>arthritis  Hypogonadism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↑serum </a:t>
            </a:r>
            <a:r>
              <a:rPr sz="3200" dirty="0">
                <a:latin typeface="Arial"/>
                <a:cs typeface="Arial"/>
              </a:rPr>
              <a:t>Fe </a:t>
            </a:r>
            <a:r>
              <a:rPr sz="3200" spc="-5" dirty="0">
                <a:latin typeface="Arial"/>
                <a:cs typeface="Arial"/>
              </a:rPr>
              <a:t>ferritin  HCC </a:t>
            </a:r>
            <a:r>
              <a:rPr sz="3200" spc="-10" dirty="0">
                <a:latin typeface="Arial"/>
                <a:cs typeface="Arial"/>
              </a:rPr>
              <a:t>200x </a:t>
            </a:r>
            <a:r>
              <a:rPr sz="3200" dirty="0">
                <a:latin typeface="Arial"/>
                <a:cs typeface="Arial"/>
              </a:rPr>
              <a:t>↑in </a:t>
            </a:r>
            <a:r>
              <a:rPr sz="3200" spc="-5" dirty="0">
                <a:latin typeface="Arial"/>
                <a:cs typeface="Arial"/>
              </a:rPr>
              <a:t>the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risk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15238"/>
            <a:ext cx="374840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</a:rPr>
              <a:t>Wilson</a:t>
            </a:r>
            <a:r>
              <a:rPr sz="4000" spc="-65" dirty="0">
                <a:solidFill>
                  <a:srgbClr val="FF0000"/>
                </a:solidFill>
              </a:rPr>
              <a:t> </a:t>
            </a:r>
            <a:r>
              <a:rPr sz="4000" spc="-5" dirty="0">
                <a:solidFill>
                  <a:srgbClr val="FF0000"/>
                </a:solidFill>
              </a:rPr>
              <a:t>Disease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548640" y="1115186"/>
            <a:ext cx="3721735" cy="0"/>
          </a:xfrm>
          <a:custGeom>
            <a:avLst/>
            <a:gdLst/>
            <a:ahLst/>
            <a:cxnLst/>
            <a:rect l="l" t="t" r="r" b="b"/>
            <a:pathLst>
              <a:path w="3721735">
                <a:moveTo>
                  <a:pt x="0" y="0"/>
                </a:moveTo>
                <a:lnTo>
                  <a:pt x="3721608" y="0"/>
                </a:lnTo>
              </a:path>
            </a:pathLst>
          </a:custGeom>
          <a:ln w="5334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523441"/>
            <a:ext cx="7367905" cy="2679708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5600" marR="1506855" indent="-342900">
              <a:lnSpc>
                <a:spcPts val="3080"/>
              </a:lnSpc>
              <a:spcBef>
                <a:spcPts val="840"/>
              </a:spcBef>
            </a:pPr>
            <a:r>
              <a:rPr sz="3200" b="1" dirty="0">
                <a:latin typeface="Arial"/>
                <a:cs typeface="Arial"/>
              </a:rPr>
              <a:t>-aut. </a:t>
            </a:r>
            <a:r>
              <a:rPr sz="3200" b="1" spc="-5" dirty="0">
                <a:latin typeface="Arial"/>
                <a:cs typeface="Arial"/>
              </a:rPr>
              <a:t>Recessive disorder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Cu  metabolism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80000"/>
              </a:lnSpc>
              <a:spcBef>
                <a:spcPts val="790"/>
              </a:spcBef>
            </a:pPr>
            <a:r>
              <a:rPr sz="3200" b="1" dirty="0">
                <a:latin typeface="Arial"/>
                <a:cs typeface="Arial"/>
              </a:rPr>
              <a:t>-mutation in </a:t>
            </a:r>
            <a:r>
              <a:rPr sz="3200" b="1" spc="-5" dirty="0">
                <a:latin typeface="Arial"/>
                <a:cs typeface="Arial"/>
              </a:rPr>
              <a:t>ATP7B </a:t>
            </a:r>
            <a:r>
              <a:rPr sz="3200" b="1" dirty="0">
                <a:latin typeface="Arial"/>
                <a:cs typeface="Arial"/>
              </a:rPr>
              <a:t>gene on chr. 13  which encodes an ATPase metal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ion  transporter in Golgi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region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5" dirty="0" smtClean="0">
                <a:latin typeface="Arial"/>
                <a:cs typeface="Arial"/>
              </a:rPr>
              <a:t>-</a:t>
            </a:r>
            <a:r>
              <a:rPr sz="3200" b="1" spc="-5" dirty="0">
                <a:latin typeface="Arial"/>
                <a:cs typeface="Arial"/>
              </a:rPr>
              <a:t>Incidence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is	</a:t>
            </a:r>
            <a:r>
              <a:rPr sz="3200" b="1" spc="-5" dirty="0">
                <a:latin typeface="Arial"/>
                <a:cs typeface="Arial"/>
              </a:rPr>
              <a:t>1:30000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709"/>
          <a:stretch/>
        </p:blipFill>
        <p:spPr>
          <a:xfrm>
            <a:off x="0" y="-34120"/>
            <a:ext cx="9144000" cy="689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81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11249"/>
            <a:ext cx="673862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Features:</a:t>
            </a:r>
            <a:endParaRPr sz="3600"/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5504180" algn="l"/>
              </a:tabLst>
            </a:pPr>
            <a:r>
              <a:rPr sz="3600" spc="-5" dirty="0"/>
              <a:t>1</a:t>
            </a:r>
            <a:r>
              <a:rPr sz="3600" dirty="0"/>
              <a:t>-Fem</a:t>
            </a:r>
            <a:r>
              <a:rPr sz="3600" spc="10" dirty="0"/>
              <a:t>a</a:t>
            </a:r>
            <a:r>
              <a:rPr sz="3600" dirty="0"/>
              <a:t>le</a:t>
            </a:r>
            <a:r>
              <a:rPr sz="3600" spc="-15" dirty="0"/>
              <a:t> </a:t>
            </a:r>
            <a:r>
              <a:rPr sz="3600" dirty="0"/>
              <a:t>predo</a:t>
            </a:r>
            <a:r>
              <a:rPr sz="3600" spc="5" dirty="0"/>
              <a:t>m</a:t>
            </a:r>
            <a:r>
              <a:rPr sz="3600" dirty="0"/>
              <a:t>inance	</a:t>
            </a:r>
            <a:r>
              <a:rPr sz="3600" spc="-5" dirty="0"/>
              <a:t>(70</a:t>
            </a:r>
            <a:r>
              <a:rPr sz="3600" spc="5" dirty="0"/>
              <a:t>%</a:t>
            </a:r>
            <a:r>
              <a:rPr sz="3600" dirty="0"/>
              <a:t>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2609215"/>
            <a:ext cx="8059420" cy="353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924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2-Negative serelogy for viral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Ags.  3-↑serum Ig </a:t>
            </a:r>
            <a:r>
              <a:rPr sz="3600" b="1" spc="-5" dirty="0">
                <a:latin typeface="Arial"/>
                <a:cs typeface="Arial"/>
              </a:rPr>
              <a:t>(&gt;2.5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g/dl)</a:t>
            </a:r>
            <a:endParaRPr sz="3600">
              <a:latin typeface="Arial"/>
              <a:cs typeface="Arial"/>
            </a:endParaRPr>
          </a:p>
          <a:p>
            <a:pPr marL="68580" marR="231775" indent="-56515">
              <a:lnSpc>
                <a:spcPct val="80000"/>
              </a:lnSpc>
              <a:spcBef>
                <a:spcPts val="865"/>
              </a:spcBef>
              <a:buSzPct val="97222"/>
              <a:buAutoNum type="arabicPlain" startAt="4"/>
              <a:tabLst>
                <a:tab pos="420370" algn="l"/>
              </a:tabLst>
            </a:pPr>
            <a:r>
              <a:rPr sz="3600" b="1" dirty="0">
                <a:latin typeface="Arial"/>
                <a:cs typeface="Arial"/>
              </a:rPr>
              <a:t>High titers of autoantibodies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(80%  of</a:t>
            </a:r>
            <a:r>
              <a:rPr sz="3600" b="1" spc="-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cases)</a:t>
            </a:r>
            <a:endParaRPr sz="3600">
              <a:latin typeface="Arial"/>
              <a:cs typeface="Arial"/>
            </a:endParaRPr>
          </a:p>
          <a:p>
            <a:pPr marL="68580" marR="5080" indent="-56515">
              <a:lnSpc>
                <a:spcPct val="80000"/>
              </a:lnSpc>
              <a:spcBef>
                <a:spcPts val="865"/>
              </a:spcBef>
              <a:buSzPct val="97222"/>
              <a:buAutoNum type="arabicPlain" startAt="4"/>
              <a:tabLst>
                <a:tab pos="420370" algn="l"/>
              </a:tabLst>
            </a:pPr>
            <a:r>
              <a:rPr sz="3600" b="1" dirty="0">
                <a:latin typeface="Arial"/>
                <a:cs typeface="Arial"/>
              </a:rPr>
              <a:t>The presence of other</a:t>
            </a:r>
            <a:r>
              <a:rPr sz="3600" b="1" spc="-6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autoimmune  </a:t>
            </a:r>
            <a:r>
              <a:rPr sz="3600" b="1" spc="-5" dirty="0">
                <a:latin typeface="Arial"/>
                <a:cs typeface="Arial"/>
              </a:rPr>
              <a:t>diseases as </a:t>
            </a:r>
            <a:r>
              <a:rPr sz="3600" b="1" dirty="0">
                <a:latin typeface="Arial"/>
                <a:cs typeface="Arial"/>
              </a:rPr>
              <a:t>RA, </a:t>
            </a:r>
            <a:r>
              <a:rPr sz="3600" b="1" spc="-5" dirty="0">
                <a:latin typeface="Arial"/>
                <a:cs typeface="Arial"/>
              </a:rPr>
              <a:t>thyroiditis, </a:t>
            </a:r>
            <a:r>
              <a:rPr sz="3600" b="1" dirty="0">
                <a:latin typeface="Arial"/>
                <a:cs typeface="Arial"/>
              </a:rPr>
              <a:t>sjogern  syndrome, </a:t>
            </a:r>
            <a:r>
              <a:rPr sz="3600" b="1" spc="-5" dirty="0">
                <a:latin typeface="Arial"/>
                <a:cs typeface="Arial"/>
              </a:rPr>
              <a:t>UC </a:t>
            </a:r>
            <a:r>
              <a:rPr sz="3600" b="1" dirty="0">
                <a:latin typeface="Arial"/>
                <a:cs typeface="Arial"/>
              </a:rPr>
              <a:t>in </a:t>
            </a:r>
            <a:r>
              <a:rPr sz="3600" b="1" spc="-5" dirty="0">
                <a:latin typeface="Arial"/>
                <a:cs typeface="Arial"/>
              </a:rPr>
              <a:t>60% </a:t>
            </a:r>
            <a:r>
              <a:rPr sz="3600" b="1" dirty="0">
                <a:latin typeface="Arial"/>
                <a:cs typeface="Arial"/>
              </a:rPr>
              <a:t>of the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cases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" y="6128715"/>
            <a:ext cx="50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235"/>
          <a:stretch/>
        </p:blipFill>
        <p:spPr>
          <a:xfrm>
            <a:off x="0" y="48906"/>
            <a:ext cx="9144000" cy="68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6354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49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2020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364"/>
          <a:stretch/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33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068"/>
          <a:stretch/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203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078"/>
          <a:stretch/>
        </p:blipFill>
        <p:spPr>
          <a:xfrm>
            <a:off x="0" y="152401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2632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29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980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370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9682" y="147955"/>
            <a:ext cx="34143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Pathogenesis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914145"/>
            <a:ext cx="716470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Main </a:t>
            </a:r>
            <a:r>
              <a:rPr sz="3200" dirty="0">
                <a:latin typeface="Arial"/>
                <a:cs typeface="Arial"/>
              </a:rPr>
              <a:t>source of Cu is from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diet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Absorption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ingested </a:t>
            </a:r>
            <a:r>
              <a:rPr sz="3200" dirty="0">
                <a:latin typeface="Arial"/>
                <a:cs typeface="Arial"/>
              </a:rPr>
              <a:t>Cu ( </a:t>
            </a:r>
            <a:r>
              <a:rPr sz="3200" spc="-5" dirty="0">
                <a:latin typeface="Arial"/>
                <a:cs typeface="Arial"/>
              </a:rPr>
              <a:t>2-5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mg/d)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Complex </a:t>
            </a:r>
            <a:r>
              <a:rPr sz="3200" dirty="0">
                <a:latin typeface="Arial"/>
                <a:cs typeface="Arial"/>
              </a:rPr>
              <a:t>with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albumin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spc="-5" dirty="0">
                <a:latin typeface="Arial"/>
                <a:cs typeface="Arial"/>
              </a:rPr>
              <a:t>Hepatocellular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uptake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835"/>
              </a:lnSpc>
            </a:pPr>
            <a:r>
              <a:rPr sz="3200" dirty="0">
                <a:latin typeface="Arial"/>
                <a:cs typeface="Arial"/>
              </a:rPr>
              <a:t>↓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ts val="3850"/>
              </a:lnSpc>
              <a:spcBef>
                <a:spcPts val="110"/>
              </a:spcBef>
              <a:tabLst>
                <a:tab pos="3665854" algn="l"/>
              </a:tabLst>
            </a:pPr>
            <a:r>
              <a:rPr sz="3200" spc="-5" dirty="0">
                <a:latin typeface="Arial"/>
                <a:cs typeface="Arial"/>
              </a:rPr>
              <a:t>Incorporation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with	</a:t>
            </a:r>
            <a:r>
              <a:rPr sz="3200" spc="-5" dirty="0">
                <a:latin typeface="Times New Roman"/>
                <a:cs typeface="Times New Roman"/>
              </a:rPr>
              <a:t>α-</a:t>
            </a:r>
            <a:r>
              <a:rPr sz="3200" spc="-5" dirty="0">
                <a:latin typeface="Arial"/>
                <a:cs typeface="Arial"/>
              </a:rPr>
              <a:t>2-globulin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form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Ceruloplasmin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5803265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Sec. </a:t>
            </a:r>
            <a:r>
              <a:rPr sz="3200" spc="-5" dirty="0">
                <a:latin typeface="Arial"/>
                <a:cs typeface="Arial"/>
              </a:rPr>
              <a:t>into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plasma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(90 </a:t>
            </a:r>
            <a:r>
              <a:rPr sz="3200" dirty="0">
                <a:latin typeface="Arial"/>
                <a:cs typeface="Arial"/>
              </a:rPr>
              <a:t>– </a:t>
            </a:r>
            <a:r>
              <a:rPr sz="3200" spc="-5" dirty="0">
                <a:latin typeface="Arial"/>
                <a:cs typeface="Arial"/>
              </a:rPr>
              <a:t>95%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plasma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Cu)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835"/>
              </a:lnSpc>
            </a:pPr>
            <a:r>
              <a:rPr sz="3200" spc="-5" dirty="0">
                <a:latin typeface="Arial"/>
                <a:cs typeface="Arial"/>
              </a:rPr>
              <a:t>Hepatic </a:t>
            </a:r>
            <a:r>
              <a:rPr sz="3200" dirty="0">
                <a:latin typeface="Arial"/>
                <a:cs typeface="Arial"/>
              </a:rPr>
              <a:t>uptake of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ceruloplasmin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835"/>
              </a:lnSpc>
            </a:pPr>
            <a:r>
              <a:rPr sz="3200" dirty="0">
                <a:latin typeface="Times New Roman"/>
                <a:cs typeface="Times New Roman"/>
              </a:rPr>
              <a:t>↓</a:t>
            </a:r>
            <a:endParaRPr sz="3200">
              <a:latin typeface="Times New Roman"/>
              <a:cs typeface="Times New Roman"/>
            </a:endParaRPr>
          </a:p>
          <a:p>
            <a:pPr marL="125095">
              <a:lnSpc>
                <a:spcPct val="100000"/>
              </a:lnSpc>
              <a:spcBef>
                <a:spcPts val="10"/>
              </a:spcBef>
            </a:pPr>
            <a:r>
              <a:rPr sz="3200" dirty="0">
                <a:latin typeface="Arial"/>
                <a:cs typeface="Arial"/>
              </a:rPr>
              <a:t>Lysosomal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degradation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Secretion of free Cu </a:t>
            </a:r>
            <a:r>
              <a:rPr sz="3200" spc="-5" dirty="0">
                <a:latin typeface="Arial"/>
                <a:cs typeface="Arial"/>
              </a:rPr>
              <a:t>into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bile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97533"/>
            <a:ext cx="8021320" cy="465963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1055"/>
              </a:spcBef>
              <a:buFont typeface="Arial"/>
              <a:buChar char="-"/>
              <a:tabLst>
                <a:tab pos="355600" algn="l"/>
              </a:tabLst>
            </a:pPr>
            <a:r>
              <a:rPr sz="4000" b="1" dirty="0">
                <a:latin typeface="Arial"/>
                <a:cs typeface="Arial"/>
              </a:rPr>
              <a:t>In Wilson </a:t>
            </a:r>
            <a:r>
              <a:rPr sz="4000" b="1" spc="-5" dirty="0">
                <a:latin typeface="Arial"/>
                <a:cs typeface="Arial"/>
              </a:rPr>
              <a:t>disease absorbed Cu.  Fails to enter the circulation in  the form of ceruloplamin &amp; the  biliary excertion of Cu. </a:t>
            </a:r>
            <a:r>
              <a:rPr sz="4000" b="1" dirty="0">
                <a:latin typeface="Arial"/>
                <a:cs typeface="Arial"/>
              </a:rPr>
              <a:t>is</a:t>
            </a:r>
            <a:r>
              <a:rPr sz="4000" b="1" spc="1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↓</a:t>
            </a:r>
            <a:endParaRPr sz="4000">
              <a:latin typeface="Arial"/>
              <a:cs typeface="Arial"/>
            </a:endParaRPr>
          </a:p>
          <a:p>
            <a:pPr marL="355600" indent="-342900">
              <a:lnSpc>
                <a:spcPts val="4320"/>
              </a:lnSpc>
              <a:spcBef>
                <a:spcPts val="5"/>
              </a:spcBef>
              <a:buFont typeface="Arial"/>
              <a:buChar char="-"/>
              <a:tabLst>
                <a:tab pos="355600" algn="l"/>
              </a:tabLst>
            </a:pPr>
            <a:r>
              <a:rPr sz="4000" b="1" spc="-5" dirty="0">
                <a:latin typeface="Arial"/>
                <a:cs typeface="Arial"/>
              </a:rPr>
              <a:t>Defective function of</a:t>
            </a:r>
            <a:r>
              <a:rPr sz="4000" b="1" spc="70" dirty="0">
                <a:latin typeface="Arial"/>
                <a:cs typeface="Arial"/>
              </a:rPr>
              <a:t> </a:t>
            </a:r>
            <a:r>
              <a:rPr sz="4000" b="1" spc="-15" dirty="0">
                <a:latin typeface="Arial"/>
                <a:cs typeface="Arial"/>
              </a:rPr>
              <a:t>ATP-7B</a:t>
            </a:r>
            <a:endParaRPr sz="4000">
              <a:latin typeface="Arial"/>
              <a:cs typeface="Arial"/>
            </a:endParaRPr>
          </a:p>
          <a:p>
            <a:pPr marL="355600" marR="344805">
              <a:lnSpc>
                <a:spcPct val="80000"/>
              </a:lnSpc>
              <a:spcBef>
                <a:spcPts val="480"/>
              </a:spcBef>
            </a:pPr>
            <a:r>
              <a:rPr sz="4000" b="1" spc="-5" dirty="0">
                <a:latin typeface="Arial"/>
                <a:cs typeface="Arial"/>
              </a:rPr>
              <a:t>→failure of </a:t>
            </a:r>
            <a:r>
              <a:rPr sz="4000" b="1" spc="-10" dirty="0">
                <a:latin typeface="Arial"/>
                <a:cs typeface="Arial"/>
              </a:rPr>
              <a:t>Cu. </a:t>
            </a:r>
            <a:r>
              <a:rPr sz="4000" b="1" spc="-5" dirty="0">
                <a:latin typeface="Arial"/>
                <a:cs typeface="Arial"/>
              </a:rPr>
              <a:t>excretion into  bile &amp; </a:t>
            </a:r>
            <a:r>
              <a:rPr sz="4000" b="1" dirty="0">
                <a:latin typeface="Arial"/>
                <a:cs typeface="Arial"/>
              </a:rPr>
              <a:t>inhibits </a:t>
            </a:r>
            <a:r>
              <a:rPr sz="4000" b="1" spc="-5" dirty="0">
                <a:latin typeface="Arial"/>
                <a:cs typeface="Arial"/>
              </a:rPr>
              <a:t>sec. of  ceruloplasmin into the</a:t>
            </a:r>
            <a:r>
              <a:rPr sz="4000" b="1" spc="4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plasma</a:t>
            </a:r>
            <a:endParaRPr sz="4000">
              <a:latin typeface="Arial"/>
              <a:cs typeface="Arial"/>
            </a:endParaRPr>
          </a:p>
          <a:p>
            <a:pPr marL="355600">
              <a:lnSpc>
                <a:spcPts val="3840"/>
              </a:lnSpc>
            </a:pPr>
            <a:r>
              <a:rPr sz="4000" b="1" spc="-5" dirty="0">
                <a:latin typeface="Arial"/>
                <a:cs typeface="Arial"/>
              </a:rPr>
              <a:t>→Cu. accumulation in</a:t>
            </a:r>
            <a:r>
              <a:rPr sz="4000" b="1" spc="15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liver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944" y="1523441"/>
            <a:ext cx="6793230" cy="2367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Outcome</a:t>
            </a:r>
            <a:endParaRPr sz="3200">
              <a:latin typeface="Arial"/>
              <a:cs typeface="Arial"/>
            </a:endParaRPr>
          </a:p>
          <a:p>
            <a:pPr marL="12700" marR="704850">
              <a:lnSpc>
                <a:spcPct val="100000"/>
              </a:lnSpc>
              <a:spcBef>
                <a:spcPts val="5"/>
              </a:spcBef>
            </a:pPr>
            <a:r>
              <a:rPr sz="3200" b="1" spc="-5" dirty="0">
                <a:latin typeface="Arial"/>
                <a:cs typeface="Arial"/>
              </a:rPr>
              <a:t>Mild </a:t>
            </a:r>
            <a:r>
              <a:rPr sz="3200" b="1" dirty="0">
                <a:latin typeface="Arial"/>
                <a:cs typeface="Arial"/>
              </a:rPr>
              <a:t>to </a:t>
            </a:r>
            <a:r>
              <a:rPr sz="3200" b="1" spc="-5" dirty="0">
                <a:latin typeface="Arial"/>
                <a:cs typeface="Arial"/>
              </a:rPr>
              <a:t>severe </a:t>
            </a:r>
            <a:r>
              <a:rPr sz="3200" b="1" dirty="0">
                <a:latin typeface="Arial"/>
                <a:cs typeface="Arial"/>
              </a:rPr>
              <a:t>chronic</a:t>
            </a:r>
            <a:r>
              <a:rPr sz="3200" b="1" spc="-114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hepatitis  Full </a:t>
            </a:r>
            <a:r>
              <a:rPr sz="3200" b="1" spc="-5" dirty="0">
                <a:latin typeface="Arial"/>
                <a:cs typeface="Arial"/>
              </a:rPr>
              <a:t>remission </a:t>
            </a:r>
            <a:r>
              <a:rPr sz="3200" b="1" dirty="0">
                <a:latin typeface="Arial"/>
                <a:cs typeface="Arial"/>
              </a:rPr>
              <a:t>is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unusual</a:t>
            </a:r>
            <a:endParaRPr sz="3200">
              <a:latin typeface="Arial"/>
              <a:cs typeface="Arial"/>
            </a:endParaRPr>
          </a:p>
          <a:p>
            <a:pPr marL="278765" marR="5080" indent="-266700">
              <a:lnSpc>
                <a:spcPts val="3070"/>
              </a:lnSpc>
              <a:spcBef>
                <a:spcPts val="740"/>
              </a:spcBef>
            </a:pPr>
            <a:r>
              <a:rPr sz="3200" b="1" dirty="0">
                <a:latin typeface="Arial"/>
                <a:cs typeface="Arial"/>
              </a:rPr>
              <a:t>Risk of cirrhosis is 5% which is</a:t>
            </a:r>
            <a:r>
              <a:rPr sz="3200" b="1" spc="-19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the  main </a:t>
            </a:r>
            <a:r>
              <a:rPr sz="3200" b="1" spc="-5" dirty="0">
                <a:latin typeface="Arial"/>
                <a:cs typeface="Arial"/>
              </a:rPr>
              <a:t>cause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death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23441"/>
            <a:ext cx="7909559" cy="256349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875"/>
              </a:spcBef>
            </a:pPr>
            <a:r>
              <a:rPr sz="3200" dirty="0"/>
              <a:t>-By the age of </a:t>
            </a:r>
            <a:r>
              <a:rPr sz="3200" spc="-5" dirty="0"/>
              <a:t>5yrs. </a:t>
            </a:r>
            <a:r>
              <a:rPr sz="3200" dirty="0"/>
              <a:t>Cu. Spills </a:t>
            </a:r>
            <a:r>
              <a:rPr sz="3200" spc="-5" dirty="0"/>
              <a:t>over </a:t>
            </a:r>
            <a:r>
              <a:rPr sz="3200" dirty="0"/>
              <a:t>to  circulation causing hemolysis &amp;  involvement of other organs as brain</a:t>
            </a:r>
            <a:r>
              <a:rPr sz="3200" spc="-125" dirty="0"/>
              <a:t> </a:t>
            </a:r>
            <a:r>
              <a:rPr sz="3200" dirty="0"/>
              <a:t>&amp;  cornea also kidneys, bones joints &amp;  parathyroid</a:t>
            </a:r>
            <a:r>
              <a:rPr sz="3200" spc="-35" dirty="0"/>
              <a:t> </a:t>
            </a:r>
            <a:r>
              <a:rPr sz="3200" dirty="0"/>
              <a:t>glands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sz="3200" dirty="0"/>
              <a:t>-Urinary </a:t>
            </a:r>
            <a:r>
              <a:rPr sz="3200" spc="-5" dirty="0"/>
              <a:t>exc. </a:t>
            </a:r>
            <a:r>
              <a:rPr sz="3200" dirty="0"/>
              <a:t>Of cu.</a:t>
            </a:r>
            <a:r>
              <a:rPr sz="3200" spc="-75" dirty="0"/>
              <a:t> </a:t>
            </a:r>
            <a:r>
              <a:rPr sz="3200" dirty="0"/>
              <a:t>↑</a:t>
            </a:r>
            <a:endParaRPr sz="3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5956300" cy="44736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223895">
              <a:lnSpc>
                <a:spcPct val="100000"/>
              </a:lnSpc>
              <a:spcBef>
                <a:spcPts val="105"/>
              </a:spcBef>
              <a:tabLst>
                <a:tab pos="1840864" algn="l"/>
              </a:tabLst>
            </a:pP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Morphology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Liver </a:t>
            </a:r>
            <a:r>
              <a:rPr sz="3200" b="1" dirty="0" smtClean="0">
                <a:latin typeface="Arial"/>
                <a:cs typeface="Arial"/>
              </a:rPr>
              <a:t> </a:t>
            </a:r>
            <a:endParaRPr lang="en-US" sz="3200" b="1" dirty="0" smtClean="0">
              <a:latin typeface="Arial"/>
              <a:cs typeface="Arial"/>
            </a:endParaRPr>
          </a:p>
          <a:p>
            <a:pPr marL="12700" marR="3223895">
              <a:lnSpc>
                <a:spcPct val="100000"/>
              </a:lnSpc>
              <a:spcBef>
                <a:spcPts val="105"/>
              </a:spcBef>
              <a:tabLst>
                <a:tab pos="1840864" algn="l"/>
              </a:tabLst>
            </a:pPr>
            <a:r>
              <a:rPr sz="3200" dirty="0" smtClean="0">
                <a:latin typeface="Arial"/>
                <a:cs typeface="Arial"/>
              </a:rPr>
              <a:t>1-Fatty</a:t>
            </a:r>
            <a:r>
              <a:rPr sz="3200" spc="-105" dirty="0" smtClean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change</a:t>
            </a:r>
          </a:p>
          <a:p>
            <a:pPr marL="12700" marR="263779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2-Acute </a:t>
            </a:r>
            <a:r>
              <a:rPr sz="3200" spc="-5" dirty="0">
                <a:latin typeface="Arial"/>
                <a:cs typeface="Arial"/>
              </a:rPr>
              <a:t>hepatitis  </a:t>
            </a:r>
            <a:r>
              <a:rPr sz="3200" dirty="0">
                <a:latin typeface="Arial"/>
                <a:cs typeface="Arial"/>
              </a:rPr>
              <a:t>3-chronic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hepatitis  </a:t>
            </a:r>
            <a:r>
              <a:rPr sz="3200" dirty="0">
                <a:latin typeface="Arial"/>
                <a:cs typeface="Arial"/>
              </a:rPr>
              <a:t>4-cirrhosis</a:t>
            </a: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5-massive </a:t>
            </a:r>
            <a:r>
              <a:rPr sz="3200" spc="-5" dirty="0">
                <a:latin typeface="Arial"/>
                <a:cs typeface="Arial"/>
              </a:rPr>
              <a:t>hepatic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necrosis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u="sng" dirty="0">
                <a:solidFill>
                  <a:srgbClr val="FF0000"/>
                </a:solidFill>
                <a:latin typeface="Arial"/>
                <a:cs typeface="Arial"/>
              </a:rPr>
              <a:t>( </a:t>
            </a:r>
            <a:r>
              <a:rPr sz="3200" u="sng" spc="-5" dirty="0">
                <a:solidFill>
                  <a:srgbClr val="FF0000"/>
                </a:solidFill>
                <a:latin typeface="Arial"/>
                <a:cs typeface="Arial"/>
              </a:rPr>
              <a:t>rhodanine stain </a:t>
            </a:r>
            <a:r>
              <a:rPr sz="3200" u="sng" dirty="0">
                <a:solidFill>
                  <a:srgbClr val="FF0000"/>
                </a:solidFill>
                <a:latin typeface="Arial"/>
                <a:cs typeface="Arial"/>
              </a:rPr>
              <a:t>or </a:t>
            </a:r>
            <a:r>
              <a:rPr sz="3200" u="sng" spc="-5" dirty="0">
                <a:solidFill>
                  <a:srgbClr val="FF0000"/>
                </a:solidFill>
                <a:latin typeface="Arial"/>
                <a:cs typeface="Arial"/>
              </a:rPr>
              <a:t>orcein </a:t>
            </a:r>
            <a:r>
              <a:rPr sz="3200" u="sng" dirty="0">
                <a:solidFill>
                  <a:srgbClr val="FF0000"/>
                </a:solidFill>
                <a:latin typeface="Arial"/>
                <a:cs typeface="Arial"/>
              </a:rPr>
              <a:t>stain</a:t>
            </a:r>
            <a:r>
              <a:rPr sz="3200" u="sng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463" y="2109952"/>
            <a:ext cx="7377430" cy="16840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</a:rPr>
              <a:t>Brain:</a:t>
            </a:r>
            <a:endParaRPr sz="3200"/>
          </a:p>
          <a:p>
            <a:pPr marL="12700" marR="5080">
              <a:lnSpc>
                <a:spcPct val="100000"/>
              </a:lnSpc>
              <a:spcBef>
                <a:spcPts val="770"/>
              </a:spcBef>
            </a:pPr>
            <a:r>
              <a:rPr sz="3200" spc="-5" dirty="0"/>
              <a:t>Toxic </a:t>
            </a:r>
            <a:r>
              <a:rPr sz="3200" dirty="0"/>
              <a:t>injury to </a:t>
            </a:r>
            <a:r>
              <a:rPr sz="3200" spc="-5" dirty="0"/>
              <a:t>basal </a:t>
            </a:r>
            <a:r>
              <a:rPr sz="3200" dirty="0"/>
              <a:t>ganglia </a:t>
            </a:r>
            <a:r>
              <a:rPr sz="3200" spc="-5" dirty="0"/>
              <a:t>esp. </a:t>
            </a:r>
            <a:r>
              <a:rPr sz="3200" dirty="0"/>
              <a:t>the  </a:t>
            </a:r>
            <a:r>
              <a:rPr sz="3200" spc="-5" dirty="0"/>
              <a:t>putamen </a:t>
            </a:r>
            <a:r>
              <a:rPr sz="3200" dirty="0"/>
              <a:t>causing atrophy &amp;</a:t>
            </a:r>
            <a:r>
              <a:rPr sz="3200" spc="-114" dirty="0"/>
              <a:t> </a:t>
            </a:r>
            <a:r>
              <a:rPr sz="3200" spc="-5" dirty="0"/>
              <a:t>cavitation</a:t>
            </a:r>
            <a:endParaRPr sz="3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4840" y="2021585"/>
            <a:ext cx="1071880" cy="0"/>
          </a:xfrm>
          <a:custGeom>
            <a:avLst/>
            <a:gdLst/>
            <a:ahLst/>
            <a:cxnLst/>
            <a:rect l="l" t="t" r="r" b="b"/>
            <a:pathLst>
              <a:path w="1071880">
                <a:moveTo>
                  <a:pt x="0" y="0"/>
                </a:moveTo>
                <a:lnTo>
                  <a:pt x="1071372" y="0"/>
                </a:lnTo>
              </a:path>
            </a:pathLst>
          </a:custGeom>
          <a:ln w="533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2140" y="1421333"/>
            <a:ext cx="7799705" cy="3927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Eye:</a:t>
            </a:r>
            <a:endParaRPr sz="4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000" b="1" spc="-10" dirty="0">
                <a:solidFill>
                  <a:srgbClr val="FF0000"/>
                </a:solidFill>
                <a:latin typeface="Arial"/>
                <a:cs typeface="Arial"/>
              </a:rPr>
              <a:t>kayser- </a:t>
            </a:r>
            <a:r>
              <a:rPr sz="4000" b="1" spc="-5" dirty="0">
                <a:solidFill>
                  <a:srgbClr val="FF0000"/>
                </a:solidFill>
                <a:latin typeface="Arial"/>
                <a:cs typeface="Arial"/>
              </a:rPr>
              <a:t>fleischer</a:t>
            </a:r>
            <a:r>
              <a:rPr sz="40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Arial"/>
                <a:cs typeface="Arial"/>
              </a:rPr>
              <a:t>rings</a:t>
            </a:r>
            <a:endParaRPr sz="4000" dirty="0">
              <a:latin typeface="Arial"/>
              <a:cs typeface="Arial"/>
            </a:endParaRPr>
          </a:p>
          <a:p>
            <a:pPr marL="355600" marR="5080">
              <a:lnSpc>
                <a:spcPts val="3840"/>
              </a:lnSpc>
              <a:spcBef>
                <a:spcPts val="930"/>
              </a:spcBef>
            </a:pPr>
            <a:r>
              <a:rPr sz="4000" spc="-5" dirty="0">
                <a:latin typeface="Arial"/>
                <a:cs typeface="Arial"/>
              </a:rPr>
              <a:t>green – brown depositis of Cu. in  descemet membrane in the  limbus of the</a:t>
            </a:r>
            <a:r>
              <a:rPr sz="400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cornea</a:t>
            </a:r>
            <a:endParaRPr sz="4000" dirty="0">
              <a:latin typeface="Arial"/>
              <a:cs typeface="Arial"/>
            </a:endParaRPr>
          </a:p>
          <a:p>
            <a:pPr marL="355600" marR="3347720">
              <a:lnSpc>
                <a:spcPts val="3840"/>
              </a:lnSpc>
              <a:spcBef>
                <a:spcPts val="960"/>
              </a:spcBef>
            </a:pPr>
            <a:r>
              <a:rPr sz="4000" b="1" spc="-5" dirty="0">
                <a:latin typeface="Arial"/>
                <a:cs typeface="Arial"/>
              </a:rPr>
              <a:t>(</a:t>
            </a:r>
            <a:r>
              <a:rPr sz="4000" b="1" spc="-5" dirty="0" err="1">
                <a:latin typeface="Arial"/>
                <a:cs typeface="Arial"/>
              </a:rPr>
              <a:t>hep</a:t>
            </a:r>
            <a:r>
              <a:rPr sz="4000" b="1" spc="-20" dirty="0" err="1">
                <a:latin typeface="Arial"/>
                <a:cs typeface="Arial"/>
              </a:rPr>
              <a:t>a</a:t>
            </a:r>
            <a:r>
              <a:rPr sz="4000" b="1" spc="-5" dirty="0" err="1">
                <a:latin typeface="Arial"/>
                <a:cs typeface="Arial"/>
              </a:rPr>
              <a:t>tolenticular</a:t>
            </a:r>
            <a:r>
              <a:rPr sz="4000" b="1" spc="-5" dirty="0">
                <a:latin typeface="Arial"/>
                <a:cs typeface="Arial"/>
              </a:rPr>
              <a:t>  </a:t>
            </a:r>
            <a:r>
              <a:rPr sz="4000" b="1" spc="-5" dirty="0" smtClean="0">
                <a:latin typeface="Arial"/>
                <a:cs typeface="Arial"/>
              </a:rPr>
              <a:t>degeneration</a:t>
            </a:r>
            <a:r>
              <a:rPr sz="4000" b="1" spc="-5" dirty="0">
                <a:latin typeface="Arial"/>
                <a:cs typeface="Arial"/>
              </a:rPr>
              <a:t>)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200"/>
            <a:ext cx="71628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7893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8052434" cy="3830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Clinically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43225" algn="l"/>
              </a:tabLst>
            </a:pPr>
            <a:r>
              <a:rPr sz="3200" b="1" dirty="0">
                <a:latin typeface="Arial"/>
                <a:cs typeface="Arial"/>
              </a:rPr>
              <a:t>-Presentation	&gt; 6 yrs of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age</a:t>
            </a:r>
            <a:endParaRPr sz="3200">
              <a:latin typeface="Arial"/>
              <a:cs typeface="Arial"/>
            </a:endParaRPr>
          </a:p>
          <a:p>
            <a:pPr marL="355600" marR="365760" indent="-342900">
              <a:lnSpc>
                <a:spcPts val="3070"/>
              </a:lnSpc>
              <a:spcBef>
                <a:spcPts val="740"/>
              </a:spcBef>
            </a:pPr>
            <a:r>
              <a:rPr sz="3200" b="1" dirty="0">
                <a:latin typeface="Arial"/>
                <a:cs typeface="Arial"/>
              </a:rPr>
              <a:t>-Most common </a:t>
            </a:r>
            <a:r>
              <a:rPr sz="3200" b="1" spc="-5" dirty="0">
                <a:latin typeface="Arial"/>
                <a:cs typeface="Arial"/>
              </a:rPr>
              <a:t>presentation </a:t>
            </a:r>
            <a:r>
              <a:rPr sz="3200" b="1" dirty="0">
                <a:latin typeface="Arial"/>
                <a:cs typeface="Arial"/>
              </a:rPr>
              <a:t>is </a:t>
            </a:r>
            <a:r>
              <a:rPr sz="3200" b="1" spc="-5" dirty="0">
                <a:latin typeface="Arial"/>
                <a:cs typeface="Arial"/>
              </a:rPr>
              <a:t>acute</a:t>
            </a:r>
            <a:r>
              <a:rPr sz="3200" b="1" spc="-1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on  chronic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hepatitis</a:t>
            </a:r>
            <a:endParaRPr sz="3200">
              <a:latin typeface="Arial"/>
              <a:cs typeface="Arial"/>
            </a:endParaRPr>
          </a:p>
          <a:p>
            <a:pPr marL="927100" marR="5080" indent="-915035">
              <a:lnSpc>
                <a:spcPct val="100000"/>
              </a:lnSpc>
              <a:spcBef>
                <a:spcPts val="30"/>
              </a:spcBef>
            </a:pPr>
            <a:r>
              <a:rPr sz="3200" b="1" spc="-5" dirty="0">
                <a:latin typeface="Arial"/>
                <a:cs typeface="Arial"/>
              </a:rPr>
              <a:t>-Neuropsychiatric presentation can occur  behavioral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changes</a:t>
            </a:r>
            <a:endParaRPr sz="32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Frank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psychosis</a:t>
            </a:r>
            <a:endParaRPr sz="32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Parkinson disease- like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syndrome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6499860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DX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915035" algn="l"/>
              </a:tabLst>
            </a:pPr>
            <a:r>
              <a:rPr sz="3200" b="1" spc="-5" dirty="0">
                <a:latin typeface="Arial"/>
                <a:cs typeface="Arial"/>
              </a:rPr>
              <a:t>1-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↓	in serum </a:t>
            </a:r>
            <a:r>
              <a:rPr sz="3200" b="1" spc="-5" dirty="0">
                <a:latin typeface="Arial"/>
                <a:cs typeface="Arial"/>
              </a:rPr>
              <a:t>ceruloplasmin</a:t>
            </a:r>
            <a:r>
              <a:rPr sz="3200" b="1" spc="-8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level  2-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↑	in urinary </a:t>
            </a:r>
            <a:r>
              <a:rPr sz="3200" b="1" spc="-5" dirty="0">
                <a:latin typeface="Arial"/>
                <a:cs typeface="Arial"/>
              </a:rPr>
              <a:t>exc.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Cu.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3- </a:t>
            </a:r>
            <a:r>
              <a:rPr sz="3200" b="1" dirty="0">
                <a:latin typeface="Arial"/>
                <a:cs typeface="Arial"/>
              </a:rPr>
              <a:t>↑ </a:t>
            </a:r>
            <a:r>
              <a:rPr sz="3200" b="1" spc="-5" dirty="0">
                <a:latin typeface="Arial"/>
                <a:cs typeface="Arial"/>
              </a:rPr>
              <a:t>hepatic </a:t>
            </a:r>
            <a:r>
              <a:rPr sz="3200" b="1" dirty="0">
                <a:latin typeface="Arial"/>
                <a:cs typeface="Arial"/>
              </a:rPr>
              <a:t>content of</a:t>
            </a:r>
            <a:r>
              <a:rPr sz="3200" b="1" spc="-114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copper</a:t>
            </a:r>
            <a:endParaRPr sz="3200">
              <a:latin typeface="Arial"/>
              <a:cs typeface="Arial"/>
            </a:endParaRPr>
          </a:p>
          <a:p>
            <a:pPr marL="706120" indent="-351155">
              <a:lnSpc>
                <a:spcPct val="100000"/>
              </a:lnSpc>
              <a:buChar char="&gt;"/>
              <a:tabLst>
                <a:tab pos="706755" algn="l"/>
              </a:tabLst>
            </a:pPr>
            <a:r>
              <a:rPr sz="3200" b="1" spc="-5" dirty="0">
                <a:latin typeface="Arial"/>
                <a:cs typeface="Arial"/>
              </a:rPr>
              <a:t>250 </a:t>
            </a:r>
            <a:r>
              <a:rPr sz="3200" b="1" dirty="0">
                <a:latin typeface="Arial"/>
                <a:cs typeface="Arial"/>
              </a:rPr>
              <a:t>mg/gm dry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wt.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091" y="576199"/>
            <a:ext cx="51542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u="heavy" spc="-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α-</a:t>
            </a:r>
            <a:r>
              <a:rPr sz="3200" u="heavy" dirty="0">
                <a:uFill>
                  <a:solidFill>
                    <a:srgbClr val="000000"/>
                  </a:solidFill>
                </a:uFill>
              </a:rPr>
              <a:t>1-Antitrypsin</a:t>
            </a:r>
            <a:r>
              <a:rPr sz="3200" u="heavy" spc="-11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</a:rPr>
              <a:t>Defeciency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310386"/>
            <a:ext cx="8049259" cy="5061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-- </a:t>
            </a:r>
            <a:r>
              <a:rPr sz="2800" b="1" spc="-5" dirty="0">
                <a:latin typeface="Arial"/>
                <a:cs typeface="Arial"/>
              </a:rPr>
              <a:t>Aut. </a:t>
            </a:r>
            <a:r>
              <a:rPr sz="2800" b="1" dirty="0">
                <a:latin typeface="Arial"/>
                <a:cs typeface="Arial"/>
              </a:rPr>
              <a:t>Recessive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disorder</a:t>
            </a:r>
            <a:endParaRPr sz="2800">
              <a:latin typeface="Arial"/>
              <a:cs typeface="Arial"/>
            </a:endParaRPr>
          </a:p>
          <a:p>
            <a:pPr marL="327660" indent="-315595">
              <a:lnSpc>
                <a:spcPts val="3354"/>
              </a:lnSpc>
              <a:buChar char="-"/>
              <a:tabLst>
                <a:tab pos="327660" algn="l"/>
                <a:tab pos="328295" algn="l"/>
              </a:tabLst>
            </a:pPr>
            <a:r>
              <a:rPr sz="2800" b="1" dirty="0">
                <a:latin typeface="Arial"/>
                <a:cs typeface="Arial"/>
              </a:rPr>
              <a:t>freq. </a:t>
            </a:r>
            <a:r>
              <a:rPr sz="2800" b="1" spc="-5" dirty="0">
                <a:latin typeface="Arial"/>
                <a:cs typeface="Arial"/>
              </a:rPr>
              <a:t>1:7000 in N. </a:t>
            </a:r>
            <a:r>
              <a:rPr sz="2800" b="1" dirty="0">
                <a:latin typeface="Arial"/>
                <a:cs typeface="Arial"/>
              </a:rPr>
              <a:t>american </a:t>
            </a:r>
            <a:r>
              <a:rPr sz="2800" b="1" spc="-5" dirty="0">
                <a:latin typeface="Arial"/>
                <a:cs typeface="Arial"/>
              </a:rPr>
              <a:t>white</a:t>
            </a:r>
            <a:r>
              <a:rPr sz="2800" b="1" spc="6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population</a:t>
            </a:r>
            <a:endParaRPr sz="2800">
              <a:latin typeface="Arial"/>
              <a:cs typeface="Arial"/>
            </a:endParaRPr>
          </a:p>
          <a:p>
            <a:pPr marL="231140" marR="5080" indent="-231140">
              <a:lnSpc>
                <a:spcPct val="80100"/>
              </a:lnSpc>
              <a:spcBef>
                <a:spcPts val="665"/>
              </a:spcBef>
              <a:buFont typeface="Arial"/>
              <a:buChar char="-"/>
              <a:tabLst>
                <a:tab pos="23114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α</a:t>
            </a:r>
            <a:r>
              <a:rPr sz="2800" b="1" spc="-5" dirty="0">
                <a:latin typeface="Arial"/>
                <a:cs typeface="Arial"/>
              </a:rPr>
              <a:t>-1-antiryrpsin is a protease inhibtor as  </a:t>
            </a:r>
            <a:r>
              <a:rPr sz="2800" b="1" dirty="0">
                <a:latin typeface="Arial"/>
                <a:cs typeface="Arial"/>
              </a:rPr>
              <a:t>elastase, cathepsinG </a:t>
            </a:r>
            <a:r>
              <a:rPr sz="2800" b="1" spc="-5" dirty="0">
                <a:latin typeface="Arial"/>
                <a:cs typeface="Arial"/>
              </a:rPr>
              <a:t>, </a:t>
            </a:r>
            <a:r>
              <a:rPr sz="2800" b="1" dirty="0">
                <a:latin typeface="Arial"/>
                <a:cs typeface="Arial"/>
              </a:rPr>
              <a:t>proteinase </a:t>
            </a:r>
            <a:r>
              <a:rPr sz="2800" b="1" spc="-5" dirty="0">
                <a:latin typeface="Arial"/>
                <a:cs typeface="Arial"/>
              </a:rPr>
              <a:t>3 which are  </a:t>
            </a:r>
            <a:r>
              <a:rPr sz="2800" b="1" dirty="0">
                <a:latin typeface="Arial"/>
                <a:cs typeface="Arial"/>
              </a:rPr>
              <a:t>released from </a:t>
            </a:r>
            <a:r>
              <a:rPr sz="2800" b="1" spc="-5" dirty="0">
                <a:latin typeface="Arial"/>
                <a:cs typeface="Arial"/>
              </a:rPr>
              <a:t>neutrophils at the </a:t>
            </a:r>
            <a:r>
              <a:rPr sz="2800" b="1" dirty="0">
                <a:latin typeface="Arial"/>
                <a:cs typeface="Arial"/>
              </a:rPr>
              <a:t>site </a:t>
            </a:r>
            <a:r>
              <a:rPr sz="2800" b="1" spc="-5" dirty="0">
                <a:latin typeface="Arial"/>
                <a:cs typeface="Arial"/>
              </a:rPr>
              <a:t>of  </a:t>
            </a:r>
            <a:r>
              <a:rPr sz="2800" b="1" dirty="0">
                <a:latin typeface="Arial"/>
                <a:cs typeface="Arial"/>
              </a:rPr>
              <a:t>inflammation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-The gene pi. Is located on chr.</a:t>
            </a:r>
            <a:r>
              <a:rPr sz="2800" b="1" spc="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14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-At </a:t>
            </a:r>
            <a:r>
              <a:rPr sz="2800" b="1" dirty="0">
                <a:latin typeface="Arial"/>
                <a:cs typeface="Arial"/>
              </a:rPr>
              <a:t>least </a:t>
            </a:r>
            <a:r>
              <a:rPr sz="2800" b="1" spc="-5" dirty="0">
                <a:latin typeface="Arial"/>
                <a:cs typeface="Arial"/>
              </a:rPr>
              <a:t>75 forms of gene mutation are</a:t>
            </a:r>
            <a:r>
              <a:rPr sz="2800" b="1" spc="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present</a:t>
            </a:r>
            <a:endParaRPr sz="2800">
              <a:latin typeface="Arial"/>
              <a:cs typeface="Arial"/>
            </a:endParaRPr>
          </a:p>
          <a:p>
            <a:pPr marL="355600" marR="180975" indent="-342900">
              <a:lnSpc>
                <a:spcPts val="2690"/>
              </a:lnSpc>
              <a:spcBef>
                <a:spcPts val="650"/>
              </a:spcBef>
            </a:pPr>
            <a:r>
              <a:rPr sz="2800" b="1" spc="-5" dirty="0">
                <a:latin typeface="Arial"/>
                <a:cs typeface="Arial"/>
              </a:rPr>
              <a:t>-The most common </a:t>
            </a:r>
            <a:r>
              <a:rPr sz="2800" b="1" spc="-10" dirty="0">
                <a:latin typeface="Arial"/>
                <a:cs typeface="Arial"/>
              </a:rPr>
              <a:t>genotype </a:t>
            </a:r>
            <a:r>
              <a:rPr sz="2800" b="1" spc="-5" dirty="0">
                <a:latin typeface="Arial"/>
                <a:cs typeface="Arial"/>
              </a:rPr>
              <a:t>is pi.MM present  in </a:t>
            </a:r>
            <a:r>
              <a:rPr sz="2800" b="1" dirty="0">
                <a:latin typeface="Arial"/>
                <a:cs typeface="Arial"/>
              </a:rPr>
              <a:t>90% </a:t>
            </a:r>
            <a:r>
              <a:rPr sz="2800" b="1" spc="-5" dirty="0">
                <a:latin typeface="Arial"/>
                <a:cs typeface="Arial"/>
              </a:rPr>
              <a:t>of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individuals</a:t>
            </a:r>
            <a:endParaRPr sz="2800">
              <a:latin typeface="Arial"/>
              <a:cs typeface="Arial"/>
            </a:endParaRPr>
          </a:p>
          <a:p>
            <a:pPr marL="355600" marR="55880" indent="-342900">
              <a:lnSpc>
                <a:spcPct val="80200"/>
              </a:lnSpc>
              <a:spcBef>
                <a:spcPts val="675"/>
              </a:spcBef>
              <a:tabLst>
                <a:tab pos="4935855" algn="l"/>
              </a:tabLst>
            </a:pPr>
            <a:r>
              <a:rPr sz="2800" b="1" spc="-5" dirty="0">
                <a:latin typeface="Arial"/>
                <a:cs typeface="Arial"/>
              </a:rPr>
              <a:t>-PiZZ </a:t>
            </a:r>
            <a:r>
              <a:rPr sz="2800" b="1" spc="-10" dirty="0">
                <a:latin typeface="Arial"/>
                <a:cs typeface="Arial"/>
              </a:rPr>
              <a:t>genotype </a:t>
            </a:r>
            <a:r>
              <a:rPr sz="2800" b="1" spc="-5" dirty="0">
                <a:latin typeface="Arial"/>
                <a:cs typeface="Arial"/>
              </a:rPr>
              <a:t>→↓</a:t>
            </a:r>
            <a:r>
              <a:rPr sz="2800" b="1" spc="1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level </a:t>
            </a:r>
            <a:r>
              <a:rPr sz="2800" b="1" spc="-5" dirty="0">
                <a:latin typeface="Arial"/>
                <a:cs typeface="Arial"/>
              </a:rPr>
              <a:t>of	</a:t>
            </a:r>
            <a:r>
              <a:rPr sz="2800" b="1" spc="-5" dirty="0">
                <a:latin typeface="Times New Roman"/>
                <a:cs typeface="Times New Roman"/>
              </a:rPr>
              <a:t>α</a:t>
            </a:r>
            <a:r>
              <a:rPr sz="2800" b="1" spc="-5" dirty="0">
                <a:latin typeface="Arial"/>
                <a:cs typeface="Arial"/>
              </a:rPr>
              <a:t>-1-antitrypsin in  blood (only </a:t>
            </a:r>
            <a:r>
              <a:rPr sz="2800" b="1" dirty="0">
                <a:latin typeface="Arial"/>
                <a:cs typeface="Arial"/>
              </a:rPr>
              <a:t>10% </a:t>
            </a:r>
            <a:r>
              <a:rPr sz="2800" b="1" spc="-5" dirty="0">
                <a:latin typeface="Arial"/>
                <a:cs typeface="Arial"/>
              </a:rPr>
              <a:t>of normal) </a:t>
            </a:r>
            <a:r>
              <a:rPr sz="2800" b="1" dirty="0">
                <a:latin typeface="Arial"/>
                <a:cs typeface="Arial"/>
              </a:rPr>
              <a:t>are </a:t>
            </a:r>
            <a:r>
              <a:rPr sz="2800" b="1" spc="-5" dirty="0">
                <a:latin typeface="Arial"/>
                <a:cs typeface="Arial"/>
              </a:rPr>
              <a:t>at high risk of  </a:t>
            </a:r>
            <a:r>
              <a:rPr sz="2800" b="1" dirty="0">
                <a:latin typeface="Arial"/>
                <a:cs typeface="Arial"/>
              </a:rPr>
              <a:t>developing clinical</a:t>
            </a:r>
            <a:r>
              <a:rPr sz="2800" b="1" spc="4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disease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499"/>
          <a:stretch/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729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499"/>
          <a:stretch/>
        </p:blipFill>
        <p:spPr>
          <a:xfrm>
            <a:off x="0" y="152401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41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980"/>
          <a:stretch/>
        </p:blipFill>
        <p:spPr>
          <a:xfrm>
            <a:off x="0" y="10236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0346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264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666" b="7016"/>
          <a:stretch/>
        </p:blipFill>
        <p:spPr>
          <a:xfrm>
            <a:off x="0" y="1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600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168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95" b="11068"/>
          <a:stretch/>
        </p:blipFill>
        <p:spPr>
          <a:xfrm>
            <a:off x="0" y="228600"/>
            <a:ext cx="9144000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370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552"/>
          <a:stretch/>
        </p:blipFill>
        <p:spPr>
          <a:xfrm>
            <a:off x="0" y="0"/>
            <a:ext cx="9144000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0317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2945"/>
          <a:stretch/>
        </p:blipFill>
        <p:spPr>
          <a:xfrm>
            <a:off x="0" y="152400"/>
            <a:ext cx="9144000" cy="721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492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5"/>
              </a:spcBef>
            </a:pPr>
            <a:r>
              <a:rPr dirty="0"/>
              <a:t>Pathogen</a:t>
            </a:r>
            <a:r>
              <a:rPr spc="-15" dirty="0"/>
              <a:t>e</a:t>
            </a:r>
            <a:r>
              <a:rPr dirty="0"/>
              <a:t>sis</a:t>
            </a:r>
          </a:p>
        </p:txBody>
      </p:sp>
      <p:sp>
        <p:nvSpPr>
          <p:cNvPr id="3" name="object 3"/>
          <p:cNvSpPr/>
          <p:nvPr/>
        </p:nvSpPr>
        <p:spPr>
          <a:xfrm>
            <a:off x="2754629" y="1144142"/>
            <a:ext cx="3634740" cy="0"/>
          </a:xfrm>
          <a:custGeom>
            <a:avLst/>
            <a:gdLst/>
            <a:ahLst/>
            <a:cxnLst/>
            <a:rect l="l" t="t" r="r" b="b"/>
            <a:pathLst>
              <a:path w="3634740">
                <a:moveTo>
                  <a:pt x="0" y="0"/>
                </a:moveTo>
                <a:lnTo>
                  <a:pt x="3634740" y="0"/>
                </a:lnTo>
              </a:path>
            </a:pathLst>
          </a:custGeom>
          <a:ln w="594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523441"/>
            <a:ext cx="7896859" cy="256349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355600" marR="5080" indent="-342900" algn="just">
              <a:lnSpc>
                <a:spcPct val="80000"/>
              </a:lnSpc>
              <a:spcBef>
                <a:spcPts val="875"/>
              </a:spcBef>
            </a:pPr>
            <a:r>
              <a:rPr sz="3200" dirty="0">
                <a:latin typeface="Arial"/>
                <a:cs typeface="Arial"/>
              </a:rPr>
              <a:t>-The </a:t>
            </a:r>
            <a:r>
              <a:rPr sz="3200" spc="-5" dirty="0">
                <a:latin typeface="Arial"/>
                <a:cs typeface="Arial"/>
              </a:rPr>
              <a:t>mutant polypeptide </a:t>
            </a:r>
            <a:r>
              <a:rPr sz="3200" dirty="0">
                <a:latin typeface="Arial"/>
                <a:cs typeface="Arial"/>
              </a:rPr>
              <a:t>(PiZ) is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abnormally  folded </a:t>
            </a:r>
            <a:r>
              <a:rPr sz="3200" dirty="0">
                <a:latin typeface="Arial"/>
                <a:cs typeface="Arial"/>
              </a:rPr>
              <a:t>&amp; polymerizes causing its retention  in the ER of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hepatocytes</a:t>
            </a:r>
            <a:endParaRPr sz="3200">
              <a:latin typeface="Arial"/>
              <a:cs typeface="Arial"/>
            </a:endParaRPr>
          </a:p>
          <a:p>
            <a:pPr marL="355600" marR="113664" indent="-342900" algn="just">
              <a:lnSpc>
                <a:spcPct val="80000"/>
              </a:lnSpc>
              <a:spcBef>
                <a:spcPts val="765"/>
              </a:spcBef>
            </a:pPr>
            <a:r>
              <a:rPr sz="3200" spc="-5" dirty="0">
                <a:latin typeface="Arial"/>
                <a:cs typeface="Arial"/>
              </a:rPr>
              <a:t>-Athoyugh </a:t>
            </a:r>
            <a:r>
              <a:rPr sz="3200" dirty="0">
                <a:latin typeface="Arial"/>
                <a:cs typeface="Arial"/>
              </a:rPr>
              <a:t>all </a:t>
            </a:r>
            <a:r>
              <a:rPr sz="3200" spc="-5" dirty="0">
                <a:latin typeface="Arial"/>
                <a:cs typeface="Arial"/>
              </a:rPr>
              <a:t>individual </a:t>
            </a:r>
            <a:r>
              <a:rPr sz="3200" dirty="0">
                <a:latin typeface="Arial"/>
                <a:cs typeface="Arial"/>
              </a:rPr>
              <a:t>with PiZZ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genotype  </a:t>
            </a:r>
            <a:r>
              <a:rPr sz="3200" dirty="0">
                <a:latin typeface="Arial"/>
                <a:cs typeface="Arial"/>
              </a:rPr>
              <a:t>accumulate </a:t>
            </a:r>
            <a:r>
              <a:rPr sz="2400" b="1" dirty="0">
                <a:latin typeface="Times New Roman"/>
                <a:cs typeface="Times New Roman"/>
              </a:rPr>
              <a:t>α</a:t>
            </a:r>
            <a:r>
              <a:rPr sz="3200" dirty="0">
                <a:latin typeface="Arial"/>
                <a:cs typeface="Arial"/>
              </a:rPr>
              <a:t>-1-AT-Z </a:t>
            </a:r>
            <a:r>
              <a:rPr sz="3200" spc="-5" dirty="0">
                <a:latin typeface="Arial"/>
                <a:cs typeface="Arial"/>
              </a:rPr>
              <a:t>protein only 10% </a:t>
            </a:r>
            <a:r>
              <a:rPr sz="3200" dirty="0">
                <a:latin typeface="Arial"/>
                <a:cs typeface="Arial"/>
              </a:rPr>
              <a:t>of  them </a:t>
            </a:r>
            <a:r>
              <a:rPr sz="3200" spc="-5" dirty="0">
                <a:latin typeface="Arial"/>
                <a:cs typeface="Arial"/>
              </a:rPr>
              <a:t>develop </a:t>
            </a:r>
            <a:r>
              <a:rPr sz="3200" dirty="0">
                <a:latin typeface="Arial"/>
                <a:cs typeface="Arial"/>
              </a:rPr>
              <a:t>clinical liver disease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23441"/>
            <a:ext cx="7774940" cy="295338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875"/>
              </a:spcBef>
              <a:tabLst>
                <a:tab pos="7196455" algn="l"/>
              </a:tabLst>
            </a:pPr>
            <a:r>
              <a:rPr sz="3200" b="0" dirty="0">
                <a:latin typeface="Arial"/>
                <a:cs typeface="Arial"/>
              </a:rPr>
              <a:t>-T</a:t>
            </a:r>
            <a:r>
              <a:rPr sz="3200" b="0" spc="-10" dirty="0">
                <a:latin typeface="Arial"/>
                <a:cs typeface="Arial"/>
              </a:rPr>
              <a:t>h</a:t>
            </a:r>
            <a:r>
              <a:rPr sz="3200" b="0" dirty="0">
                <a:latin typeface="Arial"/>
                <a:cs typeface="Arial"/>
              </a:rPr>
              <a:t>e</a:t>
            </a:r>
            <a:r>
              <a:rPr sz="3200" b="0" spc="-2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accum</a:t>
            </a:r>
            <a:r>
              <a:rPr sz="3200" b="0" spc="-20" dirty="0">
                <a:latin typeface="Arial"/>
                <a:cs typeface="Arial"/>
              </a:rPr>
              <a:t>u</a:t>
            </a:r>
            <a:r>
              <a:rPr sz="3200" b="0" dirty="0">
                <a:latin typeface="Arial"/>
                <a:cs typeface="Arial"/>
              </a:rPr>
              <a:t>l</a:t>
            </a:r>
            <a:r>
              <a:rPr sz="3200" b="0" spc="-10" dirty="0">
                <a:latin typeface="Arial"/>
                <a:cs typeface="Arial"/>
              </a:rPr>
              <a:t>a</a:t>
            </a:r>
            <a:r>
              <a:rPr sz="3200" b="0" dirty="0">
                <a:latin typeface="Arial"/>
                <a:cs typeface="Arial"/>
              </a:rPr>
              <a:t>t</a:t>
            </a:r>
            <a:r>
              <a:rPr sz="3200" b="0" spc="-10" dirty="0">
                <a:latin typeface="Arial"/>
                <a:cs typeface="Arial"/>
              </a:rPr>
              <a:t>e</a:t>
            </a:r>
            <a:r>
              <a:rPr sz="3200" b="0" dirty="0">
                <a:latin typeface="Arial"/>
                <a:cs typeface="Arial"/>
              </a:rPr>
              <a:t>d</a:t>
            </a:r>
            <a:r>
              <a:rPr sz="3200" b="0" spc="-30" dirty="0">
                <a:latin typeface="Arial"/>
                <a:cs typeface="Arial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α</a:t>
            </a:r>
            <a:r>
              <a:rPr sz="3200" b="0" dirty="0">
                <a:latin typeface="Arial"/>
                <a:cs typeface="Arial"/>
              </a:rPr>
              <a:t>-</a:t>
            </a:r>
            <a:r>
              <a:rPr sz="3200" b="0" spc="-10" dirty="0">
                <a:latin typeface="Arial"/>
                <a:cs typeface="Arial"/>
              </a:rPr>
              <a:t>1</a:t>
            </a:r>
            <a:r>
              <a:rPr sz="3200" b="0" dirty="0">
                <a:latin typeface="Arial"/>
                <a:cs typeface="Arial"/>
              </a:rPr>
              <a:t>-</a:t>
            </a:r>
            <a:r>
              <a:rPr sz="3200" b="0" spc="-5" dirty="0">
                <a:latin typeface="Arial"/>
                <a:cs typeface="Arial"/>
              </a:rPr>
              <a:t>AT</a:t>
            </a:r>
            <a:r>
              <a:rPr sz="3200" b="0" dirty="0">
                <a:latin typeface="Arial"/>
                <a:cs typeface="Arial"/>
              </a:rPr>
              <a:t>-Z</a:t>
            </a:r>
            <a:r>
              <a:rPr sz="3200" b="0" spc="-40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is n</a:t>
            </a:r>
            <a:r>
              <a:rPr sz="3200" b="0" spc="-20" dirty="0">
                <a:latin typeface="Arial"/>
                <a:cs typeface="Arial"/>
              </a:rPr>
              <a:t>o</a:t>
            </a:r>
            <a:r>
              <a:rPr sz="3200" b="0" dirty="0">
                <a:latin typeface="Arial"/>
                <a:cs typeface="Arial"/>
              </a:rPr>
              <a:t>t </a:t>
            </a:r>
            <a:r>
              <a:rPr sz="3200" b="0" spc="-10" dirty="0">
                <a:latin typeface="Arial"/>
                <a:cs typeface="Arial"/>
              </a:rPr>
              <a:t>t</a:t>
            </a:r>
            <a:r>
              <a:rPr sz="3200" b="0" dirty="0">
                <a:latin typeface="Arial"/>
                <a:cs typeface="Arial"/>
              </a:rPr>
              <a:t>oxic	</a:t>
            </a:r>
            <a:r>
              <a:rPr sz="3200" b="0" spc="-10" dirty="0">
                <a:latin typeface="Arial"/>
                <a:cs typeface="Arial"/>
              </a:rPr>
              <a:t>b</a:t>
            </a:r>
            <a:r>
              <a:rPr sz="3200" b="0" dirty="0">
                <a:latin typeface="Arial"/>
                <a:cs typeface="Arial"/>
              </a:rPr>
              <a:t>ut  the </a:t>
            </a:r>
            <a:r>
              <a:rPr sz="3200" b="0" spc="-5" dirty="0">
                <a:latin typeface="Arial"/>
                <a:cs typeface="Arial"/>
              </a:rPr>
              <a:t>autophagocytic </a:t>
            </a:r>
            <a:r>
              <a:rPr sz="3200" b="0" dirty="0">
                <a:latin typeface="Arial"/>
                <a:cs typeface="Arial"/>
              </a:rPr>
              <a:t>response stimulated  within the hepatocytes </a:t>
            </a:r>
            <a:r>
              <a:rPr sz="3200" b="0" spc="-5" dirty="0">
                <a:latin typeface="Arial"/>
                <a:cs typeface="Arial"/>
              </a:rPr>
              <a:t>appear </a:t>
            </a:r>
            <a:r>
              <a:rPr sz="3200" b="0" dirty="0">
                <a:latin typeface="Arial"/>
                <a:cs typeface="Arial"/>
              </a:rPr>
              <a:t>to be the  cause of liver injury by autophagocytosis  of </a:t>
            </a:r>
            <a:r>
              <a:rPr sz="3200" b="0" spc="-5" dirty="0">
                <a:latin typeface="Arial"/>
                <a:cs typeface="Arial"/>
              </a:rPr>
              <a:t>the </a:t>
            </a:r>
            <a:r>
              <a:rPr sz="3200" b="0" dirty="0">
                <a:latin typeface="Arial"/>
                <a:cs typeface="Arial"/>
              </a:rPr>
              <a:t>mitochondria</a:t>
            </a:r>
            <a:endParaRPr sz="3200">
              <a:latin typeface="Arial"/>
              <a:cs typeface="Arial"/>
            </a:endParaRPr>
          </a:p>
          <a:p>
            <a:pPr marL="355600" marR="149860" indent="-342900">
              <a:lnSpc>
                <a:spcPts val="3070"/>
              </a:lnSpc>
              <a:spcBef>
                <a:spcPts val="745"/>
              </a:spcBef>
            </a:pPr>
            <a:r>
              <a:rPr sz="3200" b="0" spc="-5" dirty="0">
                <a:latin typeface="Arial"/>
                <a:cs typeface="Arial"/>
              </a:rPr>
              <a:t>-8-10% </a:t>
            </a:r>
            <a:r>
              <a:rPr sz="3200" b="0" dirty="0">
                <a:latin typeface="Arial"/>
                <a:cs typeface="Arial"/>
              </a:rPr>
              <a:t>of </a:t>
            </a:r>
            <a:r>
              <a:rPr sz="3200" b="0" spc="-5" dirty="0">
                <a:latin typeface="Arial"/>
                <a:cs typeface="Arial"/>
              </a:rPr>
              <a:t>patients </a:t>
            </a:r>
            <a:r>
              <a:rPr sz="3200" b="0" dirty="0">
                <a:latin typeface="Arial"/>
                <a:cs typeface="Arial"/>
              </a:rPr>
              <a:t>develop </a:t>
            </a:r>
            <a:r>
              <a:rPr sz="3200" b="0" spc="-5" dirty="0">
                <a:latin typeface="Arial"/>
                <a:cs typeface="Arial"/>
              </a:rPr>
              <a:t>significant</a:t>
            </a:r>
            <a:r>
              <a:rPr sz="3200" b="0" spc="-7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liver  </a:t>
            </a:r>
            <a:r>
              <a:rPr sz="3200" b="0" spc="-5" dirty="0">
                <a:latin typeface="Arial"/>
                <a:cs typeface="Arial"/>
              </a:rPr>
              <a:t>damage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8841" y="643254"/>
            <a:ext cx="1769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dirty="0">
                <a:uFill>
                  <a:solidFill>
                    <a:srgbClr val="000000"/>
                  </a:solidFill>
                </a:uFill>
              </a:rPr>
              <a:t>Morphology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5940" y="1599946"/>
            <a:ext cx="7329170" cy="44157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marR="480059" indent="-342900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latin typeface="Arial"/>
                <a:cs typeface="Arial"/>
              </a:rPr>
              <a:t>-</a:t>
            </a:r>
            <a:r>
              <a:rPr sz="1800" b="1" spc="-5" dirty="0">
                <a:latin typeface="Arial"/>
                <a:cs typeface="Arial"/>
              </a:rPr>
              <a:t>Intracytoplasmic </a:t>
            </a:r>
            <a:r>
              <a:rPr sz="1800" b="1" dirty="0">
                <a:latin typeface="Arial"/>
                <a:cs typeface="Arial"/>
              </a:rPr>
              <a:t>globular inclusions in </a:t>
            </a:r>
            <a:r>
              <a:rPr sz="1800" b="1" spc="-5" dirty="0">
                <a:latin typeface="Arial"/>
                <a:cs typeface="Arial"/>
              </a:rPr>
              <a:t>hepatocytes </a:t>
            </a:r>
            <a:r>
              <a:rPr sz="1800" b="1" spc="10" dirty="0">
                <a:latin typeface="Arial"/>
                <a:cs typeface="Arial"/>
              </a:rPr>
              <a:t>which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are  </a:t>
            </a:r>
            <a:r>
              <a:rPr sz="1800" b="1" dirty="0">
                <a:latin typeface="Arial"/>
                <a:cs typeface="Arial"/>
              </a:rPr>
              <a:t>acidophilic in H&amp;E.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sections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800" b="1" dirty="0">
                <a:latin typeface="Arial"/>
                <a:cs typeface="Arial"/>
              </a:rPr>
              <a:t>-The inclusions </a:t>
            </a:r>
            <a:r>
              <a:rPr sz="1800" b="1" spc="-5" dirty="0">
                <a:latin typeface="Arial"/>
                <a:cs typeface="Arial"/>
              </a:rPr>
              <a:t>are </a:t>
            </a:r>
            <a:r>
              <a:rPr sz="1800" b="1" spc="-10" dirty="0">
                <a:latin typeface="Arial"/>
                <a:cs typeface="Arial"/>
              </a:rPr>
              <a:t>PAS-+ve </a:t>
            </a:r>
            <a:r>
              <a:rPr sz="1800" b="1" spc="-5" dirty="0">
                <a:latin typeface="Arial"/>
                <a:cs typeface="Arial"/>
              </a:rPr>
              <a:t>&amp; diastase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resistant</a:t>
            </a:r>
            <a:endParaRPr sz="1800" dirty="0">
              <a:latin typeface="Arial"/>
              <a:cs typeface="Arial"/>
            </a:endParaRPr>
          </a:p>
          <a:p>
            <a:pPr marL="12700" marR="2837180">
              <a:lnSpc>
                <a:spcPct val="110000"/>
              </a:lnSpc>
            </a:pPr>
            <a:r>
              <a:rPr sz="1800" b="1" spc="-5" dirty="0">
                <a:latin typeface="Arial"/>
                <a:cs typeface="Arial"/>
              </a:rPr>
              <a:t>-Neonatal </a:t>
            </a:r>
            <a:r>
              <a:rPr sz="1800" b="1" dirty="0">
                <a:latin typeface="Arial"/>
                <a:cs typeface="Arial"/>
              </a:rPr>
              <a:t>hepatitis </a:t>
            </a:r>
            <a:r>
              <a:rPr sz="1800" b="1" spc="-5" dirty="0">
                <a:latin typeface="Arial"/>
                <a:cs typeface="Arial"/>
              </a:rPr>
              <a:t>cholestasis &amp; </a:t>
            </a:r>
            <a:r>
              <a:rPr sz="1800" b="1" dirty="0">
                <a:latin typeface="Arial"/>
                <a:cs typeface="Arial"/>
              </a:rPr>
              <a:t>fibrosis  Chronic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hepatitis</a:t>
            </a:r>
            <a:endParaRPr sz="1800" dirty="0">
              <a:latin typeface="Arial"/>
              <a:cs typeface="Arial"/>
            </a:endParaRPr>
          </a:p>
          <a:p>
            <a:pPr marL="12700" marR="5706110">
              <a:lnSpc>
                <a:spcPct val="110000"/>
              </a:lnSpc>
            </a:pPr>
            <a:r>
              <a:rPr sz="1800" b="1" spc="-5" dirty="0">
                <a:latin typeface="Arial"/>
                <a:cs typeface="Arial"/>
              </a:rPr>
              <a:t>Cirrhosis  Fatty change  </a:t>
            </a:r>
            <a:r>
              <a:rPr sz="1800" b="1" dirty="0">
                <a:latin typeface="Arial"/>
                <a:cs typeface="Arial"/>
              </a:rPr>
              <a:t>Mallory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bodies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Clinical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features</a:t>
            </a:r>
            <a:endParaRPr sz="1800" dirty="0">
              <a:latin typeface="Arial"/>
              <a:cs typeface="Arial"/>
            </a:endParaRPr>
          </a:p>
          <a:p>
            <a:pPr marL="355600" marR="5080" indent="-342900">
              <a:lnSpc>
                <a:spcPts val="1939"/>
              </a:lnSpc>
              <a:spcBef>
                <a:spcPts val="465"/>
              </a:spcBef>
            </a:pPr>
            <a:r>
              <a:rPr sz="1800" b="1" spc="-5" dirty="0">
                <a:latin typeface="Arial"/>
                <a:cs typeface="Arial"/>
              </a:rPr>
              <a:t>-neonatal hepatitis </a:t>
            </a:r>
            <a:r>
              <a:rPr sz="1800" b="1" spc="5" dirty="0">
                <a:latin typeface="Arial"/>
                <a:cs typeface="Arial"/>
              </a:rPr>
              <a:t>with </a:t>
            </a:r>
            <a:r>
              <a:rPr sz="1800" b="1" spc="-5" dirty="0">
                <a:latin typeface="Arial"/>
                <a:cs typeface="Arial"/>
              </a:rPr>
              <a:t>cholestatic </a:t>
            </a:r>
            <a:r>
              <a:rPr sz="1800" b="1" dirty="0">
                <a:latin typeface="Arial"/>
                <a:cs typeface="Arial"/>
              </a:rPr>
              <a:t>jaundice </a:t>
            </a:r>
            <a:r>
              <a:rPr sz="1800" b="1" spc="-5" dirty="0">
                <a:latin typeface="Arial"/>
                <a:cs typeface="Arial"/>
              </a:rPr>
              <a:t>appears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10 </a:t>
            </a:r>
            <a:r>
              <a:rPr sz="1800" b="1" dirty="0">
                <a:latin typeface="Arial"/>
                <a:cs typeface="Arial"/>
              </a:rPr>
              <a:t>– </a:t>
            </a:r>
            <a:r>
              <a:rPr sz="1800" b="1" spc="-5" dirty="0">
                <a:latin typeface="Arial"/>
                <a:cs typeface="Arial"/>
              </a:rPr>
              <a:t>20% </a:t>
            </a:r>
            <a:r>
              <a:rPr sz="1800" b="1" dirty="0">
                <a:latin typeface="Arial"/>
                <a:cs typeface="Arial"/>
              </a:rPr>
              <a:t>of  newborns </a:t>
            </a:r>
            <a:r>
              <a:rPr sz="1800" b="1" spc="5" dirty="0">
                <a:latin typeface="Arial"/>
                <a:cs typeface="Arial"/>
              </a:rPr>
              <a:t>with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disease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800" b="1" spc="-10" dirty="0">
                <a:latin typeface="Arial"/>
                <a:cs typeface="Arial"/>
              </a:rPr>
              <a:t>-Attacks </a:t>
            </a:r>
            <a:r>
              <a:rPr sz="1800" b="1" dirty="0">
                <a:latin typeface="Arial"/>
                <a:cs typeface="Arial"/>
              </a:rPr>
              <a:t>of hepatitis in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adolescance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800" b="1" dirty="0">
                <a:latin typeface="Arial"/>
                <a:cs typeface="Arial"/>
              </a:rPr>
              <a:t>-chronic hepatitis </a:t>
            </a:r>
            <a:r>
              <a:rPr sz="1800" b="1" spc="-5" dirty="0">
                <a:latin typeface="Arial"/>
                <a:cs typeface="Arial"/>
              </a:rPr>
              <a:t>&amp;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cirrhosis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800" b="1" spc="-5" dirty="0">
                <a:latin typeface="Arial"/>
                <a:cs typeface="Arial"/>
              </a:rPr>
              <a:t>-HCC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2- 3 % </a:t>
            </a:r>
            <a:r>
              <a:rPr sz="1800" b="1" dirty="0">
                <a:latin typeface="Arial"/>
                <a:cs typeface="Arial"/>
              </a:rPr>
              <a:t>of Pizz adults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+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cirrhosis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1473" y="547242"/>
            <a:ext cx="3862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Reye’s</a:t>
            </a:r>
            <a:r>
              <a:rPr sz="3600" spc="-105" dirty="0"/>
              <a:t> </a:t>
            </a:r>
            <a:r>
              <a:rPr sz="3600" dirty="0"/>
              <a:t>Syndrome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66113"/>
            <a:ext cx="8608060" cy="4724114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55600" marR="350520" indent="-342900">
              <a:lnSpc>
                <a:spcPts val="3890"/>
              </a:lnSpc>
              <a:spcBef>
                <a:spcPts val="590"/>
              </a:spcBef>
            </a:pPr>
            <a:r>
              <a:rPr sz="2000" dirty="0">
                <a:latin typeface="Arial"/>
                <a:cs typeface="Arial"/>
              </a:rPr>
              <a:t>-</a:t>
            </a:r>
            <a:r>
              <a:rPr sz="3600" b="1" dirty="0">
                <a:latin typeface="Arial"/>
                <a:cs typeface="Arial"/>
              </a:rPr>
              <a:t>Fatty </a:t>
            </a:r>
            <a:r>
              <a:rPr sz="3600" b="1" spc="-5" dirty="0">
                <a:latin typeface="Arial"/>
                <a:cs typeface="Arial"/>
              </a:rPr>
              <a:t>change </a:t>
            </a:r>
            <a:r>
              <a:rPr sz="3600" b="1" dirty="0">
                <a:latin typeface="Arial"/>
                <a:cs typeface="Arial"/>
              </a:rPr>
              <a:t>in liver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&amp;  encephalopathy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3600" b="1" dirty="0">
                <a:latin typeface="Arial"/>
                <a:cs typeface="Arial"/>
              </a:rPr>
              <a:t>-&lt; </a:t>
            </a:r>
            <a:r>
              <a:rPr sz="3600" b="1" spc="-5" dirty="0">
                <a:latin typeface="Arial"/>
                <a:cs typeface="Arial"/>
              </a:rPr>
              <a:t>4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yr.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3600" b="1" dirty="0">
                <a:latin typeface="Arial"/>
                <a:cs typeface="Arial"/>
              </a:rPr>
              <a:t>-3 – 5 d after </a:t>
            </a:r>
            <a:r>
              <a:rPr sz="3600" b="1" spc="-5" dirty="0">
                <a:latin typeface="Arial"/>
                <a:cs typeface="Arial"/>
              </a:rPr>
              <a:t>viral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illness</a:t>
            </a:r>
            <a:endParaRPr sz="3600" dirty="0">
              <a:latin typeface="Arial"/>
              <a:cs typeface="Arial"/>
            </a:endParaRPr>
          </a:p>
          <a:p>
            <a:pPr marL="12700" marR="384810">
              <a:lnSpc>
                <a:spcPct val="110000"/>
              </a:lnSpc>
              <a:spcBef>
                <a:spcPts val="5"/>
              </a:spcBef>
            </a:pPr>
            <a:r>
              <a:rPr sz="3600" b="1" dirty="0">
                <a:latin typeface="Arial"/>
                <a:cs typeface="Arial"/>
              </a:rPr>
              <a:t>-↑liver </a:t>
            </a:r>
            <a:r>
              <a:rPr sz="3600" b="1" spc="-5" dirty="0">
                <a:latin typeface="Arial"/>
                <a:cs typeface="Arial"/>
              </a:rPr>
              <a:t>&amp; </a:t>
            </a:r>
            <a:r>
              <a:rPr sz="3600" b="1" dirty="0">
                <a:latin typeface="Arial"/>
                <a:cs typeface="Arial"/>
              </a:rPr>
              <a:t>abn. LFT  </a:t>
            </a:r>
            <a:r>
              <a:rPr sz="3600" b="1" spc="-5" dirty="0">
                <a:latin typeface="Arial"/>
                <a:cs typeface="Arial"/>
              </a:rPr>
              <a:t>Vomiting </a:t>
            </a:r>
            <a:r>
              <a:rPr sz="3600" b="1" dirty="0">
                <a:latin typeface="Arial"/>
                <a:cs typeface="Arial"/>
              </a:rPr>
              <a:t>lethargy.  </a:t>
            </a:r>
            <a:r>
              <a:rPr sz="3600" b="1" spc="-5" dirty="0">
                <a:latin typeface="Arial"/>
                <a:cs typeface="Arial"/>
              </a:rPr>
              <a:t>25% may </a:t>
            </a:r>
            <a:r>
              <a:rPr sz="3600" b="1" dirty="0">
                <a:latin typeface="Arial"/>
                <a:cs typeface="Arial"/>
              </a:rPr>
              <a:t>go into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5" dirty="0" smtClean="0">
                <a:latin typeface="Arial"/>
                <a:cs typeface="Arial"/>
              </a:rPr>
              <a:t>coma</a:t>
            </a:r>
            <a:endParaRPr lang="en-US" sz="3600" b="1" spc="-5" dirty="0" smtClean="0">
              <a:latin typeface="Arial"/>
              <a:cs typeface="Arial"/>
            </a:endParaRPr>
          </a:p>
          <a:p>
            <a:pPr marL="12700" marR="384810">
              <a:lnSpc>
                <a:spcPct val="110000"/>
              </a:lnSpc>
              <a:spcBef>
                <a:spcPts val="5"/>
              </a:spcBef>
            </a:pPr>
            <a:r>
              <a:rPr lang="en-US" sz="3600" dirty="0"/>
              <a:t> About 90% of cases in children are associated with </a:t>
            </a:r>
            <a:r>
              <a:rPr lang="en-US" sz="3600" dirty="0" smtClean="0"/>
              <a:t>aspirin</a:t>
            </a:r>
            <a:r>
              <a:rPr lang="en-US" sz="3600" dirty="0"/>
              <a:t> (salicylate) use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333" b="7016"/>
          <a:stretch/>
        </p:blipFill>
        <p:spPr>
          <a:xfrm>
            <a:off x="0" y="304801"/>
            <a:ext cx="883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1390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1502" y="1221486"/>
            <a:ext cx="5920740" cy="0"/>
          </a:xfrm>
          <a:custGeom>
            <a:avLst/>
            <a:gdLst/>
            <a:ahLst/>
            <a:cxnLst/>
            <a:rect l="l" t="t" r="r" b="b"/>
            <a:pathLst>
              <a:path w="5920740">
                <a:moveTo>
                  <a:pt x="0" y="0"/>
                </a:moveTo>
                <a:lnTo>
                  <a:pt x="5920740" y="0"/>
                </a:lnTo>
              </a:path>
            </a:pathLst>
          </a:custGeom>
          <a:ln w="533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9057" y="621537"/>
            <a:ext cx="59480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Budd </a:t>
            </a:r>
            <a:r>
              <a:rPr sz="4000" spc="-5" dirty="0"/>
              <a:t>– Chiari</a:t>
            </a:r>
            <a:r>
              <a:rPr sz="4000" spc="-40" dirty="0"/>
              <a:t> </a:t>
            </a:r>
            <a:r>
              <a:rPr sz="4000" spc="-5" dirty="0"/>
              <a:t>Syndrome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-Thrombotic occlusion of the hepatic</a:t>
            </a:r>
            <a:r>
              <a:rPr spc="-220" dirty="0"/>
              <a:t> </a:t>
            </a:r>
            <a:r>
              <a:rPr spc="-5" dirty="0"/>
              <a:t>vein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-Hepatomegaly</a:t>
            </a:r>
          </a:p>
          <a:p>
            <a:pPr marL="12700">
              <a:lnSpc>
                <a:spcPct val="100000"/>
              </a:lnSpc>
            </a:pPr>
            <a:r>
              <a:rPr dirty="0"/>
              <a:t>-Wt.gain</a:t>
            </a:r>
          </a:p>
          <a:p>
            <a:pPr marL="12700">
              <a:lnSpc>
                <a:spcPct val="100000"/>
              </a:lnSpc>
            </a:pPr>
            <a:r>
              <a:rPr dirty="0"/>
              <a:t>-Ascitis</a:t>
            </a:r>
          </a:p>
          <a:p>
            <a:pPr marL="12700">
              <a:lnSpc>
                <a:spcPct val="100000"/>
              </a:lnSpc>
            </a:pPr>
            <a:r>
              <a:rPr dirty="0"/>
              <a:t>-Abd.</a:t>
            </a:r>
            <a:r>
              <a:rPr spc="-35" dirty="0"/>
              <a:t> </a:t>
            </a:r>
            <a:r>
              <a:rPr dirty="0"/>
              <a:t>Pain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7998460" cy="3953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Causes:</a:t>
            </a:r>
            <a:endParaRPr sz="3200" dirty="0">
              <a:latin typeface="Arial"/>
              <a:cs typeface="Arial"/>
            </a:endParaRPr>
          </a:p>
          <a:p>
            <a:pPr marL="12700" marR="3501390">
              <a:lnSpc>
                <a:spcPct val="100000"/>
              </a:lnSpc>
              <a:buSzPct val="96875"/>
              <a:buAutoNum type="arabicPlain"/>
              <a:tabLst>
                <a:tab pos="374650" algn="l"/>
              </a:tabLst>
            </a:pPr>
            <a:r>
              <a:rPr lang="en-US" sz="3200" b="1" dirty="0" smtClean="0">
                <a:latin typeface="Arial"/>
                <a:cs typeface="Arial"/>
              </a:rPr>
              <a:t>-</a:t>
            </a:r>
            <a:r>
              <a:rPr sz="3200" b="1" dirty="0" smtClean="0">
                <a:latin typeface="Arial"/>
                <a:cs typeface="Arial"/>
              </a:rPr>
              <a:t>Pregnancy  </a:t>
            </a:r>
            <a:endParaRPr lang="en-US" sz="3200" b="1" dirty="0" smtClean="0">
              <a:latin typeface="Arial"/>
              <a:cs typeface="Arial"/>
            </a:endParaRPr>
          </a:p>
          <a:p>
            <a:pPr marL="12700" marR="3501390">
              <a:lnSpc>
                <a:spcPct val="100000"/>
              </a:lnSpc>
              <a:buSzPct val="96875"/>
              <a:tabLst>
                <a:tab pos="374650" algn="l"/>
              </a:tabLst>
            </a:pPr>
            <a:r>
              <a:rPr lang="en-US" sz="3200" b="1" spc="-10" dirty="0" smtClean="0">
                <a:latin typeface="Arial"/>
                <a:cs typeface="Arial"/>
              </a:rPr>
              <a:t>2-</a:t>
            </a:r>
            <a:r>
              <a:rPr sz="3200" b="1" dirty="0" smtClean="0">
                <a:latin typeface="Arial"/>
                <a:cs typeface="Arial"/>
              </a:rPr>
              <a:t>Postpartum</a:t>
            </a:r>
            <a:endParaRPr sz="3200" dirty="0">
              <a:latin typeface="Arial"/>
              <a:cs typeface="Arial"/>
            </a:endParaRPr>
          </a:p>
          <a:p>
            <a:pPr marL="12700" marR="2190115">
              <a:lnSpc>
                <a:spcPct val="100000"/>
              </a:lnSpc>
            </a:pPr>
            <a:r>
              <a:rPr lang="en-US" sz="3200" b="1" dirty="0" smtClean="0">
                <a:latin typeface="Arial"/>
                <a:cs typeface="Arial"/>
              </a:rPr>
              <a:t>3-</a:t>
            </a:r>
            <a:r>
              <a:rPr sz="3200" b="1" dirty="0" smtClean="0">
                <a:latin typeface="Arial"/>
                <a:cs typeface="Arial"/>
              </a:rPr>
              <a:t>Oral</a:t>
            </a:r>
            <a:r>
              <a:rPr sz="3200" b="1" spc="-85" dirty="0" smtClean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contraceptive  </a:t>
            </a:r>
            <a:endParaRPr lang="en-US" sz="3200" b="1" dirty="0" smtClean="0">
              <a:latin typeface="Arial"/>
              <a:cs typeface="Arial"/>
            </a:endParaRPr>
          </a:p>
          <a:p>
            <a:pPr marL="12700" marR="2190115">
              <a:lnSpc>
                <a:spcPct val="100000"/>
              </a:lnSpc>
            </a:pPr>
            <a:r>
              <a:rPr lang="en-US" sz="3200" b="1" dirty="0" smtClean="0">
                <a:latin typeface="Arial"/>
                <a:cs typeface="Arial"/>
              </a:rPr>
              <a:t>4</a:t>
            </a:r>
            <a:r>
              <a:rPr sz="3200" b="1" dirty="0" smtClean="0">
                <a:latin typeface="Arial"/>
                <a:cs typeface="Arial"/>
              </a:rPr>
              <a:t>-Mechanical</a:t>
            </a:r>
            <a:r>
              <a:rPr sz="3200" b="1" spc="-100" dirty="0" smtClean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obstruction  </a:t>
            </a:r>
            <a:endParaRPr lang="en-US" sz="3200" b="1" dirty="0" smtClean="0">
              <a:latin typeface="Arial"/>
              <a:cs typeface="Arial"/>
            </a:endParaRPr>
          </a:p>
          <a:p>
            <a:pPr marL="12700" marR="2190115">
              <a:lnSpc>
                <a:spcPct val="100000"/>
              </a:lnSpc>
            </a:pPr>
            <a:r>
              <a:rPr lang="en-US" sz="3200" b="1" dirty="0">
                <a:latin typeface="Arial"/>
                <a:cs typeface="Arial"/>
              </a:rPr>
              <a:t>5</a:t>
            </a:r>
            <a:r>
              <a:rPr sz="3200" b="1" dirty="0" smtClean="0">
                <a:latin typeface="Arial"/>
                <a:cs typeface="Arial"/>
              </a:rPr>
              <a:t>-Tumors</a:t>
            </a:r>
            <a:r>
              <a:rPr sz="3200" b="1" spc="-15" dirty="0" smtClean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as	HCC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3200" b="1" dirty="0">
                <a:latin typeface="Arial"/>
                <a:cs typeface="Arial"/>
              </a:rPr>
              <a:t>6</a:t>
            </a:r>
            <a:r>
              <a:rPr sz="3200" b="1" dirty="0" smtClean="0">
                <a:latin typeface="Arial"/>
                <a:cs typeface="Arial"/>
              </a:rPr>
              <a:t>-Idiopathic </a:t>
            </a:r>
            <a:r>
              <a:rPr sz="3200" b="1" dirty="0">
                <a:latin typeface="Arial"/>
                <a:cs typeface="Arial"/>
              </a:rPr>
              <a:t>in </a:t>
            </a:r>
            <a:r>
              <a:rPr sz="3200" b="1" spc="-5" dirty="0">
                <a:latin typeface="Arial"/>
                <a:cs typeface="Arial"/>
              </a:rPr>
              <a:t>30% </a:t>
            </a:r>
            <a:r>
              <a:rPr sz="3200" b="1" dirty="0">
                <a:latin typeface="Arial"/>
                <a:cs typeface="Arial"/>
              </a:rPr>
              <a:t>of the</a:t>
            </a:r>
            <a:r>
              <a:rPr sz="3200" b="1" spc="-1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cases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694"/>
            <a:ext cx="6820534" cy="43186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Morphology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3200" dirty="0">
                <a:latin typeface="Arial"/>
                <a:cs typeface="Arial"/>
              </a:rPr>
              <a:t>-Swollen liver , </a:t>
            </a:r>
            <a:r>
              <a:rPr sz="3200" spc="-5" dirty="0">
                <a:latin typeface="Arial"/>
                <a:cs typeface="Arial"/>
              </a:rPr>
              <a:t>red with tense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capsule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3200" spc="-5" dirty="0">
                <a:latin typeface="Arial"/>
                <a:cs typeface="Arial"/>
              </a:rPr>
              <a:t>-centrilobular congestion </a:t>
            </a:r>
            <a:r>
              <a:rPr sz="3200" dirty="0">
                <a:latin typeface="Arial"/>
                <a:cs typeface="Arial"/>
              </a:rPr>
              <a:t>&amp;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necrosis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3200" dirty="0">
                <a:latin typeface="Arial"/>
                <a:cs typeface="Arial"/>
              </a:rPr>
              <a:t>-Fibrosis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3200" dirty="0">
                <a:latin typeface="Arial"/>
                <a:cs typeface="Arial"/>
              </a:rPr>
              <a:t>-Thrombi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Clinically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Mortality rate is </a:t>
            </a:r>
            <a:r>
              <a:rPr sz="3200" spc="-5" dirty="0">
                <a:latin typeface="Arial"/>
                <a:cs typeface="Arial"/>
              </a:rPr>
              <a:t>high </a:t>
            </a:r>
            <a:r>
              <a:rPr sz="3200" dirty="0">
                <a:latin typeface="Arial"/>
                <a:cs typeface="Arial"/>
              </a:rPr>
              <a:t>if not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treated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3322" y="547242"/>
            <a:ext cx="66776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Primary </a:t>
            </a:r>
            <a:r>
              <a:rPr sz="3600" dirty="0"/>
              <a:t>sclerosing</a:t>
            </a:r>
            <a:r>
              <a:rPr sz="3600" spc="-50" dirty="0"/>
              <a:t> </a:t>
            </a:r>
            <a:r>
              <a:rPr sz="3600" spc="-5" dirty="0"/>
              <a:t>cholangitis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50163" y="1523441"/>
            <a:ext cx="7557770" cy="3713479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R="107314">
              <a:lnSpc>
                <a:spcPct val="90000"/>
              </a:lnSpc>
              <a:spcBef>
                <a:spcPts val="490"/>
              </a:spcBef>
            </a:pPr>
            <a:r>
              <a:rPr sz="3200" b="1" dirty="0">
                <a:latin typeface="Arial"/>
                <a:cs typeface="Arial"/>
              </a:rPr>
              <a:t>-Inflammation , </a:t>
            </a:r>
            <a:r>
              <a:rPr sz="3200" b="1" spc="-5" dirty="0">
                <a:latin typeface="Arial"/>
                <a:cs typeface="Arial"/>
              </a:rPr>
              <a:t>obliterative firosis, </a:t>
            </a:r>
            <a:r>
              <a:rPr sz="3200" b="1" dirty="0">
                <a:latin typeface="Arial"/>
                <a:cs typeface="Arial"/>
              </a:rPr>
              <a:t>&amp;  </a:t>
            </a:r>
            <a:r>
              <a:rPr sz="3200" b="1" spc="-5" dirty="0">
                <a:latin typeface="Arial"/>
                <a:cs typeface="Arial"/>
              </a:rPr>
              <a:t>segmental </a:t>
            </a:r>
            <a:r>
              <a:rPr sz="3200" b="1" dirty="0">
                <a:latin typeface="Arial"/>
                <a:cs typeface="Arial"/>
              </a:rPr>
              <a:t>dilation of the obstructed  intra </a:t>
            </a:r>
            <a:r>
              <a:rPr sz="3200" b="1" spc="-5" dirty="0">
                <a:latin typeface="Arial"/>
                <a:cs typeface="Arial"/>
              </a:rPr>
              <a:t>hepatic </a:t>
            </a:r>
            <a:r>
              <a:rPr sz="3200" b="1" dirty="0">
                <a:latin typeface="Arial"/>
                <a:cs typeface="Arial"/>
              </a:rPr>
              <a:t>&amp; </a:t>
            </a:r>
            <a:r>
              <a:rPr sz="3200" b="1" spc="-5" dirty="0">
                <a:latin typeface="Arial"/>
                <a:cs typeface="Arial"/>
              </a:rPr>
              <a:t>extra hepatic </a:t>
            </a:r>
            <a:r>
              <a:rPr sz="3200" b="1" dirty="0">
                <a:latin typeface="Arial"/>
                <a:cs typeface="Arial"/>
              </a:rPr>
              <a:t>bile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ducts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-In PSC, UC </a:t>
            </a:r>
            <a:r>
              <a:rPr sz="3200" b="1" spc="-5" dirty="0">
                <a:latin typeface="Arial"/>
                <a:cs typeface="Arial"/>
              </a:rPr>
              <a:t>coexists </a:t>
            </a:r>
            <a:r>
              <a:rPr sz="3200" b="1" dirty="0">
                <a:latin typeface="Arial"/>
                <a:cs typeface="Arial"/>
              </a:rPr>
              <a:t>in </a:t>
            </a:r>
            <a:r>
              <a:rPr sz="3200" b="1" spc="-5" dirty="0">
                <a:latin typeface="Arial"/>
                <a:cs typeface="Arial"/>
              </a:rPr>
              <a:t>70%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13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patients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-in patients of UC, </a:t>
            </a:r>
            <a:r>
              <a:rPr sz="3200" b="1" spc="-5" dirty="0">
                <a:latin typeface="Arial"/>
                <a:cs typeface="Arial"/>
              </a:rPr>
              <a:t>4% </a:t>
            </a:r>
            <a:r>
              <a:rPr sz="3200" b="1" dirty="0">
                <a:latin typeface="Arial"/>
                <a:cs typeface="Arial"/>
              </a:rPr>
              <a:t>develop</a:t>
            </a:r>
            <a:r>
              <a:rPr sz="3200" b="1" spc="-1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PSC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-3-5 </a:t>
            </a:r>
            <a:r>
              <a:rPr sz="3200" b="1" dirty="0">
                <a:latin typeface="Arial"/>
                <a:cs typeface="Arial"/>
              </a:rPr>
              <a:t>the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decades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M: F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2:1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2400" dirty="0">
                <a:latin typeface="Arial"/>
                <a:cs typeface="Arial"/>
              </a:rPr>
              <a:t>*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0697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533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463" y="1511249"/>
            <a:ext cx="26396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000000"/>
                  </a:solidFill>
                </a:uFill>
              </a:rPr>
              <a:t>Morphology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7463" y="2065146"/>
            <a:ext cx="7486015" cy="287909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660"/>
              </a:spcBef>
            </a:pPr>
            <a:r>
              <a:rPr sz="2400" spc="-5" dirty="0">
                <a:latin typeface="Arial"/>
                <a:cs typeface="Arial"/>
              </a:rPr>
              <a:t>-Concentric periductal onion-skin fibrosis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lymphocytic  infilrate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dirty="0">
                <a:latin typeface="Arial"/>
                <a:cs typeface="Arial"/>
              </a:rPr>
              <a:t>-Atrophy &amp; </a:t>
            </a:r>
            <a:r>
              <a:rPr sz="2400" spc="-5" dirty="0">
                <a:latin typeface="Arial"/>
                <a:cs typeface="Arial"/>
              </a:rPr>
              <a:t>obliteration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10" dirty="0">
                <a:latin typeface="Arial"/>
                <a:cs typeface="Arial"/>
              </a:rPr>
              <a:t>bile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ducts</a:t>
            </a: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-Dilation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bile </a:t>
            </a:r>
            <a:r>
              <a:rPr sz="2400" dirty="0">
                <a:latin typeface="Arial"/>
                <a:cs typeface="Arial"/>
              </a:rPr>
              <a:t>ducts </a:t>
            </a:r>
            <a:r>
              <a:rPr sz="2400" spc="-5" dirty="0">
                <a:latin typeface="Arial"/>
                <a:cs typeface="Arial"/>
              </a:rPr>
              <a:t>inbetween areas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stricture</a:t>
            </a: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-Cholestasis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fibrosis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-Cirrhosis, cholangiocarcinoma </a:t>
            </a:r>
            <a:r>
              <a:rPr sz="2400" dirty="0">
                <a:latin typeface="Arial"/>
                <a:cs typeface="Arial"/>
              </a:rPr>
              <a:t>( </a:t>
            </a:r>
            <a:r>
              <a:rPr sz="2400" spc="-5" dirty="0">
                <a:latin typeface="Arial"/>
                <a:cs typeface="Arial"/>
              </a:rPr>
              <a:t>10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15%)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658"/>
            <a:ext cx="7896859" cy="412369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Secondary biliary</a:t>
            </a:r>
            <a:r>
              <a:rPr sz="3200" b="1" u="heavy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cirrhosis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Arial"/>
                <a:cs typeface="Arial"/>
              </a:rPr>
              <a:t>-Prolonged obst.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extrahepatic biliary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tree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b="1" spc="-5" dirty="0">
                <a:latin typeface="Arial"/>
                <a:cs typeface="Arial"/>
              </a:rPr>
              <a:t>-Causes:</a:t>
            </a:r>
            <a:endParaRPr sz="3200">
              <a:latin typeface="Arial"/>
              <a:cs typeface="Arial"/>
            </a:endParaRPr>
          </a:p>
          <a:p>
            <a:pPr marL="12700" marR="5119370" algn="just">
              <a:lnSpc>
                <a:spcPct val="120000"/>
              </a:lnSpc>
            </a:pPr>
            <a:r>
              <a:rPr sz="3200" dirty="0">
                <a:latin typeface="Arial"/>
                <a:cs typeface="Arial"/>
              </a:rPr>
              <a:t>1-cholelithiasis  2-biliary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atresia  </a:t>
            </a:r>
            <a:r>
              <a:rPr sz="3200" dirty="0">
                <a:latin typeface="Arial"/>
                <a:cs typeface="Arial"/>
              </a:rPr>
              <a:t>3-malignancies  4-stricutres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2544" y="483234"/>
            <a:ext cx="65227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Primary biliary</a:t>
            </a:r>
            <a:r>
              <a:rPr spc="-60" dirty="0"/>
              <a:t> </a:t>
            </a:r>
            <a:r>
              <a:rPr dirty="0"/>
              <a:t>Cirrhosis</a:t>
            </a:r>
          </a:p>
        </p:txBody>
      </p:sp>
      <p:sp>
        <p:nvSpPr>
          <p:cNvPr id="3" name="object 3"/>
          <p:cNvSpPr/>
          <p:nvPr/>
        </p:nvSpPr>
        <p:spPr>
          <a:xfrm>
            <a:off x="1323594" y="1144142"/>
            <a:ext cx="6497320" cy="0"/>
          </a:xfrm>
          <a:custGeom>
            <a:avLst/>
            <a:gdLst/>
            <a:ahLst/>
            <a:cxnLst/>
            <a:rect l="l" t="t" r="r" b="b"/>
            <a:pathLst>
              <a:path w="6497320">
                <a:moveTo>
                  <a:pt x="0" y="0"/>
                </a:moveTo>
                <a:lnTo>
                  <a:pt x="6496811" y="0"/>
                </a:lnTo>
              </a:path>
            </a:pathLst>
          </a:custGeom>
          <a:ln w="594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48056" rIns="0" bIns="0" rtlCol="0">
            <a:spAutoFit/>
          </a:bodyPr>
          <a:lstStyle/>
          <a:p>
            <a:pPr marL="355600" marR="5080" indent="-342900">
              <a:lnSpc>
                <a:spcPts val="3080"/>
              </a:lnSpc>
              <a:spcBef>
                <a:spcPts val="840"/>
              </a:spcBef>
            </a:pPr>
            <a:r>
              <a:rPr sz="2000" b="0" spc="-5" dirty="0">
                <a:latin typeface="Arial"/>
                <a:cs typeface="Arial"/>
              </a:rPr>
              <a:t>-</a:t>
            </a:r>
            <a:r>
              <a:rPr spc="-5" dirty="0"/>
              <a:t>chronic, progressive </a:t>
            </a:r>
            <a:r>
              <a:rPr dirty="0"/>
              <a:t>&amp; often</a:t>
            </a:r>
            <a:r>
              <a:rPr spc="-70" dirty="0"/>
              <a:t> </a:t>
            </a:r>
            <a:r>
              <a:rPr spc="-5" dirty="0"/>
              <a:t>fatal  </a:t>
            </a:r>
            <a:r>
              <a:rPr dirty="0"/>
              <a:t>cholestatic liver</a:t>
            </a:r>
            <a:r>
              <a:rPr spc="-55" dirty="0"/>
              <a:t> </a:t>
            </a:r>
            <a:r>
              <a:rPr spc="-5" dirty="0"/>
              <a:t>disease</a:t>
            </a:r>
            <a:endParaRPr sz="2000">
              <a:latin typeface="Arial"/>
              <a:cs typeface="Arial"/>
            </a:endParaRPr>
          </a:p>
          <a:p>
            <a:pPr marL="355600" marR="131445" indent="-342900">
              <a:lnSpc>
                <a:spcPct val="80000"/>
              </a:lnSpc>
              <a:spcBef>
                <a:spcPts val="790"/>
              </a:spcBef>
            </a:pPr>
            <a:r>
              <a:rPr spc="-5" dirty="0"/>
              <a:t>-Non-suppurative</a:t>
            </a:r>
            <a:r>
              <a:rPr spc="-85" dirty="0"/>
              <a:t> </a:t>
            </a:r>
            <a:r>
              <a:rPr dirty="0"/>
              <a:t>granulomatous  destruction of </a:t>
            </a:r>
            <a:r>
              <a:rPr spc="-5" dirty="0"/>
              <a:t>medium-sized  </a:t>
            </a:r>
            <a:r>
              <a:rPr dirty="0"/>
              <a:t>intrahepatic bile ducts, portal  inflammation &amp;</a:t>
            </a:r>
            <a:r>
              <a:rPr spc="-35" dirty="0"/>
              <a:t> </a:t>
            </a:r>
            <a:r>
              <a:rPr dirty="0"/>
              <a:t>scarring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6389370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99410" algn="l"/>
              </a:tabLst>
            </a:pPr>
            <a:r>
              <a:rPr sz="3200" dirty="0">
                <a:latin typeface="Arial"/>
                <a:cs typeface="Arial"/>
              </a:rPr>
              <a:t>-</a:t>
            </a:r>
            <a:r>
              <a:rPr sz="3200" b="1" dirty="0">
                <a:latin typeface="Arial"/>
                <a:cs typeface="Arial"/>
              </a:rPr>
              <a:t>Age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20-80yrs	</a:t>
            </a:r>
            <a:r>
              <a:rPr sz="3200" b="1" dirty="0">
                <a:latin typeface="Arial"/>
                <a:cs typeface="Arial"/>
              </a:rPr>
              <a:t>( peak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40-50yrs)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b="1" dirty="0">
                <a:latin typeface="Arial"/>
                <a:cs typeface="Arial"/>
              </a:rPr>
              <a:t>-F&gt;M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-Insidious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onset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-Pruritis,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jaundice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-Cirrhosis </a:t>
            </a:r>
            <a:r>
              <a:rPr sz="3200" b="1" spc="-5" dirty="0">
                <a:latin typeface="Arial"/>
                <a:cs typeface="Arial"/>
              </a:rPr>
              <a:t>over </a:t>
            </a:r>
            <a:r>
              <a:rPr sz="3200" b="1" dirty="0">
                <a:latin typeface="Arial"/>
                <a:cs typeface="Arial"/>
              </a:rPr>
              <a:t>2 or more</a:t>
            </a:r>
            <a:r>
              <a:rPr sz="3200" b="1" spc="-10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decdes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32" t="17716" r="38334" b="20275"/>
          <a:stretch/>
        </p:blipFill>
        <p:spPr>
          <a:xfrm>
            <a:off x="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0748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7894320" cy="402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-</a:t>
            </a:r>
            <a:r>
              <a:rPr sz="3200" b="1" dirty="0">
                <a:latin typeface="Arial"/>
                <a:cs typeface="Arial"/>
              </a:rPr>
              <a:t>↑Alkaline phosphatase &amp;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cholesterol</a:t>
            </a:r>
            <a:endParaRPr sz="3200">
              <a:latin typeface="Arial"/>
              <a:cs typeface="Arial"/>
            </a:endParaRPr>
          </a:p>
          <a:p>
            <a:pPr marL="355600" marR="2174240" indent="-342900">
              <a:lnSpc>
                <a:spcPts val="3070"/>
              </a:lnSpc>
              <a:spcBef>
                <a:spcPts val="745"/>
              </a:spcBef>
            </a:pPr>
            <a:r>
              <a:rPr sz="3200" b="1" dirty="0">
                <a:latin typeface="Arial"/>
                <a:cs typeface="Arial"/>
              </a:rPr>
              <a:t>-Hyperbilirubinemia =</a:t>
            </a:r>
            <a:r>
              <a:rPr sz="3200" b="1" spc="-1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hepatic  decompansation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  <a:tabLst>
                <a:tab pos="4725035" algn="l"/>
              </a:tabLst>
            </a:pPr>
            <a:r>
              <a:rPr sz="3200" b="1" dirty="0">
                <a:latin typeface="Arial"/>
                <a:cs typeface="Arial"/>
              </a:rPr>
              <a:t>-Antimitochondrial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Abs	&gt;</a:t>
            </a:r>
            <a:r>
              <a:rPr sz="3200" b="1" spc="-5" dirty="0">
                <a:latin typeface="Arial"/>
                <a:cs typeface="Arial"/>
              </a:rPr>
              <a:t> 90%</a:t>
            </a:r>
            <a:endParaRPr sz="3200">
              <a:latin typeface="Arial"/>
              <a:cs typeface="Arial"/>
            </a:endParaRPr>
          </a:p>
          <a:p>
            <a:pPr marL="355600" marR="2595245" indent="-342900">
              <a:lnSpc>
                <a:spcPts val="3070"/>
              </a:lnSpc>
              <a:spcBef>
                <a:spcPts val="745"/>
              </a:spcBef>
            </a:pPr>
            <a:r>
              <a:rPr sz="3200" b="1" spc="-5" dirty="0">
                <a:latin typeface="Arial"/>
                <a:cs typeface="Arial"/>
              </a:rPr>
              <a:t>Antimitochondrial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pyruvate  </a:t>
            </a:r>
            <a:r>
              <a:rPr sz="3200" b="1" dirty="0">
                <a:latin typeface="Arial"/>
                <a:cs typeface="Arial"/>
              </a:rPr>
              <a:t>dehydrogenase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454"/>
              </a:lnSpc>
              <a:spcBef>
                <a:spcPts val="30"/>
              </a:spcBef>
            </a:pPr>
            <a:r>
              <a:rPr sz="3200" b="1" spc="-5" dirty="0">
                <a:latin typeface="Arial"/>
                <a:cs typeface="Arial"/>
              </a:rPr>
              <a:t>-Associated conditions: </a:t>
            </a:r>
            <a:r>
              <a:rPr sz="3200" b="1" dirty="0">
                <a:latin typeface="Arial"/>
                <a:cs typeface="Arial"/>
              </a:rPr>
              <a:t>sjogern</a:t>
            </a:r>
            <a:r>
              <a:rPr sz="3200" b="1" spc="-1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synd.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ts val="3080"/>
              </a:lnSpc>
              <a:spcBef>
                <a:spcPts val="350"/>
              </a:spcBef>
            </a:pPr>
            <a:r>
              <a:rPr sz="3200" b="1" dirty="0">
                <a:latin typeface="Arial"/>
                <a:cs typeface="Arial"/>
              </a:rPr>
              <a:t>Scleroderma thyroiditis, RA,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Raynauds  phenomenon. MGN, celiac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disease.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16589"/>
            <a:ext cx="8009890" cy="348932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Morphology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-interlobular </a:t>
            </a:r>
            <a:r>
              <a:rPr sz="2000" b="1" spc="-5" dirty="0">
                <a:latin typeface="Arial"/>
                <a:cs typeface="Arial"/>
              </a:rPr>
              <a:t>bile </a:t>
            </a:r>
            <a:r>
              <a:rPr sz="2000" b="1" dirty="0">
                <a:latin typeface="Arial"/>
                <a:cs typeface="Arial"/>
              </a:rPr>
              <a:t>ducts are absent or </a:t>
            </a:r>
            <a:r>
              <a:rPr sz="2000" b="1" spc="-5" dirty="0">
                <a:latin typeface="Arial"/>
                <a:cs typeface="Arial"/>
              </a:rPr>
              <a:t>severely </a:t>
            </a:r>
            <a:r>
              <a:rPr sz="2000" b="1" dirty="0">
                <a:latin typeface="Arial"/>
                <a:cs typeface="Arial"/>
              </a:rPr>
              <a:t>destructed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(florid  duct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lesion)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-intra epithelial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inflammation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-Granulomatous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inflammation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Bile ductular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proliferation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Cholestesis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Necrosis of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parenchyma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Cirrhosis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33882"/>
            <a:ext cx="7691755" cy="482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0" marR="365760" indent="-802005">
              <a:lnSpc>
                <a:spcPct val="100000"/>
              </a:lnSpc>
              <a:spcBef>
                <a:spcPts val="10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Sinusoidal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Obstruction</a:t>
            </a:r>
            <a:r>
              <a:rPr sz="3200" b="1" u="heavy" spc="-11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Syndrome 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Veno-occlusive</a:t>
            </a:r>
            <a:r>
              <a:rPr sz="3200" b="1" u="heavy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disease)</a:t>
            </a:r>
            <a:endParaRPr sz="3200">
              <a:latin typeface="Arial"/>
              <a:cs typeface="Arial"/>
            </a:endParaRPr>
          </a:p>
          <a:p>
            <a:pPr marL="355600" marR="1256030" indent="-342900" algn="just">
              <a:lnSpc>
                <a:spcPct val="80000"/>
              </a:lnSpc>
              <a:spcBef>
                <a:spcPts val="2460"/>
              </a:spcBef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3200" b="1" dirty="0">
                <a:latin typeface="Arial"/>
                <a:cs typeface="Arial"/>
              </a:rPr>
              <a:t>Originally </a:t>
            </a:r>
            <a:r>
              <a:rPr sz="3200" b="1" spc="-5" dirty="0">
                <a:latin typeface="Arial"/>
                <a:cs typeface="Arial"/>
              </a:rPr>
              <a:t>described </a:t>
            </a:r>
            <a:r>
              <a:rPr sz="3200" b="1" dirty="0">
                <a:latin typeface="Arial"/>
                <a:cs typeface="Arial"/>
              </a:rPr>
              <a:t>in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Jamaican  </a:t>
            </a:r>
            <a:r>
              <a:rPr sz="3200" b="1" dirty="0">
                <a:latin typeface="Arial"/>
                <a:cs typeface="Arial"/>
              </a:rPr>
              <a:t>drinkers of </a:t>
            </a:r>
            <a:r>
              <a:rPr sz="3200" b="1" spc="-5" dirty="0">
                <a:latin typeface="Arial"/>
                <a:cs typeface="Arial"/>
              </a:rPr>
              <a:t>bush-tea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containing  pyrrolizidine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alkaloids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80000"/>
              </a:lnSpc>
              <a:spcBef>
                <a:spcPts val="770"/>
              </a:spcBef>
            </a:pPr>
            <a:r>
              <a:rPr sz="3200" b="1" dirty="0">
                <a:latin typeface="Arial"/>
                <a:cs typeface="Arial"/>
              </a:rPr>
              <a:t>-This </a:t>
            </a:r>
            <a:r>
              <a:rPr sz="3200" b="1" spc="-5" dirty="0">
                <a:latin typeface="Arial"/>
                <a:cs typeface="Arial"/>
              </a:rPr>
              <a:t>occurs </a:t>
            </a:r>
            <a:r>
              <a:rPr sz="3200" b="1" dirty="0">
                <a:latin typeface="Arial"/>
                <a:cs typeface="Arial"/>
              </a:rPr>
              <a:t>in the first </a:t>
            </a:r>
            <a:r>
              <a:rPr sz="3200" b="1" spc="-5" dirty="0">
                <a:latin typeface="Arial"/>
                <a:cs typeface="Arial"/>
              </a:rPr>
              <a:t>20-30 days</a:t>
            </a:r>
            <a:r>
              <a:rPr sz="3200" b="1" spc="-15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after  bone marrow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transplantation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. Which is </a:t>
            </a:r>
            <a:r>
              <a:rPr sz="3200" b="1" spc="-5" dirty="0">
                <a:latin typeface="Arial"/>
                <a:cs typeface="Arial"/>
              </a:rPr>
              <a:t>caused</a:t>
            </a:r>
            <a:r>
              <a:rPr sz="3200" b="1" spc="-7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by:</a:t>
            </a:r>
            <a:endParaRPr sz="3200">
              <a:latin typeface="Arial"/>
              <a:cs typeface="Arial"/>
            </a:endParaRPr>
          </a:p>
          <a:p>
            <a:pPr marL="12700" marR="1773555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1-Drugs as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cyclophosphamide  2-Total body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radiation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11249"/>
            <a:ext cx="22599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000000"/>
                  </a:solidFill>
                </a:uFill>
              </a:rPr>
              <a:t>.Incidence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2060575"/>
            <a:ext cx="7246620" cy="285496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55600" marR="5080" indent="-342900">
              <a:lnSpc>
                <a:spcPts val="3070"/>
              </a:lnSpc>
              <a:spcBef>
                <a:spcPts val="844"/>
              </a:spcBef>
            </a:pPr>
            <a:r>
              <a:rPr sz="3200" spc="-5" dirty="0">
                <a:latin typeface="Arial"/>
                <a:cs typeface="Arial"/>
              </a:rPr>
              <a:t>-20% in recepients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allogeneic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marrow  transplant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3200" dirty="0">
                <a:latin typeface="Arial"/>
                <a:cs typeface="Arial"/>
              </a:rPr>
              <a:t>-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Clinical</a:t>
            </a:r>
            <a:r>
              <a:rPr sz="3200" b="1" u="heavy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presentation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Mild </a:t>
            </a:r>
            <a:r>
              <a:rPr sz="3200" dirty="0">
                <a:latin typeface="Arial"/>
                <a:cs typeface="Arial"/>
              </a:rPr>
              <a:t>–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severe</a:t>
            </a: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Death </a:t>
            </a:r>
            <a:r>
              <a:rPr sz="3200" dirty="0">
                <a:latin typeface="Arial"/>
                <a:cs typeface="Arial"/>
              </a:rPr>
              <a:t>if </a:t>
            </a:r>
            <a:r>
              <a:rPr sz="3200" spc="-5" dirty="0">
                <a:latin typeface="Arial"/>
                <a:cs typeface="Arial"/>
              </a:rPr>
              <a:t>does not </a:t>
            </a:r>
            <a:r>
              <a:rPr sz="3200" dirty="0">
                <a:latin typeface="Arial"/>
                <a:cs typeface="Arial"/>
              </a:rPr>
              <a:t>resolve in 3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months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23441"/>
            <a:ext cx="6770370" cy="2758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Mechanism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454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Toxic </a:t>
            </a:r>
            <a:r>
              <a:rPr sz="3200" spc="-5" dirty="0">
                <a:latin typeface="Arial"/>
                <a:cs typeface="Arial"/>
              </a:rPr>
              <a:t>injury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sinusoidal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endothelium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454"/>
              </a:lnSpc>
            </a:pPr>
            <a:r>
              <a:rPr sz="3200" spc="-5" dirty="0">
                <a:latin typeface="Arial"/>
                <a:cs typeface="Arial"/>
              </a:rPr>
              <a:t>→emboli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→blockage of bl.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Flow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454"/>
              </a:lnSpc>
            </a:pPr>
            <a:r>
              <a:rPr sz="3200" dirty="0">
                <a:latin typeface="Arial"/>
                <a:cs typeface="Arial"/>
              </a:rPr>
              <a:t>Passage of </a:t>
            </a:r>
            <a:r>
              <a:rPr sz="3200" spc="-5" dirty="0">
                <a:latin typeface="Arial"/>
                <a:cs typeface="Arial"/>
              </a:rPr>
              <a:t>blood into </a:t>
            </a:r>
            <a:r>
              <a:rPr sz="3200" dirty="0">
                <a:latin typeface="Arial"/>
                <a:cs typeface="Arial"/>
              </a:rPr>
              <a:t>space of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Disse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454"/>
              </a:lnSpc>
            </a:pPr>
            <a:r>
              <a:rPr sz="3200" dirty="0">
                <a:latin typeface="Arial"/>
                <a:cs typeface="Arial"/>
              </a:rPr>
              <a:t>→↑stellate cells →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fibrosis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3042" y="577722"/>
            <a:ext cx="31400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</a:rPr>
              <a:t>Peliosis</a:t>
            </a:r>
            <a:r>
              <a:rPr sz="3200" u="heavy" spc="-8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</a:rPr>
              <a:t>Hepatis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1552702"/>
            <a:ext cx="9903460" cy="41652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-</a:t>
            </a:r>
            <a:r>
              <a:rPr sz="2400" b="1" spc="-5" dirty="0">
                <a:latin typeface="Arial"/>
                <a:cs typeface="Arial"/>
              </a:rPr>
              <a:t>sinusoidal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dilatation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-Causes:</a:t>
            </a:r>
            <a:endParaRPr sz="2400" dirty="0">
              <a:latin typeface="Arial"/>
              <a:cs typeface="Arial"/>
            </a:endParaRPr>
          </a:p>
          <a:p>
            <a:pPr marL="12700" marR="13081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1-anabolic </a:t>
            </a:r>
            <a:r>
              <a:rPr sz="2400" b="1" dirty="0">
                <a:latin typeface="Arial"/>
                <a:cs typeface="Arial"/>
              </a:rPr>
              <a:t>steroids  </a:t>
            </a:r>
            <a:r>
              <a:rPr sz="2400" b="1" spc="-5" dirty="0">
                <a:latin typeface="Arial"/>
                <a:cs typeface="Arial"/>
              </a:rPr>
              <a:t>2-oral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contraceptive 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944244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-P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thoge</a:t>
            </a: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spc="-5" dirty="0">
                <a:latin typeface="Arial"/>
                <a:cs typeface="Arial"/>
              </a:rPr>
              <a:t>esis  </a:t>
            </a:r>
            <a:r>
              <a:rPr sz="2400" b="1" dirty="0" smtClean="0">
                <a:latin typeface="Arial"/>
                <a:cs typeface="Arial"/>
              </a:rPr>
              <a:t>Unknown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atin typeface="Arial"/>
                <a:cs typeface="Arial"/>
              </a:rPr>
              <a:t>-Asymptomatic</a:t>
            </a: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latin typeface="Arial"/>
                <a:cs typeface="Arial"/>
              </a:rPr>
              <a:t>-Intra abdominal</a:t>
            </a:r>
            <a:r>
              <a:rPr lang="en-US" sz="2400" spc="-45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hemorrhage</a:t>
            </a:r>
            <a:endParaRPr lang="en-US"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dirty="0">
                <a:latin typeface="Arial"/>
                <a:cs typeface="Arial"/>
              </a:rPr>
              <a:t>-Liver</a:t>
            </a:r>
            <a:r>
              <a:rPr lang="en-US" sz="2400" spc="-30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failure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US"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2400" dirty="0">
                <a:latin typeface="Arial"/>
                <a:cs typeface="Arial"/>
              </a:rPr>
              <a:t>-reversible</a:t>
            </a:r>
          </a:p>
          <a:p>
            <a:pPr marL="12700" marR="944244"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29178" y="577722"/>
            <a:ext cx="24866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</a:rPr>
              <a:t>Liver</a:t>
            </a:r>
            <a:r>
              <a:rPr sz="3200" u="heavy" spc="-8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</a:rPr>
              <a:t>tumors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489680"/>
            <a:ext cx="7762875" cy="404662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Benign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Most common is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cavernous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hemagioma</a:t>
            </a: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Usually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&lt;2cm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Subcapsular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Liver cell</a:t>
            </a:r>
            <a:r>
              <a:rPr sz="20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adenoma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Young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female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Hx of oral contraceptive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intake</a:t>
            </a: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May rupture esp. during pregnancy causing severe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intraperitoneal  hemorrhage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 err="1" smtClean="0">
                <a:latin typeface="Arial"/>
                <a:cs typeface="Arial"/>
              </a:rPr>
              <a:t>Misdx</a:t>
            </a:r>
            <a:r>
              <a:rPr sz="2000" dirty="0">
                <a:latin typeface="Arial"/>
                <a:cs typeface="Arial"/>
              </a:rPr>
              <a:t>. Of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HCC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038" y="483234"/>
            <a:ext cx="34448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Liver</a:t>
            </a:r>
            <a:r>
              <a:rPr b="0" spc="-8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Nodules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9943"/>
            <a:ext cx="8390890" cy="4683333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200" b="1" u="heavy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Focal </a:t>
            </a:r>
            <a:r>
              <a:rPr sz="3200" b="1" u="heavy" spc="-5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noudular</a:t>
            </a:r>
            <a:r>
              <a:rPr sz="3200" b="1" u="heavy" spc="-7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hyperplasia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Well </a:t>
            </a:r>
            <a:r>
              <a:rPr sz="2800" b="1" dirty="0">
                <a:latin typeface="Arial"/>
                <a:cs typeface="Arial"/>
              </a:rPr>
              <a:t>demarcated </a:t>
            </a:r>
            <a:r>
              <a:rPr sz="2800" b="1" spc="-5" dirty="0">
                <a:latin typeface="Arial"/>
                <a:cs typeface="Arial"/>
              </a:rPr>
              <a:t>hyperplastic hepatocytes with 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central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scar.</a:t>
            </a:r>
            <a:endParaRPr sz="2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Non-cirrhotic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liver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Not neoplasm but nodular</a:t>
            </a:r>
            <a:r>
              <a:rPr sz="2800" b="1" spc="10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regeneration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Local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vascular</a:t>
            </a:r>
            <a:r>
              <a:rPr sz="2800" b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injury</a:t>
            </a:r>
            <a:endParaRPr sz="2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Females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reproductive</a:t>
            </a:r>
            <a:r>
              <a:rPr sz="28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age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No risk </a:t>
            </a:r>
            <a:r>
              <a:rPr sz="2800" b="1" spc="-10" dirty="0">
                <a:latin typeface="Arial"/>
                <a:cs typeface="Arial"/>
              </a:rPr>
              <a:t>of</a:t>
            </a:r>
            <a:r>
              <a:rPr sz="2800" b="1" spc="4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malignancy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20% </a:t>
            </a:r>
            <a:r>
              <a:rPr sz="2800" b="1" spc="-5" dirty="0">
                <a:latin typeface="Arial"/>
                <a:cs typeface="Arial"/>
              </a:rPr>
              <a:t>of cases have cavernous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hemagnioma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51930"/>
            <a:ext cx="8975725" cy="587946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Dysplastic</a:t>
            </a:r>
            <a:r>
              <a:rPr sz="3200" b="1" u="heavy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nodules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Larger than </a:t>
            </a:r>
            <a:r>
              <a:rPr sz="3200" dirty="0">
                <a:latin typeface="Arial"/>
                <a:cs typeface="Arial"/>
              </a:rPr>
              <a:t>1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mm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Cirrhotic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liver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Atypical </a:t>
            </a:r>
            <a:r>
              <a:rPr sz="3200" spc="-5" dirty="0">
                <a:latin typeface="Arial"/>
                <a:cs typeface="Arial"/>
              </a:rPr>
              <a:t>features, pleomorphism and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crowding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High </a:t>
            </a:r>
            <a:r>
              <a:rPr sz="3200" spc="-5" dirty="0">
                <a:latin typeface="Arial"/>
                <a:cs typeface="Arial"/>
              </a:rPr>
              <a:t>proliferative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activity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High </a:t>
            </a:r>
            <a:r>
              <a:rPr sz="3200" spc="-5" dirty="0">
                <a:latin typeface="Arial"/>
                <a:cs typeface="Arial"/>
              </a:rPr>
              <a:t>or low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dysplasia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Precancerous </a:t>
            </a:r>
            <a:r>
              <a:rPr sz="3200" spc="-5" dirty="0">
                <a:latin typeface="Arial"/>
                <a:cs typeface="Arial"/>
              </a:rPr>
              <a:t>(monoclonal, </a:t>
            </a:r>
            <a:r>
              <a:rPr sz="3200" spc="5" dirty="0">
                <a:latin typeface="Arial"/>
                <a:cs typeface="Arial"/>
              </a:rPr>
              <a:t>+ve </a:t>
            </a:r>
            <a:r>
              <a:rPr sz="3200" spc="-5" dirty="0">
                <a:latin typeface="Arial"/>
                <a:cs typeface="Arial"/>
              </a:rPr>
              <a:t>gene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mutations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Types:</a:t>
            </a:r>
            <a:endParaRPr sz="32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Arial"/>
                <a:cs typeface="Arial"/>
              </a:rPr>
              <a:t>Small </a:t>
            </a:r>
            <a:r>
              <a:rPr sz="3200" dirty="0">
                <a:latin typeface="Arial"/>
                <a:cs typeface="Arial"/>
              </a:rPr>
              <a:t>– cell dysplastic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nodules</a:t>
            </a:r>
            <a:endParaRPr sz="32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Arial"/>
                <a:cs typeface="Arial"/>
              </a:rPr>
              <a:t>Large </a:t>
            </a:r>
            <a:r>
              <a:rPr sz="3200" dirty="0">
                <a:latin typeface="Arial"/>
                <a:cs typeface="Arial"/>
              </a:rPr>
              <a:t>– cell </a:t>
            </a:r>
            <a:r>
              <a:rPr sz="3200" spc="-5" dirty="0">
                <a:latin typeface="Arial"/>
                <a:cs typeface="Arial"/>
              </a:rPr>
              <a:t>dysplastic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nodules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1228" y="483234"/>
            <a:ext cx="63353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Hepatocellular</a:t>
            </a:r>
            <a:r>
              <a:rPr b="0" spc="-7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carcinoma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1310154"/>
            <a:ext cx="7308850" cy="300466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5.4% </a:t>
            </a:r>
            <a:r>
              <a:rPr sz="2800" b="1" spc="-5" dirty="0">
                <a:latin typeface="Arial"/>
                <a:cs typeface="Arial"/>
              </a:rPr>
              <a:t>of </a:t>
            </a:r>
            <a:r>
              <a:rPr sz="2800" b="1" dirty="0">
                <a:latin typeface="Arial"/>
                <a:cs typeface="Arial"/>
              </a:rPr>
              <a:t>all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dirty="0" smtClean="0">
                <a:latin typeface="Arial"/>
                <a:cs typeface="Arial"/>
              </a:rPr>
              <a:t>cancers</a:t>
            </a:r>
            <a:r>
              <a:rPr lang="en-US" sz="2800" b="1" dirty="0" smtClean="0">
                <a:latin typeface="Arial"/>
                <a:cs typeface="Arial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Arial"/>
                <a:cs typeface="Arial"/>
              </a:rPr>
              <a:t>Blacks &gt;</a:t>
            </a:r>
            <a:r>
              <a:rPr lang="en-US" sz="2800" b="1" spc="-10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white</a:t>
            </a:r>
            <a:endParaRPr lang="en-US"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Arial"/>
                <a:cs typeface="Arial"/>
              </a:rPr>
              <a:t>M:F</a:t>
            </a:r>
            <a:r>
              <a:rPr lang="en-US" sz="2800" b="1" spc="-15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ratio</a:t>
            </a:r>
            <a:endParaRPr lang="en-US" sz="2800" dirty="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lang="en-US" sz="2800" b="1" dirty="0">
                <a:latin typeface="Arial"/>
                <a:cs typeface="Arial"/>
              </a:rPr>
              <a:t>3:1 in </a:t>
            </a:r>
            <a:r>
              <a:rPr lang="en-US" sz="2800" b="1" spc="-5" dirty="0">
                <a:latin typeface="Arial"/>
                <a:cs typeface="Arial"/>
              </a:rPr>
              <a:t>low incidence areas. </a:t>
            </a:r>
            <a:r>
              <a:rPr lang="en-US" sz="2800" b="1" spc="-10" dirty="0">
                <a:latin typeface="Arial"/>
                <a:cs typeface="Arial"/>
              </a:rPr>
              <a:t>&gt;60yr </a:t>
            </a:r>
            <a:endParaRPr lang="en-US" sz="2800" b="1" spc="-10" dirty="0" smtClean="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lang="en-US" sz="2800" b="1" dirty="0" smtClean="0">
                <a:latin typeface="Arial"/>
                <a:cs typeface="Arial"/>
              </a:rPr>
              <a:t>8:1 </a:t>
            </a:r>
            <a:r>
              <a:rPr lang="en-US" sz="2800" b="1" dirty="0">
                <a:latin typeface="Arial"/>
                <a:cs typeface="Arial"/>
              </a:rPr>
              <a:t>in high </a:t>
            </a:r>
            <a:r>
              <a:rPr lang="en-US" sz="2800" b="1" spc="-5" dirty="0">
                <a:latin typeface="Arial"/>
                <a:cs typeface="Arial"/>
              </a:rPr>
              <a:t>incidence areas.</a:t>
            </a:r>
            <a:r>
              <a:rPr lang="en-US" sz="2800" b="1" spc="-145" dirty="0">
                <a:latin typeface="Arial"/>
                <a:cs typeface="Arial"/>
              </a:rPr>
              <a:t> </a:t>
            </a:r>
            <a:r>
              <a:rPr lang="en-US" sz="2800" b="1" spc="-5" dirty="0">
                <a:latin typeface="Arial"/>
                <a:cs typeface="Arial"/>
              </a:rPr>
              <a:t>20-40</a:t>
            </a:r>
            <a:endParaRPr lang="en-US"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77722"/>
            <a:ext cx="63855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Nonalcoholic Fatty </a:t>
            </a: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Liver</a:t>
            </a:r>
            <a:r>
              <a:rPr sz="3200" b="1" u="heavy" spc="-1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Disease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1206753"/>
            <a:ext cx="1499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000000"/>
                  </a:solidFill>
                </a:uFill>
              </a:rPr>
              <a:t>Types: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59740" y="2304415"/>
            <a:ext cx="730885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5709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1.Steatosis ( </a:t>
            </a:r>
            <a:r>
              <a:rPr sz="3600" b="1" spc="-5" dirty="0">
                <a:latin typeface="Arial"/>
                <a:cs typeface="Arial"/>
              </a:rPr>
              <a:t>Fatty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liver)  2.Steatohepatitis</a:t>
            </a:r>
            <a:endParaRPr sz="36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sz="3600" b="1" dirty="0">
                <a:latin typeface="Arial"/>
                <a:cs typeface="Arial"/>
              </a:rPr>
              <a:t>hepatocyte destruction  parenchymal inflammation  progressive </a:t>
            </a:r>
            <a:r>
              <a:rPr sz="3600" b="1" spc="-5" dirty="0">
                <a:latin typeface="Arial"/>
                <a:cs typeface="Arial"/>
              </a:rPr>
              <a:t>pericellular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fibrosis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2689" y="483234"/>
            <a:ext cx="57429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Predisposing</a:t>
            </a:r>
            <a:r>
              <a:rPr spc="-40" dirty="0"/>
              <a:t> </a:t>
            </a:r>
            <a:r>
              <a:rPr spc="-5" dirty="0"/>
              <a:t>Factors</a:t>
            </a:r>
          </a:p>
        </p:txBody>
      </p:sp>
      <p:sp>
        <p:nvSpPr>
          <p:cNvPr id="3" name="object 3"/>
          <p:cNvSpPr/>
          <p:nvPr/>
        </p:nvSpPr>
        <p:spPr>
          <a:xfrm>
            <a:off x="1713738" y="1144142"/>
            <a:ext cx="5716905" cy="0"/>
          </a:xfrm>
          <a:custGeom>
            <a:avLst/>
            <a:gdLst/>
            <a:ahLst/>
            <a:cxnLst/>
            <a:rect l="l" t="t" r="r" b="b"/>
            <a:pathLst>
              <a:path w="5716905">
                <a:moveTo>
                  <a:pt x="0" y="0"/>
                </a:moveTo>
                <a:lnTo>
                  <a:pt x="5716523" y="0"/>
                </a:lnTo>
              </a:path>
            </a:pathLst>
          </a:custGeom>
          <a:ln w="594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1468882"/>
            <a:ext cx="8450580" cy="3563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dirty="0">
                <a:latin typeface="Arial"/>
                <a:cs typeface="Arial"/>
              </a:rPr>
              <a:t>Hepatitis carrier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state</a:t>
            </a:r>
            <a:endParaRPr sz="3200" dirty="0">
              <a:latin typeface="Arial"/>
              <a:cs typeface="Arial"/>
            </a:endParaRPr>
          </a:p>
          <a:p>
            <a:pPr marL="527685" marR="31178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vertical transmission increases </a:t>
            </a:r>
            <a:r>
              <a:rPr sz="3200" b="1" dirty="0">
                <a:latin typeface="Arial"/>
                <a:cs typeface="Arial"/>
              </a:rPr>
              <a:t>the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risk  </a:t>
            </a:r>
            <a:r>
              <a:rPr sz="3200" b="1" spc="-5" dirty="0">
                <a:latin typeface="Arial"/>
                <a:cs typeface="Arial"/>
              </a:rPr>
              <a:t>200X</a:t>
            </a:r>
            <a:endParaRPr sz="3200" dirty="0">
              <a:latin typeface="Arial"/>
              <a:cs typeface="Arial"/>
            </a:endParaRPr>
          </a:p>
          <a:p>
            <a:pPr marL="640080" marR="2705100" indent="-113030">
              <a:lnSpc>
                <a:spcPct val="100000"/>
              </a:lnSpc>
            </a:pPr>
            <a:r>
              <a:rPr sz="3200" b="1">
                <a:latin typeface="Arial"/>
                <a:cs typeface="Arial"/>
              </a:rPr>
              <a:t>cirrhosis </a:t>
            </a:r>
            <a:r>
              <a:rPr sz="3200" b="1" smtClean="0">
                <a:latin typeface="Arial"/>
                <a:cs typeface="Arial"/>
              </a:rPr>
              <a:t>ma</a:t>
            </a:r>
            <a:r>
              <a:rPr lang="en-US" sz="3200" b="1" smtClean="0">
                <a:latin typeface="Arial"/>
                <a:cs typeface="Arial"/>
              </a:rPr>
              <a:t>y</a:t>
            </a:r>
            <a:r>
              <a:rPr sz="3200" b="1" smtClean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be </a:t>
            </a:r>
            <a:r>
              <a:rPr sz="3200" b="1" spc="-5" dirty="0">
                <a:latin typeface="Arial"/>
                <a:cs typeface="Arial"/>
              </a:rPr>
              <a:t>absent  </a:t>
            </a:r>
            <a:r>
              <a:rPr sz="3200" b="1" dirty="0">
                <a:latin typeface="Arial"/>
                <a:cs typeface="Arial"/>
              </a:rPr>
              <a:t>young age group</a:t>
            </a:r>
            <a:r>
              <a:rPr sz="3200" b="1" spc="-13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(20-40yr)</a:t>
            </a:r>
            <a:endParaRPr sz="3200">
              <a:latin typeface="Arial"/>
              <a:cs typeface="Arial"/>
            </a:endParaRPr>
          </a:p>
          <a:p>
            <a:pPr marL="527685" marR="5080" indent="-515620">
              <a:lnSpc>
                <a:spcPct val="100000"/>
              </a:lnSpc>
              <a:spcBef>
                <a:spcPts val="770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3200" b="1" spc="-5" dirty="0">
                <a:latin typeface="Arial"/>
                <a:cs typeface="Arial"/>
              </a:rPr>
              <a:t>&gt;85% </a:t>
            </a:r>
            <a:r>
              <a:rPr sz="3200" b="1" dirty="0">
                <a:latin typeface="Arial"/>
                <a:cs typeface="Arial"/>
              </a:rPr>
              <a:t>of </a:t>
            </a:r>
            <a:r>
              <a:rPr sz="3200" b="1" spc="-5" dirty="0">
                <a:latin typeface="Arial"/>
                <a:cs typeface="Arial"/>
              </a:rPr>
              <a:t>cases </a:t>
            </a:r>
            <a:r>
              <a:rPr sz="3200" b="1" dirty="0">
                <a:latin typeface="Arial"/>
                <a:cs typeface="Arial"/>
              </a:rPr>
              <a:t>of HCC </a:t>
            </a:r>
            <a:r>
              <a:rPr sz="3200" b="1" spc="-5" dirty="0">
                <a:latin typeface="Arial"/>
                <a:cs typeface="Arial"/>
              </a:rPr>
              <a:t>occur </a:t>
            </a:r>
            <a:r>
              <a:rPr sz="3200" b="1" dirty="0">
                <a:latin typeface="Arial"/>
                <a:cs typeface="Arial"/>
              </a:rPr>
              <a:t>in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countries  </a:t>
            </a:r>
            <a:r>
              <a:rPr sz="3200" b="1" dirty="0">
                <a:latin typeface="Arial"/>
                <a:cs typeface="Arial"/>
              </a:rPr>
              <a:t>with high rates of chronic HBV</a:t>
            </a:r>
            <a:r>
              <a:rPr sz="3200" b="1" spc="-17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infection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240282"/>
            <a:ext cx="6906895" cy="47091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3-Cirrhosis</a:t>
            </a:r>
            <a:endParaRPr sz="3200">
              <a:latin typeface="Arial"/>
              <a:cs typeface="Arial"/>
            </a:endParaRPr>
          </a:p>
          <a:p>
            <a:pPr marL="355600" marR="30988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In western countries cirrhosis</a:t>
            </a:r>
            <a:r>
              <a:rPr sz="3200" b="1" spc="-1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is  present in </a:t>
            </a:r>
            <a:r>
              <a:rPr sz="3200" b="1" spc="-5" dirty="0">
                <a:latin typeface="Arial"/>
                <a:cs typeface="Arial"/>
              </a:rPr>
              <a:t>85-90%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cases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3200" b="1" spc="-10" dirty="0">
                <a:latin typeface="Arial"/>
                <a:cs typeface="Arial"/>
              </a:rPr>
              <a:t>&gt;60yr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HCV &amp;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alcoholism</a:t>
            </a:r>
            <a:endParaRPr sz="3200">
              <a:latin typeface="Arial"/>
              <a:cs typeface="Arial"/>
            </a:endParaRPr>
          </a:p>
          <a:p>
            <a:pPr marL="464184" indent="-452120">
              <a:lnSpc>
                <a:spcPct val="100000"/>
              </a:lnSpc>
              <a:spcBef>
                <a:spcPts val="770"/>
              </a:spcBef>
              <a:buAutoNum type="arabicPeriod" startAt="4"/>
              <a:tabLst>
                <a:tab pos="464820" algn="l"/>
              </a:tabLst>
            </a:pPr>
            <a:r>
              <a:rPr sz="3200" b="1" dirty="0">
                <a:latin typeface="Arial"/>
                <a:cs typeface="Arial"/>
              </a:rPr>
              <a:t>Aflatoxins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AutoNum type="arabicPeriod" startAt="4"/>
              <a:tabLst>
                <a:tab pos="464820" algn="l"/>
              </a:tabLst>
            </a:pPr>
            <a:r>
              <a:rPr sz="3200" b="1" dirty="0">
                <a:latin typeface="Arial"/>
                <a:cs typeface="Arial"/>
              </a:rPr>
              <a:t>Hereditary tyrosinemia (in </a:t>
            </a:r>
            <a:r>
              <a:rPr sz="3200" b="1" spc="-5" dirty="0">
                <a:latin typeface="Arial"/>
                <a:cs typeface="Arial"/>
              </a:rPr>
              <a:t>40%</a:t>
            </a:r>
            <a:r>
              <a:rPr sz="3200" b="1" spc="-16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of  </a:t>
            </a:r>
            <a:r>
              <a:rPr sz="3200" b="1" spc="-5" dirty="0">
                <a:latin typeface="Arial"/>
                <a:cs typeface="Arial"/>
              </a:rPr>
              <a:t>cases)</a:t>
            </a:r>
            <a:endParaRPr sz="3200">
              <a:latin typeface="Arial"/>
              <a:cs typeface="Arial"/>
            </a:endParaRPr>
          </a:p>
          <a:p>
            <a:pPr marL="464184" indent="-452120">
              <a:lnSpc>
                <a:spcPct val="100000"/>
              </a:lnSpc>
              <a:spcBef>
                <a:spcPts val="770"/>
              </a:spcBef>
              <a:buAutoNum type="arabicPeriod" startAt="4"/>
              <a:tabLst>
                <a:tab pos="464820" algn="l"/>
              </a:tabLst>
            </a:pPr>
            <a:r>
              <a:rPr sz="3200" b="1" dirty="0">
                <a:latin typeface="Arial"/>
                <a:cs typeface="Arial"/>
              </a:rPr>
              <a:t>Hereditary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hemochromatosis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0577" y="483234"/>
            <a:ext cx="29476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Morphology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3658"/>
            <a:ext cx="3926204" cy="250966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4650" dirty="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har char="•"/>
              <a:tabLst>
                <a:tab pos="527685" algn="l"/>
                <a:tab pos="528320" algn="l"/>
              </a:tabLst>
            </a:pPr>
            <a:r>
              <a:rPr sz="3200" spc="-5" dirty="0">
                <a:latin typeface="Arial"/>
                <a:cs typeface="Arial"/>
              </a:rPr>
              <a:t>Unifocal</a:t>
            </a:r>
            <a:endParaRPr sz="3200" dirty="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Char char="•"/>
              <a:tabLst>
                <a:tab pos="527685" algn="l"/>
                <a:tab pos="528320" algn="l"/>
              </a:tabLst>
            </a:pPr>
            <a:r>
              <a:rPr sz="3200" spc="-5" dirty="0">
                <a:latin typeface="Arial"/>
                <a:cs typeface="Arial"/>
              </a:rPr>
              <a:t>Multfiocal</a:t>
            </a:r>
            <a:endParaRPr sz="3200" dirty="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Char char="•"/>
              <a:tabLst>
                <a:tab pos="527685" algn="l"/>
                <a:tab pos="528320" algn="l"/>
              </a:tabLst>
            </a:pPr>
            <a:r>
              <a:rPr sz="3200" spc="-5" dirty="0">
                <a:latin typeface="Arial"/>
                <a:cs typeface="Arial"/>
              </a:rPr>
              <a:t>Diffusely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infiltrative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81355"/>
            <a:ext cx="7781290" cy="4760919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Vascular invasion is common in all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types.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Well ----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Anaplastic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Fibrolamellar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carcinoma</a:t>
            </a:r>
            <a:endParaRPr sz="32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  <a:tabLst>
                <a:tab pos="2519680" algn="l"/>
              </a:tabLst>
            </a:pPr>
            <a:r>
              <a:rPr sz="3200" spc="-5" dirty="0">
                <a:latin typeface="Arial"/>
                <a:cs typeface="Arial"/>
              </a:rPr>
              <a:t>20-40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yr.	M=F</a:t>
            </a:r>
          </a:p>
          <a:p>
            <a:pPr marL="355600" marR="194691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No relation to HBV or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cirrhosis  better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 smtClean="0">
                <a:latin typeface="Arial"/>
                <a:cs typeface="Arial"/>
              </a:rPr>
              <a:t>prognosis</a:t>
            </a:r>
            <a:r>
              <a:rPr lang="en-US" sz="3200" dirty="0" smtClean="0">
                <a:latin typeface="Arial"/>
                <a:cs typeface="Arial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sz="32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metastasis</a:t>
            </a:r>
            <a:endParaRPr lang="en-US" sz="3200" dirty="0"/>
          </a:p>
          <a:p>
            <a:pPr marL="13970" marR="5080">
              <a:lnSpc>
                <a:spcPct val="100000"/>
              </a:lnSpc>
              <a:spcBef>
                <a:spcPts val="5"/>
              </a:spcBef>
            </a:pPr>
            <a:r>
              <a:rPr lang="en-US" sz="3200" dirty="0">
                <a:latin typeface="Arial"/>
                <a:cs typeface="Arial"/>
              </a:rPr>
              <a:t>Vascular – </a:t>
            </a:r>
            <a:r>
              <a:rPr lang="en-US" sz="3200" spc="-5" dirty="0">
                <a:latin typeface="Arial"/>
                <a:cs typeface="Arial"/>
              </a:rPr>
              <a:t>lungs, bones, adrenals,</a:t>
            </a:r>
            <a:r>
              <a:rPr lang="en-US" sz="3200" spc="-70" dirty="0">
                <a:latin typeface="Arial"/>
                <a:cs typeface="Arial"/>
              </a:rPr>
              <a:t> </a:t>
            </a:r>
            <a:r>
              <a:rPr lang="en-US" sz="3200" spc="-5" dirty="0">
                <a:latin typeface="Arial"/>
                <a:cs typeface="Arial"/>
              </a:rPr>
              <a:t>brain,  </a:t>
            </a:r>
            <a:r>
              <a:rPr lang="en-US" sz="3200" dirty="0">
                <a:latin typeface="Arial"/>
                <a:cs typeface="Arial"/>
              </a:rPr>
              <a:t>in </a:t>
            </a:r>
            <a:r>
              <a:rPr lang="en-US" sz="3200" spc="-5" dirty="0">
                <a:latin typeface="Arial"/>
                <a:cs typeface="Arial"/>
              </a:rPr>
              <a:t>50% </a:t>
            </a:r>
            <a:r>
              <a:rPr lang="en-US" sz="3200" dirty="0">
                <a:latin typeface="Arial"/>
                <a:cs typeface="Arial"/>
              </a:rPr>
              <a:t>of</a:t>
            </a:r>
            <a:r>
              <a:rPr lang="en-US" sz="3200" spc="-30" dirty="0">
                <a:latin typeface="Arial"/>
                <a:cs typeface="Arial"/>
              </a:rPr>
              <a:t> </a:t>
            </a:r>
            <a:r>
              <a:rPr lang="en-US" sz="3200" spc="-5" dirty="0" err="1">
                <a:latin typeface="Arial"/>
                <a:cs typeface="Arial"/>
              </a:rPr>
              <a:t>cholagiocarcinoma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20977"/>
            <a:ext cx="7867015" cy="54405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C/P</a:t>
            </a:r>
          </a:p>
          <a:p>
            <a:pPr marL="355600">
              <a:lnSpc>
                <a:spcPts val="3835"/>
              </a:lnSpc>
              <a:spcBef>
                <a:spcPts val="5"/>
              </a:spcBef>
            </a:pPr>
            <a:r>
              <a:rPr sz="2400" dirty="0">
                <a:latin typeface="Arial"/>
                <a:cs typeface="Arial"/>
              </a:rPr>
              <a:t>abd. Pain, </a:t>
            </a:r>
            <a:r>
              <a:rPr sz="2400" spc="-5" dirty="0">
                <a:latin typeface="Arial"/>
                <a:cs typeface="Arial"/>
              </a:rPr>
              <a:t>malaise, </a:t>
            </a:r>
            <a:r>
              <a:rPr sz="2400" dirty="0">
                <a:latin typeface="Arial"/>
                <a:cs typeface="Arial"/>
              </a:rPr>
              <a:t>wt.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ts val="3835"/>
              </a:lnSpc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increase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-feto protein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in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60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75%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2400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pts</a:t>
            </a:r>
            <a:r>
              <a:rPr sz="2400" spc="-5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en-US" sz="2400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marR="5080" indent="-342900">
              <a:lnSpc>
                <a:spcPct val="100400"/>
              </a:lnSpc>
              <a:spcBef>
                <a:spcPts val="9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 New Roman"/>
                <a:cs typeface="Times New Roman"/>
              </a:rPr>
              <a:t>α</a:t>
            </a:r>
            <a:r>
              <a:rPr lang="el-GR" sz="2400" dirty="0">
                <a:latin typeface="Arial"/>
                <a:cs typeface="Arial"/>
              </a:rPr>
              <a:t>-</a:t>
            </a:r>
            <a:r>
              <a:rPr lang="en-US" sz="2400" dirty="0" err="1">
                <a:latin typeface="Arial"/>
                <a:cs typeface="Arial"/>
              </a:rPr>
              <a:t>feto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protein </a:t>
            </a:r>
            <a:r>
              <a:rPr lang="en-US" sz="2400" dirty="0">
                <a:latin typeface="Arial"/>
                <a:cs typeface="Arial"/>
              </a:rPr>
              <a:t>increases also</a:t>
            </a:r>
            <a:r>
              <a:rPr lang="en-US" sz="2400" spc="-125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with</a:t>
            </a:r>
            <a:r>
              <a:rPr lang="en-US" sz="2400" spc="-5" dirty="0" smtClean="0">
                <a:latin typeface="Arial"/>
                <a:cs typeface="Arial"/>
              </a:rPr>
              <a:t>:</a:t>
            </a:r>
          </a:p>
          <a:p>
            <a:pPr marL="12700" marR="5080">
              <a:lnSpc>
                <a:spcPct val="100400"/>
              </a:lnSpc>
              <a:spcBef>
                <a:spcPts val="90"/>
              </a:spcBef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1-yolk </a:t>
            </a:r>
            <a:r>
              <a:rPr lang="en-US" sz="2400" dirty="0">
                <a:latin typeface="Arial"/>
                <a:cs typeface="Arial"/>
              </a:rPr>
              <a:t>sac</a:t>
            </a:r>
            <a:r>
              <a:rPr lang="en-US" sz="2400" spc="-35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tumor</a:t>
            </a:r>
            <a:endParaRPr lang="en-US"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 2-</a:t>
            </a:r>
            <a:r>
              <a:rPr lang="en-US" sz="2400" spc="-2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cirrhosis,</a:t>
            </a: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  <a:tab pos="355600" algn="l"/>
              </a:tabLst>
            </a:pPr>
            <a:r>
              <a:rPr lang="en-US" sz="2400" dirty="0" smtClean="0">
                <a:latin typeface="Arial"/>
                <a:cs typeface="Arial"/>
              </a:rPr>
              <a:t> 3-massive </a:t>
            </a:r>
            <a:r>
              <a:rPr lang="en-US" sz="2400" dirty="0">
                <a:latin typeface="Arial"/>
                <a:cs typeface="Arial"/>
              </a:rPr>
              <a:t>liver</a:t>
            </a:r>
            <a:r>
              <a:rPr lang="en-US" sz="2400" spc="-7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necrosis,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 4-chronic</a:t>
            </a:r>
            <a:r>
              <a:rPr lang="en-US" sz="2400" spc="-25" dirty="0" smtClean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hepatitis,</a:t>
            </a:r>
            <a:endParaRPr lang="en-US"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 5-normal</a:t>
            </a:r>
            <a:r>
              <a:rPr lang="en-US" sz="2400" spc="-35" dirty="0" smtClean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pregnancy,</a:t>
            </a:r>
            <a:endParaRPr lang="en-US"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 6-fetal </a:t>
            </a:r>
            <a:r>
              <a:rPr lang="en-US" sz="2400" dirty="0">
                <a:latin typeface="Arial"/>
                <a:cs typeface="Arial"/>
              </a:rPr>
              <a:t>distress or</a:t>
            </a:r>
            <a:r>
              <a:rPr lang="en-US" sz="2400" spc="-50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death</a:t>
            </a:r>
            <a:endParaRPr lang="en-US"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  <a:tab pos="35560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 7- </a:t>
            </a:r>
            <a:r>
              <a:rPr lang="en-US" sz="2400" spc="-5" dirty="0">
                <a:latin typeface="Arial"/>
                <a:cs typeface="Arial"/>
              </a:rPr>
              <a:t>fetal neural tube</a:t>
            </a:r>
            <a:r>
              <a:rPr lang="en-US" sz="2400" spc="-30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defect.</a:t>
            </a:r>
            <a:endParaRPr lang="en-US" sz="2400" dirty="0">
              <a:latin typeface="Arial"/>
              <a:cs typeface="Arial"/>
            </a:endParaRPr>
          </a:p>
          <a:p>
            <a:pPr marL="355600">
              <a:lnSpc>
                <a:spcPts val="3835"/>
              </a:lnSpc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6985" y="483234"/>
            <a:ext cx="25126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Prognosis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3658"/>
            <a:ext cx="6054090" cy="353822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Death within 7 </a:t>
            </a:r>
            <a:r>
              <a:rPr sz="3200" spc="-5" dirty="0">
                <a:latin typeface="Arial"/>
                <a:cs typeface="Arial"/>
              </a:rPr>
              <a:t>-10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months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Causes:</a:t>
            </a:r>
            <a:endParaRPr sz="3200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770"/>
              </a:spcBef>
              <a:buSzPct val="96875"/>
              <a:tabLst>
                <a:tab pos="374650" algn="l"/>
              </a:tabLst>
            </a:pPr>
            <a:r>
              <a:rPr lang="en-US" sz="3200" dirty="0" smtClean="0">
                <a:latin typeface="Arial"/>
                <a:cs typeface="Arial"/>
              </a:rPr>
              <a:t>1-</a:t>
            </a:r>
            <a:r>
              <a:rPr sz="3200" dirty="0" smtClean="0">
                <a:latin typeface="Arial"/>
                <a:cs typeface="Arial"/>
              </a:rPr>
              <a:t>Cachexia</a:t>
            </a:r>
            <a:endParaRPr sz="3200" dirty="0">
              <a:latin typeface="Arial"/>
              <a:cs typeface="Arial"/>
            </a:endParaRPr>
          </a:p>
          <a:p>
            <a:pPr marL="12700" marR="3571875">
              <a:lnSpc>
                <a:spcPts val="4610"/>
              </a:lnSpc>
              <a:spcBef>
                <a:spcPts val="280"/>
              </a:spcBef>
              <a:buSzPct val="96875"/>
              <a:tabLst>
                <a:tab pos="374650" algn="l"/>
              </a:tabLst>
            </a:pPr>
            <a:r>
              <a:rPr lang="en-US" sz="3200" dirty="0" smtClean="0">
                <a:latin typeface="Arial"/>
                <a:cs typeface="Arial"/>
              </a:rPr>
              <a:t>2-</a:t>
            </a:r>
            <a:r>
              <a:rPr sz="3200" dirty="0" smtClean="0">
                <a:latin typeface="Arial"/>
                <a:cs typeface="Arial"/>
              </a:rPr>
              <a:t>GI </a:t>
            </a:r>
            <a:r>
              <a:rPr sz="3200" dirty="0">
                <a:latin typeface="Arial"/>
                <a:cs typeface="Arial"/>
              </a:rPr>
              <a:t>bleeding  3-Liver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failure</a:t>
            </a: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3200" dirty="0">
                <a:latin typeface="Arial"/>
                <a:cs typeface="Arial"/>
              </a:rPr>
              <a:t>4-Tumor rupture and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hemorrhage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23441"/>
            <a:ext cx="43097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Predisposing factors</a:t>
            </a:r>
            <a:r>
              <a:rPr sz="3200" u="heavy" spc="-1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: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2499487"/>
            <a:ext cx="680402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4015" indent="-361950">
              <a:lnSpc>
                <a:spcPct val="100000"/>
              </a:lnSpc>
              <a:spcBef>
                <a:spcPts val="105"/>
              </a:spcBef>
              <a:buSzPct val="96875"/>
              <a:buAutoNum type="arabicPlain"/>
              <a:tabLst>
                <a:tab pos="374650" algn="l"/>
              </a:tabLst>
            </a:pPr>
            <a:r>
              <a:rPr sz="3200" b="1" dirty="0">
                <a:latin typeface="Arial"/>
                <a:cs typeface="Arial"/>
              </a:rPr>
              <a:t>Type 2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DM</a:t>
            </a:r>
            <a:endParaRPr sz="320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buSzPct val="96875"/>
              <a:buAutoNum type="arabicPlain"/>
              <a:tabLst>
                <a:tab pos="374650" algn="l"/>
              </a:tabLst>
            </a:pPr>
            <a:r>
              <a:rPr sz="3200" b="1" dirty="0">
                <a:latin typeface="Arial"/>
                <a:cs typeface="Arial"/>
              </a:rPr>
              <a:t>Obesity : body mass</a:t>
            </a:r>
            <a:r>
              <a:rPr sz="3200" b="1" spc="-7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index</a:t>
            </a:r>
            <a:endParaRPr sz="3200">
              <a:latin typeface="Arial"/>
              <a:cs typeface="Arial"/>
            </a:endParaRPr>
          </a:p>
          <a:p>
            <a:pPr marL="2167255" lvl="1" indent="-352425">
              <a:lnSpc>
                <a:spcPct val="100000"/>
              </a:lnSpc>
              <a:buChar char="&gt;"/>
              <a:tabLst>
                <a:tab pos="2167890" algn="l"/>
              </a:tabLst>
            </a:pPr>
            <a:r>
              <a:rPr sz="3200" b="1" dirty="0">
                <a:latin typeface="Arial"/>
                <a:cs typeface="Arial"/>
              </a:rPr>
              <a:t>30 kg /m2 in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caucasians</a:t>
            </a:r>
            <a:endParaRPr sz="3200">
              <a:latin typeface="Arial"/>
              <a:cs typeface="Arial"/>
            </a:endParaRPr>
          </a:p>
          <a:p>
            <a:pPr marL="2192020" lvl="1" indent="-351155">
              <a:lnSpc>
                <a:spcPct val="100000"/>
              </a:lnSpc>
              <a:buChar char="&gt;"/>
              <a:tabLst>
                <a:tab pos="2192655" algn="l"/>
              </a:tabLst>
            </a:pPr>
            <a:r>
              <a:rPr sz="3200" b="1" dirty="0">
                <a:latin typeface="Arial"/>
                <a:cs typeface="Arial"/>
              </a:rPr>
              <a:t>25 kg /m2 in</a:t>
            </a:r>
            <a:r>
              <a:rPr sz="3200" b="1" spc="-9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Asians</a:t>
            </a:r>
            <a:endParaRPr sz="320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buSzPct val="96875"/>
              <a:buAutoNum type="arabicPlain"/>
              <a:tabLst>
                <a:tab pos="374650" algn="l"/>
              </a:tabLst>
            </a:pPr>
            <a:r>
              <a:rPr sz="3200" b="1" spc="-5" dirty="0">
                <a:latin typeface="Arial"/>
                <a:cs typeface="Arial"/>
              </a:rPr>
              <a:t>Dyslipidemia </a:t>
            </a:r>
            <a:r>
              <a:rPr sz="3200" b="1" dirty="0">
                <a:latin typeface="Arial"/>
                <a:cs typeface="Arial"/>
              </a:rPr>
              <a:t>( ↑ TG, ↑LDL,</a:t>
            </a:r>
            <a:r>
              <a:rPr sz="3200" b="1" spc="-9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↓HDL)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1646</Words>
  <Application>Microsoft Office PowerPoint</Application>
  <PresentationFormat>عرض على الشاشة (3:4)‏</PresentationFormat>
  <Paragraphs>341</Paragraphs>
  <Slides>85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85</vt:i4>
      </vt:variant>
    </vt:vector>
  </HeadingPairs>
  <TitlesOfParts>
    <vt:vector size="86" baseType="lpstr">
      <vt:lpstr>Office Theme</vt:lpstr>
      <vt:lpstr>Liver 2</vt:lpstr>
      <vt:lpstr>Autoimmune Hepatitis</vt:lpstr>
      <vt:lpstr>Features: 1-Female predominance (70%)</vt:lpstr>
      <vt:lpstr>الشريحة 4</vt:lpstr>
      <vt:lpstr>الشريحة 5</vt:lpstr>
      <vt:lpstr>الشريحة 6</vt:lpstr>
      <vt:lpstr>الشريحة 7</vt:lpstr>
      <vt:lpstr>Types:</vt:lpstr>
      <vt:lpstr>Predisposing factors :</vt:lpstr>
      <vt:lpstr>Pathogenesis</vt:lpstr>
      <vt:lpstr>Clinically</vt:lpstr>
      <vt:lpstr>Hemochsomatosis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Pathogenesis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Clinical presentation</vt:lpstr>
      <vt:lpstr>Wilson Disease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Pathogenesis</vt:lpstr>
      <vt:lpstr>الشريحة 38</vt:lpstr>
      <vt:lpstr>الشريحة 39</vt:lpstr>
      <vt:lpstr>-By the age of 5yrs. Cu. Spills over to  circulation causing hemolysis &amp;  involvement of other organs as brain &amp;  cornea also kidneys, bones joints &amp;  parathyroid glands -Urinary exc. Of cu. ↑</vt:lpstr>
      <vt:lpstr>الشريحة 41</vt:lpstr>
      <vt:lpstr>Brain: Toxic injury to basal ganglia esp. the  putamen causing atrophy &amp; cavitation</vt:lpstr>
      <vt:lpstr>الشريحة 43</vt:lpstr>
      <vt:lpstr>الشريحة 44</vt:lpstr>
      <vt:lpstr>الشريحة 45</vt:lpstr>
      <vt:lpstr>الشريحة 46</vt:lpstr>
      <vt:lpstr> α-1-Antitrypsin Defeciency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Pathogenesis</vt:lpstr>
      <vt:lpstr>-The accumulated α-1-AT-Z is not toxic but  the autophagocytic response stimulated  within the hepatocytes appear to be the  cause of liver injury by autophagocytosis  of the mitochondria -8-10% of patients develop significant liver  damage</vt:lpstr>
      <vt:lpstr>Morphology</vt:lpstr>
      <vt:lpstr>Reye’s Syndrome</vt:lpstr>
      <vt:lpstr>Budd – Chiari Syndrome</vt:lpstr>
      <vt:lpstr>الشريحة 61</vt:lpstr>
      <vt:lpstr>الشريحة 62</vt:lpstr>
      <vt:lpstr>Primary sclerosing cholangitis</vt:lpstr>
      <vt:lpstr>الشريحة 64</vt:lpstr>
      <vt:lpstr>الشريحة 65</vt:lpstr>
      <vt:lpstr>Morphology</vt:lpstr>
      <vt:lpstr>الشريحة 67</vt:lpstr>
      <vt:lpstr>Primary biliary Cirrhosis</vt:lpstr>
      <vt:lpstr>الشريحة 69</vt:lpstr>
      <vt:lpstr>الشريحة 70</vt:lpstr>
      <vt:lpstr>الشريحة 71</vt:lpstr>
      <vt:lpstr>الشريحة 72</vt:lpstr>
      <vt:lpstr>.Incidence</vt:lpstr>
      <vt:lpstr>الشريحة 74</vt:lpstr>
      <vt:lpstr>Peliosis Hepatis</vt:lpstr>
      <vt:lpstr>Liver tumors</vt:lpstr>
      <vt:lpstr>Liver Nodules</vt:lpstr>
      <vt:lpstr>الشريحة 78</vt:lpstr>
      <vt:lpstr>Hepatocellular carcinoma</vt:lpstr>
      <vt:lpstr>Predisposing Factors</vt:lpstr>
      <vt:lpstr>الشريحة 81</vt:lpstr>
      <vt:lpstr>Morphology</vt:lpstr>
      <vt:lpstr>الشريحة 83</vt:lpstr>
      <vt:lpstr>الشريحة 84</vt:lpstr>
      <vt:lpstr>Prognosis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HP</cp:lastModifiedBy>
  <cp:revision>36</cp:revision>
  <dcterms:created xsi:type="dcterms:W3CDTF">2020-02-23T17:13:51Z</dcterms:created>
  <dcterms:modified xsi:type="dcterms:W3CDTF">2020-03-05T05:54:12Z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2018-05-02T00:00:00Z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2020-02-23T00:00:00Z</vt:filetime>
  </property>
</Properties>
</file>