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8" r:id="rId2"/>
    <p:sldId id="457" r:id="rId3"/>
    <p:sldId id="467" r:id="rId4"/>
    <p:sldId id="449" r:id="rId5"/>
    <p:sldId id="454" r:id="rId6"/>
    <p:sldId id="456" r:id="rId7"/>
    <p:sldId id="441" r:id="rId8"/>
    <p:sldId id="459" r:id="rId9"/>
    <p:sldId id="460" r:id="rId10"/>
    <p:sldId id="461" r:id="rId11"/>
    <p:sldId id="462" r:id="rId12"/>
    <p:sldId id="463" r:id="rId13"/>
    <p:sldId id="466" r:id="rId14"/>
    <p:sldId id="464" r:id="rId15"/>
    <p:sldId id="465" r:id="rId16"/>
    <p:sldId id="444" r:id="rId17"/>
    <p:sldId id="44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70FF"/>
    <a:srgbClr val="000000"/>
    <a:srgbClr val="005BBB"/>
    <a:srgbClr val="666666"/>
    <a:srgbClr val="0052AC"/>
    <a:srgbClr val="99D9FF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00" autoAdjust="0"/>
  </p:normalViewPr>
  <p:slideViewPr>
    <p:cSldViewPr>
      <p:cViewPr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handoutMaster" Target="handoutMasters/handout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5932F2-5C7A-4535-90B5-FD8536BFFE2B}" type="datetimeFigureOut">
              <a:rPr lang="en-US"/>
              <a:pPr>
                <a:defRPr/>
              </a:pPr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BE55480-3BD8-4716-ADA4-CC83034CA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96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BC7BD-9819-4379-B104-ECADF2735422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95110-F03E-46A8-8EF8-80C6744B1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15900" indent="-215900" eaLnBrk="1">
              <a:lnSpc>
                <a:spcPct val="97000"/>
              </a:lnSpc>
              <a:spcBef>
                <a:spcPct val="0"/>
              </a:spcBef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en-US" dirty="0">
              <a:latin typeface="Arial" panose="020B0604020202020204" pitchFamily="34" charset="0"/>
              <a:ea typeface="Gothic"/>
              <a:cs typeface="Gothic"/>
            </a:endParaRPr>
          </a:p>
        </p:txBody>
      </p:sp>
    </p:spTree>
    <p:extLst>
      <p:ext uri="{BB962C8B-B14F-4D97-AF65-F5344CB8AC3E}">
        <p14:creationId xmlns:p14="http://schemas.microsoft.com/office/powerpoint/2010/main" val="3366606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795110-F03E-46A8-8EF8-80C6744B14F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72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617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22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8229600" cy="1219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26151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>
              <a:defRPr sz="3200" baseline="0"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0386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509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1583531"/>
            <a:ext cx="3962400" cy="4191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>
              <a:defRPr sz="3200" baseline="0"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4724400" y="1583531"/>
            <a:ext cx="3962400" cy="4191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395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200000"/>
              </a:lnSpc>
              <a:defRPr sz="6000" b="1">
                <a:solidFill>
                  <a:srgbClr val="005BB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9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673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913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8305800" y="6254750"/>
            <a:ext cx="544513" cy="534988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685800" rtl="0" eaLnBrk="1" latinLnBrk="0" hangingPunct="1">
              <a:defRPr sz="1000" b="1" i="0" kern="1200">
                <a:solidFill>
                  <a:srgbClr val="828383"/>
                </a:solidFill>
                <a:latin typeface="Museo Slab 900" charset="0"/>
                <a:ea typeface="Museo Slab 900" charset="0"/>
                <a:cs typeface="Museo Slab 900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096E3DC-BB68-4454-9E8D-B34D93C9363E}" type="slidenum">
              <a:rPr lang="en-US" sz="1200" smtClean="0">
                <a:solidFill>
                  <a:srgbClr val="005BBB"/>
                </a:solidFill>
                <a:latin typeface="Arial" charset="0"/>
                <a:ea typeface="Arial" charset="0"/>
                <a:cs typeface="Arial" charset="0"/>
              </a:rPr>
              <a:pPr>
                <a:defRPr/>
              </a:pPr>
              <a:t>‹#›</a:t>
            </a:fld>
            <a:endParaRPr lang="en-US" sz="1200" dirty="0">
              <a:solidFill>
                <a:srgbClr val="005BBB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23" r:id="rId5"/>
    <p:sldLayoutId id="214748372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algn="ctr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5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67B638-3A91-4C04-9643-58BFF9F8C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655" y="1104900"/>
            <a:ext cx="740268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2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BD19-4184-421C-9524-26DCD1BA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Probenecid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CC3-7593-41B1-9F1F-1E5DD17326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/>
              <a:t>Precautions</a:t>
            </a:r>
            <a:r>
              <a:rPr lang="en-US" dirty="0"/>
              <a:t>: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/>
              <a:t>Must not be used during acute attack</a:t>
            </a:r>
          </a:p>
          <a:p>
            <a:pPr lvl="1" indent="0">
              <a:spcAft>
                <a:spcPts val="1200"/>
              </a:spcAft>
              <a:buNone/>
            </a:pPr>
            <a:r>
              <a:rPr lang="en-US" dirty="0"/>
              <a:t>i.e. increase excretion </a:t>
            </a:r>
            <a:r>
              <a:rPr lang="en-US" dirty="0">
                <a:sym typeface="Wingdings" panose="05000000000000000000" pitchFamily="2" charset="2"/>
              </a:rPr>
              <a:t> decrease U.A. in blood  cause the mobilization of U.A. from perichondrium to blood  increase the amount of macrophage at the site of inflammation  increase the pain.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>
                <a:sym typeface="Wingdings" panose="05000000000000000000" pitchFamily="2" charset="2"/>
              </a:rPr>
              <a:t>Increase water intake </a:t>
            </a:r>
            <a:r>
              <a:rPr lang="en-US" sz="2000" dirty="0">
                <a:sym typeface="Wingdings" panose="05000000000000000000" pitchFamily="2" charset="2"/>
              </a:rPr>
              <a:t>(to increase excretion)</a:t>
            </a:r>
            <a:r>
              <a:rPr lang="en-US" dirty="0">
                <a:sym typeface="Wingdings" panose="05000000000000000000" pitchFamily="2" charset="2"/>
              </a:rPr>
              <a:t> and alkalization of the urine </a:t>
            </a:r>
            <a:r>
              <a:rPr lang="en-US" sz="2000" dirty="0">
                <a:sym typeface="Wingdings" panose="05000000000000000000" pitchFamily="2" charset="2"/>
              </a:rPr>
              <a:t>(to trap uric acid in urine)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>
                <a:sym typeface="Wingdings" panose="05000000000000000000" pitchFamily="2" charset="2"/>
              </a:rPr>
              <a:t>Aspirin must not be used during treatment of gout </a:t>
            </a:r>
            <a:r>
              <a:rPr lang="en-US" sz="2000" dirty="0">
                <a:sym typeface="Wingdings" panose="05000000000000000000" pitchFamily="2" charset="2"/>
              </a:rPr>
              <a:t>(because it increase U.A. retention)</a:t>
            </a:r>
          </a:p>
        </p:txBody>
      </p:sp>
    </p:spTree>
    <p:extLst>
      <p:ext uri="{BB962C8B-B14F-4D97-AF65-F5344CB8AC3E}">
        <p14:creationId xmlns:p14="http://schemas.microsoft.com/office/powerpoint/2010/main" val="254611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BD19-4184-421C-9524-26DCD1BA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Allopurinol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CC3-7593-41B1-9F1F-1E5DD17326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125537"/>
            <a:ext cx="8229600" cy="5486400"/>
          </a:xfrm>
        </p:spPr>
        <p:txBody>
          <a:bodyPr/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Type: </a:t>
            </a:r>
            <a:r>
              <a:rPr lang="en-US" dirty="0"/>
              <a:t>Xanthine oxidase inhibitor</a:t>
            </a:r>
            <a:endParaRPr lang="en-US" sz="2800" dirty="0"/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Mechanism of action:</a:t>
            </a:r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400" dirty="0"/>
              <a:t>It is a competitive inhibitor of xanthine oxidase which by is transformed to an active product  (oxypurinol) that is also a xanthine oxidase inhibitor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Half life (t</a:t>
            </a:r>
            <a:r>
              <a:rPr lang="en-US" dirty="0"/>
              <a:t>½):</a:t>
            </a:r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sz="2400" dirty="0"/>
              <a:t>Allopurinol t½ is 2</a:t>
            </a:r>
            <a:r>
              <a:rPr lang="en-US" sz="1800" dirty="0"/>
              <a:t>hrs</a:t>
            </a:r>
            <a:endParaRPr lang="en-US" sz="2400" dirty="0"/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400" dirty="0"/>
              <a:t>But its metabolite (oxypurinol) t½ is 24</a:t>
            </a:r>
            <a:r>
              <a:rPr lang="en-US" sz="1800" dirty="0"/>
              <a:t>hrs</a:t>
            </a:r>
            <a:r>
              <a:rPr lang="en-US" sz="2400" dirty="0"/>
              <a:t>; (i.e. the drug is given once daily)</a:t>
            </a:r>
            <a:endParaRPr lang="en-US" sz="1800" dirty="0"/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Dose:</a:t>
            </a:r>
            <a:r>
              <a:rPr lang="en-US" sz="3200" dirty="0"/>
              <a:t> </a:t>
            </a:r>
            <a:r>
              <a:rPr lang="en-US" dirty="0"/>
              <a:t>Single dose 100mg daily</a:t>
            </a:r>
            <a:endParaRPr lang="en-US" sz="3200" dirty="0"/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505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BD19-4184-421C-9524-26DCD1BA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Allopurinol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CC3-7593-41B1-9F1F-1E5DD17326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Uses: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/>
              <a:t>Patients with recurrent acute gouty attacks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/>
              <a:t>With cancer therapy; </a:t>
            </a:r>
            <a:r>
              <a:rPr lang="en-US" dirty="0"/>
              <a:t>specially hematologic cancers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Patients with uric acid overproduction as in Lesch-Nyhan syndrome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Side effects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/>
              <a:t>Allergy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/>
              <a:t>Skin rash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/>
              <a:t>steven Johnson syndrome (rare)</a:t>
            </a:r>
          </a:p>
        </p:txBody>
      </p:sp>
    </p:spTree>
    <p:extLst>
      <p:ext uri="{BB962C8B-B14F-4D97-AF65-F5344CB8AC3E}">
        <p14:creationId xmlns:p14="http://schemas.microsoft.com/office/powerpoint/2010/main" val="2579329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BD19-4184-421C-9524-26DCD1BA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Allopurinol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CC3-7593-41B1-9F1F-1E5DD17326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Precautions: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/>
              <a:t>Must not be used during acute gouty attacks; because</a:t>
            </a:r>
          </a:p>
          <a:p>
            <a:pPr marL="1600200" lvl="2" indent="-457200">
              <a:buFont typeface="+mj-lt"/>
              <a:buAutoNum type="alphaLcPeriod"/>
            </a:pPr>
            <a:r>
              <a:rPr lang="en-US" sz="2200" dirty="0"/>
              <a:t>Increase inflammation </a:t>
            </a:r>
            <a:r>
              <a:rPr lang="en-US" sz="2200" dirty="0">
                <a:sym typeface="Wingdings" panose="05000000000000000000" pitchFamily="2" charset="2"/>
              </a:rPr>
              <a:t> increase the pain</a:t>
            </a:r>
          </a:p>
          <a:p>
            <a:pPr marL="1600200" lvl="2" indent="-457200">
              <a:buFont typeface="+mj-lt"/>
              <a:buAutoNum type="alphaLcPeriod"/>
            </a:pPr>
            <a:r>
              <a:rPr lang="en-US" sz="2200" dirty="0">
                <a:sym typeface="Wingdings" panose="05000000000000000000" pitchFamily="2" charset="2"/>
              </a:rPr>
              <a:t>Cause transient hyperuricemia</a:t>
            </a:r>
            <a:endParaRPr lang="en-US" sz="2200" dirty="0"/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/>
              <a:t>Must not be used with</a:t>
            </a:r>
          </a:p>
          <a:p>
            <a:pPr marL="1485900" lvl="2" indent="-342900">
              <a:buFontTx/>
              <a:buChar char="-"/>
            </a:pPr>
            <a:r>
              <a:rPr lang="en-US" sz="2200" dirty="0"/>
              <a:t>6-Mercaptopurine</a:t>
            </a:r>
          </a:p>
          <a:p>
            <a:pPr marL="1485900" lvl="2" indent="-342900">
              <a:buFontTx/>
              <a:buChar char="-"/>
            </a:pPr>
            <a:r>
              <a:rPr lang="en-US" sz="2200" dirty="0"/>
              <a:t>Theophylline</a:t>
            </a:r>
          </a:p>
          <a:p>
            <a:pPr marL="1485900" lvl="2" indent="-342900">
              <a:buFontTx/>
              <a:buChar char="-"/>
            </a:pPr>
            <a:r>
              <a:rPr lang="en-US" sz="2200" dirty="0"/>
              <a:t>Azathioprine </a:t>
            </a:r>
          </a:p>
        </p:txBody>
      </p:sp>
    </p:spTree>
    <p:extLst>
      <p:ext uri="{BB962C8B-B14F-4D97-AF65-F5344CB8AC3E}">
        <p14:creationId xmlns:p14="http://schemas.microsoft.com/office/powerpoint/2010/main" val="2240072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BD19-4184-421C-9524-26DCD1BA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Uricase enzymes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CC3-7593-41B1-9F1F-1E5DD17326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It is a modified form of uricase enzyme that is found naturally in some animals such as pigs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Most important forms:</a:t>
            </a:r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Rasburinase: t½ is 8</a:t>
            </a:r>
            <a:r>
              <a:rPr lang="en-US" sz="1600" dirty="0"/>
              <a:t>hrs (</a:t>
            </a:r>
            <a:r>
              <a:rPr lang="en-US" sz="1800" dirty="0"/>
              <a:t>not use anymore because of its short t½)</a:t>
            </a:r>
            <a:endParaRPr lang="en-US" dirty="0"/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Pegloticase: t½ is 12</a:t>
            </a:r>
            <a:r>
              <a:rPr lang="en-US" sz="1600" dirty="0"/>
              <a:t>days</a:t>
            </a:r>
            <a:r>
              <a:rPr lang="en-US" dirty="0"/>
              <a:t>;</a:t>
            </a:r>
            <a:r>
              <a:rPr lang="en-US" sz="1800" dirty="0"/>
              <a:t> </a:t>
            </a:r>
            <a:r>
              <a:rPr lang="en-US" dirty="0"/>
              <a:t>Dose: 8mg/ml I.V every 2 weeks</a:t>
            </a:r>
            <a:endParaRPr lang="en-US" sz="1600" dirty="0"/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Uses: Severe gout complications (Tophi, gouty nephritis)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Pegloticase side effects:</a:t>
            </a:r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Can cause hemolysis in G6PD deficiency </a:t>
            </a:r>
            <a:r>
              <a:rPr lang="en-US" dirty="0" err="1"/>
              <a:t>pateints</a:t>
            </a:r>
            <a:endParaRPr lang="en-US" dirty="0"/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Can cause anaphylaxis</a:t>
            </a:r>
          </a:p>
        </p:txBody>
      </p:sp>
    </p:spTree>
    <p:extLst>
      <p:ext uri="{BB962C8B-B14F-4D97-AF65-F5344CB8AC3E}">
        <p14:creationId xmlns:p14="http://schemas.microsoft.com/office/powerpoint/2010/main" val="3453688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BD19-4184-421C-9524-26DCD1BA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Anti-inflammatory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CC3-7593-41B1-9F1F-1E5DD17326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It is used in case of acute gouty attacks (acute gouty arthritis) in order to relief pain and resolve the inflammation before beginning of chronic gout therapy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NSAIDS</a:t>
            </a:r>
          </a:p>
          <a:p>
            <a:pPr marL="1085850" lvl="1" indent="-342900">
              <a:buFont typeface="Wingdings" panose="05000000000000000000" pitchFamily="2" charset="2"/>
              <a:buChar char="v"/>
            </a:pPr>
            <a:r>
              <a:rPr lang="en-US" dirty="0"/>
              <a:t>Naproxen </a:t>
            </a:r>
            <a:r>
              <a:rPr lang="en-US" sz="1800" dirty="0"/>
              <a:t>(500mg for 3 days then 250 till the end of the attack)</a:t>
            </a:r>
            <a:endParaRPr lang="en-US" dirty="0"/>
          </a:p>
          <a:p>
            <a:pPr marL="1085850" lvl="1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Indomethacin </a:t>
            </a:r>
            <a:r>
              <a:rPr lang="en-US" sz="1800" dirty="0"/>
              <a:t>(50mg for 3 days then 25 till the end of the attack)</a:t>
            </a:r>
            <a:endParaRPr lang="en-US" dirty="0"/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/>
              <a:t>Glucocorticoids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Colchicine </a:t>
            </a:r>
            <a:r>
              <a:rPr lang="en-US" sz="2000" dirty="0"/>
              <a:t>(Second choice)</a:t>
            </a:r>
          </a:p>
        </p:txBody>
      </p:sp>
    </p:spTree>
    <p:extLst>
      <p:ext uri="{BB962C8B-B14F-4D97-AF65-F5344CB8AC3E}">
        <p14:creationId xmlns:p14="http://schemas.microsoft.com/office/powerpoint/2010/main" val="2544665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671040" y="715109"/>
            <a:ext cx="7804800" cy="37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9pPr>
          </a:lstStyle>
          <a:p>
            <a:pPr algn="ctr" eaLnBrk="1">
              <a:lnSpc>
                <a:spcPct val="97000"/>
              </a:lnSpc>
              <a:buClr>
                <a:srgbClr val="FFFFFF"/>
              </a:buClr>
              <a:buSzPct val="45000"/>
              <a:buFont typeface="StarSymbol"/>
              <a:buNone/>
            </a:pPr>
            <a:r>
              <a:rPr lang="en-GB" altLang="en-US" sz="2540" b="1">
                <a:solidFill>
                  <a:srgbClr val="FFFFFF"/>
                </a:solidFill>
                <a:latin typeface="Arial" panose="020B0604020202020204" pitchFamily="34" charset="0"/>
              </a:rPr>
              <a:t>Conclusions and Recommendations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/>
          </p:nvPr>
        </p:nvSpPr>
        <p:spPr>
          <a:xfrm>
            <a:off x="332639" y="495300"/>
            <a:ext cx="8478721" cy="5867400"/>
          </a:xfrm>
        </p:spPr>
        <p:txBody>
          <a:bodyPr anchor="t"/>
          <a:lstStyle/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In patients presenting with suspected gout, the diagnosis should be confirmed by examination of synovial fluid or tophus aspirate for monosodium urate crystals.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Management should be tailored to the stage of disease and coexisting illnesses.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The patient who is described in the vignette has crystal-proven gout, with multiple attacks and a serum urate level of more than 6 mg per deciliter despite receipt of allopurinol at a dose of 300 mg per day.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Since his renal function is normal, the allopurinol dose should be increased (e.g., 100-mg increments every 2 to 4 weeks until the target urate level is reached), with monitoring of renal function and serum urate levels and assessment for potential adverse reactions.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Colchicine prophylaxis (0.6 mg once or twice daily) is reasonable while the dose of allopurinol is escalated.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If target serum urate levels cannot be achieved or if the patient has serious side effects at higher allopurinol doses, the use of either febuxostat or a uricosuric agent is another option, given his normal renal function.</a:t>
            </a:r>
          </a:p>
        </p:txBody>
      </p:sp>
    </p:spTree>
    <p:extLst>
      <p:ext uri="{BB962C8B-B14F-4D97-AF65-F5344CB8AC3E}">
        <p14:creationId xmlns:p14="http://schemas.microsoft.com/office/powerpoint/2010/main" val="133470198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71040" y="715109"/>
            <a:ext cx="7804800" cy="37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9pPr>
          </a:lstStyle>
          <a:p>
            <a:pPr algn="ctr" eaLnBrk="1">
              <a:lnSpc>
                <a:spcPct val="97000"/>
              </a:lnSpc>
              <a:buClr>
                <a:srgbClr val="FFFFFF"/>
              </a:buClr>
              <a:buSzPct val="45000"/>
              <a:buFont typeface="StarSymbol"/>
              <a:buNone/>
            </a:pPr>
            <a:r>
              <a:rPr lang="en-GB" altLang="en-US" sz="2540" b="1">
                <a:solidFill>
                  <a:srgbClr val="FFFFFF"/>
                </a:solidFill>
                <a:latin typeface="Arial" panose="020B0604020202020204" pitchFamily="34" charset="0"/>
              </a:rPr>
              <a:t>Conclusions and Recommendations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/>
          </p:nvPr>
        </p:nvSpPr>
        <p:spPr>
          <a:xfrm>
            <a:off x="400819" y="647700"/>
            <a:ext cx="8342362" cy="5562600"/>
          </a:xfrm>
        </p:spPr>
        <p:txBody>
          <a:bodyPr anchor="t"/>
          <a:lstStyle/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The patient should understand that the intake of alcohol and an excessive amount of meat or seafood and sugar-sweetened drinks may contribute to elevated urate levels and should be minimized.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He should be advised to keep well hydrated and to lose weight.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Associated cardiovascular risk factors should be identified and treated.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Although the use of hydrochlorothiazide may contribute to the increased urate level, I would not necessarily change that medication if it is effectively controlling his blood pressure [controversial], and I would advise him to take the diuretic consistently, since intermittent use may precipitate flares.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The addition of losartan for the hypertension might be considered.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He should be advised to maintain his urate-lowering regimen during flares, which can be managed with colchicine.</a:t>
            </a:r>
          </a:p>
          <a:p>
            <a:pPr marL="391686" indent="-293764" algn="l" eaLnBrk="1">
              <a:lnSpc>
                <a:spcPct val="92000"/>
              </a:lnSpc>
              <a:spcAft>
                <a:spcPts val="806"/>
              </a:spcAft>
              <a:buSzPct val="100000"/>
              <a:buFont typeface="Arial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latin typeface="Arial" charset="0"/>
              </a:rPr>
              <a:t>Follow-up is necessary to ensure that appropriate serum urate levels are achieved and maintained and to monitor the patient for adverse effects.</a:t>
            </a:r>
          </a:p>
        </p:txBody>
      </p:sp>
    </p:spTree>
    <p:extLst>
      <p:ext uri="{BB962C8B-B14F-4D97-AF65-F5344CB8AC3E}">
        <p14:creationId xmlns:p14="http://schemas.microsoft.com/office/powerpoint/2010/main" val="17063824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3507A6-8198-42AB-8A0E-79928E962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1" y="390525"/>
            <a:ext cx="9032858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400B4-B818-44D9-BE5C-2EC49DA9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Gout 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9BFB9-96DA-4950-8C90-44B6B57FE26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spcAft>
                <a:spcPts val="3000"/>
              </a:spcAft>
              <a:buFont typeface="+mj-lt"/>
              <a:buAutoNum type="arabicPeriod"/>
            </a:pPr>
            <a:r>
              <a:rPr lang="en-US" dirty="0"/>
              <a:t>High purines intake</a:t>
            </a:r>
          </a:p>
          <a:p>
            <a:pPr marL="457200" indent="-457200">
              <a:spcAft>
                <a:spcPts val="3000"/>
              </a:spcAft>
              <a:buFont typeface="+mj-lt"/>
              <a:buAutoNum type="arabicPeriod"/>
            </a:pPr>
            <a:r>
              <a:rPr lang="en-US" dirty="0"/>
              <a:t>Malignancy; specially hematological malignancy</a:t>
            </a:r>
          </a:p>
          <a:p>
            <a:pPr marL="457200" indent="-457200">
              <a:spcAft>
                <a:spcPts val="3000"/>
              </a:spcAft>
              <a:buFont typeface="+mj-lt"/>
              <a:buAutoNum type="arabicPeriod"/>
            </a:pPr>
            <a:r>
              <a:rPr lang="en-US" dirty="0"/>
              <a:t>Purines endogens hyperproduction as in Lesch-Nyhan syndrome </a:t>
            </a:r>
          </a:p>
          <a:p>
            <a:pPr marL="457200" indent="-457200">
              <a:spcAft>
                <a:spcPts val="3000"/>
              </a:spcAft>
              <a:buFont typeface="+mj-lt"/>
              <a:buAutoNum type="arabicPeriod"/>
            </a:pPr>
            <a:r>
              <a:rPr lang="en-US" dirty="0"/>
              <a:t>Renal underproduction (90% of cases)</a:t>
            </a:r>
          </a:p>
        </p:txBody>
      </p:sp>
    </p:spTree>
    <p:extLst>
      <p:ext uri="{BB962C8B-B14F-4D97-AF65-F5344CB8AC3E}">
        <p14:creationId xmlns:p14="http://schemas.microsoft.com/office/powerpoint/2010/main" val="241111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4 stages: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Hyperuricemia without evidence of MSU deposition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Crystal deposition without symptomatic gout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Crystal deposition with acute gout flares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Advanced gout characterized by tophi, chronic gouty arthritis and erosions</a:t>
            </a:r>
          </a:p>
        </p:txBody>
      </p:sp>
    </p:spTree>
    <p:extLst>
      <p:ext uri="{BB962C8B-B14F-4D97-AF65-F5344CB8AC3E}">
        <p14:creationId xmlns:p14="http://schemas.microsoft.com/office/powerpoint/2010/main" val="385835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dirty="0"/>
              <a:t>Clinical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Acute arthritis is the most common early manifestation of gout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Usually one joint initially, polyarticular acute gout in subsequent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first toe is often involved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Tarsal joints, ankles and knees also commonly involved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Finger joints in advanced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episode of acute gouty arthritis begins at night with dramatic joint pain and swelling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Joints become warm, red and tender and may mimic cellulitis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Early attacks may subside spontaneously in 3-10 days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Events that precipitate attack: dietary excess, trauma, surgery, hypouricemic therapy, MI and stroke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After any attacks, patients may present with chronic non-symmetric synovitis – confused with rheumatoid arthritis</a:t>
            </a:r>
          </a:p>
        </p:txBody>
      </p:sp>
    </p:spTree>
    <p:extLst>
      <p:ext uri="{BB962C8B-B14F-4D97-AF65-F5344CB8AC3E}">
        <p14:creationId xmlns:p14="http://schemas.microsoft.com/office/powerpoint/2010/main" val="147081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Confirm diagnosis by needle aspiration of joint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MSU crystals – needle shaped intra- and extracellular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Brightly birefringent with negative elongation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Synovial fluid WBC 2k to 60k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Effusions are cloudy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Serum uric acid levels normal in acute attack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24h urine collection n useful for assessing risk </a:t>
            </a:r>
            <a:r>
              <a:rPr lang="en-US" dirty="0" err="1"/>
              <a:t>fo</a:t>
            </a:r>
            <a:r>
              <a:rPr lang="en-US" dirty="0"/>
              <a:t> stones from overproduction or under-excretion of uric acid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Excretion of &gt;800 mg per 24 h on regular diet,: overproduction of purine</a:t>
            </a:r>
          </a:p>
        </p:txBody>
      </p:sp>
    </p:spTree>
    <p:extLst>
      <p:ext uri="{BB962C8B-B14F-4D97-AF65-F5344CB8AC3E}">
        <p14:creationId xmlns:p14="http://schemas.microsoft.com/office/powerpoint/2010/main" val="2729031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325441" y="381961"/>
            <a:ext cx="8494560" cy="216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Gothic"/>
                <a:cs typeface="Gothic"/>
              </a:defRPr>
            </a:lvl9pPr>
          </a:lstStyle>
          <a:p>
            <a:pPr algn="ctr" eaLnBrk="1">
              <a:lnSpc>
                <a:spcPct val="97000"/>
              </a:lnSpc>
              <a:buClr>
                <a:srgbClr val="FFFFFF"/>
              </a:buClr>
              <a:buSzPct val="45000"/>
              <a:buFont typeface="StarSymbol"/>
              <a:buNone/>
            </a:pPr>
            <a:r>
              <a:rPr lang="en-GB" altLang="en-US" sz="1451" b="1">
                <a:solidFill>
                  <a:srgbClr val="FFFFFF"/>
                </a:solidFill>
                <a:latin typeface="Arial" panose="020B0604020202020204" pitchFamily="34" charset="0"/>
              </a:rPr>
              <a:t>Management Strategies in Patients with Hyperuricemia.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241A8B-B689-4017-94E7-2B15567A3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GB" altLang="en-US" sz="2400" b="1" dirty="0">
                <a:latin typeface="Arial" panose="020B0604020202020204" pitchFamily="34" charset="0"/>
                <a:ea typeface="Gothic"/>
                <a:cs typeface="Gothic"/>
              </a:rPr>
              <a:t>Management Strategies in Patients with Hyperuricemia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7A8CD-D1C4-4B94-8E0A-80AFBE7AB8F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088398"/>
            <a:ext cx="5029200" cy="5372100"/>
          </a:xfrm>
        </p:spPr>
        <p:txBody>
          <a:bodyPr/>
          <a:lstStyle/>
          <a:p>
            <a:r>
              <a:rPr lang="en-GB" altLang="en-US" sz="1800" dirty="0">
                <a:ea typeface="Gothic"/>
                <a:cs typeface="Gothic"/>
              </a:rPr>
              <a:t>Hyperuricemia can be targeted at many levels: 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en-US" sz="1800" dirty="0">
                <a:ea typeface="Gothic"/>
                <a:cs typeface="Gothic"/>
              </a:rPr>
              <a:t>Restriction of exogenous purine intake through dietary modifications.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en-US" sz="1800" dirty="0">
                <a:ea typeface="Gothic"/>
                <a:cs typeface="Gothic"/>
              </a:rPr>
              <a:t>The use of xanthine oxidase inhibitors to block uric acid synthesis from endogenous purine metabolism can reduce the amount of urate that contributes to the total-body urate pool.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en-US" sz="1800" dirty="0">
                <a:ea typeface="Gothic"/>
                <a:cs typeface="Gothic"/>
              </a:rPr>
              <a:t>Modified uricase agents reduce the total-body urate pool by converting uric acid into soluble allantoin.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en-US" sz="1800" dirty="0">
                <a:ea typeface="Gothic"/>
                <a:cs typeface="Gothic"/>
              </a:rPr>
              <a:t>In patients with normal renal function, uricosuric agents can promote renal elimination of urate, thereby reducing total-body urate pools. However, decreased renal urate excretion in patients with renal impairment leads to increased total-body urate stores.</a:t>
            </a:r>
            <a:endParaRPr lang="en-US" sz="1800" dirty="0"/>
          </a:p>
        </p:txBody>
      </p:sp>
      <p:pic>
        <p:nvPicPr>
          <p:cNvPr id="7" name="Picture 5" descr="Image">
            <a:extLst>
              <a:ext uri="{FF2B5EF4-FFF2-40B4-BE49-F238E27FC236}">
                <a16:creationId xmlns:a16="http://schemas.microsoft.com/office/drawing/2014/main" id="{DB3FCCF7-E7AB-42A2-AB51-1C086D9126B3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267" y="1583531"/>
            <a:ext cx="3127533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6587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44C112-695A-49F6-98AC-235EDA8B31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1583530"/>
            <a:ext cx="4114800" cy="4664869"/>
          </a:xfrm>
        </p:spPr>
        <p:txBody>
          <a:bodyPr/>
          <a:lstStyle/>
          <a:p>
            <a:pPr algn="ctr"/>
            <a:r>
              <a:rPr lang="en-US" u="sng" dirty="0"/>
              <a:t>Hyperuricemia agent</a:t>
            </a:r>
          </a:p>
          <a:p>
            <a:pPr algn="ctr"/>
            <a:r>
              <a:rPr lang="en-US" sz="2000" dirty="0"/>
              <a:t>used in chronic gout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altLang="en-US" sz="2800" dirty="0">
                <a:ea typeface="Gothic"/>
                <a:cs typeface="Gothic"/>
              </a:rPr>
              <a:t>Uricosuric agents</a:t>
            </a:r>
            <a:r>
              <a:rPr lang="en-US" sz="2800" dirty="0"/>
              <a:t>: </a:t>
            </a:r>
          </a:p>
          <a:p>
            <a:pPr lvl="1" indent="0">
              <a:spcAft>
                <a:spcPts val="1200"/>
              </a:spcAft>
              <a:buNone/>
            </a:pPr>
            <a:r>
              <a:rPr lang="en-US" sz="2400" dirty="0"/>
              <a:t>Probenecid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XO Inhibitors: </a:t>
            </a:r>
          </a:p>
          <a:p>
            <a:pPr lvl="1" indent="0">
              <a:spcAft>
                <a:spcPts val="1200"/>
              </a:spcAft>
              <a:buNone/>
            </a:pPr>
            <a:r>
              <a:rPr lang="en-US" sz="2400" dirty="0"/>
              <a:t>Allopurinol</a:t>
            </a:r>
            <a:endParaRPr lang="en-US" dirty="0"/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Uricase:</a:t>
            </a:r>
          </a:p>
          <a:p>
            <a:pPr lvl="1" indent="0">
              <a:buNone/>
            </a:pPr>
            <a:r>
              <a:rPr lang="en-US" sz="2400" dirty="0"/>
              <a:t>Rasburinase</a:t>
            </a:r>
          </a:p>
          <a:p>
            <a:pPr lvl="1" indent="0">
              <a:buNone/>
            </a:pPr>
            <a:r>
              <a:rPr lang="en-US" sz="2400" dirty="0"/>
              <a:t>Pegloticase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ECFF2A-2E2A-4386-8D10-15A6D5A6E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Gout drug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4BD663-75F2-46CD-881A-BD14FCFF1AD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48200" y="1583531"/>
            <a:ext cx="4114800" cy="4191000"/>
          </a:xfrm>
        </p:spPr>
        <p:txBody>
          <a:bodyPr/>
          <a:lstStyle/>
          <a:p>
            <a:pPr algn="ctr"/>
            <a:r>
              <a:rPr lang="en-US" u="sng" dirty="0"/>
              <a:t>Anti-inflammatory drugs</a:t>
            </a:r>
          </a:p>
          <a:p>
            <a:pPr algn="ctr"/>
            <a:r>
              <a:rPr lang="en-US" sz="2000" dirty="0"/>
              <a:t>used in acute gout</a:t>
            </a:r>
            <a:endParaRPr lang="en-US" sz="2000" u="sng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NSAIDs </a:t>
            </a:r>
            <a:r>
              <a:rPr lang="en-US" sz="2000" dirty="0"/>
              <a:t>(most important):</a:t>
            </a:r>
            <a:endParaRPr lang="en-US" dirty="0"/>
          </a:p>
          <a:p>
            <a:pPr lvl="1" indent="0">
              <a:buNone/>
            </a:pPr>
            <a:r>
              <a:rPr lang="en-US" dirty="0"/>
              <a:t>Naproxen</a:t>
            </a:r>
          </a:p>
          <a:p>
            <a:pPr lvl="1" indent="0">
              <a:spcAft>
                <a:spcPts val="1200"/>
              </a:spcAft>
              <a:buNone/>
            </a:pPr>
            <a:r>
              <a:rPr lang="en-US" dirty="0"/>
              <a:t>Indomethacin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Corticoids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Colchicine </a:t>
            </a:r>
            <a:r>
              <a:rPr lang="en-US" sz="2000" dirty="0"/>
              <a:t>(Second choice)</a:t>
            </a:r>
            <a:endParaRPr lang="en-US" dirty="0"/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ECBD64-4E62-4092-AD98-1656B5E49529}"/>
              </a:ext>
            </a:extLst>
          </p:cNvPr>
          <p:cNvSpPr txBox="1"/>
          <p:nvPr/>
        </p:nvSpPr>
        <p:spPr>
          <a:xfrm>
            <a:off x="457200" y="6324600"/>
            <a:ext cx="305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XO = Xanthine oxidase enzyme</a:t>
            </a:r>
          </a:p>
        </p:txBody>
      </p:sp>
    </p:spTree>
    <p:extLst>
      <p:ext uri="{BB962C8B-B14F-4D97-AF65-F5344CB8AC3E}">
        <p14:creationId xmlns:p14="http://schemas.microsoft.com/office/powerpoint/2010/main" val="78064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BD19-4184-421C-9524-26DCD1BA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Probenecid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BCC3-7593-41B1-9F1F-1E5DD17326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Type: </a:t>
            </a:r>
            <a:r>
              <a:rPr lang="en-US" dirty="0"/>
              <a:t>Increase excretion of uric acid</a:t>
            </a:r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Mechanism of action: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Low dose 500 mg </a:t>
            </a:r>
            <a:r>
              <a:rPr lang="en-US" sz="2400" dirty="0">
                <a:sym typeface="Wingdings" panose="05000000000000000000" pitchFamily="2" charset="2"/>
              </a:rPr>
              <a:t> decrease uric acid excretion by blocking organic acid pump in PCT </a:t>
            </a:r>
            <a:r>
              <a:rPr lang="en-US" dirty="0">
                <a:sym typeface="Wingdings" panose="05000000000000000000" pitchFamily="2" charset="2"/>
              </a:rPr>
              <a:t>(i.e. used with some drugs e.g. penicillin to increase half life of the drug)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>
                <a:sym typeface="Wingdings" panose="05000000000000000000" pitchFamily="2" charset="2"/>
              </a:rPr>
              <a:t>High dose 2x 500 mg daily  increase uric acid excretion by preventing U.A. reabsorption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Adverse effects: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GIT upset (common)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Allergy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Interstitial nephritis (rare)</a:t>
            </a:r>
          </a:p>
        </p:txBody>
      </p:sp>
    </p:spTree>
    <p:extLst>
      <p:ext uri="{BB962C8B-B14F-4D97-AF65-F5344CB8AC3E}">
        <p14:creationId xmlns:p14="http://schemas.microsoft.com/office/powerpoint/2010/main" val="243602076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1214</Words>
  <Application>Microsoft Office PowerPoint</Application>
  <PresentationFormat>عرض على الشاشة (4:3)</PresentationFormat>
  <Paragraphs>130</Paragraphs>
  <Slides>17</Slides>
  <Notes>4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Title Slide</vt:lpstr>
      <vt:lpstr>عرض تقديمي في PowerPoint</vt:lpstr>
      <vt:lpstr>عرض تقديمي في PowerPoint</vt:lpstr>
      <vt:lpstr>Gout risk factors</vt:lpstr>
      <vt:lpstr>Pathophysiology</vt:lpstr>
      <vt:lpstr>Clinical Presentation</vt:lpstr>
      <vt:lpstr>Lab Diagnosis</vt:lpstr>
      <vt:lpstr>Management Strategies in Patients with Hyperuricemia</vt:lpstr>
      <vt:lpstr>Gout drug</vt:lpstr>
      <vt:lpstr>Probenecid</vt:lpstr>
      <vt:lpstr>Probenecid</vt:lpstr>
      <vt:lpstr>Allopurinol</vt:lpstr>
      <vt:lpstr>Allopurinol</vt:lpstr>
      <vt:lpstr>Allopurinol</vt:lpstr>
      <vt:lpstr>Uricase enzymes</vt:lpstr>
      <vt:lpstr>Anti-inflammatory drugs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UB</dc:creator>
  <cp:lastModifiedBy>Hasan faris Salahat</cp:lastModifiedBy>
  <cp:revision>114</cp:revision>
  <dcterms:created xsi:type="dcterms:W3CDTF">2013-03-28T14:05:31Z</dcterms:created>
  <dcterms:modified xsi:type="dcterms:W3CDTF">2021-03-04T15:17:07Z</dcterms:modified>
</cp:coreProperties>
</file>