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1" r:id="rId2"/>
    <p:sldId id="292" r:id="rId3"/>
    <p:sldId id="293" r:id="rId4"/>
    <p:sldId id="294" r:id="rId5"/>
    <p:sldId id="295" r:id="rId6"/>
    <p:sldId id="263" r:id="rId7"/>
    <p:sldId id="264" r:id="rId8"/>
    <p:sldId id="266" r:id="rId9"/>
    <p:sldId id="265" r:id="rId10"/>
    <p:sldId id="267" r:id="rId11"/>
    <p:sldId id="271" r:id="rId12"/>
    <p:sldId id="272" r:id="rId13"/>
    <p:sldId id="268" r:id="rId14"/>
    <p:sldId id="270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2188A-7D93-4C58-9A85-EC780F0559B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BC72B-324F-404D-B3DD-78734FEAADD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C72B-324F-404D-B3DD-78734FEAAD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58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12 April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AL 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155680"/>
            <a:ext cx="86106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INTRODUCTION TO UROGENITAL SYSTEM</a:t>
            </a:r>
          </a:p>
          <a:p>
            <a:pPr algn="ctr" rtl="0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 Mutah</a:t>
            </a:r>
            <a:endParaRPr lang="ar-IQ" sz="36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2819400" y="5257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>
                <a:solidFill>
                  <a:srgbClr val="FF0000"/>
                </a:solidFill>
                <a:latin typeface="Candara" panose="020E0502030303020204" pitchFamily="34" charset="0"/>
              </a:rPr>
              <a:t>Sunday 12 April  2020</a:t>
            </a:r>
            <a:endParaRPr lang="en-US" sz="36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1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09600"/>
            <a:ext cx="8382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latin typeface="Candara" pitchFamily="34" charset="0"/>
              </a:rPr>
              <a:t>Ureteric Constrictions</a:t>
            </a:r>
          </a:p>
          <a:p>
            <a:r>
              <a:rPr lang="en-GB" sz="2400" i="1" dirty="0">
                <a:latin typeface="Candara" pitchFamily="34" charset="0"/>
              </a:rPr>
              <a:t>The ureter possesses three constrictions:</a:t>
            </a:r>
          </a:p>
          <a:p>
            <a:r>
              <a:rPr lang="en-GB" sz="2400" i="1" dirty="0">
                <a:solidFill>
                  <a:srgbClr val="0000FF"/>
                </a:solidFill>
                <a:latin typeface="Candara" pitchFamily="34" charset="0"/>
              </a:rPr>
              <a:t>•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Where the renal pelvis joins the ureter.</a:t>
            </a:r>
          </a:p>
          <a:p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• Where it is kinked as it crosses the pelvic brim.</a:t>
            </a:r>
          </a:p>
          <a:p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• Where it pierces the bladder wall.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778" y="76200"/>
            <a:ext cx="1446422" cy="584775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Ureters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6562" r="25000" b="10000"/>
          <a:stretch>
            <a:fillRect/>
          </a:stretch>
        </p:blipFill>
        <p:spPr bwMode="auto">
          <a:xfrm>
            <a:off x="4906446" y="2362200"/>
            <a:ext cx="3904173" cy="4343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6953" t="9375" r="40820" b="27812"/>
          <a:stretch>
            <a:fillRect/>
          </a:stretch>
        </p:blipFill>
        <p:spPr bwMode="auto">
          <a:xfrm>
            <a:off x="423286" y="2667000"/>
            <a:ext cx="3454146" cy="401053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78414" y="532624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10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5935801" y="3421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81" y="76200"/>
            <a:ext cx="3469219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URINARY BLADDER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18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The urinary bladder is located immediately </a:t>
            </a:r>
            <a:r>
              <a:rPr lang="en-GB" sz="2400" b="1" i="1" dirty="0">
                <a:latin typeface="Candara" pitchFamily="34" charset="0"/>
              </a:rPr>
              <a:t>behind the pubic bones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within the pelvis 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The bladder has </a:t>
            </a:r>
            <a:r>
              <a:rPr lang="en-GB" sz="2400" b="1" i="1" dirty="0">
                <a:latin typeface="Candara" pitchFamily="34" charset="0"/>
              </a:rPr>
              <a:t>a maximum capacity </a:t>
            </a:r>
            <a:r>
              <a:rPr lang="en-GB" sz="2400" i="1" dirty="0">
                <a:latin typeface="Candara" pitchFamily="34" charset="0"/>
              </a:rPr>
              <a:t>of approximately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500 </a:t>
            </a:r>
            <a:r>
              <a:rPr lang="en-GB" sz="2400" b="1" i="1" dirty="0" err="1">
                <a:solidFill>
                  <a:srgbClr val="C00000"/>
                </a:solidFill>
                <a:latin typeface="Candara" pitchFamily="34" charset="0"/>
              </a:rPr>
              <a:t>mL</a:t>
            </a:r>
            <a:r>
              <a:rPr lang="en-GB" sz="2400" i="1" dirty="0" err="1">
                <a:latin typeface="Candara" pitchFamily="34" charset="0"/>
              </a:rPr>
              <a:t>.</a:t>
            </a:r>
            <a:endParaRPr lang="en-GB" sz="2400" i="1" dirty="0"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2895600"/>
            <a:ext cx="327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empty bladder </a:t>
            </a:r>
            <a:r>
              <a:rPr lang="en-GB" sz="2400" i="1" dirty="0">
                <a:latin typeface="Candara" pitchFamily="34" charset="0"/>
              </a:rPr>
              <a:t>is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pyramidal in shape </a:t>
            </a:r>
            <a:r>
              <a:rPr lang="en-GB" sz="2400" i="1" dirty="0">
                <a:latin typeface="Candara" pitchFamily="34" charset="0"/>
              </a:rPr>
              <a:t>and has an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apex, a base, and a superior as well as two inferolateral surfaces.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 It also has a neck.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581400" y="1905000"/>
            <a:ext cx="5334000" cy="4800600"/>
            <a:chOff x="3581400" y="1905000"/>
            <a:chExt cx="5334000" cy="4800600"/>
          </a:xfrm>
        </p:grpSpPr>
        <p:grpSp>
          <p:nvGrpSpPr>
            <p:cNvPr id="17" name="Group 16"/>
            <p:cNvGrpSpPr/>
            <p:nvPr/>
          </p:nvGrpSpPr>
          <p:grpSpPr>
            <a:xfrm>
              <a:off x="3581400" y="1905000"/>
              <a:ext cx="5334000" cy="4800600"/>
              <a:chOff x="3581400" y="1905000"/>
              <a:chExt cx="5334000" cy="48006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581400" y="1905000"/>
                <a:ext cx="5334000" cy="4800600"/>
                <a:chOff x="3581400" y="1905000"/>
                <a:chExt cx="5334000" cy="4800600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581400" y="1905000"/>
                  <a:ext cx="5334000" cy="4800600"/>
                  <a:chOff x="4267200" y="2667000"/>
                  <a:chExt cx="4724400" cy="4038600"/>
                </a:xfrm>
              </p:grpSpPr>
              <p:pic>
                <p:nvPicPr>
                  <p:cNvPr id="614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8653" t="20834" r="25037" b="23959"/>
                  <a:stretch>
                    <a:fillRect/>
                  </a:stretch>
                </p:blipFill>
                <p:spPr bwMode="auto">
                  <a:xfrm>
                    <a:off x="4267200" y="2667000"/>
                    <a:ext cx="4724400" cy="4038600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943600" y="3440668"/>
                    <a:ext cx="1905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i="1" dirty="0">
                        <a:latin typeface="Candara" pitchFamily="34" charset="0"/>
                      </a:rPr>
                      <a:t>Urinary bladder </a:t>
                    </a:r>
                    <a:endParaRPr lang="en-GB" b="1" dirty="0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3657600" y="1905000"/>
                  <a:ext cx="914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solidFill>
                        <a:srgbClr val="0000FF"/>
                      </a:solidFill>
                      <a:latin typeface="Candara" pitchFamily="34" charset="0"/>
                    </a:rPr>
                    <a:t>Apex</a:t>
                  </a:r>
                  <a:endParaRPr lang="en-GB" dirty="0"/>
                </a:p>
              </p:txBody>
            </p:sp>
            <p:cxnSp>
              <p:nvCxnSpPr>
                <p:cNvPr id="12" name="Straight Arrow Connector 11"/>
                <p:cNvCxnSpPr>
                  <a:stCxn id="10" idx="2"/>
                </p:cNvCxnSpPr>
                <p:nvPr/>
              </p:nvCxnSpPr>
              <p:spPr>
                <a:xfrm>
                  <a:off x="4114800" y="2274332"/>
                  <a:ext cx="1295400" cy="545068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8001000" y="5486400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solidFill>
                      <a:srgbClr val="0000FF"/>
                    </a:solidFill>
                    <a:latin typeface="Candara" pitchFamily="34" charset="0"/>
                  </a:rPr>
                  <a:t>Base</a:t>
                </a:r>
                <a:endParaRPr lang="en-GB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7239000" y="2971800"/>
                <a:ext cx="1066800" cy="24384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6781800" y="5562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0000FF"/>
                  </a:solidFill>
                  <a:latin typeface="Candara" pitchFamily="34" charset="0"/>
                </a:rPr>
                <a:t>Neck</a:t>
              </a:r>
              <a:endParaRPr lang="en-GB" dirty="0"/>
            </a:p>
          </p:txBody>
        </p:sp>
        <p:cxnSp>
          <p:nvCxnSpPr>
            <p:cNvPr id="21" name="Straight Arrow Connector 20"/>
            <p:cNvCxnSpPr>
              <a:stCxn id="19" idx="0"/>
            </p:cNvCxnSpPr>
            <p:nvPr/>
          </p:nvCxnSpPr>
          <p:spPr>
            <a:xfrm flipH="1" flipV="1">
              <a:off x="6629400" y="3657600"/>
              <a:ext cx="533400" cy="1905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28600" y="61737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11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81" y="76200"/>
            <a:ext cx="3469219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URINARY BLADDER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When the bladder fills</a:t>
            </a:r>
            <a:r>
              <a:rPr lang="en-GB" sz="2400" i="1" dirty="0">
                <a:latin typeface="Candara" pitchFamily="34" charset="0"/>
              </a:rPr>
              <a:t>, it becomes </a:t>
            </a:r>
            <a:r>
              <a:rPr lang="en-GB" sz="2400" b="1" i="1" dirty="0">
                <a:latin typeface="Candara" pitchFamily="34" charset="0"/>
              </a:rPr>
              <a:t>ovoid in shape </a:t>
            </a:r>
            <a:r>
              <a:rPr lang="en-GB" sz="2400" i="1" dirty="0">
                <a:latin typeface="Candara" pitchFamily="34" charset="0"/>
              </a:rPr>
              <a:t>and the superior surface rises </a:t>
            </a:r>
            <a:r>
              <a:rPr lang="en-GB" sz="2400" b="1" i="1" dirty="0">
                <a:latin typeface="Candara" pitchFamily="34" charset="0"/>
              </a:rPr>
              <a:t>into the abdomen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GB" sz="2400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In young children</a:t>
            </a:r>
            <a:r>
              <a:rPr lang="en-GB" sz="2400" i="1" dirty="0">
                <a:latin typeface="Candara" pitchFamily="34" charset="0"/>
              </a:rPr>
              <a:t>, the empty bladder projects upward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into the abdomen</a:t>
            </a:r>
            <a:r>
              <a:rPr lang="en-GB" sz="2400" i="1" dirty="0">
                <a:latin typeface="Candara" pitchFamily="34" charset="0"/>
              </a:rPr>
              <a:t>; later, when the pelvis enlarges, the bladder sinks to become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a pelvic organ.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3750" r="27929" b="21250"/>
          <a:stretch>
            <a:fillRect/>
          </a:stretch>
        </p:blipFill>
        <p:spPr bwMode="auto">
          <a:xfrm>
            <a:off x="3200400" y="2438400"/>
            <a:ext cx="5800725" cy="397764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12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81" y="76200"/>
            <a:ext cx="3469219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URINARY BLADDER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apex of the bladder </a:t>
            </a:r>
            <a:r>
              <a:rPr lang="en-GB" sz="2400" b="1" i="1" dirty="0">
                <a:latin typeface="Candara" pitchFamily="34" charset="0"/>
              </a:rPr>
              <a:t>points anteriorly and is connected </a:t>
            </a:r>
            <a:r>
              <a:rPr lang="en-GB" sz="2400" i="1" dirty="0">
                <a:latin typeface="Candara" pitchFamily="34" charset="0"/>
              </a:rPr>
              <a:t>to the umbilicus by </a:t>
            </a:r>
            <a:r>
              <a:rPr lang="en-GB" sz="2400" b="1" i="1" dirty="0">
                <a:solidFill>
                  <a:srgbClr val="00B050"/>
                </a:solidFill>
                <a:latin typeface="Candara" pitchFamily="34" charset="0"/>
              </a:rPr>
              <a:t>the median umbilical ligament</a:t>
            </a:r>
            <a:r>
              <a:rPr lang="en-GB" sz="2400" b="1" i="1" dirty="0">
                <a:latin typeface="Candara" pitchFamily="34" charset="0"/>
              </a:rPr>
              <a:t> </a:t>
            </a: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base of the bladder </a:t>
            </a:r>
            <a:r>
              <a:rPr lang="en-GB" sz="2400" b="1" i="1" dirty="0">
                <a:latin typeface="Candara" pitchFamily="34" charset="0"/>
              </a:rPr>
              <a:t>faces posteriorly</a:t>
            </a:r>
            <a:r>
              <a:rPr lang="en-GB" sz="2400" i="1" dirty="0">
                <a:latin typeface="Candara" pitchFamily="34" charset="0"/>
              </a:rPr>
              <a:t> and is </a:t>
            </a:r>
            <a:r>
              <a:rPr lang="en-GB" sz="2400" b="1" i="1" dirty="0">
                <a:latin typeface="Candara" pitchFamily="34" charset="0"/>
              </a:rPr>
              <a:t>triangular in shape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ureters </a:t>
            </a:r>
            <a:r>
              <a:rPr lang="en-GB" sz="2400" i="1" dirty="0">
                <a:latin typeface="Candara" pitchFamily="34" charset="0"/>
              </a:rPr>
              <a:t>enter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supralateral angles</a:t>
            </a:r>
            <a:r>
              <a:rPr lang="en-GB" sz="2400" i="1" dirty="0">
                <a:latin typeface="Candara" pitchFamily="34" charset="0"/>
              </a:rPr>
              <a:t>, and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urethra </a:t>
            </a:r>
            <a:r>
              <a:rPr lang="en-GB" sz="2400" i="1" dirty="0">
                <a:latin typeface="Candara" pitchFamily="34" charset="0"/>
              </a:rPr>
              <a:t>leaves the </a:t>
            </a:r>
            <a:r>
              <a:rPr lang="en-GB" sz="2400" b="1" i="1" dirty="0">
                <a:latin typeface="Candara" pitchFamily="34" charset="0"/>
              </a:rPr>
              <a:t>inferior angle.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2227" t="15937" r="22070" b="41875"/>
          <a:stretch>
            <a:fillRect/>
          </a:stretch>
        </p:blipFill>
        <p:spPr bwMode="auto">
          <a:xfrm>
            <a:off x="2555240" y="2438400"/>
            <a:ext cx="6436360" cy="371328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0051" y="6243935"/>
            <a:ext cx="5585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neck of the bladder </a:t>
            </a:r>
            <a:r>
              <a:rPr lang="en-GB" sz="2400" b="1" i="1" dirty="0">
                <a:latin typeface="Candara" pitchFamily="34" charset="0"/>
              </a:rPr>
              <a:t>points inferiorly</a:t>
            </a:r>
            <a:endParaRPr lang="en-GB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3352800"/>
            <a:ext cx="220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superior surface of the bladder </a:t>
            </a:r>
            <a:r>
              <a:rPr lang="en-GB" sz="2400" b="1" i="1" dirty="0">
                <a:latin typeface="Candara" pitchFamily="34" charset="0"/>
              </a:rPr>
              <a:t>is covered with peritoneum</a:t>
            </a:r>
            <a:endParaRPr lang="en-GB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228600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67400" y="2286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228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13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1025"/>
            <a:ext cx="3360215" cy="584775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00FF"/>
                </a:solidFill>
                <a:latin typeface="Candara" pitchFamily="34" charset="0"/>
              </a:rPr>
              <a:t>Interior of Bladder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internal surface of the base </a:t>
            </a:r>
            <a:r>
              <a:rPr lang="en-GB" sz="2400" i="1" dirty="0">
                <a:latin typeface="Candara" pitchFamily="34" charset="0"/>
              </a:rPr>
              <a:t>of the bladder is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called the trigone.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Here, the mucous membrane firmly adheres to the underlying muscle and is always smooth</a:t>
            </a:r>
            <a:r>
              <a:rPr lang="en-GB" sz="2400" i="1" dirty="0">
                <a:latin typeface="Candara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023408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trigone </a:t>
            </a:r>
            <a:r>
              <a:rPr lang="en-GB" sz="2400" i="1" dirty="0">
                <a:latin typeface="Candara" pitchFamily="34" charset="0"/>
              </a:rPr>
              <a:t>has small, </a:t>
            </a:r>
            <a:r>
              <a:rPr lang="en-GB" sz="2400" b="1" i="1" dirty="0">
                <a:latin typeface="Candara" pitchFamily="34" charset="0"/>
              </a:rPr>
              <a:t>slitlike openings of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ureters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i="1" dirty="0">
                <a:latin typeface="Candara" pitchFamily="34" charset="0"/>
              </a:rPr>
              <a:t>at its lateral angles and below </a:t>
            </a:r>
            <a:r>
              <a:rPr lang="en-GB" sz="2400" b="1" i="1" dirty="0">
                <a:latin typeface="Candara" pitchFamily="34" charset="0"/>
              </a:rPr>
              <a:t>the crescentic opening of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urethra</a:t>
            </a:r>
            <a:r>
              <a:rPr lang="en-GB" sz="2400" i="1" dirty="0">
                <a:latin typeface="Candara" pitchFamily="34" charset="0"/>
              </a:rPr>
              <a:t>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28600" y="44196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interureteric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ridge </a:t>
            </a:r>
            <a:r>
              <a:rPr lang="en-GB" sz="2400" b="1" i="1" dirty="0">
                <a:latin typeface="Candara" pitchFamily="34" charset="0"/>
              </a:rPr>
              <a:t>runs from one ureteric orifice to the other</a:t>
            </a:r>
            <a:endParaRPr lang="en-GB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86200" y="1600200"/>
            <a:ext cx="4978977" cy="4419600"/>
            <a:chOff x="3962400" y="1600200"/>
            <a:chExt cx="4978977" cy="44196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3924" t="38542" r="27379" b="15625"/>
            <a:stretch>
              <a:fillRect/>
            </a:stretch>
          </p:blipFill>
          <p:spPr bwMode="auto">
            <a:xfrm>
              <a:off x="4019550" y="1600200"/>
              <a:ext cx="4921827" cy="4419600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62400" y="40386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Interureteric ridge </a:t>
              </a:r>
              <a:endParaRPr lang="en-GB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562600" y="3505200"/>
              <a:ext cx="8382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14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43116"/>
            <a:ext cx="8915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Muscular Coat of the Bladder Wall:</a:t>
            </a:r>
          </a:p>
          <a:p>
            <a:pPr>
              <a:buFont typeface="Wingdings" pitchFamily="2" charset="2"/>
              <a:buChar char="§"/>
            </a:pPr>
            <a:r>
              <a:rPr lang="en-GB" sz="2400" i="1" dirty="0">
                <a:latin typeface="Candara" pitchFamily="34" charset="0"/>
              </a:rPr>
              <a:t>The muscle coat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(the detrusor muscle) </a:t>
            </a:r>
            <a:r>
              <a:rPr lang="en-GB" sz="2400" b="1" i="1" dirty="0">
                <a:latin typeface="Candara" pitchFamily="34" charset="0"/>
              </a:rPr>
              <a:t>consists of three interlacing layers of smooth muscle fibers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181" y="76200"/>
            <a:ext cx="3469219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URINARY BLADDER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09800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At the neck </a:t>
            </a:r>
            <a:r>
              <a:rPr lang="en-GB" sz="2400" b="1" i="1" dirty="0">
                <a:latin typeface="Candara" pitchFamily="34" charset="0"/>
              </a:rPr>
              <a:t>of the bladder, the circular muscle forms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sphincter vesicae</a:t>
            </a:r>
            <a:endParaRPr lang="en-GB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419600" y="1639669"/>
            <a:ext cx="4495800" cy="5065931"/>
            <a:chOff x="4495800" y="1639669"/>
            <a:chExt cx="4495800" cy="5065931"/>
          </a:xfrm>
        </p:grpSpPr>
        <p:grpSp>
          <p:nvGrpSpPr>
            <p:cNvPr id="19" name="Group 18"/>
            <p:cNvGrpSpPr/>
            <p:nvPr/>
          </p:nvGrpSpPr>
          <p:grpSpPr>
            <a:xfrm>
              <a:off x="4495800" y="1639669"/>
              <a:ext cx="4495800" cy="5065931"/>
              <a:chOff x="4343400" y="1639669"/>
              <a:chExt cx="4495800" cy="506593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343400" y="1672988"/>
                <a:ext cx="4495800" cy="5032612"/>
                <a:chOff x="4191000" y="1672988"/>
                <a:chExt cx="4495800" cy="5032612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191000" y="1672988"/>
                  <a:ext cx="4495800" cy="5032612"/>
                  <a:chOff x="4267200" y="1672988"/>
                  <a:chExt cx="4495800" cy="5032612"/>
                </a:xfrm>
              </p:grpSpPr>
              <p:pic>
                <p:nvPicPr>
                  <p:cNvPr id="717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41581" t="10417" r="19180" b="11458"/>
                  <a:stretch>
                    <a:fillRect/>
                  </a:stretch>
                </p:blipFill>
                <p:spPr bwMode="auto">
                  <a:xfrm>
                    <a:off x="4267200" y="1672988"/>
                    <a:ext cx="4495800" cy="5032612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343400" y="5638800"/>
                    <a:ext cx="11430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i="1" dirty="0">
                        <a:latin typeface="Candara" pitchFamily="34" charset="0"/>
                      </a:rPr>
                      <a:t>Sphincter vesicae</a:t>
                    </a:r>
                    <a:endParaRPr lang="en-GB" dirty="0"/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 flipV="1">
                    <a:off x="5181600" y="4191000"/>
                    <a:ext cx="1219200" cy="152400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6400800" y="3593068"/>
                  <a:ext cx="990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latin typeface="Candara" pitchFamily="34" charset="0"/>
                    </a:rPr>
                    <a:t>Trigone</a:t>
                  </a:r>
                  <a:endParaRPr lang="en-GB" dirty="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4343400" y="1639669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latin typeface="Candara" pitchFamily="34" charset="0"/>
                  </a:rPr>
                  <a:t>Detrusor muscle</a:t>
                </a:r>
                <a:endParaRPr lang="en-GB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5257800" y="2057400"/>
                <a:ext cx="609600" cy="2286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7772400" y="62600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Prostate</a:t>
              </a:r>
              <a:endParaRPr lang="en-GB" b="1" i="1" dirty="0">
                <a:latin typeface="Candara" pitchFamily="34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543800" y="5029200"/>
              <a:ext cx="609600" cy="1295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6705600" y="4953000"/>
              <a:ext cx="144780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730875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28600" y="55626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-762000" y="58832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15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31" y="101025"/>
            <a:ext cx="375615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Male Genital Organs</a:t>
            </a:r>
            <a:endParaRPr lang="en-GB" sz="3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VAS DEFERENS</a:t>
            </a:r>
          </a:p>
          <a:p>
            <a:r>
              <a:rPr lang="en-GB" sz="2400" i="1" dirty="0">
                <a:latin typeface="Candara" pitchFamily="34" charset="0"/>
              </a:rPr>
              <a:t>The vas deferens is a thick-walled tube approximately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18 in. (45 cm) in length.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7482" t="7292" r="21523" b="11458"/>
          <a:stretch>
            <a:fillRect/>
          </a:stretch>
        </p:blipFill>
        <p:spPr bwMode="auto">
          <a:xfrm>
            <a:off x="11201400" y="3657600"/>
            <a:ext cx="1184030" cy="1319348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6764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It emerges from the lower end or </a:t>
            </a:r>
            <a:r>
              <a:rPr lang="en-GB" sz="2400" b="1" i="1" dirty="0">
                <a:latin typeface="Candara" pitchFamily="34" charset="0"/>
              </a:rPr>
              <a:t>tail of the epididymis </a:t>
            </a:r>
            <a:r>
              <a:rPr lang="en-GB" sz="2400" i="1" dirty="0">
                <a:latin typeface="Candara" pitchFamily="34" charset="0"/>
              </a:rPr>
              <a:t>and passes through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inguinal canal </a:t>
            </a:r>
            <a:r>
              <a:rPr lang="en-GB" sz="2400" i="1" dirty="0">
                <a:latin typeface="Candara" pitchFamily="34" charset="0"/>
              </a:rPr>
              <a:t>into the abdomen.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It then descends into the pelvis and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crosses the ureter </a:t>
            </a:r>
            <a:r>
              <a:rPr lang="en-GB" sz="2400" i="1" dirty="0">
                <a:latin typeface="Candara" pitchFamily="34" charset="0"/>
              </a:rPr>
              <a:t>to reach the posterior surface of the bladder, where it expands to form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ampulla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i="1" dirty="0">
                <a:latin typeface="Candara" pitchFamily="34" charset="0"/>
              </a:rPr>
              <a:t>then joins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duct of the seminal vesicle</a:t>
            </a:r>
            <a:r>
              <a:rPr lang="en-GB" sz="2400" i="1" dirty="0">
                <a:latin typeface="Candara" pitchFamily="34" charset="0"/>
              </a:rPr>
              <a:t> to form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ejaculatory duct.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934200" y="214904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192982" y="61482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3800" y="473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16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86420"/>
            <a:ext cx="6248400" cy="278108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580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EJACULATORY DUCT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latin typeface="Candara" pitchFamily="34" charset="0"/>
              </a:rPr>
              <a:t>There are two ejaculatory ducts.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latin typeface="Candara" pitchFamily="34" charset="0"/>
              </a:rPr>
              <a:t> Each is formed by the union of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vas deferens</a:t>
            </a:r>
            <a:r>
              <a:rPr lang="en-GB" sz="2400" b="1" i="1" dirty="0">
                <a:latin typeface="Candara" pitchFamily="34" charset="0"/>
              </a:rPr>
              <a:t> and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duct of the seminal vesicle.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latin typeface="Candara" pitchFamily="34" charset="0"/>
              </a:rPr>
              <a:t>Both ejaculatory ducts open into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prostatic part of the</a:t>
            </a:r>
          </a:p>
          <a:p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urethra</a:t>
            </a:r>
            <a:r>
              <a:rPr lang="en-GB" sz="2400" b="1" i="1" dirty="0">
                <a:latin typeface="Candara" pitchFamily="34" charset="0"/>
              </a:rPr>
              <a:t> </a:t>
            </a:r>
            <a:endParaRPr lang="en-GB" sz="2400" i="1" dirty="0">
              <a:latin typeface="Candar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631" y="101025"/>
            <a:ext cx="375615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Male Genital Organs</a:t>
            </a:r>
            <a:endParaRPr lang="en-GB" sz="3200" dirty="0">
              <a:solidFill>
                <a:srgbClr val="FF0000"/>
              </a:solidFill>
              <a:latin typeface="Candara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72000" y="990600"/>
            <a:ext cx="4343400" cy="5562600"/>
            <a:chOff x="4648200" y="990600"/>
            <a:chExt cx="4343400" cy="5562600"/>
          </a:xfrm>
        </p:grpSpPr>
        <p:grpSp>
          <p:nvGrpSpPr>
            <p:cNvPr id="31" name="Group 30"/>
            <p:cNvGrpSpPr/>
            <p:nvPr/>
          </p:nvGrpSpPr>
          <p:grpSpPr>
            <a:xfrm>
              <a:off x="4648200" y="990600"/>
              <a:ext cx="4343400" cy="5562600"/>
              <a:chOff x="4572000" y="990600"/>
              <a:chExt cx="4343400" cy="55626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572000" y="990600"/>
                <a:ext cx="4343400" cy="5562600"/>
                <a:chOff x="4572000" y="990600"/>
                <a:chExt cx="4343400" cy="5562600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4572000" y="990600"/>
                  <a:ext cx="4343400" cy="5562600"/>
                  <a:chOff x="4572000" y="990600"/>
                  <a:chExt cx="4343400" cy="5562600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4572000" y="990600"/>
                    <a:ext cx="4343400" cy="5562600"/>
                    <a:chOff x="4572000" y="990600"/>
                    <a:chExt cx="4343400" cy="55626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4572000" y="990600"/>
                      <a:ext cx="4343400" cy="5562600"/>
                      <a:chOff x="4572000" y="990600"/>
                      <a:chExt cx="4343400" cy="5562600"/>
                    </a:xfrm>
                  </p:grpSpPr>
                  <p:grpSp>
                    <p:nvGrpSpPr>
                      <p:cNvPr id="7" name="Group 6"/>
                      <p:cNvGrpSpPr/>
                      <p:nvPr/>
                    </p:nvGrpSpPr>
                    <p:grpSpPr>
                      <a:xfrm>
                        <a:off x="4572000" y="990600"/>
                        <a:ext cx="4343400" cy="5562600"/>
                        <a:chOff x="4572000" y="990600"/>
                        <a:chExt cx="4572000" cy="5715000"/>
                      </a:xfrm>
                    </p:grpSpPr>
                    <p:pic>
                      <p:nvPicPr>
                        <p:cNvPr id="8194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/>
                        <a:srcRect l="40410" t="10417" r="24451" b="11458"/>
                        <a:stretch>
                          <a:fillRect/>
                        </a:stretch>
                      </p:blipFill>
                      <p:spPr bwMode="auto">
                        <a:xfrm>
                          <a:off x="4572000" y="990600"/>
                          <a:ext cx="4572000" cy="5715000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rgbClr val="00FF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4" name="TextBox 3"/>
                        <p:cNvSpPr txBox="1"/>
                        <p:nvPr/>
                      </p:nvSpPr>
                      <p:spPr>
                        <a:xfrm>
                          <a:off x="4572000" y="5867400"/>
                          <a:ext cx="175260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GB" b="1" i="1" dirty="0">
                              <a:latin typeface="Candara" pitchFamily="34" charset="0"/>
                            </a:rPr>
                            <a:t>Seminal vesicle</a:t>
                          </a:r>
                          <a:endParaRPr lang="en-GB" dirty="0"/>
                        </a:p>
                      </p:txBody>
                    </p:sp>
                    <p:cxnSp>
                      <p:nvCxnSpPr>
                        <p:cNvPr id="6" name="Straight Arrow Connector 5"/>
                        <p:cNvCxnSpPr/>
                        <p:nvPr/>
                      </p:nvCxnSpPr>
                      <p:spPr>
                        <a:xfrm flipV="1">
                          <a:off x="5257800" y="4572000"/>
                          <a:ext cx="533400" cy="1295400"/>
                        </a:xfrm>
                        <a:prstGeom prst="straightConnector1">
                          <a:avLst/>
                        </a:prstGeom>
                        <a:ln w="571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" name="TextBox 7"/>
                      <p:cNvSpPr txBox="1"/>
                      <p:nvPr/>
                    </p:nvSpPr>
                    <p:spPr>
                      <a:xfrm>
                        <a:off x="5943600" y="3200400"/>
                        <a:ext cx="19050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b="1" i="1" dirty="0">
                            <a:latin typeface="Candara" pitchFamily="34" charset="0"/>
                          </a:rPr>
                          <a:t>Ampulla of vas</a:t>
                        </a:r>
                        <a:endParaRPr lang="en-GB" dirty="0"/>
                      </a:p>
                    </p:txBody>
                  </p:sp>
                  <p:cxnSp>
                    <p:nvCxnSpPr>
                      <p:cNvPr id="11" name="Straight Arrow Connector 10"/>
                      <p:cNvCxnSpPr/>
                      <p:nvPr/>
                    </p:nvCxnSpPr>
                    <p:spPr>
                      <a:xfrm>
                        <a:off x="7010400" y="3505200"/>
                        <a:ext cx="76200" cy="685800"/>
                      </a:xfrm>
                      <a:prstGeom prst="straightConnector1">
                        <a:avLst/>
                      </a:prstGeom>
                      <a:ln w="57150"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5867400" y="2450068"/>
                      <a:ext cx="17526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i="1" dirty="0">
                          <a:latin typeface="Candara" pitchFamily="34" charset="0"/>
                        </a:rPr>
                        <a:t>Base of bladder</a:t>
                      </a:r>
                      <a:endParaRPr lang="en-GB" b="1" i="1" dirty="0">
                        <a:latin typeface="Candara" pitchFamily="34" charset="0"/>
                      </a:endParaRPr>
                    </a:p>
                  </p:txBody>
                </p:sp>
              </p:grp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800600" y="1143000"/>
                    <a:ext cx="1066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i="1" dirty="0">
                        <a:latin typeface="Candara" pitchFamily="34" charset="0"/>
                      </a:rPr>
                      <a:t>Ureters</a:t>
                    </a:r>
                    <a:endParaRPr lang="en-GB" b="1" i="1" dirty="0">
                      <a:latin typeface="Candara" pitchFamily="34" charset="0"/>
                    </a:endParaRPr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>
                    <a:off x="5715000" y="1447800"/>
                    <a:ext cx="2819400" cy="12954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>
                    <a:off x="4876800" y="1447800"/>
                    <a:ext cx="838200" cy="12192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7467600" y="5562600"/>
                  <a:ext cx="13716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latin typeface="Candara" pitchFamily="34" charset="0"/>
                    </a:rPr>
                    <a:t>Ejaculatory ducts </a:t>
                  </a:r>
                  <a:endParaRPr lang="en-GB" dirty="0"/>
                </a:p>
              </p:txBody>
            </p:sp>
            <p:cxnSp>
              <p:nvCxnSpPr>
                <p:cNvPr id="26" name="Straight Arrow Connector 25"/>
                <p:cNvCxnSpPr>
                  <a:stCxn id="24" idx="0"/>
                </p:cNvCxnSpPr>
                <p:nvPr/>
              </p:nvCxnSpPr>
              <p:spPr>
                <a:xfrm flipH="1" flipV="1">
                  <a:off x="6934200" y="5029200"/>
                  <a:ext cx="1219200" cy="5334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181600" y="4572000"/>
                <a:ext cx="2286000" cy="11430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6400800" y="52578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Prostate</a:t>
              </a:r>
              <a:endParaRPr lang="en-GB" b="1" i="1" dirty="0">
                <a:latin typeface="Candara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727200" y="3505200"/>
            <a:ext cx="2540000" cy="3048000"/>
            <a:chOff x="1828800" y="3505200"/>
            <a:chExt cx="2540000" cy="3048000"/>
          </a:xfrm>
        </p:grpSpPr>
        <p:grpSp>
          <p:nvGrpSpPr>
            <p:cNvPr id="40" name="Group 39"/>
            <p:cNvGrpSpPr/>
            <p:nvPr/>
          </p:nvGrpSpPr>
          <p:grpSpPr>
            <a:xfrm>
              <a:off x="1828800" y="3505200"/>
              <a:ext cx="2540000" cy="3048000"/>
              <a:chOff x="1828800" y="3505200"/>
              <a:chExt cx="2540000" cy="3048000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8653" t="9375" r="23280" b="9375"/>
              <a:stretch>
                <a:fillRect/>
              </a:stretch>
            </p:blipFill>
            <p:spPr bwMode="auto">
              <a:xfrm>
                <a:off x="1828800" y="3505200"/>
                <a:ext cx="2540000" cy="3048000"/>
              </a:xfrm>
              <a:prstGeom prst="rect">
                <a:avLst/>
              </a:prstGeom>
              <a:noFill/>
              <a:ln w="76200">
                <a:solidFill>
                  <a:srgbClr val="00FF00"/>
                </a:solidFill>
                <a:miter lim="800000"/>
                <a:headEnd/>
                <a:tailEnd/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828800" y="6096000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latin typeface="Candara" pitchFamily="34" charset="0"/>
                  </a:rPr>
                  <a:t>Ejaculatory ducts </a:t>
                </a:r>
                <a:endParaRPr lang="en-GB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2590800" y="5257800"/>
                <a:ext cx="457200" cy="9144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/>
            <p:cNvCxnSpPr/>
            <p:nvPr/>
          </p:nvCxnSpPr>
          <p:spPr>
            <a:xfrm flipH="1" flipV="1">
              <a:off x="3124200" y="5257800"/>
              <a:ext cx="3048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158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67600" y="3206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17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096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SEMINAL VESICLES</a:t>
            </a:r>
          </a:p>
          <a:p>
            <a:r>
              <a:rPr lang="en-GB" sz="2400" b="1" i="1" dirty="0">
                <a:latin typeface="Candara" pitchFamily="34" charset="0"/>
              </a:rPr>
              <a:t>The seminal vesicles </a:t>
            </a:r>
            <a:r>
              <a:rPr lang="en-GB" sz="2400" i="1" dirty="0">
                <a:latin typeface="Candara" pitchFamily="34" charset="0"/>
              </a:rPr>
              <a:t>are paired organs that </a:t>
            </a:r>
            <a:r>
              <a:rPr lang="en-GB" sz="2400" b="1" i="1" dirty="0">
                <a:latin typeface="Candara" pitchFamily="34" charset="0"/>
              </a:rPr>
              <a:t>lie on the posterior</a:t>
            </a:r>
          </a:p>
          <a:p>
            <a:r>
              <a:rPr lang="en-GB" sz="2400" b="1" i="1" dirty="0">
                <a:latin typeface="Candara" pitchFamily="34" charset="0"/>
              </a:rPr>
              <a:t>surface of the bladder</a:t>
            </a:r>
            <a:r>
              <a:rPr lang="en-GB" sz="2400" i="1" dirty="0">
                <a:latin typeface="Candara" pitchFamily="34" charset="0"/>
              </a:rPr>
              <a:t> and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lateral to the terminal part of the vas deferens..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590800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Each seminal vesicle consists</a:t>
            </a:r>
          </a:p>
          <a:p>
            <a:r>
              <a:rPr lang="en-GB" sz="2400" i="1" dirty="0">
                <a:latin typeface="Candara" pitchFamily="34" charset="0"/>
              </a:rPr>
              <a:t>of a </a:t>
            </a:r>
            <a:r>
              <a:rPr lang="en-GB" sz="2400" b="1" i="1" dirty="0">
                <a:latin typeface="Candara" pitchFamily="34" charset="0"/>
              </a:rPr>
              <a:t>much-coiled tube embedded in connective tissue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i="1" dirty="0">
                <a:latin typeface="Candara" pitchFamily="34" charset="0"/>
              </a:rPr>
              <a:t>Inferiorly,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seminal vesicle </a:t>
            </a:r>
            <a:r>
              <a:rPr lang="en-GB" sz="2400" i="1" dirty="0">
                <a:latin typeface="Candara" pitchFamily="34" charset="0"/>
              </a:rPr>
              <a:t>narrows and joins the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vas deferens </a:t>
            </a:r>
            <a:r>
              <a:rPr lang="en-GB" sz="2400" i="1" dirty="0">
                <a:latin typeface="Candara" pitchFamily="34" charset="0"/>
              </a:rPr>
              <a:t>of the same side to form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ejaculatory duct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861560" y="1828800"/>
            <a:ext cx="3901440" cy="4876800"/>
            <a:chOff x="4376737" y="619760"/>
            <a:chExt cx="4632959" cy="5933440"/>
          </a:xfrm>
        </p:grpSpPr>
        <p:grpSp>
          <p:nvGrpSpPr>
            <p:cNvPr id="31" name="Group 30"/>
            <p:cNvGrpSpPr/>
            <p:nvPr/>
          </p:nvGrpSpPr>
          <p:grpSpPr>
            <a:xfrm>
              <a:off x="4376737" y="619760"/>
              <a:ext cx="4632959" cy="5933440"/>
              <a:chOff x="4300537" y="619760"/>
              <a:chExt cx="4632959" cy="5933440"/>
            </a:xfrm>
          </p:grpSpPr>
          <p:grpSp>
            <p:nvGrpSpPr>
              <p:cNvPr id="33" name="Group 26"/>
              <p:cNvGrpSpPr/>
              <p:nvPr/>
            </p:nvGrpSpPr>
            <p:grpSpPr>
              <a:xfrm>
                <a:off x="4300537" y="619760"/>
                <a:ext cx="4632959" cy="5933440"/>
                <a:chOff x="4300537" y="619760"/>
                <a:chExt cx="4632959" cy="5933440"/>
              </a:xfrm>
            </p:grpSpPr>
            <p:grpSp>
              <p:nvGrpSpPr>
                <p:cNvPr id="35" name="Group 20"/>
                <p:cNvGrpSpPr/>
                <p:nvPr/>
              </p:nvGrpSpPr>
              <p:grpSpPr>
                <a:xfrm>
                  <a:off x="4300537" y="619760"/>
                  <a:ext cx="4632959" cy="5933440"/>
                  <a:chOff x="4300537" y="619760"/>
                  <a:chExt cx="4632959" cy="5933440"/>
                </a:xfrm>
              </p:grpSpPr>
              <p:grpSp>
                <p:nvGrpSpPr>
                  <p:cNvPr id="38" name="Group 13"/>
                  <p:cNvGrpSpPr/>
                  <p:nvPr/>
                </p:nvGrpSpPr>
                <p:grpSpPr>
                  <a:xfrm>
                    <a:off x="4300537" y="619760"/>
                    <a:ext cx="4632959" cy="5933440"/>
                    <a:chOff x="4300537" y="619760"/>
                    <a:chExt cx="4632959" cy="5933440"/>
                  </a:xfrm>
                </p:grpSpPr>
                <p:grpSp>
                  <p:nvGrpSpPr>
                    <p:cNvPr id="42" name="Group 11"/>
                    <p:cNvGrpSpPr/>
                    <p:nvPr/>
                  </p:nvGrpSpPr>
                  <p:grpSpPr>
                    <a:xfrm>
                      <a:off x="4300537" y="619760"/>
                      <a:ext cx="4632959" cy="5933440"/>
                      <a:chOff x="4300537" y="619760"/>
                      <a:chExt cx="4632959" cy="5933440"/>
                    </a:xfrm>
                  </p:grpSpPr>
                  <p:grpSp>
                    <p:nvGrpSpPr>
                      <p:cNvPr id="44" name="Group 6"/>
                      <p:cNvGrpSpPr/>
                      <p:nvPr/>
                    </p:nvGrpSpPr>
                    <p:grpSpPr>
                      <a:xfrm>
                        <a:off x="4300537" y="619760"/>
                        <a:ext cx="4632959" cy="5933440"/>
                        <a:chOff x="4286248" y="609600"/>
                        <a:chExt cx="4876799" cy="6096000"/>
                      </a:xfrm>
                    </p:grpSpPr>
                    <p:pic>
                      <p:nvPicPr>
                        <p:cNvPr id="47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/>
                        <a:srcRect l="40410" t="10417" r="24451" b="11458"/>
                        <a:stretch>
                          <a:fillRect/>
                        </a:stretch>
                      </p:blipFill>
                      <p:spPr bwMode="auto">
                        <a:xfrm>
                          <a:off x="4286248" y="609600"/>
                          <a:ext cx="4876799" cy="6096000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rgbClr val="00FF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48" name="TextBox 47"/>
                        <p:cNvSpPr txBox="1"/>
                        <p:nvPr/>
                      </p:nvSpPr>
                      <p:spPr>
                        <a:xfrm>
                          <a:off x="4686298" y="5943600"/>
                          <a:ext cx="1752600" cy="36933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GB" b="1" i="1" dirty="0">
                              <a:latin typeface="Candara" pitchFamily="34" charset="0"/>
                            </a:rPr>
                            <a:t>Seminal vesicle</a:t>
                          </a:r>
                          <a:endParaRPr lang="en-GB" dirty="0"/>
                        </a:p>
                      </p:txBody>
                    </p:sp>
                    <p:cxnSp>
                      <p:nvCxnSpPr>
                        <p:cNvPr id="49" name="Straight Arrow Connector 48"/>
                        <p:cNvCxnSpPr/>
                        <p:nvPr/>
                      </p:nvCxnSpPr>
                      <p:spPr>
                        <a:xfrm flipV="1">
                          <a:off x="5257800" y="4572000"/>
                          <a:ext cx="533400" cy="1295400"/>
                        </a:xfrm>
                        <a:prstGeom prst="straightConnector1">
                          <a:avLst/>
                        </a:prstGeom>
                        <a:ln w="571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5748338" y="3030220"/>
                        <a:ext cx="1905001" cy="3693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b="1" i="1" dirty="0">
                            <a:latin typeface="Candara" pitchFamily="34" charset="0"/>
                          </a:rPr>
                          <a:t>Ampulla of vas</a:t>
                        </a:r>
                        <a:endParaRPr lang="en-GB" dirty="0"/>
                      </a:p>
                    </p:txBody>
                  </p:sp>
                  <p:cxnSp>
                    <p:nvCxnSpPr>
                      <p:cNvPr id="46" name="Straight Arrow Connector 45"/>
                      <p:cNvCxnSpPr/>
                      <p:nvPr/>
                    </p:nvCxnSpPr>
                    <p:spPr>
                      <a:xfrm>
                        <a:off x="6291263" y="3493770"/>
                        <a:ext cx="614361" cy="500380"/>
                      </a:xfrm>
                      <a:prstGeom prst="straightConnector1">
                        <a:avLst/>
                      </a:prstGeom>
                      <a:ln w="57150"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5476875" y="2659380"/>
                      <a:ext cx="2295525" cy="4493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i="1" dirty="0">
                          <a:latin typeface="Candara" pitchFamily="34" charset="0"/>
                        </a:rPr>
                        <a:t>Base of bladder</a:t>
                      </a:r>
                      <a:endParaRPr lang="en-GB" b="1" i="1" dirty="0">
                        <a:latin typeface="Candara" pitchFamily="34" charset="0"/>
                      </a:endParaRPr>
                    </a:p>
                  </p:txBody>
                </p:sp>
              </p:grp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800600" y="805180"/>
                    <a:ext cx="1066800" cy="369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i="1" dirty="0">
                        <a:latin typeface="Candara" pitchFamily="34" charset="0"/>
                      </a:rPr>
                      <a:t>Ureters</a:t>
                    </a:r>
                    <a:endParaRPr lang="en-GB" b="1" i="1" dirty="0">
                      <a:latin typeface="Candara" pitchFamily="34" charset="0"/>
                    </a:endParaRPr>
                  </a:p>
                </p:txBody>
              </p:sp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5476875" y="1176020"/>
                    <a:ext cx="3057525" cy="156718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 flipH="1">
                    <a:off x="4572001" y="1176020"/>
                    <a:ext cx="904874" cy="112649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7467600" y="5562600"/>
                  <a:ext cx="13716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latin typeface="Candara" pitchFamily="34" charset="0"/>
                    </a:rPr>
                    <a:t>Ejaculatory ducts </a:t>
                  </a:r>
                  <a:endParaRPr lang="en-GB" dirty="0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 flipH="1" flipV="1">
                  <a:off x="6834188" y="4884421"/>
                  <a:ext cx="1176336" cy="74167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Arrow Connector 33"/>
              <p:cNvCxnSpPr/>
              <p:nvPr/>
            </p:nvCxnSpPr>
            <p:spPr>
              <a:xfrm flipV="1">
                <a:off x="5295899" y="4420870"/>
                <a:ext cx="2014538" cy="129794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6276974" y="5255260"/>
              <a:ext cx="1247775" cy="44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Prostate</a:t>
              </a:r>
              <a:endParaRPr lang="en-GB" b="1" i="1" dirty="0">
                <a:latin typeface="Candara" pitchFamily="34" charset="0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73631" y="101025"/>
            <a:ext cx="3307316" cy="523220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ndara" pitchFamily="34" charset="0"/>
              </a:rPr>
              <a:t>Male Genital Organs</a:t>
            </a:r>
            <a:endParaRPr lang="en-GB" sz="28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048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05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18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1025"/>
            <a:ext cx="1984454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PROSTATE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85800"/>
            <a:ext cx="929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prostate is a </a:t>
            </a:r>
            <a:r>
              <a:rPr lang="en-GB" sz="2400" b="1" i="1" dirty="0">
                <a:latin typeface="Candara" pitchFamily="34" charset="0"/>
              </a:rPr>
              <a:t>glandular structure </a:t>
            </a:r>
            <a:r>
              <a:rPr lang="en-GB" sz="2400" i="1" dirty="0">
                <a:latin typeface="Candara" pitchFamily="34" charset="0"/>
              </a:rPr>
              <a:t>that surrounds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prostatic</a:t>
            </a:r>
          </a:p>
          <a:p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urethra. </a:t>
            </a:r>
            <a:r>
              <a:rPr lang="en-GB" sz="2400" i="1" dirty="0">
                <a:latin typeface="Candara" pitchFamily="34" charset="0"/>
              </a:rPr>
              <a:t>It lies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below the neck of the bladder </a:t>
            </a:r>
            <a:r>
              <a:rPr lang="en-GB" sz="2400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above the urogenital diaphragm 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2222480"/>
            <a:ext cx="373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The prostate has a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fibrous capsule.</a:t>
            </a:r>
          </a:p>
          <a:p>
            <a:pPr>
              <a:buFont typeface="Wingdings" pitchFamily="2" charset="2"/>
              <a:buChar char="v"/>
            </a:pP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The prostate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has a base</a:t>
            </a:r>
            <a:r>
              <a:rPr lang="en-GB" sz="2400" b="1" i="1" dirty="0">
                <a:latin typeface="Candara" pitchFamily="34" charset="0"/>
              </a:rPr>
              <a:t>, which lies superiorly against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bladder neck</a:t>
            </a:r>
            <a:r>
              <a:rPr lang="en-GB" sz="2400" i="1" dirty="0">
                <a:latin typeface="Candara" pitchFamily="34" charset="0"/>
              </a:rPr>
              <a:t>, and </a:t>
            </a:r>
          </a:p>
          <a:p>
            <a:pPr>
              <a:buFont typeface="Wingdings" pitchFamily="2" charset="2"/>
              <a:buChar char="v"/>
            </a:pP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An apex</a:t>
            </a:r>
            <a:r>
              <a:rPr lang="en-GB" sz="2400" b="1" i="1" dirty="0">
                <a:latin typeface="Candara" pitchFamily="34" charset="0"/>
              </a:rPr>
              <a:t>, which lies inferiorly against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urogenital diaphragm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419600" y="1584960"/>
            <a:ext cx="4343400" cy="5120640"/>
            <a:chOff x="4800600" y="1584960"/>
            <a:chExt cx="4343400" cy="512064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9239" t="9375" r="22694" b="9375"/>
            <a:stretch>
              <a:fillRect/>
            </a:stretch>
          </p:blipFill>
          <p:spPr bwMode="auto">
            <a:xfrm>
              <a:off x="4876800" y="1584960"/>
              <a:ext cx="4267200" cy="51206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00600" y="3048000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Bladder neck</a:t>
              </a:r>
              <a:endParaRPr lang="en-GB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715000" y="3200400"/>
              <a:ext cx="990600" cy="2286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800600" y="402336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Urogenital diaphragm</a:t>
              </a:r>
              <a:endParaRPr lang="en-GB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638800" y="4632960"/>
              <a:ext cx="381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077200" y="35052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Prostate</a:t>
              </a:r>
              <a:endParaRPr lang="en-GB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8600" y="43434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Prostatic</a:t>
              </a:r>
            </a:p>
            <a:p>
              <a:r>
                <a:rPr lang="en-GB" b="1" i="1" dirty="0">
                  <a:latin typeface="Candara" pitchFamily="34" charset="0"/>
                </a:rPr>
                <a:t>urethra</a:t>
              </a:r>
              <a:endParaRPr lang="en-GB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7467600" y="3733800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400800" y="3733800"/>
              <a:ext cx="1600200" cy="381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6934200" y="3733800"/>
              <a:ext cx="914400" cy="76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19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2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56" y="101025"/>
            <a:ext cx="1507144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Kidneys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latin typeface="Candara" pitchFamily="34" charset="0"/>
              </a:rPr>
              <a:t>The kidneys are paired organs that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lie behind the peritoneum</a:t>
            </a:r>
          </a:p>
          <a:p>
            <a:r>
              <a:rPr lang="en-GB" sz="2400" dirty="0">
                <a:latin typeface="Candara" pitchFamily="34" charset="0"/>
              </a:rPr>
              <a:t>high up </a:t>
            </a:r>
            <a:r>
              <a:rPr lang="en-GB" sz="2400" b="1" dirty="0">
                <a:latin typeface="Candara" pitchFamily="34" charset="0"/>
              </a:rPr>
              <a:t>on the posterior abdominal wall </a:t>
            </a:r>
            <a:r>
              <a:rPr lang="en-GB" sz="2400" dirty="0">
                <a:latin typeface="Candara" pitchFamily="34" charset="0"/>
              </a:rPr>
              <a:t>on either </a:t>
            </a:r>
            <a:r>
              <a:rPr lang="en-GB" sz="2400" b="1" dirty="0">
                <a:latin typeface="Candara" pitchFamily="34" charset="0"/>
              </a:rPr>
              <a:t>side of the vertebral column.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111276"/>
            <a:ext cx="2819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right kidney </a:t>
            </a:r>
            <a:r>
              <a:rPr lang="en-GB" sz="2400" dirty="0">
                <a:latin typeface="Candara" pitchFamily="34" charset="0"/>
              </a:rPr>
              <a:t>is </a:t>
            </a:r>
            <a:r>
              <a:rPr lang="en-GB" sz="2400" b="1" dirty="0">
                <a:latin typeface="Candara" pitchFamily="34" charset="0"/>
              </a:rPr>
              <a:t>slightly lower </a:t>
            </a:r>
            <a:r>
              <a:rPr lang="en-GB" sz="2400" dirty="0">
                <a:latin typeface="Candara" pitchFamily="34" charset="0"/>
              </a:rPr>
              <a:t>than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left kidney </a:t>
            </a:r>
            <a:r>
              <a:rPr lang="en-GB" sz="2400" dirty="0">
                <a:latin typeface="Candara" pitchFamily="34" charset="0"/>
              </a:rPr>
              <a:t>because of the large size of the </a:t>
            </a:r>
            <a:r>
              <a:rPr lang="en-GB" sz="2400" b="1" dirty="0">
                <a:latin typeface="Candara" pitchFamily="34" charset="0"/>
              </a:rPr>
              <a:t>right lobe of the liver</a:t>
            </a:r>
            <a:r>
              <a:rPr lang="en-GB" sz="2400" dirty="0">
                <a:latin typeface="Candara" pitchFamily="34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8711" t="8437" r="25000" b="21250"/>
          <a:stretch>
            <a:fillRect/>
          </a:stretch>
        </p:blipFill>
        <p:spPr bwMode="auto">
          <a:xfrm>
            <a:off x="3886200" y="1752600"/>
            <a:ext cx="4815813" cy="4572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07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95800" y="990600"/>
            <a:ext cx="4343400" cy="5120640"/>
            <a:chOff x="4572000" y="1219200"/>
            <a:chExt cx="4343400" cy="512064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9239" t="9375" r="22694" b="9375"/>
            <a:stretch>
              <a:fillRect/>
            </a:stretch>
          </p:blipFill>
          <p:spPr bwMode="auto">
            <a:xfrm>
              <a:off x="4648200" y="1219200"/>
              <a:ext cx="4267200" cy="51206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572000" y="2682240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Bladder neck</a:t>
              </a:r>
              <a:endParaRPr lang="en-GB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486400" y="2834640"/>
              <a:ext cx="990600" cy="2286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572000" y="36576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Urogenital diaphragm</a:t>
              </a:r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410200" y="4267200"/>
              <a:ext cx="381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848600" y="313944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Prostatic utricle</a:t>
              </a:r>
              <a:endParaRPr lang="en-GB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0" y="5144869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Ejaculatory ducts</a:t>
              </a:r>
              <a:endParaRPr lang="en-GB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781800" y="3368040"/>
              <a:ext cx="990600" cy="5181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781800" y="4114800"/>
              <a:ext cx="1219200" cy="1066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0" y="1577876"/>
            <a:ext cx="449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two ejaculatory ducts </a:t>
            </a:r>
            <a:r>
              <a:rPr lang="en-GB" sz="2400" i="1" dirty="0">
                <a:latin typeface="Candara" pitchFamily="34" charset="0"/>
              </a:rPr>
              <a:t>pierce the upper part of the posterior surface of the prostate and open into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prostatic urethra </a:t>
            </a:r>
            <a:r>
              <a:rPr lang="en-GB" sz="2400" i="1" dirty="0">
                <a:latin typeface="Candara" pitchFamily="34" charset="0"/>
              </a:rPr>
              <a:t>at the </a:t>
            </a:r>
            <a:r>
              <a:rPr lang="en-GB" sz="2400" b="1" i="1" dirty="0">
                <a:latin typeface="Candara" pitchFamily="34" charset="0"/>
              </a:rPr>
              <a:t>lateral margins of the opening of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prostatic utricle</a:t>
            </a:r>
            <a:r>
              <a:rPr lang="en-GB" sz="2400" b="1" i="1" dirty="0">
                <a:latin typeface="Candara" pitchFamily="34" charset="0"/>
              </a:rPr>
              <a:t>.</a:t>
            </a:r>
            <a:endParaRPr lang="en-GB" sz="2400" i="1" dirty="0">
              <a:latin typeface="Candar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848380"/>
            <a:ext cx="1759071" cy="523220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PROSTATE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631" y="101025"/>
            <a:ext cx="375615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Male Genital Organs</a:t>
            </a:r>
            <a:endParaRPr lang="en-GB" sz="3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166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048000" y="6416675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20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2129" y="101025"/>
            <a:ext cx="1759071" cy="523220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PROSTATE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1219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anterior lobe </a:t>
            </a:r>
            <a:r>
              <a:rPr lang="en-GB" sz="2400" b="1" i="1" dirty="0">
                <a:latin typeface="Candara" pitchFamily="34" charset="0"/>
              </a:rPr>
              <a:t>lies in front of the urethra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middle or the median lobe</a:t>
            </a:r>
            <a:r>
              <a:rPr lang="en-GB" sz="2400" b="1" i="1" dirty="0">
                <a:latin typeface="Candara" pitchFamily="34" charset="0"/>
              </a:rPr>
              <a:t> lies behind the urethra</a:t>
            </a:r>
            <a:r>
              <a:rPr lang="en-GB" sz="2400" i="1" dirty="0">
                <a:latin typeface="Candara" pitchFamily="34" charset="0"/>
              </a:rPr>
              <a:t> and </a:t>
            </a:r>
            <a:r>
              <a:rPr lang="en-GB" sz="2400" b="1" i="1" dirty="0">
                <a:latin typeface="Candara" pitchFamily="34" charset="0"/>
              </a:rPr>
              <a:t>above the ejaculatory ducts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-457200" y="6858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>
              <a:buFont typeface="Wingdings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The prostate is divided into a number of lobes.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0414" t="34095" r="22340" b="25752"/>
          <a:stretch>
            <a:fillRect/>
          </a:stretch>
        </p:blipFill>
        <p:spPr bwMode="auto">
          <a:xfrm>
            <a:off x="4191000" y="2093495"/>
            <a:ext cx="4841966" cy="445970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" y="3124200"/>
            <a:ext cx="381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posterior lobe </a:t>
            </a:r>
            <a:r>
              <a:rPr lang="en-US" sz="2400" b="1" i="1" dirty="0">
                <a:latin typeface="Candara" pitchFamily="34" charset="0"/>
              </a:rPr>
              <a:t>is situated behind the urethra and below the ejaculatory ducts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right and the left lateral lobes </a:t>
            </a:r>
            <a:r>
              <a:rPr lang="en-GB" sz="2400" b="1" i="1" dirty="0">
                <a:latin typeface="Candara" pitchFamily="34" charset="0"/>
              </a:rPr>
              <a:t>lie on either side of the urethra</a:t>
            </a:r>
            <a:endParaRPr lang="en-GB" sz="2400" i="1" dirty="0"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31" y="101025"/>
            <a:ext cx="3756156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Male Genital Organs</a:t>
            </a:r>
            <a:endParaRPr lang="en-GB" sz="3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048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21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1549655" cy="523220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OVARIES</a:t>
            </a:r>
          </a:p>
        </p:txBody>
      </p:sp>
      <p:sp>
        <p:nvSpPr>
          <p:cNvPr id="5" name="مستطيل 1"/>
          <p:cNvSpPr/>
          <p:nvPr/>
        </p:nvSpPr>
        <p:spPr>
          <a:xfrm>
            <a:off x="76200" y="1302603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i="1" dirty="0">
                <a:latin typeface="Candara" pitchFamily="34" charset="0"/>
              </a:rPr>
              <a:t>Each ovary is </a:t>
            </a:r>
            <a:r>
              <a:rPr lang="en-US" sz="2400" b="1" i="1" dirty="0">
                <a:latin typeface="Candara" pitchFamily="34" charset="0"/>
              </a:rPr>
              <a:t>oval shaped</a:t>
            </a:r>
            <a:r>
              <a:rPr lang="en-US" sz="2400" i="1" dirty="0">
                <a:latin typeface="Candara" pitchFamily="34" charset="0"/>
              </a:rPr>
              <a:t>, measuring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1.5 by 0.75 in. (4 by 2 cm), </a:t>
            </a:r>
            <a:r>
              <a:rPr lang="en-US" sz="2400" i="1" dirty="0">
                <a:latin typeface="Candara" pitchFamily="34" charset="0"/>
              </a:rPr>
              <a:t>and is attached to the back of the broad ligament by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mesovarium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815876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i="1" dirty="0">
                <a:latin typeface="Candara" pitchFamily="34" charset="0"/>
              </a:rPr>
              <a:t>That part of the broad ligament extending between </a:t>
            </a:r>
            <a:r>
              <a:rPr lang="en-US" sz="2400" b="1" i="1" dirty="0">
                <a:latin typeface="Candara" pitchFamily="34" charset="0"/>
              </a:rPr>
              <a:t>the attachment of the mesovarium </a:t>
            </a:r>
            <a:r>
              <a:rPr lang="en-US" sz="2400" i="1" dirty="0">
                <a:latin typeface="Candara" pitchFamily="34" charset="0"/>
              </a:rPr>
              <a:t>and </a:t>
            </a:r>
            <a:r>
              <a:rPr lang="en-US" sz="2400" b="1" i="1" dirty="0">
                <a:latin typeface="Candara" pitchFamily="34" charset="0"/>
              </a:rPr>
              <a:t>the lateral wall of the pelvis </a:t>
            </a:r>
            <a:r>
              <a:rPr lang="en-US" sz="2400" i="1" dirty="0">
                <a:latin typeface="Candara" pitchFamily="34" charset="0"/>
              </a:rPr>
              <a:t>is called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suspensory ligament of the ovary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4062" r="25000" b="52188"/>
          <a:stretch>
            <a:fillRect/>
          </a:stretch>
        </p:blipFill>
        <p:spPr bwMode="auto">
          <a:xfrm>
            <a:off x="990600" y="3200400"/>
            <a:ext cx="7886658" cy="3505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152400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91200" y="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334000" y="320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22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390233"/>
            <a:ext cx="3505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round ligament of the ovary</a:t>
            </a:r>
            <a:r>
              <a:rPr lang="en-US" sz="2800" b="1" i="1" dirty="0">
                <a:latin typeface="Candara" pitchFamily="34" charset="0"/>
              </a:rPr>
              <a:t>,</a:t>
            </a:r>
            <a:r>
              <a:rPr lang="en-US" sz="2400" i="1" dirty="0">
                <a:latin typeface="Candara" pitchFamily="34" charset="0"/>
              </a:rPr>
              <a:t> which represents the remains of the upper part of the gubernaculum, connects the </a:t>
            </a:r>
            <a:r>
              <a:rPr lang="en-US" sz="2400" b="1" i="1" dirty="0">
                <a:latin typeface="Candara" pitchFamily="34" charset="0"/>
              </a:rPr>
              <a:t>lateral</a:t>
            </a:r>
            <a:r>
              <a:rPr lang="en-US" sz="2400" i="1" dirty="0">
                <a:latin typeface="Candara" pitchFamily="34" charset="0"/>
              </a:rPr>
              <a:t> </a:t>
            </a:r>
            <a:r>
              <a:rPr lang="en-US" sz="2400" b="1" i="1" dirty="0">
                <a:latin typeface="Candara" pitchFamily="34" charset="0"/>
              </a:rPr>
              <a:t>margin of the uterus </a:t>
            </a:r>
            <a:r>
              <a:rPr lang="en-US" sz="2400" i="1" dirty="0">
                <a:latin typeface="Candara" pitchFamily="34" charset="0"/>
              </a:rPr>
              <a:t>to </a:t>
            </a:r>
            <a:r>
              <a:rPr lang="en-US" sz="2400" b="1" i="1" dirty="0">
                <a:latin typeface="Candara" pitchFamily="34" charset="0"/>
              </a:rPr>
              <a:t>the</a:t>
            </a:r>
            <a:r>
              <a:rPr lang="en-US" sz="2400" i="1" dirty="0">
                <a:latin typeface="Candara" pitchFamily="34" charset="0"/>
              </a:rPr>
              <a:t> </a:t>
            </a:r>
            <a:r>
              <a:rPr lang="en-US" sz="2400" b="1" i="1" dirty="0">
                <a:latin typeface="Candara" pitchFamily="34" charset="0"/>
              </a:rPr>
              <a:t>ovary</a:t>
            </a:r>
            <a:r>
              <a:rPr lang="en-US" sz="2400" i="1" dirty="0">
                <a:latin typeface="Candara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762000"/>
            <a:ext cx="1549655" cy="523220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OVARIES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733800" y="901700"/>
            <a:ext cx="5257800" cy="5727700"/>
            <a:chOff x="3886200" y="914400"/>
            <a:chExt cx="5257800" cy="57277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111" t="8333" r="29722" b="6250"/>
            <a:stretch>
              <a:fillRect/>
            </a:stretch>
          </p:blipFill>
          <p:spPr bwMode="auto">
            <a:xfrm>
              <a:off x="3886200" y="914400"/>
              <a:ext cx="5029200" cy="5727700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410200" y="13832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Urinary Bladder</a:t>
              </a:r>
              <a:endParaRPr lang="en-GB" b="1" i="1" dirty="0">
                <a:latin typeface="Candara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67400" y="2362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Uterus</a:t>
              </a:r>
              <a:endParaRPr lang="en-GB" b="1" i="1" dirty="0">
                <a:latin typeface="Candar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6200" y="9144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Round ligament of the ovary</a:t>
              </a:r>
              <a:endParaRPr lang="en-GB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953000" y="1447800"/>
              <a:ext cx="381000" cy="1524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781800" y="593467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Suspensory ligament of the ovary </a:t>
              </a:r>
              <a:endParaRPr lang="en-GB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7696200" y="4648200"/>
              <a:ext cx="76200" cy="1295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077200" y="19050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Ovary</a:t>
              </a:r>
              <a:endParaRPr lang="en-GB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391400" y="2209800"/>
              <a:ext cx="762000" cy="1447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934200" y="9144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Candara" pitchFamily="34" charset="0"/>
                </a:rPr>
                <a:t>Round ligament of the Uterus</a:t>
              </a:r>
              <a:endParaRPr lang="en-GB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7620000" y="1524000"/>
              <a:ext cx="22860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038600" y="61838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Candara" pitchFamily="34" charset="0"/>
                </a:rPr>
                <a:t>Uterine tube</a:t>
              </a:r>
              <a:endParaRPr lang="en-GB" b="1" i="1" dirty="0">
                <a:latin typeface="Candara" pitchFamily="34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572000" y="4038600"/>
              <a:ext cx="228600" cy="21336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28600" y="6188075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838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23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8489"/>
            <a:ext cx="4495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latin typeface="Candara" pitchFamily="34" charset="0"/>
              </a:rPr>
              <a:t>The ovary usually lies against the lateral wall of the pelvis in a depression called </a:t>
            </a:r>
            <a:r>
              <a:rPr lang="en-US" sz="2400" b="1" i="1" dirty="0">
                <a:solidFill>
                  <a:srgbClr val="00CC00"/>
                </a:solidFill>
                <a:latin typeface="Candara" pitchFamily="34" charset="0"/>
              </a:rPr>
              <a:t>the ovarian fossa,</a:t>
            </a:r>
            <a:r>
              <a:rPr lang="en-US" sz="2400" i="1" dirty="0">
                <a:latin typeface="Candara" pitchFamily="34" charset="0"/>
              </a:rPr>
              <a:t> bounded by:</a:t>
            </a:r>
          </a:p>
          <a:p>
            <a:pPr algn="l"/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external iliac vessels</a:t>
            </a:r>
            <a:r>
              <a:rPr lang="en-US" sz="2400" b="1" i="1" dirty="0"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Candara" pitchFamily="34" charset="0"/>
              </a:rPr>
              <a:t>above</a:t>
            </a:r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</a:t>
            </a:r>
            <a:r>
              <a:rPr lang="en-US" sz="2400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internal iliac vessels</a:t>
            </a:r>
            <a:r>
              <a:rPr lang="en-US" sz="2400" b="1" i="1" dirty="0"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Candara" pitchFamily="34" charset="0"/>
              </a:rPr>
              <a:t>behind</a:t>
            </a:r>
            <a:r>
              <a:rPr lang="en-US" sz="2400" i="1" dirty="0">
                <a:latin typeface="Candara" pitchFamily="34" charset="0"/>
              </a:rPr>
              <a:t>  </a:t>
            </a:r>
          </a:p>
          <a:p>
            <a:pPr algn="l">
              <a:buFont typeface="Wingdings" pitchFamily="2" charset="2"/>
              <a:buChar char="ü"/>
            </a:pPr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The position of the ovary is, however, extremely variable, and it is often found hanging down in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rectouterine pouch (pouch of Douglas)</a:t>
            </a:r>
            <a:endParaRPr lang="ar-IQ" sz="2400" b="1" i="1" dirty="0">
              <a:solidFill>
                <a:srgbClr val="2616F6"/>
              </a:solidFill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9238" t="27083" r="23280" b="9375"/>
          <a:stretch>
            <a:fillRect/>
          </a:stretch>
        </p:blipFill>
        <p:spPr bwMode="auto">
          <a:xfrm>
            <a:off x="4572000" y="1524000"/>
            <a:ext cx="4397115" cy="4191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0365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3945" y="76200"/>
            <a:ext cx="1549655" cy="523220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OVARIES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24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1"/>
          <p:cNvSpPr/>
          <p:nvPr/>
        </p:nvSpPr>
        <p:spPr>
          <a:xfrm>
            <a:off x="76200" y="6858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i="1" dirty="0">
                <a:latin typeface="Candara" pitchFamily="34" charset="0"/>
              </a:rPr>
              <a:t>The two uterine tubes are each about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4 in. (10 cm) </a:t>
            </a:r>
            <a:r>
              <a:rPr lang="en-US" sz="2400" b="1" i="1" dirty="0">
                <a:latin typeface="Candara" pitchFamily="34" charset="0"/>
              </a:rPr>
              <a:t>long</a:t>
            </a:r>
            <a:r>
              <a:rPr lang="en-US" sz="2400" i="1" dirty="0">
                <a:latin typeface="Candara" pitchFamily="34" charset="0"/>
              </a:rPr>
              <a:t> and lie </a:t>
            </a:r>
            <a:r>
              <a:rPr lang="en-US" sz="2400" b="1" i="1" dirty="0">
                <a:latin typeface="Candara" pitchFamily="34" charset="0"/>
              </a:rPr>
              <a:t>in the upper border of the broad ligament</a:t>
            </a:r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i="1" dirty="0">
                <a:latin typeface="Candara" pitchFamily="34" charset="0"/>
              </a:rPr>
              <a:t>Each connects </a:t>
            </a:r>
            <a:r>
              <a:rPr lang="en-US" sz="2400" b="1" i="1" dirty="0">
                <a:latin typeface="Candara" pitchFamily="34" charset="0"/>
              </a:rPr>
              <a:t>the peritoneal cavity</a:t>
            </a:r>
            <a:r>
              <a:rPr lang="en-US" sz="2400" i="1" dirty="0">
                <a:latin typeface="Candara" pitchFamily="34" charset="0"/>
              </a:rPr>
              <a:t> in the region of the ovary with </a:t>
            </a:r>
            <a:r>
              <a:rPr lang="en-US" sz="2400" b="1" i="1" dirty="0">
                <a:latin typeface="Candara" pitchFamily="34" charset="0"/>
              </a:rPr>
              <a:t>the cavity of the uterus.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i="1" dirty="0">
                <a:latin typeface="Candara" pitchFamily="34" charset="0"/>
              </a:rPr>
              <a:t>The uterine tube is divided </a:t>
            </a:r>
            <a:r>
              <a:rPr lang="en-US" sz="2400" b="1" i="1" u="sng" dirty="0">
                <a:solidFill>
                  <a:srgbClr val="00CC00"/>
                </a:solidFill>
                <a:latin typeface="Candara" pitchFamily="34" charset="0"/>
              </a:rPr>
              <a:t>into four parts: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20833" r="11567" b="23958"/>
          <a:stretch>
            <a:fillRect/>
          </a:stretch>
        </p:blipFill>
        <p:spPr bwMode="auto">
          <a:xfrm>
            <a:off x="1265208" y="3124200"/>
            <a:ext cx="6811992" cy="3505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مستطيل 3"/>
          <p:cNvSpPr/>
          <p:nvPr/>
        </p:nvSpPr>
        <p:spPr>
          <a:xfrm>
            <a:off x="4419600" y="76200"/>
            <a:ext cx="2391617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Uterine Tube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97362" y="2628999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00" y="2421611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25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3"/>
          <p:cNvSpPr/>
          <p:nvPr/>
        </p:nvSpPr>
        <p:spPr>
          <a:xfrm>
            <a:off x="4419600" y="76200"/>
            <a:ext cx="2391617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Uterine Tube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762000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infundibulum </a:t>
            </a:r>
            <a:r>
              <a:rPr lang="en-US" sz="2400" i="1" dirty="0">
                <a:latin typeface="Candara" pitchFamily="34" charset="0"/>
              </a:rPr>
              <a:t>is the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funnel-shaped </a:t>
            </a:r>
            <a:r>
              <a:rPr lang="en-US" sz="2400" b="1" i="1" dirty="0">
                <a:latin typeface="Candara" pitchFamily="34" charset="0"/>
              </a:rPr>
              <a:t>lateral end that projects beyond the broad ligament and overlies the ovary.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 The free edge of the funnel has several </a:t>
            </a:r>
            <a:r>
              <a:rPr lang="en-US" sz="2400" b="1" i="1" dirty="0">
                <a:latin typeface="Candara" pitchFamily="34" charset="0"/>
              </a:rPr>
              <a:t>fingerlike processes</a:t>
            </a:r>
            <a:r>
              <a:rPr lang="en-US" sz="2400" i="1" dirty="0">
                <a:latin typeface="Candara" pitchFamily="34" charset="0"/>
              </a:rPr>
              <a:t>, known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as </a:t>
            </a:r>
            <a:r>
              <a:rPr lang="en-US" sz="2400" b="1" i="1" dirty="0" err="1">
                <a:solidFill>
                  <a:srgbClr val="2616F6"/>
                </a:solidFill>
                <a:latin typeface="Candara" pitchFamily="34" charset="0"/>
              </a:rPr>
              <a:t>fimbriae</a:t>
            </a:r>
            <a:r>
              <a:rPr lang="en-US" sz="2400" i="1" dirty="0">
                <a:latin typeface="Candara" pitchFamily="34" charset="0"/>
              </a:rPr>
              <a:t>, which are draped over the ovary.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438400"/>
            <a:ext cx="358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ampulla </a:t>
            </a:r>
            <a:r>
              <a:rPr lang="en-US" sz="2400" i="1" dirty="0">
                <a:latin typeface="Candara" pitchFamily="34" charset="0"/>
              </a:rPr>
              <a:t>is the </a:t>
            </a:r>
            <a:r>
              <a:rPr lang="en-US" sz="2400" b="1" i="1" dirty="0">
                <a:latin typeface="Candara" pitchFamily="34" charset="0"/>
              </a:rPr>
              <a:t>widest part of the tube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isthmus </a:t>
            </a:r>
            <a:r>
              <a:rPr lang="en-US" sz="2400" i="1" dirty="0">
                <a:latin typeface="Candara" pitchFamily="34" charset="0"/>
              </a:rPr>
              <a:t>is the </a:t>
            </a:r>
            <a:r>
              <a:rPr lang="en-US" sz="2400" b="1" i="1" dirty="0">
                <a:latin typeface="Candara" pitchFamily="34" charset="0"/>
              </a:rPr>
              <a:t>narrowest part </a:t>
            </a:r>
            <a:r>
              <a:rPr lang="en-US" sz="2400" i="1" dirty="0">
                <a:latin typeface="Candara" pitchFamily="34" charset="0"/>
              </a:rPr>
              <a:t>of the tube and lies just lateral to the uterus 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intramural part </a:t>
            </a:r>
            <a:r>
              <a:rPr lang="en-US" sz="2400" i="1" dirty="0">
                <a:latin typeface="Candara" pitchFamily="34" charset="0"/>
              </a:rPr>
              <a:t>is the segment </a:t>
            </a:r>
            <a:r>
              <a:rPr lang="en-US" sz="2400" b="1" i="1" dirty="0">
                <a:latin typeface="Candara" pitchFamily="34" charset="0"/>
              </a:rPr>
              <a:t>that pierces the uterine wall </a:t>
            </a:r>
            <a:endParaRPr lang="en-US" sz="2400" i="1" dirty="0"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9375" r="26171" b="15937"/>
          <a:stretch>
            <a:fillRect/>
          </a:stretch>
        </p:blipFill>
        <p:spPr bwMode="auto">
          <a:xfrm>
            <a:off x="3581400" y="2513562"/>
            <a:ext cx="5486400" cy="35824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657600" y="635635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10200" y="635635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26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86825"/>
            <a:ext cx="1325812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Uterus</a:t>
            </a:r>
          </a:p>
        </p:txBody>
      </p:sp>
      <p:sp>
        <p:nvSpPr>
          <p:cNvPr id="4" name="مستطيل 1"/>
          <p:cNvSpPr/>
          <p:nvPr/>
        </p:nvSpPr>
        <p:spPr>
          <a:xfrm>
            <a:off x="76200" y="1483816"/>
            <a:ext cx="381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i="1" dirty="0">
                <a:latin typeface="Candara" pitchFamily="34" charset="0"/>
              </a:rPr>
              <a:t>The uterus is a hollow, </a:t>
            </a:r>
            <a:r>
              <a:rPr lang="en-US" sz="2400" b="1" i="1" dirty="0">
                <a:latin typeface="Candara" pitchFamily="34" charset="0"/>
              </a:rPr>
              <a:t>pear-shaped organ</a:t>
            </a:r>
            <a:r>
              <a:rPr lang="en-US" sz="2400" i="1" dirty="0">
                <a:latin typeface="Candara" pitchFamily="34" charset="0"/>
              </a:rPr>
              <a:t> with </a:t>
            </a:r>
            <a:r>
              <a:rPr lang="en-US" sz="2400" b="1" i="1" dirty="0">
                <a:latin typeface="Candara" pitchFamily="34" charset="0"/>
              </a:rPr>
              <a:t>thick muscular walls</a:t>
            </a:r>
            <a:r>
              <a:rPr lang="en-US" sz="2400" i="1" dirty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q"/>
            </a:pPr>
            <a:endParaRPr lang="en-US" sz="24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i="1" dirty="0">
                <a:latin typeface="Candara" pitchFamily="34" charset="0"/>
              </a:rPr>
              <a:t>In the young </a:t>
            </a:r>
            <a:r>
              <a:rPr lang="en-US" sz="2400" b="1" i="1" dirty="0" err="1">
                <a:latin typeface="Candara" pitchFamily="34" charset="0"/>
              </a:rPr>
              <a:t>nulliparous</a:t>
            </a:r>
            <a:r>
              <a:rPr lang="en-US" sz="2400" b="1" i="1" dirty="0">
                <a:latin typeface="Candara" pitchFamily="34" charset="0"/>
              </a:rPr>
              <a:t> </a:t>
            </a:r>
            <a:r>
              <a:rPr lang="en-US" sz="2400" i="1" dirty="0">
                <a:latin typeface="Candara" pitchFamily="34" charset="0"/>
              </a:rPr>
              <a:t>adult, it measures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3 in. (8 cm) long, 2 in. (5 cm) wide, and 1 in. (2.5 cm) thick.</a:t>
            </a:r>
          </a:p>
          <a:p>
            <a:pPr algn="l">
              <a:buFont typeface="Wingdings" pitchFamily="2" charset="2"/>
              <a:buChar char="q"/>
            </a:pPr>
            <a:endParaRPr lang="en-US" sz="24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i="1" dirty="0">
                <a:latin typeface="Candara" pitchFamily="34" charset="0"/>
              </a:rPr>
              <a:t>It is divided into </a:t>
            </a:r>
            <a:r>
              <a:rPr lang="en-US" sz="2400" b="1" i="1" dirty="0">
                <a:latin typeface="Candara" pitchFamily="34" charset="0"/>
              </a:rPr>
              <a:t>the Fundus</a:t>
            </a:r>
            <a:r>
              <a:rPr lang="en-US" sz="2400" i="1" dirty="0">
                <a:latin typeface="Candara" pitchFamily="34" charset="0"/>
              </a:rPr>
              <a:t>, </a:t>
            </a:r>
            <a:r>
              <a:rPr lang="en-US" sz="2400" b="1" i="1" dirty="0">
                <a:latin typeface="Candara" pitchFamily="34" charset="0"/>
              </a:rPr>
              <a:t>body, </a:t>
            </a:r>
            <a:r>
              <a:rPr lang="en-US" sz="2400" i="1" dirty="0">
                <a:latin typeface="Candara" pitchFamily="34" charset="0"/>
              </a:rPr>
              <a:t>and</a:t>
            </a:r>
            <a:r>
              <a:rPr lang="en-US" sz="2400" b="1" i="1" dirty="0">
                <a:latin typeface="Candara" pitchFamily="34" charset="0"/>
              </a:rPr>
              <a:t> cervix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2500" r="16252" b="5557"/>
          <a:stretch>
            <a:fillRect/>
          </a:stretch>
        </p:blipFill>
        <p:spPr bwMode="auto">
          <a:xfrm>
            <a:off x="4038600" y="1219200"/>
            <a:ext cx="4969173" cy="454532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27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2988" y="76200"/>
            <a:ext cx="1325812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Uterus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838200"/>
            <a:ext cx="365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Fundus </a:t>
            </a:r>
            <a:r>
              <a:rPr lang="en-US" sz="2400" i="1" dirty="0">
                <a:latin typeface="Candara" pitchFamily="34" charset="0"/>
              </a:rPr>
              <a:t>is the part of the uterus that lies </a:t>
            </a:r>
            <a:r>
              <a:rPr lang="en-US" sz="2400" b="1" i="1" dirty="0">
                <a:latin typeface="Candara" pitchFamily="34" charset="0"/>
              </a:rPr>
              <a:t>above the entrance of the uterine tubes</a:t>
            </a:r>
            <a:r>
              <a:rPr lang="en-US" sz="2400" i="1" dirty="0">
                <a:latin typeface="Candara" pitchFamily="34" charset="0"/>
              </a:rPr>
              <a:t>.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body </a:t>
            </a:r>
            <a:r>
              <a:rPr lang="en-US" sz="2400" i="1" dirty="0">
                <a:latin typeface="Candara" pitchFamily="34" charset="0"/>
              </a:rPr>
              <a:t>is the part of the uterus that lies </a:t>
            </a:r>
            <a:r>
              <a:rPr lang="en-US" sz="2400" b="1" i="1" dirty="0">
                <a:latin typeface="Candara" pitchFamily="34" charset="0"/>
              </a:rPr>
              <a:t>below the entrance of the uterine tubes</a:t>
            </a:r>
            <a:r>
              <a:rPr lang="en-US" sz="2400" i="1" dirty="0">
                <a:latin typeface="Candara" pitchFamily="34" charset="0"/>
              </a:rPr>
              <a:t>.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cervix </a:t>
            </a:r>
            <a:r>
              <a:rPr lang="en-US" sz="2400" i="1" dirty="0">
                <a:latin typeface="Candara" pitchFamily="34" charset="0"/>
              </a:rPr>
              <a:t>is the </a:t>
            </a:r>
            <a:r>
              <a:rPr lang="en-US" sz="2400" b="1" i="1" dirty="0">
                <a:latin typeface="Candara" pitchFamily="34" charset="0"/>
              </a:rPr>
              <a:t>narrow part of the uterus.</a:t>
            </a:r>
            <a:r>
              <a:rPr lang="en-US" sz="2400" i="1" dirty="0">
                <a:latin typeface="Candara" pitchFamily="34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12500" r="16252" b="5557"/>
          <a:stretch>
            <a:fillRect/>
          </a:stretch>
        </p:blipFill>
        <p:spPr bwMode="auto">
          <a:xfrm>
            <a:off x="4000369" y="914400"/>
            <a:ext cx="4915031" cy="44958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5486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It pierces the anterior wall of the vagina and is divided into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supravaginal </a:t>
            </a:r>
            <a:r>
              <a:rPr lang="en-US" sz="2400" b="1" i="1" dirty="0">
                <a:latin typeface="Candara" pitchFamily="34" charset="0"/>
              </a:rPr>
              <a:t>and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vaginal parts of the cervix</a:t>
            </a:r>
            <a:r>
              <a:rPr lang="en-US" sz="2400" i="1" dirty="0">
                <a:latin typeface="Candara" pitchFamily="34" charset="0"/>
              </a:rPr>
              <a:t>.</a:t>
            </a:r>
            <a:endParaRPr lang="en-GB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28</a:t>
            </a:fld>
            <a:endParaRPr lang="en-US" b="1" i="1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2988" y="76200"/>
            <a:ext cx="1325812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Uterus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620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 cavity of the cervix</a:t>
            </a:r>
            <a:r>
              <a:rPr lang="en-US" sz="2400" i="1" dirty="0">
                <a:latin typeface="Candara" pitchFamily="34" charset="0"/>
              </a:rPr>
              <a:t>,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cervical canal</a:t>
            </a:r>
            <a:r>
              <a:rPr lang="en-US" sz="2400" i="1" dirty="0">
                <a:latin typeface="Candara" pitchFamily="34" charset="0"/>
              </a:rPr>
              <a:t>, communicates with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cavity of the body </a:t>
            </a:r>
            <a:r>
              <a:rPr lang="en-US" sz="2400" i="1" dirty="0">
                <a:latin typeface="Candara" pitchFamily="34" charset="0"/>
              </a:rPr>
              <a:t>through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internal os </a:t>
            </a:r>
            <a:r>
              <a:rPr lang="en-US" sz="2400" i="1" dirty="0">
                <a:latin typeface="Candara" pitchFamily="34" charset="0"/>
              </a:rPr>
              <a:t>and with that of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the vagina </a:t>
            </a:r>
            <a:r>
              <a:rPr lang="en-US" sz="2400" i="1" dirty="0">
                <a:latin typeface="Candara" pitchFamily="34" charset="0"/>
              </a:rPr>
              <a:t>through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the external os</a:t>
            </a:r>
            <a:r>
              <a:rPr lang="en-US" sz="2400" b="1" i="1" dirty="0">
                <a:latin typeface="Candara" pitchFamily="34" charset="0"/>
              </a:rPr>
              <a:t> </a:t>
            </a:r>
            <a:endParaRPr lang="en-US" sz="2400" i="1" dirty="0">
              <a:latin typeface="Candara" pitchFamily="34" charset="0"/>
            </a:endParaRPr>
          </a:p>
        </p:txBody>
      </p:sp>
      <p:pic>
        <p:nvPicPr>
          <p:cNvPr id="5" name="Picture 2" descr="http://www.enkivillage.com/s/upload/images/2015/02/50df3f4ec6660d6f00b6d4a5f38a6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81200"/>
            <a:ext cx="4450492" cy="236365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2133600"/>
            <a:ext cx="38862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Positions of Uterus</a:t>
            </a:r>
          </a:p>
          <a:p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Anteversion </a:t>
            </a:r>
            <a:r>
              <a:rPr lang="en-GB" sz="2400" b="1" i="1" dirty="0">
                <a:latin typeface="Candara" pitchFamily="34" charset="0"/>
              </a:rPr>
              <a:t>is the term used to describe the forward bending of the uterus on the long axis of the vagina</a:t>
            </a:r>
            <a:r>
              <a:rPr lang="en-GB" sz="2400" i="1" dirty="0">
                <a:latin typeface="Candara" pitchFamily="34" charset="0"/>
              </a:rPr>
              <a:t>. </a:t>
            </a:r>
          </a:p>
          <a:p>
            <a:endParaRPr lang="en-GB" sz="2400" b="1" i="1" dirty="0">
              <a:solidFill>
                <a:srgbClr val="0000FF"/>
              </a:solidFill>
              <a:latin typeface="Candara" pitchFamily="34" charset="0"/>
            </a:endParaRPr>
          </a:p>
          <a:p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Anteflexion</a:t>
            </a:r>
          </a:p>
          <a:p>
            <a:r>
              <a:rPr lang="en-GB" sz="2400" i="1" dirty="0">
                <a:latin typeface="Candara" pitchFamily="34" charset="0"/>
              </a:rPr>
              <a:t>is the term used to describe the </a:t>
            </a:r>
            <a:r>
              <a:rPr lang="en-GB" sz="2400" b="1" i="1" dirty="0">
                <a:latin typeface="Candara" pitchFamily="34" charset="0"/>
              </a:rPr>
              <a:t>forward bending of the body of the uterus on the cervix.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33750" r="26757" b="35312"/>
          <a:stretch>
            <a:fillRect/>
          </a:stretch>
        </p:blipFill>
        <p:spPr bwMode="auto">
          <a:xfrm>
            <a:off x="4114800" y="4551342"/>
            <a:ext cx="4700200" cy="215425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356350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29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28600" y="6143192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742950" y="653435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latin typeface="Candara" pitchFamily="34" charset="0"/>
              </a:rPr>
              <a:t>With contraction of the diaphragm during respiration, both kidneys move by as much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as 1 in. (2.5 cm) </a:t>
            </a:r>
            <a:r>
              <a:rPr lang="en-GB" sz="2400" dirty="0">
                <a:latin typeface="Candara" pitchFamily="34" charset="0"/>
              </a:rPr>
              <a:t>downward in a vertical direction.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3056" y="101025"/>
            <a:ext cx="1507144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Kidneys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905000"/>
            <a:ext cx="388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latin typeface="Candara" pitchFamily="34" charset="0"/>
              </a:rPr>
              <a:t>On the medial concave border of each kidney is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400" b="1" dirty="0" err="1">
                <a:solidFill>
                  <a:srgbClr val="FF0000"/>
                </a:solidFill>
                <a:latin typeface="Candara" pitchFamily="34" charset="0"/>
              </a:rPr>
              <a:t>hilus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, </a:t>
            </a:r>
            <a:r>
              <a:rPr lang="en-GB" sz="2400" dirty="0">
                <a:latin typeface="Candara" pitchFamily="34" charset="0"/>
              </a:rPr>
              <a:t>which</a:t>
            </a:r>
            <a:r>
              <a:rPr lang="en-GB" sz="2400" b="1" dirty="0">
                <a:latin typeface="Candara" pitchFamily="34" charset="0"/>
              </a:rPr>
              <a:t> </a:t>
            </a:r>
            <a:r>
              <a:rPr lang="en-GB" sz="2400" dirty="0">
                <a:latin typeface="Candara" pitchFamily="34" charset="0"/>
              </a:rPr>
              <a:t>extends into a large cavity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(the renal sinus). </a:t>
            </a:r>
          </a:p>
          <a:p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400" b="1" dirty="0" err="1">
                <a:solidFill>
                  <a:srgbClr val="FF0000"/>
                </a:solidFill>
                <a:latin typeface="Candara" pitchFamily="34" charset="0"/>
              </a:rPr>
              <a:t>hilus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dirty="0">
                <a:latin typeface="Candara" pitchFamily="34" charset="0"/>
              </a:rPr>
              <a:t>transmits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renal pelvis</a:t>
            </a:r>
            <a:r>
              <a:rPr lang="en-GB" sz="2400" dirty="0">
                <a:latin typeface="Candara" pitchFamily="34" charset="0"/>
              </a:rPr>
              <a:t>, the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renal artery</a:t>
            </a:r>
            <a:r>
              <a:rPr lang="en-GB" sz="2400" dirty="0">
                <a:latin typeface="Candara" pitchFamily="34" charset="0"/>
              </a:rPr>
              <a:t>,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renal vein</a:t>
            </a:r>
            <a:r>
              <a:rPr lang="en-GB" sz="2400" dirty="0">
                <a:latin typeface="Candara" pitchFamily="34" charset="0"/>
              </a:rPr>
              <a:t>, and </a:t>
            </a:r>
            <a:r>
              <a:rPr lang="en-GB" sz="2400" b="1" dirty="0">
                <a:latin typeface="Candara" pitchFamily="34" charset="0"/>
              </a:rPr>
              <a:t>the sympathetic nerve fibers</a:t>
            </a:r>
            <a:r>
              <a:rPr lang="en-GB" sz="2400" dirty="0">
                <a:latin typeface="Candara" pitchFamily="34" charset="0"/>
              </a:rPr>
              <a:t>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14800" y="1600200"/>
            <a:ext cx="4648200" cy="5029200"/>
            <a:chOff x="4267200" y="1600200"/>
            <a:chExt cx="4648200" cy="5029200"/>
          </a:xfrm>
        </p:grpSpPr>
        <p:grpSp>
          <p:nvGrpSpPr>
            <p:cNvPr id="9" name="Group 8"/>
            <p:cNvGrpSpPr/>
            <p:nvPr/>
          </p:nvGrpSpPr>
          <p:grpSpPr>
            <a:xfrm>
              <a:off x="4267200" y="1600200"/>
              <a:ext cx="4648200" cy="5029200"/>
              <a:chOff x="4267200" y="1600200"/>
              <a:chExt cx="4648200" cy="5029200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9824" t="11458" r="24451" b="19792"/>
              <a:stretch>
                <a:fillRect/>
              </a:stretch>
            </p:blipFill>
            <p:spPr bwMode="auto">
              <a:xfrm>
                <a:off x="4267200" y="1600200"/>
                <a:ext cx="4648200" cy="5029200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343400" y="275486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andara" pitchFamily="34" charset="0"/>
                  </a:rPr>
                  <a:t>Hilum</a:t>
                </a:r>
                <a:endParaRPr lang="en-GB" dirty="0"/>
              </a:p>
            </p:txBody>
          </p:sp>
          <p:cxnSp>
            <p:nvCxnSpPr>
              <p:cNvPr id="14" name="Straight Arrow Connector 13"/>
              <p:cNvCxnSpPr>
                <a:stCxn id="13" idx="2"/>
              </p:cNvCxnSpPr>
              <p:nvPr/>
            </p:nvCxnSpPr>
            <p:spPr>
              <a:xfrm>
                <a:off x="4838700" y="3124200"/>
                <a:ext cx="647700" cy="1535668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343400" y="618386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andara" pitchFamily="34" charset="0"/>
                </a:rPr>
                <a:t>Renal pelvis</a:t>
              </a:r>
              <a:endParaRPr lang="en-GB" dirty="0"/>
            </a:p>
          </p:txBody>
        </p:sp>
        <p:cxnSp>
          <p:nvCxnSpPr>
            <p:cNvPr id="11" name="Straight Arrow Connector 10"/>
            <p:cNvCxnSpPr>
              <a:stCxn id="10" idx="0"/>
            </p:cNvCxnSpPr>
            <p:nvPr/>
          </p:nvCxnSpPr>
          <p:spPr>
            <a:xfrm flipV="1">
              <a:off x="5143500" y="5181600"/>
              <a:ext cx="495300" cy="100226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1229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Is </a:t>
            </a:r>
            <a:r>
              <a:rPr lang="en-US" sz="2400" b="1" i="1" dirty="0">
                <a:latin typeface="Candara" pitchFamily="34" charset="0"/>
              </a:rPr>
              <a:t>a muscular tube that extends upward and backward from the vulva to the uterus.</a:t>
            </a:r>
          </a:p>
          <a:p>
            <a:pPr algn="l">
              <a:buFont typeface="Wingdings" pitchFamily="2" charset="2"/>
              <a:buChar char="ü"/>
            </a:pPr>
            <a:endParaRPr lang="en-US" sz="2400" b="1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It measures about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3 in. (8 cm) </a:t>
            </a:r>
            <a:r>
              <a:rPr lang="en-US" sz="2400" i="1" dirty="0">
                <a:latin typeface="Candara" pitchFamily="34" charset="0"/>
              </a:rPr>
              <a:t>long and has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anterior</a:t>
            </a:r>
            <a:r>
              <a:rPr lang="en-US" sz="2400" i="1" dirty="0">
                <a:solidFill>
                  <a:srgbClr val="2616F6"/>
                </a:solidFill>
                <a:latin typeface="Candara" pitchFamily="34" charset="0"/>
              </a:rPr>
              <a:t> </a:t>
            </a:r>
            <a:r>
              <a:rPr lang="en-US" sz="2400" i="1" dirty="0">
                <a:latin typeface="Candara" pitchFamily="34" charset="0"/>
              </a:rPr>
              <a:t>and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posterior walls</a:t>
            </a:r>
            <a:r>
              <a:rPr lang="en-US" sz="2400" i="1" dirty="0">
                <a:latin typeface="Candara" pitchFamily="34" charset="0"/>
              </a:rPr>
              <a:t>, which are normally in apposition.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8750" r="21875" b="28437"/>
          <a:stretch>
            <a:fillRect/>
          </a:stretch>
        </p:blipFill>
        <p:spPr bwMode="auto">
          <a:xfrm>
            <a:off x="4038600" y="2557462"/>
            <a:ext cx="4953000" cy="4148138"/>
          </a:xfrm>
          <a:prstGeom prst="rect">
            <a:avLst/>
          </a:prstGeom>
          <a:noFill/>
          <a:ln w="57150">
            <a:solidFill>
              <a:srgbClr val="2616F6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1" name="مستطيل 4"/>
          <p:cNvSpPr/>
          <p:nvPr/>
        </p:nvSpPr>
        <p:spPr>
          <a:xfrm>
            <a:off x="4343400" y="76200"/>
            <a:ext cx="1372683" cy="584775"/>
          </a:xfrm>
          <a:prstGeom prst="rect">
            <a:avLst/>
          </a:prstGeom>
          <a:ln w="57150">
            <a:solidFill>
              <a:srgbClr val="2616F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Vagina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2971800"/>
            <a:ext cx="373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At its upper end, the </a:t>
            </a:r>
            <a:r>
              <a:rPr lang="en-US" sz="2400" b="1" i="1" dirty="0">
                <a:latin typeface="Candara" pitchFamily="34" charset="0"/>
              </a:rPr>
              <a:t>anterior wall </a:t>
            </a:r>
            <a:r>
              <a:rPr lang="en-US" sz="2400" i="1" dirty="0">
                <a:latin typeface="Candara" pitchFamily="34" charset="0"/>
              </a:rPr>
              <a:t>is </a:t>
            </a:r>
            <a:r>
              <a:rPr lang="en-US" sz="2400" b="1" i="1" dirty="0">
                <a:latin typeface="Candara" pitchFamily="34" charset="0"/>
              </a:rPr>
              <a:t>pierced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by the cervix</a:t>
            </a:r>
            <a:r>
              <a:rPr lang="en-US" sz="2400" i="1" dirty="0">
                <a:solidFill>
                  <a:srgbClr val="2616F6"/>
                </a:solidFill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i="1" dirty="0">
                <a:latin typeface="Candara" pitchFamily="34" charset="0"/>
              </a:rPr>
              <a:t>The </a:t>
            </a:r>
            <a:r>
              <a:rPr lang="en-US" sz="2400" b="1" i="1" dirty="0">
                <a:latin typeface="Candara" pitchFamily="34" charset="0"/>
              </a:rPr>
              <a:t>upper half of the vagina </a:t>
            </a:r>
            <a:r>
              <a:rPr lang="en-US" sz="2400" i="1" dirty="0">
                <a:latin typeface="Candara" pitchFamily="34" charset="0"/>
              </a:rPr>
              <a:t>lies above the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pelvic floor </a:t>
            </a:r>
            <a:r>
              <a:rPr lang="en-US" sz="2400" i="1" dirty="0">
                <a:latin typeface="Candara" pitchFamily="34" charset="0"/>
              </a:rPr>
              <a:t>and the </a:t>
            </a:r>
            <a:r>
              <a:rPr lang="en-US" sz="2400" b="1" i="1" dirty="0">
                <a:latin typeface="Candara" pitchFamily="34" charset="0"/>
              </a:rPr>
              <a:t>lower half lies </a:t>
            </a:r>
            <a:r>
              <a:rPr lang="en-US" sz="2400" i="1" dirty="0">
                <a:latin typeface="Candara" pitchFamily="34" charset="0"/>
              </a:rPr>
              <a:t>within the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perineum</a:t>
            </a:r>
            <a:r>
              <a:rPr lang="en-US" sz="2400" i="1" dirty="0">
                <a:latin typeface="Candara" pitchFamily="34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838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30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763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latin typeface="Candara" pitchFamily="34" charset="0"/>
              </a:rPr>
              <a:t>The area of </a:t>
            </a:r>
            <a:r>
              <a:rPr lang="en-US" sz="2400" b="1" i="1" dirty="0">
                <a:latin typeface="Candara" pitchFamily="34" charset="0"/>
              </a:rPr>
              <a:t>the</a:t>
            </a:r>
            <a:r>
              <a:rPr lang="en-US" sz="2400" i="1" dirty="0">
                <a:latin typeface="Candara" pitchFamily="34" charset="0"/>
              </a:rPr>
              <a:t> </a:t>
            </a:r>
            <a:r>
              <a:rPr lang="en-US" sz="2400" b="1" i="1" dirty="0">
                <a:latin typeface="Candara" pitchFamily="34" charset="0"/>
              </a:rPr>
              <a:t>vaginal lumen, which surrounds the cervix, </a:t>
            </a:r>
            <a:r>
              <a:rPr lang="en-US" sz="2400" i="1" dirty="0">
                <a:latin typeface="Candara" pitchFamily="34" charset="0"/>
              </a:rPr>
              <a:t>is divided into four regions, </a:t>
            </a:r>
            <a:r>
              <a:rPr lang="en-US" sz="2400" b="1" i="1" dirty="0">
                <a:solidFill>
                  <a:srgbClr val="2616F6"/>
                </a:solidFill>
                <a:latin typeface="Candara" pitchFamily="34" charset="0"/>
              </a:rPr>
              <a:t>or fornices: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 Anterior,  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 Posterior,  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 Right lateral,   and  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 left lateral</a:t>
            </a:r>
            <a:endParaRPr lang="ar-IQ" sz="2400" i="1" dirty="0"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46875" r="41406" b="28750"/>
          <a:stretch>
            <a:fillRect/>
          </a:stretch>
        </p:blipFill>
        <p:spPr bwMode="auto">
          <a:xfrm>
            <a:off x="1383324" y="3048000"/>
            <a:ext cx="7455876" cy="3657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4343400" y="76200"/>
            <a:ext cx="1372683" cy="584775"/>
          </a:xfrm>
          <a:prstGeom prst="rect">
            <a:avLst/>
          </a:prstGeom>
          <a:ln w="57150">
            <a:solidFill>
              <a:srgbClr val="2616F6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Vagina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76200"/>
            <a:ext cx="4024435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Female Genital Organs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53200" y="1688177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1200" y="1489739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34000" y="193824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31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pictuer collection\March 2007\DSC01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819400" y="1158875"/>
            <a:ext cx="5562600" cy="365125"/>
          </a:xfrm>
        </p:spPr>
        <p:txBody>
          <a:bodyPr/>
          <a:lstStyle/>
          <a:p>
            <a:r>
              <a:rPr lang="en-US" sz="4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35382" y="609600"/>
            <a:ext cx="6116782" cy="365125"/>
          </a:xfrm>
        </p:spPr>
        <p:txBody>
          <a:bodyPr/>
          <a:lstStyle/>
          <a:p>
            <a:r>
              <a:rPr lang="en-US" sz="4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5200" y="3368675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29400" y="3200400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19800" y="35972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56" y="101025"/>
            <a:ext cx="1507144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Kidneys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24135"/>
            <a:ext cx="6019800" cy="46166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The kidneys have the following coverings: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739676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Fibrous capsule : </a:t>
            </a:r>
            <a:r>
              <a:rPr lang="en-GB" sz="2400" b="1" i="1" dirty="0">
                <a:latin typeface="Candara" pitchFamily="34" charset="0"/>
              </a:rPr>
              <a:t>This is closely applied to its outer surface.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Perirenal fat: </a:t>
            </a:r>
            <a:r>
              <a:rPr lang="en-GB" sz="2400" b="1" i="1" dirty="0">
                <a:latin typeface="Candara" pitchFamily="34" charset="0"/>
              </a:rPr>
              <a:t>This is fat that covers the fibrous capsule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Renal fascia: </a:t>
            </a:r>
            <a:r>
              <a:rPr lang="en-GB" sz="2400" b="1" i="1" dirty="0">
                <a:latin typeface="Candara" pitchFamily="34" charset="0"/>
              </a:rPr>
              <a:t>This is a condensation of areolar tissue outside the </a:t>
            </a:r>
            <a:r>
              <a:rPr lang="en-GB" sz="2400" b="1" i="1" dirty="0" err="1">
                <a:latin typeface="Candara" pitchFamily="34" charset="0"/>
              </a:rPr>
              <a:t>perirenal</a:t>
            </a:r>
            <a:r>
              <a:rPr lang="en-GB" sz="2400" b="1" i="1" dirty="0">
                <a:latin typeface="Candara" pitchFamily="34" charset="0"/>
              </a:rPr>
              <a:t> fat. It encloses the kidneys and the suprarenal glands.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Pararenal fat: </a:t>
            </a:r>
            <a:r>
              <a:rPr lang="en-GB" sz="2400" b="1" i="1" dirty="0">
                <a:latin typeface="Candara" pitchFamily="34" charset="0"/>
              </a:rPr>
              <a:t>This is external to the renal fascia and is often large in amount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200" y="3124200"/>
            <a:ext cx="6934200" cy="3657600"/>
            <a:chOff x="1752600" y="3048000"/>
            <a:chExt cx="6934200" cy="3657600"/>
          </a:xfrm>
        </p:grpSpPr>
        <p:grpSp>
          <p:nvGrpSpPr>
            <p:cNvPr id="9" name="Group 8"/>
            <p:cNvGrpSpPr/>
            <p:nvPr/>
          </p:nvGrpSpPr>
          <p:grpSpPr>
            <a:xfrm>
              <a:off x="1752600" y="3048000"/>
              <a:ext cx="6934200" cy="3596268"/>
              <a:chOff x="1752600" y="3048000"/>
              <a:chExt cx="6934200" cy="359626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752600" y="3048000"/>
                <a:ext cx="6705600" cy="3596268"/>
                <a:chOff x="1752600" y="3048000"/>
                <a:chExt cx="6553200" cy="3596268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752600" y="3048000"/>
                  <a:ext cx="6553200" cy="3596268"/>
                  <a:chOff x="2133600" y="3048000"/>
                  <a:chExt cx="6553200" cy="3596268"/>
                </a:xfrm>
              </p:grpSpPr>
              <p:pic>
                <p:nvPicPr>
                  <p:cNvPr id="1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3382" t="23958" r="18594" b="29167"/>
                  <a:stretch>
                    <a:fillRect/>
                  </a:stretch>
                </p:blipFill>
                <p:spPr bwMode="auto">
                  <a:xfrm>
                    <a:off x="2133600" y="3048000"/>
                    <a:ext cx="6553200" cy="3596268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781800" y="3048000"/>
                    <a:ext cx="1752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i="1" dirty="0">
                        <a:solidFill>
                          <a:srgbClr val="0000FF"/>
                        </a:solidFill>
                        <a:latin typeface="Candara" pitchFamily="34" charset="0"/>
                      </a:rPr>
                      <a:t>Fibrous capsule </a:t>
                    </a:r>
                    <a:endParaRPr lang="en-GB" dirty="0"/>
                  </a:p>
                </p:txBody>
              </p:sp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>
                    <a:off x="6934200" y="3352800"/>
                    <a:ext cx="457200" cy="12192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4648200" y="3048000"/>
                  <a:ext cx="1371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solidFill>
                        <a:srgbClr val="0000FF"/>
                      </a:solidFill>
                      <a:latin typeface="Candara" pitchFamily="34" charset="0"/>
                    </a:rPr>
                    <a:t>Perirenal fat</a:t>
                  </a:r>
                  <a:endParaRPr lang="en-GB" dirty="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562600" y="3352800"/>
                  <a:ext cx="609600" cy="1219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7162800" y="624840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solidFill>
                      <a:srgbClr val="0000FF"/>
                    </a:solidFill>
                    <a:latin typeface="Candara" pitchFamily="34" charset="0"/>
                  </a:rPr>
                  <a:t>Renal fascia</a:t>
                </a:r>
                <a:endParaRPr lang="en-GB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7239000" y="5410200"/>
                <a:ext cx="457200" cy="838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572000" y="633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0000FF"/>
                  </a:solidFill>
                  <a:latin typeface="Candara" pitchFamily="34" charset="0"/>
                </a:rPr>
                <a:t>Pararenal fat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172200" y="5638800"/>
              <a:ext cx="8382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069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99563" y="246318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12 April 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51418" y="4930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</a:t>
            </a:r>
            <a:r>
              <a:rPr lang="en-US" b="1" dirty="0">
                <a:solidFill>
                  <a:srgbClr val="FF0000"/>
                </a:solidFill>
              </a:rPr>
              <a:t>Aiman AL 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164" y="101025"/>
            <a:ext cx="3584636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RENAL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6858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outer cortex </a:t>
            </a:r>
            <a:r>
              <a:rPr lang="en-GB" sz="2400" b="1" dirty="0">
                <a:latin typeface="Candara" pitchFamily="34" charset="0"/>
              </a:rPr>
              <a:t>is dark brown in color, and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inner medulla </a:t>
            </a:r>
            <a:r>
              <a:rPr lang="en-GB" sz="2400" b="1" dirty="0">
                <a:latin typeface="Candara" pitchFamily="34" charset="0"/>
              </a:rPr>
              <a:t>is light brown.</a:t>
            </a:r>
            <a:endParaRPr lang="en-GB" sz="2400" dirty="0"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734812"/>
            <a:ext cx="434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latin typeface="Candara" pitchFamily="34" charset="0"/>
              </a:rPr>
              <a:t>The cortex extends into the medulla between adjacent pyramids as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renal columns</a:t>
            </a:r>
            <a:r>
              <a:rPr lang="en-GB" sz="2400" b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dirty="0">
                <a:latin typeface="Candara" pitchFamily="34" charset="0"/>
              </a:rPr>
              <a:t>Extending from the bases of the renal pyramids into the cortex are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striations</a:t>
            </a:r>
            <a:r>
              <a:rPr lang="en-GB" sz="2400" dirty="0">
                <a:latin typeface="Candara" pitchFamily="34" charset="0"/>
              </a:rPr>
              <a:t> called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medullary rays.</a:t>
            </a:r>
            <a:endParaRPr lang="en-GB" sz="2400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447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The medulla is composed of approximately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12 renal pyramids</a:t>
            </a:r>
            <a:r>
              <a:rPr lang="en-GB" sz="2400" b="1" dirty="0">
                <a:latin typeface="Candara" pitchFamily="34" charset="0"/>
              </a:rPr>
              <a:t>, each having its base oriented toward the cortex </a:t>
            </a:r>
            <a:r>
              <a:rPr lang="en-GB" sz="2400" dirty="0">
                <a:latin typeface="Candara" pitchFamily="34" charset="0"/>
              </a:rPr>
              <a:t>and its apex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(the renal papilla)</a:t>
            </a:r>
            <a:r>
              <a:rPr lang="en-GB" sz="2400" b="1" dirty="0">
                <a:latin typeface="Candara" pitchFamily="34" charset="0"/>
              </a:rPr>
              <a:t> </a:t>
            </a:r>
            <a:r>
              <a:rPr lang="en-GB" sz="2400" dirty="0">
                <a:latin typeface="Candara" pitchFamily="34" charset="0"/>
              </a:rPr>
              <a:t>projecting medially </a:t>
            </a:r>
            <a:endParaRPr lang="en-GB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24400" y="1199639"/>
            <a:ext cx="4419600" cy="5353561"/>
            <a:chOff x="4724400" y="1199639"/>
            <a:chExt cx="4419600" cy="5353561"/>
          </a:xfrm>
        </p:grpSpPr>
        <p:grpSp>
          <p:nvGrpSpPr>
            <p:cNvPr id="10" name="Group 9"/>
            <p:cNvGrpSpPr/>
            <p:nvPr/>
          </p:nvGrpSpPr>
          <p:grpSpPr>
            <a:xfrm>
              <a:off x="4724400" y="1199639"/>
              <a:ext cx="4419600" cy="5353561"/>
              <a:chOff x="4724400" y="1154668"/>
              <a:chExt cx="4419600" cy="5353561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724400" y="1154668"/>
                <a:ext cx="4419600" cy="5353561"/>
                <a:chOff x="4724400" y="1154668"/>
                <a:chExt cx="4419600" cy="5353561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4724400" y="1154668"/>
                  <a:ext cx="4419600" cy="5353561"/>
                  <a:chOff x="4724400" y="1154668"/>
                  <a:chExt cx="4419600" cy="5353561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4724400" y="1219200"/>
                    <a:ext cx="4160134" cy="5289029"/>
                    <a:chOff x="4724400" y="1219200"/>
                    <a:chExt cx="4160134" cy="5289029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800600" y="1219200"/>
                      <a:ext cx="4083934" cy="5289029"/>
                      <a:chOff x="4800600" y="1219200"/>
                      <a:chExt cx="4083934" cy="5289029"/>
                    </a:xfrm>
                  </p:grpSpPr>
                  <p:pic>
                    <p:nvPicPr>
                      <p:cNvPr id="26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 l="40410" t="6250" r="23865" b="11458"/>
                      <a:stretch>
                        <a:fillRect/>
                      </a:stretch>
                    </p:blipFill>
                    <p:spPr bwMode="auto">
                      <a:xfrm>
                        <a:off x="4800600" y="1219200"/>
                        <a:ext cx="4083934" cy="5289029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4800600" y="1219200"/>
                        <a:ext cx="9906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b="1" dirty="0">
                            <a:solidFill>
                              <a:srgbClr val="C00000"/>
                            </a:solidFill>
                            <a:latin typeface="Candara" pitchFamily="34" charset="0"/>
                          </a:rPr>
                          <a:t>Cortex</a:t>
                        </a:r>
                        <a:endParaRPr lang="en-GB" dirty="0"/>
                      </a:p>
                    </p:txBody>
                  </p:sp>
                  <p:cxnSp>
                    <p:nvCxnSpPr>
                      <p:cNvPr id="28" name="Straight Arrow Connector 27"/>
                      <p:cNvCxnSpPr/>
                      <p:nvPr/>
                    </p:nvCxnSpPr>
                    <p:spPr>
                      <a:xfrm>
                        <a:off x="5562600" y="1524000"/>
                        <a:ext cx="6096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4724400" y="1600200"/>
                      <a:ext cx="11430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b="1" dirty="0">
                          <a:solidFill>
                            <a:srgbClr val="C00000"/>
                          </a:solidFill>
                          <a:latin typeface="Candara" pitchFamily="34" charset="0"/>
                        </a:rPr>
                        <a:t>Medulla</a:t>
                      </a:r>
                      <a:endParaRPr lang="en-GB" dirty="0"/>
                    </a:p>
                  </p:txBody>
                </p: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>
                      <a:off x="5562600" y="1905000"/>
                      <a:ext cx="457200" cy="45720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>
                      <a:off x="5562600" y="1905000"/>
                      <a:ext cx="228600" cy="114300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7620000" y="1154668"/>
                    <a:ext cx="1524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dirty="0">
                        <a:latin typeface="Candara" pitchFamily="34" charset="0"/>
                      </a:rPr>
                      <a:t>Renal papilla</a:t>
                    </a:r>
                    <a:endParaRPr lang="en-GB" dirty="0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 flipH="1">
                    <a:off x="6934200" y="1524000"/>
                    <a:ext cx="990600" cy="8382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4800600" y="6019800"/>
                  <a:ext cx="1828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Candara" pitchFamily="34" charset="0"/>
                    </a:rPr>
                    <a:t>Renal columns</a:t>
                  </a:r>
                  <a:endParaRPr lang="en-GB" dirty="0"/>
                </a:p>
              </p:txBody>
            </p: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6096000" y="5105400"/>
                  <a:ext cx="609600" cy="9144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7772400" y="3352800"/>
                <a:ext cx="121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andara" pitchFamily="34" charset="0"/>
                  </a:rPr>
                  <a:t>medullary rays</a:t>
                </a:r>
                <a:endParaRPr lang="en-GB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8001000" y="2971800"/>
                <a:ext cx="228600" cy="457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8153400" y="2895600"/>
                <a:ext cx="76200" cy="5334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858000" y="41148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ndara" pitchFamily="34" charset="0"/>
                </a:rPr>
                <a:t>Renal pelvis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0885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102816"/>
            <a:ext cx="373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Within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renal sinus</a:t>
            </a:r>
            <a:r>
              <a:rPr lang="en-GB" sz="2400" i="1" dirty="0">
                <a:latin typeface="Candara" pitchFamily="34" charset="0"/>
              </a:rPr>
              <a:t>, </a:t>
            </a:r>
            <a:r>
              <a:rPr lang="en-GB" sz="2400" b="1" i="1" dirty="0">
                <a:latin typeface="Candara" pitchFamily="34" charset="0"/>
              </a:rPr>
              <a:t>the upper expanded end of the ureter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(the renal pelvis) </a:t>
            </a:r>
            <a:r>
              <a:rPr lang="en-GB" sz="2400" b="1" i="1" dirty="0">
                <a:latin typeface="Candara" pitchFamily="34" charset="0"/>
              </a:rPr>
              <a:t>divides into two or three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major calyces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i="1" dirty="0">
                <a:latin typeface="Candara" pitchFamily="34" charset="0"/>
              </a:rPr>
              <a:t>each of which in turn divides into </a:t>
            </a:r>
            <a:r>
              <a:rPr lang="en-GB" sz="2400" b="1" i="1" dirty="0">
                <a:latin typeface="Candara" pitchFamily="34" charset="0"/>
              </a:rPr>
              <a:t>two or three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minor calyces.</a:t>
            </a:r>
          </a:p>
          <a:p>
            <a:endParaRPr lang="en-GB" sz="2400" b="1" i="1" dirty="0">
              <a:solidFill>
                <a:srgbClr val="FF0000"/>
              </a:solidFill>
              <a:latin typeface="Candara" pitchFamily="34" charset="0"/>
            </a:endParaRPr>
          </a:p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Each minor calyx is indented by the apex of the renal pyramid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(the renal papilla).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164" y="101025"/>
            <a:ext cx="3584636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RENAL STRUCTURE</a:t>
            </a:r>
          </a:p>
        </p:txBody>
      </p:sp>
      <p:pic>
        <p:nvPicPr>
          <p:cNvPr id="4" name="Picture 3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 l="33876" t="465"/>
          <a:stretch>
            <a:fillRect/>
          </a:stretch>
        </p:blipFill>
        <p:spPr bwMode="auto">
          <a:xfrm>
            <a:off x="3810000" y="914400"/>
            <a:ext cx="5205282" cy="51054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6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778" y="76200"/>
            <a:ext cx="1446422" cy="584775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Ureters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The two ureters are </a:t>
            </a:r>
            <a:r>
              <a:rPr lang="en-GB" sz="2400" b="1" i="1" dirty="0">
                <a:latin typeface="Candara" pitchFamily="34" charset="0"/>
              </a:rPr>
              <a:t>muscular tubes </a:t>
            </a:r>
            <a:r>
              <a:rPr lang="en-GB" sz="2400" i="1" dirty="0">
                <a:latin typeface="Candara" pitchFamily="34" charset="0"/>
              </a:rPr>
              <a:t>that extend from </a:t>
            </a:r>
            <a:r>
              <a:rPr lang="en-GB" sz="2400" b="1" i="1" dirty="0">
                <a:latin typeface="Candara" pitchFamily="34" charset="0"/>
              </a:rPr>
              <a:t>the kidneys</a:t>
            </a:r>
          </a:p>
          <a:p>
            <a:r>
              <a:rPr lang="en-GB" sz="2400" i="1" dirty="0">
                <a:latin typeface="Candara" pitchFamily="34" charset="0"/>
              </a:rPr>
              <a:t>to the </a:t>
            </a:r>
            <a:r>
              <a:rPr lang="en-GB" sz="2400" b="1" i="1" dirty="0">
                <a:latin typeface="Candara" pitchFamily="34" charset="0"/>
              </a:rPr>
              <a:t>posterior surface of the urinary bladder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1676400"/>
            <a:ext cx="388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Each ureter measures approximately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10 in. (25 cm) </a:t>
            </a:r>
            <a:r>
              <a:rPr lang="en-GB" sz="2400" i="1" dirty="0">
                <a:latin typeface="Candara" pitchFamily="34" charset="0"/>
              </a:rPr>
              <a:t>in length and has an upper expanded end called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renal pelvis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US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renal pelvis lies within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0000FF"/>
                </a:solidFill>
                <a:latin typeface="Candara" pitchFamily="34" charset="0"/>
              </a:rPr>
              <a:t>hilus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 of the kidney</a:t>
            </a:r>
            <a:r>
              <a:rPr lang="en-GB" sz="2400" b="1" i="1" dirty="0">
                <a:latin typeface="Candara" pitchFamily="34" charset="0"/>
              </a:rPr>
              <a:t>, where it receives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major calyces.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6953" t="9375" r="40820" b="27812"/>
          <a:stretch>
            <a:fillRect/>
          </a:stretch>
        </p:blipFill>
        <p:spPr bwMode="auto">
          <a:xfrm>
            <a:off x="4419600" y="1586330"/>
            <a:ext cx="4343432" cy="504307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7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The ureter </a:t>
            </a:r>
            <a:r>
              <a:rPr lang="en-GB" sz="2400" b="1" i="1" dirty="0">
                <a:latin typeface="Candara" pitchFamily="34" charset="0"/>
              </a:rPr>
              <a:t>enters the pelvis</a:t>
            </a:r>
            <a:r>
              <a:rPr lang="en-GB" sz="2400" i="1" dirty="0">
                <a:latin typeface="Candara" pitchFamily="34" charset="0"/>
              </a:rPr>
              <a:t> by crossing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bifurcation of the common iliac artery </a:t>
            </a:r>
            <a:r>
              <a:rPr lang="en-GB" sz="2400" b="1" i="1" dirty="0">
                <a:latin typeface="Candara" pitchFamily="34" charset="0"/>
              </a:rPr>
              <a:t>in front of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sacroiliac joint</a:t>
            </a:r>
            <a:r>
              <a:rPr lang="en-GB" sz="2400" i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GB" sz="2400" i="1" dirty="0">
                <a:latin typeface="Candara" pitchFamily="34" charset="0"/>
              </a:rPr>
              <a:t> The ureter then runs down the lateral wall of the pelvis to the region of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ischial spine </a:t>
            </a:r>
            <a:r>
              <a:rPr lang="en-GB" sz="2400" i="1" dirty="0">
                <a:latin typeface="Candara" pitchFamily="34" charset="0"/>
              </a:rPr>
              <a:t>and turns forward to </a:t>
            </a:r>
            <a:r>
              <a:rPr lang="en-GB" sz="2400" b="1" i="1" dirty="0">
                <a:latin typeface="Candara" pitchFamily="34" charset="0"/>
              </a:rPr>
              <a:t>enter the lateral angle of the bladder.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778" y="76200"/>
            <a:ext cx="1511952" cy="584775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Ureters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025676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In males</a:t>
            </a:r>
            <a:r>
              <a:rPr lang="en-GB" sz="2400" i="1" dirty="0">
                <a:latin typeface="Candara" pitchFamily="34" charset="0"/>
              </a:rPr>
              <a:t>, </a:t>
            </a:r>
            <a:r>
              <a:rPr lang="en-GB" sz="2400" b="1" i="1" dirty="0">
                <a:latin typeface="Candara" pitchFamily="34" charset="0"/>
              </a:rPr>
              <a:t>the ureter is crossed </a:t>
            </a:r>
            <a:r>
              <a:rPr lang="en-GB" sz="2400" i="1" dirty="0">
                <a:latin typeface="Candara" pitchFamily="34" charset="0"/>
              </a:rPr>
              <a:t>near its termination by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vas deferens. </a:t>
            </a:r>
          </a:p>
          <a:p>
            <a:pPr>
              <a:buFont typeface="Wingdings" pitchFamily="2" charset="2"/>
              <a:buChar char="ü"/>
            </a:pP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In females</a:t>
            </a:r>
            <a:r>
              <a:rPr lang="en-GB" sz="2400" i="1" dirty="0">
                <a:latin typeface="Candara" pitchFamily="34" charset="0"/>
              </a:rPr>
              <a:t>, it is </a:t>
            </a:r>
            <a:r>
              <a:rPr lang="en-GB" sz="2400" b="1" i="1" dirty="0">
                <a:latin typeface="Candara" pitchFamily="34" charset="0"/>
              </a:rPr>
              <a:t>crossed by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uterine artery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067" t="14583" r="21523" b="6250"/>
          <a:stretch>
            <a:fillRect/>
          </a:stretch>
        </p:blipFill>
        <p:spPr bwMode="auto">
          <a:xfrm>
            <a:off x="4889834" y="2286000"/>
            <a:ext cx="3949366" cy="435002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8</a:t>
            </a:fld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778" y="76200"/>
            <a:ext cx="1511952" cy="584775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Ureters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096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Arteries</a:t>
            </a:r>
          </a:p>
          <a:p>
            <a:r>
              <a:rPr lang="en-GB" sz="2400" i="1" dirty="0">
                <a:latin typeface="Candara" pitchFamily="34" charset="0"/>
              </a:rPr>
              <a:t>• </a:t>
            </a:r>
            <a:r>
              <a:rPr lang="en-GB" sz="2400" b="1" i="1" dirty="0">
                <a:latin typeface="Candara" pitchFamily="34" charset="0"/>
              </a:rPr>
              <a:t>Upper end: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renal artery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  <a:p>
            <a:r>
              <a:rPr lang="en-GB" sz="2400" i="1" dirty="0">
                <a:latin typeface="Candara" pitchFamily="34" charset="0"/>
              </a:rPr>
              <a:t>• </a:t>
            </a:r>
            <a:r>
              <a:rPr lang="en-GB" sz="2400" b="1" i="1" dirty="0">
                <a:latin typeface="Candara" pitchFamily="34" charset="0"/>
              </a:rPr>
              <a:t>Middle portion: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testicular or the ovarian artery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  <a:p>
            <a:r>
              <a:rPr lang="en-GB" sz="2400" i="1" dirty="0">
                <a:latin typeface="Candara" pitchFamily="34" charset="0"/>
              </a:rPr>
              <a:t>• </a:t>
            </a:r>
            <a:r>
              <a:rPr lang="en-GB" sz="2400" b="1" i="1" dirty="0">
                <a:latin typeface="Candara" pitchFamily="34" charset="0"/>
              </a:rPr>
              <a:t>Inferior end: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superior vesical artery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7500" r="25000" b="12812"/>
          <a:stretch>
            <a:fillRect/>
          </a:stretch>
        </p:blipFill>
        <p:spPr bwMode="auto">
          <a:xfrm>
            <a:off x="4645964" y="2169299"/>
            <a:ext cx="4269436" cy="4536301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90800" y="147935"/>
            <a:ext cx="2144370" cy="46166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BLOOD SUPPLY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Sunday 12 April 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240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AL Maathidy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2236</Words>
  <Application>Microsoft Office PowerPoint</Application>
  <PresentationFormat>On-screen Show (4:3)</PresentationFormat>
  <Paragraphs>330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Unknown User</cp:lastModifiedBy>
  <cp:revision>25</cp:revision>
  <dcterms:created xsi:type="dcterms:W3CDTF">2006-08-16T00:00:00Z</dcterms:created>
  <dcterms:modified xsi:type="dcterms:W3CDTF">2020-04-12T04:48:47Z</dcterms:modified>
</cp:coreProperties>
</file>