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704" r:id="rId2"/>
    <p:sldId id="603" r:id="rId3"/>
    <p:sldId id="641" r:id="rId4"/>
    <p:sldId id="694" r:id="rId5"/>
    <p:sldId id="695" r:id="rId6"/>
    <p:sldId id="640" r:id="rId7"/>
    <p:sldId id="567" r:id="rId8"/>
    <p:sldId id="625" r:id="rId9"/>
    <p:sldId id="626" r:id="rId10"/>
    <p:sldId id="627" r:id="rId11"/>
    <p:sldId id="564" r:id="rId12"/>
    <p:sldId id="532" r:id="rId13"/>
    <p:sldId id="628" r:id="rId14"/>
    <p:sldId id="581" r:id="rId15"/>
    <p:sldId id="630" r:id="rId16"/>
    <p:sldId id="568" r:id="rId17"/>
    <p:sldId id="616" r:id="rId18"/>
    <p:sldId id="588" r:id="rId19"/>
    <p:sldId id="609" r:id="rId20"/>
    <p:sldId id="624" r:id="rId21"/>
    <p:sldId id="642" r:id="rId22"/>
    <p:sldId id="674" r:id="rId23"/>
    <p:sldId id="643" r:id="rId24"/>
    <p:sldId id="644" r:id="rId25"/>
    <p:sldId id="645" r:id="rId26"/>
    <p:sldId id="699" r:id="rId27"/>
    <p:sldId id="700" r:id="rId28"/>
    <p:sldId id="646" r:id="rId29"/>
    <p:sldId id="649" r:id="rId30"/>
    <p:sldId id="647" r:id="rId31"/>
    <p:sldId id="648" r:id="rId32"/>
    <p:sldId id="675" r:id="rId33"/>
    <p:sldId id="676" r:id="rId34"/>
    <p:sldId id="677" r:id="rId35"/>
    <p:sldId id="678" r:id="rId36"/>
    <p:sldId id="702" r:id="rId37"/>
    <p:sldId id="701" r:id="rId38"/>
    <p:sldId id="657" r:id="rId39"/>
    <p:sldId id="658" r:id="rId40"/>
    <p:sldId id="659" r:id="rId41"/>
    <p:sldId id="662" r:id="rId42"/>
    <p:sldId id="679" r:id="rId43"/>
    <p:sldId id="680" r:id="rId44"/>
    <p:sldId id="681" r:id="rId45"/>
    <p:sldId id="682" r:id="rId46"/>
    <p:sldId id="683" r:id="rId47"/>
    <p:sldId id="684" r:id="rId48"/>
    <p:sldId id="703" r:id="rId49"/>
  </p:sldIdLst>
  <p:sldSz cx="9144000" cy="6858000" type="letter"/>
  <p:notesSz cx="7010400" cy="9296400"/>
  <p:custDataLst>
    <p:tags r:id="rId52"/>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79">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76681"/>
    <a:srgbClr val="00FFFF"/>
    <a:srgbClr val="308600"/>
    <a:srgbClr val="66CCFF"/>
    <a:srgbClr val="1F0387"/>
    <a:srgbClr val="2406A2"/>
    <a:srgbClr val="0028A8"/>
    <a:srgbClr val="0060A8"/>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97" autoAdjust="0"/>
    <p:restoredTop sz="90216" autoAdjust="0"/>
  </p:normalViewPr>
  <p:slideViewPr>
    <p:cSldViewPr>
      <p:cViewPr varScale="1">
        <p:scale>
          <a:sx n="58" d="100"/>
          <a:sy n="58" d="100"/>
        </p:scale>
        <p:origin x="-1652" y="-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554"/>
    </p:cViewPr>
  </p:sorterViewPr>
  <p:notesViewPr>
    <p:cSldViewPr>
      <p:cViewPr>
        <p:scale>
          <a:sx n="66" d="100"/>
          <a:sy n="66" d="100"/>
        </p:scale>
        <p:origin x="-906" y="498"/>
      </p:cViewPr>
      <p:guideLst>
        <p:guide orient="horz" pos="2179"/>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jpe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4288" y="-1588"/>
            <a:ext cx="3049588"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defTabSz="933450">
              <a:defRPr sz="1000" i="1"/>
            </a:lvl1pPr>
          </a:lstStyle>
          <a:p>
            <a:pPr>
              <a:defRPr/>
            </a:pPr>
            <a:r>
              <a:rPr lang="en-US"/>
              <a:t>HRS 1017 Lecture 10 slides 2003</a:t>
            </a:r>
          </a:p>
        </p:txBody>
      </p:sp>
      <p:sp>
        <p:nvSpPr>
          <p:cNvPr id="3075" name="Rectangle 3"/>
          <p:cNvSpPr>
            <a:spLocks noGrp="1" noChangeArrowheads="1"/>
          </p:cNvSpPr>
          <p:nvPr>
            <p:ph type="dt" sz="quarter" idx="1"/>
          </p:nvPr>
        </p:nvSpPr>
        <p:spPr bwMode="auto">
          <a:xfrm>
            <a:off x="3973513" y="-1588"/>
            <a:ext cx="3049587"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algn="r" defTabSz="933450">
              <a:defRPr sz="1000" i="1"/>
            </a:lvl1pPr>
          </a:lstStyle>
          <a:p>
            <a:pPr>
              <a:defRPr/>
            </a:pPr>
            <a:endParaRPr lang="en-US"/>
          </a:p>
        </p:txBody>
      </p:sp>
      <p:sp>
        <p:nvSpPr>
          <p:cNvPr id="3076" name="Rectangle 4"/>
          <p:cNvSpPr>
            <a:spLocks noGrp="1" noChangeArrowheads="1"/>
          </p:cNvSpPr>
          <p:nvPr>
            <p:ph type="ftr" sz="quarter" idx="2"/>
          </p:nvPr>
        </p:nvSpPr>
        <p:spPr bwMode="auto">
          <a:xfrm>
            <a:off x="-14288" y="8831263"/>
            <a:ext cx="3049588"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defTabSz="933450">
              <a:defRPr sz="1000" i="1"/>
            </a:lvl1pPr>
          </a:lstStyle>
          <a:p>
            <a:pPr>
              <a:defRPr/>
            </a:pPr>
            <a:endParaRPr lang="en-US"/>
          </a:p>
        </p:txBody>
      </p:sp>
      <p:sp>
        <p:nvSpPr>
          <p:cNvPr id="3077" name="Rectangle 5"/>
          <p:cNvSpPr>
            <a:spLocks noGrp="1" noChangeArrowheads="1"/>
          </p:cNvSpPr>
          <p:nvPr>
            <p:ph type="sldNum" sz="quarter" idx="3"/>
          </p:nvPr>
        </p:nvSpPr>
        <p:spPr bwMode="auto">
          <a:xfrm>
            <a:off x="3973513" y="8831263"/>
            <a:ext cx="3049587"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algn="r" defTabSz="933450">
              <a:defRPr sz="1000" i="1"/>
            </a:lvl1pPr>
          </a:lstStyle>
          <a:p>
            <a:pPr>
              <a:defRPr/>
            </a:pPr>
            <a:fld id="{18ABDD7D-BDE5-42AC-90D1-5DA002CAB702}" type="slidenum">
              <a:rPr lang="en-US"/>
              <a:pPr>
                <a:defRPr/>
              </a:pPr>
              <a:t>‹#›</a:t>
            </a:fld>
            <a:endParaRPr lang="en-US"/>
          </a:p>
        </p:txBody>
      </p:sp>
      <p:sp>
        <p:nvSpPr>
          <p:cNvPr id="3078" name="Line 6"/>
          <p:cNvSpPr>
            <a:spLocks noChangeShapeType="1"/>
          </p:cNvSpPr>
          <p:nvPr/>
        </p:nvSpPr>
        <p:spPr bwMode="auto">
          <a:xfrm>
            <a:off x="3738563" y="1349375"/>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79" name="Line 7"/>
          <p:cNvSpPr>
            <a:spLocks noChangeShapeType="1"/>
          </p:cNvSpPr>
          <p:nvPr/>
        </p:nvSpPr>
        <p:spPr bwMode="auto">
          <a:xfrm>
            <a:off x="3738563" y="173196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0" name="Line 8"/>
          <p:cNvSpPr>
            <a:spLocks noChangeShapeType="1"/>
          </p:cNvSpPr>
          <p:nvPr/>
        </p:nvSpPr>
        <p:spPr bwMode="auto">
          <a:xfrm>
            <a:off x="3738563" y="21161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1" name="Line 9"/>
          <p:cNvSpPr>
            <a:spLocks noChangeShapeType="1"/>
          </p:cNvSpPr>
          <p:nvPr/>
        </p:nvSpPr>
        <p:spPr bwMode="auto">
          <a:xfrm>
            <a:off x="3738563" y="2498725"/>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2" name="Line 10"/>
          <p:cNvSpPr>
            <a:spLocks noChangeShapeType="1"/>
          </p:cNvSpPr>
          <p:nvPr/>
        </p:nvSpPr>
        <p:spPr bwMode="auto">
          <a:xfrm>
            <a:off x="3738563" y="2882900"/>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3" name="Line 11"/>
          <p:cNvSpPr>
            <a:spLocks noChangeShapeType="1"/>
          </p:cNvSpPr>
          <p:nvPr/>
        </p:nvSpPr>
        <p:spPr bwMode="auto">
          <a:xfrm>
            <a:off x="3738563" y="41100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4" name="Line 12"/>
          <p:cNvSpPr>
            <a:spLocks noChangeShapeType="1"/>
          </p:cNvSpPr>
          <p:nvPr/>
        </p:nvSpPr>
        <p:spPr bwMode="auto">
          <a:xfrm>
            <a:off x="3738563" y="457041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5" name="Line 13"/>
          <p:cNvSpPr>
            <a:spLocks noChangeShapeType="1"/>
          </p:cNvSpPr>
          <p:nvPr/>
        </p:nvSpPr>
        <p:spPr bwMode="auto">
          <a:xfrm>
            <a:off x="3738563" y="503078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6" name="Line 14"/>
          <p:cNvSpPr>
            <a:spLocks noChangeShapeType="1"/>
          </p:cNvSpPr>
          <p:nvPr/>
        </p:nvSpPr>
        <p:spPr bwMode="auto">
          <a:xfrm>
            <a:off x="3738563" y="549116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7" name="Line 15"/>
          <p:cNvSpPr>
            <a:spLocks noChangeShapeType="1"/>
          </p:cNvSpPr>
          <p:nvPr/>
        </p:nvSpPr>
        <p:spPr bwMode="auto">
          <a:xfrm>
            <a:off x="3738563" y="59515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8" name="Line 16"/>
          <p:cNvSpPr>
            <a:spLocks noChangeShapeType="1"/>
          </p:cNvSpPr>
          <p:nvPr/>
        </p:nvSpPr>
        <p:spPr bwMode="auto">
          <a:xfrm>
            <a:off x="3738563" y="641191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89" name="Line 17"/>
          <p:cNvSpPr>
            <a:spLocks noChangeShapeType="1"/>
          </p:cNvSpPr>
          <p:nvPr/>
        </p:nvSpPr>
        <p:spPr bwMode="auto">
          <a:xfrm>
            <a:off x="3738563" y="687228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90" name="Line 18"/>
          <p:cNvSpPr>
            <a:spLocks noChangeShapeType="1"/>
          </p:cNvSpPr>
          <p:nvPr/>
        </p:nvSpPr>
        <p:spPr bwMode="auto">
          <a:xfrm>
            <a:off x="3738563" y="733266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91" name="Line 19"/>
          <p:cNvSpPr>
            <a:spLocks noChangeShapeType="1"/>
          </p:cNvSpPr>
          <p:nvPr/>
        </p:nvSpPr>
        <p:spPr bwMode="auto">
          <a:xfrm>
            <a:off x="3738563" y="77930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
        <p:nvSpPr>
          <p:cNvPr id="3092" name="Line 20"/>
          <p:cNvSpPr>
            <a:spLocks noChangeShapeType="1"/>
          </p:cNvSpPr>
          <p:nvPr/>
        </p:nvSpPr>
        <p:spPr bwMode="auto">
          <a:xfrm>
            <a:off x="3738563" y="825341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89177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75" y="-1588"/>
            <a:ext cx="3051175"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defTabSz="933450">
              <a:defRPr sz="1000" i="1"/>
            </a:lvl1pPr>
          </a:lstStyle>
          <a:p>
            <a:pPr>
              <a:defRPr/>
            </a:pPr>
            <a:endParaRPr lang="en-US"/>
          </a:p>
        </p:txBody>
      </p:sp>
      <p:sp>
        <p:nvSpPr>
          <p:cNvPr id="2051" name="Rectangle 3"/>
          <p:cNvSpPr>
            <a:spLocks noGrp="1" noChangeArrowheads="1"/>
          </p:cNvSpPr>
          <p:nvPr>
            <p:ph type="dt" idx="1"/>
          </p:nvPr>
        </p:nvSpPr>
        <p:spPr bwMode="auto">
          <a:xfrm>
            <a:off x="3973513" y="-1588"/>
            <a:ext cx="3051175"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algn="r" defTabSz="933450">
              <a:defRPr sz="1000" i="1"/>
            </a:lvl1pPr>
          </a:lstStyle>
          <a:p>
            <a:pPr>
              <a:defRPr/>
            </a:pPr>
            <a:endParaRPr lang="en-US"/>
          </a:p>
        </p:txBody>
      </p:sp>
      <p:sp>
        <p:nvSpPr>
          <p:cNvPr id="2052" name="Rectangle 4"/>
          <p:cNvSpPr>
            <a:spLocks noGrp="1" noChangeArrowheads="1"/>
          </p:cNvSpPr>
          <p:nvPr>
            <p:ph type="ftr" sz="quarter" idx="4"/>
          </p:nvPr>
        </p:nvSpPr>
        <p:spPr bwMode="auto">
          <a:xfrm>
            <a:off x="-15875" y="8831263"/>
            <a:ext cx="3051175"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defTabSz="933450">
              <a:defRPr sz="1000" i="1"/>
            </a:lvl1pPr>
          </a:lstStyle>
          <a:p>
            <a:pPr>
              <a:defRPr/>
            </a:pPr>
            <a:endParaRPr lang="en-US"/>
          </a:p>
        </p:txBody>
      </p:sp>
      <p:sp>
        <p:nvSpPr>
          <p:cNvPr id="2053" name="Rectangle 5"/>
          <p:cNvSpPr>
            <a:spLocks noGrp="1" noChangeArrowheads="1"/>
          </p:cNvSpPr>
          <p:nvPr>
            <p:ph type="sldNum" sz="quarter" idx="5"/>
          </p:nvPr>
        </p:nvSpPr>
        <p:spPr bwMode="auto">
          <a:xfrm>
            <a:off x="3973513" y="8831263"/>
            <a:ext cx="3051175"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algn="r" defTabSz="933450">
              <a:defRPr sz="1000" i="1"/>
            </a:lvl1pPr>
          </a:lstStyle>
          <a:p>
            <a:pPr>
              <a:defRPr/>
            </a:pPr>
            <a:fld id="{C088E767-1314-4883-894D-73DA5894F08E}" type="slidenum">
              <a:rPr lang="en-US"/>
              <a:pPr>
                <a:defRPr/>
              </a:pPr>
              <a:t>‹#›</a:t>
            </a:fld>
            <a:endParaRPr lang="en-US"/>
          </a:p>
        </p:txBody>
      </p:sp>
      <p:sp>
        <p:nvSpPr>
          <p:cNvPr id="2054" name="Rectangle 6"/>
          <p:cNvSpPr>
            <a:spLocks noGrp="1" noChangeArrowheads="1"/>
          </p:cNvSpPr>
          <p:nvPr>
            <p:ph type="body" sz="quarter" idx="3"/>
          </p:nvPr>
        </p:nvSpPr>
        <p:spPr bwMode="auto">
          <a:xfrm>
            <a:off x="922338" y="4416425"/>
            <a:ext cx="5160962" cy="4181475"/>
          </a:xfrm>
          <a:prstGeom prst="rect">
            <a:avLst/>
          </a:prstGeom>
          <a:noFill/>
          <a:ln w="9525">
            <a:noFill/>
            <a:miter lim="800000"/>
            <a:headEnd/>
            <a:tailEnd/>
          </a:ln>
          <a:effectLst/>
        </p:spPr>
        <p:txBody>
          <a:bodyPr vert="horz" wrap="square" lIns="93309" tIns="46655" rIns="93309" bIns="466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9" name="Rectangle 7"/>
          <p:cNvSpPr>
            <a:spLocks noGrp="1" noRot="1" noChangeAspect="1" noChangeArrowheads="1" noTextEdit="1"/>
          </p:cNvSpPr>
          <p:nvPr>
            <p:ph type="sldImg" idx="2"/>
          </p:nvPr>
        </p:nvSpPr>
        <p:spPr bwMode="auto">
          <a:xfrm>
            <a:off x="1189038" y="703263"/>
            <a:ext cx="4630737" cy="3473450"/>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777637714"/>
      </p:ext>
    </p:extLst>
  </p:cSld>
  <p:clrMap bg1="lt1" tx1="dk1" bg2="lt2" tx2="dk2" accent1="accent1" accent2="accent2" accent3="accent3" accent4="accent4" accent5="accent5" accent6="accent6" hlink="hlink" folHlink="folHlink"/>
  <p:notesStyle>
    <a:lvl1pPr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8788"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7575"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6363"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35150"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resources.bmj.com/bmj/readers/readers/epidemiology-for-the-uninitiated/8-case-control-and-cross-sectional-studies"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5585300D-9C53-40BA-8E41-4E9B93437872}" type="slidenum">
              <a:rPr lang="en-US" altLang="en-US" sz="1000" smtClean="0"/>
              <a:pPr/>
              <a:t>2</a:t>
            </a:fld>
            <a:endParaRPr lang="en-US" altLang="en-US" sz="100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Descriptive studies examine the frequency to which diseases occur. Analytic studies evaluation the relationship of disease to different exposures</a:t>
            </a:r>
          </a:p>
        </p:txBody>
      </p:sp>
    </p:spTree>
    <p:extLst>
      <p:ext uri="{BB962C8B-B14F-4D97-AF65-F5344CB8AC3E}">
        <p14:creationId xmlns:p14="http://schemas.microsoft.com/office/powerpoint/2010/main" val="1953326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2C441373-AAD3-4727-92EE-2687E6F7AAFE}" type="slidenum">
              <a:rPr lang="en-US" altLang="en-US" sz="1000" smtClean="0"/>
              <a:pPr/>
              <a:t>13</a:t>
            </a:fld>
            <a:endParaRPr lang="en-US" altLang="en-US" sz="1000"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Case reports are in many ways “sentinel events”  which can lead to testable hypotheses</a:t>
            </a:r>
          </a:p>
        </p:txBody>
      </p:sp>
    </p:spTree>
    <p:extLst>
      <p:ext uri="{BB962C8B-B14F-4D97-AF65-F5344CB8AC3E}">
        <p14:creationId xmlns:p14="http://schemas.microsoft.com/office/powerpoint/2010/main" val="3820423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302A2DA3-AA68-4B89-9767-48CE66B9779C}" type="slidenum">
              <a:rPr lang="en-US" altLang="en-US" sz="1000" smtClean="0"/>
              <a:pPr/>
              <a:t>14</a:t>
            </a:fld>
            <a:endParaRPr lang="en-US" altLang="en-US" sz="100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Case series  also provide suggestive evidence many times leading to more extensive testing.  Prevalence</a:t>
            </a:r>
            <a:r>
              <a:rPr lang="en-US" altLang="en-US" baseline="0" dirty="0" smtClean="0"/>
              <a:t> is how common the “disease” is at a specific point in time.  Incidence is the rate of occurrence of the “disease”.  For example, how many new cases do we see per year.  Prevalence says what proportion/percentage of the population have the “disease” at a given point of time.</a:t>
            </a:r>
            <a:endParaRPr lang="en-US" altLang="en-US" dirty="0" smtClean="0"/>
          </a:p>
        </p:txBody>
      </p:sp>
    </p:spTree>
    <p:extLst>
      <p:ext uri="{BB962C8B-B14F-4D97-AF65-F5344CB8AC3E}">
        <p14:creationId xmlns:p14="http://schemas.microsoft.com/office/powerpoint/2010/main" val="1928814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B01FDED3-CCEC-41A6-9E45-771969C512E5}" type="slidenum">
              <a:rPr lang="en-US" altLang="en-US" sz="1000" smtClean="0"/>
              <a:pPr/>
              <a:t>15</a:t>
            </a:fld>
            <a:endParaRPr lang="en-US" altLang="en-US" sz="1000"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Case series</a:t>
            </a:r>
          </a:p>
          <a:p>
            <a:r>
              <a:rPr lang="en-US" altLang="en-US" dirty="0" smtClean="0"/>
              <a:t>From Wikipedia, the free encyclopedia</a:t>
            </a:r>
          </a:p>
          <a:p>
            <a:r>
              <a:rPr lang="en-US" altLang="en-US" dirty="0" smtClean="0"/>
              <a:t>http://en.wikipedia.org/wiki/Case_series</a:t>
            </a:r>
          </a:p>
        </p:txBody>
      </p:sp>
    </p:spTree>
    <p:extLst>
      <p:ext uri="{BB962C8B-B14F-4D97-AF65-F5344CB8AC3E}">
        <p14:creationId xmlns:p14="http://schemas.microsoft.com/office/powerpoint/2010/main" val="2634128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07781F79-0DCD-4A94-AE30-1BCC093FB138}" type="slidenum">
              <a:rPr lang="en-US" altLang="en-US" sz="1000" smtClean="0"/>
              <a:pPr/>
              <a:t>16</a:t>
            </a:fld>
            <a:endParaRPr lang="en-US" altLang="en-US" sz="1000" smtClean="0"/>
          </a:p>
        </p:txBody>
      </p:sp>
      <p:sp>
        <p:nvSpPr>
          <p:cNvPr id="68611" name="Rectangle 1026"/>
          <p:cNvSpPr>
            <a:spLocks noGrp="1" noRot="1" noChangeAspect="1" noChangeArrowheads="1" noTextEdit="1"/>
          </p:cNvSpPr>
          <p:nvPr>
            <p:ph type="sldImg"/>
          </p:nvPr>
        </p:nvSpPr>
        <p:spPr>
          <a:xfrm>
            <a:off x="1181100" y="696913"/>
            <a:ext cx="4648200" cy="3486150"/>
          </a:xfrm>
          <a:ln/>
        </p:spPr>
      </p:sp>
      <p:sp>
        <p:nvSpPr>
          <p:cNvPr id="68612" name="Rectangle 1027"/>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dirty="0" smtClean="0"/>
              <a:t>Descriptive study designs include case reports, case series, incidence studies, and ecologic studies.  The case report is the most elementary study design in the literature.  It generally describes an injury or injuries to  one or two individuals that have been identified in a medical setting.  There is also usually a unique feature to the noted chronic disease .  The case series design is an extension of the case report.  In a case series, a number of events are described.  These events usually have been observed over a set period of time (such as one year) and are identified from one reporting source (e.g. a hospital).</a:t>
            </a:r>
          </a:p>
          <a:p>
            <a:endParaRPr lang="en-US" altLang="en-US" dirty="0" smtClean="0"/>
          </a:p>
          <a:p>
            <a:r>
              <a:rPr lang="en-US" altLang="en-US" dirty="0" smtClean="0"/>
              <a:t>The descriptive epidemiology study is noted by the collection of  events over a defined population base and by the use of denominator data to determine rates.  The most frequent information generated from these designs are incidence rates for injuries.  The ecologic study is a hypothesis generating study.  Usually using group-level data, it examines if two factors are correlated with each other. </a:t>
            </a:r>
          </a:p>
        </p:txBody>
      </p:sp>
    </p:spTree>
    <p:extLst>
      <p:ext uri="{BB962C8B-B14F-4D97-AF65-F5344CB8AC3E}">
        <p14:creationId xmlns:p14="http://schemas.microsoft.com/office/powerpoint/2010/main" val="41560733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EF162E22-A27D-4817-8686-22AE250DFD87}" type="slidenum">
              <a:rPr lang="en-US" altLang="en-US" sz="1000" smtClean="0"/>
              <a:pPr/>
              <a:t>17</a:t>
            </a:fld>
            <a:endParaRPr lang="en-US" altLang="en-US" sz="1000" smtClean="0"/>
          </a:p>
        </p:txBody>
      </p:sp>
      <p:sp>
        <p:nvSpPr>
          <p:cNvPr id="69635" name="Rectangle 1026"/>
          <p:cNvSpPr>
            <a:spLocks noGrp="1" noRot="1" noChangeAspect="1" noChangeArrowheads="1" noTextEdit="1"/>
          </p:cNvSpPr>
          <p:nvPr>
            <p:ph type="sldImg"/>
          </p:nvPr>
        </p:nvSpPr>
        <p:spPr>
          <a:ln w="12700" cap="flat"/>
        </p:spPr>
      </p:sp>
      <p:sp>
        <p:nvSpPr>
          <p:cNvPr id="69636" name="Rectangle 1027"/>
          <p:cNvSpPr>
            <a:spLocks noGrp="1" noChangeArrowheads="1"/>
          </p:cNvSpPr>
          <p:nvPr>
            <p:ph type="body" idx="1"/>
          </p:nvPr>
        </p:nvSpPr>
        <p:spPr>
          <a:xfrm>
            <a:off x="922338" y="4416425"/>
            <a:ext cx="5160962"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81" tIns="46991" rIns="93981" bIns="46991"/>
          <a:lstStyle/>
          <a:p>
            <a:endParaRPr lang="en-US" altLang="en-US" smtClean="0"/>
          </a:p>
          <a:p>
            <a:endParaRPr lang="en-US" altLang="en-US" smtClean="0"/>
          </a:p>
          <a:p>
            <a:r>
              <a:rPr lang="en-US" altLang="en-US" smtClean="0"/>
              <a:t>Responses to this question vary. As outlined below, some believe that altruistically, society should pursue disease prevention to improve health and save money.  These are noble goals, but I will demonstrate later that prevention does not always save money.  The desire to prevent NCDs probably is a repercussion of our efforts to prevent infectious diseases.  We have had great success in preventing communicable diseases.  This has led to an initiative to prevent NCDs.</a:t>
            </a:r>
          </a:p>
        </p:txBody>
      </p:sp>
    </p:spTree>
    <p:extLst>
      <p:ext uri="{BB962C8B-B14F-4D97-AF65-F5344CB8AC3E}">
        <p14:creationId xmlns:p14="http://schemas.microsoft.com/office/powerpoint/2010/main" val="1935339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23179EB2-2A49-494A-865E-A3F7694C959E}" type="slidenum">
              <a:rPr lang="en-US" altLang="en-US" sz="1000" smtClean="0"/>
              <a:pPr/>
              <a:t>18</a:t>
            </a:fld>
            <a:endParaRPr lang="en-US" altLang="en-US" sz="1000" smtClean="0"/>
          </a:p>
        </p:txBody>
      </p:sp>
      <p:sp>
        <p:nvSpPr>
          <p:cNvPr id="70659" name="Rectangle 2"/>
          <p:cNvSpPr>
            <a:spLocks noGrp="1" noRot="1" noChangeAspect="1" noChangeArrowheads="1" noTextEdit="1"/>
          </p:cNvSpPr>
          <p:nvPr>
            <p:ph type="sldImg"/>
          </p:nvPr>
        </p:nvSpPr>
        <p:spPr>
          <a:xfrm>
            <a:off x="1181100" y="696913"/>
            <a:ext cx="4648200" cy="3486150"/>
          </a:xfrm>
          <a:ln/>
        </p:spPr>
      </p:sp>
      <p:sp>
        <p:nvSpPr>
          <p:cNvPr id="70660" name="Rectangle 3"/>
          <p:cNvSpPr>
            <a:spLocks noGrp="1" noChangeArrowheads="1"/>
          </p:cNvSpPr>
          <p:nvPr>
            <p:ph type="body" idx="1"/>
          </p:nvPr>
        </p:nvSpPr>
        <p:spPr>
          <a:xfrm>
            <a:off x="701675" y="4416425"/>
            <a:ext cx="560705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b="1" dirty="0" smtClean="0"/>
              <a:t>An Introduction to Epidemiology (CDC)</a:t>
            </a:r>
          </a:p>
          <a:p>
            <a:r>
              <a:rPr lang="es-MX" altLang="en-US" dirty="0" smtClean="0"/>
              <a:t>http://www.cdc.gov/excite/classroom/intro_epi.htm</a:t>
            </a:r>
          </a:p>
        </p:txBody>
      </p:sp>
    </p:spTree>
    <p:extLst>
      <p:ext uri="{BB962C8B-B14F-4D97-AF65-F5344CB8AC3E}">
        <p14:creationId xmlns:p14="http://schemas.microsoft.com/office/powerpoint/2010/main" val="3714567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99C904AD-88E6-4E03-9110-F43931E3391A}" type="slidenum">
              <a:rPr lang="en-US" altLang="en-US" sz="1000" smtClean="0"/>
              <a:pPr/>
              <a:t>19</a:t>
            </a:fld>
            <a:endParaRPr lang="en-US" altLang="en-US" sz="100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Experimental studies are stronger in determining the etiology of disease than descriptive studies</a:t>
            </a:r>
          </a:p>
        </p:txBody>
      </p:sp>
    </p:spTree>
    <p:extLst>
      <p:ext uri="{BB962C8B-B14F-4D97-AF65-F5344CB8AC3E}">
        <p14:creationId xmlns:p14="http://schemas.microsoft.com/office/powerpoint/2010/main" val="1398460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D4F89CB0-26CA-4E2C-821E-A368814FCA4C}" type="slidenum">
              <a:rPr lang="en-US" altLang="en-US" sz="1000" smtClean="0"/>
              <a:pPr/>
              <a:t>20</a:t>
            </a:fld>
            <a:endParaRPr lang="en-US" altLang="en-US" sz="1000"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1574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BBA9FAA2-247B-4358-9274-E1C08CEF07EB}" type="slidenum">
              <a:rPr lang="en-US" altLang="en-US" sz="1000" smtClean="0"/>
              <a:pPr/>
              <a:t>21</a:t>
            </a:fld>
            <a:endParaRPr lang="en-US" altLang="en-US" sz="1000"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Cross sectional studies are some of the first studies completed because</a:t>
            </a:r>
            <a:r>
              <a:rPr lang="en-US" altLang="en-US" baseline="0" dirty="0" smtClean="0"/>
              <a:t> </a:t>
            </a:r>
            <a:r>
              <a:rPr lang="en-US" altLang="en-US" dirty="0" smtClean="0"/>
              <a:t>of ease</a:t>
            </a:r>
            <a:r>
              <a:rPr lang="en-US" altLang="en-US" baseline="0" dirty="0" smtClean="0"/>
              <a:t> </a:t>
            </a:r>
            <a:r>
              <a:rPr lang="en-US" altLang="en-US" dirty="0" smtClean="0"/>
              <a:t>and low cost</a:t>
            </a:r>
          </a:p>
        </p:txBody>
      </p:sp>
    </p:spTree>
    <p:extLst>
      <p:ext uri="{BB962C8B-B14F-4D97-AF65-F5344CB8AC3E}">
        <p14:creationId xmlns:p14="http://schemas.microsoft.com/office/powerpoint/2010/main" val="2382621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E55169CC-C624-4053-95E6-1020B0871BFE}" type="slidenum">
              <a:rPr lang="en-US" altLang="en-US" sz="1000" smtClean="0"/>
              <a:pPr/>
              <a:t>23</a:t>
            </a:fld>
            <a:endParaRPr lang="en-US" altLang="en-US" sz="1000"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Cross-sectional studies examine a point in time</a:t>
            </a:r>
          </a:p>
        </p:txBody>
      </p:sp>
    </p:spTree>
    <p:extLst>
      <p:ext uri="{BB962C8B-B14F-4D97-AF65-F5344CB8AC3E}">
        <p14:creationId xmlns:p14="http://schemas.microsoft.com/office/powerpoint/2010/main" val="1216534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D7EF6E2F-50C8-43F0-AB66-5681F9D628C0}" type="slidenum">
              <a:rPr lang="en-US" altLang="en-US" sz="1000" smtClean="0"/>
              <a:pPr/>
              <a:t>3</a:t>
            </a:fld>
            <a:endParaRPr lang="en-US" altLang="en-US" sz="100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Basic designs in epidemiology examine if exposures are correlated with disease.</a:t>
            </a:r>
          </a:p>
        </p:txBody>
      </p:sp>
    </p:spTree>
    <p:extLst>
      <p:ext uri="{BB962C8B-B14F-4D97-AF65-F5344CB8AC3E}">
        <p14:creationId xmlns:p14="http://schemas.microsoft.com/office/powerpoint/2010/main" val="3387478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7EED43CD-59C8-4A89-A813-D67395B4EE65}" type="slidenum">
              <a:rPr lang="en-US" altLang="en-US" sz="1000" smtClean="0"/>
              <a:pPr/>
              <a:t>24</a:t>
            </a:fld>
            <a:endParaRPr lang="en-US" altLang="en-US" sz="100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Cross-sectional studies involve point prevalence, not incidence.  For very infrequent diseases they are of  limited utility</a:t>
            </a:r>
          </a:p>
        </p:txBody>
      </p:sp>
    </p:spTree>
    <p:extLst>
      <p:ext uri="{BB962C8B-B14F-4D97-AF65-F5344CB8AC3E}">
        <p14:creationId xmlns:p14="http://schemas.microsoft.com/office/powerpoint/2010/main" val="31266112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1256DAF2-70EE-4613-95DA-D45126A78810}" type="slidenum">
              <a:rPr lang="en-US" altLang="en-US" sz="1000" smtClean="0"/>
              <a:pPr/>
              <a:t>25</a:t>
            </a:fld>
            <a:endParaRPr lang="en-US" altLang="en-US" sz="1000"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Cross-sectional study</a:t>
            </a:r>
          </a:p>
          <a:p>
            <a:r>
              <a:rPr lang="en-US" altLang="en-US" smtClean="0"/>
              <a:t>From Wikipedia, the free encyclopedia</a:t>
            </a:r>
          </a:p>
          <a:p>
            <a:r>
              <a:rPr lang="en-US" altLang="en-US" smtClean="0"/>
              <a:t>http://en.wikipedia.org/wiki/Cross-sectional_study</a:t>
            </a:r>
          </a:p>
        </p:txBody>
      </p:sp>
    </p:spTree>
    <p:extLst>
      <p:ext uri="{BB962C8B-B14F-4D97-AF65-F5344CB8AC3E}">
        <p14:creationId xmlns:p14="http://schemas.microsoft.com/office/powerpoint/2010/main" val="2326689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AF0AED97-CA08-4587-AF1F-9DE8CDBE583D}" type="slidenum">
              <a:rPr lang="en-US" altLang="en-US" sz="1000" smtClean="0"/>
              <a:pPr/>
              <a:t>28</a:t>
            </a:fld>
            <a:endParaRPr lang="en-US" altLang="en-US" sz="1000"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Case-control studies in epidemiology are the most used type of study design</a:t>
            </a:r>
          </a:p>
        </p:txBody>
      </p:sp>
    </p:spTree>
    <p:extLst>
      <p:ext uri="{BB962C8B-B14F-4D97-AF65-F5344CB8AC3E}">
        <p14:creationId xmlns:p14="http://schemas.microsoft.com/office/powerpoint/2010/main" val="34024549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3073B2CC-8F6B-4EEB-A373-22C07B3C045F}" type="slidenum">
              <a:rPr lang="en-US" altLang="en-US" sz="1000" smtClean="0"/>
              <a:pPr/>
              <a:t>29</a:t>
            </a:fld>
            <a:endParaRPr lang="en-US" altLang="en-US" sz="1000" smtClean="0"/>
          </a:p>
        </p:txBody>
      </p:sp>
      <p:sp>
        <p:nvSpPr>
          <p:cNvPr id="78851" name="Rectangle 2"/>
          <p:cNvSpPr>
            <a:spLocks noGrp="1" noRot="1" noChangeAspect="1" noChangeArrowheads="1" noTextEdit="1"/>
          </p:cNvSpPr>
          <p:nvPr>
            <p:ph type="sldImg"/>
          </p:nvPr>
        </p:nvSpPr>
        <p:spPr>
          <a:xfrm>
            <a:off x="1181100" y="696913"/>
            <a:ext cx="4648200" cy="3486150"/>
          </a:xfrm>
          <a:ln/>
        </p:spPr>
      </p:sp>
      <p:sp>
        <p:nvSpPr>
          <p:cNvPr id="78852" name="Rectangle 3"/>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dirty="0" smtClean="0"/>
              <a:t>Case-Control studies represent one form of analytic study that provides information on the relationship between causal factors and injuries.  In a case-control study, subjects who have been injured are identified and their past exposure to suspected causal factors is compared with that of controls (persons who have not been injured).</a:t>
            </a:r>
          </a:p>
          <a:p>
            <a:endParaRPr lang="en-US" altLang="en-US" dirty="0" smtClean="0"/>
          </a:p>
          <a:p>
            <a:r>
              <a:rPr lang="en-US" altLang="en-US" dirty="0" smtClean="0"/>
              <a:t>Many case-control studies ascertain exposure from personal recall, using either a self administered questionnaire or an interview. The validity of such information will depend in part on the subject matter. People may be able to remember recent events quite well.  On the other hand, long term recall is generally less reliable.</a:t>
            </a:r>
          </a:p>
          <a:p>
            <a:endParaRPr lang="en-US" altLang="en-US" dirty="0" smtClean="0"/>
          </a:p>
          <a:p>
            <a:r>
              <a:rPr lang="en-US" altLang="en-US" dirty="0" smtClean="0"/>
              <a:t>Source: Chapter 8: </a:t>
            </a:r>
            <a:r>
              <a:rPr lang="en-US" altLang="en-US" u="sng" dirty="0" smtClean="0">
                <a:hlinkClick r:id="rId3"/>
              </a:rPr>
              <a:t>Case-control and cross-sectional studies, Epidemiology for the Uninitiated</a:t>
            </a:r>
            <a:endParaRPr lang="en-US" altLang="en-US" dirty="0" smtClean="0"/>
          </a:p>
          <a:p>
            <a:endParaRPr lang="en-US" altLang="en-US" dirty="0" smtClean="0"/>
          </a:p>
          <a:p>
            <a:endParaRPr lang="en-US" altLang="en-US" dirty="0" smtClean="0"/>
          </a:p>
        </p:txBody>
      </p:sp>
    </p:spTree>
    <p:extLst>
      <p:ext uri="{BB962C8B-B14F-4D97-AF65-F5344CB8AC3E}">
        <p14:creationId xmlns:p14="http://schemas.microsoft.com/office/powerpoint/2010/main" val="24060155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8109A408-62E8-4EDD-BC2F-3CE40A7CD6F8}" type="slidenum">
              <a:rPr lang="en-US" altLang="en-US" sz="1000" smtClean="0"/>
              <a:pPr/>
              <a:t>30</a:t>
            </a:fld>
            <a:endParaRPr lang="en-US" altLang="en-US" sz="10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8546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83FCD9E1-45B4-4692-8F34-5DEFBBD91B00}" type="slidenum">
              <a:rPr lang="en-US" altLang="en-US" sz="1000" smtClean="0"/>
              <a:pPr/>
              <a:t>31</a:t>
            </a:fld>
            <a:endParaRPr lang="en-US" altLang="en-US" sz="1000" smtClean="0"/>
          </a:p>
        </p:txBody>
      </p:sp>
      <p:sp>
        <p:nvSpPr>
          <p:cNvPr id="80899" name="Rectangle 2"/>
          <p:cNvSpPr>
            <a:spLocks noGrp="1" noRot="1" noChangeAspect="1" noChangeArrowheads="1" noTextEdit="1"/>
          </p:cNvSpPr>
          <p:nvPr>
            <p:ph type="sldImg"/>
          </p:nvPr>
        </p:nvSpPr>
        <p:spPr>
          <a:xfrm>
            <a:off x="1181100" y="696913"/>
            <a:ext cx="4648200" cy="3486150"/>
          </a:xfrm>
          <a:ln/>
        </p:spPr>
      </p:sp>
      <p:sp>
        <p:nvSpPr>
          <p:cNvPr id="80900" name="Rectangle 3"/>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smtClean="0"/>
              <a:t>Case control studies provide low cost answers to health  questions.</a:t>
            </a:r>
          </a:p>
        </p:txBody>
      </p:sp>
    </p:spTree>
    <p:extLst>
      <p:ext uri="{BB962C8B-B14F-4D97-AF65-F5344CB8AC3E}">
        <p14:creationId xmlns:p14="http://schemas.microsoft.com/office/powerpoint/2010/main" val="1394616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088E767-1314-4883-894D-73DA5894F08E}" type="slidenum">
              <a:rPr lang="en-US" smtClean="0"/>
              <a:pPr>
                <a:defRPr/>
              </a:pPr>
              <a:t>32</a:t>
            </a:fld>
            <a:endParaRPr lang="en-US"/>
          </a:p>
        </p:txBody>
      </p:sp>
    </p:spTree>
    <p:extLst>
      <p:ext uri="{BB962C8B-B14F-4D97-AF65-F5344CB8AC3E}">
        <p14:creationId xmlns:p14="http://schemas.microsoft.com/office/powerpoint/2010/main" val="826432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73719BF2-B302-4BA2-A72B-AB20859C4291}" type="slidenum">
              <a:rPr lang="en-US" altLang="en-US" sz="1000" smtClean="0"/>
              <a:pPr/>
              <a:t>38</a:t>
            </a:fld>
            <a:endParaRPr lang="en-US" altLang="en-US" sz="1000"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 cohort studies follows a cohort of individuals who do not have disease, and then identified over time those individuals who have an outcome</a:t>
            </a:r>
          </a:p>
        </p:txBody>
      </p:sp>
    </p:spTree>
    <p:extLst>
      <p:ext uri="{BB962C8B-B14F-4D97-AF65-F5344CB8AC3E}">
        <p14:creationId xmlns:p14="http://schemas.microsoft.com/office/powerpoint/2010/main" val="29755077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6E8D7635-089E-4C4E-A527-5663921513F4}" type="slidenum">
              <a:rPr lang="en-US" altLang="en-US" sz="1000" smtClean="0"/>
              <a:pPr/>
              <a:t>39</a:t>
            </a:fld>
            <a:endParaRPr lang="en-US" altLang="en-US" sz="1000"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smtClean="0"/>
              <a:t>Prospective cohort study</a:t>
            </a:r>
          </a:p>
          <a:p>
            <a:r>
              <a:rPr lang="en-US" altLang="en-US" smtClean="0"/>
              <a:t>From Wikipedia, the free encyclopedia</a:t>
            </a:r>
          </a:p>
          <a:p>
            <a:r>
              <a:rPr lang="en-US" altLang="en-US" smtClean="0"/>
              <a:t>http://en.wikipedia.org/wiki/Prospective_cohort_study</a:t>
            </a:r>
          </a:p>
        </p:txBody>
      </p:sp>
    </p:spTree>
    <p:extLst>
      <p:ext uri="{BB962C8B-B14F-4D97-AF65-F5344CB8AC3E}">
        <p14:creationId xmlns:p14="http://schemas.microsoft.com/office/powerpoint/2010/main" val="1419304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9881FB41-18FA-45F2-B943-33B55A7467E1}" type="slidenum">
              <a:rPr lang="en-US" altLang="en-US" sz="1000" smtClean="0"/>
              <a:pPr/>
              <a:t>40</a:t>
            </a:fld>
            <a:endParaRPr lang="en-US" altLang="en-US" sz="1000" smtClean="0"/>
          </a:p>
        </p:txBody>
      </p:sp>
      <p:sp>
        <p:nvSpPr>
          <p:cNvPr id="86019" name="Rectangle 2"/>
          <p:cNvSpPr>
            <a:spLocks noGrp="1" noRot="1" noChangeAspect="1" noChangeArrowheads="1" noTextEdit="1"/>
          </p:cNvSpPr>
          <p:nvPr>
            <p:ph type="sldImg"/>
          </p:nvPr>
        </p:nvSpPr>
        <p:spPr>
          <a:xfrm>
            <a:off x="1181100" y="696913"/>
            <a:ext cx="4648200" cy="3486150"/>
          </a:xfrm>
          <a:ln/>
        </p:spPr>
      </p:sp>
      <p:sp>
        <p:nvSpPr>
          <p:cNvPr id="86020" name="Rectangle 3"/>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smtClean="0"/>
              <a:t>Case-control studies are perhaps the most frequent form of analytic study design.  These designs are very good for events that are rare in occurrence.. </a:t>
            </a:r>
          </a:p>
          <a:p>
            <a:endParaRPr lang="en-US" altLang="en-US" smtClean="0"/>
          </a:p>
          <a:p>
            <a:r>
              <a:rPr lang="en-US" altLang="en-US" smtClean="0"/>
              <a:t>Still, there are some situations where cohort study designs would be appropriate in the field. The classic design in a cohort study is shown here.  The study begins by assessing baseline levels of the exposure and other variables.  Study subjects are then followed on a regular basis to identify the outcome.  The frequency of outcomes are tested between persons who had exposure to the possible risk factor at baseline and persons with no exposure.</a:t>
            </a:r>
          </a:p>
        </p:txBody>
      </p:sp>
    </p:spTree>
    <p:extLst>
      <p:ext uri="{BB962C8B-B14F-4D97-AF65-F5344CB8AC3E}">
        <p14:creationId xmlns:p14="http://schemas.microsoft.com/office/powerpoint/2010/main" val="525849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36870F5C-8292-4D69-879B-8C2620871B15}" type="slidenum">
              <a:rPr lang="en-US" altLang="en-US" sz="1000" smtClean="0"/>
              <a:pPr/>
              <a:t>6</a:t>
            </a:fld>
            <a:endParaRPr lang="en-US" altLang="en-US" sz="100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In order to examine the link of exposure to disease, there needs to be standardized evaluation of exposure, as well as disease</a:t>
            </a:r>
          </a:p>
        </p:txBody>
      </p:sp>
    </p:spTree>
    <p:extLst>
      <p:ext uri="{BB962C8B-B14F-4D97-AF65-F5344CB8AC3E}">
        <p14:creationId xmlns:p14="http://schemas.microsoft.com/office/powerpoint/2010/main" val="7447988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07D2AFAD-67D0-4C74-93BB-39755C615F7A}" type="slidenum">
              <a:rPr lang="en-US" altLang="en-US" sz="1000" smtClean="0"/>
              <a:pPr/>
              <a:t>41</a:t>
            </a:fld>
            <a:endParaRPr lang="en-US" altLang="en-US" sz="1000" smtClean="0"/>
          </a:p>
        </p:txBody>
      </p:sp>
      <p:sp>
        <p:nvSpPr>
          <p:cNvPr id="89091" name="Rectangle 2"/>
          <p:cNvSpPr>
            <a:spLocks noGrp="1" noRot="1" noChangeAspect="1" noChangeArrowheads="1" noTextEdit="1"/>
          </p:cNvSpPr>
          <p:nvPr>
            <p:ph type="sldImg"/>
          </p:nvPr>
        </p:nvSpPr>
        <p:spPr>
          <a:xfrm>
            <a:off x="1181100" y="696913"/>
            <a:ext cx="4648200" cy="3486150"/>
          </a:xfrm>
          <a:ln/>
        </p:spPr>
      </p:sp>
      <p:sp>
        <p:nvSpPr>
          <p:cNvPr id="89092" name="Rectangle 3"/>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smtClean="0"/>
              <a:t>-- Exp. Measured before disease - so no temporal ambiguity</a:t>
            </a:r>
          </a:p>
          <a:p>
            <a:r>
              <a:rPr lang="en-US" altLang="en-US" smtClean="0"/>
              <a:t>-- Exposure measured before disease - so disease cannot influence the amount of error with which exposure status is measured</a:t>
            </a:r>
          </a:p>
          <a:p>
            <a:r>
              <a:rPr lang="en-US" altLang="en-US" smtClean="0"/>
              <a:t>-- Subject selection before disease, disease status does not influence of subjects</a:t>
            </a:r>
          </a:p>
        </p:txBody>
      </p:sp>
    </p:spTree>
    <p:extLst>
      <p:ext uri="{BB962C8B-B14F-4D97-AF65-F5344CB8AC3E}">
        <p14:creationId xmlns:p14="http://schemas.microsoft.com/office/powerpoint/2010/main" val="3148023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F94B1FFF-4F62-4639-85C1-B3617933EA1A}" type="slidenum">
              <a:rPr lang="en-US" altLang="en-US" sz="1000" smtClean="0"/>
              <a:pPr/>
              <a:t>7</a:t>
            </a:fld>
            <a:endParaRPr lang="en-US" altLang="en-US" sz="1000" smtClean="0"/>
          </a:p>
        </p:txBody>
      </p:sp>
      <p:sp>
        <p:nvSpPr>
          <p:cNvPr id="59395" name="Rectangle 2"/>
          <p:cNvSpPr>
            <a:spLocks noGrp="1" noRot="1" noChangeAspect="1" noChangeArrowheads="1" noTextEdit="1"/>
          </p:cNvSpPr>
          <p:nvPr>
            <p:ph type="sldImg"/>
          </p:nvPr>
        </p:nvSpPr>
        <p:spPr>
          <a:xfrm>
            <a:off x="1181100" y="696913"/>
            <a:ext cx="4648200" cy="3486150"/>
          </a:xfrm>
          <a:ln/>
        </p:spPr>
      </p:sp>
      <p:sp>
        <p:nvSpPr>
          <p:cNvPr id="59396" name="Rectangle 3"/>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smtClean="0"/>
              <a:t>Epidemiologic studies may be descriptive in nature (describing the frequency or characteristics of events) or analytic (testing relationships between common traits and outcomes).  Differing forms of descriptive studies exist.  These designs are outlined in the next slide.</a:t>
            </a:r>
          </a:p>
          <a:p>
            <a:endParaRPr lang="en-US" altLang="en-US" smtClean="0"/>
          </a:p>
          <a:p>
            <a:r>
              <a:rPr lang="en-US" altLang="en-US" smtClean="0"/>
              <a:t>Analytic studies include experimental designs (the randomized controlled trial) and observational designs (case-control studies, cohort studies, etc.).  The case-crossover study design has received a lot of attention in the past few years.</a:t>
            </a:r>
          </a:p>
        </p:txBody>
      </p:sp>
    </p:spTree>
    <p:extLst>
      <p:ext uri="{BB962C8B-B14F-4D97-AF65-F5344CB8AC3E}">
        <p14:creationId xmlns:p14="http://schemas.microsoft.com/office/powerpoint/2010/main" val="3621874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AE3C7DE4-2E7C-4DE7-867F-0A229F0E7E4D}" type="slidenum">
              <a:rPr lang="en-US" altLang="en-US" sz="1000" smtClean="0"/>
              <a:pPr/>
              <a:t>8</a:t>
            </a:fld>
            <a:endParaRPr lang="en-US" altLang="en-US" sz="100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With a prospective study one starts with cohorts of well individuals, and we wait until events occurs.</a:t>
            </a:r>
          </a:p>
        </p:txBody>
      </p:sp>
    </p:spTree>
    <p:extLst>
      <p:ext uri="{BB962C8B-B14F-4D97-AF65-F5344CB8AC3E}">
        <p14:creationId xmlns:p14="http://schemas.microsoft.com/office/powerpoint/2010/main" val="1255753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C02C18C9-149E-402E-8456-B1E8665B3FE4}" type="slidenum">
              <a:rPr lang="en-US" altLang="en-US" sz="1000" smtClean="0"/>
              <a:pPr/>
              <a:t>9</a:t>
            </a:fld>
            <a:endParaRPr lang="en-US" altLang="en-US" sz="10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Looking backward is often difficult because of recall bias,, however, the case control studies are very inexpensive  in comparison with prospective studies.</a:t>
            </a:r>
          </a:p>
        </p:txBody>
      </p:sp>
    </p:spTree>
    <p:extLst>
      <p:ext uri="{BB962C8B-B14F-4D97-AF65-F5344CB8AC3E}">
        <p14:creationId xmlns:p14="http://schemas.microsoft.com/office/powerpoint/2010/main" val="3306583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B9D6E200-32E9-42AB-B246-A3D31EF4241A}" type="slidenum">
              <a:rPr lang="en-US" altLang="en-US" sz="1000" smtClean="0"/>
              <a:pPr/>
              <a:t>10</a:t>
            </a:fld>
            <a:endParaRPr lang="en-US" altLang="en-US" sz="100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There are many different types of  designs that are in the arsenal  of the epidemiologists to investigate disease</a:t>
            </a:r>
          </a:p>
        </p:txBody>
      </p:sp>
    </p:spTree>
    <p:extLst>
      <p:ext uri="{BB962C8B-B14F-4D97-AF65-F5344CB8AC3E}">
        <p14:creationId xmlns:p14="http://schemas.microsoft.com/office/powerpoint/2010/main" val="2903836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01934364-5014-4200-AE81-807D79E880F6}" type="slidenum">
              <a:rPr lang="en-US" altLang="en-US" sz="1000" smtClean="0"/>
              <a:pPr/>
              <a:t>11</a:t>
            </a:fld>
            <a:endParaRPr lang="en-US" altLang="en-US" sz="1000" smtClean="0"/>
          </a:p>
        </p:txBody>
      </p:sp>
      <p:sp>
        <p:nvSpPr>
          <p:cNvPr id="63491" name="Rectangle 1026"/>
          <p:cNvSpPr>
            <a:spLocks noGrp="1" noRot="1" noChangeAspect="1" noChangeArrowheads="1" noTextEdit="1"/>
          </p:cNvSpPr>
          <p:nvPr>
            <p:ph type="sldImg"/>
          </p:nvPr>
        </p:nvSpPr>
        <p:spPr>
          <a:xfrm>
            <a:off x="1181100" y="696913"/>
            <a:ext cx="4648200" cy="3486150"/>
          </a:xfrm>
          <a:ln/>
        </p:spPr>
      </p:sp>
      <p:sp>
        <p:nvSpPr>
          <p:cNvPr id="63492" name="Rectangle 1027"/>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smtClean="0"/>
              <a:t>To further illustrate, if one seeks to identify the etiologic factors (e.g. causal factors) behind an outcome (e.g. an MI), then each step in the epidemiologic framework provides new and important information.</a:t>
            </a:r>
          </a:p>
          <a:p>
            <a:endParaRPr lang="en-US" altLang="en-US" smtClean="0"/>
          </a:p>
          <a:p>
            <a:r>
              <a:rPr lang="en-US" altLang="en-US" smtClean="0"/>
              <a:t>Descriptive studies are useful for identifying hypotheses to test in analytic studies.  Case-control studies are then usually applied to evaluate if the hypothesized factor is related to the outcome of interest.  Subsequently, cohort or longitudinal studies are applied to further define the importance of exposure to the causal agent for the development of the outcome.</a:t>
            </a:r>
          </a:p>
        </p:txBody>
      </p:sp>
    </p:spTree>
    <p:extLst>
      <p:ext uri="{BB962C8B-B14F-4D97-AF65-F5344CB8AC3E}">
        <p14:creationId xmlns:p14="http://schemas.microsoft.com/office/powerpoint/2010/main" val="181466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fld id="{D594922C-DDD6-4B5B-BDFE-FF55801AB1DD}" type="slidenum">
              <a:rPr lang="en-US" altLang="en-US" sz="1000" smtClean="0"/>
              <a:pPr/>
              <a:t>12</a:t>
            </a:fld>
            <a:endParaRPr lang="en-US" altLang="en-US" sz="1000" smtClean="0"/>
          </a:p>
        </p:txBody>
      </p:sp>
      <p:sp>
        <p:nvSpPr>
          <p:cNvPr id="64515" name="Rectangle 2"/>
          <p:cNvSpPr>
            <a:spLocks noGrp="1" noRot="1" noChangeAspect="1" noChangeArrowheads="1" noTextEdit="1"/>
          </p:cNvSpPr>
          <p:nvPr>
            <p:ph type="sldImg"/>
          </p:nvPr>
        </p:nvSpPr>
        <p:spPr>
          <a:ln w="12700" cap="flat"/>
        </p:spPr>
      </p:sp>
      <p:sp>
        <p:nvSpPr>
          <p:cNvPr id="64516" name="Rectangle 3"/>
          <p:cNvSpPr>
            <a:spLocks noGrp="1" noChangeArrowheads="1"/>
          </p:cNvSpPr>
          <p:nvPr>
            <p:ph type="body" idx="1"/>
          </p:nvPr>
        </p:nvSpPr>
        <p:spPr>
          <a:xfrm>
            <a:off x="922338" y="4416425"/>
            <a:ext cx="5160962"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81" tIns="46991" rIns="93981" bIns="46991"/>
          <a:lstStyle/>
          <a:p>
            <a:r>
              <a:rPr lang="en-US" altLang="en-US" smtClean="0"/>
              <a:t>• Society will be healthier</a:t>
            </a:r>
          </a:p>
          <a:p>
            <a:r>
              <a:rPr lang="en-US" altLang="en-US" smtClean="0"/>
              <a:t>• Society can save money on health care budgets</a:t>
            </a:r>
          </a:p>
          <a:p>
            <a:r>
              <a:rPr lang="en-US" altLang="en-US" smtClean="0"/>
              <a:t>• It will improve life expectancy</a:t>
            </a:r>
          </a:p>
          <a:p>
            <a:r>
              <a:rPr lang="en-US" altLang="en-US" smtClean="0"/>
              <a:t>• It will improve the economy</a:t>
            </a:r>
          </a:p>
          <a:p>
            <a:endParaRPr lang="en-US" altLang="en-US" smtClean="0"/>
          </a:p>
          <a:p>
            <a:r>
              <a:rPr lang="en-US" altLang="en-US" smtClean="0"/>
              <a:t>Responses to this question vary. As outlined below, some believe that altruistically, society should pursue disease prevention to improve health and save money.  These are noble goals, but I will demonstrate later that prevention does not always save money.  The desire to prevent NCDs probably is a repercussion of our efforts to prevent infectious diseases.  We have had great success in preventing communicable diseases.  This has led to an initiative to prevent NCDs.</a:t>
            </a:r>
          </a:p>
        </p:txBody>
      </p:sp>
    </p:spTree>
    <p:extLst>
      <p:ext uri="{BB962C8B-B14F-4D97-AF65-F5344CB8AC3E}">
        <p14:creationId xmlns:p14="http://schemas.microsoft.com/office/powerpoint/2010/main" val="53899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FFE3E863-644F-4DD0-815A-2132A85E766D}" type="datetime1">
              <a:rPr lang="en-US" smtClean="0"/>
              <a:pPr>
                <a:defRPr/>
              </a:pPr>
              <a:t>8/15/2022</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A57E430F-3BF7-4ACE-9646-3E63F0A4F38D}" type="slidenum">
              <a:rPr lang="en-US"/>
              <a:pPr>
                <a:defRPr/>
              </a:pPr>
              <a:t>‹#›</a:t>
            </a:fld>
            <a:endParaRPr lang="en-US"/>
          </a:p>
        </p:txBody>
      </p:sp>
    </p:spTree>
    <p:extLst>
      <p:ext uri="{BB962C8B-B14F-4D97-AF65-F5344CB8AC3E}">
        <p14:creationId xmlns:p14="http://schemas.microsoft.com/office/powerpoint/2010/main" val="2946687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0A684034-7B85-47CC-BC30-2A571A866232}" type="datetime1">
              <a:rPr lang="en-US" smtClean="0"/>
              <a:pPr>
                <a:defRPr/>
              </a:pPr>
              <a:t>8/15/2022</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DF52F15-433B-4D06-BD88-A353553C4FBC}" type="slidenum">
              <a:rPr lang="en-US"/>
              <a:pPr>
                <a:defRPr/>
              </a:pPr>
              <a:t>‹#›</a:t>
            </a:fld>
            <a:endParaRPr lang="en-US"/>
          </a:p>
        </p:txBody>
      </p:sp>
    </p:spTree>
    <p:extLst>
      <p:ext uri="{BB962C8B-B14F-4D97-AF65-F5344CB8AC3E}">
        <p14:creationId xmlns:p14="http://schemas.microsoft.com/office/powerpoint/2010/main" val="3571974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2F42F3B7-14FC-4A1D-9256-D6CE407A5B22}" type="datetime1">
              <a:rPr lang="en-US" smtClean="0"/>
              <a:pPr>
                <a:defRPr/>
              </a:pPr>
              <a:t>8/15/2022</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D76A19B7-183C-4CEF-89F4-7B1FFDF922CF}" type="slidenum">
              <a:rPr lang="en-US"/>
              <a:pPr>
                <a:defRPr/>
              </a:pPr>
              <a:t>‹#›</a:t>
            </a:fld>
            <a:endParaRPr lang="en-US"/>
          </a:p>
        </p:txBody>
      </p:sp>
    </p:spTree>
    <p:extLst>
      <p:ext uri="{BB962C8B-B14F-4D97-AF65-F5344CB8AC3E}">
        <p14:creationId xmlns:p14="http://schemas.microsoft.com/office/powerpoint/2010/main" val="255072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fld id="{649C06CF-23AC-42C7-B5A4-183158D1B36A}" type="datetime1">
              <a:rPr lang="en-US" smtClean="0"/>
              <a:pPr>
                <a:defRPr/>
              </a:pPr>
              <a:t>8/15/2022</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E077AC27-9AB5-4B15-B3C7-9D9BDE4CD171}" type="slidenum">
              <a:rPr lang="en-US"/>
              <a:pPr>
                <a:defRPr/>
              </a:pPr>
              <a:t>‹#›</a:t>
            </a:fld>
            <a:endParaRPr lang="en-US"/>
          </a:p>
        </p:txBody>
      </p:sp>
    </p:spTree>
    <p:extLst>
      <p:ext uri="{BB962C8B-B14F-4D97-AF65-F5344CB8AC3E}">
        <p14:creationId xmlns:p14="http://schemas.microsoft.com/office/powerpoint/2010/main" val="1542902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1C3CC59F-5AFE-48BA-8241-0DFA0B8DF8D6}" type="datetime1">
              <a:rPr lang="en-US" smtClean="0"/>
              <a:pPr>
                <a:defRPr/>
              </a:pPr>
              <a:t>8/15/2022</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E680E2F-D2F9-4648-9E95-32ED8280301D}" type="slidenum">
              <a:rPr lang="en-US"/>
              <a:pPr>
                <a:defRPr/>
              </a:pPr>
              <a:t>‹#›</a:t>
            </a:fld>
            <a:endParaRPr lang="en-US"/>
          </a:p>
        </p:txBody>
      </p:sp>
    </p:spTree>
    <p:extLst>
      <p:ext uri="{BB962C8B-B14F-4D97-AF65-F5344CB8AC3E}">
        <p14:creationId xmlns:p14="http://schemas.microsoft.com/office/powerpoint/2010/main" val="134439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176338"/>
            <a:ext cx="8305800" cy="533400"/>
          </a:xfrm>
        </p:spPr>
        <p:txBody>
          <a:bodyPr/>
          <a:lstStyle/>
          <a:p>
            <a:r>
              <a:rPr lang="en-US" smtClean="0"/>
              <a:t>Click to edit Master title style</a:t>
            </a:r>
            <a:endParaRPr lang="ar-JO"/>
          </a:p>
        </p:txBody>
      </p:sp>
      <p:sp>
        <p:nvSpPr>
          <p:cNvPr id="3" name="Table Placeholder 2"/>
          <p:cNvSpPr>
            <a:spLocks noGrp="1"/>
          </p:cNvSpPr>
          <p:nvPr>
            <p:ph type="tbl" idx="1"/>
          </p:nvPr>
        </p:nvSpPr>
        <p:spPr>
          <a:xfrm>
            <a:off x="457200" y="2209800"/>
            <a:ext cx="8305800" cy="4006850"/>
          </a:xfrm>
        </p:spPr>
        <p:txBody>
          <a:bodyPr/>
          <a:lstStyle/>
          <a:p>
            <a:endParaRPr lang="ar-JO"/>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752600"/>
            <a:ext cx="3733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53000" y="1752600"/>
            <a:ext cx="3733800" cy="4114800"/>
          </a:xfrm>
        </p:spPr>
        <p:txBody>
          <a:bodyPr rtlCol="0">
            <a:normAutofit/>
          </a:bodyPr>
          <a:lstStyle/>
          <a:p>
            <a:pPr lvl="0"/>
            <a:endParaRPr lang="en-US" noProof="0" smtClean="0"/>
          </a:p>
        </p:txBody>
      </p:sp>
      <p:sp>
        <p:nvSpPr>
          <p:cNvPr id="5" name="Date Placeholder 4"/>
          <p:cNvSpPr>
            <a:spLocks noGrp="1"/>
          </p:cNvSpPr>
          <p:nvPr>
            <p:ph type="dt" sz="half" idx="10"/>
          </p:nvPr>
        </p:nvSpPr>
        <p:spPr>
          <a:xfrm>
            <a:off x="1014413" y="6107113"/>
            <a:ext cx="1905000" cy="457200"/>
          </a:xfrm>
        </p:spPr>
        <p:txBody>
          <a:bodyPr/>
          <a:lstStyle>
            <a:lvl1pPr>
              <a:defRPr/>
            </a:lvl1pPr>
          </a:lstStyle>
          <a:p>
            <a:pPr>
              <a:defRPr/>
            </a:pPr>
            <a:fld id="{0BD67705-5C9A-4FB8-82D1-9DE4601ED362}" type="datetime1">
              <a:rPr lang="en-US" smtClean="0"/>
              <a:pPr>
                <a:defRPr/>
              </a:pPr>
              <a:t>8/15/2022</a:t>
            </a:fld>
            <a:endParaRPr lang="en-GB"/>
          </a:p>
        </p:txBody>
      </p:sp>
      <p:sp>
        <p:nvSpPr>
          <p:cNvPr id="6" name="Footer Placeholder 5"/>
          <p:cNvSpPr>
            <a:spLocks noGrp="1"/>
          </p:cNvSpPr>
          <p:nvPr>
            <p:ph type="ftr" sz="quarter" idx="11"/>
          </p:nvPr>
        </p:nvSpPr>
        <p:spPr>
          <a:xfrm>
            <a:off x="3452813" y="6107113"/>
            <a:ext cx="2895600" cy="457200"/>
          </a:xfr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881813" y="6107113"/>
            <a:ext cx="1905000" cy="457200"/>
          </a:xfrm>
        </p:spPr>
        <p:txBody>
          <a:bodyPr/>
          <a:lstStyle>
            <a:lvl1pPr>
              <a:defRPr/>
            </a:lvl1pPr>
          </a:lstStyle>
          <a:p>
            <a:pPr>
              <a:defRPr/>
            </a:pPr>
            <a:fld id="{BD83273F-C1E1-46FC-BB93-9CBC695822B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fld id="{A25AC633-EF4B-4546-ADB6-CC4465F85B82}" type="datetime1">
              <a:rPr lang="en-US" smtClean="0"/>
              <a:pPr>
                <a:defRPr/>
              </a:pPr>
              <a:t>8/15/2022</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0D53AC49-643E-420A-B40D-48AA515F4E26}" type="slidenum">
              <a:rPr lang="en-US"/>
              <a:pPr>
                <a:defRPr/>
              </a:pPr>
              <a:t>‹#›</a:t>
            </a:fld>
            <a:endParaRPr lang="en-US"/>
          </a:p>
        </p:txBody>
      </p:sp>
    </p:spTree>
    <p:extLst>
      <p:ext uri="{BB962C8B-B14F-4D97-AF65-F5344CB8AC3E}">
        <p14:creationId xmlns:p14="http://schemas.microsoft.com/office/powerpoint/2010/main" val="9210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fld id="{E94D9062-A4F9-4F56-9FA5-BA5E600D74B2}" type="datetime1">
              <a:rPr lang="en-US" smtClean="0"/>
              <a:pPr>
                <a:defRPr/>
              </a:pPr>
              <a:t>8/15/2022</a:t>
            </a:fld>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24B0F22F-3BF0-4CF2-9E2A-E454B2219C71}" type="slidenum">
              <a:rPr lang="en-US"/>
              <a:pPr>
                <a:defRPr/>
              </a:pPr>
              <a:t>‹#›</a:t>
            </a:fld>
            <a:endParaRPr lang="en-US"/>
          </a:p>
        </p:txBody>
      </p:sp>
    </p:spTree>
    <p:extLst>
      <p:ext uri="{BB962C8B-B14F-4D97-AF65-F5344CB8AC3E}">
        <p14:creationId xmlns:p14="http://schemas.microsoft.com/office/powerpoint/2010/main" val="3806797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49C870F5-73F1-4124-A1DF-073A452DC7F7}" type="datetime1">
              <a:rPr lang="en-US" smtClean="0"/>
              <a:pPr>
                <a:defRPr/>
              </a:pPr>
              <a:t>8/15/2022</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196B248B-ADAF-4E43-93F9-DA70E3BF259E}" type="slidenum">
              <a:rPr lang="en-US"/>
              <a:pPr>
                <a:defRPr/>
              </a:pPr>
              <a:t>‹#›</a:t>
            </a:fld>
            <a:endParaRPr lang="en-US"/>
          </a:p>
        </p:txBody>
      </p:sp>
    </p:spTree>
    <p:extLst>
      <p:ext uri="{BB962C8B-B14F-4D97-AF65-F5344CB8AC3E}">
        <p14:creationId xmlns:p14="http://schemas.microsoft.com/office/powerpoint/2010/main" val="2915142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fld id="{5901101C-3A4F-415F-864A-83B65DFAB05A}" type="datetime1">
              <a:rPr lang="en-US" smtClean="0"/>
              <a:pPr>
                <a:defRPr/>
              </a:pPr>
              <a:t>8/15/2022</a:t>
            </a:fld>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C9ED2D27-6ECD-4AE1-9639-2DDCE1AC9CD8}" type="slidenum">
              <a:rPr lang="en-US"/>
              <a:pPr>
                <a:defRPr/>
              </a:pPr>
              <a:t>‹#›</a:t>
            </a:fld>
            <a:endParaRPr lang="en-US"/>
          </a:p>
        </p:txBody>
      </p:sp>
    </p:spTree>
    <p:extLst>
      <p:ext uri="{BB962C8B-B14F-4D97-AF65-F5344CB8AC3E}">
        <p14:creationId xmlns:p14="http://schemas.microsoft.com/office/powerpoint/2010/main" val="4240821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fld id="{15E8A21F-1E96-44B5-839C-84A88E5C308C}" type="datetime1">
              <a:rPr lang="en-US" smtClean="0"/>
              <a:pPr>
                <a:defRPr/>
              </a:pPr>
              <a:t>8/15/2022</a:t>
            </a:fld>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C87ED9CC-4732-4294-BDD3-2572BF0F4420}" type="slidenum">
              <a:rPr lang="en-US"/>
              <a:pPr>
                <a:defRPr/>
              </a:pPr>
              <a:t>‹#›</a:t>
            </a:fld>
            <a:endParaRPr lang="en-US"/>
          </a:p>
        </p:txBody>
      </p:sp>
    </p:spTree>
    <p:extLst>
      <p:ext uri="{BB962C8B-B14F-4D97-AF65-F5344CB8AC3E}">
        <p14:creationId xmlns:p14="http://schemas.microsoft.com/office/powerpoint/2010/main" val="58263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fld id="{5669E961-ECEA-4D6B-99F6-C741D9C2586E}" type="datetime1">
              <a:rPr lang="en-US" smtClean="0"/>
              <a:pPr>
                <a:defRPr/>
              </a:pPr>
              <a:t>8/15/2022</a:t>
            </a:fld>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A394BE99-7C64-4FF9-9543-3A49B9A17240}" type="slidenum">
              <a:rPr lang="en-US"/>
              <a:pPr>
                <a:defRPr/>
              </a:pPr>
              <a:t>‹#›</a:t>
            </a:fld>
            <a:endParaRPr lang="en-US"/>
          </a:p>
        </p:txBody>
      </p:sp>
    </p:spTree>
    <p:extLst>
      <p:ext uri="{BB962C8B-B14F-4D97-AF65-F5344CB8AC3E}">
        <p14:creationId xmlns:p14="http://schemas.microsoft.com/office/powerpoint/2010/main" val="263913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BE675EBF-5056-4103-9607-9538B45DD56F}" type="datetime1">
              <a:rPr lang="en-US" smtClean="0"/>
              <a:pPr>
                <a:defRPr/>
              </a:pPr>
              <a:t>8/15/2022</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B81EF61-A6F6-4D61-B66A-32E14838D58F}" type="slidenum">
              <a:rPr lang="en-US"/>
              <a:pPr>
                <a:defRPr/>
              </a:pPr>
              <a:t>‹#›</a:t>
            </a:fld>
            <a:endParaRPr lang="en-US"/>
          </a:p>
        </p:txBody>
      </p:sp>
    </p:spTree>
    <p:extLst>
      <p:ext uri="{BB962C8B-B14F-4D97-AF65-F5344CB8AC3E}">
        <p14:creationId xmlns:p14="http://schemas.microsoft.com/office/powerpoint/2010/main" val="154882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fld id="{241E48F9-1F2F-416A-8A72-6C584E62B6FB}" type="datetime1">
              <a:rPr lang="en-US" smtClean="0"/>
              <a:pPr>
                <a:defRPr/>
              </a:pPr>
              <a:t>8/15/2022</a:t>
            </a:fld>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B15F39A9-5F4A-4370-BB9C-0D3AEC141C07}" type="slidenum">
              <a:rPr lang="en-US"/>
              <a:pPr>
                <a:defRPr/>
              </a:pPr>
              <a:t>‹#›</a:t>
            </a:fld>
            <a:endParaRPr lang="en-US"/>
          </a:p>
        </p:txBody>
      </p:sp>
    </p:spTree>
    <p:extLst>
      <p:ext uri="{BB962C8B-B14F-4D97-AF65-F5344CB8AC3E}">
        <p14:creationId xmlns:p14="http://schemas.microsoft.com/office/powerpoint/2010/main" val="86962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F0387"/>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pPr>
              <a:defRPr/>
            </a:pPr>
            <a:fld id="{D1C74AF4-E48C-4B09-871B-814C1473593E}" type="datetime1">
              <a:rPr lang="en-US" smtClean="0"/>
              <a:pPr>
                <a:defRPr/>
              </a:pPr>
              <a:t>8/15/2022</a:t>
            </a:fld>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b="0" i="0" u="none"/>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a:defRPr/>
            </a:pPr>
            <a:fld id="{A9DCA16A-05D2-4BC1-A2A2-C2ED12B72E63}" type="slidenum">
              <a:rPr lang="en-US"/>
              <a:pPr>
                <a:defRPr/>
              </a:pPr>
              <a:t>‹#›</a:t>
            </a:fld>
            <a:endParaRPr lang="en-US"/>
          </a:p>
        </p:txBody>
      </p:sp>
      <p:sp>
        <p:nvSpPr>
          <p:cNvPr id="5125" name="Rectangle 5"/>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5126" name="Rectangle 6"/>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lvl1pPr algn="ctr" rtl="0" eaLnBrk="0" fontAlgn="base" hangingPunct="0">
        <a:spcBef>
          <a:spcPct val="0"/>
        </a:spcBef>
        <a:spcAft>
          <a:spcPct val="0"/>
        </a:spcAft>
        <a:defRPr sz="4400" b="0" i="0" u="none">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himmelfarb.gwu.edu/tutorials/studydesign101/cohorts.cfm" TargetMode="External"/><Relationship Id="rId7" Type="http://schemas.openxmlformats.org/officeDocument/2006/relationships/hyperlink" Target="https://himmelfarb.gwu.edu/tutorials/studydesign101/casereports.cfm" TargetMode="External"/><Relationship Id="rId2" Type="http://schemas.openxmlformats.org/officeDocument/2006/relationships/hyperlink" Target="https://himmelfarb.gwu.edu/tutorials/studydesign101/metaanalyses.cfm" TargetMode="External"/><Relationship Id="rId1" Type="http://schemas.openxmlformats.org/officeDocument/2006/relationships/slideLayout" Target="../slideLayouts/slideLayout7.xml"/><Relationship Id="rId6" Type="http://schemas.openxmlformats.org/officeDocument/2006/relationships/hyperlink" Target="https://himmelfarb.gwu.edu/tutorials/studydesign101/casecontrols.cfm" TargetMode="External"/><Relationship Id="rId5" Type="http://schemas.openxmlformats.org/officeDocument/2006/relationships/hyperlink" Target="https://himmelfarb.gwu.edu/tutorials/studydesign101/rcts.cfm" TargetMode="External"/><Relationship Id="rId4" Type="http://schemas.openxmlformats.org/officeDocument/2006/relationships/hyperlink" Target="https://himmelfarb.gwu.edu/tutorials/studydesign101/systematicreviews.cfm" TargetMode="Externa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jpeg"/><Relationship Id="rId5" Type="http://schemas.openxmlformats.org/officeDocument/2006/relationships/image" Target="../media/image2.wmf"/><Relationship Id="rId4" Type="http://schemas.openxmlformats.org/officeDocument/2006/relationships/oleObject" Target="../embeddings/Microsoft_Word_97_-_2003_Document1.doc"/></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115888"/>
            <a:ext cx="8883650" cy="6589712"/>
          </a:xfrm>
          <a:solidFill>
            <a:srgbClr val="0000FF"/>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defRPr/>
            </a:pPr>
            <a:r>
              <a:rPr lang="en-US" altLang="en-US" b="1" dirty="0" smtClean="0">
                <a:solidFill>
                  <a:srgbClr val="FF0000"/>
                </a:solidFill>
              </a:rPr>
              <a:t>Biostatistics</a:t>
            </a:r>
            <a:br>
              <a:rPr lang="en-US" altLang="en-US" b="1" dirty="0" smtClean="0">
                <a:solidFill>
                  <a:srgbClr val="FF0000"/>
                </a:solidFill>
              </a:rPr>
            </a:br>
            <a:r>
              <a:rPr lang="en-US" altLang="en-US" b="1" dirty="0" smtClean="0">
                <a:solidFill>
                  <a:srgbClr val="FF0000"/>
                </a:solidFill>
              </a:rPr>
              <a:t>First Year: Summer Course</a:t>
            </a:r>
            <a:br>
              <a:rPr lang="en-US" altLang="en-US" b="1" dirty="0" smtClean="0">
                <a:solidFill>
                  <a:srgbClr val="FF0000"/>
                </a:solidFill>
              </a:rPr>
            </a:br>
            <a:r>
              <a:rPr lang="en-US" altLang="en-US" b="1" dirty="0" smtClean="0">
                <a:solidFill>
                  <a:srgbClr val="FF0000"/>
                </a:solidFill>
              </a:rPr>
              <a:t>Study Design</a:t>
            </a:r>
            <a:r>
              <a:rPr lang="en-US" altLang="en-US" sz="2800" b="1" dirty="0" smtClean="0">
                <a:solidFill>
                  <a:srgbClr val="FF0000"/>
                </a:solidFill>
              </a:rPr>
              <a:t/>
            </a:r>
            <a:br>
              <a:rPr lang="en-US" altLang="en-US" sz="2800" b="1" dirty="0" smtClean="0">
                <a:solidFill>
                  <a:srgbClr val="FF0000"/>
                </a:solidFill>
              </a:rPr>
            </a:br>
            <a:r>
              <a:rPr lang="en-US" sz="3200" b="1" dirty="0" smtClean="0">
                <a:solidFill>
                  <a:schemeClr val="tx2"/>
                </a:solidFill>
                <a:latin typeface="+mj-lt"/>
              </a:rPr>
              <a:t>Associated </a:t>
            </a:r>
            <a:r>
              <a:rPr lang="en-US" sz="3200" b="1" dirty="0">
                <a:solidFill>
                  <a:schemeClr val="tx2"/>
                </a:solidFill>
                <a:latin typeface="+mj-lt"/>
              </a:rPr>
              <a:t>Professor Dr. Nedal </a:t>
            </a:r>
            <a:r>
              <a:rPr lang="en-US" sz="3200" b="1" dirty="0" smtClean="0">
                <a:solidFill>
                  <a:schemeClr val="tx2"/>
                </a:solidFill>
                <a:latin typeface="+mj-lt"/>
              </a:rPr>
              <a:t>Alnawaiseh</a:t>
            </a:r>
            <a:r>
              <a:rPr lang="en-US" sz="3200" b="1" dirty="0" smtClean="0">
                <a:solidFill>
                  <a:schemeClr val="tx2"/>
                </a:solidFill>
                <a:latin typeface="+mj-lt"/>
              </a:rPr>
              <a:t/>
            </a:r>
            <a:br>
              <a:rPr lang="en-US" sz="3200" b="1" dirty="0" smtClean="0">
                <a:solidFill>
                  <a:schemeClr val="tx2"/>
                </a:solidFill>
                <a:latin typeface="+mj-lt"/>
              </a:rPr>
            </a:br>
            <a:r>
              <a:rPr lang="en-US" sz="3200" b="1" dirty="0" smtClean="0">
                <a:solidFill>
                  <a:schemeClr val="tx2"/>
                </a:solidFill>
                <a:latin typeface="+mj-lt"/>
              </a:rPr>
              <a:t>M</a:t>
            </a:r>
            <a:r>
              <a:rPr lang="en-US" sz="3200" b="1" dirty="0">
                <a:solidFill>
                  <a:schemeClr val="tx2"/>
                </a:solidFill>
                <a:latin typeface="+mj-lt"/>
              </a:rPr>
              <a:t>. </a:t>
            </a:r>
            <a:r>
              <a:rPr lang="en-US" sz="3200" b="1" dirty="0">
                <a:solidFill>
                  <a:schemeClr val="tx2"/>
                </a:solidFill>
                <a:latin typeface="+mj-lt"/>
              </a:rPr>
              <a:t>B. Ch. B (MD), Baghdad, Iraq</a:t>
            </a:r>
            <a:r>
              <a:rPr lang="en-US" sz="3200" b="1" dirty="0" smtClean="0">
                <a:solidFill>
                  <a:schemeClr val="tx2"/>
                </a:solidFill>
                <a:latin typeface="+mj-lt"/>
              </a:rPr>
              <a:t>.</a:t>
            </a:r>
            <a:br>
              <a:rPr lang="en-US" sz="3200" b="1" dirty="0" smtClean="0">
                <a:solidFill>
                  <a:schemeClr val="tx2"/>
                </a:solidFill>
                <a:latin typeface="+mj-lt"/>
              </a:rPr>
            </a:br>
            <a:r>
              <a:rPr lang="en-US" sz="3200" b="1" dirty="0" smtClean="0">
                <a:solidFill>
                  <a:schemeClr val="tx2"/>
                </a:solidFill>
                <a:latin typeface="+mj-lt"/>
              </a:rPr>
              <a:t>MSc</a:t>
            </a:r>
            <a:r>
              <a:rPr lang="en-US" sz="3200" b="1" dirty="0">
                <a:solidFill>
                  <a:schemeClr val="tx2"/>
                </a:solidFill>
                <a:latin typeface="+mj-lt"/>
              </a:rPr>
              <a:t>, JUST, Jordan</a:t>
            </a:r>
            <a:r>
              <a:rPr lang="en-US" sz="3200" b="1" dirty="0" smtClean="0">
                <a:solidFill>
                  <a:schemeClr val="tx2"/>
                </a:solidFill>
                <a:latin typeface="+mj-lt"/>
              </a:rPr>
              <a:t>.</a:t>
            </a:r>
            <a:br>
              <a:rPr lang="en-US" sz="3200" b="1" dirty="0" smtClean="0">
                <a:solidFill>
                  <a:schemeClr val="tx2"/>
                </a:solidFill>
                <a:latin typeface="+mj-lt"/>
              </a:rPr>
            </a:br>
            <a:r>
              <a:rPr lang="en-US" sz="3200" b="1" dirty="0" smtClean="0">
                <a:solidFill>
                  <a:schemeClr val="tx2"/>
                </a:solidFill>
                <a:latin typeface="+mj-lt"/>
              </a:rPr>
              <a:t>MSPH</a:t>
            </a:r>
            <a:r>
              <a:rPr lang="en-US" sz="3200" b="1" dirty="0">
                <a:solidFill>
                  <a:schemeClr val="tx2"/>
                </a:solidFill>
                <a:latin typeface="+mj-lt"/>
              </a:rPr>
              <a:t>, Tulane University, USA.</a:t>
            </a:r>
            <a:br>
              <a:rPr lang="en-US" sz="3200" b="1" dirty="0">
                <a:solidFill>
                  <a:schemeClr val="tx2"/>
                </a:solidFill>
                <a:latin typeface="+mj-lt"/>
              </a:rPr>
            </a:br>
            <a:r>
              <a:rPr lang="en-US" sz="3200" b="1" dirty="0">
                <a:solidFill>
                  <a:schemeClr val="tx2"/>
                </a:solidFill>
                <a:latin typeface="+mj-lt"/>
              </a:rPr>
              <a:t>PhD, UKM, </a:t>
            </a:r>
            <a:r>
              <a:rPr lang="en-US" sz="3200" b="1" dirty="0" smtClean="0">
                <a:solidFill>
                  <a:schemeClr val="tx2"/>
                </a:solidFill>
                <a:latin typeface="+mj-lt"/>
              </a:rPr>
              <a:t>Malaysia.</a:t>
            </a:r>
            <a:br>
              <a:rPr lang="en-US" sz="3200" b="1" dirty="0" smtClean="0">
                <a:solidFill>
                  <a:schemeClr val="tx2"/>
                </a:solidFill>
                <a:latin typeface="+mj-lt"/>
              </a:rPr>
            </a:br>
            <a:r>
              <a:rPr lang="en-US" sz="3200" b="1" dirty="0" smtClean="0">
                <a:solidFill>
                  <a:schemeClr val="tx2"/>
                </a:solidFill>
                <a:latin typeface="+mj-lt"/>
              </a:rPr>
              <a:t>PhD</a:t>
            </a:r>
            <a:r>
              <a:rPr lang="en-US" sz="3200" b="1" dirty="0">
                <a:solidFill>
                  <a:schemeClr val="tx2"/>
                </a:solidFill>
                <a:latin typeface="+mj-lt"/>
              </a:rPr>
              <a:t>, UNU, </a:t>
            </a:r>
            <a:r>
              <a:rPr lang="en-US" sz="3200" b="1" dirty="0" smtClean="0">
                <a:solidFill>
                  <a:schemeClr val="tx2"/>
                </a:solidFill>
                <a:latin typeface="+mj-lt"/>
              </a:rPr>
              <a:t>IIGH.</a:t>
            </a:r>
            <a:r>
              <a:rPr lang="en-US" sz="2400" b="1" dirty="0" smtClean="0">
                <a:solidFill>
                  <a:srgbClr val="FFFF00"/>
                </a:solidFill>
                <a:latin typeface="+mj-lt"/>
              </a:rPr>
              <a:t/>
            </a:r>
            <a:br>
              <a:rPr lang="en-US" sz="2400" b="1" dirty="0" smtClean="0">
                <a:solidFill>
                  <a:srgbClr val="FFFF00"/>
                </a:solidFill>
                <a:latin typeface="+mj-lt"/>
              </a:rPr>
            </a:br>
            <a:r>
              <a:rPr lang="en-US" sz="2400" b="1" dirty="0" smtClean="0">
                <a:solidFill>
                  <a:srgbClr val="FFFF00"/>
                </a:solidFill>
                <a:latin typeface="+mj-lt"/>
              </a:rPr>
              <a:t>Public </a:t>
            </a:r>
            <a:r>
              <a:rPr lang="en-US" sz="2400" b="1" dirty="0">
                <a:solidFill>
                  <a:srgbClr val="FFFF00"/>
                </a:solidFill>
                <a:latin typeface="+mj-lt"/>
              </a:rPr>
              <a:t>Health &amp; Community Medicine Department, Medical School, </a:t>
            </a:r>
            <a:r>
              <a:rPr lang="en-US" sz="2400" b="1" dirty="0" smtClean="0">
                <a:solidFill>
                  <a:srgbClr val="FFFF00"/>
                </a:solidFill>
                <a:latin typeface="+mj-lt"/>
              </a:rPr>
              <a:t>Mutah University</a:t>
            </a:r>
            <a:r>
              <a:rPr lang="en-US" sz="2400" b="1" dirty="0">
                <a:solidFill>
                  <a:srgbClr val="FFFF00"/>
                </a:solidFill>
                <a:latin typeface="+mj-lt"/>
              </a:rPr>
              <a:t>, </a:t>
            </a:r>
            <a:r>
              <a:rPr lang="en-US" sz="2400" b="1" dirty="0" smtClean="0">
                <a:solidFill>
                  <a:srgbClr val="FFFF00"/>
                </a:solidFill>
                <a:latin typeface="+mj-lt"/>
              </a:rPr>
              <a:t>Jordan</a:t>
            </a:r>
            <a:br>
              <a:rPr lang="en-US" sz="2400" b="1" dirty="0" smtClean="0">
                <a:solidFill>
                  <a:srgbClr val="FFFF00"/>
                </a:solidFill>
                <a:latin typeface="+mj-lt"/>
              </a:rPr>
            </a:br>
            <a:r>
              <a:rPr lang="en-US" sz="2400" b="1" dirty="0" smtClean="0">
                <a:solidFill>
                  <a:srgbClr val="FFFF00"/>
                </a:solidFill>
                <a:latin typeface="+mj-lt"/>
              </a:rPr>
              <a:t> </a:t>
            </a:r>
            <a:r>
              <a:rPr lang="en-US" sz="2400" b="1" dirty="0">
                <a:solidFill>
                  <a:srgbClr val="FFFF00"/>
                </a:solidFill>
                <a:latin typeface="+mj-lt"/>
              </a:rPr>
              <a:t>Mobile:+962795</a:t>
            </a:r>
            <a:r>
              <a:rPr lang="en-US" sz="2400" b="1" dirty="0" smtClean="0">
                <a:solidFill>
                  <a:srgbClr val="FFFF00"/>
                </a:solidFill>
                <a:latin typeface="+mj-lt"/>
              </a:rPr>
              <a:t>******. nawayseh@gmail.com</a:t>
            </a:r>
            <a:endParaRPr lang="en-US" sz="2400" b="1" dirty="0">
              <a:solidFill>
                <a:srgbClr val="FFFF00"/>
              </a:solidFill>
              <a:latin typeface="+mj-lt"/>
            </a:endParaRPr>
          </a:p>
        </p:txBody>
      </p:sp>
      <p:sp>
        <p:nvSpPr>
          <p:cNvPr id="4" name="Date Placeholder 3"/>
          <p:cNvSpPr>
            <a:spLocks noGrp="1"/>
          </p:cNvSpPr>
          <p:nvPr>
            <p:ph type="dt" sz="quarter" idx="10"/>
          </p:nvPr>
        </p:nvSpPr>
        <p:spPr/>
        <p:txBody>
          <a:bodyPr/>
          <a:lstStyle/>
          <a:p>
            <a:pPr>
              <a:defRPr/>
            </a:pPr>
            <a:fld id="{D5D0C822-97FB-4047-B85C-11DDE11F503E}" type="datetime1">
              <a:rPr lang="en-US" altLang="en-US" smtClean="0"/>
              <a:pPr>
                <a:defRPr/>
              </a:pPr>
              <a:t>8/15/2022</a:t>
            </a:fld>
            <a:endParaRPr lang="en-US" altLang="en-US"/>
          </a:p>
        </p:txBody>
      </p:sp>
      <p:sp>
        <p:nvSpPr>
          <p:cNvPr id="1331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AF09941-882E-4035-ADBA-9CC93C431D8D}" type="slidenum">
              <a:rPr lang="en-US" altLang="en-US">
                <a:solidFill>
                  <a:srgbClr val="898989"/>
                </a:solidFill>
              </a:rPr>
              <a:pPr/>
              <a:t>1</a:t>
            </a:fld>
            <a:endParaRPr lang="en-US" altLang="en-US">
              <a:solidFill>
                <a:srgbClr val="898989"/>
              </a:solidFill>
            </a:endParaRPr>
          </a:p>
        </p:txBody>
      </p:sp>
    </p:spTree>
    <p:extLst>
      <p:ext uri="{BB962C8B-B14F-4D97-AF65-F5344CB8AC3E}">
        <p14:creationId xmlns:p14="http://schemas.microsoft.com/office/powerpoint/2010/main" val="324498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52400"/>
            <a:ext cx="7772400" cy="990600"/>
          </a:xfrm>
        </p:spPr>
        <p:txBody>
          <a:bodyPr/>
          <a:lstStyle/>
          <a:p>
            <a:r>
              <a:rPr lang="en-US" altLang="en-US" b="1" smtClean="0"/>
              <a:t>Study Design Sequence</a:t>
            </a:r>
            <a:endParaRPr lang="en-US" altLang="en-US" smtClean="0"/>
          </a:p>
        </p:txBody>
      </p:sp>
      <p:sp>
        <p:nvSpPr>
          <p:cNvPr id="18435" name="Oval 3"/>
          <p:cNvSpPr>
            <a:spLocks noChangeArrowheads="1"/>
          </p:cNvSpPr>
          <p:nvPr/>
        </p:nvSpPr>
        <p:spPr bwMode="auto">
          <a:xfrm>
            <a:off x="685800" y="1600200"/>
            <a:ext cx="2133600" cy="1143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Case reports</a:t>
            </a:r>
          </a:p>
        </p:txBody>
      </p:sp>
      <p:sp>
        <p:nvSpPr>
          <p:cNvPr id="18436" name="Oval 4"/>
          <p:cNvSpPr>
            <a:spLocks noChangeArrowheads="1"/>
          </p:cNvSpPr>
          <p:nvPr/>
        </p:nvSpPr>
        <p:spPr bwMode="auto">
          <a:xfrm>
            <a:off x="3505200" y="1600200"/>
            <a:ext cx="2133600" cy="1143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Case series</a:t>
            </a:r>
          </a:p>
        </p:txBody>
      </p:sp>
      <p:sp>
        <p:nvSpPr>
          <p:cNvPr id="18437" name="Oval 5"/>
          <p:cNvSpPr>
            <a:spLocks noChangeArrowheads="1"/>
          </p:cNvSpPr>
          <p:nvPr/>
        </p:nvSpPr>
        <p:spPr bwMode="auto">
          <a:xfrm>
            <a:off x="6324600" y="1600200"/>
            <a:ext cx="2133600" cy="1143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Descriptive</a:t>
            </a:r>
          </a:p>
          <a:p>
            <a:pPr algn="ctr"/>
            <a:r>
              <a:rPr lang="en-US" altLang="en-US" b="1"/>
              <a:t>epidemiology</a:t>
            </a:r>
          </a:p>
        </p:txBody>
      </p:sp>
      <p:sp>
        <p:nvSpPr>
          <p:cNvPr id="18438" name="Oval 6"/>
          <p:cNvSpPr>
            <a:spLocks noChangeArrowheads="1"/>
          </p:cNvSpPr>
          <p:nvPr/>
        </p:nvSpPr>
        <p:spPr bwMode="auto">
          <a:xfrm>
            <a:off x="3581400" y="3505200"/>
            <a:ext cx="2133600" cy="1143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Analytic </a:t>
            </a:r>
          </a:p>
          <a:p>
            <a:pPr algn="ctr"/>
            <a:r>
              <a:rPr lang="en-US" altLang="en-US" b="1"/>
              <a:t>epidemiology</a:t>
            </a:r>
          </a:p>
        </p:txBody>
      </p:sp>
      <p:sp>
        <p:nvSpPr>
          <p:cNvPr id="18439" name="Oval 7"/>
          <p:cNvSpPr>
            <a:spLocks noChangeArrowheads="1"/>
          </p:cNvSpPr>
          <p:nvPr/>
        </p:nvSpPr>
        <p:spPr bwMode="auto">
          <a:xfrm>
            <a:off x="304800" y="4267200"/>
            <a:ext cx="2133600" cy="1143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Clinical</a:t>
            </a:r>
          </a:p>
          <a:p>
            <a:pPr algn="ctr"/>
            <a:r>
              <a:rPr lang="en-US" altLang="en-US" b="1"/>
              <a:t>trials</a:t>
            </a:r>
          </a:p>
        </p:txBody>
      </p:sp>
      <p:sp>
        <p:nvSpPr>
          <p:cNvPr id="18440" name="Oval 8"/>
          <p:cNvSpPr>
            <a:spLocks noChangeArrowheads="1"/>
          </p:cNvSpPr>
          <p:nvPr/>
        </p:nvSpPr>
        <p:spPr bwMode="auto">
          <a:xfrm>
            <a:off x="6172200" y="3581400"/>
            <a:ext cx="1219200" cy="8382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Animal</a:t>
            </a:r>
          </a:p>
          <a:p>
            <a:pPr algn="ctr"/>
            <a:r>
              <a:rPr lang="en-US" altLang="en-US" b="1"/>
              <a:t>study</a:t>
            </a:r>
          </a:p>
        </p:txBody>
      </p:sp>
      <p:sp>
        <p:nvSpPr>
          <p:cNvPr id="18441" name="Oval 9"/>
          <p:cNvSpPr>
            <a:spLocks noChangeArrowheads="1"/>
          </p:cNvSpPr>
          <p:nvPr/>
        </p:nvSpPr>
        <p:spPr bwMode="auto">
          <a:xfrm>
            <a:off x="7696200" y="3581400"/>
            <a:ext cx="1219200" cy="8382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Lab</a:t>
            </a:r>
          </a:p>
          <a:p>
            <a:pPr algn="ctr"/>
            <a:r>
              <a:rPr lang="en-US" altLang="en-US" b="1"/>
              <a:t>study</a:t>
            </a:r>
          </a:p>
        </p:txBody>
      </p:sp>
      <p:sp>
        <p:nvSpPr>
          <p:cNvPr id="18442" name="Oval 10"/>
          <p:cNvSpPr>
            <a:spLocks noChangeArrowheads="1"/>
          </p:cNvSpPr>
          <p:nvPr/>
        </p:nvSpPr>
        <p:spPr bwMode="auto">
          <a:xfrm>
            <a:off x="2209800" y="5562600"/>
            <a:ext cx="1600200" cy="6858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Cohort </a:t>
            </a:r>
          </a:p>
        </p:txBody>
      </p:sp>
      <p:sp>
        <p:nvSpPr>
          <p:cNvPr id="18443" name="Oval 11"/>
          <p:cNvSpPr>
            <a:spLocks noChangeArrowheads="1"/>
          </p:cNvSpPr>
          <p:nvPr/>
        </p:nvSpPr>
        <p:spPr bwMode="auto">
          <a:xfrm>
            <a:off x="3886200" y="5562600"/>
            <a:ext cx="1600200" cy="762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Case-</a:t>
            </a:r>
          </a:p>
          <a:p>
            <a:pPr algn="ctr"/>
            <a:r>
              <a:rPr lang="en-US" altLang="en-US" b="1"/>
              <a:t>control</a:t>
            </a:r>
          </a:p>
        </p:txBody>
      </p:sp>
      <p:sp>
        <p:nvSpPr>
          <p:cNvPr id="18444" name="Oval 12"/>
          <p:cNvSpPr>
            <a:spLocks noChangeArrowheads="1"/>
          </p:cNvSpPr>
          <p:nvPr/>
        </p:nvSpPr>
        <p:spPr bwMode="auto">
          <a:xfrm>
            <a:off x="5562600" y="5562600"/>
            <a:ext cx="1752600" cy="762000"/>
          </a:xfrm>
          <a:prstGeom prst="ellipse">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Cross-</a:t>
            </a:r>
          </a:p>
          <a:p>
            <a:pPr algn="ctr"/>
            <a:r>
              <a:rPr lang="en-US" altLang="en-US" b="1"/>
              <a:t>sectional</a:t>
            </a:r>
          </a:p>
        </p:txBody>
      </p:sp>
      <p:sp>
        <p:nvSpPr>
          <p:cNvPr id="18445" name="Line 23"/>
          <p:cNvSpPr>
            <a:spLocks noChangeShapeType="1"/>
          </p:cNvSpPr>
          <p:nvPr/>
        </p:nvSpPr>
        <p:spPr bwMode="auto">
          <a:xfrm>
            <a:off x="2971800" y="2209800"/>
            <a:ext cx="457200" cy="0"/>
          </a:xfrm>
          <a:prstGeom prst="line">
            <a:avLst/>
          </a:prstGeom>
          <a:noFill/>
          <a:ln w="38100">
            <a:solidFill>
              <a:schemeClr val="tx1"/>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6" name="Line 24"/>
          <p:cNvSpPr>
            <a:spLocks noChangeShapeType="1"/>
          </p:cNvSpPr>
          <p:nvPr/>
        </p:nvSpPr>
        <p:spPr bwMode="auto">
          <a:xfrm>
            <a:off x="5791200" y="2209800"/>
            <a:ext cx="457200" cy="0"/>
          </a:xfrm>
          <a:prstGeom prst="line">
            <a:avLst/>
          </a:prstGeom>
          <a:noFill/>
          <a:ln w="38100">
            <a:solidFill>
              <a:schemeClr val="tx1"/>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7" name="Line 25"/>
          <p:cNvSpPr>
            <a:spLocks noChangeShapeType="1"/>
          </p:cNvSpPr>
          <p:nvPr/>
        </p:nvSpPr>
        <p:spPr bwMode="auto">
          <a:xfrm>
            <a:off x="7467600" y="2819400"/>
            <a:ext cx="609600" cy="685800"/>
          </a:xfrm>
          <a:prstGeom prst="line">
            <a:avLst/>
          </a:prstGeom>
          <a:noFill/>
          <a:ln w="38100">
            <a:solidFill>
              <a:schemeClr val="tx1"/>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8" name="Line 26"/>
          <p:cNvSpPr>
            <a:spLocks noChangeShapeType="1"/>
          </p:cNvSpPr>
          <p:nvPr/>
        </p:nvSpPr>
        <p:spPr bwMode="auto">
          <a:xfrm flipH="1">
            <a:off x="7010400" y="2819400"/>
            <a:ext cx="457200" cy="685800"/>
          </a:xfrm>
          <a:prstGeom prst="line">
            <a:avLst/>
          </a:prstGeom>
          <a:noFill/>
          <a:ln w="38100">
            <a:solidFill>
              <a:schemeClr val="tx1"/>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9" name="Line 27"/>
          <p:cNvSpPr>
            <a:spLocks noChangeShapeType="1"/>
          </p:cNvSpPr>
          <p:nvPr/>
        </p:nvSpPr>
        <p:spPr bwMode="auto">
          <a:xfrm flipH="1">
            <a:off x="5486400" y="2819400"/>
            <a:ext cx="1981200" cy="762000"/>
          </a:xfrm>
          <a:prstGeom prst="line">
            <a:avLst/>
          </a:prstGeom>
          <a:noFill/>
          <a:ln w="38100">
            <a:solidFill>
              <a:schemeClr val="tx1"/>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0" name="Line 28"/>
          <p:cNvSpPr>
            <a:spLocks noChangeShapeType="1"/>
          </p:cNvSpPr>
          <p:nvPr/>
        </p:nvSpPr>
        <p:spPr bwMode="auto">
          <a:xfrm flipH="1">
            <a:off x="2438400" y="4191000"/>
            <a:ext cx="1066800" cy="381000"/>
          </a:xfrm>
          <a:prstGeom prst="line">
            <a:avLst/>
          </a:prstGeom>
          <a:noFill/>
          <a:ln w="38100">
            <a:solidFill>
              <a:schemeClr val="tx1"/>
            </a:solidFill>
            <a:round/>
            <a:headEnd type="none" w="sm" len="sm"/>
            <a:tailEnd type="stealth"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1" name="Line 29"/>
          <p:cNvSpPr>
            <a:spLocks noChangeShapeType="1"/>
          </p:cNvSpPr>
          <p:nvPr/>
        </p:nvSpPr>
        <p:spPr bwMode="auto">
          <a:xfrm>
            <a:off x="4648200" y="4648200"/>
            <a:ext cx="0" cy="914400"/>
          </a:xfrm>
          <a:prstGeom prst="line">
            <a:avLst/>
          </a:prstGeom>
          <a:noFill/>
          <a:ln w="12699">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30"/>
          <p:cNvSpPr>
            <a:spLocks noChangeShapeType="1"/>
          </p:cNvSpPr>
          <p:nvPr/>
        </p:nvSpPr>
        <p:spPr bwMode="auto">
          <a:xfrm>
            <a:off x="3048000" y="5181600"/>
            <a:ext cx="3276600" cy="0"/>
          </a:xfrm>
          <a:prstGeom prst="line">
            <a:avLst/>
          </a:prstGeom>
          <a:noFill/>
          <a:ln w="12699">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3" name="Line 31"/>
          <p:cNvSpPr>
            <a:spLocks noChangeShapeType="1"/>
          </p:cNvSpPr>
          <p:nvPr/>
        </p:nvSpPr>
        <p:spPr bwMode="auto">
          <a:xfrm>
            <a:off x="3048000" y="5181600"/>
            <a:ext cx="0" cy="381000"/>
          </a:xfrm>
          <a:prstGeom prst="line">
            <a:avLst/>
          </a:prstGeom>
          <a:noFill/>
          <a:ln w="12699">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4" name="Line 32"/>
          <p:cNvSpPr>
            <a:spLocks noChangeShapeType="1"/>
          </p:cNvSpPr>
          <p:nvPr/>
        </p:nvSpPr>
        <p:spPr bwMode="auto">
          <a:xfrm>
            <a:off x="6324600" y="5181600"/>
            <a:ext cx="0" cy="381000"/>
          </a:xfrm>
          <a:prstGeom prst="line">
            <a:avLst/>
          </a:prstGeom>
          <a:noFill/>
          <a:ln w="12699">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5" name="Text Box 33"/>
          <p:cNvSpPr txBox="1">
            <a:spLocks noChangeArrowheads="1"/>
          </p:cNvSpPr>
          <p:nvPr/>
        </p:nvSpPr>
        <p:spPr bwMode="auto">
          <a:xfrm>
            <a:off x="1805847" y="1120047"/>
            <a:ext cx="3003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Hypothesis formation</a:t>
            </a:r>
          </a:p>
        </p:txBody>
      </p:sp>
      <p:sp>
        <p:nvSpPr>
          <p:cNvPr id="18456" name="Text Box 34"/>
          <p:cNvSpPr txBox="1">
            <a:spLocks noChangeArrowheads="1"/>
          </p:cNvSpPr>
          <p:nvPr/>
        </p:nvSpPr>
        <p:spPr bwMode="auto">
          <a:xfrm>
            <a:off x="3091149" y="4648200"/>
            <a:ext cx="2563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Hypothesis testing</a:t>
            </a:r>
          </a:p>
        </p:txBody>
      </p:sp>
      <p:sp>
        <p:nvSpPr>
          <p:cNvPr id="26" name="Slide Number Placeholder 25"/>
          <p:cNvSpPr>
            <a:spLocks noGrp="1"/>
          </p:cNvSpPr>
          <p:nvPr>
            <p:ph type="sldNum" sz="quarter" idx="12"/>
          </p:nvPr>
        </p:nvSpPr>
        <p:spPr/>
        <p:txBody>
          <a:bodyPr/>
          <a:lstStyle/>
          <a:p>
            <a:pPr>
              <a:defRPr/>
            </a:pPr>
            <a:fld id="{C87ED9CC-4732-4294-BDD3-2572BF0F4420}"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81150" y="609600"/>
            <a:ext cx="39274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Descriptive Studies</a:t>
            </a:r>
          </a:p>
        </p:txBody>
      </p:sp>
      <p:sp>
        <p:nvSpPr>
          <p:cNvPr id="19459" name="Rectangle 3"/>
          <p:cNvSpPr>
            <a:spLocks noChangeArrowheads="1"/>
          </p:cNvSpPr>
          <p:nvPr/>
        </p:nvSpPr>
        <p:spPr bwMode="auto">
          <a:xfrm>
            <a:off x="1466850" y="2438400"/>
            <a:ext cx="42068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Case-control Studies</a:t>
            </a:r>
          </a:p>
        </p:txBody>
      </p:sp>
      <p:sp>
        <p:nvSpPr>
          <p:cNvPr id="19460" name="Rectangle 4"/>
          <p:cNvSpPr>
            <a:spLocks noChangeArrowheads="1"/>
          </p:cNvSpPr>
          <p:nvPr/>
        </p:nvSpPr>
        <p:spPr bwMode="auto">
          <a:xfrm>
            <a:off x="2000250" y="4419600"/>
            <a:ext cx="31146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Cohort Studies</a:t>
            </a:r>
          </a:p>
        </p:txBody>
      </p:sp>
      <p:sp>
        <p:nvSpPr>
          <p:cNvPr id="19461" name="AutoShape 5"/>
          <p:cNvSpPr>
            <a:spLocks noChangeArrowheads="1"/>
          </p:cNvSpPr>
          <p:nvPr/>
        </p:nvSpPr>
        <p:spPr bwMode="auto">
          <a:xfrm rot="16200000" flipH="1">
            <a:off x="3043238" y="1714500"/>
            <a:ext cx="901700" cy="520700"/>
          </a:xfrm>
          <a:prstGeom prst="rightArrow">
            <a:avLst>
              <a:gd name="adj1" fmla="val 50000"/>
              <a:gd name="adj2" fmla="val 86593"/>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9462" name="AutoShape 6"/>
          <p:cNvSpPr>
            <a:spLocks noChangeArrowheads="1"/>
          </p:cNvSpPr>
          <p:nvPr/>
        </p:nvSpPr>
        <p:spPr bwMode="auto">
          <a:xfrm rot="16200000" flipH="1">
            <a:off x="3043238" y="3543300"/>
            <a:ext cx="901700" cy="520700"/>
          </a:xfrm>
          <a:prstGeom prst="rightArrow">
            <a:avLst>
              <a:gd name="adj1" fmla="val 50000"/>
              <a:gd name="adj2" fmla="val 86593"/>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9463" name="Rectangle 7"/>
          <p:cNvSpPr>
            <a:spLocks noChangeArrowheads="1"/>
          </p:cNvSpPr>
          <p:nvPr/>
        </p:nvSpPr>
        <p:spPr bwMode="auto">
          <a:xfrm>
            <a:off x="6402388" y="457200"/>
            <a:ext cx="2009775"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200">
                <a:solidFill>
                  <a:schemeClr val="tx2"/>
                </a:solidFill>
              </a:rPr>
              <a:t>  </a:t>
            </a:r>
            <a:r>
              <a:rPr lang="en-US" altLang="en-US" sz="3200" b="1">
                <a:solidFill>
                  <a:schemeClr val="tx2"/>
                </a:solidFill>
              </a:rPr>
              <a:t>Develop </a:t>
            </a:r>
          </a:p>
          <a:p>
            <a:r>
              <a:rPr lang="en-US" altLang="en-US" sz="3200" b="1">
                <a:solidFill>
                  <a:schemeClr val="tx2"/>
                </a:solidFill>
              </a:rPr>
              <a:t>hypothesis</a:t>
            </a:r>
          </a:p>
        </p:txBody>
      </p:sp>
      <p:sp>
        <p:nvSpPr>
          <p:cNvPr id="19464" name="Rectangle 8"/>
          <p:cNvSpPr>
            <a:spLocks noChangeArrowheads="1"/>
          </p:cNvSpPr>
          <p:nvPr/>
        </p:nvSpPr>
        <p:spPr bwMode="auto">
          <a:xfrm>
            <a:off x="6003925" y="2057400"/>
            <a:ext cx="2720975"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solidFill>
                  <a:schemeClr val="tx2"/>
                </a:solidFill>
              </a:rPr>
              <a:t>Investigate it’s</a:t>
            </a:r>
          </a:p>
          <a:p>
            <a:pPr algn="ctr"/>
            <a:r>
              <a:rPr lang="en-US" altLang="en-US" sz="3200" b="1">
                <a:solidFill>
                  <a:schemeClr val="tx2"/>
                </a:solidFill>
              </a:rPr>
              <a:t>relationship to</a:t>
            </a:r>
          </a:p>
          <a:p>
            <a:pPr algn="ctr"/>
            <a:r>
              <a:rPr lang="en-US" altLang="en-US" sz="3200" b="1">
                <a:solidFill>
                  <a:schemeClr val="tx2"/>
                </a:solidFill>
              </a:rPr>
              <a:t> outcomes</a:t>
            </a:r>
          </a:p>
        </p:txBody>
      </p:sp>
      <p:sp>
        <p:nvSpPr>
          <p:cNvPr id="19465" name="Rectangle 9"/>
          <p:cNvSpPr>
            <a:spLocks noChangeArrowheads="1"/>
          </p:cNvSpPr>
          <p:nvPr/>
        </p:nvSpPr>
        <p:spPr bwMode="auto">
          <a:xfrm>
            <a:off x="5562600" y="4191000"/>
            <a:ext cx="35433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200" b="1">
                <a:solidFill>
                  <a:schemeClr val="tx2"/>
                </a:solidFill>
              </a:rPr>
              <a:t>Define it’s meaning</a:t>
            </a:r>
          </a:p>
          <a:p>
            <a:r>
              <a:rPr lang="en-US" altLang="en-US" sz="3200" b="1">
                <a:solidFill>
                  <a:schemeClr val="tx2"/>
                </a:solidFill>
              </a:rPr>
              <a:t>  with exposures</a:t>
            </a:r>
            <a:endParaRPr lang="en-US" altLang="en-US" sz="3200">
              <a:solidFill>
                <a:schemeClr val="tx2"/>
              </a:solidFill>
            </a:endParaRPr>
          </a:p>
        </p:txBody>
      </p:sp>
      <p:sp>
        <p:nvSpPr>
          <p:cNvPr id="19466" name="Text Box 10"/>
          <p:cNvSpPr txBox="1">
            <a:spLocks noChangeArrowheads="1"/>
          </p:cNvSpPr>
          <p:nvPr/>
        </p:nvSpPr>
        <p:spPr bwMode="auto">
          <a:xfrm>
            <a:off x="2067271" y="5988050"/>
            <a:ext cx="2838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dirty="0"/>
              <a:t>Clinical trials</a:t>
            </a:r>
          </a:p>
        </p:txBody>
      </p:sp>
      <p:sp>
        <p:nvSpPr>
          <p:cNvPr id="19467" name="AutoShape 11"/>
          <p:cNvSpPr>
            <a:spLocks noChangeArrowheads="1"/>
          </p:cNvSpPr>
          <p:nvPr/>
        </p:nvSpPr>
        <p:spPr bwMode="auto">
          <a:xfrm rot="16200000" flipH="1">
            <a:off x="3028950" y="5308600"/>
            <a:ext cx="901700" cy="520700"/>
          </a:xfrm>
          <a:prstGeom prst="rightArrow">
            <a:avLst>
              <a:gd name="adj1" fmla="val 50000"/>
              <a:gd name="adj2" fmla="val 86593"/>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9468" name="Rectangle 12"/>
          <p:cNvSpPr>
            <a:spLocks noChangeArrowheads="1"/>
          </p:cNvSpPr>
          <p:nvPr/>
        </p:nvSpPr>
        <p:spPr bwMode="auto">
          <a:xfrm>
            <a:off x="5932488" y="5638800"/>
            <a:ext cx="2776537"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solidFill>
                  <a:schemeClr val="tx2"/>
                </a:solidFill>
              </a:rPr>
              <a:t>Test link </a:t>
            </a:r>
          </a:p>
          <a:p>
            <a:pPr algn="ctr"/>
            <a:r>
              <a:rPr lang="en-US" altLang="en-US" sz="3200" b="1">
                <a:solidFill>
                  <a:schemeClr val="tx2"/>
                </a:solidFill>
              </a:rPr>
              <a:t>experimentally</a:t>
            </a:r>
            <a:endParaRPr lang="en-US" altLang="en-US" sz="3200">
              <a:solidFill>
                <a:schemeClr val="tx2"/>
              </a:solidFill>
            </a:endParaRPr>
          </a:p>
        </p:txBody>
      </p:sp>
      <p:sp>
        <p:nvSpPr>
          <p:cNvPr id="19469" name="Text Box 13"/>
          <p:cNvSpPr txBox="1">
            <a:spLocks noChangeArrowheads="1"/>
          </p:cNvSpPr>
          <p:nvPr/>
        </p:nvSpPr>
        <p:spPr bwMode="auto">
          <a:xfrm rot="-5400000">
            <a:off x="-1613694" y="3132932"/>
            <a:ext cx="4598987"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t>Increasing Knowledge of </a:t>
            </a:r>
          </a:p>
          <a:p>
            <a:pPr algn="ctr"/>
            <a:r>
              <a:rPr lang="en-US" altLang="en-US" sz="3200" b="1"/>
              <a:t>Disease/Exposure</a:t>
            </a:r>
          </a:p>
        </p:txBody>
      </p:sp>
      <p:sp>
        <p:nvSpPr>
          <p:cNvPr id="19470" name="Line 14"/>
          <p:cNvSpPr>
            <a:spLocks noChangeShapeType="1"/>
          </p:cNvSpPr>
          <p:nvPr/>
        </p:nvSpPr>
        <p:spPr bwMode="auto">
          <a:xfrm>
            <a:off x="1371600" y="2057400"/>
            <a:ext cx="0" cy="3429000"/>
          </a:xfrm>
          <a:prstGeom prst="line">
            <a:avLst/>
          </a:prstGeom>
          <a:noFill/>
          <a:ln w="38100">
            <a:solidFill>
              <a:schemeClr val="tx1"/>
            </a:solidFill>
            <a:round/>
            <a:headEnd/>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Slide Number Placeholder 15"/>
          <p:cNvSpPr>
            <a:spLocks noGrp="1"/>
          </p:cNvSpPr>
          <p:nvPr>
            <p:ph type="sldNum" sz="quarter" idx="12"/>
          </p:nvPr>
        </p:nvSpPr>
        <p:spPr/>
        <p:txBody>
          <a:bodyPr/>
          <a:lstStyle/>
          <a:p>
            <a:pPr>
              <a:defRPr/>
            </a:pPr>
            <a:fld id="{A394BE99-7C64-4FF9-9543-3A49B9A17240}"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228600" y="2438400"/>
            <a:ext cx="8686800" cy="914400"/>
          </a:xfrm>
          <a:noFill/>
        </p:spPr>
        <p:txBody>
          <a:bodyPr/>
          <a:lstStyle/>
          <a:p>
            <a:r>
              <a:rPr lang="en-US" altLang="en-US" sz="5400" b="1" dirty="0" smtClean="0"/>
              <a:t>Descriptive Studies</a:t>
            </a:r>
            <a:endParaRPr lang="en-US" altLang="en-US" dirty="0" smtClean="0"/>
          </a:p>
        </p:txBody>
      </p:sp>
      <p:sp>
        <p:nvSpPr>
          <p:cNvPr id="4" name="Slide Number Placeholder 3"/>
          <p:cNvSpPr>
            <a:spLocks noGrp="1"/>
          </p:cNvSpPr>
          <p:nvPr>
            <p:ph type="sldNum" sz="quarter" idx="12"/>
          </p:nvPr>
        </p:nvSpPr>
        <p:spPr/>
        <p:txBody>
          <a:bodyPr/>
          <a:lstStyle/>
          <a:p>
            <a:pPr>
              <a:defRPr/>
            </a:pPr>
            <a:fld id="{A57E430F-3BF7-4ACE-9646-3E63F0A4F38D}"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a:xfrm>
            <a:off x="685800" y="609600"/>
            <a:ext cx="7772400" cy="685800"/>
          </a:xfrm>
        </p:spPr>
        <p:txBody>
          <a:bodyPr/>
          <a:lstStyle/>
          <a:p>
            <a:r>
              <a:rPr lang="en-US" altLang="en-US" b="1" smtClean="0"/>
              <a:t>Case Reports</a:t>
            </a:r>
            <a:endParaRPr lang="en-US" altLang="en-US" smtClean="0"/>
          </a:p>
        </p:txBody>
      </p:sp>
      <p:sp>
        <p:nvSpPr>
          <p:cNvPr id="21507" name="Rectangle 1027"/>
          <p:cNvSpPr>
            <a:spLocks noGrp="1" noChangeArrowheads="1"/>
          </p:cNvSpPr>
          <p:nvPr>
            <p:ph type="body" idx="1"/>
          </p:nvPr>
        </p:nvSpPr>
        <p:spPr>
          <a:xfrm>
            <a:off x="304800" y="1752600"/>
            <a:ext cx="8686800" cy="4114800"/>
          </a:xfrm>
        </p:spPr>
        <p:txBody>
          <a:bodyPr/>
          <a:lstStyle/>
          <a:p>
            <a:r>
              <a:rPr lang="en-US" altLang="en-US" sz="3600" b="1" smtClean="0"/>
              <a:t>Detailed presentation of a single case or handful of cases</a:t>
            </a:r>
          </a:p>
          <a:p>
            <a:r>
              <a:rPr lang="en-US" altLang="en-US" sz="3600" b="1" smtClean="0"/>
              <a:t>Generally report a new or unique finding</a:t>
            </a:r>
          </a:p>
          <a:p>
            <a:pPr lvl="2"/>
            <a:r>
              <a:rPr lang="en-US" altLang="en-US" sz="3200" b="1" smtClean="0"/>
              <a:t>e.g. previous undescribed disease</a:t>
            </a:r>
          </a:p>
          <a:p>
            <a:pPr lvl="2"/>
            <a:r>
              <a:rPr lang="en-US" altLang="en-US" sz="3200" b="1" smtClean="0"/>
              <a:t>e.g. unexpected link between diseases</a:t>
            </a:r>
          </a:p>
          <a:p>
            <a:pPr lvl="2"/>
            <a:r>
              <a:rPr lang="en-US" altLang="en-US" sz="3200" b="1" smtClean="0"/>
              <a:t>e.g. unexpected new therapeutic effect</a:t>
            </a:r>
          </a:p>
          <a:p>
            <a:pPr lvl="2"/>
            <a:r>
              <a:rPr lang="en-US" altLang="en-US" sz="3200" b="1" smtClean="0"/>
              <a:t>e.g. adverse events</a:t>
            </a:r>
            <a:endParaRPr lang="en-US" altLang="en-US" sz="3200" smtClean="0"/>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a:xfrm>
            <a:off x="685800" y="228600"/>
            <a:ext cx="7772400" cy="838200"/>
          </a:xfrm>
        </p:spPr>
        <p:txBody>
          <a:bodyPr/>
          <a:lstStyle/>
          <a:p>
            <a:r>
              <a:rPr lang="en-US" altLang="en-US" b="1" smtClean="0"/>
              <a:t>Case Series</a:t>
            </a:r>
            <a:endParaRPr lang="en-US" altLang="en-US" smtClean="0"/>
          </a:p>
        </p:txBody>
      </p:sp>
      <p:sp>
        <p:nvSpPr>
          <p:cNvPr id="22531" name="Rectangle 1027"/>
          <p:cNvSpPr>
            <a:spLocks noGrp="1" noChangeArrowheads="1"/>
          </p:cNvSpPr>
          <p:nvPr>
            <p:ph type="body" idx="1"/>
          </p:nvPr>
        </p:nvSpPr>
        <p:spPr>
          <a:xfrm>
            <a:off x="381000" y="1143000"/>
            <a:ext cx="8382000" cy="4114800"/>
          </a:xfrm>
        </p:spPr>
        <p:txBody>
          <a:bodyPr/>
          <a:lstStyle/>
          <a:p>
            <a:r>
              <a:rPr lang="en-US" altLang="en-US" sz="3600" b="1" smtClean="0"/>
              <a:t>Experience of a group of patients with a similar diagnosis</a:t>
            </a:r>
          </a:p>
          <a:p>
            <a:r>
              <a:rPr lang="en-US" altLang="en-US" sz="3600" b="1" smtClean="0"/>
              <a:t>Assesses prevalent disease</a:t>
            </a:r>
          </a:p>
          <a:p>
            <a:r>
              <a:rPr lang="en-US" altLang="en-US" sz="3600" b="1" smtClean="0"/>
              <a:t>Cases may be identified from a single or multiple sources</a:t>
            </a:r>
          </a:p>
          <a:p>
            <a:r>
              <a:rPr lang="en-US" altLang="en-US" sz="3600" b="1" smtClean="0"/>
              <a:t>Generally report on new/unique condition</a:t>
            </a:r>
          </a:p>
          <a:p>
            <a:r>
              <a:rPr lang="en-US" altLang="en-US" sz="3600" b="1" smtClean="0"/>
              <a:t>May be only realistic design for rare disorders</a:t>
            </a:r>
            <a:endParaRPr lang="en-US" altLang="en-US" sz="3600" smtClean="0"/>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85800" y="228600"/>
            <a:ext cx="7772400" cy="838200"/>
          </a:xfrm>
        </p:spPr>
        <p:txBody>
          <a:bodyPr/>
          <a:lstStyle/>
          <a:p>
            <a:pPr algn="l"/>
            <a:r>
              <a:rPr lang="en-US" altLang="en-US" b="1" dirty="0" smtClean="0"/>
              <a:t>Case Series</a:t>
            </a:r>
            <a:endParaRPr lang="en-US" altLang="en-US" dirty="0" smtClean="0"/>
          </a:p>
        </p:txBody>
      </p:sp>
      <p:sp>
        <p:nvSpPr>
          <p:cNvPr id="23555" name="Rectangle 1027"/>
          <p:cNvSpPr>
            <a:spLocks noGrp="1" noChangeArrowheads="1"/>
          </p:cNvSpPr>
          <p:nvPr>
            <p:ph type="body" idx="1"/>
          </p:nvPr>
        </p:nvSpPr>
        <p:spPr>
          <a:xfrm>
            <a:off x="228600" y="1219200"/>
            <a:ext cx="8686800" cy="5410200"/>
          </a:xfrm>
        </p:spPr>
        <p:txBody>
          <a:bodyPr/>
          <a:lstStyle/>
          <a:p>
            <a:r>
              <a:rPr lang="en-US" altLang="en-US" sz="3600" b="1" dirty="0" smtClean="0"/>
              <a:t>Advantages</a:t>
            </a:r>
          </a:p>
          <a:p>
            <a:pPr lvl="2"/>
            <a:r>
              <a:rPr lang="en-US" altLang="en-US" sz="2800" b="1" dirty="0" smtClean="0"/>
              <a:t>Useful for hypothesis generation</a:t>
            </a:r>
          </a:p>
          <a:p>
            <a:pPr lvl="2"/>
            <a:r>
              <a:rPr lang="en-US" altLang="en-US" sz="2800" b="1" dirty="0" smtClean="0"/>
              <a:t>Informative for very rare disease with few established risk factors</a:t>
            </a:r>
          </a:p>
          <a:p>
            <a:pPr lvl="2"/>
            <a:r>
              <a:rPr lang="en-US" altLang="en-US" sz="1600" b="1" dirty="0" smtClean="0"/>
              <a:t>Characterizes averages for disorder</a:t>
            </a:r>
          </a:p>
          <a:p>
            <a:pPr lvl="2"/>
            <a:endParaRPr lang="en-US" altLang="en-US" sz="2800" b="1" dirty="0" smtClean="0"/>
          </a:p>
          <a:p>
            <a:r>
              <a:rPr lang="en-US" altLang="en-US" sz="3600" b="1" dirty="0" smtClean="0"/>
              <a:t>Disadvantages</a:t>
            </a:r>
          </a:p>
          <a:p>
            <a:pPr lvl="2"/>
            <a:r>
              <a:rPr lang="en-US" altLang="en-US" sz="2800" b="1" dirty="0" smtClean="0"/>
              <a:t>Cannot study cause and effect relationships</a:t>
            </a:r>
          </a:p>
          <a:p>
            <a:pPr lvl="2"/>
            <a:r>
              <a:rPr lang="en-US" altLang="en-US" sz="1800" b="1" dirty="0" smtClean="0"/>
              <a:t>Cannot assess disease frequency</a:t>
            </a:r>
            <a:endParaRPr lang="en-US" altLang="en-US" sz="1800" dirty="0" smtClean="0"/>
          </a:p>
        </p:txBody>
      </p:sp>
      <p:sp>
        <p:nvSpPr>
          <p:cNvPr id="2" name="Rectangle 1"/>
          <p:cNvSpPr/>
          <p:nvPr/>
        </p:nvSpPr>
        <p:spPr>
          <a:xfrm>
            <a:off x="3724619" y="216665"/>
            <a:ext cx="3505200" cy="830997"/>
          </a:xfrm>
          <a:prstGeom prst="rect">
            <a:avLst/>
          </a:prstGeom>
        </p:spPr>
        <p:txBody>
          <a:bodyPr wrap="square">
            <a:spAutoFit/>
          </a:bodyPr>
          <a:lstStyle/>
          <a:p>
            <a:r>
              <a:rPr lang="en-US" altLang="en-US" sz="1600" b="1" dirty="0">
                <a:solidFill>
                  <a:srgbClr val="00FFFF"/>
                </a:solidFill>
              </a:rPr>
              <a:t>Case series</a:t>
            </a:r>
          </a:p>
          <a:p>
            <a:r>
              <a:rPr lang="en-US" altLang="en-US" sz="1600" dirty="0">
                <a:solidFill>
                  <a:srgbClr val="00FFFF"/>
                </a:solidFill>
              </a:rPr>
              <a:t>From Wikipedia, the free encyclopedia</a:t>
            </a:r>
          </a:p>
          <a:p>
            <a:r>
              <a:rPr lang="en-US" altLang="en-US" sz="1600" dirty="0">
                <a:solidFill>
                  <a:srgbClr val="00FFFF"/>
                </a:solidFill>
              </a:rPr>
              <a:t>http://en.wikipedia.org/wiki/Case_series</a:t>
            </a:r>
          </a:p>
        </p:txBody>
      </p:sp>
      <p:sp>
        <p:nvSpPr>
          <p:cNvPr id="6" name="Slide Number Placeholder 5"/>
          <p:cNvSpPr>
            <a:spLocks noGrp="1"/>
          </p:cNvSpPr>
          <p:nvPr>
            <p:ph type="sldNum" sz="quarter" idx="12"/>
          </p:nvPr>
        </p:nvSpPr>
        <p:spPr/>
        <p:txBody>
          <a:bodyPr/>
          <a:lstStyle/>
          <a:p>
            <a:pPr>
              <a:defRPr/>
            </a:pPr>
            <a:fld id="{0D53AC49-643E-420A-B40D-48AA515F4E26}"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104900" y="1603375"/>
            <a:ext cx="26066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Case Report</a:t>
            </a:r>
          </a:p>
        </p:txBody>
      </p:sp>
      <p:sp>
        <p:nvSpPr>
          <p:cNvPr id="24579" name="Rectangle 3"/>
          <p:cNvSpPr>
            <a:spLocks noChangeArrowheads="1"/>
          </p:cNvSpPr>
          <p:nvPr/>
        </p:nvSpPr>
        <p:spPr bwMode="auto">
          <a:xfrm>
            <a:off x="1127125" y="3124200"/>
            <a:ext cx="24034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Case Series</a:t>
            </a:r>
          </a:p>
        </p:txBody>
      </p:sp>
      <p:sp>
        <p:nvSpPr>
          <p:cNvPr id="24580" name="Rectangle 4"/>
          <p:cNvSpPr>
            <a:spLocks noChangeArrowheads="1"/>
          </p:cNvSpPr>
          <p:nvPr/>
        </p:nvSpPr>
        <p:spPr bwMode="auto">
          <a:xfrm>
            <a:off x="292100" y="4270375"/>
            <a:ext cx="41306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600" b="1"/>
              <a:t>Descriptive</a:t>
            </a:r>
          </a:p>
          <a:p>
            <a:pPr algn="ctr"/>
            <a:r>
              <a:rPr lang="en-US" altLang="en-US" sz="3600" b="1"/>
              <a:t>Epidemiology Study</a:t>
            </a:r>
            <a:endParaRPr lang="en-US" altLang="en-US" sz="3600"/>
          </a:p>
        </p:txBody>
      </p:sp>
      <p:sp>
        <p:nvSpPr>
          <p:cNvPr id="24581" name="Rectangle 5"/>
          <p:cNvSpPr>
            <a:spLocks noChangeArrowheads="1"/>
          </p:cNvSpPr>
          <p:nvPr/>
        </p:nvSpPr>
        <p:spPr bwMode="auto">
          <a:xfrm>
            <a:off x="4999038" y="1450975"/>
            <a:ext cx="3681412"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solidFill>
                  <a:schemeClr val="tx2"/>
                </a:solidFill>
              </a:rPr>
              <a:t>One case of unusual</a:t>
            </a:r>
          </a:p>
          <a:p>
            <a:pPr algn="ctr"/>
            <a:r>
              <a:rPr lang="en-US" altLang="en-US" sz="3200" b="1">
                <a:solidFill>
                  <a:schemeClr val="tx2"/>
                </a:solidFill>
              </a:rPr>
              <a:t>findings</a:t>
            </a:r>
          </a:p>
        </p:txBody>
      </p:sp>
      <p:sp>
        <p:nvSpPr>
          <p:cNvPr id="24582" name="Rectangle 6"/>
          <p:cNvSpPr>
            <a:spLocks noChangeArrowheads="1"/>
          </p:cNvSpPr>
          <p:nvPr/>
        </p:nvSpPr>
        <p:spPr bwMode="auto">
          <a:xfrm>
            <a:off x="5186363" y="2898775"/>
            <a:ext cx="3125787"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solidFill>
                  <a:schemeClr val="tx2"/>
                </a:solidFill>
              </a:rPr>
              <a:t>Multiple cases of</a:t>
            </a:r>
          </a:p>
          <a:p>
            <a:pPr algn="ctr"/>
            <a:r>
              <a:rPr lang="en-US" altLang="en-US" sz="3200" b="1">
                <a:solidFill>
                  <a:schemeClr val="tx2"/>
                </a:solidFill>
              </a:rPr>
              <a:t> findings</a:t>
            </a:r>
          </a:p>
        </p:txBody>
      </p:sp>
      <p:sp>
        <p:nvSpPr>
          <p:cNvPr id="24583" name="Rectangle 7"/>
          <p:cNvSpPr>
            <a:spLocks noChangeArrowheads="1"/>
          </p:cNvSpPr>
          <p:nvPr/>
        </p:nvSpPr>
        <p:spPr bwMode="auto">
          <a:xfrm>
            <a:off x="4754563" y="4422775"/>
            <a:ext cx="42672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200" b="1">
                <a:solidFill>
                  <a:schemeClr val="tx2"/>
                </a:solidFill>
              </a:rPr>
              <a:t>Population-based </a:t>
            </a:r>
          </a:p>
          <a:p>
            <a:pPr algn="ctr"/>
            <a:r>
              <a:rPr lang="en-US" altLang="en-US" sz="3200" b="1">
                <a:solidFill>
                  <a:schemeClr val="tx2"/>
                </a:solidFill>
              </a:rPr>
              <a:t>cases with denominator</a:t>
            </a:r>
            <a:endParaRPr lang="en-US" altLang="en-US" sz="3200">
              <a:solidFill>
                <a:schemeClr val="tx2"/>
              </a:solidFill>
            </a:endParaRPr>
          </a:p>
        </p:txBody>
      </p:sp>
      <p:sp>
        <p:nvSpPr>
          <p:cNvPr id="24584" name="AutoShape 10"/>
          <p:cNvSpPr>
            <a:spLocks noChangeArrowheads="1"/>
          </p:cNvSpPr>
          <p:nvPr/>
        </p:nvSpPr>
        <p:spPr bwMode="auto">
          <a:xfrm>
            <a:off x="3886200" y="1831975"/>
            <a:ext cx="990600" cy="228600"/>
          </a:xfrm>
          <a:prstGeom prst="rightArrow">
            <a:avLst>
              <a:gd name="adj1" fmla="val 50000"/>
              <a:gd name="adj2" fmla="val 108333"/>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4585" name="AutoShape 11"/>
          <p:cNvSpPr>
            <a:spLocks noChangeArrowheads="1"/>
          </p:cNvSpPr>
          <p:nvPr/>
        </p:nvSpPr>
        <p:spPr bwMode="auto">
          <a:xfrm>
            <a:off x="3886200" y="3352800"/>
            <a:ext cx="990600" cy="228600"/>
          </a:xfrm>
          <a:prstGeom prst="rightArrow">
            <a:avLst>
              <a:gd name="adj1" fmla="val 50000"/>
              <a:gd name="adj2" fmla="val 108333"/>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4586" name="AutoShape 12"/>
          <p:cNvSpPr>
            <a:spLocks noChangeArrowheads="1"/>
          </p:cNvSpPr>
          <p:nvPr/>
        </p:nvSpPr>
        <p:spPr bwMode="auto">
          <a:xfrm>
            <a:off x="4419600" y="4879975"/>
            <a:ext cx="457200" cy="2286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 name="Rectangle 2"/>
          <p:cNvSpPr txBox="1">
            <a:spLocks noChangeArrowheads="1"/>
          </p:cNvSpPr>
          <p:nvPr/>
        </p:nvSpPr>
        <p:spPr>
          <a:xfrm>
            <a:off x="79375" y="228600"/>
            <a:ext cx="8686800" cy="914400"/>
          </a:xfrm>
          <a:prstGeom prst="rect">
            <a:avLst/>
          </a:prstGeom>
          <a:noFill/>
        </p:spPr>
        <p:txBody>
          <a:bodyPr/>
          <a:lstStyle>
            <a:lvl1pPr algn="ctr" rtl="0" eaLnBrk="0" fontAlgn="base" hangingPunct="0">
              <a:spcBef>
                <a:spcPct val="0"/>
              </a:spcBef>
              <a:spcAft>
                <a:spcPct val="0"/>
              </a:spcAft>
              <a:defRPr sz="4400" b="0" i="0" u="none">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5400" b="1" kern="0" dirty="0" smtClean="0"/>
              <a:t> Descriptive Studies</a:t>
            </a:r>
            <a:endParaRPr lang="en-US" altLang="en-US" kern="0" dirty="0" smtClean="0"/>
          </a:p>
        </p:txBody>
      </p:sp>
      <p:sp>
        <p:nvSpPr>
          <p:cNvPr id="13" name="Slide Number Placeholder 12"/>
          <p:cNvSpPr>
            <a:spLocks noGrp="1"/>
          </p:cNvSpPr>
          <p:nvPr>
            <p:ph type="sldNum" sz="quarter" idx="12"/>
          </p:nvPr>
        </p:nvSpPr>
        <p:spPr/>
        <p:txBody>
          <a:bodyPr/>
          <a:lstStyle/>
          <a:p>
            <a:pPr>
              <a:defRPr/>
            </a:pPr>
            <a:fld id="{A394BE99-7C64-4FF9-9543-3A49B9A17240}"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152400" y="1981200"/>
            <a:ext cx="8686800" cy="1752600"/>
          </a:xfrm>
          <a:noFill/>
        </p:spPr>
        <p:txBody>
          <a:bodyPr/>
          <a:lstStyle/>
          <a:p>
            <a:r>
              <a:rPr lang="en-US" altLang="en-US" sz="5400" b="1" dirty="0" smtClean="0"/>
              <a:t>Analytical Studies</a:t>
            </a:r>
            <a:endParaRPr lang="en-US" altLang="en-US" dirty="0" smtClean="0"/>
          </a:p>
        </p:txBody>
      </p:sp>
      <p:sp>
        <p:nvSpPr>
          <p:cNvPr id="4" name="Slide Number Placeholder 3"/>
          <p:cNvSpPr>
            <a:spLocks noGrp="1"/>
          </p:cNvSpPr>
          <p:nvPr>
            <p:ph type="sldNum" sz="quarter" idx="12"/>
          </p:nvPr>
        </p:nvSpPr>
        <p:spPr/>
        <p:txBody>
          <a:bodyPr/>
          <a:lstStyle/>
          <a:p>
            <a:pPr>
              <a:defRPr/>
            </a:pPr>
            <a:fld id="{A57E430F-3BF7-4ACE-9646-3E63F0A4F38D}"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685800" y="76200"/>
            <a:ext cx="7772400" cy="1143000"/>
          </a:xfrm>
        </p:spPr>
        <p:txBody>
          <a:bodyPr/>
          <a:lstStyle/>
          <a:p>
            <a:r>
              <a:rPr lang="en-US" altLang="en-US" b="1" dirty="0" smtClean="0"/>
              <a:t>Study Designs - </a:t>
            </a:r>
            <a:br>
              <a:rPr lang="en-US" altLang="en-US" b="1" dirty="0" smtClean="0"/>
            </a:br>
            <a:r>
              <a:rPr lang="en-US" altLang="en-US" b="1" dirty="0" smtClean="0">
                <a:solidFill>
                  <a:srgbClr val="FFCC66"/>
                </a:solidFill>
              </a:rPr>
              <a:t>Analytic Epidemiology</a:t>
            </a:r>
            <a:endParaRPr lang="en-US" altLang="en-US" dirty="0" smtClean="0"/>
          </a:p>
        </p:txBody>
      </p:sp>
      <p:sp>
        <p:nvSpPr>
          <p:cNvPr id="26627" name="Rectangle 1027"/>
          <p:cNvSpPr>
            <a:spLocks noGrp="1" noChangeArrowheads="1"/>
          </p:cNvSpPr>
          <p:nvPr>
            <p:ph type="body" sz="half" idx="2"/>
          </p:nvPr>
        </p:nvSpPr>
        <p:spPr>
          <a:xfrm>
            <a:off x="152400" y="1676400"/>
            <a:ext cx="8763000" cy="4876800"/>
          </a:xfrm>
        </p:spPr>
        <p:txBody>
          <a:bodyPr/>
          <a:lstStyle/>
          <a:p>
            <a:pPr>
              <a:lnSpc>
                <a:spcPct val="80000"/>
              </a:lnSpc>
            </a:pPr>
            <a:r>
              <a:rPr lang="en-US" altLang="en-US" b="1" dirty="0" smtClean="0"/>
              <a:t>Experimental Studies</a:t>
            </a:r>
          </a:p>
          <a:p>
            <a:pPr lvl="1">
              <a:lnSpc>
                <a:spcPct val="80000"/>
              </a:lnSpc>
            </a:pPr>
            <a:r>
              <a:rPr lang="en-US" altLang="en-US" b="1" dirty="0" smtClean="0"/>
              <a:t>Randomized Controlled </a:t>
            </a:r>
            <a:r>
              <a:rPr lang="en-US" altLang="en-US" b="1" dirty="0"/>
              <a:t>C</a:t>
            </a:r>
            <a:r>
              <a:rPr lang="en-US" altLang="en-US" b="1" dirty="0" smtClean="0"/>
              <a:t>linical Trials (RCT)</a:t>
            </a:r>
          </a:p>
          <a:p>
            <a:pPr lvl="1">
              <a:lnSpc>
                <a:spcPct val="80000"/>
              </a:lnSpc>
            </a:pPr>
            <a:r>
              <a:rPr lang="en-US" altLang="en-US" b="1" dirty="0" smtClean="0"/>
              <a:t>Community trials</a:t>
            </a:r>
          </a:p>
          <a:p>
            <a:pPr>
              <a:lnSpc>
                <a:spcPct val="80000"/>
              </a:lnSpc>
            </a:pPr>
            <a:r>
              <a:rPr lang="en-US" altLang="en-US" b="1" dirty="0" smtClean="0"/>
              <a:t>Observational Studies </a:t>
            </a:r>
          </a:p>
          <a:p>
            <a:pPr lvl="1">
              <a:lnSpc>
                <a:spcPct val="80000"/>
              </a:lnSpc>
            </a:pPr>
            <a:r>
              <a:rPr lang="en-US" altLang="en-US" b="1" dirty="0" smtClean="0"/>
              <a:t>Group data  </a:t>
            </a:r>
            <a:r>
              <a:rPr lang="en-US" altLang="en-US" sz="2000" b="1" dirty="0" smtClean="0"/>
              <a:t>(i.e. we don’t have subject level info)</a:t>
            </a:r>
            <a:endParaRPr lang="en-US" altLang="en-US" b="1" dirty="0" smtClean="0"/>
          </a:p>
          <a:p>
            <a:pPr lvl="2">
              <a:lnSpc>
                <a:spcPct val="80000"/>
              </a:lnSpc>
            </a:pPr>
            <a:r>
              <a:rPr lang="en-US" altLang="en-US" sz="2800" b="1" dirty="0" smtClean="0"/>
              <a:t>Ecologic</a:t>
            </a:r>
          </a:p>
          <a:p>
            <a:pPr lvl="1">
              <a:lnSpc>
                <a:spcPct val="80000"/>
              </a:lnSpc>
            </a:pPr>
            <a:r>
              <a:rPr lang="en-US" altLang="en-US" b="1" dirty="0" smtClean="0"/>
              <a:t>Individual data</a:t>
            </a:r>
          </a:p>
          <a:p>
            <a:pPr lvl="2">
              <a:lnSpc>
                <a:spcPct val="80000"/>
              </a:lnSpc>
            </a:pPr>
            <a:r>
              <a:rPr lang="en-US" altLang="en-US" sz="2800" b="1" dirty="0" smtClean="0"/>
              <a:t>Cross-sectional</a:t>
            </a:r>
          </a:p>
          <a:p>
            <a:pPr lvl="2">
              <a:lnSpc>
                <a:spcPct val="80000"/>
              </a:lnSpc>
            </a:pPr>
            <a:r>
              <a:rPr lang="en-US" altLang="en-US" sz="2800" b="1" dirty="0" smtClean="0"/>
              <a:t>Cohort</a:t>
            </a:r>
          </a:p>
          <a:p>
            <a:pPr lvl="2">
              <a:lnSpc>
                <a:spcPct val="80000"/>
              </a:lnSpc>
            </a:pPr>
            <a:r>
              <a:rPr lang="en-US" altLang="en-US" sz="2800" b="1" dirty="0" smtClean="0"/>
              <a:t>Case-control</a:t>
            </a:r>
          </a:p>
          <a:p>
            <a:pPr lvl="2">
              <a:lnSpc>
                <a:spcPct val="80000"/>
              </a:lnSpc>
            </a:pPr>
            <a:r>
              <a:rPr lang="en-US" altLang="en-US" sz="1600" b="1" dirty="0" smtClean="0"/>
              <a:t>Case-crossover</a:t>
            </a:r>
            <a:endParaRPr lang="en-US" altLang="en-US" sz="1200" b="1" dirty="0" smtClean="0"/>
          </a:p>
        </p:txBody>
      </p:sp>
      <p:sp>
        <p:nvSpPr>
          <p:cNvPr id="2" name="Rectangle 1"/>
          <p:cNvSpPr/>
          <p:nvPr/>
        </p:nvSpPr>
        <p:spPr>
          <a:xfrm>
            <a:off x="4267200" y="6096000"/>
            <a:ext cx="4572000" cy="584775"/>
          </a:xfrm>
          <a:prstGeom prst="rect">
            <a:avLst/>
          </a:prstGeom>
        </p:spPr>
        <p:txBody>
          <a:bodyPr>
            <a:spAutoFit/>
          </a:bodyPr>
          <a:lstStyle/>
          <a:p>
            <a:r>
              <a:rPr lang="en-US" altLang="en-US" sz="1600" b="1" dirty="0">
                <a:solidFill>
                  <a:srgbClr val="00FFFF"/>
                </a:solidFill>
              </a:rPr>
              <a:t>An Introduction to Epidemiology (CDC)</a:t>
            </a:r>
          </a:p>
          <a:p>
            <a:r>
              <a:rPr lang="es-MX" altLang="en-US" sz="1600" dirty="0">
                <a:solidFill>
                  <a:srgbClr val="00FFFF"/>
                </a:solidFill>
              </a:rPr>
              <a:t>http://www.cdc.gov/excite/classroom/intro_epi.htm</a:t>
            </a:r>
          </a:p>
        </p:txBody>
      </p:sp>
      <p:sp>
        <p:nvSpPr>
          <p:cNvPr id="6" name="Slide Number Placeholder 5"/>
          <p:cNvSpPr>
            <a:spLocks noGrp="1"/>
          </p:cNvSpPr>
          <p:nvPr>
            <p:ph type="sldNum" sz="quarter" idx="12"/>
          </p:nvPr>
        </p:nvSpPr>
        <p:spPr/>
        <p:txBody>
          <a:bodyPr/>
          <a:lstStyle/>
          <a:p>
            <a:pPr>
              <a:defRPr/>
            </a:pPr>
            <a:fld id="{6E680E2F-D2F9-4648-9E95-32ED8280301D}"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228600"/>
            <a:ext cx="7772400" cy="1143000"/>
          </a:xfrm>
        </p:spPr>
        <p:txBody>
          <a:bodyPr/>
          <a:lstStyle/>
          <a:p>
            <a:r>
              <a:rPr lang="en-US" altLang="en-US" b="1" smtClean="0"/>
              <a:t>Experimental Studies</a:t>
            </a:r>
            <a:endParaRPr lang="en-US" altLang="en-US" smtClean="0"/>
          </a:p>
        </p:txBody>
      </p:sp>
      <p:sp>
        <p:nvSpPr>
          <p:cNvPr id="27651" name="Rectangle 3"/>
          <p:cNvSpPr>
            <a:spLocks noGrp="1" noChangeArrowheads="1"/>
          </p:cNvSpPr>
          <p:nvPr>
            <p:ph type="body" idx="1"/>
          </p:nvPr>
        </p:nvSpPr>
        <p:spPr>
          <a:xfrm>
            <a:off x="381000" y="1676400"/>
            <a:ext cx="8458200" cy="4495800"/>
          </a:xfrm>
        </p:spPr>
        <p:txBody>
          <a:bodyPr/>
          <a:lstStyle/>
          <a:p>
            <a:r>
              <a:rPr lang="en-US" altLang="en-US" sz="3600" b="1" dirty="0"/>
              <a:t>T</a:t>
            </a:r>
            <a:r>
              <a:rPr lang="en-US" altLang="en-US" sz="3600" b="1" dirty="0" smtClean="0"/>
              <a:t>reatment and/or exposures occur in a “controlled” environment</a:t>
            </a:r>
          </a:p>
          <a:p>
            <a:r>
              <a:rPr lang="en-US" altLang="en-US" sz="3600" b="1" dirty="0"/>
              <a:t>P</a:t>
            </a:r>
            <a:r>
              <a:rPr lang="en-US" altLang="en-US" sz="3600" b="1" dirty="0" smtClean="0"/>
              <a:t>lanned research designs</a:t>
            </a:r>
          </a:p>
          <a:p>
            <a:r>
              <a:rPr lang="en-US" altLang="en-US" sz="3600" b="1" dirty="0" smtClean="0"/>
              <a:t>Clinical trials are the most well known experimental design.  Clinical trials use randomly assigned data.</a:t>
            </a: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41400" y="609600"/>
            <a:ext cx="7416800" cy="1143000"/>
          </a:xfrm>
        </p:spPr>
        <p:txBody>
          <a:bodyPr/>
          <a:lstStyle/>
          <a:p>
            <a:r>
              <a:rPr lang="en-US" altLang="en-US" b="1" dirty="0" smtClean="0"/>
              <a:t>Types of Primary </a:t>
            </a:r>
            <a:r>
              <a:rPr lang="en-US" altLang="en-US" b="1" dirty="0"/>
              <a:t>S</a:t>
            </a:r>
            <a:r>
              <a:rPr lang="en-US" altLang="en-US" b="1" dirty="0" smtClean="0"/>
              <a:t>tudies</a:t>
            </a:r>
            <a:endParaRPr lang="en-US" altLang="en-US" dirty="0" smtClean="0"/>
          </a:p>
        </p:txBody>
      </p:sp>
      <p:sp>
        <p:nvSpPr>
          <p:cNvPr id="540675" name="Rectangle 3"/>
          <p:cNvSpPr>
            <a:spLocks noGrp="1" noChangeArrowheads="1"/>
          </p:cNvSpPr>
          <p:nvPr>
            <p:ph type="body" idx="1"/>
          </p:nvPr>
        </p:nvSpPr>
        <p:spPr>
          <a:xfrm>
            <a:off x="990600" y="1981200"/>
            <a:ext cx="7265987" cy="3719512"/>
          </a:xfrm>
        </p:spPr>
        <p:txBody>
          <a:bodyPr/>
          <a:lstStyle/>
          <a:p>
            <a:pPr>
              <a:defRPr/>
            </a:pPr>
            <a:r>
              <a:rPr lang="en-US" sz="3600" b="1" dirty="0" smtClean="0"/>
              <a:t>Descriptive Studies</a:t>
            </a:r>
          </a:p>
          <a:p>
            <a:pPr lvl="1">
              <a:defRPr/>
            </a:pPr>
            <a:r>
              <a:rPr lang="en-US" sz="3200" b="1" dirty="0" smtClean="0"/>
              <a:t>describe occurrence of  an </a:t>
            </a:r>
            <a:r>
              <a:rPr lang="en-US" sz="3200" b="1" u="sng" dirty="0" smtClean="0"/>
              <a:t>outcome</a:t>
            </a:r>
            <a:br>
              <a:rPr lang="en-US" sz="3200" b="1" u="sng" dirty="0" smtClean="0"/>
            </a:br>
            <a:endParaRPr lang="en-US" sz="3200" b="1" dirty="0" smtClean="0"/>
          </a:p>
          <a:p>
            <a:pPr>
              <a:defRPr/>
            </a:pPr>
            <a:r>
              <a:rPr lang="en-US" sz="3600" b="1" dirty="0" smtClean="0"/>
              <a:t>Analytic Studies</a:t>
            </a:r>
          </a:p>
          <a:p>
            <a:pPr lvl="1">
              <a:defRPr/>
            </a:pPr>
            <a:r>
              <a:rPr lang="en-US" sz="3200" b="1" dirty="0"/>
              <a:t>d</a:t>
            </a:r>
            <a:r>
              <a:rPr lang="en-US" sz="3200" b="1" dirty="0" smtClean="0"/>
              <a:t>escribe the potential </a:t>
            </a:r>
            <a:r>
              <a:rPr lang="en-US" sz="3200" b="1" i="1" dirty="0" smtClean="0">
                <a:solidFill>
                  <a:srgbClr val="00FFFF"/>
                </a:solidFill>
                <a:effectLst>
                  <a:outerShdw blurRad="38100" dist="38100" dir="2700000" algn="tl">
                    <a:srgbClr val="000000"/>
                  </a:outerShdw>
                </a:effectLst>
              </a:rPr>
              <a:t>association</a:t>
            </a:r>
            <a:r>
              <a:rPr lang="en-US" sz="3200" b="1" dirty="0" smtClean="0"/>
              <a:t> between </a:t>
            </a:r>
            <a:r>
              <a:rPr lang="en-US" sz="3200" b="1" u="sng" dirty="0" smtClean="0"/>
              <a:t>exposure</a:t>
            </a:r>
            <a:r>
              <a:rPr lang="en-US" sz="3200" b="1" dirty="0" smtClean="0"/>
              <a:t> and </a:t>
            </a:r>
            <a:r>
              <a:rPr lang="en-US" sz="3200" b="1" u="sng" dirty="0" smtClean="0"/>
              <a:t>outcome</a:t>
            </a:r>
            <a:endParaRPr lang="en-US" sz="3200" b="1" dirty="0" smtClean="0"/>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457200"/>
            <a:ext cx="7772400" cy="609600"/>
          </a:xfrm>
        </p:spPr>
        <p:txBody>
          <a:bodyPr/>
          <a:lstStyle/>
          <a:p>
            <a:r>
              <a:rPr lang="en-US" altLang="en-US" b="1" smtClean="0"/>
              <a:t>Observational Studies</a:t>
            </a:r>
            <a:endParaRPr lang="en-US" altLang="en-US" smtClean="0"/>
          </a:p>
        </p:txBody>
      </p:sp>
      <p:sp>
        <p:nvSpPr>
          <p:cNvPr id="28675" name="Rectangle 3"/>
          <p:cNvSpPr>
            <a:spLocks noGrp="1" noChangeArrowheads="1"/>
          </p:cNvSpPr>
          <p:nvPr>
            <p:ph type="body" idx="1"/>
          </p:nvPr>
        </p:nvSpPr>
        <p:spPr>
          <a:xfrm>
            <a:off x="228600" y="1371600"/>
            <a:ext cx="8763000" cy="5029200"/>
          </a:xfrm>
        </p:spPr>
        <p:txBody>
          <a:bodyPr/>
          <a:lstStyle/>
          <a:p>
            <a:pPr marL="742950" indent="-742950">
              <a:buFont typeface="+mj-lt"/>
              <a:buAutoNum type="arabicPeriod"/>
            </a:pPr>
            <a:r>
              <a:rPr lang="en-US" altLang="en-US" sz="3600" dirty="0"/>
              <a:t>N</a:t>
            </a:r>
            <a:r>
              <a:rPr lang="en-US" altLang="en-US" sz="3600" dirty="0" smtClean="0"/>
              <a:t>on-experimental</a:t>
            </a:r>
          </a:p>
          <a:p>
            <a:pPr marL="742950" indent="-742950">
              <a:buFont typeface="+mj-lt"/>
              <a:buAutoNum type="arabicPeriod"/>
            </a:pPr>
            <a:r>
              <a:rPr lang="en-US" altLang="en-US" sz="3600" dirty="0"/>
              <a:t>O</a:t>
            </a:r>
            <a:r>
              <a:rPr lang="en-US" altLang="en-US" sz="3600" dirty="0" smtClean="0"/>
              <a:t>bservational because there is no individual intervention</a:t>
            </a:r>
          </a:p>
          <a:p>
            <a:pPr marL="742950" indent="-742950">
              <a:buFont typeface="+mj-lt"/>
              <a:buAutoNum type="arabicPeriod"/>
            </a:pPr>
            <a:r>
              <a:rPr lang="en-US" altLang="en-US" sz="3600" dirty="0"/>
              <a:t>T</a:t>
            </a:r>
            <a:r>
              <a:rPr lang="en-US" altLang="en-US" sz="3600" dirty="0" smtClean="0"/>
              <a:t>reatment and/or exposures occur in a “non-controlled” environment</a:t>
            </a:r>
          </a:p>
          <a:p>
            <a:pPr marL="742950" indent="-742950">
              <a:buFont typeface="+mj-lt"/>
              <a:buAutoNum type="arabicPeriod"/>
            </a:pPr>
            <a:r>
              <a:rPr lang="en-US" altLang="en-US" sz="3600" dirty="0" smtClean="0"/>
              <a:t>Individuals can be observed prospectively, retrospectively, or currently (i.e.  cross-sectional)</a:t>
            </a: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304800"/>
            <a:ext cx="7772400" cy="1143000"/>
          </a:xfrm>
        </p:spPr>
        <p:txBody>
          <a:bodyPr/>
          <a:lstStyle/>
          <a:p>
            <a:r>
              <a:rPr lang="en-US" altLang="en-US" b="1" smtClean="0"/>
              <a:t>Cross-sectional studies</a:t>
            </a:r>
            <a:endParaRPr lang="en-US" altLang="en-US" smtClean="0"/>
          </a:p>
        </p:txBody>
      </p:sp>
      <p:sp>
        <p:nvSpPr>
          <p:cNvPr id="1028" name="Rectangle 3"/>
          <p:cNvSpPr>
            <a:spLocks noGrp="1" noChangeArrowheads="1"/>
          </p:cNvSpPr>
          <p:nvPr>
            <p:ph type="body" idx="1"/>
          </p:nvPr>
        </p:nvSpPr>
        <p:spPr>
          <a:xfrm>
            <a:off x="457200" y="1676400"/>
            <a:ext cx="8382000" cy="1600200"/>
          </a:xfrm>
        </p:spPr>
        <p:txBody>
          <a:bodyPr/>
          <a:lstStyle/>
          <a:p>
            <a:r>
              <a:rPr lang="en-US" altLang="en-US" b="1" smtClean="0"/>
              <a:t>An “observational” design that surveys exposures and disease status at a single point in time  (a cross-section of the population)</a:t>
            </a:r>
          </a:p>
        </p:txBody>
      </p:sp>
      <p:sp>
        <p:nvSpPr>
          <p:cNvPr id="1030" name="Line 5"/>
          <p:cNvSpPr>
            <a:spLocks noChangeShapeType="1"/>
          </p:cNvSpPr>
          <p:nvPr/>
        </p:nvSpPr>
        <p:spPr bwMode="auto">
          <a:xfrm>
            <a:off x="1371600" y="41148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1" name="Text Box 6"/>
          <p:cNvSpPr txBox="1">
            <a:spLocks noChangeArrowheads="1"/>
          </p:cNvSpPr>
          <p:nvPr/>
        </p:nvSpPr>
        <p:spPr bwMode="auto">
          <a:xfrm>
            <a:off x="3926595" y="4267200"/>
            <a:ext cx="75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solidFill>
                  <a:srgbClr val="009900"/>
                </a:solidFill>
              </a:rPr>
              <a:t>time</a:t>
            </a:r>
          </a:p>
        </p:txBody>
      </p:sp>
      <p:sp>
        <p:nvSpPr>
          <p:cNvPr id="1032" name="AutoShape 7"/>
          <p:cNvSpPr>
            <a:spLocks noChangeArrowheads="1"/>
          </p:cNvSpPr>
          <p:nvPr/>
        </p:nvSpPr>
        <p:spPr bwMode="auto">
          <a:xfrm>
            <a:off x="1371600" y="4503145"/>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033" name="Text Box 8"/>
          <p:cNvSpPr txBox="1">
            <a:spLocks noChangeArrowheads="1"/>
          </p:cNvSpPr>
          <p:nvPr/>
        </p:nvSpPr>
        <p:spPr bwMode="auto">
          <a:xfrm>
            <a:off x="1958247" y="4885983"/>
            <a:ext cx="4986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Study only exists at this point in time</a:t>
            </a:r>
          </a:p>
        </p:txBody>
      </p:sp>
      <p:sp>
        <p:nvSpPr>
          <p:cNvPr id="9" name="Slide Number Placeholder 8"/>
          <p:cNvSpPr>
            <a:spLocks noGrp="1"/>
          </p:cNvSpPr>
          <p:nvPr>
            <p:ph type="sldNum" sz="quarter" idx="12"/>
          </p:nvPr>
        </p:nvSpPr>
        <p:spPr/>
        <p:txBody>
          <a:bodyPr/>
          <a:lstStyle/>
          <a:p>
            <a:pPr>
              <a:defRPr/>
            </a:pPr>
            <a:fld id="{0D53AC49-643E-420A-B40D-48AA515F4E26}"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1295400"/>
          </a:xfrm>
        </p:spPr>
        <p:txBody>
          <a:bodyPr/>
          <a:lstStyle/>
          <a:p>
            <a:r>
              <a:rPr lang="en-US" dirty="0" smtClean="0"/>
              <a:t>Observational Studies </a:t>
            </a:r>
            <a:br>
              <a:rPr lang="en-US" dirty="0" smtClean="0"/>
            </a:br>
            <a:r>
              <a:rPr lang="en-US" dirty="0" smtClean="0"/>
              <a:t>and Timeframe</a:t>
            </a:r>
            <a:endParaRPr lang="en-US" dirty="0"/>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2085975"/>
            <a:ext cx="5029200" cy="4258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22</a:t>
            </a:fld>
            <a:endParaRPr lang="en-US"/>
          </a:p>
        </p:txBody>
      </p:sp>
    </p:spTree>
    <p:extLst>
      <p:ext uri="{BB962C8B-B14F-4D97-AF65-F5344CB8AC3E}">
        <p14:creationId xmlns:p14="http://schemas.microsoft.com/office/powerpoint/2010/main" val="1083267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 y="304800"/>
            <a:ext cx="5638800" cy="838200"/>
          </a:xfrm>
        </p:spPr>
        <p:txBody>
          <a:bodyPr/>
          <a:lstStyle/>
          <a:p>
            <a:r>
              <a:rPr lang="en-US" altLang="en-US" b="1" smtClean="0"/>
              <a:t>Cross-sectional Design</a:t>
            </a:r>
            <a:endParaRPr lang="en-US" altLang="en-US" smtClean="0"/>
          </a:p>
        </p:txBody>
      </p:sp>
      <p:sp>
        <p:nvSpPr>
          <p:cNvPr id="29699" name="Rectangle 3"/>
          <p:cNvSpPr>
            <a:spLocks noChangeArrowheads="1"/>
          </p:cNvSpPr>
          <p:nvPr/>
        </p:nvSpPr>
        <p:spPr bwMode="auto">
          <a:xfrm>
            <a:off x="1447800" y="3733800"/>
            <a:ext cx="908050" cy="189865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0" name="Line 4"/>
          <p:cNvSpPr>
            <a:spLocks noChangeShapeType="1"/>
          </p:cNvSpPr>
          <p:nvPr/>
        </p:nvSpPr>
        <p:spPr bwMode="auto">
          <a:xfrm>
            <a:off x="381000" y="57150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1" name="Text Box 5"/>
          <p:cNvSpPr txBox="1">
            <a:spLocks noChangeArrowheads="1"/>
          </p:cNvSpPr>
          <p:nvPr/>
        </p:nvSpPr>
        <p:spPr bwMode="auto">
          <a:xfrm>
            <a:off x="3124200" y="5715000"/>
            <a:ext cx="75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rgbClr val="009900"/>
                </a:solidFill>
              </a:rPr>
              <a:t>time</a:t>
            </a:r>
          </a:p>
        </p:txBody>
      </p:sp>
      <p:sp>
        <p:nvSpPr>
          <p:cNvPr id="29702" name="AutoShape 6"/>
          <p:cNvSpPr>
            <a:spLocks noChangeArrowheads="1"/>
          </p:cNvSpPr>
          <p:nvPr/>
        </p:nvSpPr>
        <p:spPr bwMode="auto">
          <a:xfrm>
            <a:off x="1676400" y="59436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3" name="Text Box 7"/>
          <p:cNvSpPr txBox="1">
            <a:spLocks noChangeArrowheads="1"/>
          </p:cNvSpPr>
          <p:nvPr/>
        </p:nvSpPr>
        <p:spPr bwMode="auto">
          <a:xfrm>
            <a:off x="2362200" y="6172200"/>
            <a:ext cx="4986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Study only exists at this point in time</a:t>
            </a:r>
          </a:p>
        </p:txBody>
      </p:sp>
      <p:sp>
        <p:nvSpPr>
          <p:cNvPr id="29704" name="AutoShape 8"/>
          <p:cNvSpPr>
            <a:spLocks noChangeArrowheads="1"/>
          </p:cNvSpPr>
          <p:nvPr/>
        </p:nvSpPr>
        <p:spPr bwMode="auto">
          <a:xfrm flipV="1">
            <a:off x="152400" y="2438400"/>
            <a:ext cx="2209800" cy="2057400"/>
          </a:xfrm>
          <a:prstGeom prst="curvedRightArrow">
            <a:avLst>
              <a:gd name="adj1" fmla="val 20000"/>
              <a:gd name="adj2" fmla="val 40000"/>
              <a:gd name="adj3" fmla="val 35802"/>
            </a:avLst>
          </a:prstGeom>
          <a:solidFill>
            <a:schemeClr val="accent1"/>
          </a:solidFill>
          <a:ln w="12699">
            <a:solidFill>
              <a:schemeClr val="tx1"/>
            </a:solidFill>
            <a:miter lim="800000"/>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05" name="AutoShape 9"/>
          <p:cNvSpPr>
            <a:spLocks noChangeArrowheads="1"/>
          </p:cNvSpPr>
          <p:nvPr/>
        </p:nvSpPr>
        <p:spPr bwMode="auto">
          <a:xfrm>
            <a:off x="2514600" y="2362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Study</a:t>
            </a:r>
          </a:p>
          <a:p>
            <a:pPr algn="ctr"/>
            <a:r>
              <a:rPr lang="en-US" altLang="en-US" b="1"/>
              <a:t>population</a:t>
            </a:r>
          </a:p>
        </p:txBody>
      </p:sp>
      <p:sp>
        <p:nvSpPr>
          <p:cNvPr id="29706" name="AutoShape 10"/>
          <p:cNvSpPr>
            <a:spLocks noChangeArrowheads="1"/>
          </p:cNvSpPr>
          <p:nvPr/>
        </p:nvSpPr>
        <p:spPr bwMode="auto">
          <a:xfrm>
            <a:off x="4495800" y="15240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No Disease</a:t>
            </a:r>
          </a:p>
        </p:txBody>
      </p:sp>
      <p:sp>
        <p:nvSpPr>
          <p:cNvPr id="29707" name="AutoShape 11"/>
          <p:cNvSpPr>
            <a:spLocks noChangeArrowheads="1"/>
          </p:cNvSpPr>
          <p:nvPr/>
        </p:nvSpPr>
        <p:spPr bwMode="auto">
          <a:xfrm>
            <a:off x="4495800" y="3124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Disease</a:t>
            </a:r>
          </a:p>
        </p:txBody>
      </p:sp>
      <p:sp>
        <p:nvSpPr>
          <p:cNvPr id="29708" name="AutoShape 12"/>
          <p:cNvSpPr>
            <a:spLocks noChangeArrowheads="1"/>
          </p:cNvSpPr>
          <p:nvPr/>
        </p:nvSpPr>
        <p:spPr bwMode="auto">
          <a:xfrm>
            <a:off x="6477000" y="12192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present</a:t>
            </a:r>
          </a:p>
        </p:txBody>
      </p:sp>
      <p:sp>
        <p:nvSpPr>
          <p:cNvPr id="29709" name="AutoShape 13"/>
          <p:cNvSpPr>
            <a:spLocks noChangeArrowheads="1"/>
          </p:cNvSpPr>
          <p:nvPr/>
        </p:nvSpPr>
        <p:spPr bwMode="auto">
          <a:xfrm>
            <a:off x="6477000" y="19812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absent</a:t>
            </a:r>
          </a:p>
        </p:txBody>
      </p:sp>
      <p:sp>
        <p:nvSpPr>
          <p:cNvPr id="29710" name="AutoShape 14"/>
          <p:cNvSpPr>
            <a:spLocks noChangeArrowheads="1"/>
          </p:cNvSpPr>
          <p:nvPr/>
        </p:nvSpPr>
        <p:spPr bwMode="auto">
          <a:xfrm>
            <a:off x="6477000" y="29718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present</a:t>
            </a:r>
          </a:p>
        </p:txBody>
      </p:sp>
      <p:sp>
        <p:nvSpPr>
          <p:cNvPr id="29711" name="AutoShape 15"/>
          <p:cNvSpPr>
            <a:spLocks noChangeArrowheads="1"/>
          </p:cNvSpPr>
          <p:nvPr/>
        </p:nvSpPr>
        <p:spPr bwMode="auto">
          <a:xfrm>
            <a:off x="6477000" y="37338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absent</a:t>
            </a:r>
          </a:p>
        </p:txBody>
      </p:sp>
      <p:sp>
        <p:nvSpPr>
          <p:cNvPr id="29712" name="AutoShape 16"/>
          <p:cNvSpPr>
            <a:spLocks/>
          </p:cNvSpPr>
          <p:nvPr/>
        </p:nvSpPr>
        <p:spPr bwMode="auto">
          <a:xfrm>
            <a:off x="4267200" y="2133600"/>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3" name="AutoShape 17"/>
          <p:cNvSpPr>
            <a:spLocks/>
          </p:cNvSpPr>
          <p:nvPr/>
        </p:nvSpPr>
        <p:spPr bwMode="auto">
          <a:xfrm>
            <a:off x="6248400" y="15240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9714" name="AutoShape 18"/>
          <p:cNvSpPr>
            <a:spLocks/>
          </p:cNvSpPr>
          <p:nvPr/>
        </p:nvSpPr>
        <p:spPr bwMode="auto">
          <a:xfrm>
            <a:off x="6248400" y="32766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cxnSp>
        <p:nvCxnSpPr>
          <p:cNvPr id="29715" name="AutoShape 19"/>
          <p:cNvCxnSpPr>
            <a:cxnSpLocks noChangeShapeType="1"/>
          </p:cNvCxnSpPr>
          <p:nvPr/>
        </p:nvCxnSpPr>
        <p:spPr bwMode="auto">
          <a:xfrm>
            <a:off x="2667000" y="4495800"/>
            <a:ext cx="60960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29716" name="Line 20"/>
          <p:cNvSpPr>
            <a:spLocks noChangeShapeType="1"/>
          </p:cNvSpPr>
          <p:nvPr/>
        </p:nvSpPr>
        <p:spPr bwMode="auto">
          <a:xfrm flipV="1">
            <a:off x="1905000" y="4495800"/>
            <a:ext cx="3810000" cy="1219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Slide Number Placeholder 21"/>
          <p:cNvSpPr>
            <a:spLocks noGrp="1"/>
          </p:cNvSpPr>
          <p:nvPr>
            <p:ph type="sldNum" sz="quarter" idx="12"/>
          </p:nvPr>
        </p:nvSpPr>
        <p:spPr/>
        <p:txBody>
          <a:bodyPr/>
          <a:lstStyle/>
          <a:p>
            <a:pPr>
              <a:defRPr/>
            </a:pPr>
            <a:fld id="{0D53AC49-643E-420A-B40D-48AA515F4E26}"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85800" y="304800"/>
            <a:ext cx="7772400" cy="1143000"/>
          </a:xfrm>
        </p:spPr>
        <p:txBody>
          <a:bodyPr/>
          <a:lstStyle/>
          <a:p>
            <a:r>
              <a:rPr lang="en-US" altLang="en-US" b="1" dirty="0" smtClean="0"/>
              <a:t>Cross-sectional Studies</a:t>
            </a:r>
            <a:endParaRPr lang="en-US" altLang="en-US" dirty="0" smtClean="0"/>
          </a:p>
        </p:txBody>
      </p:sp>
      <p:sp>
        <p:nvSpPr>
          <p:cNvPr id="2052" name="Rectangle 3"/>
          <p:cNvSpPr>
            <a:spLocks noGrp="1" noChangeArrowheads="1"/>
          </p:cNvSpPr>
          <p:nvPr>
            <p:ph type="body" idx="1"/>
          </p:nvPr>
        </p:nvSpPr>
        <p:spPr>
          <a:xfrm>
            <a:off x="533400" y="1600200"/>
            <a:ext cx="8382000" cy="4953000"/>
          </a:xfrm>
        </p:spPr>
        <p:txBody>
          <a:bodyPr/>
          <a:lstStyle/>
          <a:p>
            <a:r>
              <a:rPr lang="en-US" altLang="en-US" b="1" dirty="0" smtClean="0"/>
              <a:t>Often used to study conditions that </a:t>
            </a:r>
            <a:r>
              <a:rPr lang="en-US" altLang="en-US" sz="3600" b="1" u="sng" dirty="0" smtClean="0"/>
              <a:t>are relatively frequent with long duration of expression</a:t>
            </a:r>
            <a:r>
              <a:rPr lang="en-US" altLang="en-US" b="1" dirty="0" smtClean="0"/>
              <a:t> (nonfatal, chronic conditions)</a:t>
            </a:r>
          </a:p>
          <a:p>
            <a:r>
              <a:rPr lang="en-US" altLang="en-US" b="1" dirty="0" smtClean="0"/>
              <a:t>It measures </a:t>
            </a:r>
            <a:r>
              <a:rPr lang="en-US" altLang="en-US" b="1" i="1" dirty="0" smtClean="0">
                <a:solidFill>
                  <a:srgbClr val="00FFFF"/>
                </a:solidFill>
              </a:rPr>
              <a:t>prevalence</a:t>
            </a:r>
            <a:r>
              <a:rPr lang="en-US" altLang="en-US" b="1" dirty="0" smtClean="0"/>
              <a:t>, not </a:t>
            </a:r>
            <a:r>
              <a:rPr lang="en-US" altLang="en-US" b="1" i="1" dirty="0" smtClean="0">
                <a:solidFill>
                  <a:srgbClr val="00FFFF"/>
                </a:solidFill>
              </a:rPr>
              <a:t>incidence</a:t>
            </a:r>
            <a:r>
              <a:rPr lang="en-US" altLang="en-US" b="1" dirty="0" smtClean="0"/>
              <a:t> of disease</a:t>
            </a:r>
          </a:p>
          <a:p>
            <a:r>
              <a:rPr lang="en-US" altLang="en-US" b="1" dirty="0" smtClean="0"/>
              <a:t>Example: community surveys</a:t>
            </a:r>
          </a:p>
          <a:p>
            <a:r>
              <a:rPr lang="en-US" altLang="en-US" b="1" dirty="0" smtClean="0"/>
              <a:t>Not suitable for studying rare or highly fatal diseases or a disease with short duration of expression</a:t>
            </a:r>
            <a:endParaRPr lang="en-US" altLang="en-US" sz="2600" b="1" dirty="0" smtClean="0"/>
          </a:p>
        </p:txBody>
      </p:sp>
      <p:graphicFrame>
        <p:nvGraphicFramePr>
          <p:cNvPr id="2050" name="Object 4"/>
          <p:cNvGraphicFramePr>
            <a:graphicFrameLocks noChangeAspect="1"/>
          </p:cNvGraphicFramePr>
          <p:nvPr/>
        </p:nvGraphicFramePr>
        <p:xfrm>
          <a:off x="8229600" y="228600"/>
          <a:ext cx="668338" cy="1371600"/>
        </p:xfrm>
        <a:graphic>
          <a:graphicData uri="http://schemas.openxmlformats.org/presentationml/2006/ole">
            <mc:AlternateContent xmlns:mc="http://schemas.openxmlformats.org/markup-compatibility/2006">
              <mc:Choice xmlns:v="urn:schemas-microsoft-com:vml" Requires="v">
                <p:oleObj spid="_x0000_s2076" name="Clip" r:id="rId4" imgW="1526540" imgH="3131820" progId="">
                  <p:embed/>
                </p:oleObj>
              </mc:Choice>
              <mc:Fallback>
                <p:oleObj name="Clip" r:id="rId4" imgW="1526540" imgH="3131820" progId="">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228600"/>
                        <a:ext cx="668338"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0D53AC49-643E-420A-B40D-48AA515F4E26}"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762000" y="457200"/>
            <a:ext cx="7772400" cy="609600"/>
          </a:xfrm>
        </p:spPr>
        <p:txBody>
          <a:bodyPr/>
          <a:lstStyle/>
          <a:p>
            <a:r>
              <a:rPr lang="en-US" altLang="en-US" b="1" dirty="0" smtClean="0"/>
              <a:t>Cross-sectional studies</a:t>
            </a:r>
            <a:endParaRPr lang="en-US" altLang="en-US" dirty="0" smtClean="0"/>
          </a:p>
        </p:txBody>
      </p:sp>
      <p:sp>
        <p:nvSpPr>
          <p:cNvPr id="3076" name="Rectangle 3"/>
          <p:cNvSpPr>
            <a:spLocks noGrp="1" noChangeArrowheads="1"/>
          </p:cNvSpPr>
          <p:nvPr>
            <p:ph type="body" idx="1"/>
          </p:nvPr>
        </p:nvSpPr>
        <p:spPr>
          <a:xfrm>
            <a:off x="76200" y="990600"/>
            <a:ext cx="8763000" cy="5715000"/>
          </a:xfrm>
        </p:spPr>
        <p:txBody>
          <a:bodyPr/>
          <a:lstStyle/>
          <a:p>
            <a:r>
              <a:rPr lang="en-US" altLang="en-US" sz="4000" b="1" dirty="0" smtClean="0"/>
              <a:t>Disadvantages</a:t>
            </a:r>
          </a:p>
          <a:p>
            <a:pPr lvl="2"/>
            <a:r>
              <a:rPr lang="en-US" altLang="en-US" sz="3200" b="1" dirty="0" smtClean="0">
                <a:solidFill>
                  <a:srgbClr val="FF0000"/>
                </a:solidFill>
              </a:rPr>
              <a:t>Weakest observational design,                            </a:t>
            </a:r>
            <a:r>
              <a:rPr lang="en-US" altLang="en-US" sz="3200" b="1" dirty="0" smtClean="0"/>
              <a:t>(it measures prevalence, not incidence of disease).  Prevalent cases are survivors</a:t>
            </a:r>
          </a:p>
          <a:p>
            <a:pPr lvl="2"/>
            <a:r>
              <a:rPr lang="en-US" altLang="en-US" sz="3200" b="1" dirty="0" smtClean="0"/>
              <a:t>The </a:t>
            </a:r>
            <a:r>
              <a:rPr lang="en-US" altLang="en-US" sz="3200" b="1" u="sng" dirty="0" smtClean="0">
                <a:solidFill>
                  <a:srgbClr val="FF0000"/>
                </a:solidFill>
              </a:rPr>
              <a:t>Temporal Sequence </a:t>
            </a:r>
            <a:r>
              <a:rPr lang="en-US" altLang="en-US" sz="3200" b="1" dirty="0" smtClean="0"/>
              <a:t>of exposure and effect may be difficult or impossible to determine</a:t>
            </a:r>
          </a:p>
          <a:p>
            <a:pPr lvl="2"/>
            <a:r>
              <a:rPr lang="en-US" altLang="en-US" sz="3200" b="1" dirty="0" smtClean="0"/>
              <a:t>Usually don’t know when disease occurred</a:t>
            </a:r>
          </a:p>
          <a:p>
            <a:pPr lvl="2"/>
            <a:r>
              <a:rPr lang="en-US" altLang="en-US" sz="3200" b="1" dirty="0" smtClean="0"/>
              <a:t>Rare events a problem.  Quickly emerging diseases are also problem.</a:t>
            </a:r>
            <a:endParaRPr lang="en-US" altLang="en-US" sz="2800" b="1" dirty="0" smtClean="0"/>
          </a:p>
        </p:txBody>
      </p:sp>
      <p:graphicFrame>
        <p:nvGraphicFramePr>
          <p:cNvPr id="3074" name="Object 4"/>
          <p:cNvGraphicFramePr>
            <a:graphicFrameLocks noChangeAspect="1"/>
          </p:cNvGraphicFramePr>
          <p:nvPr/>
        </p:nvGraphicFramePr>
        <p:xfrm>
          <a:off x="8229600" y="228600"/>
          <a:ext cx="668338" cy="1371600"/>
        </p:xfrm>
        <a:graphic>
          <a:graphicData uri="http://schemas.openxmlformats.org/presentationml/2006/ole">
            <mc:AlternateContent xmlns:mc="http://schemas.openxmlformats.org/markup-compatibility/2006">
              <mc:Choice xmlns:v="urn:schemas-microsoft-com:vml" Requires="v">
                <p:oleObj spid="_x0000_s3100" name="Clip" r:id="rId4" imgW="1526540" imgH="3131820" progId="">
                  <p:embed/>
                </p:oleObj>
              </mc:Choice>
              <mc:Fallback>
                <p:oleObj name="Clip" r:id="rId4" imgW="1526540" imgH="3131820" progId="">
                  <p:embed/>
                  <p:pic>
                    <p:nvPicPr>
                      <p:cNvPr id="0" name="Picture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228600"/>
                        <a:ext cx="668338"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0D53AC49-643E-420A-B40D-48AA515F4E26}"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394BE99-7C64-4FF9-9543-3A49B9A17240}" type="slidenum">
              <a:rPr lang="en-US" smtClean="0"/>
              <a:pPr>
                <a:defRPr/>
              </a:pPr>
              <a:t>26</a:t>
            </a:fld>
            <a:endParaRPr lang="en-US"/>
          </a:p>
        </p:txBody>
      </p:sp>
      <p:sp>
        <p:nvSpPr>
          <p:cNvPr id="219137" name="Rectangle 1"/>
          <p:cNvSpPr>
            <a:spLocks noChangeArrowheads="1"/>
          </p:cNvSpPr>
          <p:nvPr/>
        </p:nvSpPr>
        <p:spPr bwMode="auto">
          <a:xfrm>
            <a:off x="152400" y="982924"/>
            <a:ext cx="8763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3200" b="1" i="0" u="none" strike="noStrike" cap="none" normalizeH="0" baseline="0" dirty="0" smtClean="0">
                <a:ln>
                  <a:noFill/>
                </a:ln>
                <a:solidFill>
                  <a:srgbClr val="FF0000"/>
                </a:solidFill>
                <a:effectLst/>
                <a:latin typeface="Calibri" pitchFamily="34" charset="0"/>
                <a:ea typeface="Times New Roman" pitchFamily="18" charset="0"/>
                <a:cs typeface="Calibri" pitchFamily="34" charset="0"/>
              </a:rPr>
              <a:t>Analysis of cross-sectional studies</a:t>
            </a:r>
            <a:endParaRPr kumimoji="0" lang="en-US" sz="3200" b="0" i="0" u="none" strike="noStrike" cap="none" normalizeH="0" baseline="0" dirty="0" smtClean="0">
              <a:ln>
                <a:noFill/>
              </a:ln>
              <a:solidFill>
                <a:srgbClr val="FF0000"/>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800" b="1" i="0" u="none" strike="noStrike" cap="none" normalizeH="0" baseline="0" dirty="0" smtClean="0">
                <a:ln>
                  <a:noFill/>
                </a:ln>
                <a:solidFill>
                  <a:schemeClr val="tx2"/>
                </a:solidFill>
                <a:effectLst/>
                <a:latin typeface="Calibri" pitchFamily="34" charset="0"/>
                <a:ea typeface="Times New Roman" pitchFamily="18" charset="0"/>
                <a:cs typeface="Calibri" pitchFamily="34" charset="0"/>
              </a:rPr>
              <a:t>In a cross-sectional study, to calculate prevalence, multiple parameters are measured simultaneously – questions, observations, and answers.</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endParaRPr kumimoji="0" lang="en-US" sz="2800" b="0" i="0" u="none" strike="noStrike" cap="none" normalizeH="0" baseline="0" dirty="0" smtClean="0">
              <a:ln>
                <a:noFill/>
              </a:ln>
              <a:solidFill>
                <a:schemeClr val="tx2"/>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800" b="1" i="0" u="none" strike="noStrike" cap="none" normalizeH="0" baseline="0" dirty="0" smtClean="0">
                <a:ln>
                  <a:noFill/>
                </a:ln>
                <a:solidFill>
                  <a:schemeClr val="tx2"/>
                </a:solidFill>
                <a:effectLst/>
                <a:latin typeface="Calibri" pitchFamily="34" charset="0"/>
                <a:ea typeface="Times New Roman" pitchFamily="18" charset="0"/>
                <a:cs typeface="Calibri" pitchFamily="34" charset="0"/>
              </a:rPr>
              <a:t>Prevalence = No of cases at a given time / No of people at the same given time</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endParaRPr kumimoji="0" lang="en-US" sz="2800" b="0" i="0" u="none" strike="noStrike" cap="none" normalizeH="0" baseline="0" dirty="0" smtClean="0">
              <a:ln>
                <a:noFill/>
              </a:ln>
              <a:solidFill>
                <a:schemeClr val="tx2"/>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1800" b="1" i="1" u="none" strike="noStrike" cap="none" normalizeH="0" baseline="0" dirty="0" smtClean="0">
                <a:ln>
                  <a:noFill/>
                </a:ln>
                <a:solidFill>
                  <a:schemeClr val="tx2"/>
                </a:solidFill>
                <a:effectLst/>
                <a:latin typeface="Calibri" pitchFamily="34" charset="0"/>
                <a:ea typeface="Times New Roman" pitchFamily="18" charset="0"/>
                <a:cs typeface="Calibri" pitchFamily="34" charset="0"/>
              </a:rPr>
              <a:t>For continuous variables, they fall along a scale within a given range. To calculate prevalence, the values have to be below or above predetermined level or else median levels may be calculated. </a:t>
            </a:r>
            <a:endParaRPr kumimoji="0" lang="en-US" sz="1800" b="0" i="1" u="none" strike="noStrike" cap="none" normalizeH="0" baseline="0" dirty="0" smtClean="0">
              <a:ln>
                <a:noFill/>
              </a:ln>
              <a:solidFill>
                <a:schemeClr val="tx2"/>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394BE99-7C64-4FF9-9543-3A49B9A17240}" type="slidenum">
              <a:rPr lang="en-US" smtClean="0"/>
              <a:pPr>
                <a:defRPr/>
              </a:pPr>
              <a:t>27</a:t>
            </a:fld>
            <a:endParaRPr lang="en-US"/>
          </a:p>
        </p:txBody>
      </p:sp>
      <p:sp>
        <p:nvSpPr>
          <p:cNvPr id="4" name="Rectangle 3"/>
          <p:cNvSpPr/>
          <p:nvPr/>
        </p:nvSpPr>
        <p:spPr>
          <a:xfrm>
            <a:off x="0" y="152401"/>
            <a:ext cx="8991600" cy="6524863"/>
          </a:xfrm>
          <a:prstGeom prst="rect">
            <a:avLst/>
          </a:prstGeom>
        </p:spPr>
        <p:txBody>
          <a:bodyPr wrap="square">
            <a:spAutoFit/>
          </a:bodyPr>
          <a:lstStyle/>
          <a:p>
            <a:pPr lvl="0" algn="ctr">
              <a:tabLst>
                <a:tab pos="457200" algn="l"/>
              </a:tabLst>
            </a:pPr>
            <a:r>
              <a:rPr lang="en-US" sz="3200" dirty="0" smtClean="0">
                <a:solidFill>
                  <a:srgbClr val="FFC000"/>
                </a:solidFill>
                <a:latin typeface="Calibri" pitchFamily="34" charset="0"/>
                <a:ea typeface="Times New Roman" pitchFamily="18" charset="0"/>
                <a:cs typeface="Calibri" pitchFamily="34" charset="0"/>
              </a:rPr>
              <a:t>Cross-Sectional Studies Advantages and Disadvantages</a:t>
            </a:r>
          </a:p>
          <a:p>
            <a:pPr lvl="0" algn="ctr">
              <a:tabLst>
                <a:tab pos="457200" algn="l"/>
              </a:tabLst>
            </a:pPr>
            <a:endParaRPr lang="en-US" sz="3200" dirty="0" smtClean="0">
              <a:solidFill>
                <a:srgbClr val="FFC000"/>
              </a:solidFill>
              <a:latin typeface="Calibri" pitchFamily="34" charset="0"/>
              <a:cs typeface="Calibri" pitchFamily="34" charset="0"/>
            </a:endParaRPr>
          </a:p>
          <a:p>
            <a:pPr lvl="0">
              <a:tabLst>
                <a:tab pos="457200" algn="l"/>
              </a:tabLst>
            </a:pPr>
            <a:r>
              <a:rPr lang="en-US" b="1" dirty="0" smtClean="0">
                <a:solidFill>
                  <a:srgbClr val="FF0000"/>
                </a:solidFill>
                <a:latin typeface="Calibri" pitchFamily="34" charset="0"/>
                <a:ea typeface="Times New Roman" pitchFamily="18" charset="0"/>
                <a:cs typeface="Calibri" pitchFamily="34" charset="0"/>
              </a:rPr>
              <a:t>Advantages of cross-sectional studies</a:t>
            </a:r>
            <a:endParaRPr lang="en-US" dirty="0" smtClean="0">
              <a:solidFill>
                <a:srgbClr val="FF0000"/>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Relatively quick to conduct</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All variables are collected at one go</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Multiple outcomes can be researched at once</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Prevalence for all factors can be measured</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Good for descriptive analysis</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Can be used as a springboard for further research</a:t>
            </a:r>
          </a:p>
          <a:p>
            <a:pPr lvl="0">
              <a:buFontTx/>
              <a:buChar char="•"/>
              <a:tabLst>
                <a:tab pos="457200" algn="l"/>
              </a:tabLst>
            </a:pPr>
            <a:endParaRPr lang="en-US" dirty="0" smtClean="0">
              <a:solidFill>
                <a:schemeClr val="tx2"/>
              </a:solidFill>
              <a:latin typeface="Calibri" pitchFamily="34" charset="0"/>
              <a:cs typeface="Calibri" pitchFamily="34" charset="0"/>
            </a:endParaRPr>
          </a:p>
          <a:p>
            <a:pPr lvl="0">
              <a:tabLst>
                <a:tab pos="457200" algn="l"/>
              </a:tabLst>
            </a:pPr>
            <a:r>
              <a:rPr lang="en-US" b="1" dirty="0" smtClean="0">
                <a:solidFill>
                  <a:srgbClr val="FF0000"/>
                </a:solidFill>
                <a:latin typeface="Calibri" pitchFamily="34" charset="0"/>
                <a:ea typeface="Times New Roman" pitchFamily="18" charset="0"/>
                <a:cs typeface="Calibri" pitchFamily="34" charset="0"/>
              </a:rPr>
              <a:t>Disadvantages of cross-sectional studies</a:t>
            </a:r>
            <a:endParaRPr lang="en-US" dirty="0" smtClean="0">
              <a:solidFill>
                <a:srgbClr val="FF0000"/>
              </a:solidFill>
              <a:latin typeface="Calibri" pitchFamily="34" charset="0"/>
              <a:cs typeface="Calibri" pitchFamily="34" charset="0"/>
            </a:endParaRPr>
          </a:p>
          <a:p>
            <a:pPr marL="457200" lvl="0" indent="-457200">
              <a:buFont typeface="+mj-lt"/>
              <a:buAutoNum type="arabicPeriod"/>
              <a:tabLst>
                <a:tab pos="457200" algn="l"/>
              </a:tabLst>
            </a:pPr>
            <a:r>
              <a:rPr lang="en-US" sz="1600" b="1" dirty="0" smtClean="0">
                <a:solidFill>
                  <a:schemeClr val="tx2"/>
                </a:solidFill>
                <a:latin typeface="Calibri" pitchFamily="34" charset="0"/>
                <a:ea typeface="Times New Roman" pitchFamily="18" charset="0"/>
                <a:cs typeface="Calibri" pitchFamily="34" charset="0"/>
              </a:rPr>
              <a:t>Cannot be used to get timeline based research</a:t>
            </a:r>
            <a:endParaRPr lang="en-US" sz="1600"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sz="1800" b="1" dirty="0" smtClean="0">
                <a:solidFill>
                  <a:schemeClr val="tx2"/>
                </a:solidFill>
                <a:latin typeface="Calibri" pitchFamily="34" charset="0"/>
                <a:ea typeface="Times New Roman" pitchFamily="18" charset="0"/>
                <a:cs typeface="Calibri" pitchFamily="34" charset="0"/>
              </a:rPr>
              <a:t>Tough to find people that fall under the exact same variables</a:t>
            </a:r>
            <a:endParaRPr lang="en-US" sz="1800"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Associations are tough to interpret</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When strong feelings are involved, there could be a case of a bias</a:t>
            </a:r>
            <a:endParaRPr lang="en-US" dirty="0" smtClean="0">
              <a:solidFill>
                <a:schemeClr val="tx2"/>
              </a:solidFill>
              <a:latin typeface="Calibri" pitchFamily="34" charset="0"/>
              <a:cs typeface="Calibri" pitchFamily="34" charset="0"/>
            </a:endParaRPr>
          </a:p>
          <a:p>
            <a:pPr marL="457200" lvl="0" indent="-457200">
              <a:buFont typeface="+mj-lt"/>
              <a:buAutoNum type="arabicPeriod"/>
              <a:tabLst>
                <a:tab pos="457200" algn="l"/>
              </a:tabLst>
            </a:pPr>
            <a:r>
              <a:rPr lang="en-US" b="1" dirty="0" smtClean="0">
                <a:solidFill>
                  <a:schemeClr val="tx2"/>
                </a:solidFill>
                <a:latin typeface="Calibri" pitchFamily="34" charset="0"/>
                <a:ea typeface="Times New Roman" pitchFamily="18" charset="0"/>
                <a:cs typeface="Calibri" pitchFamily="34" charset="0"/>
              </a:rPr>
              <a:t>Does not help to determine cause</a:t>
            </a:r>
            <a:endParaRPr lang="en-US" dirty="0" smtClean="0">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81000"/>
            <a:ext cx="7772400" cy="762000"/>
          </a:xfrm>
        </p:spPr>
        <p:txBody>
          <a:bodyPr/>
          <a:lstStyle/>
          <a:p>
            <a:r>
              <a:rPr lang="en-US" altLang="en-US" b="1" smtClean="0"/>
              <a:t>Epidemiologic Study Designs</a:t>
            </a:r>
            <a:endParaRPr lang="en-US" altLang="en-US" smtClean="0"/>
          </a:p>
        </p:txBody>
      </p:sp>
      <p:sp>
        <p:nvSpPr>
          <p:cNvPr id="30723" name="Rectangle 3"/>
          <p:cNvSpPr>
            <a:spLocks noGrp="1" noChangeArrowheads="1"/>
          </p:cNvSpPr>
          <p:nvPr>
            <p:ph type="body" idx="1"/>
          </p:nvPr>
        </p:nvSpPr>
        <p:spPr>
          <a:xfrm>
            <a:off x="228600" y="1524000"/>
            <a:ext cx="8763000" cy="5334000"/>
          </a:xfrm>
        </p:spPr>
        <p:txBody>
          <a:bodyPr/>
          <a:lstStyle/>
          <a:p>
            <a:r>
              <a:rPr lang="en-US" altLang="en-US" sz="4000" b="1" dirty="0" smtClean="0"/>
              <a:t>Case-Control Studies</a:t>
            </a:r>
          </a:p>
          <a:p>
            <a:pPr lvl="1">
              <a:lnSpc>
                <a:spcPct val="150000"/>
              </a:lnSpc>
            </a:pPr>
            <a:r>
              <a:rPr lang="en-US" altLang="en-US" b="1" dirty="0" smtClean="0"/>
              <a:t>an “observational” design comparing exposures in disease cases vs. healthy controls from same population</a:t>
            </a:r>
          </a:p>
          <a:p>
            <a:pPr lvl="1">
              <a:lnSpc>
                <a:spcPct val="150000"/>
              </a:lnSpc>
            </a:pPr>
            <a:r>
              <a:rPr lang="en-US" altLang="en-US" b="1" dirty="0" smtClean="0"/>
              <a:t>exposure data collected retrospectively</a:t>
            </a:r>
          </a:p>
          <a:p>
            <a:pPr lvl="1">
              <a:lnSpc>
                <a:spcPct val="150000"/>
              </a:lnSpc>
            </a:pPr>
            <a:r>
              <a:rPr lang="en-US" altLang="en-US" b="1" dirty="0" smtClean="0"/>
              <a:t>most feasible design </a:t>
            </a:r>
            <a:r>
              <a:rPr lang="en-US" altLang="en-US" sz="3200" b="1" u="sng" dirty="0" smtClean="0"/>
              <a:t>where disease outcomes are rare </a:t>
            </a: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152400"/>
            <a:ext cx="8153400" cy="1371600"/>
          </a:xfrm>
        </p:spPr>
        <p:txBody>
          <a:bodyPr/>
          <a:lstStyle/>
          <a:p>
            <a:r>
              <a:rPr lang="en-US" altLang="en-US" sz="5400" b="1" smtClean="0"/>
              <a:t>Case-Control Studies</a:t>
            </a:r>
            <a:endParaRPr lang="en-US" altLang="en-US" smtClean="0"/>
          </a:p>
        </p:txBody>
      </p:sp>
      <p:sp>
        <p:nvSpPr>
          <p:cNvPr id="31747" name="Rectangle 3"/>
          <p:cNvSpPr>
            <a:spLocks noChangeArrowheads="1"/>
          </p:cNvSpPr>
          <p:nvPr/>
        </p:nvSpPr>
        <p:spPr bwMode="auto">
          <a:xfrm>
            <a:off x="2590800" y="1447800"/>
            <a:ext cx="34575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4000" b="1" dirty="0">
                <a:solidFill>
                  <a:srgbClr val="FE1414"/>
                </a:solidFill>
              </a:rPr>
              <a:t>Cases:  Disease</a:t>
            </a:r>
          </a:p>
        </p:txBody>
      </p:sp>
      <p:sp>
        <p:nvSpPr>
          <p:cNvPr id="31748" name="Rectangle 4"/>
          <p:cNvSpPr>
            <a:spLocks noChangeArrowheads="1"/>
          </p:cNvSpPr>
          <p:nvPr/>
        </p:nvSpPr>
        <p:spPr bwMode="auto">
          <a:xfrm>
            <a:off x="2590800" y="2328996"/>
            <a:ext cx="4764447" cy="705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4000" b="1" dirty="0">
                <a:solidFill>
                  <a:srgbClr val="FE1414"/>
                </a:solidFill>
              </a:rPr>
              <a:t>Controls: No </a:t>
            </a:r>
            <a:r>
              <a:rPr lang="en-US" altLang="en-US" sz="4000" b="1" dirty="0" smtClean="0">
                <a:solidFill>
                  <a:srgbClr val="FE1414"/>
                </a:solidFill>
              </a:rPr>
              <a:t>Disease</a:t>
            </a:r>
            <a:endParaRPr lang="en-US" altLang="en-US" sz="4000" b="1" dirty="0">
              <a:solidFill>
                <a:srgbClr val="FE1414"/>
              </a:solidFill>
            </a:endParaRPr>
          </a:p>
        </p:txBody>
      </p:sp>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4453" y="3581400"/>
            <a:ext cx="5991225" cy="20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6"/>
          <p:cNvSpPr>
            <a:spLocks noGrp="1"/>
          </p:cNvSpPr>
          <p:nvPr>
            <p:ph type="sldNum" sz="quarter" idx="12"/>
          </p:nvPr>
        </p:nvSpPr>
        <p:spPr/>
        <p:txBody>
          <a:bodyPr/>
          <a:lstStyle/>
          <a:p>
            <a:pPr>
              <a:defRPr/>
            </a:pPr>
            <a:fld id="{C87ED9CC-4732-4294-BDD3-2572BF0F4420}"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52400"/>
            <a:ext cx="9144000" cy="914400"/>
          </a:xfrm>
        </p:spPr>
        <p:txBody>
          <a:bodyPr/>
          <a:lstStyle/>
          <a:p>
            <a:r>
              <a:rPr lang="en-US" altLang="en-US" sz="3800" b="1" smtClean="0"/>
              <a:t>Basic Question in Analytic Epidemiology</a:t>
            </a:r>
            <a:endParaRPr lang="en-US" altLang="en-US" smtClean="0"/>
          </a:p>
        </p:txBody>
      </p:sp>
      <p:sp>
        <p:nvSpPr>
          <p:cNvPr id="10243" name="Rectangle 3"/>
          <p:cNvSpPr>
            <a:spLocks noGrp="1" noChangeArrowheads="1"/>
          </p:cNvSpPr>
          <p:nvPr>
            <p:ph type="body" idx="1"/>
          </p:nvPr>
        </p:nvSpPr>
        <p:spPr>
          <a:xfrm>
            <a:off x="533400" y="1676400"/>
            <a:ext cx="8077200" cy="990600"/>
          </a:xfrm>
        </p:spPr>
        <p:txBody>
          <a:bodyPr/>
          <a:lstStyle/>
          <a:p>
            <a:r>
              <a:rPr lang="en-US" altLang="en-US" sz="4000" smtClean="0"/>
              <a:t>Are exposure and disease linked?</a:t>
            </a:r>
          </a:p>
        </p:txBody>
      </p:sp>
      <p:sp>
        <p:nvSpPr>
          <p:cNvPr id="10244" name="WordArt 4"/>
          <p:cNvSpPr>
            <a:spLocks noChangeArrowheads="1" noChangeShapeType="1" noTextEdit="1"/>
          </p:cNvSpPr>
          <p:nvPr/>
        </p:nvSpPr>
        <p:spPr bwMode="auto">
          <a:xfrm>
            <a:off x="2057400" y="3352800"/>
            <a:ext cx="990600" cy="1371600"/>
          </a:xfrm>
          <a:prstGeom prst="rect">
            <a:avLst/>
          </a:prstGeom>
          <a:extLst>
            <a:ext uri="{91240B29-F687-4F45-9708-019B960494DF}">
              <a14:hiddenLine xmlns:a14="http://schemas.microsoft.com/office/drawing/2010/main" w="9525">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3600" b="1"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High Tower Text" panose="02040502050506030303" pitchFamily="18" charset="0"/>
              </a:rPr>
              <a:t>E</a:t>
            </a:r>
          </a:p>
        </p:txBody>
      </p:sp>
      <p:sp>
        <p:nvSpPr>
          <p:cNvPr id="10245" name="WordArt 5"/>
          <p:cNvSpPr>
            <a:spLocks noChangeArrowheads="1" noChangeShapeType="1" noTextEdit="1"/>
          </p:cNvSpPr>
          <p:nvPr/>
        </p:nvSpPr>
        <p:spPr bwMode="auto">
          <a:xfrm>
            <a:off x="6019800" y="3352800"/>
            <a:ext cx="990600" cy="1371600"/>
          </a:xfrm>
          <a:prstGeom prst="rect">
            <a:avLst/>
          </a:prstGeom>
          <a:extLst>
            <a:ext uri="{91240B29-F687-4F45-9708-019B960494DF}">
              <a14:hiddenLine xmlns:a14="http://schemas.microsoft.com/office/drawing/2010/main" w="9525">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3600" b="1"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High Tower Text" panose="02040502050506030303" pitchFamily="18" charset="0"/>
              </a:rPr>
              <a:t>D</a:t>
            </a:r>
          </a:p>
        </p:txBody>
      </p:sp>
      <p:sp>
        <p:nvSpPr>
          <p:cNvPr id="10246" name="Text Box 6"/>
          <p:cNvSpPr txBox="1">
            <a:spLocks noChangeArrowheads="1"/>
          </p:cNvSpPr>
          <p:nvPr/>
        </p:nvSpPr>
        <p:spPr bwMode="auto">
          <a:xfrm>
            <a:off x="1660525" y="4997450"/>
            <a:ext cx="2038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Exposure</a:t>
            </a:r>
          </a:p>
        </p:txBody>
      </p:sp>
      <p:sp>
        <p:nvSpPr>
          <p:cNvPr id="10247" name="Text Box 7"/>
          <p:cNvSpPr txBox="1">
            <a:spLocks noChangeArrowheads="1"/>
          </p:cNvSpPr>
          <p:nvPr/>
        </p:nvSpPr>
        <p:spPr bwMode="auto">
          <a:xfrm>
            <a:off x="5715000" y="4997450"/>
            <a:ext cx="1631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600" b="1"/>
              <a:t>Disease</a:t>
            </a:r>
          </a:p>
        </p:txBody>
      </p:sp>
      <p:sp>
        <p:nvSpPr>
          <p:cNvPr id="2" name="Striped Right Arrow 1"/>
          <p:cNvSpPr/>
          <p:nvPr/>
        </p:nvSpPr>
        <p:spPr bwMode="auto">
          <a:xfrm>
            <a:off x="3698875" y="3733800"/>
            <a:ext cx="1711325" cy="457200"/>
          </a:xfrm>
          <a:prstGeom prst="stripedRightArrow">
            <a:avLst/>
          </a:prstGeom>
          <a:solidFill>
            <a:schemeClr val="accent1"/>
          </a:solidFill>
          <a:ln w="12699"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Slide Number Placeholder 9"/>
          <p:cNvSpPr>
            <a:spLocks noGrp="1"/>
          </p:cNvSpPr>
          <p:nvPr>
            <p:ph type="sldNum" sz="quarter" idx="12"/>
          </p:nvPr>
        </p:nvSpPr>
        <p:spPr/>
        <p:txBody>
          <a:bodyPr/>
          <a:lstStyle/>
          <a:p>
            <a:pPr>
              <a:defRPr/>
            </a:pPr>
            <a:fld id="{0D53AC49-643E-420A-B40D-48AA515F4E26}"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rot="16266012">
            <a:off x="-1905000" y="3124200"/>
            <a:ext cx="4953000" cy="838200"/>
          </a:xfrm>
        </p:spPr>
        <p:txBody>
          <a:bodyPr/>
          <a:lstStyle/>
          <a:p>
            <a:r>
              <a:rPr lang="en-US" altLang="en-US" smtClean="0"/>
              <a:t>Case-Control Design</a:t>
            </a:r>
          </a:p>
        </p:txBody>
      </p:sp>
      <p:sp>
        <p:nvSpPr>
          <p:cNvPr id="32771" name="AutoShape 3"/>
          <p:cNvSpPr>
            <a:spLocks noChangeArrowheads="1"/>
          </p:cNvSpPr>
          <p:nvPr/>
        </p:nvSpPr>
        <p:spPr bwMode="auto">
          <a:xfrm>
            <a:off x="7010400" y="1676400"/>
            <a:ext cx="1600200" cy="990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Study</a:t>
            </a:r>
          </a:p>
          <a:p>
            <a:pPr algn="ctr"/>
            <a:r>
              <a:rPr lang="en-US" altLang="en-US" b="1"/>
              <a:t>population</a:t>
            </a:r>
          </a:p>
        </p:txBody>
      </p:sp>
      <p:sp>
        <p:nvSpPr>
          <p:cNvPr id="32772" name="AutoShape 4"/>
          <p:cNvSpPr>
            <a:spLocks noChangeArrowheads="1"/>
          </p:cNvSpPr>
          <p:nvPr/>
        </p:nvSpPr>
        <p:spPr bwMode="auto">
          <a:xfrm>
            <a:off x="5029200" y="838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Cases</a:t>
            </a:r>
          </a:p>
          <a:p>
            <a:pPr algn="ctr"/>
            <a:r>
              <a:rPr lang="en-US" altLang="en-US" b="1"/>
              <a:t>(disease)</a:t>
            </a:r>
          </a:p>
        </p:txBody>
      </p:sp>
      <p:sp>
        <p:nvSpPr>
          <p:cNvPr id="32773" name="AutoShape 5"/>
          <p:cNvSpPr>
            <a:spLocks noChangeArrowheads="1"/>
          </p:cNvSpPr>
          <p:nvPr/>
        </p:nvSpPr>
        <p:spPr bwMode="auto">
          <a:xfrm>
            <a:off x="5029200" y="24384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Controls</a:t>
            </a:r>
          </a:p>
          <a:p>
            <a:pPr algn="ctr"/>
            <a:r>
              <a:rPr lang="en-US" altLang="en-US" b="1"/>
              <a:t>(no disease)</a:t>
            </a:r>
          </a:p>
        </p:txBody>
      </p:sp>
      <p:sp>
        <p:nvSpPr>
          <p:cNvPr id="32774" name="AutoShape 6"/>
          <p:cNvSpPr>
            <a:spLocks noChangeArrowheads="1"/>
          </p:cNvSpPr>
          <p:nvPr/>
        </p:nvSpPr>
        <p:spPr bwMode="auto">
          <a:xfrm>
            <a:off x="2362200" y="5334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present</a:t>
            </a:r>
          </a:p>
        </p:txBody>
      </p:sp>
      <p:sp>
        <p:nvSpPr>
          <p:cNvPr id="32775" name="AutoShape 7"/>
          <p:cNvSpPr>
            <a:spLocks noChangeArrowheads="1"/>
          </p:cNvSpPr>
          <p:nvPr/>
        </p:nvSpPr>
        <p:spPr bwMode="auto">
          <a:xfrm>
            <a:off x="2362200" y="12954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absent </a:t>
            </a:r>
          </a:p>
        </p:txBody>
      </p:sp>
      <p:sp>
        <p:nvSpPr>
          <p:cNvPr id="32776" name="AutoShape 8"/>
          <p:cNvSpPr>
            <a:spLocks noChangeArrowheads="1"/>
          </p:cNvSpPr>
          <p:nvPr/>
        </p:nvSpPr>
        <p:spPr bwMode="auto">
          <a:xfrm>
            <a:off x="2362200" y="22860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present</a:t>
            </a:r>
          </a:p>
        </p:txBody>
      </p:sp>
      <p:sp>
        <p:nvSpPr>
          <p:cNvPr id="32777" name="AutoShape 9"/>
          <p:cNvSpPr>
            <a:spLocks noChangeArrowheads="1"/>
          </p:cNvSpPr>
          <p:nvPr/>
        </p:nvSpPr>
        <p:spPr bwMode="auto">
          <a:xfrm>
            <a:off x="2362200" y="30480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 absent</a:t>
            </a:r>
            <a:endParaRPr lang="en-US" altLang="en-US"/>
          </a:p>
        </p:txBody>
      </p:sp>
      <p:sp>
        <p:nvSpPr>
          <p:cNvPr id="32778" name="AutoShape 10"/>
          <p:cNvSpPr>
            <a:spLocks/>
          </p:cNvSpPr>
          <p:nvPr/>
        </p:nvSpPr>
        <p:spPr bwMode="auto">
          <a:xfrm flipH="1">
            <a:off x="6781800" y="1447800"/>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79" name="AutoShape 11"/>
          <p:cNvSpPr>
            <a:spLocks/>
          </p:cNvSpPr>
          <p:nvPr/>
        </p:nvSpPr>
        <p:spPr bwMode="auto">
          <a:xfrm flipH="1">
            <a:off x="4800600" y="8382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0" name="AutoShape 12"/>
          <p:cNvSpPr>
            <a:spLocks/>
          </p:cNvSpPr>
          <p:nvPr/>
        </p:nvSpPr>
        <p:spPr bwMode="auto">
          <a:xfrm flipH="1">
            <a:off x="4800600" y="25908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cxnSp>
        <p:nvCxnSpPr>
          <p:cNvPr id="32781" name="AutoShape 13"/>
          <p:cNvCxnSpPr>
            <a:cxnSpLocks noChangeShapeType="1"/>
          </p:cNvCxnSpPr>
          <p:nvPr/>
        </p:nvCxnSpPr>
        <p:spPr bwMode="auto">
          <a:xfrm>
            <a:off x="5257800" y="3505200"/>
            <a:ext cx="31242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cxnSp>
        <p:nvCxnSpPr>
          <p:cNvPr id="32782" name="AutoShape 14"/>
          <p:cNvCxnSpPr>
            <a:cxnSpLocks noChangeShapeType="1"/>
          </p:cNvCxnSpPr>
          <p:nvPr/>
        </p:nvCxnSpPr>
        <p:spPr bwMode="auto">
          <a:xfrm>
            <a:off x="2438400" y="3921125"/>
            <a:ext cx="22098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32783" name="Text Box 15"/>
          <p:cNvSpPr txBox="1">
            <a:spLocks noChangeArrowheads="1"/>
          </p:cNvSpPr>
          <p:nvPr/>
        </p:nvSpPr>
        <p:spPr bwMode="auto">
          <a:xfrm>
            <a:off x="6099175" y="3546475"/>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present</a:t>
            </a:r>
          </a:p>
        </p:txBody>
      </p:sp>
      <p:sp>
        <p:nvSpPr>
          <p:cNvPr id="32784" name="Text Box 16"/>
          <p:cNvSpPr txBox="1">
            <a:spLocks noChangeArrowheads="1"/>
          </p:cNvSpPr>
          <p:nvPr/>
        </p:nvSpPr>
        <p:spPr bwMode="auto">
          <a:xfrm>
            <a:off x="3108325" y="3886200"/>
            <a:ext cx="727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past</a:t>
            </a:r>
          </a:p>
        </p:txBody>
      </p:sp>
      <p:sp>
        <p:nvSpPr>
          <p:cNvPr id="32785" name="AutoShape 17"/>
          <p:cNvSpPr>
            <a:spLocks noChangeArrowheads="1"/>
          </p:cNvSpPr>
          <p:nvPr/>
        </p:nvSpPr>
        <p:spPr bwMode="auto">
          <a:xfrm flipH="1">
            <a:off x="3657600" y="4735513"/>
            <a:ext cx="3111500" cy="598487"/>
          </a:xfrm>
          <a:prstGeom prst="rightArrow">
            <a:avLst>
              <a:gd name="adj1" fmla="val 50000"/>
              <a:gd name="adj2" fmla="val 259971"/>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6" name="Rectangle 18"/>
          <p:cNvSpPr>
            <a:spLocks noChangeArrowheads="1"/>
          </p:cNvSpPr>
          <p:nvPr/>
        </p:nvSpPr>
        <p:spPr bwMode="auto">
          <a:xfrm flipH="1">
            <a:off x="7391400" y="3962400"/>
            <a:ext cx="908050" cy="189865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87" name="Line 19"/>
          <p:cNvSpPr>
            <a:spLocks noChangeShapeType="1"/>
          </p:cNvSpPr>
          <p:nvPr/>
        </p:nvSpPr>
        <p:spPr bwMode="auto">
          <a:xfrm flipH="1">
            <a:off x="1905000" y="59436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8" name="Text Box 20"/>
          <p:cNvSpPr txBox="1">
            <a:spLocks noChangeArrowheads="1"/>
          </p:cNvSpPr>
          <p:nvPr/>
        </p:nvSpPr>
        <p:spPr bwMode="auto">
          <a:xfrm flipH="1">
            <a:off x="4838700" y="5486400"/>
            <a:ext cx="75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rgbClr val="009900"/>
                </a:solidFill>
              </a:rPr>
              <a:t>time</a:t>
            </a:r>
          </a:p>
        </p:txBody>
      </p:sp>
      <p:sp>
        <p:nvSpPr>
          <p:cNvPr id="32789" name="AutoShape 21"/>
          <p:cNvSpPr>
            <a:spLocks noChangeArrowheads="1"/>
          </p:cNvSpPr>
          <p:nvPr/>
        </p:nvSpPr>
        <p:spPr bwMode="auto">
          <a:xfrm flipH="1">
            <a:off x="8081963" y="6019800"/>
            <a:ext cx="452437"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2790" name="Text Box 22"/>
          <p:cNvSpPr txBox="1">
            <a:spLocks noChangeArrowheads="1"/>
          </p:cNvSpPr>
          <p:nvPr/>
        </p:nvSpPr>
        <p:spPr bwMode="auto">
          <a:xfrm flipH="1">
            <a:off x="5181600" y="6121400"/>
            <a:ext cx="2892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b="1"/>
              <a:t>Study begins here</a:t>
            </a:r>
          </a:p>
        </p:txBody>
      </p:sp>
      <p:sp>
        <p:nvSpPr>
          <p:cNvPr id="24" name="Slide Number Placeholder 23"/>
          <p:cNvSpPr>
            <a:spLocks noGrp="1"/>
          </p:cNvSpPr>
          <p:nvPr>
            <p:ph type="sldNum" sz="quarter" idx="12"/>
          </p:nvPr>
        </p:nvSpPr>
        <p:spPr/>
        <p:txBody>
          <a:bodyPr/>
          <a:lstStyle/>
          <a:p>
            <a:pPr>
              <a:defRPr/>
            </a:pPr>
            <a:fld id="{0D53AC49-643E-420A-B40D-48AA515F4E26}"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457200"/>
            <a:ext cx="7772400" cy="533400"/>
          </a:xfrm>
        </p:spPr>
        <p:txBody>
          <a:bodyPr/>
          <a:lstStyle/>
          <a:p>
            <a:r>
              <a:rPr lang="en-US" altLang="en-US" b="1" dirty="0" smtClean="0"/>
              <a:t>Case-Control Study</a:t>
            </a:r>
            <a:endParaRPr lang="en-US" altLang="en-US" dirty="0" smtClean="0"/>
          </a:p>
        </p:txBody>
      </p:sp>
      <p:sp>
        <p:nvSpPr>
          <p:cNvPr id="33795" name="Rectangle 3"/>
          <p:cNvSpPr>
            <a:spLocks noGrp="1" noChangeArrowheads="1"/>
          </p:cNvSpPr>
          <p:nvPr>
            <p:ph type="body" idx="1"/>
          </p:nvPr>
        </p:nvSpPr>
        <p:spPr>
          <a:xfrm>
            <a:off x="76200" y="838200"/>
            <a:ext cx="8839200" cy="5715000"/>
          </a:xfrm>
        </p:spPr>
        <p:txBody>
          <a:bodyPr/>
          <a:lstStyle/>
          <a:p>
            <a:pPr>
              <a:lnSpc>
                <a:spcPct val="115000"/>
              </a:lnSpc>
              <a:spcBef>
                <a:spcPct val="25000"/>
              </a:spcBef>
            </a:pPr>
            <a:r>
              <a:rPr lang="en-US" altLang="en-US" b="1" dirty="0" smtClean="0"/>
              <a:t>Strengths</a:t>
            </a:r>
          </a:p>
          <a:p>
            <a:pPr lvl="1">
              <a:lnSpc>
                <a:spcPct val="115000"/>
              </a:lnSpc>
              <a:spcBef>
                <a:spcPct val="25000"/>
              </a:spcBef>
            </a:pPr>
            <a:r>
              <a:rPr lang="en-US" altLang="en-US" sz="3000" b="1" dirty="0" smtClean="0"/>
              <a:t>Less expensive and time consuming</a:t>
            </a:r>
          </a:p>
          <a:p>
            <a:pPr lvl="1">
              <a:lnSpc>
                <a:spcPct val="115000"/>
              </a:lnSpc>
              <a:spcBef>
                <a:spcPct val="25000"/>
              </a:spcBef>
            </a:pPr>
            <a:r>
              <a:rPr lang="en-US" altLang="en-US" sz="3000" b="1" dirty="0" smtClean="0"/>
              <a:t>Efficient for studying rare diseases</a:t>
            </a:r>
          </a:p>
          <a:p>
            <a:pPr>
              <a:lnSpc>
                <a:spcPct val="115000"/>
              </a:lnSpc>
              <a:spcBef>
                <a:spcPct val="25000"/>
              </a:spcBef>
            </a:pPr>
            <a:r>
              <a:rPr lang="en-US" altLang="en-US" b="1" dirty="0" smtClean="0"/>
              <a:t>Limitations</a:t>
            </a:r>
          </a:p>
          <a:p>
            <a:pPr lvl="1">
              <a:lnSpc>
                <a:spcPct val="115000"/>
              </a:lnSpc>
              <a:spcBef>
                <a:spcPct val="25000"/>
              </a:spcBef>
            </a:pPr>
            <a:r>
              <a:rPr lang="en-US" altLang="en-US" sz="3000" b="1" dirty="0" smtClean="0"/>
              <a:t>Exposure measurements taken after disease occurrence</a:t>
            </a:r>
          </a:p>
          <a:p>
            <a:pPr lvl="1">
              <a:lnSpc>
                <a:spcPct val="115000"/>
              </a:lnSpc>
              <a:spcBef>
                <a:spcPct val="25000"/>
              </a:spcBef>
            </a:pPr>
            <a:r>
              <a:rPr lang="en-US" altLang="en-US" sz="3000" b="1" dirty="0" smtClean="0"/>
              <a:t>Disease status can influence selection of subjects</a:t>
            </a:r>
            <a:endParaRPr lang="en-US" altLang="en-US" sz="2400" dirty="0" smtClean="0"/>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75" name="Rectangle 3"/>
          <p:cNvSpPr>
            <a:spLocks noChangeArrowheads="1"/>
          </p:cNvSpPr>
          <p:nvPr/>
        </p:nvSpPr>
        <p:spPr bwMode="auto">
          <a:xfrm>
            <a:off x="6305550" y="4525963"/>
            <a:ext cx="1695450" cy="509587"/>
          </a:xfrm>
          <a:prstGeom prst="rect">
            <a:avLst/>
          </a:prstGeom>
          <a:solidFill>
            <a:srgbClr val="CC0000"/>
          </a:solid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400</a:t>
            </a:r>
          </a:p>
        </p:txBody>
      </p:sp>
      <p:sp>
        <p:nvSpPr>
          <p:cNvPr id="924676" name="Rectangle 4"/>
          <p:cNvSpPr>
            <a:spLocks noChangeArrowheads="1"/>
          </p:cNvSpPr>
          <p:nvPr/>
        </p:nvSpPr>
        <p:spPr bwMode="auto">
          <a:xfrm>
            <a:off x="4608513" y="4525963"/>
            <a:ext cx="1697037" cy="509587"/>
          </a:xfrm>
          <a:prstGeom prst="rect">
            <a:avLst/>
          </a:prstGeom>
          <a:solidFill>
            <a:srgbClr val="CC0000"/>
          </a:solid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200</a:t>
            </a:r>
          </a:p>
        </p:txBody>
      </p:sp>
      <p:sp>
        <p:nvSpPr>
          <p:cNvPr id="924677" name="Rectangle 5"/>
          <p:cNvSpPr>
            <a:spLocks noChangeArrowheads="1"/>
          </p:cNvSpPr>
          <p:nvPr/>
        </p:nvSpPr>
        <p:spPr bwMode="auto">
          <a:xfrm>
            <a:off x="2914650" y="4525963"/>
            <a:ext cx="1693863" cy="509587"/>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Total</a:t>
            </a:r>
          </a:p>
        </p:txBody>
      </p:sp>
      <p:sp>
        <p:nvSpPr>
          <p:cNvPr id="924678" name="Rectangle 6"/>
          <p:cNvSpPr>
            <a:spLocks noChangeArrowheads="1"/>
          </p:cNvSpPr>
          <p:nvPr/>
        </p:nvSpPr>
        <p:spPr bwMode="auto">
          <a:xfrm>
            <a:off x="1219200" y="4525963"/>
            <a:ext cx="1695450" cy="509587"/>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endParaRPr lang="ar-JO" sz="2600"/>
          </a:p>
        </p:txBody>
      </p:sp>
      <p:sp>
        <p:nvSpPr>
          <p:cNvPr id="924679" name="Rectangle 7"/>
          <p:cNvSpPr>
            <a:spLocks noChangeArrowheads="1"/>
          </p:cNvSpPr>
          <p:nvPr/>
        </p:nvSpPr>
        <p:spPr bwMode="auto">
          <a:xfrm>
            <a:off x="6305550" y="3698875"/>
            <a:ext cx="1695450" cy="827088"/>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224</a:t>
            </a:r>
          </a:p>
        </p:txBody>
      </p:sp>
      <p:sp>
        <p:nvSpPr>
          <p:cNvPr id="924680" name="Rectangle 8"/>
          <p:cNvSpPr>
            <a:spLocks noChangeArrowheads="1"/>
          </p:cNvSpPr>
          <p:nvPr/>
        </p:nvSpPr>
        <p:spPr bwMode="auto">
          <a:xfrm>
            <a:off x="4608513" y="3698875"/>
            <a:ext cx="1697037" cy="827088"/>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88</a:t>
            </a:r>
          </a:p>
        </p:txBody>
      </p:sp>
      <p:sp>
        <p:nvSpPr>
          <p:cNvPr id="924681" name="Rectangle 9"/>
          <p:cNvSpPr>
            <a:spLocks noChangeArrowheads="1"/>
          </p:cNvSpPr>
          <p:nvPr/>
        </p:nvSpPr>
        <p:spPr bwMode="auto">
          <a:xfrm>
            <a:off x="2914650" y="3698875"/>
            <a:ext cx="1693863" cy="827088"/>
          </a:xfrm>
          <a:prstGeom prst="rect">
            <a:avLst/>
          </a:prstGeom>
          <a:noFill/>
          <a:ln w="9525">
            <a:noFill/>
            <a:miter lim="800000"/>
            <a:headEnd/>
            <a:tailEnd/>
          </a:ln>
          <a:effectLst/>
        </p:spPr>
        <p:txBody>
          <a:bodyPr/>
          <a:lstStyle/>
          <a:p>
            <a:pPr algn="ctr">
              <a:lnSpc>
                <a:spcPct val="110000"/>
              </a:lnSpc>
              <a:spcBef>
                <a:spcPct val="30000"/>
              </a:spcBef>
              <a:buClr>
                <a:srgbClr val="A50021"/>
              </a:buClr>
              <a:buSzPct val="75000"/>
              <a:buFont typeface="Wingdings" pitchFamily="2" charset="2"/>
              <a:buNone/>
            </a:pPr>
            <a:r>
              <a:rPr lang="en-US" sz="2600" b="1"/>
              <a:t>Non-smoker</a:t>
            </a:r>
          </a:p>
        </p:txBody>
      </p:sp>
      <p:sp>
        <p:nvSpPr>
          <p:cNvPr id="924682" name="Rectangle 10"/>
          <p:cNvSpPr>
            <a:spLocks noChangeArrowheads="1"/>
          </p:cNvSpPr>
          <p:nvPr/>
        </p:nvSpPr>
        <p:spPr bwMode="auto">
          <a:xfrm>
            <a:off x="6305550" y="3189288"/>
            <a:ext cx="1695450" cy="509587"/>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176</a:t>
            </a:r>
          </a:p>
        </p:txBody>
      </p:sp>
      <p:sp>
        <p:nvSpPr>
          <p:cNvPr id="924683" name="Rectangle 11"/>
          <p:cNvSpPr>
            <a:spLocks noChangeArrowheads="1"/>
          </p:cNvSpPr>
          <p:nvPr/>
        </p:nvSpPr>
        <p:spPr bwMode="auto">
          <a:xfrm>
            <a:off x="4608513" y="3189288"/>
            <a:ext cx="1697037" cy="509587"/>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t>112</a:t>
            </a:r>
          </a:p>
        </p:txBody>
      </p:sp>
      <p:sp>
        <p:nvSpPr>
          <p:cNvPr id="924684" name="Rectangle 12"/>
          <p:cNvSpPr>
            <a:spLocks noChangeArrowheads="1"/>
          </p:cNvSpPr>
          <p:nvPr/>
        </p:nvSpPr>
        <p:spPr bwMode="auto">
          <a:xfrm>
            <a:off x="2914650" y="3189288"/>
            <a:ext cx="1693863" cy="509587"/>
          </a:xfrm>
          <a:prstGeom prst="rect">
            <a:avLst/>
          </a:prstGeom>
          <a:noFill/>
          <a:ln w="9525">
            <a:noFill/>
            <a:miter lim="800000"/>
            <a:headEnd/>
            <a:tailEnd/>
          </a:ln>
          <a:effectLst/>
        </p:spPr>
        <p:txBody>
          <a:bodyPr/>
          <a:lstStyle/>
          <a:p>
            <a:pPr algn="ctr">
              <a:lnSpc>
                <a:spcPct val="110000"/>
              </a:lnSpc>
              <a:spcBef>
                <a:spcPct val="30000"/>
              </a:spcBef>
              <a:buClr>
                <a:srgbClr val="A50021"/>
              </a:buClr>
              <a:buSzPct val="75000"/>
              <a:buFont typeface="Wingdings" pitchFamily="2" charset="2"/>
              <a:buNone/>
            </a:pPr>
            <a:r>
              <a:rPr lang="en-US" sz="2600" b="1"/>
              <a:t>Smoker</a:t>
            </a:r>
          </a:p>
        </p:txBody>
      </p:sp>
      <p:sp>
        <p:nvSpPr>
          <p:cNvPr id="924685" name="Rectangle 13"/>
          <p:cNvSpPr>
            <a:spLocks noChangeArrowheads="1"/>
          </p:cNvSpPr>
          <p:nvPr/>
        </p:nvSpPr>
        <p:spPr bwMode="auto">
          <a:xfrm>
            <a:off x="1219200" y="3189288"/>
            <a:ext cx="1695450" cy="1336675"/>
          </a:xfrm>
          <a:prstGeom prst="rect">
            <a:avLst/>
          </a:prstGeom>
          <a:noFill/>
          <a:ln w="9525">
            <a:noFill/>
            <a:miter lim="800000"/>
            <a:headEnd/>
            <a:tailEnd/>
          </a:ln>
          <a:effectLst/>
        </p:spPr>
        <p:txBody>
          <a:bodyPr/>
          <a:lstStyle/>
          <a:p>
            <a:pPr algn="ctr">
              <a:lnSpc>
                <a:spcPct val="110000"/>
              </a:lnSpc>
              <a:spcBef>
                <a:spcPct val="30000"/>
              </a:spcBef>
              <a:buClr>
                <a:srgbClr val="A50021"/>
              </a:buClr>
              <a:buSzPct val="75000"/>
              <a:buFont typeface="Wingdings" pitchFamily="2" charset="2"/>
              <a:buNone/>
            </a:pPr>
            <a:r>
              <a:rPr lang="en-US" sz="2600" b="1" u="sng"/>
              <a:t>Exposure Status</a:t>
            </a:r>
          </a:p>
        </p:txBody>
      </p:sp>
      <p:sp>
        <p:nvSpPr>
          <p:cNvPr id="924686" name="Rectangle 14"/>
          <p:cNvSpPr>
            <a:spLocks noChangeArrowheads="1"/>
          </p:cNvSpPr>
          <p:nvPr/>
        </p:nvSpPr>
        <p:spPr bwMode="auto">
          <a:xfrm>
            <a:off x="6172200" y="2044700"/>
            <a:ext cx="1924050" cy="1079500"/>
          </a:xfrm>
          <a:prstGeom prst="rect">
            <a:avLst/>
          </a:prstGeom>
          <a:noFill/>
          <a:ln w="9525">
            <a:noFill/>
            <a:miter lim="800000"/>
            <a:headEnd/>
            <a:tailEnd/>
          </a:ln>
          <a:effectLst/>
        </p:spPr>
        <p:txBody>
          <a:bodyPr/>
          <a:lstStyle/>
          <a:p>
            <a:pPr algn="ctr">
              <a:lnSpc>
                <a:spcPct val="110000"/>
              </a:lnSpc>
              <a:spcBef>
                <a:spcPct val="30000"/>
              </a:spcBef>
              <a:buClr>
                <a:srgbClr val="A50021"/>
              </a:buClr>
              <a:buSzPct val="75000"/>
              <a:buFont typeface="Wingdings" pitchFamily="2" charset="2"/>
              <a:buNone/>
            </a:pPr>
            <a:r>
              <a:rPr lang="en-US" sz="2600" b="1"/>
              <a:t>No CHD</a:t>
            </a:r>
          </a:p>
          <a:p>
            <a:pPr algn="ctr">
              <a:lnSpc>
                <a:spcPct val="110000"/>
              </a:lnSpc>
              <a:spcBef>
                <a:spcPct val="30000"/>
              </a:spcBef>
              <a:buClr>
                <a:srgbClr val="A50021"/>
              </a:buClr>
              <a:buSzPct val="75000"/>
              <a:buFont typeface="Wingdings" pitchFamily="2" charset="2"/>
              <a:buNone/>
            </a:pPr>
            <a:r>
              <a:rPr lang="en-US" sz="2600" b="1"/>
              <a:t>(Controls)</a:t>
            </a:r>
          </a:p>
        </p:txBody>
      </p:sp>
      <p:sp>
        <p:nvSpPr>
          <p:cNvPr id="924687" name="Rectangle 15"/>
          <p:cNvSpPr>
            <a:spLocks noChangeArrowheads="1"/>
          </p:cNvSpPr>
          <p:nvPr/>
        </p:nvSpPr>
        <p:spPr bwMode="auto">
          <a:xfrm>
            <a:off x="4438650" y="2057400"/>
            <a:ext cx="2038350" cy="862013"/>
          </a:xfrm>
          <a:prstGeom prst="rect">
            <a:avLst/>
          </a:prstGeom>
          <a:noFill/>
          <a:ln w="9525">
            <a:noFill/>
            <a:miter lim="800000"/>
            <a:headEnd/>
            <a:tailEnd/>
          </a:ln>
          <a:effectLst/>
        </p:spPr>
        <p:txBody>
          <a:bodyPr/>
          <a:lstStyle/>
          <a:p>
            <a:pPr algn="ctr">
              <a:lnSpc>
                <a:spcPct val="110000"/>
              </a:lnSpc>
              <a:spcBef>
                <a:spcPct val="30000"/>
              </a:spcBef>
              <a:buClr>
                <a:srgbClr val="A50021"/>
              </a:buClr>
              <a:buSzPct val="75000"/>
              <a:buFont typeface="Wingdings" pitchFamily="2" charset="2"/>
              <a:buNone/>
            </a:pPr>
            <a:r>
              <a:rPr lang="en-US" sz="2600" b="1"/>
              <a:t>CHD cases</a:t>
            </a:r>
          </a:p>
          <a:p>
            <a:pPr algn="ctr">
              <a:lnSpc>
                <a:spcPct val="110000"/>
              </a:lnSpc>
              <a:spcBef>
                <a:spcPct val="30000"/>
              </a:spcBef>
              <a:buClr>
                <a:srgbClr val="A50021"/>
              </a:buClr>
              <a:buSzPct val="75000"/>
              <a:buFont typeface="Wingdings" pitchFamily="2" charset="2"/>
              <a:buNone/>
            </a:pPr>
            <a:r>
              <a:rPr lang="en-US" sz="2600" b="1"/>
              <a:t>(Cases)</a:t>
            </a:r>
          </a:p>
        </p:txBody>
      </p:sp>
      <p:sp>
        <p:nvSpPr>
          <p:cNvPr id="924688" name="Rectangle 16"/>
          <p:cNvSpPr>
            <a:spLocks noChangeArrowheads="1"/>
          </p:cNvSpPr>
          <p:nvPr/>
        </p:nvSpPr>
        <p:spPr bwMode="auto">
          <a:xfrm>
            <a:off x="2914650" y="2262188"/>
            <a:ext cx="1693863" cy="927100"/>
          </a:xfrm>
          <a:prstGeom prst="rect">
            <a:avLst/>
          </a:prstGeom>
          <a:noFill/>
          <a:ln w="9525">
            <a:noFill/>
            <a:miter lim="800000"/>
            <a:headEnd/>
            <a:tailEnd/>
          </a:ln>
          <a:effectLst/>
        </p:spPr>
        <p:txBody>
          <a:bodyPr/>
          <a:lstStyle/>
          <a:p>
            <a:pPr>
              <a:lnSpc>
                <a:spcPct val="110000"/>
              </a:lnSpc>
              <a:spcBef>
                <a:spcPct val="30000"/>
              </a:spcBef>
              <a:buClr>
                <a:srgbClr val="A50021"/>
              </a:buClr>
              <a:buSzPct val="75000"/>
              <a:buFont typeface="Wingdings" pitchFamily="2" charset="2"/>
              <a:buNone/>
            </a:pPr>
            <a:endParaRPr lang="ar-JO" sz="2600"/>
          </a:p>
        </p:txBody>
      </p:sp>
      <p:sp>
        <p:nvSpPr>
          <p:cNvPr id="924689" name="Rectangle 17"/>
          <p:cNvSpPr>
            <a:spLocks noChangeArrowheads="1"/>
          </p:cNvSpPr>
          <p:nvPr/>
        </p:nvSpPr>
        <p:spPr bwMode="auto">
          <a:xfrm>
            <a:off x="1219200" y="2262188"/>
            <a:ext cx="1695450" cy="927100"/>
          </a:xfrm>
          <a:prstGeom prst="rect">
            <a:avLst/>
          </a:prstGeom>
          <a:noFill/>
          <a:ln w="9525">
            <a:noFill/>
            <a:miter lim="800000"/>
            <a:headEnd/>
            <a:tailEnd/>
          </a:ln>
          <a:effectLst/>
        </p:spPr>
        <p:txBody>
          <a:bodyPr/>
          <a:lstStyle/>
          <a:p>
            <a:pPr>
              <a:lnSpc>
                <a:spcPct val="110000"/>
              </a:lnSpc>
              <a:spcBef>
                <a:spcPct val="30000"/>
              </a:spcBef>
              <a:buClr>
                <a:srgbClr val="A50021"/>
              </a:buClr>
              <a:buSzPct val="75000"/>
              <a:buFont typeface="Wingdings" pitchFamily="2" charset="2"/>
              <a:buNone/>
            </a:pPr>
            <a:endParaRPr lang="ar-JO" sz="2600"/>
          </a:p>
        </p:txBody>
      </p:sp>
      <p:sp>
        <p:nvSpPr>
          <p:cNvPr id="924690" name="Rectangle 18"/>
          <p:cNvSpPr>
            <a:spLocks noChangeArrowheads="1"/>
          </p:cNvSpPr>
          <p:nvPr/>
        </p:nvSpPr>
        <p:spPr bwMode="auto">
          <a:xfrm>
            <a:off x="4608513" y="1524000"/>
            <a:ext cx="3392487" cy="509588"/>
          </a:xfrm>
          <a:prstGeom prst="rect">
            <a:avLst/>
          </a:prstGeom>
          <a:noFill/>
          <a:ln w="9525">
            <a:noFill/>
            <a:miter lim="800000"/>
            <a:headEnd/>
            <a:tailEnd/>
          </a:ln>
          <a:effectLst/>
        </p:spPr>
        <p:txBody>
          <a:bodyPr/>
          <a:lstStyle/>
          <a:p>
            <a:pPr algn="ctr">
              <a:lnSpc>
                <a:spcPct val="110000"/>
              </a:lnSpc>
              <a:spcBef>
                <a:spcPct val="30000"/>
              </a:spcBef>
              <a:buClr>
                <a:srgbClr val="A50021"/>
              </a:buClr>
              <a:buSzPct val="75000"/>
              <a:buFont typeface="Wingdings" pitchFamily="2" charset="2"/>
              <a:buNone/>
            </a:pPr>
            <a:r>
              <a:rPr lang="en-US" sz="3000" b="1" u="sng"/>
              <a:t>Disease Status</a:t>
            </a:r>
          </a:p>
        </p:txBody>
      </p:sp>
      <p:sp>
        <p:nvSpPr>
          <p:cNvPr id="924691" name="Rectangle 19"/>
          <p:cNvSpPr>
            <a:spLocks noChangeArrowheads="1"/>
          </p:cNvSpPr>
          <p:nvPr/>
        </p:nvSpPr>
        <p:spPr bwMode="auto">
          <a:xfrm>
            <a:off x="2914650" y="1752600"/>
            <a:ext cx="1693863" cy="509588"/>
          </a:xfrm>
          <a:prstGeom prst="rect">
            <a:avLst/>
          </a:prstGeom>
          <a:noFill/>
          <a:ln w="9525">
            <a:noFill/>
            <a:miter lim="800000"/>
            <a:headEnd/>
            <a:tailEnd/>
          </a:ln>
          <a:effectLst/>
        </p:spPr>
        <p:txBody>
          <a:bodyPr/>
          <a:lstStyle/>
          <a:p>
            <a:pPr>
              <a:lnSpc>
                <a:spcPct val="110000"/>
              </a:lnSpc>
              <a:spcBef>
                <a:spcPct val="30000"/>
              </a:spcBef>
              <a:buClr>
                <a:srgbClr val="A50021"/>
              </a:buClr>
              <a:buSzPct val="75000"/>
              <a:buFont typeface="Wingdings" pitchFamily="2" charset="2"/>
              <a:buNone/>
            </a:pPr>
            <a:endParaRPr lang="ar-JO" sz="2600"/>
          </a:p>
        </p:txBody>
      </p:sp>
      <p:sp>
        <p:nvSpPr>
          <p:cNvPr id="924692" name="Rectangle 20"/>
          <p:cNvSpPr>
            <a:spLocks noChangeArrowheads="1"/>
          </p:cNvSpPr>
          <p:nvPr/>
        </p:nvSpPr>
        <p:spPr bwMode="auto">
          <a:xfrm>
            <a:off x="1219200" y="1752600"/>
            <a:ext cx="1695450" cy="509588"/>
          </a:xfrm>
          <a:prstGeom prst="rect">
            <a:avLst/>
          </a:prstGeom>
          <a:noFill/>
          <a:ln w="9525">
            <a:noFill/>
            <a:miter lim="800000"/>
            <a:headEnd/>
            <a:tailEnd/>
          </a:ln>
          <a:effectLst/>
        </p:spPr>
        <p:txBody>
          <a:bodyPr/>
          <a:lstStyle/>
          <a:p>
            <a:pPr>
              <a:lnSpc>
                <a:spcPct val="110000"/>
              </a:lnSpc>
              <a:spcBef>
                <a:spcPct val="30000"/>
              </a:spcBef>
              <a:buClr>
                <a:srgbClr val="A50021"/>
              </a:buClr>
              <a:buSzPct val="75000"/>
              <a:buFont typeface="Wingdings" pitchFamily="2" charset="2"/>
              <a:buNone/>
            </a:pPr>
            <a:endParaRPr lang="ar-JO" sz="2600"/>
          </a:p>
        </p:txBody>
      </p:sp>
      <p:sp>
        <p:nvSpPr>
          <p:cNvPr id="924693" name="Line 21"/>
          <p:cNvSpPr>
            <a:spLocks noChangeShapeType="1"/>
          </p:cNvSpPr>
          <p:nvPr/>
        </p:nvSpPr>
        <p:spPr bwMode="auto">
          <a:xfrm>
            <a:off x="1219200" y="1752600"/>
            <a:ext cx="1695450" cy="0"/>
          </a:xfrm>
          <a:prstGeom prst="line">
            <a:avLst/>
          </a:prstGeom>
          <a:noFill/>
          <a:ln w="28575" cap="sq">
            <a:noFill/>
            <a:miter lim="800000"/>
            <a:headEnd/>
            <a:tailEnd/>
          </a:ln>
          <a:effectLst/>
        </p:spPr>
        <p:txBody>
          <a:bodyPr wrap="none"/>
          <a:lstStyle/>
          <a:p>
            <a:endParaRPr lang="ar-JO"/>
          </a:p>
        </p:txBody>
      </p:sp>
      <p:sp>
        <p:nvSpPr>
          <p:cNvPr id="924694" name="Line 22"/>
          <p:cNvSpPr>
            <a:spLocks noChangeShapeType="1"/>
          </p:cNvSpPr>
          <p:nvPr/>
        </p:nvSpPr>
        <p:spPr bwMode="auto">
          <a:xfrm>
            <a:off x="1219200" y="5035550"/>
            <a:ext cx="1695450" cy="0"/>
          </a:xfrm>
          <a:prstGeom prst="line">
            <a:avLst/>
          </a:prstGeom>
          <a:noFill/>
          <a:ln w="28575" cap="sq">
            <a:noFill/>
            <a:miter lim="800000"/>
            <a:headEnd/>
            <a:tailEnd/>
          </a:ln>
          <a:effectLst/>
        </p:spPr>
        <p:txBody>
          <a:bodyPr wrap="none"/>
          <a:lstStyle/>
          <a:p>
            <a:endParaRPr lang="ar-JO"/>
          </a:p>
        </p:txBody>
      </p:sp>
      <p:sp>
        <p:nvSpPr>
          <p:cNvPr id="924695" name="Line 23"/>
          <p:cNvSpPr>
            <a:spLocks noChangeShapeType="1"/>
          </p:cNvSpPr>
          <p:nvPr/>
        </p:nvSpPr>
        <p:spPr bwMode="auto">
          <a:xfrm>
            <a:off x="1219200" y="1752600"/>
            <a:ext cx="0" cy="509588"/>
          </a:xfrm>
          <a:prstGeom prst="line">
            <a:avLst/>
          </a:prstGeom>
          <a:noFill/>
          <a:ln w="28575" cap="sq">
            <a:noFill/>
            <a:miter lim="800000"/>
            <a:headEnd/>
            <a:tailEnd/>
          </a:ln>
          <a:effectLst/>
        </p:spPr>
        <p:txBody>
          <a:bodyPr wrap="none"/>
          <a:lstStyle/>
          <a:p>
            <a:endParaRPr lang="ar-JO"/>
          </a:p>
        </p:txBody>
      </p:sp>
      <p:sp>
        <p:nvSpPr>
          <p:cNvPr id="924696" name="Line 24"/>
          <p:cNvSpPr>
            <a:spLocks noChangeShapeType="1"/>
          </p:cNvSpPr>
          <p:nvPr/>
        </p:nvSpPr>
        <p:spPr bwMode="auto">
          <a:xfrm>
            <a:off x="8001000" y="1752600"/>
            <a:ext cx="0" cy="509588"/>
          </a:xfrm>
          <a:prstGeom prst="line">
            <a:avLst/>
          </a:prstGeom>
          <a:noFill/>
          <a:ln w="28575" cap="sq">
            <a:noFill/>
            <a:miter lim="800000"/>
            <a:headEnd/>
            <a:tailEnd/>
          </a:ln>
          <a:effectLst/>
        </p:spPr>
        <p:txBody>
          <a:bodyPr wrap="none"/>
          <a:lstStyle/>
          <a:p>
            <a:endParaRPr lang="ar-JO"/>
          </a:p>
        </p:txBody>
      </p:sp>
      <p:sp>
        <p:nvSpPr>
          <p:cNvPr id="924697" name="Line 25"/>
          <p:cNvSpPr>
            <a:spLocks noChangeShapeType="1"/>
          </p:cNvSpPr>
          <p:nvPr/>
        </p:nvSpPr>
        <p:spPr bwMode="auto">
          <a:xfrm>
            <a:off x="2914650" y="1752600"/>
            <a:ext cx="1693863" cy="0"/>
          </a:xfrm>
          <a:prstGeom prst="line">
            <a:avLst/>
          </a:prstGeom>
          <a:noFill/>
          <a:ln w="28575" cap="sq">
            <a:noFill/>
            <a:miter lim="800000"/>
            <a:headEnd/>
            <a:tailEnd/>
          </a:ln>
          <a:effectLst/>
        </p:spPr>
        <p:txBody>
          <a:bodyPr wrap="none"/>
          <a:lstStyle/>
          <a:p>
            <a:endParaRPr lang="ar-JO"/>
          </a:p>
        </p:txBody>
      </p:sp>
      <p:sp>
        <p:nvSpPr>
          <p:cNvPr id="924698" name="Line 26"/>
          <p:cNvSpPr>
            <a:spLocks noChangeShapeType="1"/>
          </p:cNvSpPr>
          <p:nvPr/>
        </p:nvSpPr>
        <p:spPr bwMode="auto">
          <a:xfrm>
            <a:off x="1219200" y="2262188"/>
            <a:ext cx="0" cy="927100"/>
          </a:xfrm>
          <a:prstGeom prst="line">
            <a:avLst/>
          </a:prstGeom>
          <a:noFill/>
          <a:ln w="28575" cap="sq">
            <a:noFill/>
            <a:miter lim="800000"/>
            <a:headEnd/>
            <a:tailEnd/>
          </a:ln>
          <a:effectLst/>
        </p:spPr>
        <p:txBody>
          <a:bodyPr wrap="none"/>
          <a:lstStyle/>
          <a:p>
            <a:endParaRPr lang="ar-JO"/>
          </a:p>
        </p:txBody>
      </p:sp>
      <p:sp>
        <p:nvSpPr>
          <p:cNvPr id="924699" name="Line 27"/>
          <p:cNvSpPr>
            <a:spLocks noChangeShapeType="1"/>
          </p:cNvSpPr>
          <p:nvPr/>
        </p:nvSpPr>
        <p:spPr bwMode="auto">
          <a:xfrm>
            <a:off x="4608513" y="1752600"/>
            <a:ext cx="3392487" cy="0"/>
          </a:xfrm>
          <a:prstGeom prst="line">
            <a:avLst/>
          </a:prstGeom>
          <a:noFill/>
          <a:ln w="28575" cap="sq">
            <a:noFill/>
            <a:miter lim="800000"/>
            <a:headEnd/>
            <a:tailEnd/>
          </a:ln>
          <a:effectLst/>
        </p:spPr>
        <p:txBody>
          <a:bodyPr wrap="none"/>
          <a:lstStyle/>
          <a:p>
            <a:endParaRPr lang="ar-JO"/>
          </a:p>
        </p:txBody>
      </p:sp>
      <p:sp>
        <p:nvSpPr>
          <p:cNvPr id="924700" name="Line 28"/>
          <p:cNvSpPr>
            <a:spLocks noChangeShapeType="1"/>
          </p:cNvSpPr>
          <p:nvPr/>
        </p:nvSpPr>
        <p:spPr bwMode="auto">
          <a:xfrm>
            <a:off x="1219200" y="3189288"/>
            <a:ext cx="0" cy="1336675"/>
          </a:xfrm>
          <a:prstGeom prst="line">
            <a:avLst/>
          </a:prstGeom>
          <a:noFill/>
          <a:ln w="28575" cap="sq">
            <a:noFill/>
            <a:miter lim="800000"/>
            <a:headEnd/>
            <a:tailEnd/>
          </a:ln>
          <a:effectLst/>
        </p:spPr>
        <p:txBody>
          <a:bodyPr wrap="none"/>
          <a:lstStyle/>
          <a:p>
            <a:endParaRPr lang="ar-JO"/>
          </a:p>
        </p:txBody>
      </p:sp>
      <p:sp>
        <p:nvSpPr>
          <p:cNvPr id="924701" name="Line 29"/>
          <p:cNvSpPr>
            <a:spLocks noChangeShapeType="1"/>
          </p:cNvSpPr>
          <p:nvPr/>
        </p:nvSpPr>
        <p:spPr bwMode="auto">
          <a:xfrm>
            <a:off x="8001000" y="3189288"/>
            <a:ext cx="0" cy="1846262"/>
          </a:xfrm>
          <a:prstGeom prst="line">
            <a:avLst/>
          </a:prstGeom>
          <a:noFill/>
          <a:ln w="12700">
            <a:solidFill>
              <a:schemeClr val="tx1"/>
            </a:solidFill>
            <a:miter lim="800000"/>
            <a:headEnd/>
            <a:tailEnd/>
          </a:ln>
          <a:effectLst/>
        </p:spPr>
        <p:txBody>
          <a:bodyPr wrap="none"/>
          <a:lstStyle/>
          <a:p>
            <a:endParaRPr lang="ar-JO"/>
          </a:p>
        </p:txBody>
      </p:sp>
      <p:sp>
        <p:nvSpPr>
          <p:cNvPr id="924702" name="Line 30"/>
          <p:cNvSpPr>
            <a:spLocks noChangeShapeType="1"/>
          </p:cNvSpPr>
          <p:nvPr/>
        </p:nvSpPr>
        <p:spPr bwMode="auto">
          <a:xfrm>
            <a:off x="1219200" y="4525963"/>
            <a:ext cx="0" cy="509587"/>
          </a:xfrm>
          <a:prstGeom prst="line">
            <a:avLst/>
          </a:prstGeom>
          <a:noFill/>
          <a:ln w="28575" cap="sq">
            <a:noFill/>
            <a:miter lim="800000"/>
            <a:headEnd/>
            <a:tailEnd/>
          </a:ln>
          <a:effectLst/>
        </p:spPr>
        <p:txBody>
          <a:bodyPr wrap="none"/>
          <a:lstStyle/>
          <a:p>
            <a:endParaRPr lang="ar-JO"/>
          </a:p>
        </p:txBody>
      </p:sp>
      <p:sp>
        <p:nvSpPr>
          <p:cNvPr id="924703" name="Line 31"/>
          <p:cNvSpPr>
            <a:spLocks noChangeShapeType="1"/>
          </p:cNvSpPr>
          <p:nvPr/>
        </p:nvSpPr>
        <p:spPr bwMode="auto">
          <a:xfrm>
            <a:off x="2914650" y="5035550"/>
            <a:ext cx="1693863" cy="0"/>
          </a:xfrm>
          <a:prstGeom prst="line">
            <a:avLst/>
          </a:prstGeom>
          <a:noFill/>
          <a:ln w="28575" cap="sq">
            <a:noFill/>
            <a:miter lim="800000"/>
            <a:headEnd/>
            <a:tailEnd/>
          </a:ln>
          <a:effectLst/>
        </p:spPr>
        <p:txBody>
          <a:bodyPr wrap="none"/>
          <a:lstStyle/>
          <a:p>
            <a:endParaRPr lang="ar-JO"/>
          </a:p>
        </p:txBody>
      </p:sp>
      <p:sp>
        <p:nvSpPr>
          <p:cNvPr id="924704" name="Line 32"/>
          <p:cNvSpPr>
            <a:spLocks noChangeShapeType="1"/>
          </p:cNvSpPr>
          <p:nvPr/>
        </p:nvSpPr>
        <p:spPr bwMode="auto">
          <a:xfrm>
            <a:off x="4608513" y="5035550"/>
            <a:ext cx="1697037" cy="0"/>
          </a:xfrm>
          <a:prstGeom prst="line">
            <a:avLst/>
          </a:prstGeom>
          <a:noFill/>
          <a:ln w="28575" cap="sq">
            <a:noFill/>
            <a:miter lim="800000"/>
            <a:headEnd/>
            <a:tailEnd/>
          </a:ln>
          <a:effectLst/>
        </p:spPr>
        <p:txBody>
          <a:bodyPr wrap="none"/>
          <a:lstStyle/>
          <a:p>
            <a:endParaRPr lang="ar-JO"/>
          </a:p>
        </p:txBody>
      </p:sp>
      <p:sp>
        <p:nvSpPr>
          <p:cNvPr id="924705" name="Line 33"/>
          <p:cNvSpPr>
            <a:spLocks noChangeShapeType="1"/>
          </p:cNvSpPr>
          <p:nvPr/>
        </p:nvSpPr>
        <p:spPr bwMode="auto">
          <a:xfrm>
            <a:off x="6305550" y="5035550"/>
            <a:ext cx="1695450" cy="0"/>
          </a:xfrm>
          <a:prstGeom prst="line">
            <a:avLst/>
          </a:prstGeom>
          <a:noFill/>
          <a:ln w="28575" cap="sq">
            <a:noFill/>
            <a:miter lim="800000"/>
            <a:headEnd/>
            <a:tailEnd/>
          </a:ln>
          <a:effectLst/>
        </p:spPr>
        <p:txBody>
          <a:bodyPr wrap="none"/>
          <a:lstStyle/>
          <a:p>
            <a:endParaRPr lang="ar-JO"/>
          </a:p>
        </p:txBody>
      </p:sp>
      <p:sp>
        <p:nvSpPr>
          <p:cNvPr id="924706" name="Line 34"/>
          <p:cNvSpPr>
            <a:spLocks noChangeShapeType="1"/>
          </p:cNvSpPr>
          <p:nvPr/>
        </p:nvSpPr>
        <p:spPr bwMode="auto">
          <a:xfrm>
            <a:off x="4608513" y="3189288"/>
            <a:ext cx="3392487" cy="0"/>
          </a:xfrm>
          <a:prstGeom prst="line">
            <a:avLst/>
          </a:prstGeom>
          <a:noFill/>
          <a:ln w="12700" cap="sq">
            <a:solidFill>
              <a:schemeClr val="tx1"/>
            </a:solidFill>
            <a:miter lim="800000"/>
            <a:headEnd/>
            <a:tailEnd/>
          </a:ln>
          <a:effectLst/>
        </p:spPr>
        <p:txBody>
          <a:bodyPr wrap="none"/>
          <a:lstStyle/>
          <a:p>
            <a:endParaRPr lang="ar-JO"/>
          </a:p>
        </p:txBody>
      </p:sp>
      <p:sp>
        <p:nvSpPr>
          <p:cNvPr id="924707" name="Line 35"/>
          <p:cNvSpPr>
            <a:spLocks noChangeShapeType="1"/>
          </p:cNvSpPr>
          <p:nvPr/>
        </p:nvSpPr>
        <p:spPr bwMode="auto">
          <a:xfrm>
            <a:off x="4608513" y="3189288"/>
            <a:ext cx="0" cy="1336675"/>
          </a:xfrm>
          <a:prstGeom prst="line">
            <a:avLst/>
          </a:prstGeom>
          <a:noFill/>
          <a:ln w="12700" cap="sq">
            <a:solidFill>
              <a:schemeClr val="tx1"/>
            </a:solidFill>
            <a:miter lim="800000"/>
            <a:headEnd/>
            <a:tailEnd/>
          </a:ln>
          <a:effectLst/>
        </p:spPr>
        <p:txBody>
          <a:bodyPr wrap="none"/>
          <a:lstStyle/>
          <a:p>
            <a:endParaRPr lang="ar-JO"/>
          </a:p>
        </p:txBody>
      </p:sp>
      <p:sp>
        <p:nvSpPr>
          <p:cNvPr id="924708" name="Line 36"/>
          <p:cNvSpPr>
            <a:spLocks noChangeShapeType="1"/>
          </p:cNvSpPr>
          <p:nvPr/>
        </p:nvSpPr>
        <p:spPr bwMode="auto">
          <a:xfrm>
            <a:off x="6305550" y="3189288"/>
            <a:ext cx="0" cy="1336675"/>
          </a:xfrm>
          <a:prstGeom prst="line">
            <a:avLst/>
          </a:prstGeom>
          <a:noFill/>
          <a:ln w="12700">
            <a:solidFill>
              <a:schemeClr val="tx1"/>
            </a:solidFill>
            <a:miter lim="800000"/>
            <a:headEnd/>
            <a:tailEnd/>
          </a:ln>
          <a:effectLst/>
        </p:spPr>
        <p:txBody>
          <a:bodyPr wrap="none"/>
          <a:lstStyle/>
          <a:p>
            <a:endParaRPr lang="ar-JO"/>
          </a:p>
        </p:txBody>
      </p:sp>
      <p:sp>
        <p:nvSpPr>
          <p:cNvPr id="924709" name="Line 37"/>
          <p:cNvSpPr>
            <a:spLocks noChangeShapeType="1"/>
          </p:cNvSpPr>
          <p:nvPr/>
        </p:nvSpPr>
        <p:spPr bwMode="auto">
          <a:xfrm>
            <a:off x="4608513" y="3698875"/>
            <a:ext cx="3392487" cy="0"/>
          </a:xfrm>
          <a:prstGeom prst="line">
            <a:avLst/>
          </a:prstGeom>
          <a:noFill/>
          <a:ln w="12700">
            <a:solidFill>
              <a:schemeClr val="tx1"/>
            </a:solidFill>
            <a:miter lim="800000"/>
            <a:headEnd/>
            <a:tailEnd/>
          </a:ln>
          <a:effectLst/>
        </p:spPr>
        <p:txBody>
          <a:bodyPr wrap="none"/>
          <a:lstStyle/>
          <a:p>
            <a:endParaRPr lang="ar-JO"/>
          </a:p>
        </p:txBody>
      </p:sp>
      <p:sp>
        <p:nvSpPr>
          <p:cNvPr id="924710" name="Line 38"/>
          <p:cNvSpPr>
            <a:spLocks noChangeShapeType="1"/>
          </p:cNvSpPr>
          <p:nvPr/>
        </p:nvSpPr>
        <p:spPr bwMode="auto">
          <a:xfrm>
            <a:off x="4608513" y="4525963"/>
            <a:ext cx="3392487" cy="0"/>
          </a:xfrm>
          <a:prstGeom prst="line">
            <a:avLst/>
          </a:prstGeom>
          <a:noFill/>
          <a:ln w="12700" cap="sq">
            <a:solidFill>
              <a:schemeClr val="tx1"/>
            </a:solidFill>
            <a:miter lim="800000"/>
            <a:headEnd/>
            <a:tailEnd/>
          </a:ln>
          <a:effectLst/>
        </p:spPr>
        <p:txBody>
          <a:bodyPr wrap="none"/>
          <a:lstStyle/>
          <a:p>
            <a:endParaRPr lang="ar-JO"/>
          </a:p>
        </p:txBody>
      </p:sp>
      <p:sp>
        <p:nvSpPr>
          <p:cNvPr id="924711" name="Line 39"/>
          <p:cNvSpPr>
            <a:spLocks noChangeShapeType="1"/>
          </p:cNvSpPr>
          <p:nvPr/>
        </p:nvSpPr>
        <p:spPr bwMode="auto">
          <a:xfrm>
            <a:off x="8001000" y="2262188"/>
            <a:ext cx="0" cy="927100"/>
          </a:xfrm>
          <a:prstGeom prst="line">
            <a:avLst/>
          </a:prstGeom>
          <a:noFill/>
          <a:ln w="28575" cap="sq">
            <a:noFill/>
            <a:miter lim="800000"/>
            <a:headEnd/>
            <a:tailEnd/>
          </a:ln>
          <a:effectLst/>
        </p:spPr>
        <p:txBody>
          <a:bodyPr wrap="none"/>
          <a:lstStyle/>
          <a:p>
            <a:endParaRPr lang="ar-JO"/>
          </a:p>
        </p:txBody>
      </p:sp>
      <p:sp>
        <p:nvSpPr>
          <p:cNvPr id="924712" name="Rectangle 40"/>
          <p:cNvSpPr>
            <a:spLocks noGrp="1" noChangeArrowheads="1"/>
          </p:cNvSpPr>
          <p:nvPr>
            <p:ph type="title"/>
          </p:nvPr>
        </p:nvSpPr>
        <p:spPr>
          <a:xfrm>
            <a:off x="457200" y="1176338"/>
            <a:ext cx="8305800" cy="355600"/>
          </a:xfrm>
          <a:noFill/>
          <a:ln/>
        </p:spPr>
        <p:txBody>
          <a:bodyPr/>
          <a:lstStyle/>
          <a:p>
            <a:r>
              <a:rPr lang="en-US" sz="4000">
                <a:solidFill>
                  <a:schemeClr val="tx1"/>
                </a:solidFill>
              </a:rPr>
              <a:t>Calculating the Odds Ratio</a:t>
            </a:r>
            <a:endParaRPr lang="en-US">
              <a:solidFill>
                <a:schemeClr val="tx1"/>
              </a:solidFill>
            </a:endParaRPr>
          </a:p>
        </p:txBody>
      </p:sp>
      <p:sp>
        <p:nvSpPr>
          <p:cNvPr id="924713" name="Text Box 41"/>
          <p:cNvSpPr txBox="1">
            <a:spLocks noChangeArrowheads="1"/>
          </p:cNvSpPr>
          <p:nvPr/>
        </p:nvSpPr>
        <p:spPr bwMode="auto">
          <a:xfrm>
            <a:off x="1066800" y="5302250"/>
            <a:ext cx="2133600" cy="488950"/>
          </a:xfrm>
          <a:prstGeom prst="rect">
            <a:avLst/>
          </a:prstGeom>
          <a:noFill/>
          <a:ln w="9525">
            <a:noFill/>
            <a:miter lim="800000"/>
            <a:headEnd/>
            <a:tailEnd/>
          </a:ln>
          <a:effectLst/>
        </p:spPr>
        <p:txBody>
          <a:bodyPr>
            <a:spAutoFit/>
          </a:bodyPr>
          <a:lstStyle/>
          <a:p>
            <a:pPr>
              <a:spcBef>
                <a:spcPct val="50000"/>
              </a:spcBef>
            </a:pPr>
            <a:r>
              <a:rPr lang="en-US" sz="2600" b="1"/>
              <a:t>Odds Ratio</a:t>
            </a:r>
          </a:p>
        </p:txBody>
      </p:sp>
      <p:sp>
        <p:nvSpPr>
          <p:cNvPr id="924714" name="Text Box 42"/>
          <p:cNvSpPr txBox="1">
            <a:spLocks noChangeArrowheads="1"/>
          </p:cNvSpPr>
          <p:nvPr/>
        </p:nvSpPr>
        <p:spPr bwMode="auto">
          <a:xfrm>
            <a:off x="3124200" y="5334000"/>
            <a:ext cx="3810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a:t>
            </a:r>
          </a:p>
        </p:txBody>
      </p:sp>
      <p:sp>
        <p:nvSpPr>
          <p:cNvPr id="924715" name="Text Box 43"/>
          <p:cNvSpPr txBox="1">
            <a:spLocks noChangeArrowheads="1"/>
          </p:cNvSpPr>
          <p:nvPr/>
        </p:nvSpPr>
        <p:spPr bwMode="auto">
          <a:xfrm>
            <a:off x="4648200" y="5334000"/>
            <a:ext cx="3810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a:t>
            </a:r>
          </a:p>
        </p:txBody>
      </p:sp>
      <p:sp>
        <p:nvSpPr>
          <p:cNvPr id="924716" name="Text Box 44"/>
          <p:cNvSpPr txBox="1">
            <a:spLocks noChangeArrowheads="1"/>
          </p:cNvSpPr>
          <p:nvPr/>
        </p:nvSpPr>
        <p:spPr bwMode="auto">
          <a:xfrm>
            <a:off x="3733800" y="5105400"/>
            <a:ext cx="838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AD</a:t>
            </a:r>
          </a:p>
        </p:txBody>
      </p:sp>
      <p:sp>
        <p:nvSpPr>
          <p:cNvPr id="924717" name="Text Box 45"/>
          <p:cNvSpPr txBox="1">
            <a:spLocks noChangeArrowheads="1"/>
          </p:cNvSpPr>
          <p:nvPr/>
        </p:nvSpPr>
        <p:spPr bwMode="auto">
          <a:xfrm>
            <a:off x="3733800" y="5638800"/>
            <a:ext cx="8382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BC</a:t>
            </a:r>
          </a:p>
        </p:txBody>
      </p:sp>
      <p:sp>
        <p:nvSpPr>
          <p:cNvPr id="924718" name="Line 46"/>
          <p:cNvSpPr>
            <a:spLocks noChangeShapeType="1"/>
          </p:cNvSpPr>
          <p:nvPr/>
        </p:nvSpPr>
        <p:spPr bwMode="auto">
          <a:xfrm>
            <a:off x="3657600" y="5613400"/>
            <a:ext cx="762000" cy="0"/>
          </a:xfrm>
          <a:prstGeom prst="line">
            <a:avLst/>
          </a:prstGeom>
          <a:noFill/>
          <a:ln w="38100">
            <a:solidFill>
              <a:srgbClr val="CC3300"/>
            </a:solidFill>
            <a:miter lim="800000"/>
            <a:headEnd/>
            <a:tailEnd/>
          </a:ln>
          <a:effectLst/>
        </p:spPr>
        <p:txBody>
          <a:bodyPr wrap="none"/>
          <a:lstStyle/>
          <a:p>
            <a:endParaRPr lang="ar-JO"/>
          </a:p>
        </p:txBody>
      </p:sp>
      <p:sp>
        <p:nvSpPr>
          <p:cNvPr id="924719" name="Text Box 47"/>
          <p:cNvSpPr txBox="1">
            <a:spLocks noChangeArrowheads="1"/>
          </p:cNvSpPr>
          <p:nvPr/>
        </p:nvSpPr>
        <p:spPr bwMode="auto">
          <a:xfrm>
            <a:off x="5181600" y="5105400"/>
            <a:ext cx="14478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112 x 224</a:t>
            </a:r>
          </a:p>
        </p:txBody>
      </p:sp>
      <p:sp>
        <p:nvSpPr>
          <p:cNvPr id="924720" name="Line 48"/>
          <p:cNvSpPr>
            <a:spLocks noChangeShapeType="1"/>
          </p:cNvSpPr>
          <p:nvPr/>
        </p:nvSpPr>
        <p:spPr bwMode="auto">
          <a:xfrm>
            <a:off x="5105400" y="5613400"/>
            <a:ext cx="1447800" cy="0"/>
          </a:xfrm>
          <a:prstGeom prst="line">
            <a:avLst/>
          </a:prstGeom>
          <a:noFill/>
          <a:ln w="38100">
            <a:solidFill>
              <a:srgbClr val="CC3300"/>
            </a:solidFill>
            <a:miter lim="800000"/>
            <a:headEnd/>
            <a:tailEnd/>
          </a:ln>
          <a:effectLst/>
        </p:spPr>
        <p:txBody>
          <a:bodyPr wrap="none"/>
          <a:lstStyle/>
          <a:p>
            <a:endParaRPr lang="ar-JO"/>
          </a:p>
        </p:txBody>
      </p:sp>
      <p:sp>
        <p:nvSpPr>
          <p:cNvPr id="924721" name="Text Box 49"/>
          <p:cNvSpPr txBox="1">
            <a:spLocks noChangeArrowheads="1"/>
          </p:cNvSpPr>
          <p:nvPr/>
        </p:nvSpPr>
        <p:spPr bwMode="auto">
          <a:xfrm>
            <a:off x="5181600" y="5715000"/>
            <a:ext cx="14478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176 x 88</a:t>
            </a:r>
          </a:p>
        </p:txBody>
      </p:sp>
      <p:sp>
        <p:nvSpPr>
          <p:cNvPr id="924722" name="Text Box 50"/>
          <p:cNvSpPr txBox="1">
            <a:spLocks noChangeArrowheads="1"/>
          </p:cNvSpPr>
          <p:nvPr/>
        </p:nvSpPr>
        <p:spPr bwMode="auto">
          <a:xfrm>
            <a:off x="6705600" y="5334000"/>
            <a:ext cx="3810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a:t>
            </a:r>
          </a:p>
        </p:txBody>
      </p:sp>
      <p:sp>
        <p:nvSpPr>
          <p:cNvPr id="924723" name="Text Box 51"/>
          <p:cNvSpPr txBox="1">
            <a:spLocks noChangeArrowheads="1"/>
          </p:cNvSpPr>
          <p:nvPr/>
        </p:nvSpPr>
        <p:spPr bwMode="auto">
          <a:xfrm>
            <a:off x="7162800" y="5334000"/>
            <a:ext cx="7620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1.62</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1" name="Rectangle 3"/>
          <p:cNvSpPr>
            <a:spLocks noChangeArrowheads="1"/>
          </p:cNvSpPr>
          <p:nvPr/>
        </p:nvSpPr>
        <p:spPr bwMode="auto">
          <a:xfrm>
            <a:off x="6810375" y="4162425"/>
            <a:ext cx="2333625" cy="1933575"/>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400" b="1">
                <a:solidFill>
                  <a:schemeClr val="tx2"/>
                </a:solidFill>
              </a:rPr>
              <a:t>Exposure increases disease risk</a:t>
            </a:r>
            <a:br>
              <a:rPr lang="en-US" sz="2400" b="1">
                <a:solidFill>
                  <a:schemeClr val="tx2"/>
                </a:solidFill>
              </a:rPr>
            </a:br>
            <a:r>
              <a:rPr lang="en-US" sz="2400" b="1">
                <a:solidFill>
                  <a:schemeClr val="tx2"/>
                </a:solidFill>
              </a:rPr>
              <a:t>(Risk factor)</a:t>
            </a:r>
          </a:p>
        </p:txBody>
      </p:sp>
      <p:sp>
        <p:nvSpPr>
          <p:cNvPr id="923652" name="Rectangle 4"/>
          <p:cNvSpPr>
            <a:spLocks noChangeArrowheads="1"/>
          </p:cNvSpPr>
          <p:nvPr/>
        </p:nvSpPr>
        <p:spPr bwMode="auto">
          <a:xfrm>
            <a:off x="4478338" y="4114800"/>
            <a:ext cx="2332037" cy="2085975"/>
          </a:xfrm>
          <a:prstGeom prst="rect">
            <a:avLst/>
          </a:prstGeom>
          <a:solidFill>
            <a:schemeClr val="bg1"/>
          </a:solid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400" b="1" dirty="0">
                <a:solidFill>
                  <a:schemeClr val="tx2"/>
                </a:solidFill>
              </a:rPr>
              <a:t>Particular exposure is not a risk factor</a:t>
            </a:r>
          </a:p>
        </p:txBody>
      </p:sp>
      <p:sp>
        <p:nvSpPr>
          <p:cNvPr id="923653" name="Rectangle 5"/>
          <p:cNvSpPr>
            <a:spLocks noChangeArrowheads="1"/>
          </p:cNvSpPr>
          <p:nvPr/>
        </p:nvSpPr>
        <p:spPr bwMode="auto">
          <a:xfrm>
            <a:off x="2311400" y="4238625"/>
            <a:ext cx="2166938" cy="1933575"/>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400" b="1">
                <a:solidFill>
                  <a:schemeClr val="tx2"/>
                </a:solidFill>
              </a:rPr>
              <a:t>Exposure reduces disease risk</a:t>
            </a:r>
          </a:p>
          <a:p>
            <a:pPr algn="ctr">
              <a:lnSpc>
                <a:spcPct val="110000"/>
              </a:lnSpc>
              <a:spcBef>
                <a:spcPct val="30000"/>
              </a:spcBef>
              <a:buClr>
                <a:srgbClr val="A50021"/>
              </a:buClr>
              <a:buSzPct val="75000"/>
              <a:buFont typeface="Wingdings" pitchFamily="2" charset="2"/>
              <a:buNone/>
            </a:pPr>
            <a:r>
              <a:rPr lang="en-US" sz="2400" b="1">
                <a:solidFill>
                  <a:schemeClr val="tx2"/>
                </a:solidFill>
              </a:rPr>
              <a:t>(Protective</a:t>
            </a:r>
            <a:br>
              <a:rPr lang="en-US" sz="2400" b="1">
                <a:solidFill>
                  <a:schemeClr val="tx2"/>
                </a:solidFill>
              </a:rPr>
            </a:br>
            <a:r>
              <a:rPr lang="en-US" sz="2400" b="1">
                <a:solidFill>
                  <a:schemeClr val="tx2"/>
                </a:solidFill>
              </a:rPr>
              <a:t>factor)</a:t>
            </a:r>
          </a:p>
        </p:txBody>
      </p:sp>
      <p:sp>
        <p:nvSpPr>
          <p:cNvPr id="923654" name="Rectangle 6"/>
          <p:cNvSpPr>
            <a:spLocks noChangeArrowheads="1"/>
          </p:cNvSpPr>
          <p:nvPr/>
        </p:nvSpPr>
        <p:spPr bwMode="auto">
          <a:xfrm>
            <a:off x="228600" y="4162425"/>
            <a:ext cx="2082800" cy="1933575"/>
          </a:xfrm>
          <a:prstGeom prst="rect">
            <a:avLst/>
          </a:prstGeom>
          <a:noFill/>
          <a:ln w="9525">
            <a:noFill/>
            <a:miter lim="800000"/>
            <a:headEnd/>
            <a:tailEnd/>
          </a:ln>
          <a:effectLst/>
        </p:spPr>
        <p:txBody>
          <a:bodyPr anchor="ctr"/>
          <a:lstStyle/>
          <a:p>
            <a:pPr>
              <a:lnSpc>
                <a:spcPct val="110000"/>
              </a:lnSpc>
              <a:spcBef>
                <a:spcPct val="30000"/>
              </a:spcBef>
              <a:buClr>
                <a:srgbClr val="A50021"/>
              </a:buClr>
              <a:buSzPct val="75000"/>
              <a:buFont typeface="Wingdings" pitchFamily="2" charset="2"/>
              <a:buNone/>
            </a:pPr>
            <a:r>
              <a:rPr lang="en-US" sz="2400" b="1">
                <a:solidFill>
                  <a:schemeClr val="tx2"/>
                </a:solidFill>
              </a:rPr>
              <a:t>Exposure as a risk factor for the disease?</a:t>
            </a:r>
          </a:p>
        </p:txBody>
      </p:sp>
      <p:sp>
        <p:nvSpPr>
          <p:cNvPr id="923655" name="Rectangle 7"/>
          <p:cNvSpPr>
            <a:spLocks noChangeArrowheads="1"/>
          </p:cNvSpPr>
          <p:nvPr/>
        </p:nvSpPr>
        <p:spPr bwMode="auto">
          <a:xfrm>
            <a:off x="6629400" y="1600200"/>
            <a:ext cx="2714625" cy="2486025"/>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400" b="1" dirty="0">
                <a:solidFill>
                  <a:schemeClr val="tx2"/>
                </a:solidFill>
              </a:rPr>
              <a:t>Odds of exposure </a:t>
            </a:r>
            <a:br>
              <a:rPr lang="en-US" sz="2400" b="1" dirty="0">
                <a:solidFill>
                  <a:schemeClr val="tx2"/>
                </a:solidFill>
              </a:rPr>
            </a:br>
            <a:r>
              <a:rPr lang="en-US" sz="2400" b="1" dirty="0">
                <a:solidFill>
                  <a:schemeClr val="tx2"/>
                </a:solidFill>
              </a:rPr>
              <a:t>for cases are greater than the odds of exposure for controls</a:t>
            </a:r>
            <a:endParaRPr lang="en-US" sz="1800" dirty="0">
              <a:solidFill>
                <a:schemeClr val="tx2"/>
              </a:solidFill>
            </a:endParaRPr>
          </a:p>
        </p:txBody>
      </p:sp>
      <p:sp>
        <p:nvSpPr>
          <p:cNvPr id="923656" name="Rectangle 8"/>
          <p:cNvSpPr>
            <a:spLocks noChangeArrowheads="1"/>
          </p:cNvSpPr>
          <p:nvPr/>
        </p:nvSpPr>
        <p:spPr bwMode="auto">
          <a:xfrm>
            <a:off x="4478338" y="1524000"/>
            <a:ext cx="2332037" cy="2638425"/>
          </a:xfrm>
          <a:prstGeom prst="rect">
            <a:avLst/>
          </a:prstGeom>
          <a:solidFill>
            <a:schemeClr val="bg1"/>
          </a:solid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400" b="1" dirty="0">
                <a:solidFill>
                  <a:schemeClr val="tx2"/>
                </a:solidFill>
              </a:rPr>
              <a:t>Odds of exposure are equal among cases and controls</a:t>
            </a:r>
          </a:p>
        </p:txBody>
      </p:sp>
      <p:sp>
        <p:nvSpPr>
          <p:cNvPr id="923657" name="Rectangle 9"/>
          <p:cNvSpPr>
            <a:spLocks noChangeArrowheads="1"/>
          </p:cNvSpPr>
          <p:nvPr/>
        </p:nvSpPr>
        <p:spPr bwMode="auto">
          <a:xfrm>
            <a:off x="2133600" y="1676400"/>
            <a:ext cx="2489200" cy="2486025"/>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400" b="1">
                <a:solidFill>
                  <a:schemeClr val="tx2"/>
                </a:solidFill>
              </a:rPr>
              <a:t>Odds of exposure for cases are less than the odds of exposure for controls</a:t>
            </a:r>
            <a:endParaRPr lang="en-US" sz="2000" b="1">
              <a:solidFill>
                <a:schemeClr val="tx2"/>
              </a:solidFill>
            </a:endParaRPr>
          </a:p>
        </p:txBody>
      </p:sp>
      <p:sp>
        <p:nvSpPr>
          <p:cNvPr id="923658" name="Rectangle 10"/>
          <p:cNvSpPr>
            <a:spLocks noChangeArrowheads="1"/>
          </p:cNvSpPr>
          <p:nvPr/>
        </p:nvSpPr>
        <p:spPr bwMode="auto">
          <a:xfrm>
            <a:off x="228600" y="1673225"/>
            <a:ext cx="2082800" cy="2489200"/>
          </a:xfrm>
          <a:prstGeom prst="rect">
            <a:avLst/>
          </a:prstGeom>
          <a:noFill/>
          <a:ln w="9525">
            <a:noFill/>
            <a:miter lim="800000"/>
            <a:headEnd/>
            <a:tailEnd/>
          </a:ln>
          <a:effectLst/>
        </p:spPr>
        <p:txBody>
          <a:bodyPr anchor="ctr"/>
          <a:lstStyle/>
          <a:p>
            <a:pPr>
              <a:lnSpc>
                <a:spcPct val="110000"/>
              </a:lnSpc>
              <a:spcBef>
                <a:spcPct val="30000"/>
              </a:spcBef>
              <a:buClr>
                <a:srgbClr val="A50021"/>
              </a:buClr>
              <a:buSzPct val="75000"/>
              <a:buFont typeface="Wingdings" pitchFamily="2" charset="2"/>
              <a:buNone/>
            </a:pPr>
            <a:r>
              <a:rPr lang="en-US" sz="2400" b="1" dirty="0">
                <a:solidFill>
                  <a:schemeClr val="tx2"/>
                </a:solidFill>
              </a:rPr>
              <a:t>Odds comparison between cases and controls</a:t>
            </a:r>
            <a:endParaRPr lang="en-US" sz="1800" dirty="0">
              <a:solidFill>
                <a:schemeClr val="tx2"/>
              </a:solidFill>
            </a:endParaRPr>
          </a:p>
        </p:txBody>
      </p:sp>
      <p:sp>
        <p:nvSpPr>
          <p:cNvPr id="923659" name="Rectangle 11"/>
          <p:cNvSpPr>
            <a:spLocks noChangeArrowheads="1"/>
          </p:cNvSpPr>
          <p:nvPr/>
        </p:nvSpPr>
        <p:spPr bwMode="auto">
          <a:xfrm>
            <a:off x="6810375" y="990600"/>
            <a:ext cx="2333625" cy="530225"/>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solidFill>
                  <a:schemeClr val="tx2"/>
                </a:solidFill>
              </a:rPr>
              <a:t>OR&gt;1</a:t>
            </a:r>
          </a:p>
        </p:txBody>
      </p:sp>
      <p:sp>
        <p:nvSpPr>
          <p:cNvPr id="923660" name="Rectangle 12"/>
          <p:cNvSpPr>
            <a:spLocks noChangeArrowheads="1"/>
          </p:cNvSpPr>
          <p:nvPr/>
        </p:nvSpPr>
        <p:spPr bwMode="auto">
          <a:xfrm>
            <a:off x="4478338" y="990600"/>
            <a:ext cx="2332037" cy="530225"/>
          </a:xfrm>
          <a:prstGeom prst="rect">
            <a:avLst/>
          </a:prstGeom>
          <a:solidFill>
            <a:srgbClr val="CCECFF"/>
          </a:solid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dirty="0">
                <a:solidFill>
                  <a:schemeClr val="tx2"/>
                </a:solidFill>
              </a:rPr>
              <a:t>OR=1</a:t>
            </a:r>
          </a:p>
        </p:txBody>
      </p:sp>
      <p:sp>
        <p:nvSpPr>
          <p:cNvPr id="923661" name="Rectangle 13"/>
          <p:cNvSpPr>
            <a:spLocks noChangeArrowheads="1"/>
          </p:cNvSpPr>
          <p:nvPr/>
        </p:nvSpPr>
        <p:spPr bwMode="auto">
          <a:xfrm>
            <a:off x="2311400" y="990600"/>
            <a:ext cx="2166938" cy="530225"/>
          </a:xfrm>
          <a:prstGeom prst="rect">
            <a:avLst/>
          </a:prstGeom>
          <a:noFill/>
          <a:ln w="9525">
            <a:noFill/>
            <a:miter lim="800000"/>
            <a:headEnd/>
            <a:tailEnd/>
          </a:ln>
          <a:effectLst/>
        </p:spPr>
        <p:txBody>
          <a:bodyPr anchor="ctr"/>
          <a:lstStyle/>
          <a:p>
            <a:pPr algn="ctr">
              <a:lnSpc>
                <a:spcPct val="110000"/>
              </a:lnSpc>
              <a:spcBef>
                <a:spcPct val="30000"/>
              </a:spcBef>
              <a:buClr>
                <a:srgbClr val="A50021"/>
              </a:buClr>
              <a:buSzPct val="75000"/>
              <a:buFont typeface="Wingdings" pitchFamily="2" charset="2"/>
              <a:buNone/>
            </a:pPr>
            <a:r>
              <a:rPr lang="en-US" sz="2600" b="1">
                <a:solidFill>
                  <a:schemeClr val="tx2"/>
                </a:solidFill>
              </a:rPr>
              <a:t>OR&lt;1</a:t>
            </a:r>
          </a:p>
        </p:txBody>
      </p:sp>
      <p:sp>
        <p:nvSpPr>
          <p:cNvPr id="923662" name="Rectangle 14"/>
          <p:cNvSpPr>
            <a:spLocks noChangeArrowheads="1"/>
          </p:cNvSpPr>
          <p:nvPr/>
        </p:nvSpPr>
        <p:spPr bwMode="auto">
          <a:xfrm>
            <a:off x="228600" y="1143000"/>
            <a:ext cx="2082800" cy="530225"/>
          </a:xfrm>
          <a:prstGeom prst="rect">
            <a:avLst/>
          </a:prstGeom>
          <a:noFill/>
          <a:ln w="9525">
            <a:noFill/>
            <a:miter lim="800000"/>
            <a:headEnd/>
            <a:tailEnd/>
          </a:ln>
          <a:effectLst/>
        </p:spPr>
        <p:txBody>
          <a:bodyPr/>
          <a:lstStyle/>
          <a:p>
            <a:pPr>
              <a:lnSpc>
                <a:spcPct val="110000"/>
              </a:lnSpc>
              <a:spcBef>
                <a:spcPct val="30000"/>
              </a:spcBef>
              <a:buClr>
                <a:srgbClr val="A50021"/>
              </a:buClr>
              <a:buSzPct val="75000"/>
              <a:buFont typeface="Wingdings" pitchFamily="2" charset="2"/>
              <a:buNone/>
            </a:pPr>
            <a:endParaRPr lang="ar-JO" sz="2200">
              <a:solidFill>
                <a:schemeClr val="tx2"/>
              </a:solidFill>
            </a:endParaRPr>
          </a:p>
        </p:txBody>
      </p:sp>
      <p:sp>
        <p:nvSpPr>
          <p:cNvPr id="923663" name="Line 15"/>
          <p:cNvSpPr>
            <a:spLocks noChangeShapeType="1"/>
          </p:cNvSpPr>
          <p:nvPr/>
        </p:nvSpPr>
        <p:spPr bwMode="auto">
          <a:xfrm>
            <a:off x="228600" y="1066800"/>
            <a:ext cx="8915400" cy="0"/>
          </a:xfrm>
          <a:prstGeom prst="line">
            <a:avLst/>
          </a:prstGeom>
          <a:noFill/>
          <a:ln w="28575" cap="sq">
            <a:solidFill>
              <a:schemeClr val="tx1"/>
            </a:solidFill>
            <a:miter lim="800000"/>
            <a:headEnd/>
            <a:tailEnd/>
          </a:ln>
          <a:effectLst/>
        </p:spPr>
        <p:txBody>
          <a:bodyPr wrap="none"/>
          <a:lstStyle/>
          <a:p>
            <a:endParaRPr lang="ar-JO">
              <a:solidFill>
                <a:schemeClr val="tx2"/>
              </a:solidFill>
            </a:endParaRPr>
          </a:p>
        </p:txBody>
      </p:sp>
      <p:sp>
        <p:nvSpPr>
          <p:cNvPr id="923664" name="Line 16"/>
          <p:cNvSpPr>
            <a:spLocks noChangeShapeType="1"/>
          </p:cNvSpPr>
          <p:nvPr/>
        </p:nvSpPr>
        <p:spPr bwMode="auto">
          <a:xfrm>
            <a:off x="228600" y="1447800"/>
            <a:ext cx="891540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wrap="none"/>
          <a:lstStyle/>
          <a:p>
            <a:endParaRPr lang="ar-JO">
              <a:solidFill>
                <a:schemeClr val="tx2"/>
              </a:solidFill>
            </a:endParaRPr>
          </a:p>
        </p:txBody>
      </p:sp>
      <p:sp>
        <p:nvSpPr>
          <p:cNvPr id="923665" name="Line 17"/>
          <p:cNvSpPr>
            <a:spLocks noChangeShapeType="1"/>
          </p:cNvSpPr>
          <p:nvPr/>
        </p:nvSpPr>
        <p:spPr bwMode="auto">
          <a:xfrm>
            <a:off x="228600" y="6172200"/>
            <a:ext cx="8915400" cy="0"/>
          </a:xfrm>
          <a:prstGeom prst="line">
            <a:avLst/>
          </a:prstGeom>
          <a:noFill/>
          <a:ln w="28575" cap="sq">
            <a:solidFill>
              <a:schemeClr val="tx1"/>
            </a:solidFill>
            <a:miter lim="800000"/>
            <a:headEnd/>
            <a:tailEnd/>
          </a:ln>
          <a:effectLst/>
        </p:spPr>
        <p:txBody>
          <a:bodyPr wrap="none"/>
          <a:lstStyle/>
          <a:p>
            <a:endParaRPr lang="ar-JO">
              <a:solidFill>
                <a:schemeClr val="tx2"/>
              </a:solidFill>
            </a:endParaRPr>
          </a:p>
        </p:txBody>
      </p:sp>
      <p:sp>
        <p:nvSpPr>
          <p:cNvPr id="923666" name="Line 18"/>
          <p:cNvSpPr>
            <a:spLocks noChangeShapeType="1"/>
          </p:cNvSpPr>
          <p:nvPr/>
        </p:nvSpPr>
        <p:spPr bwMode="auto">
          <a:xfrm>
            <a:off x="228600" y="1143000"/>
            <a:ext cx="0" cy="4953000"/>
          </a:xfrm>
          <a:prstGeom prst="line">
            <a:avLst/>
          </a:prstGeom>
          <a:noFill/>
          <a:ln w="28575" cap="sq">
            <a:solidFill>
              <a:schemeClr val="tx1"/>
            </a:solidFill>
            <a:miter lim="800000"/>
            <a:headEnd/>
            <a:tailEnd/>
          </a:ln>
          <a:effectLst/>
        </p:spPr>
        <p:txBody>
          <a:bodyPr wrap="none"/>
          <a:lstStyle/>
          <a:p>
            <a:endParaRPr lang="ar-JO">
              <a:solidFill>
                <a:schemeClr val="tx2"/>
              </a:solidFill>
            </a:endParaRPr>
          </a:p>
        </p:txBody>
      </p:sp>
      <p:sp>
        <p:nvSpPr>
          <p:cNvPr id="923667" name="Line 19"/>
          <p:cNvSpPr>
            <a:spLocks noChangeShapeType="1"/>
          </p:cNvSpPr>
          <p:nvPr/>
        </p:nvSpPr>
        <p:spPr bwMode="auto">
          <a:xfrm>
            <a:off x="2209800" y="1143000"/>
            <a:ext cx="0" cy="4953000"/>
          </a:xfrm>
          <a:prstGeom prst="line">
            <a:avLst/>
          </a:prstGeom>
          <a:noFill/>
          <a:ln w="12700">
            <a:solidFill>
              <a:schemeClr val="tx1"/>
            </a:solidFill>
            <a:miter lim="800000"/>
            <a:headEnd/>
            <a:tailEnd/>
          </a:ln>
          <a:effectLst/>
        </p:spPr>
        <p:txBody>
          <a:bodyPr wrap="none"/>
          <a:lstStyle/>
          <a:p>
            <a:endParaRPr lang="ar-JO">
              <a:solidFill>
                <a:schemeClr val="tx2"/>
              </a:solidFill>
            </a:endParaRPr>
          </a:p>
        </p:txBody>
      </p:sp>
      <p:sp>
        <p:nvSpPr>
          <p:cNvPr id="923668" name="Line 20"/>
          <p:cNvSpPr>
            <a:spLocks noChangeShapeType="1"/>
          </p:cNvSpPr>
          <p:nvPr/>
        </p:nvSpPr>
        <p:spPr bwMode="auto">
          <a:xfrm>
            <a:off x="4495800" y="1143000"/>
            <a:ext cx="0" cy="4953000"/>
          </a:xfrm>
          <a:prstGeom prst="line">
            <a:avLst/>
          </a:prstGeom>
          <a:noFill/>
          <a:ln w="12700">
            <a:solidFill>
              <a:schemeClr val="tx1"/>
            </a:solidFill>
            <a:miter lim="800000"/>
            <a:headEnd/>
            <a:tailEnd/>
          </a:ln>
          <a:effectLst/>
        </p:spPr>
        <p:txBody>
          <a:bodyPr wrap="none"/>
          <a:lstStyle/>
          <a:p>
            <a:endParaRPr lang="ar-JO">
              <a:solidFill>
                <a:schemeClr val="tx2"/>
              </a:solidFill>
            </a:endParaRPr>
          </a:p>
        </p:txBody>
      </p:sp>
      <p:sp>
        <p:nvSpPr>
          <p:cNvPr id="923669" name="Line 21"/>
          <p:cNvSpPr>
            <a:spLocks noChangeShapeType="1"/>
          </p:cNvSpPr>
          <p:nvPr/>
        </p:nvSpPr>
        <p:spPr bwMode="auto">
          <a:xfrm>
            <a:off x="6810375" y="1143000"/>
            <a:ext cx="0" cy="4953000"/>
          </a:xfrm>
          <a:prstGeom prst="line">
            <a:avLst/>
          </a:prstGeom>
          <a:noFill/>
          <a:ln w="12700">
            <a:solidFill>
              <a:schemeClr val="tx1"/>
            </a:solidFill>
            <a:miter lim="800000"/>
            <a:headEnd/>
            <a:tailEnd/>
          </a:ln>
          <a:effectLst/>
        </p:spPr>
        <p:txBody>
          <a:bodyPr wrap="none"/>
          <a:lstStyle/>
          <a:p>
            <a:endParaRPr lang="ar-JO">
              <a:solidFill>
                <a:schemeClr val="tx2"/>
              </a:solidFill>
            </a:endParaRPr>
          </a:p>
        </p:txBody>
      </p:sp>
      <p:sp>
        <p:nvSpPr>
          <p:cNvPr id="923670" name="Line 22"/>
          <p:cNvSpPr>
            <a:spLocks noChangeShapeType="1"/>
          </p:cNvSpPr>
          <p:nvPr/>
        </p:nvSpPr>
        <p:spPr bwMode="auto">
          <a:xfrm>
            <a:off x="9144000" y="1143000"/>
            <a:ext cx="0" cy="4953000"/>
          </a:xfrm>
          <a:prstGeom prst="line">
            <a:avLst/>
          </a:prstGeom>
          <a:noFill/>
          <a:ln w="28575" cap="sq">
            <a:solidFill>
              <a:schemeClr val="tx1"/>
            </a:solidFill>
            <a:miter lim="800000"/>
            <a:headEnd/>
            <a:tailEnd/>
          </a:ln>
          <a:effectLst/>
        </p:spPr>
        <p:txBody>
          <a:bodyPr wrap="none"/>
          <a:lstStyle/>
          <a:p>
            <a:endParaRPr lang="ar-JO">
              <a:solidFill>
                <a:schemeClr val="tx2"/>
              </a:solidFill>
            </a:endParaRPr>
          </a:p>
        </p:txBody>
      </p:sp>
      <p:sp>
        <p:nvSpPr>
          <p:cNvPr id="923671" name="Line 23"/>
          <p:cNvSpPr>
            <a:spLocks noChangeShapeType="1"/>
          </p:cNvSpPr>
          <p:nvPr/>
        </p:nvSpPr>
        <p:spPr bwMode="auto">
          <a:xfrm>
            <a:off x="228600" y="4191000"/>
            <a:ext cx="8915400" cy="0"/>
          </a:xfrm>
          <a:prstGeom prst="line">
            <a:avLst/>
          </a:prstGeom>
          <a:noFill/>
          <a:ln w="12700">
            <a:solidFill>
              <a:schemeClr val="tx1"/>
            </a:solidFill>
            <a:miter lim="800000"/>
            <a:headEnd/>
            <a:tailEnd/>
          </a:ln>
          <a:effectLst/>
        </p:spPr>
        <p:txBody>
          <a:bodyPr wrap="none"/>
          <a:lstStyle/>
          <a:p>
            <a:endParaRPr lang="ar-JO">
              <a:solidFill>
                <a:schemeClr val="tx2"/>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8770" name="Rectangle 2"/>
          <p:cNvSpPr>
            <a:spLocks noGrp="1" noChangeArrowheads="1"/>
          </p:cNvSpPr>
          <p:nvPr>
            <p:ph type="title"/>
          </p:nvPr>
        </p:nvSpPr>
        <p:spPr>
          <a:xfrm>
            <a:off x="457200" y="228600"/>
            <a:ext cx="8305800" cy="838200"/>
          </a:xfrm>
          <a:noFill/>
          <a:ln/>
        </p:spPr>
        <p:txBody>
          <a:bodyPr/>
          <a:lstStyle/>
          <a:p>
            <a:r>
              <a:rPr lang="en-US" sz="4000" dirty="0"/>
              <a:t>Interpreting the Odds Ratio</a:t>
            </a:r>
            <a:endParaRPr lang="en-US" dirty="0"/>
          </a:p>
        </p:txBody>
      </p:sp>
      <p:sp>
        <p:nvSpPr>
          <p:cNvPr id="928775" name="Text Box 7"/>
          <p:cNvSpPr txBox="1">
            <a:spLocks noChangeArrowheads="1"/>
          </p:cNvSpPr>
          <p:nvPr/>
        </p:nvSpPr>
        <p:spPr bwMode="auto">
          <a:xfrm>
            <a:off x="1219200" y="3657600"/>
            <a:ext cx="7391400" cy="457200"/>
          </a:xfrm>
          <a:prstGeom prst="rect">
            <a:avLst/>
          </a:prstGeom>
          <a:noFill/>
          <a:ln w="9525">
            <a:noFill/>
            <a:miter lim="800000"/>
            <a:headEnd/>
            <a:tailEnd/>
          </a:ln>
          <a:effectLst/>
        </p:spPr>
        <p:txBody>
          <a:bodyPr>
            <a:spAutoFit/>
          </a:bodyPr>
          <a:lstStyle/>
          <a:p>
            <a:pPr>
              <a:spcBef>
                <a:spcPct val="50000"/>
              </a:spcBef>
            </a:pPr>
            <a:endParaRPr lang="ar-JO" sz="2400">
              <a:latin typeface="Times New Roman" pitchFamily="18" charset="0"/>
            </a:endParaRPr>
          </a:p>
        </p:txBody>
      </p:sp>
      <p:sp>
        <p:nvSpPr>
          <p:cNvPr id="928776" name="Text Box 8"/>
          <p:cNvSpPr txBox="1">
            <a:spLocks noChangeArrowheads="1"/>
          </p:cNvSpPr>
          <p:nvPr/>
        </p:nvSpPr>
        <p:spPr bwMode="auto">
          <a:xfrm>
            <a:off x="914400" y="2667000"/>
            <a:ext cx="7315200" cy="1338828"/>
          </a:xfrm>
          <a:prstGeom prst="rect">
            <a:avLst/>
          </a:prstGeom>
          <a:noFill/>
          <a:ln w="9525">
            <a:noFill/>
            <a:miter lim="800000"/>
            <a:headEnd/>
            <a:tailEnd/>
          </a:ln>
          <a:effectLst/>
        </p:spPr>
        <p:txBody>
          <a:bodyPr>
            <a:spAutoFit/>
          </a:bodyPr>
          <a:lstStyle/>
          <a:p>
            <a:pPr>
              <a:spcBef>
                <a:spcPct val="50000"/>
              </a:spcBef>
            </a:pPr>
            <a:r>
              <a:rPr lang="en-US" b="1" dirty="0"/>
              <a:t>Those with CHD are </a:t>
            </a:r>
            <a:r>
              <a:rPr lang="en-US" b="1" dirty="0">
                <a:solidFill>
                  <a:srgbClr val="CC3300"/>
                </a:solidFill>
              </a:rPr>
              <a:t>62% more likely</a:t>
            </a:r>
            <a:r>
              <a:rPr lang="en-US" b="1" dirty="0"/>
              <a:t> to be smokers than those without CHD</a:t>
            </a:r>
            <a:r>
              <a:rPr lang="en-US" sz="2200" b="1" dirty="0"/>
              <a:t> </a:t>
            </a:r>
            <a:endParaRPr lang="en-US" sz="2200" b="1" dirty="0" smtClean="0"/>
          </a:p>
          <a:p>
            <a:pPr>
              <a:spcBef>
                <a:spcPct val="50000"/>
              </a:spcBef>
            </a:pPr>
            <a:endParaRPr lang="en-US" sz="2200" b="1" dirty="0"/>
          </a:p>
        </p:txBody>
      </p:sp>
      <p:sp>
        <p:nvSpPr>
          <p:cNvPr id="928777" name="Text Box 9"/>
          <p:cNvSpPr txBox="1">
            <a:spLocks noChangeArrowheads="1"/>
          </p:cNvSpPr>
          <p:nvPr/>
        </p:nvSpPr>
        <p:spPr bwMode="auto">
          <a:xfrm>
            <a:off x="1143000" y="1295400"/>
            <a:ext cx="7467600" cy="946150"/>
          </a:xfrm>
          <a:prstGeom prst="rect">
            <a:avLst/>
          </a:prstGeom>
          <a:noFill/>
          <a:ln w="9525">
            <a:noFill/>
            <a:miter lim="800000"/>
            <a:headEnd/>
            <a:tailEnd/>
          </a:ln>
          <a:effectLst/>
        </p:spPr>
        <p:txBody>
          <a:bodyPr>
            <a:spAutoFit/>
          </a:bodyPr>
          <a:lstStyle/>
          <a:p>
            <a:pPr>
              <a:spcBef>
                <a:spcPct val="50000"/>
              </a:spcBef>
            </a:pPr>
            <a:r>
              <a:rPr lang="en-US" b="1" dirty="0"/>
              <a:t>Those with CHD are </a:t>
            </a:r>
            <a:r>
              <a:rPr lang="en-US" b="1" dirty="0">
                <a:solidFill>
                  <a:srgbClr val="CC3300"/>
                </a:solidFill>
              </a:rPr>
              <a:t>1.62 times</a:t>
            </a:r>
            <a:r>
              <a:rPr lang="en-US" b="1" dirty="0"/>
              <a:t> more likely to be smokers than those without CHD</a:t>
            </a:r>
          </a:p>
        </p:txBody>
      </p:sp>
      <p:sp>
        <p:nvSpPr>
          <p:cNvPr id="928778" name="Text Box 10"/>
          <p:cNvSpPr txBox="1">
            <a:spLocks noChangeArrowheads="1"/>
          </p:cNvSpPr>
          <p:nvPr/>
        </p:nvSpPr>
        <p:spPr bwMode="auto">
          <a:xfrm>
            <a:off x="3962400" y="2057400"/>
            <a:ext cx="914400" cy="701675"/>
          </a:xfrm>
          <a:prstGeom prst="rect">
            <a:avLst/>
          </a:prstGeom>
          <a:noFill/>
          <a:ln w="9525">
            <a:noFill/>
            <a:miter lim="800000"/>
            <a:headEnd/>
            <a:tailEnd/>
          </a:ln>
          <a:effectLst/>
        </p:spPr>
        <p:txBody>
          <a:bodyPr>
            <a:spAutoFit/>
          </a:bodyPr>
          <a:lstStyle/>
          <a:p>
            <a:pPr>
              <a:spcBef>
                <a:spcPct val="50000"/>
              </a:spcBef>
            </a:pPr>
            <a:r>
              <a:rPr lang="en-US" sz="4000">
                <a:latin typeface="Times New Roman" pitchFamily="18" charset="0"/>
              </a:rPr>
              <a:t>or</a:t>
            </a:r>
            <a:endParaRPr lang="en-US" sz="3600">
              <a:latin typeface="Times New Roman" pitchFamily="18" charset="0"/>
            </a:endParaRPr>
          </a:p>
        </p:txBody>
      </p:sp>
      <p:pic>
        <p:nvPicPr>
          <p:cNvPr id="7" name="Picture 2" descr="https://www.statisticshowto.datasciencecentral.com/wp-content/uploads/2014/04/odds-ratio.gif"/>
          <p:cNvPicPr>
            <a:picLocks noChangeAspect="1" noChangeArrowheads="1"/>
          </p:cNvPicPr>
          <p:nvPr/>
        </p:nvPicPr>
        <p:blipFill>
          <a:blip r:embed="rId2" cstate="print"/>
          <a:srcRect/>
          <a:stretch>
            <a:fillRect/>
          </a:stretch>
        </p:blipFill>
        <p:spPr bwMode="auto">
          <a:xfrm>
            <a:off x="2209800" y="3665627"/>
            <a:ext cx="6210301" cy="3192373"/>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a:xfrm>
            <a:off x="457200" y="685800"/>
            <a:ext cx="8305800" cy="1447800"/>
          </a:xfrm>
        </p:spPr>
        <p:txBody>
          <a:bodyPr/>
          <a:lstStyle/>
          <a:p>
            <a:r>
              <a:rPr lang="en-US" sz="3200" dirty="0"/>
              <a:t>ORs, P-Values and 95% CIs for Case-Control Study with 3 Different Sample Sizes</a:t>
            </a:r>
          </a:p>
        </p:txBody>
      </p:sp>
      <p:graphicFrame>
        <p:nvGraphicFramePr>
          <p:cNvPr id="836641" name="Group 33"/>
          <p:cNvGraphicFramePr>
            <a:graphicFrameLocks noGrp="1"/>
          </p:cNvGraphicFramePr>
          <p:nvPr>
            <p:ph type="tbl" idx="1"/>
            <p:extLst>
              <p:ext uri="{D42A27DB-BD31-4B8C-83A1-F6EECF244321}">
                <p14:modId xmlns:p14="http://schemas.microsoft.com/office/powerpoint/2010/main" val="2312563936"/>
              </p:ext>
            </p:extLst>
          </p:nvPr>
        </p:nvGraphicFramePr>
        <p:xfrm>
          <a:off x="457200" y="2209800"/>
          <a:ext cx="8305800" cy="4099687"/>
        </p:xfrm>
        <a:graphic>
          <a:graphicData uri="http://schemas.openxmlformats.org/drawingml/2006/table">
            <a:tbl>
              <a:tblPr/>
              <a:tblGrid>
                <a:gridCol w="2076450"/>
                <a:gridCol w="2076450"/>
                <a:gridCol w="2076450"/>
                <a:gridCol w="2076450"/>
              </a:tblGrid>
              <a:tr h="800100">
                <a:tc>
                  <a:txBody>
                    <a:bodyPr/>
                    <a:lstStyle/>
                    <a:p>
                      <a:pPr marL="0" marR="0" lvl="0" indent="114300" algn="l"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endParaRPr kumimoji="0" lang="ar-JO" sz="2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Sample Size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hMerge="1">
                  <a:txBody>
                    <a:bodyPr/>
                    <a:lstStyle/>
                    <a:p>
                      <a:pPr rtl="1"/>
                      <a:endParaRPr lang="ar-JO"/>
                    </a:p>
                  </a:txBody>
                  <a:tcPr/>
                </a:tc>
              </a:tr>
              <a:tr h="803275">
                <a:tc>
                  <a:txBody>
                    <a:bodyPr/>
                    <a:lstStyle/>
                    <a:p>
                      <a:pPr marL="0" marR="0" lvl="0" indent="114300" algn="l"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Parameter Computed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n=20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n=50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n=500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OR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3275">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p-value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pitchFamily="34" charset="0"/>
                        </a:rPr>
                        <a:t>0.500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0" i="0" u="none" strike="noStrike" cap="none" normalizeH="0" baseline="0" dirty="0" smtClean="0">
                          <a:ln>
                            <a:noFill/>
                          </a:ln>
                          <a:solidFill>
                            <a:schemeClr val="tx1"/>
                          </a:solidFill>
                          <a:effectLst/>
                          <a:latin typeface="Arial" pitchFamily="34" charset="0"/>
                        </a:rPr>
                        <a:t>0.200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pitchFamily="34" charset="0"/>
                        </a:rPr>
                        <a:t>0.001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800100">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Arial" pitchFamily="34" charset="0"/>
                        </a:rPr>
                        <a:t>95% CIs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3200" b="0" i="0" u="none" strike="noStrike" cap="none" normalizeH="0" baseline="0" dirty="0" smtClean="0">
                          <a:ln>
                            <a:noFill/>
                          </a:ln>
                          <a:solidFill>
                            <a:schemeClr val="tx1"/>
                          </a:solidFill>
                          <a:effectLst/>
                          <a:latin typeface="Arial" pitchFamily="34" charset="0"/>
                        </a:rPr>
                        <a:t>0.5, 7.7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3200" b="0" i="0" u="none" strike="noStrike" cap="none" normalizeH="0" baseline="0" dirty="0" smtClean="0">
                          <a:ln>
                            <a:noFill/>
                          </a:ln>
                          <a:solidFill>
                            <a:schemeClr val="tx1"/>
                          </a:solidFill>
                          <a:effectLst/>
                          <a:latin typeface="Arial" pitchFamily="34" charset="0"/>
                        </a:rPr>
                        <a:t>0.9, 4.7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114300" algn="ctr" defTabSz="914400" rtl="0" eaLnBrk="1" fontAlgn="base" latinLnBrk="0" hangingPunct="1">
                        <a:lnSpc>
                          <a:spcPct val="110000"/>
                        </a:lnSpc>
                        <a:spcBef>
                          <a:spcPct val="30000"/>
                        </a:spcBef>
                        <a:spcAft>
                          <a:spcPct val="0"/>
                        </a:spcAft>
                        <a:buClr>
                          <a:srgbClr val="A50021"/>
                        </a:buClr>
                        <a:buSzPct val="75000"/>
                        <a:buFont typeface="Wingdings" pitchFamily="2" charset="2"/>
                        <a:buNone/>
                        <a:tabLst/>
                      </a:pPr>
                      <a:r>
                        <a:rPr kumimoji="0" lang="en-US" sz="3200" b="0" i="0" u="none" strike="noStrike" cap="none" normalizeH="0" baseline="0" dirty="0" smtClean="0">
                          <a:ln>
                            <a:noFill/>
                          </a:ln>
                          <a:solidFill>
                            <a:schemeClr val="tx1"/>
                          </a:solidFill>
                          <a:effectLst/>
                          <a:latin typeface="Arial" pitchFamily="34" charset="0"/>
                        </a:rPr>
                        <a:t>1.5, 2.6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394BE99-7C64-4FF9-9543-3A49B9A17240}" type="slidenum">
              <a:rPr lang="en-US" smtClean="0"/>
              <a:pPr>
                <a:defRPr/>
              </a:pPr>
              <a:t>36</a:t>
            </a:fld>
            <a:endParaRPr lang="en-US"/>
          </a:p>
        </p:txBody>
      </p:sp>
      <p:sp>
        <p:nvSpPr>
          <p:cNvPr id="4" name="Rectangle 3"/>
          <p:cNvSpPr/>
          <p:nvPr/>
        </p:nvSpPr>
        <p:spPr>
          <a:xfrm>
            <a:off x="0" y="1524000"/>
            <a:ext cx="8991600" cy="4401205"/>
          </a:xfrm>
          <a:prstGeom prst="rect">
            <a:avLst/>
          </a:prstGeom>
        </p:spPr>
        <p:txBody>
          <a:bodyPr wrap="square">
            <a:spAutoFit/>
          </a:bodyPr>
          <a:lstStyle/>
          <a:p>
            <a:pPr algn="ctr"/>
            <a:r>
              <a:rPr lang="en-US" dirty="0" smtClean="0">
                <a:solidFill>
                  <a:srgbClr val="FF0000"/>
                </a:solidFill>
              </a:rPr>
              <a:t>The </a:t>
            </a:r>
            <a:r>
              <a:rPr lang="en-US" b="1" dirty="0" smtClean="0">
                <a:solidFill>
                  <a:srgbClr val="FF0000"/>
                </a:solidFill>
              </a:rPr>
              <a:t>two types of case-control studies</a:t>
            </a:r>
            <a:r>
              <a:rPr lang="en-US" dirty="0" smtClean="0">
                <a:solidFill>
                  <a:srgbClr val="FF0000"/>
                </a:solidFill>
              </a:rPr>
              <a:t> are:</a:t>
            </a:r>
          </a:p>
          <a:p>
            <a:pPr marL="457200" indent="-457200">
              <a:buFont typeface="+mj-lt"/>
              <a:buAutoNum type="arabicPeriod"/>
            </a:pPr>
            <a:r>
              <a:rPr lang="en-US" b="1" dirty="0" smtClean="0">
                <a:solidFill>
                  <a:srgbClr val="FFFF00"/>
                </a:solidFill>
              </a:rPr>
              <a:t>Non-matched case-control study:</a:t>
            </a:r>
            <a:r>
              <a:rPr lang="en-US" dirty="0" smtClean="0">
                <a:solidFill>
                  <a:srgbClr val="FFFF00"/>
                </a:solidFill>
              </a:rPr>
              <a:t> this is the simplest form. Find a person with the disease and enroll them in the study. Then enroll a control and determine their exposure status.</a:t>
            </a:r>
          </a:p>
          <a:p>
            <a:pPr marL="457200" indent="-457200">
              <a:buFont typeface="+mj-lt"/>
              <a:buAutoNum type="arabicPeriod"/>
            </a:pPr>
            <a:r>
              <a:rPr lang="en-US" b="1" dirty="0" smtClean="0">
                <a:solidFill>
                  <a:srgbClr val="FFFF00"/>
                </a:solidFill>
              </a:rPr>
              <a:t>Matched case-control:</a:t>
            </a:r>
            <a:r>
              <a:rPr lang="en-US" dirty="0" smtClean="0">
                <a:solidFill>
                  <a:srgbClr val="FFFF00"/>
                </a:solidFill>
              </a:rPr>
              <a:t> Find a person with the disease and enroll them in the study. Match the person for some characteristic (e.g. sex, age, weight) with a control. </a:t>
            </a:r>
            <a:r>
              <a:rPr lang="en-US" sz="2800" b="1" dirty="0" smtClean="0">
                <a:solidFill>
                  <a:srgbClr val="FF0000"/>
                </a:solidFill>
              </a:rPr>
              <a:t>This can eliminate or minimize confounding variables</a:t>
            </a:r>
            <a:r>
              <a:rPr lang="en-US" dirty="0" smtClean="0">
                <a:solidFill>
                  <a:srgbClr val="FFFF00"/>
                </a:solidFill>
              </a:rPr>
              <a:t> . However, it generally results in a longer study; the more characteristics being “matched”, the longer the study takes. </a:t>
            </a:r>
          </a:p>
          <a:p>
            <a:pPr marL="457200" indent="-457200" algn="ctr"/>
            <a:r>
              <a:rPr lang="en-US" sz="3200" b="1" u="sng" dirty="0" smtClean="0">
                <a:solidFill>
                  <a:srgbClr val="FF0000"/>
                </a:solidFill>
              </a:rPr>
              <a:t>Advantages and Disadvantages</a:t>
            </a:r>
            <a:endParaRPr lang="en-US" sz="2000" b="1" u="sng" dirty="0" smtClean="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394BE99-7C64-4FF9-9543-3A49B9A17240}" type="slidenum">
              <a:rPr lang="en-US" smtClean="0"/>
              <a:pPr>
                <a:defRPr/>
              </a:pPr>
              <a:t>37</a:t>
            </a:fld>
            <a:endParaRPr lang="en-US"/>
          </a:p>
        </p:txBody>
      </p:sp>
      <p:sp>
        <p:nvSpPr>
          <p:cNvPr id="4" name="Rectangle 3"/>
          <p:cNvSpPr/>
          <p:nvPr/>
        </p:nvSpPr>
        <p:spPr>
          <a:xfrm>
            <a:off x="152400" y="152400"/>
            <a:ext cx="8839200" cy="6247864"/>
          </a:xfrm>
          <a:prstGeom prst="rect">
            <a:avLst/>
          </a:prstGeom>
        </p:spPr>
        <p:txBody>
          <a:bodyPr wrap="square">
            <a:spAutoFit/>
          </a:bodyPr>
          <a:lstStyle/>
          <a:p>
            <a:pPr algn="ctr"/>
            <a:r>
              <a:rPr lang="en-US" b="1" u="sng" dirty="0" smtClean="0">
                <a:solidFill>
                  <a:srgbClr val="FF0000"/>
                </a:solidFill>
              </a:rPr>
              <a:t>Other Advantages</a:t>
            </a:r>
            <a:r>
              <a:rPr lang="en-US" u="sng" dirty="0" smtClean="0">
                <a:solidFill>
                  <a:srgbClr val="FF0000"/>
                </a:solidFill>
              </a:rPr>
              <a:t>:</a:t>
            </a:r>
            <a:endParaRPr lang="en-US" sz="1800" u="sng" dirty="0" smtClean="0">
              <a:solidFill>
                <a:srgbClr val="FF0000"/>
              </a:solidFill>
            </a:endParaRPr>
          </a:p>
          <a:p>
            <a:pPr marL="342900" indent="-342900">
              <a:buFont typeface="+mj-lt"/>
              <a:buAutoNum type="arabicPeriod"/>
            </a:pPr>
            <a:r>
              <a:rPr lang="en-US" dirty="0" smtClean="0">
                <a:solidFill>
                  <a:srgbClr val="FFFF00"/>
                </a:solidFill>
              </a:rPr>
              <a:t>Short term study that doesn’t require waiting for events to happen, as they have already occurred.</a:t>
            </a:r>
          </a:p>
          <a:p>
            <a:pPr marL="342900" indent="-342900">
              <a:buFont typeface="+mj-lt"/>
              <a:buAutoNum type="arabicPeriod"/>
            </a:pPr>
            <a:r>
              <a:rPr lang="en-US" dirty="0" smtClean="0">
                <a:solidFill>
                  <a:srgbClr val="FFFF00"/>
                </a:solidFill>
              </a:rPr>
              <a:t>Inexpensive.</a:t>
            </a:r>
          </a:p>
          <a:p>
            <a:pPr marL="342900" indent="-342900">
              <a:buFont typeface="+mj-lt"/>
              <a:buAutoNum type="arabicPeriod"/>
            </a:pPr>
            <a:r>
              <a:rPr lang="en-US" dirty="0" smtClean="0">
                <a:solidFill>
                  <a:srgbClr val="FFFF00"/>
                </a:solidFill>
              </a:rPr>
              <a:t>Multiple risk factors can be studied at the same time.</a:t>
            </a:r>
          </a:p>
          <a:p>
            <a:pPr marL="342900" indent="-342900">
              <a:buFont typeface="+mj-lt"/>
              <a:buAutoNum type="arabicPeriod"/>
            </a:pPr>
            <a:r>
              <a:rPr lang="en-US" dirty="0" smtClean="0">
                <a:solidFill>
                  <a:srgbClr val="FFFF00"/>
                </a:solidFill>
              </a:rPr>
              <a:t>Quickly establishes associations between risk factors and disease. This can be especially useful with disease outbreaks, as causes can be identified with small sample sizes.</a:t>
            </a:r>
          </a:p>
          <a:p>
            <a:pPr marL="342900" indent="-342900">
              <a:buFont typeface="+mj-lt"/>
              <a:buAutoNum type="arabicPeriod"/>
            </a:pPr>
            <a:r>
              <a:rPr lang="en-US" dirty="0" smtClean="0">
                <a:solidFill>
                  <a:srgbClr val="FFFF00"/>
                </a:solidFill>
              </a:rPr>
              <a:t>Stronger than cross-sectional studies for establishing causation.</a:t>
            </a:r>
          </a:p>
          <a:p>
            <a:pPr algn="ctr"/>
            <a:r>
              <a:rPr lang="en-US" b="1" u="sng" dirty="0" smtClean="0">
                <a:solidFill>
                  <a:srgbClr val="FF0000"/>
                </a:solidFill>
              </a:rPr>
              <a:t>Disadvantages</a:t>
            </a:r>
            <a:r>
              <a:rPr lang="en-US" u="sng" dirty="0" smtClean="0">
                <a:solidFill>
                  <a:srgbClr val="FF0000"/>
                </a:solidFill>
              </a:rPr>
              <a:t>:</a:t>
            </a:r>
          </a:p>
          <a:p>
            <a:pPr marL="342900" indent="-342900">
              <a:buFont typeface="+mj-lt"/>
              <a:buAutoNum type="arabicPeriod"/>
            </a:pPr>
            <a:r>
              <a:rPr lang="en-US" dirty="0" smtClean="0">
                <a:solidFill>
                  <a:srgbClr val="FFFF00"/>
                </a:solidFill>
              </a:rPr>
              <a:t>Control groups can be difficult to find.</a:t>
            </a:r>
          </a:p>
          <a:p>
            <a:pPr marL="342900" indent="-342900">
              <a:buFont typeface="+mj-lt"/>
              <a:buAutoNum type="arabicPeriod"/>
            </a:pPr>
            <a:r>
              <a:rPr lang="en-US" dirty="0" smtClean="0">
                <a:solidFill>
                  <a:srgbClr val="FFFF00"/>
                </a:solidFill>
              </a:rPr>
              <a:t>Results can easily be tainted by </a:t>
            </a:r>
            <a:r>
              <a:rPr lang="en-US" sz="4000" b="1" u="sng" dirty="0" smtClean="0">
                <a:solidFill>
                  <a:srgbClr val="FF0000"/>
                </a:solidFill>
              </a:rPr>
              <a:t>Recall Bias</a:t>
            </a:r>
            <a:r>
              <a:rPr lang="en-US" dirty="0" smtClean="0">
                <a:solidFill>
                  <a:srgbClr val="FFFF00"/>
                </a:solidFill>
              </a:rPr>
              <a:t>, where people with the disease or condition are more likely to remember past details compared to people who don’t have the disease or condition.</a:t>
            </a:r>
          </a:p>
          <a:p>
            <a:pPr marL="342900" indent="-342900">
              <a:buFont typeface="+mj-lt"/>
              <a:buAutoNum type="arabicPeriod"/>
            </a:pPr>
            <a:r>
              <a:rPr lang="en-US" dirty="0" smtClean="0">
                <a:solidFill>
                  <a:srgbClr val="FFFF00"/>
                </a:solidFill>
              </a:rPr>
              <a:t>Is weaker than a cohort study for establishing causation.</a:t>
            </a:r>
          </a:p>
          <a:p>
            <a:pPr marL="342900" indent="-342900">
              <a:buFont typeface="+mj-lt"/>
              <a:buAutoNum type="arabicPeriod"/>
            </a:pPr>
            <a:r>
              <a:rPr lang="en-US" dirty="0" smtClean="0">
                <a:solidFill>
                  <a:srgbClr val="FFFF00"/>
                </a:solidFill>
              </a:rPr>
              <a:t>Usually not generalizable.</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rot="16266012">
            <a:off x="-1409700" y="3162300"/>
            <a:ext cx="4267200" cy="838200"/>
          </a:xfrm>
        </p:spPr>
        <p:txBody>
          <a:bodyPr/>
          <a:lstStyle/>
          <a:p>
            <a:r>
              <a:rPr lang="en-US" altLang="en-US" b="1" smtClean="0"/>
              <a:t>Cohort Design</a:t>
            </a:r>
            <a:endParaRPr lang="en-US" altLang="en-US" smtClean="0"/>
          </a:p>
        </p:txBody>
      </p:sp>
      <p:sp>
        <p:nvSpPr>
          <p:cNvPr id="36867" name="Rectangle 3"/>
          <p:cNvSpPr>
            <a:spLocks noChangeArrowheads="1"/>
          </p:cNvSpPr>
          <p:nvPr/>
        </p:nvSpPr>
        <p:spPr bwMode="auto">
          <a:xfrm>
            <a:off x="1828800" y="3733800"/>
            <a:ext cx="908050" cy="189865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68" name="Line 4"/>
          <p:cNvSpPr>
            <a:spLocks noChangeShapeType="1"/>
          </p:cNvSpPr>
          <p:nvPr/>
        </p:nvSpPr>
        <p:spPr bwMode="auto">
          <a:xfrm>
            <a:off x="1828800" y="57150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69" name="Text Box 5"/>
          <p:cNvSpPr txBox="1">
            <a:spLocks noChangeArrowheads="1"/>
          </p:cNvSpPr>
          <p:nvPr/>
        </p:nvSpPr>
        <p:spPr bwMode="auto">
          <a:xfrm>
            <a:off x="3505200" y="5715000"/>
            <a:ext cx="723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solidFill>
                  <a:srgbClr val="009900"/>
                </a:solidFill>
              </a:rPr>
              <a:t>time</a:t>
            </a:r>
          </a:p>
        </p:txBody>
      </p:sp>
      <p:sp>
        <p:nvSpPr>
          <p:cNvPr id="36870" name="AutoShape 6"/>
          <p:cNvSpPr>
            <a:spLocks noChangeArrowheads="1"/>
          </p:cNvSpPr>
          <p:nvPr/>
        </p:nvSpPr>
        <p:spPr bwMode="auto">
          <a:xfrm>
            <a:off x="2057400" y="59436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71" name="Text Box 7"/>
          <p:cNvSpPr txBox="1">
            <a:spLocks noChangeArrowheads="1"/>
          </p:cNvSpPr>
          <p:nvPr/>
        </p:nvSpPr>
        <p:spPr bwMode="auto">
          <a:xfrm>
            <a:off x="2743200" y="6121400"/>
            <a:ext cx="2892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b="1"/>
              <a:t>Study begins here</a:t>
            </a:r>
          </a:p>
        </p:txBody>
      </p:sp>
      <p:sp>
        <p:nvSpPr>
          <p:cNvPr id="36872" name="AutoShape 8"/>
          <p:cNvSpPr>
            <a:spLocks noChangeArrowheads="1"/>
          </p:cNvSpPr>
          <p:nvPr/>
        </p:nvSpPr>
        <p:spPr bwMode="auto">
          <a:xfrm>
            <a:off x="2362200" y="1371600"/>
            <a:ext cx="1600200" cy="16002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Study</a:t>
            </a:r>
          </a:p>
          <a:p>
            <a:pPr algn="ctr"/>
            <a:r>
              <a:rPr lang="en-US" altLang="en-US" b="1"/>
              <a:t>population</a:t>
            </a:r>
          </a:p>
          <a:p>
            <a:pPr algn="ctr"/>
            <a:r>
              <a:rPr lang="en-US" altLang="en-US" b="1"/>
              <a:t>free of</a:t>
            </a:r>
          </a:p>
          <a:p>
            <a:pPr algn="ctr"/>
            <a:r>
              <a:rPr lang="en-US" altLang="en-US" b="1"/>
              <a:t>disease</a:t>
            </a:r>
          </a:p>
        </p:txBody>
      </p:sp>
      <p:sp>
        <p:nvSpPr>
          <p:cNvPr id="36873" name="AutoShape 9"/>
          <p:cNvSpPr>
            <a:spLocks noChangeArrowheads="1"/>
          </p:cNvSpPr>
          <p:nvPr/>
        </p:nvSpPr>
        <p:spPr bwMode="auto">
          <a:xfrm>
            <a:off x="4343400" y="838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a:t>
            </a:r>
          </a:p>
          <a:p>
            <a:pPr algn="ctr"/>
            <a:r>
              <a:rPr lang="en-US" altLang="en-US" b="1"/>
              <a:t>present</a:t>
            </a:r>
          </a:p>
        </p:txBody>
      </p:sp>
      <p:sp>
        <p:nvSpPr>
          <p:cNvPr id="36874" name="AutoShape 10"/>
          <p:cNvSpPr>
            <a:spLocks noChangeArrowheads="1"/>
          </p:cNvSpPr>
          <p:nvPr/>
        </p:nvSpPr>
        <p:spPr bwMode="auto">
          <a:xfrm>
            <a:off x="4343400" y="24384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Factor</a:t>
            </a:r>
          </a:p>
          <a:p>
            <a:pPr algn="ctr"/>
            <a:r>
              <a:rPr lang="en-US" altLang="en-US" b="1"/>
              <a:t>absent</a:t>
            </a:r>
          </a:p>
        </p:txBody>
      </p:sp>
      <p:sp>
        <p:nvSpPr>
          <p:cNvPr id="36875" name="AutoShape 11"/>
          <p:cNvSpPr>
            <a:spLocks noChangeArrowheads="1"/>
          </p:cNvSpPr>
          <p:nvPr/>
        </p:nvSpPr>
        <p:spPr bwMode="auto">
          <a:xfrm>
            <a:off x="6324600" y="5334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disease</a:t>
            </a:r>
          </a:p>
        </p:txBody>
      </p:sp>
      <p:sp>
        <p:nvSpPr>
          <p:cNvPr id="36876" name="AutoShape 12"/>
          <p:cNvSpPr>
            <a:spLocks noChangeArrowheads="1"/>
          </p:cNvSpPr>
          <p:nvPr/>
        </p:nvSpPr>
        <p:spPr bwMode="auto">
          <a:xfrm>
            <a:off x="6324600" y="12954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no disease</a:t>
            </a:r>
          </a:p>
        </p:txBody>
      </p:sp>
      <p:sp>
        <p:nvSpPr>
          <p:cNvPr id="36877" name="AutoShape 13"/>
          <p:cNvSpPr>
            <a:spLocks noChangeArrowheads="1"/>
          </p:cNvSpPr>
          <p:nvPr/>
        </p:nvSpPr>
        <p:spPr bwMode="auto">
          <a:xfrm>
            <a:off x="6324600" y="22860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disease</a:t>
            </a:r>
          </a:p>
        </p:txBody>
      </p:sp>
      <p:sp>
        <p:nvSpPr>
          <p:cNvPr id="36878" name="AutoShape 14"/>
          <p:cNvSpPr>
            <a:spLocks noChangeArrowheads="1"/>
          </p:cNvSpPr>
          <p:nvPr/>
        </p:nvSpPr>
        <p:spPr bwMode="auto">
          <a:xfrm>
            <a:off x="6324600" y="30480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no disease</a:t>
            </a:r>
          </a:p>
        </p:txBody>
      </p:sp>
      <p:sp>
        <p:nvSpPr>
          <p:cNvPr id="36879" name="AutoShape 15"/>
          <p:cNvSpPr>
            <a:spLocks/>
          </p:cNvSpPr>
          <p:nvPr/>
        </p:nvSpPr>
        <p:spPr bwMode="auto">
          <a:xfrm>
            <a:off x="4114800" y="1447800"/>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80" name="AutoShape 16"/>
          <p:cNvSpPr>
            <a:spLocks/>
          </p:cNvSpPr>
          <p:nvPr/>
        </p:nvSpPr>
        <p:spPr bwMode="auto">
          <a:xfrm>
            <a:off x="6096000" y="8382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6881" name="AutoShape 17"/>
          <p:cNvSpPr>
            <a:spLocks/>
          </p:cNvSpPr>
          <p:nvPr/>
        </p:nvSpPr>
        <p:spPr bwMode="auto">
          <a:xfrm>
            <a:off x="6096000" y="25908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cxnSp>
        <p:nvCxnSpPr>
          <p:cNvPr id="36882" name="AutoShape 18"/>
          <p:cNvCxnSpPr>
            <a:cxnSpLocks noChangeShapeType="1"/>
          </p:cNvCxnSpPr>
          <p:nvPr/>
        </p:nvCxnSpPr>
        <p:spPr bwMode="auto">
          <a:xfrm>
            <a:off x="2590800" y="3657600"/>
            <a:ext cx="31242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36883" name="AutoShape 19"/>
          <p:cNvSpPr>
            <a:spLocks noChangeArrowheads="1"/>
          </p:cNvSpPr>
          <p:nvPr/>
        </p:nvSpPr>
        <p:spPr bwMode="auto">
          <a:xfrm>
            <a:off x="3365500" y="4876800"/>
            <a:ext cx="3111500" cy="446088"/>
          </a:xfrm>
          <a:prstGeom prst="rightArrow">
            <a:avLst>
              <a:gd name="adj1" fmla="val 50000"/>
              <a:gd name="adj2" fmla="val 348786"/>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cxnSp>
        <p:nvCxnSpPr>
          <p:cNvPr id="36884" name="AutoShape 20"/>
          <p:cNvCxnSpPr>
            <a:cxnSpLocks noChangeShapeType="1"/>
          </p:cNvCxnSpPr>
          <p:nvPr/>
        </p:nvCxnSpPr>
        <p:spPr bwMode="auto">
          <a:xfrm>
            <a:off x="6324600" y="4038600"/>
            <a:ext cx="22098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36885" name="Text Box 21"/>
          <p:cNvSpPr txBox="1">
            <a:spLocks noChangeArrowheads="1"/>
          </p:cNvSpPr>
          <p:nvPr/>
        </p:nvSpPr>
        <p:spPr bwMode="auto">
          <a:xfrm>
            <a:off x="3336925" y="3698875"/>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present</a:t>
            </a:r>
          </a:p>
        </p:txBody>
      </p:sp>
      <p:sp>
        <p:nvSpPr>
          <p:cNvPr id="36886" name="Text Box 22"/>
          <p:cNvSpPr txBox="1">
            <a:spLocks noChangeArrowheads="1"/>
          </p:cNvSpPr>
          <p:nvPr/>
        </p:nvSpPr>
        <p:spPr bwMode="auto">
          <a:xfrm>
            <a:off x="6994525" y="4003675"/>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future</a:t>
            </a:r>
          </a:p>
        </p:txBody>
      </p:sp>
      <p:sp>
        <p:nvSpPr>
          <p:cNvPr id="36887" name="Line 23"/>
          <p:cNvSpPr>
            <a:spLocks noChangeShapeType="1"/>
          </p:cNvSpPr>
          <p:nvPr/>
        </p:nvSpPr>
        <p:spPr bwMode="auto">
          <a:xfrm flipV="1">
            <a:off x="2209800" y="4191000"/>
            <a:ext cx="1447800" cy="9144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 name="Slide Number Placeholder 24"/>
          <p:cNvSpPr>
            <a:spLocks noGrp="1"/>
          </p:cNvSpPr>
          <p:nvPr>
            <p:ph type="sldNum" sz="quarter" idx="12"/>
          </p:nvPr>
        </p:nvSpPr>
        <p:spPr/>
        <p:txBody>
          <a:bodyPr/>
          <a:lstStyle/>
          <a:p>
            <a:pPr>
              <a:defRPr/>
            </a:pPr>
            <a:fld id="{0D53AC49-643E-420A-B40D-48AA515F4E26}"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304800"/>
            <a:ext cx="7772400" cy="838200"/>
          </a:xfrm>
        </p:spPr>
        <p:txBody>
          <a:bodyPr/>
          <a:lstStyle/>
          <a:p>
            <a:r>
              <a:rPr lang="en-US" altLang="en-US" b="1" smtClean="0"/>
              <a:t>Timeframe of Studies</a:t>
            </a:r>
            <a:endParaRPr lang="en-US" altLang="en-US" smtClean="0"/>
          </a:p>
        </p:txBody>
      </p:sp>
      <p:sp>
        <p:nvSpPr>
          <p:cNvPr id="37891" name="Rectangle 3"/>
          <p:cNvSpPr>
            <a:spLocks noGrp="1" noChangeArrowheads="1"/>
          </p:cNvSpPr>
          <p:nvPr>
            <p:ph type="body" idx="1"/>
          </p:nvPr>
        </p:nvSpPr>
        <p:spPr>
          <a:xfrm>
            <a:off x="457200" y="1143000"/>
            <a:ext cx="8305800" cy="2438400"/>
          </a:xfrm>
        </p:spPr>
        <p:txBody>
          <a:bodyPr/>
          <a:lstStyle/>
          <a:p>
            <a:r>
              <a:rPr lang="en-US" altLang="en-US" sz="3600" b="1" smtClean="0">
                <a:solidFill>
                  <a:srgbClr val="00FFFF"/>
                </a:solidFill>
              </a:rPr>
              <a:t>Prospective Study</a:t>
            </a:r>
            <a:r>
              <a:rPr lang="en-US" altLang="en-US" sz="3600" b="1" smtClean="0"/>
              <a:t>  -  looks forward, looks to the future, examines future events, follows a condition, concern or disease into the future</a:t>
            </a: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3733800"/>
            <a:ext cx="5991225"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12"/>
          </p:nvPr>
        </p:nvSpPr>
        <p:spPr/>
        <p:txBody>
          <a:bodyPr/>
          <a:lstStyle/>
          <a:p>
            <a:pPr>
              <a:defRPr/>
            </a:pPr>
            <a:fld id="{0D53AC49-643E-420A-B40D-48AA515F4E26}"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066800" y="381000"/>
            <a:ext cx="7620000" cy="914400"/>
          </a:xfrm>
          <a:noFill/>
        </p:spPr>
        <p:txBody>
          <a:bodyPr lIns="90488" tIns="44450" rIns="90488" bIns="44450"/>
          <a:lstStyle/>
          <a:p>
            <a:pPr eaLnBrk="1" hangingPunct="1"/>
            <a:r>
              <a:rPr lang="en-GB" sz="2800" b="1" dirty="0" smtClean="0"/>
              <a:t>- STATISTICS</a:t>
            </a:r>
          </a:p>
        </p:txBody>
      </p:sp>
      <p:sp>
        <p:nvSpPr>
          <p:cNvPr id="3075" name="Rectangle 3"/>
          <p:cNvSpPr>
            <a:spLocks noGrp="1" noChangeArrowheads="1"/>
          </p:cNvSpPr>
          <p:nvPr>
            <p:ph type="body" sz="half" idx="1"/>
          </p:nvPr>
        </p:nvSpPr>
        <p:spPr>
          <a:xfrm>
            <a:off x="381000" y="1752600"/>
            <a:ext cx="8305800" cy="4114800"/>
          </a:xfrm>
          <a:noFill/>
        </p:spPr>
        <p:txBody>
          <a:bodyPr lIns="90488" tIns="44450" rIns="90488" bIns="44450"/>
          <a:lstStyle/>
          <a:p>
            <a:pPr eaLnBrk="1" hangingPunct="1">
              <a:lnSpc>
                <a:spcPct val="90000"/>
              </a:lnSpc>
            </a:pPr>
            <a:r>
              <a:rPr lang="en-GB" sz="2400" b="1" dirty="0" smtClean="0"/>
              <a:t>CHANCE - p = 1 in 20 (0.05). </a:t>
            </a:r>
          </a:p>
          <a:p>
            <a:pPr eaLnBrk="1" hangingPunct="1">
              <a:lnSpc>
                <a:spcPct val="90000"/>
              </a:lnSpc>
            </a:pPr>
            <a:r>
              <a:rPr lang="en-GB" sz="2400" b="1" dirty="0" smtClean="0"/>
              <a:t>&gt; 1 in 20 (0.051) = not significant</a:t>
            </a:r>
          </a:p>
          <a:p>
            <a:pPr eaLnBrk="1" hangingPunct="1">
              <a:lnSpc>
                <a:spcPct val="90000"/>
              </a:lnSpc>
            </a:pPr>
            <a:r>
              <a:rPr lang="en-GB" sz="2400" b="1" dirty="0" smtClean="0"/>
              <a:t>&lt; 1 in 20 (0.049) = statistically significant</a:t>
            </a:r>
          </a:p>
          <a:p>
            <a:pPr eaLnBrk="1" hangingPunct="1">
              <a:lnSpc>
                <a:spcPct val="90000"/>
              </a:lnSpc>
            </a:pPr>
            <a:r>
              <a:rPr lang="en-GB" sz="2400" b="1" dirty="0" smtClean="0"/>
              <a:t>CONFIDENCE INTERVALS</a:t>
            </a:r>
          </a:p>
          <a:p>
            <a:pPr eaLnBrk="1" hangingPunct="1">
              <a:lnSpc>
                <a:spcPct val="90000"/>
              </a:lnSpc>
            </a:pPr>
            <a:r>
              <a:rPr lang="en-GB" sz="2400" b="1" dirty="0" smtClean="0"/>
              <a:t>what is the range of values between which we could be 95% certain that this result would lie if this intervention was applied to the general population </a:t>
            </a:r>
          </a:p>
        </p:txBody>
      </p:sp>
      <p:sp>
        <p:nvSpPr>
          <p:cNvPr id="7" name="Slide Number Placeholder 6"/>
          <p:cNvSpPr>
            <a:spLocks noGrp="1"/>
          </p:cNvSpPr>
          <p:nvPr>
            <p:ph type="sldNum" sz="quarter" idx="12"/>
          </p:nvPr>
        </p:nvSpPr>
        <p:spPr/>
        <p:txBody>
          <a:bodyPr/>
          <a:lstStyle/>
          <a:p>
            <a:pPr>
              <a:defRPr/>
            </a:pPr>
            <a:fld id="{BD83273F-C1E1-46FC-BB93-9CBC695822BF}" type="slidenum">
              <a:rPr lang="en-GB" smtClean="0"/>
              <a:pPr>
                <a:defRPr/>
              </a:pPr>
              <a:t>4</a:t>
            </a:fld>
            <a:endParaRPr lang="en-GB"/>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381000"/>
            <a:ext cx="7772400" cy="685800"/>
          </a:xfrm>
        </p:spPr>
        <p:txBody>
          <a:bodyPr/>
          <a:lstStyle/>
          <a:p>
            <a:r>
              <a:rPr lang="en-US" altLang="en-US" b="1" smtClean="0"/>
              <a:t>Prospective Cohort study</a:t>
            </a:r>
            <a:endParaRPr lang="en-US" altLang="en-US" smtClean="0"/>
          </a:p>
        </p:txBody>
      </p:sp>
      <p:sp>
        <p:nvSpPr>
          <p:cNvPr id="38915" name="Rectangle 3"/>
          <p:cNvSpPr>
            <a:spLocks noChangeArrowheads="1"/>
          </p:cNvSpPr>
          <p:nvPr/>
        </p:nvSpPr>
        <p:spPr bwMode="auto">
          <a:xfrm>
            <a:off x="533400" y="2590800"/>
            <a:ext cx="2514600" cy="13716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solidFill>
                  <a:srgbClr val="FFFFFF"/>
                </a:solidFill>
              </a:rPr>
              <a:t>Measure exposure</a:t>
            </a:r>
          </a:p>
          <a:p>
            <a:pPr algn="ctr"/>
            <a:r>
              <a:rPr lang="en-US" altLang="en-US" b="1">
                <a:solidFill>
                  <a:srgbClr val="FFFFFF"/>
                </a:solidFill>
              </a:rPr>
              <a:t>and confounder</a:t>
            </a:r>
          </a:p>
          <a:p>
            <a:pPr algn="ctr"/>
            <a:r>
              <a:rPr lang="en-US" altLang="en-US" b="1">
                <a:solidFill>
                  <a:srgbClr val="FFFFFF"/>
                </a:solidFill>
              </a:rPr>
              <a:t>variables</a:t>
            </a:r>
          </a:p>
        </p:txBody>
      </p:sp>
      <p:sp>
        <p:nvSpPr>
          <p:cNvPr id="38916" name="Rectangle 4"/>
          <p:cNvSpPr>
            <a:spLocks noChangeArrowheads="1"/>
          </p:cNvSpPr>
          <p:nvPr/>
        </p:nvSpPr>
        <p:spPr bwMode="auto">
          <a:xfrm>
            <a:off x="3505200" y="1676400"/>
            <a:ext cx="2286000" cy="8382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solidFill>
                  <a:srgbClr val="FFFFFF"/>
                </a:solidFill>
              </a:rPr>
              <a:t>Exposed</a:t>
            </a:r>
          </a:p>
        </p:txBody>
      </p:sp>
      <p:sp>
        <p:nvSpPr>
          <p:cNvPr id="38917" name="Rectangle 5"/>
          <p:cNvSpPr>
            <a:spLocks noChangeArrowheads="1"/>
          </p:cNvSpPr>
          <p:nvPr/>
        </p:nvSpPr>
        <p:spPr bwMode="auto">
          <a:xfrm>
            <a:off x="3505200" y="4114800"/>
            <a:ext cx="2286000" cy="8382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solidFill>
                  <a:srgbClr val="FFFFFF"/>
                </a:solidFill>
              </a:rPr>
              <a:t>Non-exposed</a:t>
            </a:r>
          </a:p>
        </p:txBody>
      </p:sp>
      <p:sp>
        <p:nvSpPr>
          <p:cNvPr id="38918" name="Rectangle 6"/>
          <p:cNvSpPr>
            <a:spLocks noChangeArrowheads="1"/>
          </p:cNvSpPr>
          <p:nvPr/>
        </p:nvSpPr>
        <p:spPr bwMode="auto">
          <a:xfrm>
            <a:off x="6400800" y="1676400"/>
            <a:ext cx="2286000" cy="8382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solidFill>
                  <a:srgbClr val="FFFFFF"/>
                </a:solidFill>
              </a:rPr>
              <a:t>Outcome</a:t>
            </a:r>
          </a:p>
        </p:txBody>
      </p:sp>
      <p:sp>
        <p:nvSpPr>
          <p:cNvPr id="38919" name="Rectangle 7"/>
          <p:cNvSpPr>
            <a:spLocks noChangeArrowheads="1"/>
          </p:cNvSpPr>
          <p:nvPr/>
        </p:nvSpPr>
        <p:spPr bwMode="auto">
          <a:xfrm>
            <a:off x="6400800" y="4114800"/>
            <a:ext cx="2286000" cy="8382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solidFill>
                  <a:srgbClr val="FFFFFF"/>
                </a:solidFill>
              </a:rPr>
              <a:t>Outcome</a:t>
            </a:r>
          </a:p>
        </p:txBody>
      </p:sp>
      <p:sp>
        <p:nvSpPr>
          <p:cNvPr id="38920" name="Text Box 8"/>
          <p:cNvSpPr txBox="1">
            <a:spLocks noChangeArrowheads="1"/>
          </p:cNvSpPr>
          <p:nvPr/>
        </p:nvSpPr>
        <p:spPr bwMode="auto">
          <a:xfrm>
            <a:off x="928688" y="4267200"/>
            <a:ext cx="163036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3200" b="1"/>
              <a:t>Baseline</a:t>
            </a:r>
          </a:p>
        </p:txBody>
      </p:sp>
      <p:sp>
        <p:nvSpPr>
          <p:cNvPr id="38921" name="Line 9"/>
          <p:cNvSpPr>
            <a:spLocks noChangeShapeType="1"/>
          </p:cNvSpPr>
          <p:nvPr/>
        </p:nvSpPr>
        <p:spPr bwMode="auto">
          <a:xfrm>
            <a:off x="533400" y="5638800"/>
            <a:ext cx="81534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2" name="Line 10"/>
          <p:cNvSpPr>
            <a:spLocks noChangeShapeType="1"/>
          </p:cNvSpPr>
          <p:nvPr/>
        </p:nvSpPr>
        <p:spPr bwMode="auto">
          <a:xfrm>
            <a:off x="5943600" y="2057400"/>
            <a:ext cx="3810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3" name="Line 11"/>
          <p:cNvSpPr>
            <a:spLocks noChangeShapeType="1"/>
          </p:cNvSpPr>
          <p:nvPr/>
        </p:nvSpPr>
        <p:spPr bwMode="auto">
          <a:xfrm>
            <a:off x="5943600" y="4495800"/>
            <a:ext cx="3810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4" name="Line 12"/>
          <p:cNvSpPr>
            <a:spLocks noChangeShapeType="1"/>
          </p:cNvSpPr>
          <p:nvPr/>
        </p:nvSpPr>
        <p:spPr bwMode="auto">
          <a:xfrm flipV="1">
            <a:off x="3124200" y="2133600"/>
            <a:ext cx="304800" cy="38100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5" name="Line 13"/>
          <p:cNvSpPr>
            <a:spLocks noChangeShapeType="1"/>
          </p:cNvSpPr>
          <p:nvPr/>
        </p:nvSpPr>
        <p:spPr bwMode="auto">
          <a:xfrm>
            <a:off x="3124200" y="4038600"/>
            <a:ext cx="304800" cy="53340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6" name="Text Box 14"/>
          <p:cNvSpPr txBox="1">
            <a:spLocks noChangeArrowheads="1"/>
          </p:cNvSpPr>
          <p:nvPr/>
        </p:nvSpPr>
        <p:spPr bwMode="auto">
          <a:xfrm>
            <a:off x="4076700" y="5105400"/>
            <a:ext cx="855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b="1">
                <a:solidFill>
                  <a:srgbClr val="009900"/>
                </a:solidFill>
              </a:rPr>
              <a:t>time</a:t>
            </a:r>
          </a:p>
        </p:txBody>
      </p:sp>
      <p:sp>
        <p:nvSpPr>
          <p:cNvPr id="38927" name="AutoShape 15"/>
          <p:cNvSpPr>
            <a:spLocks noChangeArrowheads="1"/>
          </p:cNvSpPr>
          <p:nvPr/>
        </p:nvSpPr>
        <p:spPr bwMode="auto">
          <a:xfrm>
            <a:off x="381000" y="5715000"/>
            <a:ext cx="533400" cy="914400"/>
          </a:xfrm>
          <a:prstGeom prst="upArrow">
            <a:avLst>
              <a:gd name="adj1" fmla="val 50000"/>
              <a:gd name="adj2" fmla="val 42857"/>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38928" name="Text Box 16"/>
          <p:cNvSpPr txBox="1">
            <a:spLocks noChangeArrowheads="1"/>
          </p:cNvSpPr>
          <p:nvPr/>
        </p:nvSpPr>
        <p:spPr bwMode="auto">
          <a:xfrm>
            <a:off x="914400" y="5943600"/>
            <a:ext cx="2505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Study begins here</a:t>
            </a:r>
          </a:p>
        </p:txBody>
      </p:sp>
      <p:sp>
        <p:nvSpPr>
          <p:cNvPr id="18" name="Slide Number Placeholder 17"/>
          <p:cNvSpPr>
            <a:spLocks noGrp="1"/>
          </p:cNvSpPr>
          <p:nvPr>
            <p:ph type="sldNum" sz="quarter" idx="12"/>
          </p:nvPr>
        </p:nvSpPr>
        <p:spPr/>
        <p:txBody>
          <a:bodyPr/>
          <a:lstStyle/>
          <a:p>
            <a:pPr>
              <a:defRPr/>
            </a:pPr>
            <a:fld id="{C87ED9CC-4732-4294-BDD3-2572BF0F4420}"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76200"/>
            <a:ext cx="7772400" cy="1143000"/>
          </a:xfrm>
        </p:spPr>
        <p:txBody>
          <a:bodyPr/>
          <a:lstStyle/>
          <a:p>
            <a:r>
              <a:rPr lang="en-US" altLang="en-US" b="1" dirty="0" smtClean="0"/>
              <a:t>Cohort Study</a:t>
            </a:r>
            <a:endParaRPr lang="en-US" altLang="en-US" dirty="0" smtClean="0"/>
          </a:p>
        </p:txBody>
      </p:sp>
      <p:sp>
        <p:nvSpPr>
          <p:cNvPr id="41987" name="Rectangle 3"/>
          <p:cNvSpPr>
            <a:spLocks noGrp="1" noChangeArrowheads="1"/>
          </p:cNvSpPr>
          <p:nvPr>
            <p:ph type="body" idx="1"/>
          </p:nvPr>
        </p:nvSpPr>
        <p:spPr>
          <a:xfrm>
            <a:off x="304800" y="685800"/>
            <a:ext cx="8610600" cy="4114800"/>
          </a:xfrm>
        </p:spPr>
        <p:txBody>
          <a:bodyPr/>
          <a:lstStyle/>
          <a:p>
            <a:r>
              <a:rPr lang="en-US" altLang="en-US" b="1" dirty="0" smtClean="0"/>
              <a:t>Strengths</a:t>
            </a:r>
          </a:p>
          <a:p>
            <a:pPr lvl="1"/>
            <a:r>
              <a:rPr lang="en-US" altLang="en-US" sz="3000" b="1" dirty="0" smtClean="0"/>
              <a:t>Exposure status determined before disease detection</a:t>
            </a:r>
            <a:endParaRPr lang="en-US" altLang="en-US" sz="3000" b="1" i="1" dirty="0" smtClean="0"/>
          </a:p>
          <a:p>
            <a:pPr lvl="1"/>
            <a:r>
              <a:rPr lang="en-US" altLang="en-US" sz="3000" b="1" dirty="0" smtClean="0"/>
              <a:t>Subjects selected before disease detection</a:t>
            </a:r>
          </a:p>
          <a:p>
            <a:pPr lvl="1"/>
            <a:r>
              <a:rPr lang="en-US" altLang="en-US" sz="3000" b="1" dirty="0" smtClean="0"/>
              <a:t>Can study several outcomes for each exposure</a:t>
            </a:r>
          </a:p>
          <a:p>
            <a:pPr lvl="1"/>
            <a:endParaRPr lang="en-US" altLang="en-US" sz="3200" b="1" dirty="0" smtClean="0"/>
          </a:p>
          <a:p>
            <a:r>
              <a:rPr lang="en-US" altLang="en-US" b="1" dirty="0" smtClean="0"/>
              <a:t>Limitations	</a:t>
            </a:r>
          </a:p>
          <a:p>
            <a:pPr lvl="1"/>
            <a:r>
              <a:rPr lang="en-US" altLang="en-US" sz="3000" b="1" dirty="0" smtClean="0"/>
              <a:t>Expensive and time-consuming</a:t>
            </a:r>
          </a:p>
          <a:p>
            <a:pPr lvl="1"/>
            <a:r>
              <a:rPr lang="en-US" altLang="en-US" sz="3000" b="1" dirty="0" smtClean="0"/>
              <a:t>Inefficient for rare diseases or diseases with long latency</a:t>
            </a:r>
          </a:p>
          <a:p>
            <a:pPr lvl="1"/>
            <a:r>
              <a:rPr lang="en-US" altLang="en-US" sz="3000" b="1" dirty="0" smtClean="0"/>
              <a:t>Loss to follow-up</a:t>
            </a: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609600"/>
            <a:ext cx="8763000" cy="1143000"/>
          </a:xfrm>
        </p:spPr>
        <p:txBody>
          <a:bodyPr/>
          <a:lstStyle/>
          <a:p>
            <a:r>
              <a:rPr lang="en-US" sz="4000" dirty="0"/>
              <a:t>Incidence rates of </a:t>
            </a:r>
            <a:r>
              <a:rPr lang="en-US" sz="4000" dirty="0" smtClean="0"/>
              <a:t>outcome: Cohort</a:t>
            </a:r>
            <a:r>
              <a:rPr lang="en-US" altLang="en-US" sz="4000" dirty="0" smtClean="0"/>
              <a:t> Study</a:t>
            </a:r>
            <a:endParaRPr lang="en-US" sz="4000" dirty="0"/>
          </a:p>
        </p:txBody>
      </p:sp>
      <p:sp>
        <p:nvSpPr>
          <p:cNvPr id="34819" name="Rectangle 3"/>
          <p:cNvSpPr>
            <a:spLocks noGrp="1" noChangeArrowheads="1"/>
          </p:cNvSpPr>
          <p:nvPr>
            <p:ph type="body" idx="1"/>
          </p:nvPr>
        </p:nvSpPr>
        <p:spPr>
          <a:xfrm>
            <a:off x="457200" y="1600200"/>
            <a:ext cx="8686800" cy="4724400"/>
          </a:xfrm>
        </p:spPr>
        <p:txBody>
          <a:bodyPr/>
          <a:lstStyle/>
          <a:p>
            <a:endParaRPr lang="ar-JO" dirty="0"/>
          </a:p>
        </p:txBody>
      </p:sp>
      <p:sp>
        <p:nvSpPr>
          <p:cNvPr id="34820" name="Rectangle 4"/>
          <p:cNvSpPr>
            <a:spLocks noChangeArrowheads="1"/>
          </p:cNvSpPr>
          <p:nvPr/>
        </p:nvSpPr>
        <p:spPr bwMode="auto">
          <a:xfrm>
            <a:off x="5970588" y="2965450"/>
            <a:ext cx="1350962" cy="1079500"/>
          </a:xfrm>
          <a:prstGeom prst="rect">
            <a:avLst/>
          </a:prstGeom>
          <a:solidFill>
            <a:schemeClr val="bg1"/>
          </a:solidFill>
          <a:ln w="25400">
            <a:solidFill>
              <a:schemeClr val="tx1"/>
            </a:solidFill>
            <a:miter lim="800000"/>
            <a:headEnd/>
            <a:tailEnd/>
          </a:ln>
          <a:effectLst/>
        </p:spPr>
        <p:txBody>
          <a:bodyPr wrap="none" anchor="ctr"/>
          <a:lstStyle/>
          <a:p>
            <a:endParaRPr lang="ar-JO"/>
          </a:p>
        </p:txBody>
      </p:sp>
      <p:sp>
        <p:nvSpPr>
          <p:cNvPr id="34821" name="Rectangle 5"/>
          <p:cNvSpPr>
            <a:spLocks noChangeArrowheads="1"/>
          </p:cNvSpPr>
          <p:nvPr/>
        </p:nvSpPr>
        <p:spPr bwMode="auto">
          <a:xfrm>
            <a:off x="5970588" y="4032250"/>
            <a:ext cx="1350962" cy="1079500"/>
          </a:xfrm>
          <a:prstGeom prst="rect">
            <a:avLst/>
          </a:prstGeom>
          <a:noFill/>
          <a:ln w="25400">
            <a:solidFill>
              <a:schemeClr val="tx1"/>
            </a:solidFill>
            <a:miter lim="800000"/>
            <a:headEnd/>
            <a:tailEnd/>
          </a:ln>
          <a:effectLst/>
        </p:spPr>
        <p:txBody>
          <a:bodyPr wrap="none" anchor="ctr"/>
          <a:lstStyle/>
          <a:p>
            <a:endParaRPr lang="ar-JO"/>
          </a:p>
        </p:txBody>
      </p:sp>
      <p:sp>
        <p:nvSpPr>
          <p:cNvPr id="34822" name="Rectangle 6"/>
          <p:cNvSpPr>
            <a:spLocks noChangeArrowheads="1"/>
          </p:cNvSpPr>
          <p:nvPr/>
        </p:nvSpPr>
        <p:spPr bwMode="auto">
          <a:xfrm>
            <a:off x="5970588" y="5099050"/>
            <a:ext cx="1350962" cy="1079500"/>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sz="2800" b="1">
              <a:solidFill>
                <a:schemeClr val="tx2"/>
              </a:solidFill>
              <a:latin typeface="Arial" pitchFamily="34" charset="0"/>
            </a:endParaRPr>
          </a:p>
          <a:p>
            <a:pPr algn="ctr" eaLnBrk="0" hangingPunct="0"/>
            <a:r>
              <a:rPr lang="en-US" sz="2800" b="1">
                <a:solidFill>
                  <a:schemeClr val="tx2"/>
                </a:solidFill>
                <a:latin typeface="Arial" pitchFamily="34" charset="0"/>
              </a:rPr>
              <a:t>N</a:t>
            </a:r>
            <a:endParaRPr lang="en-US" sz="2800" b="1">
              <a:solidFill>
                <a:schemeClr val="bg2"/>
              </a:solidFill>
              <a:latin typeface="Arial" pitchFamily="34" charset="0"/>
            </a:endParaRPr>
          </a:p>
          <a:p>
            <a:pPr algn="ctr"/>
            <a:endParaRPr lang="en-US" sz="2800" b="1">
              <a:latin typeface="Arial" pitchFamily="34" charset="0"/>
            </a:endParaRPr>
          </a:p>
        </p:txBody>
      </p:sp>
      <p:sp>
        <p:nvSpPr>
          <p:cNvPr id="34823" name="Rectangle 7"/>
          <p:cNvSpPr>
            <a:spLocks noChangeArrowheads="1"/>
          </p:cNvSpPr>
          <p:nvPr/>
        </p:nvSpPr>
        <p:spPr bwMode="auto">
          <a:xfrm>
            <a:off x="4675188" y="2965450"/>
            <a:ext cx="1350962" cy="1079500"/>
          </a:xfrm>
          <a:prstGeom prst="rect">
            <a:avLst/>
          </a:prstGeom>
          <a:solidFill>
            <a:schemeClr val="bg1"/>
          </a:solidFill>
          <a:ln w="25400">
            <a:solidFill>
              <a:schemeClr val="tx1"/>
            </a:solidFill>
            <a:miter lim="800000"/>
            <a:headEnd/>
            <a:tailEnd/>
          </a:ln>
          <a:effectLst/>
        </p:spPr>
        <p:txBody>
          <a:bodyPr wrap="none" anchor="ctr"/>
          <a:lstStyle/>
          <a:p>
            <a:endParaRPr lang="ar-JO"/>
          </a:p>
        </p:txBody>
      </p:sp>
      <p:sp>
        <p:nvSpPr>
          <p:cNvPr id="34824" name="Rectangle 8"/>
          <p:cNvSpPr>
            <a:spLocks noChangeArrowheads="1"/>
          </p:cNvSpPr>
          <p:nvPr/>
        </p:nvSpPr>
        <p:spPr bwMode="auto">
          <a:xfrm>
            <a:off x="4675188" y="4032250"/>
            <a:ext cx="1350962" cy="1079500"/>
          </a:xfrm>
          <a:prstGeom prst="rect">
            <a:avLst/>
          </a:prstGeom>
          <a:solidFill>
            <a:schemeClr val="bg1"/>
          </a:solidFill>
          <a:ln w="25400">
            <a:solidFill>
              <a:schemeClr val="tx1"/>
            </a:solidFill>
            <a:miter lim="800000"/>
            <a:headEnd/>
            <a:tailEnd/>
          </a:ln>
          <a:effectLst/>
        </p:spPr>
        <p:txBody>
          <a:bodyPr wrap="none" anchor="ctr"/>
          <a:lstStyle/>
          <a:p>
            <a:endParaRPr lang="ar-JO"/>
          </a:p>
        </p:txBody>
      </p:sp>
      <p:sp>
        <p:nvSpPr>
          <p:cNvPr id="34825" name="Rectangle 9"/>
          <p:cNvSpPr>
            <a:spLocks noChangeArrowheads="1"/>
          </p:cNvSpPr>
          <p:nvPr/>
        </p:nvSpPr>
        <p:spPr bwMode="auto">
          <a:xfrm>
            <a:off x="4675188" y="5099050"/>
            <a:ext cx="1350962" cy="1079500"/>
          </a:xfrm>
          <a:prstGeom prst="rect">
            <a:avLst/>
          </a:prstGeom>
          <a:solidFill>
            <a:schemeClr val="bg1"/>
          </a:solidFill>
          <a:ln w="25400">
            <a:solidFill>
              <a:schemeClr val="tx1"/>
            </a:solidFill>
            <a:miter lim="800000"/>
            <a:headEnd/>
            <a:tailEnd/>
          </a:ln>
          <a:effectLst/>
        </p:spPr>
        <p:txBody>
          <a:bodyPr wrap="none" anchor="ctr"/>
          <a:lstStyle/>
          <a:p>
            <a:endParaRPr lang="ar-JO"/>
          </a:p>
        </p:txBody>
      </p:sp>
      <p:sp>
        <p:nvSpPr>
          <p:cNvPr id="34826" name="Rectangle 10"/>
          <p:cNvSpPr>
            <a:spLocks noChangeArrowheads="1"/>
          </p:cNvSpPr>
          <p:nvPr/>
        </p:nvSpPr>
        <p:spPr bwMode="auto">
          <a:xfrm>
            <a:off x="3352800" y="5105400"/>
            <a:ext cx="1350963" cy="1079500"/>
          </a:xfrm>
          <a:prstGeom prst="rect">
            <a:avLst/>
          </a:prstGeom>
          <a:solidFill>
            <a:schemeClr val="bg1"/>
          </a:solidFill>
          <a:ln w="25400">
            <a:solidFill>
              <a:schemeClr val="tx1"/>
            </a:solidFill>
            <a:miter lim="800000"/>
            <a:headEnd/>
            <a:tailEnd/>
          </a:ln>
          <a:effectLst/>
        </p:spPr>
        <p:txBody>
          <a:bodyPr wrap="none" anchor="ctr"/>
          <a:lstStyle/>
          <a:p>
            <a:pPr algn="ctr"/>
            <a:endParaRPr lang="ar-JO">
              <a:latin typeface="Arial" pitchFamily="34" charset="0"/>
            </a:endParaRPr>
          </a:p>
        </p:txBody>
      </p:sp>
      <p:sp>
        <p:nvSpPr>
          <p:cNvPr id="34827" name="Rectangle 11"/>
          <p:cNvSpPr>
            <a:spLocks noChangeArrowheads="1"/>
          </p:cNvSpPr>
          <p:nvPr/>
        </p:nvSpPr>
        <p:spPr bwMode="auto">
          <a:xfrm>
            <a:off x="3379788" y="4032250"/>
            <a:ext cx="1350962" cy="1079500"/>
          </a:xfrm>
          <a:prstGeom prst="rect">
            <a:avLst/>
          </a:prstGeom>
          <a:noFill/>
          <a:ln w="25400">
            <a:solidFill>
              <a:schemeClr val="tx1"/>
            </a:solidFill>
            <a:miter lim="800000"/>
            <a:headEnd/>
            <a:tailEnd/>
          </a:ln>
          <a:effectLst/>
        </p:spPr>
        <p:txBody>
          <a:bodyPr wrap="none" anchor="ctr"/>
          <a:lstStyle/>
          <a:p>
            <a:endParaRPr lang="ar-JO"/>
          </a:p>
        </p:txBody>
      </p:sp>
      <p:sp>
        <p:nvSpPr>
          <p:cNvPr id="34828" name="Rectangle 12"/>
          <p:cNvSpPr>
            <a:spLocks noChangeArrowheads="1"/>
          </p:cNvSpPr>
          <p:nvPr/>
        </p:nvSpPr>
        <p:spPr bwMode="auto">
          <a:xfrm>
            <a:off x="3379788" y="2965450"/>
            <a:ext cx="1350962" cy="1079500"/>
          </a:xfrm>
          <a:prstGeom prst="rect">
            <a:avLst/>
          </a:prstGeom>
          <a:noFill/>
          <a:ln w="25400">
            <a:solidFill>
              <a:schemeClr val="tx1"/>
            </a:solidFill>
            <a:miter lim="800000"/>
            <a:headEnd/>
            <a:tailEnd/>
          </a:ln>
          <a:effectLst/>
        </p:spPr>
        <p:txBody>
          <a:bodyPr wrap="none" anchor="ctr"/>
          <a:lstStyle/>
          <a:p>
            <a:endParaRPr lang="ar-JO"/>
          </a:p>
        </p:txBody>
      </p:sp>
      <p:sp>
        <p:nvSpPr>
          <p:cNvPr id="34829" name="Rectangle 13"/>
          <p:cNvSpPr>
            <a:spLocks noChangeArrowheads="1"/>
          </p:cNvSpPr>
          <p:nvPr/>
        </p:nvSpPr>
        <p:spPr bwMode="auto">
          <a:xfrm>
            <a:off x="381000" y="228600"/>
            <a:ext cx="8305800" cy="1104900"/>
          </a:xfrm>
          <a:prstGeom prst="rect">
            <a:avLst/>
          </a:prstGeom>
          <a:noFill/>
          <a:ln w="9525">
            <a:noFill/>
            <a:miter lim="800000"/>
            <a:headEnd/>
            <a:tailEnd/>
          </a:ln>
          <a:effectLst/>
        </p:spPr>
        <p:txBody>
          <a:bodyPr lIns="92075" tIns="46038" rIns="92075" bIns="46038" anchor="ctr"/>
          <a:lstStyle/>
          <a:p>
            <a:pPr algn="ctr"/>
            <a:endParaRPr lang="ar-JO" sz="4200">
              <a:solidFill>
                <a:schemeClr val="tx2"/>
              </a:solidFill>
              <a:effectLst>
                <a:outerShdw blurRad="38100" dist="38100" dir="2700000" algn="tl">
                  <a:srgbClr val="000000"/>
                </a:outerShdw>
              </a:effectLst>
            </a:endParaRPr>
          </a:p>
        </p:txBody>
      </p:sp>
      <p:sp>
        <p:nvSpPr>
          <p:cNvPr id="34830" name="Rectangle 14"/>
          <p:cNvSpPr>
            <a:spLocks noChangeArrowheads="1"/>
          </p:cNvSpPr>
          <p:nvPr/>
        </p:nvSpPr>
        <p:spPr bwMode="auto">
          <a:xfrm>
            <a:off x="5105400" y="4268788"/>
            <a:ext cx="420688" cy="519112"/>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d</a:t>
            </a:r>
            <a:endParaRPr lang="en-US" sz="2800">
              <a:solidFill>
                <a:schemeClr val="bg2"/>
              </a:solidFill>
              <a:latin typeface="Arial Black" pitchFamily="34" charset="0"/>
            </a:endParaRPr>
          </a:p>
        </p:txBody>
      </p:sp>
      <p:sp>
        <p:nvSpPr>
          <p:cNvPr id="34831" name="Rectangle 15"/>
          <p:cNvSpPr>
            <a:spLocks noChangeArrowheads="1"/>
          </p:cNvSpPr>
          <p:nvPr/>
        </p:nvSpPr>
        <p:spPr bwMode="auto">
          <a:xfrm>
            <a:off x="3846513" y="4268788"/>
            <a:ext cx="420687" cy="519112"/>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c</a:t>
            </a:r>
            <a:endParaRPr lang="en-US" sz="2800">
              <a:solidFill>
                <a:schemeClr val="bg2"/>
              </a:solidFill>
              <a:latin typeface="Arial Black" pitchFamily="34" charset="0"/>
            </a:endParaRPr>
          </a:p>
        </p:txBody>
      </p:sp>
      <p:sp>
        <p:nvSpPr>
          <p:cNvPr id="34832" name="Rectangle 16"/>
          <p:cNvSpPr>
            <a:spLocks noChangeArrowheads="1"/>
          </p:cNvSpPr>
          <p:nvPr/>
        </p:nvSpPr>
        <p:spPr bwMode="auto">
          <a:xfrm>
            <a:off x="5065713" y="3276600"/>
            <a:ext cx="420687"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b</a:t>
            </a:r>
            <a:endParaRPr lang="en-US" sz="2800">
              <a:solidFill>
                <a:schemeClr val="bg2"/>
              </a:solidFill>
              <a:latin typeface="Arial Black" pitchFamily="34" charset="0"/>
            </a:endParaRPr>
          </a:p>
        </p:txBody>
      </p:sp>
      <p:sp>
        <p:nvSpPr>
          <p:cNvPr id="34833" name="Rectangle 17"/>
          <p:cNvSpPr>
            <a:spLocks noChangeArrowheads="1"/>
          </p:cNvSpPr>
          <p:nvPr/>
        </p:nvSpPr>
        <p:spPr bwMode="auto">
          <a:xfrm>
            <a:off x="3810000" y="3276600"/>
            <a:ext cx="420688"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a</a:t>
            </a:r>
            <a:endParaRPr lang="en-US" sz="2800">
              <a:solidFill>
                <a:schemeClr val="bg2"/>
              </a:solidFill>
              <a:latin typeface="Arial Black" pitchFamily="34" charset="0"/>
            </a:endParaRPr>
          </a:p>
        </p:txBody>
      </p:sp>
      <p:sp>
        <p:nvSpPr>
          <p:cNvPr id="34834" name="Rectangle 18"/>
          <p:cNvSpPr>
            <a:spLocks noChangeArrowheads="1"/>
          </p:cNvSpPr>
          <p:nvPr/>
        </p:nvSpPr>
        <p:spPr bwMode="auto">
          <a:xfrm>
            <a:off x="3633788" y="2362200"/>
            <a:ext cx="727075"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b="1">
                <a:latin typeface="Arial" pitchFamily="34" charset="0"/>
              </a:rPr>
              <a:t>Yes</a:t>
            </a:r>
          </a:p>
        </p:txBody>
      </p:sp>
      <p:sp>
        <p:nvSpPr>
          <p:cNvPr id="34835" name="Rectangle 19"/>
          <p:cNvSpPr>
            <a:spLocks noChangeArrowheads="1"/>
          </p:cNvSpPr>
          <p:nvPr/>
        </p:nvSpPr>
        <p:spPr bwMode="auto">
          <a:xfrm>
            <a:off x="4987925" y="2362200"/>
            <a:ext cx="590550"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b="1">
                <a:latin typeface="Arial" pitchFamily="34" charset="0"/>
              </a:rPr>
              <a:t>No</a:t>
            </a:r>
          </a:p>
        </p:txBody>
      </p:sp>
      <p:sp>
        <p:nvSpPr>
          <p:cNvPr id="34836" name="Rectangle 20"/>
          <p:cNvSpPr>
            <a:spLocks noChangeArrowheads="1"/>
          </p:cNvSpPr>
          <p:nvPr/>
        </p:nvSpPr>
        <p:spPr bwMode="auto">
          <a:xfrm>
            <a:off x="3867150" y="1625600"/>
            <a:ext cx="2244725"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Times New Roman" pitchFamily="18" charset="0"/>
              </a:rPr>
              <a:t>Disease Status</a:t>
            </a:r>
            <a:endParaRPr lang="en-US" sz="2800" b="1">
              <a:solidFill>
                <a:schemeClr val="tx2"/>
              </a:solidFill>
              <a:latin typeface="Arial" pitchFamily="34" charset="0"/>
            </a:endParaRPr>
          </a:p>
        </p:txBody>
      </p:sp>
      <p:sp>
        <p:nvSpPr>
          <p:cNvPr id="34837" name="Rectangle 21"/>
          <p:cNvSpPr>
            <a:spLocks noChangeArrowheads="1"/>
          </p:cNvSpPr>
          <p:nvPr/>
        </p:nvSpPr>
        <p:spPr bwMode="auto">
          <a:xfrm>
            <a:off x="2414588" y="3276600"/>
            <a:ext cx="727075"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b="1">
                <a:latin typeface="Arial" pitchFamily="34" charset="0"/>
              </a:rPr>
              <a:t>Yes</a:t>
            </a:r>
          </a:p>
        </p:txBody>
      </p:sp>
      <p:sp>
        <p:nvSpPr>
          <p:cNvPr id="34838" name="Rectangle 22"/>
          <p:cNvSpPr>
            <a:spLocks noChangeArrowheads="1"/>
          </p:cNvSpPr>
          <p:nvPr/>
        </p:nvSpPr>
        <p:spPr bwMode="auto">
          <a:xfrm>
            <a:off x="2549525" y="4191000"/>
            <a:ext cx="590550"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b="1">
                <a:latin typeface="Arial" pitchFamily="34" charset="0"/>
              </a:rPr>
              <a:t>No</a:t>
            </a:r>
          </a:p>
        </p:txBody>
      </p:sp>
      <p:sp>
        <p:nvSpPr>
          <p:cNvPr id="34839" name="Rectangle 23"/>
          <p:cNvSpPr>
            <a:spLocks noChangeArrowheads="1"/>
          </p:cNvSpPr>
          <p:nvPr/>
        </p:nvSpPr>
        <p:spPr bwMode="auto">
          <a:xfrm>
            <a:off x="685800" y="3429000"/>
            <a:ext cx="1625600" cy="946150"/>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Times New Roman" pitchFamily="18" charset="0"/>
              </a:rPr>
              <a:t>Exposure</a:t>
            </a:r>
            <a:r>
              <a:rPr lang="en-US" sz="2800" b="1">
                <a:solidFill>
                  <a:schemeClr val="tx2"/>
                </a:solidFill>
                <a:latin typeface="Arial" pitchFamily="34" charset="0"/>
              </a:rPr>
              <a:t> </a:t>
            </a:r>
          </a:p>
          <a:p>
            <a:pPr eaLnBrk="0" hangingPunct="0"/>
            <a:r>
              <a:rPr lang="en-US" sz="2800">
                <a:solidFill>
                  <a:schemeClr val="tx2"/>
                </a:solidFill>
                <a:latin typeface="Times New Roman" pitchFamily="18" charset="0"/>
              </a:rPr>
              <a:t>Status</a:t>
            </a:r>
            <a:endParaRPr lang="en-US" sz="2800" b="1">
              <a:solidFill>
                <a:schemeClr val="tx2"/>
              </a:solidFill>
              <a:latin typeface="Arial" pitchFamily="34" charset="0"/>
            </a:endParaRPr>
          </a:p>
        </p:txBody>
      </p:sp>
      <p:sp>
        <p:nvSpPr>
          <p:cNvPr id="34840" name="Rectangle 24"/>
          <p:cNvSpPr>
            <a:spLocks noChangeArrowheads="1"/>
          </p:cNvSpPr>
          <p:nvPr/>
        </p:nvSpPr>
        <p:spPr bwMode="auto">
          <a:xfrm>
            <a:off x="6075363" y="3305175"/>
            <a:ext cx="1249362"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  a+b </a:t>
            </a:r>
            <a:endParaRPr lang="en-US" sz="2800">
              <a:solidFill>
                <a:schemeClr val="bg2"/>
              </a:solidFill>
              <a:latin typeface="Arial Black" pitchFamily="34" charset="0"/>
            </a:endParaRPr>
          </a:p>
        </p:txBody>
      </p:sp>
      <p:sp>
        <p:nvSpPr>
          <p:cNvPr id="34841" name="Rectangle 25"/>
          <p:cNvSpPr>
            <a:spLocks noChangeArrowheads="1"/>
          </p:cNvSpPr>
          <p:nvPr/>
        </p:nvSpPr>
        <p:spPr bwMode="auto">
          <a:xfrm>
            <a:off x="6096000" y="4295775"/>
            <a:ext cx="1130300"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  c+d</a:t>
            </a:r>
          </a:p>
        </p:txBody>
      </p:sp>
      <p:sp>
        <p:nvSpPr>
          <p:cNvPr id="34842" name="Rectangle 26"/>
          <p:cNvSpPr>
            <a:spLocks noChangeArrowheads="1"/>
          </p:cNvSpPr>
          <p:nvPr/>
        </p:nvSpPr>
        <p:spPr bwMode="auto">
          <a:xfrm>
            <a:off x="4856163" y="5362575"/>
            <a:ext cx="892175"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solidFill>
                  <a:schemeClr val="tx2"/>
                </a:solidFill>
                <a:latin typeface="Arial Black" pitchFamily="34" charset="0"/>
              </a:rPr>
              <a:t>b+d</a:t>
            </a:r>
            <a:endParaRPr lang="en-US" sz="2800">
              <a:solidFill>
                <a:schemeClr val="bg2"/>
              </a:solidFill>
              <a:latin typeface="Arial Black" pitchFamily="34" charset="0"/>
            </a:endParaRPr>
          </a:p>
        </p:txBody>
      </p:sp>
      <p:sp>
        <p:nvSpPr>
          <p:cNvPr id="34843" name="Rectangle 27"/>
          <p:cNvSpPr>
            <a:spLocks noChangeArrowheads="1"/>
          </p:cNvSpPr>
          <p:nvPr/>
        </p:nvSpPr>
        <p:spPr bwMode="auto">
          <a:xfrm>
            <a:off x="3484563" y="5362575"/>
            <a:ext cx="1249362" cy="519113"/>
          </a:xfrm>
          <a:prstGeom prst="rect">
            <a:avLst/>
          </a:prstGeom>
          <a:noFill/>
          <a:ln w="9525">
            <a:noFill/>
            <a:miter lim="800000"/>
            <a:headEnd/>
            <a:tailEnd/>
          </a:ln>
          <a:effectLst/>
        </p:spPr>
        <p:txBody>
          <a:bodyPr wrap="none" lIns="92075" tIns="46038" rIns="92075" bIns="46038">
            <a:spAutoFit/>
          </a:bodyPr>
          <a:lstStyle/>
          <a:p>
            <a:pPr eaLnBrk="0" hangingPunct="0"/>
            <a:r>
              <a:rPr lang="en-US" sz="2800">
                <a:latin typeface="Arial Black" pitchFamily="34" charset="0"/>
              </a:rPr>
              <a:t>   a+c</a:t>
            </a:r>
          </a:p>
        </p:txBody>
      </p:sp>
      <p:sp>
        <p:nvSpPr>
          <p:cNvPr id="34844" name="Line 28"/>
          <p:cNvSpPr>
            <a:spLocks noChangeShapeType="1"/>
          </p:cNvSpPr>
          <p:nvPr/>
        </p:nvSpPr>
        <p:spPr bwMode="auto">
          <a:xfrm flipV="1">
            <a:off x="6019800" y="2135188"/>
            <a:ext cx="0" cy="836612"/>
          </a:xfrm>
          <a:prstGeom prst="line">
            <a:avLst/>
          </a:prstGeom>
          <a:noFill/>
          <a:ln w="25400">
            <a:solidFill>
              <a:schemeClr val="tx1"/>
            </a:solidFill>
            <a:round/>
            <a:headEnd type="none" w="sm" len="sm"/>
            <a:tailEnd type="none" w="sm" len="sm"/>
          </a:ln>
          <a:effectLst/>
        </p:spPr>
        <p:txBody>
          <a:bodyPr wrap="none" anchor="ctr"/>
          <a:lstStyle/>
          <a:p>
            <a:endParaRPr lang="ar-JO"/>
          </a:p>
        </p:txBody>
      </p:sp>
      <p:sp>
        <p:nvSpPr>
          <p:cNvPr id="34845" name="Rectangle 29"/>
          <p:cNvSpPr>
            <a:spLocks noChangeArrowheads="1"/>
          </p:cNvSpPr>
          <p:nvPr/>
        </p:nvSpPr>
        <p:spPr bwMode="auto">
          <a:xfrm>
            <a:off x="6096000" y="2362200"/>
            <a:ext cx="911225"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b="1">
                <a:latin typeface="Arial" pitchFamily="34" charset="0"/>
              </a:rPr>
              <a:t>Total</a:t>
            </a:r>
          </a:p>
        </p:txBody>
      </p:sp>
      <p:sp>
        <p:nvSpPr>
          <p:cNvPr id="34846" name="Text Box 30"/>
          <p:cNvSpPr txBox="1">
            <a:spLocks noChangeArrowheads="1"/>
          </p:cNvSpPr>
          <p:nvPr/>
        </p:nvSpPr>
        <p:spPr bwMode="auto">
          <a:xfrm>
            <a:off x="6324600" y="5562600"/>
            <a:ext cx="533400" cy="366713"/>
          </a:xfrm>
          <a:prstGeom prst="rect">
            <a:avLst/>
          </a:prstGeom>
          <a:noFill/>
          <a:ln w="9525">
            <a:noFill/>
            <a:miter lim="800000"/>
            <a:headEnd/>
            <a:tailEnd/>
          </a:ln>
          <a:effectLst/>
        </p:spPr>
        <p:txBody>
          <a:bodyPr>
            <a:spAutoFit/>
          </a:bodyPr>
          <a:lstStyle/>
          <a:p>
            <a:pPr>
              <a:spcBef>
                <a:spcPct val="50000"/>
              </a:spcBef>
            </a:pPr>
            <a:endParaRPr lang="ar-JO">
              <a:latin typeface="Arial" pitchFamily="34" charset="0"/>
            </a:endParaRPr>
          </a:p>
        </p:txBody>
      </p:sp>
      <p:sp>
        <p:nvSpPr>
          <p:cNvPr id="34851" name="Text Box 35"/>
          <p:cNvSpPr txBox="1">
            <a:spLocks noChangeArrowheads="1"/>
          </p:cNvSpPr>
          <p:nvPr/>
        </p:nvSpPr>
        <p:spPr bwMode="auto">
          <a:xfrm>
            <a:off x="7543800" y="3200400"/>
            <a:ext cx="1143000" cy="641350"/>
          </a:xfrm>
          <a:prstGeom prst="rect">
            <a:avLst/>
          </a:prstGeom>
          <a:noFill/>
          <a:ln w="9525" algn="ctr">
            <a:noFill/>
            <a:miter lim="800000"/>
            <a:headEnd/>
            <a:tailEnd/>
          </a:ln>
          <a:effectLst/>
        </p:spPr>
        <p:txBody>
          <a:bodyPr>
            <a:spAutoFit/>
          </a:bodyPr>
          <a:lstStyle/>
          <a:p>
            <a:pPr algn="ctr">
              <a:spcBef>
                <a:spcPct val="50000"/>
              </a:spcBef>
            </a:pPr>
            <a:r>
              <a:rPr lang="en-US" b="1" dirty="0">
                <a:latin typeface="Arial" pitchFamily="34" charset="0"/>
              </a:rPr>
              <a:t>Study cohort</a:t>
            </a:r>
          </a:p>
        </p:txBody>
      </p:sp>
      <p:sp>
        <p:nvSpPr>
          <p:cNvPr id="34852" name="Text Box 36"/>
          <p:cNvSpPr txBox="1">
            <a:spLocks noChangeArrowheads="1"/>
          </p:cNvSpPr>
          <p:nvPr/>
        </p:nvSpPr>
        <p:spPr bwMode="auto">
          <a:xfrm>
            <a:off x="7467600" y="4191000"/>
            <a:ext cx="1524000" cy="646331"/>
          </a:xfrm>
          <a:prstGeom prst="rect">
            <a:avLst/>
          </a:prstGeom>
          <a:noFill/>
          <a:ln w="9525" algn="ctr">
            <a:noFill/>
            <a:miter lim="800000"/>
            <a:headEnd/>
            <a:tailEnd/>
          </a:ln>
          <a:effectLst/>
        </p:spPr>
        <p:txBody>
          <a:bodyPr>
            <a:spAutoFit/>
          </a:bodyPr>
          <a:lstStyle/>
          <a:p>
            <a:pPr algn="ctr">
              <a:spcBef>
                <a:spcPct val="50000"/>
              </a:spcBef>
            </a:pPr>
            <a:r>
              <a:rPr lang="en-US" sz="1800" b="1" dirty="0">
                <a:latin typeface="Arial" pitchFamily="34" charset="0"/>
              </a:rPr>
              <a:t>Comparison  cohort</a:t>
            </a:r>
          </a:p>
        </p:txBody>
      </p:sp>
      <p:sp>
        <p:nvSpPr>
          <p:cNvPr id="34" name="Slide Number Placeholder 33"/>
          <p:cNvSpPr>
            <a:spLocks noGrp="1"/>
          </p:cNvSpPr>
          <p:nvPr>
            <p:ph type="sldNum" sz="quarter" idx="12"/>
          </p:nvPr>
        </p:nvSpPr>
        <p:spPr/>
        <p:txBody>
          <a:bodyPr/>
          <a:lstStyle/>
          <a:p>
            <a:pPr>
              <a:defRPr/>
            </a:pPr>
            <a:fld id="{0D53AC49-643E-420A-B40D-48AA515F4E26}"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dirty="0" smtClean="0"/>
              <a:t>Incidence rates of outcome: Cohort</a:t>
            </a:r>
            <a:r>
              <a:rPr lang="en-US" altLang="en-US" dirty="0" smtClean="0"/>
              <a:t> Study</a:t>
            </a:r>
            <a:endParaRPr lang="en-US" dirty="0"/>
          </a:p>
        </p:txBody>
      </p:sp>
      <p:sp>
        <p:nvSpPr>
          <p:cNvPr id="39939" name="Rectangle 3"/>
          <p:cNvSpPr>
            <a:spLocks noGrp="1" noChangeArrowheads="1"/>
          </p:cNvSpPr>
          <p:nvPr>
            <p:ph type="body" idx="1"/>
          </p:nvPr>
        </p:nvSpPr>
        <p:spPr/>
        <p:txBody>
          <a:bodyPr/>
          <a:lstStyle/>
          <a:p>
            <a:r>
              <a:rPr lang="en-US" dirty="0"/>
              <a:t>Incidence among exposed </a:t>
            </a:r>
            <a:r>
              <a:rPr lang="en-US" dirty="0" smtClean="0"/>
              <a:t>=</a:t>
            </a:r>
          </a:p>
          <a:p>
            <a:pPr>
              <a:buFont typeface="Wingdings" pitchFamily="2" charset="2"/>
              <a:buNone/>
            </a:pPr>
            <a:r>
              <a:rPr lang="en-US" dirty="0" smtClean="0"/>
              <a:t>		a</a:t>
            </a:r>
          </a:p>
          <a:p>
            <a:pPr>
              <a:buFont typeface="Wingdings" pitchFamily="2" charset="2"/>
              <a:buNone/>
            </a:pPr>
            <a:r>
              <a:rPr lang="en-US" dirty="0"/>
              <a:t>		</a:t>
            </a:r>
            <a:r>
              <a:rPr lang="en-US" dirty="0" err="1"/>
              <a:t>a+b</a:t>
            </a:r>
            <a:endParaRPr lang="en-US" dirty="0"/>
          </a:p>
          <a:p>
            <a:r>
              <a:rPr lang="en-US" dirty="0"/>
              <a:t>Incidence among non-exposed =</a:t>
            </a:r>
          </a:p>
          <a:p>
            <a:pPr>
              <a:buFont typeface="Wingdings" pitchFamily="2" charset="2"/>
              <a:buNone/>
            </a:pPr>
            <a:r>
              <a:rPr lang="en-US" dirty="0"/>
              <a:t>		c</a:t>
            </a:r>
          </a:p>
          <a:p>
            <a:pPr>
              <a:buFont typeface="Wingdings" pitchFamily="2" charset="2"/>
              <a:buNone/>
            </a:pPr>
            <a:r>
              <a:rPr lang="en-US" dirty="0"/>
              <a:t>		</a:t>
            </a:r>
            <a:r>
              <a:rPr lang="en-US" dirty="0" err="1"/>
              <a:t>c+d</a:t>
            </a:r>
            <a:endParaRPr lang="en-US" dirty="0"/>
          </a:p>
          <a:p>
            <a:endParaRPr lang="en-US" dirty="0"/>
          </a:p>
        </p:txBody>
      </p:sp>
      <p:sp>
        <p:nvSpPr>
          <p:cNvPr id="39941" name="Line 5"/>
          <p:cNvSpPr>
            <a:spLocks noChangeShapeType="1"/>
          </p:cNvSpPr>
          <p:nvPr/>
        </p:nvSpPr>
        <p:spPr bwMode="auto">
          <a:xfrm>
            <a:off x="1524000" y="3124200"/>
            <a:ext cx="914400" cy="0"/>
          </a:xfrm>
          <a:prstGeom prst="line">
            <a:avLst/>
          </a:prstGeom>
          <a:noFill/>
          <a:ln w="9525">
            <a:solidFill>
              <a:schemeClr val="tx1"/>
            </a:solidFill>
            <a:round/>
            <a:headEnd/>
            <a:tailEnd/>
          </a:ln>
          <a:effectLst/>
        </p:spPr>
        <p:txBody>
          <a:bodyPr/>
          <a:lstStyle/>
          <a:p>
            <a:endParaRPr lang="ar-JO"/>
          </a:p>
        </p:txBody>
      </p:sp>
      <p:sp>
        <p:nvSpPr>
          <p:cNvPr id="39942" name="Line 6"/>
          <p:cNvSpPr>
            <a:spLocks noChangeShapeType="1"/>
          </p:cNvSpPr>
          <p:nvPr/>
        </p:nvSpPr>
        <p:spPr bwMode="auto">
          <a:xfrm>
            <a:off x="1295400" y="4876800"/>
            <a:ext cx="914400" cy="0"/>
          </a:xfrm>
          <a:prstGeom prst="line">
            <a:avLst/>
          </a:prstGeom>
          <a:noFill/>
          <a:ln w="9525">
            <a:solidFill>
              <a:schemeClr val="tx1"/>
            </a:solidFill>
            <a:round/>
            <a:headEnd/>
            <a:tailEnd/>
          </a:ln>
          <a:effectLst/>
        </p:spPr>
        <p:txBody>
          <a:bodyPr/>
          <a:lstStyle/>
          <a:p>
            <a:endParaRPr lang="ar-JO"/>
          </a:p>
        </p:txBody>
      </p:sp>
      <p:sp>
        <p:nvSpPr>
          <p:cNvPr id="7" name="Slide Number Placeholder 6"/>
          <p:cNvSpPr>
            <a:spLocks noGrp="1"/>
          </p:cNvSpPr>
          <p:nvPr>
            <p:ph type="sldNum" sz="quarter" idx="12"/>
          </p:nvPr>
        </p:nvSpPr>
        <p:spPr/>
        <p:txBody>
          <a:bodyPr/>
          <a:lstStyle/>
          <a:p>
            <a:pPr>
              <a:defRPr/>
            </a:pPr>
            <a:fld id="{0D53AC49-643E-420A-B40D-48AA515F4E26}"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Estimation of risk</a:t>
            </a:r>
          </a:p>
        </p:txBody>
      </p:sp>
      <p:sp>
        <p:nvSpPr>
          <p:cNvPr id="40963" name="Rectangle 3"/>
          <p:cNvSpPr>
            <a:spLocks noGrp="1" noChangeArrowheads="1"/>
          </p:cNvSpPr>
          <p:nvPr>
            <p:ph type="body" idx="1"/>
          </p:nvPr>
        </p:nvSpPr>
        <p:spPr/>
        <p:txBody>
          <a:bodyPr/>
          <a:lstStyle/>
          <a:p>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Relative Risk</a:t>
            </a:r>
          </a:p>
          <a:p>
            <a:pPr>
              <a:buFont typeface="Wingdings" pitchFamily="2" charset="2"/>
              <a:buNone/>
            </a:pPr>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incidence of disease among exposed</a:t>
            </a:r>
          </a:p>
          <a:p>
            <a:pPr>
              <a:buFont typeface="Wingdings" pitchFamily="2" charset="2"/>
              <a:buNone/>
            </a:pPr>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RR = ______________________________</a:t>
            </a:r>
          </a:p>
          <a:p>
            <a:pPr>
              <a:buFont typeface="Wingdings" pitchFamily="2" charset="2"/>
              <a:buNone/>
            </a:pPr>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Incidence of disease among non-exposed</a:t>
            </a:r>
          </a:p>
          <a:p>
            <a:pPr>
              <a:buFont typeface="Wingdings" pitchFamily="2" charset="2"/>
              <a:buNone/>
            </a:pPr>
            <a:r>
              <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a:t>
            </a:r>
            <a:r>
              <a:rPr lang="en-US" sz="2800"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a+b</a:t>
            </a:r>
            <a:endPar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buFont typeface="Wingdings" pitchFamily="2" charset="2"/>
              <a:buNone/>
            </a:pPr>
            <a:r>
              <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	</a:t>
            </a:r>
            <a:r>
              <a:rPr lang="en-US"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______</a:t>
            </a:r>
            <a:endPar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buFont typeface="Wingdings" pitchFamily="2" charset="2"/>
              <a:buNone/>
            </a:pPr>
            <a:r>
              <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c/</a:t>
            </a:r>
            <a:r>
              <a:rPr lang="en-US" sz="2800"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c+d</a:t>
            </a:r>
            <a:endPar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buFont typeface="Wingdings" pitchFamily="2" charset="2"/>
              <a:buNone/>
            </a:pP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7813"/>
            <a:ext cx="8229600" cy="790575"/>
          </a:xfrm>
        </p:spPr>
        <p:txBody>
          <a:bodyPr/>
          <a:lstStyle/>
          <a:p>
            <a:r>
              <a:rPr lang="en-US"/>
              <a:t>Estimation of Risk</a:t>
            </a:r>
          </a:p>
        </p:txBody>
      </p:sp>
      <p:sp>
        <p:nvSpPr>
          <p:cNvPr id="43011" name="Rectangle 3"/>
          <p:cNvSpPr>
            <a:spLocks noGrp="1" noChangeArrowheads="1"/>
          </p:cNvSpPr>
          <p:nvPr>
            <p:ph type="body" idx="1"/>
          </p:nvPr>
        </p:nvSpPr>
        <p:spPr/>
        <p:style>
          <a:lnRef idx="2">
            <a:schemeClr val="accent1"/>
          </a:lnRef>
          <a:fillRef idx="1">
            <a:schemeClr val="lt1"/>
          </a:fillRef>
          <a:effectRef idx="0">
            <a:schemeClr val="accent1"/>
          </a:effectRef>
          <a:fontRef idx="minor">
            <a:schemeClr val="dk1"/>
          </a:fontRef>
        </p:style>
        <p:txBody>
          <a:bodyPr/>
          <a:lstStyle/>
          <a:p>
            <a:pPr>
              <a:lnSpc>
                <a:spcPct val="90000"/>
              </a:lnSpc>
            </a:pPr>
            <a:r>
              <a:rPr lang="en-US" b="1" dirty="0">
                <a:ln w="18000">
                  <a:solidFill>
                    <a:schemeClr val="accent2">
                      <a:satMod val="140000"/>
                    </a:schemeClr>
                  </a:solidFill>
                  <a:prstDash val="solid"/>
                  <a:miter lim="800000"/>
                </a:ln>
                <a:solidFill>
                  <a:schemeClr val="accent1">
                    <a:lumMod val="50000"/>
                  </a:schemeClr>
                </a:solidFill>
              </a:rPr>
              <a:t>Attributable Risk</a:t>
            </a:r>
          </a:p>
          <a:p>
            <a:pPr>
              <a:lnSpc>
                <a:spcPct val="90000"/>
              </a:lnSpc>
              <a:buFont typeface="Wingdings" pitchFamily="2" charset="2"/>
              <a:buNone/>
            </a:pPr>
            <a:r>
              <a:rPr lang="en-US" b="1" dirty="0">
                <a:ln w="18000">
                  <a:solidFill>
                    <a:schemeClr val="accent2">
                      <a:satMod val="140000"/>
                    </a:schemeClr>
                  </a:solidFill>
                  <a:prstDash val="solid"/>
                  <a:miter lim="800000"/>
                </a:ln>
                <a:solidFill>
                  <a:schemeClr val="accent1">
                    <a:lumMod val="50000"/>
                  </a:schemeClr>
                </a:solidFill>
              </a:rPr>
              <a:t>	Incidence of disease among exposed – incidence of disease among non exposed</a:t>
            </a:r>
          </a:p>
          <a:p>
            <a:pPr>
              <a:lnSpc>
                <a:spcPct val="90000"/>
              </a:lnSpc>
              <a:buFont typeface="Wingdings" pitchFamily="2" charset="2"/>
              <a:buNone/>
            </a:pPr>
            <a:r>
              <a:rPr lang="en-US" b="1" dirty="0">
                <a:ln w="18000">
                  <a:solidFill>
                    <a:schemeClr val="accent2">
                      <a:satMod val="140000"/>
                    </a:schemeClr>
                  </a:solidFill>
                  <a:prstDash val="solid"/>
                  <a:miter lim="800000"/>
                </a:ln>
                <a:solidFill>
                  <a:schemeClr val="accent1">
                    <a:lumMod val="50000"/>
                  </a:schemeClr>
                </a:solidFill>
              </a:rPr>
              <a:t>AR = _______________________________</a:t>
            </a:r>
          </a:p>
          <a:p>
            <a:pPr>
              <a:lnSpc>
                <a:spcPct val="90000"/>
              </a:lnSpc>
              <a:buFont typeface="Wingdings" pitchFamily="2" charset="2"/>
              <a:buNone/>
            </a:pPr>
            <a:r>
              <a:rPr lang="en-US" b="1" dirty="0">
                <a:ln w="18000">
                  <a:solidFill>
                    <a:schemeClr val="accent2">
                      <a:satMod val="140000"/>
                    </a:schemeClr>
                  </a:solidFill>
                  <a:prstDash val="solid"/>
                  <a:miter lim="800000"/>
                </a:ln>
                <a:solidFill>
                  <a:schemeClr val="accent1">
                    <a:lumMod val="50000"/>
                  </a:schemeClr>
                </a:solidFill>
              </a:rPr>
              <a:t>	Incidence of disease among exposed </a:t>
            </a:r>
          </a:p>
          <a:p>
            <a:pPr>
              <a:lnSpc>
                <a:spcPct val="90000"/>
              </a:lnSpc>
              <a:buFont typeface="Wingdings" pitchFamily="2" charset="2"/>
              <a:buNone/>
            </a:pPr>
            <a:r>
              <a:rPr lang="en-US" b="1" dirty="0">
                <a:ln w="18000">
                  <a:solidFill>
                    <a:schemeClr val="accent2">
                      <a:satMod val="140000"/>
                    </a:schemeClr>
                  </a:solidFill>
                  <a:prstDash val="solid"/>
                  <a:miter lim="800000"/>
                </a:ln>
                <a:solidFill>
                  <a:schemeClr val="accent1">
                    <a:lumMod val="50000"/>
                  </a:schemeClr>
                </a:solidFill>
              </a:rPr>
              <a:t>			a/</a:t>
            </a:r>
            <a:r>
              <a:rPr lang="en-US" b="1" dirty="0" err="1">
                <a:ln w="18000">
                  <a:solidFill>
                    <a:schemeClr val="accent2">
                      <a:satMod val="140000"/>
                    </a:schemeClr>
                  </a:solidFill>
                  <a:prstDash val="solid"/>
                  <a:miter lim="800000"/>
                </a:ln>
                <a:solidFill>
                  <a:schemeClr val="accent1">
                    <a:lumMod val="50000"/>
                  </a:schemeClr>
                </a:solidFill>
              </a:rPr>
              <a:t>a+b</a:t>
            </a:r>
            <a:r>
              <a:rPr lang="en-US" b="1" dirty="0">
                <a:ln w="18000">
                  <a:solidFill>
                    <a:schemeClr val="accent2">
                      <a:satMod val="140000"/>
                    </a:schemeClr>
                  </a:solidFill>
                  <a:prstDash val="solid"/>
                  <a:miter lim="800000"/>
                </a:ln>
                <a:solidFill>
                  <a:schemeClr val="accent1">
                    <a:lumMod val="50000"/>
                  </a:schemeClr>
                </a:solidFill>
              </a:rPr>
              <a:t> – c/</a:t>
            </a:r>
            <a:r>
              <a:rPr lang="en-US" b="1" dirty="0" err="1">
                <a:ln w="18000">
                  <a:solidFill>
                    <a:schemeClr val="accent2">
                      <a:satMod val="140000"/>
                    </a:schemeClr>
                  </a:solidFill>
                  <a:prstDash val="solid"/>
                  <a:miter lim="800000"/>
                </a:ln>
                <a:solidFill>
                  <a:schemeClr val="accent1">
                    <a:lumMod val="50000"/>
                  </a:schemeClr>
                </a:solidFill>
              </a:rPr>
              <a:t>c+d</a:t>
            </a:r>
            <a:endParaRPr lang="en-US" b="1" dirty="0">
              <a:ln w="18000">
                <a:solidFill>
                  <a:schemeClr val="accent2">
                    <a:satMod val="140000"/>
                  </a:schemeClr>
                </a:solidFill>
                <a:prstDash val="solid"/>
                <a:miter lim="800000"/>
              </a:ln>
              <a:solidFill>
                <a:schemeClr val="accent1">
                  <a:lumMod val="50000"/>
                </a:schemeClr>
              </a:solidFill>
            </a:endParaRPr>
          </a:p>
          <a:p>
            <a:pPr>
              <a:lnSpc>
                <a:spcPct val="90000"/>
              </a:lnSpc>
              <a:buFont typeface="Wingdings" pitchFamily="2" charset="2"/>
              <a:buNone/>
            </a:pPr>
            <a:r>
              <a:rPr lang="en-US" b="1" dirty="0">
                <a:ln w="18000">
                  <a:solidFill>
                    <a:schemeClr val="accent2">
                      <a:satMod val="140000"/>
                    </a:schemeClr>
                  </a:solidFill>
                  <a:prstDash val="solid"/>
                  <a:miter lim="800000"/>
                </a:ln>
                <a:solidFill>
                  <a:schemeClr val="accent1">
                    <a:lumMod val="50000"/>
                  </a:schemeClr>
                </a:solidFill>
              </a:rPr>
              <a:t>AR = _______________</a:t>
            </a:r>
          </a:p>
          <a:p>
            <a:pPr>
              <a:lnSpc>
                <a:spcPct val="90000"/>
              </a:lnSpc>
              <a:buFont typeface="Wingdings" pitchFamily="2" charset="2"/>
              <a:buNone/>
            </a:pPr>
            <a:r>
              <a:rPr lang="en-US" b="1" dirty="0">
                <a:ln w="18000">
                  <a:solidFill>
                    <a:schemeClr val="accent2">
                      <a:satMod val="140000"/>
                    </a:schemeClr>
                  </a:solidFill>
                  <a:prstDash val="solid"/>
                  <a:miter lim="800000"/>
                </a:ln>
                <a:solidFill>
                  <a:schemeClr val="accent1">
                    <a:lumMod val="50000"/>
                  </a:schemeClr>
                </a:solidFill>
              </a:rPr>
              <a:t>			a/</a:t>
            </a:r>
            <a:r>
              <a:rPr lang="en-US" b="1" dirty="0" err="1">
                <a:ln w="18000">
                  <a:solidFill>
                    <a:schemeClr val="accent2">
                      <a:satMod val="140000"/>
                    </a:schemeClr>
                  </a:solidFill>
                  <a:prstDash val="solid"/>
                  <a:miter lim="800000"/>
                </a:ln>
                <a:solidFill>
                  <a:schemeClr val="accent1">
                    <a:lumMod val="50000"/>
                  </a:schemeClr>
                </a:solidFill>
              </a:rPr>
              <a:t>a+b</a:t>
            </a:r>
            <a:endParaRPr lang="en-US" b="1" dirty="0">
              <a:ln w="18000">
                <a:solidFill>
                  <a:schemeClr val="accent2">
                    <a:satMod val="140000"/>
                  </a:schemeClr>
                </a:solidFill>
                <a:prstDash val="solid"/>
                <a:miter lim="800000"/>
              </a:ln>
              <a:solidFill>
                <a:schemeClr val="accent1">
                  <a:lumMod val="50000"/>
                </a:schemeClr>
              </a:solidFill>
            </a:endParaRP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113" name="Group 129"/>
          <p:cNvGraphicFramePr>
            <a:graphicFrameLocks noGrp="1"/>
          </p:cNvGraphicFramePr>
          <p:nvPr>
            <p:extLst>
              <p:ext uri="{D42A27DB-BD31-4B8C-83A1-F6EECF244321}">
                <p14:modId xmlns:p14="http://schemas.microsoft.com/office/powerpoint/2010/main" val="3896687329"/>
              </p:ext>
            </p:extLst>
          </p:nvPr>
        </p:nvGraphicFramePr>
        <p:xfrm>
          <a:off x="1295400" y="914400"/>
          <a:ext cx="6477000" cy="4422776"/>
        </p:xfrm>
        <a:graphic>
          <a:graphicData uri="http://schemas.openxmlformats.org/drawingml/2006/table">
            <a:tbl>
              <a:tblPr/>
              <a:tblGrid>
                <a:gridCol w="1619250"/>
                <a:gridCol w="1619250"/>
                <a:gridCol w="1619250"/>
                <a:gridCol w="1619250"/>
              </a:tblGrid>
              <a:tr h="758825">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dirty="0" smtClean="0">
                          <a:solidFill>
                            <a:schemeClr val="tx1"/>
                          </a:solidFill>
                          <a:latin typeface="+mn-lt"/>
                          <a:ea typeface="+mn-ea"/>
                          <a:cs typeface="+mn-cs"/>
                        </a:rPr>
                        <a:t>Smoking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triangle" w="med" len="med"/>
                    </a:lnB>
                    <a:lnTlToBr>
                      <a:noFill/>
                    </a:lnTlToBr>
                    <a:lnBlToTr>
                      <a:noFill/>
                    </a:lnBlToTr>
                    <a:noFill/>
                  </a:tcPr>
                </a:tc>
                <a:tc gridSpan="2">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Lung cancer</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triangle" w="med" len="med"/>
                    </a:lnB>
                    <a:lnTlToBr>
                      <a:noFill/>
                    </a:lnTlToBr>
                    <a:lnBlToTr>
                      <a:noFill/>
                    </a:lnBlToTr>
                    <a:noFill/>
                  </a:tcPr>
                </a:tc>
                <a:tc hMerge="1">
                  <a:txBody>
                    <a:bodyPr/>
                    <a:lstStyle/>
                    <a:p>
                      <a:pPr rtl="1"/>
                      <a:endParaRPr lang="ar-JO"/>
                    </a:p>
                  </a:txBody>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Total</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triangle" w="med" len="med"/>
                    </a:lnB>
                    <a:lnTlToBr>
                      <a:noFill/>
                    </a:lnTlToBr>
                    <a:lnBlToTr>
                      <a:noFill/>
                    </a:lnBlToTr>
                    <a:noFill/>
                  </a:tcPr>
                </a:tc>
              </a:tr>
              <a:tr h="919163">
                <a:tc>
                  <a:txBody>
                    <a:bodyPr/>
                    <a:lstStyle/>
                    <a:p>
                      <a:pPr marL="342900" marR="0" lvl="0" indent="-342900" algn="l" defTabSz="914400" rtl="0" eaLnBrk="0" fontAlgn="base" latinLnBrk="0" hangingPunct="0">
                        <a:lnSpc>
                          <a:spcPct val="100000"/>
                        </a:lnSpc>
                        <a:spcBef>
                          <a:spcPct val="20000"/>
                        </a:spcBef>
                        <a:spcAft>
                          <a:spcPct val="0"/>
                        </a:spcAft>
                        <a:buClr>
                          <a:schemeClr val="hlink"/>
                        </a:buClr>
                        <a:buSzPct val="100000"/>
                        <a:buFont typeface="Wingdings" pitchFamily="2" charset="2"/>
                        <a:buChar char="•"/>
                        <a:tabLst/>
                      </a:pPr>
                      <a:endParaRPr lang="ar-JO" sz="3200" b="1" dirty="0" smtClean="0">
                        <a:solidFill>
                          <a:schemeClr val="tx1"/>
                        </a:solidFill>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YES</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NO</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
                          <a:schemeClr val="hlink"/>
                        </a:buClr>
                        <a:buSzPct val="100000"/>
                        <a:buFont typeface="Wingdings" pitchFamily="2" charset="2"/>
                        <a:buChar char="•"/>
                        <a:tabLst/>
                      </a:pPr>
                      <a:endParaRPr lang="ar-JO" sz="3200" b="1" smtClean="0">
                        <a:solidFill>
                          <a:schemeClr val="tx1"/>
                        </a:solidFill>
                        <a:latin typeface="+mn-lt"/>
                        <a:ea typeface="+mn-ea"/>
                        <a:cs typeface="+mn-cs"/>
                      </a:endParaRP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758825">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YES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70</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dirty="0" smtClean="0">
                          <a:solidFill>
                            <a:schemeClr val="tx1"/>
                          </a:solidFill>
                          <a:latin typeface="+mn-lt"/>
                          <a:ea typeface="+mn-ea"/>
                          <a:cs typeface="+mn-cs"/>
                        </a:rPr>
                        <a:t>6930</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7000</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758825">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NO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3</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2997</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3000</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triangle" w="med" len="med"/>
                    </a:lnB>
                    <a:lnTlToBr>
                      <a:noFill/>
                    </a:lnTlToBr>
                    <a:lnBlToTr>
                      <a:noFill/>
                    </a:lnBlToTr>
                    <a:noFill/>
                  </a:tcPr>
                </a:tc>
              </a:tr>
              <a:tr h="919163">
                <a:tc>
                  <a:txBody>
                    <a:bodyPr/>
                    <a:lstStyle/>
                    <a:p>
                      <a:pPr marL="342900" marR="0" lvl="0" indent="-342900" algn="l" defTabSz="914400" rtl="0" eaLnBrk="0" fontAlgn="base" latinLnBrk="0" hangingPunct="0">
                        <a:lnSpc>
                          <a:spcPct val="100000"/>
                        </a:lnSpc>
                        <a:spcBef>
                          <a:spcPct val="20000"/>
                        </a:spcBef>
                        <a:spcAft>
                          <a:spcPct val="0"/>
                        </a:spcAft>
                        <a:buClr>
                          <a:schemeClr val="hlink"/>
                        </a:buClr>
                        <a:buSzPct val="100000"/>
                        <a:buFont typeface="Wingdings" pitchFamily="2" charset="2"/>
                        <a:buChar char="•"/>
                        <a:tabLst/>
                      </a:pPr>
                      <a:endParaRPr lang="ar-JO" sz="3200" b="1" smtClean="0">
                        <a:solidFill>
                          <a:schemeClr val="tx1"/>
                        </a:solidFill>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73</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smtClean="0">
                          <a:solidFill>
                            <a:schemeClr val="tx1"/>
                          </a:solidFill>
                          <a:latin typeface="+mn-lt"/>
                          <a:ea typeface="+mn-ea"/>
                          <a:cs typeface="+mn-cs"/>
                        </a:rPr>
                        <a:t>9927</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triangl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Pct val="100000"/>
                        <a:buFontTx/>
                        <a:buChar char="•"/>
                        <a:tabLst/>
                      </a:pPr>
                      <a:r>
                        <a:rPr lang="en-US" sz="3200" b="1" dirty="0" smtClean="0">
                          <a:solidFill>
                            <a:schemeClr val="tx1"/>
                          </a:solidFill>
                          <a:latin typeface="+mn-lt"/>
                          <a:ea typeface="+mn-ea"/>
                          <a:cs typeface="+mn-cs"/>
                        </a:rPr>
                        <a:t>10000</a:t>
                      </a:r>
                    </a:p>
                  </a:txBody>
                  <a:tcPr horzOverflow="overflow">
                    <a:lnL w="12700" cap="flat" cmpd="sng" algn="ctr">
                      <a:solidFill>
                        <a:srgbClr val="000000"/>
                      </a:solidFill>
                      <a:prstDash val="solid"/>
                      <a:round/>
                      <a:headEnd type="none" w="med" len="med"/>
                      <a:tailEnd type="triangl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triangl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2114" name="Text Box 130"/>
          <p:cNvSpPr txBox="1">
            <a:spLocks noChangeArrowheads="1"/>
          </p:cNvSpPr>
          <p:nvPr/>
        </p:nvSpPr>
        <p:spPr bwMode="auto">
          <a:xfrm>
            <a:off x="990600" y="5486400"/>
            <a:ext cx="6629400" cy="52322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marL="342900" indent="-342900">
              <a:spcBef>
                <a:spcPct val="20000"/>
              </a:spcBef>
              <a:buSzPct val="100000"/>
              <a:buChar char="•"/>
            </a:pPr>
            <a:r>
              <a:rPr lang="en-US" sz="2800" b="1" dirty="0">
                <a:solidFill>
                  <a:schemeClr val="bg1"/>
                </a:solidFill>
              </a:rPr>
              <a:t>Find out RR and AR for above data</a:t>
            </a:r>
          </a:p>
        </p:txBody>
      </p:sp>
      <p:sp>
        <p:nvSpPr>
          <p:cNvPr id="5" name="Slide Number Placeholder 4"/>
          <p:cNvSpPr>
            <a:spLocks noGrp="1"/>
          </p:cNvSpPr>
          <p:nvPr>
            <p:ph type="sldNum" sz="quarter" idx="12"/>
          </p:nvPr>
        </p:nvSpPr>
        <p:spPr/>
        <p:style>
          <a:lnRef idx="1">
            <a:schemeClr val="accent6"/>
          </a:lnRef>
          <a:fillRef idx="2">
            <a:schemeClr val="accent6"/>
          </a:fillRef>
          <a:effectRef idx="1">
            <a:schemeClr val="accent6"/>
          </a:effectRef>
          <a:fontRef idx="minor">
            <a:schemeClr val="dk1"/>
          </a:fontRef>
        </p:style>
        <p:txBody>
          <a:bodyPr/>
          <a:lstStyle/>
          <a:p>
            <a:pPr>
              <a:defRPr/>
            </a:pPr>
            <a:fld id="{A394BE99-7C64-4FF9-9543-3A49B9A17240}" type="slidenum">
              <a:rPr lang="en-US" smtClean="0">
                <a:solidFill>
                  <a:schemeClr val="accent1">
                    <a:lumMod val="50000"/>
                  </a:schemeClr>
                </a:solidFill>
              </a:rPr>
              <a:pPr>
                <a:defRPr/>
              </a:pPr>
              <a:t>46</a:t>
            </a:fld>
            <a:endParaRPr lang="en-US">
              <a:solidFill>
                <a:schemeClr val="accent1">
                  <a:lumMod val="50000"/>
                </a:schemeClr>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381000"/>
            <a:ext cx="8229600" cy="5745163"/>
          </a:xfrm>
          <a:solidFill>
            <a:srgbClr val="F76681"/>
          </a:solidFill>
          <a:ln>
            <a:solidFill>
              <a:schemeClr val="bg2">
                <a:lumMod val="50000"/>
              </a:schemeClr>
            </a:solidFill>
          </a:ln>
        </p:spPr>
        <p:style>
          <a:lnRef idx="1">
            <a:schemeClr val="accent3"/>
          </a:lnRef>
          <a:fillRef idx="2">
            <a:schemeClr val="accent3"/>
          </a:fillRef>
          <a:effectRef idx="1">
            <a:schemeClr val="accent3"/>
          </a:effectRef>
          <a:fontRef idx="minor">
            <a:schemeClr val="dk1"/>
          </a:fontRef>
        </p:style>
        <p:txBody>
          <a:bodyPr/>
          <a:lstStyle/>
          <a:p>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Incidence of lung cancer among smokers</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70/7000  = 10 per 1000</a:t>
            </a:r>
          </a:p>
          <a:p>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Incidence of lung cancer among non-smokers</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3/3000 = 1 per thousand</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RR = 10 / 1 = 10</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(lung cancer is 10 times more common among smokers than non smokers)</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AR = 10 – 1 / 10 X 100</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 90 % </a:t>
            </a:r>
          </a:p>
          <a:p>
            <a:pPr>
              <a:buFont typeface="Wingdings" pitchFamily="2" charset="2"/>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(90% of the cases of lung cancer among smokers are attributed to their habit of smoking)</a:t>
            </a:r>
          </a:p>
          <a:p>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pPr>
              <a:defRPr/>
            </a:pPr>
            <a:fld id="{0D53AC49-643E-420A-B40D-48AA515F4E26}"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394BE99-7C64-4FF9-9543-3A49B9A17240}" type="slidenum">
              <a:rPr lang="en-US" smtClean="0"/>
              <a:pPr>
                <a:defRPr/>
              </a:pPr>
              <a:t>48</a:t>
            </a:fld>
            <a:endParaRPr lang="en-US"/>
          </a:p>
        </p:txBody>
      </p:sp>
      <p:sp>
        <p:nvSpPr>
          <p:cNvPr id="4" name="Rectangle 3"/>
          <p:cNvSpPr/>
          <p:nvPr/>
        </p:nvSpPr>
        <p:spPr>
          <a:xfrm>
            <a:off x="152400" y="0"/>
            <a:ext cx="8839200" cy="701730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342900" indent="-342900">
              <a:buFont typeface="+mj-lt"/>
              <a:buAutoNum type="arabicPeriod"/>
            </a:pPr>
            <a:r>
              <a:rPr lang="en-US" sz="1800" b="1" dirty="0" smtClean="0">
                <a:hlinkClick r:id="rId2"/>
              </a:rPr>
              <a:t>Meta-analysis</a:t>
            </a:r>
            <a:r>
              <a:rPr lang="en-US" sz="1800" b="1" dirty="0" smtClean="0">
                <a:hlinkClick r:id="rId3"/>
              </a:rPr>
              <a:t> </a:t>
            </a:r>
          </a:p>
          <a:p>
            <a:pPr marL="342900" indent="-342900">
              <a:buFont typeface="+mj-lt"/>
              <a:buAutoNum type="arabicPeriod"/>
            </a:pPr>
            <a:r>
              <a:rPr lang="en-US" sz="1800" b="1" dirty="0" smtClean="0">
                <a:hlinkClick r:id="rId4"/>
              </a:rPr>
              <a:t>Systematic Review</a:t>
            </a:r>
            <a:r>
              <a:rPr lang="en-US" sz="1800" b="1" dirty="0" smtClean="0">
                <a:hlinkClick r:id="rId3"/>
              </a:rPr>
              <a:t> </a:t>
            </a:r>
          </a:p>
          <a:p>
            <a:pPr marL="342900" indent="-342900">
              <a:buFont typeface="+mj-lt"/>
              <a:buAutoNum type="arabicPeriod"/>
            </a:pPr>
            <a:r>
              <a:rPr lang="en-US" sz="1800" b="1" dirty="0" smtClean="0">
                <a:hlinkClick r:id="rId5"/>
              </a:rPr>
              <a:t>Randomized Controlled Trial</a:t>
            </a:r>
            <a:r>
              <a:rPr lang="en-US" sz="1800" b="1" dirty="0" smtClean="0">
                <a:hlinkClick r:id="rId3"/>
              </a:rPr>
              <a:t> </a:t>
            </a:r>
          </a:p>
          <a:p>
            <a:pPr marL="342900" indent="-342900">
              <a:buFont typeface="+mj-lt"/>
              <a:buAutoNum type="arabicPeriod"/>
            </a:pPr>
            <a:r>
              <a:rPr lang="en-US" sz="1800" b="1" dirty="0" smtClean="0">
                <a:hlinkClick r:id="rId3"/>
              </a:rPr>
              <a:t>Cohort Study </a:t>
            </a:r>
          </a:p>
          <a:p>
            <a:pPr marL="342900" indent="-342900">
              <a:buFont typeface="+mj-lt"/>
              <a:buAutoNum type="arabicPeriod"/>
            </a:pPr>
            <a:r>
              <a:rPr lang="en-US" sz="1800" b="1" dirty="0" smtClean="0">
                <a:hlinkClick r:id="rId6"/>
              </a:rPr>
              <a:t>Case Control Study</a:t>
            </a:r>
            <a:r>
              <a:rPr lang="en-US" sz="1800" b="1" dirty="0" smtClean="0">
                <a:hlinkClick r:id="rId3"/>
              </a:rPr>
              <a:t> </a:t>
            </a:r>
          </a:p>
          <a:p>
            <a:pPr marL="342900" indent="-342900">
              <a:buFont typeface="+mj-lt"/>
              <a:buAutoNum type="arabicPeriod"/>
            </a:pPr>
            <a:r>
              <a:rPr lang="en-US" sz="1800" b="1" dirty="0" smtClean="0">
                <a:hlinkClick r:id="rId3"/>
              </a:rPr>
              <a:t>Cross Section Study</a:t>
            </a:r>
          </a:p>
          <a:p>
            <a:pPr marL="342900" indent="-342900">
              <a:buFont typeface="+mj-lt"/>
              <a:buAutoNum type="arabicPeriod"/>
            </a:pPr>
            <a:r>
              <a:rPr lang="en-US" sz="1800" b="1" dirty="0" smtClean="0">
                <a:hlinkClick r:id="rId7"/>
              </a:rPr>
              <a:t>Case Reports</a:t>
            </a:r>
            <a:r>
              <a:rPr lang="en-US" sz="1800" b="1" dirty="0" smtClean="0">
                <a:hlinkClick r:id="rId3"/>
              </a:rPr>
              <a:t>, Series </a:t>
            </a:r>
          </a:p>
          <a:p>
            <a:pPr algn="ctr"/>
            <a:r>
              <a:rPr lang="en-US" sz="3600" b="1" dirty="0" smtClean="0">
                <a:solidFill>
                  <a:schemeClr val="tx2"/>
                </a:solidFill>
                <a:hlinkClick r:id="rId3"/>
              </a:rPr>
              <a:t>Cohort Study </a:t>
            </a:r>
          </a:p>
          <a:p>
            <a:pPr algn="just"/>
            <a:r>
              <a:rPr lang="en-US" sz="1800" b="1" dirty="0" smtClean="0">
                <a:solidFill>
                  <a:schemeClr val="bg1"/>
                </a:solidFill>
              </a:rPr>
              <a:t>Definition </a:t>
            </a:r>
          </a:p>
          <a:p>
            <a:pPr algn="just"/>
            <a:r>
              <a:rPr lang="en-US" sz="1800" b="1" dirty="0" smtClean="0">
                <a:solidFill>
                  <a:schemeClr val="bg1"/>
                </a:solidFill>
              </a:rPr>
              <a:t>A study design where one or more samples (called cohorts) are followed prospectively and subsequent status evaluations with respect to a disease or outcome are conducted to determine which initial participants exposure characteristics (risk factors) are associated with it. As the study is conducted, outcome from participants in each cohort is measured and relationships with specific characteristics determined</a:t>
            </a:r>
          </a:p>
          <a:p>
            <a:pPr algn="just"/>
            <a:r>
              <a:rPr lang="en-US" sz="1800" b="1" dirty="0" smtClean="0">
                <a:solidFill>
                  <a:srgbClr val="FF0000"/>
                </a:solidFill>
              </a:rPr>
              <a:t>Advantages </a:t>
            </a:r>
          </a:p>
          <a:p>
            <a:pPr marL="342900" indent="-342900" algn="just">
              <a:buFont typeface="+mj-lt"/>
              <a:buAutoNum type="arabicPeriod"/>
            </a:pPr>
            <a:r>
              <a:rPr lang="en-US" sz="1800" b="1" dirty="0" smtClean="0">
                <a:solidFill>
                  <a:schemeClr val="bg1"/>
                </a:solidFill>
              </a:rPr>
              <a:t>Subjects in cohorts can be matched, which limits the influence of confounding variables </a:t>
            </a:r>
          </a:p>
          <a:p>
            <a:pPr marL="342900" indent="-342900" algn="just">
              <a:buFont typeface="+mj-lt"/>
              <a:buAutoNum type="arabicPeriod"/>
            </a:pPr>
            <a:r>
              <a:rPr lang="en-US" sz="1800" b="1" dirty="0" smtClean="0">
                <a:solidFill>
                  <a:schemeClr val="bg1"/>
                </a:solidFill>
              </a:rPr>
              <a:t>Standardization of criteria/outcome is possible </a:t>
            </a:r>
          </a:p>
          <a:p>
            <a:pPr marL="342900" indent="-342900" algn="just">
              <a:buFont typeface="+mj-lt"/>
              <a:buAutoNum type="arabicPeriod"/>
            </a:pPr>
            <a:r>
              <a:rPr lang="en-US" sz="1800" b="1" dirty="0" smtClean="0">
                <a:solidFill>
                  <a:schemeClr val="bg1"/>
                </a:solidFill>
              </a:rPr>
              <a:t>Easier and cheaper than a randomized controlled trial (RCT) </a:t>
            </a:r>
          </a:p>
          <a:p>
            <a:pPr algn="just"/>
            <a:r>
              <a:rPr lang="en-US" sz="1800" b="1" dirty="0" smtClean="0">
                <a:solidFill>
                  <a:srgbClr val="FF0000"/>
                </a:solidFill>
              </a:rPr>
              <a:t>Disadvantages </a:t>
            </a:r>
          </a:p>
          <a:p>
            <a:pPr marL="342900" indent="-342900" algn="just">
              <a:buFont typeface="+mj-lt"/>
              <a:buAutoNum type="arabicPeriod"/>
            </a:pPr>
            <a:r>
              <a:rPr lang="en-US" sz="1800" b="1" dirty="0" smtClean="0">
                <a:solidFill>
                  <a:schemeClr val="bg1"/>
                </a:solidFill>
              </a:rPr>
              <a:t>Cohorts can be difficult to identify due to confounding variables </a:t>
            </a:r>
          </a:p>
          <a:p>
            <a:pPr marL="342900" indent="-342900" algn="just">
              <a:buFont typeface="+mj-lt"/>
              <a:buAutoNum type="arabicPeriod"/>
            </a:pPr>
            <a:r>
              <a:rPr lang="en-US" sz="1800" b="1" dirty="0" smtClean="0">
                <a:solidFill>
                  <a:schemeClr val="bg1"/>
                </a:solidFill>
              </a:rPr>
              <a:t>No randomization, which means that imbalances in patient characteristics could exist </a:t>
            </a:r>
          </a:p>
          <a:p>
            <a:pPr marL="342900" indent="-342900" algn="just">
              <a:buFont typeface="+mj-lt"/>
              <a:buAutoNum type="arabicPeriod"/>
            </a:pPr>
            <a:r>
              <a:rPr lang="en-US" sz="1800" b="1" dirty="0" smtClean="0">
                <a:solidFill>
                  <a:schemeClr val="bg1"/>
                </a:solidFill>
              </a:rPr>
              <a:t>Blinding/masking is difficult </a:t>
            </a:r>
          </a:p>
          <a:p>
            <a:pPr marL="342900" indent="-342900" algn="just">
              <a:buFont typeface="+mj-lt"/>
              <a:buAutoNum type="arabicPeriod"/>
            </a:pPr>
            <a:r>
              <a:rPr lang="en-US" sz="1800" b="1" dirty="0" smtClean="0">
                <a:solidFill>
                  <a:schemeClr val="bg1"/>
                </a:solidFill>
              </a:rPr>
              <a:t>Outcome of interest could take time to occur </a:t>
            </a:r>
            <a:endParaRPr lang="en-US" sz="18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idx="1"/>
          </p:nvPr>
        </p:nvSpPr>
        <p:spPr>
          <a:xfrm>
            <a:off x="984250" y="1219200"/>
            <a:ext cx="7175500" cy="4876800"/>
          </a:xfrm>
        </p:spPr>
        <p:txBody>
          <a:bodyPr lIns="90488" tIns="44450" rIns="90488" bIns="44450"/>
          <a:lstStyle/>
          <a:p>
            <a:pPr algn="ctr" eaLnBrk="1" hangingPunct="1">
              <a:buFontTx/>
              <a:buNone/>
            </a:pPr>
            <a:r>
              <a:rPr lang="en-GB" sz="2400" b="1" dirty="0" smtClean="0"/>
              <a:t>CHANCE, BIAS, CONFOUNDING VARIABLES</a:t>
            </a: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5</a:t>
            </a:fld>
            <a:endParaRPr lang="en-US"/>
          </a:p>
        </p:txBody>
      </p:sp>
      <p:graphicFrame>
        <p:nvGraphicFramePr>
          <p:cNvPr id="2050" name="Object 0">
            <a:hlinkClick r:id="" action="ppaction://ole?verb=0"/>
          </p:cNvPr>
          <p:cNvGraphicFramePr>
            <a:graphicFrameLocks/>
          </p:cNvGraphicFramePr>
          <p:nvPr/>
        </p:nvGraphicFramePr>
        <p:xfrm>
          <a:off x="714375" y="2447925"/>
          <a:ext cx="8020050" cy="2809875"/>
        </p:xfrm>
        <a:graphic>
          <a:graphicData uri="http://schemas.openxmlformats.org/presentationml/2006/ole">
            <mc:AlternateContent xmlns:mc="http://schemas.openxmlformats.org/markup-compatibility/2006">
              <mc:Choice xmlns:v="urn:schemas-microsoft-com:vml" Requires="v">
                <p:oleObj spid="_x0000_s111627" name="Document" r:id="rId4" imgW="5267960" imgH="1953260" progId="Word.Document.8">
                  <p:embed/>
                </p:oleObj>
              </mc:Choice>
              <mc:Fallback>
                <p:oleObj name="Document" r:id="rId4" imgW="5267960" imgH="1953260" progId="Word.Document.8">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75" y="2447925"/>
                        <a:ext cx="8020050" cy="2809875"/>
                      </a:xfrm>
                      <a:prstGeom prst="rect">
                        <a:avLst/>
                      </a:prstGeom>
                      <a:blipFill dpi="0" rotWithShape="0">
                        <a:blip r:embed="rId6"/>
                        <a:srcRect/>
                        <a:tile tx="0" ty="0" sx="100000" sy="100000" flip="none" algn="tl"/>
                      </a:bli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152400"/>
            <a:ext cx="9144000" cy="914400"/>
          </a:xfrm>
        </p:spPr>
        <p:txBody>
          <a:bodyPr/>
          <a:lstStyle/>
          <a:p>
            <a:r>
              <a:rPr lang="en-US" altLang="en-US" sz="3800" b="1" smtClean="0"/>
              <a:t>Basic Questions in Analytic Epidemiology</a:t>
            </a:r>
            <a:endParaRPr lang="en-US" altLang="en-US" smtClean="0"/>
          </a:p>
        </p:txBody>
      </p:sp>
      <p:sp>
        <p:nvSpPr>
          <p:cNvPr id="11267" name="Rectangle 3"/>
          <p:cNvSpPr>
            <a:spLocks noGrp="1" noChangeArrowheads="1"/>
          </p:cNvSpPr>
          <p:nvPr>
            <p:ph type="body" idx="1"/>
          </p:nvPr>
        </p:nvSpPr>
        <p:spPr>
          <a:xfrm>
            <a:off x="457200" y="1524000"/>
            <a:ext cx="8610600" cy="4419600"/>
          </a:xfrm>
        </p:spPr>
        <p:txBody>
          <a:bodyPr/>
          <a:lstStyle/>
          <a:p>
            <a:r>
              <a:rPr lang="en-US" altLang="en-US" sz="4000" dirty="0" smtClean="0"/>
              <a:t>Look to link exposure and disease</a:t>
            </a:r>
          </a:p>
          <a:p>
            <a:pPr lvl="1"/>
            <a:r>
              <a:rPr lang="en-US" altLang="en-US" sz="3600" b="1" dirty="0" smtClean="0"/>
              <a:t>What is the exposure?</a:t>
            </a:r>
          </a:p>
          <a:p>
            <a:pPr lvl="1"/>
            <a:r>
              <a:rPr lang="en-US" altLang="en-US" sz="3600" b="1" dirty="0" smtClean="0"/>
              <a:t>Who are the exposed?</a:t>
            </a:r>
          </a:p>
          <a:p>
            <a:pPr lvl="1"/>
            <a:r>
              <a:rPr lang="en-US" altLang="en-US" sz="3600" b="1" dirty="0" smtClean="0"/>
              <a:t>What are the potential health effects?</a:t>
            </a:r>
          </a:p>
          <a:p>
            <a:pPr lvl="1"/>
            <a:r>
              <a:rPr lang="en-US" altLang="en-US" sz="3600" b="1" dirty="0" smtClean="0"/>
              <a:t>What approach will you take to study the relationship between exposure and effect?</a:t>
            </a:r>
          </a:p>
        </p:txBody>
      </p:sp>
      <p:sp>
        <p:nvSpPr>
          <p:cNvPr id="5" name="Slide Number Placeholder 4"/>
          <p:cNvSpPr>
            <a:spLocks noGrp="1"/>
          </p:cNvSpPr>
          <p:nvPr>
            <p:ph type="sldNum" sz="quarter" idx="12"/>
          </p:nvPr>
        </p:nvSpPr>
        <p:spPr/>
        <p:txBody>
          <a:bodyPr/>
          <a:lstStyle/>
          <a:p>
            <a:pPr>
              <a:defRPr/>
            </a:pPr>
            <a:fld id="{0D53AC49-643E-420A-B40D-48AA515F4E26}"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rot="-5399041">
            <a:off x="-889000" y="2944813"/>
            <a:ext cx="368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4500" dirty="0">
                <a:latin typeface="Arial" pitchFamily="34" charset="0"/>
              </a:rPr>
              <a:t>Study Designs</a:t>
            </a:r>
            <a:endParaRPr lang="en-US" altLang="en-US" sz="3600" dirty="0"/>
          </a:p>
        </p:txBody>
      </p:sp>
      <p:sp>
        <p:nvSpPr>
          <p:cNvPr id="15363" name="Line 3"/>
          <p:cNvSpPr>
            <a:spLocks noChangeShapeType="1"/>
          </p:cNvSpPr>
          <p:nvPr/>
        </p:nvSpPr>
        <p:spPr bwMode="auto">
          <a:xfrm>
            <a:off x="6297613" y="457200"/>
            <a:ext cx="1587" cy="1778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4" name="Line 4"/>
          <p:cNvSpPr>
            <a:spLocks noChangeShapeType="1"/>
          </p:cNvSpPr>
          <p:nvPr/>
        </p:nvSpPr>
        <p:spPr bwMode="auto">
          <a:xfrm>
            <a:off x="2940050" y="457200"/>
            <a:ext cx="1695450" cy="158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5" name="Line 5"/>
          <p:cNvSpPr>
            <a:spLocks noChangeShapeType="1"/>
          </p:cNvSpPr>
          <p:nvPr/>
        </p:nvSpPr>
        <p:spPr bwMode="auto">
          <a:xfrm>
            <a:off x="4635500" y="457200"/>
            <a:ext cx="1662113" cy="158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Line 6"/>
          <p:cNvSpPr>
            <a:spLocks noChangeShapeType="1"/>
          </p:cNvSpPr>
          <p:nvPr/>
        </p:nvSpPr>
        <p:spPr bwMode="auto">
          <a:xfrm>
            <a:off x="2347913" y="1036638"/>
            <a:ext cx="1587" cy="6858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7" name="Line 7"/>
          <p:cNvSpPr>
            <a:spLocks noChangeShapeType="1"/>
          </p:cNvSpPr>
          <p:nvPr/>
        </p:nvSpPr>
        <p:spPr bwMode="auto">
          <a:xfrm>
            <a:off x="2347913" y="1722438"/>
            <a:ext cx="177800" cy="1587"/>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8" name="Line 8"/>
          <p:cNvSpPr>
            <a:spLocks noChangeShapeType="1"/>
          </p:cNvSpPr>
          <p:nvPr/>
        </p:nvSpPr>
        <p:spPr bwMode="auto">
          <a:xfrm>
            <a:off x="2347913" y="2509838"/>
            <a:ext cx="177800" cy="1587"/>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9" name="Line 9"/>
          <p:cNvSpPr>
            <a:spLocks noChangeShapeType="1"/>
          </p:cNvSpPr>
          <p:nvPr/>
        </p:nvSpPr>
        <p:spPr bwMode="auto">
          <a:xfrm>
            <a:off x="2347913" y="3298825"/>
            <a:ext cx="177800" cy="158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Line 11"/>
          <p:cNvSpPr>
            <a:spLocks noChangeShapeType="1"/>
          </p:cNvSpPr>
          <p:nvPr/>
        </p:nvSpPr>
        <p:spPr bwMode="auto">
          <a:xfrm>
            <a:off x="2347913" y="1722438"/>
            <a:ext cx="1587" cy="7874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1" name="Line 12"/>
          <p:cNvSpPr>
            <a:spLocks noChangeShapeType="1"/>
          </p:cNvSpPr>
          <p:nvPr/>
        </p:nvSpPr>
        <p:spPr bwMode="auto">
          <a:xfrm>
            <a:off x="2347913" y="2509838"/>
            <a:ext cx="1587" cy="788987"/>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Rectangle 14"/>
          <p:cNvSpPr>
            <a:spLocks noChangeArrowheads="1"/>
          </p:cNvSpPr>
          <p:nvPr/>
        </p:nvSpPr>
        <p:spPr bwMode="auto">
          <a:xfrm>
            <a:off x="2525713" y="1390650"/>
            <a:ext cx="1662112" cy="665163"/>
          </a:xfrm>
          <a:prstGeom prst="rect">
            <a:avLst/>
          </a:prstGeom>
          <a:solidFill>
            <a:schemeClr val="tx2"/>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73" name="Rectangle 15"/>
          <p:cNvSpPr>
            <a:spLocks noChangeArrowheads="1"/>
          </p:cNvSpPr>
          <p:nvPr/>
        </p:nvSpPr>
        <p:spPr bwMode="auto">
          <a:xfrm>
            <a:off x="2743200" y="1600200"/>
            <a:ext cx="13446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Case report</a:t>
            </a:r>
            <a:endParaRPr lang="en-US" altLang="en-US" sz="2800" b="1"/>
          </a:p>
        </p:txBody>
      </p:sp>
      <p:sp>
        <p:nvSpPr>
          <p:cNvPr id="15374" name="Rectangle 17"/>
          <p:cNvSpPr>
            <a:spLocks noChangeArrowheads="1"/>
          </p:cNvSpPr>
          <p:nvPr/>
        </p:nvSpPr>
        <p:spPr bwMode="auto">
          <a:xfrm>
            <a:off x="2525713" y="2178050"/>
            <a:ext cx="1662112" cy="665163"/>
          </a:xfrm>
          <a:prstGeom prst="rect">
            <a:avLst/>
          </a:prstGeom>
          <a:solidFill>
            <a:schemeClr val="tx2"/>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75" name="Rectangle 18"/>
          <p:cNvSpPr>
            <a:spLocks noChangeArrowheads="1"/>
          </p:cNvSpPr>
          <p:nvPr/>
        </p:nvSpPr>
        <p:spPr bwMode="auto">
          <a:xfrm>
            <a:off x="2743200" y="2389188"/>
            <a:ext cx="13462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dirty="0">
                <a:solidFill>
                  <a:srgbClr val="000000"/>
                </a:solidFill>
                <a:latin typeface="Arial" pitchFamily="34" charset="0"/>
              </a:rPr>
              <a:t>Case series</a:t>
            </a:r>
            <a:endParaRPr lang="en-US" altLang="en-US" sz="2800" b="1" dirty="0"/>
          </a:p>
        </p:txBody>
      </p:sp>
      <p:sp>
        <p:nvSpPr>
          <p:cNvPr id="15376" name="Rectangle 20"/>
          <p:cNvSpPr>
            <a:spLocks noChangeArrowheads="1"/>
          </p:cNvSpPr>
          <p:nvPr/>
        </p:nvSpPr>
        <p:spPr bwMode="auto">
          <a:xfrm>
            <a:off x="2525713" y="2965450"/>
            <a:ext cx="1662112" cy="665163"/>
          </a:xfrm>
          <a:prstGeom prst="rect">
            <a:avLst/>
          </a:prstGeom>
          <a:solidFill>
            <a:schemeClr val="tx2"/>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77" name="Rectangle 21"/>
          <p:cNvSpPr>
            <a:spLocks noChangeArrowheads="1"/>
          </p:cNvSpPr>
          <p:nvPr/>
        </p:nvSpPr>
        <p:spPr bwMode="auto">
          <a:xfrm>
            <a:off x="2776538" y="3036888"/>
            <a:ext cx="13049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Descriptive</a:t>
            </a:r>
            <a:endParaRPr lang="en-US" altLang="en-US" sz="2800" b="1"/>
          </a:p>
        </p:txBody>
      </p:sp>
      <p:sp>
        <p:nvSpPr>
          <p:cNvPr id="15378" name="Rectangle 22"/>
          <p:cNvSpPr>
            <a:spLocks noChangeArrowheads="1"/>
          </p:cNvSpPr>
          <p:nvPr/>
        </p:nvSpPr>
        <p:spPr bwMode="auto">
          <a:xfrm>
            <a:off x="2514600" y="3298825"/>
            <a:ext cx="1665521"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dirty="0" smtClean="0">
                <a:solidFill>
                  <a:srgbClr val="000000"/>
                </a:solidFill>
                <a:latin typeface="Arial" pitchFamily="34" charset="0"/>
              </a:rPr>
              <a:t> Epidemiology</a:t>
            </a:r>
            <a:endParaRPr lang="en-US" altLang="en-US" sz="2800" b="1" dirty="0"/>
          </a:p>
        </p:txBody>
      </p:sp>
      <p:sp>
        <p:nvSpPr>
          <p:cNvPr id="15379" name="Rectangle 27"/>
          <p:cNvSpPr>
            <a:spLocks noChangeArrowheads="1"/>
          </p:cNvSpPr>
          <p:nvPr/>
        </p:nvSpPr>
        <p:spPr bwMode="auto">
          <a:xfrm>
            <a:off x="2057400" y="593343"/>
            <a:ext cx="2003754"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900" b="1" dirty="0">
                <a:solidFill>
                  <a:schemeClr val="tx2"/>
                </a:solidFill>
                <a:latin typeface="Arial" pitchFamily="34" charset="0"/>
              </a:rPr>
              <a:t>Descriptive</a:t>
            </a:r>
            <a:endParaRPr lang="en-US" altLang="en-US" sz="4000" b="1" dirty="0">
              <a:solidFill>
                <a:schemeClr val="tx2"/>
              </a:solidFill>
            </a:endParaRPr>
          </a:p>
        </p:txBody>
      </p:sp>
      <p:sp>
        <p:nvSpPr>
          <p:cNvPr id="15380" name="Line 28"/>
          <p:cNvSpPr>
            <a:spLocks noChangeShapeType="1"/>
          </p:cNvSpPr>
          <p:nvPr/>
        </p:nvSpPr>
        <p:spPr bwMode="auto">
          <a:xfrm>
            <a:off x="6297613" y="1036638"/>
            <a:ext cx="1587" cy="1762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1" name="Rectangle 31"/>
          <p:cNvSpPr>
            <a:spLocks noChangeArrowheads="1"/>
          </p:cNvSpPr>
          <p:nvPr/>
        </p:nvSpPr>
        <p:spPr bwMode="auto">
          <a:xfrm>
            <a:off x="4549775" y="1560513"/>
            <a:ext cx="1662113" cy="665162"/>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82" name="Rectangle 32"/>
          <p:cNvSpPr>
            <a:spLocks noChangeArrowheads="1"/>
          </p:cNvSpPr>
          <p:nvPr/>
        </p:nvSpPr>
        <p:spPr bwMode="auto">
          <a:xfrm>
            <a:off x="5105400" y="1768475"/>
            <a:ext cx="49688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RCT</a:t>
            </a:r>
            <a:endParaRPr lang="en-US" altLang="en-US" sz="2800" b="1"/>
          </a:p>
        </p:txBody>
      </p:sp>
      <p:sp>
        <p:nvSpPr>
          <p:cNvPr id="15383" name="Line 34"/>
          <p:cNvSpPr>
            <a:spLocks noChangeShapeType="1"/>
          </p:cNvSpPr>
          <p:nvPr/>
        </p:nvSpPr>
        <p:spPr bwMode="auto">
          <a:xfrm>
            <a:off x="7394575" y="1981200"/>
            <a:ext cx="1588" cy="354013"/>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4" name="Line 35"/>
          <p:cNvSpPr>
            <a:spLocks noChangeShapeType="1"/>
          </p:cNvSpPr>
          <p:nvPr/>
        </p:nvSpPr>
        <p:spPr bwMode="auto">
          <a:xfrm>
            <a:off x="7394575" y="2951163"/>
            <a:ext cx="1588" cy="3540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5" name="Line 36"/>
          <p:cNvSpPr>
            <a:spLocks noChangeShapeType="1"/>
          </p:cNvSpPr>
          <p:nvPr/>
        </p:nvSpPr>
        <p:spPr bwMode="auto">
          <a:xfrm>
            <a:off x="7394575" y="3941763"/>
            <a:ext cx="1588" cy="3540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6" name="Line 37"/>
          <p:cNvSpPr>
            <a:spLocks noChangeShapeType="1"/>
          </p:cNvSpPr>
          <p:nvPr/>
        </p:nvSpPr>
        <p:spPr bwMode="auto">
          <a:xfrm>
            <a:off x="7394575" y="4932363"/>
            <a:ext cx="1588" cy="3540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7" name="Rectangle 38"/>
          <p:cNvSpPr>
            <a:spLocks noChangeArrowheads="1"/>
          </p:cNvSpPr>
          <p:nvPr/>
        </p:nvSpPr>
        <p:spPr bwMode="auto">
          <a:xfrm>
            <a:off x="6629400" y="5286375"/>
            <a:ext cx="1828800" cy="665163"/>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88" name="Rectangle 39"/>
          <p:cNvSpPr>
            <a:spLocks noChangeArrowheads="1"/>
          </p:cNvSpPr>
          <p:nvPr/>
        </p:nvSpPr>
        <p:spPr bwMode="auto">
          <a:xfrm>
            <a:off x="6829425" y="5356225"/>
            <a:ext cx="14128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dirty="0">
                <a:solidFill>
                  <a:srgbClr val="000000"/>
                </a:solidFill>
                <a:latin typeface="Arial" pitchFamily="34" charset="0"/>
              </a:rPr>
              <a:t>Before-After</a:t>
            </a:r>
            <a:endParaRPr lang="en-US" altLang="en-US" sz="2800" b="1" dirty="0"/>
          </a:p>
        </p:txBody>
      </p:sp>
      <p:sp>
        <p:nvSpPr>
          <p:cNvPr id="15389" name="Rectangle 40"/>
          <p:cNvSpPr>
            <a:spLocks noChangeArrowheads="1"/>
          </p:cNvSpPr>
          <p:nvPr/>
        </p:nvSpPr>
        <p:spPr bwMode="auto">
          <a:xfrm>
            <a:off x="7138988" y="5619750"/>
            <a:ext cx="6461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study</a:t>
            </a:r>
            <a:endParaRPr lang="en-US" altLang="en-US" sz="2800" b="1"/>
          </a:p>
        </p:txBody>
      </p:sp>
      <p:sp>
        <p:nvSpPr>
          <p:cNvPr id="15390" name="Rectangle 42"/>
          <p:cNvSpPr>
            <a:spLocks noChangeArrowheads="1"/>
          </p:cNvSpPr>
          <p:nvPr/>
        </p:nvSpPr>
        <p:spPr bwMode="auto">
          <a:xfrm>
            <a:off x="6591300" y="4267200"/>
            <a:ext cx="1866900" cy="665163"/>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91" name="Rectangle 43"/>
          <p:cNvSpPr>
            <a:spLocks noChangeArrowheads="1"/>
          </p:cNvSpPr>
          <p:nvPr/>
        </p:nvSpPr>
        <p:spPr bwMode="auto">
          <a:xfrm>
            <a:off x="6629400" y="4337050"/>
            <a:ext cx="18161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Cross-sectional</a:t>
            </a:r>
            <a:endParaRPr lang="en-US" altLang="en-US" sz="2800" b="1"/>
          </a:p>
        </p:txBody>
      </p:sp>
      <p:sp>
        <p:nvSpPr>
          <p:cNvPr id="15392" name="Rectangle 44"/>
          <p:cNvSpPr>
            <a:spLocks noChangeArrowheads="1"/>
          </p:cNvSpPr>
          <p:nvPr/>
        </p:nvSpPr>
        <p:spPr bwMode="auto">
          <a:xfrm>
            <a:off x="7131050" y="4600575"/>
            <a:ext cx="6461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study</a:t>
            </a:r>
            <a:endParaRPr lang="en-US" altLang="en-US" sz="2800" b="1"/>
          </a:p>
        </p:txBody>
      </p:sp>
      <p:sp>
        <p:nvSpPr>
          <p:cNvPr id="15393" name="Rectangle 46"/>
          <p:cNvSpPr>
            <a:spLocks noChangeArrowheads="1"/>
          </p:cNvSpPr>
          <p:nvPr/>
        </p:nvSpPr>
        <p:spPr bwMode="auto">
          <a:xfrm>
            <a:off x="6567488" y="3276600"/>
            <a:ext cx="1890712" cy="665163"/>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94" name="Rectangle 47"/>
          <p:cNvSpPr>
            <a:spLocks noChangeArrowheads="1"/>
          </p:cNvSpPr>
          <p:nvPr/>
        </p:nvSpPr>
        <p:spPr bwMode="auto">
          <a:xfrm>
            <a:off x="6553200" y="3346450"/>
            <a:ext cx="194284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dirty="0" smtClean="0">
                <a:solidFill>
                  <a:srgbClr val="000000"/>
                </a:solidFill>
                <a:latin typeface="Arial" pitchFamily="34" charset="0"/>
              </a:rPr>
              <a:t> Case-Crossover</a:t>
            </a:r>
            <a:endParaRPr lang="en-US" altLang="en-US" sz="2800" b="1" dirty="0"/>
          </a:p>
        </p:txBody>
      </p:sp>
      <p:sp>
        <p:nvSpPr>
          <p:cNvPr id="15395" name="Rectangle 48"/>
          <p:cNvSpPr>
            <a:spLocks noChangeArrowheads="1"/>
          </p:cNvSpPr>
          <p:nvPr/>
        </p:nvSpPr>
        <p:spPr bwMode="auto">
          <a:xfrm>
            <a:off x="7138988" y="3609975"/>
            <a:ext cx="6461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study</a:t>
            </a:r>
            <a:endParaRPr lang="en-US" altLang="en-US" sz="2800" b="1"/>
          </a:p>
        </p:txBody>
      </p:sp>
      <p:sp>
        <p:nvSpPr>
          <p:cNvPr id="15396" name="Rectangle 50"/>
          <p:cNvSpPr>
            <a:spLocks noChangeArrowheads="1"/>
          </p:cNvSpPr>
          <p:nvPr/>
        </p:nvSpPr>
        <p:spPr bwMode="auto">
          <a:xfrm>
            <a:off x="6567488" y="2286000"/>
            <a:ext cx="1890712" cy="665163"/>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397" name="Rectangle 51"/>
          <p:cNvSpPr>
            <a:spLocks noChangeArrowheads="1"/>
          </p:cNvSpPr>
          <p:nvPr/>
        </p:nvSpPr>
        <p:spPr bwMode="auto">
          <a:xfrm>
            <a:off x="6767513" y="2355850"/>
            <a:ext cx="1519237"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dirty="0">
                <a:solidFill>
                  <a:srgbClr val="000000"/>
                </a:solidFill>
                <a:latin typeface="Arial" pitchFamily="34" charset="0"/>
              </a:rPr>
              <a:t>Case-Control</a:t>
            </a:r>
            <a:endParaRPr lang="en-US" altLang="en-US" sz="2800" b="1" dirty="0"/>
          </a:p>
        </p:txBody>
      </p:sp>
      <p:sp>
        <p:nvSpPr>
          <p:cNvPr id="15398" name="Rectangle 52"/>
          <p:cNvSpPr>
            <a:spLocks noChangeArrowheads="1"/>
          </p:cNvSpPr>
          <p:nvPr/>
        </p:nvSpPr>
        <p:spPr bwMode="auto">
          <a:xfrm>
            <a:off x="7138988" y="2619375"/>
            <a:ext cx="64611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study</a:t>
            </a:r>
            <a:endParaRPr lang="en-US" altLang="en-US" sz="2800" b="1"/>
          </a:p>
        </p:txBody>
      </p:sp>
      <p:sp>
        <p:nvSpPr>
          <p:cNvPr id="15399" name="Rectangle 54"/>
          <p:cNvSpPr>
            <a:spLocks noChangeArrowheads="1"/>
          </p:cNvSpPr>
          <p:nvPr/>
        </p:nvSpPr>
        <p:spPr bwMode="auto">
          <a:xfrm>
            <a:off x="6567488" y="1560513"/>
            <a:ext cx="1814512" cy="420687"/>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400" name="Rectangle 55"/>
          <p:cNvSpPr>
            <a:spLocks noChangeArrowheads="1"/>
          </p:cNvSpPr>
          <p:nvPr/>
        </p:nvSpPr>
        <p:spPr bwMode="auto">
          <a:xfrm>
            <a:off x="6727825" y="1600200"/>
            <a:ext cx="15049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dirty="0">
                <a:solidFill>
                  <a:srgbClr val="000000"/>
                </a:solidFill>
                <a:latin typeface="Arial" pitchFamily="34" charset="0"/>
              </a:rPr>
              <a:t>Cohort study</a:t>
            </a:r>
            <a:endParaRPr lang="en-US" altLang="en-US" sz="2800" b="1" dirty="0"/>
          </a:p>
        </p:txBody>
      </p:sp>
      <p:sp>
        <p:nvSpPr>
          <p:cNvPr id="15401" name="Rectangle 57"/>
          <p:cNvSpPr>
            <a:spLocks noChangeArrowheads="1"/>
          </p:cNvSpPr>
          <p:nvPr/>
        </p:nvSpPr>
        <p:spPr bwMode="auto">
          <a:xfrm>
            <a:off x="5611813" y="609600"/>
            <a:ext cx="144590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900" b="1" dirty="0">
                <a:solidFill>
                  <a:srgbClr val="00FFFF"/>
                </a:solidFill>
                <a:latin typeface="Arial" pitchFamily="34" charset="0"/>
              </a:rPr>
              <a:t>Analytic</a:t>
            </a:r>
            <a:endParaRPr lang="en-US" altLang="en-US" sz="4000" b="1" dirty="0">
              <a:solidFill>
                <a:srgbClr val="00FFFF"/>
              </a:solidFill>
            </a:endParaRPr>
          </a:p>
        </p:txBody>
      </p:sp>
      <p:sp>
        <p:nvSpPr>
          <p:cNvPr id="15402" name="Line 60"/>
          <p:cNvSpPr>
            <a:spLocks noChangeShapeType="1"/>
          </p:cNvSpPr>
          <p:nvPr/>
        </p:nvSpPr>
        <p:spPr bwMode="auto">
          <a:xfrm>
            <a:off x="2940050" y="465138"/>
            <a:ext cx="1588" cy="1778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3" name="Line 61"/>
          <p:cNvSpPr>
            <a:spLocks noChangeShapeType="1"/>
          </p:cNvSpPr>
          <p:nvPr/>
        </p:nvSpPr>
        <p:spPr bwMode="auto">
          <a:xfrm>
            <a:off x="4572000" y="228600"/>
            <a:ext cx="1588" cy="23653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4" name="Line 62"/>
          <p:cNvSpPr>
            <a:spLocks noChangeShapeType="1"/>
          </p:cNvSpPr>
          <p:nvPr/>
        </p:nvSpPr>
        <p:spPr bwMode="auto">
          <a:xfrm>
            <a:off x="7391400" y="1219200"/>
            <a:ext cx="1588" cy="354013"/>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5" name="Line 63"/>
          <p:cNvSpPr>
            <a:spLocks noChangeShapeType="1"/>
          </p:cNvSpPr>
          <p:nvPr/>
        </p:nvSpPr>
        <p:spPr bwMode="auto">
          <a:xfrm>
            <a:off x="5332413" y="1246188"/>
            <a:ext cx="1587" cy="3540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406" name="Line 64"/>
          <p:cNvSpPr>
            <a:spLocks noChangeShapeType="1"/>
          </p:cNvSpPr>
          <p:nvPr/>
        </p:nvSpPr>
        <p:spPr bwMode="auto">
          <a:xfrm>
            <a:off x="5334000" y="1219200"/>
            <a:ext cx="2057400" cy="0"/>
          </a:xfrm>
          <a:prstGeom prst="line">
            <a:avLst/>
          </a:prstGeom>
          <a:noFill/>
          <a:ln w="12699">
            <a:solidFill>
              <a:srgbClr val="00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407" name="Rectangle 65"/>
          <p:cNvSpPr>
            <a:spLocks noChangeArrowheads="1"/>
          </p:cNvSpPr>
          <p:nvPr/>
        </p:nvSpPr>
        <p:spPr bwMode="auto">
          <a:xfrm>
            <a:off x="6643688" y="6284913"/>
            <a:ext cx="1814512" cy="420687"/>
          </a:xfrm>
          <a:prstGeom prst="rect">
            <a:avLst/>
          </a:prstGeom>
          <a:solidFill>
            <a:srgbClr val="00FFFF"/>
          </a:solidFill>
          <a:ln>
            <a:noFill/>
          </a:ln>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5408" name="Rectangle 66"/>
          <p:cNvSpPr>
            <a:spLocks noChangeArrowheads="1"/>
          </p:cNvSpPr>
          <p:nvPr/>
        </p:nvSpPr>
        <p:spPr bwMode="auto">
          <a:xfrm>
            <a:off x="6705600" y="6324600"/>
            <a:ext cx="17192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900" b="1">
                <a:solidFill>
                  <a:srgbClr val="000000"/>
                </a:solidFill>
                <a:latin typeface="Arial" pitchFamily="34" charset="0"/>
              </a:rPr>
              <a:t>Ecologic study</a:t>
            </a:r>
            <a:endParaRPr lang="en-US" altLang="en-US" sz="2800" b="1"/>
          </a:p>
        </p:txBody>
      </p:sp>
      <p:sp>
        <p:nvSpPr>
          <p:cNvPr id="15409" name="Line 67"/>
          <p:cNvSpPr>
            <a:spLocks noChangeShapeType="1"/>
          </p:cNvSpPr>
          <p:nvPr/>
        </p:nvSpPr>
        <p:spPr bwMode="auto">
          <a:xfrm>
            <a:off x="7467600" y="5943600"/>
            <a:ext cx="1588" cy="354013"/>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Slide Number Placeholder 50"/>
          <p:cNvSpPr>
            <a:spLocks noGrp="1"/>
          </p:cNvSpPr>
          <p:nvPr>
            <p:ph type="sldNum" sz="quarter" idx="12"/>
          </p:nvPr>
        </p:nvSpPr>
        <p:spPr/>
        <p:txBody>
          <a:bodyPr/>
          <a:lstStyle/>
          <a:p>
            <a:pPr>
              <a:defRPr/>
            </a:pPr>
            <a:fld id="{E077AC27-9AB5-4B15-B3C7-9D9BDE4CD171}"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838200"/>
          </a:xfrm>
        </p:spPr>
        <p:txBody>
          <a:bodyPr/>
          <a:lstStyle/>
          <a:p>
            <a:r>
              <a:rPr lang="en-US" altLang="en-US" b="1" dirty="0" smtClean="0"/>
              <a:t>Timeframe of Studies</a:t>
            </a:r>
            <a:endParaRPr lang="en-US" altLang="en-US" dirty="0" smtClean="0"/>
          </a:p>
        </p:txBody>
      </p:sp>
      <p:sp>
        <p:nvSpPr>
          <p:cNvPr id="16387" name="Rectangle 3"/>
          <p:cNvSpPr>
            <a:spLocks noGrp="1" noChangeArrowheads="1"/>
          </p:cNvSpPr>
          <p:nvPr>
            <p:ph type="body" idx="1"/>
          </p:nvPr>
        </p:nvSpPr>
        <p:spPr>
          <a:xfrm>
            <a:off x="457200" y="1447800"/>
            <a:ext cx="8305800" cy="2438400"/>
          </a:xfrm>
        </p:spPr>
        <p:txBody>
          <a:bodyPr/>
          <a:lstStyle/>
          <a:p>
            <a:r>
              <a:rPr lang="en-US" altLang="en-US" sz="3600" b="1" smtClean="0">
                <a:solidFill>
                  <a:srgbClr val="00FFFF"/>
                </a:solidFill>
              </a:rPr>
              <a:t>Prospective Study</a:t>
            </a:r>
            <a:r>
              <a:rPr lang="en-US" altLang="en-US" sz="3600" b="1" smtClean="0"/>
              <a:t>  -  looks forward, looks to the future, examines future events, follows a condition, concern or disease into the future</a:t>
            </a:r>
          </a:p>
        </p:txBody>
      </p:sp>
      <p:sp>
        <p:nvSpPr>
          <p:cNvPr id="16390" name="Line 7"/>
          <p:cNvSpPr>
            <a:spLocks noChangeShapeType="1"/>
          </p:cNvSpPr>
          <p:nvPr/>
        </p:nvSpPr>
        <p:spPr bwMode="auto">
          <a:xfrm>
            <a:off x="914400" y="48768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391" name="Text Box 8"/>
          <p:cNvSpPr txBox="1">
            <a:spLocks noChangeArrowheads="1"/>
          </p:cNvSpPr>
          <p:nvPr/>
        </p:nvSpPr>
        <p:spPr bwMode="auto">
          <a:xfrm>
            <a:off x="4914206" y="5084285"/>
            <a:ext cx="75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solidFill>
                  <a:srgbClr val="009900"/>
                </a:solidFill>
              </a:rPr>
              <a:t>time</a:t>
            </a:r>
          </a:p>
        </p:txBody>
      </p:sp>
      <p:sp>
        <p:nvSpPr>
          <p:cNvPr id="16392" name="AutoShape 9"/>
          <p:cNvSpPr>
            <a:spLocks noChangeArrowheads="1"/>
          </p:cNvSpPr>
          <p:nvPr/>
        </p:nvSpPr>
        <p:spPr bwMode="auto">
          <a:xfrm>
            <a:off x="738760" y="5020019"/>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6393" name="Text Box 10"/>
          <p:cNvSpPr txBox="1">
            <a:spLocks noChangeArrowheads="1"/>
          </p:cNvSpPr>
          <p:nvPr/>
        </p:nvSpPr>
        <p:spPr bwMode="auto">
          <a:xfrm>
            <a:off x="1199460" y="5406529"/>
            <a:ext cx="2505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Study begins here</a:t>
            </a:r>
          </a:p>
        </p:txBody>
      </p:sp>
      <p:sp>
        <p:nvSpPr>
          <p:cNvPr id="10" name="Rectangle 9"/>
          <p:cNvSpPr txBox="1">
            <a:spLocks noChangeArrowheads="1"/>
          </p:cNvSpPr>
          <p:nvPr/>
        </p:nvSpPr>
        <p:spPr bwMode="auto">
          <a:xfrm>
            <a:off x="233935" y="4146550"/>
            <a:ext cx="8116887" cy="1025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a:lstStyle>
          <a:p>
            <a:pPr>
              <a:buFontTx/>
              <a:buNone/>
            </a:pPr>
            <a:r>
              <a:rPr lang="en-GB" altLang="en-US" b="1" kern="0" dirty="0" smtClean="0">
                <a:solidFill>
                  <a:srgbClr val="FFEB41"/>
                </a:solidFill>
                <a:latin typeface="Comic Sans MS" pitchFamily="66" charset="0"/>
              </a:rPr>
              <a:t>    (looking forward)</a:t>
            </a:r>
            <a:endParaRPr lang="en-GB" altLang="en-US" sz="2400" b="1" kern="0" dirty="0" smtClean="0">
              <a:solidFill>
                <a:srgbClr val="FFEB41"/>
              </a:solidFill>
              <a:latin typeface="Comic Sans MS" pitchFamily="66" charset="0"/>
            </a:endParaRPr>
          </a:p>
        </p:txBody>
      </p:sp>
      <p:sp>
        <p:nvSpPr>
          <p:cNvPr id="11" name="AutoShape 11"/>
          <p:cNvSpPr>
            <a:spLocks noChangeArrowheads="1"/>
          </p:cNvSpPr>
          <p:nvPr/>
        </p:nvSpPr>
        <p:spPr bwMode="auto">
          <a:xfrm>
            <a:off x="4514410" y="4217176"/>
            <a:ext cx="1958975" cy="474662"/>
          </a:xfrm>
          <a:custGeom>
            <a:avLst/>
            <a:gdLst>
              <a:gd name="T0" fmla="*/ 1469231 w 21600"/>
              <a:gd name="T1" fmla="*/ 0 h 21600"/>
              <a:gd name="T2" fmla="*/ 0 w 21600"/>
              <a:gd name="T3" fmla="*/ 237331 h 21600"/>
              <a:gd name="T4" fmla="*/ 1469231 w 21600"/>
              <a:gd name="T5" fmla="*/ 474662 h 21600"/>
              <a:gd name="T6" fmla="*/ 1958975 w 21600"/>
              <a:gd name="T7" fmla="*/ 237331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CC33"/>
          </a:solidFill>
          <a:ln w="28575"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Slide Number Placeholder 12"/>
          <p:cNvSpPr>
            <a:spLocks noGrp="1"/>
          </p:cNvSpPr>
          <p:nvPr>
            <p:ph type="sldNum" sz="quarter" idx="12"/>
          </p:nvPr>
        </p:nvSpPr>
        <p:spPr/>
        <p:txBody>
          <a:bodyPr/>
          <a:lstStyle/>
          <a:p>
            <a:pPr>
              <a:defRPr/>
            </a:pPr>
            <a:fld id="{0D53AC49-643E-420A-B40D-48AA515F4E26}"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a:xfrm>
            <a:off x="685800" y="304800"/>
            <a:ext cx="7772400" cy="838200"/>
          </a:xfrm>
        </p:spPr>
        <p:txBody>
          <a:bodyPr/>
          <a:lstStyle/>
          <a:p>
            <a:r>
              <a:rPr lang="en-US" altLang="en-US" b="1" smtClean="0"/>
              <a:t>Timeframe of Studies</a:t>
            </a:r>
            <a:endParaRPr lang="en-US" altLang="en-US" smtClean="0"/>
          </a:p>
        </p:txBody>
      </p:sp>
      <p:sp>
        <p:nvSpPr>
          <p:cNvPr id="17411" name="Rectangle 1027"/>
          <p:cNvSpPr>
            <a:spLocks noGrp="1" noChangeArrowheads="1"/>
          </p:cNvSpPr>
          <p:nvPr>
            <p:ph type="body" idx="1"/>
          </p:nvPr>
        </p:nvSpPr>
        <p:spPr>
          <a:xfrm>
            <a:off x="457200" y="1447800"/>
            <a:ext cx="8305800" cy="2438400"/>
          </a:xfrm>
        </p:spPr>
        <p:txBody>
          <a:bodyPr/>
          <a:lstStyle/>
          <a:p>
            <a:r>
              <a:rPr lang="en-US" altLang="en-US" sz="3600" b="1" dirty="0" smtClean="0">
                <a:solidFill>
                  <a:srgbClr val="00FFFF"/>
                </a:solidFill>
              </a:rPr>
              <a:t>Retrospective Study</a:t>
            </a:r>
            <a:r>
              <a:rPr lang="en-US" altLang="en-US" sz="3600" b="1" dirty="0" smtClean="0"/>
              <a:t>  -  “to look back”, looks back in time to study events that have already occurred</a:t>
            </a:r>
          </a:p>
        </p:txBody>
      </p:sp>
      <p:grpSp>
        <p:nvGrpSpPr>
          <p:cNvPr id="17412" name="Group 1034"/>
          <p:cNvGrpSpPr>
            <a:grpSpLocks/>
          </p:cNvGrpSpPr>
          <p:nvPr/>
        </p:nvGrpSpPr>
        <p:grpSpPr bwMode="auto">
          <a:xfrm flipH="1">
            <a:off x="955676" y="4461382"/>
            <a:ext cx="6629400" cy="1385890"/>
            <a:chOff x="1152" y="3312"/>
            <a:chExt cx="4176" cy="873"/>
          </a:xfrm>
        </p:grpSpPr>
        <p:sp>
          <p:nvSpPr>
            <p:cNvPr id="17415" name="Line 1030"/>
            <p:cNvSpPr>
              <a:spLocks noChangeShapeType="1"/>
            </p:cNvSpPr>
            <p:nvPr/>
          </p:nvSpPr>
          <p:spPr bwMode="auto">
            <a:xfrm>
              <a:off x="1296" y="3600"/>
              <a:ext cx="4032"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6" name="Text Box 1031"/>
            <p:cNvSpPr txBox="1">
              <a:spLocks noChangeArrowheads="1"/>
            </p:cNvSpPr>
            <p:nvPr/>
          </p:nvSpPr>
          <p:spPr bwMode="auto">
            <a:xfrm>
              <a:off x="3000" y="3312"/>
              <a:ext cx="4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solidFill>
                    <a:srgbClr val="009900"/>
                  </a:solidFill>
                </a:rPr>
                <a:t>time</a:t>
              </a:r>
            </a:p>
          </p:txBody>
        </p:sp>
        <p:sp>
          <p:nvSpPr>
            <p:cNvPr id="17417" name="AutoShape 1032"/>
            <p:cNvSpPr>
              <a:spLocks noChangeArrowheads="1"/>
            </p:cNvSpPr>
            <p:nvPr/>
          </p:nvSpPr>
          <p:spPr bwMode="auto">
            <a:xfrm>
              <a:off x="1152" y="3648"/>
              <a:ext cx="285" cy="48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7418" name="Text Box 1033"/>
            <p:cNvSpPr txBox="1">
              <a:spLocks noChangeArrowheads="1"/>
            </p:cNvSpPr>
            <p:nvPr/>
          </p:nvSpPr>
          <p:spPr bwMode="auto">
            <a:xfrm>
              <a:off x="1418" y="3897"/>
              <a:ext cx="15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Study begins here</a:t>
              </a:r>
            </a:p>
          </p:txBody>
        </p:sp>
      </p:grpSp>
      <p:sp>
        <p:nvSpPr>
          <p:cNvPr id="11" name="Rectangle 12"/>
          <p:cNvSpPr>
            <a:spLocks noChangeArrowheads="1"/>
          </p:cNvSpPr>
          <p:nvPr/>
        </p:nvSpPr>
        <p:spPr bwMode="auto">
          <a:xfrm>
            <a:off x="762000" y="3799098"/>
            <a:ext cx="7952694" cy="624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bg1"/>
                </a:solidFill>
                <a:latin typeface="Arial" charset="0"/>
              </a:defRPr>
            </a:lvl1pPr>
            <a:lvl2pPr marL="742950" indent="-285750">
              <a:spcBef>
                <a:spcPct val="20000"/>
              </a:spcBef>
              <a:buChar char="–"/>
              <a:defRPr sz="2800">
                <a:solidFill>
                  <a:schemeClr val="bg1"/>
                </a:solidFill>
                <a:latin typeface="Arial" charset="0"/>
              </a:defRPr>
            </a:lvl2pPr>
            <a:lvl3pPr marL="1143000" indent="-228600">
              <a:spcBef>
                <a:spcPct val="20000"/>
              </a:spcBef>
              <a:buChar char="•"/>
              <a:defRPr sz="2800">
                <a:solidFill>
                  <a:schemeClr val="bg1"/>
                </a:solidFill>
                <a:latin typeface="Arial" charset="0"/>
              </a:defRPr>
            </a:lvl3pPr>
            <a:lvl4pPr marL="1600200" indent="-228600">
              <a:spcBef>
                <a:spcPct val="20000"/>
              </a:spcBef>
              <a:buChar char="–"/>
              <a:defRPr sz="2800">
                <a:solidFill>
                  <a:schemeClr val="bg1"/>
                </a:solidFill>
                <a:latin typeface="Arial" charset="0"/>
              </a:defRPr>
            </a:lvl4pPr>
            <a:lvl5pPr marL="2057400" indent="-228600">
              <a:spcBef>
                <a:spcPct val="20000"/>
              </a:spcBef>
              <a:buChar char="»"/>
              <a:defRPr sz="2800">
                <a:solidFill>
                  <a:schemeClr val="bg1"/>
                </a:solidFill>
                <a:latin typeface="Arial" charset="0"/>
              </a:defRPr>
            </a:lvl5pPr>
            <a:lvl6pPr marL="2514600" indent="-228600" eaLnBrk="0" fontAlgn="base" hangingPunct="0">
              <a:spcBef>
                <a:spcPct val="20000"/>
              </a:spcBef>
              <a:spcAft>
                <a:spcPct val="0"/>
              </a:spcAft>
              <a:buChar char="»"/>
              <a:defRPr sz="2800">
                <a:solidFill>
                  <a:schemeClr val="bg1"/>
                </a:solidFill>
                <a:latin typeface="Arial" charset="0"/>
              </a:defRPr>
            </a:lvl6pPr>
            <a:lvl7pPr marL="2971800" indent="-228600" eaLnBrk="0" fontAlgn="base" hangingPunct="0">
              <a:spcBef>
                <a:spcPct val="20000"/>
              </a:spcBef>
              <a:spcAft>
                <a:spcPct val="0"/>
              </a:spcAft>
              <a:buChar char="»"/>
              <a:defRPr sz="2800">
                <a:solidFill>
                  <a:schemeClr val="bg1"/>
                </a:solidFill>
                <a:latin typeface="Arial" charset="0"/>
              </a:defRPr>
            </a:lvl7pPr>
            <a:lvl8pPr marL="3429000" indent="-228600" eaLnBrk="0" fontAlgn="base" hangingPunct="0">
              <a:spcBef>
                <a:spcPct val="20000"/>
              </a:spcBef>
              <a:spcAft>
                <a:spcPct val="0"/>
              </a:spcAft>
              <a:buChar char="»"/>
              <a:defRPr sz="2800">
                <a:solidFill>
                  <a:schemeClr val="bg1"/>
                </a:solidFill>
                <a:latin typeface="Arial" charset="0"/>
              </a:defRPr>
            </a:lvl8pPr>
            <a:lvl9pPr marL="3886200" indent="-228600" eaLnBrk="0" fontAlgn="base" hangingPunct="0">
              <a:spcBef>
                <a:spcPct val="20000"/>
              </a:spcBef>
              <a:spcAft>
                <a:spcPct val="0"/>
              </a:spcAft>
              <a:buChar char="»"/>
              <a:defRPr sz="2800">
                <a:solidFill>
                  <a:schemeClr val="bg1"/>
                </a:solidFill>
                <a:latin typeface="Arial" charset="0"/>
              </a:defRPr>
            </a:lvl9pPr>
          </a:lstStyle>
          <a:p>
            <a:pPr marL="457200" lvl="1" indent="0">
              <a:buNone/>
            </a:pPr>
            <a:r>
              <a:rPr lang="en-GB" altLang="en-US" b="1" dirty="0" smtClean="0">
                <a:solidFill>
                  <a:srgbClr val="FFEB41"/>
                </a:solidFill>
                <a:latin typeface="Comic Sans MS" pitchFamily="66" charset="0"/>
              </a:rPr>
              <a:t>  (</a:t>
            </a:r>
            <a:r>
              <a:rPr lang="en-GB" altLang="en-US" b="1" dirty="0">
                <a:solidFill>
                  <a:srgbClr val="FFEB41"/>
                </a:solidFill>
                <a:latin typeface="Comic Sans MS" pitchFamily="66" charset="0"/>
              </a:rPr>
              <a:t>looking back)</a:t>
            </a:r>
          </a:p>
        </p:txBody>
      </p:sp>
      <p:sp>
        <p:nvSpPr>
          <p:cNvPr id="12" name="AutoShape 10"/>
          <p:cNvSpPr>
            <a:spLocks noChangeArrowheads="1"/>
          </p:cNvSpPr>
          <p:nvPr/>
        </p:nvSpPr>
        <p:spPr bwMode="auto">
          <a:xfrm flipH="1">
            <a:off x="4235237" y="3873853"/>
            <a:ext cx="3121238" cy="474663"/>
          </a:xfrm>
          <a:custGeom>
            <a:avLst/>
            <a:gdLst>
              <a:gd name="T0" fmla="*/ 1469231 w 21600"/>
              <a:gd name="T1" fmla="*/ 0 h 21600"/>
              <a:gd name="T2" fmla="*/ 0 w 21600"/>
              <a:gd name="T3" fmla="*/ 237332 h 21600"/>
              <a:gd name="T4" fmla="*/ 1469231 w 21600"/>
              <a:gd name="T5" fmla="*/ 474663 h 21600"/>
              <a:gd name="T6" fmla="*/ 1958975 w 21600"/>
              <a:gd name="T7" fmla="*/ 237332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33"/>
          </a:solidFill>
          <a:ln w="28575"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p:cNvSpPr txBox="1"/>
          <p:nvPr/>
        </p:nvSpPr>
        <p:spPr>
          <a:xfrm>
            <a:off x="1371600" y="6012527"/>
            <a:ext cx="3581400" cy="461665"/>
          </a:xfrm>
          <a:prstGeom prst="rect">
            <a:avLst/>
          </a:prstGeom>
          <a:noFill/>
        </p:spPr>
        <p:txBody>
          <a:bodyPr wrap="square" rtlCol="0">
            <a:spAutoFit/>
          </a:bodyPr>
          <a:lstStyle/>
          <a:p>
            <a:r>
              <a:rPr lang="en-US" dirty="0" smtClean="0"/>
              <a:t>e.g. Case-Control Study</a:t>
            </a:r>
            <a:endParaRPr lang="en-US" dirty="0"/>
          </a:p>
        </p:txBody>
      </p:sp>
      <p:sp>
        <p:nvSpPr>
          <p:cNvPr id="14" name="Slide Number Placeholder 13"/>
          <p:cNvSpPr>
            <a:spLocks noGrp="1"/>
          </p:cNvSpPr>
          <p:nvPr>
            <p:ph type="sldNum" sz="quarter" idx="12"/>
          </p:nvPr>
        </p:nvSpPr>
        <p:spPr/>
        <p:txBody>
          <a:bodyPr/>
          <a:lstStyle/>
          <a:p>
            <a:pPr>
              <a:defRPr/>
            </a:pPr>
            <a:fld id="{0D53AC49-643E-420A-B40D-48AA515F4E26}" type="slidenum">
              <a:rPr lang="en-US" smtClean="0"/>
              <a:pPr>
                <a:defRPr/>
              </a:pPr>
              <a:t>9</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003&quot;&gt;&lt;property id=&quot;20148&quot; value=&quot;5&quot;/&gt;&lt;property id=&quot;20300&quot; value=&quot;Slide 1&quot;/&gt;&lt;property id=&quot;20307&quot; value=&quot;637&quot;/&gt;&lt;/object&gt;&lt;object type=&quot;3&quot; unique_id=&quot;10004&quot;&gt;&lt;property id=&quot;20148&quot; value=&quot;5&quot;/&gt;&lt;property id=&quot;20300&quot; value=&quot;Slide 2 - &amp;quot;What is Epidemiology?&amp;quot;&quot;/&gt;&lt;property id=&quot;20307&quot; value=&quot;638&quot;/&gt;&lt;/object&gt;&lt;object type=&quot;3&quot; unique_id=&quot;10005&quot;&gt;&lt;property id=&quot;20148&quot; value=&quot;5&quot;/&gt;&lt;property id=&quot;20300&quot; value=&quot;Slide 5 - &amp;quot;Components of Epidemiology&amp;quot;&quot;/&gt;&lt;property id=&quot;20307&quot; value=&quot;639&quot;/&gt;&lt;/object&gt;&lt;object type=&quot;3&quot; unique_id=&quot;10006&quot;&gt;&lt;property id=&quot;20148&quot; value=&quot;5&quot;/&gt;&lt;property id=&quot;20300&quot; value=&quot;Slide 6 - &amp;quot;Types of Primary Studies&amp;quot;&quot;/&gt;&lt;property id=&quot;20307&quot; value=&quot;603&quot;/&gt;&lt;/object&gt;&lt;object type=&quot;3&quot; unique_id=&quot;10007&quot;&gt;&lt;property id=&quot;20148&quot; value=&quot;5&quot;/&gt;&lt;property id=&quot;20300&quot; value=&quot;Slide 7 - &amp;quot;Basic Question in Analytic Epidemiology&amp;quot;&quot;/&gt;&lt;property id=&quot;20307&quot; value=&quot;641&quot;/&gt;&lt;/object&gt;&lt;object type=&quot;3&quot; unique_id=&quot;10008&quot;&gt;&lt;property id=&quot;20148&quot; value=&quot;5&quot;/&gt;&lt;property id=&quot;20300&quot; value=&quot;Slide 8 - &amp;quot;Basic Questions in Analytic Epidemiology&amp;quot;&quot;/&gt;&lt;property id=&quot;20307&quot; value=&quot;640&quot;/&gt;&lt;/object&gt;&lt;object type=&quot;3&quot; unique_id=&quot;10009&quot;&gt;&lt;property id=&quot;20148&quot; value=&quot;5&quot;/&gt;&lt;property id=&quot;20300&quot; value=&quot;Slide 9 - &amp;quot;Basic Study Designs and their Application to Epidemiology&amp;quot;&quot;/&gt;&lt;property id=&quot;20307&quot; value=&quot;617&quot;/&gt;&lt;/object&gt;&lt;object type=&quot;3&quot; unique_id=&quot;10010&quot;&gt;&lt;property id=&quot;20148&quot; value=&quot;5&quot;/&gt;&lt;property id=&quot;20300&quot; value=&quot;Slide 10 - &amp;quot;Big Picture&amp;quot;&quot;/&gt;&lt;property id=&quot;20307&quot; value=&quot;618&quot;/&gt;&lt;/object&gt;&lt;object type=&quot;3&quot; unique_id=&quot;10011&quot;&gt;&lt;property id=&quot;20148&quot; value=&quot;5&quot;/&gt;&lt;property id=&quot;20300&quot; value=&quot;Slide 11 - &amp;quot;What designs exist to identify and investigate factors in disease?&amp;quot;&quot;/&gt;&lt;property id=&quot;20307&quot; value=&quot;621&quot;/&gt;&lt;/object&gt;&lt;object type=&quot;3&quot; unique_id=&quot;10012&quot;&gt;&lt;property id=&quot;20148&quot; value=&quot;5&quot;/&gt;&lt;property id=&quot;20300&quot; value=&quot;Slide 12&quot;/&gt;&lt;property id=&quot;20307&quot; value=&quot;567&quot;/&gt;&lt;/object&gt;&lt;object type=&quot;3&quot; unique_id=&quot;10013&quot;&gt;&lt;property id=&quot;20148&quot; value=&quot;5&quot;/&gt;&lt;property id=&quot;20300&quot; value=&quot;Slide 13 - &amp;quot;Timeframe of Studies&amp;quot;&quot;/&gt;&lt;property id=&quot;20307&quot; value=&quot;625&quot;/&gt;&lt;/object&gt;&lt;object type=&quot;3&quot; unique_id=&quot;10014&quot;&gt;&lt;property id=&quot;20148&quot; value=&quot;5&quot;/&gt;&lt;property id=&quot;20300&quot; value=&quot;Slide 14 - &amp;quot;Timeframe of Studies&amp;quot;&quot;/&gt;&lt;property id=&quot;20307&quot; value=&quot;626&quot;/&gt;&lt;/object&gt;&lt;object type=&quot;3&quot; unique_id=&quot;10015&quot;&gt;&lt;property id=&quot;20148&quot; value=&quot;5&quot;/&gt;&lt;property id=&quot;20300&quot; value=&quot;Slide 15 - &amp;quot;Study Design Sequence&amp;quot;&quot;/&gt;&lt;property id=&quot;20307&quot; value=&quot;627&quot;/&gt;&lt;/object&gt;&lt;object type=&quot;3&quot; unique_id=&quot;10016&quot;&gt;&lt;property id=&quot;20148&quot; value=&quot;5&quot;/&gt;&lt;property id=&quot;20300&quot; value=&quot;Slide 16&quot;/&gt;&lt;property id=&quot;20307&quot; value=&quot;564&quot;/&gt;&lt;/object&gt;&lt;object type=&quot;3&quot; unique_id=&quot;10017&quot;&gt;&lt;property id=&quot;20148&quot; value=&quot;5&quot;/&gt;&lt;property id=&quot;20300&quot; value=&quot;Slide 17 - &amp;quot;Descriptive Studies&amp;quot;&quot;/&gt;&lt;property id=&quot;20307&quot; value=&quot;532&quot;/&gt;&lt;/object&gt;&lt;object type=&quot;3&quot; unique_id=&quot;10018&quot;&gt;&lt;property id=&quot;20148&quot; value=&quot;5&quot;/&gt;&lt;property id=&quot;20300&quot; value=&quot;Slide 18 - &amp;quot;Case Reports&amp;quot;&quot;/&gt;&lt;property id=&quot;20307&quot; value=&quot;628&quot;/&gt;&lt;/object&gt;&lt;object type=&quot;3&quot; unique_id=&quot;10019&quot;&gt;&lt;property id=&quot;20148&quot; value=&quot;5&quot;/&gt;&lt;property id=&quot;20300&quot; value=&quot;Slide 19 - &amp;quot;Case Series&amp;quot;&quot;/&gt;&lt;property id=&quot;20307&quot; value=&quot;581&quot;/&gt;&lt;/object&gt;&lt;object type=&quot;3&quot; unique_id=&quot;10020&quot;&gt;&lt;property id=&quot;20148&quot; value=&quot;5&quot;/&gt;&lt;property id=&quot;20300&quot; value=&quot;Slide 20 - &amp;quot;Case Series&amp;quot;&quot;/&gt;&lt;property id=&quot;20307&quot; value=&quot;630&quot;/&gt;&lt;/object&gt;&lt;object type=&quot;3&quot; unique_id=&quot;10021&quot;&gt;&lt;property id=&quot;20148&quot; value=&quot;5&quot;/&gt;&lt;property id=&quot;20300&quot; value=&quot;Slide 21&quot;/&gt;&lt;property id=&quot;20307&quot; value=&quot;568&quot;/&gt;&lt;/object&gt;&lt;object type=&quot;3&quot; unique_id=&quot;10022&quot;&gt;&lt;property id=&quot;20148&quot; value=&quot;5&quot;/&gt;&lt;property id=&quot;20300&quot; value=&quot;Slide 22 - &amp;quot;Analytical Studies&amp;quot;&quot;/&gt;&lt;property id=&quot;20307&quot; value=&quot;616&quot;/&gt;&lt;/object&gt;&lt;object type=&quot;3&quot; unique_id=&quot;10023&quot;&gt;&lt;property id=&quot;20148&quot; value=&quot;5&quot;/&gt;&lt;property id=&quot;20300&quot; value=&quot;Slide 23 - &amp;quot;Study Designs -  Analytic Epidemiology&amp;quot;&quot;/&gt;&lt;property id=&quot;20307&quot; value=&quot;588&quot;/&gt;&lt;/object&gt;&lt;object type=&quot;3&quot; unique_id=&quot;10024&quot;&gt;&lt;property id=&quot;20148&quot; value=&quot;5&quot;/&gt;&lt;property id=&quot;20300&quot; value=&quot;Slide 24 - &amp;quot;Experimental Studies&amp;quot;&quot;/&gt;&lt;property id=&quot;20307&quot; value=&quot;609&quot;/&gt;&lt;/object&gt;&lt;object type=&quot;3&quot; unique_id=&quot;10025&quot;&gt;&lt;property id=&quot;20148&quot; value=&quot;5&quot;/&gt;&lt;property id=&quot;20300&quot; value=&quot;Slide 25 - &amp;quot;Observational Studies&amp;quot;&quot;/&gt;&lt;property id=&quot;20307&quot; value=&quot;624&quot;/&gt;&lt;/object&gt;&lt;object type=&quot;3&quot; unique_id=&quot;10026&quot;&gt;&lt;property id=&quot;20148&quot; value=&quot;5&quot;/&gt;&lt;property id=&quot;20300&quot; value=&quot;Slide 26 - &amp;quot;Cross-sectional studies&amp;quot;&quot;/&gt;&lt;property id=&quot;20307&quot; value=&quot;642&quot;/&gt;&lt;/object&gt;&lt;object type=&quot;3&quot; unique_id=&quot;10027&quot;&gt;&lt;property id=&quot;20148&quot; value=&quot;5&quot;/&gt;&lt;property id=&quot;20300&quot; value=&quot;Slide 28 - &amp;quot;Cross-sectional Design&amp;quot;&quot;/&gt;&lt;property id=&quot;20307&quot; value=&quot;643&quot;/&gt;&lt;/object&gt;&lt;object type=&quot;3&quot; unique_id=&quot;10028&quot;&gt;&lt;property id=&quot;20148&quot; value=&quot;5&quot;/&gt;&lt;property id=&quot;20300&quot; value=&quot;Slide 29 - &amp;quot;Cross-sectional Studies&amp;quot;&quot;/&gt;&lt;property id=&quot;20307&quot; value=&quot;644&quot;/&gt;&lt;/object&gt;&lt;object type=&quot;3&quot; unique_id=&quot;10029&quot;&gt;&lt;property id=&quot;20148&quot; value=&quot;5&quot;/&gt;&lt;property id=&quot;20300&quot; value=&quot;Slide 30 - &amp;quot;Cross-sectional studies&amp;quot;&quot;/&gt;&lt;property id=&quot;20307&quot; value=&quot;645&quot;/&gt;&lt;/object&gt;&lt;object type=&quot;3&quot; unique_id=&quot;10030&quot;&gt;&lt;property id=&quot;20148&quot; value=&quot;5&quot;/&gt;&lt;property id=&quot;20300&quot; value=&quot;Slide 31 - &amp;quot;Epidemiologic Study Designs&amp;quot;&quot;/&gt;&lt;property id=&quot;20307&quot; value=&quot;646&quot;/&gt;&lt;/object&gt;&lt;object type=&quot;3&quot; unique_id=&quot;10031&quot;&gt;&lt;property id=&quot;20148&quot; value=&quot;5&quot;/&gt;&lt;property id=&quot;20300&quot; value=&quot;Slide 32 - &amp;quot;Case-Control Studies&amp;quot;&quot;/&gt;&lt;property id=&quot;20307&quot; value=&quot;649&quot;/&gt;&lt;/object&gt;&lt;object type=&quot;3&quot; unique_id=&quot;10032&quot;&gt;&lt;property id=&quot;20148&quot; value=&quot;5&quot;/&gt;&lt;property id=&quot;20300&quot; value=&quot;Slide 33 - &amp;quot;Case-Control Design&amp;quot;&quot;/&gt;&lt;property id=&quot;20307&quot; value=&quot;647&quot;/&gt;&lt;/object&gt;&lt;object type=&quot;3&quot; unique_id=&quot;10033&quot;&gt;&lt;property id=&quot;20148&quot; value=&quot;5&quot;/&gt;&lt;property id=&quot;20300&quot; value=&quot;Slide 34 - &amp;quot;Case-Control Study&amp;quot;&quot;/&gt;&lt;property id=&quot;20307&quot; value=&quot;648&quot;/&gt;&lt;/object&gt;&lt;object type=&quot;3&quot; unique_id=&quot;10034&quot;&gt;&lt;property id=&quot;20148&quot; value=&quot;5&quot;/&gt;&lt;property id=&quot;20300&quot; value=&quot;Slide 35 - &amp;quot;Hypothesis Testing: Case-Crossover Studies&amp;quot;&quot;/&gt;&lt;property id=&quot;20307&quot; value=&quot;653&quot;/&gt;&lt;/object&gt;&lt;object type=&quot;3&quot; unique_id=&quot;10035&quot;&gt;&lt;property id=&quot;20148&quot; value=&quot;5&quot;/&gt;&lt;property id=&quot;20300&quot; value=&quot;Slide 36 - &amp;quot;Epidemiologic Study Designs&amp;quot;&quot;/&gt;&lt;property id=&quot;20307&quot; value=&quot;655&quot;/&gt;&lt;/object&gt;&lt;object type=&quot;3&quot; unique_id=&quot;10036&quot;&gt;&lt;property id=&quot;20148&quot; value=&quot;5&quot;/&gt;&lt;property id=&quot;20300&quot; value=&quot;Slide 37 - &amp;quot;Cohort Design&amp;quot;&quot;/&gt;&lt;property id=&quot;20307&quot; value=&quot;657&quot;/&gt;&lt;/object&gt;&lt;object type=&quot;3&quot; unique_id=&quot;10037&quot;&gt;&lt;property id=&quot;20148&quot; value=&quot;5&quot;/&gt;&lt;property id=&quot;20300&quot; value=&quot;Slide 38 - &amp;quot;Timeframe of Studies&amp;quot;&quot;/&gt;&lt;property id=&quot;20307&quot; value=&quot;658&quot;/&gt;&lt;/object&gt;&lt;object type=&quot;3&quot; unique_id=&quot;10038&quot;&gt;&lt;property id=&quot;20148&quot; value=&quot;5&quot;/&gt;&lt;property id=&quot;20300&quot; value=&quot;Slide 39 - &amp;quot;Prospective Cohort study&amp;quot;&quot;/&gt;&lt;property id=&quot;20307&quot; value=&quot;659&quot;/&gt;&lt;/object&gt;&lt;object type=&quot;3&quot; unique_id=&quot;10039&quot;&gt;&lt;property id=&quot;20148&quot; value=&quot;5&quot;/&gt;&lt;property id=&quot;20300&quot; value=&quot;Slide 40 - &amp;quot;Timeframe of Studies&amp;quot;&quot;/&gt;&lt;property id=&quot;20307&quot; value=&quot;660&quot;/&gt;&lt;/object&gt;&lt;object type=&quot;3&quot; unique_id=&quot;10040&quot;&gt;&lt;property id=&quot;20148&quot; value=&quot;5&quot;/&gt;&lt;property id=&quot;20300&quot; value=&quot;Slide 41 - &amp;quot;Retrospective Cohort study&amp;quot;&quot;/&gt;&lt;property id=&quot;20307&quot; value=&quot;661&quot;/&gt;&lt;/object&gt;&lt;object type=&quot;3&quot; unique_id=&quot;10041&quot;&gt;&lt;property id=&quot;20148&quot; value=&quot;5&quot;/&gt;&lt;property id=&quot;20300&quot; value=&quot;Slide 42 - &amp;quot;Cohort Study&amp;quot;&quot;/&gt;&lt;property id=&quot;20307&quot; value=&quot;662&quot;/&gt;&lt;/object&gt;&lt;object type=&quot;3&quot; unique_id=&quot;10042&quot;&gt;&lt;property id=&quot;20148&quot; value=&quot;5&quot;/&gt;&lt;property id=&quot;20300&quot; value=&quot;Slide 43 - &amp;quot;Experimental Studies&amp;quot;&quot;/&gt;&lt;property id=&quot;20307&quot; value=&quot;663&quot;/&gt;&lt;/object&gt;&lt;object type=&quot;3&quot; unique_id=&quot;10043&quot;&gt;&lt;property id=&quot;20148&quot; value=&quot;5&quot;/&gt;&lt;property id=&quot;20300&quot; value=&quot;Slide 44 - &amp;quot;Experimental Studies&amp;quot;&quot;/&gt;&lt;property id=&quot;20307&quot; value=&quot;664&quot;/&gt;&lt;/object&gt;&lt;object type=&quot;3&quot; unique_id=&quot;10044&quot;&gt;&lt;property id=&quot;20148&quot; value=&quot;5&quot;/&gt;&lt;property id=&quot;20300&quot; value=&quot;Slide 45 - &amp;quot;Epidemiologic Study Designs&amp;quot;&quot;/&gt;&lt;property id=&quot;20307&quot; value=&quot;665&quot;/&gt;&lt;/object&gt;&lt;object type=&quot;3&quot; unique_id=&quot;10045&quot;&gt;&lt;property id=&quot;20148&quot; value=&quot;5&quot;/&gt;&lt;property id=&quot;20300&quot; value=&quot;Slide 46 - &amp;quot;Experimental Design&amp;quot;&quot;/&gt;&lt;property id=&quot;20307&quot; value=&quot;666&quot;/&gt;&lt;/object&gt;&lt;object type=&quot;3&quot; unique_id=&quot;10046&quot;&gt;&lt;property id=&quot;20148&quot; value=&quot;5&quot;/&gt;&lt;property id=&quot;20300&quot; value=&quot;Slide 47 - &amp;quot;Epidemiologic Study Designs&amp;quot;&quot;/&gt;&lt;property id=&quot;20307&quot; value=&quot;667&quot;/&gt;&lt;/object&gt;&lt;object type=&quot;3&quot; unique_id=&quot;10047&quot;&gt;&lt;property id=&quot;20148&quot; value=&quot;5&quot;/&gt;&lt;property id=&quot;20300&quot; value=&quot;Slide 48 - &amp;quot;Randomized Controlled Trials&amp;quot;&quot;/&gt;&lt;property id=&quot;20307&quot; value=&quot;668&quot;/&gt;&lt;/object&gt;&lt;object type=&quot;3&quot; unique_id=&quot;10048&quot;&gt;&lt;property id=&quot;20148&quot; value=&quot;5&quot;/&gt;&lt;property id=&quot;20300&quot; value=&quot;Slide 49 - &amp;quot;Review Questions&amp;quot;&quot;/&gt;&lt;property id=&quot;20307&quot; value=&quot;671&quot;/&gt;&lt;/object&gt;&lt;object type=&quot;3&quot; unique_id=&quot;10289&quot;&gt;&lt;property id=&quot;20148&quot; value=&quot;5&quot;/&gt;&lt;property id=&quot;20300&quot; value=&quot;Slide 3 - &amp;quot;Goals of Epidemiological Research&amp;quot;&quot;/&gt;&lt;property id=&quot;20307&quot; value=&quot;672&quot;/&gt;&lt;/object&gt;&lt;object type=&quot;3&quot; unique_id=&quot;10290&quot;&gt;&lt;property id=&quot;20148&quot; value=&quot;5&quot;/&gt;&lt;property id=&quot;20300&quot; value=&quot;Slide 4 - &amp;quot;Goals of Epidemiological Research&amp;quot;&quot;/&gt;&lt;property id=&quot;20307&quot; value=&quot;673&quot;/&gt;&lt;/object&gt;&lt;object type=&quot;3&quot; unique_id=&quot;11034&quot;&gt;&lt;property id=&quot;20148&quot; value=&quot;5&quot;/&gt;&lt;property id=&quot;20300&quot; value=&quot;Slide 27 - &amp;quot;Observational Studies  and Timeframe&amp;quot;&quot;/&gt;&lt;property id=&quot;20307&quot; value=&quot;674&quot;/&gt;&lt;/object&gt;&lt;/object&gt;&lt;object type=&quot;8&quot; unique_id=&quot;10096&quot;&gt;&lt;/object&gt;&lt;/object&gt;&lt;/database&gt;"/>
  <p:tag name="SECTOMILLISECCONVERTED" val="1"/>
</p:tagLst>
</file>

<file path=ppt/theme/theme1.xml><?xml version="1.0" encoding="utf-8"?>
<a:theme xmlns:a="http://schemas.openxmlformats.org/drawingml/2006/main" name="default">
  <a:themeElements>
    <a:clrScheme name="">
      <a:dk1>
        <a:srgbClr val="919191"/>
      </a:dk1>
      <a:lt1>
        <a:srgbClr val="FFFFFF"/>
      </a:lt1>
      <a:dk2>
        <a:srgbClr val="006B61"/>
      </a:dk2>
      <a:lt2>
        <a:srgbClr val="FAFD00"/>
      </a:lt2>
      <a:accent1>
        <a:srgbClr val="F95AB7"/>
      </a:accent1>
      <a:accent2>
        <a:srgbClr val="51DC00"/>
      </a:accent2>
      <a:accent3>
        <a:srgbClr val="AABAB7"/>
      </a:accent3>
      <a:accent4>
        <a:srgbClr val="DADADA"/>
      </a:accent4>
      <a:accent5>
        <a:srgbClr val="FBB5D8"/>
      </a:accent5>
      <a:accent6>
        <a:srgbClr val="49C700"/>
      </a:accent6>
      <a:hlink>
        <a:srgbClr val="FC0128"/>
      </a:hlink>
      <a:folHlink>
        <a:srgbClr val="FE9B03"/>
      </a:folHlink>
    </a:clrScheme>
    <a:fontScheme name="default.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c:\powerpnt\default.ppt</Template>
  <TotalTime>909</TotalTime>
  <Pages>30</Pages>
  <Words>2988</Words>
  <Application>Microsoft Office PowerPoint</Application>
  <PresentationFormat>Letter Paper (8.5x11 in)</PresentationFormat>
  <Paragraphs>562</Paragraphs>
  <Slides>48</Slides>
  <Notes>30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1" baseType="lpstr">
      <vt:lpstr>default</vt:lpstr>
      <vt:lpstr>Document</vt:lpstr>
      <vt:lpstr>Clip</vt:lpstr>
      <vt:lpstr>Biostatistics First Year: Summer Course Study Design Associated Professor Dr. Nedal Alnawaiseh M. B. Ch. B (MD), Baghdad, Iraq. MSc, JUST, Jordan. MSPH, Tulane University, USA. PhD, UKM, Malaysia. PhD, UNU, IIGH. Public Health &amp; Community Medicine Department, Medical School, Mutah University, Jordan  Mobile:+962795******. nawayseh@gmail.com</vt:lpstr>
      <vt:lpstr>Types of Primary Studies</vt:lpstr>
      <vt:lpstr>Basic Question in Analytic Epidemiology</vt:lpstr>
      <vt:lpstr>- STATISTICS</vt:lpstr>
      <vt:lpstr>PowerPoint Presentation</vt:lpstr>
      <vt:lpstr>Basic Questions in Analytic Epidemiology</vt:lpstr>
      <vt:lpstr>PowerPoint Presentation</vt:lpstr>
      <vt:lpstr>Timeframe of Studies</vt:lpstr>
      <vt:lpstr>Timeframe of Studies</vt:lpstr>
      <vt:lpstr>Study Design Sequence</vt:lpstr>
      <vt:lpstr>PowerPoint Presentation</vt:lpstr>
      <vt:lpstr>Descriptive Studies</vt:lpstr>
      <vt:lpstr>Case Reports</vt:lpstr>
      <vt:lpstr>Case Series</vt:lpstr>
      <vt:lpstr>Case Series</vt:lpstr>
      <vt:lpstr>PowerPoint Presentation</vt:lpstr>
      <vt:lpstr>Analytical Studies</vt:lpstr>
      <vt:lpstr>Study Designs -  Analytic Epidemiology</vt:lpstr>
      <vt:lpstr>Experimental Studies</vt:lpstr>
      <vt:lpstr>Observational Studies</vt:lpstr>
      <vt:lpstr>Cross-sectional studies</vt:lpstr>
      <vt:lpstr>Observational Studies  and Timeframe</vt:lpstr>
      <vt:lpstr>Cross-sectional Design</vt:lpstr>
      <vt:lpstr>Cross-sectional Studies</vt:lpstr>
      <vt:lpstr>Cross-sectional studies</vt:lpstr>
      <vt:lpstr>PowerPoint Presentation</vt:lpstr>
      <vt:lpstr>PowerPoint Presentation</vt:lpstr>
      <vt:lpstr>Epidemiologic Study Designs</vt:lpstr>
      <vt:lpstr>Case-Control Studies</vt:lpstr>
      <vt:lpstr>Case-Control Design</vt:lpstr>
      <vt:lpstr>Case-Control Study</vt:lpstr>
      <vt:lpstr>Calculating the Odds Ratio</vt:lpstr>
      <vt:lpstr>PowerPoint Presentation</vt:lpstr>
      <vt:lpstr>Interpreting the Odds Ratio</vt:lpstr>
      <vt:lpstr>ORs, P-Values and 95% CIs for Case-Control Study with 3 Different Sample Sizes</vt:lpstr>
      <vt:lpstr>PowerPoint Presentation</vt:lpstr>
      <vt:lpstr>PowerPoint Presentation</vt:lpstr>
      <vt:lpstr>Cohort Design</vt:lpstr>
      <vt:lpstr>Timeframe of Studies</vt:lpstr>
      <vt:lpstr>Prospective Cohort study</vt:lpstr>
      <vt:lpstr>Cohort Study</vt:lpstr>
      <vt:lpstr>Incidence rates of outcome: Cohort Study</vt:lpstr>
      <vt:lpstr>Incidence rates of outcome: Cohort Study</vt:lpstr>
      <vt:lpstr>Estimation of risk</vt:lpstr>
      <vt:lpstr>Estimation of Risk</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Designs in Epidemiologic Research</dc:title>
  <dc:creator>Thomas J. Songer</dc:creator>
  <cp:lastModifiedBy>MCC</cp:lastModifiedBy>
  <cp:revision>316</cp:revision>
  <cp:lastPrinted>2003-03-31T22:37:46Z</cp:lastPrinted>
  <dcterms:created xsi:type="dcterms:W3CDTF">1996-01-11T13:34:28Z</dcterms:created>
  <dcterms:modified xsi:type="dcterms:W3CDTF">2022-08-14T21:49:33Z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C:\Lectures\19011-20001\19101</vt:lpwstr>
  </property>
</Properties>
</file>