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82"/>
  </p:notesMasterIdLst>
  <p:sldIdLst>
    <p:sldId id="257" r:id="rId2"/>
    <p:sldId id="260" r:id="rId3"/>
    <p:sldId id="262" r:id="rId4"/>
    <p:sldId id="261" r:id="rId5"/>
    <p:sldId id="263" r:id="rId6"/>
    <p:sldId id="264" r:id="rId7"/>
    <p:sldId id="265" r:id="rId8"/>
    <p:sldId id="266" r:id="rId9"/>
    <p:sldId id="267" r:id="rId10"/>
    <p:sldId id="268" r:id="rId11"/>
    <p:sldId id="269" r:id="rId12"/>
    <p:sldId id="270" r:id="rId13"/>
    <p:sldId id="271" r:id="rId14"/>
    <p:sldId id="274" r:id="rId15"/>
    <p:sldId id="273" r:id="rId16"/>
    <p:sldId id="275" r:id="rId17"/>
    <p:sldId id="287" r:id="rId18"/>
    <p:sldId id="276" r:id="rId19"/>
    <p:sldId id="277" r:id="rId20"/>
    <p:sldId id="278" r:id="rId21"/>
    <p:sldId id="279" r:id="rId22"/>
    <p:sldId id="280" r:id="rId23"/>
    <p:sldId id="281" r:id="rId24"/>
    <p:sldId id="282" r:id="rId25"/>
    <p:sldId id="283" r:id="rId26"/>
    <p:sldId id="284" r:id="rId27"/>
    <p:sldId id="285" r:id="rId28"/>
    <p:sldId id="288" r:id="rId29"/>
    <p:sldId id="286" r:id="rId30"/>
    <p:sldId id="289" r:id="rId31"/>
    <p:sldId id="290" r:id="rId32"/>
    <p:sldId id="291" r:id="rId33"/>
    <p:sldId id="292" r:id="rId34"/>
    <p:sldId id="293" r:id="rId35"/>
    <p:sldId id="294" r:id="rId36"/>
    <p:sldId id="295" r:id="rId37"/>
    <p:sldId id="296" r:id="rId38"/>
    <p:sldId id="297" r:id="rId39"/>
    <p:sldId id="298" r:id="rId40"/>
    <p:sldId id="342" r:id="rId41"/>
    <p:sldId id="299" r:id="rId42"/>
    <p:sldId id="300" r:id="rId43"/>
    <p:sldId id="301" r:id="rId44"/>
    <p:sldId id="302" r:id="rId45"/>
    <p:sldId id="303" r:id="rId46"/>
    <p:sldId id="304" r:id="rId47"/>
    <p:sldId id="305" r:id="rId48"/>
    <p:sldId id="306" r:id="rId49"/>
    <p:sldId id="307" r:id="rId50"/>
    <p:sldId id="341" r:id="rId51"/>
    <p:sldId id="308"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G7" initials="H" lastIdx="1" clrIdx="0">
    <p:extLst>
      <p:ext uri="{19B8F6BF-5375-455C-9EA6-DF929625EA0E}">
        <p15:presenceInfo xmlns:p15="http://schemas.microsoft.com/office/powerpoint/2012/main" userId="b581d411a337d78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800A2"/>
    <a:srgbClr val="36174D"/>
    <a:srgbClr val="E7B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777" autoAdjust="0"/>
  </p:normalViewPr>
  <p:slideViewPr>
    <p:cSldViewPr snapToGrid="0">
      <p:cViewPr varScale="1">
        <p:scale>
          <a:sx n="57" d="100"/>
          <a:sy n="57" d="100"/>
        </p:scale>
        <p:origin x="101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21B0B-F301-4CB0-A82F-717C3D462ED5}" type="datetimeFigureOut">
              <a:rPr lang="en-US" smtClean="0"/>
              <a:t>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CE9C4-77F4-467E-B44B-5B3E8D607DA0}" type="slidenum">
              <a:rPr lang="en-US" smtClean="0"/>
              <a:t>‹#›</a:t>
            </a:fld>
            <a:endParaRPr lang="en-US"/>
          </a:p>
        </p:txBody>
      </p:sp>
    </p:spTree>
    <p:extLst>
      <p:ext uri="{BB962C8B-B14F-4D97-AF65-F5344CB8AC3E}">
        <p14:creationId xmlns:p14="http://schemas.microsoft.com/office/powerpoint/2010/main" val="996427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A56E5F-2E01-416B-9298-AD1A0FFBBFF9}" type="slidenum">
              <a:rPr lang="en-US" altLang="en-US"/>
              <a:pPr>
                <a:spcBef>
                  <a:spcPct val="0"/>
                </a:spcBef>
              </a:pPr>
              <a:t>2</a:t>
            </a:fld>
            <a:endParaRPr lang="en-US" altLang="en-US"/>
          </a:p>
        </p:txBody>
      </p:sp>
      <p:sp>
        <p:nvSpPr>
          <p:cNvPr id="10243" name="Rectangle 2"/>
          <p:cNvSpPr>
            <a:spLocks noChangeArrowheads="1" noTextEdit="1"/>
          </p:cNvSpPr>
          <p:nvPr>
            <p:ph type="sldImg"/>
          </p:nvPr>
        </p:nvSpPr>
        <p:spPr>
          <a:solidFill>
            <a:srgbClr val="FFFFFF"/>
          </a:solidFill>
          <a:ln/>
        </p:spPr>
      </p:sp>
      <p:sp>
        <p:nvSpPr>
          <p:cNvPr id="10244" name="Rectangle 3"/>
          <p:cNvSpPr>
            <a:spLocks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altLang="en-US" smtClean="0">
                <a:latin typeface="Times New Roman" panose="02020603050405020304" pitchFamily="18" charset="0"/>
              </a:rPr>
              <a:t>A good place to start is to define the disease.  This quote is a as good a definition as I’ve found.</a:t>
            </a:r>
          </a:p>
          <a:p>
            <a:pPr marL="228600" indent="-228600" eaLnBrk="1" hangingPunct="1"/>
            <a:r>
              <a:rPr lang="en-US" altLang="en-US" smtClean="0">
                <a:latin typeface="Times New Roman" panose="02020603050405020304" pitchFamily="18" charset="0"/>
              </a:rPr>
              <a:t>Kawasaki disease is a self-limited vasculitis of unknown etiology that predominantly affects children younger than 5 years.  It is now the most common cause of acquired heart disease in children in the United States and Japan.</a:t>
            </a:r>
          </a:p>
          <a:p>
            <a:pPr marL="228600" indent="-228600" eaLnBrk="1" hangingPunct="1"/>
            <a:r>
              <a:rPr lang="en-US" altLang="en-US" smtClean="0">
                <a:latin typeface="Times New Roman" panose="02020603050405020304" pitchFamily="18" charset="0"/>
              </a:rPr>
              <a:t>Another important point to make is that, in part due to the fact that we have no etiology, there is no specific diagnostic test for Kawasaki disease.  </a:t>
            </a:r>
          </a:p>
          <a:p>
            <a:pPr marL="228600" indent="-228600" eaLnBrk="1" hangingPunct="1"/>
            <a:r>
              <a:rPr lang="en-US" altLang="en-US" smtClean="0">
                <a:latin typeface="Times New Roman" panose="02020603050405020304" pitchFamily="18" charset="0"/>
              </a:rPr>
              <a:t>For this reason, some people call it Kawasaki syndrome and not Kawasaki disease.</a:t>
            </a:r>
          </a:p>
          <a:p>
            <a:pPr marL="228600" indent="-228600" eaLnBrk="1" hangingPunct="1"/>
            <a:r>
              <a:rPr lang="en-US" altLang="en-US" smtClean="0">
                <a:latin typeface="Times New Roman" panose="02020603050405020304" pitchFamily="18" charset="0"/>
              </a:rPr>
              <a:t>Therefore, guideline have been developed to make the diagnosis.  </a:t>
            </a:r>
          </a:p>
          <a:p>
            <a:pPr marL="228600" indent="-228600" eaLnBrk="1" hangingPunct="1"/>
            <a:r>
              <a:rPr lang="en-US" altLang="en-US" smtClean="0">
                <a:latin typeface="Times New Roman" panose="02020603050405020304" pitchFamily="18" charset="0"/>
              </a:rPr>
              <a:t>But, the diagnosis of Kawasaki disease is still one of exclusion.</a:t>
            </a:r>
          </a:p>
        </p:txBody>
      </p:sp>
    </p:spTree>
    <p:extLst>
      <p:ext uri="{BB962C8B-B14F-4D97-AF65-F5344CB8AC3E}">
        <p14:creationId xmlns:p14="http://schemas.microsoft.com/office/powerpoint/2010/main" val="2512504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79CFCD6-E65C-4AB0-978B-60A20114DEF9}" type="slidenum">
              <a:rPr lang="en-US" altLang="en-US"/>
              <a:pPr>
                <a:spcBef>
                  <a:spcPct val="0"/>
                </a:spcBef>
              </a:pPr>
              <a:t>13</a:t>
            </a:fld>
            <a:endParaRPr lang="en-US" altLang="en-US"/>
          </a:p>
        </p:txBody>
      </p:sp>
      <p:sp>
        <p:nvSpPr>
          <p:cNvPr id="34819" name="Rectangle 2"/>
          <p:cNvSpPr>
            <a:spLocks noChangeArrowheads="1" noTextEdit="1"/>
          </p:cNvSpPr>
          <p:nvPr>
            <p:ph type="sldImg"/>
          </p:nvPr>
        </p:nvSpPr>
        <p:spPr>
          <a:ln/>
        </p:spPr>
      </p:sp>
      <p:sp>
        <p:nvSpPr>
          <p:cNvPr id="348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New Roman" panose="02020603050405020304" pitchFamily="18" charset="0"/>
              </a:rPr>
              <a:t>As I said at the onset, Kawasaki disease is a vasculitis of small and medium-sized vessels so we must consider some immunologic/rheumatologic etiologies in the differential diagnosis.</a:t>
            </a:r>
          </a:p>
          <a:p>
            <a:pPr eaLnBrk="1" hangingPunct="1"/>
            <a:endParaRPr lang="en-US" altLang="en-US" smtClean="0">
              <a:latin typeface="Times New Roman" panose="02020603050405020304" pitchFamily="18" charset="0"/>
            </a:endParaRPr>
          </a:p>
          <a:p>
            <a:pPr eaLnBrk="1" hangingPunct="1"/>
            <a:r>
              <a:rPr lang="en-US" altLang="en-US" smtClean="0">
                <a:latin typeface="Times New Roman" panose="02020603050405020304" pitchFamily="18" charset="0"/>
              </a:rPr>
              <a:t>However, in Stevens-Johnson the conjunctivitis is more likely to be exudative while the rash is typically vesicular with crusting.  If you remember back to the description of typical physical exam I gave earlier these characteristics don’t really fit with the conjunctivitis or the rash we expect to see in Kawasaki disease.</a:t>
            </a:r>
          </a:p>
          <a:p>
            <a:pPr eaLnBrk="1" hangingPunct="1"/>
            <a:endParaRPr lang="en-US" altLang="en-US" smtClean="0">
              <a:latin typeface="Times New Roman" panose="02020603050405020304" pitchFamily="18" charset="0"/>
            </a:endParaRPr>
          </a:p>
          <a:p>
            <a:pPr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576534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81FC435-8BBF-4C99-96B3-F9FEBBD2E878}" type="slidenum">
              <a:rPr lang="en-US" altLang="en-US"/>
              <a:pPr>
                <a:spcBef>
                  <a:spcPct val="0"/>
                </a:spcBef>
              </a:pPr>
              <a:t>14</a:t>
            </a:fld>
            <a:endParaRPr lang="en-US" altLang="en-US"/>
          </a:p>
        </p:txBody>
      </p:sp>
      <p:sp>
        <p:nvSpPr>
          <p:cNvPr id="36867" name="Rectangle 2"/>
          <p:cNvSpPr>
            <a:spLocks noChangeArrowheads="1" noTextEdit="1"/>
          </p:cNvSpPr>
          <p:nvPr>
            <p:ph type="sldImg"/>
          </p:nvPr>
        </p:nvSpPr>
        <p:spPr>
          <a:ln/>
        </p:spPr>
      </p:sp>
      <p:sp>
        <p:nvSpPr>
          <p:cNvPr id="368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Times New Roman" panose="02020603050405020304" pitchFamily="18" charset="0"/>
              </a:rPr>
              <a:t>In this convalescent phase remaining symptoms resolve &amp; laboratory values normalize.</a:t>
            </a:r>
          </a:p>
        </p:txBody>
      </p:sp>
    </p:spTree>
    <p:extLst>
      <p:ext uri="{BB962C8B-B14F-4D97-AF65-F5344CB8AC3E}">
        <p14:creationId xmlns:p14="http://schemas.microsoft.com/office/powerpoint/2010/main" val="1737853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Other clinical findings include significant irritability that is</a:t>
            </a:r>
          </a:p>
          <a:p>
            <a:r>
              <a:rPr lang="en-US" sz="1200" b="0" i="0" u="none" strike="noStrike" kern="1200" baseline="0" dirty="0" smtClean="0">
                <a:solidFill>
                  <a:schemeClr val="tx1"/>
                </a:solidFill>
                <a:latin typeface="+mn-lt"/>
                <a:ea typeface="+mn-ea"/>
                <a:cs typeface="+mn-cs"/>
              </a:rPr>
              <a:t>especially prominent in infants and likely caused by aseptic meningitis, mild</a:t>
            </a:r>
          </a:p>
          <a:p>
            <a:r>
              <a:rPr lang="en-US" sz="1200" b="0" i="0" u="none" strike="noStrike" kern="1200" baseline="0" dirty="0" smtClean="0">
                <a:solidFill>
                  <a:schemeClr val="tx1"/>
                </a:solidFill>
                <a:latin typeface="+mn-lt"/>
                <a:ea typeface="+mn-ea"/>
                <a:cs typeface="+mn-cs"/>
              </a:rPr>
              <a:t>hepatitis, hydrops of the gallbladder, urethritis and </a:t>
            </a:r>
            <a:r>
              <a:rPr lang="en-US" sz="1200" b="0" i="0" u="none" strike="noStrike" kern="1200" baseline="0" dirty="0" err="1" smtClean="0">
                <a:solidFill>
                  <a:schemeClr val="tx1"/>
                </a:solidFill>
                <a:latin typeface="+mn-lt"/>
                <a:ea typeface="+mn-ea"/>
                <a:cs typeface="+mn-cs"/>
              </a:rPr>
              <a:t>meatitis</a:t>
            </a:r>
            <a:r>
              <a:rPr lang="en-US" sz="1200" b="0" i="0" u="none" strike="noStrike" kern="1200" baseline="0" dirty="0" smtClean="0">
                <a:solidFill>
                  <a:schemeClr val="tx1"/>
                </a:solidFill>
                <a:latin typeface="+mn-lt"/>
                <a:ea typeface="+mn-ea"/>
                <a:cs typeface="+mn-cs"/>
              </a:rPr>
              <a:t> with sterile pyuria,</a:t>
            </a:r>
          </a:p>
          <a:p>
            <a:r>
              <a:rPr lang="en-US" sz="1200" b="0" i="0" u="none" strike="noStrike" kern="1200" baseline="0" dirty="0" smtClean="0">
                <a:solidFill>
                  <a:schemeClr val="tx1"/>
                </a:solidFill>
                <a:latin typeface="+mn-lt"/>
                <a:ea typeface="+mn-ea"/>
                <a:cs typeface="+mn-cs"/>
              </a:rPr>
              <a:t>and arthritis.</a:t>
            </a:r>
            <a:endParaRPr lang="en-US" dirty="0"/>
          </a:p>
        </p:txBody>
      </p:sp>
      <p:sp>
        <p:nvSpPr>
          <p:cNvPr id="4" name="Slide Number Placeholder 3"/>
          <p:cNvSpPr>
            <a:spLocks noGrp="1"/>
          </p:cNvSpPr>
          <p:nvPr>
            <p:ph type="sldNum" sz="quarter" idx="10"/>
          </p:nvPr>
        </p:nvSpPr>
        <p:spPr/>
        <p:txBody>
          <a:bodyPr/>
          <a:lstStyle/>
          <a:p>
            <a:fld id="{B7FCE9C4-77F4-467E-B44B-5B3E8D607DA0}" type="slidenum">
              <a:rPr lang="en-US" smtClean="0"/>
              <a:t>17</a:t>
            </a:fld>
            <a:endParaRPr lang="en-US"/>
          </a:p>
        </p:txBody>
      </p:sp>
    </p:spTree>
    <p:extLst>
      <p:ext uri="{BB962C8B-B14F-4D97-AF65-F5344CB8AC3E}">
        <p14:creationId xmlns:p14="http://schemas.microsoft.com/office/powerpoint/2010/main" val="2183421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37A8B59-0ED8-467B-8E42-DB3B5D43D483}" type="slidenum">
              <a:rPr lang="en-US" altLang="en-US"/>
              <a:pPr>
                <a:spcBef>
                  <a:spcPct val="0"/>
                </a:spcBef>
              </a:pPr>
              <a:t>18</a:t>
            </a:fld>
            <a:endParaRPr lang="en-US" altLang="en-US"/>
          </a:p>
        </p:txBody>
      </p:sp>
      <p:sp>
        <p:nvSpPr>
          <p:cNvPr id="38915" name="Rectangle 2"/>
          <p:cNvSpPr>
            <a:spLocks noChangeArrowheads="1" noTextEdit="1"/>
          </p:cNvSpPr>
          <p:nvPr>
            <p:ph type="sldImg"/>
          </p:nvPr>
        </p:nvSpPr>
        <p:spPr>
          <a:solidFill>
            <a:srgbClr val="FFFFFF"/>
          </a:solidFill>
          <a:ln/>
        </p:spPr>
      </p:sp>
      <p:sp>
        <p:nvSpPr>
          <p:cNvPr id="38916" name="Rectangle 3"/>
          <p:cNvSpPr>
            <a:spLocks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altLang="en-US" smtClean="0">
                <a:latin typeface="Times New Roman" panose="02020603050405020304" pitchFamily="18" charset="0"/>
              </a:rPr>
              <a:t>Acute changes seen in the hands and feet are usually seen several days into the course.</a:t>
            </a:r>
          </a:p>
          <a:p>
            <a:pPr marL="228600" indent="-228600" eaLnBrk="1" hangingPunct="1"/>
            <a:r>
              <a:rPr lang="en-US" altLang="en-US" smtClean="0">
                <a:latin typeface="Times New Roman" panose="02020603050405020304" pitchFamily="18" charset="0"/>
              </a:rPr>
              <a:t>There is  erythema and edema of hands and feet, usually on the dorsal surfaces.</a:t>
            </a:r>
          </a:p>
          <a:p>
            <a:pPr marL="228600" indent="-228600" eaLnBrk="1" hangingPunct="1"/>
            <a:r>
              <a:rPr lang="en-US" altLang="en-US" smtClean="0">
                <a:latin typeface="Times New Roman" panose="02020603050405020304" pitchFamily="18" charset="0"/>
              </a:rPr>
              <a:t>Children may also refuse to walk or have trouble putting on their shoes.</a:t>
            </a:r>
          </a:p>
          <a:p>
            <a:pPr marL="228600" indent="-228600" eaLnBrk="1" hangingPunct="1"/>
            <a:endParaRPr lang="en-US" altLang="en-US" smtClean="0">
              <a:latin typeface="Times New Roman" panose="02020603050405020304" pitchFamily="18" charset="0"/>
            </a:endParaRPr>
          </a:p>
          <a:p>
            <a:pPr marL="228600" indent="-228600" eaLnBrk="1" hangingPunct="1"/>
            <a:r>
              <a:rPr lang="en-US" altLang="en-US" smtClean="0">
                <a:latin typeface="Times New Roman" panose="02020603050405020304" pitchFamily="18" charset="0"/>
              </a:rPr>
              <a:t>Erythema of palms &amp; soles &amp;/or painful edema of hands/feet </a:t>
            </a:r>
          </a:p>
          <a:p>
            <a:pPr lvl="1" eaLnBrk="1" hangingPunct="1"/>
            <a:r>
              <a:rPr lang="en-US" altLang="en-US" smtClean="0">
                <a:latin typeface="Times New Roman" panose="02020603050405020304" pitchFamily="18" charset="0"/>
              </a:rPr>
              <a:t>Usually start 3-5 days after onset of fevers</a:t>
            </a:r>
          </a:p>
          <a:p>
            <a:pPr lvl="1" eaLnBrk="1" hangingPunct="1"/>
            <a:r>
              <a:rPr lang="en-US" altLang="en-US" smtClean="0">
                <a:latin typeface="Times New Roman" panose="02020603050405020304" pitchFamily="18" charset="0"/>
              </a:rPr>
              <a:t>Subungual desquamation in subacute phase</a:t>
            </a:r>
          </a:p>
          <a:p>
            <a:pPr lvl="1" eaLnBrk="1" hangingPunct="1"/>
            <a:r>
              <a:rPr lang="en-US" altLang="en-US" smtClean="0">
                <a:latin typeface="Times New Roman" panose="02020603050405020304" pitchFamily="18" charset="0"/>
              </a:rPr>
              <a:t>Beau lines may be seen 2-3 months after onset</a:t>
            </a:r>
          </a:p>
        </p:txBody>
      </p:sp>
    </p:spTree>
    <p:extLst>
      <p:ext uri="{BB962C8B-B14F-4D97-AF65-F5344CB8AC3E}">
        <p14:creationId xmlns:p14="http://schemas.microsoft.com/office/powerpoint/2010/main" val="713715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BB8B688-DC3A-46B7-96F1-D05B4C3FE444}" type="slidenum">
              <a:rPr lang="en-US" altLang="en-US"/>
              <a:pPr>
                <a:spcBef>
                  <a:spcPct val="0"/>
                </a:spcBef>
              </a:pPr>
              <a:t>19</a:t>
            </a:fld>
            <a:endParaRPr lang="en-US" altLang="en-US"/>
          </a:p>
        </p:txBody>
      </p:sp>
      <p:sp>
        <p:nvSpPr>
          <p:cNvPr id="40963" name="Rectangle 2"/>
          <p:cNvSpPr>
            <a:spLocks noChangeArrowheads="1" noTextEdit="1"/>
          </p:cNvSpPr>
          <p:nvPr>
            <p:ph type="sldImg"/>
          </p:nvPr>
        </p:nvSpPr>
        <p:spPr>
          <a:ln/>
        </p:spPr>
      </p:sp>
      <p:sp>
        <p:nvSpPr>
          <p:cNvPr id="409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109838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66D2C76-AAB2-4D73-85D5-1E07ADC50302}" type="slidenum">
              <a:rPr lang="en-US" altLang="en-US"/>
              <a:pPr>
                <a:spcBef>
                  <a:spcPct val="0"/>
                </a:spcBef>
              </a:pPr>
              <a:t>20</a:t>
            </a:fld>
            <a:endParaRPr lang="en-US" altLang="en-US"/>
          </a:p>
        </p:txBody>
      </p:sp>
      <p:sp>
        <p:nvSpPr>
          <p:cNvPr id="43011" name="Rectangle 2"/>
          <p:cNvSpPr>
            <a:spLocks noChangeArrowheads="1" noTextEdit="1"/>
          </p:cNvSpPr>
          <p:nvPr>
            <p:ph type="sldImg"/>
          </p:nvPr>
        </p:nvSpPr>
        <p:spPr>
          <a:ln/>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002309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B99E103-5BEA-4400-875B-69703D1F64C8}" type="slidenum">
              <a:rPr lang="en-US" altLang="en-US"/>
              <a:pPr>
                <a:spcBef>
                  <a:spcPct val="0"/>
                </a:spcBef>
              </a:pPr>
              <a:t>21</a:t>
            </a:fld>
            <a:endParaRPr lang="en-US" altLang="en-US"/>
          </a:p>
        </p:txBody>
      </p:sp>
      <p:sp>
        <p:nvSpPr>
          <p:cNvPr id="45059" name="Rectangle 2"/>
          <p:cNvSpPr>
            <a:spLocks noChangeArrowheads="1" noTextEdit="1"/>
          </p:cNvSpPr>
          <p:nvPr>
            <p:ph type="sldImg"/>
          </p:nvPr>
        </p:nvSpPr>
        <p:spPr>
          <a:ln/>
        </p:spPr>
      </p:sp>
      <p:sp>
        <p:nvSpPr>
          <p:cNvPr id="450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Times New Roman" panose="02020603050405020304" pitchFamily="18" charset="0"/>
              </a:rPr>
              <a:t>Polymorphous, non-vesicular rash</a:t>
            </a:r>
          </a:p>
          <a:p>
            <a:pPr lvl="1" eaLnBrk="1" hangingPunct="1"/>
            <a:r>
              <a:rPr lang="en-US" altLang="en-US" dirty="0" smtClean="0">
                <a:latin typeface="Times New Roman" panose="02020603050405020304" pitchFamily="18" charset="0"/>
              </a:rPr>
              <a:t>Present in 99% of cases </a:t>
            </a:r>
          </a:p>
          <a:p>
            <a:pPr lvl="1" eaLnBrk="1" hangingPunct="1"/>
            <a:r>
              <a:rPr lang="en-US" altLang="en-US" dirty="0" smtClean="0">
                <a:latin typeface="Times New Roman" panose="02020603050405020304" pitchFamily="18" charset="0"/>
              </a:rPr>
              <a:t>Usually maculopapular</a:t>
            </a:r>
          </a:p>
          <a:p>
            <a:pPr lvl="1" eaLnBrk="1" hangingPunct="1"/>
            <a:r>
              <a:rPr lang="en-US" altLang="en-US" dirty="0" smtClean="0">
                <a:latin typeface="Times New Roman" panose="02020603050405020304" pitchFamily="18" charset="0"/>
              </a:rPr>
              <a:t>Characteristic confluence in perineum (60%)</a:t>
            </a:r>
          </a:p>
          <a:p>
            <a:pPr lvl="1" eaLnBrk="1" hangingPunct="1"/>
            <a:r>
              <a:rPr lang="en-US" altLang="en-US" dirty="0" smtClean="0">
                <a:latin typeface="Times New Roman" panose="02020603050405020304" pitchFamily="18" charset="0"/>
              </a:rPr>
              <a:t>Often not pruritic</a:t>
            </a:r>
          </a:p>
        </p:txBody>
      </p:sp>
    </p:spTree>
    <p:extLst>
      <p:ext uri="{BB962C8B-B14F-4D97-AF65-F5344CB8AC3E}">
        <p14:creationId xmlns:p14="http://schemas.microsoft.com/office/powerpoint/2010/main" val="110605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6AF45A7-CA30-4A09-B50E-35E9AC3B4791}" type="slidenum">
              <a:rPr lang="en-US" altLang="en-US"/>
              <a:pPr>
                <a:spcBef>
                  <a:spcPct val="0"/>
                </a:spcBef>
              </a:pPr>
              <a:t>22</a:t>
            </a:fld>
            <a:endParaRPr lang="en-US" altLang="en-US"/>
          </a:p>
        </p:txBody>
      </p:sp>
      <p:sp>
        <p:nvSpPr>
          <p:cNvPr id="47107" name="Rectangle 2"/>
          <p:cNvSpPr>
            <a:spLocks noChangeArrowheads="1" noTextEdit="1"/>
          </p:cNvSpPr>
          <p:nvPr>
            <p:ph type="sldImg"/>
          </p:nvPr>
        </p:nvSpPr>
        <p:spPr>
          <a:ln/>
        </p:spPr>
      </p:sp>
      <p:sp>
        <p:nvSpPr>
          <p:cNvPr id="471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954291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FB2432-7D3D-4838-A1DD-65D6BE67DEBC}" type="slidenum">
              <a:rPr lang="en-US" altLang="en-US"/>
              <a:pPr>
                <a:spcBef>
                  <a:spcPct val="0"/>
                </a:spcBef>
              </a:pPr>
              <a:t>23</a:t>
            </a:fld>
            <a:endParaRPr lang="en-US" altLang="en-US"/>
          </a:p>
        </p:txBody>
      </p:sp>
      <p:sp>
        <p:nvSpPr>
          <p:cNvPr id="49155" name="Rectangle 2"/>
          <p:cNvSpPr>
            <a:spLocks noChangeArrowheads="1" noTextEdit="1"/>
          </p:cNvSpPr>
          <p:nvPr>
            <p:ph type="sldImg"/>
          </p:nvPr>
        </p:nvSpPr>
        <p:spPr>
          <a:solidFill>
            <a:srgbClr val="FFFFFF"/>
          </a:solidFill>
          <a:ln/>
        </p:spPr>
      </p:sp>
      <p:sp>
        <p:nvSpPr>
          <p:cNvPr id="49156" name="Rectangle 3"/>
          <p:cNvSpPr>
            <a:spLocks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altLang="en-US" smtClean="0">
                <a:latin typeface="Times New Roman" panose="02020603050405020304" pitchFamily="18" charset="0"/>
              </a:rPr>
              <a:t>In the first week, patients can develop bilateral, painless bulbar conjunctival injection without exudate.  There tends to be no redness adjacent to the pupil and these patients may also have anterior uveitis which is shown on acute phase slit lamp exam in 80%</a:t>
            </a:r>
          </a:p>
          <a:p>
            <a:pPr marL="228600" indent="-228600" eaLnBrk="1" hangingPunct="1"/>
            <a:endParaRPr lang="en-US" altLang="en-US" smtClean="0">
              <a:latin typeface="Times New Roman" panose="02020603050405020304" pitchFamily="18" charset="0"/>
            </a:endParaRPr>
          </a:p>
          <a:p>
            <a:pPr marL="228600" indent="-228600" eaLnBrk="1" hangingPunct="1"/>
            <a:r>
              <a:rPr lang="en-US" altLang="en-US" smtClean="0">
                <a:latin typeface="Times New Roman" panose="02020603050405020304" pitchFamily="18" charset="0"/>
              </a:rPr>
              <a:t>In the first week, they may also have erythema and cracking of lips, a strawberry tongue, and/or diffuse injection of oral and pharyngeal mucosae.</a:t>
            </a:r>
          </a:p>
        </p:txBody>
      </p:sp>
    </p:spTree>
    <p:extLst>
      <p:ext uri="{BB962C8B-B14F-4D97-AF65-F5344CB8AC3E}">
        <p14:creationId xmlns:p14="http://schemas.microsoft.com/office/powerpoint/2010/main" val="515482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CD471E-66D7-419B-AF4B-43EA1008E4E1}" type="slidenum">
              <a:rPr lang="en-US" altLang="en-US"/>
              <a:pPr>
                <a:spcBef>
                  <a:spcPct val="0"/>
                </a:spcBef>
              </a:pPr>
              <a:t>24</a:t>
            </a:fld>
            <a:endParaRPr lang="en-US" altLang="en-US"/>
          </a:p>
        </p:txBody>
      </p:sp>
      <p:sp>
        <p:nvSpPr>
          <p:cNvPr id="51203" name="Rectangle 2"/>
          <p:cNvSpPr>
            <a:spLocks noChangeArrowheads="1" noTextEdit="1"/>
          </p:cNvSpPr>
          <p:nvPr>
            <p:ph type="sldImg"/>
          </p:nvPr>
        </p:nvSpPr>
        <p:spPr>
          <a:solidFill>
            <a:srgbClr val="FFFFFF"/>
          </a:solidFill>
          <a:ln/>
        </p:spPr>
      </p:sp>
      <p:sp>
        <p:nvSpPr>
          <p:cNvPr id="51204" name="Rectangle 3"/>
          <p:cNvSpPr>
            <a:spLocks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altLang="en-US" smtClean="0">
                <a:latin typeface="Times New Roman" panose="02020603050405020304" pitchFamily="18" charset="0"/>
              </a:rPr>
              <a:t>The lymphadenopathy occurs early in the disease, and can be very transient.  It may or may not be bilateral but is not generalized throughout the body.  </a:t>
            </a:r>
          </a:p>
          <a:p>
            <a:pPr marL="228600" indent="-228600" eaLnBrk="1" hangingPunct="1"/>
            <a:r>
              <a:rPr lang="en-US" altLang="en-US" smtClean="0">
                <a:latin typeface="Times New Roman" panose="02020603050405020304" pitchFamily="18" charset="0"/>
              </a:rPr>
              <a:t>Lymph nodes, by definition, must be 1.5 cm in diameter or larger.</a:t>
            </a:r>
          </a:p>
          <a:p>
            <a:pPr marL="228600" indent="-228600" eaLnBrk="1" hangingPunct="1"/>
            <a:endParaRPr lang="en-US" altLang="en-US" smtClean="0">
              <a:latin typeface="Times New Roman" panose="02020603050405020304" pitchFamily="18" charset="0"/>
            </a:endParaRPr>
          </a:p>
          <a:p>
            <a:pPr marL="228600" indent="-228600" eaLnBrk="1" hangingPunct="1"/>
            <a:r>
              <a:rPr lang="en-US" altLang="en-US" smtClean="0">
                <a:latin typeface="Times New Roman" panose="02020603050405020304" pitchFamily="18" charset="0"/>
              </a:rPr>
              <a:t>About  90% of patients will have fever, conjunctival erythema, and oral changes and 70% will have lymphadenopathy.</a:t>
            </a:r>
          </a:p>
        </p:txBody>
      </p:sp>
    </p:spTree>
    <p:extLst>
      <p:ext uri="{BB962C8B-B14F-4D97-AF65-F5344CB8AC3E}">
        <p14:creationId xmlns:p14="http://schemas.microsoft.com/office/powerpoint/2010/main" val="3799732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C226BBF-F0B2-446B-96FB-591F7D9E5EB5}" type="slidenum">
              <a:rPr lang="en-US" altLang="en-US"/>
              <a:pPr>
                <a:spcBef>
                  <a:spcPct val="0"/>
                </a:spcBef>
              </a:pPr>
              <a:t>3</a:t>
            </a:fld>
            <a:endParaRPr lang="en-US" altLang="en-US"/>
          </a:p>
        </p:txBody>
      </p:sp>
      <p:sp>
        <p:nvSpPr>
          <p:cNvPr id="14339" name="Rectangle 2"/>
          <p:cNvSpPr>
            <a:spLocks noChangeArrowheads="1" noTextEdit="1"/>
          </p:cNvSpPr>
          <p:nvPr>
            <p:ph type="sldImg"/>
          </p:nvPr>
        </p:nvSpPr>
        <p:spPr>
          <a:ln/>
        </p:spPr>
      </p:sp>
      <p:sp>
        <p:nvSpPr>
          <p:cNvPr id="14340" name="Rectangle 3"/>
          <p:cNvSpPr>
            <a:spLocks noGrp="1" noChangeArrowheads="1"/>
          </p:cNvSpPr>
          <p:nvPr>
            <p:ph type="body" idx="1"/>
          </p:nvPr>
        </p:nvSpPr>
        <p:spPr>
          <a:xfrm>
            <a:off x="914400" y="50292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New Roman" panose="02020603050405020304" pitchFamily="18" charset="0"/>
              </a:rPr>
              <a:t>MCOS was the original name of Kawasaki disease --- it stands for mucocutaneous ocular syndrome.  This child had died suddenly &amp; unexpectedly.</a:t>
            </a:r>
          </a:p>
        </p:txBody>
      </p:sp>
    </p:spTree>
    <p:extLst>
      <p:ext uri="{BB962C8B-B14F-4D97-AF65-F5344CB8AC3E}">
        <p14:creationId xmlns:p14="http://schemas.microsoft.com/office/powerpoint/2010/main" val="3529076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65D23B8-5834-43A4-B309-1D5B9C61639E}" type="slidenum">
              <a:rPr lang="en-US" altLang="en-US"/>
              <a:pPr>
                <a:spcBef>
                  <a:spcPct val="0"/>
                </a:spcBef>
              </a:pPr>
              <a:t>25</a:t>
            </a:fld>
            <a:endParaRPr lang="en-US" altLang="en-US"/>
          </a:p>
        </p:txBody>
      </p:sp>
      <p:sp>
        <p:nvSpPr>
          <p:cNvPr id="53251" name="Rectangle 2"/>
          <p:cNvSpPr>
            <a:spLocks noChangeArrowheads="1" noTextEdit="1"/>
          </p:cNvSpPr>
          <p:nvPr>
            <p:ph type="sldImg"/>
          </p:nvPr>
        </p:nvSpPr>
        <p:spPr>
          <a:solidFill>
            <a:srgbClr val="FFFFFF"/>
          </a:solidFill>
          <a:ln/>
        </p:spPr>
      </p:sp>
      <p:sp>
        <p:nvSpPr>
          <p:cNvPr id="53252" name="Rectangle 3"/>
          <p:cNvSpPr>
            <a:spLocks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altLang="en-US" smtClean="0">
                <a:latin typeface="Times New Roman" panose="02020603050405020304" pitchFamily="18" charset="0"/>
              </a:rPr>
              <a:t>The complete list of associated symptom is too long to go into in detail here,but virtually every organ system can be involved.</a:t>
            </a:r>
          </a:p>
          <a:p>
            <a:pPr marL="228600" indent="-228600" eaLnBrk="1" hangingPunct="1"/>
            <a:r>
              <a:rPr lang="en-US" altLang="en-US" smtClean="0">
                <a:latin typeface="Times New Roman" panose="02020603050405020304" pitchFamily="18" charset="0"/>
              </a:rPr>
              <a:t>Patients can have cough, rhinorrhea, or a pulmonary infiltrate.</a:t>
            </a:r>
          </a:p>
          <a:p>
            <a:pPr marL="228600" indent="-228600" eaLnBrk="1" hangingPunct="1"/>
            <a:r>
              <a:rPr lang="en-US" altLang="en-US" smtClean="0">
                <a:latin typeface="Times New Roman" panose="02020603050405020304" pitchFamily="18" charset="0"/>
              </a:rPr>
              <a:t>They can have diarrhea, vomiting, abdominal pain, hydrops of gallbladder, mild jaundice, and mild increase of serum transaminase levels.  </a:t>
            </a:r>
          </a:p>
          <a:p>
            <a:pPr marL="228600" indent="-228600" eaLnBrk="1" hangingPunct="1"/>
            <a:r>
              <a:rPr lang="en-US" altLang="en-US" smtClean="0">
                <a:latin typeface="Times New Roman" panose="02020603050405020304" pitchFamily="18" charset="0"/>
              </a:rPr>
              <a:t>They can have striking irritability and an aseptic meningitis with a mononuclear pleocytosis in cerebrospinal fluid as well as a facial palsy and hearing loss. </a:t>
            </a:r>
          </a:p>
          <a:p>
            <a:pPr marL="228600" indent="-228600" eaLnBrk="1" hangingPunct="1"/>
            <a:r>
              <a:rPr lang="en-US" altLang="en-US" smtClean="0">
                <a:latin typeface="Times New Roman" panose="02020603050405020304" pitchFamily="18" charset="0"/>
              </a:rPr>
              <a:t>Finally, they can develop myositis, arthralgias, and arthritis. </a:t>
            </a:r>
          </a:p>
          <a:p>
            <a:pPr marL="228600" indent="-228600" eaLnBrk="1" hangingPunct="1"/>
            <a:endParaRPr lang="en-US" altLang="en-US" smtClean="0">
              <a:latin typeface="Times New Roman" panose="02020603050405020304" pitchFamily="18" charset="0"/>
            </a:endParaRPr>
          </a:p>
          <a:p>
            <a:pPr marL="228600" indent="-228600" eaLnBrk="1" hangingPunct="1"/>
            <a:endParaRPr lang="en-US" altLang="en-US" smtClean="0">
              <a:latin typeface="Times New Roman" panose="02020603050405020304" pitchFamily="18" charset="0"/>
            </a:endParaRPr>
          </a:p>
          <a:p>
            <a:pPr marL="228600" indent="-228600" eaLnBrk="1" hangingPunct="1"/>
            <a:endParaRPr lang="en-US" altLang="en-US" smtClean="0">
              <a:latin typeface="Times New Roman" panose="02020603050405020304" pitchFamily="18" charset="0"/>
            </a:endParaRPr>
          </a:p>
          <a:p>
            <a:pPr marL="228600" indent="-228600" eaLnBrk="1" hangingPunct="1"/>
            <a:r>
              <a:rPr lang="en-US" altLang="en-US" smtClean="0">
                <a:latin typeface="Times New Roman" panose="02020603050405020304" pitchFamily="18" charset="0"/>
              </a:rPr>
              <a:t>Heme: hemophagocytosis</a:t>
            </a:r>
          </a:p>
          <a:p>
            <a:pPr marL="228600" indent="-228600" eaLnBrk="1" hangingPunct="1"/>
            <a:r>
              <a:rPr lang="en-US" altLang="en-US" smtClean="0">
                <a:latin typeface="Times New Roman" panose="02020603050405020304" pitchFamily="18" charset="0"/>
              </a:rPr>
              <a:t>Renal: ARF, renal artery aneurysms</a:t>
            </a:r>
          </a:p>
          <a:p>
            <a:pPr marL="228600" indent="-228600" eaLnBrk="1" hangingPunct="1"/>
            <a:r>
              <a:rPr lang="en-US" altLang="en-US" smtClean="0">
                <a:latin typeface="Times New Roman" panose="02020603050405020304" pitchFamily="18" charset="0"/>
              </a:rPr>
              <a:t>Skin: transverse furrows of fingernails (Beau’s lines) during convalescence </a:t>
            </a:r>
          </a:p>
          <a:p>
            <a:pPr marL="228600" indent="-228600" eaLnBrk="1" hangingPunct="1"/>
            <a:r>
              <a:rPr lang="en-US" altLang="en-US" smtClean="0">
                <a:latin typeface="Times New Roman" panose="02020603050405020304" pitchFamily="18" charset="0"/>
              </a:rPr>
              <a:t>Others: Peripheral gangrene, orbital myositis, Avascular necrosis of the femoral head</a:t>
            </a:r>
          </a:p>
        </p:txBody>
      </p:sp>
    </p:spTree>
    <p:extLst>
      <p:ext uri="{BB962C8B-B14F-4D97-AF65-F5344CB8AC3E}">
        <p14:creationId xmlns:p14="http://schemas.microsoft.com/office/powerpoint/2010/main" val="1712836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74288E4-23F6-441B-8170-C042896C647D}" type="slidenum">
              <a:rPr lang="en-US" altLang="en-US"/>
              <a:pPr>
                <a:spcBef>
                  <a:spcPct val="0"/>
                </a:spcBef>
              </a:pPr>
              <a:t>26</a:t>
            </a:fld>
            <a:endParaRPr lang="en-US" altLang="en-US"/>
          </a:p>
        </p:txBody>
      </p:sp>
      <p:sp>
        <p:nvSpPr>
          <p:cNvPr id="55299" name="Rectangle 2"/>
          <p:cNvSpPr>
            <a:spLocks noChangeArrowheads="1" noTextEdit="1"/>
          </p:cNvSpPr>
          <p:nvPr>
            <p:ph type="sldImg"/>
          </p:nvPr>
        </p:nvSpPr>
        <p:spPr>
          <a:ln/>
        </p:spPr>
      </p:sp>
      <p:sp>
        <p:nvSpPr>
          <p:cNvPr id="553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New Roman" panose="02020603050405020304" pitchFamily="18" charset="0"/>
              </a:rPr>
              <a:t>An abdominal ultrasound was obtained which revealed an extremely distended gallbladder (11 cm) without wall thickening, and no visible stone nor enlargement of the common bile duct or biliary tree.  This picture suggested gallbladder hydrops.</a:t>
            </a:r>
          </a:p>
        </p:txBody>
      </p:sp>
    </p:spTree>
    <p:extLst>
      <p:ext uri="{BB962C8B-B14F-4D97-AF65-F5344CB8AC3E}">
        <p14:creationId xmlns:p14="http://schemas.microsoft.com/office/powerpoint/2010/main" val="3031132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E657523-0829-4B45-A0F2-DA38FF72BD8C}" type="slidenum">
              <a:rPr lang="en-US" altLang="en-US"/>
              <a:pPr>
                <a:spcBef>
                  <a:spcPct val="0"/>
                </a:spcBef>
              </a:pPr>
              <a:t>27</a:t>
            </a:fld>
            <a:endParaRPr lang="en-US" altLang="en-US"/>
          </a:p>
        </p:txBody>
      </p:sp>
      <p:sp>
        <p:nvSpPr>
          <p:cNvPr id="57347" name="Rectangle 2"/>
          <p:cNvSpPr>
            <a:spLocks noChangeArrowheads="1" noTextEdit="1"/>
          </p:cNvSpPr>
          <p:nvPr>
            <p:ph type="sldImg"/>
          </p:nvPr>
        </p:nvSpPr>
        <p:spPr>
          <a:ln/>
        </p:spPr>
      </p:sp>
      <p:sp>
        <p:nvSpPr>
          <p:cNvPr id="573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400549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2F1AC8-68FC-4441-9F9B-405C6FFDDC72}" type="slidenum">
              <a:rPr lang="en-US" altLang="en-US"/>
              <a:pPr>
                <a:spcBef>
                  <a:spcPct val="0"/>
                </a:spcBef>
              </a:pPr>
              <a:t>29</a:t>
            </a:fld>
            <a:endParaRPr lang="en-US" altLang="en-US"/>
          </a:p>
        </p:txBody>
      </p:sp>
      <p:sp>
        <p:nvSpPr>
          <p:cNvPr id="59395" name="Rectangle 2"/>
          <p:cNvSpPr>
            <a:spLocks noChangeArrowheads="1" noTextEdit="1"/>
          </p:cNvSpPr>
          <p:nvPr>
            <p:ph type="sldImg"/>
          </p:nvPr>
        </p:nvSpPr>
        <p:spPr>
          <a:solidFill>
            <a:srgbClr val="FFFFFF"/>
          </a:solidFill>
          <a:ln/>
        </p:spPr>
      </p:sp>
      <p:sp>
        <p:nvSpPr>
          <p:cNvPr id="59396" name="Rectangle 3"/>
          <p:cNvSpPr>
            <a:spLocks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altLang="en-US" smtClean="0">
                <a:latin typeface="Times New Roman" panose="02020603050405020304" pitchFamily="18" charset="0"/>
              </a:rPr>
              <a:t>In acute phase, the most common blood laboratory findings are: a leukocytosis with left shift, mild anemia, an increased erythrocyte sedimentation rate or C-reactive protein, hypoalbuminemia, elevation of liver transaminases </a:t>
            </a:r>
          </a:p>
          <a:p>
            <a:pPr marL="228600" indent="-228600" eaLnBrk="1" hangingPunct="1"/>
            <a:r>
              <a:rPr lang="en-US" altLang="en-US" smtClean="0">
                <a:latin typeface="Times New Roman" panose="02020603050405020304" pitchFamily="18" charset="0"/>
              </a:rPr>
              <a:t>Later in the illness, the platelet count tends to rise during the second week and can remain elevated for longer than 6-8 weeks.</a:t>
            </a:r>
          </a:p>
          <a:p>
            <a:pPr marL="228600" indent="-228600" eaLnBrk="1" hangingPunct="1"/>
            <a:r>
              <a:rPr lang="en-US" altLang="en-US" smtClean="0">
                <a:latin typeface="Times New Roman" panose="02020603050405020304" pitchFamily="18" charset="0"/>
              </a:rPr>
              <a:t>Finally, the urine can show sterile pyuria of urethral origin and occasional proteinuria.</a:t>
            </a:r>
          </a:p>
          <a:p>
            <a:pPr marL="228600" indent="-228600"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533690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C0BB3B-7500-44FF-ADA0-CB59D8EEF0E5}" type="slidenum">
              <a:rPr lang="en-US" altLang="en-US"/>
              <a:pPr>
                <a:spcBef>
                  <a:spcPct val="0"/>
                </a:spcBef>
              </a:pPr>
              <a:t>30</a:t>
            </a:fld>
            <a:endParaRPr lang="en-US" altLang="en-US"/>
          </a:p>
        </p:txBody>
      </p:sp>
      <p:sp>
        <p:nvSpPr>
          <p:cNvPr id="63491" name="Rectangle 2"/>
          <p:cNvSpPr>
            <a:spLocks noChangeArrowheads="1" noTextEdit="1"/>
          </p:cNvSpPr>
          <p:nvPr>
            <p:ph type="sldImg"/>
          </p:nvPr>
        </p:nvSpPr>
        <p:spPr>
          <a:ln/>
        </p:spPr>
      </p:sp>
      <p:sp>
        <p:nvSpPr>
          <p:cNvPr id="634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New Roman" panose="02020603050405020304" pitchFamily="18" charset="0"/>
              </a:rPr>
              <a:t>The murmur may  be due to valvar insufficiency or to flow in a high output state.</a:t>
            </a:r>
          </a:p>
        </p:txBody>
      </p:sp>
    </p:spTree>
    <p:extLst>
      <p:ext uri="{BB962C8B-B14F-4D97-AF65-F5344CB8AC3E}">
        <p14:creationId xmlns:p14="http://schemas.microsoft.com/office/powerpoint/2010/main" val="3616761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0D1DF4F-7775-4612-8422-C40CB3DA94AE}" type="slidenum">
              <a:rPr lang="en-US" altLang="en-US"/>
              <a:pPr>
                <a:spcBef>
                  <a:spcPct val="0"/>
                </a:spcBef>
              </a:pPr>
              <a:t>31</a:t>
            </a:fld>
            <a:endParaRPr lang="en-US" altLang="en-US"/>
          </a:p>
        </p:txBody>
      </p:sp>
      <p:sp>
        <p:nvSpPr>
          <p:cNvPr id="65539" name="Rectangle 2"/>
          <p:cNvSpPr>
            <a:spLocks noChangeArrowheads="1" noTextEdit="1"/>
          </p:cNvSpPr>
          <p:nvPr>
            <p:ph type="sldImg"/>
          </p:nvPr>
        </p:nvSpPr>
        <p:spPr>
          <a:solidFill>
            <a:srgbClr val="FFFFFF"/>
          </a:solidFill>
          <a:ln/>
        </p:spPr>
      </p:sp>
      <p:sp>
        <p:nvSpPr>
          <p:cNvPr id="65540" name="Rectangle 3"/>
          <p:cNvSpPr>
            <a:spLocks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altLang="en-US" smtClean="0">
                <a:latin typeface="Times New Roman" panose="02020603050405020304" pitchFamily="18" charset="0"/>
              </a:rPr>
              <a:t>Despite all of these potential findings, cardiologists are usually consulted in the acute phase to document the baseline status of the coronary arteries and to meet the family.</a:t>
            </a:r>
          </a:p>
          <a:p>
            <a:pPr marL="228600" indent="-228600" eaLnBrk="1" hangingPunct="1"/>
            <a:r>
              <a:rPr lang="en-US" altLang="en-US" smtClean="0">
                <a:latin typeface="Times New Roman" panose="02020603050405020304" pitchFamily="18" charset="0"/>
              </a:rPr>
              <a:t>If myocarditis or a pericardial effusion is suspected, we should be consulted immediately.</a:t>
            </a:r>
          </a:p>
          <a:p>
            <a:pPr marL="228600" indent="-228600" eaLnBrk="1" hangingPunct="1"/>
            <a:r>
              <a:rPr lang="en-US" altLang="en-US" smtClean="0">
                <a:latin typeface="Times New Roman" panose="02020603050405020304" pitchFamily="18" charset="0"/>
              </a:rPr>
              <a:t>However, the risk of acute mortality is low (0.08 % in the latest Japanese survey).</a:t>
            </a:r>
          </a:p>
          <a:p>
            <a:pPr marL="228600" indent="-228600" eaLnBrk="1" hangingPunct="1"/>
            <a:r>
              <a:rPr lang="en-US" altLang="en-US" smtClean="0">
                <a:latin typeface="Times New Roman" panose="02020603050405020304" pitchFamily="18" charset="0"/>
              </a:rPr>
              <a:t>In addition, our input can be helpful in diagnosing atypical Kawasaki disease.</a:t>
            </a:r>
          </a:p>
        </p:txBody>
      </p:sp>
    </p:spTree>
    <p:extLst>
      <p:ext uri="{BB962C8B-B14F-4D97-AF65-F5344CB8AC3E}">
        <p14:creationId xmlns:p14="http://schemas.microsoft.com/office/powerpoint/2010/main" val="345516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F15C85-0952-44D1-A49F-B1AF6178F081}" type="slidenum">
              <a:rPr lang="en-US" altLang="en-US"/>
              <a:pPr>
                <a:spcBef>
                  <a:spcPct val="0"/>
                </a:spcBef>
              </a:pPr>
              <a:t>32</a:t>
            </a:fld>
            <a:endParaRPr lang="en-US" altLang="en-US"/>
          </a:p>
        </p:txBody>
      </p:sp>
      <p:sp>
        <p:nvSpPr>
          <p:cNvPr id="67587" name="Rectangle 2"/>
          <p:cNvSpPr>
            <a:spLocks noChangeArrowheads="1" noTextEdit="1"/>
          </p:cNvSpPr>
          <p:nvPr>
            <p:ph type="sldImg"/>
          </p:nvPr>
        </p:nvSpPr>
        <p:spPr>
          <a:solidFill>
            <a:srgbClr val="FFFFFF"/>
          </a:solidFill>
          <a:ln/>
        </p:spPr>
      </p:sp>
      <p:sp>
        <p:nvSpPr>
          <p:cNvPr id="67588" name="Rectangle 3"/>
          <p:cNvSpPr>
            <a:spLocks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altLang="en-US" smtClean="0">
                <a:latin typeface="Times New Roman" panose="02020603050405020304" pitchFamily="18" charset="0"/>
              </a:rPr>
              <a:t>Echocardiographic finding include myocarditis and depressed function, pericarditis with an effusion, valvular insufficiency, or coronary artery changes.</a:t>
            </a:r>
          </a:p>
          <a:p>
            <a:pPr marL="228600" indent="-228600" eaLnBrk="1" hangingPunct="1"/>
            <a:r>
              <a:rPr lang="en-US" altLang="en-US" smtClean="0">
                <a:latin typeface="Times New Roman" panose="02020603050405020304" pitchFamily="18" charset="0"/>
              </a:rPr>
              <a:t>The most common finding is mild coronary artery changes.</a:t>
            </a:r>
          </a:p>
          <a:p>
            <a:pPr marL="228600" indent="-228600" eaLnBrk="1" hangingPunct="1"/>
            <a:r>
              <a:rPr lang="en-US" altLang="en-US" smtClean="0">
                <a:latin typeface="Times New Roman" panose="02020603050405020304" pitchFamily="18" charset="0"/>
              </a:rPr>
              <a:t>Echo is 80-90% sensitive for the diagnosis of proximal coronary artery aneurysms</a:t>
            </a:r>
          </a:p>
        </p:txBody>
      </p:sp>
    </p:spTree>
    <p:extLst>
      <p:ext uri="{BB962C8B-B14F-4D97-AF65-F5344CB8AC3E}">
        <p14:creationId xmlns:p14="http://schemas.microsoft.com/office/powerpoint/2010/main" val="680079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790E601-C1DD-4133-91F0-432BAF0D8AD9}" type="slidenum">
              <a:rPr lang="en-US" altLang="en-US"/>
              <a:pPr>
                <a:spcBef>
                  <a:spcPct val="0"/>
                </a:spcBef>
              </a:pPr>
              <a:t>33</a:t>
            </a:fld>
            <a:endParaRPr lang="en-US" altLang="en-US"/>
          </a:p>
        </p:txBody>
      </p:sp>
      <p:sp>
        <p:nvSpPr>
          <p:cNvPr id="69635" name="Rectangle 2"/>
          <p:cNvSpPr>
            <a:spLocks noChangeArrowheads="1" noTextEdit="1"/>
          </p:cNvSpPr>
          <p:nvPr>
            <p:ph type="sldImg"/>
          </p:nvPr>
        </p:nvSpPr>
        <p:spPr>
          <a:ln/>
        </p:spPr>
      </p:sp>
      <p:sp>
        <p:nvSpPr>
          <p:cNvPr id="696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New Roman" panose="02020603050405020304" pitchFamily="18" charset="0"/>
              </a:rPr>
              <a:t>Ectasia is defined as coronary artery size larger than normal for age but without discrete aneurysm.</a:t>
            </a:r>
          </a:p>
          <a:p>
            <a:pPr eaLnBrk="1" hangingPunct="1"/>
            <a:endParaRPr lang="en-US" altLang="en-US" smtClean="0">
              <a:latin typeface="Times New Roman" panose="02020603050405020304" pitchFamily="18" charset="0"/>
            </a:endParaRPr>
          </a:p>
          <a:p>
            <a:pPr eaLnBrk="1" hangingPunct="1"/>
            <a:endParaRPr lang="en-US" altLang="en-US" smtClean="0">
              <a:latin typeface="Times New Roman" panose="02020603050405020304" pitchFamily="18" charset="0"/>
            </a:endParaRPr>
          </a:p>
          <a:p>
            <a:pPr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723130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50D1589-4EB6-4102-B845-AE05193DC667}" type="slidenum">
              <a:rPr lang="en-US" altLang="en-US"/>
              <a:pPr>
                <a:spcBef>
                  <a:spcPct val="0"/>
                </a:spcBef>
              </a:pPr>
              <a:t>34</a:t>
            </a:fld>
            <a:endParaRPr lang="en-US" altLang="en-US"/>
          </a:p>
        </p:txBody>
      </p:sp>
      <p:sp>
        <p:nvSpPr>
          <p:cNvPr id="71683" name="Rectangle 2"/>
          <p:cNvSpPr>
            <a:spLocks noChangeArrowheads="1" noTextEdit="1"/>
          </p:cNvSpPr>
          <p:nvPr>
            <p:ph type="sldImg"/>
          </p:nvPr>
        </p:nvSpPr>
        <p:spPr>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New Roman" panose="02020603050405020304" pitchFamily="18" charset="0"/>
              </a:rPr>
              <a:t>Ectasia is defined as coronary artery size larger than normal for age but without discrete aneurysm.</a:t>
            </a:r>
          </a:p>
          <a:p>
            <a:pPr eaLnBrk="1" hangingPunct="1"/>
            <a:endParaRPr lang="en-US" altLang="en-US" smtClean="0">
              <a:latin typeface="Times New Roman" panose="02020603050405020304" pitchFamily="18" charset="0"/>
            </a:endParaRPr>
          </a:p>
          <a:p>
            <a:pPr eaLnBrk="1" hangingPunct="1"/>
            <a:endParaRPr lang="en-US" altLang="en-US" smtClean="0">
              <a:latin typeface="Times New Roman" panose="02020603050405020304" pitchFamily="18" charset="0"/>
            </a:endParaRPr>
          </a:p>
          <a:p>
            <a:pPr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340397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D1C4FF-0C1F-4A74-A40E-5BABDEDFE9EE}" type="slidenum">
              <a:rPr lang="en-US" altLang="en-US"/>
              <a:pPr>
                <a:spcBef>
                  <a:spcPct val="0"/>
                </a:spcBef>
              </a:pPr>
              <a:t>35</a:t>
            </a:fld>
            <a:endParaRPr lang="en-US" altLang="en-US"/>
          </a:p>
        </p:txBody>
      </p:sp>
      <p:sp>
        <p:nvSpPr>
          <p:cNvPr id="73731" name="Rectangle 2"/>
          <p:cNvSpPr>
            <a:spLocks noChangeArrowheads="1" noTextEdit="1"/>
          </p:cNvSpPr>
          <p:nvPr>
            <p:ph type="sldImg"/>
          </p:nvPr>
        </p:nvSpPr>
        <p:spPr>
          <a:solidFill>
            <a:srgbClr val="FFFFFF"/>
          </a:solidFill>
          <a:ln/>
        </p:spPr>
      </p:sp>
      <p:sp>
        <p:nvSpPr>
          <p:cNvPr id="73732" name="Rectangle 3"/>
          <p:cNvSpPr>
            <a:spLocks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altLang="en-US" smtClean="0">
                <a:latin typeface="Times New Roman" panose="02020603050405020304" pitchFamily="18" charset="0"/>
              </a:rPr>
              <a:t>Aneurysms are classified as small, medium and giant.</a:t>
            </a:r>
          </a:p>
          <a:p>
            <a:pPr marL="228600" indent="-228600" eaLnBrk="1" hangingPunct="1"/>
            <a:r>
              <a:rPr lang="en-US" altLang="en-US" smtClean="0">
                <a:latin typeface="Times New Roman" panose="02020603050405020304" pitchFamily="18" charset="0"/>
              </a:rPr>
              <a:t>Giant aneurysms have the greatest risk for complications and have an incidence of 0.8 % in the latest Japanese survey.</a:t>
            </a:r>
          </a:p>
          <a:p>
            <a:pPr marL="228600" indent="-228600" eaLnBrk="1" hangingPunct="1"/>
            <a:r>
              <a:rPr lang="en-US" altLang="en-US" smtClean="0">
                <a:latin typeface="Times New Roman" panose="02020603050405020304" pitchFamily="18" charset="0"/>
              </a:rPr>
              <a:t>The aneurysms are also classified as saccular, if they have axial and lateral dimensions being of about equal size, or fusiform, if there is dilation with proximal and distal tapering.</a:t>
            </a:r>
          </a:p>
        </p:txBody>
      </p:sp>
    </p:spTree>
    <p:extLst>
      <p:ext uri="{BB962C8B-B14F-4D97-AF65-F5344CB8AC3E}">
        <p14:creationId xmlns:p14="http://schemas.microsoft.com/office/powerpoint/2010/main" val="3159525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BAD8B7-F6C6-49AB-93C3-98AD8162F60A}" type="slidenum">
              <a:rPr lang="en-US" altLang="en-US"/>
              <a:pPr>
                <a:spcBef>
                  <a:spcPct val="0"/>
                </a:spcBef>
              </a:pPr>
              <a:t>5</a:t>
            </a:fld>
            <a:endParaRPr lang="en-US" altLang="en-US"/>
          </a:p>
        </p:txBody>
      </p:sp>
      <p:sp>
        <p:nvSpPr>
          <p:cNvPr id="16387" name="Rectangle 2"/>
          <p:cNvSpPr>
            <a:spLocks noChangeArrowheads="1" noTextEdit="1"/>
          </p:cNvSpPr>
          <p:nvPr>
            <p:ph type="sldImg"/>
          </p:nvPr>
        </p:nvSpPr>
        <p:spPr>
          <a:ln/>
        </p:spPr>
      </p:sp>
      <p:sp>
        <p:nvSpPr>
          <p:cNvPr id="163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New Roman" panose="02020603050405020304" pitchFamily="18" charset="0"/>
              </a:rPr>
              <a:t>Kawasaki disease is virtually unheard of in children older than 15 years of age.</a:t>
            </a:r>
          </a:p>
          <a:p>
            <a:pPr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488055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A987945-4C3C-471C-9B33-1C11454F2E15}" type="slidenum">
              <a:rPr lang="en-US" altLang="en-US"/>
              <a:pPr>
                <a:spcBef>
                  <a:spcPct val="0"/>
                </a:spcBef>
              </a:pPr>
              <a:t>36</a:t>
            </a:fld>
            <a:endParaRPr lang="en-US" altLang="en-US"/>
          </a:p>
        </p:txBody>
      </p:sp>
      <p:sp>
        <p:nvSpPr>
          <p:cNvPr id="75779" name="Rectangle 2"/>
          <p:cNvSpPr>
            <a:spLocks noChangeArrowheads="1" noTextEdit="1"/>
          </p:cNvSpPr>
          <p:nvPr>
            <p:ph type="sldImg"/>
          </p:nvPr>
        </p:nvSpPr>
        <p:spPr>
          <a:ln/>
        </p:spPr>
      </p:sp>
      <p:sp>
        <p:nvSpPr>
          <p:cNvPr id="757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New Roman" panose="02020603050405020304" pitchFamily="18" charset="0"/>
              </a:rPr>
              <a:t>These signs/symptoms would include mitral regurgitation or pericardial effusion.</a:t>
            </a:r>
          </a:p>
        </p:txBody>
      </p:sp>
    </p:spTree>
    <p:extLst>
      <p:ext uri="{BB962C8B-B14F-4D97-AF65-F5344CB8AC3E}">
        <p14:creationId xmlns:p14="http://schemas.microsoft.com/office/powerpoint/2010/main" val="3916287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695C599-94E4-4CFC-8163-2006D50117F9}" type="slidenum">
              <a:rPr lang="en-US" altLang="en-US"/>
              <a:pPr>
                <a:spcBef>
                  <a:spcPct val="0"/>
                </a:spcBef>
              </a:pPr>
              <a:t>37</a:t>
            </a:fld>
            <a:endParaRPr lang="en-US" altLang="en-US"/>
          </a:p>
        </p:txBody>
      </p:sp>
      <p:sp>
        <p:nvSpPr>
          <p:cNvPr id="77827" name="Rectangle 2"/>
          <p:cNvSpPr>
            <a:spLocks noChangeArrowheads="1" noTextEdit="1"/>
          </p:cNvSpPr>
          <p:nvPr>
            <p:ph type="sldImg"/>
          </p:nvPr>
        </p:nvSpPr>
        <p:spPr>
          <a:ln/>
        </p:spPr>
      </p:sp>
      <p:sp>
        <p:nvSpPr>
          <p:cNvPr id="778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3599379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86C884-013F-4FD6-8E76-A10E56F6A0A5}" type="slidenum">
              <a:rPr lang="en-US" altLang="en-US"/>
              <a:pPr>
                <a:spcBef>
                  <a:spcPct val="0"/>
                </a:spcBef>
              </a:pPr>
              <a:t>38</a:t>
            </a:fld>
            <a:endParaRPr lang="en-US" altLang="en-US"/>
          </a:p>
        </p:txBody>
      </p:sp>
      <p:sp>
        <p:nvSpPr>
          <p:cNvPr id="79875" name="Rectangle 2"/>
          <p:cNvSpPr>
            <a:spLocks noChangeArrowheads="1" noTextEdit="1"/>
          </p:cNvSpPr>
          <p:nvPr>
            <p:ph type="sldImg"/>
          </p:nvPr>
        </p:nvSpPr>
        <p:spPr>
          <a:solidFill>
            <a:srgbClr val="FFFFFF"/>
          </a:solidFill>
          <a:ln/>
        </p:spPr>
      </p:sp>
      <p:sp>
        <p:nvSpPr>
          <p:cNvPr id="79876" name="Rectangle 3"/>
          <p:cNvSpPr>
            <a:spLocks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altLang="en-US" smtClean="0">
                <a:latin typeface="Times New Roman" panose="02020603050405020304" pitchFamily="18" charset="0"/>
              </a:rPr>
              <a:t>This is a specimen from a 33 year old woman who died after labor.</a:t>
            </a:r>
          </a:p>
          <a:p>
            <a:pPr marL="228600" indent="-228600" eaLnBrk="1" hangingPunct="1"/>
            <a:r>
              <a:rPr lang="en-US" altLang="en-US" smtClean="0">
                <a:latin typeface="Times New Roman" panose="02020603050405020304" pitchFamily="18" charset="0"/>
              </a:rPr>
              <a:t>In retrospect, she had had an illness at 16 years of age consistent with Kawasaki disease.</a:t>
            </a:r>
          </a:p>
          <a:p>
            <a:pPr marL="228600" indent="-228600" eaLnBrk="1" hangingPunct="1"/>
            <a:r>
              <a:rPr lang="en-US" altLang="en-US" smtClean="0">
                <a:latin typeface="Times New Roman" panose="02020603050405020304" pitchFamily="18" charset="0"/>
              </a:rPr>
              <a:t>There are giant aneurysms of the proximal right and left main and left anterior descending coronary arteries.    </a:t>
            </a:r>
          </a:p>
          <a:p>
            <a:pPr marL="228600" indent="-228600" eaLnBrk="1" hangingPunct="1"/>
            <a:endParaRPr lang="en-US" altLang="en-US" smtClean="0">
              <a:latin typeface="Times New Roman" panose="02020603050405020304" pitchFamily="18" charset="0"/>
            </a:endParaRPr>
          </a:p>
          <a:p>
            <a:pPr marL="228600" indent="-228600" eaLnBrk="1" hangingPunct="1"/>
            <a:r>
              <a:rPr lang="en-US" altLang="en-US" smtClean="0">
                <a:latin typeface="Times New Roman" panose="02020603050405020304" pitchFamily="18" charset="0"/>
              </a:rPr>
              <a:t>Also of note, the child that was born prior to her death was admitted at 5 years of age with Kawasaki disease.</a:t>
            </a:r>
          </a:p>
        </p:txBody>
      </p:sp>
    </p:spTree>
    <p:extLst>
      <p:ext uri="{BB962C8B-B14F-4D97-AF65-F5344CB8AC3E}">
        <p14:creationId xmlns:p14="http://schemas.microsoft.com/office/powerpoint/2010/main" val="20663596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572763-CE3C-4211-88CC-D2F46A5683E7}" type="slidenum">
              <a:rPr lang="en-US" altLang="en-US"/>
              <a:pPr>
                <a:spcBef>
                  <a:spcPct val="0"/>
                </a:spcBef>
              </a:pPr>
              <a:t>39</a:t>
            </a:fld>
            <a:endParaRPr lang="en-US" altLang="en-US"/>
          </a:p>
        </p:txBody>
      </p:sp>
      <p:sp>
        <p:nvSpPr>
          <p:cNvPr id="81923" name="Rectangle 2"/>
          <p:cNvSpPr>
            <a:spLocks noChangeArrowheads="1" noTextEdit="1"/>
          </p:cNvSpPr>
          <p:nvPr>
            <p:ph type="sldImg"/>
          </p:nvPr>
        </p:nvSpPr>
        <p:spPr>
          <a:solidFill>
            <a:srgbClr val="FFFFFF"/>
          </a:solidFill>
          <a:ln/>
        </p:spPr>
      </p:sp>
      <p:sp>
        <p:nvSpPr>
          <p:cNvPr id="81924" name="Rectangle 3"/>
          <p:cNvSpPr>
            <a:spLocks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altLang="en-US" smtClean="0">
                <a:latin typeface="Times New Roman" panose="02020603050405020304" pitchFamily="18" charset="0"/>
              </a:rPr>
              <a:t>Angiography is the gold standard and can define proximal and distal coronary anatomy better than echocardiography.  </a:t>
            </a:r>
          </a:p>
          <a:p>
            <a:pPr marL="228600" indent="-228600" eaLnBrk="1" hangingPunct="1"/>
            <a:r>
              <a:rPr lang="en-US" altLang="en-US" smtClean="0">
                <a:latin typeface="Times New Roman" panose="02020603050405020304" pitchFamily="18" charset="0"/>
              </a:rPr>
              <a:t>However, performing angiography on all patients is unreasonable.</a:t>
            </a:r>
          </a:p>
          <a:p>
            <a:pPr marL="228600" indent="-228600" eaLnBrk="1" hangingPunct="1"/>
            <a:r>
              <a:rPr lang="en-US" altLang="en-US" smtClean="0">
                <a:latin typeface="Times New Roman" panose="02020603050405020304" pitchFamily="18" charset="0"/>
              </a:rPr>
              <a:t>In addition, angiography may miss abnormalities in the arterial wall, including thromboses or dysfunction.   </a:t>
            </a:r>
          </a:p>
        </p:txBody>
      </p:sp>
    </p:spTree>
    <p:extLst>
      <p:ext uri="{BB962C8B-B14F-4D97-AF65-F5344CB8AC3E}">
        <p14:creationId xmlns:p14="http://schemas.microsoft.com/office/powerpoint/2010/main" val="24111884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E1FB34-3152-47D4-BBD3-5786CE0F37D0}" type="slidenum">
              <a:rPr lang="en-US" altLang="en-US"/>
              <a:pPr>
                <a:spcBef>
                  <a:spcPct val="0"/>
                </a:spcBef>
              </a:pPr>
              <a:t>41</a:t>
            </a:fld>
            <a:endParaRPr lang="en-US" altLang="en-US"/>
          </a:p>
        </p:txBody>
      </p:sp>
      <p:sp>
        <p:nvSpPr>
          <p:cNvPr id="83971" name="Rectangle 2"/>
          <p:cNvSpPr>
            <a:spLocks noChangeArrowheads="1" noTextEdit="1"/>
          </p:cNvSpPr>
          <p:nvPr>
            <p:ph type="sldImg"/>
          </p:nvPr>
        </p:nvSpPr>
        <p:spPr>
          <a:solidFill>
            <a:srgbClr val="FFFFFF"/>
          </a:solidFill>
          <a:ln/>
        </p:spPr>
      </p:sp>
      <p:sp>
        <p:nvSpPr>
          <p:cNvPr id="83972" name="Rectangle 3"/>
          <p:cNvSpPr>
            <a:spLocks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altLang="en-US" smtClean="0">
                <a:latin typeface="Times New Roman" panose="02020603050405020304" pitchFamily="18" charset="0"/>
              </a:rPr>
              <a:t>Many studies, especially in Japan, have documented the history of coronary aneurysms.  </a:t>
            </a:r>
          </a:p>
          <a:p>
            <a:pPr marL="228600" indent="-228600" eaLnBrk="1" hangingPunct="1"/>
            <a:r>
              <a:rPr lang="en-US" altLang="en-US" smtClean="0">
                <a:latin typeface="Times New Roman" panose="02020603050405020304" pitchFamily="18" charset="0"/>
              </a:rPr>
              <a:t>About 50 % of all aneurysms regress to normal and 25 % become smaller.</a:t>
            </a:r>
          </a:p>
          <a:p>
            <a:pPr marL="228600" indent="-228600" eaLnBrk="1" hangingPunct="1"/>
            <a:r>
              <a:rPr lang="en-US" altLang="en-US" smtClean="0">
                <a:latin typeface="Times New Roman" panose="02020603050405020304" pitchFamily="18" charset="0"/>
              </a:rPr>
              <a:t>This leaves 25 % that don’t regress.</a:t>
            </a:r>
          </a:p>
          <a:p>
            <a:pPr marL="228600" indent="-228600" eaLnBrk="1" hangingPunct="1"/>
            <a:r>
              <a:rPr lang="en-US" altLang="en-US" smtClean="0">
                <a:latin typeface="Times New Roman" panose="02020603050405020304" pitchFamily="18" charset="0"/>
              </a:rPr>
              <a:t>Overall, about 7-20 % of patients with aneurysms will develop stenosis or a myocardial infarction from their aneurysm.  </a:t>
            </a:r>
          </a:p>
          <a:p>
            <a:pPr marL="228600" indent="-228600" eaLnBrk="1" hangingPunct="1"/>
            <a:r>
              <a:rPr lang="en-US" altLang="en-US" smtClean="0">
                <a:latin typeface="Times New Roman" panose="02020603050405020304" pitchFamily="18" charset="0"/>
              </a:rPr>
              <a:t>	This is more common in patients with giant or multiple smaller aneurysms.</a:t>
            </a:r>
          </a:p>
          <a:p>
            <a:pPr marL="228600" indent="-228600" eaLnBrk="1" hangingPunct="1"/>
            <a:r>
              <a:rPr lang="en-US" altLang="en-US" smtClean="0">
                <a:latin typeface="Times New Roman" panose="02020603050405020304" pitchFamily="18" charset="0"/>
              </a:rPr>
              <a:t>In the pre-IVIG era, about 2-3 % of all patients developed ischemic heart disease.  </a:t>
            </a:r>
          </a:p>
          <a:p>
            <a:pPr marL="228600" indent="-228600" eaLnBrk="1" hangingPunct="1"/>
            <a:r>
              <a:rPr lang="en-US" altLang="en-US" smtClean="0">
                <a:latin typeface="Times New Roman" panose="02020603050405020304" pitchFamily="18" charset="0"/>
              </a:rPr>
              <a:t>This incidence is lower now, but our follow-up is only about 30 years, so we really aren’t sure of the long-term consequences.</a:t>
            </a:r>
          </a:p>
        </p:txBody>
      </p:sp>
    </p:spTree>
    <p:extLst>
      <p:ext uri="{BB962C8B-B14F-4D97-AF65-F5344CB8AC3E}">
        <p14:creationId xmlns:p14="http://schemas.microsoft.com/office/powerpoint/2010/main" val="3328208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653A92C-349B-4616-BDC5-A9DCA04F559D}" type="slidenum">
              <a:rPr lang="en-US" altLang="en-US"/>
              <a:pPr>
                <a:spcBef>
                  <a:spcPct val="0"/>
                </a:spcBef>
              </a:pPr>
              <a:t>42</a:t>
            </a:fld>
            <a:endParaRPr lang="en-US" altLang="en-US"/>
          </a:p>
        </p:txBody>
      </p:sp>
      <p:sp>
        <p:nvSpPr>
          <p:cNvPr id="86019" name="Rectangle 2"/>
          <p:cNvSpPr>
            <a:spLocks noChangeArrowheads="1" noTextEdit="1"/>
          </p:cNvSpPr>
          <p:nvPr>
            <p:ph type="sldImg"/>
          </p:nvPr>
        </p:nvSpPr>
        <p:spPr>
          <a:ln/>
        </p:spPr>
      </p:sp>
      <p:sp>
        <p:nvSpPr>
          <p:cNvPr id="860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New Roman" panose="02020603050405020304" pitchFamily="18" charset="0"/>
              </a:rPr>
              <a:t>And this is non-giant aneurysms.  Resolution usually occurs within 1 to 2 years.  Factors associated with an increased likelihood of resolution are…</a:t>
            </a:r>
          </a:p>
          <a:p>
            <a:pPr eaLnBrk="1" hangingPunct="1"/>
            <a:endParaRPr lang="en-US" altLang="en-US" smtClean="0">
              <a:latin typeface="Times New Roman" panose="02020603050405020304" pitchFamily="18" charset="0"/>
            </a:endParaRPr>
          </a:p>
          <a:p>
            <a:pPr eaLnBrk="1" hangingPunct="1"/>
            <a:r>
              <a:rPr lang="en-US" altLang="en-US" smtClean="0">
                <a:latin typeface="Times New Roman" panose="02020603050405020304" pitchFamily="18" charset="0"/>
              </a:rPr>
              <a:t>Some people opt to treat these patients with an anticoagulant such as coumadin to prevent thrombosis.</a:t>
            </a:r>
          </a:p>
        </p:txBody>
      </p:sp>
    </p:spTree>
    <p:extLst>
      <p:ext uri="{BB962C8B-B14F-4D97-AF65-F5344CB8AC3E}">
        <p14:creationId xmlns:p14="http://schemas.microsoft.com/office/powerpoint/2010/main" val="2694708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64EF6B-AA75-495F-8B21-FA0FF23BEB56}" type="slidenum">
              <a:rPr lang="en-US" altLang="en-US"/>
              <a:pPr>
                <a:spcBef>
                  <a:spcPct val="0"/>
                </a:spcBef>
              </a:pPr>
              <a:t>43</a:t>
            </a:fld>
            <a:endParaRPr lang="en-US" altLang="en-US"/>
          </a:p>
        </p:txBody>
      </p:sp>
      <p:sp>
        <p:nvSpPr>
          <p:cNvPr id="88067" name="Rectangle 2"/>
          <p:cNvSpPr>
            <a:spLocks noChangeArrowheads="1" noTextEdit="1"/>
          </p:cNvSpPr>
          <p:nvPr>
            <p:ph type="sldImg"/>
          </p:nvPr>
        </p:nvSpPr>
        <p:spPr>
          <a:ln/>
        </p:spPr>
      </p:sp>
      <p:sp>
        <p:nvSpPr>
          <p:cNvPr id="880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New Roman" panose="02020603050405020304" pitchFamily="18" charset="0"/>
              </a:rPr>
              <a:t>Rarely, aneurysms may rupture.</a:t>
            </a:r>
          </a:p>
        </p:txBody>
      </p:sp>
    </p:spTree>
    <p:extLst>
      <p:ext uri="{BB962C8B-B14F-4D97-AF65-F5344CB8AC3E}">
        <p14:creationId xmlns:p14="http://schemas.microsoft.com/office/powerpoint/2010/main" val="23107106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24DC272-7649-43C4-BC78-794A6E5A6589}" type="slidenum">
              <a:rPr lang="en-US" altLang="en-US"/>
              <a:pPr>
                <a:spcBef>
                  <a:spcPct val="0"/>
                </a:spcBef>
              </a:pPr>
              <a:t>44</a:t>
            </a:fld>
            <a:endParaRPr lang="en-US" altLang="en-US"/>
          </a:p>
        </p:txBody>
      </p:sp>
      <p:sp>
        <p:nvSpPr>
          <p:cNvPr id="90115" name="Rectangle 2"/>
          <p:cNvSpPr>
            <a:spLocks noChangeArrowheads="1" noTextEdit="1"/>
          </p:cNvSpPr>
          <p:nvPr>
            <p:ph type="sldImg"/>
          </p:nvPr>
        </p:nvSpPr>
        <p:spPr>
          <a:ln/>
        </p:spPr>
      </p:sp>
      <p:sp>
        <p:nvSpPr>
          <p:cNvPr id="901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New Roman" panose="02020603050405020304" pitchFamily="18" charset="0"/>
              </a:rPr>
              <a:t>Typically given as this one time dose although different regimens have been used including 500/kg/day x 4 days.</a:t>
            </a:r>
          </a:p>
          <a:p>
            <a:pPr eaLnBrk="1" hangingPunct="1"/>
            <a:endParaRPr lang="en-US" altLang="en-US" smtClean="0">
              <a:latin typeface="Times New Roman" panose="02020603050405020304" pitchFamily="18" charset="0"/>
            </a:endParaRPr>
          </a:p>
          <a:p>
            <a:pPr eaLnBrk="1" hangingPunct="1"/>
            <a:r>
              <a:rPr lang="en-US" altLang="en-US" smtClean="0">
                <a:latin typeface="Times New Roman" panose="02020603050405020304" pitchFamily="18" charset="0"/>
              </a:rPr>
              <a:t>…and actually it was tried after the publication of successful IVIG therapy of ITP in 1981.  It was endorsed as recommended therapy by the Committee on Infectious Diseases of the AAP in 1988.</a:t>
            </a:r>
          </a:p>
          <a:p>
            <a:pPr eaLnBrk="1" hangingPunct="1"/>
            <a:endParaRPr lang="en-US" altLang="en-US" smtClean="0">
              <a:latin typeface="Times New Roman" panose="02020603050405020304" pitchFamily="18" charset="0"/>
            </a:endParaRPr>
          </a:p>
          <a:p>
            <a:pPr eaLnBrk="1" hangingPunct="1"/>
            <a:r>
              <a:rPr lang="en-US" altLang="en-US" smtClean="0">
                <a:latin typeface="Times New Roman" panose="02020603050405020304" pitchFamily="18" charset="0"/>
              </a:rPr>
              <a:t>A multicenter prospective trial in the US has demonstrated …</a:t>
            </a:r>
          </a:p>
          <a:p>
            <a:pPr eaLnBrk="1" hangingPunct="1"/>
            <a:endParaRPr lang="en-US" altLang="en-US" smtClean="0">
              <a:latin typeface="Times New Roman" panose="02020603050405020304" pitchFamily="18" charset="0"/>
            </a:endParaRPr>
          </a:p>
          <a:p>
            <a:pPr eaLnBrk="1" hangingPunct="1"/>
            <a:r>
              <a:rPr lang="en-US" altLang="en-US" smtClean="0">
                <a:latin typeface="Times New Roman" panose="02020603050405020304" pitchFamily="18" charset="0"/>
              </a:rPr>
              <a:t>In addition to fewer giant coronary aneurysms children receiving IVIG also had more rapid resolution of abnormalities of myocardial function.</a:t>
            </a:r>
          </a:p>
          <a:p>
            <a:pPr eaLnBrk="1" hangingPunct="1"/>
            <a:endParaRPr lang="en-US" altLang="en-US" smtClean="0">
              <a:latin typeface="Times New Roman" panose="02020603050405020304" pitchFamily="18" charset="0"/>
            </a:endParaRPr>
          </a:p>
          <a:p>
            <a:pPr eaLnBrk="1" hangingPunct="1"/>
            <a:r>
              <a:rPr lang="en-US" altLang="en-US" smtClean="0">
                <a:latin typeface="Times New Roman" panose="02020603050405020304" pitchFamily="18" charset="0"/>
              </a:rPr>
              <a:t>Despite this, it’s typically recommended that children diagnosed after 10 days still be treated if there is evidence of continuing inflammation or evolving coronary artery disease.</a:t>
            </a:r>
          </a:p>
        </p:txBody>
      </p:sp>
    </p:spTree>
    <p:extLst>
      <p:ext uri="{BB962C8B-B14F-4D97-AF65-F5344CB8AC3E}">
        <p14:creationId xmlns:p14="http://schemas.microsoft.com/office/powerpoint/2010/main" val="40325833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8306945-BDE7-4D66-A046-FAE546ECCA4E}" type="slidenum">
              <a:rPr lang="en-US" altLang="en-US"/>
              <a:pPr>
                <a:spcBef>
                  <a:spcPct val="0"/>
                </a:spcBef>
              </a:pPr>
              <a:t>45</a:t>
            </a:fld>
            <a:endParaRPr lang="en-US" altLang="en-US"/>
          </a:p>
        </p:txBody>
      </p:sp>
      <p:sp>
        <p:nvSpPr>
          <p:cNvPr id="92163" name="Rectangle 2"/>
          <p:cNvSpPr>
            <a:spLocks noChangeArrowheads="1" noTextEdit="1"/>
          </p:cNvSpPr>
          <p:nvPr>
            <p:ph type="sldImg"/>
          </p:nvPr>
        </p:nvSpPr>
        <p:spPr>
          <a:ln/>
        </p:spPr>
      </p:sp>
      <p:sp>
        <p:nvSpPr>
          <p:cNvPr id="921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5525160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B147808-274E-4084-BB6D-1885A4CF53D6}" type="slidenum">
              <a:rPr lang="en-US" altLang="en-US"/>
              <a:pPr>
                <a:spcBef>
                  <a:spcPct val="0"/>
                </a:spcBef>
              </a:pPr>
              <a:t>46</a:t>
            </a:fld>
            <a:endParaRPr lang="en-US" altLang="en-US"/>
          </a:p>
        </p:txBody>
      </p:sp>
      <p:sp>
        <p:nvSpPr>
          <p:cNvPr id="94211" name="Rectangle 2"/>
          <p:cNvSpPr>
            <a:spLocks noChangeArrowheads="1" noTextEdit="1"/>
          </p:cNvSpPr>
          <p:nvPr>
            <p:ph type="sldImg"/>
          </p:nvPr>
        </p:nvSpPr>
        <p:spPr>
          <a:ln/>
        </p:spPr>
      </p:sp>
      <p:sp>
        <p:nvSpPr>
          <p:cNvPr id="942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New Roman" panose="02020603050405020304" pitchFamily="18" charset="0"/>
              </a:rPr>
              <a:t>High-dose aspirin theoretically suppresses inflammation while low doses inhibit platelet aggregation.</a:t>
            </a:r>
          </a:p>
        </p:txBody>
      </p:sp>
    </p:spTree>
    <p:extLst>
      <p:ext uri="{BB962C8B-B14F-4D97-AF65-F5344CB8AC3E}">
        <p14:creationId xmlns:p14="http://schemas.microsoft.com/office/powerpoint/2010/main" val="775129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FE05996-D2DC-4FDC-81B1-69ECD7DC698C}" type="slidenum">
              <a:rPr lang="en-US" altLang="en-US"/>
              <a:pPr>
                <a:spcBef>
                  <a:spcPct val="0"/>
                </a:spcBef>
              </a:pPr>
              <a:t>6</a:t>
            </a:fld>
            <a:endParaRPr lang="en-US" altLang="en-US"/>
          </a:p>
        </p:txBody>
      </p:sp>
      <p:sp>
        <p:nvSpPr>
          <p:cNvPr id="22531" name="Rectangle 2"/>
          <p:cNvSpPr>
            <a:spLocks noChangeArrowheads="1" noTextEdit="1"/>
          </p:cNvSpPr>
          <p:nvPr>
            <p:ph type="sldImg"/>
          </p:nvPr>
        </p:nvSpPr>
        <p:spPr>
          <a:ln/>
        </p:spPr>
      </p:sp>
      <p:sp>
        <p:nvSpPr>
          <p:cNvPr id="225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New Roman" panose="02020603050405020304" pitchFamily="18" charset="0"/>
              </a:rPr>
              <a:t>A number of each of these has been implicated in individual cases or clinical series but typically data are conflicting.</a:t>
            </a:r>
          </a:p>
          <a:p>
            <a:pPr eaLnBrk="1" hangingPunct="1"/>
            <a:endParaRPr lang="en-US" altLang="en-US" smtClean="0">
              <a:latin typeface="Times New Roman" panose="02020603050405020304" pitchFamily="18" charset="0"/>
            </a:endParaRPr>
          </a:p>
          <a:p>
            <a:pPr eaLnBrk="1" hangingPunct="1"/>
            <a:r>
              <a:rPr lang="en-US" altLang="en-US" smtClean="0">
                <a:latin typeface="Times New Roman" panose="02020603050405020304" pitchFamily="18" charset="0"/>
              </a:rPr>
              <a:t>A variant strain of Propionibacterium acnes with dust mites playing a role as vectors has been proposed as the causative agent by several investigators but no causative link has been established despite multiple investigations.</a:t>
            </a:r>
          </a:p>
          <a:p>
            <a:pPr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198966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BA773E7-06A5-4B02-BEA0-F6CD1EFC8309}" type="slidenum">
              <a:rPr lang="en-US" altLang="en-US"/>
              <a:pPr>
                <a:spcBef>
                  <a:spcPct val="0"/>
                </a:spcBef>
              </a:pPr>
              <a:t>47</a:t>
            </a:fld>
            <a:endParaRPr lang="en-US" altLang="en-US"/>
          </a:p>
        </p:txBody>
      </p:sp>
      <p:sp>
        <p:nvSpPr>
          <p:cNvPr id="96259" name="Rectangle 2"/>
          <p:cNvSpPr>
            <a:spLocks noChangeArrowheads="1" noTextEdit="1"/>
          </p:cNvSpPr>
          <p:nvPr>
            <p:ph type="sldImg"/>
          </p:nvPr>
        </p:nvSpPr>
        <p:spPr>
          <a:ln/>
        </p:spPr>
      </p:sp>
      <p:sp>
        <p:nvSpPr>
          <p:cNvPr id="962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New Roman" panose="02020603050405020304" pitchFamily="18" charset="0"/>
              </a:rPr>
              <a:t>Otherwise the platelet level can be repeated a month later .</a:t>
            </a:r>
          </a:p>
          <a:p>
            <a:pPr eaLnBrk="1" hangingPunct="1"/>
            <a:r>
              <a:rPr lang="en-US" altLang="en-US" smtClean="0">
                <a:latin typeface="Times New Roman" panose="02020603050405020304" pitchFamily="18" charset="0"/>
              </a:rPr>
              <a:t>By 6-8 weeks if the coronaries continue to remain normal appearing it is extremely unlikely that they will develop any  any any late changes.</a:t>
            </a:r>
          </a:p>
        </p:txBody>
      </p:sp>
    </p:spTree>
    <p:extLst>
      <p:ext uri="{BB962C8B-B14F-4D97-AF65-F5344CB8AC3E}">
        <p14:creationId xmlns:p14="http://schemas.microsoft.com/office/powerpoint/2010/main" val="28813215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705406E-C3CC-4A9D-8C26-C75DFD8CF274}" type="slidenum">
              <a:rPr lang="en-US" altLang="en-US"/>
              <a:pPr>
                <a:spcBef>
                  <a:spcPct val="0"/>
                </a:spcBef>
              </a:pPr>
              <a:t>48</a:t>
            </a:fld>
            <a:endParaRPr lang="en-US" altLang="en-US"/>
          </a:p>
        </p:txBody>
      </p:sp>
      <p:sp>
        <p:nvSpPr>
          <p:cNvPr id="98307" name="Rectangle 2"/>
          <p:cNvSpPr>
            <a:spLocks noChangeArrowheads="1" noTextEdit="1"/>
          </p:cNvSpPr>
          <p:nvPr>
            <p:ph type="sldImg"/>
          </p:nvPr>
        </p:nvSpPr>
        <p:spPr>
          <a:ln/>
        </p:spPr>
      </p:sp>
      <p:sp>
        <p:nvSpPr>
          <p:cNvPr id="983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7804694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856D210-D6CD-467D-9EFE-9141A4D010EA}" type="slidenum">
              <a:rPr lang="en-US" altLang="en-US"/>
              <a:pPr>
                <a:spcBef>
                  <a:spcPct val="0"/>
                </a:spcBef>
              </a:pPr>
              <a:t>49</a:t>
            </a:fld>
            <a:endParaRPr lang="en-US" altLang="en-US"/>
          </a:p>
        </p:txBody>
      </p:sp>
      <p:sp>
        <p:nvSpPr>
          <p:cNvPr id="100355" name="Rectangle 2"/>
          <p:cNvSpPr>
            <a:spLocks noChangeArrowheads="1" noTextEdit="1"/>
          </p:cNvSpPr>
          <p:nvPr>
            <p:ph type="sldImg"/>
          </p:nvPr>
        </p:nvSpPr>
        <p:spPr>
          <a:ln/>
        </p:spPr>
      </p:sp>
      <p:sp>
        <p:nvSpPr>
          <p:cNvPr id="1003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New Roman" panose="02020603050405020304" pitchFamily="18" charset="0"/>
              </a:rPr>
              <a:t>However there have also been studies that have shown either no ill effects or even possible benefits such as lower prevalence of aneurysms, shorter duration of fever, and shorter duration of hospitalization</a:t>
            </a:r>
          </a:p>
        </p:txBody>
      </p:sp>
    </p:spTree>
    <p:extLst>
      <p:ext uri="{BB962C8B-B14F-4D97-AF65-F5344CB8AC3E}">
        <p14:creationId xmlns:p14="http://schemas.microsoft.com/office/powerpoint/2010/main" val="14192217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ChangeArrowheads="1" noTextEdit="1"/>
          </p:cNvSpPr>
          <p:nvPr>
            <p:ph type="sldImg"/>
          </p:nvPr>
        </p:nvSpPr>
        <p:spPr>
          <a:ln/>
        </p:spPr>
      </p:sp>
      <p:sp>
        <p:nvSpPr>
          <p:cNvPr id="1146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
        <p:nvSpPr>
          <p:cNvPr id="1146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2B6A1BC-B1AE-436C-AC9B-698892E61571}" type="slidenum">
              <a:rPr lang="en-US" altLang="en-US"/>
              <a:pPr>
                <a:spcBef>
                  <a:spcPct val="0"/>
                </a:spcBef>
              </a:pPr>
              <a:t>60</a:t>
            </a:fld>
            <a:endParaRPr lang="en-US" altLang="en-US"/>
          </a:p>
        </p:txBody>
      </p:sp>
    </p:spTree>
    <p:extLst>
      <p:ext uri="{BB962C8B-B14F-4D97-AF65-F5344CB8AC3E}">
        <p14:creationId xmlns:p14="http://schemas.microsoft.com/office/powerpoint/2010/main" val="35830851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ChangeArrowheads="1" noTextEdit="1"/>
          </p:cNvSpPr>
          <p:nvPr>
            <p:ph type="sldImg"/>
          </p:nvPr>
        </p:nvSpPr>
        <p:spPr>
          <a:ln/>
        </p:spPr>
      </p:sp>
      <p:sp>
        <p:nvSpPr>
          <p:cNvPr id="1320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
        <p:nvSpPr>
          <p:cNvPr id="1321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7D333B2-7816-49D3-86A0-30B1B106ABFB}" type="slidenum">
              <a:rPr lang="en-US" altLang="en-US"/>
              <a:pPr>
                <a:spcBef>
                  <a:spcPct val="0"/>
                </a:spcBef>
              </a:pPr>
              <a:t>76</a:t>
            </a:fld>
            <a:endParaRPr lang="en-US" altLang="en-US"/>
          </a:p>
        </p:txBody>
      </p:sp>
    </p:spTree>
    <p:extLst>
      <p:ext uri="{BB962C8B-B14F-4D97-AF65-F5344CB8AC3E}">
        <p14:creationId xmlns:p14="http://schemas.microsoft.com/office/powerpoint/2010/main" val="3968754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DBCDE4D-CA9A-4A05-8B7B-DB2709436199}" type="slidenum">
              <a:rPr lang="en-US" altLang="en-US"/>
              <a:pPr>
                <a:spcBef>
                  <a:spcPct val="0"/>
                </a:spcBef>
              </a:pPr>
              <a:t>7</a:t>
            </a:fld>
            <a:endParaRPr lang="en-US" altLang="en-US"/>
          </a:p>
        </p:txBody>
      </p:sp>
      <p:sp>
        <p:nvSpPr>
          <p:cNvPr id="24579" name="Rectangle 2"/>
          <p:cNvSpPr>
            <a:spLocks noChangeArrowheads="1" noTextEdit="1"/>
          </p:cNvSpPr>
          <p:nvPr>
            <p:ph type="sldImg"/>
          </p:nvPr>
        </p:nvSpPr>
        <p:spPr>
          <a:ln/>
        </p:spPr>
      </p:sp>
      <p:sp>
        <p:nvSpPr>
          <p:cNvPr id="245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571892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BFE0B1-2066-44EE-868F-5687DB65BAF2}" type="slidenum">
              <a:rPr lang="en-US" altLang="en-US"/>
              <a:pPr>
                <a:spcBef>
                  <a:spcPct val="0"/>
                </a:spcBef>
              </a:pPr>
              <a:t>8</a:t>
            </a:fld>
            <a:endParaRPr lang="en-US" altLang="en-US"/>
          </a:p>
        </p:txBody>
      </p:sp>
      <p:sp>
        <p:nvSpPr>
          <p:cNvPr id="26627" name="Rectangle 2"/>
          <p:cNvSpPr>
            <a:spLocks noChangeArrowheads="1" noTextEdit="1"/>
          </p:cNvSpPr>
          <p:nvPr>
            <p:ph type="sldImg"/>
          </p:nvPr>
        </p:nvSpPr>
        <p:spPr>
          <a:solidFill>
            <a:srgbClr val="FFFFFF"/>
          </a:solidFill>
          <a:ln/>
        </p:spPr>
      </p:sp>
      <p:sp>
        <p:nvSpPr>
          <p:cNvPr id="26628" name="Rectangle 3"/>
          <p:cNvSpPr>
            <a:spLocks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r>
              <a:rPr lang="en-US" altLang="en-US" smtClean="0">
                <a:latin typeface="Times New Roman" panose="02020603050405020304" pitchFamily="18" charset="0"/>
              </a:rPr>
              <a:t>The diagnosis of Kawasaki Disease requires fever persisting at least 5 days (although US and Japanese experts now agree that only 4 days of treatment are necessary before initiating treatment) and the presence of at least 4 of the following 5 principal features: changes in extremities, a polymorphous rash, conjunctival injection, changes in lips and oral cavity, and cervical lymphadenopathy.</a:t>
            </a:r>
          </a:p>
          <a:p>
            <a:pPr marL="228600" indent="-228600" eaLnBrk="1" hangingPunct="1"/>
            <a:r>
              <a:rPr lang="en-US" altLang="en-US" smtClean="0">
                <a:latin typeface="Times New Roman" panose="02020603050405020304" pitchFamily="18" charset="0"/>
              </a:rPr>
              <a:t>In addition, other diagnoses must also be ruled out.  </a:t>
            </a:r>
          </a:p>
          <a:p>
            <a:pPr marL="228600" indent="-228600" eaLnBrk="1" hangingPunct="1"/>
            <a:r>
              <a:rPr lang="en-US" altLang="en-US" smtClean="0">
                <a:latin typeface="Times New Roman" panose="02020603050405020304" pitchFamily="18" charset="0"/>
              </a:rPr>
              <a:t>For example scarlet fever, toxic shock syndrome, and adenoviral infections have similar presentation.</a:t>
            </a:r>
          </a:p>
          <a:p>
            <a:pPr marL="228600" indent="-228600" eaLnBrk="1" hangingPunct="1"/>
            <a:endParaRPr lang="en-US" altLang="en-US" smtClean="0">
              <a:latin typeface="Times New Roman" panose="02020603050405020304" pitchFamily="18" charset="0"/>
            </a:endParaRPr>
          </a:p>
          <a:p>
            <a:pPr marL="228600" indent="-228600" eaLnBrk="1" hangingPunct="1"/>
            <a:r>
              <a:rPr lang="en-US" altLang="en-US" smtClean="0">
                <a:latin typeface="Times New Roman" panose="02020603050405020304" pitchFamily="18" charset="0"/>
              </a:rPr>
              <a:t>The fever is usually high, greater than 102°F, does not respond well to antipyretics, and can last 1-2 weeks.  </a:t>
            </a:r>
          </a:p>
          <a:p>
            <a:pPr marL="228600" indent="-228600" eaLnBrk="1" hangingPunct="1"/>
            <a:endParaRPr lang="en-US" altLang="en-US" smtClean="0">
              <a:latin typeface="Times New Roman" panose="02020603050405020304" pitchFamily="18" charset="0"/>
            </a:endParaRPr>
          </a:p>
          <a:p>
            <a:pPr marL="228600" indent="-228600" eaLnBrk="1" hangingPunct="1"/>
            <a:r>
              <a:rPr lang="en-US" altLang="en-US" smtClean="0">
                <a:latin typeface="Times New Roman" panose="02020603050405020304" pitchFamily="18" charset="0"/>
              </a:rPr>
              <a:t>The important thing to remember though is that Kawasaki disease is a diagnosis of exclusion without confirmatory tests s and based on a constellation of signs and symptoms and/or consistent ultrasound findings</a:t>
            </a:r>
          </a:p>
        </p:txBody>
      </p:sp>
    </p:spTree>
    <p:extLst>
      <p:ext uri="{BB962C8B-B14F-4D97-AF65-F5344CB8AC3E}">
        <p14:creationId xmlns:p14="http://schemas.microsoft.com/office/powerpoint/2010/main" val="4175758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E9B8D7-82E7-4660-8C72-986DDAA012E5}" type="slidenum">
              <a:rPr lang="en-US" altLang="en-US"/>
              <a:pPr>
                <a:spcBef>
                  <a:spcPct val="0"/>
                </a:spcBef>
              </a:pPr>
              <a:t>9</a:t>
            </a:fld>
            <a:endParaRPr lang="en-US" altLang="en-US"/>
          </a:p>
        </p:txBody>
      </p:sp>
      <p:sp>
        <p:nvSpPr>
          <p:cNvPr id="28675" name="Rectangle 2"/>
          <p:cNvSpPr>
            <a:spLocks noChangeArrowheads="1" noTextEdit="1"/>
          </p:cNvSpPr>
          <p:nvPr>
            <p:ph type="sldImg"/>
          </p:nvPr>
        </p:nvSpPr>
        <p:spPr>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952698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126FC6-E6AE-4A55-BC5C-EA4A1079E409}" type="slidenum">
              <a:rPr lang="en-US" altLang="en-US"/>
              <a:pPr>
                <a:spcBef>
                  <a:spcPct val="0"/>
                </a:spcBef>
              </a:pPr>
              <a:t>11</a:t>
            </a:fld>
            <a:endParaRPr lang="en-US" altLang="en-US"/>
          </a:p>
        </p:txBody>
      </p:sp>
      <p:sp>
        <p:nvSpPr>
          <p:cNvPr id="30723" name="Rectangle 2"/>
          <p:cNvSpPr>
            <a:spLocks noChangeArrowheads="1" noTextEdit="1"/>
          </p:cNvSpPr>
          <p:nvPr>
            <p:ph type="sldImg"/>
          </p:nvPr>
        </p:nvSpPr>
        <p:spPr>
          <a:ln/>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New Roman" panose="02020603050405020304" pitchFamily="18" charset="0"/>
              </a:rPr>
              <a:t>In fact, these 2 etiologies have been found to account for over 80% of patients initially thought to have Kawasaki disease but ultimately not diagnosed as such.</a:t>
            </a:r>
          </a:p>
          <a:p>
            <a:pPr eaLnBrk="1" hangingPunct="1"/>
            <a:endParaRPr lang="en-US" altLang="en-US" smtClean="0">
              <a:latin typeface="Times New Roman" panose="02020603050405020304" pitchFamily="18" charset="0"/>
            </a:endParaRPr>
          </a:p>
          <a:p>
            <a:pPr eaLnBrk="1" hangingPunct="1"/>
            <a:r>
              <a:rPr lang="en-US" altLang="en-US" smtClean="0">
                <a:latin typeface="Times New Roman" panose="02020603050405020304" pitchFamily="18" charset="0"/>
              </a:rPr>
              <a:t>These would include toxic shock syndrome &amp; staph scalded skin syndrome.</a:t>
            </a:r>
          </a:p>
          <a:p>
            <a:pPr eaLnBrk="1" hangingPunct="1"/>
            <a:endParaRPr lang="en-US" altLang="en-US" smtClean="0">
              <a:latin typeface="Times New Roman" panose="02020603050405020304" pitchFamily="18" charset="0"/>
            </a:endParaRPr>
          </a:p>
          <a:p>
            <a:pPr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4045447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CDB039-1145-468B-A99F-98889D9377A7}" type="slidenum">
              <a:rPr lang="en-US" altLang="en-US"/>
              <a:pPr>
                <a:spcBef>
                  <a:spcPct val="0"/>
                </a:spcBef>
              </a:pPr>
              <a:t>12</a:t>
            </a:fld>
            <a:endParaRPr lang="en-US" altLang="en-US"/>
          </a:p>
        </p:txBody>
      </p:sp>
      <p:sp>
        <p:nvSpPr>
          <p:cNvPr id="32771" name="Rectangle 2"/>
          <p:cNvSpPr>
            <a:spLocks noChangeArrowheads="1" noTextEdit="1"/>
          </p:cNvSpPr>
          <p:nvPr>
            <p:ph type="sldImg"/>
          </p:nvPr>
        </p:nvSpPr>
        <p:spPr>
          <a:ln/>
        </p:spPr>
      </p:sp>
      <p:sp>
        <p:nvSpPr>
          <p:cNvPr id="327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525059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2C950079-7329-44A8-9E57-0896A28FD932}" type="datetimeFigureOut">
              <a:rPr lang="en-US" smtClean="0"/>
              <a:t>2/10/2024</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5E454C50-C0B3-46B6-B5A1-0EC849375F1D}" type="slidenum">
              <a:rPr lang="en-US" smtClean="0"/>
              <a:t>‹#›</a:t>
            </a:fld>
            <a:endParaRPr lang="en-US"/>
          </a:p>
        </p:txBody>
      </p:sp>
    </p:spTree>
    <p:extLst>
      <p:ext uri="{BB962C8B-B14F-4D97-AF65-F5344CB8AC3E}">
        <p14:creationId xmlns:p14="http://schemas.microsoft.com/office/powerpoint/2010/main" val="692856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950079-7329-44A8-9E57-0896A28FD932}" type="datetimeFigureOut">
              <a:rPr lang="en-US" smtClean="0"/>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54C50-C0B3-46B6-B5A1-0EC849375F1D}" type="slidenum">
              <a:rPr lang="en-US" smtClean="0"/>
              <a:t>‹#›</a:t>
            </a:fld>
            <a:endParaRPr lang="en-US"/>
          </a:p>
        </p:txBody>
      </p:sp>
    </p:spTree>
    <p:extLst>
      <p:ext uri="{BB962C8B-B14F-4D97-AF65-F5344CB8AC3E}">
        <p14:creationId xmlns:p14="http://schemas.microsoft.com/office/powerpoint/2010/main" val="1123424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2C950079-7329-44A8-9E57-0896A28FD932}" type="datetimeFigureOut">
              <a:rPr lang="en-US" smtClean="0"/>
              <a:t>2/10/2024</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5E454C50-C0B3-46B6-B5A1-0EC849375F1D}" type="slidenum">
              <a:rPr lang="en-US" smtClean="0"/>
              <a:t>‹#›</a:t>
            </a:fld>
            <a:endParaRPr lang="en-US"/>
          </a:p>
        </p:txBody>
      </p:sp>
    </p:spTree>
    <p:extLst>
      <p:ext uri="{BB962C8B-B14F-4D97-AF65-F5344CB8AC3E}">
        <p14:creationId xmlns:p14="http://schemas.microsoft.com/office/powerpoint/2010/main" val="3364065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614D1B7D-5E21-4F88-85A6-7D7CB9DD4431}" type="slidenum">
              <a:rPr lang="en-US" altLang="en-US"/>
              <a:pPr/>
              <a:t>‹#›</a:t>
            </a:fld>
            <a:endParaRPr lang="en-US" altLang="en-US"/>
          </a:p>
        </p:txBody>
      </p:sp>
    </p:spTree>
    <p:extLst>
      <p:ext uri="{BB962C8B-B14F-4D97-AF65-F5344CB8AC3E}">
        <p14:creationId xmlns:p14="http://schemas.microsoft.com/office/powerpoint/2010/main" val="3368006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950079-7329-44A8-9E57-0896A28FD932}" type="datetimeFigureOut">
              <a:rPr lang="en-US" smtClean="0"/>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5E454C50-C0B3-46B6-B5A1-0EC849375F1D}" type="slidenum">
              <a:rPr lang="en-US" smtClean="0"/>
              <a:t>‹#›</a:t>
            </a:fld>
            <a:endParaRPr lang="en-US"/>
          </a:p>
        </p:txBody>
      </p:sp>
    </p:spTree>
    <p:extLst>
      <p:ext uri="{BB962C8B-B14F-4D97-AF65-F5344CB8AC3E}">
        <p14:creationId xmlns:p14="http://schemas.microsoft.com/office/powerpoint/2010/main" val="210042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2C950079-7329-44A8-9E57-0896A28FD932}" type="datetimeFigureOut">
              <a:rPr lang="en-US" smtClean="0"/>
              <a:t>2/10/2024</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5E454C50-C0B3-46B6-B5A1-0EC849375F1D}" type="slidenum">
              <a:rPr lang="en-US" smtClean="0"/>
              <a:t>‹#›</a:t>
            </a:fld>
            <a:endParaRPr lang="en-US"/>
          </a:p>
        </p:txBody>
      </p:sp>
    </p:spTree>
    <p:extLst>
      <p:ext uri="{BB962C8B-B14F-4D97-AF65-F5344CB8AC3E}">
        <p14:creationId xmlns:p14="http://schemas.microsoft.com/office/powerpoint/2010/main" val="1735405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C950079-7329-44A8-9E57-0896A28FD932}" type="datetimeFigureOut">
              <a:rPr lang="en-US" smtClean="0"/>
              <a:t>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54C50-C0B3-46B6-B5A1-0EC849375F1D}" type="slidenum">
              <a:rPr lang="en-US" smtClean="0"/>
              <a:t>‹#›</a:t>
            </a:fld>
            <a:endParaRPr lang="en-US"/>
          </a:p>
        </p:txBody>
      </p:sp>
    </p:spTree>
    <p:extLst>
      <p:ext uri="{BB962C8B-B14F-4D97-AF65-F5344CB8AC3E}">
        <p14:creationId xmlns:p14="http://schemas.microsoft.com/office/powerpoint/2010/main" val="3995855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C950079-7329-44A8-9E57-0896A28FD932}" type="datetimeFigureOut">
              <a:rPr lang="en-US" smtClean="0"/>
              <a:t>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454C50-C0B3-46B6-B5A1-0EC849375F1D}" type="slidenum">
              <a:rPr lang="en-US" smtClean="0"/>
              <a:t>‹#›</a:t>
            </a:fld>
            <a:endParaRPr lang="en-US"/>
          </a:p>
        </p:txBody>
      </p:sp>
    </p:spTree>
    <p:extLst>
      <p:ext uri="{BB962C8B-B14F-4D97-AF65-F5344CB8AC3E}">
        <p14:creationId xmlns:p14="http://schemas.microsoft.com/office/powerpoint/2010/main" val="4225281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C950079-7329-44A8-9E57-0896A28FD932}" type="datetimeFigureOut">
              <a:rPr lang="en-US" smtClean="0"/>
              <a:t>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454C50-C0B3-46B6-B5A1-0EC849375F1D}" type="slidenum">
              <a:rPr lang="en-US" smtClean="0"/>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459007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950079-7329-44A8-9E57-0896A28FD932}" type="datetimeFigureOut">
              <a:rPr lang="en-US" smtClean="0"/>
              <a:t>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454C50-C0B3-46B6-B5A1-0EC849375F1D}" type="slidenum">
              <a:rPr lang="en-US" smtClean="0"/>
              <a:t>‹#›</a:t>
            </a:fld>
            <a:endParaRPr lang="en-US"/>
          </a:p>
        </p:txBody>
      </p:sp>
    </p:spTree>
    <p:extLst>
      <p:ext uri="{BB962C8B-B14F-4D97-AF65-F5344CB8AC3E}">
        <p14:creationId xmlns:p14="http://schemas.microsoft.com/office/powerpoint/2010/main" val="3272658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2C950079-7329-44A8-9E57-0896A28FD932}" type="datetimeFigureOut">
              <a:rPr lang="en-US" smtClean="0"/>
              <a:t>2/10/2024</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5E454C50-C0B3-46B6-B5A1-0EC849375F1D}" type="slidenum">
              <a:rPr lang="en-US" smtClean="0"/>
              <a:t>‹#›</a:t>
            </a:fld>
            <a:endParaRPr lang="en-US"/>
          </a:p>
        </p:txBody>
      </p:sp>
    </p:spTree>
    <p:extLst>
      <p:ext uri="{BB962C8B-B14F-4D97-AF65-F5344CB8AC3E}">
        <p14:creationId xmlns:p14="http://schemas.microsoft.com/office/powerpoint/2010/main" val="3415119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C950079-7329-44A8-9E57-0896A28FD932}" type="datetimeFigureOut">
              <a:rPr lang="en-US" smtClean="0"/>
              <a:t>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54C50-C0B3-46B6-B5A1-0EC849375F1D}" type="slidenum">
              <a:rPr lang="en-US" smtClean="0"/>
              <a:t>‹#›</a:t>
            </a:fld>
            <a:endParaRPr lang="en-US"/>
          </a:p>
        </p:txBody>
      </p:sp>
    </p:spTree>
    <p:extLst>
      <p:ext uri="{BB962C8B-B14F-4D97-AF65-F5344CB8AC3E}">
        <p14:creationId xmlns:p14="http://schemas.microsoft.com/office/powerpoint/2010/main" val="1639898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2C950079-7329-44A8-9E57-0896A28FD932}" type="datetimeFigureOut">
              <a:rPr lang="en-US" smtClean="0"/>
              <a:t>2/10/2024</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5E454C50-C0B3-46B6-B5A1-0EC849375F1D}"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0824363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w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9.png"/><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21.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0.png"/><Relationship Id="rId5" Type="http://schemas.openxmlformats.org/officeDocument/2006/relationships/slideLayout" Target="../slideLayouts/slideLayout6.xml"/><Relationship Id="rId4" Type="http://schemas.openxmlformats.org/officeDocument/2006/relationships/video" Target="../media/media2.avi"/></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12192000" cy="6858000"/>
          </a:xfrm>
          <a:prstGeom prst="rect">
            <a:avLst/>
          </a:prstGeom>
          <a:solidFill>
            <a:schemeClr val="accent1">
              <a:lumMod val="50000"/>
            </a:schemeClr>
          </a:solidFill>
          <a:ln>
            <a:solidFill>
              <a:srgbClr val="361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14020" y="855395"/>
            <a:ext cx="6521646" cy="3877985"/>
          </a:xfrm>
          <a:prstGeom prst="rect">
            <a:avLst/>
          </a:prstGeom>
          <a:noFill/>
        </p:spPr>
        <p:txBody>
          <a:bodyPr wrap="square" rtlCol="0">
            <a:spAutoFit/>
          </a:bodyPr>
          <a:lstStyle/>
          <a:p>
            <a:r>
              <a:rPr lang="en-US" sz="4400" b="1" dirty="0" smtClean="0">
                <a:solidFill>
                  <a:schemeClr val="bg1"/>
                </a:solidFill>
                <a:latin typeface="Arial Rounded MT Bold" panose="020F0704030504030204" pitchFamily="34" charset="0"/>
              </a:rPr>
              <a:t>Kawasaki disease</a:t>
            </a:r>
            <a:endParaRPr lang="en-US" sz="4400" b="1" dirty="0" smtClean="0">
              <a:solidFill>
                <a:schemeClr val="bg1"/>
              </a:solidFill>
              <a:latin typeface="Arial Rounded MT Bold" panose="020F0704030504030204" pitchFamily="34" charset="0"/>
            </a:endParaRPr>
          </a:p>
          <a:p>
            <a:endParaRPr lang="en-US" sz="3200" b="1" dirty="0">
              <a:solidFill>
                <a:schemeClr val="bg1"/>
              </a:solidFill>
              <a:latin typeface="Arial Rounded MT Bold" panose="020F0704030504030204" pitchFamily="34" charset="0"/>
            </a:endParaRPr>
          </a:p>
          <a:p>
            <a:endParaRPr lang="en-US" sz="3200" b="1" dirty="0" smtClean="0">
              <a:solidFill>
                <a:schemeClr val="bg1"/>
              </a:solidFill>
              <a:latin typeface="Arial Rounded MT Bold" panose="020F0704030504030204" pitchFamily="34" charset="0"/>
            </a:endParaRPr>
          </a:p>
          <a:p>
            <a:endParaRPr lang="en-US" sz="3200" b="1" dirty="0">
              <a:solidFill>
                <a:schemeClr val="bg1"/>
              </a:solidFill>
              <a:latin typeface="Arial Rounded MT Bold" panose="020F0704030504030204" pitchFamily="34" charset="0"/>
            </a:endParaRPr>
          </a:p>
          <a:p>
            <a:r>
              <a:rPr lang="en-US" b="1" dirty="0" err="1" smtClean="0">
                <a:solidFill>
                  <a:schemeClr val="bg1"/>
                </a:solidFill>
                <a:latin typeface="Arial Rounded MT Bold" panose="020F0704030504030204" pitchFamily="34" charset="0"/>
              </a:rPr>
              <a:t>Dr</a:t>
            </a:r>
            <a:r>
              <a:rPr lang="en-US" b="1" dirty="0" smtClean="0">
                <a:solidFill>
                  <a:schemeClr val="bg1"/>
                </a:solidFill>
                <a:latin typeface="Arial Rounded MT Bold" panose="020F0704030504030204" pitchFamily="34" charset="0"/>
              </a:rPr>
              <a:t> </a:t>
            </a:r>
            <a:r>
              <a:rPr lang="en-US" b="1" dirty="0" err="1" smtClean="0">
                <a:solidFill>
                  <a:schemeClr val="bg1"/>
                </a:solidFill>
                <a:latin typeface="Arial Rounded MT Bold" panose="020F0704030504030204" pitchFamily="34" charset="0"/>
              </a:rPr>
              <a:t>Aya</a:t>
            </a:r>
            <a:r>
              <a:rPr lang="en-US" b="1" dirty="0" smtClean="0">
                <a:solidFill>
                  <a:schemeClr val="bg1"/>
                </a:solidFill>
                <a:latin typeface="Arial Rounded MT Bold" panose="020F0704030504030204" pitchFamily="34" charset="0"/>
              </a:rPr>
              <a:t> Abu </a:t>
            </a:r>
            <a:r>
              <a:rPr lang="en-US" b="1" dirty="0" err="1" smtClean="0">
                <a:solidFill>
                  <a:schemeClr val="bg1"/>
                </a:solidFill>
                <a:latin typeface="Arial Rounded MT Bold" panose="020F0704030504030204" pitchFamily="34" charset="0"/>
              </a:rPr>
              <a:t>Haweleh</a:t>
            </a:r>
            <a:endParaRPr lang="en-US" b="1" dirty="0" smtClean="0">
              <a:solidFill>
                <a:schemeClr val="bg1"/>
              </a:solidFill>
              <a:latin typeface="Arial Rounded MT Bold" panose="020F0704030504030204" pitchFamily="34" charset="0"/>
            </a:endParaRPr>
          </a:p>
          <a:p>
            <a:r>
              <a:rPr lang="en-US" b="1" dirty="0" smtClean="0">
                <a:solidFill>
                  <a:schemeClr val="bg1"/>
                </a:solidFill>
                <a:latin typeface="Arial Rounded MT Bold" panose="020F0704030504030204" pitchFamily="34" charset="0"/>
              </a:rPr>
              <a:t>Fellow of pediatric cardiology</a:t>
            </a:r>
          </a:p>
          <a:p>
            <a:r>
              <a:rPr lang="en-US" b="1" dirty="0" smtClean="0">
                <a:solidFill>
                  <a:schemeClr val="bg1"/>
                </a:solidFill>
                <a:latin typeface="Arial Rounded MT Bold" panose="020F0704030504030204" pitchFamily="34" charset="0"/>
              </a:rPr>
              <a:t>MBBS, JBP</a:t>
            </a:r>
            <a:r>
              <a:rPr lang="en-US" b="1" dirty="0" smtClean="0">
                <a:solidFill>
                  <a:schemeClr val="bg1"/>
                </a:solidFill>
                <a:latin typeface="Arial Rounded MT Bold" panose="020F0704030504030204" pitchFamily="34" charset="0"/>
              </a:rPr>
              <a:t>.</a:t>
            </a:r>
          </a:p>
          <a:p>
            <a:endParaRPr lang="en-US" sz="2000" dirty="0">
              <a:solidFill>
                <a:schemeClr val="bg1"/>
              </a:solidFill>
            </a:endParaRPr>
          </a:p>
          <a:p>
            <a:endParaRPr lang="en-US" sz="3200" dirty="0">
              <a:solidFill>
                <a:schemeClr val="bg1"/>
              </a:solidFill>
            </a:endParaRPr>
          </a:p>
        </p:txBody>
      </p:sp>
      <p:grpSp>
        <p:nvGrpSpPr>
          <p:cNvPr id="13" name="Group 12"/>
          <p:cNvGrpSpPr/>
          <p:nvPr/>
        </p:nvGrpSpPr>
        <p:grpSpPr>
          <a:xfrm>
            <a:off x="4922803" y="-17755"/>
            <a:ext cx="7168719" cy="6508811"/>
            <a:chOff x="3812960" y="1"/>
            <a:chExt cx="8251057" cy="7272290"/>
          </a:xfrm>
          <a:blipFill dpi="0" rotWithShape="1">
            <a:blip r:embed="rId2">
              <a:extLst>
                <a:ext uri="{28A0092B-C50C-407E-A947-70E740481C1C}">
                  <a14:useLocalDpi xmlns:a14="http://schemas.microsoft.com/office/drawing/2010/main" val="0"/>
                </a:ext>
              </a:extLst>
            </a:blip>
            <a:srcRect/>
            <a:stretch>
              <a:fillRect/>
            </a:stretch>
          </a:blipFill>
        </p:grpSpPr>
        <p:sp>
          <p:nvSpPr>
            <p:cNvPr id="14" name="Rounded Rectangle 13"/>
            <p:cNvSpPr/>
            <p:nvPr/>
          </p:nvSpPr>
          <p:spPr>
            <a:xfrm>
              <a:off x="10537058" y="1"/>
              <a:ext cx="1526959" cy="4944862"/>
            </a:xfrm>
            <a:prstGeom prst="roundRect">
              <a:avLst>
                <a:gd name="adj" fmla="val 42248"/>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8879152" y="427610"/>
              <a:ext cx="1526959" cy="4944862"/>
            </a:xfrm>
            <a:prstGeom prst="roundRect">
              <a:avLst>
                <a:gd name="adj" fmla="val 42248"/>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7184257" y="898125"/>
              <a:ext cx="1526959" cy="4944862"/>
            </a:xfrm>
            <a:prstGeom prst="roundRect">
              <a:avLst>
                <a:gd name="adj" fmla="val 42248"/>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7856" y="1643850"/>
              <a:ext cx="1526959" cy="4944862"/>
            </a:xfrm>
            <a:prstGeom prst="roundRect">
              <a:avLst>
                <a:gd name="adj" fmla="val 42248"/>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3812960" y="2327429"/>
              <a:ext cx="1526959" cy="4944862"/>
            </a:xfrm>
            <a:prstGeom prst="roundRect">
              <a:avLst>
                <a:gd name="adj" fmla="val 42248"/>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461912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Predictors of poor outcome across</a:t>
            </a:r>
            <a:br>
              <a:rPr lang="en-US" dirty="0"/>
            </a:br>
            <a:endParaRPr lang="en-US" dirty="0"/>
          </a:p>
        </p:txBody>
      </p:sp>
      <p:sp>
        <p:nvSpPr>
          <p:cNvPr id="3" name="Content Placeholder 2"/>
          <p:cNvSpPr>
            <a:spLocks noGrp="1"/>
          </p:cNvSpPr>
          <p:nvPr>
            <p:ph idx="1"/>
          </p:nvPr>
        </p:nvSpPr>
        <p:spPr/>
        <p:txBody>
          <a:bodyPr>
            <a:normAutofit/>
          </a:bodyPr>
          <a:lstStyle/>
          <a:p>
            <a:r>
              <a:rPr lang="en-US" sz="2400" dirty="0" smtClean="0"/>
              <a:t>Young age</a:t>
            </a:r>
          </a:p>
          <a:p>
            <a:r>
              <a:rPr lang="en-US" sz="2400" dirty="0" smtClean="0"/>
              <a:t>Male gender</a:t>
            </a:r>
          </a:p>
          <a:p>
            <a:r>
              <a:rPr lang="en-US" sz="2400" dirty="0" smtClean="0"/>
              <a:t>Persistent fever</a:t>
            </a:r>
          </a:p>
          <a:p>
            <a:r>
              <a:rPr lang="en-US" sz="2400" dirty="0" smtClean="0"/>
              <a:t>Poor response to IVIG</a:t>
            </a:r>
            <a:endParaRPr lang="en-US" sz="2400" dirty="0"/>
          </a:p>
          <a:p>
            <a:r>
              <a:rPr lang="en-US" sz="2400" dirty="0" smtClean="0"/>
              <a:t> </a:t>
            </a:r>
            <a:r>
              <a:rPr lang="en-US" sz="2400" dirty="0"/>
              <a:t>laboratory abnormalities, including </a:t>
            </a:r>
            <a:r>
              <a:rPr lang="en-US" sz="2400" dirty="0" smtClean="0"/>
              <a:t>neutrophilia, thrombocytopenia</a:t>
            </a:r>
            <a:r>
              <a:rPr lang="en-US" sz="2400" dirty="0"/>
              <a:t>, </a:t>
            </a:r>
            <a:r>
              <a:rPr lang="en-US" sz="2400" dirty="0" err="1"/>
              <a:t>transaminitis</a:t>
            </a:r>
            <a:r>
              <a:rPr lang="en-US" sz="2400" dirty="0"/>
              <a:t>, hyponatremia, hypoalbuminemia, </a:t>
            </a:r>
            <a:r>
              <a:rPr lang="en-US" sz="2400" dirty="0" smtClean="0"/>
              <a:t>elevated levels </a:t>
            </a:r>
            <a:r>
              <a:rPr lang="en-US" sz="2400" dirty="0"/>
              <a:t>of N-terminal–brain natriuretic protein and elevated C-reactive </a:t>
            </a:r>
            <a:r>
              <a:rPr lang="en-US" sz="2400" dirty="0" smtClean="0"/>
              <a:t>protein (CRP</a:t>
            </a:r>
            <a:r>
              <a:rPr lang="en-US" sz="2400" dirty="0"/>
              <a:t>) levels.</a:t>
            </a:r>
          </a:p>
        </p:txBody>
      </p:sp>
    </p:spTree>
    <p:extLst>
      <p:ext uri="{BB962C8B-B14F-4D97-AF65-F5344CB8AC3E}">
        <p14:creationId xmlns:p14="http://schemas.microsoft.com/office/powerpoint/2010/main" val="1916757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en-US" altLang="en-US">
                <a:effectLst/>
              </a:rPr>
              <a:t>Differential Diagnosis</a:t>
            </a:r>
            <a:endParaRPr lang="en-US" altLang="en-US"/>
          </a:p>
        </p:txBody>
      </p:sp>
      <p:sp>
        <p:nvSpPr>
          <p:cNvPr id="18435" name="Rectangle 3"/>
          <p:cNvSpPr>
            <a:spLocks noGrp="1" noChangeArrowheads="1"/>
          </p:cNvSpPr>
          <p:nvPr>
            <p:ph idx="1"/>
          </p:nvPr>
        </p:nvSpPr>
        <p:spPr>
          <a:xfrm>
            <a:off x="1828800" y="1981200"/>
            <a:ext cx="8534400" cy="4114800"/>
          </a:xfrm>
        </p:spPr>
        <p:txBody>
          <a:bodyPr/>
          <a:lstStyle/>
          <a:p>
            <a:pPr eaLnBrk="1" hangingPunct="1">
              <a:defRPr/>
            </a:pPr>
            <a:r>
              <a:rPr lang="en-US" altLang="en-US" sz="3600"/>
              <a:t>Infectious</a:t>
            </a:r>
            <a:endParaRPr lang="en-US" altLang="en-US">
              <a:effectLst/>
            </a:endParaRPr>
          </a:p>
          <a:p>
            <a:pPr lvl="1" eaLnBrk="1" hangingPunct="1">
              <a:defRPr/>
            </a:pPr>
            <a:r>
              <a:rPr lang="en-US" altLang="en-US" sz="3200"/>
              <a:t>Measles &amp; Group A beta-hemolytic strep can closely resemble KD</a:t>
            </a:r>
          </a:p>
          <a:p>
            <a:pPr lvl="1" eaLnBrk="1" hangingPunct="1">
              <a:defRPr/>
            </a:pPr>
            <a:r>
              <a:rPr lang="en-US" altLang="en-US" sz="3200"/>
              <a:t>Bacterial: severe staph infections w/toxin release</a:t>
            </a:r>
          </a:p>
          <a:p>
            <a:pPr lvl="1" eaLnBrk="1" hangingPunct="1">
              <a:defRPr/>
            </a:pPr>
            <a:r>
              <a:rPr lang="en-US" altLang="en-US" sz="3200"/>
              <a:t>Viral: adenovirus, enterovirus, EBV, roseola</a:t>
            </a:r>
            <a:endParaRPr lang="en-US" altLang="en-US"/>
          </a:p>
          <a:p>
            <a:pPr lvl="1" eaLnBrk="1" hangingPunct="1">
              <a:defRPr/>
            </a:pPr>
            <a:endParaRPr lang="en-US" altLang="en-US"/>
          </a:p>
        </p:txBody>
      </p:sp>
    </p:spTree>
    <p:extLst>
      <p:ext uri="{BB962C8B-B14F-4D97-AF65-F5344CB8AC3E}">
        <p14:creationId xmlns:p14="http://schemas.microsoft.com/office/powerpoint/2010/main" val="12392801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defRPr/>
            </a:pPr>
            <a:r>
              <a:rPr lang="en-US" altLang="en-US">
                <a:effectLst/>
              </a:rPr>
              <a:t>Differential Diagnosis</a:t>
            </a:r>
            <a:endParaRPr lang="en-US" altLang="en-US"/>
          </a:p>
        </p:txBody>
      </p:sp>
      <p:sp>
        <p:nvSpPr>
          <p:cNvPr id="31747" name="Rectangle 3"/>
          <p:cNvSpPr>
            <a:spLocks noGrp="1" noChangeArrowheads="1"/>
          </p:cNvSpPr>
          <p:nvPr>
            <p:ph idx="1"/>
          </p:nvPr>
        </p:nvSpPr>
        <p:spPr/>
        <p:txBody>
          <a:bodyPr>
            <a:normAutofit/>
          </a:bodyPr>
          <a:lstStyle/>
          <a:p>
            <a:pPr eaLnBrk="1" hangingPunct="1"/>
            <a:r>
              <a:rPr lang="en-US" altLang="en-US" sz="2400" dirty="0" smtClean="0">
                <a:effectLst/>
              </a:rPr>
              <a:t>Infectious</a:t>
            </a:r>
          </a:p>
          <a:p>
            <a:pPr lvl="1" eaLnBrk="1" hangingPunct="1"/>
            <a:r>
              <a:rPr lang="en-US" altLang="en-US" sz="2400" dirty="0" err="1" smtClean="0">
                <a:effectLst/>
              </a:rPr>
              <a:t>Spirocheteal</a:t>
            </a:r>
            <a:r>
              <a:rPr lang="en-US" altLang="en-US" sz="2400" dirty="0" smtClean="0">
                <a:effectLst/>
              </a:rPr>
              <a:t>: Lyme disease, Leptospirosis</a:t>
            </a:r>
          </a:p>
          <a:p>
            <a:pPr lvl="1" eaLnBrk="1" hangingPunct="1"/>
            <a:r>
              <a:rPr lang="en-US" altLang="en-US" sz="2400" dirty="0" smtClean="0">
                <a:effectLst/>
              </a:rPr>
              <a:t>Parasitic: </a:t>
            </a:r>
            <a:r>
              <a:rPr lang="en-US" altLang="en-US" sz="2400" dirty="0" smtClean="0">
                <a:effectLst/>
              </a:rPr>
              <a:t>Toxoplasmosis</a:t>
            </a:r>
            <a:endParaRPr lang="en-US" altLang="en-US" sz="2400" dirty="0" smtClean="0">
              <a:effectLst/>
            </a:endParaRPr>
          </a:p>
          <a:p>
            <a:pPr lvl="1" eaLnBrk="1" hangingPunct="1"/>
            <a:r>
              <a:rPr lang="en-US" altLang="en-US" sz="2400" dirty="0" err="1" smtClean="0">
                <a:effectLst/>
              </a:rPr>
              <a:t>Rickettsial</a:t>
            </a:r>
            <a:r>
              <a:rPr lang="en-US" altLang="en-US" sz="2400" dirty="0" smtClean="0">
                <a:effectLst/>
              </a:rPr>
              <a:t>: Rocky Mountain spotted fever, Typhus</a:t>
            </a:r>
          </a:p>
        </p:txBody>
      </p:sp>
    </p:spTree>
    <p:extLst>
      <p:ext uri="{BB962C8B-B14F-4D97-AF65-F5344CB8AC3E}">
        <p14:creationId xmlns:p14="http://schemas.microsoft.com/office/powerpoint/2010/main" val="34037906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r>
              <a:rPr lang="en-US" altLang="en-US">
                <a:effectLst/>
              </a:rPr>
              <a:t>Differential Diagnosis</a:t>
            </a:r>
            <a:endParaRPr lang="en-US" altLang="en-US"/>
          </a:p>
        </p:txBody>
      </p:sp>
      <p:sp>
        <p:nvSpPr>
          <p:cNvPr id="23555" name="Rectangle 3"/>
          <p:cNvSpPr>
            <a:spLocks noGrp="1" noChangeArrowheads="1"/>
          </p:cNvSpPr>
          <p:nvPr>
            <p:ph idx="1"/>
          </p:nvPr>
        </p:nvSpPr>
        <p:spPr/>
        <p:txBody>
          <a:bodyPr>
            <a:normAutofit/>
          </a:bodyPr>
          <a:lstStyle/>
          <a:p>
            <a:pPr eaLnBrk="1" hangingPunct="1">
              <a:lnSpc>
                <a:spcPct val="90000"/>
              </a:lnSpc>
              <a:defRPr/>
            </a:pPr>
            <a:r>
              <a:rPr lang="en-US" altLang="en-US" sz="2400" dirty="0">
                <a:effectLst/>
              </a:rPr>
              <a:t>Immunological/Allergic</a:t>
            </a:r>
          </a:p>
          <a:p>
            <a:pPr lvl="1" eaLnBrk="1" hangingPunct="1">
              <a:lnSpc>
                <a:spcPct val="90000"/>
              </a:lnSpc>
              <a:defRPr/>
            </a:pPr>
            <a:r>
              <a:rPr lang="en-US" altLang="en-US" sz="2400" dirty="0">
                <a:effectLst/>
              </a:rPr>
              <a:t>JRA (systemic onset)</a:t>
            </a:r>
          </a:p>
          <a:p>
            <a:pPr lvl="1" eaLnBrk="1" hangingPunct="1">
              <a:lnSpc>
                <a:spcPct val="90000"/>
              </a:lnSpc>
              <a:defRPr/>
            </a:pPr>
            <a:r>
              <a:rPr lang="en-US" altLang="en-US" sz="2400" dirty="0">
                <a:effectLst/>
              </a:rPr>
              <a:t>Atypical ARF</a:t>
            </a:r>
          </a:p>
          <a:p>
            <a:pPr lvl="1" eaLnBrk="1" hangingPunct="1">
              <a:lnSpc>
                <a:spcPct val="90000"/>
              </a:lnSpc>
              <a:defRPr/>
            </a:pPr>
            <a:r>
              <a:rPr lang="en-US" altLang="en-US" sz="2400" dirty="0">
                <a:effectLst/>
              </a:rPr>
              <a:t>Hypersensitivity reactions</a:t>
            </a:r>
          </a:p>
          <a:p>
            <a:pPr lvl="1" eaLnBrk="1" hangingPunct="1">
              <a:lnSpc>
                <a:spcPct val="90000"/>
              </a:lnSpc>
              <a:defRPr/>
            </a:pPr>
            <a:r>
              <a:rPr lang="en-US" altLang="en-US" sz="2400" dirty="0">
                <a:effectLst/>
              </a:rPr>
              <a:t>Stevens-Johnson syndrome</a:t>
            </a:r>
          </a:p>
          <a:p>
            <a:pPr eaLnBrk="1" hangingPunct="1">
              <a:lnSpc>
                <a:spcPct val="90000"/>
              </a:lnSpc>
              <a:defRPr/>
            </a:pPr>
            <a:r>
              <a:rPr lang="en-US" altLang="en-US" sz="2400" dirty="0">
                <a:effectLst/>
              </a:rPr>
              <a:t>Toxins</a:t>
            </a:r>
          </a:p>
          <a:p>
            <a:pPr lvl="1" eaLnBrk="1" hangingPunct="1">
              <a:lnSpc>
                <a:spcPct val="90000"/>
              </a:lnSpc>
              <a:defRPr/>
            </a:pPr>
            <a:r>
              <a:rPr lang="en-US" altLang="en-US" sz="2400" dirty="0">
                <a:effectLst/>
              </a:rPr>
              <a:t>Mercury</a:t>
            </a:r>
            <a:endParaRPr lang="en-US" altLang="en-US" sz="2400" dirty="0"/>
          </a:p>
          <a:p>
            <a:pPr lvl="1" eaLnBrk="1" hangingPunct="1">
              <a:lnSpc>
                <a:spcPct val="90000"/>
              </a:lnSpc>
              <a:defRPr/>
            </a:pPr>
            <a:endParaRPr lang="en-US" altLang="en-US" sz="2400" dirty="0"/>
          </a:p>
        </p:txBody>
      </p:sp>
    </p:spTree>
    <p:extLst>
      <p:ext uri="{BB962C8B-B14F-4D97-AF65-F5344CB8AC3E}">
        <p14:creationId xmlns:p14="http://schemas.microsoft.com/office/powerpoint/2010/main" val="3365461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altLang="en-US">
                <a:effectLst/>
              </a:rPr>
              <a:t>Phases of Disease</a:t>
            </a:r>
            <a:endParaRPr lang="en-US" altLang="en-US"/>
          </a:p>
        </p:txBody>
      </p:sp>
      <p:sp>
        <p:nvSpPr>
          <p:cNvPr id="35843" name="Rectangle 3"/>
          <p:cNvSpPr>
            <a:spLocks noGrp="1" noChangeArrowheads="1"/>
          </p:cNvSpPr>
          <p:nvPr>
            <p:ph idx="1"/>
          </p:nvPr>
        </p:nvSpPr>
        <p:spPr/>
        <p:txBody>
          <a:bodyPr>
            <a:normAutofit/>
          </a:bodyPr>
          <a:lstStyle/>
          <a:p>
            <a:pPr eaLnBrk="1" hangingPunct="1">
              <a:lnSpc>
                <a:spcPct val="90000"/>
              </a:lnSpc>
            </a:pPr>
            <a:r>
              <a:rPr lang="en-US" altLang="en-US" sz="2000" dirty="0" smtClean="0">
                <a:effectLst/>
              </a:rPr>
              <a:t>Acute (1-2 weeks from onset)</a:t>
            </a:r>
          </a:p>
          <a:p>
            <a:pPr lvl="1" eaLnBrk="1" hangingPunct="1">
              <a:lnSpc>
                <a:spcPct val="90000"/>
              </a:lnSpc>
            </a:pPr>
            <a:r>
              <a:rPr lang="en-US" altLang="en-US" sz="2000" dirty="0" smtClean="0">
                <a:effectLst/>
              </a:rPr>
              <a:t>Febrile, irritable, toxic appearing</a:t>
            </a:r>
          </a:p>
          <a:p>
            <a:pPr lvl="1" eaLnBrk="1" hangingPunct="1">
              <a:lnSpc>
                <a:spcPct val="90000"/>
              </a:lnSpc>
            </a:pPr>
            <a:r>
              <a:rPr lang="en-US" altLang="en-US" sz="2000" dirty="0" smtClean="0">
                <a:effectLst/>
              </a:rPr>
              <a:t>Oral changes, rash, edema/erythema of feet</a:t>
            </a:r>
          </a:p>
          <a:p>
            <a:pPr eaLnBrk="1" hangingPunct="1">
              <a:lnSpc>
                <a:spcPct val="90000"/>
              </a:lnSpc>
            </a:pPr>
            <a:r>
              <a:rPr lang="en-US" altLang="en-US" sz="2000" dirty="0" smtClean="0">
                <a:effectLst/>
              </a:rPr>
              <a:t>Subacute (2-8 weeks from onset)</a:t>
            </a:r>
          </a:p>
          <a:p>
            <a:pPr lvl="1" eaLnBrk="1" hangingPunct="1">
              <a:lnSpc>
                <a:spcPct val="90000"/>
              </a:lnSpc>
            </a:pPr>
            <a:r>
              <a:rPr lang="en-US" altLang="en-US" sz="2000" dirty="0" smtClean="0">
                <a:effectLst/>
              </a:rPr>
              <a:t>Desquamation, may have persistent arthritis or </a:t>
            </a:r>
            <a:r>
              <a:rPr lang="en-US" altLang="en-US" sz="2000" dirty="0" err="1" smtClean="0">
                <a:effectLst/>
              </a:rPr>
              <a:t>arthralgias</a:t>
            </a:r>
            <a:endParaRPr lang="en-US" altLang="en-US" sz="2000" dirty="0" smtClean="0">
              <a:effectLst/>
            </a:endParaRPr>
          </a:p>
          <a:p>
            <a:pPr lvl="1" eaLnBrk="1" hangingPunct="1">
              <a:lnSpc>
                <a:spcPct val="90000"/>
              </a:lnSpc>
            </a:pPr>
            <a:r>
              <a:rPr lang="en-US" altLang="en-US" sz="2000" dirty="0" smtClean="0">
                <a:effectLst/>
              </a:rPr>
              <a:t>Gradual improvement even without treatment</a:t>
            </a:r>
          </a:p>
          <a:p>
            <a:pPr eaLnBrk="1" hangingPunct="1">
              <a:lnSpc>
                <a:spcPct val="90000"/>
              </a:lnSpc>
            </a:pPr>
            <a:r>
              <a:rPr lang="en-US" altLang="en-US" sz="2000" dirty="0" smtClean="0">
                <a:effectLst/>
              </a:rPr>
              <a:t>Convalescent (Months to years later)</a:t>
            </a:r>
          </a:p>
        </p:txBody>
      </p:sp>
    </p:spTree>
    <p:extLst>
      <p:ext uri="{BB962C8B-B14F-4D97-AF65-F5344CB8AC3E}">
        <p14:creationId xmlns:p14="http://schemas.microsoft.com/office/powerpoint/2010/main" val="39565996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a:t>
            </a:r>
            <a:endParaRPr lang="en-US" dirty="0"/>
          </a:p>
        </p:txBody>
      </p:sp>
      <p:sp>
        <p:nvSpPr>
          <p:cNvPr id="3" name="Content Placeholder 2"/>
          <p:cNvSpPr>
            <a:spLocks noGrp="1"/>
          </p:cNvSpPr>
          <p:nvPr>
            <p:ph idx="1"/>
          </p:nvPr>
        </p:nvSpPr>
        <p:spPr/>
        <p:txBody>
          <a:bodyPr>
            <a:normAutofit fontScale="92500" lnSpcReduction="20000"/>
          </a:bodyPr>
          <a:lstStyle/>
          <a:p>
            <a:r>
              <a:rPr lang="en-US" b="1" dirty="0"/>
              <a:t>Fever </a:t>
            </a:r>
            <a:endParaRPr lang="en-US" b="1" dirty="0" smtClean="0"/>
          </a:p>
          <a:p>
            <a:pPr>
              <a:buFontTx/>
              <a:buChar char="-"/>
            </a:pPr>
            <a:r>
              <a:rPr lang="en-US" dirty="0" smtClean="0"/>
              <a:t>high </a:t>
            </a:r>
            <a:r>
              <a:rPr lang="en-US" dirty="0"/>
              <a:t>spiking (≥38.3°C [101°F]), remitting, </a:t>
            </a:r>
            <a:r>
              <a:rPr lang="en-US" dirty="0" smtClean="0"/>
              <a:t>and unresponsive </a:t>
            </a:r>
            <a:r>
              <a:rPr lang="en-US" dirty="0"/>
              <a:t>to antipyretics. </a:t>
            </a:r>
          </a:p>
          <a:p>
            <a:pPr>
              <a:buFontTx/>
              <a:buChar char="-"/>
            </a:pPr>
            <a:r>
              <a:rPr lang="en-US" dirty="0" smtClean="0"/>
              <a:t>The </a:t>
            </a:r>
            <a:r>
              <a:rPr lang="en-US" dirty="0"/>
              <a:t>duration of fever without treatment is </a:t>
            </a:r>
            <a:r>
              <a:rPr lang="en-US" dirty="0" smtClean="0"/>
              <a:t>generally 1-2 </a:t>
            </a:r>
            <a:r>
              <a:rPr lang="en-US" dirty="0" err="1"/>
              <a:t>wk</a:t>
            </a:r>
            <a:r>
              <a:rPr lang="en-US" dirty="0"/>
              <a:t> but may be as short as 5 days or may persist for 3-4 wk. </a:t>
            </a:r>
            <a:endParaRPr lang="en-US" dirty="0" smtClean="0"/>
          </a:p>
          <a:p>
            <a:pPr marL="0" indent="0">
              <a:buNone/>
            </a:pPr>
            <a:endParaRPr lang="en-US" dirty="0" smtClean="0"/>
          </a:p>
          <a:p>
            <a:r>
              <a:rPr lang="en-US" b="1" dirty="0" smtClean="0"/>
              <a:t>5 </a:t>
            </a:r>
            <a:r>
              <a:rPr lang="en-US" b="1" dirty="0"/>
              <a:t>principal clinical criteria </a:t>
            </a:r>
            <a:r>
              <a:rPr lang="en-US" dirty="0"/>
              <a:t>of KD are </a:t>
            </a:r>
            <a:endParaRPr lang="en-US" dirty="0" smtClean="0"/>
          </a:p>
          <a:p>
            <a:pPr marL="0" indent="0">
              <a:buNone/>
            </a:pPr>
            <a:r>
              <a:rPr lang="en-US" dirty="0" smtClean="0"/>
              <a:t>(</a:t>
            </a:r>
            <a:r>
              <a:rPr lang="en-US" dirty="0"/>
              <a:t>1) bilateral </a:t>
            </a:r>
            <a:r>
              <a:rPr lang="en-US" i="1" dirty="0" err="1" smtClean="0"/>
              <a:t>nonexudative</a:t>
            </a:r>
            <a:r>
              <a:rPr lang="en-US" i="1" dirty="0" smtClean="0"/>
              <a:t> </a:t>
            </a:r>
            <a:r>
              <a:rPr lang="en-US" dirty="0" smtClean="0"/>
              <a:t>conjunctival </a:t>
            </a:r>
            <a:r>
              <a:rPr lang="en-US" dirty="0"/>
              <a:t>injection with </a:t>
            </a:r>
            <a:r>
              <a:rPr lang="en-US" dirty="0" err="1"/>
              <a:t>limbal</a:t>
            </a:r>
            <a:r>
              <a:rPr lang="en-US" dirty="0"/>
              <a:t> </a:t>
            </a:r>
            <a:r>
              <a:rPr lang="en-US" dirty="0" smtClean="0"/>
              <a:t>sparing</a:t>
            </a:r>
            <a:endParaRPr lang="en-US" dirty="0"/>
          </a:p>
          <a:p>
            <a:pPr marL="0" indent="0">
              <a:buNone/>
            </a:pPr>
            <a:r>
              <a:rPr lang="en-US" dirty="0" smtClean="0"/>
              <a:t>(2</a:t>
            </a:r>
            <a:r>
              <a:rPr lang="en-US" dirty="0"/>
              <a:t>) erythema of the oral </a:t>
            </a:r>
            <a:r>
              <a:rPr lang="en-US" dirty="0" smtClean="0"/>
              <a:t>and pharyngeal </a:t>
            </a:r>
            <a:r>
              <a:rPr lang="en-US" dirty="0"/>
              <a:t>mucosa with strawberry tongue and red, cracked </a:t>
            </a:r>
            <a:r>
              <a:rPr lang="en-US" dirty="0" smtClean="0"/>
              <a:t>lips</a:t>
            </a:r>
            <a:endParaRPr lang="en-US" dirty="0"/>
          </a:p>
          <a:p>
            <a:pPr marL="0" indent="0">
              <a:buNone/>
            </a:pPr>
            <a:r>
              <a:rPr lang="en-US" dirty="0" smtClean="0"/>
              <a:t>(3</a:t>
            </a:r>
            <a:r>
              <a:rPr lang="en-US" dirty="0"/>
              <a:t>) </a:t>
            </a:r>
            <a:r>
              <a:rPr lang="en-US" dirty="0" smtClean="0"/>
              <a:t>Edema (induration</a:t>
            </a:r>
            <a:r>
              <a:rPr lang="en-US" dirty="0"/>
              <a:t>) and erythema of the hands and </a:t>
            </a:r>
            <a:r>
              <a:rPr lang="en-US" dirty="0" smtClean="0"/>
              <a:t>feet</a:t>
            </a:r>
            <a:endParaRPr lang="en-US" dirty="0"/>
          </a:p>
          <a:p>
            <a:pPr marL="0" indent="0">
              <a:buNone/>
            </a:pPr>
            <a:r>
              <a:rPr lang="en-US" dirty="0" smtClean="0"/>
              <a:t>(4</a:t>
            </a:r>
            <a:r>
              <a:rPr lang="en-US" dirty="0"/>
              <a:t>) rash of various </a:t>
            </a:r>
            <a:r>
              <a:rPr lang="en-US" dirty="0" smtClean="0"/>
              <a:t>forms (maculopapular</a:t>
            </a:r>
            <a:r>
              <a:rPr lang="en-US" dirty="0"/>
              <a:t>, erythema </a:t>
            </a:r>
            <a:r>
              <a:rPr lang="en-US" dirty="0" err="1"/>
              <a:t>multiforme</a:t>
            </a:r>
            <a:r>
              <a:rPr lang="en-US" dirty="0"/>
              <a:t>, </a:t>
            </a:r>
            <a:r>
              <a:rPr lang="en-US" dirty="0" err="1"/>
              <a:t>scarlatiniform</a:t>
            </a:r>
            <a:r>
              <a:rPr lang="en-US" dirty="0"/>
              <a:t> or less often </a:t>
            </a:r>
            <a:r>
              <a:rPr lang="en-US" dirty="0" smtClean="0"/>
              <a:t>psoriatic-like, urticarial </a:t>
            </a:r>
            <a:r>
              <a:rPr lang="en-US" dirty="0"/>
              <a:t>or </a:t>
            </a:r>
            <a:r>
              <a:rPr lang="en-US" dirty="0" err="1"/>
              <a:t>micropustular</a:t>
            </a:r>
            <a:r>
              <a:rPr lang="en-US" dirty="0" smtClean="0"/>
              <a:t>)</a:t>
            </a:r>
          </a:p>
          <a:p>
            <a:pPr marL="0" indent="0">
              <a:buNone/>
            </a:pPr>
            <a:r>
              <a:rPr lang="en-US" dirty="0" smtClean="0"/>
              <a:t> </a:t>
            </a:r>
            <a:r>
              <a:rPr lang="en-US" dirty="0"/>
              <a:t>(5) </a:t>
            </a:r>
            <a:r>
              <a:rPr lang="en-US" dirty="0" err="1"/>
              <a:t>nonsuppurative</a:t>
            </a:r>
            <a:r>
              <a:rPr lang="en-US" dirty="0"/>
              <a:t> cervical </a:t>
            </a:r>
            <a:r>
              <a:rPr lang="en-US" dirty="0" smtClean="0"/>
              <a:t>lymphadenopathy, usually </a:t>
            </a:r>
            <a:r>
              <a:rPr lang="en-US" dirty="0"/>
              <a:t>unilateral, with node size &gt;1.5 cm</a:t>
            </a:r>
          </a:p>
        </p:txBody>
      </p:sp>
    </p:spTree>
    <p:extLst>
      <p:ext uri="{BB962C8B-B14F-4D97-AF65-F5344CB8AC3E}">
        <p14:creationId xmlns:p14="http://schemas.microsoft.com/office/powerpoint/2010/main" val="26445675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(4) rash of various forms (maculopapular, erythema </a:t>
            </a:r>
            <a:r>
              <a:rPr lang="en-US" dirty="0" err="1"/>
              <a:t>multiforme</a:t>
            </a:r>
            <a:r>
              <a:rPr lang="en-US" dirty="0"/>
              <a:t>, </a:t>
            </a:r>
            <a:r>
              <a:rPr lang="en-US" dirty="0" err="1"/>
              <a:t>scarlatiniform</a:t>
            </a:r>
            <a:r>
              <a:rPr lang="en-US" dirty="0"/>
              <a:t> or less often psoriatic-like, urticarial or </a:t>
            </a:r>
            <a:r>
              <a:rPr lang="en-US" dirty="0" err="1"/>
              <a:t>micropustular</a:t>
            </a:r>
            <a:r>
              <a:rPr lang="en-US" dirty="0"/>
              <a:t>)</a:t>
            </a:r>
          </a:p>
          <a:p>
            <a:pPr marL="0" indent="0">
              <a:buNone/>
            </a:pPr>
            <a:r>
              <a:rPr lang="en-US" dirty="0"/>
              <a:t> (5) </a:t>
            </a:r>
            <a:r>
              <a:rPr lang="en-US" dirty="0" err="1"/>
              <a:t>nonsuppurative</a:t>
            </a:r>
            <a:r>
              <a:rPr lang="en-US" dirty="0"/>
              <a:t> cervical lymphadenopathy, usually unilateral, with node size &gt;1.5 </a:t>
            </a:r>
            <a:r>
              <a:rPr lang="en-US" dirty="0" smtClean="0"/>
              <a:t>cm </a:t>
            </a:r>
          </a:p>
          <a:p>
            <a:pPr marL="0" indent="0">
              <a:buNone/>
            </a:pPr>
            <a:r>
              <a:rPr lang="en-US" dirty="0" smtClean="0"/>
              <a:t>Perineal </a:t>
            </a:r>
            <a:r>
              <a:rPr lang="en-US" dirty="0"/>
              <a:t>desquamation is common in the acute phase. </a:t>
            </a:r>
            <a:endParaRPr lang="en-US" dirty="0" smtClean="0"/>
          </a:p>
          <a:p>
            <a:pPr marL="0" indent="0">
              <a:buNone/>
            </a:pPr>
            <a:r>
              <a:rPr lang="en-US" dirty="0" err="1" smtClean="0"/>
              <a:t>Periungual</a:t>
            </a:r>
            <a:r>
              <a:rPr lang="en-US" dirty="0" smtClean="0"/>
              <a:t> desquamation </a:t>
            </a:r>
            <a:r>
              <a:rPr lang="en-US" dirty="0"/>
              <a:t>of the fingers and toes begins 2-3 </a:t>
            </a:r>
            <a:r>
              <a:rPr lang="en-US" dirty="0" err="1"/>
              <a:t>wk</a:t>
            </a:r>
            <a:r>
              <a:rPr lang="en-US" dirty="0"/>
              <a:t> after the onset of illness </a:t>
            </a:r>
            <a:r>
              <a:rPr lang="en-US" dirty="0" smtClean="0"/>
              <a:t>and may </a:t>
            </a:r>
            <a:r>
              <a:rPr lang="en-US" dirty="0"/>
              <a:t>progress to involve the entire hand and </a:t>
            </a:r>
            <a:r>
              <a:rPr lang="en-US" dirty="0" smtClean="0"/>
              <a:t>foot.</a:t>
            </a:r>
            <a:endParaRPr lang="en-US" dirty="0"/>
          </a:p>
        </p:txBody>
      </p:sp>
    </p:spTree>
    <p:extLst>
      <p:ext uri="{BB962C8B-B14F-4D97-AF65-F5344CB8AC3E}">
        <p14:creationId xmlns:p14="http://schemas.microsoft.com/office/powerpoint/2010/main" val="29624599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Irritability??</a:t>
            </a:r>
            <a:endParaRPr lang="en-US" dirty="0"/>
          </a:p>
        </p:txBody>
      </p:sp>
      <p:pic>
        <p:nvPicPr>
          <p:cNvPr id="4" name="Content Placeholder 3"/>
          <p:cNvPicPr>
            <a:picLocks noGrp="1" noChangeAspect="1"/>
          </p:cNvPicPr>
          <p:nvPr>
            <p:ph idx="1"/>
          </p:nvPr>
        </p:nvPicPr>
        <p:blipFill>
          <a:blip r:embed="rId3"/>
          <a:stretch>
            <a:fillRect/>
          </a:stretch>
        </p:blipFill>
        <p:spPr>
          <a:xfrm>
            <a:off x="4738569" y="1690688"/>
            <a:ext cx="3263502" cy="4351337"/>
          </a:xfrm>
          <a:prstGeom prst="rect">
            <a:avLst/>
          </a:prstGeom>
        </p:spPr>
      </p:pic>
    </p:spTree>
    <p:extLst>
      <p:ext uri="{BB962C8B-B14F-4D97-AF65-F5344CB8AC3E}">
        <p14:creationId xmlns:p14="http://schemas.microsoft.com/office/powerpoint/2010/main" val="26753797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2074864" y="200026"/>
            <a:ext cx="4021137" cy="2187575"/>
          </a:xfrm>
        </p:spPr>
        <p:txBody>
          <a:bodyPr/>
          <a:lstStyle/>
          <a:p>
            <a:pPr eaLnBrk="1" hangingPunct="1">
              <a:defRPr/>
            </a:pPr>
            <a:endParaRPr lang="en-US" altLang="en-US"/>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766764"/>
            <a:ext cx="3886200"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828800"/>
            <a:ext cx="48069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5"/>
          <p:cNvSpPr txBox="1">
            <a:spLocks noChangeArrowheads="1"/>
          </p:cNvSpPr>
          <p:nvPr/>
        </p:nvSpPr>
        <p:spPr bwMode="auto">
          <a:xfrm>
            <a:off x="1798638" y="6110289"/>
            <a:ext cx="3183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Times" panose="02020603050405020304" pitchFamily="18" charset="0"/>
                <a:cs typeface="Times" panose="02020603050405020304" pitchFamily="18" charset="0"/>
              </a:rPr>
              <a:t>Trager, J. D. N Engl J Med 333(21): 1391. 1995.</a:t>
            </a:r>
          </a:p>
        </p:txBody>
      </p:sp>
    </p:spTree>
    <p:extLst>
      <p:ext uri="{BB962C8B-B14F-4D97-AF65-F5344CB8AC3E}">
        <p14:creationId xmlns:p14="http://schemas.microsoft.com/office/powerpoint/2010/main" val="1282813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2"/>
          <p:cNvGraphicFramePr>
            <a:graphicFrameLocks noGrp="1" noChangeAspect="1"/>
          </p:cNvGraphicFramePr>
          <p:nvPr>
            <p:ph/>
          </p:nvPr>
        </p:nvGraphicFramePr>
        <p:xfrm>
          <a:off x="5749925" y="3109913"/>
          <a:ext cx="690563" cy="485775"/>
        </p:xfrm>
        <a:graphic>
          <a:graphicData uri="http://schemas.openxmlformats.org/presentationml/2006/ole">
            <mc:AlternateContent xmlns:mc="http://schemas.openxmlformats.org/markup-compatibility/2006">
              <mc:Choice xmlns:v="urn:schemas-microsoft-com:vml" Requires="v">
                <p:oleObj spid="_x0000_s1082" name="Package" r:id="rId4" imgW="690664" imgH="486383" progId="Package">
                  <p:embed/>
                </p:oleObj>
              </mc:Choice>
              <mc:Fallback>
                <p:oleObj name="Package" r:id="rId4" imgW="690664" imgH="486383" progId="Package">
                  <p:embed/>
                  <p:pic>
                    <p:nvPicPr>
                      <p:cNvPr id="3993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9925" y="3109913"/>
                        <a:ext cx="690563"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399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495301"/>
            <a:ext cx="83058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27701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581192" y="992088"/>
            <a:ext cx="11029616" cy="1013800"/>
          </a:xfrm>
        </p:spPr>
        <p:txBody>
          <a:bodyPr>
            <a:normAutofit fontScale="90000"/>
          </a:bodyPr>
          <a:lstStyle/>
          <a:p>
            <a:pPr eaLnBrk="1" hangingPunct="1">
              <a:defRPr/>
            </a:pPr>
            <a:r>
              <a:rPr lang="en-US" altLang="en-US" b="1" dirty="0">
                <a:effectLst/>
                <a:latin typeface="+mn-lt"/>
              </a:rPr>
              <a:t>Kawasaki Disease:</a:t>
            </a:r>
            <a:br>
              <a:rPr lang="en-US" altLang="en-US" b="1" dirty="0">
                <a:effectLst/>
                <a:latin typeface="+mn-lt"/>
              </a:rPr>
            </a:br>
            <a:r>
              <a:rPr lang="en-US" altLang="en-US" sz="3600" b="1" dirty="0" err="1">
                <a:latin typeface="+mn-lt"/>
              </a:rPr>
              <a:t>Mucocutaneous</a:t>
            </a:r>
            <a:r>
              <a:rPr lang="en-US" altLang="en-US" sz="3600" b="1" dirty="0">
                <a:latin typeface="+mn-lt"/>
              </a:rPr>
              <a:t> Lymph Node Syndrome</a:t>
            </a:r>
            <a:r>
              <a:rPr lang="en-US" altLang="en-US" b="1" dirty="0">
                <a:latin typeface="+mn-lt"/>
              </a:rPr>
              <a:t/>
            </a:r>
            <a:br>
              <a:rPr lang="en-US" altLang="en-US" b="1" dirty="0">
                <a:latin typeface="+mn-lt"/>
              </a:rPr>
            </a:br>
            <a:endParaRPr lang="en-US" altLang="en-US" b="1" dirty="0">
              <a:latin typeface="+mn-lt"/>
            </a:endParaRPr>
          </a:p>
        </p:txBody>
      </p:sp>
      <p:sp>
        <p:nvSpPr>
          <p:cNvPr id="151555" name="Rectangle 3"/>
          <p:cNvSpPr>
            <a:spLocks noGrp="1" noChangeArrowheads="1"/>
          </p:cNvSpPr>
          <p:nvPr>
            <p:ph idx="1"/>
          </p:nvPr>
        </p:nvSpPr>
        <p:spPr/>
        <p:txBody>
          <a:bodyPr/>
          <a:lstStyle/>
          <a:p>
            <a:pPr eaLnBrk="1" hangingPunct="1">
              <a:buFontTx/>
              <a:buNone/>
              <a:defRPr/>
            </a:pPr>
            <a:r>
              <a:rPr lang="en-US" altLang="en-US" dirty="0">
                <a:effectLst/>
              </a:rPr>
              <a:t>“A self-limited vasculitis of unknown etiology that predominantly affects children younger than 5 years.  It is now the most common cause of acquired heart disease in children in the United States and Japan.”</a:t>
            </a:r>
          </a:p>
          <a:p>
            <a:pPr eaLnBrk="1" hangingPunct="1">
              <a:buFontTx/>
              <a:buNone/>
              <a:defRPr/>
            </a:pPr>
            <a:r>
              <a:rPr lang="en-US" altLang="en-US" dirty="0">
                <a:effectLst/>
              </a:rPr>
              <a:t>Jane Burns, MD*</a:t>
            </a:r>
            <a:endParaRPr lang="en-US" altLang="en-US" dirty="0"/>
          </a:p>
          <a:p>
            <a:pPr eaLnBrk="1" hangingPunct="1">
              <a:buFontTx/>
              <a:buNone/>
              <a:defRPr/>
            </a:pPr>
            <a:endParaRPr lang="en-US" altLang="en-US" dirty="0"/>
          </a:p>
          <a:p>
            <a:pPr eaLnBrk="1" hangingPunct="1">
              <a:buFontTx/>
              <a:buNone/>
              <a:defRPr/>
            </a:pPr>
            <a:r>
              <a:rPr lang="en-US" altLang="en-US" sz="1200" dirty="0"/>
              <a:t>*Burns, J. Adv. </a:t>
            </a:r>
            <a:r>
              <a:rPr lang="en-US" altLang="en-US" sz="1200" dirty="0" err="1"/>
              <a:t>Pediatr</a:t>
            </a:r>
            <a:r>
              <a:rPr lang="en-US" altLang="en-US" sz="1200" dirty="0"/>
              <a:t>. 48:157. 2001.</a:t>
            </a:r>
            <a:endParaRPr lang="en-US" altLang="en-US" dirty="0"/>
          </a:p>
        </p:txBody>
      </p:sp>
    </p:spTree>
    <p:extLst>
      <p:ext uri="{BB962C8B-B14F-4D97-AF65-F5344CB8AC3E}">
        <p14:creationId xmlns:p14="http://schemas.microsoft.com/office/powerpoint/2010/main" val="8313056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028" descr="Peeling"/>
          <p:cNvPicPr>
            <a:picLocks noGrp="1" noChangeAspect="1" noChangeArrowheads="1"/>
          </p:cNvPicPr>
          <p:nvPr>
            <p:ph/>
          </p:nvPr>
        </p:nvPicPr>
        <p:blipFill>
          <a:blip r:embed="rId3">
            <a:extLst>
              <a:ext uri="{28A0092B-C50C-407E-A947-70E740481C1C}">
                <a14:useLocalDpi xmlns:a14="http://schemas.microsoft.com/office/drawing/2010/main" val="0"/>
              </a:ext>
            </a:extLst>
          </a:blip>
          <a:stretch>
            <a:fillRect/>
          </a:stretch>
        </p:blipFill>
        <p:spPr>
          <a:xfrm>
            <a:off x="2141034" y="2032000"/>
            <a:ext cx="8118088" cy="3565912"/>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6981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Object 1026"/>
          <p:cNvGraphicFramePr>
            <a:graphicFrameLocks noGrp="1" noChangeAspect="1"/>
          </p:cNvGraphicFramePr>
          <p:nvPr>
            <p:ph/>
          </p:nvPr>
        </p:nvGraphicFramePr>
        <p:xfrm>
          <a:off x="5111750" y="1995488"/>
          <a:ext cx="1966913" cy="1966912"/>
        </p:xfrm>
        <a:graphic>
          <a:graphicData uri="http://schemas.openxmlformats.org/presentationml/2006/ole">
            <mc:AlternateContent xmlns:mc="http://schemas.openxmlformats.org/markup-compatibility/2006">
              <mc:Choice xmlns:v="urn:schemas-microsoft-com:vml" Requires="v">
                <p:oleObj spid="_x0000_s2106" name="Package" r:id="rId4" imgW="0" imgH="0" progId="Package">
                  <p:embed/>
                </p:oleObj>
              </mc:Choice>
              <mc:Fallback>
                <p:oleObj name="Package" r:id="rId4" imgW="0" imgH="0" progId="Package">
                  <p:embed/>
                  <p:pic>
                    <p:nvPicPr>
                      <p:cNvPr id="44034" name="Object 1026"/>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5111750" y="1995488"/>
                        <a:ext cx="1966913" cy="196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44035" name="Picture 10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1138" y="304800"/>
            <a:ext cx="4038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5580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622676" y="304800"/>
            <a:ext cx="4759325" cy="6324600"/>
          </a:xfrm>
        </p:spPr>
      </p:pic>
    </p:spTree>
    <p:extLst>
      <p:ext uri="{BB962C8B-B14F-4D97-AF65-F5344CB8AC3E}">
        <p14:creationId xmlns:p14="http://schemas.microsoft.com/office/powerpoint/2010/main" val="17356262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1792289" y="593726"/>
            <a:ext cx="3578225" cy="2479675"/>
          </a:xfrm>
        </p:spPr>
        <p:txBody>
          <a:bodyPr/>
          <a:lstStyle/>
          <a:p>
            <a:pPr eaLnBrk="1" hangingPunct="1">
              <a:defRPr/>
            </a:pPr>
            <a:endParaRPr lang="en-US" altLang="en-US"/>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7576" y="219076"/>
            <a:ext cx="4525963" cy="636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1828801"/>
            <a:ext cx="4348163"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5"/>
          <p:cNvSpPr txBox="1">
            <a:spLocks noChangeArrowheads="1"/>
          </p:cNvSpPr>
          <p:nvPr/>
        </p:nvSpPr>
        <p:spPr bwMode="auto">
          <a:xfrm>
            <a:off x="1628775" y="6583364"/>
            <a:ext cx="3183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Times" panose="02020603050405020304" pitchFamily="18" charset="0"/>
                <a:cs typeface="Times" panose="02020603050405020304" pitchFamily="18" charset="0"/>
              </a:rPr>
              <a:t>Trager, J. D. N Engl J Med 333(21): 1391. 1995.</a:t>
            </a:r>
          </a:p>
        </p:txBody>
      </p:sp>
    </p:spTree>
    <p:extLst>
      <p:ext uri="{BB962C8B-B14F-4D97-AF65-F5344CB8AC3E}">
        <p14:creationId xmlns:p14="http://schemas.microsoft.com/office/powerpoint/2010/main" val="19902673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2209800" y="330200"/>
            <a:ext cx="7772400" cy="1143000"/>
          </a:xfrm>
        </p:spPr>
        <p:txBody>
          <a:bodyPr/>
          <a:lstStyle/>
          <a:p>
            <a:pPr eaLnBrk="1" hangingPunct="1">
              <a:defRPr/>
            </a:pPr>
            <a:endParaRPr lang="en-US" altLang="en-US"/>
          </a:p>
        </p:txBody>
      </p:sp>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1" y="990601"/>
            <a:ext cx="6638925"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Line 4"/>
          <p:cNvSpPr>
            <a:spLocks noChangeShapeType="1"/>
          </p:cNvSpPr>
          <p:nvPr/>
        </p:nvSpPr>
        <p:spPr bwMode="auto">
          <a:xfrm flipV="1">
            <a:off x="2108200" y="3760788"/>
            <a:ext cx="1905000" cy="266700"/>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181" name="Text Box 5"/>
          <p:cNvSpPr txBox="1">
            <a:spLocks noChangeArrowheads="1"/>
          </p:cNvSpPr>
          <p:nvPr/>
        </p:nvSpPr>
        <p:spPr bwMode="auto">
          <a:xfrm>
            <a:off x="2852739" y="6234114"/>
            <a:ext cx="20730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Times" panose="02020603050405020304" pitchFamily="18" charset="0"/>
              </a:rPr>
              <a:t>Han, R. CMAJ 162:807. 2000.</a:t>
            </a:r>
          </a:p>
        </p:txBody>
      </p:sp>
    </p:spTree>
    <p:extLst>
      <p:ext uri="{BB962C8B-B14F-4D97-AF65-F5344CB8AC3E}">
        <p14:creationId xmlns:p14="http://schemas.microsoft.com/office/powerpoint/2010/main" val="6183016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eaLnBrk="1" hangingPunct="1">
              <a:defRPr/>
            </a:pPr>
            <a:r>
              <a:rPr lang="en-US" altLang="en-US">
                <a:effectLst/>
              </a:rPr>
              <a:t>Kawasaki Disease: S&amp;S</a:t>
            </a:r>
            <a:r>
              <a:rPr lang="en-US" altLang="en-US"/>
              <a:t/>
            </a:r>
            <a:br>
              <a:rPr lang="en-US" altLang="en-US"/>
            </a:br>
            <a:endParaRPr lang="en-US" altLang="en-US"/>
          </a:p>
        </p:txBody>
      </p:sp>
      <p:sp>
        <p:nvSpPr>
          <p:cNvPr id="52227" name="Rectangle 3"/>
          <p:cNvSpPr>
            <a:spLocks noGrp="1" noChangeArrowheads="1"/>
          </p:cNvSpPr>
          <p:nvPr>
            <p:ph idx="1"/>
          </p:nvPr>
        </p:nvSpPr>
        <p:spPr>
          <a:xfrm>
            <a:off x="1819507" y="2206084"/>
            <a:ext cx="7772400" cy="3986213"/>
          </a:xfrm>
        </p:spPr>
        <p:txBody>
          <a:bodyPr>
            <a:normAutofit/>
          </a:bodyPr>
          <a:lstStyle/>
          <a:p>
            <a:pPr eaLnBrk="1" hangingPunct="1">
              <a:lnSpc>
                <a:spcPct val="90000"/>
              </a:lnSpc>
            </a:pPr>
            <a:r>
              <a:rPr lang="en-US" altLang="en-US" sz="2000" dirty="0" smtClean="0">
                <a:effectLst/>
              </a:rPr>
              <a:t>Respiratory</a:t>
            </a:r>
          </a:p>
          <a:p>
            <a:pPr marL="324000" lvl="1" indent="0" eaLnBrk="1" hangingPunct="1">
              <a:lnSpc>
                <a:spcPct val="90000"/>
              </a:lnSpc>
              <a:buNone/>
            </a:pPr>
            <a:r>
              <a:rPr lang="en-US" altLang="en-US" sz="2000" dirty="0" smtClean="0">
                <a:effectLst/>
              </a:rPr>
              <a:t>- Rhinorrhea</a:t>
            </a:r>
            <a:r>
              <a:rPr lang="en-US" altLang="en-US" sz="2000" dirty="0" smtClean="0">
                <a:effectLst/>
              </a:rPr>
              <a:t>, cough, pulmonary infiltrate</a:t>
            </a:r>
          </a:p>
          <a:p>
            <a:pPr eaLnBrk="1" hangingPunct="1">
              <a:lnSpc>
                <a:spcPct val="90000"/>
              </a:lnSpc>
            </a:pPr>
            <a:r>
              <a:rPr lang="en-US" altLang="en-US" sz="2000" dirty="0" smtClean="0">
                <a:effectLst/>
              </a:rPr>
              <a:t>GI</a:t>
            </a:r>
            <a:endParaRPr lang="en-US" altLang="en-US" sz="2000" dirty="0"/>
          </a:p>
          <a:p>
            <a:pPr marL="324000" lvl="1" indent="0" eaLnBrk="1" hangingPunct="1">
              <a:lnSpc>
                <a:spcPct val="90000"/>
              </a:lnSpc>
              <a:buNone/>
            </a:pPr>
            <a:r>
              <a:rPr lang="en-US" altLang="en-US" sz="2000" dirty="0" smtClean="0">
                <a:effectLst/>
              </a:rPr>
              <a:t>- Diarrhea</a:t>
            </a:r>
            <a:r>
              <a:rPr lang="en-US" altLang="en-US" sz="2000" dirty="0" smtClean="0">
                <a:effectLst/>
              </a:rPr>
              <a:t>, vomiting, abdominal pain, hydrops of the gallbladder, jaundice</a:t>
            </a:r>
            <a:endParaRPr lang="en-US" altLang="en-US" sz="2000" dirty="0"/>
          </a:p>
          <a:p>
            <a:pPr eaLnBrk="1" hangingPunct="1">
              <a:lnSpc>
                <a:spcPct val="90000"/>
              </a:lnSpc>
            </a:pPr>
            <a:r>
              <a:rPr lang="en-US" altLang="en-US" sz="2000" dirty="0" smtClean="0">
                <a:effectLst/>
              </a:rPr>
              <a:t>Neurologic</a:t>
            </a:r>
            <a:endParaRPr lang="en-US" altLang="en-US" sz="2000" dirty="0"/>
          </a:p>
          <a:p>
            <a:pPr marL="324000" lvl="1" indent="0" eaLnBrk="1" hangingPunct="1">
              <a:lnSpc>
                <a:spcPct val="90000"/>
              </a:lnSpc>
              <a:buNone/>
            </a:pPr>
            <a:r>
              <a:rPr lang="en-US" altLang="en-US" sz="2000" dirty="0" smtClean="0">
                <a:effectLst/>
              </a:rPr>
              <a:t>- Irritability</a:t>
            </a:r>
            <a:r>
              <a:rPr lang="en-US" altLang="en-US" sz="2000" dirty="0" smtClean="0">
                <a:effectLst/>
              </a:rPr>
              <a:t>, aseptic meningitis, facial palsy, hearing loss</a:t>
            </a:r>
            <a:endParaRPr lang="en-US" altLang="en-US" sz="2000" dirty="0"/>
          </a:p>
          <a:p>
            <a:pPr eaLnBrk="1" hangingPunct="1">
              <a:lnSpc>
                <a:spcPct val="90000"/>
              </a:lnSpc>
            </a:pPr>
            <a:r>
              <a:rPr lang="en-US" altLang="en-US" sz="2000" dirty="0" smtClean="0">
                <a:effectLst/>
              </a:rPr>
              <a:t>Musculoskeletal</a:t>
            </a:r>
            <a:endParaRPr lang="en-US" altLang="en-US" sz="2000" dirty="0"/>
          </a:p>
          <a:p>
            <a:pPr marL="324000" lvl="1" indent="0" eaLnBrk="1" hangingPunct="1">
              <a:lnSpc>
                <a:spcPct val="90000"/>
              </a:lnSpc>
              <a:buNone/>
            </a:pPr>
            <a:r>
              <a:rPr lang="en-US" altLang="en-US" sz="2000" dirty="0" smtClean="0">
                <a:effectLst/>
              </a:rPr>
              <a:t>- Myositis</a:t>
            </a:r>
            <a:r>
              <a:rPr lang="en-US" altLang="en-US" sz="2000" dirty="0" smtClean="0">
                <a:effectLst/>
              </a:rPr>
              <a:t>, arthralgia, arthritis</a:t>
            </a:r>
            <a:endParaRPr lang="en-US" altLang="en-US" sz="2000" dirty="0"/>
          </a:p>
        </p:txBody>
      </p:sp>
    </p:spTree>
    <p:extLst>
      <p:ext uri="{BB962C8B-B14F-4D97-AF65-F5344CB8AC3E}">
        <p14:creationId xmlns:p14="http://schemas.microsoft.com/office/powerpoint/2010/main" val="24047829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P1010003"/>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057400" y="1143001"/>
            <a:ext cx="8001000" cy="441166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9406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P1010002"/>
          <p:cNvPicPr>
            <a:picLocks noGrp="1" noChangeAspect="1" noChangeArrowheads="1"/>
          </p:cNvPicPr>
          <p:nvPr>
            <p:ph/>
          </p:nvPr>
        </p:nvPicPr>
        <p:blipFill>
          <a:blip r:embed="rId3">
            <a:extLst>
              <a:ext uri="{28A0092B-C50C-407E-A947-70E740481C1C}">
                <a14:useLocalDpi xmlns:a14="http://schemas.microsoft.com/office/drawing/2010/main" val="0"/>
              </a:ext>
            </a:extLst>
          </a:blip>
          <a:stretch>
            <a:fillRect/>
          </a:stretch>
        </p:blipFill>
        <p:spPr>
          <a:xfrm>
            <a:off x="1666146" y="609600"/>
            <a:ext cx="8859708" cy="54864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854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Clinical features that are </a:t>
            </a:r>
            <a:r>
              <a:rPr lang="en-US" i="1" dirty="0"/>
              <a:t>not consistent </a:t>
            </a:r>
            <a:r>
              <a:rPr lang="en-US" dirty="0"/>
              <a:t>with KD</a:t>
            </a:r>
          </a:p>
        </p:txBody>
      </p:sp>
      <p:sp>
        <p:nvSpPr>
          <p:cNvPr id="2" name="Content Placeholder 1"/>
          <p:cNvSpPr>
            <a:spLocks noGrp="1"/>
          </p:cNvSpPr>
          <p:nvPr>
            <p:ph idx="1"/>
          </p:nvPr>
        </p:nvSpPr>
        <p:spPr/>
        <p:txBody>
          <a:bodyPr>
            <a:normAutofit/>
          </a:bodyPr>
          <a:lstStyle/>
          <a:p>
            <a:r>
              <a:rPr lang="en-US" sz="2400" dirty="0" smtClean="0"/>
              <a:t>exudative conjunctivitis</a:t>
            </a:r>
          </a:p>
          <a:p>
            <a:r>
              <a:rPr lang="en-US" sz="2400" dirty="0" smtClean="0"/>
              <a:t>exudative pharyngitis</a:t>
            </a:r>
          </a:p>
          <a:p>
            <a:r>
              <a:rPr lang="en-US" sz="2400" dirty="0" smtClean="0"/>
              <a:t>generalized lymphadenopathy</a:t>
            </a:r>
            <a:endParaRPr lang="en-US" sz="2400" dirty="0"/>
          </a:p>
          <a:p>
            <a:r>
              <a:rPr lang="en-US" sz="2400" dirty="0"/>
              <a:t>discrete oral lesions (ulceration or exudative pharyngitis</a:t>
            </a:r>
            <a:r>
              <a:rPr lang="en-US" sz="2400" dirty="0" smtClean="0"/>
              <a:t>)</a:t>
            </a:r>
          </a:p>
          <a:p>
            <a:r>
              <a:rPr lang="en-US" sz="2400" dirty="0" smtClean="0"/>
              <a:t> splenomegaly</a:t>
            </a:r>
            <a:endParaRPr lang="en-US" sz="2400" dirty="0"/>
          </a:p>
          <a:p>
            <a:r>
              <a:rPr lang="en-US" sz="2400" dirty="0"/>
              <a:t>bullous, petechial, or vesicular rashes.</a:t>
            </a:r>
          </a:p>
        </p:txBody>
      </p:sp>
    </p:spTree>
    <p:extLst>
      <p:ext uri="{BB962C8B-B14F-4D97-AF65-F5344CB8AC3E}">
        <p14:creationId xmlns:p14="http://schemas.microsoft.com/office/powerpoint/2010/main" val="3584049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eaLnBrk="1" hangingPunct="1">
              <a:defRPr/>
            </a:pPr>
            <a:r>
              <a:rPr lang="en-US" altLang="en-US">
                <a:effectLst/>
              </a:rPr>
              <a:t>Kawasaki Disease: Labs</a:t>
            </a:r>
            <a:endParaRPr lang="en-US" altLang="en-US"/>
          </a:p>
        </p:txBody>
      </p:sp>
      <p:sp>
        <p:nvSpPr>
          <p:cNvPr id="58371" name="Rectangle 3"/>
          <p:cNvSpPr>
            <a:spLocks noGrp="1" noChangeArrowheads="1"/>
          </p:cNvSpPr>
          <p:nvPr>
            <p:ph sz="half" idx="1"/>
          </p:nvPr>
        </p:nvSpPr>
        <p:spPr>
          <a:xfrm>
            <a:off x="1340004" y="2328746"/>
            <a:ext cx="3810000" cy="4114800"/>
          </a:xfrm>
        </p:spPr>
        <p:txBody>
          <a:bodyPr>
            <a:noAutofit/>
          </a:bodyPr>
          <a:lstStyle/>
          <a:p>
            <a:pPr eaLnBrk="1" hangingPunct="1">
              <a:lnSpc>
                <a:spcPct val="90000"/>
              </a:lnSpc>
            </a:pPr>
            <a:r>
              <a:rPr lang="en-US" altLang="en-US" sz="2000" dirty="0"/>
              <a:t>Early</a:t>
            </a:r>
          </a:p>
          <a:p>
            <a:pPr lvl="1" eaLnBrk="1" hangingPunct="1">
              <a:lnSpc>
                <a:spcPct val="90000"/>
              </a:lnSpc>
            </a:pPr>
            <a:r>
              <a:rPr lang="en-US" altLang="en-US" sz="2000" dirty="0" smtClean="0">
                <a:effectLst/>
              </a:rPr>
              <a:t>Leukocytosis</a:t>
            </a:r>
          </a:p>
          <a:p>
            <a:pPr lvl="1" eaLnBrk="1" hangingPunct="1">
              <a:lnSpc>
                <a:spcPct val="90000"/>
              </a:lnSpc>
            </a:pPr>
            <a:r>
              <a:rPr lang="en-US" altLang="en-US" sz="2000" dirty="0" smtClean="0">
                <a:effectLst/>
              </a:rPr>
              <a:t>Left shift</a:t>
            </a:r>
          </a:p>
          <a:p>
            <a:pPr lvl="1" eaLnBrk="1" hangingPunct="1">
              <a:lnSpc>
                <a:spcPct val="90000"/>
              </a:lnSpc>
            </a:pPr>
            <a:r>
              <a:rPr lang="en-US" altLang="en-US" sz="2000" dirty="0" smtClean="0">
                <a:effectLst/>
              </a:rPr>
              <a:t>Mild anemia</a:t>
            </a:r>
          </a:p>
          <a:p>
            <a:pPr lvl="1" eaLnBrk="1" hangingPunct="1">
              <a:lnSpc>
                <a:spcPct val="90000"/>
              </a:lnSpc>
            </a:pPr>
            <a:r>
              <a:rPr lang="en-US" altLang="en-US" sz="2000" dirty="0" smtClean="0">
                <a:effectLst/>
              </a:rPr>
              <a:t>Thrombocytopenia/ Thrombocytosis</a:t>
            </a:r>
          </a:p>
          <a:p>
            <a:pPr lvl="1" eaLnBrk="1" hangingPunct="1">
              <a:lnSpc>
                <a:spcPct val="90000"/>
              </a:lnSpc>
            </a:pPr>
            <a:r>
              <a:rPr lang="en-US" altLang="en-US" sz="2000" dirty="0" smtClean="0">
                <a:effectLst/>
              </a:rPr>
              <a:t>Elevated ESR</a:t>
            </a:r>
          </a:p>
          <a:p>
            <a:pPr lvl="1" eaLnBrk="1" hangingPunct="1">
              <a:lnSpc>
                <a:spcPct val="90000"/>
              </a:lnSpc>
            </a:pPr>
            <a:r>
              <a:rPr lang="en-US" altLang="en-US" sz="2000" dirty="0" smtClean="0">
                <a:effectLst/>
              </a:rPr>
              <a:t>Elevated CRP</a:t>
            </a:r>
          </a:p>
          <a:p>
            <a:pPr lvl="1" eaLnBrk="1" hangingPunct="1">
              <a:lnSpc>
                <a:spcPct val="90000"/>
              </a:lnSpc>
            </a:pPr>
            <a:r>
              <a:rPr lang="en-US" altLang="en-US" sz="2000" dirty="0" smtClean="0">
                <a:effectLst/>
              </a:rPr>
              <a:t>Hypoalbuminemia</a:t>
            </a:r>
          </a:p>
          <a:p>
            <a:pPr lvl="1" eaLnBrk="1" hangingPunct="1">
              <a:lnSpc>
                <a:spcPct val="90000"/>
              </a:lnSpc>
            </a:pPr>
            <a:r>
              <a:rPr lang="en-US" altLang="en-US" sz="2000" dirty="0" smtClean="0">
                <a:effectLst/>
              </a:rPr>
              <a:t>Elevated transaminases</a:t>
            </a:r>
          </a:p>
          <a:p>
            <a:pPr lvl="1" eaLnBrk="1" hangingPunct="1">
              <a:lnSpc>
                <a:spcPct val="90000"/>
              </a:lnSpc>
            </a:pPr>
            <a:r>
              <a:rPr lang="en-US" altLang="en-US" sz="2000" dirty="0" smtClean="0">
                <a:effectLst/>
              </a:rPr>
              <a:t>Sterile pyuria</a:t>
            </a:r>
            <a:endParaRPr lang="en-US" altLang="en-US" sz="2000" dirty="0"/>
          </a:p>
        </p:txBody>
      </p:sp>
      <p:sp>
        <p:nvSpPr>
          <p:cNvPr id="176132" name="Rectangle 4"/>
          <p:cNvSpPr>
            <a:spLocks noGrp="1" noChangeArrowheads="1"/>
          </p:cNvSpPr>
          <p:nvPr>
            <p:ph sz="half" idx="2"/>
          </p:nvPr>
        </p:nvSpPr>
        <p:spPr>
          <a:xfrm>
            <a:off x="6172200" y="1905000"/>
            <a:ext cx="3810000" cy="4191000"/>
          </a:xfrm>
        </p:spPr>
        <p:txBody>
          <a:bodyPr>
            <a:normAutofit/>
          </a:bodyPr>
          <a:lstStyle/>
          <a:p>
            <a:pPr eaLnBrk="1" hangingPunct="1">
              <a:defRPr/>
            </a:pPr>
            <a:r>
              <a:rPr lang="en-US" altLang="en-US" sz="2000" dirty="0">
                <a:effectLst/>
              </a:rPr>
              <a:t>Late</a:t>
            </a:r>
          </a:p>
          <a:p>
            <a:pPr lvl="1" eaLnBrk="1" hangingPunct="1">
              <a:defRPr/>
            </a:pPr>
            <a:r>
              <a:rPr lang="en-US" altLang="en-US" sz="2000" dirty="0">
                <a:effectLst/>
              </a:rPr>
              <a:t>Thrombocytosis</a:t>
            </a:r>
          </a:p>
          <a:p>
            <a:pPr lvl="1" eaLnBrk="1" hangingPunct="1">
              <a:defRPr/>
            </a:pPr>
            <a:r>
              <a:rPr lang="en-US" altLang="en-US" sz="2000" dirty="0">
                <a:effectLst/>
              </a:rPr>
              <a:t>Elevated CRP</a:t>
            </a:r>
            <a:endParaRPr lang="en-US" altLang="en-US" sz="2000" dirty="0"/>
          </a:p>
        </p:txBody>
      </p:sp>
    </p:spTree>
    <p:extLst>
      <p:ext uri="{BB962C8B-B14F-4D97-AF65-F5344CB8AC3E}">
        <p14:creationId xmlns:p14="http://schemas.microsoft.com/office/powerpoint/2010/main" val="2146756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normAutofit/>
          </a:bodyPr>
          <a:lstStyle/>
          <a:p>
            <a:pPr eaLnBrk="1" hangingPunct="1">
              <a:defRPr/>
            </a:pPr>
            <a:r>
              <a:rPr lang="en-US" altLang="en-US" sz="3600" b="1" dirty="0">
                <a:effectLst/>
                <a:latin typeface="+mn-lt"/>
              </a:rPr>
              <a:t>What is Kawasaki Disease?</a:t>
            </a:r>
            <a:endParaRPr lang="en-US" altLang="en-US" sz="3600" b="1" dirty="0">
              <a:latin typeface="+mn-lt"/>
            </a:endParaRPr>
          </a:p>
        </p:txBody>
      </p:sp>
      <p:sp>
        <p:nvSpPr>
          <p:cNvPr id="13315" name="Rectangle 3"/>
          <p:cNvSpPr>
            <a:spLocks noGrp="1" noChangeArrowheads="1"/>
          </p:cNvSpPr>
          <p:nvPr>
            <p:ph idx="1"/>
          </p:nvPr>
        </p:nvSpPr>
        <p:spPr>
          <a:xfrm>
            <a:off x="2209800" y="1981200"/>
            <a:ext cx="8077200" cy="4114800"/>
          </a:xfrm>
        </p:spPr>
        <p:txBody>
          <a:bodyPr/>
          <a:lstStyle/>
          <a:p>
            <a:pPr eaLnBrk="1" hangingPunct="1"/>
            <a:r>
              <a:rPr lang="en-US" altLang="en-US" sz="3600" dirty="0">
                <a:latin typeface="+mj-lt"/>
              </a:rPr>
              <a:t>Idiopathic multisystem disease characterized by vasculitis of </a:t>
            </a:r>
            <a:r>
              <a:rPr lang="en-US" altLang="en-US" sz="3600" dirty="0" smtClean="0">
                <a:latin typeface="+mj-lt"/>
              </a:rPr>
              <a:t>medium </a:t>
            </a:r>
            <a:r>
              <a:rPr lang="en-US" altLang="en-US" sz="3600" dirty="0">
                <a:latin typeface="+mj-lt"/>
              </a:rPr>
              <a:t>blood vessels, including coronary arteries</a:t>
            </a:r>
          </a:p>
          <a:p>
            <a:pPr eaLnBrk="1" hangingPunct="1"/>
            <a:endParaRPr lang="en-US" altLang="en-US" sz="3600" dirty="0">
              <a:latin typeface="+mj-lt"/>
            </a:endParaRPr>
          </a:p>
        </p:txBody>
      </p:sp>
    </p:spTree>
    <p:extLst>
      <p:ext uri="{BB962C8B-B14F-4D97-AF65-F5344CB8AC3E}">
        <p14:creationId xmlns:p14="http://schemas.microsoft.com/office/powerpoint/2010/main" val="9581413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815896" y="754566"/>
            <a:ext cx="9989635" cy="838200"/>
          </a:xfrm>
        </p:spPr>
        <p:txBody>
          <a:bodyPr>
            <a:noAutofit/>
          </a:bodyPr>
          <a:lstStyle/>
          <a:p>
            <a:pPr eaLnBrk="1" hangingPunct="1"/>
            <a:r>
              <a:rPr lang="en-US" altLang="en-US" dirty="0" smtClean="0">
                <a:effectLst/>
              </a:rPr>
              <a:t>Cardiovascular Manifestations of Acute Kawasaki Disease</a:t>
            </a:r>
          </a:p>
        </p:txBody>
      </p:sp>
      <p:sp>
        <p:nvSpPr>
          <p:cNvPr id="43011" name="Rectangle 3"/>
          <p:cNvSpPr>
            <a:spLocks noGrp="1" noChangeArrowheads="1"/>
          </p:cNvSpPr>
          <p:nvPr>
            <p:ph idx="1"/>
          </p:nvPr>
        </p:nvSpPr>
        <p:spPr>
          <a:xfrm>
            <a:off x="1529575" y="1494264"/>
            <a:ext cx="7772400" cy="4267200"/>
          </a:xfrm>
        </p:spPr>
        <p:txBody>
          <a:bodyPr/>
          <a:lstStyle/>
          <a:p>
            <a:pPr eaLnBrk="1" hangingPunct="1">
              <a:defRPr/>
            </a:pPr>
            <a:r>
              <a:rPr lang="en-US" altLang="en-US" dirty="0">
                <a:effectLst/>
              </a:rPr>
              <a:t>None</a:t>
            </a:r>
            <a:endParaRPr lang="en-US" altLang="en-US" dirty="0"/>
          </a:p>
          <a:p>
            <a:pPr eaLnBrk="1" hangingPunct="1">
              <a:defRPr/>
            </a:pPr>
            <a:r>
              <a:rPr lang="en-US" altLang="en-US" dirty="0"/>
              <a:t>Suggestive of myocarditis (50%)</a:t>
            </a:r>
          </a:p>
          <a:p>
            <a:pPr lvl="1" eaLnBrk="1" hangingPunct="1">
              <a:defRPr/>
            </a:pPr>
            <a:r>
              <a:rPr lang="en-US" altLang="en-US" dirty="0"/>
              <a:t>Tachycardia, murmur, gallop rhythms</a:t>
            </a:r>
          </a:p>
          <a:p>
            <a:pPr lvl="1" eaLnBrk="1" hangingPunct="1">
              <a:defRPr/>
            </a:pPr>
            <a:r>
              <a:rPr lang="en-US" altLang="en-US" dirty="0"/>
              <a:t>Disproportionate to degree of fever &amp; anemia</a:t>
            </a:r>
          </a:p>
          <a:p>
            <a:pPr eaLnBrk="1" hangingPunct="1">
              <a:defRPr/>
            </a:pPr>
            <a:r>
              <a:rPr lang="en-US" altLang="en-US" dirty="0"/>
              <a:t>Suggestive of pericarditis</a:t>
            </a:r>
          </a:p>
          <a:p>
            <a:pPr lvl="1" eaLnBrk="1" hangingPunct="1">
              <a:defRPr/>
            </a:pPr>
            <a:r>
              <a:rPr lang="en-US" altLang="en-US" dirty="0"/>
              <a:t>Present in 25% although symptoms are rare</a:t>
            </a:r>
          </a:p>
          <a:p>
            <a:pPr lvl="1" eaLnBrk="1" hangingPunct="1">
              <a:defRPr/>
            </a:pPr>
            <a:r>
              <a:rPr lang="en-US" altLang="en-US" dirty="0"/>
              <a:t>Distant heart tones, pericardial friction rub, tamponade</a:t>
            </a:r>
          </a:p>
        </p:txBody>
      </p:sp>
    </p:spTree>
    <p:extLst>
      <p:ext uri="{BB962C8B-B14F-4D97-AF65-F5344CB8AC3E}">
        <p14:creationId xmlns:p14="http://schemas.microsoft.com/office/powerpoint/2010/main" val="2260986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eaLnBrk="1" hangingPunct="1">
              <a:defRPr/>
            </a:pPr>
            <a:r>
              <a:rPr lang="en-US" altLang="en-US">
                <a:effectLst/>
              </a:rPr>
              <a:t>Cardiology in the Acute Setting</a:t>
            </a:r>
            <a:endParaRPr lang="en-US" altLang="en-US"/>
          </a:p>
        </p:txBody>
      </p:sp>
      <p:sp>
        <p:nvSpPr>
          <p:cNvPr id="64515" name="Rectangle 3"/>
          <p:cNvSpPr>
            <a:spLocks noGrp="1" noChangeArrowheads="1"/>
          </p:cNvSpPr>
          <p:nvPr>
            <p:ph idx="1"/>
          </p:nvPr>
        </p:nvSpPr>
        <p:spPr/>
        <p:txBody>
          <a:bodyPr>
            <a:normAutofit/>
          </a:bodyPr>
          <a:lstStyle/>
          <a:p>
            <a:pPr eaLnBrk="1" hangingPunct="1"/>
            <a:r>
              <a:rPr lang="en-US" altLang="en-US" sz="2400" dirty="0" smtClean="0">
                <a:effectLst/>
              </a:rPr>
              <a:t>Usually just to document baseline coronary artery status–not an emergency</a:t>
            </a:r>
          </a:p>
          <a:p>
            <a:pPr eaLnBrk="1" hangingPunct="1"/>
            <a:r>
              <a:rPr lang="en-US" altLang="en-US" sz="2400" dirty="0" smtClean="0">
                <a:effectLst/>
              </a:rPr>
              <a:t>If myocarditis suspected–an emergency</a:t>
            </a:r>
          </a:p>
          <a:p>
            <a:pPr eaLnBrk="1" hangingPunct="1"/>
            <a:r>
              <a:rPr lang="en-US" altLang="en-US" sz="2400" dirty="0" smtClean="0">
                <a:effectLst/>
              </a:rPr>
              <a:t>Can help diagnose “atypical” disease</a:t>
            </a:r>
          </a:p>
        </p:txBody>
      </p:sp>
    </p:spTree>
    <p:extLst>
      <p:ext uri="{BB962C8B-B14F-4D97-AF65-F5344CB8AC3E}">
        <p14:creationId xmlns:p14="http://schemas.microsoft.com/office/powerpoint/2010/main" val="3918719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eaLnBrk="1" hangingPunct="1">
              <a:defRPr/>
            </a:pPr>
            <a:r>
              <a:rPr lang="en-US" altLang="en-US">
                <a:effectLst/>
              </a:rPr>
              <a:t>Echocardiographic Findings</a:t>
            </a:r>
            <a:endParaRPr lang="en-US" altLang="en-US"/>
          </a:p>
        </p:txBody>
      </p:sp>
      <p:sp>
        <p:nvSpPr>
          <p:cNvPr id="182275" name="Rectangle 3"/>
          <p:cNvSpPr>
            <a:spLocks noGrp="1" noChangeArrowheads="1"/>
          </p:cNvSpPr>
          <p:nvPr>
            <p:ph idx="1"/>
          </p:nvPr>
        </p:nvSpPr>
        <p:spPr/>
        <p:txBody>
          <a:bodyPr/>
          <a:lstStyle/>
          <a:p>
            <a:pPr eaLnBrk="1" hangingPunct="1">
              <a:defRPr/>
            </a:pPr>
            <a:r>
              <a:rPr lang="en-US" altLang="en-US" sz="3600"/>
              <a:t>Myocarditis with dysfunction</a:t>
            </a:r>
          </a:p>
          <a:p>
            <a:pPr eaLnBrk="1" hangingPunct="1">
              <a:defRPr/>
            </a:pPr>
            <a:r>
              <a:rPr lang="en-US" altLang="en-US" sz="3600"/>
              <a:t>Pericarditis with an effusion</a:t>
            </a:r>
          </a:p>
          <a:p>
            <a:pPr eaLnBrk="1" hangingPunct="1">
              <a:defRPr/>
            </a:pPr>
            <a:r>
              <a:rPr lang="en-US" altLang="en-US" sz="3600"/>
              <a:t>Valvar insufficiency</a:t>
            </a:r>
          </a:p>
          <a:p>
            <a:pPr eaLnBrk="1" hangingPunct="1">
              <a:defRPr/>
            </a:pPr>
            <a:r>
              <a:rPr lang="en-US" altLang="en-US" sz="3600"/>
              <a:t>Coronary arterial changes</a:t>
            </a:r>
            <a:endParaRPr lang="en-US" altLang="en-US"/>
          </a:p>
        </p:txBody>
      </p:sp>
    </p:spTree>
    <p:extLst>
      <p:ext uri="{BB962C8B-B14F-4D97-AF65-F5344CB8AC3E}">
        <p14:creationId xmlns:p14="http://schemas.microsoft.com/office/powerpoint/2010/main" val="1275709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209800" y="304800"/>
            <a:ext cx="7772400" cy="1066800"/>
          </a:xfrm>
        </p:spPr>
        <p:txBody>
          <a:bodyPr/>
          <a:lstStyle/>
          <a:p>
            <a:pPr eaLnBrk="1" hangingPunct="1">
              <a:defRPr/>
            </a:pPr>
            <a:r>
              <a:rPr lang="en-US" altLang="en-US">
                <a:effectLst/>
              </a:rPr>
              <a:t>Coronary Arterial Changes</a:t>
            </a:r>
            <a:endParaRPr lang="en-US" altLang="en-US"/>
          </a:p>
        </p:txBody>
      </p:sp>
      <p:sp>
        <p:nvSpPr>
          <p:cNvPr id="68611" name="Rectangle 3"/>
          <p:cNvSpPr>
            <a:spLocks noGrp="1" noChangeArrowheads="1"/>
          </p:cNvSpPr>
          <p:nvPr>
            <p:ph idx="1"/>
          </p:nvPr>
        </p:nvSpPr>
        <p:spPr>
          <a:xfrm>
            <a:off x="2209800" y="1600200"/>
            <a:ext cx="8077200" cy="4495800"/>
          </a:xfrm>
        </p:spPr>
        <p:txBody>
          <a:bodyPr>
            <a:normAutofit/>
          </a:bodyPr>
          <a:lstStyle/>
          <a:p>
            <a:pPr eaLnBrk="1" hangingPunct="1"/>
            <a:r>
              <a:rPr lang="en-US" altLang="en-US" sz="2400" dirty="0"/>
              <a:t>15% to 25 % of untreated patients develop coronary artery changes</a:t>
            </a:r>
          </a:p>
          <a:p>
            <a:pPr eaLnBrk="1" hangingPunct="1"/>
            <a:r>
              <a:rPr lang="en-US" altLang="en-US" sz="2400" dirty="0"/>
              <a:t>3-7% if treated in first 10 days of fever with IVIG</a:t>
            </a:r>
          </a:p>
          <a:p>
            <a:pPr eaLnBrk="1" hangingPunct="1"/>
            <a:r>
              <a:rPr lang="en-US" altLang="en-US" sz="2400" dirty="0"/>
              <a:t>Most commonly proximal, can be distal</a:t>
            </a:r>
          </a:p>
          <a:p>
            <a:pPr lvl="1" eaLnBrk="1" hangingPunct="1"/>
            <a:r>
              <a:rPr lang="en-US" altLang="en-US" sz="2400" dirty="0" smtClean="0">
                <a:effectLst/>
              </a:rPr>
              <a:t>Left main </a:t>
            </a:r>
            <a:r>
              <a:rPr lang="en-US" altLang="en-US" sz="2400" b="1" dirty="0" smtClean="0">
                <a:effectLst/>
              </a:rPr>
              <a:t>&gt;</a:t>
            </a:r>
            <a:r>
              <a:rPr lang="en-US" altLang="en-US" sz="2400" dirty="0" smtClean="0">
                <a:effectLst/>
              </a:rPr>
              <a:t> LAD </a:t>
            </a:r>
            <a:r>
              <a:rPr lang="en-US" altLang="en-US" sz="2400" b="1" dirty="0" smtClean="0">
                <a:effectLst/>
              </a:rPr>
              <a:t>&gt;</a:t>
            </a:r>
            <a:r>
              <a:rPr lang="en-US" altLang="en-US" sz="2400" dirty="0" smtClean="0">
                <a:effectLst/>
              </a:rPr>
              <a:t> Right</a:t>
            </a:r>
          </a:p>
        </p:txBody>
      </p:sp>
    </p:spTree>
    <p:extLst>
      <p:ext uri="{BB962C8B-B14F-4D97-AF65-F5344CB8AC3E}">
        <p14:creationId xmlns:p14="http://schemas.microsoft.com/office/powerpoint/2010/main" val="3076531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2209800" y="609600"/>
            <a:ext cx="7772400" cy="990600"/>
          </a:xfrm>
        </p:spPr>
        <p:txBody>
          <a:bodyPr/>
          <a:lstStyle/>
          <a:p>
            <a:pPr eaLnBrk="1" hangingPunct="1">
              <a:defRPr/>
            </a:pPr>
            <a:r>
              <a:rPr lang="en-US" altLang="en-US">
                <a:effectLst/>
              </a:rPr>
              <a:t>Coronary Arterial Changes</a:t>
            </a:r>
            <a:endParaRPr lang="en-US" altLang="en-US"/>
          </a:p>
        </p:txBody>
      </p:sp>
      <p:sp>
        <p:nvSpPr>
          <p:cNvPr id="70659" name="Rectangle 3"/>
          <p:cNvSpPr>
            <a:spLocks noGrp="1" noChangeArrowheads="1"/>
          </p:cNvSpPr>
          <p:nvPr>
            <p:ph idx="1"/>
          </p:nvPr>
        </p:nvSpPr>
        <p:spPr>
          <a:xfrm>
            <a:off x="2209800" y="2133600"/>
            <a:ext cx="7772400" cy="3962400"/>
          </a:xfrm>
        </p:spPr>
        <p:txBody>
          <a:bodyPr>
            <a:normAutofit/>
          </a:bodyPr>
          <a:lstStyle/>
          <a:p>
            <a:pPr eaLnBrk="1" hangingPunct="1">
              <a:lnSpc>
                <a:spcPct val="90000"/>
              </a:lnSpc>
            </a:pPr>
            <a:r>
              <a:rPr lang="en-US" altLang="en-US" sz="2400" dirty="0"/>
              <a:t>Vary in severity from echogenicity due to thickening and edema or asymptomatic coronary artery ectasia to giant aneurysms</a:t>
            </a:r>
          </a:p>
          <a:p>
            <a:pPr eaLnBrk="1" hangingPunct="1">
              <a:lnSpc>
                <a:spcPct val="90000"/>
              </a:lnSpc>
            </a:pPr>
            <a:r>
              <a:rPr lang="en-US" altLang="en-US" sz="2400" dirty="0"/>
              <a:t>May lead to myocardial infarction, sudden death, or ischemic heart disease</a:t>
            </a:r>
          </a:p>
        </p:txBody>
      </p:sp>
    </p:spTree>
    <p:extLst>
      <p:ext uri="{BB962C8B-B14F-4D97-AF65-F5344CB8AC3E}">
        <p14:creationId xmlns:p14="http://schemas.microsoft.com/office/powerpoint/2010/main" val="110520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2133600" y="304800"/>
            <a:ext cx="7772400" cy="1143000"/>
          </a:xfrm>
        </p:spPr>
        <p:txBody>
          <a:bodyPr/>
          <a:lstStyle/>
          <a:p>
            <a:pPr eaLnBrk="1" hangingPunct="1">
              <a:defRPr/>
            </a:pPr>
            <a:r>
              <a:rPr lang="en-US" altLang="en-US">
                <a:effectLst/>
              </a:rPr>
              <a:t>Coronary Aneurysms</a:t>
            </a:r>
            <a:endParaRPr lang="en-US" altLang="en-US"/>
          </a:p>
        </p:txBody>
      </p:sp>
      <p:sp>
        <p:nvSpPr>
          <p:cNvPr id="192515" name="Rectangle 3"/>
          <p:cNvSpPr>
            <a:spLocks noGrp="1" noChangeArrowheads="1"/>
          </p:cNvSpPr>
          <p:nvPr>
            <p:ph idx="1"/>
          </p:nvPr>
        </p:nvSpPr>
        <p:spPr>
          <a:xfrm>
            <a:off x="1830542" y="2132671"/>
            <a:ext cx="7772400" cy="4114800"/>
          </a:xfrm>
        </p:spPr>
        <p:txBody>
          <a:bodyPr>
            <a:normAutofit/>
          </a:bodyPr>
          <a:lstStyle/>
          <a:p>
            <a:pPr eaLnBrk="1" hangingPunct="1">
              <a:lnSpc>
                <a:spcPct val="90000"/>
              </a:lnSpc>
              <a:defRPr/>
            </a:pPr>
            <a:r>
              <a:rPr lang="en-US" altLang="en-US" sz="2400" b="1" dirty="0"/>
              <a:t>Size</a:t>
            </a:r>
          </a:p>
          <a:p>
            <a:pPr lvl="1" eaLnBrk="1" hangingPunct="1">
              <a:lnSpc>
                <a:spcPct val="90000"/>
              </a:lnSpc>
              <a:defRPr/>
            </a:pPr>
            <a:r>
              <a:rPr lang="en-US" altLang="en-US" sz="2400" dirty="0"/>
              <a:t>Small = &lt;5 mm diameter </a:t>
            </a:r>
          </a:p>
          <a:p>
            <a:pPr lvl="1" eaLnBrk="1" hangingPunct="1">
              <a:lnSpc>
                <a:spcPct val="90000"/>
              </a:lnSpc>
              <a:defRPr/>
            </a:pPr>
            <a:r>
              <a:rPr lang="en-US" altLang="en-US" sz="2400" dirty="0"/>
              <a:t>Medium = 5-8 mm</a:t>
            </a:r>
          </a:p>
          <a:p>
            <a:pPr lvl="1" eaLnBrk="1" hangingPunct="1">
              <a:lnSpc>
                <a:spcPct val="90000"/>
              </a:lnSpc>
              <a:defRPr/>
            </a:pPr>
            <a:r>
              <a:rPr lang="en-US" altLang="en-US" sz="2400" dirty="0"/>
              <a:t>Giant = ≥ 8 mm</a:t>
            </a:r>
          </a:p>
          <a:p>
            <a:pPr lvl="2" eaLnBrk="1" hangingPunct="1">
              <a:lnSpc>
                <a:spcPct val="90000"/>
              </a:lnSpc>
              <a:defRPr/>
            </a:pPr>
            <a:r>
              <a:rPr lang="en-US" altLang="en-US" sz="2400" dirty="0"/>
              <a:t>Highest risk for sequelae</a:t>
            </a:r>
          </a:p>
          <a:p>
            <a:pPr eaLnBrk="1" hangingPunct="1">
              <a:lnSpc>
                <a:spcPct val="90000"/>
              </a:lnSpc>
              <a:defRPr/>
            </a:pPr>
            <a:r>
              <a:rPr lang="en-US" altLang="en-US" sz="2400" b="1" dirty="0"/>
              <a:t>Shape</a:t>
            </a:r>
          </a:p>
          <a:p>
            <a:pPr lvl="1" eaLnBrk="1" hangingPunct="1">
              <a:lnSpc>
                <a:spcPct val="90000"/>
              </a:lnSpc>
              <a:defRPr/>
            </a:pPr>
            <a:r>
              <a:rPr lang="en-US" altLang="en-US" sz="2400" dirty="0"/>
              <a:t>Saccular</a:t>
            </a:r>
          </a:p>
          <a:p>
            <a:pPr lvl="1" eaLnBrk="1" hangingPunct="1">
              <a:lnSpc>
                <a:spcPct val="90000"/>
              </a:lnSpc>
              <a:defRPr/>
            </a:pPr>
            <a:r>
              <a:rPr lang="en-US" altLang="en-US" sz="2400" dirty="0"/>
              <a:t>Fusiform</a:t>
            </a:r>
          </a:p>
          <a:p>
            <a:pPr lvl="1" eaLnBrk="1" hangingPunct="1">
              <a:lnSpc>
                <a:spcPct val="90000"/>
              </a:lnSpc>
              <a:defRPr/>
            </a:pPr>
            <a:endParaRPr lang="en-US" altLang="en-US" sz="2400" dirty="0"/>
          </a:p>
        </p:txBody>
      </p:sp>
      <p:pic>
        <p:nvPicPr>
          <p:cNvPr id="2" name="Picture 1"/>
          <p:cNvPicPr>
            <a:picLocks noChangeAspect="1"/>
          </p:cNvPicPr>
          <p:nvPr/>
        </p:nvPicPr>
        <p:blipFill>
          <a:blip r:embed="rId3"/>
          <a:stretch>
            <a:fillRect/>
          </a:stretch>
        </p:blipFill>
        <p:spPr>
          <a:xfrm>
            <a:off x="7644276" y="1708460"/>
            <a:ext cx="3571875" cy="4539011"/>
          </a:xfrm>
          <a:prstGeom prst="rect">
            <a:avLst/>
          </a:prstGeom>
        </p:spPr>
      </p:pic>
    </p:spTree>
    <p:extLst>
      <p:ext uri="{BB962C8B-B14F-4D97-AF65-F5344CB8AC3E}">
        <p14:creationId xmlns:p14="http://schemas.microsoft.com/office/powerpoint/2010/main" val="258813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a:bodyPr>
          <a:lstStyle/>
          <a:p>
            <a:pPr eaLnBrk="1" hangingPunct="1"/>
            <a:r>
              <a:rPr lang="en-US" altLang="en-US" sz="3200" dirty="0" smtClean="0">
                <a:effectLst/>
              </a:rPr>
              <a:t>Coronary Aneurysms</a:t>
            </a:r>
          </a:p>
        </p:txBody>
      </p:sp>
      <p:sp>
        <p:nvSpPr>
          <p:cNvPr id="19459" name="Rectangle 3"/>
          <p:cNvSpPr>
            <a:spLocks noGrp="1" noChangeArrowheads="1"/>
          </p:cNvSpPr>
          <p:nvPr>
            <p:ph idx="1"/>
          </p:nvPr>
        </p:nvSpPr>
        <p:spPr>
          <a:xfrm>
            <a:off x="2057400" y="1981200"/>
            <a:ext cx="8229600" cy="4114800"/>
          </a:xfrm>
        </p:spPr>
        <p:txBody>
          <a:bodyPr>
            <a:normAutofit/>
          </a:bodyPr>
          <a:lstStyle/>
          <a:p>
            <a:pPr eaLnBrk="1" hangingPunct="1">
              <a:lnSpc>
                <a:spcPct val="90000"/>
              </a:lnSpc>
              <a:buFontTx/>
              <a:buNone/>
              <a:defRPr/>
            </a:pPr>
            <a:r>
              <a:rPr lang="en-US" altLang="en-US" sz="2400" dirty="0">
                <a:cs typeface="Times New Roman" pitchFamily="1" charset="0"/>
              </a:rPr>
              <a:t>•  </a:t>
            </a:r>
            <a:r>
              <a:rPr lang="en-US" altLang="en-US" sz="2400" dirty="0"/>
              <a:t>Patients most likely to develop aneurysms</a:t>
            </a:r>
          </a:p>
          <a:p>
            <a:pPr lvl="1" eaLnBrk="1" hangingPunct="1">
              <a:lnSpc>
                <a:spcPct val="90000"/>
              </a:lnSpc>
              <a:defRPr/>
            </a:pPr>
            <a:r>
              <a:rPr lang="en-US" altLang="en-US" sz="2400" dirty="0"/>
              <a:t>Younger than 6 months, older than 8 years</a:t>
            </a:r>
          </a:p>
          <a:p>
            <a:pPr lvl="1" eaLnBrk="1" hangingPunct="1">
              <a:lnSpc>
                <a:spcPct val="90000"/>
              </a:lnSpc>
              <a:defRPr/>
            </a:pPr>
            <a:r>
              <a:rPr lang="en-US" altLang="en-US" sz="2400" dirty="0"/>
              <a:t>Males</a:t>
            </a:r>
          </a:p>
          <a:p>
            <a:pPr lvl="1" eaLnBrk="1" hangingPunct="1">
              <a:lnSpc>
                <a:spcPct val="90000"/>
              </a:lnSpc>
              <a:defRPr/>
            </a:pPr>
            <a:r>
              <a:rPr lang="en-US" altLang="en-US" sz="2400" dirty="0"/>
              <a:t>Fevers persist for greater than 14 days</a:t>
            </a:r>
          </a:p>
          <a:p>
            <a:pPr lvl="1" eaLnBrk="1" hangingPunct="1">
              <a:lnSpc>
                <a:spcPct val="90000"/>
              </a:lnSpc>
              <a:defRPr/>
            </a:pPr>
            <a:r>
              <a:rPr lang="en-US" altLang="en-US" sz="2400" dirty="0"/>
              <a:t>Persistently elevated ESR</a:t>
            </a:r>
          </a:p>
          <a:p>
            <a:pPr lvl="1" eaLnBrk="1" hangingPunct="1">
              <a:lnSpc>
                <a:spcPct val="90000"/>
              </a:lnSpc>
              <a:defRPr/>
            </a:pPr>
            <a:r>
              <a:rPr lang="en-US" altLang="en-US" sz="2400" dirty="0"/>
              <a:t>Thrombocytosis</a:t>
            </a:r>
          </a:p>
          <a:p>
            <a:pPr lvl="1" eaLnBrk="1" hangingPunct="1">
              <a:lnSpc>
                <a:spcPct val="90000"/>
              </a:lnSpc>
              <a:defRPr/>
            </a:pPr>
            <a:r>
              <a:rPr lang="en-US" altLang="en-US" sz="2400" dirty="0"/>
              <a:t>Pts who manifest s/s of cardiac involvement</a:t>
            </a:r>
          </a:p>
        </p:txBody>
      </p:sp>
    </p:spTree>
    <p:extLst>
      <p:ext uri="{BB962C8B-B14F-4D97-AF65-F5344CB8AC3E}">
        <p14:creationId xmlns:p14="http://schemas.microsoft.com/office/powerpoint/2010/main" val="2012249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3"/>
          <a:stretch>
            <a:fillRect/>
          </a:stretch>
        </p:blipFill>
        <p:spPr>
          <a:xfrm>
            <a:off x="914400" y="779272"/>
            <a:ext cx="10363200" cy="5147056"/>
          </a:xfrm>
          <a:prstGeom prst="rect">
            <a:avLst/>
          </a:prstGeom>
        </p:spPr>
      </p:pic>
    </p:spTree>
    <p:extLst>
      <p:ext uri="{BB962C8B-B14F-4D97-AF65-F5344CB8AC3E}">
        <p14:creationId xmlns:p14="http://schemas.microsoft.com/office/powerpoint/2010/main" val="20273367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2209800" y="242888"/>
            <a:ext cx="7772400" cy="1143000"/>
          </a:xfrm>
        </p:spPr>
        <p:txBody>
          <a:bodyPr/>
          <a:lstStyle/>
          <a:p>
            <a:pPr eaLnBrk="1" hangingPunct="1">
              <a:defRPr/>
            </a:pPr>
            <a:endParaRPr lang="en-US" altLang="en-US"/>
          </a:p>
        </p:txBody>
      </p:sp>
      <p:pic>
        <p:nvPicPr>
          <p:cNvPr id="788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838200"/>
            <a:ext cx="757872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Line 4"/>
          <p:cNvSpPr>
            <a:spLocks noChangeShapeType="1"/>
          </p:cNvSpPr>
          <p:nvPr/>
        </p:nvSpPr>
        <p:spPr bwMode="auto">
          <a:xfrm flipV="1">
            <a:off x="1724025" y="4411664"/>
            <a:ext cx="1436688" cy="1354137"/>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853" name="Line 5"/>
          <p:cNvSpPr>
            <a:spLocks noChangeShapeType="1"/>
          </p:cNvSpPr>
          <p:nvPr/>
        </p:nvSpPr>
        <p:spPr bwMode="auto">
          <a:xfrm flipH="1" flipV="1">
            <a:off x="8926513" y="3090864"/>
            <a:ext cx="1485900" cy="1755775"/>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854" name="Text Box 6"/>
          <p:cNvSpPr txBox="1">
            <a:spLocks noChangeArrowheads="1"/>
          </p:cNvSpPr>
          <p:nvPr/>
        </p:nvSpPr>
        <p:spPr bwMode="auto">
          <a:xfrm>
            <a:off x="2801939" y="6418264"/>
            <a:ext cx="28186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Times" panose="02020603050405020304" pitchFamily="18" charset="0"/>
              </a:rPr>
              <a:t>Bruckheimer, E. Circulation 97:410. 1998.</a:t>
            </a:r>
            <a:endParaRPr lang="en-US" altLang="en-US" sz="2400">
              <a:latin typeface="Times" panose="02020603050405020304" pitchFamily="18" charset="0"/>
            </a:endParaRPr>
          </a:p>
        </p:txBody>
      </p:sp>
    </p:spTree>
    <p:extLst>
      <p:ext uri="{BB962C8B-B14F-4D97-AF65-F5344CB8AC3E}">
        <p14:creationId xmlns:p14="http://schemas.microsoft.com/office/powerpoint/2010/main" val="3031781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pPr eaLnBrk="1" hangingPunct="1">
              <a:defRPr/>
            </a:pPr>
            <a:endParaRPr lang="en-US" altLang="en-US"/>
          </a:p>
        </p:txBody>
      </p:sp>
      <p:pic>
        <p:nvPicPr>
          <p:cNvPr id="80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295400"/>
            <a:ext cx="6705600"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4"/>
          <p:cNvSpPr txBox="1">
            <a:spLocks noChangeArrowheads="1"/>
          </p:cNvSpPr>
          <p:nvPr/>
        </p:nvSpPr>
        <p:spPr bwMode="auto">
          <a:xfrm>
            <a:off x="2819401" y="6583364"/>
            <a:ext cx="23086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latin typeface="Times" panose="02020603050405020304" pitchFamily="18" charset="0"/>
                <a:cs typeface="Times" panose="02020603050405020304" pitchFamily="18" charset="0"/>
              </a:rPr>
              <a:t>Circulation 103(2):335-336. 2001.</a:t>
            </a:r>
          </a:p>
        </p:txBody>
      </p:sp>
    </p:spTree>
    <p:extLst>
      <p:ext uri="{BB962C8B-B14F-4D97-AF65-F5344CB8AC3E}">
        <p14:creationId xmlns:p14="http://schemas.microsoft.com/office/powerpoint/2010/main" val="4121191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it important to identify </a:t>
            </a:r>
            <a:r>
              <a:rPr lang="en-US" dirty="0" err="1" smtClean="0"/>
              <a:t>kawasaki</a:t>
            </a:r>
            <a:r>
              <a:rPr lang="en-US" dirty="0" smtClean="0"/>
              <a:t>???</a:t>
            </a:r>
            <a:endParaRPr lang="en-US" dirty="0"/>
          </a:p>
        </p:txBody>
      </p:sp>
      <p:sp>
        <p:nvSpPr>
          <p:cNvPr id="3" name="Content Placeholder 2"/>
          <p:cNvSpPr>
            <a:spLocks noGrp="1"/>
          </p:cNvSpPr>
          <p:nvPr>
            <p:ph idx="1"/>
          </p:nvPr>
        </p:nvSpPr>
        <p:spPr/>
        <p:txBody>
          <a:bodyPr>
            <a:normAutofit/>
          </a:bodyPr>
          <a:lstStyle/>
          <a:p>
            <a:r>
              <a:rPr lang="en-US" sz="2800" dirty="0"/>
              <a:t>Approximately 20–25% </a:t>
            </a:r>
            <a:r>
              <a:rPr lang="en-US" sz="2800" dirty="0" smtClean="0"/>
              <a:t>of untreated </a:t>
            </a:r>
            <a:r>
              <a:rPr lang="en-US" sz="2800" dirty="0"/>
              <a:t>children develop </a:t>
            </a:r>
            <a:r>
              <a:rPr lang="en-US" sz="2800" b="1" dirty="0"/>
              <a:t>coronary artery abnormalities (CAA) </a:t>
            </a:r>
            <a:r>
              <a:rPr lang="en-US" sz="2800" dirty="0" smtClean="0"/>
              <a:t>including aneurysms</a:t>
            </a:r>
          </a:p>
          <a:p>
            <a:r>
              <a:rPr lang="en-US" sz="2800" dirty="0" smtClean="0"/>
              <a:t>&lt;5</a:t>
            </a:r>
            <a:r>
              <a:rPr lang="en-US" sz="2800" dirty="0"/>
              <a:t>% of children treated with intravenous immune </a:t>
            </a:r>
            <a:r>
              <a:rPr lang="en-US" sz="2800" dirty="0" smtClean="0"/>
              <a:t>globulin (IVIG</a:t>
            </a:r>
            <a:r>
              <a:rPr lang="en-US" sz="2800" dirty="0"/>
              <a:t>) develop CAA.</a:t>
            </a:r>
          </a:p>
        </p:txBody>
      </p:sp>
    </p:spTree>
    <p:extLst>
      <p:ext uri="{BB962C8B-B14F-4D97-AF65-F5344CB8AC3E}">
        <p14:creationId xmlns:p14="http://schemas.microsoft.com/office/powerpoint/2010/main" val="38126049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KAS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5894" y="200722"/>
            <a:ext cx="5055471" cy="5412602"/>
          </a:xfrm>
          <a:prstGeom prst="rect">
            <a:avLst/>
          </a:prstGeom>
        </p:spPr>
      </p:pic>
      <p:pic>
        <p:nvPicPr>
          <p:cNvPr id="4" name="KSA4 (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856063" y="200722"/>
            <a:ext cx="4930775" cy="5412602"/>
          </a:xfrm>
          <a:prstGeom prst="rect">
            <a:avLst/>
          </a:prstGeom>
        </p:spPr>
      </p:pic>
    </p:spTree>
    <p:extLst>
      <p:ext uri="{BB962C8B-B14F-4D97-AF65-F5344CB8AC3E}">
        <p14:creationId xmlns:p14="http://schemas.microsoft.com/office/powerpoint/2010/main" val="1154081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normAutofit/>
          </a:bodyPr>
          <a:lstStyle/>
          <a:p>
            <a:pPr eaLnBrk="1" hangingPunct="1">
              <a:defRPr/>
            </a:pPr>
            <a:r>
              <a:rPr lang="en-US" altLang="en-US" sz="3600" dirty="0">
                <a:effectLst/>
              </a:rPr>
              <a:t>Coronary Aneurysm History</a:t>
            </a:r>
            <a:endParaRPr lang="en-US" altLang="en-US" sz="3600" dirty="0"/>
          </a:p>
        </p:txBody>
      </p:sp>
      <p:sp>
        <p:nvSpPr>
          <p:cNvPr id="198659" name="Rectangle 3"/>
          <p:cNvSpPr>
            <a:spLocks noGrp="1" noChangeArrowheads="1"/>
          </p:cNvSpPr>
          <p:nvPr>
            <p:ph idx="1"/>
          </p:nvPr>
        </p:nvSpPr>
        <p:spPr/>
        <p:txBody>
          <a:bodyPr>
            <a:normAutofit/>
          </a:bodyPr>
          <a:lstStyle/>
          <a:p>
            <a:pPr eaLnBrk="1" hangingPunct="1">
              <a:defRPr/>
            </a:pPr>
            <a:r>
              <a:rPr lang="en-US" altLang="en-US" sz="2800" dirty="0"/>
              <a:t>50 % regress to normal by echo</a:t>
            </a:r>
          </a:p>
          <a:p>
            <a:pPr eaLnBrk="1" hangingPunct="1">
              <a:defRPr/>
            </a:pPr>
            <a:r>
              <a:rPr lang="en-US" altLang="en-US" sz="2800" dirty="0"/>
              <a:t>25 % become smaller</a:t>
            </a:r>
          </a:p>
          <a:p>
            <a:pPr eaLnBrk="1" hangingPunct="1">
              <a:defRPr/>
            </a:pPr>
            <a:r>
              <a:rPr lang="en-US" altLang="en-US" sz="2800" dirty="0"/>
              <a:t>25 % do not regress</a:t>
            </a:r>
          </a:p>
          <a:p>
            <a:pPr eaLnBrk="1" hangingPunct="1">
              <a:defRPr/>
            </a:pPr>
            <a:r>
              <a:rPr lang="en-US" altLang="en-US" sz="2800" dirty="0"/>
              <a:t>7-20 % develop stenosis or myocardial infarction attributed to their aneurysms</a:t>
            </a:r>
          </a:p>
        </p:txBody>
      </p:sp>
    </p:spTree>
    <p:extLst>
      <p:ext uri="{BB962C8B-B14F-4D97-AF65-F5344CB8AC3E}">
        <p14:creationId xmlns:p14="http://schemas.microsoft.com/office/powerpoint/2010/main" val="9018239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normAutofit/>
          </a:bodyPr>
          <a:lstStyle/>
          <a:p>
            <a:pPr eaLnBrk="1" hangingPunct="1"/>
            <a:r>
              <a:rPr lang="en-US" altLang="en-US" sz="3200" b="1" dirty="0" smtClean="0">
                <a:effectLst/>
              </a:rPr>
              <a:t>Coronary Aneurysm History</a:t>
            </a:r>
          </a:p>
        </p:txBody>
      </p:sp>
      <p:sp>
        <p:nvSpPr>
          <p:cNvPr id="68611" name="Rectangle 3"/>
          <p:cNvSpPr>
            <a:spLocks noGrp="1" noChangeArrowheads="1"/>
          </p:cNvSpPr>
          <p:nvPr>
            <p:ph idx="1"/>
          </p:nvPr>
        </p:nvSpPr>
        <p:spPr>
          <a:xfrm>
            <a:off x="1905000" y="2483005"/>
            <a:ext cx="8382000" cy="4114800"/>
          </a:xfrm>
        </p:spPr>
        <p:txBody>
          <a:bodyPr>
            <a:normAutofit/>
          </a:bodyPr>
          <a:lstStyle/>
          <a:p>
            <a:pPr eaLnBrk="1" hangingPunct="1">
              <a:lnSpc>
                <a:spcPct val="90000"/>
              </a:lnSpc>
              <a:defRPr/>
            </a:pPr>
            <a:r>
              <a:rPr lang="en-US" altLang="en-US" sz="2400" dirty="0"/>
              <a:t>Approximately 50% of aneurysms resolve</a:t>
            </a:r>
          </a:p>
          <a:p>
            <a:pPr lvl="1" eaLnBrk="1" hangingPunct="1">
              <a:lnSpc>
                <a:spcPct val="90000"/>
              </a:lnSpc>
              <a:defRPr/>
            </a:pPr>
            <a:r>
              <a:rPr lang="en-US" altLang="en-US" sz="2400" dirty="0"/>
              <a:t>Smaller size</a:t>
            </a:r>
          </a:p>
          <a:p>
            <a:pPr lvl="1" eaLnBrk="1" hangingPunct="1">
              <a:lnSpc>
                <a:spcPct val="90000"/>
              </a:lnSpc>
              <a:defRPr/>
            </a:pPr>
            <a:r>
              <a:rPr lang="en-US" altLang="en-US" sz="2400" dirty="0"/>
              <a:t>Fusiform morphology</a:t>
            </a:r>
          </a:p>
          <a:p>
            <a:pPr lvl="1" eaLnBrk="1" hangingPunct="1">
              <a:lnSpc>
                <a:spcPct val="90000"/>
              </a:lnSpc>
              <a:defRPr/>
            </a:pPr>
            <a:r>
              <a:rPr lang="en-US" altLang="en-US" sz="2400" dirty="0"/>
              <a:t>Female gender</a:t>
            </a:r>
          </a:p>
          <a:p>
            <a:pPr lvl="1" eaLnBrk="1" hangingPunct="1">
              <a:lnSpc>
                <a:spcPct val="90000"/>
              </a:lnSpc>
              <a:defRPr/>
            </a:pPr>
            <a:r>
              <a:rPr lang="en-US" altLang="en-US" sz="2400" dirty="0"/>
              <a:t>Age less than 1 year</a:t>
            </a:r>
          </a:p>
          <a:p>
            <a:pPr eaLnBrk="1" hangingPunct="1">
              <a:lnSpc>
                <a:spcPct val="90000"/>
              </a:lnSpc>
              <a:defRPr/>
            </a:pPr>
            <a:r>
              <a:rPr lang="en-US" altLang="en-US" sz="2400" dirty="0"/>
              <a:t>Giant aneurysms (&gt;8mm) worst prognosis</a:t>
            </a:r>
          </a:p>
          <a:p>
            <a:pPr eaLnBrk="1" hangingPunct="1">
              <a:lnSpc>
                <a:spcPct val="90000"/>
              </a:lnSpc>
              <a:defRPr/>
            </a:pPr>
            <a:endParaRPr lang="en-US" altLang="en-US" sz="2400" dirty="0"/>
          </a:p>
          <a:p>
            <a:pPr eaLnBrk="1" hangingPunct="1">
              <a:lnSpc>
                <a:spcPct val="90000"/>
              </a:lnSpc>
              <a:defRPr/>
            </a:pPr>
            <a:endParaRPr lang="en-US" altLang="en-US" sz="2400" dirty="0"/>
          </a:p>
          <a:p>
            <a:pPr eaLnBrk="1" hangingPunct="1">
              <a:lnSpc>
                <a:spcPct val="90000"/>
              </a:lnSpc>
              <a:defRPr/>
            </a:pPr>
            <a:endParaRPr lang="en-US" altLang="en-US" sz="2400" dirty="0"/>
          </a:p>
        </p:txBody>
      </p:sp>
    </p:spTree>
    <p:extLst>
      <p:ext uri="{BB962C8B-B14F-4D97-AF65-F5344CB8AC3E}">
        <p14:creationId xmlns:p14="http://schemas.microsoft.com/office/powerpoint/2010/main" val="2948811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209800" y="304800"/>
            <a:ext cx="7772400" cy="914400"/>
          </a:xfrm>
        </p:spPr>
        <p:txBody>
          <a:bodyPr/>
          <a:lstStyle/>
          <a:p>
            <a:pPr eaLnBrk="1" hangingPunct="1">
              <a:defRPr/>
            </a:pPr>
            <a:r>
              <a:rPr lang="en-US" altLang="en-US">
                <a:effectLst/>
              </a:rPr>
              <a:t>Cardiovascular Sequelae</a:t>
            </a:r>
            <a:endParaRPr lang="en-US" altLang="en-US"/>
          </a:p>
        </p:txBody>
      </p:sp>
      <p:sp>
        <p:nvSpPr>
          <p:cNvPr id="87043" name="Rectangle 3"/>
          <p:cNvSpPr>
            <a:spLocks noGrp="1" noChangeArrowheads="1"/>
          </p:cNvSpPr>
          <p:nvPr>
            <p:ph idx="1"/>
          </p:nvPr>
        </p:nvSpPr>
        <p:spPr>
          <a:xfrm>
            <a:off x="1905000" y="1524000"/>
            <a:ext cx="8458200" cy="4953000"/>
          </a:xfrm>
        </p:spPr>
        <p:txBody>
          <a:bodyPr>
            <a:normAutofit/>
          </a:bodyPr>
          <a:lstStyle/>
          <a:p>
            <a:pPr eaLnBrk="1" hangingPunct="1"/>
            <a:r>
              <a:rPr lang="en-US" altLang="en-US" sz="2000" dirty="0" smtClean="0">
                <a:effectLst/>
              </a:rPr>
              <a:t>0.3-2% mortality rate due to cardiac disease</a:t>
            </a:r>
          </a:p>
          <a:p>
            <a:pPr lvl="1" eaLnBrk="1" hangingPunct="1"/>
            <a:r>
              <a:rPr lang="en-US" altLang="en-US" sz="2000" dirty="0" smtClean="0">
                <a:effectLst/>
              </a:rPr>
              <a:t>10% from early myocarditis</a:t>
            </a:r>
          </a:p>
          <a:p>
            <a:pPr eaLnBrk="1" hangingPunct="1"/>
            <a:r>
              <a:rPr lang="en-US" altLang="en-US" sz="2000" dirty="0" smtClean="0">
                <a:effectLst/>
              </a:rPr>
              <a:t>Aneurysms may thrombose, cause MI/death</a:t>
            </a:r>
          </a:p>
          <a:p>
            <a:pPr eaLnBrk="1" hangingPunct="1"/>
            <a:r>
              <a:rPr lang="en-US" altLang="en-US" sz="2000" dirty="0" smtClean="0">
                <a:effectLst/>
              </a:rPr>
              <a:t>MI is principal cause of death in KD</a:t>
            </a:r>
          </a:p>
          <a:p>
            <a:pPr lvl="1" eaLnBrk="1" hangingPunct="1"/>
            <a:r>
              <a:rPr lang="en-US" altLang="en-US" sz="2000" dirty="0" smtClean="0">
                <a:effectLst/>
              </a:rPr>
              <a:t>32% mortality</a:t>
            </a:r>
          </a:p>
          <a:p>
            <a:pPr lvl="1" eaLnBrk="1" hangingPunct="1"/>
            <a:r>
              <a:rPr lang="en-US" altLang="en-US" sz="2000" dirty="0" smtClean="0">
                <a:effectLst/>
              </a:rPr>
              <a:t>Most often in the first year</a:t>
            </a:r>
          </a:p>
          <a:p>
            <a:pPr lvl="1" eaLnBrk="1" hangingPunct="1"/>
            <a:r>
              <a:rPr lang="en-US" altLang="en-US" sz="2000" dirty="0" smtClean="0">
                <a:effectLst/>
              </a:rPr>
              <a:t>Majority while at rest/sleeping</a:t>
            </a:r>
          </a:p>
          <a:p>
            <a:pPr lvl="1" eaLnBrk="1" hangingPunct="1"/>
            <a:r>
              <a:rPr lang="en-US" altLang="en-US" sz="2000" dirty="0" smtClean="0">
                <a:effectLst/>
              </a:rPr>
              <a:t>About 1/3 asymptomatic</a:t>
            </a:r>
          </a:p>
        </p:txBody>
      </p:sp>
    </p:spTree>
    <p:extLst>
      <p:ext uri="{BB962C8B-B14F-4D97-AF65-F5344CB8AC3E}">
        <p14:creationId xmlns:p14="http://schemas.microsoft.com/office/powerpoint/2010/main" val="3892686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pPr eaLnBrk="1" hangingPunct="1">
              <a:defRPr/>
            </a:pPr>
            <a:r>
              <a:rPr lang="en-US" altLang="en-US" sz="4000" dirty="0">
                <a:effectLst/>
              </a:rPr>
              <a:t>Acute Kawasaki Disease: Treatment</a:t>
            </a:r>
            <a:endParaRPr lang="en-US" altLang="en-US" sz="4000" dirty="0"/>
          </a:p>
        </p:txBody>
      </p:sp>
      <p:sp>
        <p:nvSpPr>
          <p:cNvPr id="89091" name="Rectangle 3"/>
          <p:cNvSpPr>
            <a:spLocks noGrp="1" noChangeArrowheads="1"/>
          </p:cNvSpPr>
          <p:nvPr>
            <p:ph idx="1"/>
          </p:nvPr>
        </p:nvSpPr>
        <p:spPr/>
        <p:txBody>
          <a:bodyPr>
            <a:normAutofit/>
          </a:bodyPr>
          <a:lstStyle/>
          <a:p>
            <a:pPr eaLnBrk="1" hangingPunct="1"/>
            <a:r>
              <a:rPr lang="en-US" altLang="en-US" sz="2800" dirty="0"/>
              <a:t>IVIG: 2g/kg as one-time dose</a:t>
            </a:r>
          </a:p>
          <a:p>
            <a:pPr lvl="1" eaLnBrk="1" hangingPunct="1"/>
            <a:r>
              <a:rPr lang="en-US" altLang="en-US" sz="2800" dirty="0"/>
              <a:t>Beneficial effect 1</a:t>
            </a:r>
            <a:r>
              <a:rPr lang="en-US" altLang="en-US" sz="2800" baseline="30000" dirty="0"/>
              <a:t>st</a:t>
            </a:r>
            <a:r>
              <a:rPr lang="en-US" altLang="en-US" sz="2800" dirty="0"/>
              <a:t> reported by Japanese</a:t>
            </a:r>
          </a:p>
          <a:p>
            <a:pPr lvl="1" eaLnBrk="1" hangingPunct="1"/>
            <a:r>
              <a:rPr lang="en-US" altLang="en-US" sz="2800" dirty="0"/>
              <a:t>Mechanism of action is unclear</a:t>
            </a:r>
          </a:p>
          <a:p>
            <a:pPr lvl="1" eaLnBrk="1" hangingPunct="1"/>
            <a:r>
              <a:rPr lang="en-US" altLang="en-US" sz="2800" dirty="0"/>
              <a:t>Significant reduction in CAA in pts treated with IVIG plus aspirin vs. aspirin alone (15-25%</a:t>
            </a:r>
            <a:r>
              <a:rPr lang="en-US" altLang="en-US" sz="2800" dirty="0">
                <a:sym typeface="Wingdings" panose="05000000000000000000" pitchFamily="2" charset="2"/>
              </a:rPr>
              <a:t>3-5%)</a:t>
            </a:r>
            <a:endParaRPr lang="en-US" altLang="en-US" sz="2800" dirty="0"/>
          </a:p>
          <a:p>
            <a:pPr lvl="1" eaLnBrk="1" hangingPunct="1"/>
            <a:r>
              <a:rPr lang="en-US" altLang="en-US" sz="2800" dirty="0"/>
              <a:t>Efficacy unclear after day 10 of illness</a:t>
            </a:r>
            <a:endParaRPr lang="en-US" altLang="en-US" sz="2800" dirty="0" smtClean="0">
              <a:effectLst/>
            </a:endParaRPr>
          </a:p>
        </p:txBody>
      </p:sp>
    </p:spTree>
    <p:extLst>
      <p:ext uri="{BB962C8B-B14F-4D97-AF65-F5344CB8AC3E}">
        <p14:creationId xmlns:p14="http://schemas.microsoft.com/office/powerpoint/2010/main" val="405827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normAutofit/>
          </a:bodyPr>
          <a:lstStyle/>
          <a:p>
            <a:pPr eaLnBrk="1" hangingPunct="1">
              <a:defRPr/>
            </a:pPr>
            <a:r>
              <a:rPr lang="en-US" altLang="en-US" sz="4400" dirty="0">
                <a:effectLst/>
              </a:rPr>
              <a:t>Acute Kawasaki Disease: Treatment</a:t>
            </a:r>
            <a:endParaRPr lang="en-US" altLang="en-US" sz="4400" dirty="0"/>
          </a:p>
        </p:txBody>
      </p:sp>
      <p:sp>
        <p:nvSpPr>
          <p:cNvPr id="91139" name="Rectangle 3"/>
          <p:cNvSpPr>
            <a:spLocks noGrp="1" noChangeArrowheads="1"/>
          </p:cNvSpPr>
          <p:nvPr>
            <p:ph idx="1"/>
          </p:nvPr>
        </p:nvSpPr>
        <p:spPr/>
        <p:txBody>
          <a:bodyPr>
            <a:normAutofit/>
          </a:bodyPr>
          <a:lstStyle/>
          <a:p>
            <a:pPr eaLnBrk="1" hangingPunct="1"/>
            <a:r>
              <a:rPr lang="en-US" altLang="en-US" sz="2800" dirty="0"/>
              <a:t>IVIG</a:t>
            </a:r>
            <a:endParaRPr lang="en-US" altLang="en-US" sz="2800" dirty="0">
              <a:sym typeface="Wingdings" panose="05000000000000000000" pitchFamily="2" charset="2"/>
            </a:endParaRPr>
          </a:p>
          <a:p>
            <a:pPr lvl="1" eaLnBrk="1" hangingPunct="1"/>
            <a:r>
              <a:rPr lang="en-US" altLang="en-US" sz="2800" dirty="0">
                <a:sym typeface="Wingdings" panose="05000000000000000000" pitchFamily="2" charset="2"/>
              </a:rPr>
              <a:t>70-90% defervesce &amp; show symptom resolution within 2-3 days of treatment </a:t>
            </a:r>
          </a:p>
          <a:p>
            <a:pPr lvl="1" eaLnBrk="1" hangingPunct="1"/>
            <a:r>
              <a:rPr lang="en-US" altLang="en-US" sz="2800" dirty="0"/>
              <a:t>Retreat those with failure of response to 1</a:t>
            </a:r>
            <a:r>
              <a:rPr lang="en-US" altLang="en-US" sz="2800" baseline="30000" dirty="0"/>
              <a:t>st</a:t>
            </a:r>
            <a:r>
              <a:rPr lang="en-US" altLang="en-US" sz="2800" dirty="0"/>
              <a:t> dose or recurrent symptoms </a:t>
            </a:r>
            <a:r>
              <a:rPr lang="en-US" altLang="en-US" sz="2800" dirty="0">
                <a:sym typeface="Wingdings" panose="05000000000000000000" pitchFamily="2" charset="2"/>
              </a:rPr>
              <a:t> Up to 2/3 respond to a second course</a:t>
            </a:r>
            <a:endParaRPr lang="en-US" altLang="en-US" sz="2800" dirty="0" smtClean="0">
              <a:effectLst/>
              <a:sym typeface="Wingdings" panose="05000000000000000000" pitchFamily="2" charset="2"/>
            </a:endParaRPr>
          </a:p>
        </p:txBody>
      </p:sp>
    </p:spTree>
    <p:extLst>
      <p:ext uri="{BB962C8B-B14F-4D97-AF65-F5344CB8AC3E}">
        <p14:creationId xmlns:p14="http://schemas.microsoft.com/office/powerpoint/2010/main" val="988273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a:bodyPr>
          <a:lstStyle/>
          <a:p>
            <a:pPr eaLnBrk="1" hangingPunct="1">
              <a:defRPr/>
            </a:pPr>
            <a:r>
              <a:rPr lang="en-US" altLang="en-US" sz="3600" dirty="0">
                <a:effectLst/>
              </a:rPr>
              <a:t>Acute Kawasaki Disease: Treatment</a:t>
            </a:r>
            <a:endParaRPr lang="en-US" altLang="en-US" sz="3600" dirty="0"/>
          </a:p>
        </p:txBody>
      </p:sp>
      <p:sp>
        <p:nvSpPr>
          <p:cNvPr id="50179" name="Rectangle 3"/>
          <p:cNvSpPr>
            <a:spLocks noGrp="1" noChangeArrowheads="1"/>
          </p:cNvSpPr>
          <p:nvPr>
            <p:ph idx="1"/>
          </p:nvPr>
        </p:nvSpPr>
        <p:spPr>
          <a:xfrm>
            <a:off x="1981200" y="1981200"/>
            <a:ext cx="8229600" cy="4114800"/>
          </a:xfrm>
        </p:spPr>
        <p:txBody>
          <a:bodyPr>
            <a:normAutofit/>
          </a:bodyPr>
          <a:lstStyle/>
          <a:p>
            <a:pPr eaLnBrk="1" hangingPunct="1">
              <a:lnSpc>
                <a:spcPct val="90000"/>
              </a:lnSpc>
              <a:defRPr/>
            </a:pPr>
            <a:r>
              <a:rPr lang="en-US" altLang="en-US" sz="2800" dirty="0"/>
              <a:t>Aspirin</a:t>
            </a:r>
          </a:p>
          <a:p>
            <a:pPr lvl="1" eaLnBrk="1" hangingPunct="1">
              <a:lnSpc>
                <a:spcPct val="90000"/>
              </a:lnSpc>
              <a:defRPr/>
            </a:pPr>
            <a:r>
              <a:rPr lang="en-US" altLang="en-US" sz="2400" dirty="0"/>
              <a:t>High dose (80-100 mg/kg/day) until afebrile x 48 </a:t>
            </a:r>
            <a:r>
              <a:rPr lang="en-US" altLang="en-US" sz="2400" dirty="0" err="1"/>
              <a:t>hrs</a:t>
            </a:r>
            <a:r>
              <a:rPr lang="en-US" altLang="en-US" sz="2400" dirty="0"/>
              <a:t> &amp;/or decrease in acute phase reactants</a:t>
            </a:r>
          </a:p>
          <a:p>
            <a:pPr lvl="1" eaLnBrk="1" hangingPunct="1">
              <a:lnSpc>
                <a:spcPct val="90000"/>
              </a:lnSpc>
              <a:defRPr/>
            </a:pPr>
            <a:r>
              <a:rPr lang="en-US" altLang="en-US" sz="2400" dirty="0"/>
              <a:t>Need high doses in acute phase due to malabsorption of ASA</a:t>
            </a:r>
          </a:p>
          <a:p>
            <a:pPr lvl="1" eaLnBrk="1" hangingPunct="1">
              <a:lnSpc>
                <a:spcPct val="90000"/>
              </a:lnSpc>
              <a:defRPr/>
            </a:pPr>
            <a:r>
              <a:rPr lang="en-US" altLang="en-US" sz="2400" dirty="0"/>
              <a:t>Dosage of ASA in acute phase does not seem to affect subsequent incidence of CAA</a:t>
            </a:r>
            <a:endParaRPr lang="en-US" altLang="en-US" sz="1200" dirty="0"/>
          </a:p>
        </p:txBody>
      </p:sp>
    </p:spTree>
    <p:extLst>
      <p:ext uri="{BB962C8B-B14F-4D97-AF65-F5344CB8AC3E}">
        <p14:creationId xmlns:p14="http://schemas.microsoft.com/office/powerpoint/2010/main" val="13579050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a:bodyPr>
          <a:lstStyle/>
          <a:p>
            <a:pPr eaLnBrk="1" hangingPunct="1">
              <a:defRPr/>
            </a:pPr>
            <a:r>
              <a:rPr lang="en-US" altLang="en-US" sz="4000" dirty="0">
                <a:effectLst/>
              </a:rPr>
              <a:t>Acute Kawasaki Disease: Treatment</a:t>
            </a:r>
            <a:endParaRPr lang="en-US" altLang="en-US" sz="4000" dirty="0"/>
          </a:p>
        </p:txBody>
      </p:sp>
      <p:sp>
        <p:nvSpPr>
          <p:cNvPr id="95235" name="Rectangle 3"/>
          <p:cNvSpPr>
            <a:spLocks noGrp="1" noChangeArrowheads="1"/>
          </p:cNvSpPr>
          <p:nvPr>
            <p:ph idx="1"/>
          </p:nvPr>
        </p:nvSpPr>
        <p:spPr>
          <a:xfrm>
            <a:off x="1828800" y="1981200"/>
            <a:ext cx="8458200" cy="4114800"/>
          </a:xfrm>
        </p:spPr>
        <p:txBody>
          <a:bodyPr>
            <a:normAutofit/>
          </a:bodyPr>
          <a:lstStyle/>
          <a:p>
            <a:pPr eaLnBrk="1" hangingPunct="1">
              <a:lnSpc>
                <a:spcPct val="90000"/>
              </a:lnSpc>
            </a:pPr>
            <a:r>
              <a:rPr lang="en-US" altLang="en-US" sz="3200" dirty="0"/>
              <a:t>Aspirin</a:t>
            </a:r>
            <a:endParaRPr lang="en-US" altLang="en-US" sz="1600" dirty="0" smtClean="0">
              <a:effectLst/>
            </a:endParaRPr>
          </a:p>
          <a:p>
            <a:pPr lvl="1" eaLnBrk="1" hangingPunct="1">
              <a:lnSpc>
                <a:spcPct val="90000"/>
              </a:lnSpc>
            </a:pPr>
            <a:r>
              <a:rPr lang="en-US" altLang="en-US" sz="2800" dirty="0"/>
              <a:t>Decrease to low dose (3-5 mg/kg/day) for 6-8 weeks or until platelet levels normalize</a:t>
            </a:r>
          </a:p>
          <a:p>
            <a:pPr lvl="1" eaLnBrk="1" hangingPunct="1">
              <a:lnSpc>
                <a:spcPct val="90000"/>
              </a:lnSpc>
            </a:pPr>
            <a:r>
              <a:rPr lang="en-US" altLang="en-US" sz="2800" dirty="0"/>
              <a:t>No evidence </a:t>
            </a:r>
            <a:r>
              <a:rPr lang="en-US" altLang="en-US" sz="2800" dirty="0" smtClean="0"/>
              <a:t>of effect </a:t>
            </a:r>
            <a:r>
              <a:rPr lang="en-US" altLang="en-US" sz="2800" dirty="0"/>
              <a:t>on CAA when used alone</a:t>
            </a:r>
          </a:p>
          <a:p>
            <a:pPr lvl="1" eaLnBrk="1" hangingPunct="1">
              <a:lnSpc>
                <a:spcPct val="90000"/>
              </a:lnSpc>
            </a:pPr>
            <a:r>
              <a:rPr lang="en-US" altLang="en-US" sz="2800" u="sng" dirty="0"/>
              <a:t>Due to potential risk of Reye syndrome instruct parents about symptoms of influenza or varicella</a:t>
            </a:r>
            <a:endParaRPr lang="en-US" altLang="en-US" sz="1400" u="sng" dirty="0" smtClean="0">
              <a:effectLst/>
            </a:endParaRPr>
          </a:p>
        </p:txBody>
      </p:sp>
    </p:spTree>
    <p:extLst>
      <p:ext uri="{BB962C8B-B14F-4D97-AF65-F5344CB8AC3E}">
        <p14:creationId xmlns:p14="http://schemas.microsoft.com/office/powerpoint/2010/main" val="4182386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normAutofit/>
          </a:bodyPr>
          <a:lstStyle/>
          <a:p>
            <a:pPr eaLnBrk="1" hangingPunct="1"/>
            <a:r>
              <a:rPr lang="en-US" altLang="en-US" sz="4000" dirty="0" smtClean="0">
                <a:effectLst/>
              </a:rPr>
              <a:t>Acute Kawasaki Disease: Treatment</a:t>
            </a:r>
          </a:p>
        </p:txBody>
      </p:sp>
      <p:sp>
        <p:nvSpPr>
          <p:cNvPr id="80899" name="Rectangle 3"/>
          <p:cNvSpPr>
            <a:spLocks noGrp="1" noChangeArrowheads="1"/>
          </p:cNvSpPr>
          <p:nvPr>
            <p:ph idx="1"/>
          </p:nvPr>
        </p:nvSpPr>
        <p:spPr>
          <a:xfrm>
            <a:off x="2209800" y="2362200"/>
            <a:ext cx="7772400" cy="3733800"/>
          </a:xfrm>
        </p:spPr>
        <p:txBody>
          <a:bodyPr>
            <a:normAutofit/>
          </a:bodyPr>
          <a:lstStyle/>
          <a:p>
            <a:pPr eaLnBrk="1" hangingPunct="1">
              <a:defRPr/>
            </a:pPr>
            <a:r>
              <a:rPr lang="en-US" altLang="en-US" sz="2800" dirty="0"/>
              <a:t>Aggressive support with diuretics &amp; inotropes for some patients with myocarditis</a:t>
            </a:r>
          </a:p>
          <a:p>
            <a:pPr eaLnBrk="1" hangingPunct="1">
              <a:defRPr/>
            </a:pPr>
            <a:r>
              <a:rPr lang="en-US" altLang="en-US" sz="2800" dirty="0"/>
              <a:t>Antibiotics while excluding bacterial infection</a:t>
            </a:r>
            <a:endParaRPr lang="en-US" altLang="en-US" sz="1400" dirty="0">
              <a:effectLst/>
            </a:endParaRPr>
          </a:p>
          <a:p>
            <a:pPr eaLnBrk="1" hangingPunct="1">
              <a:defRPr/>
            </a:pPr>
            <a:endParaRPr lang="en-US" altLang="en-US" sz="1400" dirty="0"/>
          </a:p>
        </p:txBody>
      </p:sp>
    </p:spTree>
    <p:extLst>
      <p:ext uri="{BB962C8B-B14F-4D97-AF65-F5344CB8AC3E}">
        <p14:creationId xmlns:p14="http://schemas.microsoft.com/office/powerpoint/2010/main" val="33648502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normAutofit/>
          </a:bodyPr>
          <a:lstStyle/>
          <a:p>
            <a:pPr eaLnBrk="1" hangingPunct="1"/>
            <a:r>
              <a:rPr lang="en-US" altLang="en-US" sz="4000" dirty="0" smtClean="0">
                <a:effectLst/>
              </a:rPr>
              <a:t>Acute Kawasaki Disease: Treatment</a:t>
            </a:r>
          </a:p>
        </p:txBody>
      </p:sp>
      <p:sp>
        <p:nvSpPr>
          <p:cNvPr id="253955" name="Rectangle 3"/>
          <p:cNvSpPr>
            <a:spLocks noGrp="1" noChangeArrowheads="1"/>
          </p:cNvSpPr>
          <p:nvPr>
            <p:ph idx="1"/>
          </p:nvPr>
        </p:nvSpPr>
        <p:spPr>
          <a:xfrm>
            <a:off x="2209800" y="1371600"/>
            <a:ext cx="7772400" cy="4724400"/>
          </a:xfrm>
        </p:spPr>
        <p:txBody>
          <a:bodyPr>
            <a:normAutofit/>
          </a:bodyPr>
          <a:lstStyle/>
          <a:p>
            <a:pPr eaLnBrk="1" hangingPunct="1">
              <a:buFontTx/>
              <a:buNone/>
              <a:defRPr/>
            </a:pPr>
            <a:endParaRPr lang="en-US" altLang="en-US" sz="2000" dirty="0"/>
          </a:p>
          <a:p>
            <a:pPr eaLnBrk="1" hangingPunct="1">
              <a:defRPr/>
            </a:pPr>
            <a:r>
              <a:rPr lang="en-US" altLang="en-US" sz="2000" dirty="0">
                <a:effectLst/>
              </a:rPr>
              <a:t>Conflicting data about steroids</a:t>
            </a:r>
            <a:endParaRPr lang="en-US" altLang="en-US" sz="2000" dirty="0"/>
          </a:p>
          <a:p>
            <a:pPr lvl="1" eaLnBrk="1" hangingPunct="1">
              <a:defRPr/>
            </a:pPr>
            <a:r>
              <a:rPr lang="en-US" altLang="en-US" sz="2000" dirty="0">
                <a:effectLst/>
              </a:rPr>
              <a:t>Reports of higher incidence of aneurysms &amp; more ischemic heart </a:t>
            </a:r>
            <a:r>
              <a:rPr lang="en-US" altLang="en-US" sz="2000" dirty="0" smtClean="0">
                <a:effectLst/>
              </a:rPr>
              <a:t>dis </a:t>
            </a:r>
            <a:r>
              <a:rPr lang="en-US" altLang="en-US" sz="2000" dirty="0">
                <a:effectLst/>
              </a:rPr>
              <a:t>in pts w/aneurysms</a:t>
            </a:r>
          </a:p>
          <a:p>
            <a:pPr lvl="1" eaLnBrk="1" hangingPunct="1">
              <a:defRPr/>
            </a:pPr>
            <a:r>
              <a:rPr lang="en-US" altLang="en-US" sz="2000" dirty="0">
                <a:effectLst/>
              </a:rPr>
              <a:t>Case report of KD refractory to IVIG but responsive to high-dose steroids &amp; cyclosporine A</a:t>
            </a:r>
          </a:p>
          <a:p>
            <a:pPr lvl="1" eaLnBrk="1" hangingPunct="1">
              <a:defRPr/>
            </a:pPr>
            <a:r>
              <a:rPr lang="en-US" altLang="en-US" sz="2000" dirty="0"/>
              <a:t>Ongoing NHLBI multicenter randomized placebo-blind trial in progress</a:t>
            </a:r>
          </a:p>
        </p:txBody>
      </p:sp>
    </p:spTree>
    <p:extLst>
      <p:ext uri="{BB962C8B-B14F-4D97-AF65-F5344CB8AC3E}">
        <p14:creationId xmlns:p14="http://schemas.microsoft.com/office/powerpoint/2010/main" val="3827879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en-US" altLang="en-US">
                <a:effectLst/>
              </a:rPr>
              <a:t>Epidemiology</a:t>
            </a:r>
            <a:endParaRPr lang="en-US" altLang="en-US"/>
          </a:p>
        </p:txBody>
      </p:sp>
      <p:sp>
        <p:nvSpPr>
          <p:cNvPr id="16387" name="Rectangle 3"/>
          <p:cNvSpPr>
            <a:spLocks noGrp="1" noChangeArrowheads="1"/>
          </p:cNvSpPr>
          <p:nvPr>
            <p:ph idx="1"/>
          </p:nvPr>
        </p:nvSpPr>
        <p:spPr/>
        <p:txBody>
          <a:bodyPr>
            <a:normAutofit/>
          </a:bodyPr>
          <a:lstStyle/>
          <a:p>
            <a:pPr eaLnBrk="1" hangingPunct="1">
              <a:lnSpc>
                <a:spcPct val="90000"/>
              </a:lnSpc>
              <a:defRPr/>
            </a:pPr>
            <a:r>
              <a:rPr lang="en-US" altLang="en-US" sz="2800" dirty="0">
                <a:effectLst/>
              </a:rPr>
              <a:t>Median age of affected children = 2.3 years</a:t>
            </a:r>
          </a:p>
          <a:p>
            <a:pPr eaLnBrk="1" hangingPunct="1">
              <a:lnSpc>
                <a:spcPct val="90000"/>
              </a:lnSpc>
              <a:defRPr/>
            </a:pPr>
            <a:r>
              <a:rPr lang="en-US" altLang="en-US" sz="2800" dirty="0">
                <a:effectLst/>
              </a:rPr>
              <a:t>80% of cases in children &lt; 4 </a:t>
            </a:r>
            <a:r>
              <a:rPr lang="en-US" altLang="en-US" sz="2800" dirty="0" err="1">
                <a:effectLst/>
              </a:rPr>
              <a:t>yrs</a:t>
            </a:r>
            <a:r>
              <a:rPr lang="en-US" altLang="en-US" sz="2800" dirty="0">
                <a:effectLst/>
              </a:rPr>
              <a:t>, 5% of cases in children &gt; 10 </a:t>
            </a:r>
            <a:r>
              <a:rPr lang="en-US" altLang="en-US" sz="2800" dirty="0" err="1">
                <a:effectLst/>
              </a:rPr>
              <a:t>yrs</a:t>
            </a:r>
            <a:endParaRPr lang="en-US" altLang="en-US" sz="2800" dirty="0">
              <a:effectLst/>
            </a:endParaRPr>
          </a:p>
          <a:p>
            <a:pPr eaLnBrk="1" hangingPunct="1">
              <a:lnSpc>
                <a:spcPct val="90000"/>
              </a:lnSpc>
              <a:defRPr/>
            </a:pPr>
            <a:r>
              <a:rPr lang="en-US" altLang="en-US" sz="2800" dirty="0" err="1">
                <a:effectLst/>
              </a:rPr>
              <a:t>Males:females</a:t>
            </a:r>
            <a:r>
              <a:rPr lang="en-US" altLang="en-US" sz="2800" dirty="0">
                <a:effectLst/>
              </a:rPr>
              <a:t> = 1.5-1.7:1</a:t>
            </a:r>
          </a:p>
          <a:p>
            <a:pPr eaLnBrk="1" hangingPunct="1">
              <a:lnSpc>
                <a:spcPct val="90000"/>
              </a:lnSpc>
              <a:defRPr/>
            </a:pPr>
            <a:r>
              <a:rPr lang="en-US" altLang="en-US" sz="2800" dirty="0">
                <a:effectLst/>
              </a:rPr>
              <a:t>Recurs in 3%</a:t>
            </a:r>
          </a:p>
          <a:p>
            <a:pPr eaLnBrk="1" hangingPunct="1">
              <a:lnSpc>
                <a:spcPct val="90000"/>
              </a:lnSpc>
              <a:defRPr/>
            </a:pPr>
            <a:r>
              <a:rPr lang="en-US" altLang="en-US" sz="2800" dirty="0">
                <a:effectLst/>
              </a:rPr>
              <a:t>Positive family history in 1% but 13% risk of occurrence in twins</a:t>
            </a:r>
          </a:p>
          <a:p>
            <a:pPr eaLnBrk="1" hangingPunct="1">
              <a:lnSpc>
                <a:spcPct val="90000"/>
              </a:lnSpc>
              <a:defRPr/>
            </a:pPr>
            <a:r>
              <a:rPr lang="en-US" altLang="en-US" sz="2800" dirty="0">
                <a:effectLst/>
              </a:rPr>
              <a:t>Overall U.S. in-hospital mortality ≈ 0.17%</a:t>
            </a:r>
            <a:endParaRPr lang="en-US" altLang="en-US" sz="2800" dirty="0"/>
          </a:p>
        </p:txBody>
      </p:sp>
    </p:spTree>
    <p:extLst>
      <p:ext uri="{BB962C8B-B14F-4D97-AF65-F5344CB8AC3E}">
        <p14:creationId xmlns:p14="http://schemas.microsoft.com/office/powerpoint/2010/main" val="25004312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24125" y="2857500"/>
            <a:ext cx="7143750" cy="1143000"/>
          </a:xfrm>
          <a:prstGeom prst="rect">
            <a:avLst/>
          </a:prstGeom>
        </p:spPr>
      </p:pic>
    </p:spTree>
    <p:extLst>
      <p:ext uri="{BB962C8B-B14F-4D97-AF65-F5344CB8AC3E}">
        <p14:creationId xmlns:p14="http://schemas.microsoft.com/office/powerpoint/2010/main" val="3576271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6600" b="1" dirty="0" smtClean="0"/>
              <a:t>MIS-C</a:t>
            </a:r>
            <a:endParaRPr lang="en-US" sz="6600" b="1" dirty="0"/>
          </a:p>
        </p:txBody>
      </p:sp>
      <p:sp>
        <p:nvSpPr>
          <p:cNvPr id="6" name="Text Placeholder 5"/>
          <p:cNvSpPr>
            <a:spLocks noGrp="1"/>
          </p:cNvSpPr>
          <p:nvPr>
            <p:ph type="body" idx="1"/>
          </p:nvPr>
        </p:nvSpPr>
        <p:spPr/>
        <p:txBody>
          <a:bodyPr/>
          <a:lstStyle/>
          <a:p>
            <a:endParaRPr lang="en-US"/>
          </a:p>
        </p:txBody>
      </p:sp>
      <p:pic>
        <p:nvPicPr>
          <p:cNvPr id="7" name="Picture 6"/>
          <p:cNvPicPr>
            <a:picLocks noChangeAspect="1"/>
          </p:cNvPicPr>
          <p:nvPr/>
        </p:nvPicPr>
        <p:blipFill>
          <a:blip r:embed="rId2"/>
          <a:stretch>
            <a:fillRect/>
          </a:stretch>
        </p:blipFill>
        <p:spPr>
          <a:xfrm>
            <a:off x="5776332" y="1315844"/>
            <a:ext cx="5257335" cy="2775816"/>
          </a:xfrm>
          <a:prstGeom prst="rect">
            <a:avLst/>
          </a:prstGeom>
        </p:spPr>
      </p:pic>
    </p:spTree>
    <p:extLst>
      <p:ext uri="{BB962C8B-B14F-4D97-AF65-F5344CB8AC3E}">
        <p14:creationId xmlns:p14="http://schemas.microsoft.com/office/powerpoint/2010/main" val="15568537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dirty="0"/>
              <a:t>In March 2020 as COVID19 evolved in UK, </a:t>
            </a:r>
            <a:r>
              <a:rPr lang="en-US" sz="2800" dirty="0" smtClean="0"/>
              <a:t>Pediatricians </a:t>
            </a:r>
            <a:r>
              <a:rPr lang="en-US" sz="2800" dirty="0"/>
              <a:t>noticed unusual illness</a:t>
            </a:r>
          </a:p>
        </p:txBody>
      </p:sp>
      <p:sp>
        <p:nvSpPr>
          <p:cNvPr id="3" name="Content Placeholder 2"/>
          <p:cNvSpPr>
            <a:spLocks noGrp="1"/>
          </p:cNvSpPr>
          <p:nvPr>
            <p:ph idx="1"/>
          </p:nvPr>
        </p:nvSpPr>
        <p:spPr/>
        <p:txBody>
          <a:bodyPr>
            <a:normAutofit/>
          </a:bodyPr>
          <a:lstStyle/>
          <a:p>
            <a:pPr>
              <a:defRPr/>
            </a:pPr>
            <a:r>
              <a:rPr lang="en-US" sz="2000" dirty="0"/>
              <a:t>They collected 37 cases from 8 hospitals in  England  and systematically reviewed their clinical features.</a:t>
            </a:r>
          </a:p>
          <a:p>
            <a:pPr>
              <a:defRPr/>
            </a:pPr>
            <a:r>
              <a:rPr lang="en-US" sz="2000" dirty="0" smtClean="0"/>
              <a:t>Severe </a:t>
            </a:r>
            <a:r>
              <a:rPr lang="en-US" sz="2000" dirty="0"/>
              <a:t>illness admitted to </a:t>
            </a:r>
            <a:r>
              <a:rPr lang="en-US" sz="2000" dirty="0" smtClean="0"/>
              <a:t>pediatric </a:t>
            </a:r>
            <a:r>
              <a:rPr lang="en-US" sz="2000" dirty="0"/>
              <a:t>ward, or PICU</a:t>
            </a:r>
          </a:p>
          <a:p>
            <a:pPr>
              <a:defRPr/>
            </a:pPr>
            <a:r>
              <a:rPr lang="en-US" sz="2000" dirty="0" smtClean="0"/>
              <a:t>Varied </a:t>
            </a:r>
            <a:r>
              <a:rPr lang="en-US" sz="2000" dirty="0"/>
              <a:t>presentations -prolonged fever, sore throat, headache, abdominal pain and vomiting, rash, conjunctivitis</a:t>
            </a:r>
          </a:p>
          <a:p>
            <a:pPr>
              <a:defRPr/>
            </a:pPr>
            <a:r>
              <a:rPr lang="en-US" sz="2000" dirty="0" smtClean="0"/>
              <a:t>Some </a:t>
            </a:r>
            <a:r>
              <a:rPr lang="en-US" sz="2000" dirty="0"/>
              <a:t>developed shock, organ dysfunction</a:t>
            </a:r>
          </a:p>
          <a:p>
            <a:pPr marL="0" indent="0">
              <a:buNone/>
              <a:defRPr/>
            </a:pPr>
            <a:endParaRPr lang="en-US" sz="2000" dirty="0"/>
          </a:p>
        </p:txBody>
      </p:sp>
      <p:pic>
        <p:nvPicPr>
          <p:cNvPr id="4" name="Picture 3"/>
          <p:cNvPicPr>
            <a:picLocks noChangeAspect="1"/>
          </p:cNvPicPr>
          <p:nvPr/>
        </p:nvPicPr>
        <p:blipFill>
          <a:blip r:embed="rId2"/>
          <a:stretch>
            <a:fillRect/>
          </a:stretch>
        </p:blipFill>
        <p:spPr>
          <a:xfrm>
            <a:off x="6095999" y="4533436"/>
            <a:ext cx="4391025" cy="2095500"/>
          </a:xfrm>
          <a:prstGeom prst="rect">
            <a:avLst/>
          </a:prstGeom>
        </p:spPr>
      </p:pic>
    </p:spTree>
    <p:extLst>
      <p:ext uri="{BB962C8B-B14F-4D97-AF65-F5344CB8AC3E}">
        <p14:creationId xmlns:p14="http://schemas.microsoft.com/office/powerpoint/2010/main" val="16033616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r>
              <a:rPr lang="en-US" dirty="0"/>
              <a:t>In common -↑ CRP, ↑ Neutrophil,                                   ↓ lymphocytes, ↑ D-Dimers</a:t>
            </a:r>
          </a:p>
          <a:p>
            <a:pPr>
              <a:defRPr/>
            </a:pPr>
            <a:r>
              <a:rPr lang="en-US" dirty="0"/>
              <a:t>•Some -typical Kawasaki disease features</a:t>
            </a:r>
          </a:p>
          <a:p>
            <a:pPr>
              <a:defRPr/>
            </a:pPr>
            <a:r>
              <a:rPr lang="en-US" dirty="0"/>
              <a:t>•Majority SARS-CoV-2 PCR negative</a:t>
            </a:r>
          </a:p>
          <a:p>
            <a:pPr>
              <a:defRPr/>
            </a:pPr>
            <a:endParaRPr lang="en-US" dirty="0"/>
          </a:p>
        </p:txBody>
      </p:sp>
    </p:spTree>
    <p:extLst>
      <p:ext uri="{BB962C8B-B14F-4D97-AF65-F5344CB8AC3E}">
        <p14:creationId xmlns:p14="http://schemas.microsoft.com/office/powerpoint/2010/main" val="9696604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3" name="Content Placeholder 2"/>
          <p:cNvSpPr>
            <a:spLocks noGrp="1"/>
          </p:cNvSpPr>
          <p:nvPr>
            <p:ph idx="1"/>
          </p:nvPr>
        </p:nvSpPr>
        <p:spPr/>
        <p:txBody>
          <a:bodyPr/>
          <a:lstStyle/>
          <a:p>
            <a:pPr>
              <a:defRPr/>
            </a:pPr>
            <a:endParaRPr lang="en-US"/>
          </a:p>
        </p:txBody>
      </p:sp>
      <p:pic>
        <p:nvPicPr>
          <p:cNvPr id="1075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09601"/>
            <a:ext cx="9144000"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65736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pic>
        <p:nvPicPr>
          <p:cNvPr id="1085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33439"/>
            <a:ext cx="9448800" cy="519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2015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Clinical presentations</a:t>
            </a:r>
          </a:p>
        </p:txBody>
      </p:sp>
      <p:sp>
        <p:nvSpPr>
          <p:cNvPr id="3" name="Content Placeholder 2"/>
          <p:cNvSpPr>
            <a:spLocks noGrp="1"/>
          </p:cNvSpPr>
          <p:nvPr>
            <p:ph idx="1"/>
          </p:nvPr>
        </p:nvSpPr>
        <p:spPr/>
        <p:txBody>
          <a:bodyPr>
            <a:normAutofit/>
          </a:bodyPr>
          <a:lstStyle/>
          <a:p>
            <a:pPr>
              <a:defRPr/>
            </a:pPr>
            <a:endParaRPr lang="en-US" sz="2400" dirty="0"/>
          </a:p>
          <a:p>
            <a:pPr>
              <a:defRPr/>
            </a:pPr>
            <a:r>
              <a:rPr lang="en-US" sz="2400" b="1" dirty="0"/>
              <a:t>75% shock, 51% Myocardial involvement</a:t>
            </a:r>
            <a:endParaRPr lang="en-US" sz="2400" dirty="0"/>
          </a:p>
          <a:p>
            <a:pPr>
              <a:defRPr/>
            </a:pPr>
            <a:r>
              <a:rPr lang="en-US" sz="2400" dirty="0" smtClean="0"/>
              <a:t>54</a:t>
            </a:r>
            <a:r>
              <a:rPr lang="en-US" sz="2400" dirty="0"/>
              <a:t>% rash </a:t>
            </a:r>
          </a:p>
          <a:p>
            <a:pPr>
              <a:defRPr/>
            </a:pPr>
            <a:r>
              <a:rPr lang="en-US" sz="2400" dirty="0"/>
              <a:t>30% conjunctivitis, 20% mucus membrane</a:t>
            </a:r>
          </a:p>
          <a:p>
            <a:pPr>
              <a:defRPr/>
            </a:pPr>
            <a:r>
              <a:rPr lang="en-US" sz="2400" b="1" dirty="0" smtClean="0"/>
              <a:t>57</a:t>
            </a:r>
            <a:r>
              <a:rPr lang="en-US" sz="2400" b="1" dirty="0"/>
              <a:t>% abdominal involvement</a:t>
            </a:r>
            <a:endParaRPr lang="en-US" sz="2400" dirty="0"/>
          </a:p>
        </p:txBody>
      </p:sp>
    </p:spTree>
    <p:extLst>
      <p:ext uri="{BB962C8B-B14F-4D97-AF65-F5344CB8AC3E}">
        <p14:creationId xmlns:p14="http://schemas.microsoft.com/office/powerpoint/2010/main" val="20415867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Clinical presentations</a:t>
            </a:r>
          </a:p>
        </p:txBody>
      </p:sp>
      <p:sp>
        <p:nvSpPr>
          <p:cNvPr id="3" name="Content Placeholder 2"/>
          <p:cNvSpPr>
            <a:spLocks noGrp="1"/>
          </p:cNvSpPr>
          <p:nvPr>
            <p:ph idx="1"/>
          </p:nvPr>
        </p:nvSpPr>
        <p:spPr/>
        <p:txBody>
          <a:bodyPr>
            <a:normAutofit/>
          </a:bodyPr>
          <a:lstStyle/>
          <a:p>
            <a:pPr>
              <a:defRPr/>
            </a:pPr>
            <a:r>
              <a:rPr lang="en-US" sz="2800" dirty="0" smtClean="0"/>
              <a:t>38</a:t>
            </a:r>
            <a:r>
              <a:rPr lang="en-US" sz="2800" dirty="0"/>
              <a:t>% acute kidney injury, only 1 required renal replacement therapy</a:t>
            </a:r>
          </a:p>
          <a:p>
            <a:pPr>
              <a:defRPr/>
            </a:pPr>
            <a:r>
              <a:rPr lang="en-US" sz="2800" dirty="0" smtClean="0"/>
              <a:t>Unlike </a:t>
            </a:r>
            <a:r>
              <a:rPr lang="en-US" sz="2800" dirty="0"/>
              <a:t>adults -only 32% respiratory symptoms</a:t>
            </a:r>
          </a:p>
          <a:p>
            <a:pPr marL="0" indent="0">
              <a:buNone/>
              <a:defRPr/>
            </a:pPr>
            <a:endParaRPr lang="en-US" sz="2800" dirty="0"/>
          </a:p>
          <a:p>
            <a:pPr>
              <a:defRPr/>
            </a:pPr>
            <a:endParaRPr lang="en-US" sz="2800" dirty="0"/>
          </a:p>
        </p:txBody>
      </p:sp>
    </p:spTree>
    <p:extLst>
      <p:ext uri="{BB962C8B-B14F-4D97-AF65-F5344CB8AC3E}">
        <p14:creationId xmlns:p14="http://schemas.microsoft.com/office/powerpoint/2010/main" val="29428897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Laboratory Features</a:t>
            </a:r>
          </a:p>
        </p:txBody>
      </p:sp>
      <p:sp>
        <p:nvSpPr>
          <p:cNvPr id="3" name="Content Placeholder 2"/>
          <p:cNvSpPr>
            <a:spLocks noGrp="1"/>
          </p:cNvSpPr>
          <p:nvPr>
            <p:ph idx="1"/>
          </p:nvPr>
        </p:nvSpPr>
        <p:spPr/>
        <p:txBody>
          <a:bodyPr>
            <a:normAutofit/>
          </a:bodyPr>
          <a:lstStyle/>
          <a:p>
            <a:pPr>
              <a:defRPr/>
            </a:pPr>
            <a:endParaRPr lang="en-US" sz="2400" dirty="0"/>
          </a:p>
          <a:p>
            <a:pPr>
              <a:defRPr/>
            </a:pPr>
            <a:r>
              <a:rPr lang="en-US" sz="2400" dirty="0" err="1"/>
              <a:t>Lymphopaenia</a:t>
            </a:r>
            <a:endParaRPr lang="en-US" sz="2400" dirty="0"/>
          </a:p>
          <a:p>
            <a:pPr>
              <a:defRPr/>
            </a:pPr>
            <a:r>
              <a:rPr lang="en-US" sz="2400" dirty="0" smtClean="0"/>
              <a:t>Neutrophilia</a:t>
            </a:r>
            <a:endParaRPr lang="en-US" sz="2400" dirty="0"/>
          </a:p>
          <a:p>
            <a:pPr>
              <a:defRPr/>
            </a:pPr>
            <a:r>
              <a:rPr lang="en-US" sz="2400" dirty="0" err="1" smtClean="0"/>
              <a:t>Anaemia</a:t>
            </a:r>
            <a:endParaRPr lang="en-US" sz="2400" dirty="0"/>
          </a:p>
          <a:p>
            <a:pPr>
              <a:defRPr/>
            </a:pPr>
            <a:r>
              <a:rPr lang="en-US" sz="2400" dirty="0" smtClean="0"/>
              <a:t>Raised </a:t>
            </a:r>
            <a:r>
              <a:rPr lang="en-US" sz="2400" dirty="0"/>
              <a:t>D-dimer</a:t>
            </a:r>
          </a:p>
          <a:p>
            <a:pPr>
              <a:defRPr/>
            </a:pPr>
            <a:r>
              <a:rPr lang="en-US" sz="2400" dirty="0" smtClean="0"/>
              <a:t>Raised </a:t>
            </a:r>
            <a:r>
              <a:rPr lang="en-US" sz="2400" dirty="0"/>
              <a:t>Troponin</a:t>
            </a:r>
          </a:p>
          <a:p>
            <a:pPr>
              <a:defRPr/>
            </a:pPr>
            <a:r>
              <a:rPr lang="en-US" sz="2400" dirty="0" smtClean="0"/>
              <a:t>Raised </a:t>
            </a:r>
            <a:r>
              <a:rPr lang="en-US" sz="2400" dirty="0"/>
              <a:t>CRP </a:t>
            </a:r>
          </a:p>
          <a:p>
            <a:pPr>
              <a:defRPr/>
            </a:pPr>
            <a:endParaRPr lang="en-US" sz="2400" dirty="0"/>
          </a:p>
        </p:txBody>
      </p:sp>
    </p:spTree>
    <p:extLst>
      <p:ext uri="{BB962C8B-B14F-4D97-AF65-F5344CB8AC3E}">
        <p14:creationId xmlns:p14="http://schemas.microsoft.com/office/powerpoint/2010/main" val="35520091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normAutofit/>
          </a:bodyPr>
          <a:lstStyle/>
          <a:p>
            <a:pPr>
              <a:defRPr/>
            </a:pPr>
            <a:endParaRPr lang="en-US" sz="3200" dirty="0"/>
          </a:p>
          <a:p>
            <a:pPr>
              <a:defRPr/>
            </a:pPr>
            <a:r>
              <a:rPr lang="en-US" sz="3200" dirty="0"/>
              <a:t>Patients with MIS-C encompass a broader age range, have more prominent GI and neurologic symptoms, present more frequently in shock, and are more likely to display cardiac dysfunction (arrhythmias and ventricular dysfunction) than children with </a:t>
            </a:r>
            <a:r>
              <a:rPr lang="en-US" sz="3200" dirty="0" smtClean="0"/>
              <a:t>KD.</a:t>
            </a:r>
            <a:endParaRPr lang="en-US" sz="3200" dirty="0"/>
          </a:p>
        </p:txBody>
      </p:sp>
    </p:spTree>
    <p:extLst>
      <p:ext uri="{BB962C8B-B14F-4D97-AF65-F5344CB8AC3E}">
        <p14:creationId xmlns:p14="http://schemas.microsoft.com/office/powerpoint/2010/main" val="515411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defRPr/>
            </a:pPr>
            <a:r>
              <a:rPr lang="en-US" altLang="en-US">
                <a:effectLst/>
              </a:rPr>
              <a:t>Etiology</a:t>
            </a:r>
            <a:endParaRPr lang="en-US" altLang="en-US"/>
          </a:p>
        </p:txBody>
      </p:sp>
      <p:sp>
        <p:nvSpPr>
          <p:cNvPr id="21507" name="Rectangle 3"/>
          <p:cNvSpPr>
            <a:spLocks noGrp="1" noChangeArrowheads="1"/>
          </p:cNvSpPr>
          <p:nvPr>
            <p:ph idx="1"/>
          </p:nvPr>
        </p:nvSpPr>
        <p:spPr>
          <a:xfrm>
            <a:off x="1905000" y="1676400"/>
            <a:ext cx="8458200" cy="4800600"/>
          </a:xfrm>
        </p:spPr>
        <p:txBody>
          <a:bodyPr>
            <a:normAutofit/>
          </a:bodyPr>
          <a:lstStyle/>
          <a:p>
            <a:pPr eaLnBrk="1" hangingPunct="1">
              <a:lnSpc>
                <a:spcPct val="90000"/>
              </a:lnSpc>
            </a:pPr>
            <a:r>
              <a:rPr lang="en-US" altLang="en-US" sz="2000" dirty="0" smtClean="0">
                <a:effectLst/>
              </a:rPr>
              <a:t>Infectious agent most likely</a:t>
            </a:r>
            <a:endParaRPr lang="en-US" altLang="en-US" sz="2000" dirty="0"/>
          </a:p>
          <a:p>
            <a:pPr lvl="1" eaLnBrk="1" hangingPunct="1">
              <a:lnSpc>
                <a:spcPct val="90000"/>
              </a:lnSpc>
            </a:pPr>
            <a:r>
              <a:rPr lang="en-US" altLang="en-US" sz="2000" dirty="0" smtClean="0">
                <a:effectLst/>
              </a:rPr>
              <a:t>Age-restricted susceptible population</a:t>
            </a:r>
          </a:p>
          <a:p>
            <a:pPr lvl="1" eaLnBrk="1" hangingPunct="1">
              <a:lnSpc>
                <a:spcPct val="90000"/>
              </a:lnSpc>
            </a:pPr>
            <a:r>
              <a:rPr lang="en-US" altLang="en-US" sz="2000" dirty="0" smtClean="0">
                <a:effectLst/>
              </a:rPr>
              <a:t>Seasonal variation</a:t>
            </a:r>
          </a:p>
          <a:p>
            <a:pPr lvl="1" eaLnBrk="1" hangingPunct="1">
              <a:lnSpc>
                <a:spcPct val="90000"/>
              </a:lnSpc>
            </a:pPr>
            <a:r>
              <a:rPr lang="en-US" altLang="en-US" sz="2000" dirty="0" smtClean="0">
                <a:effectLst/>
              </a:rPr>
              <a:t>Well-defined epidemics</a:t>
            </a:r>
          </a:p>
          <a:p>
            <a:pPr lvl="1" eaLnBrk="1" hangingPunct="1">
              <a:lnSpc>
                <a:spcPct val="90000"/>
              </a:lnSpc>
            </a:pPr>
            <a:r>
              <a:rPr lang="en-US" altLang="en-US" sz="2000" dirty="0" smtClean="0">
                <a:effectLst/>
              </a:rPr>
              <a:t>Acute self-limited illness similar to known infections</a:t>
            </a:r>
            <a:endParaRPr lang="en-US" altLang="en-US" sz="2000" dirty="0"/>
          </a:p>
          <a:p>
            <a:pPr eaLnBrk="1" hangingPunct="1">
              <a:lnSpc>
                <a:spcPct val="90000"/>
              </a:lnSpc>
            </a:pPr>
            <a:r>
              <a:rPr lang="en-US" altLang="en-US" sz="2000" dirty="0" smtClean="0">
                <a:effectLst/>
              </a:rPr>
              <a:t>No causative agent identified</a:t>
            </a:r>
            <a:endParaRPr lang="en-US" altLang="en-US" sz="2000" dirty="0"/>
          </a:p>
          <a:p>
            <a:pPr lvl="1" eaLnBrk="1" hangingPunct="1">
              <a:lnSpc>
                <a:spcPct val="90000"/>
              </a:lnSpc>
            </a:pPr>
            <a:r>
              <a:rPr lang="en-US" altLang="en-US" sz="2000" dirty="0" smtClean="0">
                <a:effectLst/>
              </a:rPr>
              <a:t>Bacterial, retroviral, </a:t>
            </a:r>
            <a:r>
              <a:rPr lang="en-US" altLang="en-US" sz="2000" dirty="0" err="1" smtClean="0">
                <a:effectLst/>
              </a:rPr>
              <a:t>superantigenic</a:t>
            </a:r>
            <a:r>
              <a:rPr lang="en-US" altLang="en-US" sz="2000" dirty="0" smtClean="0">
                <a:effectLst/>
              </a:rPr>
              <a:t> bacterial toxin</a:t>
            </a:r>
          </a:p>
          <a:p>
            <a:pPr lvl="1" eaLnBrk="1" hangingPunct="1">
              <a:lnSpc>
                <a:spcPct val="90000"/>
              </a:lnSpc>
            </a:pPr>
            <a:r>
              <a:rPr lang="en-US" altLang="en-US" sz="2000" dirty="0" smtClean="0">
                <a:effectLst/>
              </a:rPr>
              <a:t>Immunologic response triggered by one of several microbial agents</a:t>
            </a:r>
            <a:endParaRPr lang="en-US" altLang="en-US" sz="2000" dirty="0"/>
          </a:p>
        </p:txBody>
      </p:sp>
      <p:sp>
        <p:nvSpPr>
          <p:cNvPr id="2" name="Rectangle 1"/>
          <p:cNvSpPr/>
          <p:nvPr/>
        </p:nvSpPr>
        <p:spPr>
          <a:xfrm>
            <a:off x="8619892" y="2305313"/>
            <a:ext cx="3155679" cy="1112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No known etiology</a:t>
            </a:r>
            <a:endParaRPr lang="en-US" b="1" dirty="0"/>
          </a:p>
        </p:txBody>
      </p:sp>
    </p:spTree>
    <p:extLst>
      <p:ext uri="{BB962C8B-B14F-4D97-AF65-F5344CB8AC3E}">
        <p14:creationId xmlns:p14="http://schemas.microsoft.com/office/powerpoint/2010/main" val="9178839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normAutofit/>
          </a:bodyPr>
          <a:lstStyle/>
          <a:p>
            <a:pPr>
              <a:defRPr/>
            </a:pPr>
            <a:r>
              <a:rPr lang="en-US" sz="2800" dirty="0" smtClean="0"/>
              <a:t> </a:t>
            </a:r>
            <a:r>
              <a:rPr lang="en-US" sz="2800" dirty="0"/>
              <a:t>At presentation, patients with MIS-C tend to have lower platelet counts, lower absolute lymphocyte counts, and higher CRP levels than patients with </a:t>
            </a:r>
            <a:r>
              <a:rPr lang="en-US" sz="2800" dirty="0" smtClean="0"/>
              <a:t>KD.</a:t>
            </a:r>
            <a:endParaRPr lang="en-US" sz="2800" dirty="0"/>
          </a:p>
          <a:p>
            <a:pPr>
              <a:defRPr/>
            </a:pPr>
            <a:endParaRPr lang="en-US" sz="2800" dirty="0"/>
          </a:p>
        </p:txBody>
      </p:sp>
    </p:spTree>
    <p:extLst>
      <p:ext uri="{BB962C8B-B14F-4D97-AF65-F5344CB8AC3E}">
        <p14:creationId xmlns:p14="http://schemas.microsoft.com/office/powerpoint/2010/main" val="12971325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09800" y="685800"/>
            <a:ext cx="7772400" cy="1143000"/>
          </a:xfrm>
        </p:spPr>
        <p:txBody>
          <a:bodyPr>
            <a:normAutofit/>
          </a:bodyPr>
          <a:lstStyle/>
          <a:p>
            <a:pPr>
              <a:defRPr/>
            </a:pPr>
            <a:r>
              <a:rPr lang="en-US" b="1" dirty="0"/>
              <a:t>Radiology –summary of findings</a:t>
            </a:r>
            <a:r>
              <a:rPr lang="en-US" dirty="0"/>
              <a:t/>
            </a:r>
            <a:br>
              <a:rPr lang="en-US" dirty="0"/>
            </a:br>
            <a:endParaRPr lang="en-US" dirty="0"/>
          </a:p>
        </p:txBody>
      </p:sp>
      <p:sp>
        <p:nvSpPr>
          <p:cNvPr id="3" name="Content Placeholder 2"/>
          <p:cNvSpPr>
            <a:spLocks noGrp="1"/>
          </p:cNvSpPr>
          <p:nvPr>
            <p:ph idx="1"/>
          </p:nvPr>
        </p:nvSpPr>
        <p:spPr/>
        <p:txBody>
          <a:bodyPr>
            <a:normAutofit/>
          </a:bodyPr>
          <a:lstStyle/>
          <a:p>
            <a:pPr>
              <a:defRPr/>
            </a:pPr>
            <a:endParaRPr lang="en-US" sz="2400" dirty="0"/>
          </a:p>
          <a:p>
            <a:pPr>
              <a:defRPr/>
            </a:pPr>
            <a:r>
              <a:rPr lang="en-US" sz="2400" b="1" dirty="0"/>
              <a:t>Chest X-ray:</a:t>
            </a:r>
            <a:endParaRPr lang="en-US" sz="2400" dirty="0"/>
          </a:p>
          <a:p>
            <a:pPr marL="0" indent="0">
              <a:buNone/>
              <a:defRPr/>
            </a:pPr>
            <a:r>
              <a:rPr lang="en-US" sz="2400" dirty="0"/>
              <a:t>–Some normal </a:t>
            </a:r>
          </a:p>
          <a:p>
            <a:pPr marL="0" indent="0">
              <a:buNone/>
              <a:defRPr/>
            </a:pPr>
            <a:r>
              <a:rPr lang="en-US" sz="2400" dirty="0"/>
              <a:t>–Small bilateral pleural effusions</a:t>
            </a:r>
          </a:p>
          <a:p>
            <a:pPr marL="0" indent="0">
              <a:buNone/>
              <a:defRPr/>
            </a:pPr>
            <a:r>
              <a:rPr lang="en-US" sz="2400" dirty="0"/>
              <a:t>–Patchy consolidation </a:t>
            </a:r>
          </a:p>
          <a:p>
            <a:pPr marL="0" indent="0">
              <a:buNone/>
              <a:defRPr/>
            </a:pPr>
            <a:r>
              <a:rPr lang="en-US" sz="2400" dirty="0"/>
              <a:t>–Focal consolidation</a:t>
            </a:r>
          </a:p>
          <a:p>
            <a:pPr marL="0" indent="0">
              <a:buNone/>
              <a:defRPr/>
            </a:pPr>
            <a:r>
              <a:rPr lang="en-US" sz="2400" dirty="0"/>
              <a:t>–Atelectasis</a:t>
            </a:r>
          </a:p>
        </p:txBody>
      </p:sp>
    </p:spTree>
    <p:extLst>
      <p:ext uri="{BB962C8B-B14F-4D97-AF65-F5344CB8AC3E}">
        <p14:creationId xmlns:p14="http://schemas.microsoft.com/office/powerpoint/2010/main" val="12886406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533400"/>
            <a:ext cx="7772400" cy="1143000"/>
          </a:xfrm>
        </p:spPr>
        <p:txBody>
          <a:bodyPr>
            <a:normAutofit/>
          </a:bodyPr>
          <a:lstStyle/>
          <a:p>
            <a:pPr>
              <a:defRPr/>
            </a:pPr>
            <a:r>
              <a:rPr lang="en-US" b="1" dirty="0"/>
              <a:t>Radiology –summary of findings</a:t>
            </a:r>
            <a:r>
              <a:rPr lang="en-US" dirty="0"/>
              <a:t/>
            </a:r>
            <a:br>
              <a:rPr lang="en-US" dirty="0"/>
            </a:br>
            <a:endParaRPr lang="en-US" dirty="0"/>
          </a:p>
        </p:txBody>
      </p:sp>
      <p:sp>
        <p:nvSpPr>
          <p:cNvPr id="3" name="Content Placeholder 2"/>
          <p:cNvSpPr>
            <a:spLocks noGrp="1"/>
          </p:cNvSpPr>
          <p:nvPr>
            <p:ph idx="1"/>
          </p:nvPr>
        </p:nvSpPr>
        <p:spPr/>
        <p:txBody>
          <a:bodyPr>
            <a:normAutofit/>
          </a:bodyPr>
          <a:lstStyle/>
          <a:p>
            <a:pPr>
              <a:defRPr/>
            </a:pPr>
            <a:r>
              <a:rPr lang="en-US" sz="2000" b="1" dirty="0"/>
              <a:t>CT chest : </a:t>
            </a:r>
            <a:endParaRPr lang="en-US" sz="2000" dirty="0"/>
          </a:p>
          <a:p>
            <a:pPr marL="0" indent="0">
              <a:buNone/>
              <a:defRPr/>
            </a:pPr>
            <a:r>
              <a:rPr lang="en-US" sz="2000" dirty="0"/>
              <a:t>–Findings as for CXR </a:t>
            </a:r>
          </a:p>
          <a:p>
            <a:pPr marL="0" indent="0">
              <a:buNone/>
              <a:defRPr/>
            </a:pPr>
            <a:r>
              <a:rPr lang="en-US" sz="2000" dirty="0"/>
              <a:t>–Nodular ground glass </a:t>
            </a:r>
            <a:r>
              <a:rPr lang="en-US" sz="2000" dirty="0" err="1"/>
              <a:t>opacification</a:t>
            </a:r>
            <a:r>
              <a:rPr lang="en-US" sz="2000" dirty="0"/>
              <a:t> </a:t>
            </a:r>
          </a:p>
          <a:p>
            <a:pPr>
              <a:defRPr/>
            </a:pPr>
            <a:endParaRPr lang="en-US" sz="2000" dirty="0"/>
          </a:p>
          <a:p>
            <a:pPr>
              <a:defRPr/>
            </a:pPr>
            <a:endParaRPr lang="en-US" sz="2000" dirty="0"/>
          </a:p>
        </p:txBody>
      </p:sp>
    </p:spTree>
    <p:extLst>
      <p:ext uri="{BB962C8B-B14F-4D97-AF65-F5344CB8AC3E}">
        <p14:creationId xmlns:p14="http://schemas.microsoft.com/office/powerpoint/2010/main" val="21669300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Radiology –summary of findings</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defRPr/>
            </a:pPr>
            <a:r>
              <a:rPr lang="en-US" b="1" dirty="0"/>
              <a:t>Abdominal USS/CT </a:t>
            </a:r>
            <a:endParaRPr lang="en-US" dirty="0"/>
          </a:p>
          <a:p>
            <a:pPr>
              <a:defRPr/>
            </a:pPr>
            <a:r>
              <a:rPr lang="en-US" dirty="0" smtClean="0"/>
              <a:t>Some </a:t>
            </a:r>
            <a:r>
              <a:rPr lang="en-US" dirty="0"/>
              <a:t>normal </a:t>
            </a:r>
          </a:p>
          <a:p>
            <a:pPr>
              <a:defRPr/>
            </a:pPr>
            <a:r>
              <a:rPr lang="en-US" dirty="0" smtClean="0"/>
              <a:t>Free </a:t>
            </a:r>
            <a:r>
              <a:rPr lang="en-US" dirty="0"/>
              <a:t>fluid </a:t>
            </a:r>
          </a:p>
          <a:p>
            <a:pPr>
              <a:defRPr/>
            </a:pPr>
            <a:r>
              <a:rPr lang="en-US" dirty="0" smtClean="0"/>
              <a:t>Ascites </a:t>
            </a:r>
            <a:endParaRPr lang="en-US" dirty="0"/>
          </a:p>
          <a:p>
            <a:pPr>
              <a:defRPr/>
            </a:pPr>
            <a:r>
              <a:rPr lang="en-US" dirty="0" smtClean="0"/>
              <a:t>Bowel </a:t>
            </a:r>
            <a:r>
              <a:rPr lang="en-US" dirty="0"/>
              <a:t>inflammation </a:t>
            </a:r>
          </a:p>
          <a:p>
            <a:pPr>
              <a:defRPr/>
            </a:pPr>
            <a:r>
              <a:rPr lang="en-US" dirty="0" smtClean="0"/>
              <a:t>ileum/ascending </a:t>
            </a:r>
            <a:r>
              <a:rPr lang="en-US" dirty="0"/>
              <a:t>colon/RIF</a:t>
            </a:r>
          </a:p>
          <a:p>
            <a:pPr>
              <a:defRPr/>
            </a:pPr>
            <a:r>
              <a:rPr lang="en-US" dirty="0" smtClean="0"/>
              <a:t>Lymphadenopathy </a:t>
            </a:r>
            <a:endParaRPr lang="en-US" dirty="0"/>
          </a:p>
          <a:p>
            <a:pPr>
              <a:defRPr/>
            </a:pPr>
            <a:r>
              <a:rPr lang="en-US" dirty="0" err="1" smtClean="0"/>
              <a:t>Pericholecystic</a:t>
            </a:r>
            <a:r>
              <a:rPr lang="en-US" dirty="0" smtClean="0"/>
              <a:t> </a:t>
            </a:r>
            <a:r>
              <a:rPr lang="en-US" dirty="0" err="1"/>
              <a:t>oedema</a:t>
            </a:r>
            <a:r>
              <a:rPr lang="en-US" dirty="0"/>
              <a:t> </a:t>
            </a:r>
          </a:p>
          <a:p>
            <a:pPr>
              <a:defRPr/>
            </a:pPr>
            <a:endParaRPr lang="en-US" dirty="0"/>
          </a:p>
          <a:p>
            <a:pPr>
              <a:defRPr/>
            </a:pPr>
            <a:endParaRPr lang="en-US" dirty="0"/>
          </a:p>
        </p:txBody>
      </p:sp>
    </p:spTree>
    <p:extLst>
      <p:ext uri="{BB962C8B-B14F-4D97-AF65-F5344CB8AC3E}">
        <p14:creationId xmlns:p14="http://schemas.microsoft.com/office/powerpoint/2010/main" val="24779812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Echocardiography</a:t>
            </a:r>
            <a:endParaRPr lang="en-US" dirty="0"/>
          </a:p>
        </p:txBody>
      </p:sp>
      <p:sp>
        <p:nvSpPr>
          <p:cNvPr id="3" name="Content Placeholder 2"/>
          <p:cNvSpPr>
            <a:spLocks noGrp="1"/>
          </p:cNvSpPr>
          <p:nvPr>
            <p:ph idx="1"/>
          </p:nvPr>
        </p:nvSpPr>
        <p:spPr/>
        <p:txBody>
          <a:bodyPr>
            <a:normAutofit/>
          </a:bodyPr>
          <a:lstStyle/>
          <a:p>
            <a:pPr>
              <a:defRPr/>
            </a:pPr>
            <a:r>
              <a:rPr lang="en-US" sz="2000" dirty="0" smtClean="0"/>
              <a:t>19/25 at </a:t>
            </a:r>
            <a:r>
              <a:rPr lang="en-US" sz="2000" dirty="0"/>
              <a:t>least 1 echo performed</a:t>
            </a:r>
          </a:p>
          <a:p>
            <a:pPr>
              <a:defRPr/>
            </a:pPr>
            <a:r>
              <a:rPr lang="en-US" sz="2000" dirty="0"/>
              <a:t>08/19 significantly impaired ventricular function (SF% &lt;28 or equivalent)</a:t>
            </a:r>
          </a:p>
          <a:p>
            <a:pPr>
              <a:defRPr/>
            </a:pPr>
            <a:r>
              <a:rPr lang="en-US" sz="2000" dirty="0"/>
              <a:t>05/19 dilated coronaries or aneurysms</a:t>
            </a:r>
          </a:p>
        </p:txBody>
      </p:sp>
    </p:spTree>
    <p:extLst>
      <p:ext uri="{BB962C8B-B14F-4D97-AF65-F5344CB8AC3E}">
        <p14:creationId xmlns:p14="http://schemas.microsoft.com/office/powerpoint/2010/main" val="5383775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pic>
        <p:nvPicPr>
          <p:cNvPr id="1198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0" y="1076325"/>
            <a:ext cx="6667500"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01599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Management</a:t>
            </a:r>
            <a:br>
              <a:rPr lang="en-US" dirty="0"/>
            </a:br>
            <a:endParaRPr lang="en-US" dirty="0"/>
          </a:p>
        </p:txBody>
      </p:sp>
      <p:sp>
        <p:nvSpPr>
          <p:cNvPr id="3" name="Content Placeholder 2"/>
          <p:cNvSpPr>
            <a:spLocks noGrp="1"/>
          </p:cNvSpPr>
          <p:nvPr>
            <p:ph idx="1"/>
          </p:nvPr>
        </p:nvSpPr>
        <p:spPr/>
        <p:txBody>
          <a:bodyPr>
            <a:normAutofit/>
          </a:bodyPr>
          <a:lstStyle/>
          <a:p>
            <a:pPr>
              <a:defRPr/>
            </a:pPr>
            <a:endParaRPr lang="en-US" sz="2400" dirty="0"/>
          </a:p>
          <a:p>
            <a:pPr>
              <a:defRPr/>
            </a:pPr>
            <a:r>
              <a:rPr lang="en-US" sz="2400" dirty="0"/>
              <a:t>All admitted to HDU/PICU for supportive care</a:t>
            </a:r>
          </a:p>
          <a:p>
            <a:pPr>
              <a:defRPr/>
            </a:pPr>
            <a:r>
              <a:rPr lang="en-US" sz="2400" dirty="0" smtClean="0"/>
              <a:t>All </a:t>
            </a:r>
            <a:r>
              <a:rPr lang="en-US" sz="2400" dirty="0"/>
              <a:t>required fluid resuscitation</a:t>
            </a:r>
          </a:p>
          <a:p>
            <a:pPr>
              <a:defRPr/>
            </a:pPr>
            <a:r>
              <a:rPr lang="en-US" sz="2400" dirty="0" smtClean="0"/>
              <a:t>Inotropes </a:t>
            </a:r>
            <a:r>
              <a:rPr lang="en-US" sz="2400" dirty="0"/>
              <a:t>required for 26 (70%)</a:t>
            </a:r>
          </a:p>
          <a:p>
            <a:pPr>
              <a:defRPr/>
            </a:pPr>
            <a:r>
              <a:rPr lang="en-US" sz="2400" dirty="0" smtClean="0"/>
              <a:t>38</a:t>
            </a:r>
            <a:r>
              <a:rPr lang="en-US" sz="2400" dirty="0"/>
              <a:t>% of children did not received IVIG, just supportive care</a:t>
            </a:r>
          </a:p>
        </p:txBody>
      </p:sp>
    </p:spTree>
    <p:extLst>
      <p:ext uri="{BB962C8B-B14F-4D97-AF65-F5344CB8AC3E}">
        <p14:creationId xmlns:p14="http://schemas.microsoft.com/office/powerpoint/2010/main" val="3382791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pic>
        <p:nvPicPr>
          <p:cNvPr id="1218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133600"/>
            <a:ext cx="60198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49045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OUTCOME</a:t>
            </a:r>
          </a:p>
        </p:txBody>
      </p:sp>
      <p:sp>
        <p:nvSpPr>
          <p:cNvPr id="3" name="Content Placeholder 2"/>
          <p:cNvSpPr>
            <a:spLocks noGrp="1"/>
          </p:cNvSpPr>
          <p:nvPr>
            <p:ph idx="1"/>
          </p:nvPr>
        </p:nvSpPr>
        <p:spPr/>
        <p:txBody>
          <a:bodyPr/>
          <a:lstStyle/>
          <a:p>
            <a:pPr>
              <a:defRPr/>
            </a:pPr>
            <a:endParaRPr lang="en-US" dirty="0"/>
          </a:p>
          <a:p>
            <a:pPr>
              <a:defRPr/>
            </a:pPr>
            <a:r>
              <a:rPr lang="en-US" dirty="0" smtClean="0"/>
              <a:t>Majority </a:t>
            </a:r>
            <a:r>
              <a:rPr lang="en-US" dirty="0"/>
              <a:t>respond to treatment</a:t>
            </a:r>
          </a:p>
          <a:p>
            <a:pPr>
              <a:defRPr/>
            </a:pPr>
            <a:r>
              <a:rPr lang="en-US" dirty="0" smtClean="0"/>
              <a:t>1 </a:t>
            </a:r>
            <a:r>
              <a:rPr lang="en-US" dirty="0"/>
              <a:t>child has been noted to have coronary artery dilatation at follow up ECHO, did not receive </a:t>
            </a:r>
            <a:r>
              <a:rPr lang="en-US" dirty="0" smtClean="0"/>
              <a:t>immunosuppression</a:t>
            </a:r>
            <a:endParaRPr lang="en-US" dirty="0"/>
          </a:p>
        </p:txBody>
      </p:sp>
    </p:spTree>
    <p:extLst>
      <p:ext uri="{BB962C8B-B14F-4D97-AF65-F5344CB8AC3E}">
        <p14:creationId xmlns:p14="http://schemas.microsoft.com/office/powerpoint/2010/main" val="39777655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pic>
        <p:nvPicPr>
          <p:cNvPr id="1239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590800"/>
            <a:ext cx="67818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95414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pPr eaLnBrk="1" hangingPunct="1">
              <a:defRPr/>
            </a:pPr>
            <a:r>
              <a:rPr lang="en-US" altLang="en-US">
                <a:effectLst/>
              </a:rPr>
              <a:t>New Haven Coronavirus</a:t>
            </a:r>
            <a:endParaRPr lang="en-US" altLang="en-US"/>
          </a:p>
        </p:txBody>
      </p:sp>
      <p:sp>
        <p:nvSpPr>
          <p:cNvPr id="23555" name="Rectangle 3"/>
          <p:cNvSpPr>
            <a:spLocks noGrp="1" noChangeArrowheads="1"/>
          </p:cNvSpPr>
          <p:nvPr>
            <p:ph idx="1"/>
          </p:nvPr>
        </p:nvSpPr>
        <p:spPr/>
        <p:txBody>
          <a:bodyPr>
            <a:normAutofit/>
          </a:bodyPr>
          <a:lstStyle/>
          <a:p>
            <a:pPr eaLnBrk="1" hangingPunct="1">
              <a:lnSpc>
                <a:spcPct val="90000"/>
              </a:lnSpc>
            </a:pPr>
            <a:r>
              <a:rPr lang="en-US" altLang="en-US" sz="2400" dirty="0" smtClean="0">
                <a:effectLst/>
              </a:rPr>
              <a:t>Identified a novel human coronavirus in respiratory secretions from a 6-month-old with typical Kawasaki Disease</a:t>
            </a:r>
          </a:p>
          <a:p>
            <a:pPr eaLnBrk="1" hangingPunct="1">
              <a:lnSpc>
                <a:spcPct val="90000"/>
              </a:lnSpc>
            </a:pPr>
            <a:r>
              <a:rPr lang="en-US" altLang="en-US" sz="2400" dirty="0" smtClean="0">
                <a:effectLst/>
              </a:rPr>
              <a:t>Subsequently isolated from 8/11 (72.7%) of Kawasaki patients &amp; 1/22 (4.5%) matched controls (p = 0.0015)</a:t>
            </a:r>
          </a:p>
          <a:p>
            <a:pPr eaLnBrk="1" hangingPunct="1">
              <a:lnSpc>
                <a:spcPct val="90000"/>
              </a:lnSpc>
            </a:pPr>
            <a:r>
              <a:rPr lang="en-US" altLang="en-US" sz="2400" dirty="0" smtClean="0">
                <a:effectLst/>
              </a:rPr>
              <a:t>Suggests association between viral infection &amp; Kawasaki disease</a:t>
            </a:r>
          </a:p>
        </p:txBody>
      </p:sp>
      <p:sp>
        <p:nvSpPr>
          <p:cNvPr id="23556" name="Text Box 4"/>
          <p:cNvSpPr txBox="1">
            <a:spLocks noChangeArrowheads="1"/>
          </p:cNvSpPr>
          <p:nvPr/>
        </p:nvSpPr>
        <p:spPr bwMode="auto">
          <a:xfrm>
            <a:off x="1905000" y="6172201"/>
            <a:ext cx="6096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000"/>
          </a:p>
        </p:txBody>
      </p:sp>
      <p:sp>
        <p:nvSpPr>
          <p:cNvPr id="23557" name="Rectangle 5"/>
          <p:cNvSpPr>
            <a:spLocks noChangeArrowheads="1"/>
          </p:cNvSpPr>
          <p:nvPr/>
        </p:nvSpPr>
        <p:spPr bwMode="auto">
          <a:xfrm>
            <a:off x="1981200" y="5943600"/>
            <a:ext cx="685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a:t>Esper F, et .  J Inf Dis. 2005; 191:499-502</a:t>
            </a:r>
          </a:p>
        </p:txBody>
      </p:sp>
    </p:spTree>
    <p:extLst>
      <p:ext uri="{BB962C8B-B14F-4D97-AF65-F5344CB8AC3E}">
        <p14:creationId xmlns:p14="http://schemas.microsoft.com/office/powerpoint/2010/main" val="39322454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SARS-CoV-2 Results</a:t>
            </a:r>
          </a:p>
        </p:txBody>
      </p:sp>
      <p:sp>
        <p:nvSpPr>
          <p:cNvPr id="3" name="Content Placeholder 2"/>
          <p:cNvSpPr>
            <a:spLocks noGrp="1"/>
          </p:cNvSpPr>
          <p:nvPr>
            <p:ph idx="1"/>
          </p:nvPr>
        </p:nvSpPr>
        <p:spPr/>
        <p:txBody>
          <a:bodyPr>
            <a:normAutofit/>
          </a:bodyPr>
          <a:lstStyle/>
          <a:p>
            <a:pPr>
              <a:defRPr/>
            </a:pPr>
            <a:endParaRPr lang="en-US" sz="2400" dirty="0"/>
          </a:p>
          <a:p>
            <a:pPr>
              <a:defRPr/>
            </a:pPr>
            <a:r>
              <a:rPr lang="en-US" sz="2400" dirty="0"/>
              <a:t>SARS-CoV-2 PCR –</a:t>
            </a:r>
          </a:p>
          <a:p>
            <a:pPr marL="0" indent="0">
              <a:buNone/>
              <a:defRPr/>
            </a:pPr>
            <a:r>
              <a:rPr lang="en-US" sz="2400" dirty="0"/>
              <a:t>–12 positive</a:t>
            </a:r>
          </a:p>
          <a:p>
            <a:pPr marL="0" indent="0">
              <a:buNone/>
              <a:defRPr/>
            </a:pPr>
            <a:r>
              <a:rPr lang="en-US" sz="2400" dirty="0"/>
              <a:t>–24 negative</a:t>
            </a:r>
          </a:p>
          <a:p>
            <a:pPr marL="0" indent="0">
              <a:buNone/>
              <a:defRPr/>
            </a:pPr>
            <a:r>
              <a:rPr lang="en-US" sz="2400" dirty="0"/>
              <a:t>–1 refused</a:t>
            </a:r>
          </a:p>
          <a:p>
            <a:pPr>
              <a:defRPr/>
            </a:pPr>
            <a:endParaRPr lang="en-US" sz="2400" dirty="0"/>
          </a:p>
        </p:txBody>
      </p:sp>
    </p:spTree>
    <p:extLst>
      <p:ext uri="{BB962C8B-B14F-4D97-AF65-F5344CB8AC3E}">
        <p14:creationId xmlns:p14="http://schemas.microsoft.com/office/powerpoint/2010/main" val="38195004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r>
              <a:rPr lang="en-US" dirty="0"/>
              <a:t>•SARS-CoV-2 </a:t>
            </a:r>
            <a:r>
              <a:rPr lang="en-US" dirty="0" err="1"/>
              <a:t>IgG</a:t>
            </a:r>
            <a:endParaRPr lang="en-US" dirty="0"/>
          </a:p>
          <a:p>
            <a:pPr marL="0" indent="0">
              <a:buNone/>
              <a:defRPr/>
            </a:pPr>
            <a:r>
              <a:rPr lang="en-US" dirty="0"/>
              <a:t>–19 positive total</a:t>
            </a:r>
          </a:p>
          <a:p>
            <a:pPr marL="0" indent="0">
              <a:buNone/>
              <a:defRPr/>
            </a:pPr>
            <a:r>
              <a:rPr lang="nn-NO" dirty="0"/>
              <a:t>–11 IgG pos, PCR neg</a:t>
            </a:r>
          </a:p>
          <a:p>
            <a:pPr marL="0" indent="0">
              <a:buNone/>
              <a:defRPr/>
            </a:pPr>
            <a:r>
              <a:rPr lang="en-US" dirty="0"/>
              <a:t>–5 </a:t>
            </a:r>
            <a:r>
              <a:rPr lang="en-US" dirty="0" err="1"/>
              <a:t>IgG</a:t>
            </a:r>
            <a:r>
              <a:rPr lang="en-US" dirty="0"/>
              <a:t> </a:t>
            </a:r>
            <a:r>
              <a:rPr lang="en-US" dirty="0" err="1"/>
              <a:t>pos</a:t>
            </a:r>
            <a:r>
              <a:rPr lang="en-US" dirty="0"/>
              <a:t>, PCR </a:t>
            </a:r>
            <a:r>
              <a:rPr lang="en-US" dirty="0" err="1"/>
              <a:t>pos</a:t>
            </a:r>
            <a:endParaRPr lang="en-US" dirty="0"/>
          </a:p>
          <a:p>
            <a:pPr marL="0" indent="0">
              <a:buNone/>
              <a:defRPr/>
            </a:pPr>
            <a:r>
              <a:rPr lang="nn-NO" dirty="0"/>
              <a:t>–3 IgG neg, PCR neg</a:t>
            </a:r>
          </a:p>
          <a:p>
            <a:pPr marL="0" indent="0">
              <a:buNone/>
              <a:defRPr/>
            </a:pPr>
            <a:r>
              <a:rPr lang="en-US" dirty="0"/>
              <a:t>–18 not done, 7 PCR </a:t>
            </a:r>
            <a:r>
              <a:rPr lang="en-US" dirty="0" err="1"/>
              <a:t>pos</a:t>
            </a:r>
            <a:endParaRPr lang="en-US" dirty="0"/>
          </a:p>
          <a:p>
            <a:pPr marL="0" indent="0">
              <a:buNone/>
              <a:defRPr/>
            </a:pPr>
            <a:r>
              <a:rPr lang="en-US" dirty="0" smtClean="0"/>
              <a:t>TotalSARS-CoV-2 </a:t>
            </a:r>
            <a:r>
              <a:rPr lang="en-US" dirty="0" err="1"/>
              <a:t>pos</a:t>
            </a:r>
            <a:r>
              <a:rPr lang="en-US" dirty="0"/>
              <a:t> (PCR &amp; IgG) is 23</a:t>
            </a:r>
          </a:p>
          <a:p>
            <a:pPr>
              <a:defRPr/>
            </a:pPr>
            <a:endParaRPr lang="en-US" dirty="0"/>
          </a:p>
        </p:txBody>
      </p:sp>
    </p:spTree>
    <p:extLst>
      <p:ext uri="{BB962C8B-B14F-4D97-AF65-F5344CB8AC3E}">
        <p14:creationId xmlns:p14="http://schemas.microsoft.com/office/powerpoint/2010/main" val="17236346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DX</a:t>
            </a:r>
          </a:p>
        </p:txBody>
      </p:sp>
      <p:sp>
        <p:nvSpPr>
          <p:cNvPr id="3" name="Content Placeholder 2"/>
          <p:cNvSpPr>
            <a:spLocks noGrp="1"/>
          </p:cNvSpPr>
          <p:nvPr>
            <p:ph idx="1"/>
          </p:nvPr>
        </p:nvSpPr>
        <p:spPr/>
        <p:txBody>
          <a:bodyPr>
            <a:normAutofit/>
          </a:bodyPr>
          <a:lstStyle/>
          <a:p>
            <a:pPr marL="0" indent="0">
              <a:buNone/>
              <a:defRPr/>
            </a:pPr>
            <a:r>
              <a:rPr lang="en-US" sz="2400" dirty="0"/>
              <a:t>Kawasaki disease /KD  shock syndrome </a:t>
            </a:r>
            <a:r>
              <a:rPr lang="en-US" sz="2400" dirty="0" err="1"/>
              <a:t>syndrome</a:t>
            </a:r>
            <a:endParaRPr lang="en-US" sz="2400" dirty="0"/>
          </a:p>
          <a:p>
            <a:pPr>
              <a:defRPr/>
            </a:pPr>
            <a:r>
              <a:rPr lang="en-US" sz="2400" dirty="0" smtClean="0"/>
              <a:t>Staphylococcal </a:t>
            </a:r>
            <a:r>
              <a:rPr lang="en-US" sz="2400" dirty="0"/>
              <a:t>or streptococcal toxic shock syndrome</a:t>
            </a:r>
          </a:p>
          <a:p>
            <a:pPr>
              <a:defRPr/>
            </a:pPr>
            <a:r>
              <a:rPr lang="en-US" sz="2400" dirty="0" smtClean="0"/>
              <a:t>HLH </a:t>
            </a:r>
            <a:r>
              <a:rPr lang="en-US" sz="2400" dirty="0"/>
              <a:t>/ Macrophage activation syndromes</a:t>
            </a:r>
          </a:p>
          <a:p>
            <a:pPr>
              <a:defRPr/>
            </a:pPr>
            <a:r>
              <a:rPr lang="en-US" sz="2400" dirty="0" err="1" smtClean="0"/>
              <a:t>Haemorrhagic</a:t>
            </a:r>
            <a:r>
              <a:rPr lang="en-US" sz="2400" dirty="0" smtClean="0"/>
              <a:t> </a:t>
            </a:r>
            <a:r>
              <a:rPr lang="en-US" sz="2400" dirty="0"/>
              <a:t>shock and encephalopathy syndrome</a:t>
            </a:r>
          </a:p>
          <a:p>
            <a:pPr>
              <a:defRPr/>
            </a:pPr>
            <a:r>
              <a:rPr lang="en-US" sz="2400" dirty="0" smtClean="0"/>
              <a:t>SLE/</a:t>
            </a:r>
            <a:r>
              <a:rPr lang="en-US" sz="2400" dirty="0" err="1" smtClean="0"/>
              <a:t>Vasculitic</a:t>
            </a:r>
            <a:r>
              <a:rPr lang="en-US" sz="2400" dirty="0" smtClean="0"/>
              <a:t> </a:t>
            </a:r>
            <a:r>
              <a:rPr lang="en-US" sz="2400" dirty="0"/>
              <a:t>disease</a:t>
            </a:r>
          </a:p>
          <a:p>
            <a:pPr>
              <a:defRPr/>
            </a:pPr>
            <a:endParaRPr lang="en-US" sz="2400" dirty="0"/>
          </a:p>
        </p:txBody>
      </p:sp>
    </p:spTree>
    <p:extLst>
      <p:ext uri="{BB962C8B-B14F-4D97-AF65-F5344CB8AC3E}">
        <p14:creationId xmlns:p14="http://schemas.microsoft.com/office/powerpoint/2010/main" val="297827885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pic>
        <p:nvPicPr>
          <p:cNvPr id="1280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576264"/>
            <a:ext cx="103536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72453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err="1"/>
              <a:t>Immunomodulatory</a:t>
            </a:r>
            <a:r>
              <a:rPr lang="en-US" b="1" dirty="0"/>
              <a:t> treatment in MIS-C: </a:t>
            </a:r>
            <a:endParaRPr lang="en-US" dirty="0"/>
          </a:p>
        </p:txBody>
      </p:sp>
      <p:sp>
        <p:nvSpPr>
          <p:cNvPr id="3" name="Content Placeholder 2"/>
          <p:cNvSpPr>
            <a:spLocks noGrp="1"/>
          </p:cNvSpPr>
          <p:nvPr>
            <p:ph idx="1"/>
          </p:nvPr>
        </p:nvSpPr>
        <p:spPr/>
        <p:txBody>
          <a:bodyPr>
            <a:normAutofit/>
          </a:bodyPr>
          <a:lstStyle/>
          <a:p>
            <a:pPr>
              <a:defRPr/>
            </a:pPr>
            <a:endParaRPr lang="en-US" sz="2400" dirty="0"/>
          </a:p>
          <a:p>
            <a:pPr>
              <a:defRPr/>
            </a:pPr>
            <a:r>
              <a:rPr lang="en-US" sz="2400" dirty="0"/>
              <a:t>Low-moderate dose glucocorticoids (1-2 mg/kg/day) should be given with IVIG as adjunctive therapy for treatment of MIS-C in patients with shock and/or organ threatening disease (M). </a:t>
            </a:r>
          </a:p>
          <a:p>
            <a:pPr>
              <a:defRPr/>
            </a:pPr>
            <a:endParaRPr lang="en-US" sz="2400" dirty="0"/>
          </a:p>
          <a:p>
            <a:pPr>
              <a:defRPr/>
            </a:pPr>
            <a:endParaRPr lang="en-US" sz="2400" dirty="0"/>
          </a:p>
        </p:txBody>
      </p:sp>
    </p:spTree>
    <p:extLst>
      <p:ext uri="{BB962C8B-B14F-4D97-AF65-F5344CB8AC3E}">
        <p14:creationId xmlns:p14="http://schemas.microsoft.com/office/powerpoint/2010/main" val="39807330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err="1"/>
              <a:t>Immunomodulatory</a:t>
            </a:r>
            <a:r>
              <a:rPr lang="en-US" b="1" dirty="0"/>
              <a:t> treatment in MIS-C: </a:t>
            </a:r>
            <a:endParaRPr lang="en-US" dirty="0"/>
          </a:p>
        </p:txBody>
      </p:sp>
      <p:sp>
        <p:nvSpPr>
          <p:cNvPr id="3" name="Content Placeholder 2"/>
          <p:cNvSpPr>
            <a:spLocks noGrp="1"/>
          </p:cNvSpPr>
          <p:nvPr>
            <p:ph idx="1"/>
          </p:nvPr>
        </p:nvSpPr>
        <p:spPr/>
        <p:txBody>
          <a:bodyPr>
            <a:normAutofit/>
          </a:bodyPr>
          <a:lstStyle/>
          <a:p>
            <a:pPr>
              <a:defRPr/>
            </a:pPr>
            <a:r>
              <a:rPr lang="en-US" sz="2000" dirty="0" smtClean="0"/>
              <a:t> </a:t>
            </a:r>
            <a:r>
              <a:rPr lang="en-US" sz="2000" dirty="0"/>
              <a:t>In patients who do not respond to IVIG and low-moderate dose glucocorticoids, high dose, IV pulse glucocorticoids (10-30 mg/kg/day) may be considered, especially if a patient requires high dose or multiple inotropes and/or vasopressors </a:t>
            </a:r>
            <a:r>
              <a:rPr lang="en-US" sz="2000" dirty="0" smtClean="0"/>
              <a:t>.</a:t>
            </a:r>
            <a:endParaRPr lang="en-US" sz="2000" dirty="0"/>
          </a:p>
          <a:p>
            <a:pPr>
              <a:defRPr/>
            </a:pPr>
            <a:endParaRPr lang="en-US" sz="2000" dirty="0"/>
          </a:p>
        </p:txBody>
      </p:sp>
    </p:spTree>
    <p:extLst>
      <p:ext uri="{BB962C8B-B14F-4D97-AF65-F5344CB8AC3E}">
        <p14:creationId xmlns:p14="http://schemas.microsoft.com/office/powerpoint/2010/main" val="22561546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err="1"/>
              <a:t>Immunomodulatory</a:t>
            </a:r>
            <a:r>
              <a:rPr lang="en-US" b="1" dirty="0"/>
              <a:t> treatment in MIS-C: </a:t>
            </a:r>
            <a:endParaRPr lang="en-US" dirty="0"/>
          </a:p>
        </p:txBody>
      </p:sp>
      <p:sp>
        <p:nvSpPr>
          <p:cNvPr id="3" name="Content Placeholder 2"/>
          <p:cNvSpPr>
            <a:spLocks noGrp="1"/>
          </p:cNvSpPr>
          <p:nvPr>
            <p:ph idx="1"/>
          </p:nvPr>
        </p:nvSpPr>
        <p:spPr/>
        <p:txBody>
          <a:bodyPr>
            <a:normAutofit/>
          </a:bodyPr>
          <a:lstStyle/>
          <a:p>
            <a:pPr>
              <a:defRPr/>
            </a:pPr>
            <a:endParaRPr lang="en-US" sz="2400" dirty="0"/>
          </a:p>
          <a:p>
            <a:pPr>
              <a:defRPr/>
            </a:pPr>
            <a:r>
              <a:rPr lang="en-US" sz="2400" dirty="0" err="1"/>
              <a:t>Anakinra</a:t>
            </a:r>
            <a:r>
              <a:rPr lang="en-US" sz="2400" dirty="0"/>
              <a:t> (&gt;4 mg/kg/day IV or SQ) may be considered for treatment of MIS-C refractory to IVIG and glucocorticoids, in patients with MIS-C and features of macrophage activation syndrome (MAS), or in patients with contraindications to long-term </a:t>
            </a:r>
          </a:p>
          <a:p>
            <a:pPr>
              <a:defRPr/>
            </a:pPr>
            <a:endParaRPr lang="en-US" sz="2400" dirty="0"/>
          </a:p>
        </p:txBody>
      </p:sp>
    </p:spTree>
    <p:extLst>
      <p:ext uri="{BB962C8B-B14F-4D97-AF65-F5344CB8AC3E}">
        <p14:creationId xmlns:p14="http://schemas.microsoft.com/office/powerpoint/2010/main" val="230051042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Antiplatelet  in MIS-C: </a:t>
            </a:r>
            <a:endParaRPr lang="en-US" dirty="0"/>
          </a:p>
        </p:txBody>
      </p:sp>
      <p:sp>
        <p:nvSpPr>
          <p:cNvPr id="3" name="Content Placeholder 2"/>
          <p:cNvSpPr>
            <a:spLocks noGrp="1"/>
          </p:cNvSpPr>
          <p:nvPr>
            <p:ph idx="1"/>
          </p:nvPr>
        </p:nvSpPr>
        <p:spPr>
          <a:xfrm>
            <a:off x="1237785" y="1371600"/>
            <a:ext cx="8592015" cy="5049838"/>
          </a:xfrm>
        </p:spPr>
        <p:txBody>
          <a:bodyPr>
            <a:normAutofit/>
          </a:bodyPr>
          <a:lstStyle/>
          <a:p>
            <a:pPr>
              <a:defRPr/>
            </a:pPr>
            <a:endParaRPr lang="en-US" sz="2400" dirty="0"/>
          </a:p>
          <a:p>
            <a:pPr>
              <a:defRPr/>
            </a:pPr>
            <a:r>
              <a:rPr lang="en-US" sz="2400" dirty="0"/>
              <a:t>Low dose aspirin (3-5 mg/kg/day; max 81 mg/day) should be used in patients with MIS-C and continued until normalization of platelet count and confirmed normal coronary arteries at ≥4 weeks after diagnosis. </a:t>
            </a:r>
          </a:p>
          <a:p>
            <a:pPr>
              <a:defRPr/>
            </a:pPr>
            <a:r>
              <a:rPr lang="en-US" sz="2400" dirty="0"/>
              <a:t>Treatment with aspirin should be avoided in patients with active bleeding, significant bleeding risk, and/or platelet count ≤80,000/</a:t>
            </a:r>
            <a:r>
              <a:rPr lang="en-US" sz="2400" dirty="0" err="1"/>
              <a:t>μL</a:t>
            </a:r>
            <a:r>
              <a:rPr lang="en-US" sz="2400" dirty="0"/>
              <a:t> </a:t>
            </a:r>
            <a:r>
              <a:rPr lang="en-US" sz="2400" dirty="0" smtClean="0"/>
              <a:t>.</a:t>
            </a:r>
            <a:endParaRPr lang="en-US" sz="2400" dirty="0"/>
          </a:p>
          <a:p>
            <a:pPr>
              <a:defRPr/>
            </a:pPr>
            <a:endParaRPr lang="en-US" sz="2400" dirty="0"/>
          </a:p>
        </p:txBody>
      </p:sp>
    </p:spTree>
    <p:extLst>
      <p:ext uri="{BB962C8B-B14F-4D97-AF65-F5344CB8AC3E}">
        <p14:creationId xmlns:p14="http://schemas.microsoft.com/office/powerpoint/2010/main" val="155905701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Anticoagulation therapy</a:t>
            </a:r>
            <a:endParaRPr lang="en-US" dirty="0"/>
          </a:p>
        </p:txBody>
      </p:sp>
      <p:sp>
        <p:nvSpPr>
          <p:cNvPr id="3" name="Content Placeholder 2"/>
          <p:cNvSpPr>
            <a:spLocks noGrp="1"/>
          </p:cNvSpPr>
          <p:nvPr>
            <p:ph idx="1"/>
          </p:nvPr>
        </p:nvSpPr>
        <p:spPr/>
        <p:txBody>
          <a:bodyPr>
            <a:normAutofit/>
          </a:bodyPr>
          <a:lstStyle/>
          <a:p>
            <a:pPr>
              <a:defRPr/>
            </a:pPr>
            <a:endParaRPr lang="en-US" sz="2400" dirty="0"/>
          </a:p>
          <a:p>
            <a:pPr>
              <a:defRPr/>
            </a:pPr>
            <a:r>
              <a:rPr lang="en-US" sz="2400" dirty="0"/>
              <a:t>Patients with MIS-C and documented thrombosis or an ejection fraction (EF) &lt;35% should receive therapeutic anticoagulation with enoxaparin until at least 2 weeks after discharge from the hospital </a:t>
            </a:r>
            <a:r>
              <a:rPr lang="en-US" sz="2400" dirty="0" smtClean="0"/>
              <a:t>.</a:t>
            </a:r>
            <a:endParaRPr lang="en-US" sz="2400" dirty="0"/>
          </a:p>
          <a:p>
            <a:pPr>
              <a:defRPr/>
            </a:pPr>
            <a:endParaRPr lang="en-US" sz="2400" dirty="0"/>
          </a:p>
        </p:txBody>
      </p:sp>
    </p:spTree>
    <p:extLst>
      <p:ext uri="{BB962C8B-B14F-4D97-AF65-F5344CB8AC3E}">
        <p14:creationId xmlns:p14="http://schemas.microsoft.com/office/powerpoint/2010/main" val="176372493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pic>
        <p:nvPicPr>
          <p:cNvPr id="1351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561975"/>
            <a:ext cx="10315575"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80756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2192338" y="234950"/>
            <a:ext cx="7772400" cy="1143000"/>
          </a:xfrm>
        </p:spPr>
        <p:txBody>
          <a:bodyPr/>
          <a:lstStyle/>
          <a:p>
            <a:pPr eaLnBrk="1" hangingPunct="1">
              <a:defRPr/>
            </a:pPr>
            <a:r>
              <a:rPr lang="en-US" altLang="en-US">
                <a:effectLst/>
              </a:rPr>
              <a:t>Diagnostic Criteria</a:t>
            </a:r>
            <a:endParaRPr lang="en-US" altLang="en-US"/>
          </a:p>
        </p:txBody>
      </p:sp>
      <p:sp>
        <p:nvSpPr>
          <p:cNvPr id="161795" name="Rectangle 3"/>
          <p:cNvSpPr>
            <a:spLocks noGrp="1" noChangeArrowheads="1"/>
          </p:cNvSpPr>
          <p:nvPr>
            <p:ph idx="1"/>
          </p:nvPr>
        </p:nvSpPr>
        <p:spPr>
          <a:xfrm>
            <a:off x="991259" y="2159620"/>
            <a:ext cx="7772400" cy="3892550"/>
          </a:xfrm>
        </p:spPr>
        <p:txBody>
          <a:bodyPr>
            <a:normAutofit/>
          </a:bodyPr>
          <a:lstStyle/>
          <a:p>
            <a:pPr marL="533400" indent="-533400">
              <a:defRPr/>
            </a:pPr>
            <a:r>
              <a:rPr lang="en-US" altLang="en-US" dirty="0"/>
              <a:t>Fever for at least 5 days </a:t>
            </a:r>
          </a:p>
          <a:p>
            <a:pPr marL="533400" indent="-533400">
              <a:defRPr/>
            </a:pPr>
            <a:r>
              <a:rPr lang="en-US" altLang="en-US" dirty="0"/>
              <a:t>At least 4 of the following 5 features: </a:t>
            </a:r>
          </a:p>
          <a:p>
            <a:pPr marL="914400" lvl="1" indent="-457200">
              <a:buFontTx/>
              <a:buAutoNum type="arabicPeriod"/>
              <a:defRPr/>
            </a:pPr>
            <a:r>
              <a:rPr lang="en-US" altLang="en-US" sz="1800" dirty="0"/>
              <a:t>Changes in the extremities</a:t>
            </a:r>
          </a:p>
          <a:p>
            <a:pPr marL="1295400" lvl="2" indent="-381000">
              <a:buFont typeface="Wingdings" pitchFamily="1" charset="2"/>
              <a:buChar char="§"/>
              <a:defRPr/>
            </a:pPr>
            <a:r>
              <a:rPr lang="en-US" altLang="en-US" sz="1800" dirty="0"/>
              <a:t>Edema, erythema, desquamation</a:t>
            </a:r>
          </a:p>
          <a:p>
            <a:pPr marL="914400" lvl="1" indent="-457200">
              <a:buNone/>
              <a:defRPr/>
            </a:pPr>
            <a:r>
              <a:rPr lang="en-US" altLang="en-US" sz="1800" dirty="0"/>
              <a:t>2. Polymorphous </a:t>
            </a:r>
            <a:r>
              <a:rPr lang="en-US" altLang="en-US" sz="1800" dirty="0" err="1"/>
              <a:t>exanthem</a:t>
            </a:r>
            <a:r>
              <a:rPr lang="en-US" altLang="en-US" sz="1800" dirty="0"/>
              <a:t>, usually truncal</a:t>
            </a:r>
          </a:p>
          <a:p>
            <a:pPr marL="914400" lvl="1" indent="-457200">
              <a:buNone/>
              <a:defRPr/>
            </a:pPr>
            <a:r>
              <a:rPr lang="en-US" altLang="en-US" sz="1800" dirty="0"/>
              <a:t>3. Conjunctival injection</a:t>
            </a:r>
          </a:p>
          <a:p>
            <a:pPr marL="914400" lvl="1" indent="-457200">
              <a:buNone/>
              <a:defRPr/>
            </a:pPr>
            <a:r>
              <a:rPr lang="en-US" altLang="en-US" sz="1800" dirty="0"/>
              <a:t>4. Erythema&amp;/or fissuring of lips and oral cavity</a:t>
            </a:r>
          </a:p>
          <a:p>
            <a:pPr marL="914400" lvl="1" indent="-457200">
              <a:buNone/>
              <a:defRPr/>
            </a:pPr>
            <a:r>
              <a:rPr lang="en-US" altLang="en-US" sz="1800" dirty="0"/>
              <a:t>5. Cervical lymphadenopathy</a:t>
            </a:r>
          </a:p>
          <a:p>
            <a:pPr marL="533400" indent="-533400">
              <a:defRPr/>
            </a:pPr>
            <a:r>
              <a:rPr lang="en-US" altLang="en-US" dirty="0"/>
              <a:t>Illness not explained  by other known disease process</a:t>
            </a:r>
          </a:p>
        </p:txBody>
      </p:sp>
      <p:sp>
        <p:nvSpPr>
          <p:cNvPr id="25604" name="Text Box 4"/>
          <p:cNvSpPr txBox="1">
            <a:spLocks noChangeArrowheads="1"/>
          </p:cNvSpPr>
          <p:nvPr/>
        </p:nvSpPr>
        <p:spPr bwMode="auto">
          <a:xfrm>
            <a:off x="1752600" y="6248400"/>
            <a:ext cx="510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5605" name="Text Box 5"/>
          <p:cNvSpPr txBox="1">
            <a:spLocks noChangeArrowheads="1"/>
          </p:cNvSpPr>
          <p:nvPr/>
        </p:nvSpPr>
        <p:spPr bwMode="auto">
          <a:xfrm>
            <a:off x="1905000" y="6400801"/>
            <a:ext cx="4800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000"/>
              <a:t>Modified from Centers for Disease Control. Kawasaki Disease.  </a:t>
            </a:r>
            <a:r>
              <a:rPr lang="en-US" altLang="en-US" sz="1000" i="1"/>
              <a:t>MMWR </a:t>
            </a:r>
            <a:r>
              <a:rPr lang="en-US" altLang="en-US" sz="1000"/>
              <a:t>29:61-63, 1980</a:t>
            </a:r>
          </a:p>
        </p:txBody>
      </p:sp>
      <p:pic>
        <p:nvPicPr>
          <p:cNvPr id="2" name="Picture 1"/>
          <p:cNvPicPr>
            <a:picLocks noChangeAspect="1"/>
          </p:cNvPicPr>
          <p:nvPr/>
        </p:nvPicPr>
        <p:blipFill>
          <a:blip r:embed="rId3"/>
          <a:stretch>
            <a:fillRect/>
          </a:stretch>
        </p:blipFill>
        <p:spPr>
          <a:xfrm>
            <a:off x="9535605" y="156720"/>
            <a:ext cx="2483570" cy="6488555"/>
          </a:xfrm>
          <a:prstGeom prst="rect">
            <a:avLst/>
          </a:prstGeom>
        </p:spPr>
      </p:pic>
    </p:spTree>
    <p:extLst>
      <p:ext uri="{BB962C8B-B14F-4D97-AF65-F5344CB8AC3E}">
        <p14:creationId xmlns:p14="http://schemas.microsoft.com/office/powerpoint/2010/main" val="66891589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a:p>
        </p:txBody>
      </p:sp>
      <p:sp>
        <p:nvSpPr>
          <p:cNvPr id="6" name="Text Placeholder 5"/>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791262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n-US" altLang="en-US">
                <a:effectLst/>
              </a:rPr>
              <a:t>Atypical or Incomplete </a:t>
            </a:r>
            <a:br>
              <a:rPr lang="en-US" altLang="en-US">
                <a:effectLst/>
              </a:rPr>
            </a:br>
            <a:r>
              <a:rPr lang="en-US" altLang="en-US">
                <a:effectLst/>
              </a:rPr>
              <a:t>Kawasaki Disease</a:t>
            </a:r>
            <a:endParaRPr lang="en-US" altLang="en-US"/>
          </a:p>
        </p:txBody>
      </p:sp>
      <p:sp>
        <p:nvSpPr>
          <p:cNvPr id="14339" name="Rectangle 3"/>
          <p:cNvSpPr>
            <a:spLocks noGrp="1" noChangeArrowheads="1"/>
          </p:cNvSpPr>
          <p:nvPr>
            <p:ph idx="1"/>
          </p:nvPr>
        </p:nvSpPr>
        <p:spPr>
          <a:xfrm>
            <a:off x="1919868" y="1715956"/>
            <a:ext cx="7772400" cy="3810000"/>
          </a:xfrm>
        </p:spPr>
        <p:txBody>
          <a:bodyPr>
            <a:normAutofit/>
          </a:bodyPr>
          <a:lstStyle/>
          <a:p>
            <a:pPr eaLnBrk="1" hangingPunct="1">
              <a:lnSpc>
                <a:spcPct val="90000"/>
              </a:lnSpc>
              <a:defRPr/>
            </a:pPr>
            <a:r>
              <a:rPr lang="en-US" altLang="en-US" sz="2400" dirty="0">
                <a:effectLst/>
              </a:rPr>
              <a:t>Present with &lt; 4 of 5 diagnostic criteria</a:t>
            </a:r>
          </a:p>
          <a:p>
            <a:pPr eaLnBrk="1" hangingPunct="1">
              <a:lnSpc>
                <a:spcPct val="90000"/>
              </a:lnSpc>
              <a:defRPr/>
            </a:pPr>
            <a:r>
              <a:rPr lang="en-US" altLang="en-US" sz="2400" dirty="0">
                <a:effectLst/>
              </a:rPr>
              <a:t>Compatible laboratory findings</a:t>
            </a:r>
          </a:p>
          <a:p>
            <a:pPr eaLnBrk="1" hangingPunct="1">
              <a:lnSpc>
                <a:spcPct val="90000"/>
              </a:lnSpc>
              <a:defRPr/>
            </a:pPr>
            <a:r>
              <a:rPr lang="en-US" altLang="en-US" sz="2400" dirty="0">
                <a:effectLst/>
              </a:rPr>
              <a:t>Still develop coronary artery aneurysms</a:t>
            </a:r>
          </a:p>
          <a:p>
            <a:pPr eaLnBrk="1" hangingPunct="1">
              <a:lnSpc>
                <a:spcPct val="90000"/>
              </a:lnSpc>
              <a:defRPr/>
            </a:pPr>
            <a:r>
              <a:rPr lang="en-US" altLang="en-US" sz="2400" dirty="0">
                <a:effectLst/>
              </a:rPr>
              <a:t>No other explanation for the illness</a:t>
            </a:r>
          </a:p>
          <a:p>
            <a:pPr eaLnBrk="1" hangingPunct="1">
              <a:lnSpc>
                <a:spcPct val="90000"/>
              </a:lnSpc>
              <a:defRPr/>
            </a:pPr>
            <a:r>
              <a:rPr lang="en-US" altLang="en-US" sz="2400" dirty="0">
                <a:effectLst/>
              </a:rPr>
              <a:t>More common in children &lt; 1 year of age</a:t>
            </a:r>
          </a:p>
          <a:p>
            <a:pPr eaLnBrk="1" hangingPunct="1">
              <a:lnSpc>
                <a:spcPct val="90000"/>
              </a:lnSpc>
              <a:defRPr/>
            </a:pPr>
            <a:r>
              <a:rPr lang="en-US" altLang="en-US" sz="2400" dirty="0">
                <a:effectLst/>
              </a:rPr>
              <a:t>2004 AHA guidelines offer new evaluation and treatment algorithm</a:t>
            </a:r>
            <a:endParaRPr lang="en-US" altLang="en-US" sz="2400" dirty="0"/>
          </a:p>
        </p:txBody>
      </p:sp>
    </p:spTree>
    <p:extLst>
      <p:ext uri="{BB962C8B-B14F-4D97-AF65-F5344CB8AC3E}">
        <p14:creationId xmlns:p14="http://schemas.microsoft.com/office/powerpoint/2010/main" val="517677260"/>
      </p:ext>
    </p:extLst>
  </p:cSld>
  <p:clrMapOvr>
    <a:masterClrMapping/>
  </p:clrMapOvr>
  <p:timing>
    <p:tnLst>
      <p:par>
        <p:cTn id="1" dur="indefinite" restart="never" nodeType="tmRoot"/>
      </p:par>
    </p:tnLst>
  </p:timing>
</p:sld>
</file>

<file path=ppt/theme/theme1.xml><?xml version="1.0" encoding="utf-8"?>
<a:theme xmlns:a="http://schemas.openxmlformats.org/drawingml/2006/main" name="Dividend">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98</TotalTime>
  <Words>3935</Words>
  <Application>Microsoft Office PowerPoint</Application>
  <PresentationFormat>Widescreen</PresentationFormat>
  <Paragraphs>488</Paragraphs>
  <Slides>80</Slides>
  <Notes>44</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89" baseType="lpstr">
      <vt:lpstr>Arial Rounded MT Bold</vt:lpstr>
      <vt:lpstr>Calibri</vt:lpstr>
      <vt:lpstr>Gill Sans MT</vt:lpstr>
      <vt:lpstr>Times</vt:lpstr>
      <vt:lpstr>Times New Roman</vt:lpstr>
      <vt:lpstr>Wingdings</vt:lpstr>
      <vt:lpstr>Wingdings 2</vt:lpstr>
      <vt:lpstr>Dividend</vt:lpstr>
      <vt:lpstr>Package</vt:lpstr>
      <vt:lpstr>PowerPoint Presentation</vt:lpstr>
      <vt:lpstr>Kawasaki Disease: Mucocutaneous Lymph Node Syndrome </vt:lpstr>
      <vt:lpstr>What is Kawasaki Disease?</vt:lpstr>
      <vt:lpstr>Why is it important to identify kawasaki???</vt:lpstr>
      <vt:lpstr>Epidemiology</vt:lpstr>
      <vt:lpstr>Etiology</vt:lpstr>
      <vt:lpstr>New Haven Coronavirus</vt:lpstr>
      <vt:lpstr>Diagnostic Criteria</vt:lpstr>
      <vt:lpstr>Atypical or Incomplete  Kawasaki Disease</vt:lpstr>
      <vt:lpstr>Predictors of poor outcome across </vt:lpstr>
      <vt:lpstr>Differential Diagnosis</vt:lpstr>
      <vt:lpstr>Differential Diagnosis</vt:lpstr>
      <vt:lpstr>Differential Diagnosis</vt:lpstr>
      <vt:lpstr>Phases of Disease</vt:lpstr>
      <vt:lpstr>Course </vt:lpstr>
      <vt:lpstr>PowerPoint Presentation</vt:lpstr>
      <vt:lpstr>Irritability??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Kawasaki Disease: S&amp;S </vt:lpstr>
      <vt:lpstr>PowerPoint Presentation</vt:lpstr>
      <vt:lpstr>PowerPoint Presentation</vt:lpstr>
      <vt:lpstr>Clinical features that are not consistent with KD</vt:lpstr>
      <vt:lpstr>Kawasaki Disease: Labs</vt:lpstr>
      <vt:lpstr>Cardiovascular Manifestations of Acute Kawasaki Disease</vt:lpstr>
      <vt:lpstr>Cardiology in the Acute Setting</vt:lpstr>
      <vt:lpstr>Echocardiographic Findings</vt:lpstr>
      <vt:lpstr>Coronary Arterial Changes</vt:lpstr>
      <vt:lpstr>Coronary Arterial Changes</vt:lpstr>
      <vt:lpstr>Coronary Aneurysms</vt:lpstr>
      <vt:lpstr>Coronary Aneurysms</vt:lpstr>
      <vt:lpstr>PowerPoint Presentation</vt:lpstr>
      <vt:lpstr>PowerPoint Presentation</vt:lpstr>
      <vt:lpstr>PowerPoint Presentation</vt:lpstr>
      <vt:lpstr>PowerPoint Presentation</vt:lpstr>
      <vt:lpstr>Coronary Aneurysm History</vt:lpstr>
      <vt:lpstr>Coronary Aneurysm History</vt:lpstr>
      <vt:lpstr>Cardiovascular Sequelae</vt:lpstr>
      <vt:lpstr>Acute Kawasaki Disease: Treatment</vt:lpstr>
      <vt:lpstr>Acute Kawasaki Disease: Treatment</vt:lpstr>
      <vt:lpstr>Acute Kawasaki Disease: Treatment</vt:lpstr>
      <vt:lpstr>Acute Kawasaki Disease: Treatment</vt:lpstr>
      <vt:lpstr>Acute Kawasaki Disease: Treatment</vt:lpstr>
      <vt:lpstr>Acute Kawasaki Disease: Treatment</vt:lpstr>
      <vt:lpstr>PowerPoint Presentation</vt:lpstr>
      <vt:lpstr>MIS-C</vt:lpstr>
      <vt:lpstr>In March 2020 as COVID19 evolved in UK, Pediatricians noticed unusual illness</vt:lpstr>
      <vt:lpstr>PowerPoint Presentation</vt:lpstr>
      <vt:lpstr>PowerPoint Presentation</vt:lpstr>
      <vt:lpstr>PowerPoint Presentation</vt:lpstr>
      <vt:lpstr>Clinical presentations</vt:lpstr>
      <vt:lpstr>Clinical presentations</vt:lpstr>
      <vt:lpstr>Laboratory Features</vt:lpstr>
      <vt:lpstr>PowerPoint Presentation</vt:lpstr>
      <vt:lpstr>PowerPoint Presentation</vt:lpstr>
      <vt:lpstr>Radiology –summary of findings </vt:lpstr>
      <vt:lpstr>Radiology –summary of findings </vt:lpstr>
      <vt:lpstr>Radiology –summary of findings </vt:lpstr>
      <vt:lpstr>Echocardiography</vt:lpstr>
      <vt:lpstr>PowerPoint Presentation</vt:lpstr>
      <vt:lpstr>Management </vt:lpstr>
      <vt:lpstr>PowerPoint Presentation</vt:lpstr>
      <vt:lpstr>OUTCOME</vt:lpstr>
      <vt:lpstr>PowerPoint Presentation</vt:lpstr>
      <vt:lpstr>SARS-CoV-2 Results</vt:lpstr>
      <vt:lpstr>PowerPoint Presentation</vt:lpstr>
      <vt:lpstr>DX</vt:lpstr>
      <vt:lpstr>PowerPoint Presentation</vt:lpstr>
      <vt:lpstr>Immunomodulatory treatment in MIS-C: </vt:lpstr>
      <vt:lpstr>Immunomodulatory treatment in MIS-C: </vt:lpstr>
      <vt:lpstr>Immunomodulatory treatment in MIS-C: </vt:lpstr>
      <vt:lpstr>Antiplatelet  in MIS-C: </vt:lpstr>
      <vt:lpstr>Anticoagulation therapy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HPG7</dc:creator>
  <cp:lastModifiedBy>HPG7</cp:lastModifiedBy>
  <cp:revision>60</cp:revision>
  <dcterms:created xsi:type="dcterms:W3CDTF">2024-02-10T18:42:57Z</dcterms:created>
  <dcterms:modified xsi:type="dcterms:W3CDTF">2024-02-10T20:20:57Z</dcterms:modified>
</cp:coreProperties>
</file>