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9" r:id="rId7"/>
    <p:sldId id="275" r:id="rId8"/>
    <p:sldId id="263" r:id="rId9"/>
    <p:sldId id="273" r:id="rId10"/>
    <p:sldId id="264" r:id="rId11"/>
    <p:sldId id="274" r:id="rId12"/>
    <p:sldId id="284" r:id="rId13"/>
    <p:sldId id="265" r:id="rId14"/>
    <p:sldId id="266" r:id="rId15"/>
    <p:sldId id="267" r:id="rId16"/>
    <p:sldId id="268" r:id="rId17"/>
    <p:sldId id="276" r:id="rId18"/>
    <p:sldId id="269" r:id="rId19"/>
    <p:sldId id="285" r:id="rId20"/>
    <p:sldId id="270" r:id="rId21"/>
    <p:sldId id="286" r:id="rId22"/>
    <p:sldId id="271" r:id="rId23"/>
    <p:sldId id="287" r:id="rId24"/>
    <p:sldId id="272" r:id="rId25"/>
    <p:sldId id="288" r:id="rId26"/>
    <p:sldId id="289" r:id="rId27"/>
    <p:sldId id="290" r:id="rId28"/>
    <p:sldId id="277"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A0E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4660"/>
  </p:normalViewPr>
  <p:slideViewPr>
    <p:cSldViewPr snapToGrid="0">
      <p:cViewPr varScale="1">
        <p:scale>
          <a:sx n="74" d="100"/>
          <a:sy n="74" d="100"/>
        </p:scale>
        <p:origin x="5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8" Type="http://schemas.openxmlformats.org/officeDocument/2006/relationships/slide" Target="slides/slide4.xml"/></Relationships>
</file>

<file path=ppt/diagrams/_rels/data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image" Target="../media/image8.jpg"/></Relationships>
</file>

<file path=ppt/diagrams/_rels/drawing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6B9BE-3C21-4B4A-805B-B14E6856DECC}"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D0BC623F-858C-40EA-A1C8-F27E2D30C483}">
      <dgm:prSet/>
      <dgm:spPr/>
      <dgm:t>
        <a:bodyPr/>
        <a:lstStyle/>
        <a:p>
          <a:r>
            <a:rPr lang="en-GB" b="1" dirty="0">
              <a:solidFill>
                <a:srgbClr val="00B050"/>
              </a:solidFill>
              <a:effectLst>
                <a:outerShdw blurRad="38100" dist="38100" dir="2700000" algn="tl">
                  <a:srgbClr val="000000">
                    <a:alpha val="43137"/>
                  </a:srgbClr>
                </a:outerShdw>
              </a:effectLst>
            </a:rPr>
            <a:t>Lay care (Informal): </a:t>
          </a:r>
          <a:r>
            <a:rPr lang="ar-JO" b="1" dirty="0" smtClean="0">
              <a:solidFill>
                <a:srgbClr val="00B050"/>
              </a:solidFill>
              <a:effectLst>
                <a:outerShdw blurRad="38100" dist="38100" dir="2700000" algn="tl">
                  <a:srgbClr val="000000">
                    <a:alpha val="43137"/>
                  </a:srgbClr>
                </a:outerShdw>
              </a:effectLst>
            </a:rPr>
            <a:t>لاي كير (غير رسمي):</a:t>
          </a:r>
          <a:endParaRPr lang="en-GB" b="1" dirty="0">
            <a:solidFill>
              <a:srgbClr val="00B050"/>
            </a:solidFill>
            <a:effectLst>
              <a:outerShdw blurRad="38100" dist="38100" dir="2700000" algn="tl">
                <a:srgbClr val="000000">
                  <a:alpha val="43137"/>
                </a:srgbClr>
              </a:outerShdw>
            </a:effectLst>
          </a:endParaRPr>
        </a:p>
        <a:p>
          <a:r>
            <a:rPr lang="en-GB" dirty="0"/>
            <a:t>Care provided by </a:t>
          </a:r>
          <a:r>
            <a:rPr lang="en-GB" i="1" dirty="0"/>
            <a:t>lay people </a:t>
          </a:r>
          <a:r>
            <a:rPr lang="en-GB" dirty="0"/>
            <a:t>who have received no formal training and are not paid. It includes self-care, care by relatives, friends and self-help </a:t>
          </a:r>
          <a:r>
            <a:rPr lang="en-GB" dirty="0" smtClean="0"/>
            <a:t>groups.</a:t>
          </a:r>
          <a:r>
            <a:rPr lang="ar-JO" dirty="0" smtClean="0"/>
            <a:t>الرعاية التي يقدمها الأشخاص العاديون الذين لم يتلقوا تدريبًا رسميًا ولا يتلقون أجرًا. ويشمل الرعاية الذاتية والرعاية من قبل الأقارب والأصدقاء ومجموعات المساعدة الذاتية.</a:t>
          </a:r>
          <a:endParaRPr lang="en-US" dirty="0"/>
        </a:p>
      </dgm:t>
    </dgm:pt>
    <dgm:pt modelId="{6E184EB5-D4C7-4F79-8FD3-A05F95B3F6F8}" type="parTrans" cxnId="{4ECFE12A-854C-4F60-9DA3-049C8113EE8C}">
      <dgm:prSet/>
      <dgm:spPr/>
      <dgm:t>
        <a:bodyPr/>
        <a:lstStyle/>
        <a:p>
          <a:endParaRPr lang="en-US"/>
        </a:p>
      </dgm:t>
    </dgm:pt>
    <dgm:pt modelId="{E0E5DAF8-9889-47B5-BB40-21C822D7A58F}" type="sibTrans" cxnId="{4ECFE12A-854C-4F60-9DA3-049C8113EE8C}">
      <dgm:prSet/>
      <dgm:spPr/>
      <dgm:t>
        <a:bodyPr/>
        <a:lstStyle/>
        <a:p>
          <a:endParaRPr lang="en-US"/>
        </a:p>
      </dgm:t>
    </dgm:pt>
    <dgm:pt modelId="{66C5D944-643E-4160-8E27-31D8781F9D15}">
      <dgm:prSet/>
      <dgm:spPr/>
      <dgm:t>
        <a:bodyPr/>
        <a:lstStyle/>
        <a:p>
          <a:r>
            <a:rPr lang="en-GB" b="1" dirty="0">
              <a:solidFill>
                <a:srgbClr val="00B050"/>
              </a:solidFill>
              <a:effectLst>
                <a:outerShdw blurRad="38100" dist="38100" dir="2700000" algn="tl">
                  <a:srgbClr val="000000">
                    <a:alpha val="43137"/>
                  </a:srgbClr>
                </a:outerShdw>
              </a:effectLst>
            </a:rPr>
            <a:t>Formal care: </a:t>
          </a:r>
          <a:r>
            <a:rPr lang="ar-JO" b="1" dirty="0" smtClean="0">
              <a:solidFill>
                <a:srgbClr val="00B050"/>
              </a:solidFill>
              <a:effectLst>
                <a:outerShdw blurRad="38100" dist="38100" dir="2700000" algn="tl">
                  <a:srgbClr val="000000">
                    <a:alpha val="43137"/>
                  </a:srgbClr>
                </a:outerShdw>
              </a:effectLst>
            </a:rPr>
            <a:t> الرعاية الرسمية:</a:t>
          </a:r>
          <a:endParaRPr lang="en-GB" b="1" dirty="0">
            <a:solidFill>
              <a:srgbClr val="00B050"/>
            </a:solidFill>
            <a:effectLst>
              <a:outerShdw blurRad="38100" dist="38100" dir="2700000" algn="tl">
                <a:srgbClr val="000000">
                  <a:alpha val="43137"/>
                </a:srgbClr>
              </a:outerShdw>
            </a:effectLst>
          </a:endParaRPr>
        </a:p>
        <a:p>
          <a:r>
            <a:rPr lang="en-GB" dirty="0"/>
            <a:t>care provided by trained, paid professionals usually in formal </a:t>
          </a:r>
          <a:r>
            <a:rPr lang="en-GB" dirty="0" smtClean="0"/>
            <a:t>setting.</a:t>
          </a:r>
          <a:r>
            <a:rPr lang="ar-JO" dirty="0" smtClean="0"/>
            <a:t>الرعاية المقدمة من قبل متخصصين مدربين ومدفوعين عادة في بيئة رسمية. </a:t>
          </a:r>
          <a:endParaRPr lang="en-US" dirty="0"/>
        </a:p>
      </dgm:t>
    </dgm:pt>
    <dgm:pt modelId="{A0B88E04-2AB6-424D-B3E5-45124DC7AC8D}" type="parTrans" cxnId="{A732C8A7-7CC7-42A5-8BF9-3556FEF78AB6}">
      <dgm:prSet/>
      <dgm:spPr/>
      <dgm:t>
        <a:bodyPr/>
        <a:lstStyle/>
        <a:p>
          <a:endParaRPr lang="en-US"/>
        </a:p>
      </dgm:t>
    </dgm:pt>
    <dgm:pt modelId="{1C994ED0-3BB4-490C-A6FC-30B0CDA933A7}" type="sibTrans" cxnId="{A732C8A7-7CC7-42A5-8BF9-3556FEF78AB6}">
      <dgm:prSet/>
      <dgm:spPr/>
      <dgm:t>
        <a:bodyPr/>
        <a:lstStyle/>
        <a:p>
          <a:endParaRPr lang="en-US"/>
        </a:p>
      </dgm:t>
    </dgm:pt>
    <dgm:pt modelId="{B800BB32-8F3D-4608-9DD5-03D45BA5BF70}" type="pres">
      <dgm:prSet presAssocID="{7546B9BE-3C21-4B4A-805B-B14E6856DECC}" presName="hierChild1" presStyleCnt="0">
        <dgm:presLayoutVars>
          <dgm:chPref val="1"/>
          <dgm:dir/>
          <dgm:animOne val="branch"/>
          <dgm:animLvl val="lvl"/>
          <dgm:resizeHandles/>
        </dgm:presLayoutVars>
      </dgm:prSet>
      <dgm:spPr/>
      <dgm:t>
        <a:bodyPr/>
        <a:lstStyle/>
        <a:p>
          <a:endParaRPr lang="en-GB"/>
        </a:p>
      </dgm:t>
    </dgm:pt>
    <dgm:pt modelId="{C6BBD784-B201-4AA1-8691-6C7ECDB25160}" type="pres">
      <dgm:prSet presAssocID="{D0BC623F-858C-40EA-A1C8-F27E2D30C483}" presName="hierRoot1" presStyleCnt="0"/>
      <dgm:spPr/>
    </dgm:pt>
    <dgm:pt modelId="{80268B7F-5D02-4774-89EB-A2340F722335}" type="pres">
      <dgm:prSet presAssocID="{D0BC623F-858C-40EA-A1C8-F27E2D30C483}" presName="composite" presStyleCnt="0"/>
      <dgm:spPr/>
    </dgm:pt>
    <dgm:pt modelId="{B693AC2B-66A6-4DBE-9D4E-3313BE006AC3}" type="pres">
      <dgm:prSet presAssocID="{D0BC623F-858C-40EA-A1C8-F27E2D30C483}" presName="background" presStyleLbl="node0" presStyleIdx="0" presStyleCnt="2"/>
      <dgm:spPr/>
    </dgm:pt>
    <dgm:pt modelId="{AEF0DA2D-7D83-4154-9543-8262377B66F8}" type="pres">
      <dgm:prSet presAssocID="{D0BC623F-858C-40EA-A1C8-F27E2D30C483}" presName="text" presStyleLbl="fgAcc0" presStyleIdx="0" presStyleCnt="2" custScaleX="108663" custScaleY="118005">
        <dgm:presLayoutVars>
          <dgm:chPref val="3"/>
        </dgm:presLayoutVars>
      </dgm:prSet>
      <dgm:spPr/>
      <dgm:t>
        <a:bodyPr/>
        <a:lstStyle/>
        <a:p>
          <a:endParaRPr lang="en-GB"/>
        </a:p>
      </dgm:t>
    </dgm:pt>
    <dgm:pt modelId="{97D42F61-F991-460E-B88A-F030FC73D6BE}" type="pres">
      <dgm:prSet presAssocID="{D0BC623F-858C-40EA-A1C8-F27E2D30C483}" presName="hierChild2" presStyleCnt="0"/>
      <dgm:spPr/>
    </dgm:pt>
    <dgm:pt modelId="{DF4B391F-78F9-432B-BF77-AF68E83C6482}" type="pres">
      <dgm:prSet presAssocID="{66C5D944-643E-4160-8E27-31D8781F9D15}" presName="hierRoot1" presStyleCnt="0"/>
      <dgm:spPr/>
    </dgm:pt>
    <dgm:pt modelId="{3F7B517E-EA24-40A3-9F6F-53D55389417B}" type="pres">
      <dgm:prSet presAssocID="{66C5D944-643E-4160-8E27-31D8781F9D15}" presName="composite" presStyleCnt="0"/>
      <dgm:spPr/>
    </dgm:pt>
    <dgm:pt modelId="{9777C32F-67CC-4BF4-825A-29445D4F32CF}" type="pres">
      <dgm:prSet presAssocID="{66C5D944-643E-4160-8E27-31D8781F9D15}" presName="background" presStyleLbl="node0" presStyleIdx="1" presStyleCnt="2"/>
      <dgm:spPr/>
    </dgm:pt>
    <dgm:pt modelId="{86FB4A51-CB7D-4227-9709-43582389229C}" type="pres">
      <dgm:prSet presAssocID="{66C5D944-643E-4160-8E27-31D8781F9D15}" presName="text" presStyleLbl="fgAcc0" presStyleIdx="1" presStyleCnt="2">
        <dgm:presLayoutVars>
          <dgm:chPref val="3"/>
        </dgm:presLayoutVars>
      </dgm:prSet>
      <dgm:spPr/>
      <dgm:t>
        <a:bodyPr/>
        <a:lstStyle/>
        <a:p>
          <a:endParaRPr lang="en-GB"/>
        </a:p>
      </dgm:t>
    </dgm:pt>
    <dgm:pt modelId="{A6188B24-2A92-4CF3-82B7-061564C2CA79}" type="pres">
      <dgm:prSet presAssocID="{66C5D944-643E-4160-8E27-31D8781F9D15}" presName="hierChild2" presStyleCnt="0"/>
      <dgm:spPr/>
    </dgm:pt>
  </dgm:ptLst>
  <dgm:cxnLst>
    <dgm:cxn modelId="{FD3C79FE-0E86-4E15-BBE3-98A739A8C8D0}" type="presOf" srcId="{66C5D944-643E-4160-8E27-31D8781F9D15}" destId="{86FB4A51-CB7D-4227-9709-43582389229C}" srcOrd="0" destOrd="0" presId="urn:microsoft.com/office/officeart/2005/8/layout/hierarchy1"/>
    <dgm:cxn modelId="{2E89BDB2-5C60-45AD-A931-9AA9E8DA3AE3}" type="presOf" srcId="{D0BC623F-858C-40EA-A1C8-F27E2D30C483}" destId="{AEF0DA2D-7D83-4154-9543-8262377B66F8}" srcOrd="0" destOrd="0" presId="urn:microsoft.com/office/officeart/2005/8/layout/hierarchy1"/>
    <dgm:cxn modelId="{8C037444-6688-48EA-AB30-CE44935F8C67}" type="presOf" srcId="{7546B9BE-3C21-4B4A-805B-B14E6856DECC}" destId="{B800BB32-8F3D-4608-9DD5-03D45BA5BF70}" srcOrd="0" destOrd="0" presId="urn:microsoft.com/office/officeart/2005/8/layout/hierarchy1"/>
    <dgm:cxn modelId="{A732C8A7-7CC7-42A5-8BF9-3556FEF78AB6}" srcId="{7546B9BE-3C21-4B4A-805B-B14E6856DECC}" destId="{66C5D944-643E-4160-8E27-31D8781F9D15}" srcOrd="1" destOrd="0" parTransId="{A0B88E04-2AB6-424D-B3E5-45124DC7AC8D}" sibTransId="{1C994ED0-3BB4-490C-A6FC-30B0CDA933A7}"/>
    <dgm:cxn modelId="{4ECFE12A-854C-4F60-9DA3-049C8113EE8C}" srcId="{7546B9BE-3C21-4B4A-805B-B14E6856DECC}" destId="{D0BC623F-858C-40EA-A1C8-F27E2D30C483}" srcOrd="0" destOrd="0" parTransId="{6E184EB5-D4C7-4F79-8FD3-A05F95B3F6F8}" sibTransId="{E0E5DAF8-9889-47B5-BB40-21C822D7A58F}"/>
    <dgm:cxn modelId="{0388F3C6-117C-4DE6-8BF8-6D76A5ABD8D1}" type="presParOf" srcId="{B800BB32-8F3D-4608-9DD5-03D45BA5BF70}" destId="{C6BBD784-B201-4AA1-8691-6C7ECDB25160}" srcOrd="0" destOrd="0" presId="urn:microsoft.com/office/officeart/2005/8/layout/hierarchy1"/>
    <dgm:cxn modelId="{6EEDC9A7-1B0E-4F7C-AC0F-B5C937A35176}" type="presParOf" srcId="{C6BBD784-B201-4AA1-8691-6C7ECDB25160}" destId="{80268B7F-5D02-4774-89EB-A2340F722335}" srcOrd="0" destOrd="0" presId="urn:microsoft.com/office/officeart/2005/8/layout/hierarchy1"/>
    <dgm:cxn modelId="{B3B2E2C3-D046-4ADA-A36C-F3C17FBBB4B6}" type="presParOf" srcId="{80268B7F-5D02-4774-89EB-A2340F722335}" destId="{B693AC2B-66A6-4DBE-9D4E-3313BE006AC3}" srcOrd="0" destOrd="0" presId="urn:microsoft.com/office/officeart/2005/8/layout/hierarchy1"/>
    <dgm:cxn modelId="{2D022BED-F3EE-47D2-A5E2-E5FBCC9ADDDA}" type="presParOf" srcId="{80268B7F-5D02-4774-89EB-A2340F722335}" destId="{AEF0DA2D-7D83-4154-9543-8262377B66F8}" srcOrd="1" destOrd="0" presId="urn:microsoft.com/office/officeart/2005/8/layout/hierarchy1"/>
    <dgm:cxn modelId="{2CE0BAC4-7160-41E4-B830-56661AED4F8C}" type="presParOf" srcId="{C6BBD784-B201-4AA1-8691-6C7ECDB25160}" destId="{97D42F61-F991-460E-B88A-F030FC73D6BE}" srcOrd="1" destOrd="0" presId="urn:microsoft.com/office/officeart/2005/8/layout/hierarchy1"/>
    <dgm:cxn modelId="{FCF8DC04-07FF-4E63-835D-CEA53D6BB1D1}" type="presParOf" srcId="{B800BB32-8F3D-4608-9DD5-03D45BA5BF70}" destId="{DF4B391F-78F9-432B-BF77-AF68E83C6482}" srcOrd="1" destOrd="0" presId="urn:microsoft.com/office/officeart/2005/8/layout/hierarchy1"/>
    <dgm:cxn modelId="{B664C33B-1E9E-47A8-864D-E8431D266870}" type="presParOf" srcId="{DF4B391F-78F9-432B-BF77-AF68E83C6482}" destId="{3F7B517E-EA24-40A3-9F6F-53D55389417B}" srcOrd="0" destOrd="0" presId="urn:microsoft.com/office/officeart/2005/8/layout/hierarchy1"/>
    <dgm:cxn modelId="{719D3D16-8915-46D1-B076-8FD953D23578}" type="presParOf" srcId="{3F7B517E-EA24-40A3-9F6F-53D55389417B}" destId="{9777C32F-67CC-4BF4-825A-29445D4F32CF}" srcOrd="0" destOrd="0" presId="urn:microsoft.com/office/officeart/2005/8/layout/hierarchy1"/>
    <dgm:cxn modelId="{21F13AB5-F0EC-4064-85BD-9EEA982A51CC}" type="presParOf" srcId="{3F7B517E-EA24-40A3-9F6F-53D55389417B}" destId="{86FB4A51-CB7D-4227-9709-43582389229C}" srcOrd="1" destOrd="0" presId="urn:microsoft.com/office/officeart/2005/8/layout/hierarchy1"/>
    <dgm:cxn modelId="{E1816325-1150-4770-B44C-69E1C2F9042C}" type="presParOf" srcId="{DF4B391F-78F9-432B-BF77-AF68E83C6482}" destId="{A6188B24-2A92-4CF3-82B7-061564C2CA7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C1ED72-782F-4EE9-833E-B5EEF3F71C3E}" type="doc">
      <dgm:prSet loTypeId="urn:microsoft.com/office/officeart/2005/8/layout/vList2" loCatId="list" qsTypeId="urn:microsoft.com/office/officeart/2005/8/quickstyle/3d2" qsCatId="3D" csTypeId="urn:microsoft.com/office/officeart/2005/8/colors/accent1_1" csCatId="accent1" phldr="1"/>
      <dgm:spPr/>
      <dgm:t>
        <a:bodyPr/>
        <a:lstStyle/>
        <a:p>
          <a:endParaRPr lang="en-GB"/>
        </a:p>
      </dgm:t>
    </dgm:pt>
    <dgm:pt modelId="{86212DF3-C5AE-474C-AC29-6C59374AD476}">
      <dgm:prSet custT="1"/>
      <dgm:spPr/>
      <dgm:t>
        <a:bodyPr/>
        <a:lstStyle/>
        <a:p>
          <a:r>
            <a:rPr lang="en-GB" sz="2000" b="1" kern="1200" dirty="0" smtClean="0">
              <a:latin typeface="Calibri" panose="020F0502020204030204"/>
              <a:ea typeface="+mn-ea"/>
              <a:cs typeface="+mn-cs"/>
            </a:rPr>
            <a:t>Primary care: </a:t>
          </a:r>
          <a:r>
            <a:rPr lang="en-GB" sz="1800" b="1" kern="1200" dirty="0" smtClean="0"/>
            <a:t>the first point of contact for people. It is usually general more than specialized, and provided in the community (e.g. GPs) </a:t>
          </a:r>
        </a:p>
        <a:p>
          <a:r>
            <a:rPr lang="en-GB" sz="1800" b="1" kern="1200" dirty="0" smtClean="0"/>
            <a:t>Include diagnosis and treatment of a health condition, and support in managing long-term healthcare (chronic conditions like diabetes.).</a:t>
          </a:r>
          <a:r>
            <a:rPr lang="ar-JO" sz="1800" b="1" kern="1200" dirty="0" smtClean="0"/>
            <a:t> الرعاية الأولية: نقطة الاتصال الأولى للأشخاص. عادة ما تكون عامة أكثر من كونها متخصصة ، ويتم تقديمها في المجتمع (مثل الأطباء العامين)</a:t>
          </a:r>
          <a:endParaRPr lang="en-US" sz="1800" b="1" kern="1200" dirty="0" smtClean="0"/>
        </a:p>
        <a:p>
          <a:r>
            <a:rPr lang="ar-JO" sz="1800" b="1" kern="1200" dirty="0" smtClean="0"/>
            <a:t>قم بتضمين تشخيص الحالة الصحية وعلاجها ، ودعم إدارة الرعاية الصحية طويلة الأجل (الحالات المزمنة مثل مرض السكري).</a:t>
          </a:r>
          <a:endParaRPr lang="en-GB" sz="1800" b="1" kern="1200" dirty="0"/>
        </a:p>
      </dgm:t>
    </dgm:pt>
    <dgm:pt modelId="{20439942-D6A2-4122-9AC4-969C18B231DA}" type="parTrans" cxnId="{5BF16E1A-0075-40FF-98D8-7B9B25E6F0B6}">
      <dgm:prSet/>
      <dgm:spPr/>
      <dgm:t>
        <a:bodyPr/>
        <a:lstStyle/>
        <a:p>
          <a:endParaRPr lang="en-GB">
            <a:solidFill>
              <a:schemeClr val="tx1"/>
            </a:solidFill>
          </a:endParaRPr>
        </a:p>
      </dgm:t>
    </dgm:pt>
    <dgm:pt modelId="{6D92FFC7-172D-4FBC-B496-D8AEC9667753}" type="sibTrans" cxnId="{5BF16E1A-0075-40FF-98D8-7B9B25E6F0B6}">
      <dgm:prSet/>
      <dgm:spPr/>
      <dgm:t>
        <a:bodyPr/>
        <a:lstStyle/>
        <a:p>
          <a:endParaRPr lang="en-GB">
            <a:solidFill>
              <a:schemeClr val="tx1"/>
            </a:solidFill>
          </a:endParaRPr>
        </a:p>
      </dgm:t>
    </dgm:pt>
    <dgm:pt modelId="{AFB47BCC-6D2F-4787-8552-7774CABAE2EC}">
      <dgm:prSet custT="1"/>
      <dgm:spPr/>
      <dgm:t>
        <a:bodyPr/>
        <a:lstStyle/>
        <a:p>
          <a:r>
            <a:rPr lang="en-GB" sz="2800" b="1" kern="1200" dirty="0" smtClean="0">
              <a:latin typeface="Calibri" panose="020F0502020204030204"/>
              <a:ea typeface="+mn-ea"/>
              <a:cs typeface="+mn-cs"/>
            </a:rPr>
            <a:t>Secondary care: </a:t>
          </a:r>
          <a:r>
            <a:rPr lang="en-GB" sz="2100" b="1" kern="1200" dirty="0" smtClean="0"/>
            <a:t>Specialized care. Often accessed by being referred by a primary care worker. It is usually provided in local hospitals (e.g. Orthopaedics, cardiologists, urologists, dermatologists and other specialists</a:t>
          </a:r>
          <a:r>
            <a:rPr lang="en-GB" sz="2100" b="1" kern="1200" dirty="0" smtClean="0"/>
            <a:t>).</a:t>
          </a:r>
          <a:r>
            <a:rPr lang="ar-JO" sz="2100" b="1" kern="1200" dirty="0" smtClean="0"/>
            <a:t>الرعاية الثانوية: الرعاية المتخصصة. غالبًا ما يتم الوصول إليه عن طريق إحالة عامل الرعاية الأولية. يتم توفيره عادة في المستشفيات المحلية (مثل جراحة العظام وأطباء القلب وأطباء المسالك البولية وأطباء الأمراض الجلدية وغيرهم من المتخصصين).</a:t>
          </a:r>
          <a:endParaRPr lang="en-GB" sz="2100" b="1" kern="1200" dirty="0"/>
        </a:p>
      </dgm:t>
    </dgm:pt>
    <dgm:pt modelId="{C087B249-782D-4732-99E0-2CEC4FAE7EBB}" type="parTrans" cxnId="{5D0E9235-B849-4E02-9A60-E54F24BA7F59}">
      <dgm:prSet/>
      <dgm:spPr/>
      <dgm:t>
        <a:bodyPr/>
        <a:lstStyle/>
        <a:p>
          <a:endParaRPr lang="en-GB">
            <a:solidFill>
              <a:schemeClr val="tx1"/>
            </a:solidFill>
          </a:endParaRPr>
        </a:p>
      </dgm:t>
    </dgm:pt>
    <dgm:pt modelId="{8A82E523-38F1-44AE-87C5-0F860168425A}" type="sibTrans" cxnId="{5D0E9235-B849-4E02-9A60-E54F24BA7F59}">
      <dgm:prSet/>
      <dgm:spPr/>
      <dgm:t>
        <a:bodyPr/>
        <a:lstStyle/>
        <a:p>
          <a:endParaRPr lang="en-GB">
            <a:solidFill>
              <a:schemeClr val="tx1"/>
            </a:solidFill>
          </a:endParaRPr>
        </a:p>
      </dgm:t>
    </dgm:pt>
    <dgm:pt modelId="{DD791C5F-882D-4282-8A34-47F267707BDC}">
      <dgm:prSet custT="1"/>
      <dgm:spPr/>
      <dgm:t>
        <a:bodyPr/>
        <a:lstStyle/>
        <a:p>
          <a:r>
            <a:rPr lang="en-GB" sz="2400" b="1" kern="1200" dirty="0" smtClean="0">
              <a:latin typeface="Calibri" panose="020F0502020204030204"/>
              <a:ea typeface="+mn-ea"/>
              <a:cs typeface="+mn-cs"/>
            </a:rPr>
            <a:t>Tertiary care: </a:t>
          </a:r>
          <a:r>
            <a:rPr lang="en-GB" sz="2000" b="1" kern="1200" dirty="0" smtClean="0"/>
            <a:t>Highly specialized care. Often accessed by referral from secondary care. It is usually provided in national or regional hospitals (cancer management, neurosurgery, cardiac surgery, plastic surgery, treatment for severe burns, advanced neonatology services, palliative, and other complex medical and surgical interventions</a:t>
          </a:r>
          <a:r>
            <a:rPr lang="en-GB" sz="2000" b="1" kern="1200" dirty="0" smtClean="0"/>
            <a:t>).</a:t>
          </a:r>
          <a:r>
            <a:rPr lang="ar-JO" sz="2000" b="1" kern="1200" dirty="0" smtClean="0"/>
            <a:t> الرعاية المتخصصة: رعاية متخصصة للغاية. غالبًا ما يتم الوصول إليها عن طريق الإحالة من الرعاية الثانوية. يتم تقديمه عادة في المستشفيات الوطنية أو الإقليمية (إدارة السرطان ، جراحة الأعصاب ، جراحة القلب ، الجراحة التجميلية ، علاج الحروق الشديدة ، خدمات طب حديثي الولادة المتقدمة ، المسكنات ، وغيرها من التدخلات الطبية والجراحية المعقدة).</a:t>
          </a:r>
          <a:endParaRPr lang="en-GB" sz="2000" b="1" kern="1200" dirty="0"/>
        </a:p>
      </dgm:t>
    </dgm:pt>
    <dgm:pt modelId="{E0EA747A-7E93-4467-B0AC-F4C7534C8AD7}" type="parTrans" cxnId="{7BFCBC2B-A2CB-467E-B543-4F69D0462916}">
      <dgm:prSet/>
      <dgm:spPr/>
      <dgm:t>
        <a:bodyPr/>
        <a:lstStyle/>
        <a:p>
          <a:endParaRPr lang="en-GB">
            <a:solidFill>
              <a:schemeClr val="tx1"/>
            </a:solidFill>
          </a:endParaRPr>
        </a:p>
      </dgm:t>
    </dgm:pt>
    <dgm:pt modelId="{A1E20C0E-0E13-4481-847E-C808A2993012}" type="sibTrans" cxnId="{7BFCBC2B-A2CB-467E-B543-4F69D0462916}">
      <dgm:prSet/>
      <dgm:spPr/>
      <dgm:t>
        <a:bodyPr/>
        <a:lstStyle/>
        <a:p>
          <a:endParaRPr lang="en-GB">
            <a:solidFill>
              <a:schemeClr val="tx1"/>
            </a:solidFill>
          </a:endParaRPr>
        </a:p>
      </dgm:t>
    </dgm:pt>
    <dgm:pt modelId="{C0181E05-D4E6-4FFE-8A71-A5607E982F2A}" type="pres">
      <dgm:prSet presAssocID="{24C1ED72-782F-4EE9-833E-B5EEF3F71C3E}" presName="linear" presStyleCnt="0">
        <dgm:presLayoutVars>
          <dgm:animLvl val="lvl"/>
          <dgm:resizeHandles val="exact"/>
        </dgm:presLayoutVars>
      </dgm:prSet>
      <dgm:spPr/>
      <dgm:t>
        <a:bodyPr/>
        <a:lstStyle/>
        <a:p>
          <a:endParaRPr lang="en-GB"/>
        </a:p>
      </dgm:t>
    </dgm:pt>
    <dgm:pt modelId="{52A822A0-7634-47C1-BA7A-77E0EE98F8A4}" type="pres">
      <dgm:prSet presAssocID="{86212DF3-C5AE-474C-AC29-6C59374AD476}" presName="parentText" presStyleLbl="node1" presStyleIdx="0" presStyleCnt="3" custLinFactY="-10516" custLinFactNeighborX="490" custLinFactNeighborY="-100000">
        <dgm:presLayoutVars>
          <dgm:chMax val="0"/>
          <dgm:bulletEnabled val="1"/>
        </dgm:presLayoutVars>
      </dgm:prSet>
      <dgm:spPr/>
      <dgm:t>
        <a:bodyPr/>
        <a:lstStyle/>
        <a:p>
          <a:endParaRPr lang="en-GB"/>
        </a:p>
      </dgm:t>
    </dgm:pt>
    <dgm:pt modelId="{45B0D884-2D3E-4047-A0E0-1152117456DC}" type="pres">
      <dgm:prSet presAssocID="{6D92FFC7-172D-4FBC-B496-D8AEC9667753}" presName="spacer" presStyleCnt="0"/>
      <dgm:spPr/>
      <dgm:t>
        <a:bodyPr/>
        <a:lstStyle/>
        <a:p>
          <a:endParaRPr lang="en-GB"/>
        </a:p>
      </dgm:t>
    </dgm:pt>
    <dgm:pt modelId="{E73FB4E4-40F2-4E87-A669-F56A0254AA3B}" type="pres">
      <dgm:prSet presAssocID="{AFB47BCC-6D2F-4787-8552-7774CABAE2EC}" presName="parentText" presStyleLbl="node1" presStyleIdx="1" presStyleCnt="3">
        <dgm:presLayoutVars>
          <dgm:chMax val="0"/>
          <dgm:bulletEnabled val="1"/>
        </dgm:presLayoutVars>
      </dgm:prSet>
      <dgm:spPr/>
      <dgm:t>
        <a:bodyPr/>
        <a:lstStyle/>
        <a:p>
          <a:endParaRPr lang="en-GB"/>
        </a:p>
      </dgm:t>
    </dgm:pt>
    <dgm:pt modelId="{EEBCCA58-E99E-479D-8882-B5CDDC4E0E4C}" type="pres">
      <dgm:prSet presAssocID="{8A82E523-38F1-44AE-87C5-0F860168425A}" presName="spacer" presStyleCnt="0"/>
      <dgm:spPr/>
      <dgm:t>
        <a:bodyPr/>
        <a:lstStyle/>
        <a:p>
          <a:endParaRPr lang="en-GB"/>
        </a:p>
      </dgm:t>
    </dgm:pt>
    <dgm:pt modelId="{19C21539-7C8B-4B73-9003-0D3C8FBDA65D}" type="pres">
      <dgm:prSet presAssocID="{DD791C5F-882D-4282-8A34-47F267707BDC}" presName="parentText" presStyleLbl="node1" presStyleIdx="2" presStyleCnt="3">
        <dgm:presLayoutVars>
          <dgm:chMax val="0"/>
          <dgm:bulletEnabled val="1"/>
        </dgm:presLayoutVars>
      </dgm:prSet>
      <dgm:spPr/>
      <dgm:t>
        <a:bodyPr/>
        <a:lstStyle/>
        <a:p>
          <a:endParaRPr lang="en-GB"/>
        </a:p>
      </dgm:t>
    </dgm:pt>
  </dgm:ptLst>
  <dgm:cxnLst>
    <dgm:cxn modelId="{7BFCBC2B-A2CB-467E-B543-4F69D0462916}" srcId="{24C1ED72-782F-4EE9-833E-B5EEF3F71C3E}" destId="{DD791C5F-882D-4282-8A34-47F267707BDC}" srcOrd="2" destOrd="0" parTransId="{E0EA747A-7E93-4467-B0AC-F4C7534C8AD7}" sibTransId="{A1E20C0E-0E13-4481-847E-C808A2993012}"/>
    <dgm:cxn modelId="{5BF16E1A-0075-40FF-98D8-7B9B25E6F0B6}" srcId="{24C1ED72-782F-4EE9-833E-B5EEF3F71C3E}" destId="{86212DF3-C5AE-474C-AC29-6C59374AD476}" srcOrd="0" destOrd="0" parTransId="{20439942-D6A2-4122-9AC4-969C18B231DA}" sibTransId="{6D92FFC7-172D-4FBC-B496-D8AEC9667753}"/>
    <dgm:cxn modelId="{3707C7E7-0F20-4E52-A2CD-E556B971091F}" type="presOf" srcId="{DD791C5F-882D-4282-8A34-47F267707BDC}" destId="{19C21539-7C8B-4B73-9003-0D3C8FBDA65D}" srcOrd="0" destOrd="0" presId="urn:microsoft.com/office/officeart/2005/8/layout/vList2"/>
    <dgm:cxn modelId="{67717993-39CC-41B7-A278-ED75211B70FA}" type="presOf" srcId="{24C1ED72-782F-4EE9-833E-B5EEF3F71C3E}" destId="{C0181E05-D4E6-4FFE-8A71-A5607E982F2A}" srcOrd="0" destOrd="0" presId="urn:microsoft.com/office/officeart/2005/8/layout/vList2"/>
    <dgm:cxn modelId="{58D0643B-5286-44A1-8B20-C31F840BCD3B}" type="presOf" srcId="{86212DF3-C5AE-474C-AC29-6C59374AD476}" destId="{52A822A0-7634-47C1-BA7A-77E0EE98F8A4}" srcOrd="0" destOrd="0" presId="urn:microsoft.com/office/officeart/2005/8/layout/vList2"/>
    <dgm:cxn modelId="{5D0E9235-B849-4E02-9A60-E54F24BA7F59}" srcId="{24C1ED72-782F-4EE9-833E-B5EEF3F71C3E}" destId="{AFB47BCC-6D2F-4787-8552-7774CABAE2EC}" srcOrd="1" destOrd="0" parTransId="{C087B249-782D-4732-99E0-2CEC4FAE7EBB}" sibTransId="{8A82E523-38F1-44AE-87C5-0F860168425A}"/>
    <dgm:cxn modelId="{F14BBD4D-745D-4E8D-9C07-4D8B41EF0EBE}" type="presOf" srcId="{AFB47BCC-6D2F-4787-8552-7774CABAE2EC}" destId="{E73FB4E4-40F2-4E87-A669-F56A0254AA3B}" srcOrd="0" destOrd="0" presId="urn:microsoft.com/office/officeart/2005/8/layout/vList2"/>
    <dgm:cxn modelId="{1C757B11-7DD4-422C-8EFF-897D5A4A5D73}" type="presParOf" srcId="{C0181E05-D4E6-4FFE-8A71-A5607E982F2A}" destId="{52A822A0-7634-47C1-BA7A-77E0EE98F8A4}" srcOrd="0" destOrd="0" presId="urn:microsoft.com/office/officeart/2005/8/layout/vList2"/>
    <dgm:cxn modelId="{BBB6E9C4-74A1-46DA-BC01-50F9DDACC14A}" type="presParOf" srcId="{C0181E05-D4E6-4FFE-8A71-A5607E982F2A}" destId="{45B0D884-2D3E-4047-A0E0-1152117456DC}" srcOrd="1" destOrd="0" presId="urn:microsoft.com/office/officeart/2005/8/layout/vList2"/>
    <dgm:cxn modelId="{415988CA-B419-49C3-B6B2-812696563696}" type="presParOf" srcId="{C0181E05-D4E6-4FFE-8A71-A5607E982F2A}" destId="{E73FB4E4-40F2-4E87-A669-F56A0254AA3B}" srcOrd="2" destOrd="0" presId="urn:microsoft.com/office/officeart/2005/8/layout/vList2"/>
    <dgm:cxn modelId="{1E3C075B-3100-4C2B-82AF-638401349B17}" type="presParOf" srcId="{C0181E05-D4E6-4FFE-8A71-A5607E982F2A}" destId="{EEBCCA58-E99E-479D-8882-B5CDDC4E0E4C}" srcOrd="3" destOrd="0" presId="urn:microsoft.com/office/officeart/2005/8/layout/vList2"/>
    <dgm:cxn modelId="{502343B5-1F34-4827-A88C-2797BB2016B7}" type="presParOf" srcId="{C0181E05-D4E6-4FFE-8A71-A5607E982F2A}" destId="{19C21539-7C8B-4B73-9003-0D3C8FBDA65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CB30DB-308F-440F-A1C8-47A377F66D8E}" type="doc">
      <dgm:prSet loTypeId="urn:microsoft.com/office/officeart/2005/8/layout/pyramid1" loCatId="pyramid" qsTypeId="urn:microsoft.com/office/officeart/2005/8/quickstyle/simple1" qsCatId="simple" csTypeId="urn:microsoft.com/office/officeart/2005/8/colors/colorful4" csCatId="colorful" phldr="1"/>
      <dgm:spPr/>
    </dgm:pt>
    <dgm:pt modelId="{C57A7CA3-E2B9-4017-A60F-48E7731F8DB8}">
      <dgm:prSet custT="1"/>
      <dgm:spPr/>
      <dgm:t>
        <a:bodyPr/>
        <a:lstStyle/>
        <a:p>
          <a:r>
            <a:rPr lang="en-US" sz="2400" b="1" dirty="0"/>
            <a:t>Lay </a:t>
          </a:r>
          <a:r>
            <a:rPr lang="en-US" sz="2400" b="1" dirty="0" smtClean="0"/>
            <a:t>care</a:t>
          </a:r>
          <a:endParaRPr lang="ar-JO" sz="2400" b="1" dirty="0" smtClean="0"/>
        </a:p>
        <a:p>
          <a:r>
            <a:rPr lang="ar-JO" sz="2400" b="1" dirty="0" smtClean="0"/>
            <a:t>وضع الرعاية</a:t>
          </a:r>
          <a:endParaRPr lang="en-US" sz="2400" b="1" dirty="0"/>
        </a:p>
      </dgm:t>
    </dgm:pt>
    <dgm:pt modelId="{0AE35C12-3681-4C2B-B2B1-A978D62DF565}" type="parTrans" cxnId="{0FB49995-C3FC-4D16-A3EC-38B7229D016D}">
      <dgm:prSet/>
      <dgm:spPr/>
      <dgm:t>
        <a:bodyPr/>
        <a:lstStyle/>
        <a:p>
          <a:endParaRPr lang="en-US"/>
        </a:p>
      </dgm:t>
    </dgm:pt>
    <dgm:pt modelId="{6E6786E0-D129-4568-9E65-F121D371901E}" type="sibTrans" cxnId="{0FB49995-C3FC-4D16-A3EC-38B7229D016D}">
      <dgm:prSet/>
      <dgm:spPr/>
      <dgm:t>
        <a:bodyPr/>
        <a:lstStyle/>
        <a:p>
          <a:endParaRPr lang="en-US"/>
        </a:p>
      </dgm:t>
    </dgm:pt>
    <dgm:pt modelId="{CFFF912B-CF3F-4582-8FC2-484380E93FA7}">
      <dgm:prSet phldrT="[Text]"/>
      <dgm:spPr/>
      <dgm:t>
        <a:bodyPr/>
        <a:lstStyle/>
        <a:p>
          <a:r>
            <a:rPr lang="en-US" b="1" dirty="0"/>
            <a:t>Primary </a:t>
          </a:r>
          <a:r>
            <a:rPr lang="en-US" b="1" dirty="0" smtClean="0"/>
            <a:t>care</a:t>
          </a:r>
          <a:r>
            <a:rPr lang="ar-JO" b="1" dirty="0" smtClean="0"/>
            <a:t> الرعاية الصحية الأولية</a:t>
          </a:r>
          <a:endParaRPr lang="en-US" b="1" dirty="0"/>
        </a:p>
      </dgm:t>
    </dgm:pt>
    <dgm:pt modelId="{2DF47D55-65D0-4366-BA9B-2D41A66CB3B1}" type="sibTrans" cxnId="{F66BF6EF-052B-4FD7-9FE1-903FDC355633}">
      <dgm:prSet/>
      <dgm:spPr/>
      <dgm:t>
        <a:bodyPr/>
        <a:lstStyle/>
        <a:p>
          <a:endParaRPr lang="en-US"/>
        </a:p>
      </dgm:t>
    </dgm:pt>
    <dgm:pt modelId="{D2CEDCBA-DA30-465C-AD94-D3F007C21BB9}" type="parTrans" cxnId="{F66BF6EF-052B-4FD7-9FE1-903FDC355633}">
      <dgm:prSet/>
      <dgm:spPr/>
      <dgm:t>
        <a:bodyPr/>
        <a:lstStyle/>
        <a:p>
          <a:endParaRPr lang="en-US"/>
        </a:p>
      </dgm:t>
    </dgm:pt>
    <dgm:pt modelId="{89C1BAE1-81CA-4363-9034-4D669969CA63}">
      <dgm:prSet phldrT="[Text]" custT="1"/>
      <dgm:spPr/>
      <dgm:t>
        <a:bodyPr/>
        <a:lstStyle/>
        <a:p>
          <a:r>
            <a:rPr lang="en-US" sz="2400" b="1" dirty="0"/>
            <a:t>Secondary </a:t>
          </a:r>
          <a:r>
            <a:rPr lang="en-US" sz="2400" b="1" dirty="0" smtClean="0"/>
            <a:t>care</a:t>
          </a:r>
          <a:endParaRPr lang="ar-JO" sz="2400" b="1" dirty="0" smtClean="0"/>
        </a:p>
        <a:p>
          <a:r>
            <a:rPr lang="ar-JO" sz="2400" b="1" dirty="0" smtClean="0"/>
            <a:t>الرعاية الثانوية</a:t>
          </a:r>
          <a:r>
            <a:rPr lang="en-US" sz="2400" b="1" dirty="0" smtClean="0"/>
            <a:t> </a:t>
          </a:r>
          <a:endParaRPr lang="en-US" sz="2400" b="1" dirty="0"/>
        </a:p>
      </dgm:t>
    </dgm:pt>
    <dgm:pt modelId="{319DA56C-AC4F-449F-BA31-5485B4A32F76}" type="sibTrans" cxnId="{EB61CC5F-516B-40FC-8C38-667C409E38B3}">
      <dgm:prSet/>
      <dgm:spPr/>
      <dgm:t>
        <a:bodyPr/>
        <a:lstStyle/>
        <a:p>
          <a:endParaRPr lang="en-US"/>
        </a:p>
      </dgm:t>
    </dgm:pt>
    <dgm:pt modelId="{CED3AF79-A9AC-422A-92F0-ADDF6CBC123E}" type="parTrans" cxnId="{EB61CC5F-516B-40FC-8C38-667C409E38B3}">
      <dgm:prSet/>
      <dgm:spPr/>
      <dgm:t>
        <a:bodyPr/>
        <a:lstStyle/>
        <a:p>
          <a:endParaRPr lang="en-US"/>
        </a:p>
      </dgm:t>
    </dgm:pt>
    <dgm:pt modelId="{096A27E2-6BB9-4CA0-996A-A2F8AE009902}">
      <dgm:prSet phldrT="[Text]" custT="1"/>
      <dgm:spPr/>
      <dgm:t>
        <a:bodyPr/>
        <a:lstStyle/>
        <a:p>
          <a:r>
            <a:rPr lang="en-US" sz="2000" b="1" dirty="0">
              <a:solidFill>
                <a:schemeClr val="tx1"/>
              </a:solidFill>
            </a:rPr>
            <a:t>Tertiary </a:t>
          </a:r>
          <a:endParaRPr lang="ar-JO" sz="2000" b="1" dirty="0" smtClean="0">
            <a:solidFill>
              <a:schemeClr val="tx1"/>
            </a:solidFill>
          </a:endParaRPr>
        </a:p>
        <a:p>
          <a:r>
            <a:rPr lang="en-US" sz="2000" b="1" dirty="0" smtClean="0">
              <a:solidFill>
                <a:schemeClr val="tx1"/>
              </a:solidFill>
            </a:rPr>
            <a:t>care </a:t>
          </a:r>
          <a:endParaRPr lang="ar-JO" sz="2000" b="1" dirty="0" smtClean="0">
            <a:solidFill>
              <a:schemeClr val="tx1"/>
            </a:solidFill>
          </a:endParaRPr>
        </a:p>
        <a:p>
          <a:r>
            <a:rPr lang="ar-JO" sz="2000" b="1" dirty="0" smtClean="0">
              <a:solidFill>
                <a:schemeClr val="tx1"/>
              </a:solidFill>
            </a:rPr>
            <a:t>الرعاية الثلاثية</a:t>
          </a:r>
          <a:endParaRPr lang="en-US" sz="2000" b="1" dirty="0">
            <a:solidFill>
              <a:schemeClr val="tx1"/>
            </a:solidFill>
          </a:endParaRPr>
        </a:p>
      </dgm:t>
    </dgm:pt>
    <dgm:pt modelId="{DC1A9439-8293-45FA-957B-867F8326E2B2}" type="sibTrans" cxnId="{B7374302-93DD-429B-88C8-B1993110C617}">
      <dgm:prSet/>
      <dgm:spPr/>
      <dgm:t>
        <a:bodyPr/>
        <a:lstStyle/>
        <a:p>
          <a:endParaRPr lang="en-US"/>
        </a:p>
      </dgm:t>
    </dgm:pt>
    <dgm:pt modelId="{F51DEBAB-C72D-4CFC-B49B-B073AE5387BF}" type="parTrans" cxnId="{B7374302-93DD-429B-88C8-B1993110C617}">
      <dgm:prSet/>
      <dgm:spPr/>
      <dgm:t>
        <a:bodyPr/>
        <a:lstStyle/>
        <a:p>
          <a:endParaRPr lang="en-US"/>
        </a:p>
      </dgm:t>
    </dgm:pt>
    <dgm:pt modelId="{57E8387F-8D1E-4189-A753-6027D58BC6E7}" type="pres">
      <dgm:prSet presAssocID="{95CB30DB-308F-440F-A1C8-47A377F66D8E}" presName="Name0" presStyleCnt="0">
        <dgm:presLayoutVars>
          <dgm:dir/>
          <dgm:animLvl val="lvl"/>
          <dgm:resizeHandles val="exact"/>
        </dgm:presLayoutVars>
      </dgm:prSet>
      <dgm:spPr/>
    </dgm:pt>
    <dgm:pt modelId="{1FA6CC74-6276-4597-B1CA-AE57313503E4}" type="pres">
      <dgm:prSet presAssocID="{096A27E2-6BB9-4CA0-996A-A2F8AE009902}" presName="Name8" presStyleCnt="0"/>
      <dgm:spPr/>
    </dgm:pt>
    <dgm:pt modelId="{64C029DE-93E0-45C6-AE07-0A0FA5A5C515}" type="pres">
      <dgm:prSet presAssocID="{096A27E2-6BB9-4CA0-996A-A2F8AE009902}" presName="level" presStyleLbl="node1" presStyleIdx="0" presStyleCnt="4" custScaleX="134854" custScaleY="67943" custLinFactNeighborX="-2721" custLinFactNeighborY="-17721">
        <dgm:presLayoutVars>
          <dgm:chMax val="1"/>
          <dgm:bulletEnabled val="1"/>
        </dgm:presLayoutVars>
      </dgm:prSet>
      <dgm:spPr/>
      <dgm:t>
        <a:bodyPr/>
        <a:lstStyle/>
        <a:p>
          <a:endParaRPr lang="en-GB"/>
        </a:p>
      </dgm:t>
    </dgm:pt>
    <dgm:pt modelId="{DF055167-CDA6-4F49-8EF6-EA5769FAE00F}" type="pres">
      <dgm:prSet presAssocID="{096A27E2-6BB9-4CA0-996A-A2F8AE009902}" presName="levelTx" presStyleLbl="revTx" presStyleIdx="0" presStyleCnt="0">
        <dgm:presLayoutVars>
          <dgm:chMax val="1"/>
          <dgm:bulletEnabled val="1"/>
        </dgm:presLayoutVars>
      </dgm:prSet>
      <dgm:spPr/>
      <dgm:t>
        <a:bodyPr/>
        <a:lstStyle/>
        <a:p>
          <a:endParaRPr lang="en-GB"/>
        </a:p>
      </dgm:t>
    </dgm:pt>
    <dgm:pt modelId="{CD9EF334-5B37-4EFC-9994-B177706888BB}" type="pres">
      <dgm:prSet presAssocID="{89C1BAE1-81CA-4363-9034-4D669969CA63}" presName="Name8" presStyleCnt="0"/>
      <dgm:spPr/>
    </dgm:pt>
    <dgm:pt modelId="{32E1D0AD-D468-489E-A7F7-22F544E9E58B}" type="pres">
      <dgm:prSet presAssocID="{89C1BAE1-81CA-4363-9034-4D669969CA63}" presName="level" presStyleLbl="node1" presStyleIdx="1" presStyleCnt="4" custScaleX="119879" custScaleY="59722" custLinFactNeighborX="-3303" custLinFactNeighborY="-2696">
        <dgm:presLayoutVars>
          <dgm:chMax val="1"/>
          <dgm:bulletEnabled val="1"/>
        </dgm:presLayoutVars>
      </dgm:prSet>
      <dgm:spPr/>
      <dgm:t>
        <a:bodyPr/>
        <a:lstStyle/>
        <a:p>
          <a:endParaRPr lang="en-GB"/>
        </a:p>
      </dgm:t>
    </dgm:pt>
    <dgm:pt modelId="{D6E74874-6360-4361-8946-78AF79BACA1A}" type="pres">
      <dgm:prSet presAssocID="{89C1BAE1-81CA-4363-9034-4D669969CA63}" presName="levelTx" presStyleLbl="revTx" presStyleIdx="0" presStyleCnt="0">
        <dgm:presLayoutVars>
          <dgm:chMax val="1"/>
          <dgm:bulletEnabled val="1"/>
        </dgm:presLayoutVars>
      </dgm:prSet>
      <dgm:spPr/>
      <dgm:t>
        <a:bodyPr/>
        <a:lstStyle/>
        <a:p>
          <a:endParaRPr lang="en-GB"/>
        </a:p>
      </dgm:t>
    </dgm:pt>
    <dgm:pt modelId="{BE25A9D1-75BD-485F-829D-1C6ED7760792}" type="pres">
      <dgm:prSet presAssocID="{CFFF912B-CF3F-4582-8FC2-484380E93FA7}" presName="Name8" presStyleCnt="0"/>
      <dgm:spPr/>
    </dgm:pt>
    <dgm:pt modelId="{15816F8E-9AF2-4F14-9CBD-B92D249CA4CF}" type="pres">
      <dgm:prSet presAssocID="{CFFF912B-CF3F-4582-8FC2-484380E93FA7}" presName="level" presStyleLbl="node1" presStyleIdx="2" presStyleCnt="4" custScaleX="112275" custScaleY="49886" custLinFactNeighborX="-1714" custLinFactNeighborY="-1362">
        <dgm:presLayoutVars>
          <dgm:chMax val="1"/>
          <dgm:bulletEnabled val="1"/>
        </dgm:presLayoutVars>
      </dgm:prSet>
      <dgm:spPr/>
      <dgm:t>
        <a:bodyPr/>
        <a:lstStyle/>
        <a:p>
          <a:endParaRPr lang="en-GB"/>
        </a:p>
      </dgm:t>
    </dgm:pt>
    <dgm:pt modelId="{B4D7C61B-D491-4DD2-A126-18D952C4C0F0}" type="pres">
      <dgm:prSet presAssocID="{CFFF912B-CF3F-4582-8FC2-484380E93FA7}" presName="levelTx" presStyleLbl="revTx" presStyleIdx="0" presStyleCnt="0">
        <dgm:presLayoutVars>
          <dgm:chMax val="1"/>
          <dgm:bulletEnabled val="1"/>
        </dgm:presLayoutVars>
      </dgm:prSet>
      <dgm:spPr/>
      <dgm:t>
        <a:bodyPr/>
        <a:lstStyle/>
        <a:p>
          <a:endParaRPr lang="en-GB"/>
        </a:p>
      </dgm:t>
    </dgm:pt>
    <dgm:pt modelId="{176D0F79-0EAE-462E-99F5-6F0E4160DE69}" type="pres">
      <dgm:prSet presAssocID="{C57A7CA3-E2B9-4017-A60F-48E7731F8DB8}" presName="Name8" presStyleCnt="0"/>
      <dgm:spPr/>
    </dgm:pt>
    <dgm:pt modelId="{79382FE9-7F99-4356-A582-48C788446AB7}" type="pres">
      <dgm:prSet presAssocID="{C57A7CA3-E2B9-4017-A60F-48E7731F8DB8}" presName="level" presStyleLbl="node1" presStyleIdx="3" presStyleCnt="4" custScaleY="131866" custLinFactNeighborX="-395" custLinFactNeighborY="-1064">
        <dgm:presLayoutVars>
          <dgm:chMax val="1"/>
          <dgm:bulletEnabled val="1"/>
        </dgm:presLayoutVars>
      </dgm:prSet>
      <dgm:spPr/>
      <dgm:t>
        <a:bodyPr/>
        <a:lstStyle/>
        <a:p>
          <a:endParaRPr lang="en-GB"/>
        </a:p>
      </dgm:t>
    </dgm:pt>
    <dgm:pt modelId="{BD08F24B-F750-46F5-B93B-97B93D2B0103}" type="pres">
      <dgm:prSet presAssocID="{C57A7CA3-E2B9-4017-A60F-48E7731F8DB8}" presName="levelTx" presStyleLbl="revTx" presStyleIdx="0" presStyleCnt="0">
        <dgm:presLayoutVars>
          <dgm:chMax val="1"/>
          <dgm:bulletEnabled val="1"/>
        </dgm:presLayoutVars>
      </dgm:prSet>
      <dgm:spPr/>
      <dgm:t>
        <a:bodyPr/>
        <a:lstStyle/>
        <a:p>
          <a:endParaRPr lang="en-GB"/>
        </a:p>
      </dgm:t>
    </dgm:pt>
  </dgm:ptLst>
  <dgm:cxnLst>
    <dgm:cxn modelId="{87DDA46B-58CE-4452-8296-5B3FDBAAB14C}" type="presOf" srcId="{CFFF912B-CF3F-4582-8FC2-484380E93FA7}" destId="{15816F8E-9AF2-4F14-9CBD-B92D249CA4CF}" srcOrd="0" destOrd="0" presId="urn:microsoft.com/office/officeart/2005/8/layout/pyramid1"/>
    <dgm:cxn modelId="{3DBFFBDF-2020-4FB2-B348-32D11FE422FB}" type="presOf" srcId="{C57A7CA3-E2B9-4017-A60F-48E7731F8DB8}" destId="{BD08F24B-F750-46F5-B93B-97B93D2B0103}" srcOrd="1" destOrd="0" presId="urn:microsoft.com/office/officeart/2005/8/layout/pyramid1"/>
    <dgm:cxn modelId="{B7374302-93DD-429B-88C8-B1993110C617}" srcId="{95CB30DB-308F-440F-A1C8-47A377F66D8E}" destId="{096A27E2-6BB9-4CA0-996A-A2F8AE009902}" srcOrd="0" destOrd="0" parTransId="{F51DEBAB-C72D-4CFC-B49B-B073AE5387BF}" sibTransId="{DC1A9439-8293-45FA-957B-867F8326E2B2}"/>
    <dgm:cxn modelId="{2C9839DD-701B-4BB7-B34B-C2801AD68919}" type="presOf" srcId="{95CB30DB-308F-440F-A1C8-47A377F66D8E}" destId="{57E8387F-8D1E-4189-A753-6027D58BC6E7}" srcOrd="0" destOrd="0" presId="urn:microsoft.com/office/officeart/2005/8/layout/pyramid1"/>
    <dgm:cxn modelId="{287CECD8-66ED-47EA-A6D3-8AE20474A2C3}" type="presOf" srcId="{096A27E2-6BB9-4CA0-996A-A2F8AE009902}" destId="{64C029DE-93E0-45C6-AE07-0A0FA5A5C515}" srcOrd="0" destOrd="0" presId="urn:microsoft.com/office/officeart/2005/8/layout/pyramid1"/>
    <dgm:cxn modelId="{0FB49995-C3FC-4D16-A3EC-38B7229D016D}" srcId="{95CB30DB-308F-440F-A1C8-47A377F66D8E}" destId="{C57A7CA3-E2B9-4017-A60F-48E7731F8DB8}" srcOrd="3" destOrd="0" parTransId="{0AE35C12-3681-4C2B-B2B1-A978D62DF565}" sibTransId="{6E6786E0-D129-4568-9E65-F121D371901E}"/>
    <dgm:cxn modelId="{23856A34-ABB7-4E96-A784-70A9C8A2F248}" type="presOf" srcId="{C57A7CA3-E2B9-4017-A60F-48E7731F8DB8}" destId="{79382FE9-7F99-4356-A582-48C788446AB7}" srcOrd="0" destOrd="0" presId="urn:microsoft.com/office/officeart/2005/8/layout/pyramid1"/>
    <dgm:cxn modelId="{930C9BBE-DC49-4426-AF16-641F22BE96D1}" type="presOf" srcId="{CFFF912B-CF3F-4582-8FC2-484380E93FA7}" destId="{B4D7C61B-D491-4DD2-A126-18D952C4C0F0}" srcOrd="1" destOrd="0" presId="urn:microsoft.com/office/officeart/2005/8/layout/pyramid1"/>
    <dgm:cxn modelId="{ECBA52FC-B51B-4299-BEB1-A8F918FBCD8F}" type="presOf" srcId="{89C1BAE1-81CA-4363-9034-4D669969CA63}" destId="{32E1D0AD-D468-489E-A7F7-22F544E9E58B}" srcOrd="0" destOrd="0" presId="urn:microsoft.com/office/officeart/2005/8/layout/pyramid1"/>
    <dgm:cxn modelId="{F66BF6EF-052B-4FD7-9FE1-903FDC355633}" srcId="{95CB30DB-308F-440F-A1C8-47A377F66D8E}" destId="{CFFF912B-CF3F-4582-8FC2-484380E93FA7}" srcOrd="2" destOrd="0" parTransId="{D2CEDCBA-DA30-465C-AD94-D3F007C21BB9}" sibTransId="{2DF47D55-65D0-4366-BA9B-2D41A66CB3B1}"/>
    <dgm:cxn modelId="{EB61CC5F-516B-40FC-8C38-667C409E38B3}" srcId="{95CB30DB-308F-440F-A1C8-47A377F66D8E}" destId="{89C1BAE1-81CA-4363-9034-4D669969CA63}" srcOrd="1" destOrd="0" parTransId="{CED3AF79-A9AC-422A-92F0-ADDF6CBC123E}" sibTransId="{319DA56C-AC4F-449F-BA31-5485B4A32F76}"/>
    <dgm:cxn modelId="{B48E3D33-F482-440A-A9E6-6523DD9729C2}" type="presOf" srcId="{096A27E2-6BB9-4CA0-996A-A2F8AE009902}" destId="{DF055167-CDA6-4F49-8EF6-EA5769FAE00F}" srcOrd="1" destOrd="0" presId="urn:microsoft.com/office/officeart/2005/8/layout/pyramid1"/>
    <dgm:cxn modelId="{A91263E2-6B73-4C6B-AF1B-378E7B11FC14}" type="presOf" srcId="{89C1BAE1-81CA-4363-9034-4D669969CA63}" destId="{D6E74874-6360-4361-8946-78AF79BACA1A}" srcOrd="1" destOrd="0" presId="urn:microsoft.com/office/officeart/2005/8/layout/pyramid1"/>
    <dgm:cxn modelId="{BC92D03A-10E8-4F2F-A868-4CE441B22793}" type="presParOf" srcId="{57E8387F-8D1E-4189-A753-6027D58BC6E7}" destId="{1FA6CC74-6276-4597-B1CA-AE57313503E4}" srcOrd="0" destOrd="0" presId="urn:microsoft.com/office/officeart/2005/8/layout/pyramid1"/>
    <dgm:cxn modelId="{2E0206BE-4C05-4B45-B0A0-719DE4FCECDD}" type="presParOf" srcId="{1FA6CC74-6276-4597-B1CA-AE57313503E4}" destId="{64C029DE-93E0-45C6-AE07-0A0FA5A5C515}" srcOrd="0" destOrd="0" presId="urn:microsoft.com/office/officeart/2005/8/layout/pyramid1"/>
    <dgm:cxn modelId="{D0D90445-7687-4EFE-9202-590F44D73D4E}" type="presParOf" srcId="{1FA6CC74-6276-4597-B1CA-AE57313503E4}" destId="{DF055167-CDA6-4F49-8EF6-EA5769FAE00F}" srcOrd="1" destOrd="0" presId="urn:microsoft.com/office/officeart/2005/8/layout/pyramid1"/>
    <dgm:cxn modelId="{1FA64365-12A6-43C8-B0FF-A919C380593D}" type="presParOf" srcId="{57E8387F-8D1E-4189-A753-6027D58BC6E7}" destId="{CD9EF334-5B37-4EFC-9994-B177706888BB}" srcOrd="1" destOrd="0" presId="urn:microsoft.com/office/officeart/2005/8/layout/pyramid1"/>
    <dgm:cxn modelId="{3F1B78C7-96D9-41DB-BDA2-D99672AAF7D6}" type="presParOf" srcId="{CD9EF334-5B37-4EFC-9994-B177706888BB}" destId="{32E1D0AD-D468-489E-A7F7-22F544E9E58B}" srcOrd="0" destOrd="0" presId="urn:microsoft.com/office/officeart/2005/8/layout/pyramid1"/>
    <dgm:cxn modelId="{41F7225C-F608-4C66-B390-6984E38C33BE}" type="presParOf" srcId="{CD9EF334-5B37-4EFC-9994-B177706888BB}" destId="{D6E74874-6360-4361-8946-78AF79BACA1A}" srcOrd="1" destOrd="0" presId="urn:microsoft.com/office/officeart/2005/8/layout/pyramid1"/>
    <dgm:cxn modelId="{3CCE6187-2D65-4131-98F6-87403EC1A385}" type="presParOf" srcId="{57E8387F-8D1E-4189-A753-6027D58BC6E7}" destId="{BE25A9D1-75BD-485F-829D-1C6ED7760792}" srcOrd="2" destOrd="0" presId="urn:microsoft.com/office/officeart/2005/8/layout/pyramid1"/>
    <dgm:cxn modelId="{D2DDBCA6-137C-4C1D-AF2C-930FDF6628E5}" type="presParOf" srcId="{BE25A9D1-75BD-485F-829D-1C6ED7760792}" destId="{15816F8E-9AF2-4F14-9CBD-B92D249CA4CF}" srcOrd="0" destOrd="0" presId="urn:microsoft.com/office/officeart/2005/8/layout/pyramid1"/>
    <dgm:cxn modelId="{27AC7814-8855-4C85-9D9F-BA647F358905}" type="presParOf" srcId="{BE25A9D1-75BD-485F-829D-1C6ED7760792}" destId="{B4D7C61B-D491-4DD2-A126-18D952C4C0F0}" srcOrd="1" destOrd="0" presId="urn:microsoft.com/office/officeart/2005/8/layout/pyramid1"/>
    <dgm:cxn modelId="{6EFFD506-805A-476C-BDDE-639D6DDD2609}" type="presParOf" srcId="{57E8387F-8D1E-4189-A753-6027D58BC6E7}" destId="{176D0F79-0EAE-462E-99F5-6F0E4160DE69}" srcOrd="3" destOrd="0" presId="urn:microsoft.com/office/officeart/2005/8/layout/pyramid1"/>
    <dgm:cxn modelId="{1956039F-6ABF-4F48-A924-519A1342640E}" type="presParOf" srcId="{176D0F79-0EAE-462E-99F5-6F0E4160DE69}" destId="{79382FE9-7F99-4356-A582-48C788446AB7}" srcOrd="0" destOrd="0" presId="urn:microsoft.com/office/officeart/2005/8/layout/pyramid1"/>
    <dgm:cxn modelId="{127413AD-DCB1-4617-8167-AE9F59F5173F}" type="presParOf" srcId="{176D0F79-0EAE-462E-99F5-6F0E4160DE69}" destId="{BD08F24B-F750-46F5-B93B-97B93D2B0103}"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EE109F-516E-4255-A19D-3BA6B962408E}"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en-GB"/>
        </a:p>
      </dgm:t>
    </dgm:pt>
    <dgm:pt modelId="{7515021A-A185-431D-BDB3-6AB61A68444E}">
      <dgm:prSet custT="1"/>
      <dgm:spPr/>
      <dgm:t>
        <a:bodyPr/>
        <a:lstStyle/>
        <a:p>
          <a:pPr algn="l"/>
          <a:r>
            <a:rPr lang="ar-JO" sz="2000" dirty="0" smtClean="0"/>
            <a:t> </a:t>
          </a:r>
        </a:p>
        <a:p>
          <a:pPr algn="l"/>
          <a:r>
            <a:rPr lang="ar-JO" sz="2000" dirty="0" smtClean="0"/>
            <a:t> </a:t>
          </a:r>
          <a:r>
            <a:rPr lang="en-GB" sz="2000" dirty="0" smtClean="0"/>
            <a:t>what </a:t>
          </a:r>
          <a:r>
            <a:rPr lang="en-GB" sz="2000" dirty="0"/>
            <a:t>action someone might take. (e.g. encouraging or discouraging someone to contact formal services</a:t>
          </a:r>
          <a:r>
            <a:rPr lang="en-GB" sz="2000" dirty="0" smtClean="0"/>
            <a:t>).</a:t>
          </a:r>
          <a:r>
            <a:rPr lang="ar-JO" sz="2000" dirty="0" smtClean="0"/>
            <a:t>ما هو الإجراء الذي قد يتخذه شخص ما. (على سبيل المثال ، تشجيع أو تثبيط شخص ما على الاتصال بالخدمات الرسمية).</a:t>
          </a:r>
          <a:endParaRPr lang="en-GB" sz="2000" dirty="0"/>
        </a:p>
      </dgm:t>
    </dgm:pt>
    <dgm:pt modelId="{E19527A1-25CF-438C-8C26-FA29DF68F497}" type="parTrans" cxnId="{BF01BFC8-A9D6-457F-B505-A685E647E6B2}">
      <dgm:prSet/>
      <dgm:spPr/>
      <dgm:t>
        <a:bodyPr/>
        <a:lstStyle/>
        <a:p>
          <a:endParaRPr lang="en-GB"/>
        </a:p>
      </dgm:t>
    </dgm:pt>
    <dgm:pt modelId="{340FD861-FFE4-4B3D-A52E-29ABA7FA6561}" type="sibTrans" cxnId="{BF01BFC8-A9D6-457F-B505-A685E647E6B2}">
      <dgm:prSet/>
      <dgm:spPr/>
      <dgm:t>
        <a:bodyPr/>
        <a:lstStyle/>
        <a:p>
          <a:endParaRPr lang="en-GB"/>
        </a:p>
      </dgm:t>
    </dgm:pt>
    <dgm:pt modelId="{D0DD5DEB-07D3-4CBE-9FFE-CCA80AD260B9}">
      <dgm:prSet custT="1"/>
      <dgm:spPr/>
      <dgm:t>
        <a:bodyPr/>
        <a:lstStyle/>
        <a:p>
          <a:pPr algn="l"/>
          <a:endParaRPr lang="ar-JO" sz="1600" dirty="0" smtClean="0"/>
        </a:p>
        <a:p>
          <a:pPr algn="l"/>
          <a:endParaRPr lang="ar-JO" sz="1600" dirty="0" smtClean="0"/>
        </a:p>
        <a:p>
          <a:pPr algn="l"/>
          <a:r>
            <a:rPr lang="en-GB" sz="1600" dirty="0" smtClean="0"/>
            <a:t>involves </a:t>
          </a:r>
          <a:r>
            <a:rPr lang="en-GB" sz="1600" dirty="0"/>
            <a:t>helping to buffer adverse life events that affect someone’s health, supporting change in behaviour (e.g. quit smoking), or assist in recovery and rehabilitation after </a:t>
          </a:r>
          <a:r>
            <a:rPr lang="en-GB" sz="1600" dirty="0" smtClean="0"/>
            <a:t>illness.</a:t>
          </a:r>
          <a:r>
            <a:rPr lang="ar-JO" sz="1600" dirty="0" smtClean="0"/>
            <a:t>يتضمن المساعدة في صد أحداث الحياة المعاكسة التي تؤثر على صحة الشخص ، ودعم التغيير في السلوك (مثل الإقلاع عن التدخين) ، أو المساعدة في التعافي وإعادة التأهيل بعد المرض.</a:t>
          </a:r>
          <a:endParaRPr lang="en-GB" sz="1600" dirty="0"/>
        </a:p>
      </dgm:t>
    </dgm:pt>
    <dgm:pt modelId="{0791BE78-2F5A-4292-B844-1C462D2B884E}" type="parTrans" cxnId="{0D7A96AF-0147-41A6-9E27-103D54CDD48B}">
      <dgm:prSet/>
      <dgm:spPr/>
      <dgm:t>
        <a:bodyPr/>
        <a:lstStyle/>
        <a:p>
          <a:endParaRPr lang="en-GB"/>
        </a:p>
      </dgm:t>
    </dgm:pt>
    <dgm:pt modelId="{39B607BD-C2B8-4FDD-9070-6580935045CD}" type="sibTrans" cxnId="{0D7A96AF-0147-41A6-9E27-103D54CDD48B}">
      <dgm:prSet/>
      <dgm:spPr/>
      <dgm:t>
        <a:bodyPr/>
        <a:lstStyle/>
        <a:p>
          <a:endParaRPr lang="en-GB"/>
        </a:p>
      </dgm:t>
    </dgm:pt>
    <dgm:pt modelId="{C84C5FE4-CDCC-44EC-B6BF-219E8499E2DC}">
      <dgm:prSet custT="1"/>
      <dgm:spPr/>
      <dgm:t>
        <a:bodyPr/>
        <a:lstStyle/>
        <a:p>
          <a:pPr algn="l"/>
          <a:r>
            <a:rPr lang="en-GB" sz="2000" dirty="0"/>
            <a:t>(this one is the closest to the services provided by formal care</a:t>
          </a:r>
          <a:r>
            <a:rPr lang="en-GB" sz="2000" dirty="0" smtClean="0"/>
            <a:t>)</a:t>
          </a:r>
          <a:r>
            <a:rPr lang="ar-JO" sz="2000" dirty="0" smtClean="0"/>
            <a:t> (هذا هو الأقرب إلى الخدمات التي تقدمها الرعاية الرسمية) </a:t>
          </a:r>
          <a:endParaRPr lang="en-GB" sz="2000" dirty="0"/>
        </a:p>
      </dgm:t>
    </dgm:pt>
    <dgm:pt modelId="{F6520B4F-7ECA-462A-929E-29B14BAB2C3C}" type="parTrans" cxnId="{09F1E90E-B8EA-42DB-AF6D-18B7C15D1379}">
      <dgm:prSet/>
      <dgm:spPr/>
      <dgm:t>
        <a:bodyPr/>
        <a:lstStyle/>
        <a:p>
          <a:endParaRPr lang="en-GB"/>
        </a:p>
      </dgm:t>
    </dgm:pt>
    <dgm:pt modelId="{EBF01E79-D20B-4384-9AF6-DD1BF8AF3A72}" type="sibTrans" cxnId="{09F1E90E-B8EA-42DB-AF6D-18B7C15D1379}">
      <dgm:prSet/>
      <dgm:spPr/>
      <dgm:t>
        <a:bodyPr/>
        <a:lstStyle/>
        <a:p>
          <a:endParaRPr lang="en-GB"/>
        </a:p>
      </dgm:t>
    </dgm:pt>
    <dgm:pt modelId="{74661B9A-2E81-4CE6-A645-F8F9BB9C2660}" type="pres">
      <dgm:prSet presAssocID="{B1EE109F-516E-4255-A19D-3BA6B962408E}" presName="compositeShape" presStyleCnt="0">
        <dgm:presLayoutVars>
          <dgm:chMax val="7"/>
          <dgm:dir/>
          <dgm:resizeHandles val="exact"/>
        </dgm:presLayoutVars>
      </dgm:prSet>
      <dgm:spPr/>
      <dgm:t>
        <a:bodyPr/>
        <a:lstStyle/>
        <a:p>
          <a:endParaRPr lang="en-GB"/>
        </a:p>
      </dgm:t>
    </dgm:pt>
    <dgm:pt modelId="{303D6192-6F7C-46E6-939F-1C66BADD4E61}" type="pres">
      <dgm:prSet presAssocID="{7515021A-A185-431D-BDB3-6AB61A68444E}" presName="circ1" presStyleLbl="vennNode1" presStyleIdx="0" presStyleCnt="3" custScaleX="120595" custScaleY="115634" custLinFactNeighborX="-20884" custLinFactNeighborY="-3622"/>
      <dgm:spPr/>
      <dgm:t>
        <a:bodyPr/>
        <a:lstStyle/>
        <a:p>
          <a:endParaRPr lang="en-GB"/>
        </a:p>
      </dgm:t>
    </dgm:pt>
    <dgm:pt modelId="{344756C5-4FAF-43EF-BEFE-BCCEE0FA830F}" type="pres">
      <dgm:prSet presAssocID="{7515021A-A185-431D-BDB3-6AB61A68444E}" presName="circ1Tx" presStyleLbl="revTx" presStyleIdx="0" presStyleCnt="0">
        <dgm:presLayoutVars>
          <dgm:chMax val="0"/>
          <dgm:chPref val="0"/>
          <dgm:bulletEnabled val="1"/>
        </dgm:presLayoutVars>
      </dgm:prSet>
      <dgm:spPr/>
      <dgm:t>
        <a:bodyPr/>
        <a:lstStyle/>
        <a:p>
          <a:endParaRPr lang="en-GB"/>
        </a:p>
      </dgm:t>
    </dgm:pt>
    <dgm:pt modelId="{EF40F9F2-A7FE-4868-8DC7-25EE15720681}" type="pres">
      <dgm:prSet presAssocID="{D0DD5DEB-07D3-4CBE-9FFE-CCA80AD260B9}" presName="circ2" presStyleLbl="vennNode1" presStyleIdx="1" presStyleCnt="3" custScaleX="148329" custScaleY="117761" custLinFactNeighborX="15338" custLinFactNeighborY="10861"/>
      <dgm:spPr/>
      <dgm:t>
        <a:bodyPr/>
        <a:lstStyle/>
        <a:p>
          <a:endParaRPr lang="en-GB"/>
        </a:p>
      </dgm:t>
    </dgm:pt>
    <dgm:pt modelId="{9A82629A-1723-4ABF-8C13-33DB5E6135B4}" type="pres">
      <dgm:prSet presAssocID="{D0DD5DEB-07D3-4CBE-9FFE-CCA80AD260B9}" presName="circ2Tx" presStyleLbl="revTx" presStyleIdx="0" presStyleCnt="0">
        <dgm:presLayoutVars>
          <dgm:chMax val="0"/>
          <dgm:chPref val="0"/>
          <dgm:bulletEnabled val="1"/>
        </dgm:presLayoutVars>
      </dgm:prSet>
      <dgm:spPr/>
      <dgm:t>
        <a:bodyPr/>
        <a:lstStyle/>
        <a:p>
          <a:endParaRPr lang="en-GB"/>
        </a:p>
      </dgm:t>
    </dgm:pt>
    <dgm:pt modelId="{21721C2C-4D09-4527-8718-6865965F0BCD}" type="pres">
      <dgm:prSet presAssocID="{C84C5FE4-CDCC-44EC-B6BF-219E8499E2DC}" presName="circ3" presStyleLbl="vennNode1" presStyleIdx="2" presStyleCnt="3" custScaleX="134432" custScaleY="102807" custLinFactNeighborX="-66310" custLinFactNeighborY="3384"/>
      <dgm:spPr/>
      <dgm:t>
        <a:bodyPr/>
        <a:lstStyle/>
        <a:p>
          <a:endParaRPr lang="en-GB"/>
        </a:p>
      </dgm:t>
    </dgm:pt>
    <dgm:pt modelId="{115DC4DD-5545-4E4B-9EAE-9C2AA9EB5845}" type="pres">
      <dgm:prSet presAssocID="{C84C5FE4-CDCC-44EC-B6BF-219E8499E2DC}" presName="circ3Tx" presStyleLbl="revTx" presStyleIdx="0" presStyleCnt="0">
        <dgm:presLayoutVars>
          <dgm:chMax val="0"/>
          <dgm:chPref val="0"/>
          <dgm:bulletEnabled val="1"/>
        </dgm:presLayoutVars>
      </dgm:prSet>
      <dgm:spPr/>
      <dgm:t>
        <a:bodyPr/>
        <a:lstStyle/>
        <a:p>
          <a:endParaRPr lang="en-GB"/>
        </a:p>
      </dgm:t>
    </dgm:pt>
  </dgm:ptLst>
  <dgm:cxnLst>
    <dgm:cxn modelId="{4AC4A70D-E0C9-4A4A-901E-B5926529E654}" type="presOf" srcId="{7515021A-A185-431D-BDB3-6AB61A68444E}" destId="{344756C5-4FAF-43EF-BEFE-BCCEE0FA830F}" srcOrd="1" destOrd="0" presId="urn:microsoft.com/office/officeart/2005/8/layout/venn1"/>
    <dgm:cxn modelId="{0D7A96AF-0147-41A6-9E27-103D54CDD48B}" srcId="{B1EE109F-516E-4255-A19D-3BA6B962408E}" destId="{D0DD5DEB-07D3-4CBE-9FFE-CCA80AD260B9}" srcOrd="1" destOrd="0" parTransId="{0791BE78-2F5A-4292-B844-1C462D2B884E}" sibTransId="{39B607BD-C2B8-4FDD-9070-6580935045CD}"/>
    <dgm:cxn modelId="{5144F83E-BD79-4887-9070-1F516B77F059}" type="presOf" srcId="{C84C5FE4-CDCC-44EC-B6BF-219E8499E2DC}" destId="{21721C2C-4D09-4527-8718-6865965F0BCD}" srcOrd="0" destOrd="0" presId="urn:microsoft.com/office/officeart/2005/8/layout/venn1"/>
    <dgm:cxn modelId="{09F1E90E-B8EA-42DB-AF6D-18B7C15D1379}" srcId="{B1EE109F-516E-4255-A19D-3BA6B962408E}" destId="{C84C5FE4-CDCC-44EC-B6BF-219E8499E2DC}" srcOrd="2" destOrd="0" parTransId="{F6520B4F-7ECA-462A-929E-29B14BAB2C3C}" sibTransId="{EBF01E79-D20B-4384-9AF6-DD1BF8AF3A72}"/>
    <dgm:cxn modelId="{F3DE71B0-A351-4EF7-83FD-F691FB6959B9}" type="presOf" srcId="{C84C5FE4-CDCC-44EC-B6BF-219E8499E2DC}" destId="{115DC4DD-5545-4E4B-9EAE-9C2AA9EB5845}" srcOrd="1" destOrd="0" presId="urn:microsoft.com/office/officeart/2005/8/layout/venn1"/>
    <dgm:cxn modelId="{BF01BFC8-A9D6-457F-B505-A685E647E6B2}" srcId="{B1EE109F-516E-4255-A19D-3BA6B962408E}" destId="{7515021A-A185-431D-BDB3-6AB61A68444E}" srcOrd="0" destOrd="0" parTransId="{E19527A1-25CF-438C-8C26-FA29DF68F497}" sibTransId="{340FD861-FFE4-4B3D-A52E-29ABA7FA6561}"/>
    <dgm:cxn modelId="{A89B2532-B1B7-46F6-8706-8C764D55C70F}" type="presOf" srcId="{B1EE109F-516E-4255-A19D-3BA6B962408E}" destId="{74661B9A-2E81-4CE6-A645-F8F9BB9C2660}" srcOrd="0" destOrd="0" presId="urn:microsoft.com/office/officeart/2005/8/layout/venn1"/>
    <dgm:cxn modelId="{66EC5477-8445-41E7-9A1F-B8D7ED446172}" type="presOf" srcId="{D0DD5DEB-07D3-4CBE-9FFE-CCA80AD260B9}" destId="{EF40F9F2-A7FE-4868-8DC7-25EE15720681}" srcOrd="0" destOrd="0" presId="urn:microsoft.com/office/officeart/2005/8/layout/venn1"/>
    <dgm:cxn modelId="{8E6B7274-0234-4ED7-8318-7E1D8B5B34C6}" type="presOf" srcId="{7515021A-A185-431D-BDB3-6AB61A68444E}" destId="{303D6192-6F7C-46E6-939F-1C66BADD4E61}" srcOrd="0" destOrd="0" presId="urn:microsoft.com/office/officeart/2005/8/layout/venn1"/>
    <dgm:cxn modelId="{540031D1-8BF6-4D73-8B71-E31B52D007FB}" type="presOf" srcId="{D0DD5DEB-07D3-4CBE-9FFE-CCA80AD260B9}" destId="{9A82629A-1723-4ABF-8C13-33DB5E6135B4}" srcOrd="1" destOrd="0" presId="urn:microsoft.com/office/officeart/2005/8/layout/venn1"/>
    <dgm:cxn modelId="{818A9EDD-EA14-427D-9F8C-F66A41620FBC}" type="presParOf" srcId="{74661B9A-2E81-4CE6-A645-F8F9BB9C2660}" destId="{303D6192-6F7C-46E6-939F-1C66BADD4E61}" srcOrd="0" destOrd="0" presId="urn:microsoft.com/office/officeart/2005/8/layout/venn1"/>
    <dgm:cxn modelId="{84CECA12-6AEB-4E2F-9AE1-E57B2EC8A9BB}" type="presParOf" srcId="{74661B9A-2E81-4CE6-A645-F8F9BB9C2660}" destId="{344756C5-4FAF-43EF-BEFE-BCCEE0FA830F}" srcOrd="1" destOrd="0" presId="urn:microsoft.com/office/officeart/2005/8/layout/venn1"/>
    <dgm:cxn modelId="{7731571A-C33D-42FA-AB72-977020D8F2C7}" type="presParOf" srcId="{74661B9A-2E81-4CE6-A645-F8F9BB9C2660}" destId="{EF40F9F2-A7FE-4868-8DC7-25EE15720681}" srcOrd="2" destOrd="0" presId="urn:microsoft.com/office/officeart/2005/8/layout/venn1"/>
    <dgm:cxn modelId="{7F7B4471-E9B0-472C-9AF6-F12C3826B161}" type="presParOf" srcId="{74661B9A-2E81-4CE6-A645-F8F9BB9C2660}" destId="{9A82629A-1723-4ABF-8C13-33DB5E6135B4}" srcOrd="3" destOrd="0" presId="urn:microsoft.com/office/officeart/2005/8/layout/venn1"/>
    <dgm:cxn modelId="{1AB33C77-37DC-4682-9792-98E42405CD71}" type="presParOf" srcId="{74661B9A-2E81-4CE6-A645-F8F9BB9C2660}" destId="{21721C2C-4D09-4527-8718-6865965F0BCD}" srcOrd="4" destOrd="0" presId="urn:microsoft.com/office/officeart/2005/8/layout/venn1"/>
    <dgm:cxn modelId="{B34F5A5F-0763-4226-BDB0-09C4D754FB9C}" type="presParOf" srcId="{74661B9A-2E81-4CE6-A645-F8F9BB9C2660}" destId="{115DC4DD-5545-4E4B-9EAE-9C2AA9EB5845}"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4207FC-ABD2-45CF-9B18-0EDF0AF9A8C2}" type="doc">
      <dgm:prSet loTypeId="urn:diagrams.loki3.com/VaryingWidthList#1" loCatId="officeonline" qsTypeId="urn:microsoft.com/office/officeart/2005/8/quickstyle/simple1" qsCatId="simple" csTypeId="urn:microsoft.com/office/officeart/2005/8/colors/accent2_1" csCatId="accent2" phldr="1"/>
      <dgm:spPr/>
      <dgm:t>
        <a:bodyPr/>
        <a:lstStyle/>
        <a:p>
          <a:endParaRPr lang="en-GB"/>
        </a:p>
      </dgm:t>
    </dgm:pt>
    <dgm:pt modelId="{7E31268B-D813-4573-A6C2-4D61E467F032}">
      <dgm:prSet/>
      <dgm:spPr/>
      <dgm:t>
        <a:bodyPr/>
        <a:lstStyle/>
        <a:p>
          <a:r>
            <a:rPr lang="en-GB" dirty="0"/>
            <a:t>Recent changes in caring obligations in most modern societies (nuclear families</a:t>
          </a:r>
          <a:r>
            <a:rPr lang="en-GB" dirty="0" smtClean="0"/>
            <a:t>).</a:t>
          </a:r>
          <a:endParaRPr lang="ar-JO" dirty="0" smtClean="0"/>
        </a:p>
        <a:p>
          <a:r>
            <a:rPr lang="ar-JO" dirty="0" smtClean="0"/>
            <a:t>التغييرات الأخيرة في التزامات الرعاية في معظم المجتمعات الحديثة (الأسر النووية).</a:t>
          </a:r>
          <a:endParaRPr lang="en-GB" dirty="0"/>
        </a:p>
      </dgm:t>
    </dgm:pt>
    <dgm:pt modelId="{076044D7-74CF-4055-916C-FCCD448AA0C0}" type="parTrans" cxnId="{89F3B03A-CF32-4371-BC06-5F1DECC1E71E}">
      <dgm:prSet/>
      <dgm:spPr/>
      <dgm:t>
        <a:bodyPr/>
        <a:lstStyle/>
        <a:p>
          <a:endParaRPr lang="en-GB"/>
        </a:p>
      </dgm:t>
    </dgm:pt>
    <dgm:pt modelId="{D73B1FA9-28D6-43F1-B086-324365283C24}" type="sibTrans" cxnId="{89F3B03A-CF32-4371-BC06-5F1DECC1E71E}">
      <dgm:prSet/>
      <dgm:spPr/>
      <dgm:t>
        <a:bodyPr/>
        <a:lstStyle/>
        <a:p>
          <a:endParaRPr lang="en-GB"/>
        </a:p>
      </dgm:t>
    </dgm:pt>
    <dgm:pt modelId="{B14A7B6C-122E-415F-9ED7-D2C4AB931398}">
      <dgm:prSet/>
      <dgm:spPr/>
      <dgm:t>
        <a:bodyPr/>
        <a:lstStyle/>
        <a:p>
          <a:r>
            <a:rPr lang="en-GB" dirty="0"/>
            <a:t>Larger number of elderly people living </a:t>
          </a:r>
          <a:r>
            <a:rPr lang="en-GB" dirty="0" smtClean="0"/>
            <a:t>alone.</a:t>
          </a:r>
          <a:endParaRPr lang="ar-JO" dirty="0" smtClean="0"/>
        </a:p>
        <a:p>
          <a:r>
            <a:rPr lang="ar-JO" dirty="0" smtClean="0"/>
            <a:t>عدد أكبر من كبار السن الذين يعيشون بمفردهم.</a:t>
          </a:r>
          <a:endParaRPr lang="en-GB" dirty="0"/>
        </a:p>
      </dgm:t>
    </dgm:pt>
    <dgm:pt modelId="{8D65E2E7-E6D7-4856-8E4A-543795B9E666}" type="parTrans" cxnId="{22774751-4901-4F96-8AF0-3F9397B9CD86}">
      <dgm:prSet/>
      <dgm:spPr/>
      <dgm:t>
        <a:bodyPr/>
        <a:lstStyle/>
        <a:p>
          <a:endParaRPr lang="en-GB"/>
        </a:p>
      </dgm:t>
    </dgm:pt>
    <dgm:pt modelId="{10D94308-EBBA-41AB-96BA-9185453B8D0D}" type="sibTrans" cxnId="{22774751-4901-4F96-8AF0-3F9397B9CD86}">
      <dgm:prSet/>
      <dgm:spPr/>
      <dgm:t>
        <a:bodyPr/>
        <a:lstStyle/>
        <a:p>
          <a:endParaRPr lang="en-GB"/>
        </a:p>
      </dgm:t>
    </dgm:pt>
    <dgm:pt modelId="{3E7FAE23-F27B-4AD1-97CF-772115DEE757}">
      <dgm:prSet/>
      <dgm:spPr/>
      <dgm:t>
        <a:bodyPr/>
        <a:lstStyle/>
        <a:p>
          <a:r>
            <a:rPr lang="en-GB" dirty="0"/>
            <a:t>Greater geographical mobility separates family members</a:t>
          </a:r>
          <a:r>
            <a:rPr lang="en-GB" dirty="0" smtClean="0"/>
            <a:t>.</a:t>
          </a:r>
          <a:r>
            <a:rPr lang="ar-JO" dirty="0" smtClean="0"/>
            <a:t> يفصل الحراك الجغرافي الأكبر بين أفراد الأسرة.</a:t>
          </a:r>
          <a:endParaRPr lang="en-GB" dirty="0"/>
        </a:p>
      </dgm:t>
    </dgm:pt>
    <dgm:pt modelId="{2DAF1DE3-AA3D-4634-931F-84FA41A28B0C}" type="parTrans" cxnId="{531E2363-3A1B-4D24-8545-31A5A86D998D}">
      <dgm:prSet/>
      <dgm:spPr/>
      <dgm:t>
        <a:bodyPr/>
        <a:lstStyle/>
        <a:p>
          <a:endParaRPr lang="en-GB"/>
        </a:p>
      </dgm:t>
    </dgm:pt>
    <dgm:pt modelId="{8641B225-C3B2-4D92-AC94-133EF981B7F4}" type="sibTrans" cxnId="{531E2363-3A1B-4D24-8545-31A5A86D998D}">
      <dgm:prSet/>
      <dgm:spPr/>
      <dgm:t>
        <a:bodyPr/>
        <a:lstStyle/>
        <a:p>
          <a:endParaRPr lang="en-GB"/>
        </a:p>
      </dgm:t>
    </dgm:pt>
    <dgm:pt modelId="{D29F35BB-1E46-455E-95D0-4596EECF7CEC}">
      <dgm:prSet/>
      <dgm:spPr/>
      <dgm:t>
        <a:bodyPr/>
        <a:lstStyle/>
        <a:p>
          <a:r>
            <a:rPr lang="en-GB" dirty="0"/>
            <a:t>These factors have led to more need for formal </a:t>
          </a:r>
          <a:r>
            <a:rPr lang="en-GB" dirty="0" smtClean="0"/>
            <a:t>care</a:t>
          </a:r>
          <a:r>
            <a:rPr lang="ar-JO" dirty="0" smtClean="0"/>
            <a:t> أدت هذه العوامل إلى مزيد من الحاجة إلى الرعاية الرسمية</a:t>
          </a:r>
          <a:endParaRPr lang="en-GB" dirty="0"/>
        </a:p>
      </dgm:t>
    </dgm:pt>
    <dgm:pt modelId="{B39C89AE-227A-4EB5-9A3A-AE97ED26D9E8}" type="parTrans" cxnId="{525B0D86-6576-4081-8C5A-87494CEB73BD}">
      <dgm:prSet/>
      <dgm:spPr/>
      <dgm:t>
        <a:bodyPr/>
        <a:lstStyle/>
        <a:p>
          <a:endParaRPr lang="en-GB"/>
        </a:p>
      </dgm:t>
    </dgm:pt>
    <dgm:pt modelId="{23DC291A-D007-401C-9DE0-A16DA3126685}" type="sibTrans" cxnId="{525B0D86-6576-4081-8C5A-87494CEB73BD}">
      <dgm:prSet/>
      <dgm:spPr/>
      <dgm:t>
        <a:bodyPr/>
        <a:lstStyle/>
        <a:p>
          <a:endParaRPr lang="en-GB"/>
        </a:p>
      </dgm:t>
    </dgm:pt>
    <dgm:pt modelId="{3C3E70AD-0CB2-47B8-890C-82B18D614FF4}" type="pres">
      <dgm:prSet presAssocID="{0D4207FC-ABD2-45CF-9B18-0EDF0AF9A8C2}" presName="Name0" presStyleCnt="0">
        <dgm:presLayoutVars>
          <dgm:resizeHandles/>
        </dgm:presLayoutVars>
      </dgm:prSet>
      <dgm:spPr/>
      <dgm:t>
        <a:bodyPr/>
        <a:lstStyle/>
        <a:p>
          <a:endParaRPr lang="en-GB"/>
        </a:p>
      </dgm:t>
    </dgm:pt>
    <dgm:pt modelId="{53639B07-9D4A-45E2-B182-449D9B4D6372}" type="pres">
      <dgm:prSet presAssocID="{7E31268B-D813-4573-A6C2-4D61E467F032}" presName="text" presStyleLbl="node1" presStyleIdx="0" presStyleCnt="4" custScaleY="203215">
        <dgm:presLayoutVars>
          <dgm:bulletEnabled val="1"/>
        </dgm:presLayoutVars>
      </dgm:prSet>
      <dgm:spPr/>
      <dgm:t>
        <a:bodyPr/>
        <a:lstStyle/>
        <a:p>
          <a:endParaRPr lang="en-GB"/>
        </a:p>
      </dgm:t>
    </dgm:pt>
    <dgm:pt modelId="{173344F0-B840-4B4B-8C99-35A4E81CBD47}" type="pres">
      <dgm:prSet presAssocID="{D73B1FA9-28D6-43F1-B086-324365283C24}" presName="space" presStyleCnt="0"/>
      <dgm:spPr/>
    </dgm:pt>
    <dgm:pt modelId="{89388CE8-CD2C-43DB-908A-5E50A47E1A8D}" type="pres">
      <dgm:prSet presAssocID="{B14A7B6C-122E-415F-9ED7-D2C4AB931398}" presName="text" presStyleLbl="node1" presStyleIdx="1" presStyleCnt="4" custScaleX="142832">
        <dgm:presLayoutVars>
          <dgm:bulletEnabled val="1"/>
        </dgm:presLayoutVars>
      </dgm:prSet>
      <dgm:spPr/>
      <dgm:t>
        <a:bodyPr/>
        <a:lstStyle/>
        <a:p>
          <a:endParaRPr lang="en-GB"/>
        </a:p>
      </dgm:t>
    </dgm:pt>
    <dgm:pt modelId="{F121AB18-6D2F-4AC3-A1D6-83A33DF267B7}" type="pres">
      <dgm:prSet presAssocID="{10D94308-EBBA-41AB-96BA-9185453B8D0D}" presName="space" presStyleCnt="0"/>
      <dgm:spPr/>
    </dgm:pt>
    <dgm:pt modelId="{56B2F328-1438-4C17-85BE-7EA715B6E4F6}" type="pres">
      <dgm:prSet presAssocID="{3E7FAE23-F27B-4AD1-97CF-772115DEE757}" presName="text" presStyleLbl="node1" presStyleIdx="2" presStyleCnt="4" custScaleX="106432">
        <dgm:presLayoutVars>
          <dgm:bulletEnabled val="1"/>
        </dgm:presLayoutVars>
      </dgm:prSet>
      <dgm:spPr/>
      <dgm:t>
        <a:bodyPr/>
        <a:lstStyle/>
        <a:p>
          <a:endParaRPr lang="en-GB"/>
        </a:p>
      </dgm:t>
    </dgm:pt>
    <dgm:pt modelId="{06B4756E-BBB0-4821-BE34-CF8860563DEF}" type="pres">
      <dgm:prSet presAssocID="{8641B225-C3B2-4D92-AC94-133EF981B7F4}" presName="space" presStyleCnt="0"/>
      <dgm:spPr/>
    </dgm:pt>
    <dgm:pt modelId="{6EA390EB-B79B-46BC-8FFF-E8DA3998229F}" type="pres">
      <dgm:prSet presAssocID="{D29F35BB-1E46-455E-95D0-4596EECF7CEC}" presName="text" presStyleLbl="node1" presStyleIdx="3" presStyleCnt="4" custScaleX="108899">
        <dgm:presLayoutVars>
          <dgm:bulletEnabled val="1"/>
        </dgm:presLayoutVars>
      </dgm:prSet>
      <dgm:spPr/>
      <dgm:t>
        <a:bodyPr/>
        <a:lstStyle/>
        <a:p>
          <a:endParaRPr lang="en-GB"/>
        </a:p>
      </dgm:t>
    </dgm:pt>
  </dgm:ptLst>
  <dgm:cxnLst>
    <dgm:cxn modelId="{BF656CE9-B689-4074-9609-DBFA02FBB70C}" type="presOf" srcId="{7E31268B-D813-4573-A6C2-4D61E467F032}" destId="{53639B07-9D4A-45E2-B182-449D9B4D6372}" srcOrd="0" destOrd="0" presId="urn:diagrams.loki3.com/VaryingWidthList#1"/>
    <dgm:cxn modelId="{AFF615B3-3244-4C55-84D3-7A262FF3E8E7}" type="presOf" srcId="{3E7FAE23-F27B-4AD1-97CF-772115DEE757}" destId="{56B2F328-1438-4C17-85BE-7EA715B6E4F6}" srcOrd="0" destOrd="0" presId="urn:diagrams.loki3.com/VaryingWidthList#1"/>
    <dgm:cxn modelId="{525B0D86-6576-4081-8C5A-87494CEB73BD}" srcId="{0D4207FC-ABD2-45CF-9B18-0EDF0AF9A8C2}" destId="{D29F35BB-1E46-455E-95D0-4596EECF7CEC}" srcOrd="3" destOrd="0" parTransId="{B39C89AE-227A-4EB5-9A3A-AE97ED26D9E8}" sibTransId="{23DC291A-D007-401C-9DE0-A16DA3126685}"/>
    <dgm:cxn modelId="{531E2363-3A1B-4D24-8545-31A5A86D998D}" srcId="{0D4207FC-ABD2-45CF-9B18-0EDF0AF9A8C2}" destId="{3E7FAE23-F27B-4AD1-97CF-772115DEE757}" srcOrd="2" destOrd="0" parTransId="{2DAF1DE3-AA3D-4634-931F-84FA41A28B0C}" sibTransId="{8641B225-C3B2-4D92-AC94-133EF981B7F4}"/>
    <dgm:cxn modelId="{22774751-4901-4F96-8AF0-3F9397B9CD86}" srcId="{0D4207FC-ABD2-45CF-9B18-0EDF0AF9A8C2}" destId="{B14A7B6C-122E-415F-9ED7-D2C4AB931398}" srcOrd="1" destOrd="0" parTransId="{8D65E2E7-E6D7-4856-8E4A-543795B9E666}" sibTransId="{10D94308-EBBA-41AB-96BA-9185453B8D0D}"/>
    <dgm:cxn modelId="{89F3B03A-CF32-4371-BC06-5F1DECC1E71E}" srcId="{0D4207FC-ABD2-45CF-9B18-0EDF0AF9A8C2}" destId="{7E31268B-D813-4573-A6C2-4D61E467F032}" srcOrd="0" destOrd="0" parTransId="{076044D7-74CF-4055-916C-FCCD448AA0C0}" sibTransId="{D73B1FA9-28D6-43F1-B086-324365283C24}"/>
    <dgm:cxn modelId="{970FD86F-73BE-4CAC-8AC7-1A72E50BD303}" type="presOf" srcId="{0D4207FC-ABD2-45CF-9B18-0EDF0AF9A8C2}" destId="{3C3E70AD-0CB2-47B8-890C-82B18D614FF4}" srcOrd="0" destOrd="0" presId="urn:diagrams.loki3.com/VaryingWidthList#1"/>
    <dgm:cxn modelId="{E27D4620-499C-4E29-84FE-2D1C0F701F7F}" type="presOf" srcId="{B14A7B6C-122E-415F-9ED7-D2C4AB931398}" destId="{89388CE8-CD2C-43DB-908A-5E50A47E1A8D}" srcOrd="0" destOrd="0" presId="urn:diagrams.loki3.com/VaryingWidthList#1"/>
    <dgm:cxn modelId="{FE2B3088-B84D-4054-AEA1-6E166B739488}" type="presOf" srcId="{D29F35BB-1E46-455E-95D0-4596EECF7CEC}" destId="{6EA390EB-B79B-46BC-8FFF-E8DA3998229F}" srcOrd="0" destOrd="0" presId="urn:diagrams.loki3.com/VaryingWidthList#1"/>
    <dgm:cxn modelId="{311ABC7C-0C32-45F9-9E35-AE8BCD7D5914}" type="presParOf" srcId="{3C3E70AD-0CB2-47B8-890C-82B18D614FF4}" destId="{53639B07-9D4A-45E2-B182-449D9B4D6372}" srcOrd="0" destOrd="0" presId="urn:diagrams.loki3.com/VaryingWidthList#1"/>
    <dgm:cxn modelId="{78AB7679-FC63-4533-9309-2EE61FB90517}" type="presParOf" srcId="{3C3E70AD-0CB2-47B8-890C-82B18D614FF4}" destId="{173344F0-B840-4B4B-8C99-35A4E81CBD47}" srcOrd="1" destOrd="0" presId="urn:diagrams.loki3.com/VaryingWidthList#1"/>
    <dgm:cxn modelId="{E8426384-E95C-4442-89B7-BCCF139AE786}" type="presParOf" srcId="{3C3E70AD-0CB2-47B8-890C-82B18D614FF4}" destId="{89388CE8-CD2C-43DB-908A-5E50A47E1A8D}" srcOrd="2" destOrd="0" presId="urn:diagrams.loki3.com/VaryingWidthList#1"/>
    <dgm:cxn modelId="{B20E91EF-A7FA-41F3-A57D-84BE94383FD5}" type="presParOf" srcId="{3C3E70AD-0CB2-47B8-890C-82B18D614FF4}" destId="{F121AB18-6D2F-4AC3-A1D6-83A33DF267B7}" srcOrd="3" destOrd="0" presId="urn:diagrams.loki3.com/VaryingWidthList#1"/>
    <dgm:cxn modelId="{0EBC8724-2813-4BEA-96B4-F4CFD877841B}" type="presParOf" srcId="{3C3E70AD-0CB2-47B8-890C-82B18D614FF4}" destId="{56B2F328-1438-4C17-85BE-7EA715B6E4F6}" srcOrd="4" destOrd="0" presId="urn:diagrams.loki3.com/VaryingWidthList#1"/>
    <dgm:cxn modelId="{FF42CD1C-FAE0-41CF-B7D0-D655FAEBF339}" type="presParOf" srcId="{3C3E70AD-0CB2-47B8-890C-82B18D614FF4}" destId="{06B4756E-BBB0-4821-BE34-CF8860563DEF}" srcOrd="5" destOrd="0" presId="urn:diagrams.loki3.com/VaryingWidthList#1"/>
    <dgm:cxn modelId="{4A0F53C2-56E6-4BF1-901C-44DE99AC9304}" type="presParOf" srcId="{3C3E70AD-0CB2-47B8-890C-82B18D614FF4}" destId="{6EA390EB-B79B-46BC-8FFF-E8DA3998229F}" srcOrd="6" destOrd="0" presId="urn:diagrams.loki3.com/VaryingWid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6C3EBD-0B43-49D7-8EC1-067DF5F7DEDE}" type="doc">
      <dgm:prSet loTypeId="urn:microsoft.com/office/officeart/2008/layout/PictureAccentList" loCatId="list" qsTypeId="urn:microsoft.com/office/officeart/2005/8/quickstyle/3d2" qsCatId="3D" csTypeId="urn:microsoft.com/office/officeart/2005/8/colors/accent3_1" csCatId="accent3" phldr="1"/>
      <dgm:spPr/>
      <dgm:t>
        <a:bodyPr/>
        <a:lstStyle/>
        <a:p>
          <a:endParaRPr lang="en-GB"/>
        </a:p>
      </dgm:t>
    </dgm:pt>
    <dgm:pt modelId="{1B666560-7113-44FA-8C11-4781BA7EC1A1}">
      <dgm:prSet/>
      <dgm:spPr/>
      <dgm:t>
        <a:bodyPr/>
        <a:lstStyle/>
        <a:p>
          <a:r>
            <a:rPr lang="en-GB" dirty="0"/>
            <a:t>Agencies providing health care can be </a:t>
          </a:r>
          <a:r>
            <a:rPr lang="en-GB" dirty="0" smtClean="0"/>
            <a:t>classified:</a:t>
          </a:r>
          <a:r>
            <a:rPr lang="ar-JO" dirty="0" smtClean="0"/>
            <a:t>يمكن تصنيف الوكالات التي تقدم الرعاية الصحية: </a:t>
          </a:r>
          <a:endParaRPr lang="en-GB" dirty="0"/>
        </a:p>
      </dgm:t>
    </dgm:pt>
    <dgm:pt modelId="{3F7A0F77-4ED1-4DB8-AADF-DBBC92B3D202}" type="parTrans" cxnId="{4DAF8245-0216-42C6-8B72-CFF20942D3E9}">
      <dgm:prSet/>
      <dgm:spPr/>
      <dgm:t>
        <a:bodyPr/>
        <a:lstStyle/>
        <a:p>
          <a:endParaRPr lang="en-GB"/>
        </a:p>
      </dgm:t>
    </dgm:pt>
    <dgm:pt modelId="{C44CF72D-2DE6-42B9-8134-9E75A715671C}" type="sibTrans" cxnId="{4DAF8245-0216-42C6-8B72-CFF20942D3E9}">
      <dgm:prSet/>
      <dgm:spPr/>
      <dgm:t>
        <a:bodyPr/>
        <a:lstStyle/>
        <a:p>
          <a:endParaRPr lang="en-GB"/>
        </a:p>
      </dgm:t>
    </dgm:pt>
    <dgm:pt modelId="{2F95347C-EFD2-4E91-B698-94810631DB9F}">
      <dgm:prSet/>
      <dgm:spPr/>
      <dgm:t>
        <a:bodyPr/>
        <a:lstStyle/>
        <a:p>
          <a:r>
            <a:rPr lang="en-GB" dirty="0"/>
            <a:t>By type of </a:t>
          </a:r>
          <a:r>
            <a:rPr lang="en-GB" dirty="0" smtClean="0"/>
            <a:t>ownership</a:t>
          </a:r>
          <a:r>
            <a:rPr lang="ar-JO" dirty="0" smtClean="0"/>
            <a:t> حسب نوع الملكية </a:t>
          </a:r>
          <a:endParaRPr lang="en-GB" dirty="0"/>
        </a:p>
      </dgm:t>
    </dgm:pt>
    <dgm:pt modelId="{7CBF45A4-8E01-475E-900C-EF14F3086931}" type="parTrans" cxnId="{80AF58FB-0449-4464-9E9A-9564C1BDB1C3}">
      <dgm:prSet/>
      <dgm:spPr/>
      <dgm:t>
        <a:bodyPr/>
        <a:lstStyle/>
        <a:p>
          <a:endParaRPr lang="en-GB"/>
        </a:p>
      </dgm:t>
    </dgm:pt>
    <dgm:pt modelId="{BE1D2363-2937-4193-8D63-7D270D82BBC8}" type="sibTrans" cxnId="{80AF58FB-0449-4464-9E9A-9564C1BDB1C3}">
      <dgm:prSet/>
      <dgm:spPr/>
      <dgm:t>
        <a:bodyPr/>
        <a:lstStyle/>
        <a:p>
          <a:endParaRPr lang="en-GB"/>
        </a:p>
      </dgm:t>
    </dgm:pt>
    <dgm:pt modelId="{DE77EAD6-4024-44F0-9A51-A2E2F5E8022A}">
      <dgm:prSet/>
      <dgm:spPr/>
      <dgm:t>
        <a:bodyPr/>
        <a:lstStyle/>
        <a:p>
          <a:r>
            <a:rPr lang="en-GB" dirty="0"/>
            <a:t>By the duration of </a:t>
          </a:r>
          <a:r>
            <a:rPr lang="en-GB" dirty="0" smtClean="0"/>
            <a:t>care</a:t>
          </a:r>
          <a:r>
            <a:rPr lang="ar-JO" dirty="0" smtClean="0"/>
            <a:t> حسب مدة الرعاية </a:t>
          </a:r>
          <a:endParaRPr lang="en-GB" dirty="0"/>
        </a:p>
      </dgm:t>
    </dgm:pt>
    <dgm:pt modelId="{E3EDCA91-4702-463E-9945-B5DDA8A1CF5A}" type="parTrans" cxnId="{19621B4A-DB23-4C36-A767-8C636A987361}">
      <dgm:prSet/>
      <dgm:spPr/>
      <dgm:t>
        <a:bodyPr/>
        <a:lstStyle/>
        <a:p>
          <a:endParaRPr lang="en-GB"/>
        </a:p>
      </dgm:t>
    </dgm:pt>
    <dgm:pt modelId="{BE9391CD-930F-4FC7-B579-2257AE55CDA1}" type="sibTrans" cxnId="{19621B4A-DB23-4C36-A767-8C636A987361}">
      <dgm:prSet/>
      <dgm:spPr/>
      <dgm:t>
        <a:bodyPr/>
        <a:lstStyle/>
        <a:p>
          <a:endParaRPr lang="en-GB"/>
        </a:p>
      </dgm:t>
    </dgm:pt>
    <dgm:pt modelId="{5468574D-4035-4EAF-9CA3-06BA4371C347}">
      <dgm:prSet custT="1"/>
      <dgm:spPr/>
      <dgm:t>
        <a:bodyPr/>
        <a:lstStyle/>
        <a:p>
          <a:r>
            <a:rPr lang="en-US" sz="2000" b="1" dirty="0"/>
            <a:t>By the type of health care services they </a:t>
          </a:r>
          <a:r>
            <a:rPr lang="en-US" sz="2000" b="1" dirty="0" smtClean="0"/>
            <a:t>provide</a:t>
          </a:r>
          <a:endParaRPr lang="ar-JO" sz="2000" b="1" dirty="0" smtClean="0"/>
        </a:p>
        <a:p>
          <a:r>
            <a:rPr lang="ar-JO" sz="2000" b="1" dirty="0" smtClean="0"/>
            <a:t> حسب نوع خدمات الرعاية الصحية التي يقدمونها</a:t>
          </a:r>
          <a:endParaRPr lang="en-US" sz="2000" b="1" dirty="0" smtClean="0"/>
        </a:p>
        <a:p>
          <a:r>
            <a:rPr lang="en-US" sz="1600" b="1" dirty="0" smtClean="0"/>
            <a:t>(there are facilities that provide multiple types of services). </a:t>
          </a:r>
          <a:endParaRPr lang="ar-JO" sz="1600" b="1" dirty="0" smtClean="0"/>
        </a:p>
        <a:p>
          <a:r>
            <a:rPr lang="ar-JO" sz="1600" b="1" dirty="0" smtClean="0"/>
            <a:t>(هناك مرافق تقدم أنواع متعددة من الخدمات).</a:t>
          </a:r>
          <a:endParaRPr lang="en-GB" sz="1600" b="1" dirty="0"/>
        </a:p>
      </dgm:t>
    </dgm:pt>
    <dgm:pt modelId="{3E6A4234-B67A-4281-A84F-3D865ED0106B}" type="parTrans" cxnId="{6894A287-49D9-4107-86D9-DC57B4CBCF2A}">
      <dgm:prSet/>
      <dgm:spPr/>
      <dgm:t>
        <a:bodyPr/>
        <a:lstStyle/>
        <a:p>
          <a:endParaRPr lang="en-GB"/>
        </a:p>
      </dgm:t>
    </dgm:pt>
    <dgm:pt modelId="{964F6F20-7E96-4A3D-B8BA-18E28554764E}" type="sibTrans" cxnId="{6894A287-49D9-4107-86D9-DC57B4CBCF2A}">
      <dgm:prSet/>
      <dgm:spPr/>
      <dgm:t>
        <a:bodyPr/>
        <a:lstStyle/>
        <a:p>
          <a:endParaRPr lang="en-GB"/>
        </a:p>
      </dgm:t>
    </dgm:pt>
    <dgm:pt modelId="{F0D3CB6B-D3A8-47CE-8CFF-7F421F428BE2}" type="pres">
      <dgm:prSet presAssocID="{606C3EBD-0B43-49D7-8EC1-067DF5F7DEDE}" presName="layout" presStyleCnt="0">
        <dgm:presLayoutVars>
          <dgm:chMax/>
          <dgm:chPref/>
          <dgm:dir/>
          <dgm:animOne val="branch"/>
          <dgm:animLvl val="lvl"/>
          <dgm:resizeHandles/>
        </dgm:presLayoutVars>
      </dgm:prSet>
      <dgm:spPr/>
      <dgm:t>
        <a:bodyPr/>
        <a:lstStyle/>
        <a:p>
          <a:endParaRPr lang="en-GB"/>
        </a:p>
      </dgm:t>
    </dgm:pt>
    <dgm:pt modelId="{433B4B0D-1DE1-4AD2-A8FD-BE8BFD05346B}" type="pres">
      <dgm:prSet presAssocID="{1B666560-7113-44FA-8C11-4781BA7EC1A1}" presName="root" presStyleCnt="0">
        <dgm:presLayoutVars>
          <dgm:chMax/>
          <dgm:chPref val="4"/>
        </dgm:presLayoutVars>
      </dgm:prSet>
      <dgm:spPr/>
      <dgm:t>
        <a:bodyPr/>
        <a:lstStyle/>
        <a:p>
          <a:endParaRPr lang="en-GB"/>
        </a:p>
      </dgm:t>
    </dgm:pt>
    <dgm:pt modelId="{74BD13AC-0BFF-40E6-88A9-4A09B24FA238}" type="pres">
      <dgm:prSet presAssocID="{1B666560-7113-44FA-8C11-4781BA7EC1A1}" presName="rootComposite" presStyleCnt="0">
        <dgm:presLayoutVars/>
      </dgm:prSet>
      <dgm:spPr/>
      <dgm:t>
        <a:bodyPr/>
        <a:lstStyle/>
        <a:p>
          <a:endParaRPr lang="en-GB"/>
        </a:p>
      </dgm:t>
    </dgm:pt>
    <dgm:pt modelId="{F7DF10ED-AF17-477A-8E15-73927D9CA724}" type="pres">
      <dgm:prSet presAssocID="{1B666560-7113-44FA-8C11-4781BA7EC1A1}" presName="rootText" presStyleLbl="node0" presStyleIdx="0" presStyleCnt="1">
        <dgm:presLayoutVars>
          <dgm:chMax/>
          <dgm:chPref val="4"/>
        </dgm:presLayoutVars>
      </dgm:prSet>
      <dgm:spPr/>
      <dgm:t>
        <a:bodyPr/>
        <a:lstStyle/>
        <a:p>
          <a:endParaRPr lang="en-GB"/>
        </a:p>
      </dgm:t>
    </dgm:pt>
    <dgm:pt modelId="{32E32278-1F4D-4A7F-9428-286C3C002BAB}" type="pres">
      <dgm:prSet presAssocID="{1B666560-7113-44FA-8C11-4781BA7EC1A1}" presName="childShape" presStyleCnt="0">
        <dgm:presLayoutVars>
          <dgm:chMax val="0"/>
          <dgm:chPref val="0"/>
        </dgm:presLayoutVars>
      </dgm:prSet>
      <dgm:spPr/>
      <dgm:t>
        <a:bodyPr/>
        <a:lstStyle/>
        <a:p>
          <a:endParaRPr lang="en-GB"/>
        </a:p>
      </dgm:t>
    </dgm:pt>
    <dgm:pt modelId="{DCD189D3-CD3E-497A-920E-9A6846F1AEC0}" type="pres">
      <dgm:prSet presAssocID="{2F95347C-EFD2-4E91-B698-94810631DB9F}" presName="childComposite" presStyleCnt="0">
        <dgm:presLayoutVars>
          <dgm:chMax val="0"/>
          <dgm:chPref val="0"/>
        </dgm:presLayoutVars>
      </dgm:prSet>
      <dgm:spPr/>
      <dgm:t>
        <a:bodyPr/>
        <a:lstStyle/>
        <a:p>
          <a:endParaRPr lang="en-GB"/>
        </a:p>
      </dgm:t>
    </dgm:pt>
    <dgm:pt modelId="{B9C74332-5AEA-4211-AEB0-064CED813EB4}" type="pres">
      <dgm:prSet presAssocID="{2F95347C-EFD2-4E91-B698-94810631DB9F}" presName="Imag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GB"/>
        </a:p>
      </dgm:t>
    </dgm:pt>
    <dgm:pt modelId="{29631D24-E16A-487C-B34B-10C8446B5834}" type="pres">
      <dgm:prSet presAssocID="{2F95347C-EFD2-4E91-B698-94810631DB9F}" presName="childText" presStyleLbl="lnNode1" presStyleIdx="0" presStyleCnt="3">
        <dgm:presLayoutVars>
          <dgm:chMax val="0"/>
          <dgm:chPref val="0"/>
          <dgm:bulletEnabled val="1"/>
        </dgm:presLayoutVars>
      </dgm:prSet>
      <dgm:spPr/>
      <dgm:t>
        <a:bodyPr/>
        <a:lstStyle/>
        <a:p>
          <a:endParaRPr lang="en-GB"/>
        </a:p>
      </dgm:t>
    </dgm:pt>
    <dgm:pt modelId="{DFA74F6D-14B5-4871-9D9E-7B02A6044F0E}" type="pres">
      <dgm:prSet presAssocID="{DE77EAD6-4024-44F0-9A51-A2E2F5E8022A}" presName="childComposite" presStyleCnt="0">
        <dgm:presLayoutVars>
          <dgm:chMax val="0"/>
          <dgm:chPref val="0"/>
        </dgm:presLayoutVars>
      </dgm:prSet>
      <dgm:spPr/>
      <dgm:t>
        <a:bodyPr/>
        <a:lstStyle/>
        <a:p>
          <a:endParaRPr lang="en-GB"/>
        </a:p>
      </dgm:t>
    </dgm:pt>
    <dgm:pt modelId="{1477FDA5-FF82-4E15-AC9D-2A330D49E13B}" type="pres">
      <dgm:prSet presAssocID="{DE77EAD6-4024-44F0-9A51-A2E2F5E8022A}" presName="Imag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t>
        <a:bodyPr/>
        <a:lstStyle/>
        <a:p>
          <a:endParaRPr lang="en-GB"/>
        </a:p>
      </dgm:t>
    </dgm:pt>
    <dgm:pt modelId="{E9D560FE-6B1E-40E4-9999-8BF9CDEA1DA3}" type="pres">
      <dgm:prSet presAssocID="{DE77EAD6-4024-44F0-9A51-A2E2F5E8022A}" presName="childText" presStyleLbl="lnNode1" presStyleIdx="1" presStyleCnt="3" custLinFactNeighborX="-469">
        <dgm:presLayoutVars>
          <dgm:chMax val="0"/>
          <dgm:chPref val="0"/>
          <dgm:bulletEnabled val="1"/>
        </dgm:presLayoutVars>
      </dgm:prSet>
      <dgm:spPr/>
      <dgm:t>
        <a:bodyPr/>
        <a:lstStyle/>
        <a:p>
          <a:endParaRPr lang="en-GB"/>
        </a:p>
      </dgm:t>
    </dgm:pt>
    <dgm:pt modelId="{E89CC45F-CA95-4D4D-A5ED-7E0DB9873A87}" type="pres">
      <dgm:prSet presAssocID="{5468574D-4035-4EAF-9CA3-06BA4371C347}" presName="childComposite" presStyleCnt="0">
        <dgm:presLayoutVars>
          <dgm:chMax val="0"/>
          <dgm:chPref val="0"/>
        </dgm:presLayoutVars>
      </dgm:prSet>
      <dgm:spPr/>
      <dgm:t>
        <a:bodyPr/>
        <a:lstStyle/>
        <a:p>
          <a:endParaRPr lang="en-GB"/>
        </a:p>
      </dgm:t>
    </dgm:pt>
    <dgm:pt modelId="{227407BD-CD9E-4879-96B0-5D58A6B89848}" type="pres">
      <dgm:prSet presAssocID="{5468574D-4035-4EAF-9CA3-06BA4371C347}" presName="Imag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3000" r="-33000"/>
          </a:stretch>
        </a:blipFill>
      </dgm:spPr>
      <dgm:t>
        <a:bodyPr/>
        <a:lstStyle/>
        <a:p>
          <a:endParaRPr lang="en-GB"/>
        </a:p>
      </dgm:t>
    </dgm:pt>
    <dgm:pt modelId="{7D789164-1E5F-4160-998E-EA1446CA2920}" type="pres">
      <dgm:prSet presAssocID="{5468574D-4035-4EAF-9CA3-06BA4371C347}" presName="childText" presStyleLbl="lnNode1" presStyleIdx="2" presStyleCnt="3" custLinFactNeighborX="-626" custLinFactNeighborY="-1003">
        <dgm:presLayoutVars>
          <dgm:chMax val="0"/>
          <dgm:chPref val="0"/>
          <dgm:bulletEnabled val="1"/>
        </dgm:presLayoutVars>
      </dgm:prSet>
      <dgm:spPr/>
      <dgm:t>
        <a:bodyPr/>
        <a:lstStyle/>
        <a:p>
          <a:endParaRPr lang="en-GB"/>
        </a:p>
      </dgm:t>
    </dgm:pt>
  </dgm:ptLst>
  <dgm:cxnLst>
    <dgm:cxn modelId="{4A80B6BA-AB37-4324-94C6-BE39BF20F816}" type="presOf" srcId="{1B666560-7113-44FA-8C11-4781BA7EC1A1}" destId="{F7DF10ED-AF17-477A-8E15-73927D9CA724}" srcOrd="0" destOrd="0" presId="urn:microsoft.com/office/officeart/2008/layout/PictureAccentList"/>
    <dgm:cxn modelId="{6894A287-49D9-4107-86D9-DC57B4CBCF2A}" srcId="{1B666560-7113-44FA-8C11-4781BA7EC1A1}" destId="{5468574D-4035-4EAF-9CA3-06BA4371C347}" srcOrd="2" destOrd="0" parTransId="{3E6A4234-B67A-4281-A84F-3D865ED0106B}" sibTransId="{964F6F20-7E96-4A3D-B8BA-18E28554764E}"/>
    <dgm:cxn modelId="{035C6751-0961-456E-8567-3603AC95B146}" type="presOf" srcId="{DE77EAD6-4024-44F0-9A51-A2E2F5E8022A}" destId="{E9D560FE-6B1E-40E4-9999-8BF9CDEA1DA3}" srcOrd="0" destOrd="0" presId="urn:microsoft.com/office/officeart/2008/layout/PictureAccentList"/>
    <dgm:cxn modelId="{80AF58FB-0449-4464-9E9A-9564C1BDB1C3}" srcId="{1B666560-7113-44FA-8C11-4781BA7EC1A1}" destId="{2F95347C-EFD2-4E91-B698-94810631DB9F}" srcOrd="0" destOrd="0" parTransId="{7CBF45A4-8E01-475E-900C-EF14F3086931}" sibTransId="{BE1D2363-2937-4193-8D63-7D270D82BBC8}"/>
    <dgm:cxn modelId="{082CF88A-E71F-40E4-9FC0-91EBD6F3FF1B}" type="presOf" srcId="{2F95347C-EFD2-4E91-B698-94810631DB9F}" destId="{29631D24-E16A-487C-B34B-10C8446B5834}" srcOrd="0" destOrd="0" presId="urn:microsoft.com/office/officeart/2008/layout/PictureAccentList"/>
    <dgm:cxn modelId="{4DAF8245-0216-42C6-8B72-CFF20942D3E9}" srcId="{606C3EBD-0B43-49D7-8EC1-067DF5F7DEDE}" destId="{1B666560-7113-44FA-8C11-4781BA7EC1A1}" srcOrd="0" destOrd="0" parTransId="{3F7A0F77-4ED1-4DB8-AADF-DBBC92B3D202}" sibTransId="{C44CF72D-2DE6-42B9-8134-9E75A715671C}"/>
    <dgm:cxn modelId="{721850E4-D067-40E1-B4AF-F9A1B62F543E}" type="presOf" srcId="{606C3EBD-0B43-49D7-8EC1-067DF5F7DEDE}" destId="{F0D3CB6B-D3A8-47CE-8CFF-7F421F428BE2}" srcOrd="0" destOrd="0" presId="urn:microsoft.com/office/officeart/2008/layout/PictureAccentList"/>
    <dgm:cxn modelId="{3FACC36A-E459-4507-9ED2-E4123B9363B8}" type="presOf" srcId="{5468574D-4035-4EAF-9CA3-06BA4371C347}" destId="{7D789164-1E5F-4160-998E-EA1446CA2920}" srcOrd="0" destOrd="0" presId="urn:microsoft.com/office/officeart/2008/layout/PictureAccentList"/>
    <dgm:cxn modelId="{19621B4A-DB23-4C36-A767-8C636A987361}" srcId="{1B666560-7113-44FA-8C11-4781BA7EC1A1}" destId="{DE77EAD6-4024-44F0-9A51-A2E2F5E8022A}" srcOrd="1" destOrd="0" parTransId="{E3EDCA91-4702-463E-9945-B5DDA8A1CF5A}" sibTransId="{BE9391CD-930F-4FC7-B579-2257AE55CDA1}"/>
    <dgm:cxn modelId="{BA844615-085B-4EE5-B977-51B1071F1945}" type="presParOf" srcId="{F0D3CB6B-D3A8-47CE-8CFF-7F421F428BE2}" destId="{433B4B0D-1DE1-4AD2-A8FD-BE8BFD05346B}" srcOrd="0" destOrd="0" presId="urn:microsoft.com/office/officeart/2008/layout/PictureAccentList"/>
    <dgm:cxn modelId="{5526B3B3-F3E7-48F8-83E9-DC176667849F}" type="presParOf" srcId="{433B4B0D-1DE1-4AD2-A8FD-BE8BFD05346B}" destId="{74BD13AC-0BFF-40E6-88A9-4A09B24FA238}" srcOrd="0" destOrd="0" presId="urn:microsoft.com/office/officeart/2008/layout/PictureAccentList"/>
    <dgm:cxn modelId="{E728E0D9-F5B3-4C7B-AF77-54B020D69227}" type="presParOf" srcId="{74BD13AC-0BFF-40E6-88A9-4A09B24FA238}" destId="{F7DF10ED-AF17-477A-8E15-73927D9CA724}" srcOrd="0" destOrd="0" presId="urn:microsoft.com/office/officeart/2008/layout/PictureAccentList"/>
    <dgm:cxn modelId="{1803711F-4126-4EDF-A738-4DEAD5B46ED8}" type="presParOf" srcId="{433B4B0D-1DE1-4AD2-A8FD-BE8BFD05346B}" destId="{32E32278-1F4D-4A7F-9428-286C3C002BAB}" srcOrd="1" destOrd="0" presId="urn:microsoft.com/office/officeart/2008/layout/PictureAccentList"/>
    <dgm:cxn modelId="{5027A15B-0998-46A3-B0B4-0BBB2BAF34C2}" type="presParOf" srcId="{32E32278-1F4D-4A7F-9428-286C3C002BAB}" destId="{DCD189D3-CD3E-497A-920E-9A6846F1AEC0}" srcOrd="0" destOrd="0" presId="urn:microsoft.com/office/officeart/2008/layout/PictureAccentList"/>
    <dgm:cxn modelId="{23BC8D2F-9D0B-4C19-8B81-BC6D0653A9E3}" type="presParOf" srcId="{DCD189D3-CD3E-497A-920E-9A6846F1AEC0}" destId="{B9C74332-5AEA-4211-AEB0-064CED813EB4}" srcOrd="0" destOrd="0" presId="urn:microsoft.com/office/officeart/2008/layout/PictureAccentList"/>
    <dgm:cxn modelId="{BD1C1FBA-1B2C-4FE7-A68C-AEED53C2F618}" type="presParOf" srcId="{DCD189D3-CD3E-497A-920E-9A6846F1AEC0}" destId="{29631D24-E16A-487C-B34B-10C8446B5834}" srcOrd="1" destOrd="0" presId="urn:microsoft.com/office/officeart/2008/layout/PictureAccentList"/>
    <dgm:cxn modelId="{D0F3658E-A762-4D3D-A5CC-4D3AEF798BA6}" type="presParOf" srcId="{32E32278-1F4D-4A7F-9428-286C3C002BAB}" destId="{DFA74F6D-14B5-4871-9D9E-7B02A6044F0E}" srcOrd="1" destOrd="0" presId="urn:microsoft.com/office/officeart/2008/layout/PictureAccentList"/>
    <dgm:cxn modelId="{476E78F6-BF65-41DC-B253-A2FF77568C32}" type="presParOf" srcId="{DFA74F6D-14B5-4871-9D9E-7B02A6044F0E}" destId="{1477FDA5-FF82-4E15-AC9D-2A330D49E13B}" srcOrd="0" destOrd="0" presId="urn:microsoft.com/office/officeart/2008/layout/PictureAccentList"/>
    <dgm:cxn modelId="{B787F4EE-7809-41B8-8407-A1EF1170D763}" type="presParOf" srcId="{DFA74F6D-14B5-4871-9D9E-7B02A6044F0E}" destId="{E9D560FE-6B1E-40E4-9999-8BF9CDEA1DA3}" srcOrd="1" destOrd="0" presId="urn:microsoft.com/office/officeart/2008/layout/PictureAccentList"/>
    <dgm:cxn modelId="{4FE4249D-D6E8-4E6D-8D5F-41ACFDB03C65}" type="presParOf" srcId="{32E32278-1F4D-4A7F-9428-286C3C002BAB}" destId="{E89CC45F-CA95-4D4D-A5ED-7E0DB9873A87}" srcOrd="2" destOrd="0" presId="urn:microsoft.com/office/officeart/2008/layout/PictureAccentList"/>
    <dgm:cxn modelId="{A29FFCC3-C0CD-4FC0-89DC-F649304ABC0F}" type="presParOf" srcId="{E89CC45F-CA95-4D4D-A5ED-7E0DB9873A87}" destId="{227407BD-CD9E-4879-96B0-5D58A6B89848}" srcOrd="0" destOrd="0" presId="urn:microsoft.com/office/officeart/2008/layout/PictureAccentList"/>
    <dgm:cxn modelId="{10C59541-FB49-402C-B7C1-958BDDA209A6}" type="presParOf" srcId="{E89CC45F-CA95-4D4D-A5ED-7E0DB9873A87}" destId="{7D789164-1E5F-4160-998E-EA1446CA2920}"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3AC2B-66A6-4DBE-9D4E-3313BE006AC3}">
      <dsp:nvSpPr>
        <dsp:cNvPr id="0" name=""/>
        <dsp:cNvSpPr/>
      </dsp:nvSpPr>
      <dsp:spPr>
        <a:xfrm>
          <a:off x="2022" y="49890"/>
          <a:ext cx="5229743" cy="36063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F0DA2D-7D83-4154-9543-8262377B66F8}">
      <dsp:nvSpPr>
        <dsp:cNvPr id="0" name=""/>
        <dsp:cNvSpPr/>
      </dsp:nvSpPr>
      <dsp:spPr>
        <a:xfrm>
          <a:off x="536779" y="557909"/>
          <a:ext cx="5229743" cy="360639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a:solidFill>
                <a:srgbClr val="00B050"/>
              </a:solidFill>
              <a:effectLst>
                <a:outerShdw blurRad="38100" dist="38100" dir="2700000" algn="tl">
                  <a:srgbClr val="000000">
                    <a:alpha val="43137"/>
                  </a:srgbClr>
                </a:outerShdw>
              </a:effectLst>
            </a:rPr>
            <a:t>Lay care (Informal): </a:t>
          </a:r>
          <a:r>
            <a:rPr lang="ar-JO" sz="2400" b="1" kern="1200" dirty="0" smtClean="0">
              <a:solidFill>
                <a:srgbClr val="00B050"/>
              </a:solidFill>
              <a:effectLst>
                <a:outerShdw blurRad="38100" dist="38100" dir="2700000" algn="tl">
                  <a:srgbClr val="000000">
                    <a:alpha val="43137"/>
                  </a:srgbClr>
                </a:outerShdw>
              </a:effectLst>
            </a:rPr>
            <a:t>لاي كير (غير رسمي):</a:t>
          </a:r>
          <a:endParaRPr lang="en-GB" sz="2400" b="1" kern="1200" dirty="0">
            <a:solidFill>
              <a:srgbClr val="00B050"/>
            </a:solidFill>
            <a:effectLst>
              <a:outerShdw blurRad="38100" dist="38100" dir="2700000" algn="tl">
                <a:srgbClr val="000000">
                  <a:alpha val="43137"/>
                </a:srgbClr>
              </a:outerShdw>
            </a:effectLst>
          </a:endParaRPr>
        </a:p>
        <a:p>
          <a:pPr lvl="0" algn="ctr" defTabSz="1066800">
            <a:lnSpc>
              <a:spcPct val="90000"/>
            </a:lnSpc>
            <a:spcBef>
              <a:spcPct val="0"/>
            </a:spcBef>
            <a:spcAft>
              <a:spcPct val="35000"/>
            </a:spcAft>
          </a:pPr>
          <a:r>
            <a:rPr lang="en-GB" sz="2400" kern="1200" dirty="0"/>
            <a:t>Care provided by </a:t>
          </a:r>
          <a:r>
            <a:rPr lang="en-GB" sz="2400" i="1" kern="1200" dirty="0"/>
            <a:t>lay people </a:t>
          </a:r>
          <a:r>
            <a:rPr lang="en-GB" sz="2400" kern="1200" dirty="0"/>
            <a:t>who have received no formal training and are not paid. It includes self-care, care by relatives, friends and self-help </a:t>
          </a:r>
          <a:r>
            <a:rPr lang="en-GB" sz="2400" kern="1200" dirty="0" smtClean="0"/>
            <a:t>groups.</a:t>
          </a:r>
          <a:r>
            <a:rPr lang="ar-JO" sz="2400" kern="1200" dirty="0" smtClean="0"/>
            <a:t>الرعاية التي يقدمها الأشخاص العاديون الذين لم يتلقوا تدريبًا رسميًا ولا يتلقون أجرًا. ويشمل الرعاية الذاتية والرعاية من قبل الأقارب والأصدقاء ومجموعات المساعدة الذاتية.</a:t>
          </a:r>
          <a:endParaRPr lang="en-US" sz="2400" kern="1200" dirty="0"/>
        </a:p>
      </dsp:txBody>
      <dsp:txXfrm>
        <a:off x="642407" y="663537"/>
        <a:ext cx="5018487" cy="3395135"/>
      </dsp:txXfrm>
    </dsp:sp>
    <dsp:sp modelId="{9777C32F-67CC-4BF4-825A-29445D4F32CF}">
      <dsp:nvSpPr>
        <dsp:cNvPr id="0" name=""/>
        <dsp:cNvSpPr/>
      </dsp:nvSpPr>
      <dsp:spPr>
        <a:xfrm>
          <a:off x="6301279" y="49890"/>
          <a:ext cx="4812810" cy="30561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FB4A51-CB7D-4227-9709-43582389229C}">
      <dsp:nvSpPr>
        <dsp:cNvPr id="0" name=""/>
        <dsp:cNvSpPr/>
      </dsp:nvSpPr>
      <dsp:spPr>
        <a:xfrm>
          <a:off x="6836036" y="557909"/>
          <a:ext cx="4812810" cy="30561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a:solidFill>
                <a:srgbClr val="00B050"/>
              </a:solidFill>
              <a:effectLst>
                <a:outerShdw blurRad="38100" dist="38100" dir="2700000" algn="tl">
                  <a:srgbClr val="000000">
                    <a:alpha val="43137"/>
                  </a:srgbClr>
                </a:outerShdw>
              </a:effectLst>
            </a:rPr>
            <a:t>Formal care: </a:t>
          </a:r>
          <a:r>
            <a:rPr lang="ar-JO" sz="2400" b="1" kern="1200" dirty="0" smtClean="0">
              <a:solidFill>
                <a:srgbClr val="00B050"/>
              </a:solidFill>
              <a:effectLst>
                <a:outerShdw blurRad="38100" dist="38100" dir="2700000" algn="tl">
                  <a:srgbClr val="000000">
                    <a:alpha val="43137"/>
                  </a:srgbClr>
                </a:outerShdw>
              </a:effectLst>
            </a:rPr>
            <a:t> الرعاية الرسمية:</a:t>
          </a:r>
          <a:endParaRPr lang="en-GB" sz="2400" b="1" kern="1200" dirty="0">
            <a:solidFill>
              <a:srgbClr val="00B050"/>
            </a:solidFill>
            <a:effectLst>
              <a:outerShdw blurRad="38100" dist="38100" dir="2700000" algn="tl">
                <a:srgbClr val="000000">
                  <a:alpha val="43137"/>
                </a:srgbClr>
              </a:outerShdw>
            </a:effectLst>
          </a:endParaRPr>
        </a:p>
        <a:p>
          <a:pPr lvl="0" algn="ctr" defTabSz="1066800">
            <a:lnSpc>
              <a:spcPct val="90000"/>
            </a:lnSpc>
            <a:spcBef>
              <a:spcPct val="0"/>
            </a:spcBef>
            <a:spcAft>
              <a:spcPct val="35000"/>
            </a:spcAft>
          </a:pPr>
          <a:r>
            <a:rPr lang="en-GB" sz="2400" kern="1200" dirty="0"/>
            <a:t>care provided by trained, paid professionals usually in formal </a:t>
          </a:r>
          <a:r>
            <a:rPr lang="en-GB" sz="2400" kern="1200" dirty="0" smtClean="0"/>
            <a:t>setting.</a:t>
          </a:r>
          <a:r>
            <a:rPr lang="ar-JO" sz="2400" kern="1200" dirty="0" smtClean="0"/>
            <a:t>الرعاية المقدمة من قبل متخصصين مدربين ومدفوعين عادة في بيئة رسمية. </a:t>
          </a:r>
          <a:endParaRPr lang="en-US" sz="2400" kern="1200" dirty="0"/>
        </a:p>
      </dsp:txBody>
      <dsp:txXfrm>
        <a:off x="6925547" y="647420"/>
        <a:ext cx="4633788" cy="28771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822A0-7634-47C1-BA7A-77E0EE98F8A4}">
      <dsp:nvSpPr>
        <dsp:cNvPr id="0" name=""/>
        <dsp:cNvSpPr/>
      </dsp:nvSpPr>
      <dsp:spPr>
        <a:xfrm>
          <a:off x="0" y="0"/>
          <a:ext cx="11795974" cy="1750201"/>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GB" sz="2000" b="1" kern="1200" dirty="0" smtClean="0">
              <a:latin typeface="Calibri" panose="020F0502020204030204"/>
              <a:ea typeface="+mn-ea"/>
              <a:cs typeface="+mn-cs"/>
            </a:rPr>
            <a:t>Primary care: </a:t>
          </a:r>
          <a:r>
            <a:rPr lang="en-GB" sz="1800" b="1" kern="1200" dirty="0" smtClean="0"/>
            <a:t>the first point of contact for people. It is usually general more than specialized, and provided in the community (e.g. GPs) </a:t>
          </a:r>
        </a:p>
        <a:p>
          <a:pPr lvl="0" algn="l" defTabSz="889000">
            <a:lnSpc>
              <a:spcPct val="90000"/>
            </a:lnSpc>
            <a:spcBef>
              <a:spcPct val="0"/>
            </a:spcBef>
            <a:spcAft>
              <a:spcPct val="35000"/>
            </a:spcAft>
          </a:pPr>
          <a:r>
            <a:rPr lang="en-GB" sz="1800" b="1" kern="1200" dirty="0" smtClean="0"/>
            <a:t>Include diagnosis and treatment of a health condition, and support in managing long-term healthcare (chronic conditions like diabetes.).</a:t>
          </a:r>
          <a:r>
            <a:rPr lang="ar-JO" sz="1800" b="1" kern="1200" dirty="0" smtClean="0"/>
            <a:t> الرعاية الأولية: نقطة الاتصال الأولى للأشخاص. عادة ما تكون عامة أكثر من كونها متخصصة ، ويتم تقديمها في المجتمع (مثل الأطباء العامين)</a:t>
          </a:r>
          <a:endParaRPr lang="en-US" sz="1800" b="1" kern="1200" dirty="0" smtClean="0"/>
        </a:p>
        <a:p>
          <a:pPr lvl="0" algn="l" defTabSz="889000">
            <a:lnSpc>
              <a:spcPct val="90000"/>
            </a:lnSpc>
            <a:spcBef>
              <a:spcPct val="0"/>
            </a:spcBef>
            <a:spcAft>
              <a:spcPct val="35000"/>
            </a:spcAft>
          </a:pPr>
          <a:r>
            <a:rPr lang="ar-JO" sz="1800" b="1" kern="1200" dirty="0" smtClean="0"/>
            <a:t>قم بتضمين تشخيص الحالة الصحية وعلاجها ، ودعم إدارة الرعاية الصحية طويلة الأجل (الحالات المزمنة مثل مرض السكري).</a:t>
          </a:r>
          <a:endParaRPr lang="en-GB" sz="1800" b="1" kern="1200" dirty="0"/>
        </a:p>
      </dsp:txBody>
      <dsp:txXfrm>
        <a:off x="85438" y="85438"/>
        <a:ext cx="11625098" cy="1579325"/>
      </dsp:txXfrm>
    </dsp:sp>
    <dsp:sp modelId="{E73FB4E4-40F2-4E87-A669-F56A0254AA3B}">
      <dsp:nvSpPr>
        <dsp:cNvPr id="0" name=""/>
        <dsp:cNvSpPr/>
      </dsp:nvSpPr>
      <dsp:spPr>
        <a:xfrm>
          <a:off x="0" y="1763214"/>
          <a:ext cx="11795974" cy="1750201"/>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1" kern="1200" dirty="0" smtClean="0">
              <a:latin typeface="Calibri" panose="020F0502020204030204"/>
              <a:ea typeface="+mn-ea"/>
              <a:cs typeface="+mn-cs"/>
            </a:rPr>
            <a:t>Secondary care: </a:t>
          </a:r>
          <a:r>
            <a:rPr lang="en-GB" sz="2100" b="1" kern="1200" dirty="0" smtClean="0"/>
            <a:t>Specialized care. Often accessed by being referred by a primary care worker. It is usually provided in local hospitals (e.g. Orthopaedics, cardiologists, urologists, dermatologists and other specialists</a:t>
          </a:r>
          <a:r>
            <a:rPr lang="en-GB" sz="2100" b="1" kern="1200" dirty="0" smtClean="0"/>
            <a:t>).</a:t>
          </a:r>
          <a:r>
            <a:rPr lang="ar-JO" sz="2100" b="1" kern="1200" dirty="0" smtClean="0"/>
            <a:t>الرعاية الثانوية: الرعاية المتخصصة. غالبًا ما يتم الوصول إليه عن طريق إحالة عامل الرعاية الأولية. يتم توفيره عادة في المستشفيات المحلية (مثل جراحة العظام وأطباء القلب وأطباء المسالك البولية وأطباء الأمراض الجلدية وغيرهم من المتخصصين).</a:t>
          </a:r>
          <a:endParaRPr lang="en-GB" sz="2100" b="1" kern="1200" dirty="0"/>
        </a:p>
      </dsp:txBody>
      <dsp:txXfrm>
        <a:off x="85438" y="1848652"/>
        <a:ext cx="11625098" cy="1579325"/>
      </dsp:txXfrm>
    </dsp:sp>
    <dsp:sp modelId="{19C21539-7C8B-4B73-9003-0D3C8FBDA65D}">
      <dsp:nvSpPr>
        <dsp:cNvPr id="0" name=""/>
        <dsp:cNvSpPr/>
      </dsp:nvSpPr>
      <dsp:spPr>
        <a:xfrm>
          <a:off x="0" y="3525383"/>
          <a:ext cx="11795974" cy="1750201"/>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1" kern="1200" dirty="0" smtClean="0">
              <a:latin typeface="Calibri" panose="020F0502020204030204"/>
              <a:ea typeface="+mn-ea"/>
              <a:cs typeface="+mn-cs"/>
            </a:rPr>
            <a:t>Tertiary care: </a:t>
          </a:r>
          <a:r>
            <a:rPr lang="en-GB" sz="2000" b="1" kern="1200" dirty="0" smtClean="0"/>
            <a:t>Highly specialized care. Often accessed by referral from secondary care. It is usually provided in national or regional hospitals (cancer management, neurosurgery, cardiac surgery, plastic surgery, treatment for severe burns, advanced neonatology services, palliative, and other complex medical and surgical interventions</a:t>
          </a:r>
          <a:r>
            <a:rPr lang="en-GB" sz="2000" b="1" kern="1200" dirty="0" smtClean="0"/>
            <a:t>).</a:t>
          </a:r>
          <a:r>
            <a:rPr lang="ar-JO" sz="2000" b="1" kern="1200" dirty="0" smtClean="0"/>
            <a:t> الرعاية المتخصصة: رعاية متخصصة للغاية. غالبًا ما يتم الوصول إليها عن طريق الإحالة من الرعاية الثانوية. يتم تقديمه عادة في المستشفيات الوطنية أو الإقليمية (إدارة السرطان ، جراحة الأعصاب ، جراحة القلب ، الجراحة التجميلية ، علاج الحروق الشديدة ، خدمات طب حديثي الولادة المتقدمة ، المسكنات ، وغيرها من التدخلات الطبية والجراحية المعقدة).</a:t>
          </a:r>
          <a:endParaRPr lang="en-GB" sz="2000" b="1" kern="1200" dirty="0"/>
        </a:p>
      </dsp:txBody>
      <dsp:txXfrm>
        <a:off x="85438" y="3610821"/>
        <a:ext cx="11625098" cy="15793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029DE-93E0-45C6-AE07-0A0FA5A5C515}">
      <dsp:nvSpPr>
        <dsp:cNvPr id="0" name=""/>
        <dsp:cNvSpPr/>
      </dsp:nvSpPr>
      <dsp:spPr>
        <a:xfrm>
          <a:off x="2258263" y="0"/>
          <a:ext cx="1932881" cy="1176445"/>
        </a:xfrm>
        <a:prstGeom prst="trapezoid">
          <a:avLst>
            <a:gd name="adj" fmla="val 60917"/>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rPr>
            <a:t>Tertiary </a:t>
          </a:r>
          <a:endParaRPr lang="ar-JO" sz="2000" b="1" kern="1200" dirty="0" smtClean="0">
            <a:solidFill>
              <a:schemeClr val="tx1"/>
            </a:solidFill>
          </a:endParaRPr>
        </a:p>
        <a:p>
          <a:pPr lvl="0" algn="ctr" defTabSz="889000">
            <a:lnSpc>
              <a:spcPct val="90000"/>
            </a:lnSpc>
            <a:spcBef>
              <a:spcPct val="0"/>
            </a:spcBef>
            <a:spcAft>
              <a:spcPct val="35000"/>
            </a:spcAft>
          </a:pPr>
          <a:r>
            <a:rPr lang="en-US" sz="2000" b="1" kern="1200" dirty="0" smtClean="0">
              <a:solidFill>
                <a:schemeClr val="tx1"/>
              </a:solidFill>
            </a:rPr>
            <a:t>care </a:t>
          </a:r>
          <a:endParaRPr lang="ar-JO" sz="2000" b="1" kern="1200" dirty="0" smtClean="0">
            <a:solidFill>
              <a:schemeClr val="tx1"/>
            </a:solidFill>
          </a:endParaRPr>
        </a:p>
        <a:p>
          <a:pPr lvl="0" algn="ctr" defTabSz="889000">
            <a:lnSpc>
              <a:spcPct val="90000"/>
            </a:lnSpc>
            <a:spcBef>
              <a:spcPct val="0"/>
            </a:spcBef>
            <a:spcAft>
              <a:spcPct val="35000"/>
            </a:spcAft>
          </a:pPr>
          <a:r>
            <a:rPr lang="ar-JO" sz="2000" b="1" kern="1200" dirty="0" smtClean="0">
              <a:solidFill>
                <a:schemeClr val="tx1"/>
              </a:solidFill>
            </a:rPr>
            <a:t>الرعاية الثلاثية</a:t>
          </a:r>
          <a:endParaRPr lang="en-US" sz="2000" b="1" kern="1200" dirty="0">
            <a:solidFill>
              <a:schemeClr val="tx1"/>
            </a:solidFill>
          </a:endParaRPr>
        </a:p>
      </dsp:txBody>
      <dsp:txXfrm>
        <a:off x="2258263" y="0"/>
        <a:ext cx="1932881" cy="1176445"/>
      </dsp:txXfrm>
    </dsp:sp>
    <dsp:sp modelId="{32E1D0AD-D468-489E-A7F7-22F544E9E58B}">
      <dsp:nvSpPr>
        <dsp:cNvPr id="0" name=""/>
        <dsp:cNvSpPr/>
      </dsp:nvSpPr>
      <dsp:spPr>
        <a:xfrm>
          <a:off x="1560457" y="1129763"/>
          <a:ext cx="3228580" cy="1034097"/>
        </a:xfrm>
        <a:prstGeom prst="trapezoid">
          <a:avLst>
            <a:gd name="adj" fmla="val 60917"/>
          </a:avLst>
        </a:prstGeom>
        <a:solidFill>
          <a:schemeClr val="accent4">
            <a:hueOff val="3214990"/>
            <a:satOff val="-2889"/>
            <a:lumOff val="-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t>Secondary </a:t>
          </a:r>
          <a:r>
            <a:rPr lang="en-US" sz="2400" b="1" kern="1200" dirty="0" smtClean="0"/>
            <a:t>care</a:t>
          </a:r>
          <a:endParaRPr lang="ar-JO" sz="2400" b="1" kern="1200" dirty="0" smtClean="0"/>
        </a:p>
        <a:p>
          <a:pPr lvl="0" algn="ctr" defTabSz="1066800">
            <a:lnSpc>
              <a:spcPct val="90000"/>
            </a:lnSpc>
            <a:spcBef>
              <a:spcPct val="0"/>
            </a:spcBef>
            <a:spcAft>
              <a:spcPct val="35000"/>
            </a:spcAft>
          </a:pPr>
          <a:r>
            <a:rPr lang="ar-JO" sz="2400" b="1" kern="1200" dirty="0" smtClean="0"/>
            <a:t>الرعاية الثانوية</a:t>
          </a:r>
          <a:r>
            <a:rPr lang="en-US" sz="2400" b="1" kern="1200" dirty="0" smtClean="0"/>
            <a:t> </a:t>
          </a:r>
          <a:endParaRPr lang="en-US" sz="2400" b="1" kern="1200" dirty="0"/>
        </a:p>
      </dsp:txBody>
      <dsp:txXfrm>
        <a:off x="2125459" y="1129763"/>
        <a:ext cx="2098577" cy="1034097"/>
      </dsp:txXfrm>
    </dsp:sp>
    <dsp:sp modelId="{15816F8E-9AF2-4F14-9CBD-B92D249CA4CF}">
      <dsp:nvSpPr>
        <dsp:cNvPr id="0" name=""/>
        <dsp:cNvSpPr/>
      </dsp:nvSpPr>
      <dsp:spPr>
        <a:xfrm>
          <a:off x="1096826" y="2186959"/>
          <a:ext cx="4205356" cy="863785"/>
        </a:xfrm>
        <a:prstGeom prst="trapezoid">
          <a:avLst>
            <a:gd name="adj" fmla="val 60917"/>
          </a:avLst>
        </a:prstGeom>
        <a:solidFill>
          <a:schemeClr val="accent4">
            <a:hueOff val="6429979"/>
            <a:satOff val="-5778"/>
            <a:lumOff val="-9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t>Primary </a:t>
          </a:r>
          <a:r>
            <a:rPr lang="en-US" sz="2800" b="1" kern="1200" dirty="0" smtClean="0"/>
            <a:t>care</a:t>
          </a:r>
          <a:r>
            <a:rPr lang="ar-JO" sz="2800" b="1" kern="1200" dirty="0" smtClean="0"/>
            <a:t> الرعاية الصحية الأولية</a:t>
          </a:r>
          <a:endParaRPr lang="en-US" sz="2800" b="1" kern="1200" dirty="0"/>
        </a:p>
      </dsp:txBody>
      <dsp:txXfrm>
        <a:off x="1832764" y="2186959"/>
        <a:ext cx="2733481" cy="863785"/>
      </dsp:txXfrm>
    </dsp:sp>
    <dsp:sp modelId="{79382FE9-7F99-4356-A582-48C788446AB7}">
      <dsp:nvSpPr>
        <dsp:cNvPr id="0" name=""/>
        <dsp:cNvSpPr/>
      </dsp:nvSpPr>
      <dsp:spPr>
        <a:xfrm>
          <a:off x="0" y="3055905"/>
          <a:ext cx="6527409" cy="2283284"/>
        </a:xfrm>
        <a:prstGeom prst="trapezoid">
          <a:avLst>
            <a:gd name="adj" fmla="val 60917"/>
          </a:avLst>
        </a:prstGeom>
        <a:solidFill>
          <a:schemeClr val="accent4">
            <a:hueOff val="9644969"/>
            <a:satOff val="-8667"/>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t>Lay </a:t>
          </a:r>
          <a:r>
            <a:rPr lang="en-US" sz="2400" b="1" kern="1200" dirty="0" smtClean="0"/>
            <a:t>care</a:t>
          </a:r>
          <a:endParaRPr lang="ar-JO" sz="2400" b="1" kern="1200" dirty="0" smtClean="0"/>
        </a:p>
        <a:p>
          <a:pPr lvl="0" algn="ctr" defTabSz="1066800">
            <a:lnSpc>
              <a:spcPct val="90000"/>
            </a:lnSpc>
            <a:spcBef>
              <a:spcPct val="0"/>
            </a:spcBef>
            <a:spcAft>
              <a:spcPct val="35000"/>
            </a:spcAft>
          </a:pPr>
          <a:r>
            <a:rPr lang="ar-JO" sz="2400" b="1" kern="1200" dirty="0" smtClean="0"/>
            <a:t>وضع الرعاية</a:t>
          </a:r>
          <a:endParaRPr lang="en-US" sz="2400" b="1" kern="1200" dirty="0"/>
        </a:p>
      </dsp:txBody>
      <dsp:txXfrm>
        <a:off x="1142296" y="3055905"/>
        <a:ext cx="4242815" cy="22832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D6192-6F7C-46E6-939F-1C66BADD4E61}">
      <dsp:nvSpPr>
        <dsp:cNvPr id="0" name=""/>
        <dsp:cNvSpPr/>
      </dsp:nvSpPr>
      <dsp:spPr>
        <a:xfrm>
          <a:off x="2950906" y="-119872"/>
          <a:ext cx="4112169" cy="3943004"/>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889000">
            <a:lnSpc>
              <a:spcPct val="90000"/>
            </a:lnSpc>
            <a:spcBef>
              <a:spcPct val="0"/>
            </a:spcBef>
            <a:spcAft>
              <a:spcPct val="35000"/>
            </a:spcAft>
          </a:pPr>
          <a:r>
            <a:rPr lang="ar-JO" sz="2000" kern="1200" dirty="0" smtClean="0"/>
            <a:t> </a:t>
          </a:r>
        </a:p>
        <a:p>
          <a:pPr lvl="0" algn="l" defTabSz="889000">
            <a:lnSpc>
              <a:spcPct val="90000"/>
            </a:lnSpc>
            <a:spcBef>
              <a:spcPct val="0"/>
            </a:spcBef>
            <a:spcAft>
              <a:spcPct val="35000"/>
            </a:spcAft>
          </a:pPr>
          <a:r>
            <a:rPr lang="ar-JO" sz="2000" kern="1200" dirty="0" smtClean="0"/>
            <a:t> </a:t>
          </a:r>
          <a:r>
            <a:rPr lang="en-GB" sz="2000" kern="1200" dirty="0" smtClean="0"/>
            <a:t>what </a:t>
          </a:r>
          <a:r>
            <a:rPr lang="en-GB" sz="2000" kern="1200" dirty="0"/>
            <a:t>action someone might take. (e.g. encouraging or discouraging someone to contact formal services</a:t>
          </a:r>
          <a:r>
            <a:rPr lang="en-GB" sz="2000" kern="1200" dirty="0" smtClean="0"/>
            <a:t>).</a:t>
          </a:r>
          <a:r>
            <a:rPr lang="ar-JO" sz="2000" kern="1200" dirty="0" smtClean="0"/>
            <a:t>ما هو الإجراء الذي قد يتخذه شخص ما. (على سبيل المثال ، تشجيع أو تثبيط شخص ما على الاتصال بالخدمات الرسمية).</a:t>
          </a:r>
          <a:endParaRPr lang="en-GB" sz="2000" kern="1200" dirty="0"/>
        </a:p>
      </dsp:txBody>
      <dsp:txXfrm>
        <a:off x="3499195" y="570153"/>
        <a:ext cx="3015590" cy="1774351"/>
      </dsp:txXfrm>
    </dsp:sp>
    <dsp:sp modelId="{EF40F9F2-A7FE-4868-8DC7-25EE15720681}">
      <dsp:nvSpPr>
        <dsp:cNvPr id="0" name=""/>
        <dsp:cNvSpPr/>
      </dsp:nvSpPr>
      <dsp:spPr>
        <a:xfrm>
          <a:off x="4943595" y="1975051"/>
          <a:ext cx="5057871" cy="4015532"/>
        </a:xfrm>
        <a:prstGeom prst="ellipse">
          <a:avLst/>
        </a:prstGeom>
        <a:solidFill>
          <a:schemeClr val="accent4">
            <a:alpha val="50000"/>
            <a:hueOff val="4822484"/>
            <a:satOff val="-4333"/>
            <a:lumOff val="-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711200">
            <a:lnSpc>
              <a:spcPct val="90000"/>
            </a:lnSpc>
            <a:spcBef>
              <a:spcPct val="0"/>
            </a:spcBef>
            <a:spcAft>
              <a:spcPct val="35000"/>
            </a:spcAft>
          </a:pPr>
          <a:endParaRPr lang="ar-JO" sz="1600" kern="1200" dirty="0" smtClean="0"/>
        </a:p>
        <a:p>
          <a:pPr lvl="0" algn="l" defTabSz="711200">
            <a:lnSpc>
              <a:spcPct val="90000"/>
            </a:lnSpc>
            <a:spcBef>
              <a:spcPct val="0"/>
            </a:spcBef>
            <a:spcAft>
              <a:spcPct val="35000"/>
            </a:spcAft>
          </a:pPr>
          <a:endParaRPr lang="ar-JO" sz="1600" kern="1200" dirty="0" smtClean="0"/>
        </a:p>
        <a:p>
          <a:pPr lvl="0" algn="l" defTabSz="711200">
            <a:lnSpc>
              <a:spcPct val="90000"/>
            </a:lnSpc>
            <a:spcBef>
              <a:spcPct val="0"/>
            </a:spcBef>
            <a:spcAft>
              <a:spcPct val="35000"/>
            </a:spcAft>
          </a:pPr>
          <a:r>
            <a:rPr lang="en-GB" sz="1600" kern="1200" dirty="0" smtClean="0"/>
            <a:t>involves </a:t>
          </a:r>
          <a:r>
            <a:rPr lang="en-GB" sz="1600" kern="1200" dirty="0"/>
            <a:t>helping to buffer adverse life events that affect someone’s health, supporting change in behaviour (e.g. quit smoking), or assist in recovery and rehabilitation after </a:t>
          </a:r>
          <a:r>
            <a:rPr lang="en-GB" sz="1600" kern="1200" dirty="0" smtClean="0"/>
            <a:t>illness.</a:t>
          </a:r>
          <a:r>
            <a:rPr lang="ar-JO" sz="1600" kern="1200" dirty="0" smtClean="0"/>
            <a:t>يتضمن المساعدة في صد أحداث الحياة المعاكسة التي تؤثر على صحة الشخص ، ودعم التغيير في السلوك (مثل الإقلاع عن التدخين) ، أو المساعدة في التعافي وإعادة التأهيل بعد المرض.</a:t>
          </a:r>
          <a:endParaRPr lang="en-GB" sz="1600" kern="1200" dirty="0"/>
        </a:p>
      </dsp:txBody>
      <dsp:txXfrm>
        <a:off x="6490460" y="3012397"/>
        <a:ext cx="3034722" cy="2208543"/>
      </dsp:txXfrm>
    </dsp:sp>
    <dsp:sp modelId="{21721C2C-4D09-4527-8718-6865965F0BCD}">
      <dsp:nvSpPr>
        <dsp:cNvPr id="0" name=""/>
        <dsp:cNvSpPr/>
      </dsp:nvSpPr>
      <dsp:spPr>
        <a:xfrm>
          <a:off x="0" y="2345400"/>
          <a:ext cx="4583997" cy="3505616"/>
        </a:xfrm>
        <a:prstGeom prst="ellipse">
          <a:avLst/>
        </a:prstGeom>
        <a:solidFill>
          <a:schemeClr val="accent4">
            <a:alpha val="50000"/>
            <a:hueOff val="9644969"/>
            <a:satOff val="-8667"/>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889000">
            <a:lnSpc>
              <a:spcPct val="90000"/>
            </a:lnSpc>
            <a:spcBef>
              <a:spcPct val="0"/>
            </a:spcBef>
            <a:spcAft>
              <a:spcPct val="35000"/>
            </a:spcAft>
          </a:pPr>
          <a:r>
            <a:rPr lang="en-GB" sz="2000" kern="1200" dirty="0"/>
            <a:t>(this one is the closest to the services provided by formal care</a:t>
          </a:r>
          <a:r>
            <a:rPr lang="en-GB" sz="2000" kern="1200" dirty="0" smtClean="0"/>
            <a:t>)</a:t>
          </a:r>
          <a:r>
            <a:rPr lang="ar-JO" sz="2000" kern="1200" dirty="0" smtClean="0"/>
            <a:t> (هذا هو الأقرب إلى الخدمات التي تقدمها الرعاية الرسمية) </a:t>
          </a:r>
          <a:endParaRPr lang="en-GB" sz="2000" kern="1200" dirty="0"/>
        </a:p>
      </dsp:txBody>
      <dsp:txXfrm>
        <a:off x="431659" y="3251018"/>
        <a:ext cx="2750398" cy="19280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39B07-9D4A-45E2-B182-449D9B4D6372}">
      <dsp:nvSpPr>
        <dsp:cNvPr id="0" name=""/>
        <dsp:cNvSpPr/>
      </dsp:nvSpPr>
      <dsp:spPr>
        <a:xfrm>
          <a:off x="795449" y="1398"/>
          <a:ext cx="5940000" cy="213618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GB" sz="2700" kern="1200" dirty="0"/>
            <a:t>Recent changes in caring obligations in most modern societies (nuclear families</a:t>
          </a:r>
          <a:r>
            <a:rPr lang="en-GB" sz="2700" kern="1200" dirty="0" smtClean="0"/>
            <a:t>).</a:t>
          </a:r>
          <a:endParaRPr lang="ar-JO" sz="2700" kern="1200" dirty="0" smtClean="0"/>
        </a:p>
        <a:p>
          <a:pPr lvl="0" algn="ctr" defTabSz="1200150">
            <a:lnSpc>
              <a:spcPct val="90000"/>
            </a:lnSpc>
            <a:spcBef>
              <a:spcPct val="0"/>
            </a:spcBef>
            <a:spcAft>
              <a:spcPct val="35000"/>
            </a:spcAft>
          </a:pPr>
          <a:r>
            <a:rPr lang="ar-JO" sz="2700" kern="1200" dirty="0" smtClean="0"/>
            <a:t>التغييرات الأخيرة في التزامات الرعاية في معظم المجتمعات الحديثة (الأسر النووية).</a:t>
          </a:r>
          <a:endParaRPr lang="en-GB" sz="2700" kern="1200" dirty="0"/>
        </a:p>
      </dsp:txBody>
      <dsp:txXfrm>
        <a:off x="795449" y="1398"/>
        <a:ext cx="5940000" cy="2136185"/>
      </dsp:txXfrm>
    </dsp:sp>
    <dsp:sp modelId="{89388CE8-CD2C-43DB-908A-5E50A47E1A8D}">
      <dsp:nvSpPr>
        <dsp:cNvPr id="0" name=""/>
        <dsp:cNvSpPr/>
      </dsp:nvSpPr>
      <dsp:spPr>
        <a:xfrm>
          <a:off x="0" y="2190143"/>
          <a:ext cx="7530900" cy="105119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GB" sz="2700" kern="1200" dirty="0"/>
            <a:t>Larger number of elderly people living </a:t>
          </a:r>
          <a:r>
            <a:rPr lang="en-GB" sz="2700" kern="1200" dirty="0" smtClean="0"/>
            <a:t>alone.</a:t>
          </a:r>
          <a:endParaRPr lang="ar-JO" sz="2700" kern="1200" dirty="0" smtClean="0"/>
        </a:p>
        <a:p>
          <a:pPr lvl="0" algn="ctr" defTabSz="1200150">
            <a:lnSpc>
              <a:spcPct val="90000"/>
            </a:lnSpc>
            <a:spcBef>
              <a:spcPct val="0"/>
            </a:spcBef>
            <a:spcAft>
              <a:spcPct val="35000"/>
            </a:spcAft>
          </a:pPr>
          <a:r>
            <a:rPr lang="ar-JO" sz="2700" kern="1200" dirty="0" smtClean="0"/>
            <a:t>عدد أكبر من كبار السن الذين يعيشون بمفردهم.</a:t>
          </a:r>
          <a:endParaRPr lang="en-GB" sz="2700" kern="1200" dirty="0"/>
        </a:p>
      </dsp:txBody>
      <dsp:txXfrm>
        <a:off x="0" y="2190143"/>
        <a:ext cx="7530900" cy="1051194"/>
      </dsp:txXfrm>
    </dsp:sp>
    <dsp:sp modelId="{56B2F328-1438-4C17-85BE-7EA715B6E4F6}">
      <dsp:nvSpPr>
        <dsp:cNvPr id="0" name=""/>
        <dsp:cNvSpPr/>
      </dsp:nvSpPr>
      <dsp:spPr>
        <a:xfrm>
          <a:off x="29686" y="3293898"/>
          <a:ext cx="7471526" cy="105119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GB" sz="2700" kern="1200" dirty="0"/>
            <a:t>Greater geographical mobility separates family members</a:t>
          </a:r>
          <a:r>
            <a:rPr lang="en-GB" sz="2700" kern="1200" dirty="0" smtClean="0"/>
            <a:t>.</a:t>
          </a:r>
          <a:r>
            <a:rPr lang="ar-JO" sz="2700" kern="1200" dirty="0" smtClean="0"/>
            <a:t> يفصل الحراك الجغرافي الأكبر بين أفراد الأسرة.</a:t>
          </a:r>
          <a:endParaRPr lang="en-GB" sz="2700" kern="1200" dirty="0"/>
        </a:p>
      </dsp:txBody>
      <dsp:txXfrm>
        <a:off x="29686" y="3293898"/>
        <a:ext cx="7471526" cy="1051194"/>
      </dsp:txXfrm>
    </dsp:sp>
    <dsp:sp modelId="{6EA390EB-B79B-46BC-8FFF-E8DA3998229F}">
      <dsp:nvSpPr>
        <dsp:cNvPr id="0" name=""/>
        <dsp:cNvSpPr/>
      </dsp:nvSpPr>
      <dsp:spPr>
        <a:xfrm>
          <a:off x="0" y="4397652"/>
          <a:ext cx="7530900" cy="1051194"/>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GB" sz="2700" kern="1200" dirty="0"/>
            <a:t>These factors have led to more need for formal </a:t>
          </a:r>
          <a:r>
            <a:rPr lang="en-GB" sz="2700" kern="1200" dirty="0" smtClean="0"/>
            <a:t>care</a:t>
          </a:r>
          <a:r>
            <a:rPr lang="ar-JO" sz="2700" kern="1200" dirty="0" smtClean="0"/>
            <a:t> أدت هذه العوامل إلى مزيد من الحاجة إلى الرعاية الرسمية</a:t>
          </a:r>
          <a:endParaRPr lang="en-GB" sz="2700" kern="1200" dirty="0"/>
        </a:p>
      </dsp:txBody>
      <dsp:txXfrm>
        <a:off x="0" y="4397652"/>
        <a:ext cx="7530900" cy="10511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F10ED-AF17-477A-8E15-73927D9CA724}">
      <dsp:nvSpPr>
        <dsp:cNvPr id="0" name=""/>
        <dsp:cNvSpPr/>
      </dsp:nvSpPr>
      <dsp:spPr>
        <a:xfrm>
          <a:off x="521367" y="2307"/>
          <a:ext cx="9852789" cy="138736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lang="en-GB" sz="3700" kern="1200" dirty="0"/>
            <a:t>Agencies providing health care can be </a:t>
          </a:r>
          <a:r>
            <a:rPr lang="en-GB" sz="3700" kern="1200" dirty="0" smtClean="0"/>
            <a:t>classified:</a:t>
          </a:r>
          <a:r>
            <a:rPr lang="ar-JO" sz="3700" kern="1200" dirty="0" smtClean="0"/>
            <a:t>يمكن تصنيف الوكالات التي تقدم الرعاية الصحية: </a:t>
          </a:r>
          <a:endParaRPr lang="en-GB" sz="3700" kern="1200" dirty="0"/>
        </a:p>
      </dsp:txBody>
      <dsp:txXfrm>
        <a:off x="562002" y="42942"/>
        <a:ext cx="9771519" cy="1306098"/>
      </dsp:txXfrm>
    </dsp:sp>
    <dsp:sp modelId="{B9C74332-5AEA-4211-AEB0-064CED813EB4}">
      <dsp:nvSpPr>
        <dsp:cNvPr id="0" name=""/>
        <dsp:cNvSpPr/>
      </dsp:nvSpPr>
      <dsp:spPr>
        <a:xfrm>
          <a:off x="521367" y="1639402"/>
          <a:ext cx="1387368" cy="1387368"/>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9631D24-E16A-487C-B34B-10C8446B5834}">
      <dsp:nvSpPr>
        <dsp:cNvPr id="0" name=""/>
        <dsp:cNvSpPr/>
      </dsp:nvSpPr>
      <dsp:spPr>
        <a:xfrm>
          <a:off x="1991978" y="1639402"/>
          <a:ext cx="8382178" cy="1387368"/>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en-GB" sz="3700" kern="1200" dirty="0"/>
            <a:t>By type of </a:t>
          </a:r>
          <a:r>
            <a:rPr lang="en-GB" sz="3700" kern="1200" dirty="0" smtClean="0"/>
            <a:t>ownership</a:t>
          </a:r>
          <a:r>
            <a:rPr lang="ar-JO" sz="3700" kern="1200" dirty="0" smtClean="0"/>
            <a:t> حسب نوع الملكية </a:t>
          </a:r>
          <a:endParaRPr lang="en-GB" sz="3700" kern="1200" dirty="0"/>
        </a:p>
      </dsp:txBody>
      <dsp:txXfrm>
        <a:off x="2059716" y="1707140"/>
        <a:ext cx="8246702" cy="1251892"/>
      </dsp:txXfrm>
    </dsp:sp>
    <dsp:sp modelId="{1477FDA5-FF82-4E15-AC9D-2A330D49E13B}">
      <dsp:nvSpPr>
        <dsp:cNvPr id="0" name=""/>
        <dsp:cNvSpPr/>
      </dsp:nvSpPr>
      <dsp:spPr>
        <a:xfrm>
          <a:off x="521367" y="3193254"/>
          <a:ext cx="1387368" cy="1387368"/>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9D560FE-6B1E-40E4-9999-8BF9CDEA1DA3}">
      <dsp:nvSpPr>
        <dsp:cNvPr id="0" name=""/>
        <dsp:cNvSpPr/>
      </dsp:nvSpPr>
      <dsp:spPr>
        <a:xfrm>
          <a:off x="1952666" y="3193254"/>
          <a:ext cx="8382178" cy="1387368"/>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en-GB" sz="3700" kern="1200" dirty="0"/>
            <a:t>By the duration of </a:t>
          </a:r>
          <a:r>
            <a:rPr lang="en-GB" sz="3700" kern="1200" dirty="0" smtClean="0"/>
            <a:t>care</a:t>
          </a:r>
          <a:r>
            <a:rPr lang="ar-JO" sz="3700" kern="1200" dirty="0" smtClean="0"/>
            <a:t> حسب مدة الرعاية </a:t>
          </a:r>
          <a:endParaRPr lang="en-GB" sz="3700" kern="1200" dirty="0"/>
        </a:p>
      </dsp:txBody>
      <dsp:txXfrm>
        <a:off x="2020404" y="3260992"/>
        <a:ext cx="8246702" cy="1251892"/>
      </dsp:txXfrm>
    </dsp:sp>
    <dsp:sp modelId="{227407BD-CD9E-4879-96B0-5D58A6B89848}">
      <dsp:nvSpPr>
        <dsp:cNvPr id="0" name=""/>
        <dsp:cNvSpPr/>
      </dsp:nvSpPr>
      <dsp:spPr>
        <a:xfrm>
          <a:off x="521367" y="4747107"/>
          <a:ext cx="1387368" cy="1387368"/>
        </a:xfrm>
        <a:prstGeom prst="roundRect">
          <a:avLst>
            <a:gd name="adj" fmla="val 166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3000" r="-3300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D789164-1E5F-4160-998E-EA1446CA2920}">
      <dsp:nvSpPr>
        <dsp:cNvPr id="0" name=""/>
        <dsp:cNvSpPr/>
      </dsp:nvSpPr>
      <dsp:spPr>
        <a:xfrm>
          <a:off x="1939505" y="4733191"/>
          <a:ext cx="8382178" cy="1387368"/>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3">
              <a:shade val="80000"/>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By the type of health care services they </a:t>
          </a:r>
          <a:r>
            <a:rPr lang="en-US" sz="2000" b="1" kern="1200" dirty="0" smtClean="0"/>
            <a:t>provide</a:t>
          </a:r>
          <a:endParaRPr lang="ar-JO" sz="2000" b="1" kern="1200" dirty="0" smtClean="0"/>
        </a:p>
        <a:p>
          <a:pPr lvl="0" algn="ctr" defTabSz="889000">
            <a:lnSpc>
              <a:spcPct val="90000"/>
            </a:lnSpc>
            <a:spcBef>
              <a:spcPct val="0"/>
            </a:spcBef>
            <a:spcAft>
              <a:spcPct val="35000"/>
            </a:spcAft>
          </a:pPr>
          <a:r>
            <a:rPr lang="ar-JO" sz="2000" b="1" kern="1200" dirty="0" smtClean="0"/>
            <a:t> حسب نوع خدمات الرعاية الصحية التي يقدمونها</a:t>
          </a:r>
          <a:endParaRPr lang="en-US" sz="2000" b="1" kern="1200" dirty="0" smtClean="0"/>
        </a:p>
        <a:p>
          <a:pPr lvl="0" algn="ctr" defTabSz="889000">
            <a:lnSpc>
              <a:spcPct val="90000"/>
            </a:lnSpc>
            <a:spcBef>
              <a:spcPct val="0"/>
            </a:spcBef>
            <a:spcAft>
              <a:spcPct val="35000"/>
            </a:spcAft>
          </a:pPr>
          <a:r>
            <a:rPr lang="en-US" sz="1600" b="1" kern="1200" dirty="0" smtClean="0"/>
            <a:t>(there are facilities that provide multiple types of services). </a:t>
          </a:r>
          <a:endParaRPr lang="ar-JO" sz="1600" b="1" kern="1200" dirty="0" smtClean="0"/>
        </a:p>
        <a:p>
          <a:pPr lvl="0" algn="ctr" defTabSz="889000">
            <a:lnSpc>
              <a:spcPct val="90000"/>
            </a:lnSpc>
            <a:spcBef>
              <a:spcPct val="0"/>
            </a:spcBef>
            <a:spcAft>
              <a:spcPct val="35000"/>
            </a:spcAft>
          </a:pPr>
          <a:r>
            <a:rPr lang="ar-JO" sz="1600" b="1" kern="1200" dirty="0" smtClean="0"/>
            <a:t>(هناك مرافق تقدم أنواع متعددة من الخدمات).</a:t>
          </a:r>
          <a:endParaRPr lang="en-GB" sz="1600" b="1" kern="1200" dirty="0"/>
        </a:p>
      </dsp:txBody>
      <dsp:txXfrm>
        <a:off x="2007243" y="4800929"/>
        <a:ext cx="8246702" cy="12518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diagrams.loki3.com/VaryingWidthList#1">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0C43B73-404F-47F5-8875-D3119B91D989}" type="datetimeFigureOut">
              <a:rPr lang="en-GB" smtClean="0"/>
              <a:t>30/03/2022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760314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C43B73-404F-47F5-8875-D3119B91D989}" type="datetimeFigureOut">
              <a:rPr lang="en-GB" smtClean="0"/>
              <a:t>30/03/2022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3529397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C43B73-404F-47F5-8875-D3119B91D989}" type="datetimeFigureOut">
              <a:rPr lang="en-GB" smtClean="0"/>
              <a:t>30/03/2022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3496547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C43B73-404F-47F5-8875-D3119B91D989}" type="datetimeFigureOut">
              <a:rPr lang="en-GB" smtClean="0"/>
              <a:t>30/03/2022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1874169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C43B73-404F-47F5-8875-D3119B91D989}" type="datetimeFigureOut">
              <a:rPr lang="en-GB" smtClean="0"/>
              <a:t>30/03/2022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3136862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0C43B73-404F-47F5-8875-D3119B91D989}" type="datetimeFigureOut">
              <a:rPr lang="en-GB" smtClean="0"/>
              <a:t>30/03/2022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782376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0C43B73-404F-47F5-8875-D3119B91D989}" type="datetimeFigureOut">
              <a:rPr lang="en-GB" smtClean="0"/>
              <a:t>30/03/2022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2700374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0C43B73-404F-47F5-8875-D3119B91D989}" type="datetimeFigureOut">
              <a:rPr lang="en-GB" smtClean="0"/>
              <a:t>30/03/2022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240323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C43B73-404F-47F5-8875-D3119B91D989}" type="datetimeFigureOut">
              <a:rPr lang="en-GB" smtClean="0"/>
              <a:t>30/03/2022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2704092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C43B73-404F-47F5-8875-D3119B91D989}" type="datetimeFigureOut">
              <a:rPr lang="en-GB" smtClean="0"/>
              <a:t>30/03/2022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2040669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C43B73-404F-47F5-8875-D3119B91D989}" type="datetimeFigureOut">
              <a:rPr lang="en-GB" smtClean="0"/>
              <a:t>30/03/2022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269C68-A9DD-478A-AC92-EF314DB0B6E9}" type="slidenum">
              <a:rPr lang="en-GB" smtClean="0"/>
              <a:t>‹#›</a:t>
            </a:fld>
            <a:endParaRPr lang="en-GB"/>
          </a:p>
        </p:txBody>
      </p:sp>
    </p:spTree>
    <p:extLst>
      <p:ext uri="{BB962C8B-B14F-4D97-AF65-F5344CB8AC3E}">
        <p14:creationId xmlns:p14="http://schemas.microsoft.com/office/powerpoint/2010/main" val="13070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C43B73-404F-47F5-8875-D3119B91D989}" type="datetimeFigureOut">
              <a:rPr lang="en-GB" smtClean="0"/>
              <a:t>30/03/2022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269C68-A9DD-478A-AC92-EF314DB0B6E9}" type="slidenum">
              <a:rPr lang="en-GB" smtClean="0"/>
              <a:t>‹#›</a:t>
            </a:fld>
            <a:endParaRPr lang="en-GB"/>
          </a:p>
        </p:txBody>
      </p:sp>
    </p:spTree>
    <p:extLst>
      <p:ext uri="{BB962C8B-B14F-4D97-AF65-F5344CB8AC3E}">
        <p14:creationId xmlns:p14="http://schemas.microsoft.com/office/powerpoint/2010/main" val="3096288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jpg"/><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8.svg"/><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6639"/>
          <a:stretch/>
        </p:blipFill>
        <p:spPr>
          <a:xfrm>
            <a:off x="20" y="10"/>
            <a:ext cx="12191980" cy="6857990"/>
          </a:xfrm>
          <a:prstGeom prst="rect">
            <a:avLst/>
          </a:prstGeom>
        </p:spPr>
      </p:pic>
      <p:sp>
        <p:nvSpPr>
          <p:cNvPr id="16"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ctrTitle"/>
          </p:nvPr>
        </p:nvSpPr>
        <p:spPr>
          <a:xfrm>
            <a:off x="7675809" y="2663688"/>
            <a:ext cx="4516192" cy="2402299"/>
          </a:xfrm>
        </p:spPr>
        <p:txBody>
          <a:bodyPr>
            <a:noAutofit/>
          </a:bodyPr>
          <a:lstStyle/>
          <a:p>
            <a:r>
              <a:rPr lang="en-GB" sz="5400" b="1" dirty="0">
                <a:effectLst>
                  <a:outerShdw blurRad="38100" dist="38100" dir="2700000" algn="tl">
                    <a:srgbClr val="000000">
                      <a:alpha val="43137"/>
                    </a:srgbClr>
                  </a:outerShdw>
                </a:effectLst>
                <a:latin typeface="Arial Narrow" panose="020B0606020202030204" pitchFamily="34" charset="0"/>
              </a:rPr>
              <a:t>Healthcare services and facilities</a:t>
            </a:r>
          </a:p>
        </p:txBody>
      </p:sp>
      <p:sp>
        <p:nvSpPr>
          <p:cNvPr id="3" name="Subtitle 2"/>
          <p:cNvSpPr>
            <a:spLocks noGrp="1"/>
          </p:cNvSpPr>
          <p:nvPr>
            <p:ph type="subTitle" idx="1"/>
          </p:nvPr>
        </p:nvSpPr>
        <p:spPr>
          <a:xfrm>
            <a:off x="7782910" y="5242675"/>
            <a:ext cx="4330262" cy="1467614"/>
          </a:xfrm>
        </p:spPr>
        <p:txBody>
          <a:bodyPr>
            <a:normAutofit fontScale="85000" lnSpcReduction="10000"/>
          </a:bodyPr>
          <a:lstStyle/>
          <a:p>
            <a:r>
              <a:rPr lang="en-US" dirty="0"/>
              <a:t>Dr. </a:t>
            </a:r>
            <a:r>
              <a:rPr lang="en-US" dirty="0" err="1"/>
              <a:t>Israa</a:t>
            </a:r>
            <a:r>
              <a:rPr lang="en-US" dirty="0"/>
              <a:t> Al-</a:t>
            </a:r>
            <a:r>
              <a:rPr lang="en-US" dirty="0" err="1"/>
              <a:t>Rawashdeh</a:t>
            </a:r>
            <a:r>
              <a:rPr lang="en-US" dirty="0"/>
              <a:t> MD, MPH, PhD</a:t>
            </a:r>
          </a:p>
          <a:p>
            <a:r>
              <a:rPr lang="en-US" dirty="0"/>
              <a:t>Faculty of Medicine</a:t>
            </a:r>
          </a:p>
          <a:p>
            <a:r>
              <a:rPr lang="en-US" dirty="0" err="1"/>
              <a:t>Mutah</a:t>
            </a:r>
            <a:r>
              <a:rPr lang="en-US" dirty="0"/>
              <a:t> University</a:t>
            </a:r>
          </a:p>
          <a:p>
            <a:r>
              <a:rPr lang="en-US" dirty="0" smtClean="0"/>
              <a:t>202</a:t>
            </a:r>
            <a:r>
              <a:rPr lang="en-GB" dirty="0" smtClean="0"/>
              <a:t>2</a:t>
            </a:r>
            <a:endParaRPr lang="en-US" dirty="0"/>
          </a:p>
          <a:p>
            <a:endParaRPr lang="en-GB" sz="500" dirty="0"/>
          </a:p>
        </p:txBody>
      </p:sp>
      <p:cxnSp>
        <p:nvCxnSpPr>
          <p:cNvPr id="11" name="Straight Connector 10">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097749" y="2663688"/>
            <a:ext cx="3996521" cy="20863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4400" b="1" dirty="0">
                <a:ln w="0"/>
                <a:solidFill>
                  <a:schemeClr val="tx1"/>
                </a:solidFill>
                <a:effectLst>
                  <a:outerShdw blurRad="38100" dist="19050" dir="2700000" algn="tl" rotWithShape="0">
                    <a:schemeClr val="dk1">
                      <a:alpha val="40000"/>
                    </a:schemeClr>
                  </a:outerShdw>
                </a:effectLst>
              </a:rPr>
              <a:t>خدمات ومرافق الرعاية الصحية</a:t>
            </a:r>
            <a:endParaRPr lang="en-US" sz="44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32744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055" y="1136469"/>
            <a:ext cx="11291454" cy="5347458"/>
          </a:xfrm>
        </p:spPr>
        <p:txBody>
          <a:bodyPr>
            <a:normAutofit fontScale="85000" lnSpcReduction="20000"/>
          </a:bodyPr>
          <a:lstStyle/>
          <a:p>
            <a:pPr algn="just"/>
            <a:endParaRPr lang="en-US" sz="3100" dirty="0"/>
          </a:p>
          <a:p>
            <a:pPr algn="just">
              <a:buNone/>
            </a:pPr>
            <a:r>
              <a:rPr lang="en-US" sz="3100" dirty="0"/>
              <a:t>The </a:t>
            </a:r>
            <a:r>
              <a:rPr lang="en-US" sz="3100" dirty="0" smtClean="0"/>
              <a:t>health </a:t>
            </a:r>
            <a:r>
              <a:rPr lang="en-US" sz="3100" dirty="0"/>
              <a:t>care facilities are two categories </a:t>
            </a:r>
            <a:r>
              <a:rPr lang="en-US" sz="3600" b="1" dirty="0"/>
              <a:t>by ownership</a:t>
            </a:r>
            <a:r>
              <a:rPr lang="en-US" sz="3100" dirty="0"/>
              <a:t>: </a:t>
            </a:r>
            <a:r>
              <a:rPr lang="ar-JO" sz="3100" dirty="0"/>
              <a:t>مرافق الرعاية الصحية فئتان حسب الملكية:</a:t>
            </a:r>
            <a:endParaRPr lang="en-US" sz="3100" dirty="0"/>
          </a:p>
          <a:p>
            <a:pPr algn="just">
              <a:buFont typeface="Wingdings" panose="05000000000000000000" pitchFamily="2" charset="2"/>
              <a:buChar char="v"/>
            </a:pPr>
            <a:r>
              <a:rPr lang="en-US" sz="3100" b="1" dirty="0" smtClean="0">
                <a:solidFill>
                  <a:srgbClr val="0070C0"/>
                </a:solidFill>
              </a:rPr>
              <a:t>For </a:t>
            </a:r>
            <a:r>
              <a:rPr lang="en-US" sz="3100" b="1" dirty="0" smtClean="0">
                <a:solidFill>
                  <a:srgbClr val="0070C0"/>
                </a:solidFill>
              </a:rPr>
              <a:t>profit</a:t>
            </a:r>
            <a:r>
              <a:rPr lang="ar-JO" sz="3100" b="1" dirty="0">
                <a:solidFill>
                  <a:srgbClr val="0070C0"/>
                </a:solidFill>
              </a:rPr>
              <a:t> من أجل </a:t>
            </a:r>
            <a:r>
              <a:rPr lang="ar-JO" sz="3100" b="1" dirty="0" smtClean="0">
                <a:solidFill>
                  <a:srgbClr val="0070C0"/>
                </a:solidFill>
              </a:rPr>
              <a:t>الربح </a:t>
            </a:r>
            <a:endParaRPr lang="en-US" sz="3100" b="1" dirty="0">
              <a:solidFill>
                <a:srgbClr val="0070C0"/>
              </a:solidFill>
            </a:endParaRPr>
          </a:p>
          <a:p>
            <a:pPr algn="just">
              <a:buFont typeface="Wingdings" panose="05000000000000000000" pitchFamily="2" charset="2"/>
              <a:buChar char="v"/>
            </a:pPr>
            <a:r>
              <a:rPr lang="en-US" sz="3100" b="1" dirty="0" smtClean="0">
                <a:solidFill>
                  <a:srgbClr val="0070C0"/>
                </a:solidFill>
              </a:rPr>
              <a:t>Not-for-profit</a:t>
            </a:r>
            <a:r>
              <a:rPr lang="ar-JO" sz="3100" b="1" dirty="0">
                <a:solidFill>
                  <a:srgbClr val="0070C0"/>
                </a:solidFill>
              </a:rPr>
              <a:t> غير هادفة </a:t>
            </a:r>
            <a:r>
              <a:rPr lang="ar-JO" sz="3100" b="1" dirty="0" smtClean="0">
                <a:solidFill>
                  <a:srgbClr val="0070C0"/>
                </a:solidFill>
              </a:rPr>
              <a:t>للربح </a:t>
            </a:r>
            <a:endParaRPr lang="en-US" sz="3100" b="1" dirty="0">
              <a:solidFill>
                <a:srgbClr val="0070C0"/>
              </a:solidFill>
            </a:endParaRPr>
          </a:p>
          <a:p>
            <a:pPr algn="just">
              <a:buNone/>
            </a:pPr>
            <a:endParaRPr lang="en-US" sz="3100" b="1" dirty="0"/>
          </a:p>
          <a:p>
            <a:pPr algn="just">
              <a:buNone/>
            </a:pPr>
            <a:r>
              <a:rPr lang="en-US" sz="3100" b="1" u="sng" dirty="0" smtClean="0">
                <a:solidFill>
                  <a:srgbClr val="0070C0"/>
                </a:solidFill>
              </a:rPr>
              <a:t>For-profit </a:t>
            </a:r>
            <a:r>
              <a:rPr lang="en-US" sz="3100" b="1" u="sng" dirty="0">
                <a:solidFill>
                  <a:srgbClr val="0070C0"/>
                </a:solidFill>
              </a:rPr>
              <a:t>facilities: </a:t>
            </a:r>
            <a:r>
              <a:rPr lang="en-US" sz="3100" dirty="0"/>
              <a:t>are owned and run by corporations with shareholders </a:t>
            </a:r>
            <a:r>
              <a:rPr lang="en-US" sz="3100" dirty="0" smtClean="0"/>
              <a:t>e.g</a:t>
            </a:r>
            <a:r>
              <a:rPr lang="en-US" sz="3100" dirty="0"/>
              <a:t>. private health sectors. </a:t>
            </a:r>
            <a:r>
              <a:rPr lang="ar-JO" sz="3100" dirty="0"/>
              <a:t>المنشآت الهادفة للربح: مملوكة ومدارة من قبل الشركات مع المساهمين على سبيل المثال القطاعات الصحية الخاصة.</a:t>
            </a:r>
            <a:endParaRPr lang="en-US" sz="3100" dirty="0"/>
          </a:p>
          <a:p>
            <a:pPr algn="just">
              <a:buNone/>
            </a:pPr>
            <a:r>
              <a:rPr lang="en-US" sz="3100" b="1" u="sng" dirty="0">
                <a:solidFill>
                  <a:srgbClr val="0070C0"/>
                </a:solidFill>
              </a:rPr>
              <a:t>Not-for-profit (nonprofit) </a:t>
            </a:r>
            <a:r>
              <a:rPr lang="en-US" sz="3100" dirty="0"/>
              <a:t>facilities </a:t>
            </a:r>
            <a:r>
              <a:rPr lang="en-US" sz="3100" dirty="0" smtClean="0"/>
              <a:t>owned </a:t>
            </a:r>
            <a:r>
              <a:rPr lang="en-US" sz="3100" dirty="0"/>
              <a:t>and run by the public (a public entity such as </a:t>
            </a:r>
            <a:r>
              <a:rPr lang="en-US" sz="3100" dirty="0" smtClean="0"/>
              <a:t>government</a:t>
            </a:r>
            <a:r>
              <a:rPr lang="en-US" sz="3100" dirty="0"/>
              <a:t>, or an agency of the government, such as a military hospitals or a specialized group, such as a religious organization or community association</a:t>
            </a:r>
            <a:r>
              <a:rPr lang="en-US" sz="3100" dirty="0" smtClean="0"/>
              <a:t>.</a:t>
            </a:r>
            <a:r>
              <a:rPr lang="ar-JO" sz="3100" dirty="0"/>
              <a:t> المنشآت غير الهادفة للربح (غير الربحية) التي يملكها ويديرها الجمهور (كيان عام مثل الحكومة ، أو وكالة حكومية ، مثل المستشفيات العسكرية أو مجموعة متخصصة ، مثل منظمة دينية أو جمعية مجتمعية.</a:t>
            </a:r>
            <a:endParaRPr lang="en-US" sz="3100" dirty="0"/>
          </a:p>
          <a:p>
            <a:endParaRPr lang="en-US" dirty="0"/>
          </a:p>
        </p:txBody>
      </p:sp>
      <p:grpSp>
        <p:nvGrpSpPr>
          <p:cNvPr id="6" name="Group 5">
            <a:extLst>
              <a:ext uri="{FF2B5EF4-FFF2-40B4-BE49-F238E27FC236}">
                <a16:creationId xmlns="" xmlns:a16="http://schemas.microsoft.com/office/drawing/2014/main" id="{C072CACF-8ACD-468D-956B-147E26E02251}"/>
              </a:ext>
            </a:extLst>
          </p:cNvPr>
          <p:cNvGrpSpPr/>
          <p:nvPr/>
        </p:nvGrpSpPr>
        <p:grpSpPr>
          <a:xfrm>
            <a:off x="1576866" y="188820"/>
            <a:ext cx="8317832" cy="1123954"/>
            <a:chOff x="1694579" y="1328135"/>
            <a:chExt cx="8317832" cy="1123954"/>
          </a:xfrm>
          <a:scene3d>
            <a:camera prst="orthographicFront"/>
            <a:lightRig rig="threePt" dir="t">
              <a:rot lat="0" lon="0" rev="7500000"/>
            </a:lightRig>
          </a:scene3d>
        </p:grpSpPr>
        <p:sp>
          <p:nvSpPr>
            <p:cNvPr id="7" name="Rectangle: Rounded Corners 6">
              <a:extLst>
                <a:ext uri="{FF2B5EF4-FFF2-40B4-BE49-F238E27FC236}">
                  <a16:creationId xmlns="" xmlns:a16="http://schemas.microsoft.com/office/drawing/2014/main" id="{8E38A885-572D-4D76-AB81-D3B2CCC9B025}"/>
                </a:ext>
              </a:extLst>
            </p:cNvPr>
            <p:cNvSpPr/>
            <p:nvPr/>
          </p:nvSpPr>
          <p:spPr>
            <a:xfrm>
              <a:off x="1694579" y="1328135"/>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Rectangle: Rounded Corners 4">
              <a:extLst>
                <a:ext uri="{FF2B5EF4-FFF2-40B4-BE49-F238E27FC236}">
                  <a16:creationId xmlns="" xmlns:a16="http://schemas.microsoft.com/office/drawing/2014/main" id="{08DB69A2-C9C9-49DF-8C74-9953202B4538}"/>
                </a:ext>
              </a:extLst>
            </p:cNvPr>
            <p:cNvSpPr txBox="1"/>
            <p:nvPr/>
          </p:nvSpPr>
          <p:spPr>
            <a:xfrm>
              <a:off x="1749456" y="1383012"/>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GB" sz="3100" kern="1200"/>
                <a:t>By type of ownership</a:t>
              </a:r>
            </a:p>
          </p:txBody>
        </p:sp>
      </p:grpSp>
    </p:spTree>
    <p:extLst>
      <p:ext uri="{BB962C8B-B14F-4D97-AF65-F5344CB8AC3E}">
        <p14:creationId xmlns:p14="http://schemas.microsoft.com/office/powerpoint/2010/main" val="5540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801414"/>
            <a:ext cx="11734801" cy="5056586"/>
          </a:xfrm>
        </p:spPr>
        <p:txBody>
          <a:bodyPr>
            <a:normAutofit fontScale="77500" lnSpcReduction="20000"/>
          </a:bodyPr>
          <a:lstStyle/>
          <a:p>
            <a:pPr>
              <a:buNone/>
            </a:pPr>
            <a:r>
              <a:rPr lang="en-US" i="1" dirty="0">
                <a:solidFill>
                  <a:srgbClr val="FF0000"/>
                </a:solidFill>
              </a:rPr>
              <a:t>Outpatient facilities </a:t>
            </a:r>
            <a:r>
              <a:rPr lang="en-US" dirty="0"/>
              <a:t>provide only health care services, not longer than twenty-four hours</a:t>
            </a:r>
            <a:r>
              <a:rPr lang="en-US" dirty="0" smtClean="0"/>
              <a:t>.</a:t>
            </a:r>
            <a:endParaRPr lang="ar-JO" dirty="0" smtClean="0"/>
          </a:p>
          <a:p>
            <a:pPr>
              <a:buNone/>
            </a:pPr>
            <a:r>
              <a:rPr lang="ar-JO" dirty="0" smtClean="0"/>
              <a:t> </a:t>
            </a:r>
            <a:r>
              <a:rPr lang="ar-JO" dirty="0"/>
              <a:t>تقدم مرافق العيادات الخارجية خدمات الرعاية الصحية فقط ، ولا تزيد مدتها عن أربع وعشرين ساعة.</a:t>
            </a:r>
            <a:endParaRPr lang="en-US" dirty="0"/>
          </a:p>
          <a:p>
            <a:pPr>
              <a:buNone/>
            </a:pPr>
            <a:r>
              <a:rPr lang="en-US" i="1" dirty="0">
                <a:solidFill>
                  <a:srgbClr val="FF0000"/>
                </a:solidFill>
              </a:rPr>
              <a:t>Inpatient facilities </a:t>
            </a:r>
            <a:r>
              <a:rPr lang="en-US" dirty="0"/>
              <a:t>are those that provide health care treatments and procedures, along with room, nourishment, and necessary services, to a patient who requires medically supervised care </a:t>
            </a:r>
            <a:r>
              <a:rPr lang="en-US" i="1" dirty="0" smtClean="0"/>
              <a:t>for </a:t>
            </a:r>
            <a:r>
              <a:rPr lang="en-US" i="1" dirty="0"/>
              <a:t>at least twenty-four to forty-eight hours</a:t>
            </a:r>
            <a:r>
              <a:rPr lang="en-US" i="1" dirty="0" smtClean="0"/>
              <a:t>.</a:t>
            </a:r>
            <a:endParaRPr lang="ar-JO" i="1" dirty="0" smtClean="0"/>
          </a:p>
          <a:p>
            <a:pPr>
              <a:buNone/>
            </a:pPr>
            <a:r>
              <a:rPr lang="ar-JO" i="1" dirty="0" smtClean="0"/>
              <a:t> </a:t>
            </a:r>
            <a:r>
              <a:rPr lang="ar-JO" i="1" dirty="0"/>
              <a:t>مرافق المرضى الداخليين هي تلك التي تقدم علاجات وإجراءات الرعاية الصحية ، إلى جانب الغرفة والتغذية والخدمات الضرورية ، للمريض الذي يحتاج إلى رعاية تحت إشراف طبي لمدة أربع وعشرين إلى ثمان وأربعين ساعة على الأقل.</a:t>
            </a:r>
            <a:endParaRPr lang="en-US" i="1" dirty="0"/>
          </a:p>
          <a:p>
            <a:pPr>
              <a:buNone/>
            </a:pPr>
            <a:endParaRPr lang="en-US" i="1" dirty="0"/>
          </a:p>
          <a:p>
            <a:pPr>
              <a:lnSpc>
                <a:spcPct val="110000"/>
              </a:lnSpc>
              <a:buNone/>
            </a:pPr>
            <a:endParaRPr lang="ar-JO" dirty="0" smtClean="0">
              <a:effectLst>
                <a:outerShdw blurRad="38100" dist="38100" dir="2700000" algn="tl">
                  <a:srgbClr val="000000">
                    <a:alpha val="43137"/>
                  </a:srgbClr>
                </a:outerShdw>
              </a:effectLst>
            </a:endParaRPr>
          </a:p>
          <a:p>
            <a:pPr>
              <a:lnSpc>
                <a:spcPct val="110000"/>
              </a:lnSpc>
              <a:buNone/>
            </a:pPr>
            <a:r>
              <a:rPr lang="en-US" dirty="0" smtClean="0">
                <a:effectLst>
                  <a:outerShdw blurRad="38100" dist="38100" dir="2700000" algn="tl">
                    <a:srgbClr val="000000">
                      <a:alpha val="43137"/>
                    </a:srgbClr>
                  </a:outerShdw>
                </a:effectLst>
              </a:rPr>
              <a:t>A </a:t>
            </a:r>
            <a:r>
              <a:rPr lang="en-US" dirty="0">
                <a:effectLst>
                  <a:outerShdw blurRad="38100" dist="38100" dir="2700000" algn="tl">
                    <a:srgbClr val="000000">
                      <a:alpha val="43137"/>
                    </a:srgbClr>
                  </a:outerShdw>
                </a:effectLst>
              </a:rPr>
              <a:t>date of service </a:t>
            </a:r>
            <a:r>
              <a:rPr lang="en-US" dirty="0"/>
              <a:t>is a calendar </a:t>
            </a:r>
            <a:r>
              <a:rPr lang="en-US" dirty="0" smtClean="0"/>
              <a:t>day—12:00 </a:t>
            </a:r>
            <a:r>
              <a:rPr lang="en-US" dirty="0"/>
              <a:t>a.m. to 11:59 p.m.—while </a:t>
            </a:r>
            <a:r>
              <a:rPr lang="en-US" dirty="0">
                <a:effectLst>
                  <a:outerShdw blurRad="38100" dist="38100" dir="2700000" algn="tl">
                    <a:srgbClr val="000000">
                      <a:alpha val="43137"/>
                    </a:srgbClr>
                  </a:outerShdw>
                </a:effectLst>
              </a:rPr>
              <a:t>twenty-four hours</a:t>
            </a:r>
            <a:r>
              <a:rPr lang="en-US" dirty="0"/>
              <a:t> is exactly twenty-four consecutive hours. In some cases, a patient may be kept in the facility for twenty-four hours and this actually represents two dates of service. </a:t>
            </a:r>
            <a:endParaRPr lang="ar-JO" dirty="0" smtClean="0"/>
          </a:p>
          <a:p>
            <a:pPr>
              <a:lnSpc>
                <a:spcPct val="110000"/>
              </a:lnSpc>
              <a:buNone/>
            </a:pPr>
            <a:r>
              <a:rPr lang="ar-JO" dirty="0" smtClean="0"/>
              <a:t>تاريخ </a:t>
            </a:r>
            <a:r>
              <a:rPr lang="ar-JO" dirty="0"/>
              <a:t>الخدمة هو يوم </a:t>
            </a:r>
            <a:r>
              <a:rPr lang="ar-JO" dirty="0" smtClean="0"/>
              <a:t>تقويمي </a:t>
            </a:r>
            <a:r>
              <a:rPr lang="ar-JO" dirty="0"/>
              <a:t>- من 12:00 صباحًا حتى 11:59 مساءً - بينما 24 ساعة هي بالضبط 24 ساعة متتالية. في بعض الحالات ، قد يبقى المريض في المنشأة لمدة أربع وعشرين ساعة وهذا يمثل في الواقع تاريخين من الخدمة.</a:t>
            </a:r>
            <a:endParaRPr lang="en-US" dirty="0"/>
          </a:p>
          <a:p>
            <a:endParaRPr lang="en-US" dirty="0"/>
          </a:p>
        </p:txBody>
      </p:sp>
      <p:grpSp>
        <p:nvGrpSpPr>
          <p:cNvPr id="4" name="Group 3">
            <a:extLst>
              <a:ext uri="{FF2B5EF4-FFF2-40B4-BE49-F238E27FC236}">
                <a16:creationId xmlns="" xmlns:a16="http://schemas.microsoft.com/office/drawing/2014/main" id="{356F7A01-E6C4-4C7D-B901-76082D4AA8A4}"/>
              </a:ext>
            </a:extLst>
          </p:cNvPr>
          <p:cNvGrpSpPr/>
          <p:nvPr/>
        </p:nvGrpSpPr>
        <p:grpSpPr>
          <a:xfrm>
            <a:off x="1850055" y="-24316"/>
            <a:ext cx="8317832" cy="1151968"/>
            <a:chOff x="1694579" y="2558950"/>
            <a:chExt cx="8317832" cy="1151968"/>
          </a:xfrm>
          <a:scene3d>
            <a:camera prst="orthographicFront"/>
            <a:lightRig rig="threePt" dir="t">
              <a:rot lat="0" lon="0" rev="7500000"/>
            </a:lightRig>
          </a:scene3d>
        </p:grpSpPr>
        <p:sp>
          <p:nvSpPr>
            <p:cNvPr id="5" name="Rectangle: Rounded Corners 4">
              <a:extLst>
                <a:ext uri="{FF2B5EF4-FFF2-40B4-BE49-F238E27FC236}">
                  <a16:creationId xmlns="" xmlns:a16="http://schemas.microsoft.com/office/drawing/2014/main" id="{2CF59D80-3CAB-450A-9DE6-9C445F96008A}"/>
                </a:ext>
              </a:extLst>
            </p:cNvPr>
            <p:cNvSpPr/>
            <p:nvPr/>
          </p:nvSpPr>
          <p:spPr>
            <a:xfrm>
              <a:off x="1694579" y="258696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 name="Rectangle: Rounded Corners 4">
              <a:extLst>
                <a:ext uri="{FF2B5EF4-FFF2-40B4-BE49-F238E27FC236}">
                  <a16:creationId xmlns="" xmlns:a16="http://schemas.microsoft.com/office/drawing/2014/main" id="{9126B89A-19FF-458E-A27D-934AA34FEBA1}"/>
                </a:ext>
              </a:extLst>
            </p:cNvPr>
            <p:cNvSpPr txBox="1"/>
            <p:nvPr/>
          </p:nvSpPr>
          <p:spPr>
            <a:xfrm>
              <a:off x="1749456" y="2558950"/>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GB" sz="3100" kern="1200" dirty="0"/>
                <a:t>By the duration of </a:t>
              </a:r>
              <a:r>
                <a:rPr lang="en-GB" sz="3100" kern="1200" dirty="0" smtClean="0"/>
                <a:t>care</a:t>
              </a:r>
              <a:r>
                <a:rPr lang="ar-JO" sz="3100" dirty="0"/>
                <a:t> حسب مدة </a:t>
              </a:r>
              <a:r>
                <a:rPr lang="ar-JO" sz="3100" dirty="0" smtClean="0"/>
                <a:t>الرعاية </a:t>
              </a:r>
              <a:endParaRPr lang="en-GB" sz="3100" kern="1200" dirty="0"/>
            </a:p>
          </p:txBody>
        </p:sp>
      </p:grpSp>
      <p:sp>
        <p:nvSpPr>
          <p:cNvPr id="7" name="TextBox 6">
            <a:extLst>
              <a:ext uri="{FF2B5EF4-FFF2-40B4-BE49-F238E27FC236}">
                <a16:creationId xmlns="" xmlns:a16="http://schemas.microsoft.com/office/drawing/2014/main" id="{ACD1EB79-21A8-4E68-848B-C227E4611648}"/>
              </a:ext>
            </a:extLst>
          </p:cNvPr>
          <p:cNvSpPr txBox="1"/>
          <p:nvPr/>
        </p:nvSpPr>
        <p:spPr>
          <a:xfrm>
            <a:off x="578854" y="1017898"/>
            <a:ext cx="11117244" cy="738664"/>
          </a:xfrm>
          <a:prstGeom prst="rect">
            <a:avLst/>
          </a:prstGeom>
          <a:solidFill>
            <a:schemeClr val="accent5">
              <a:lumMod val="20000"/>
              <a:lumOff val="80000"/>
            </a:schemeClr>
          </a:solidFill>
        </p:spPr>
        <p:txBody>
          <a:bodyPr wrap="square" rtlCol="0">
            <a:spAutoFit/>
          </a:bodyPr>
          <a:lstStyle/>
          <a:p>
            <a:r>
              <a:rPr lang="en-US" sz="2400" b="1" dirty="0"/>
              <a:t>A health care facility also is categorized as either an </a:t>
            </a:r>
            <a:r>
              <a:rPr lang="en-US" sz="2400" b="1" i="1" dirty="0"/>
              <a:t>outpatient or inpatient</a:t>
            </a:r>
            <a:r>
              <a:rPr lang="en-US" sz="2400" b="1" dirty="0"/>
              <a:t> facility</a:t>
            </a:r>
            <a:r>
              <a:rPr lang="en-US" dirty="0" smtClean="0"/>
              <a:t>.</a:t>
            </a:r>
            <a:endParaRPr lang="ar-JO" dirty="0" smtClean="0"/>
          </a:p>
          <a:p>
            <a:r>
              <a:rPr lang="ar-JO" dirty="0"/>
              <a:t>يتم أيضًا تصنيف مرفق الرعاية الصحية على أنه مرفق للمرضى الخارجيين أو للمرضى الداخليين.</a:t>
            </a:r>
            <a:r>
              <a:rPr lang="en-US" dirty="0" smtClean="0"/>
              <a:t> </a:t>
            </a:r>
            <a:endParaRPr lang="en-US" dirty="0"/>
          </a:p>
        </p:txBody>
      </p:sp>
      <p:sp>
        <p:nvSpPr>
          <p:cNvPr id="8" name="TextBox 7">
            <a:extLst>
              <a:ext uri="{FF2B5EF4-FFF2-40B4-BE49-F238E27FC236}">
                <a16:creationId xmlns="" xmlns:a16="http://schemas.microsoft.com/office/drawing/2014/main" id="{06C4EECB-92FC-4EED-A3B0-CD481C0D71F3}"/>
              </a:ext>
            </a:extLst>
          </p:cNvPr>
          <p:cNvSpPr txBox="1"/>
          <p:nvPr/>
        </p:nvSpPr>
        <p:spPr>
          <a:xfrm>
            <a:off x="578854" y="3836606"/>
            <a:ext cx="11112721" cy="677108"/>
          </a:xfrm>
          <a:prstGeom prst="rect">
            <a:avLst/>
          </a:prstGeom>
          <a:solidFill>
            <a:schemeClr val="accent1">
              <a:lumMod val="20000"/>
              <a:lumOff val="80000"/>
            </a:schemeClr>
          </a:solidFill>
        </p:spPr>
        <p:txBody>
          <a:bodyPr wrap="square" rtlCol="0">
            <a:spAutoFit/>
          </a:bodyPr>
          <a:lstStyle/>
          <a:p>
            <a:r>
              <a:rPr lang="en-US" sz="2000" b="1" dirty="0">
                <a:solidFill>
                  <a:srgbClr val="00B050"/>
                </a:solidFill>
              </a:rPr>
              <a:t>NOTE: In health care, there is a specific difference between date of service and twenty-four hours</a:t>
            </a:r>
            <a:r>
              <a:rPr lang="en-US" b="1" dirty="0">
                <a:solidFill>
                  <a:srgbClr val="00B050"/>
                </a:solidFill>
              </a:rPr>
              <a:t>.</a:t>
            </a:r>
          </a:p>
          <a:p>
            <a:r>
              <a:rPr lang="ar-JO" dirty="0"/>
              <a:t>ملحوظة: في مجال الرعاية الصحية ، هناك فرق محدد بين تاريخ الخدمة وأربع وعشرين ساعة.</a:t>
            </a:r>
            <a:endParaRPr lang="en-GB" dirty="0"/>
          </a:p>
        </p:txBody>
      </p:sp>
    </p:spTree>
    <p:extLst>
      <p:ext uri="{BB962C8B-B14F-4D97-AF65-F5344CB8AC3E}">
        <p14:creationId xmlns:p14="http://schemas.microsoft.com/office/powerpoint/2010/main" val="42246315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Inpatient treatment cartoon Royalty Free Vector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11212"/>
          <a:stretch/>
        </p:blipFill>
        <p:spPr bwMode="auto">
          <a:xfrm>
            <a:off x="224848" y="365125"/>
            <a:ext cx="6037372" cy="4181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096000" y="1690688"/>
            <a:ext cx="5450177" cy="4989008"/>
          </a:xfrm>
          <a:prstGeom prst="rect">
            <a:avLst/>
          </a:prstGeom>
        </p:spPr>
      </p:pic>
    </p:spTree>
    <p:extLst>
      <p:ext uri="{BB962C8B-B14F-4D97-AF65-F5344CB8AC3E}">
        <p14:creationId xmlns:p14="http://schemas.microsoft.com/office/powerpoint/2010/main" val="1386181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r>
            <a:br>
              <a:rPr lang="en-US" dirty="0"/>
            </a:br>
            <a:endParaRPr lang="en-US" dirty="0"/>
          </a:p>
        </p:txBody>
      </p:sp>
      <p:sp>
        <p:nvSpPr>
          <p:cNvPr id="3" name="Content Placeholder 2"/>
          <p:cNvSpPr>
            <a:spLocks noGrp="1"/>
          </p:cNvSpPr>
          <p:nvPr>
            <p:ph idx="1"/>
          </p:nvPr>
        </p:nvSpPr>
        <p:spPr>
          <a:xfrm>
            <a:off x="193183" y="940526"/>
            <a:ext cx="11616744" cy="5692094"/>
          </a:xfrm>
        </p:spPr>
        <p:txBody>
          <a:bodyPr>
            <a:normAutofit fontScale="62500" lnSpcReduction="20000"/>
          </a:bodyPr>
          <a:lstStyle/>
          <a:p>
            <a:pPr>
              <a:buNone/>
            </a:pPr>
            <a:endParaRPr lang="en-US" dirty="0"/>
          </a:p>
          <a:p>
            <a:pPr>
              <a:buNone/>
            </a:pPr>
            <a:r>
              <a:rPr lang="en-US" dirty="0"/>
              <a:t>•</a:t>
            </a:r>
            <a:r>
              <a:rPr lang="en-US" sz="3800" u="sng" dirty="0">
                <a:solidFill>
                  <a:srgbClr val="0070C0"/>
                </a:solidFill>
              </a:rPr>
              <a:t>	</a:t>
            </a:r>
            <a:r>
              <a:rPr lang="en-US" sz="3800" b="1" u="sng" dirty="0">
                <a:solidFill>
                  <a:srgbClr val="0070C0"/>
                </a:solidFill>
              </a:rPr>
              <a:t>Acute care</a:t>
            </a:r>
            <a:r>
              <a:rPr lang="en-US" sz="3800" u="sng" dirty="0">
                <a:solidFill>
                  <a:srgbClr val="0070C0"/>
                </a:solidFill>
              </a:rPr>
              <a:t>: </a:t>
            </a:r>
            <a:r>
              <a:rPr lang="en-US" dirty="0"/>
              <a:t>immediate and short-term care in an inpatient setting for diagnostic and therapeutic care. </a:t>
            </a:r>
            <a:r>
              <a:rPr lang="en-US" u="sng" dirty="0"/>
              <a:t>Inpatient medical and surgical servic</a:t>
            </a:r>
            <a:r>
              <a:rPr lang="en-US" dirty="0"/>
              <a:t>es may be administered for conditions, diseases, and injuries that need various types of care around the clock (twenty-four hours a day</a:t>
            </a:r>
            <a:r>
              <a:rPr lang="en-US" dirty="0" smtClean="0"/>
              <a:t>).</a:t>
            </a:r>
            <a:r>
              <a:rPr lang="ar-JO" dirty="0" smtClean="0"/>
              <a:t> </a:t>
            </a:r>
          </a:p>
          <a:p>
            <a:pPr>
              <a:buNone/>
            </a:pPr>
            <a:r>
              <a:rPr lang="ar-JO" dirty="0"/>
              <a:t>الرعاية الحادة: رعاية فورية وقصيرة الأجل في بيئة للمرضى الداخليين للرعاية التشخيصية والعلاجية. يمكن تقديم الخدمات الطبية والجراحية للمرضى الداخليين للحالات والأمراض والإصابات التي تحتاج إلى أنواع مختلفة من الرعاية على مدار الساعة (أربع وعشرون ساعة في اليوم).</a:t>
            </a:r>
            <a:endParaRPr lang="en-US" dirty="0"/>
          </a:p>
          <a:p>
            <a:pPr>
              <a:buNone/>
            </a:pPr>
            <a:r>
              <a:rPr lang="en-US" dirty="0"/>
              <a:t>•	</a:t>
            </a:r>
            <a:r>
              <a:rPr lang="en-US" sz="3800" b="1" u="sng" dirty="0">
                <a:solidFill>
                  <a:srgbClr val="0070C0"/>
                </a:solidFill>
              </a:rPr>
              <a:t>Emergency </a:t>
            </a:r>
            <a:r>
              <a:rPr lang="en-US" sz="3800" b="1" u="sng" dirty="0" smtClean="0">
                <a:solidFill>
                  <a:srgbClr val="0070C0"/>
                </a:solidFill>
              </a:rPr>
              <a:t>Care: </a:t>
            </a:r>
            <a:r>
              <a:rPr lang="en-US" dirty="0"/>
              <a:t>are health care facilities that are open 24 hours a day/365 days a year to provide services to those who require immediate (unscheduled) medical attention based on a single situation or circumstance. </a:t>
            </a:r>
            <a:endParaRPr lang="ar-JO" dirty="0" smtClean="0"/>
          </a:p>
          <a:p>
            <a:pPr>
              <a:buNone/>
            </a:pPr>
            <a:r>
              <a:rPr lang="ar-JO" dirty="0"/>
              <a:t>• رعاية الطوارئ: هي مرافق رعاية صحية مفتوحة 24 ساعة في اليوم / 365 يومًا في السنة لتقديم الخدمات لأولئك الذين يحتاجون إلى رعاية طبية فورية (غير مجدولة) بناءً على موقف أو ظرف واحد.</a:t>
            </a:r>
            <a:endParaRPr lang="en-US" dirty="0"/>
          </a:p>
          <a:p>
            <a:pPr>
              <a:buNone/>
            </a:pPr>
            <a:r>
              <a:rPr lang="en-US" u="sng" dirty="0"/>
              <a:t>For example:</a:t>
            </a:r>
          </a:p>
          <a:p>
            <a:pPr>
              <a:buFont typeface="Courier New" panose="02070309020205020404" pitchFamily="49" charset="0"/>
              <a:buChar char="o"/>
            </a:pPr>
            <a:r>
              <a:rPr lang="en-US" dirty="0"/>
              <a:t>Trauma care (e.g., injuries from a car accident; fall); </a:t>
            </a:r>
            <a:r>
              <a:rPr lang="ar-JO" dirty="0"/>
              <a:t>العناية بالصدمات (على سبيل المثال ، الإصابات الناجمة عن حادث سيارة ، السقوط) ؛</a:t>
            </a:r>
            <a:endParaRPr lang="en-US" dirty="0"/>
          </a:p>
          <a:p>
            <a:pPr>
              <a:buFont typeface="Courier New" panose="02070309020205020404" pitchFamily="49" charset="0"/>
              <a:buChar char="o"/>
            </a:pPr>
            <a:r>
              <a:rPr lang="en-US" dirty="0"/>
              <a:t>Acute medical conditions (e.g., heart attack, labor and delivery); </a:t>
            </a:r>
            <a:r>
              <a:rPr lang="ar-JO" dirty="0"/>
              <a:t>الحالات الطبية الحادة (مثل النوبات القلبية والمخاض والولادة) ؛</a:t>
            </a:r>
            <a:endParaRPr lang="en-US" dirty="0"/>
          </a:p>
          <a:p>
            <a:pPr>
              <a:buFont typeface="Courier New" panose="02070309020205020404" pitchFamily="49" charset="0"/>
              <a:buChar char="o"/>
            </a:pPr>
            <a:r>
              <a:rPr lang="en-US" dirty="0"/>
              <a:t>Psychiatric emergency (e.g</a:t>
            </a:r>
            <a:r>
              <a:rPr lang="en-US" dirty="0" smtClean="0"/>
              <a:t>. </a:t>
            </a:r>
            <a:r>
              <a:rPr lang="en-US" dirty="0"/>
              <a:t>emotional crisis, severe shock</a:t>
            </a:r>
            <a:r>
              <a:rPr lang="en-US" dirty="0" smtClean="0"/>
              <a:t>).</a:t>
            </a:r>
            <a:r>
              <a:rPr lang="ar-JO" dirty="0"/>
              <a:t> الطوارئ النفسية (مثل الأزمة العاطفية والصدمة الشديدة</a:t>
            </a:r>
            <a:r>
              <a:rPr lang="ar-JO" dirty="0" smtClean="0"/>
              <a:t>). </a:t>
            </a:r>
            <a:endParaRPr lang="en-US" dirty="0"/>
          </a:p>
          <a:p>
            <a:pPr>
              <a:buNone/>
            </a:pPr>
            <a:r>
              <a:rPr lang="en-US" dirty="0"/>
              <a:t>These facilities </a:t>
            </a:r>
            <a:r>
              <a:rPr lang="en-US" dirty="0" smtClean="0"/>
              <a:t>employ </a:t>
            </a:r>
            <a:r>
              <a:rPr lang="en-US" dirty="0"/>
              <a:t>physicians and staff specially trained in emergency medicine or trauma medicine</a:t>
            </a:r>
            <a:r>
              <a:rPr lang="en-US" dirty="0" smtClean="0"/>
              <a:t>.</a:t>
            </a:r>
            <a:endParaRPr lang="ar-JO" dirty="0" smtClean="0"/>
          </a:p>
          <a:p>
            <a:pPr>
              <a:buNone/>
            </a:pPr>
            <a:r>
              <a:rPr lang="en-US" dirty="0" smtClean="0"/>
              <a:t> </a:t>
            </a:r>
            <a:r>
              <a:rPr lang="ar-JO" dirty="0"/>
              <a:t>توظف هذه المرافق أطباء وموظفين مدربين تدريباً خاصاً في طب الطوارئ أو طب الإصابات.</a:t>
            </a:r>
            <a:endParaRPr lang="en-US" dirty="0" smtClean="0"/>
          </a:p>
          <a:p>
            <a:pPr>
              <a:buNone/>
            </a:pPr>
            <a:r>
              <a:rPr lang="en-US" dirty="0" smtClean="0"/>
              <a:t>Emergency </a:t>
            </a:r>
            <a:r>
              <a:rPr lang="en-US" dirty="0"/>
              <a:t>departments (ED) are more often a part of an acute care hospital OR Independent facilities known as urgent care centers. </a:t>
            </a:r>
            <a:endParaRPr lang="ar-JO" dirty="0" smtClean="0"/>
          </a:p>
          <a:p>
            <a:pPr>
              <a:buNone/>
            </a:pPr>
            <a:r>
              <a:rPr lang="ar-JO" dirty="0"/>
              <a:t>غالبًا ما تكون أقسام الطوارئ </a:t>
            </a:r>
            <a:r>
              <a:rPr lang="ar-JO" dirty="0" smtClean="0"/>
              <a:t>)</a:t>
            </a:r>
            <a:r>
              <a:rPr lang="en-US" dirty="0" smtClean="0"/>
              <a:t>ED</a:t>
            </a:r>
            <a:r>
              <a:rPr lang="en-US" dirty="0"/>
              <a:t>) </a:t>
            </a:r>
            <a:r>
              <a:rPr lang="ar-JO" dirty="0"/>
              <a:t>جزءًا من مستشفى الرعاية الحادة أو مرافق مستقلة تُعرف باسم مراكز الرعاية العاجلة.</a:t>
            </a:r>
            <a:endParaRPr lang="en-US" dirty="0"/>
          </a:p>
          <a:p>
            <a:endParaRPr lang="en-US" dirty="0"/>
          </a:p>
        </p:txBody>
      </p:sp>
      <p:grpSp>
        <p:nvGrpSpPr>
          <p:cNvPr id="4" name="Group 3">
            <a:extLst>
              <a:ext uri="{FF2B5EF4-FFF2-40B4-BE49-F238E27FC236}">
                <a16:creationId xmlns="" xmlns:a16="http://schemas.microsoft.com/office/drawing/2014/main" id="{DCE26C5B-B940-4811-9605-FD5A2A7BDE37}"/>
              </a:ext>
            </a:extLst>
          </p:cNvPr>
          <p:cNvGrpSpPr/>
          <p:nvPr/>
        </p:nvGrpSpPr>
        <p:grpSpPr>
          <a:xfrm>
            <a:off x="1566023" y="90849"/>
            <a:ext cx="8317832" cy="1123954"/>
            <a:chOff x="1694579" y="3845794"/>
            <a:chExt cx="8317832" cy="1123954"/>
          </a:xfrm>
          <a:scene3d>
            <a:camera prst="orthographicFront"/>
            <a:lightRig rig="threePt" dir="t">
              <a:rot lat="0" lon="0" rev="7500000"/>
            </a:lightRig>
          </a:scene3d>
        </p:grpSpPr>
        <p:sp>
          <p:nvSpPr>
            <p:cNvPr id="5" name="Rectangle: Rounded Corners 4">
              <a:extLst>
                <a:ext uri="{FF2B5EF4-FFF2-40B4-BE49-F238E27FC236}">
                  <a16:creationId xmlns="" xmlns:a16="http://schemas.microsoft.com/office/drawing/2014/main" id="{450893A0-8586-4EF7-BE6F-415743433B9A}"/>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 name="Rectangle: Rounded Corners 4">
              <a:extLst>
                <a:ext uri="{FF2B5EF4-FFF2-40B4-BE49-F238E27FC236}">
                  <a16:creationId xmlns="" xmlns:a16="http://schemas.microsoft.com/office/drawing/2014/main" id="{D485CFBD-E974-4B4F-9C97-2384A093C63E}"/>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a:t>
              </a:r>
              <a:r>
                <a:rPr lang="en-US" sz="3100" kern="1200" dirty="0" smtClean="0"/>
                <a:t>provide</a:t>
              </a:r>
              <a:endParaRPr lang="ar-JO" sz="3100" kern="1200" dirty="0" smtClean="0"/>
            </a:p>
            <a:p>
              <a:pPr lvl="0" algn="ctr" defTabSz="1377950">
                <a:lnSpc>
                  <a:spcPct val="90000"/>
                </a:lnSpc>
                <a:spcBef>
                  <a:spcPct val="0"/>
                </a:spcBef>
                <a:spcAft>
                  <a:spcPct val="35000"/>
                </a:spcAft>
              </a:pPr>
              <a:r>
                <a:rPr lang="ar-JO" sz="3100" dirty="0"/>
                <a:t>حسب نوع خدمات الرعاية الصحية التي يقدمونها</a:t>
              </a:r>
              <a:endParaRPr lang="en-GB" sz="3100" kern="1200" dirty="0"/>
            </a:p>
          </p:txBody>
        </p:sp>
      </p:grpSp>
    </p:spTree>
    <p:extLst>
      <p:ext uri="{BB962C8B-B14F-4D97-AF65-F5344CB8AC3E}">
        <p14:creationId xmlns:p14="http://schemas.microsoft.com/office/powerpoint/2010/main" val="4209449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055" y="1825624"/>
            <a:ext cx="10882745" cy="4921539"/>
          </a:xfrm>
        </p:spPr>
        <p:txBody>
          <a:bodyPr>
            <a:normAutofit fontScale="70000" lnSpcReduction="20000"/>
          </a:bodyPr>
          <a:lstStyle/>
          <a:p>
            <a:pPr marL="0" indent="0">
              <a:buNone/>
            </a:pPr>
            <a:r>
              <a:rPr lang="en-US" dirty="0"/>
              <a:t>• </a:t>
            </a:r>
            <a:r>
              <a:rPr lang="en-US" sz="3500" b="1" u="sng" dirty="0">
                <a:solidFill>
                  <a:srgbClr val="0070C0"/>
                </a:solidFill>
              </a:rPr>
              <a:t>Community or regional hospitals </a:t>
            </a:r>
            <a:r>
              <a:rPr lang="en-US" dirty="0"/>
              <a:t>are focused on providing services that are important to those in their patient population. Whether large or small (measured by the number of beds), this facility will be licensed as an “acute care hospital,” and it will always include an emergency department</a:t>
            </a:r>
            <a:r>
              <a:rPr lang="en-US" dirty="0" smtClean="0"/>
              <a:t>.</a:t>
            </a:r>
            <a:endParaRPr lang="ar-JO" dirty="0"/>
          </a:p>
          <a:p>
            <a:pPr marL="0" indent="0" algn="r" rtl="1">
              <a:buNone/>
            </a:pPr>
            <a:r>
              <a:rPr lang="ar-JO" dirty="0"/>
              <a:t>• تركز المستشفيات المجتمعية أو الإقليمية على تقديم الخدمات المهمة لأولئك المرضى من سكانها. سواء كانت كبيرة أو صغيرة (تقاس بعدد الأسرة) ، سيتم ترخيص هذا المرفق باعتباره "مستشفى للرعاية الحادة" ، وسيشمل دائمًا قسمًا للطوارئ.</a:t>
            </a:r>
            <a:endParaRPr lang="en-US" dirty="0"/>
          </a:p>
          <a:p>
            <a:r>
              <a:rPr lang="en-US" sz="3500" b="1" u="sng" dirty="0">
                <a:solidFill>
                  <a:srgbClr val="0070C0"/>
                </a:solidFill>
              </a:rPr>
              <a:t>Medical specialty  </a:t>
            </a:r>
            <a:r>
              <a:rPr lang="en-US" dirty="0"/>
              <a:t>focused on providing </a:t>
            </a:r>
            <a:r>
              <a:rPr lang="en-US" i="1" dirty="0"/>
              <a:t>specialized care in a certain field </a:t>
            </a:r>
            <a:r>
              <a:rPr lang="en-US" b="1" dirty="0"/>
              <a:t>(</a:t>
            </a:r>
            <a:r>
              <a:rPr lang="en-US" dirty="0"/>
              <a:t>e.g., King Hussein Cancer Centre, Eye Specialty Hospital, AL-Amal Maternity Hospital, </a:t>
            </a:r>
            <a:r>
              <a:rPr lang="en-GB" dirty="0"/>
              <a:t>NCDEG</a:t>
            </a:r>
            <a:r>
              <a:rPr lang="en-US" dirty="0"/>
              <a:t> etc</a:t>
            </a:r>
            <a:r>
              <a:rPr lang="en-US" dirty="0" smtClean="0"/>
              <a:t>.)</a:t>
            </a:r>
            <a:endParaRPr lang="ar-JO" dirty="0" smtClean="0"/>
          </a:p>
          <a:p>
            <a:pPr algn="r" rtl="1"/>
            <a:r>
              <a:rPr lang="ar-JO" dirty="0" smtClean="0"/>
              <a:t> </a:t>
            </a:r>
            <a:r>
              <a:rPr lang="ar-JO" dirty="0"/>
              <a:t>يركز التخصص الطبي على تقديم رعاية متخصصة في مجال معين (على سبيل المثال ، مركز الحسين للسرطان ، مستشفى العيون التخصصي ، مستشفى الأمل للولادة ، </a:t>
            </a:r>
            <a:r>
              <a:rPr lang="en-US" dirty="0"/>
              <a:t>NCDEG ، </a:t>
            </a:r>
            <a:r>
              <a:rPr lang="ar-JO" dirty="0"/>
              <a:t>إلخ.)</a:t>
            </a:r>
            <a:endParaRPr lang="en-US" dirty="0"/>
          </a:p>
          <a:p>
            <a:r>
              <a:rPr lang="en-US" sz="3500" b="1" u="sng" dirty="0">
                <a:solidFill>
                  <a:srgbClr val="0070C0"/>
                </a:solidFill>
              </a:rPr>
              <a:t>Teaching hospitals </a:t>
            </a:r>
            <a:r>
              <a:rPr lang="en-US" dirty="0"/>
              <a:t>are acute care facilities with a specific accreditation to provide medical education and training to the health care professionals of the future. Those </a:t>
            </a:r>
            <a:r>
              <a:rPr lang="en-US" dirty="0" smtClean="0"/>
              <a:t>are </a:t>
            </a:r>
            <a:r>
              <a:rPr lang="en-US" dirty="0"/>
              <a:t>affiliated with an accredited medical school and are involved with the approved curriculum for these students (Jordan University Hospital (JUH) in Amman and King Abdullah Hospital (KAH) in Irbid</a:t>
            </a:r>
            <a:r>
              <a:rPr lang="en-US" dirty="0" smtClean="0"/>
              <a:t>).</a:t>
            </a:r>
            <a:endParaRPr lang="ar-JO" dirty="0" smtClean="0"/>
          </a:p>
          <a:p>
            <a:pPr algn="r" rtl="1"/>
            <a:r>
              <a:rPr lang="ar-JO" dirty="0"/>
              <a:t>المستشفيات التعليمية هي مرافق رعاية حادة مع اعتماد محدد لتوفير التعليم الطبي والتدريب لمهنيي الرعاية الصحية في المستقبل. ينتسبون إلى كلية طب معتمدة ويشتركون في المناهج المعتمدة لهؤلاء الطلاب (مستشفى الجامعة الأردنية </a:t>
            </a:r>
            <a:r>
              <a:rPr lang="ar-JO" dirty="0" smtClean="0"/>
              <a:t>)</a:t>
            </a:r>
            <a:r>
              <a:rPr lang="en-US" dirty="0" smtClean="0"/>
              <a:t>JUH</a:t>
            </a:r>
            <a:r>
              <a:rPr lang="en-US" dirty="0"/>
              <a:t>) </a:t>
            </a:r>
            <a:r>
              <a:rPr lang="ar-JO" dirty="0"/>
              <a:t>في عمان ومستشفى الملك عبد الله (</a:t>
            </a:r>
            <a:r>
              <a:rPr lang="en-US" dirty="0"/>
              <a:t>KAH) </a:t>
            </a:r>
            <a:r>
              <a:rPr lang="ar-JO" dirty="0"/>
              <a:t>في إربد).</a:t>
            </a:r>
            <a:endParaRPr lang="ar-JO" dirty="0" smtClean="0"/>
          </a:p>
          <a:p>
            <a:pPr marL="0" indent="0" algn="r" rtl="1">
              <a:buNone/>
            </a:pPr>
            <a:endParaRPr lang="en-US" dirty="0"/>
          </a:p>
          <a:p>
            <a:endParaRPr lang="en-GB" dirty="0"/>
          </a:p>
        </p:txBody>
      </p:sp>
      <p:grpSp>
        <p:nvGrpSpPr>
          <p:cNvPr id="4" name="Group 3">
            <a:extLst>
              <a:ext uri="{FF2B5EF4-FFF2-40B4-BE49-F238E27FC236}">
                <a16:creationId xmlns="" xmlns:a16="http://schemas.microsoft.com/office/drawing/2014/main" id="{0C3E5604-37A7-4D3D-B356-8E7675701BA1}"/>
              </a:ext>
            </a:extLst>
          </p:cNvPr>
          <p:cNvGrpSpPr/>
          <p:nvPr/>
        </p:nvGrpSpPr>
        <p:grpSpPr>
          <a:xfrm>
            <a:off x="1579877" y="465929"/>
            <a:ext cx="8317832" cy="1123954"/>
            <a:chOff x="1694579" y="3845794"/>
            <a:chExt cx="8317832" cy="1123954"/>
          </a:xfrm>
          <a:scene3d>
            <a:camera prst="orthographicFront"/>
            <a:lightRig rig="threePt" dir="t">
              <a:rot lat="0" lon="0" rev="7500000"/>
            </a:lightRig>
          </a:scene3d>
        </p:grpSpPr>
        <p:sp>
          <p:nvSpPr>
            <p:cNvPr id="5" name="Rectangle: Rounded Corners 4">
              <a:extLst>
                <a:ext uri="{FF2B5EF4-FFF2-40B4-BE49-F238E27FC236}">
                  <a16:creationId xmlns="" xmlns:a16="http://schemas.microsoft.com/office/drawing/2014/main" id="{E5371A4B-FE61-4FDF-9BBD-5621361BEB68}"/>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 name="Rectangle: Rounded Corners 4">
              <a:extLst>
                <a:ext uri="{FF2B5EF4-FFF2-40B4-BE49-F238E27FC236}">
                  <a16:creationId xmlns="" xmlns:a16="http://schemas.microsoft.com/office/drawing/2014/main" id="{DAB27767-F41E-4860-B0D4-53F8216147B5}"/>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algn="ctr" defTabSz="1377950">
                <a:lnSpc>
                  <a:spcPct val="90000"/>
                </a:lnSpc>
                <a:spcBef>
                  <a:spcPct val="0"/>
                </a:spcBef>
                <a:spcAft>
                  <a:spcPct val="35000"/>
                </a:spcAft>
              </a:pPr>
              <a:r>
                <a:rPr lang="en-US" sz="3100" kern="1200" dirty="0"/>
                <a:t>By the type of health care services they provide (2</a:t>
              </a:r>
              <a:r>
                <a:rPr lang="en-US" sz="3100" kern="1200" dirty="0" smtClean="0"/>
                <a:t>)</a:t>
              </a:r>
              <a:r>
                <a:rPr lang="ar-JO" sz="3100" dirty="0"/>
                <a:t> حسب نوع خدمات الرعاية الصحية التي </a:t>
              </a:r>
              <a:r>
                <a:rPr lang="ar-JO" sz="3100" dirty="0" smtClean="0"/>
                <a:t>يقدمونها</a:t>
              </a:r>
              <a:endParaRPr lang="en-GB" sz="3100" dirty="0"/>
            </a:p>
          </p:txBody>
        </p:sp>
      </p:grpSp>
    </p:spTree>
    <p:extLst>
      <p:ext uri="{BB962C8B-B14F-4D97-AF65-F5344CB8AC3E}">
        <p14:creationId xmlns:p14="http://schemas.microsoft.com/office/powerpoint/2010/main" val="39818909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2" y="1745565"/>
            <a:ext cx="11637818" cy="4747310"/>
          </a:xfrm>
        </p:spPr>
        <p:txBody>
          <a:bodyPr>
            <a:normAutofit fontScale="92500" lnSpcReduction="10000"/>
          </a:bodyPr>
          <a:lstStyle/>
          <a:p>
            <a:r>
              <a:rPr lang="en-US" sz="3500" b="1" u="sng" dirty="0">
                <a:solidFill>
                  <a:srgbClr val="0070C0"/>
                </a:solidFill>
              </a:rPr>
              <a:t>Military </a:t>
            </a:r>
            <a:r>
              <a:rPr lang="en-US" dirty="0"/>
              <a:t>hospitals provide health care and medical services to those individuals from military service. These facilities can be inpatient and outpatient services, extended (long-term) care, and rehabilitation care (e.g. Royal Medical services RMS</a:t>
            </a:r>
            <a:r>
              <a:rPr lang="en-US" dirty="0" smtClean="0"/>
              <a:t>).</a:t>
            </a:r>
            <a:endParaRPr lang="ar-JO" dirty="0" smtClean="0"/>
          </a:p>
          <a:p>
            <a:pPr algn="r" rtl="1"/>
            <a:r>
              <a:rPr lang="ar-JO" dirty="0"/>
              <a:t>تقدم المستشفيات العسكرية الرعاية الصحية والخدمات الطبية لأولئك الأفراد من الخدمة العسكرية. يمكن أن تكون هذه المرافق عبارة عن خدمات للمرضى الداخليين والخارجيين ، ورعاية ممتدة (طويلة الأجل) ، ورعاية إعادة التأهيل (مثل الخدمات الطبية الملكية </a:t>
            </a:r>
            <a:r>
              <a:rPr lang="en-US" dirty="0"/>
              <a:t>RMS).</a:t>
            </a:r>
            <a:endParaRPr lang="en-US" dirty="0"/>
          </a:p>
          <a:p>
            <a:r>
              <a:rPr lang="en-US" sz="3500" b="1" u="sng" dirty="0">
                <a:solidFill>
                  <a:srgbClr val="0070C0"/>
                </a:solidFill>
              </a:rPr>
              <a:t>Ambulatory Surgical Centers (ASC) </a:t>
            </a:r>
            <a:r>
              <a:rPr lang="en-US" dirty="0"/>
              <a:t>are free-standing facilities that provide surgical procedures on an outpatient basis only. ASCs are also known as same day surgery centers. e.g. </a:t>
            </a:r>
            <a:r>
              <a:rPr lang="en-GB" dirty="0"/>
              <a:t>Minor emergency clinics, Outpatient dialysis units</a:t>
            </a:r>
            <a:r>
              <a:rPr lang="en-GB" dirty="0" smtClean="0"/>
              <a:t>.</a:t>
            </a:r>
            <a:endParaRPr lang="ar-JO" dirty="0" smtClean="0"/>
          </a:p>
          <a:p>
            <a:pPr algn="r" rtl="1"/>
            <a:r>
              <a:rPr lang="ar-JO" dirty="0" smtClean="0"/>
              <a:t> </a:t>
            </a:r>
            <a:r>
              <a:rPr lang="ar-JO" dirty="0"/>
              <a:t>مراكز الجراحة المتنقلة (</a:t>
            </a:r>
            <a:r>
              <a:rPr lang="en-US" dirty="0"/>
              <a:t>ASC) </a:t>
            </a:r>
            <a:r>
              <a:rPr lang="ar-JO" dirty="0"/>
              <a:t>هي مرافق قائمة بذاتها توفر الإجراءات الجراحية في العيادات الخارجية فقط. تُعرف </a:t>
            </a:r>
            <a:r>
              <a:rPr lang="en-US" dirty="0"/>
              <a:t>ASCs </a:t>
            </a:r>
            <a:r>
              <a:rPr lang="ar-JO" dirty="0"/>
              <a:t>أيضًا باسم مراكز جراحة اليوم نفسه. على سبيل المثال عيادات الطوارئ الصغرى ، وحدات غسيل الكلى للمرضى الخارجيين.</a:t>
            </a:r>
            <a:endParaRPr lang="en-US" dirty="0"/>
          </a:p>
        </p:txBody>
      </p:sp>
      <p:grpSp>
        <p:nvGrpSpPr>
          <p:cNvPr id="4" name="Group 3">
            <a:extLst>
              <a:ext uri="{FF2B5EF4-FFF2-40B4-BE49-F238E27FC236}">
                <a16:creationId xmlns="" xmlns:a16="http://schemas.microsoft.com/office/drawing/2014/main" id="{74A9C04B-231E-41BC-BFFF-FDFB96AA2EEB}"/>
              </a:ext>
            </a:extLst>
          </p:cNvPr>
          <p:cNvGrpSpPr/>
          <p:nvPr/>
        </p:nvGrpSpPr>
        <p:grpSpPr>
          <a:xfrm>
            <a:off x="1617298" y="208352"/>
            <a:ext cx="8317832" cy="1123954"/>
            <a:chOff x="1694579" y="3845794"/>
            <a:chExt cx="8317832" cy="1123954"/>
          </a:xfrm>
          <a:scene3d>
            <a:camera prst="orthographicFront"/>
            <a:lightRig rig="threePt" dir="t">
              <a:rot lat="0" lon="0" rev="7500000"/>
            </a:lightRig>
          </a:scene3d>
        </p:grpSpPr>
        <p:sp>
          <p:nvSpPr>
            <p:cNvPr id="5" name="Rectangle: Rounded Corners 4">
              <a:extLst>
                <a:ext uri="{FF2B5EF4-FFF2-40B4-BE49-F238E27FC236}">
                  <a16:creationId xmlns="" xmlns:a16="http://schemas.microsoft.com/office/drawing/2014/main" id="{665E69E2-10A9-406C-92FC-CB73A63717CA}"/>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 name="Rectangle: Rounded Corners 4">
              <a:extLst>
                <a:ext uri="{FF2B5EF4-FFF2-40B4-BE49-F238E27FC236}">
                  <a16:creationId xmlns="" xmlns:a16="http://schemas.microsoft.com/office/drawing/2014/main" id="{C8406B11-9E4F-4173-85C5-96A9D9471BBB}"/>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algn="ctr" defTabSz="1377950">
                <a:lnSpc>
                  <a:spcPct val="90000"/>
                </a:lnSpc>
                <a:spcBef>
                  <a:spcPct val="0"/>
                </a:spcBef>
                <a:spcAft>
                  <a:spcPct val="35000"/>
                </a:spcAft>
              </a:pPr>
              <a:r>
                <a:rPr lang="en-US" sz="3100" kern="1200" dirty="0"/>
                <a:t>By the type of health care services they provide (3</a:t>
              </a:r>
              <a:r>
                <a:rPr lang="en-US" sz="3100" kern="1200" dirty="0" smtClean="0"/>
                <a:t>)</a:t>
              </a:r>
              <a:r>
                <a:rPr lang="ar-JO" sz="3100" kern="1200" dirty="0" smtClean="0"/>
                <a:t> </a:t>
              </a:r>
              <a:r>
                <a:rPr lang="ar-JO" sz="3100" dirty="0"/>
                <a:t>حسب نوع خدمات الرعاية الصحية التي </a:t>
              </a:r>
              <a:r>
                <a:rPr lang="ar-JO" sz="3100" dirty="0" smtClean="0"/>
                <a:t>يقدمونها</a:t>
              </a:r>
              <a:r>
                <a:rPr lang="ar-JO" sz="3100" dirty="0"/>
                <a:t> </a:t>
              </a:r>
              <a:endParaRPr lang="en-GB" sz="3100" dirty="0"/>
            </a:p>
          </p:txBody>
        </p:sp>
      </p:grpSp>
      <p:pic>
        <p:nvPicPr>
          <p:cNvPr id="7" name="Picture 6">
            <a:extLst>
              <a:ext uri="{FF2B5EF4-FFF2-40B4-BE49-F238E27FC236}">
                <a16:creationId xmlns="" xmlns:a16="http://schemas.microsoft.com/office/drawing/2014/main" id="{D513ED8C-9CC9-4F12-95B9-D4FC97268BF6}"/>
              </a:ext>
            </a:extLst>
          </p:cNvPr>
          <p:cNvPicPr>
            <a:picLocks noChangeAspect="1"/>
          </p:cNvPicPr>
          <p:nvPr/>
        </p:nvPicPr>
        <p:blipFill>
          <a:blip r:embed="rId2"/>
          <a:stretch>
            <a:fillRect/>
          </a:stretch>
        </p:blipFill>
        <p:spPr>
          <a:xfrm>
            <a:off x="9690041" y="208352"/>
            <a:ext cx="2410734" cy="1494655"/>
          </a:xfrm>
          <a:prstGeom prst="rect">
            <a:avLst/>
          </a:prstGeom>
        </p:spPr>
      </p:pic>
    </p:spTree>
    <p:extLst>
      <p:ext uri="{BB962C8B-B14F-4D97-AF65-F5344CB8AC3E}">
        <p14:creationId xmlns:p14="http://schemas.microsoft.com/office/powerpoint/2010/main" val="824617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 xmlns:a16="http://schemas.microsoft.com/office/drawing/2014/main" id="{AFA67CD3-AB4E-4A7A-BEB8-53C445D8C4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0">
            <a:extLst>
              <a:ext uri="{FF2B5EF4-FFF2-40B4-BE49-F238E27FC236}">
                <a16:creationId xmlns="" xmlns:a16="http://schemas.microsoft.com/office/drawing/2014/main" id="{07CF545F-9C2E-4446-97CD-AD92990C2B6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Freeform 62">
            <a:extLst>
              <a:ext uri="{FF2B5EF4-FFF2-40B4-BE49-F238E27FC236}">
                <a16:creationId xmlns="" xmlns:a16="http://schemas.microsoft.com/office/drawing/2014/main" id="{339C8D78-A644-462F-B674-F440635E53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 xmlns:a16="http://schemas.microsoft.com/office/drawing/2014/main" id="{8AE76DB6-E36F-4C79-902A-71170BA0EA6A}"/>
              </a:ext>
            </a:extLst>
          </p:cNvPr>
          <p:cNvPicPr>
            <a:picLocks noChangeAspect="1"/>
          </p:cNvPicPr>
          <p:nvPr/>
        </p:nvPicPr>
        <p:blipFill>
          <a:blip r:embed="rId3"/>
          <a:stretch>
            <a:fillRect/>
          </a:stretch>
        </p:blipFill>
        <p:spPr>
          <a:xfrm>
            <a:off x="429349" y="2138186"/>
            <a:ext cx="3661831" cy="2601827"/>
          </a:xfrm>
          <a:prstGeom prst="rect">
            <a:avLst/>
          </a:prstGeom>
        </p:spPr>
      </p:pic>
      <p:sp>
        <p:nvSpPr>
          <p:cNvPr id="3" name="Content Placeholder 2">
            <a:extLst>
              <a:ext uri="{FF2B5EF4-FFF2-40B4-BE49-F238E27FC236}">
                <a16:creationId xmlns="" xmlns:a16="http://schemas.microsoft.com/office/drawing/2014/main" id="{7AD01641-07DD-46F6-BE78-101342D38B2E}"/>
              </a:ext>
            </a:extLst>
          </p:cNvPr>
          <p:cNvSpPr>
            <a:spLocks noGrp="1"/>
          </p:cNvSpPr>
          <p:nvPr>
            <p:ph idx="1"/>
          </p:nvPr>
        </p:nvSpPr>
        <p:spPr>
          <a:xfrm>
            <a:off x="5306291" y="1817156"/>
            <a:ext cx="6456360" cy="4694480"/>
          </a:xfrm>
        </p:spPr>
        <p:txBody>
          <a:bodyPr anchor="ctr">
            <a:normAutofit lnSpcReduction="10000"/>
          </a:bodyPr>
          <a:lstStyle/>
          <a:p>
            <a:r>
              <a:rPr lang="en-US" sz="3500" b="1" u="sng" dirty="0">
                <a:solidFill>
                  <a:srgbClr val="0070C0"/>
                </a:solidFill>
              </a:rPr>
              <a:t>Research hospitals </a:t>
            </a:r>
            <a:r>
              <a:rPr lang="ar-JO" sz="3500" b="1" u="sng" dirty="0">
                <a:solidFill>
                  <a:srgbClr val="0070C0"/>
                </a:solidFill>
              </a:rPr>
              <a:t>مستشفيات الأبحاث</a:t>
            </a:r>
            <a:endParaRPr lang="ar-JO" sz="3500" b="1" u="sng" dirty="0">
              <a:solidFill>
                <a:srgbClr val="0070C0"/>
              </a:solidFill>
            </a:endParaRPr>
          </a:p>
          <a:p>
            <a:pPr marL="0" indent="0">
              <a:buNone/>
            </a:pPr>
            <a:r>
              <a:rPr lang="en-US" sz="2400" dirty="0">
                <a:solidFill>
                  <a:srgbClr val="000000"/>
                </a:solidFill>
              </a:rPr>
              <a:t>may be separate, free-standing organizations, or they may be a department or division within a teaching hospital. These facilities </a:t>
            </a:r>
            <a:r>
              <a:rPr lang="en-US" sz="2400" dirty="0" smtClean="0">
                <a:solidFill>
                  <a:srgbClr val="000000"/>
                </a:solidFill>
              </a:rPr>
              <a:t>study methodologies </a:t>
            </a:r>
            <a:r>
              <a:rPr lang="en-US" sz="2400" dirty="0">
                <a:solidFill>
                  <a:srgbClr val="000000"/>
                </a:solidFill>
              </a:rPr>
              <a:t>for new vaccinations, new procedures or treatments, new surgical techniques, or new pharmaceuticals that may cure conditions</a:t>
            </a:r>
            <a:r>
              <a:rPr lang="en-US" sz="2400" dirty="0" smtClean="0">
                <a:solidFill>
                  <a:srgbClr val="000000"/>
                </a:solidFill>
              </a:rPr>
              <a:t>.</a:t>
            </a:r>
            <a:endParaRPr lang="ar-JO" sz="2400" dirty="0" smtClean="0">
              <a:solidFill>
                <a:srgbClr val="000000"/>
              </a:solidFill>
            </a:endParaRPr>
          </a:p>
          <a:p>
            <a:pPr marL="0" indent="0">
              <a:buNone/>
            </a:pPr>
            <a:r>
              <a:rPr lang="ar-JO" sz="2400" dirty="0" smtClean="0">
                <a:solidFill>
                  <a:srgbClr val="000000"/>
                </a:solidFill>
              </a:rPr>
              <a:t> </a:t>
            </a:r>
            <a:r>
              <a:rPr lang="ar-JO" sz="2400" dirty="0">
                <a:solidFill>
                  <a:srgbClr val="000000"/>
                </a:solidFill>
              </a:rPr>
              <a:t>قد تكون منظمات منفصلة قائمة بذاتها ، أو </a:t>
            </a:r>
            <a:r>
              <a:rPr lang="ar-JO" sz="2400" dirty="0" smtClean="0">
                <a:solidFill>
                  <a:srgbClr val="000000"/>
                </a:solidFill>
              </a:rPr>
              <a:t>قد </a:t>
            </a:r>
            <a:r>
              <a:rPr lang="ar-JO" sz="2400" dirty="0">
                <a:solidFill>
                  <a:srgbClr val="000000"/>
                </a:solidFill>
              </a:rPr>
              <a:t>تكون قسمًا أو قسمًا داخل مستشفى تعليمي. تدرس هذه المرافق منهجيات التطعيمات الجديدة أو الإجراءات أو العلاجات الجديدة أو التقنيات الجراحية الجديدة أو الأدوية الجديدة التي قد تعالج الحالات.</a:t>
            </a:r>
            <a:endParaRPr lang="en-US" sz="2400" dirty="0">
              <a:solidFill>
                <a:srgbClr val="000000"/>
              </a:solidFill>
            </a:endParaRPr>
          </a:p>
          <a:p>
            <a:endParaRPr lang="en-GB" sz="2000" dirty="0">
              <a:solidFill>
                <a:srgbClr val="000000"/>
              </a:solidFill>
            </a:endParaRPr>
          </a:p>
        </p:txBody>
      </p:sp>
      <p:grpSp>
        <p:nvGrpSpPr>
          <p:cNvPr id="18" name="Group 17">
            <a:extLst>
              <a:ext uri="{FF2B5EF4-FFF2-40B4-BE49-F238E27FC236}">
                <a16:creationId xmlns="" xmlns:a16="http://schemas.microsoft.com/office/drawing/2014/main" id="{890FF928-F9F6-47BF-919C-6DB4DBB9F5BE}"/>
              </a:ext>
            </a:extLst>
          </p:cNvPr>
          <p:cNvGrpSpPr/>
          <p:nvPr/>
        </p:nvGrpSpPr>
        <p:grpSpPr>
          <a:xfrm>
            <a:off x="1579877" y="465929"/>
            <a:ext cx="8317832" cy="1123954"/>
            <a:chOff x="1694579" y="3845794"/>
            <a:chExt cx="8317832" cy="1123954"/>
          </a:xfrm>
          <a:scene3d>
            <a:camera prst="orthographicFront"/>
            <a:lightRig rig="threePt" dir="t">
              <a:rot lat="0" lon="0" rev="7500000"/>
            </a:lightRig>
          </a:scene3d>
        </p:grpSpPr>
        <p:sp>
          <p:nvSpPr>
            <p:cNvPr id="22" name="Rectangle: Rounded Corners 21">
              <a:extLst>
                <a:ext uri="{FF2B5EF4-FFF2-40B4-BE49-F238E27FC236}">
                  <a16:creationId xmlns="" xmlns:a16="http://schemas.microsoft.com/office/drawing/2014/main" id="{57D082E2-F1B0-427B-AF81-E8FB0CC5918E}"/>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3" name="Rectangle: Rounded Corners 4">
              <a:extLst>
                <a:ext uri="{FF2B5EF4-FFF2-40B4-BE49-F238E27FC236}">
                  <a16:creationId xmlns="" xmlns:a16="http://schemas.microsoft.com/office/drawing/2014/main" id="{7A73F1D5-5F60-460A-920E-96918C6F86FC}"/>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a:t>By the type of health care services they provide (4</a:t>
              </a:r>
              <a:r>
                <a:rPr lang="en-US" sz="3100" kern="1200" dirty="0" smtClean="0"/>
                <a:t>)</a:t>
              </a:r>
              <a:r>
                <a:rPr lang="ar-JO" sz="3100" kern="1200" dirty="0" smtClean="0"/>
                <a:t> </a:t>
              </a:r>
              <a:r>
                <a:rPr lang="ar-JO" sz="3100" dirty="0"/>
                <a:t>حسب نوع خدمات الرعاية الصحية التي يقدمونها </a:t>
              </a:r>
              <a:endParaRPr lang="en-GB" sz="3100" kern="1200" dirty="0"/>
            </a:p>
          </p:txBody>
        </p:sp>
      </p:grpSp>
    </p:spTree>
    <p:extLst>
      <p:ext uri="{BB962C8B-B14F-4D97-AF65-F5344CB8AC3E}">
        <p14:creationId xmlns:p14="http://schemas.microsoft.com/office/powerpoint/2010/main" val="2985443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062" y="1358536"/>
            <a:ext cx="9421726" cy="5621813"/>
          </a:xfrm>
        </p:spPr>
        <p:txBody>
          <a:bodyPr>
            <a:normAutofit fontScale="92500" lnSpcReduction="20000"/>
          </a:bodyPr>
          <a:lstStyle/>
          <a:p>
            <a:pPr>
              <a:buNone/>
            </a:pPr>
            <a:r>
              <a:rPr lang="en-US" sz="3500" b="1" u="sng" dirty="0">
                <a:solidFill>
                  <a:srgbClr val="0070C0"/>
                </a:solidFill>
              </a:rPr>
              <a:t>Physicians’ offices </a:t>
            </a:r>
            <a:r>
              <a:rPr lang="en-US" dirty="0"/>
              <a:t>are outpatient facilities that exist in a various number of sizes: solo practice, small group practice, or large group practice. </a:t>
            </a:r>
            <a:endParaRPr lang="ar-JO" dirty="0" smtClean="0"/>
          </a:p>
          <a:p>
            <a:pPr>
              <a:buNone/>
            </a:pPr>
            <a:r>
              <a:rPr lang="ar-JO" dirty="0"/>
              <a:t>مكاتب الأطباء هي مرافق للمرضى الخارجيين توجد في عدد مختلف من الأحجام: ممارسة فردية ، أو ممارسة مجموعة صغيرة ، أو ممارسة جماعية كبيرة.</a:t>
            </a:r>
            <a:endParaRPr lang="en-US" dirty="0" smtClean="0"/>
          </a:p>
          <a:p>
            <a:pPr>
              <a:buNone/>
            </a:pPr>
            <a:r>
              <a:rPr lang="en-US" dirty="0" smtClean="0"/>
              <a:t>Physicians</a:t>
            </a:r>
            <a:r>
              <a:rPr lang="en-US" dirty="0"/>
              <a:t>’ offices may offer general services or specialized health care services, such as an endocrinologist, orthopedist, or urologist. </a:t>
            </a:r>
            <a:endParaRPr lang="ar-JO" dirty="0" smtClean="0"/>
          </a:p>
          <a:p>
            <a:pPr>
              <a:buNone/>
            </a:pPr>
            <a:r>
              <a:rPr lang="ar-JO" dirty="0"/>
              <a:t>قد تقدم عيادات الأطباء خدمات عامة أو خدمات رعاية صحية متخصصة ، مثل اختصاصي الغدد الصماء أو جراح العظام أو أخصائي المسالك البولية.</a:t>
            </a:r>
            <a:endParaRPr lang="en-US" dirty="0"/>
          </a:p>
          <a:p>
            <a:pPr>
              <a:buNone/>
            </a:pPr>
            <a:r>
              <a:rPr lang="en-US" sz="3500" b="1" u="sng" dirty="0">
                <a:solidFill>
                  <a:srgbClr val="0070C0"/>
                </a:solidFill>
              </a:rPr>
              <a:t>Clinics </a:t>
            </a:r>
            <a:r>
              <a:rPr lang="en-US" dirty="0"/>
              <a:t>also known as </a:t>
            </a:r>
            <a:r>
              <a:rPr lang="en-US" i="1" dirty="0"/>
              <a:t>walk-in clinics</a:t>
            </a:r>
            <a:r>
              <a:rPr lang="en-US" dirty="0"/>
              <a:t>, free clinics, or urgent care centers, are outpatient facilities that accept overall responsibility for an individual’s health care and provide a </a:t>
            </a:r>
            <a:r>
              <a:rPr lang="en-US" i="1" u="sng" dirty="0"/>
              <a:t>limited</a:t>
            </a:r>
            <a:r>
              <a:rPr lang="en-US" i="1" dirty="0"/>
              <a:t> scope </a:t>
            </a:r>
            <a:r>
              <a:rPr lang="en-US" dirty="0"/>
              <a:t>of services</a:t>
            </a:r>
            <a:r>
              <a:rPr lang="en-US" dirty="0" smtClean="0"/>
              <a:t>.</a:t>
            </a:r>
            <a:r>
              <a:rPr lang="ar-JO" dirty="0" smtClean="0"/>
              <a:t> </a:t>
            </a:r>
          </a:p>
          <a:p>
            <a:pPr>
              <a:buNone/>
            </a:pPr>
            <a:r>
              <a:rPr lang="ar-JO" dirty="0"/>
              <a:t>تُعرف العيادات أيضًا باسم العيادات المتنقلة أو العيادات المجانية أو مراكز الرعاية العاجلة ، وهي عبارة عن مرافق للمرضى الخارجيين تقبل المسؤولية الشاملة عن الرعاية الصحية للفرد وتوفر نطاقًا محدودًا من الخدمات.</a:t>
            </a:r>
            <a:endParaRPr lang="en-US" dirty="0"/>
          </a:p>
          <a:p>
            <a:endParaRPr lang="en-US" dirty="0"/>
          </a:p>
        </p:txBody>
      </p:sp>
      <p:grpSp>
        <p:nvGrpSpPr>
          <p:cNvPr id="8" name="Group 7">
            <a:extLst>
              <a:ext uri="{FF2B5EF4-FFF2-40B4-BE49-F238E27FC236}">
                <a16:creationId xmlns="" xmlns:a16="http://schemas.microsoft.com/office/drawing/2014/main" id="{416CB4B1-82E7-4D49-BD9D-C0576CF0B5C8}"/>
              </a:ext>
            </a:extLst>
          </p:cNvPr>
          <p:cNvGrpSpPr/>
          <p:nvPr/>
        </p:nvGrpSpPr>
        <p:grpSpPr>
          <a:xfrm>
            <a:off x="1364833" y="24019"/>
            <a:ext cx="8317832" cy="1123954"/>
            <a:chOff x="1694579" y="3845794"/>
            <a:chExt cx="8317832" cy="1123954"/>
          </a:xfrm>
          <a:scene3d>
            <a:camera prst="orthographicFront"/>
            <a:lightRig rig="threePt" dir="t">
              <a:rot lat="0" lon="0" rev="7500000"/>
            </a:lightRig>
          </a:scene3d>
        </p:grpSpPr>
        <p:sp>
          <p:nvSpPr>
            <p:cNvPr id="9" name="Rectangle: Rounded Corners 8">
              <a:extLst>
                <a:ext uri="{FF2B5EF4-FFF2-40B4-BE49-F238E27FC236}">
                  <a16:creationId xmlns="" xmlns:a16="http://schemas.microsoft.com/office/drawing/2014/main" id="{BA43BFE6-8CEB-4CC8-83AE-6C21953F6C0B}"/>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0" name="Rectangle: Rounded Corners 4">
              <a:extLst>
                <a:ext uri="{FF2B5EF4-FFF2-40B4-BE49-F238E27FC236}">
                  <a16:creationId xmlns="" xmlns:a16="http://schemas.microsoft.com/office/drawing/2014/main" id="{EBB48715-EF03-489D-B84E-781BA195A6A4}"/>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a:t>By the type of health care services they provide (</a:t>
              </a:r>
              <a:r>
                <a:rPr lang="ar-JO" sz="3100" kern="1200" dirty="0"/>
                <a:t>5</a:t>
              </a:r>
              <a:r>
                <a:rPr lang="en-US" sz="3100" kern="1200" dirty="0" smtClean="0"/>
                <a:t>)</a:t>
              </a:r>
              <a:r>
                <a:rPr lang="ar-JO" sz="3100" kern="1200" dirty="0" smtClean="0"/>
                <a:t> </a:t>
              </a:r>
              <a:r>
                <a:rPr lang="en-US" sz="3100" dirty="0"/>
                <a:t>)</a:t>
              </a:r>
              <a:r>
                <a:rPr lang="ar-JO" sz="3100" dirty="0"/>
                <a:t> حسب نوع خدمات الرعاية الصحية التي يقدمونها </a:t>
              </a:r>
              <a:endParaRPr lang="en-GB" sz="3100" kern="1200" dirty="0"/>
            </a:p>
          </p:txBody>
        </p:sp>
      </p:grpSp>
      <p:pic>
        <p:nvPicPr>
          <p:cNvPr id="11" name="Picture 10">
            <a:extLst>
              <a:ext uri="{FF2B5EF4-FFF2-40B4-BE49-F238E27FC236}">
                <a16:creationId xmlns="" xmlns:a16="http://schemas.microsoft.com/office/drawing/2014/main" id="{356AFEBC-AF4A-410E-A022-5F0D88AFDA99}"/>
              </a:ext>
            </a:extLst>
          </p:cNvPr>
          <p:cNvPicPr>
            <a:picLocks noChangeAspect="1"/>
          </p:cNvPicPr>
          <p:nvPr/>
        </p:nvPicPr>
        <p:blipFill>
          <a:blip r:embed="rId2"/>
          <a:stretch>
            <a:fillRect/>
          </a:stretch>
        </p:blipFill>
        <p:spPr>
          <a:xfrm>
            <a:off x="9627788" y="1869943"/>
            <a:ext cx="2564212" cy="1964028"/>
          </a:xfrm>
          <a:prstGeom prst="rect">
            <a:avLst/>
          </a:prstGeom>
        </p:spPr>
      </p:pic>
      <p:pic>
        <p:nvPicPr>
          <p:cNvPr id="12" name="Picture 11">
            <a:extLst>
              <a:ext uri="{FF2B5EF4-FFF2-40B4-BE49-F238E27FC236}">
                <a16:creationId xmlns="" xmlns:a16="http://schemas.microsoft.com/office/drawing/2014/main" id="{D1BE484D-3772-4F69-8635-D767EECE3458}"/>
              </a:ext>
            </a:extLst>
          </p:cNvPr>
          <p:cNvPicPr>
            <a:picLocks noChangeAspect="1"/>
          </p:cNvPicPr>
          <p:nvPr/>
        </p:nvPicPr>
        <p:blipFill>
          <a:blip r:embed="rId3"/>
          <a:stretch>
            <a:fillRect/>
          </a:stretch>
        </p:blipFill>
        <p:spPr>
          <a:xfrm>
            <a:off x="9627788" y="0"/>
            <a:ext cx="2489570" cy="1869943"/>
          </a:xfrm>
          <a:prstGeom prst="rect">
            <a:avLst/>
          </a:prstGeom>
        </p:spPr>
      </p:pic>
    </p:spTree>
    <p:extLst>
      <p:ext uri="{BB962C8B-B14F-4D97-AF65-F5344CB8AC3E}">
        <p14:creationId xmlns:p14="http://schemas.microsoft.com/office/powerpoint/2010/main" val="770877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5164CA-357A-42F6-B8C5-83BF614EFAB4}"/>
              </a:ext>
            </a:extLst>
          </p:cNvPr>
          <p:cNvSpPr>
            <a:spLocks noGrp="1"/>
          </p:cNvSpPr>
          <p:nvPr>
            <p:ph type="title"/>
          </p:nvPr>
        </p:nvSpPr>
        <p:spPr/>
        <p:txBody>
          <a:bodyPr/>
          <a:lstStyle/>
          <a:p>
            <a:endParaRPr lang="en-GB"/>
          </a:p>
        </p:txBody>
      </p:sp>
      <p:sp>
        <p:nvSpPr>
          <p:cNvPr id="3" name="Content Placeholder 2">
            <a:extLst>
              <a:ext uri="{FF2B5EF4-FFF2-40B4-BE49-F238E27FC236}">
                <a16:creationId xmlns="" xmlns:a16="http://schemas.microsoft.com/office/drawing/2014/main" id="{32E5EBEF-BC92-48BC-B975-9E91B7C95355}"/>
              </a:ext>
            </a:extLst>
          </p:cNvPr>
          <p:cNvSpPr>
            <a:spLocks noGrp="1"/>
          </p:cNvSpPr>
          <p:nvPr>
            <p:ph idx="1"/>
          </p:nvPr>
        </p:nvSpPr>
        <p:spPr>
          <a:xfrm>
            <a:off x="486508" y="1690688"/>
            <a:ext cx="10515600" cy="4351338"/>
          </a:xfrm>
        </p:spPr>
        <p:txBody>
          <a:bodyPr/>
          <a:lstStyle/>
          <a:p>
            <a:r>
              <a:rPr lang="en-US" sz="3500" b="1" u="sng" dirty="0">
                <a:solidFill>
                  <a:srgbClr val="0070C0"/>
                </a:solidFill>
              </a:rPr>
              <a:t>Home health agencies </a:t>
            </a:r>
            <a:r>
              <a:rPr lang="en-US" dirty="0"/>
              <a:t>organize clinicians, typically physicians, registered nurses, and licensed practical nurses to provide health care services in the patient’s residence</a:t>
            </a:r>
            <a:r>
              <a:rPr lang="en-US" dirty="0" smtClean="0"/>
              <a:t>.</a:t>
            </a:r>
            <a:endParaRPr lang="ar-JO" dirty="0" smtClean="0"/>
          </a:p>
          <a:p>
            <a:pPr algn="r" rtl="1"/>
            <a:r>
              <a:rPr lang="ar-JO" dirty="0"/>
              <a:t>تنظم وكالات الصحة المنزلية الأطباء ، عادةً الأطباء ، والممرضات المسجلات ، والممرضات العمليين المرخصين لتقديم خدمات الرعاية الصحية في مكان إقامة المريض.</a:t>
            </a:r>
            <a:endParaRPr lang="en-US" dirty="0"/>
          </a:p>
          <a:p>
            <a:endParaRPr lang="en-GB" dirty="0"/>
          </a:p>
        </p:txBody>
      </p:sp>
      <p:pic>
        <p:nvPicPr>
          <p:cNvPr id="4" name="Picture 3">
            <a:extLst>
              <a:ext uri="{FF2B5EF4-FFF2-40B4-BE49-F238E27FC236}">
                <a16:creationId xmlns="" xmlns:a16="http://schemas.microsoft.com/office/drawing/2014/main" id="{727637EC-5EB1-4BF7-8EA5-1C67F284B545}"/>
              </a:ext>
            </a:extLst>
          </p:cNvPr>
          <p:cNvPicPr>
            <a:picLocks noChangeAspect="1"/>
          </p:cNvPicPr>
          <p:nvPr/>
        </p:nvPicPr>
        <p:blipFill>
          <a:blip r:embed="rId2"/>
          <a:stretch>
            <a:fillRect/>
          </a:stretch>
        </p:blipFill>
        <p:spPr>
          <a:xfrm>
            <a:off x="8203842" y="4576337"/>
            <a:ext cx="3988158" cy="2281663"/>
          </a:xfrm>
          <a:prstGeom prst="rect">
            <a:avLst/>
          </a:prstGeom>
        </p:spPr>
      </p:pic>
      <p:grpSp>
        <p:nvGrpSpPr>
          <p:cNvPr id="5" name="Group 4">
            <a:extLst>
              <a:ext uri="{FF2B5EF4-FFF2-40B4-BE49-F238E27FC236}">
                <a16:creationId xmlns="" xmlns:a16="http://schemas.microsoft.com/office/drawing/2014/main" id="{FBB2343B-B5EF-4868-A389-6688E5FDA7B9}"/>
              </a:ext>
            </a:extLst>
          </p:cNvPr>
          <p:cNvGrpSpPr/>
          <p:nvPr/>
        </p:nvGrpSpPr>
        <p:grpSpPr>
          <a:xfrm>
            <a:off x="1492947" y="234583"/>
            <a:ext cx="8317832" cy="1123954"/>
            <a:chOff x="1694579" y="3845794"/>
            <a:chExt cx="8317832" cy="1123954"/>
          </a:xfrm>
          <a:scene3d>
            <a:camera prst="orthographicFront"/>
            <a:lightRig rig="threePt" dir="t">
              <a:rot lat="0" lon="0" rev="7500000"/>
            </a:lightRig>
          </a:scene3d>
        </p:grpSpPr>
        <p:sp>
          <p:nvSpPr>
            <p:cNvPr id="6" name="Rectangle: Rounded Corners 5">
              <a:extLst>
                <a:ext uri="{FF2B5EF4-FFF2-40B4-BE49-F238E27FC236}">
                  <a16:creationId xmlns="" xmlns:a16="http://schemas.microsoft.com/office/drawing/2014/main" id="{DE130DCB-5DF7-4039-B721-697DCF5F9302}"/>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7" name="Rectangle: Rounded Corners 4">
              <a:extLst>
                <a:ext uri="{FF2B5EF4-FFF2-40B4-BE49-F238E27FC236}">
                  <a16:creationId xmlns="" xmlns:a16="http://schemas.microsoft.com/office/drawing/2014/main" id="{E5DA89A6-DFD3-4EC7-A081-2E5EDBCC6D07}"/>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a:t>By the type of health care services they provide (</a:t>
              </a:r>
              <a:r>
                <a:rPr lang="ar-JO" sz="3100" kern="1200" dirty="0"/>
                <a:t>6</a:t>
              </a:r>
              <a:r>
                <a:rPr lang="en-US" sz="3100" kern="1200" dirty="0" smtClean="0"/>
                <a:t>)</a:t>
              </a:r>
              <a:r>
                <a:rPr lang="ar-JO" sz="3100" kern="1200" dirty="0" smtClean="0"/>
                <a:t> </a:t>
              </a:r>
              <a:r>
                <a:rPr lang="ar-JO" sz="3100" dirty="0"/>
                <a:t>حسب نوع خدمات الرعاية الصحية التي يقدمونها </a:t>
              </a:r>
              <a:endParaRPr lang="en-GB" sz="3100" kern="1200" dirty="0"/>
            </a:p>
          </p:txBody>
        </p:sp>
      </p:grpSp>
    </p:spTree>
    <p:extLst>
      <p:ext uri="{BB962C8B-B14F-4D97-AF65-F5344CB8AC3E}">
        <p14:creationId xmlns:p14="http://schemas.microsoft.com/office/powerpoint/2010/main" val="11225646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823" y="1533378"/>
            <a:ext cx="10974977" cy="4643585"/>
          </a:xfrm>
        </p:spPr>
        <p:txBody>
          <a:bodyPr>
            <a:normAutofit fontScale="92500" lnSpcReduction="10000"/>
          </a:bodyPr>
          <a:lstStyle/>
          <a:p>
            <a:pPr>
              <a:buNone/>
            </a:pPr>
            <a:r>
              <a:rPr lang="en-US" sz="3500" b="1" u="sng" dirty="0">
                <a:solidFill>
                  <a:srgbClr val="0070C0"/>
                </a:solidFill>
              </a:rPr>
              <a:t>Rehabilitation hospitals/centers </a:t>
            </a:r>
            <a:r>
              <a:rPr lang="ar-JO" sz="3500" b="1" u="sng" dirty="0">
                <a:solidFill>
                  <a:srgbClr val="0070C0"/>
                </a:solidFill>
              </a:rPr>
              <a:t>مستشفيات / مراكز إعادة التأهيل</a:t>
            </a:r>
            <a:endParaRPr lang="en-US" sz="3500" b="1" u="sng" dirty="0">
              <a:solidFill>
                <a:srgbClr val="0070C0"/>
              </a:solidFill>
            </a:endParaRPr>
          </a:p>
          <a:p>
            <a:pPr>
              <a:buNone/>
            </a:pPr>
            <a:r>
              <a:rPr lang="en-US" dirty="0"/>
              <a:t>provide care to patients who have suffered some type of disability, either mental or physical, </a:t>
            </a:r>
            <a:r>
              <a:rPr lang="en-GB" dirty="0"/>
              <a:t>to </a:t>
            </a:r>
            <a:r>
              <a:rPr lang="en-US" dirty="0"/>
              <a:t>support their recovery to a level of function and independence. </a:t>
            </a:r>
            <a:endParaRPr lang="ar-JO" dirty="0" smtClean="0"/>
          </a:p>
          <a:p>
            <a:pPr>
              <a:buNone/>
            </a:pPr>
            <a:r>
              <a:rPr lang="ar-JO" dirty="0"/>
              <a:t>توفير الرعاية للمرضى الذين عانوا من نوع من الإعاقة ، سواء العقلية أو الجسدية ، لدعم تعافيهم إلى مستوى وظيفي واستقلالية.</a:t>
            </a:r>
            <a:endParaRPr lang="en-US" dirty="0"/>
          </a:p>
          <a:p>
            <a:pPr>
              <a:buNone/>
            </a:pPr>
            <a:r>
              <a:rPr lang="en-US" dirty="0"/>
              <a:t>These facilities </a:t>
            </a:r>
            <a:r>
              <a:rPr lang="en-US" dirty="0" smtClean="0"/>
              <a:t>typically </a:t>
            </a:r>
            <a:r>
              <a:rPr lang="en-US" dirty="0"/>
              <a:t>offer a variety of physical therapy, occupational therapy, and speech therapy services on either an inpatient or outpatient basis. </a:t>
            </a:r>
            <a:r>
              <a:rPr lang="ar-JO" dirty="0"/>
              <a:t>تقدم هذه المرافق عادةً مجموعة متنوعة من خدمات العلاج الطبيعي والعلاج المهني وعلاج النطق سواء للمرضى الداخليين أو الخارجيين.</a:t>
            </a:r>
            <a:endParaRPr lang="en-US" dirty="0"/>
          </a:p>
          <a:p>
            <a:pPr>
              <a:buNone/>
            </a:pPr>
            <a:r>
              <a:rPr lang="en-US" dirty="0"/>
              <a:t>A rehabilitation center may be attached with an acute care hospital, teaching hospital, or a skilled nursing facility</a:t>
            </a:r>
            <a:r>
              <a:rPr lang="en-US" dirty="0" smtClean="0"/>
              <a:t>.</a:t>
            </a:r>
            <a:endParaRPr lang="ar-JO" dirty="0" smtClean="0"/>
          </a:p>
          <a:p>
            <a:pPr>
              <a:buNone/>
            </a:pPr>
            <a:r>
              <a:rPr lang="ar-JO" dirty="0" smtClean="0"/>
              <a:t> </a:t>
            </a:r>
            <a:r>
              <a:rPr lang="ar-JO" dirty="0"/>
              <a:t>قد يكون مركز إعادة التأهيل مرفقًا بمستشفى رعاية حادة أو مستشفى تعليمي أو منشأة تمريض ماهرة.</a:t>
            </a:r>
            <a:endParaRPr lang="en-US" dirty="0"/>
          </a:p>
          <a:p>
            <a:endParaRPr lang="en-US" dirty="0"/>
          </a:p>
        </p:txBody>
      </p:sp>
      <p:grpSp>
        <p:nvGrpSpPr>
          <p:cNvPr id="5" name="Group 4">
            <a:extLst>
              <a:ext uri="{FF2B5EF4-FFF2-40B4-BE49-F238E27FC236}">
                <a16:creationId xmlns="" xmlns:a16="http://schemas.microsoft.com/office/drawing/2014/main" id="{68C5C014-3FD3-44D1-BDFE-1863BBEE2C52}"/>
              </a:ext>
            </a:extLst>
          </p:cNvPr>
          <p:cNvGrpSpPr/>
          <p:nvPr/>
        </p:nvGrpSpPr>
        <p:grpSpPr>
          <a:xfrm>
            <a:off x="1492947" y="234583"/>
            <a:ext cx="8317832" cy="1123954"/>
            <a:chOff x="1694579" y="3845794"/>
            <a:chExt cx="8317832" cy="1123954"/>
          </a:xfrm>
          <a:scene3d>
            <a:camera prst="orthographicFront"/>
            <a:lightRig rig="threePt" dir="t">
              <a:rot lat="0" lon="0" rev="7500000"/>
            </a:lightRig>
          </a:scene3d>
        </p:grpSpPr>
        <p:sp>
          <p:nvSpPr>
            <p:cNvPr id="6" name="Rectangle: Rounded Corners 5">
              <a:extLst>
                <a:ext uri="{FF2B5EF4-FFF2-40B4-BE49-F238E27FC236}">
                  <a16:creationId xmlns="" xmlns:a16="http://schemas.microsoft.com/office/drawing/2014/main" id="{4D4C875F-7B85-46B8-B416-2DEF19503055}"/>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7" name="Rectangle: Rounded Corners 4">
              <a:extLst>
                <a:ext uri="{FF2B5EF4-FFF2-40B4-BE49-F238E27FC236}">
                  <a16:creationId xmlns="" xmlns:a16="http://schemas.microsoft.com/office/drawing/2014/main" id="{15B388F5-8BFF-4E65-8920-DF73D2E6DE51}"/>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a:t>By the type of health care services they provide (</a:t>
              </a:r>
              <a:r>
                <a:rPr lang="ar-JO" sz="3100" kern="1200" dirty="0"/>
                <a:t>6</a:t>
              </a:r>
              <a:r>
                <a:rPr lang="en-US" sz="3100" kern="1200" dirty="0" smtClean="0"/>
                <a:t>)</a:t>
              </a:r>
              <a:r>
                <a:rPr lang="ar-JO" sz="3100" dirty="0"/>
                <a:t> حسب نوع خدمات الرعاية الصحية التي يقدمونها </a:t>
              </a:r>
              <a:endParaRPr lang="en-GB" sz="3100" kern="1200" dirty="0"/>
            </a:p>
          </p:txBody>
        </p:sp>
      </p:grpSp>
      <p:pic>
        <p:nvPicPr>
          <p:cNvPr id="8" name="Picture 7">
            <a:extLst>
              <a:ext uri="{FF2B5EF4-FFF2-40B4-BE49-F238E27FC236}">
                <a16:creationId xmlns="" xmlns:a16="http://schemas.microsoft.com/office/drawing/2014/main" id="{DF006017-45EB-45AD-8565-E2A5D818AA8E}"/>
              </a:ext>
            </a:extLst>
          </p:cNvPr>
          <p:cNvPicPr>
            <a:picLocks noChangeAspect="1"/>
          </p:cNvPicPr>
          <p:nvPr/>
        </p:nvPicPr>
        <p:blipFill>
          <a:blip r:embed="rId2"/>
          <a:stretch>
            <a:fillRect/>
          </a:stretch>
        </p:blipFill>
        <p:spPr>
          <a:xfrm>
            <a:off x="9865656" y="367184"/>
            <a:ext cx="2107842" cy="858751"/>
          </a:xfrm>
          <a:prstGeom prst="rect">
            <a:avLst/>
          </a:prstGeom>
        </p:spPr>
      </p:pic>
    </p:spTree>
    <p:extLst>
      <p:ext uri="{BB962C8B-B14F-4D97-AF65-F5344CB8AC3E}">
        <p14:creationId xmlns:p14="http://schemas.microsoft.com/office/powerpoint/2010/main" val="1799910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blip>
          <a:srcRect l="6152" r="612"/>
          <a:stretch/>
        </p:blipFill>
        <p:spPr>
          <a:xfrm>
            <a:off x="5797543" y="10"/>
            <a:ext cx="6394152" cy="6857990"/>
          </a:xfrm>
          <a:prstGeom prst="rect">
            <a:avLst/>
          </a:prstGeom>
        </p:spPr>
      </p:pic>
      <p:pic>
        <p:nvPicPr>
          <p:cNvPr id="10" name="Picture 9">
            <a:extLst>
              <a:ext uri="{FF2B5EF4-FFF2-40B4-BE49-F238E27FC236}">
                <a16:creationId xmlns=""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title"/>
          </p:nvPr>
        </p:nvSpPr>
        <p:spPr>
          <a:xfrm>
            <a:off x="214154" y="193534"/>
            <a:ext cx="4803636" cy="1311664"/>
          </a:xfrm>
        </p:spPr>
        <p:txBody>
          <a:bodyPr>
            <a:normAutofit fontScale="90000"/>
          </a:bodyPr>
          <a:lstStyle/>
          <a:p>
            <a:r>
              <a:rPr lang="en-GB" dirty="0">
                <a:solidFill>
                  <a:srgbClr val="000000"/>
                </a:solidFill>
              </a:rPr>
              <a:t>What are health services</a:t>
            </a:r>
            <a:r>
              <a:rPr lang="en-GB" dirty="0" smtClean="0">
                <a:solidFill>
                  <a:srgbClr val="000000"/>
                </a:solidFill>
              </a:rPr>
              <a:t>?</a:t>
            </a:r>
            <a:r>
              <a:rPr lang="ar-JO" dirty="0">
                <a:solidFill>
                  <a:srgbClr val="000000"/>
                </a:solidFill>
              </a:rPr>
              <a:t> ما هي الخدمات الصحية؟</a:t>
            </a:r>
            <a:endParaRPr lang="en-GB" dirty="0">
              <a:solidFill>
                <a:srgbClr val="000000"/>
              </a:solidFill>
            </a:endParaRPr>
          </a:p>
        </p:txBody>
      </p:sp>
      <p:sp>
        <p:nvSpPr>
          <p:cNvPr id="3" name="Content Placeholder 2"/>
          <p:cNvSpPr>
            <a:spLocks noGrp="1"/>
          </p:cNvSpPr>
          <p:nvPr>
            <p:ph idx="1"/>
          </p:nvPr>
        </p:nvSpPr>
        <p:spPr>
          <a:xfrm>
            <a:off x="337625" y="1505198"/>
            <a:ext cx="5303520" cy="5036279"/>
          </a:xfrm>
        </p:spPr>
        <p:txBody>
          <a:bodyPr anchor="ctr">
            <a:normAutofit lnSpcReduction="10000"/>
          </a:bodyPr>
          <a:lstStyle/>
          <a:p>
            <a:r>
              <a:rPr lang="en-GB" sz="2400" b="1" dirty="0">
                <a:solidFill>
                  <a:srgbClr val="000000"/>
                </a:solidFill>
              </a:rPr>
              <a:t>The full range of activities that are undertaken primarily for health reasons. </a:t>
            </a:r>
            <a:r>
              <a:rPr lang="ar-JO" sz="2400" b="1" dirty="0">
                <a:solidFill>
                  <a:srgbClr val="000000"/>
                </a:solidFill>
              </a:rPr>
              <a:t>مجموعة كاملة من الأنشطة التي يتم القيام بها في المقام الأول لأسباب صحية.</a:t>
            </a:r>
            <a:endParaRPr lang="en-GB" sz="2400" b="1" dirty="0">
              <a:solidFill>
                <a:srgbClr val="000000"/>
              </a:solidFill>
            </a:endParaRPr>
          </a:p>
          <a:p>
            <a:r>
              <a:rPr lang="en-GB" sz="2400" dirty="0">
                <a:solidFill>
                  <a:srgbClr val="000000"/>
                </a:solidFill>
              </a:rPr>
              <a:t>They extend from health promotion and disease prevention, through curative services, to long term care and rehabilitation</a:t>
            </a:r>
            <a:r>
              <a:rPr lang="en-GB" sz="2400" dirty="0" smtClean="0">
                <a:solidFill>
                  <a:srgbClr val="000000"/>
                </a:solidFill>
              </a:rPr>
              <a:t>.</a:t>
            </a:r>
            <a:r>
              <a:rPr lang="ar-JO" sz="2400" dirty="0">
                <a:solidFill>
                  <a:srgbClr val="000000"/>
                </a:solidFill>
              </a:rPr>
              <a:t> وهي تمتد من تعزيز الصحة والوقاية من الأمراض ، من خلال الخدمات العلاجية ، إلى الرعاية وإعادة التأهيل على المدى الطويل.</a:t>
            </a:r>
            <a:endParaRPr lang="en-GB" sz="2400" dirty="0">
              <a:solidFill>
                <a:srgbClr val="000000"/>
              </a:solidFill>
            </a:endParaRPr>
          </a:p>
          <a:p>
            <a:r>
              <a:rPr lang="en-GB" sz="2400" dirty="0">
                <a:solidFill>
                  <a:srgbClr val="000000"/>
                </a:solidFill>
              </a:rPr>
              <a:t>They are usually </a:t>
            </a:r>
            <a:r>
              <a:rPr lang="en-GB" sz="2400" dirty="0" smtClean="0">
                <a:solidFill>
                  <a:srgbClr val="000000"/>
                </a:solidFill>
              </a:rPr>
              <a:t>provided in order </a:t>
            </a:r>
            <a:r>
              <a:rPr lang="en-GB" sz="2400" dirty="0">
                <a:solidFill>
                  <a:srgbClr val="000000"/>
                </a:solidFill>
              </a:rPr>
              <a:t>to </a:t>
            </a:r>
            <a:r>
              <a:rPr lang="en-GB" sz="2400" dirty="0" smtClean="0">
                <a:solidFill>
                  <a:srgbClr val="000000"/>
                </a:solidFill>
              </a:rPr>
              <a:t>make </a:t>
            </a:r>
            <a:r>
              <a:rPr lang="en-GB" sz="2400" dirty="0">
                <a:solidFill>
                  <a:srgbClr val="000000"/>
                </a:solidFill>
              </a:rPr>
              <a:t>a direct effect on people’s health</a:t>
            </a:r>
            <a:r>
              <a:rPr lang="en-GB" sz="2400" dirty="0" smtClean="0">
                <a:solidFill>
                  <a:srgbClr val="000000"/>
                </a:solidFill>
              </a:rPr>
              <a:t>.</a:t>
            </a:r>
            <a:r>
              <a:rPr lang="ar-JO" sz="2400" dirty="0">
                <a:solidFill>
                  <a:srgbClr val="000000"/>
                </a:solidFill>
              </a:rPr>
              <a:t> يتم توفيرها عادة من أجل إحداث تأثير مباشر على صحة الناس.</a:t>
            </a:r>
            <a:endParaRPr lang="en-GB" sz="2400" dirty="0">
              <a:solidFill>
                <a:srgbClr val="000000"/>
              </a:solidFill>
            </a:endParaRPr>
          </a:p>
        </p:txBody>
      </p:sp>
    </p:spTree>
    <p:extLst>
      <p:ext uri="{BB962C8B-B14F-4D97-AF65-F5344CB8AC3E}">
        <p14:creationId xmlns:p14="http://schemas.microsoft.com/office/powerpoint/2010/main" val="505691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B975F7-F45F-4555-82FC-0177D62B9CD1}"/>
              </a:ext>
            </a:extLst>
          </p:cNvPr>
          <p:cNvSpPr>
            <a:spLocks noGrp="1"/>
          </p:cNvSpPr>
          <p:nvPr>
            <p:ph type="title"/>
          </p:nvPr>
        </p:nvSpPr>
        <p:spPr/>
        <p:txBody>
          <a:bodyPr/>
          <a:lstStyle/>
          <a:p>
            <a:endParaRPr lang="en-GB"/>
          </a:p>
        </p:txBody>
      </p:sp>
      <p:sp>
        <p:nvSpPr>
          <p:cNvPr id="3" name="Content Placeholder 2">
            <a:extLst>
              <a:ext uri="{FF2B5EF4-FFF2-40B4-BE49-F238E27FC236}">
                <a16:creationId xmlns="" xmlns:a16="http://schemas.microsoft.com/office/drawing/2014/main" id="{150BF66D-173E-453E-A10F-A5F6FB7BD2B6}"/>
              </a:ext>
            </a:extLst>
          </p:cNvPr>
          <p:cNvSpPr>
            <a:spLocks noGrp="1"/>
          </p:cNvSpPr>
          <p:nvPr>
            <p:ph idx="1"/>
          </p:nvPr>
        </p:nvSpPr>
        <p:spPr/>
        <p:txBody>
          <a:bodyPr/>
          <a:lstStyle/>
          <a:p>
            <a:r>
              <a:rPr lang="en-US" sz="3500" b="1" u="sng" dirty="0" err="1">
                <a:solidFill>
                  <a:srgbClr val="0070C0"/>
                </a:solidFill>
              </a:rPr>
              <a:t>Domiciliaries</a:t>
            </a:r>
            <a:r>
              <a:rPr lang="en-US" sz="3500" b="1" u="sng" dirty="0">
                <a:solidFill>
                  <a:srgbClr val="0070C0"/>
                </a:solidFill>
              </a:rPr>
              <a:t> </a:t>
            </a:r>
            <a:r>
              <a:rPr lang="en-US" dirty="0"/>
              <a:t>provide patients who are independent with a place to live and </a:t>
            </a:r>
            <a:r>
              <a:rPr lang="en-US" dirty="0" smtClean="0"/>
              <a:t>be supervised</a:t>
            </a:r>
            <a:r>
              <a:rPr lang="en-US" dirty="0"/>
              <a:t>, </a:t>
            </a:r>
            <a:r>
              <a:rPr lang="en-US" dirty="0" smtClean="0"/>
              <a:t>with limited </a:t>
            </a:r>
            <a:r>
              <a:rPr lang="en-US" dirty="0"/>
              <a:t>health care support (such as medication management). The participants may be provided with a room in a group home or an individual apartment. </a:t>
            </a:r>
          </a:p>
          <a:p>
            <a:endParaRPr lang="en-GB" dirty="0"/>
          </a:p>
        </p:txBody>
      </p:sp>
      <p:grpSp>
        <p:nvGrpSpPr>
          <p:cNvPr id="4" name="Group 3">
            <a:extLst>
              <a:ext uri="{FF2B5EF4-FFF2-40B4-BE49-F238E27FC236}">
                <a16:creationId xmlns="" xmlns:a16="http://schemas.microsoft.com/office/drawing/2014/main" id="{E20A0D8D-9466-4B42-A358-75B805FAC56E}"/>
              </a:ext>
            </a:extLst>
          </p:cNvPr>
          <p:cNvGrpSpPr/>
          <p:nvPr/>
        </p:nvGrpSpPr>
        <p:grpSpPr>
          <a:xfrm>
            <a:off x="1492947" y="234583"/>
            <a:ext cx="8317832" cy="1123954"/>
            <a:chOff x="1694579" y="3845794"/>
            <a:chExt cx="8317832" cy="1123954"/>
          </a:xfrm>
          <a:scene3d>
            <a:camera prst="orthographicFront"/>
            <a:lightRig rig="threePt" dir="t">
              <a:rot lat="0" lon="0" rev="7500000"/>
            </a:lightRig>
          </a:scene3d>
        </p:grpSpPr>
        <p:sp>
          <p:nvSpPr>
            <p:cNvPr id="5" name="Rectangle: Rounded Corners 4">
              <a:extLst>
                <a:ext uri="{FF2B5EF4-FFF2-40B4-BE49-F238E27FC236}">
                  <a16:creationId xmlns="" xmlns:a16="http://schemas.microsoft.com/office/drawing/2014/main" id="{7BA076A4-DB63-44E4-BD20-0BD1A9FBC0FD}"/>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 name="Rectangle: Rounded Corners 4">
              <a:extLst>
                <a:ext uri="{FF2B5EF4-FFF2-40B4-BE49-F238E27FC236}">
                  <a16:creationId xmlns="" xmlns:a16="http://schemas.microsoft.com/office/drawing/2014/main" id="{4C9BC217-E40B-4DEA-A387-0553E552AC78}"/>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By the type of health care services they provide (</a:t>
              </a:r>
              <a:r>
                <a:rPr lang="en-GB" sz="3100" kern="1200" dirty="0"/>
                <a:t>7</a:t>
              </a:r>
              <a:r>
                <a:rPr lang="en-US" sz="3100" kern="1200" dirty="0"/>
                <a:t>)</a:t>
              </a:r>
              <a:endParaRPr lang="en-GB" sz="3100" kern="1200" dirty="0"/>
            </a:p>
          </p:txBody>
        </p:sp>
      </p:grpSp>
      <p:pic>
        <p:nvPicPr>
          <p:cNvPr id="7" name="Picture 6">
            <a:extLst>
              <a:ext uri="{FF2B5EF4-FFF2-40B4-BE49-F238E27FC236}">
                <a16:creationId xmlns="" xmlns:a16="http://schemas.microsoft.com/office/drawing/2014/main" id="{E191BBC7-8BE4-47D5-9E06-3BF181D5C2DA}"/>
              </a:ext>
            </a:extLst>
          </p:cNvPr>
          <p:cNvPicPr>
            <a:picLocks noChangeAspect="1"/>
          </p:cNvPicPr>
          <p:nvPr/>
        </p:nvPicPr>
        <p:blipFill>
          <a:blip r:embed="rId2"/>
          <a:stretch>
            <a:fillRect/>
          </a:stretch>
        </p:blipFill>
        <p:spPr>
          <a:xfrm>
            <a:off x="7048500" y="3564834"/>
            <a:ext cx="5143500" cy="3293165"/>
          </a:xfrm>
          <a:prstGeom prst="rect">
            <a:avLst/>
          </a:prstGeom>
        </p:spPr>
      </p:pic>
    </p:spTree>
    <p:extLst>
      <p:ext uri="{BB962C8B-B14F-4D97-AF65-F5344CB8AC3E}">
        <p14:creationId xmlns:p14="http://schemas.microsoft.com/office/powerpoint/2010/main" val="3838524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60258" y="1489079"/>
            <a:ext cx="5719279" cy="4912183"/>
          </a:xfrm>
        </p:spPr>
        <p:txBody>
          <a:bodyPr>
            <a:normAutofit/>
          </a:bodyPr>
          <a:lstStyle/>
          <a:p>
            <a:pPr>
              <a:buNone/>
            </a:pPr>
            <a:endParaRPr lang="en-US" dirty="0"/>
          </a:p>
          <a:p>
            <a:r>
              <a:rPr lang="en-US" sz="3800" b="1" u="sng" dirty="0" smtClean="0">
                <a:solidFill>
                  <a:srgbClr val="0070C0"/>
                </a:solidFill>
              </a:rPr>
              <a:t>Hospice </a:t>
            </a:r>
            <a:r>
              <a:rPr lang="en-US" dirty="0"/>
              <a:t>is a facility that delivers end-of-life care (also known as palliative care) to terminally ill patients in their own homes or in an inpatient hospice facility. </a:t>
            </a:r>
            <a:endParaRPr lang="ar-JO" dirty="0" smtClean="0"/>
          </a:p>
          <a:p>
            <a:r>
              <a:rPr lang="en-US" dirty="0"/>
              <a:t>Hospice </a:t>
            </a:r>
            <a:r>
              <a:rPr lang="ar-JO" dirty="0"/>
              <a:t>هو مرفق يقدم رعاية نهاية العمر (المعروفة أيضًا باسم الرعاية التلطيفية) للمرضى المصابين بأمراض مستعصية في منازلهم أو في دار رعاية للمرضى الداخليين.</a:t>
            </a:r>
            <a:endParaRPr lang="en-US" dirty="0"/>
          </a:p>
        </p:txBody>
      </p:sp>
      <p:sp>
        <p:nvSpPr>
          <p:cNvPr id="7" name="Text Placeholder 6"/>
          <p:cNvSpPr>
            <a:spLocks noGrp="1"/>
          </p:cNvSpPr>
          <p:nvPr>
            <p:ph type="body" sz="quarter" idx="3"/>
          </p:nvPr>
        </p:nvSpPr>
        <p:spPr/>
        <p:txBody>
          <a:bodyPr/>
          <a:lstStyle/>
          <a:p>
            <a:endParaRPr lang="en-US"/>
          </a:p>
        </p:txBody>
      </p:sp>
      <p:sp>
        <p:nvSpPr>
          <p:cNvPr id="8" name="Content Placeholder 7"/>
          <p:cNvSpPr>
            <a:spLocks noGrp="1"/>
          </p:cNvSpPr>
          <p:nvPr>
            <p:ph sz="quarter" idx="4"/>
          </p:nvPr>
        </p:nvSpPr>
        <p:spPr/>
        <p:txBody>
          <a:bodyPr>
            <a:normAutofit/>
          </a:bodyPr>
          <a:lstStyle/>
          <a:p>
            <a:endParaRPr lang="en-US"/>
          </a:p>
        </p:txBody>
      </p:sp>
      <p:grpSp>
        <p:nvGrpSpPr>
          <p:cNvPr id="9" name="Group 8">
            <a:extLst>
              <a:ext uri="{FF2B5EF4-FFF2-40B4-BE49-F238E27FC236}">
                <a16:creationId xmlns="" xmlns:a16="http://schemas.microsoft.com/office/drawing/2014/main" id="{50633473-137B-4BE8-BD58-D09D2DB7A4DC}"/>
              </a:ext>
            </a:extLst>
          </p:cNvPr>
          <p:cNvGrpSpPr/>
          <p:nvPr/>
        </p:nvGrpSpPr>
        <p:grpSpPr>
          <a:xfrm>
            <a:off x="1492947" y="234583"/>
            <a:ext cx="8317832" cy="1123954"/>
            <a:chOff x="1694579" y="3845794"/>
            <a:chExt cx="8317832" cy="1123954"/>
          </a:xfrm>
          <a:scene3d>
            <a:camera prst="orthographicFront"/>
            <a:lightRig rig="threePt" dir="t">
              <a:rot lat="0" lon="0" rev="7500000"/>
            </a:lightRig>
          </a:scene3d>
        </p:grpSpPr>
        <p:sp>
          <p:nvSpPr>
            <p:cNvPr id="10" name="Rectangle: Rounded Corners 9">
              <a:extLst>
                <a:ext uri="{FF2B5EF4-FFF2-40B4-BE49-F238E27FC236}">
                  <a16:creationId xmlns="" xmlns:a16="http://schemas.microsoft.com/office/drawing/2014/main" id="{A9967871-8094-4B57-B671-EA57A89DF796}"/>
                </a:ext>
              </a:extLst>
            </p:cNvPr>
            <p:cNvSpPr/>
            <p:nvPr/>
          </p:nvSpPr>
          <p:spPr>
            <a:xfrm>
              <a:off x="1694579" y="3845794"/>
              <a:ext cx="8317832" cy="1123954"/>
            </a:xfrm>
            <a:prstGeom prst="roundRect">
              <a:avLst>
                <a:gd name="adj" fmla="val 16670"/>
              </a:avLst>
            </a:prstGeom>
            <a:sp3d prstMaterial="plastic">
              <a:bevelT w="127000" h="25400" prst="relaxedInset"/>
            </a:sp3d>
          </p:spPr>
          <p:style>
            <a:lnRef idx="1">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1" name="Rectangle: Rounded Corners 4">
              <a:extLst>
                <a:ext uri="{FF2B5EF4-FFF2-40B4-BE49-F238E27FC236}">
                  <a16:creationId xmlns="" xmlns:a16="http://schemas.microsoft.com/office/drawing/2014/main" id="{750D1CC7-B6AD-42F6-A457-16C192B1B2AB}"/>
                </a:ext>
              </a:extLst>
            </p:cNvPr>
            <p:cNvSpPr txBox="1"/>
            <p:nvPr/>
          </p:nvSpPr>
          <p:spPr>
            <a:xfrm>
              <a:off x="1749456" y="3900671"/>
              <a:ext cx="8208078" cy="10142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a:t>By the type of health care services they provide (</a:t>
              </a:r>
              <a:r>
                <a:rPr lang="en-GB" sz="3100" kern="1200" dirty="0"/>
                <a:t>8</a:t>
              </a:r>
              <a:r>
                <a:rPr lang="en-US" sz="3100" kern="1200" dirty="0" smtClean="0"/>
                <a:t>)</a:t>
              </a:r>
              <a:r>
                <a:rPr lang="ar-JO" sz="3100" kern="1200" dirty="0" smtClean="0"/>
                <a:t> </a:t>
              </a:r>
              <a:r>
                <a:rPr lang="en-US" sz="3100" dirty="0"/>
                <a:t>)</a:t>
              </a:r>
              <a:r>
                <a:rPr lang="ar-JO" sz="3100" dirty="0"/>
                <a:t> حسب نوع خدمات الرعاية الصحية التي يقدمونها</a:t>
              </a:r>
              <a:endParaRPr lang="en-GB" sz="3100" kern="1200" dirty="0"/>
            </a:p>
          </p:txBody>
        </p:sp>
      </p:grpSp>
      <p:pic>
        <p:nvPicPr>
          <p:cNvPr id="2" name="Picture 1">
            <a:extLst>
              <a:ext uri="{FF2B5EF4-FFF2-40B4-BE49-F238E27FC236}">
                <a16:creationId xmlns="" xmlns:a16="http://schemas.microsoft.com/office/drawing/2014/main" id="{0B7531D3-32B4-45C7-80B1-CBD7196FCFF1}"/>
              </a:ext>
            </a:extLst>
          </p:cNvPr>
          <p:cNvPicPr>
            <a:picLocks noChangeAspect="1"/>
          </p:cNvPicPr>
          <p:nvPr/>
        </p:nvPicPr>
        <p:blipFill>
          <a:blip r:embed="rId2"/>
          <a:stretch>
            <a:fillRect/>
          </a:stretch>
        </p:blipFill>
        <p:spPr>
          <a:xfrm>
            <a:off x="6048273" y="4477621"/>
            <a:ext cx="3842658" cy="2339009"/>
          </a:xfrm>
          <a:prstGeom prst="rect">
            <a:avLst/>
          </a:prstGeom>
        </p:spPr>
      </p:pic>
      <p:pic>
        <p:nvPicPr>
          <p:cNvPr id="12" name="Picture 11">
            <a:extLst>
              <a:ext uri="{FF2B5EF4-FFF2-40B4-BE49-F238E27FC236}">
                <a16:creationId xmlns="" xmlns:a16="http://schemas.microsoft.com/office/drawing/2014/main" id="{1593F489-24CF-4286-A4B5-E24CC35448A0}"/>
              </a:ext>
            </a:extLst>
          </p:cNvPr>
          <p:cNvPicPr>
            <a:picLocks noChangeAspect="1"/>
          </p:cNvPicPr>
          <p:nvPr/>
        </p:nvPicPr>
        <p:blipFill>
          <a:blip r:embed="rId3"/>
          <a:stretch>
            <a:fillRect/>
          </a:stretch>
        </p:blipFill>
        <p:spPr>
          <a:xfrm>
            <a:off x="9211714" y="4232229"/>
            <a:ext cx="2894151" cy="2625771"/>
          </a:xfrm>
          <a:prstGeom prst="rect">
            <a:avLst/>
          </a:prstGeom>
          <a:ln>
            <a:solidFill>
              <a:schemeClr val="tx1"/>
            </a:solidFill>
          </a:ln>
        </p:spPr>
      </p:pic>
      <p:pic>
        <p:nvPicPr>
          <p:cNvPr id="13" name="Picture 12">
            <a:extLst>
              <a:ext uri="{FF2B5EF4-FFF2-40B4-BE49-F238E27FC236}">
                <a16:creationId xmlns="" xmlns:a16="http://schemas.microsoft.com/office/drawing/2014/main" id="{199EED9C-B8E9-4731-A045-1FBC15617B74}"/>
              </a:ext>
            </a:extLst>
          </p:cNvPr>
          <p:cNvPicPr>
            <a:picLocks noChangeAspect="1"/>
          </p:cNvPicPr>
          <p:nvPr/>
        </p:nvPicPr>
        <p:blipFill rotWithShape="1">
          <a:blip r:embed="rId4"/>
          <a:srcRect l="12695" t="8289" r="15000" b="11479"/>
          <a:stretch/>
        </p:blipFill>
        <p:spPr>
          <a:xfrm>
            <a:off x="6995737" y="1655244"/>
            <a:ext cx="5196263" cy="3241795"/>
          </a:xfrm>
          <a:prstGeom prst="rect">
            <a:avLst/>
          </a:prstGeom>
          <a:ln>
            <a:solidFill>
              <a:schemeClr val="tx1"/>
            </a:solidFill>
          </a:ln>
        </p:spPr>
      </p:pic>
      <p:pic>
        <p:nvPicPr>
          <p:cNvPr id="14" name="Picture 13">
            <a:extLst>
              <a:ext uri="{FF2B5EF4-FFF2-40B4-BE49-F238E27FC236}">
                <a16:creationId xmlns="" xmlns:a16="http://schemas.microsoft.com/office/drawing/2014/main" id="{62214E17-D467-4EE4-A0A4-030554F72A39}"/>
              </a:ext>
            </a:extLst>
          </p:cNvPr>
          <p:cNvPicPr>
            <a:picLocks noChangeAspect="1"/>
          </p:cNvPicPr>
          <p:nvPr/>
        </p:nvPicPr>
        <p:blipFill rotWithShape="1">
          <a:blip r:embed="rId5"/>
          <a:srcRect l="15543" t="12156" r="33357" b="11092"/>
          <a:stretch/>
        </p:blipFill>
        <p:spPr>
          <a:xfrm>
            <a:off x="6048273" y="1344067"/>
            <a:ext cx="3679962" cy="3107635"/>
          </a:xfrm>
          <a:prstGeom prst="rect">
            <a:avLst/>
          </a:prstGeom>
          <a:ln>
            <a:solidFill>
              <a:schemeClr val="accent1"/>
            </a:solidFill>
          </a:ln>
        </p:spPr>
      </p:pic>
      <p:pic>
        <p:nvPicPr>
          <p:cNvPr id="4" name="Picture 3"/>
          <p:cNvPicPr>
            <a:picLocks noChangeAspect="1"/>
          </p:cNvPicPr>
          <p:nvPr/>
        </p:nvPicPr>
        <p:blipFill>
          <a:blip r:embed="rId6"/>
          <a:stretch>
            <a:fillRect/>
          </a:stretch>
        </p:blipFill>
        <p:spPr>
          <a:xfrm>
            <a:off x="9764491" y="331383"/>
            <a:ext cx="2304152" cy="2315392"/>
          </a:xfrm>
          <a:prstGeom prst="rect">
            <a:avLst/>
          </a:prstGeom>
        </p:spPr>
      </p:pic>
    </p:spTree>
    <p:extLst>
      <p:ext uri="{BB962C8B-B14F-4D97-AF65-F5344CB8AC3E}">
        <p14:creationId xmlns:p14="http://schemas.microsoft.com/office/powerpoint/2010/main" val="5824377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12192000" cy="806852"/>
          </a:xfrm>
          <a:solidFill>
            <a:schemeClr val="accent3">
              <a:lumMod val="40000"/>
              <a:lumOff val="60000"/>
            </a:schemeClr>
          </a:solidFill>
        </p:spPr>
        <p:txBody>
          <a:bodyPr>
            <a:noAutofit/>
          </a:bodyPr>
          <a:lstStyle/>
          <a:p>
            <a:r>
              <a:rPr lang="en-US" sz="3600" b="1" u="sng" dirty="0" smtClean="0"/>
              <a:t/>
            </a:r>
            <a:br>
              <a:rPr lang="en-US" sz="3600" b="1" u="sng" dirty="0" smtClean="0"/>
            </a:br>
            <a:r>
              <a:rPr lang="en-US" sz="3600" b="1" u="sng" dirty="0" smtClean="0"/>
              <a:t>Utilization of Health care </a:t>
            </a:r>
            <a:r>
              <a:rPr lang="en-US" sz="3600" b="1" u="sng" dirty="0" smtClean="0"/>
              <a:t>services</a:t>
            </a:r>
            <a:r>
              <a:rPr lang="ar-JO" sz="3600" b="1" u="sng" dirty="0"/>
              <a:t>الاستفادة من خدمات الرعاية </a:t>
            </a:r>
            <a:r>
              <a:rPr lang="ar-JO" sz="3600" b="1" u="sng" dirty="0" smtClean="0"/>
              <a:t>الصحية </a:t>
            </a:r>
            <a:r>
              <a:rPr lang="en-US" sz="3600" b="1" u="sng" dirty="0" smtClean="0"/>
              <a:t/>
            </a:r>
            <a:br>
              <a:rPr lang="en-US" sz="3600" b="1" u="sng" dirty="0" smtClean="0"/>
            </a:br>
            <a:endParaRPr lang="en-US" sz="3600" b="1" u="sng" dirty="0"/>
          </a:p>
        </p:txBody>
      </p:sp>
      <p:sp>
        <p:nvSpPr>
          <p:cNvPr id="3" name="Content Placeholder 2"/>
          <p:cNvSpPr>
            <a:spLocks noGrp="1"/>
          </p:cNvSpPr>
          <p:nvPr>
            <p:ph idx="1"/>
          </p:nvPr>
        </p:nvSpPr>
        <p:spPr>
          <a:xfrm>
            <a:off x="494227" y="1426379"/>
            <a:ext cx="11203546" cy="4832752"/>
          </a:xfrm>
        </p:spPr>
        <p:txBody>
          <a:bodyPr>
            <a:normAutofit fontScale="92500" lnSpcReduction="10000"/>
          </a:bodyPr>
          <a:lstStyle/>
          <a:p>
            <a:r>
              <a:rPr lang="en-US" sz="4400" dirty="0" smtClean="0"/>
              <a:t>The need for health care services has actually expanded over recent decades and even centuries</a:t>
            </a:r>
            <a:r>
              <a:rPr lang="en-US" sz="4400" dirty="0" smtClean="0"/>
              <a:t>.</a:t>
            </a:r>
            <a:endParaRPr lang="ar-JO" sz="4400" dirty="0" smtClean="0"/>
          </a:p>
          <a:p>
            <a:pPr marL="0" indent="0">
              <a:buNone/>
            </a:pPr>
            <a:r>
              <a:rPr lang="en-US" sz="4400" dirty="0" smtClean="0"/>
              <a:t> </a:t>
            </a:r>
            <a:r>
              <a:rPr lang="ar-JO" sz="4400" dirty="0"/>
              <a:t>لقد توسعت الحاجة إلى خدمات الرعاية الصحية بالفعل خلال العقود الأخيرة وحتى القرون.</a:t>
            </a:r>
            <a:endParaRPr lang="en-US" sz="4400" dirty="0" smtClean="0"/>
          </a:p>
          <a:p>
            <a:r>
              <a:rPr lang="en-US" sz="4400" dirty="0" smtClean="0"/>
              <a:t>Health care utilization: the way individuals use the resources of the health care industry</a:t>
            </a:r>
            <a:r>
              <a:rPr lang="en-US" sz="4400" dirty="0" smtClean="0"/>
              <a:t>.</a:t>
            </a:r>
            <a:r>
              <a:rPr lang="ar-JO" sz="4400" dirty="0"/>
              <a:t/>
            </a:r>
            <a:br>
              <a:rPr lang="ar-JO" sz="4400" dirty="0"/>
            </a:br>
            <a:r>
              <a:rPr lang="ar-JO" sz="4400" dirty="0"/>
              <a:t>استخدام الرعاية الصحية: طريقة استخدام الأفراد لموارد صناعة الرعاية الصحية.</a:t>
            </a:r>
            <a:endParaRPr lang="en-US" sz="4400" dirty="0" smtClean="0"/>
          </a:p>
          <a:p>
            <a:endParaRPr lang="en-US" dirty="0"/>
          </a:p>
        </p:txBody>
      </p:sp>
    </p:spTree>
    <p:extLst>
      <p:ext uri="{BB962C8B-B14F-4D97-AF65-F5344CB8AC3E}">
        <p14:creationId xmlns:p14="http://schemas.microsoft.com/office/powerpoint/2010/main" val="24949732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1820" y="0"/>
            <a:ext cx="11590986" cy="1090187"/>
          </a:xfrm>
          <a:solidFill>
            <a:srgbClr val="E4A0E6"/>
          </a:solidFill>
        </p:spPr>
        <p:txBody>
          <a:bodyPr>
            <a:noAutofit/>
          </a:bodyPr>
          <a:lstStyle/>
          <a:p>
            <a:r>
              <a:rPr lang="en-US" sz="3200" dirty="0" smtClean="0"/>
              <a:t/>
            </a:r>
            <a:br>
              <a:rPr lang="en-US" sz="3200" dirty="0" smtClean="0"/>
            </a:br>
            <a:r>
              <a:rPr lang="en-US" sz="2800" b="1" dirty="0" smtClean="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Factors that affect Overall Health care </a:t>
            </a:r>
            <a:r>
              <a:rPr lang="en-US" sz="2800" b="1" dirty="0" smtClean="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utilization</a:t>
            </a:r>
            <a:r>
              <a:rPr lang="ar-JO" sz="2800" b="1" dirty="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
            </a:r>
            <a:br>
              <a:rPr lang="ar-JO" sz="2800" b="1" dirty="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br>
            <a:r>
              <a:rPr lang="ar-JO" sz="2800" b="1" dirty="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العوامل التي تؤثر على الاستفادة من الرعاية الصحية الشاملة</a:t>
            </a:r>
            <a:r>
              <a:rPr lang="en-US" sz="3200" b="1" dirty="0" smtClean="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
            </a:r>
            <a:br>
              <a:rPr lang="en-US" sz="3200" b="1" dirty="0" smtClean="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br>
            <a:endParaRPr lang="en-US" sz="3200" b="1" dirty="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476518" y="1159098"/>
            <a:ext cx="11715482" cy="5512157"/>
          </a:xfrm>
        </p:spPr>
        <p:txBody>
          <a:bodyPr>
            <a:normAutofit fontScale="92500" lnSpcReduction="20000"/>
          </a:bodyPr>
          <a:lstStyle/>
          <a:p>
            <a:pPr>
              <a:buNone/>
            </a:pPr>
            <a:r>
              <a:rPr lang="en-US" sz="3200" b="1" dirty="0" smtClean="0">
                <a:effectLst>
                  <a:outerShdw blurRad="38100" dist="38100" dir="2700000" algn="tl">
                    <a:srgbClr val="000000">
                      <a:alpha val="43137"/>
                    </a:srgbClr>
                  </a:outerShdw>
                </a:effectLst>
              </a:rPr>
              <a:t>1) factors </a:t>
            </a:r>
            <a:r>
              <a:rPr lang="en-US" sz="3200" b="1" dirty="0" smtClean="0">
                <a:effectLst>
                  <a:outerShdw blurRad="38100" dist="38100" dir="2700000" algn="tl">
                    <a:srgbClr val="000000">
                      <a:alpha val="43137"/>
                    </a:srgbClr>
                  </a:outerShdw>
                </a:effectLst>
              </a:rPr>
              <a:t>that may decrease health services </a:t>
            </a:r>
            <a:r>
              <a:rPr lang="en-US" sz="3200" b="1" dirty="0" smtClean="0">
                <a:effectLst>
                  <a:outerShdw blurRad="38100" dist="38100" dir="2700000" algn="tl">
                    <a:srgbClr val="000000">
                      <a:alpha val="43137"/>
                    </a:srgbClr>
                  </a:outerShdw>
                </a:effectLst>
              </a:rPr>
              <a:t>utilization</a:t>
            </a:r>
            <a:endParaRPr lang="ar-JO" sz="3200" b="1" dirty="0" smtClean="0">
              <a:effectLst>
                <a:outerShdw blurRad="38100" dist="38100" dir="2700000" algn="tl">
                  <a:srgbClr val="000000">
                    <a:alpha val="43137"/>
                  </a:srgbClr>
                </a:outerShdw>
              </a:effectLst>
            </a:endParaRPr>
          </a:p>
          <a:p>
            <a:pPr>
              <a:buNone/>
            </a:pPr>
            <a:r>
              <a:rPr lang="ar-JO" sz="3200" b="1" dirty="0">
                <a:effectLst>
                  <a:outerShdw blurRad="38100" dist="38100" dir="2700000" algn="tl">
                    <a:srgbClr val="000000">
                      <a:alpha val="43137"/>
                    </a:srgbClr>
                  </a:outerShdw>
                </a:effectLst>
              </a:rPr>
              <a:t>العوامل التي قد تقلل من الاستفادة من الخدمات الصحية</a:t>
            </a:r>
            <a:endParaRPr lang="en-US" sz="3200" b="1" dirty="0" smtClean="0">
              <a:effectLst>
                <a:outerShdw blurRad="38100" dist="38100" dir="2700000" algn="tl">
                  <a:srgbClr val="000000">
                    <a:alpha val="43137"/>
                  </a:srgbClr>
                </a:outerShdw>
              </a:effectLst>
            </a:endParaRPr>
          </a:p>
          <a:p>
            <a:r>
              <a:rPr lang="en-US" dirty="0" smtClean="0"/>
              <a:t>Decreased supply (e.g., hospital closures, large numbers of physicians retiring</a:t>
            </a:r>
            <a:r>
              <a:rPr lang="en-US" dirty="0" smtClean="0"/>
              <a:t>)</a:t>
            </a:r>
            <a:r>
              <a:rPr lang="ar-JO" dirty="0"/>
              <a:t> نقص العرض (على سبيل المثال ، إغلاق المستشفيات ، تقاعد أعداد كبيرة من الأطباء</a:t>
            </a:r>
            <a:r>
              <a:rPr lang="ar-JO" dirty="0" smtClean="0"/>
              <a:t>) </a:t>
            </a:r>
            <a:endParaRPr lang="en-US" dirty="0" smtClean="0"/>
          </a:p>
          <a:p>
            <a:r>
              <a:rPr lang="en-US" dirty="0" smtClean="0"/>
              <a:t>Public health and sanitation advances (e.g. quality standards for food and water distribution; </a:t>
            </a:r>
            <a:r>
              <a:rPr lang="en-US" dirty="0"/>
              <a:t>reduced length of hospital </a:t>
            </a:r>
            <a:r>
              <a:rPr lang="en-US" dirty="0" smtClean="0"/>
              <a:t>stay</a:t>
            </a:r>
            <a:r>
              <a:rPr lang="en-US" dirty="0" smtClean="0"/>
              <a:t>)</a:t>
            </a:r>
            <a:r>
              <a:rPr lang="ar-JO" dirty="0"/>
              <a:t> تقدم الصحة العامة والصرف الصحي (مثل معايير الجودة لتوزيع الغذاء والماء ، وتقليل مدة الإقامة في المستشفى</a:t>
            </a:r>
            <a:r>
              <a:rPr lang="ar-JO" dirty="0" smtClean="0"/>
              <a:t>) </a:t>
            </a:r>
            <a:endParaRPr lang="en-US" dirty="0" smtClean="0"/>
          </a:p>
          <a:p>
            <a:r>
              <a:rPr lang="en-US" dirty="0" smtClean="0"/>
              <a:t>Better understanding of the risk factors of diseases and prevention initiatives (e.g., smoking prevention programs, cholesterol lowering </a:t>
            </a:r>
            <a:r>
              <a:rPr lang="en-US" dirty="0"/>
              <a:t>drugs, encouraging self-care and healthy lifestyles</a:t>
            </a:r>
            <a:r>
              <a:rPr lang="en-US" dirty="0" smtClean="0"/>
              <a:t>)</a:t>
            </a:r>
            <a:r>
              <a:rPr lang="ar-JO" dirty="0"/>
              <a:t> فهم أفضل لعوامل خطر الأمراض ومبادرات الوقاية (مثل برامج الوقاية من التدخين وأدوية خفض الكوليسترول وتشجيع الرعاية الذاتية وأنماط الحياة الصحية)</a:t>
            </a:r>
            <a:endParaRPr lang="en-US" dirty="0" smtClean="0"/>
          </a:p>
          <a:p>
            <a:r>
              <a:rPr lang="en-US" dirty="0" smtClean="0"/>
              <a:t>Discovery or use of treatments that cure or eliminate diseases</a:t>
            </a:r>
            <a:r>
              <a:rPr lang="ar-JO" dirty="0"/>
              <a:t> اكتشاف أو استخدام العلاجات التي تعالج الأمراض أو تقضي عليها</a:t>
            </a:r>
            <a:endParaRPr lang="en-US" dirty="0" smtClean="0"/>
          </a:p>
          <a:p>
            <a:r>
              <a:rPr lang="en-US" dirty="0" smtClean="0"/>
              <a:t>Changes in consumer preferences (e.g. home birthing, more self-care, alternative medicine)</a:t>
            </a:r>
          </a:p>
          <a:p>
            <a:pPr marL="0" indent="0">
              <a:buNone/>
            </a:pPr>
            <a:r>
              <a:rPr lang="ar-JO" dirty="0"/>
              <a:t>التغييرات في تفضيلات المستهلك (مثل الولادة في المنزل ، والمزيد من الرعاية الذاتية ، والطب البديل)</a:t>
            </a:r>
            <a:endParaRPr lang="en-US" dirty="0" smtClean="0"/>
          </a:p>
        </p:txBody>
      </p:sp>
    </p:spTree>
    <p:extLst>
      <p:ext uri="{BB962C8B-B14F-4D97-AF65-F5344CB8AC3E}">
        <p14:creationId xmlns:p14="http://schemas.microsoft.com/office/powerpoint/2010/main" val="26542434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887200" cy="935641"/>
          </a:xfrm>
          <a:solidFill>
            <a:srgbClr val="E4A0E6"/>
          </a:solidFill>
        </p:spPr>
        <p:txBody>
          <a:bodyPr vert="horz" lIns="91440" tIns="45720" rIns="91440" bIns="45720" rtlCol="0" anchor="ctr">
            <a:noAutofit/>
          </a:bodyPr>
          <a:lstStyle/>
          <a:p>
            <a:r>
              <a:rPr lang="en-US" sz="2800" b="1" dirty="0"/>
              <a:t/>
            </a:r>
            <a:br>
              <a:rPr lang="en-US" sz="2800" b="1" dirty="0"/>
            </a:br>
            <a:r>
              <a:rPr lang="en-US" sz="2400" b="1" dirty="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2. Factors that may increase health </a:t>
            </a:r>
            <a:r>
              <a:rPr lang="en-US" sz="2400" b="1" dirty="0" smtClean="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services </a:t>
            </a:r>
            <a:r>
              <a:rPr lang="en-US" sz="2400" b="1" dirty="0" smtClean="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utilization</a:t>
            </a:r>
            <a:r>
              <a:rPr lang="ar-JO" sz="2400" b="1" dirty="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 2. العوامل التي قد تزيد من الاستفادة من الخدمات الصحية</a:t>
            </a:r>
            <a:r>
              <a:rPr lang="en-US" sz="2400" b="1" dirty="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t/>
            </a:r>
            <a:br>
              <a:rPr lang="en-US" sz="2400" b="1" dirty="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rPr>
            </a:br>
            <a:endParaRPr lang="en-US" sz="2400" b="1" dirty="0">
              <a:solidFill>
                <a:schemeClr val="accent2">
                  <a:lumMod val="75000"/>
                </a:schemeClr>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0" y="935642"/>
            <a:ext cx="12041747" cy="5783814"/>
          </a:xfrm>
        </p:spPr>
        <p:txBody>
          <a:bodyPr>
            <a:normAutofit fontScale="62500" lnSpcReduction="20000"/>
          </a:bodyPr>
          <a:lstStyle/>
          <a:p>
            <a:r>
              <a:rPr lang="en-US" sz="4000" dirty="0"/>
              <a:t>Increased supply (e.g., ambulatory surgery centers, assisted living residences</a:t>
            </a:r>
            <a:r>
              <a:rPr lang="en-US" sz="4000" dirty="0" smtClean="0"/>
              <a:t>)</a:t>
            </a:r>
            <a:r>
              <a:rPr lang="ar-JO" sz="4000" dirty="0"/>
              <a:t> زيادة العرض (على سبيل المثال ، مراكز الجراحة المتنقلة ، والمساكن التي تعيش بمساعدة)</a:t>
            </a:r>
            <a:endParaRPr lang="en-US" sz="4000" dirty="0"/>
          </a:p>
          <a:p>
            <a:r>
              <a:rPr lang="en-US" sz="4000" dirty="0"/>
              <a:t>Growing </a:t>
            </a:r>
            <a:r>
              <a:rPr lang="en-US" sz="4000" dirty="0" smtClean="0"/>
              <a:t>population (e.g. more </a:t>
            </a:r>
            <a:r>
              <a:rPr lang="en-US" sz="4000" dirty="0"/>
              <a:t>elderly population: more functional limitations associated with aging, more illness associated with </a:t>
            </a:r>
            <a:r>
              <a:rPr lang="en-US" sz="4000" dirty="0" smtClean="0"/>
              <a:t>aging</a:t>
            </a:r>
            <a:r>
              <a:rPr lang="en-US" sz="4000" dirty="0" smtClean="0"/>
              <a:t>)</a:t>
            </a:r>
            <a:r>
              <a:rPr lang="ar-JO" sz="4000" dirty="0"/>
              <a:t> تزايد عدد السكان (على سبيل المثال: عدد أكبر من كبار السن: المزيد من القيود الوظيفية المرتبطة بالشيخوخة ، والمزيد من الأمراض المرتبطة بالشيخوخة</a:t>
            </a:r>
            <a:r>
              <a:rPr lang="ar-JO" sz="4000" dirty="0" smtClean="0"/>
              <a:t>) </a:t>
            </a:r>
            <a:endParaRPr lang="en-US" sz="4000" dirty="0" smtClean="0"/>
          </a:p>
          <a:p>
            <a:r>
              <a:rPr lang="en-US" sz="4000" dirty="0" smtClean="0"/>
              <a:t>New </a:t>
            </a:r>
            <a:r>
              <a:rPr lang="en-US" sz="4000" dirty="0"/>
              <a:t>procedures and technologies (</a:t>
            </a:r>
            <a:r>
              <a:rPr lang="en-US" sz="4000" dirty="0" smtClean="0"/>
              <a:t>e.g. hip </a:t>
            </a:r>
            <a:r>
              <a:rPr lang="en-US" sz="4000" dirty="0"/>
              <a:t>replacement, stent insertion, MRI</a:t>
            </a:r>
            <a:r>
              <a:rPr lang="en-US" sz="4000" dirty="0" smtClean="0"/>
              <a:t>)</a:t>
            </a:r>
            <a:endParaRPr lang="ar-JO" sz="4000" dirty="0" smtClean="0"/>
          </a:p>
          <a:p>
            <a:pPr marL="0" indent="0">
              <a:buNone/>
            </a:pPr>
            <a:r>
              <a:rPr lang="ar-JO" sz="4000" dirty="0"/>
              <a:t>الإجراءات والتقنيات الجديدة (مثل استبدال مفصل الورك وإدخال الدعامة والتصوير بالرنين المغناطيسي)</a:t>
            </a:r>
            <a:endParaRPr lang="en-US" sz="4000" dirty="0"/>
          </a:p>
          <a:p>
            <a:r>
              <a:rPr lang="en-US" sz="4000" dirty="0"/>
              <a:t>New disease entities (e.g., HIV/AIDS, bioterrorism</a:t>
            </a:r>
            <a:r>
              <a:rPr lang="en-US" sz="4000" dirty="0" smtClean="0"/>
              <a:t>)</a:t>
            </a:r>
            <a:endParaRPr lang="ar-JO" sz="4000" dirty="0" smtClean="0"/>
          </a:p>
          <a:p>
            <a:r>
              <a:rPr lang="ar-JO" sz="4000" dirty="0" smtClean="0"/>
              <a:t> </a:t>
            </a:r>
            <a:r>
              <a:rPr lang="ar-JO" sz="4000" dirty="0"/>
              <a:t>كيانات الأمراض الجديدة (مثل فيروس نقص المناعة البشرية / الإيدز والإرهاب البيولوجي)</a:t>
            </a:r>
            <a:endParaRPr lang="en-US" sz="4000" dirty="0"/>
          </a:p>
          <a:p>
            <a:r>
              <a:rPr lang="en-US" sz="4000" dirty="0"/>
              <a:t>New drugs, expanded use of existing </a:t>
            </a:r>
            <a:r>
              <a:rPr lang="en-US" sz="4000" dirty="0" smtClean="0"/>
              <a:t>drugs</a:t>
            </a:r>
            <a:r>
              <a:rPr lang="ar-JO" sz="4000" dirty="0"/>
              <a:t> عقاقير جديدة ، واستخدام موسع للأدوية </a:t>
            </a:r>
            <a:r>
              <a:rPr lang="ar-JO" sz="4000" dirty="0" smtClean="0"/>
              <a:t>الموجودة </a:t>
            </a:r>
            <a:endParaRPr lang="en-US" sz="4000" dirty="0" smtClean="0"/>
          </a:p>
          <a:p>
            <a:r>
              <a:rPr lang="en-US" sz="4000" dirty="0" smtClean="0"/>
              <a:t>Increased </a:t>
            </a:r>
            <a:r>
              <a:rPr lang="en-US" sz="4000" dirty="0"/>
              <a:t>health insurance </a:t>
            </a:r>
            <a:r>
              <a:rPr lang="en-US" sz="4000" dirty="0" smtClean="0"/>
              <a:t>coverage</a:t>
            </a:r>
            <a:r>
              <a:rPr lang="ar-JO" sz="4000" dirty="0"/>
              <a:t> زيادة تغطية التأمين </a:t>
            </a:r>
            <a:r>
              <a:rPr lang="ar-JO" sz="4000" dirty="0" smtClean="0"/>
              <a:t>الصحي </a:t>
            </a:r>
            <a:endParaRPr lang="en-US" sz="4000" dirty="0"/>
          </a:p>
          <a:p>
            <a:r>
              <a:rPr lang="en-US" sz="4000" dirty="0" smtClean="0"/>
              <a:t>Changes </a:t>
            </a:r>
            <a:r>
              <a:rPr lang="en-US" sz="4000" dirty="0"/>
              <a:t>in practice patterns (</a:t>
            </a:r>
            <a:r>
              <a:rPr lang="en-US" sz="4000" dirty="0" smtClean="0"/>
              <a:t>e.g. more effective services </a:t>
            </a:r>
            <a:r>
              <a:rPr lang="en-US" sz="4000" dirty="0"/>
              <a:t>of the elderly</a:t>
            </a:r>
            <a:r>
              <a:rPr lang="en-US" sz="4000" dirty="0" smtClean="0"/>
              <a:t>)</a:t>
            </a:r>
            <a:r>
              <a:rPr lang="ar-JO" sz="4000" dirty="0"/>
              <a:t/>
            </a:r>
            <a:br>
              <a:rPr lang="ar-JO" sz="4000" dirty="0"/>
            </a:br>
            <a:r>
              <a:rPr lang="ar-JO" sz="4000" dirty="0"/>
              <a:t>التغييرات في أنماط الممارسة (على سبيل المثال ، خدمات أكثر فعالية لكبار السن)</a:t>
            </a:r>
            <a:endParaRPr lang="en-US" sz="4000" dirty="0"/>
          </a:p>
          <a:p>
            <a:r>
              <a:rPr lang="en-US" sz="4000" dirty="0"/>
              <a:t>Changes in consumer preferences and demand (e.g</a:t>
            </a:r>
            <a:r>
              <a:rPr lang="en-US" sz="4000" dirty="0" smtClean="0"/>
              <a:t>. </a:t>
            </a:r>
            <a:r>
              <a:rPr lang="en-US" sz="4000" dirty="0"/>
              <a:t>cosmetic surgery, hip and knee replacements, direct marketing of drugs</a:t>
            </a:r>
            <a:r>
              <a:rPr lang="en-US" sz="4000" dirty="0" smtClean="0"/>
              <a:t>)</a:t>
            </a:r>
            <a:r>
              <a:rPr lang="ar-JO" sz="4000" dirty="0"/>
              <a:t> التغييرات في تفضيلات المستهلك والطلب (مثل الجراحة التجميلية ، واستبدال الورك والركبة ، والتسويق المباشر للأدوية)</a:t>
            </a:r>
            <a:endParaRPr lang="en-US" sz="4000" dirty="0"/>
          </a:p>
          <a:p>
            <a:endParaRPr lang="en-US" dirty="0"/>
          </a:p>
        </p:txBody>
      </p:sp>
    </p:spTree>
    <p:extLst>
      <p:ext uri="{BB962C8B-B14F-4D97-AF65-F5344CB8AC3E}">
        <p14:creationId xmlns:p14="http://schemas.microsoft.com/office/powerpoint/2010/main" val="28374528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8788"/>
          </a:xfrm>
          <a:solidFill>
            <a:schemeClr val="accent3">
              <a:lumMod val="40000"/>
              <a:lumOff val="60000"/>
            </a:schemeClr>
          </a:solidFill>
        </p:spPr>
        <p:txBody>
          <a:bodyPr>
            <a:normAutofit fontScale="90000"/>
          </a:bodyPr>
          <a:lstStyle/>
          <a:p>
            <a:r>
              <a:rPr lang="en-US" b="1" dirty="0">
                <a:effectLst>
                  <a:outerShdw blurRad="38100" dist="38100" dir="2700000" algn="tl">
                    <a:srgbClr val="000000">
                      <a:alpha val="43137"/>
                    </a:srgbClr>
                  </a:outerShdw>
                </a:effectLst>
              </a:rPr>
              <a:t>Administration role</a:t>
            </a:r>
            <a:r>
              <a:rPr lang="en-US" b="1" dirty="0" smtClean="0">
                <a:effectLst>
                  <a:outerShdw blurRad="38100" dist="38100" dir="2700000" algn="tl">
                    <a:srgbClr val="000000">
                      <a:alpha val="43137"/>
                    </a:srgbClr>
                  </a:outerShdw>
                </a:effectLst>
              </a:rPr>
              <a:t>!</a:t>
            </a:r>
            <a:r>
              <a:rPr lang="ar-JO" b="1" dirty="0">
                <a:effectLst>
                  <a:outerShdw blurRad="38100" dist="38100" dir="2700000" algn="tl">
                    <a:srgbClr val="000000">
                      <a:alpha val="43137"/>
                    </a:srgbClr>
                  </a:outerShdw>
                </a:effectLst>
              </a:rPr>
              <a:t> دور الإدارة</a:t>
            </a:r>
            <a:r>
              <a:rPr lang="ar-JO" b="1" dirty="0" smtClean="0">
                <a:effectLst>
                  <a:outerShdw blurRad="38100" dist="38100" dir="2700000" algn="tl">
                    <a:srgbClr val="000000">
                      <a:alpha val="43137"/>
                    </a:srgbClr>
                  </a:outerShdw>
                </a:effectLst>
              </a:rPr>
              <a:t>! </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267096"/>
            <a:ext cx="10515600" cy="5230685"/>
          </a:xfrm>
        </p:spPr>
        <p:txBody>
          <a:bodyPr>
            <a:normAutofit fontScale="77500" lnSpcReduction="20000"/>
          </a:bodyPr>
          <a:lstStyle/>
          <a:p>
            <a:r>
              <a:rPr lang="en-US" dirty="0"/>
              <a:t>One of the responsibilities of healthcare administrator is to determine what types of services the population needs and will need</a:t>
            </a:r>
            <a:r>
              <a:rPr lang="en-US" dirty="0" smtClean="0"/>
              <a:t>.</a:t>
            </a:r>
            <a:endParaRPr lang="ar-JO" dirty="0" smtClean="0"/>
          </a:p>
          <a:p>
            <a:pPr marL="0" indent="0">
              <a:buNone/>
            </a:pPr>
            <a:r>
              <a:rPr lang="ar-JO" dirty="0"/>
              <a:t>تتمثل إحدى مسؤوليات مسؤول الرعاية الصحية في تحديد أنواع الخدمات التي يحتاجها السكان وسيحتاجون إليها.</a:t>
            </a:r>
            <a:endParaRPr lang="en-US" dirty="0"/>
          </a:p>
          <a:p>
            <a:r>
              <a:rPr lang="en-US" dirty="0"/>
              <a:t>The first step is to look at </a:t>
            </a:r>
            <a:r>
              <a:rPr lang="en-US" i="1" dirty="0"/>
              <a:t>the population </a:t>
            </a:r>
            <a:r>
              <a:rPr lang="en-US" dirty="0"/>
              <a:t>for the given area</a:t>
            </a:r>
            <a:r>
              <a:rPr lang="en-US" dirty="0" smtClean="0"/>
              <a:t>.</a:t>
            </a:r>
            <a:endParaRPr lang="ar-JO" dirty="0" smtClean="0"/>
          </a:p>
          <a:p>
            <a:pPr marL="0" indent="0">
              <a:buNone/>
            </a:pPr>
            <a:r>
              <a:rPr lang="en-US" dirty="0" smtClean="0"/>
              <a:t> </a:t>
            </a:r>
            <a:r>
              <a:rPr lang="ar-JO" dirty="0"/>
              <a:t>تتمثل الخطوة الأولى في النظر إلى السكان في المنطقة المحددة.</a:t>
            </a:r>
            <a:endParaRPr lang="en-US" dirty="0"/>
          </a:p>
          <a:p>
            <a:r>
              <a:rPr lang="en-US" dirty="0"/>
              <a:t>It </a:t>
            </a:r>
            <a:r>
              <a:rPr lang="en-US" dirty="0" smtClean="0"/>
              <a:t>is </a:t>
            </a:r>
            <a:r>
              <a:rPr lang="en-US" dirty="0"/>
              <a:t>important to evaluate the </a:t>
            </a:r>
            <a:r>
              <a:rPr lang="en-US" dirty="0" smtClean="0"/>
              <a:t>population </a:t>
            </a:r>
            <a:r>
              <a:rPr lang="en-US" dirty="0"/>
              <a:t>of </a:t>
            </a:r>
            <a:r>
              <a:rPr lang="en-US" dirty="0" smtClean="0"/>
              <a:t>the </a:t>
            </a:r>
            <a:r>
              <a:rPr lang="en-US" dirty="0"/>
              <a:t>facility’s </a:t>
            </a:r>
            <a:r>
              <a:rPr lang="en-US" i="1" dirty="0">
                <a:solidFill>
                  <a:srgbClr val="FF0000"/>
                </a:solidFill>
              </a:rPr>
              <a:t>primary and </a:t>
            </a:r>
            <a:r>
              <a:rPr lang="en-US" i="1" dirty="0" smtClean="0">
                <a:solidFill>
                  <a:srgbClr val="FF0000"/>
                </a:solidFill>
              </a:rPr>
              <a:t>secondary service </a:t>
            </a:r>
            <a:r>
              <a:rPr lang="en-US" i="1" dirty="0" smtClean="0">
                <a:solidFill>
                  <a:srgbClr val="FF0000"/>
                </a:solidFill>
              </a:rPr>
              <a:t>areas</a:t>
            </a:r>
            <a:r>
              <a:rPr lang="en-US" dirty="0" smtClean="0"/>
              <a:t>:</a:t>
            </a:r>
            <a:r>
              <a:rPr lang="ar-JO" dirty="0"/>
              <a:t> من المهم تقييم سكان مناطق الخدمة الأولية والثانوية للمنشأة</a:t>
            </a:r>
            <a:r>
              <a:rPr lang="ar-JO" dirty="0" smtClean="0"/>
              <a:t>: </a:t>
            </a:r>
            <a:endParaRPr lang="en-US" dirty="0" smtClean="0"/>
          </a:p>
          <a:p>
            <a:r>
              <a:rPr lang="en-US" dirty="0" smtClean="0"/>
              <a:t>A </a:t>
            </a:r>
            <a:r>
              <a:rPr lang="en-US" dirty="0"/>
              <a:t>health care facility’s </a:t>
            </a:r>
            <a:r>
              <a:rPr lang="en-US" i="1" dirty="0"/>
              <a:t>primary service </a:t>
            </a:r>
            <a:r>
              <a:rPr lang="en-US" dirty="0"/>
              <a:t>area is that geographical area from which the facility will attract 75 percent of its patients. The other 25 percent of the geographic region </a:t>
            </a:r>
            <a:r>
              <a:rPr lang="en-US" dirty="0" smtClean="0"/>
              <a:t>are the </a:t>
            </a:r>
            <a:r>
              <a:rPr lang="en-US" i="1" dirty="0"/>
              <a:t>secondary service area</a:t>
            </a:r>
            <a:r>
              <a:rPr lang="en-US" dirty="0" smtClean="0"/>
              <a:t>.</a:t>
            </a:r>
            <a:endParaRPr lang="ar-JO" dirty="0" smtClean="0"/>
          </a:p>
          <a:p>
            <a:pPr marL="0" indent="0">
              <a:buNone/>
            </a:pPr>
            <a:r>
              <a:rPr lang="ar-JO" dirty="0"/>
              <a:t>منطقة الخدمة الأساسية لمنشأة الرعاية الصحية هي تلك المنطقة الجغرافية التي ستجذب منها المنشأة 75 بالمائة من مرضاها. 25 بالمائة الأخرى من المنطقة الجغرافية هي منطقة الخدمة الثانوية.</a:t>
            </a:r>
            <a:endParaRPr lang="en-US" dirty="0" smtClean="0"/>
          </a:p>
          <a:p>
            <a:r>
              <a:rPr lang="en-US" dirty="0"/>
              <a:t>Understand Demographics (age, gender</a:t>
            </a:r>
            <a:r>
              <a:rPr lang="en-US" dirty="0" smtClean="0"/>
              <a:t>, culture) </a:t>
            </a:r>
            <a:r>
              <a:rPr lang="en-US" dirty="0"/>
              <a:t>and </a:t>
            </a:r>
            <a:r>
              <a:rPr lang="en-US" dirty="0" smtClean="0"/>
              <a:t>Economics (Income, employment, education) </a:t>
            </a:r>
            <a:r>
              <a:rPr lang="en-US" dirty="0"/>
              <a:t>of the primary service area to decide which health service is more suitable to provide.</a:t>
            </a:r>
          </a:p>
          <a:p>
            <a:pPr marL="0" indent="0">
              <a:buNone/>
            </a:pPr>
            <a:r>
              <a:rPr lang="ar-JO" dirty="0"/>
              <a:t>فهم التركيبة السكانية (العمر والجنس والثقافة) والاقتصاد (الدخل والتوظيف والتعليم) لمنطقة الخدمة الأولية لتحديد الخدمة الصحية الأكثر ملاءمة لتقديمها.</a:t>
            </a:r>
            <a:endParaRPr lang="en-US" dirty="0" smtClean="0"/>
          </a:p>
          <a:p>
            <a:endParaRPr lang="en-US" dirty="0"/>
          </a:p>
          <a:p>
            <a:endParaRPr lang="en-US" dirty="0"/>
          </a:p>
        </p:txBody>
      </p:sp>
    </p:spTree>
    <p:extLst>
      <p:ext uri="{BB962C8B-B14F-4D97-AF65-F5344CB8AC3E}">
        <p14:creationId xmlns:p14="http://schemas.microsoft.com/office/powerpoint/2010/main" val="21517933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pic>
        <p:nvPicPr>
          <p:cNvPr id="43010" name="Picture 2" descr="Image result for quotes about health management"/>
          <p:cNvPicPr>
            <a:picLocks noChangeAspect="1" noChangeArrowheads="1"/>
          </p:cNvPicPr>
          <p:nvPr/>
        </p:nvPicPr>
        <p:blipFill>
          <a:blip r:embed="rId2" cstate="print"/>
          <a:srcRect t="18286" b="16190"/>
          <a:stretch>
            <a:fillRect/>
          </a:stretch>
        </p:blipFill>
        <p:spPr bwMode="auto">
          <a:xfrm>
            <a:off x="2755083" y="1750423"/>
            <a:ext cx="6858000" cy="4493623"/>
          </a:xfrm>
          <a:prstGeom prst="rect">
            <a:avLst/>
          </a:prstGeom>
          <a:noFill/>
        </p:spPr>
      </p:pic>
    </p:spTree>
    <p:extLst>
      <p:ext uri="{BB962C8B-B14F-4D97-AF65-F5344CB8AC3E}">
        <p14:creationId xmlns:p14="http://schemas.microsoft.com/office/powerpoint/2010/main" val="30579222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 xmlns:a16="http://schemas.microsoft.com/office/drawing/2014/main" id="{4351DFE5-F63D-4BE0-BDA9-E3EB88F01A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02DD2BC0-6F29-4B4F-8D61-2DCF6D2E8E73}"/>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179226" y="747167"/>
            <a:ext cx="9833548" cy="1325563"/>
          </a:xfrm>
        </p:spPr>
        <p:txBody>
          <a:bodyPr>
            <a:normAutofit/>
          </a:bodyPr>
          <a:lstStyle/>
          <a:p>
            <a:pPr algn="ctr"/>
            <a:r>
              <a:rPr lang="en-GB" sz="4000" dirty="0">
                <a:solidFill>
                  <a:srgbClr val="FFFFFF"/>
                </a:solidFill>
              </a:rPr>
              <a:t>Types of </a:t>
            </a:r>
            <a:r>
              <a:rPr lang="en-GB" sz="4000" dirty="0" smtClean="0">
                <a:solidFill>
                  <a:srgbClr val="FFFFFF"/>
                </a:solidFill>
              </a:rPr>
              <a:t>care</a:t>
            </a:r>
            <a:r>
              <a:rPr lang="ar-JO" sz="4000" dirty="0">
                <a:solidFill>
                  <a:srgbClr val="FFFFFF"/>
                </a:solidFill>
              </a:rPr>
              <a:t> أنواع </a:t>
            </a:r>
            <a:r>
              <a:rPr lang="ar-JO" sz="4000" dirty="0" smtClean="0">
                <a:solidFill>
                  <a:srgbClr val="FFFFFF"/>
                </a:solidFill>
              </a:rPr>
              <a:t>الرعاية </a:t>
            </a:r>
            <a:endParaRPr lang="en-GB" sz="4000" dirty="0">
              <a:solidFill>
                <a:srgbClr val="FFFFFF"/>
              </a:solidFill>
            </a:endParaRPr>
          </a:p>
        </p:txBody>
      </p:sp>
      <p:graphicFrame>
        <p:nvGraphicFramePr>
          <p:cNvPr id="5" name="Content Placeholder 2">
            <a:extLst>
              <a:ext uri="{FF2B5EF4-FFF2-40B4-BE49-F238E27FC236}">
                <a16:creationId xmlns="" xmlns:a16="http://schemas.microsoft.com/office/drawing/2014/main" id="{2936CFC2-9DE9-4C7D-A35B-E96C381B3131}"/>
              </a:ext>
            </a:extLst>
          </p:cNvPr>
          <p:cNvGraphicFramePr>
            <a:graphicFrameLocks noGrp="1"/>
          </p:cNvGraphicFramePr>
          <p:nvPr>
            <p:ph idx="1"/>
            <p:extLst>
              <p:ext uri="{D42A27DB-BD31-4B8C-83A1-F6EECF244321}">
                <p14:modId xmlns:p14="http://schemas.microsoft.com/office/powerpoint/2010/main" val="3107176707"/>
              </p:ext>
            </p:extLst>
          </p:nvPr>
        </p:nvGraphicFramePr>
        <p:xfrm>
          <a:off x="355601" y="2358887"/>
          <a:ext cx="11650869" cy="4214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4274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BA687D4-E6B8-41DF-8D32-66416C8EE6EF}"/>
              </a:ext>
            </a:extLst>
          </p:cNvPr>
          <p:cNvSpPr>
            <a:spLocks noGrp="1"/>
          </p:cNvSpPr>
          <p:nvPr>
            <p:ph type="title"/>
          </p:nvPr>
        </p:nvSpPr>
        <p:spPr>
          <a:xfrm>
            <a:off x="889715" y="146185"/>
            <a:ext cx="10515600" cy="315912"/>
          </a:xfrm>
        </p:spPr>
        <p:txBody>
          <a:bodyPr>
            <a:normAutofit fontScale="90000"/>
          </a:bodyPr>
          <a:lstStyle/>
          <a:p>
            <a:pPr algn="ctr"/>
            <a:r>
              <a:rPr lang="en-GB" b="1" dirty="0">
                <a:solidFill>
                  <a:srgbClr val="7030A0"/>
                </a:solidFill>
                <a:effectLst>
                  <a:outerShdw blurRad="38100" dist="38100" dir="2700000" algn="tl">
                    <a:srgbClr val="000000">
                      <a:alpha val="43137"/>
                    </a:srgbClr>
                  </a:outerShdw>
                </a:effectLst>
              </a:rPr>
              <a:t>Types of </a:t>
            </a:r>
            <a:r>
              <a:rPr lang="en-GB" b="1" dirty="0" smtClean="0">
                <a:solidFill>
                  <a:srgbClr val="7030A0"/>
                </a:solidFill>
                <a:effectLst>
                  <a:outerShdw blurRad="38100" dist="38100" dir="2700000" algn="tl">
                    <a:srgbClr val="000000">
                      <a:alpha val="43137"/>
                    </a:srgbClr>
                  </a:outerShdw>
                </a:effectLst>
              </a:rPr>
              <a:t>care (Formal</a:t>
            </a:r>
            <a:r>
              <a:rPr lang="en-GB" b="1" dirty="0" smtClean="0">
                <a:solidFill>
                  <a:srgbClr val="7030A0"/>
                </a:solidFill>
                <a:effectLst>
                  <a:outerShdw blurRad="38100" dist="38100" dir="2700000" algn="tl">
                    <a:srgbClr val="000000">
                      <a:alpha val="43137"/>
                    </a:srgbClr>
                  </a:outerShdw>
                </a:effectLst>
              </a:rPr>
              <a:t>)</a:t>
            </a:r>
            <a:r>
              <a:rPr lang="ar-JO" b="1" dirty="0">
                <a:solidFill>
                  <a:srgbClr val="7030A0"/>
                </a:solidFill>
                <a:effectLst>
                  <a:outerShdw blurRad="38100" dist="38100" dir="2700000" algn="tl">
                    <a:srgbClr val="000000">
                      <a:alpha val="43137"/>
                    </a:srgbClr>
                  </a:outerShdw>
                </a:effectLst>
              </a:rPr>
              <a:t> أنواع الرعاية (الرسمية</a:t>
            </a:r>
            <a:r>
              <a:rPr lang="ar-JO" b="1" dirty="0" smtClean="0">
                <a:solidFill>
                  <a:srgbClr val="7030A0"/>
                </a:solidFill>
                <a:effectLst>
                  <a:outerShdw blurRad="38100" dist="38100" dir="2700000" algn="tl">
                    <a:srgbClr val="000000">
                      <a:alpha val="43137"/>
                    </a:srgbClr>
                  </a:outerShdw>
                </a:effectLst>
              </a:rPr>
              <a:t>) </a:t>
            </a:r>
            <a:endParaRPr lang="en-GB" b="1" dirty="0">
              <a:solidFill>
                <a:srgbClr val="7030A0"/>
              </a:solidFill>
              <a:effectLst>
                <a:outerShdw blurRad="38100" dist="38100" dir="2700000" algn="tl">
                  <a:srgbClr val="000000">
                    <a:alpha val="43137"/>
                  </a:srgbClr>
                </a:outerShdw>
              </a:effectLst>
            </a:endParaRPr>
          </a:p>
        </p:txBody>
      </p:sp>
      <p:graphicFrame>
        <p:nvGraphicFramePr>
          <p:cNvPr id="6" name="Content Placeholder 5">
            <a:extLst>
              <a:ext uri="{FF2B5EF4-FFF2-40B4-BE49-F238E27FC236}">
                <a16:creationId xmlns="" xmlns:a16="http://schemas.microsoft.com/office/drawing/2014/main" id="{995B82D8-EF28-4042-A24F-BDDC0A436CBD}"/>
              </a:ext>
            </a:extLst>
          </p:cNvPr>
          <p:cNvGraphicFramePr>
            <a:graphicFrameLocks noGrp="1"/>
          </p:cNvGraphicFramePr>
          <p:nvPr>
            <p:ph idx="1"/>
            <p:extLst>
              <p:ext uri="{D42A27DB-BD31-4B8C-83A1-F6EECF244321}">
                <p14:modId xmlns:p14="http://schemas.microsoft.com/office/powerpoint/2010/main" val="139673272"/>
              </p:ext>
            </p:extLst>
          </p:nvPr>
        </p:nvGraphicFramePr>
        <p:xfrm>
          <a:off x="220013" y="623200"/>
          <a:ext cx="11795975" cy="5276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flipH="1">
            <a:off x="360608" y="5934670"/>
            <a:ext cx="9140080" cy="923330"/>
          </a:xfrm>
          <a:prstGeom prst="rect">
            <a:avLst/>
          </a:prstGeom>
          <a:solidFill>
            <a:srgbClr val="E4A0E6"/>
          </a:solidFill>
        </p:spPr>
        <p:txBody>
          <a:bodyPr wrap="square" rtlCol="0">
            <a:spAutoFit/>
          </a:bodyPr>
          <a:lstStyle/>
          <a:p>
            <a:r>
              <a:rPr lang="en-GB" b="1" dirty="0"/>
              <a:t>Notes:</a:t>
            </a:r>
          </a:p>
          <a:p>
            <a:pPr marL="285750" indent="-285750">
              <a:buFontTx/>
              <a:buChar char="-"/>
            </a:pPr>
            <a:r>
              <a:rPr lang="en-GB" b="1" dirty="0"/>
              <a:t>Exceptions </a:t>
            </a:r>
            <a:r>
              <a:rPr lang="en-GB" b="1" dirty="0" smtClean="0"/>
              <a:t>exist</a:t>
            </a:r>
            <a:r>
              <a:rPr lang="ar-JO" b="1" dirty="0"/>
              <a:t> توجد </a:t>
            </a:r>
            <a:r>
              <a:rPr lang="ar-JO" b="1" dirty="0" smtClean="0"/>
              <a:t>استثناءات </a:t>
            </a:r>
            <a:endParaRPr lang="en-GB" b="1" dirty="0"/>
          </a:p>
          <a:p>
            <a:pPr marL="285750" indent="-285750">
              <a:buFontTx/>
              <a:buChar char="-"/>
            </a:pPr>
            <a:r>
              <a:rPr lang="en-GB" b="1" dirty="0" smtClean="0"/>
              <a:t>Imbalances between levels and types of care occur.</a:t>
            </a:r>
            <a:r>
              <a:rPr lang="ar-JO" b="1" dirty="0"/>
              <a:t> تحدث اختلالات بين مستويات وأنواع الرعاية. </a:t>
            </a:r>
            <a:endParaRPr lang="en-GB" b="1" dirty="0"/>
          </a:p>
        </p:txBody>
      </p:sp>
    </p:spTree>
    <p:extLst>
      <p:ext uri="{BB962C8B-B14F-4D97-AF65-F5344CB8AC3E}">
        <p14:creationId xmlns:p14="http://schemas.microsoft.com/office/powerpoint/2010/main" val="136377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9063631"/>
              </p:ext>
            </p:extLst>
          </p:nvPr>
        </p:nvGraphicFramePr>
        <p:xfrm>
          <a:off x="5664591" y="257577"/>
          <a:ext cx="6527409" cy="5357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p:cNvSpPr>
            <a:spLocks noGrp="1"/>
          </p:cNvSpPr>
          <p:nvPr>
            <p:ph type="body" sz="half" idx="2"/>
          </p:nvPr>
        </p:nvSpPr>
        <p:spPr>
          <a:xfrm>
            <a:off x="136403" y="309093"/>
            <a:ext cx="3932237" cy="5672437"/>
          </a:xfrm>
        </p:spPr>
        <p:txBody>
          <a:bodyPr>
            <a:normAutofit/>
          </a:bodyPr>
          <a:lstStyle/>
          <a:p>
            <a:r>
              <a:rPr lang="en-GB" sz="2800" b="1" dirty="0">
                <a:solidFill>
                  <a:schemeClr val="bg1"/>
                </a:solidFill>
              </a:rPr>
              <a:t>80% of all care is provided by lay people, in particular self-care and by family members</a:t>
            </a:r>
            <a:r>
              <a:rPr lang="en-GB" sz="2800" b="1" dirty="0" smtClean="0">
                <a:solidFill>
                  <a:schemeClr val="bg1"/>
                </a:solidFill>
              </a:rPr>
              <a:t>.</a:t>
            </a:r>
            <a:r>
              <a:rPr lang="ar-JO" sz="2800" b="1" dirty="0">
                <a:solidFill>
                  <a:schemeClr val="bg1"/>
                </a:solidFill>
              </a:rPr>
              <a:t> 80٪ من جميع الرعاية يقدمها أشخاص عاديون ، ولا سيما الرعاية الذاتية وأفراد الأسرة.</a:t>
            </a:r>
          </a:p>
          <a:p>
            <a:r>
              <a:rPr lang="en-GB" sz="2800" b="1" dirty="0" smtClean="0">
                <a:solidFill>
                  <a:schemeClr val="bg1"/>
                </a:solidFill>
              </a:rPr>
              <a:t> </a:t>
            </a:r>
            <a:r>
              <a:rPr lang="en-GB" sz="2800" b="1" dirty="0">
                <a:solidFill>
                  <a:schemeClr val="bg1"/>
                </a:solidFill>
              </a:rPr>
              <a:t>This is true regardless of a country’s level of development</a:t>
            </a:r>
            <a:r>
              <a:rPr lang="en-GB" sz="2800" b="1" dirty="0" smtClean="0">
                <a:solidFill>
                  <a:schemeClr val="bg1"/>
                </a:solidFill>
              </a:rPr>
              <a:t>.</a:t>
            </a:r>
            <a:r>
              <a:rPr lang="ar-JO" sz="2800" b="1" dirty="0">
                <a:solidFill>
                  <a:schemeClr val="bg1"/>
                </a:solidFill>
              </a:rPr>
              <a:t> هذا صحيح بغض النظر عن مستوى التنمية في البلد.</a:t>
            </a:r>
            <a:endParaRPr lang="en-GB" sz="2800" b="1" dirty="0">
              <a:solidFill>
                <a:schemeClr val="bg1"/>
              </a:solidFill>
            </a:endParaRPr>
          </a:p>
        </p:txBody>
      </p:sp>
      <p:sp>
        <p:nvSpPr>
          <p:cNvPr id="3" name="Rectangle 2"/>
          <p:cNvSpPr/>
          <p:nvPr/>
        </p:nvSpPr>
        <p:spPr>
          <a:xfrm>
            <a:off x="643943" y="5657671"/>
            <a:ext cx="11050073" cy="1200329"/>
          </a:xfrm>
          <a:prstGeom prst="rect">
            <a:avLst/>
          </a:prstGeom>
        </p:spPr>
        <p:txBody>
          <a:bodyPr wrap="square">
            <a:spAutoFit/>
          </a:bodyPr>
          <a:lstStyle/>
          <a:p>
            <a:r>
              <a:rPr lang="en-GB" b="1" dirty="0">
                <a:solidFill>
                  <a:srgbClr val="FFFF00"/>
                </a:solidFill>
                <a:latin typeface="Lato"/>
              </a:rPr>
              <a:t>If the average person sees a doctor 3 times a year for 10 minutes each time (total 1/2 hour), the rest of the time (365 days x 24 hours = 8759.5 hours) is in reality self-care</a:t>
            </a:r>
            <a:r>
              <a:rPr lang="en-GB" b="1" dirty="0" smtClean="0">
                <a:solidFill>
                  <a:srgbClr val="FFFF00"/>
                </a:solidFill>
                <a:latin typeface="Lato"/>
              </a:rPr>
              <a:t>.</a:t>
            </a:r>
            <a:r>
              <a:rPr lang="ar-JO" b="1" dirty="0">
                <a:solidFill>
                  <a:srgbClr val="FFFF00"/>
                </a:solidFill>
                <a:latin typeface="Lato"/>
              </a:rPr>
              <a:t> إذا كان الشخص العادي يرى الطبيب 3 مرات في السنة لمدة 10 دقائق في كل مرة (إجمالي 1/2 ساعة) ، فإن بقية الوقت (365 يومًا × 24 ساعة = 8759.5 ساعة) هي في الواقع رعاية ذاتية.</a:t>
            </a:r>
            <a:endParaRPr lang="en-GB" b="1" dirty="0">
              <a:solidFill>
                <a:srgbClr val="FFFF00"/>
              </a:solidFill>
            </a:endParaRPr>
          </a:p>
        </p:txBody>
      </p:sp>
    </p:spTree>
    <p:extLst>
      <p:ext uri="{BB962C8B-B14F-4D97-AF65-F5344CB8AC3E}">
        <p14:creationId xmlns:p14="http://schemas.microsoft.com/office/powerpoint/2010/main" val="39855468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0969" y="0"/>
            <a:ext cx="9684400" cy="443258"/>
          </a:xfrm>
        </p:spPr>
        <p:txBody>
          <a:bodyPr>
            <a:noAutofit/>
          </a:bodyPr>
          <a:lstStyle/>
          <a:p>
            <a:r>
              <a:rPr lang="en-GB" sz="3200" b="1" dirty="0">
                <a:solidFill>
                  <a:srgbClr val="0070C0"/>
                </a:solidFill>
                <a:effectLst>
                  <a:outerShdw blurRad="38100" dist="38100" dir="2700000" algn="tl">
                    <a:srgbClr val="000000">
                      <a:alpha val="43137"/>
                    </a:srgbClr>
                  </a:outerShdw>
                </a:effectLst>
              </a:rPr>
              <a:t>The roles of lay </a:t>
            </a:r>
            <a:r>
              <a:rPr lang="en-GB" sz="3200" b="1" dirty="0" smtClean="0">
                <a:solidFill>
                  <a:srgbClr val="0070C0"/>
                </a:solidFill>
                <a:effectLst>
                  <a:outerShdw blurRad="38100" dist="38100" dir="2700000" algn="tl">
                    <a:srgbClr val="000000">
                      <a:alpha val="43137"/>
                    </a:srgbClr>
                  </a:outerShdw>
                </a:effectLst>
              </a:rPr>
              <a:t>carers</a:t>
            </a:r>
            <a:r>
              <a:rPr lang="ar-JO" sz="3200" b="1" dirty="0">
                <a:solidFill>
                  <a:srgbClr val="0070C0"/>
                </a:solidFill>
                <a:effectLst>
                  <a:outerShdw blurRad="38100" dist="38100" dir="2700000" algn="tl">
                    <a:srgbClr val="000000">
                      <a:alpha val="43137"/>
                    </a:srgbClr>
                  </a:outerShdw>
                </a:effectLst>
              </a:rPr>
              <a:t> أدوار مقدمي الرعاية </a:t>
            </a:r>
            <a:r>
              <a:rPr lang="ar-JO" sz="3200" b="1" dirty="0" smtClean="0">
                <a:solidFill>
                  <a:srgbClr val="0070C0"/>
                </a:solidFill>
                <a:effectLst>
                  <a:outerShdw blurRad="38100" dist="38100" dir="2700000" algn="tl">
                    <a:srgbClr val="000000">
                      <a:alpha val="43137"/>
                    </a:srgbClr>
                  </a:outerShdw>
                </a:effectLst>
              </a:rPr>
              <a:t>العاديين </a:t>
            </a:r>
            <a:endParaRPr lang="en-GB" sz="3200" b="1" dirty="0">
              <a:solidFill>
                <a:srgbClr val="0070C0"/>
              </a:solidFill>
              <a:effectLst>
                <a:outerShdw blurRad="38100" dist="38100" dir="2700000" algn="tl">
                  <a:srgbClr val="000000">
                    <a:alpha val="43137"/>
                  </a:srgbClr>
                </a:outerShdw>
              </a:effectLst>
            </a:endParaRPr>
          </a:p>
        </p:txBody>
      </p:sp>
      <p:graphicFrame>
        <p:nvGraphicFramePr>
          <p:cNvPr id="5" name="Content Placeholder 4">
            <a:extLst>
              <a:ext uri="{FF2B5EF4-FFF2-40B4-BE49-F238E27FC236}">
                <a16:creationId xmlns="" xmlns:a16="http://schemas.microsoft.com/office/drawing/2014/main" id="{3A382270-28C1-45A9-9250-48014A2C4DD4}"/>
              </a:ext>
            </a:extLst>
          </p:cNvPr>
          <p:cNvGraphicFramePr>
            <a:graphicFrameLocks noGrp="1"/>
          </p:cNvGraphicFramePr>
          <p:nvPr>
            <p:ph idx="1"/>
            <p:extLst>
              <p:ext uri="{D42A27DB-BD31-4B8C-83A1-F6EECF244321}">
                <p14:modId xmlns:p14="http://schemas.microsoft.com/office/powerpoint/2010/main" val="3014312940"/>
              </p:ext>
            </p:extLst>
          </p:nvPr>
        </p:nvGraphicFramePr>
        <p:xfrm>
          <a:off x="185530" y="808384"/>
          <a:ext cx="11675166" cy="5870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 xmlns:a16="http://schemas.microsoft.com/office/drawing/2014/main" id="{D717D146-1B10-4420-92EF-E4FCCFF0B714}"/>
              </a:ext>
            </a:extLst>
          </p:cNvPr>
          <p:cNvSpPr txBox="1"/>
          <p:nvPr/>
        </p:nvSpPr>
        <p:spPr>
          <a:xfrm>
            <a:off x="1236815" y="443258"/>
            <a:ext cx="8280672" cy="1231106"/>
          </a:xfrm>
          <a:prstGeom prst="rect">
            <a:avLst/>
          </a:prstGeom>
          <a:noFill/>
        </p:spPr>
        <p:txBody>
          <a:bodyPr wrap="square" rtlCol="0">
            <a:spAutoFit/>
          </a:bodyPr>
          <a:lstStyle/>
          <a:p>
            <a:pPr algn="ctr"/>
            <a:r>
              <a:rPr lang="en-GB" sz="2800" b="1" dirty="0"/>
              <a:t>Providing information and </a:t>
            </a:r>
            <a:r>
              <a:rPr lang="en-GB" sz="2800" b="1" dirty="0" smtClean="0"/>
              <a:t>advice</a:t>
            </a:r>
            <a:endParaRPr lang="ar-JO" sz="2800" b="1" dirty="0" smtClean="0"/>
          </a:p>
          <a:p>
            <a:pPr algn="ctr"/>
            <a:r>
              <a:rPr lang="ar-JO" sz="2800" b="1" dirty="0" smtClean="0"/>
              <a:t> </a:t>
            </a:r>
            <a:r>
              <a:rPr lang="ar-JO" sz="2800" b="1" dirty="0"/>
              <a:t>تقديم المعلومات والنصائح</a:t>
            </a:r>
            <a:r>
              <a:rPr lang="en-GB" sz="2800" b="1" dirty="0" smtClean="0"/>
              <a:t> </a:t>
            </a:r>
            <a:endParaRPr lang="en-GB" sz="2800" b="1" dirty="0"/>
          </a:p>
          <a:p>
            <a:endParaRPr lang="en-GB" dirty="0"/>
          </a:p>
        </p:txBody>
      </p:sp>
      <p:sp>
        <p:nvSpPr>
          <p:cNvPr id="7" name="TextBox 6">
            <a:extLst>
              <a:ext uri="{FF2B5EF4-FFF2-40B4-BE49-F238E27FC236}">
                <a16:creationId xmlns="" xmlns:a16="http://schemas.microsoft.com/office/drawing/2014/main" id="{1D306CC6-38ED-498A-86DE-CB3D07D7EFEF}"/>
              </a:ext>
            </a:extLst>
          </p:cNvPr>
          <p:cNvSpPr txBox="1"/>
          <p:nvPr/>
        </p:nvSpPr>
        <p:spPr>
          <a:xfrm>
            <a:off x="5815033" y="3153794"/>
            <a:ext cx="3414717" cy="1354217"/>
          </a:xfrm>
          <a:prstGeom prst="rect">
            <a:avLst/>
          </a:prstGeom>
          <a:noFill/>
        </p:spPr>
        <p:txBody>
          <a:bodyPr wrap="none" rtlCol="0">
            <a:spAutoFit/>
          </a:bodyPr>
          <a:lstStyle/>
          <a:p>
            <a:pPr algn="ctr"/>
            <a:r>
              <a:rPr lang="en-GB" sz="3200" b="1" dirty="0"/>
              <a:t>Emotional </a:t>
            </a:r>
            <a:r>
              <a:rPr lang="en-GB" sz="3200" b="1" dirty="0" smtClean="0"/>
              <a:t>support</a:t>
            </a:r>
            <a:endParaRPr lang="ar-JO" sz="3200" b="1" dirty="0" smtClean="0"/>
          </a:p>
          <a:p>
            <a:pPr algn="ctr"/>
            <a:r>
              <a:rPr lang="ar-JO" sz="3200" b="1" dirty="0"/>
              <a:t>الدعم العاطفي</a:t>
            </a:r>
            <a:r>
              <a:rPr lang="en-GB" sz="3200" b="1" dirty="0" smtClean="0"/>
              <a:t> </a:t>
            </a:r>
            <a:endParaRPr lang="en-GB" sz="3200" b="1" dirty="0"/>
          </a:p>
          <a:p>
            <a:endParaRPr lang="en-GB" dirty="0"/>
          </a:p>
        </p:txBody>
      </p:sp>
      <p:sp>
        <p:nvSpPr>
          <p:cNvPr id="8" name="TextBox 7">
            <a:extLst>
              <a:ext uri="{FF2B5EF4-FFF2-40B4-BE49-F238E27FC236}">
                <a16:creationId xmlns="" xmlns:a16="http://schemas.microsoft.com/office/drawing/2014/main" id="{036316D4-3D40-420B-851E-5F265079A977}"/>
              </a:ext>
            </a:extLst>
          </p:cNvPr>
          <p:cNvSpPr txBox="1"/>
          <p:nvPr/>
        </p:nvSpPr>
        <p:spPr>
          <a:xfrm>
            <a:off x="1004995" y="3496051"/>
            <a:ext cx="3144643" cy="1231106"/>
          </a:xfrm>
          <a:prstGeom prst="rect">
            <a:avLst/>
          </a:prstGeom>
          <a:noFill/>
        </p:spPr>
        <p:txBody>
          <a:bodyPr wrap="none" rtlCol="0">
            <a:spAutoFit/>
          </a:bodyPr>
          <a:lstStyle/>
          <a:p>
            <a:pPr algn="ctr"/>
            <a:r>
              <a:rPr lang="en-GB" sz="2800" b="1" dirty="0"/>
              <a:t>Practical assistance </a:t>
            </a:r>
            <a:endParaRPr lang="ar-JO" sz="2800" b="1" dirty="0" smtClean="0"/>
          </a:p>
          <a:p>
            <a:pPr algn="ctr"/>
            <a:r>
              <a:rPr lang="ar-JO" sz="2800" b="1" dirty="0"/>
              <a:t>مساعدة عملية</a:t>
            </a:r>
            <a:endParaRPr lang="en-GB" sz="2800" b="1" dirty="0"/>
          </a:p>
          <a:p>
            <a:endParaRPr lang="en-GB" dirty="0"/>
          </a:p>
        </p:txBody>
      </p:sp>
    </p:spTree>
    <p:extLst>
      <p:ext uri="{BB962C8B-B14F-4D97-AF65-F5344CB8AC3E}">
        <p14:creationId xmlns:p14="http://schemas.microsoft.com/office/powerpoint/2010/main" val="3266099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859757" y="605398"/>
            <a:ext cx="10472485" cy="843233"/>
          </a:xfrm>
        </p:spPr>
        <p:txBody>
          <a:bodyPr vert="horz" lIns="91440" tIns="45720" rIns="91440" bIns="45720" rtlCol="0" anchor="b">
            <a:normAutofit fontScale="90000"/>
          </a:bodyPr>
          <a:lstStyle/>
          <a:p>
            <a:pPr algn="ctr"/>
            <a:r>
              <a:rPr lang="en-US" sz="5400" kern="1200" dirty="0">
                <a:solidFill>
                  <a:srgbClr val="FFFFFF"/>
                </a:solidFill>
                <a:latin typeface="+mj-lt"/>
                <a:ea typeface="+mj-ea"/>
                <a:cs typeface="+mj-cs"/>
              </a:rPr>
              <a:t>Formal </a:t>
            </a:r>
            <a:r>
              <a:rPr lang="en-US" sz="5400" kern="1200" dirty="0" err="1">
                <a:solidFill>
                  <a:srgbClr val="FFFFFF"/>
                </a:solidFill>
                <a:latin typeface="+mj-lt"/>
                <a:ea typeface="+mj-ea"/>
                <a:cs typeface="+mj-cs"/>
              </a:rPr>
              <a:t>vs</a:t>
            </a:r>
            <a:r>
              <a:rPr lang="en-US" sz="5400" kern="1200" dirty="0">
                <a:solidFill>
                  <a:srgbClr val="FFFFFF"/>
                </a:solidFill>
                <a:latin typeface="+mj-lt"/>
                <a:ea typeface="+mj-ea"/>
                <a:cs typeface="+mj-cs"/>
              </a:rPr>
              <a:t> Lay </a:t>
            </a:r>
            <a:r>
              <a:rPr lang="en-US" sz="5400" kern="1200" dirty="0" smtClean="0">
                <a:solidFill>
                  <a:srgbClr val="FFFFFF"/>
                </a:solidFill>
                <a:latin typeface="+mj-lt"/>
                <a:ea typeface="+mj-ea"/>
                <a:cs typeface="+mj-cs"/>
              </a:rPr>
              <a:t>care</a:t>
            </a:r>
            <a:r>
              <a:rPr lang="ar-JO" sz="5400" dirty="0">
                <a:solidFill>
                  <a:srgbClr val="FFFFFF"/>
                </a:solidFill>
              </a:rPr>
              <a:t> الرعاية الرسمية مقابل </a:t>
            </a:r>
            <a:r>
              <a:rPr lang="ar-JO" sz="5400" dirty="0" smtClean="0">
                <a:solidFill>
                  <a:srgbClr val="FFFFFF"/>
                </a:solidFill>
              </a:rPr>
              <a:t>لاي </a:t>
            </a:r>
            <a:endParaRPr lang="en-US" sz="5400" kern="1200" dirty="0">
              <a:solidFill>
                <a:srgbClr val="FFFFFF"/>
              </a:solidFill>
              <a:latin typeface="+mj-lt"/>
              <a:ea typeface="+mj-ea"/>
              <a:cs typeface="+mj-cs"/>
            </a:endParaRPr>
          </a:p>
        </p:txBody>
      </p:sp>
      <p:cxnSp>
        <p:nvCxnSpPr>
          <p:cNvPr id="14" name="Straight Connector 13">
            <a:extLst>
              <a:ext uri="{FF2B5EF4-FFF2-40B4-BE49-F238E27FC236}">
                <a16:creationId xmlns=""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6"/>
          <p:cNvGraphicFramePr>
            <a:graphicFrameLocks noGrp="1"/>
          </p:cNvGraphicFramePr>
          <p:nvPr>
            <p:ph idx="1"/>
            <p:extLst>
              <p:ext uri="{D42A27DB-BD31-4B8C-83A1-F6EECF244321}">
                <p14:modId xmlns:p14="http://schemas.microsoft.com/office/powerpoint/2010/main" val="1329262011"/>
              </p:ext>
            </p:extLst>
          </p:nvPr>
        </p:nvGraphicFramePr>
        <p:xfrm>
          <a:off x="1" y="1676921"/>
          <a:ext cx="12192000" cy="5056678"/>
        </p:xfrm>
        <a:graphic>
          <a:graphicData uri="http://schemas.openxmlformats.org/drawingml/2006/table">
            <a:tbl>
              <a:tblPr firstRow="1" bandRow="1">
                <a:tableStyleId>{ED083AE6-46FA-4A59-8FB0-9F97EB10719F}</a:tableStyleId>
              </a:tblPr>
              <a:tblGrid>
                <a:gridCol w="3546883">
                  <a:extLst>
                    <a:ext uri="{9D8B030D-6E8A-4147-A177-3AD203B41FA5}">
                      <a16:colId xmlns="" xmlns:a16="http://schemas.microsoft.com/office/drawing/2014/main" val="1953427129"/>
                    </a:ext>
                  </a:extLst>
                </a:gridCol>
                <a:gridCol w="4367757">
                  <a:extLst>
                    <a:ext uri="{9D8B030D-6E8A-4147-A177-3AD203B41FA5}">
                      <a16:colId xmlns="" xmlns:a16="http://schemas.microsoft.com/office/drawing/2014/main" val="519719467"/>
                    </a:ext>
                  </a:extLst>
                </a:gridCol>
                <a:gridCol w="4277360">
                  <a:extLst>
                    <a:ext uri="{9D8B030D-6E8A-4147-A177-3AD203B41FA5}">
                      <a16:colId xmlns="" xmlns:a16="http://schemas.microsoft.com/office/drawing/2014/main" val="3149296899"/>
                    </a:ext>
                  </a:extLst>
                </a:gridCol>
              </a:tblGrid>
              <a:tr h="599522">
                <a:tc>
                  <a:txBody>
                    <a:bodyPr/>
                    <a:lstStyle/>
                    <a:p>
                      <a:endParaRPr lang="en-GB" sz="2700" dirty="0"/>
                    </a:p>
                  </a:txBody>
                  <a:tcPr marL="102454" marR="102454" marT="51227" marB="51227"/>
                </a:tc>
                <a:tc>
                  <a:txBody>
                    <a:bodyPr/>
                    <a:lstStyle/>
                    <a:p>
                      <a:r>
                        <a:rPr lang="en-GB" sz="2700" dirty="0">
                          <a:solidFill>
                            <a:srgbClr val="FF0000"/>
                          </a:solidFill>
                        </a:rPr>
                        <a:t>Formal care </a:t>
                      </a:r>
                      <a:r>
                        <a:rPr lang="ar-JO" sz="2700" dirty="0" smtClean="0">
                          <a:solidFill>
                            <a:srgbClr val="FF0000"/>
                          </a:solidFill>
                        </a:rPr>
                        <a:t>الرعاية الرسمية</a:t>
                      </a:r>
                      <a:endParaRPr lang="en-GB" sz="2700" dirty="0">
                        <a:solidFill>
                          <a:srgbClr val="FF0000"/>
                        </a:solidFill>
                      </a:endParaRPr>
                    </a:p>
                  </a:txBody>
                  <a:tcPr marL="102454" marR="102454" marT="51227" marB="51227"/>
                </a:tc>
                <a:tc>
                  <a:txBody>
                    <a:bodyPr/>
                    <a:lstStyle/>
                    <a:p>
                      <a:r>
                        <a:rPr lang="en-GB" sz="2700" dirty="0">
                          <a:solidFill>
                            <a:srgbClr val="FF0000"/>
                          </a:solidFill>
                        </a:rPr>
                        <a:t>Lay </a:t>
                      </a:r>
                      <a:r>
                        <a:rPr lang="en-GB" sz="2700" dirty="0" smtClean="0">
                          <a:solidFill>
                            <a:srgbClr val="FF0000"/>
                          </a:solidFill>
                        </a:rPr>
                        <a:t>care</a:t>
                      </a:r>
                      <a:r>
                        <a:rPr lang="ar-JO" sz="2700" dirty="0" smtClean="0">
                          <a:solidFill>
                            <a:srgbClr val="FF0000"/>
                          </a:solidFill>
                        </a:rPr>
                        <a:t> وضع الرعاية </a:t>
                      </a:r>
                      <a:endParaRPr lang="en-GB" sz="2700" dirty="0">
                        <a:solidFill>
                          <a:srgbClr val="FF0000"/>
                        </a:solidFill>
                      </a:endParaRPr>
                    </a:p>
                  </a:txBody>
                  <a:tcPr marL="102454" marR="102454" marT="51227" marB="51227"/>
                </a:tc>
                <a:extLst>
                  <a:ext uri="{0D108BD9-81ED-4DB2-BD59-A6C34878D82A}">
                    <a16:rowId xmlns="" xmlns:a16="http://schemas.microsoft.com/office/drawing/2014/main" val="3042600002"/>
                  </a:ext>
                </a:extLst>
              </a:tr>
              <a:tr h="1765871">
                <a:tc>
                  <a:txBody>
                    <a:bodyPr/>
                    <a:lstStyle/>
                    <a:p>
                      <a:r>
                        <a:rPr lang="en-GB" sz="2700" dirty="0">
                          <a:solidFill>
                            <a:srgbClr val="FF0000"/>
                          </a:solidFill>
                        </a:rPr>
                        <a:t>The </a:t>
                      </a:r>
                      <a:r>
                        <a:rPr lang="en-GB" sz="2700" dirty="0" smtClean="0">
                          <a:solidFill>
                            <a:srgbClr val="FF0000"/>
                          </a:solidFill>
                        </a:rPr>
                        <a:t>setting</a:t>
                      </a:r>
                      <a:endParaRPr lang="ar-JO" sz="2700" dirty="0" smtClean="0">
                        <a:solidFill>
                          <a:srgbClr val="FF0000"/>
                        </a:solidFill>
                      </a:endParaRPr>
                    </a:p>
                    <a:p>
                      <a:r>
                        <a:rPr lang="ar-JO" sz="2700" dirty="0" smtClean="0">
                          <a:solidFill>
                            <a:srgbClr val="FF0000"/>
                          </a:solidFill>
                        </a:rPr>
                        <a:t>الإعداد</a:t>
                      </a:r>
                      <a:endParaRPr lang="en-GB" sz="2700" dirty="0">
                        <a:solidFill>
                          <a:srgbClr val="FF0000"/>
                        </a:solidFill>
                      </a:endParaRPr>
                    </a:p>
                  </a:txBody>
                  <a:tcPr marL="102454" marR="102454" marT="51227" marB="51227"/>
                </a:tc>
                <a:tc>
                  <a:txBody>
                    <a:bodyPr/>
                    <a:lstStyle/>
                    <a:p>
                      <a:r>
                        <a:rPr lang="en-GB" sz="2700" dirty="0"/>
                        <a:t>Usually takes place in formal setting ( health </a:t>
                      </a:r>
                      <a:r>
                        <a:rPr lang="en-GB" sz="2700" dirty="0" err="1" smtClean="0"/>
                        <a:t>center</a:t>
                      </a:r>
                      <a:r>
                        <a:rPr lang="en-GB" sz="2700" dirty="0" smtClean="0"/>
                        <a:t>)</a:t>
                      </a:r>
                      <a:r>
                        <a:rPr lang="ar-JO" sz="2700" dirty="0" smtClean="0"/>
                        <a:t> يحدث عادة في مكان رسمي (مركز صحي)</a:t>
                      </a:r>
                      <a:endParaRPr lang="en-GB" sz="2700" dirty="0"/>
                    </a:p>
                  </a:txBody>
                  <a:tcPr marL="102454" marR="102454" marT="51227" marB="51227"/>
                </a:tc>
                <a:tc>
                  <a:txBody>
                    <a:bodyPr/>
                    <a:lstStyle/>
                    <a:p>
                      <a:r>
                        <a:rPr lang="en-GB" sz="2700" dirty="0"/>
                        <a:t>Usually takes place in an informal setting (person’s home</a:t>
                      </a:r>
                      <a:r>
                        <a:rPr lang="en-GB" sz="2700" dirty="0" smtClean="0"/>
                        <a:t>)</a:t>
                      </a:r>
                      <a:r>
                        <a:rPr lang="ar-JO" sz="2700" dirty="0" smtClean="0"/>
                        <a:t> عادة ما يحدث في مكان غير رسمي (منزل الشخص)</a:t>
                      </a:r>
                      <a:endParaRPr lang="en-GB" sz="2700" dirty="0"/>
                    </a:p>
                  </a:txBody>
                  <a:tcPr marL="102454" marR="102454" marT="51227" marB="51227"/>
                </a:tc>
                <a:extLst>
                  <a:ext uri="{0D108BD9-81ED-4DB2-BD59-A6C34878D82A}">
                    <a16:rowId xmlns="" xmlns:a16="http://schemas.microsoft.com/office/drawing/2014/main" val="2798175887"/>
                  </a:ext>
                </a:extLst>
              </a:tr>
              <a:tr h="1765871">
                <a:tc>
                  <a:txBody>
                    <a:bodyPr/>
                    <a:lstStyle/>
                    <a:p>
                      <a:r>
                        <a:rPr lang="en-GB" sz="2700" dirty="0">
                          <a:solidFill>
                            <a:srgbClr val="FF0000"/>
                          </a:solidFill>
                        </a:rPr>
                        <a:t>The </a:t>
                      </a:r>
                      <a:r>
                        <a:rPr lang="en-GB" sz="2700" dirty="0" smtClean="0">
                          <a:solidFill>
                            <a:srgbClr val="FF0000"/>
                          </a:solidFill>
                        </a:rPr>
                        <a:t>training</a:t>
                      </a:r>
                      <a:endParaRPr lang="ar-JO" sz="2700" dirty="0" smtClean="0">
                        <a:solidFill>
                          <a:srgbClr val="FF0000"/>
                        </a:solidFill>
                      </a:endParaRPr>
                    </a:p>
                    <a:p>
                      <a:r>
                        <a:rPr lang="ar-JO" sz="2700" dirty="0" smtClean="0">
                          <a:solidFill>
                            <a:srgbClr val="FF0000"/>
                          </a:solidFill>
                        </a:rPr>
                        <a:t>التدريب</a:t>
                      </a:r>
                      <a:endParaRPr lang="en-GB" sz="2700" dirty="0">
                        <a:solidFill>
                          <a:srgbClr val="FF0000"/>
                        </a:solidFill>
                      </a:endParaRPr>
                    </a:p>
                  </a:txBody>
                  <a:tcPr marL="102454" marR="102454" marT="51227" marB="51227"/>
                </a:tc>
                <a:tc>
                  <a:txBody>
                    <a:bodyPr/>
                    <a:lstStyle/>
                    <a:p>
                      <a:r>
                        <a:rPr lang="en-GB" sz="2700" dirty="0"/>
                        <a:t>Carers receive a formal training with recognition at the end</a:t>
                      </a:r>
                      <a:r>
                        <a:rPr lang="en-GB" sz="2700" dirty="0" smtClean="0"/>
                        <a:t>.</a:t>
                      </a:r>
                      <a:r>
                        <a:rPr lang="ar-JO" sz="2700" dirty="0" smtClean="0"/>
                        <a:t> يتلقى مقدمو الرعاية تدريبًا رسميًا مع الاعتراف في النهاية.</a:t>
                      </a:r>
                      <a:endParaRPr lang="en-GB" sz="2700" dirty="0"/>
                    </a:p>
                  </a:txBody>
                  <a:tcPr marL="102454" marR="102454" marT="51227" marB="51227"/>
                </a:tc>
                <a:tc>
                  <a:txBody>
                    <a:bodyPr/>
                    <a:lstStyle/>
                    <a:p>
                      <a:r>
                        <a:rPr lang="en-GB" sz="2700" dirty="0"/>
                        <a:t>Carers get no or only unstructured </a:t>
                      </a:r>
                      <a:r>
                        <a:rPr lang="en-GB" sz="2700" dirty="0" smtClean="0"/>
                        <a:t>training</a:t>
                      </a:r>
                      <a:r>
                        <a:rPr lang="ar-JO" sz="2700" dirty="0" smtClean="0"/>
                        <a:t> لا يحصل مقدمو الرعاية على تدريب أو يحصلون فقط على تدريب غير منظم</a:t>
                      </a:r>
                      <a:endParaRPr lang="en-GB" sz="2700" dirty="0"/>
                    </a:p>
                  </a:txBody>
                  <a:tcPr marL="102454" marR="102454" marT="51227" marB="51227"/>
                </a:tc>
                <a:extLst>
                  <a:ext uri="{0D108BD9-81ED-4DB2-BD59-A6C34878D82A}">
                    <a16:rowId xmlns="" xmlns:a16="http://schemas.microsoft.com/office/drawing/2014/main" val="3836079301"/>
                  </a:ext>
                </a:extLst>
              </a:tr>
              <a:tr h="888829">
                <a:tc>
                  <a:txBody>
                    <a:bodyPr/>
                    <a:lstStyle/>
                    <a:p>
                      <a:r>
                        <a:rPr lang="en-GB" sz="2700" dirty="0">
                          <a:solidFill>
                            <a:srgbClr val="FF0000"/>
                          </a:solidFill>
                        </a:rPr>
                        <a:t>The </a:t>
                      </a:r>
                      <a:r>
                        <a:rPr lang="en-GB" sz="2700" dirty="0" smtClean="0">
                          <a:solidFill>
                            <a:srgbClr val="FF0000"/>
                          </a:solidFill>
                        </a:rPr>
                        <a:t>rewards</a:t>
                      </a:r>
                      <a:r>
                        <a:rPr lang="ar-JO" sz="2700" dirty="0" smtClean="0">
                          <a:solidFill>
                            <a:srgbClr val="FF0000"/>
                          </a:solidFill>
                        </a:rPr>
                        <a:t> المكافآت </a:t>
                      </a:r>
                      <a:endParaRPr lang="en-GB" sz="2700" dirty="0">
                        <a:solidFill>
                          <a:srgbClr val="FF0000"/>
                        </a:solidFill>
                      </a:endParaRPr>
                    </a:p>
                  </a:txBody>
                  <a:tcPr marL="102454" marR="102454" marT="51227" marB="51227"/>
                </a:tc>
                <a:tc>
                  <a:txBody>
                    <a:bodyPr/>
                    <a:lstStyle/>
                    <a:p>
                      <a:r>
                        <a:rPr lang="en-GB" sz="2700" dirty="0"/>
                        <a:t>Carers are </a:t>
                      </a:r>
                      <a:r>
                        <a:rPr lang="en-GB" sz="2700" dirty="0" smtClean="0"/>
                        <a:t>paid</a:t>
                      </a:r>
                      <a:r>
                        <a:rPr lang="ar-JO" sz="2700" dirty="0" smtClean="0"/>
                        <a:t> يتم الدفع لمقدمي الرعاية</a:t>
                      </a:r>
                      <a:endParaRPr lang="en-GB" sz="2700" dirty="0"/>
                    </a:p>
                  </a:txBody>
                  <a:tcPr marL="102454" marR="102454" marT="51227" marB="51227"/>
                </a:tc>
                <a:tc>
                  <a:txBody>
                    <a:bodyPr/>
                    <a:lstStyle/>
                    <a:p>
                      <a:r>
                        <a:rPr lang="en-GB" sz="2700" dirty="0"/>
                        <a:t>Carers are not </a:t>
                      </a:r>
                      <a:r>
                        <a:rPr lang="en-GB" sz="2700" dirty="0" smtClean="0"/>
                        <a:t>paid</a:t>
                      </a:r>
                      <a:r>
                        <a:rPr lang="ar-JO" sz="2700" dirty="0" smtClean="0"/>
                        <a:t> لا يتم الدفع لمقدمي الرعاية</a:t>
                      </a:r>
                      <a:endParaRPr lang="en-GB" sz="2700" dirty="0"/>
                    </a:p>
                  </a:txBody>
                  <a:tcPr marL="102454" marR="102454" marT="51227" marB="51227"/>
                </a:tc>
                <a:extLst>
                  <a:ext uri="{0D108BD9-81ED-4DB2-BD59-A6C34878D82A}">
                    <a16:rowId xmlns="" xmlns:a16="http://schemas.microsoft.com/office/drawing/2014/main" val="2228678496"/>
                  </a:ext>
                </a:extLst>
              </a:tr>
            </a:tbl>
          </a:graphicData>
        </a:graphic>
      </p:graphicFrame>
    </p:spTree>
    <p:extLst>
      <p:ext uri="{BB962C8B-B14F-4D97-AF65-F5344CB8AC3E}">
        <p14:creationId xmlns:p14="http://schemas.microsoft.com/office/powerpoint/2010/main" val="2823941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AFA67CD3-AB4E-4A7A-BEB8-53C445D8C4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07CF545F-9C2E-4446-97CD-AD92990C2B6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773510" y="199005"/>
            <a:ext cx="7906493" cy="834665"/>
          </a:xfrm>
          <a:solidFill>
            <a:schemeClr val="accent1">
              <a:lumMod val="40000"/>
              <a:lumOff val="60000"/>
            </a:schemeClr>
          </a:solidFill>
        </p:spPr>
        <p:txBody>
          <a:bodyPr>
            <a:normAutofit fontScale="90000"/>
          </a:bodyPr>
          <a:lstStyle/>
          <a:p>
            <a:r>
              <a:rPr lang="en-GB" dirty="0">
                <a:solidFill>
                  <a:srgbClr val="000000"/>
                </a:solidFill>
              </a:rPr>
              <a:t>The extent of lay </a:t>
            </a:r>
            <a:r>
              <a:rPr lang="en-GB" dirty="0" smtClean="0">
                <a:solidFill>
                  <a:srgbClr val="000000"/>
                </a:solidFill>
              </a:rPr>
              <a:t>care</a:t>
            </a:r>
            <a:r>
              <a:rPr lang="ar-JO" dirty="0">
                <a:solidFill>
                  <a:srgbClr val="000000"/>
                </a:solidFill>
              </a:rPr>
              <a:t>مدى الرعاية </a:t>
            </a:r>
            <a:r>
              <a:rPr lang="ar-JO" dirty="0" smtClean="0">
                <a:solidFill>
                  <a:srgbClr val="000000"/>
                </a:solidFill>
              </a:rPr>
              <a:t>العادية </a:t>
            </a:r>
            <a:endParaRPr lang="en-GB" dirty="0">
              <a:solidFill>
                <a:srgbClr val="000000"/>
              </a:solidFill>
            </a:endParaRPr>
          </a:p>
        </p:txBody>
      </p:sp>
      <p:sp>
        <p:nvSpPr>
          <p:cNvPr id="14" name="Freeform 62">
            <a:extLst>
              <a:ext uri="{FF2B5EF4-FFF2-40B4-BE49-F238E27FC236}">
                <a16:creationId xmlns="" xmlns:a16="http://schemas.microsoft.com/office/drawing/2014/main" id="{339C8D78-A644-462F-B674-F440635E53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Universal Access">
            <a:extLst>
              <a:ext uri="{FF2B5EF4-FFF2-40B4-BE49-F238E27FC236}">
                <a16:creationId xmlns="" xmlns:a16="http://schemas.microsoft.com/office/drawing/2014/main" id="{B851D145-5028-4EB9-ABD4-646708B03B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50255" y="1629090"/>
            <a:ext cx="3045942" cy="3045942"/>
          </a:xfrm>
          <a:prstGeom prst="rect">
            <a:avLst/>
          </a:prstGeom>
        </p:spPr>
      </p:pic>
      <p:graphicFrame>
        <p:nvGraphicFramePr>
          <p:cNvPr id="4" name="Content Placeholder 3">
            <a:extLst>
              <a:ext uri="{FF2B5EF4-FFF2-40B4-BE49-F238E27FC236}">
                <a16:creationId xmlns="" xmlns:a16="http://schemas.microsoft.com/office/drawing/2014/main" id="{8CB6384B-FC7A-4C1B-8E97-32804D3B39D9}"/>
              </a:ext>
            </a:extLst>
          </p:cNvPr>
          <p:cNvGraphicFramePr>
            <a:graphicFrameLocks noGrp="1"/>
          </p:cNvGraphicFramePr>
          <p:nvPr>
            <p:ph idx="1"/>
            <p:extLst>
              <p:ext uri="{D42A27DB-BD31-4B8C-83A1-F6EECF244321}">
                <p14:modId xmlns:p14="http://schemas.microsoft.com/office/powerpoint/2010/main" val="1566809415"/>
              </p:ext>
            </p:extLst>
          </p:nvPr>
        </p:nvGraphicFramePr>
        <p:xfrm>
          <a:off x="4523725" y="1228949"/>
          <a:ext cx="7530900" cy="54502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577441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382D60-69AA-46EC-BC52-123768291052}"/>
              </a:ext>
            </a:extLst>
          </p:cNvPr>
          <p:cNvSpPr>
            <a:spLocks noGrp="1"/>
          </p:cNvSpPr>
          <p:nvPr>
            <p:ph type="title"/>
          </p:nvPr>
        </p:nvSpPr>
        <p:spPr>
          <a:xfrm>
            <a:off x="118739" y="90153"/>
            <a:ext cx="11369216" cy="722618"/>
          </a:xfrm>
        </p:spPr>
        <p:txBody>
          <a:bodyPr>
            <a:normAutofit fontScale="90000"/>
          </a:bodyPr>
          <a:lstStyle/>
          <a:p>
            <a:pPr algn="ctr"/>
            <a:r>
              <a:rPr lang="en-GB" b="1" dirty="0"/>
              <a:t>Types of Health Care </a:t>
            </a:r>
            <a:r>
              <a:rPr lang="en-GB" b="1" dirty="0" smtClean="0"/>
              <a:t>Facilities</a:t>
            </a:r>
            <a:r>
              <a:rPr lang="ar-JO" b="1" dirty="0"/>
              <a:t> أنواع مرافق الرعاية الصحية</a:t>
            </a:r>
            <a:endParaRPr lang="en-GB" b="1" dirty="0"/>
          </a:p>
        </p:txBody>
      </p:sp>
      <p:graphicFrame>
        <p:nvGraphicFramePr>
          <p:cNvPr id="4" name="Content Placeholder 3">
            <a:extLst>
              <a:ext uri="{FF2B5EF4-FFF2-40B4-BE49-F238E27FC236}">
                <a16:creationId xmlns="" xmlns:a16="http://schemas.microsoft.com/office/drawing/2014/main" id="{42BE152E-CCB3-47BE-9EF5-C79A1CDC87BE}"/>
              </a:ext>
            </a:extLst>
          </p:cNvPr>
          <p:cNvGraphicFramePr>
            <a:graphicFrameLocks noGrp="1"/>
          </p:cNvGraphicFramePr>
          <p:nvPr>
            <p:ph idx="1"/>
            <p:extLst>
              <p:ext uri="{D42A27DB-BD31-4B8C-83A1-F6EECF244321}">
                <p14:modId xmlns:p14="http://schemas.microsoft.com/office/powerpoint/2010/main" val="748639790"/>
              </p:ext>
            </p:extLst>
          </p:nvPr>
        </p:nvGraphicFramePr>
        <p:xfrm>
          <a:off x="553792" y="721217"/>
          <a:ext cx="10895525" cy="6136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8472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6F9BAE10C0ED5488EDEFD03D09D607F" ma:contentTypeVersion="2" ma:contentTypeDescription="Create a new document." ma:contentTypeScope="" ma:versionID="2f94e754527fe78e1de30ed3cca51445">
  <xsd:schema xmlns:xsd="http://www.w3.org/2001/XMLSchema" xmlns:xs="http://www.w3.org/2001/XMLSchema" xmlns:p="http://schemas.microsoft.com/office/2006/metadata/properties" xmlns:ns2="fc516222-088f-486e-bbf3-ebdc6d995d82" targetNamespace="http://schemas.microsoft.com/office/2006/metadata/properties" ma:root="true" ma:fieldsID="a0dd503e1c4dc224bbdbf493c39156e8" ns2:_="">
    <xsd:import namespace="fc516222-088f-486e-bbf3-ebdc6d995d8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16222-088f-486e-bbf3-ebdc6d995d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83B76F-7489-43FE-B2CF-7143CB505FB8}">
  <ds:schemaRefs>
    <ds:schemaRef ds:uri="http://purl.org/dc/terms/"/>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fc516222-088f-486e-bbf3-ebdc6d995d82"/>
    <ds:schemaRef ds:uri="http://www.w3.org/XML/1998/namespace"/>
    <ds:schemaRef ds:uri="http://purl.org/dc/dcmitype/"/>
  </ds:schemaRefs>
</ds:datastoreItem>
</file>

<file path=customXml/itemProps2.xml><?xml version="1.0" encoding="utf-8"?>
<ds:datastoreItem xmlns:ds="http://schemas.openxmlformats.org/officeDocument/2006/customXml" ds:itemID="{16D625B2-DA09-41D6-A449-745120F8500A}">
  <ds:schemaRefs>
    <ds:schemaRef ds:uri="http://schemas.microsoft.com/sharepoint/v3/contenttype/forms"/>
  </ds:schemaRefs>
</ds:datastoreItem>
</file>

<file path=customXml/itemProps3.xml><?xml version="1.0" encoding="utf-8"?>
<ds:datastoreItem xmlns:ds="http://schemas.openxmlformats.org/officeDocument/2006/customXml" ds:itemID="{E1ED6A45-56A7-4E52-9AEC-DBE01DF680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516222-088f-486e-bbf3-ebdc6d995d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1330</TotalTime>
  <Words>3265</Words>
  <Application>Microsoft Office PowerPoint</Application>
  <PresentationFormat>Widescreen</PresentationFormat>
  <Paragraphs>188</Paragraphs>
  <Slides>26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Arial Narrow</vt:lpstr>
      <vt:lpstr>Arial Rounded MT Bold</vt:lpstr>
      <vt:lpstr>Calibri</vt:lpstr>
      <vt:lpstr>Calibri Light</vt:lpstr>
      <vt:lpstr>Courier New</vt:lpstr>
      <vt:lpstr>Lato</vt:lpstr>
      <vt:lpstr>Times New Roman</vt:lpstr>
      <vt:lpstr>Wingdings</vt:lpstr>
      <vt:lpstr>Office Theme</vt:lpstr>
      <vt:lpstr>Healthcare services and facilities</vt:lpstr>
      <vt:lpstr>What are health services? ما هي الخدمات الصحية؟</vt:lpstr>
      <vt:lpstr>Types of care أنواع الرعاية </vt:lpstr>
      <vt:lpstr>Types of care (Formal) أنواع الرعاية (الرسمية) </vt:lpstr>
      <vt:lpstr>PowerPoint Presentation</vt:lpstr>
      <vt:lpstr>The roles of lay carers أدوار مقدمي الرعاية العاديين </vt:lpstr>
      <vt:lpstr>Formal vs Lay care الرعاية الرسمية مقابل لاي </vt:lpstr>
      <vt:lpstr>The extent of lay careمدى الرعاية العادية </vt:lpstr>
      <vt:lpstr>Types of Health Care Facilities أنواع مرافق الرعاية الصحية</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Utilization of Health care servicesالاستفادة من خدمات الرعاية الصحية  </vt:lpstr>
      <vt:lpstr> Factors that affect Overall Health care utilization العوامل التي تؤثر على الاستفادة من الرعاية الصحية الشاملة </vt:lpstr>
      <vt:lpstr> 2. Factors that may increase health services utilization 2. العوامل التي قد تزيد من الاستفادة من الخدمات الصحية </vt:lpstr>
      <vt:lpstr>Administration role! دور الإدارة! </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Healthcare services and facilities</dc:title>
  <dc:creator>Judah, Hassan</dc:creator>
  <cp:lastModifiedBy>user</cp:lastModifiedBy>
  <cp:revision>116</cp:revision>
  <dcterms:created xsi:type="dcterms:W3CDTF">2020-02-08T18:42:59Z</dcterms:created>
  <dcterms:modified xsi:type="dcterms:W3CDTF">2022-03-30T13:49:48Z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0x01010036F9BAE10C0ED5488EDEFD03D09D607F</vt:lpwstr>
  </property>
</Properties>
</file>