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7" r:id="rId2"/>
    <p:sldId id="275" r:id="rId3"/>
    <p:sldId id="27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8" r:id="rId12"/>
    <p:sldId id="266" r:id="rId13"/>
    <p:sldId id="267" r:id="rId14"/>
    <p:sldId id="268" r:id="rId15"/>
    <p:sldId id="269" r:id="rId16"/>
    <p:sldId id="272" r:id="rId17"/>
    <p:sldId id="273" r:id="rId18"/>
    <p:sldId id="274" r:id="rId19"/>
    <p:sldId id="280" r:id="rId20"/>
    <p:sldId id="281" r:id="rId21"/>
    <p:sldId id="282" r:id="rId22"/>
    <p:sldId id="283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522C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B4DD7-CA99-4A3C-9BDA-884474F2842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92435-68FC-44A4-8CFA-A3A9C1442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6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03706-9411-4591-909E-D666CA1D9EB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24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3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31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3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00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3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0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3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8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3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7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3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3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3 April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32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3 April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50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39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3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22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3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4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Sunday 3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7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423260"/>
            <a:ext cx="899160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lvl="0" algn="ctr"/>
            <a:r>
              <a:rPr lang="en-GB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&amp; Sublingual Glands</a:t>
            </a:r>
            <a:endParaRPr lang="en-US" sz="36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Dr. Aiman Qais Afar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Surgical Anatomist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College of Medicine / University of Mutah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92101" y="4677987"/>
            <a:ext cx="5257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Sunday 3 April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1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10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426" y="167689"/>
            <a:ext cx="4334841" cy="646331"/>
          </a:xfrm>
          <a:prstGeom prst="rect">
            <a:avLst/>
          </a:prstGeom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189" y="865637"/>
            <a:ext cx="11942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latin typeface="Candara" panose="020E0502030303020204" pitchFamily="34" charset="0"/>
              </a:rPr>
              <a:t>The submandibular duct </a:t>
            </a: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(of Wharton)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is 5 cm </a:t>
            </a:r>
            <a:r>
              <a:rPr lang="en-US" sz="2400" b="1" i="1" dirty="0">
                <a:latin typeface="Candara" panose="020E0502030303020204" pitchFamily="34" charset="0"/>
              </a:rPr>
              <a:t>long (</a:t>
            </a:r>
            <a:r>
              <a:rPr lang="en-US" sz="2400" b="1" i="1" dirty="0">
                <a:solidFill>
                  <a:srgbClr val="FF0066"/>
                </a:solidFill>
                <a:latin typeface="Candara" panose="020E0502030303020204" pitchFamily="34" charset="0"/>
              </a:rPr>
              <a:t>the same length as the parotid duct</a:t>
            </a:r>
            <a:r>
              <a:rPr lang="en-US" sz="2400" b="1" i="1" dirty="0">
                <a:latin typeface="Candara" panose="020E0502030303020204" pitchFamily="34" charset="0"/>
              </a:rPr>
              <a:t>) and </a:t>
            </a:r>
            <a:r>
              <a:rPr lang="en-US" sz="2400" b="1" i="1" dirty="0">
                <a:solidFill>
                  <a:srgbClr val="3522C4"/>
                </a:solidFill>
                <a:latin typeface="Candara" panose="020E0502030303020204" pitchFamily="34" charset="0"/>
              </a:rPr>
              <a:t>emerges from the medial surface of the superficial part </a:t>
            </a:r>
            <a:r>
              <a:rPr lang="en-US" sz="2400" b="1" i="1" dirty="0">
                <a:latin typeface="Candara" panose="020E0502030303020204" pitchFamily="34" charset="0"/>
              </a:rPr>
              <a:t>of the gland near the posterior border of mylohyoid.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9927" y="3292609"/>
            <a:ext cx="1153392" cy="805452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73" y="2298110"/>
            <a:ext cx="4676533" cy="4058241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345" y="2298110"/>
            <a:ext cx="5223164" cy="3912331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97107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65682"/>
            <a:ext cx="28448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11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21" y="889382"/>
            <a:ext cx="119875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It runs with the deep part, forwards and slightly upwards, first between </a:t>
            </a: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mylohyoid</a:t>
            </a:r>
            <a:r>
              <a:rPr lang="en-US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 and </a:t>
            </a: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hyoglossus</a:t>
            </a:r>
            <a:r>
              <a:rPr lang="en-US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, and then between the </a:t>
            </a:r>
            <a:r>
              <a:rPr lang="en-US" sz="2400" b="1" i="1" dirty="0">
                <a:solidFill>
                  <a:srgbClr val="3522C4"/>
                </a:solidFill>
                <a:latin typeface="Candara" panose="020E0502030303020204" pitchFamily="34" charset="0"/>
              </a:rPr>
              <a:t>sublingual gland </a:t>
            </a:r>
            <a:r>
              <a:rPr lang="en-US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and </a:t>
            </a: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genioglossus</a:t>
            </a:r>
            <a:r>
              <a:rPr lang="en-US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,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>
                <a:solidFill>
                  <a:srgbClr val="FF0066"/>
                </a:solidFill>
                <a:latin typeface="Candara" panose="020E0502030303020204" pitchFamily="34" charset="0"/>
              </a:rPr>
              <a:t>to open into the floor of the mouth on the sublingual papilla beside the frenulum of the tongue.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426" y="167689"/>
            <a:ext cx="4334841" cy="646331"/>
          </a:xfrm>
          <a:prstGeom prst="rect">
            <a:avLst/>
          </a:prstGeom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107"/>
          <a:stretch/>
        </p:blipFill>
        <p:spPr>
          <a:xfrm>
            <a:off x="5658178" y="2413524"/>
            <a:ext cx="6352814" cy="3942827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1" y="2812473"/>
            <a:ext cx="5324213" cy="3132716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575296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12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426" y="167689"/>
            <a:ext cx="4334841" cy="646331"/>
          </a:xfrm>
          <a:prstGeom prst="rect">
            <a:avLst/>
          </a:prstGeom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580" y="866143"/>
            <a:ext cx="11821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As it lies </a:t>
            </a: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on hyoglossus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, the duct is crossed laterally by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lingual nerve 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which then turns under the duct to pass medially to the tongue.</a:t>
            </a:r>
            <a:endParaRPr lang="en-US" sz="2400" b="1" i="1" dirty="0">
              <a:latin typeface="Candara" panose="020E05020303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11" y="1860103"/>
            <a:ext cx="9556271" cy="430587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358281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94055" y="339618"/>
            <a:ext cx="2844800" cy="365125"/>
          </a:xfrm>
        </p:spPr>
        <p:txBody>
          <a:bodyPr/>
          <a:lstStyle/>
          <a:p>
            <a:r>
              <a:rPr lang="en-US" b="1" i="1">
                <a:solidFill>
                  <a:srgbClr val="3522C4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44837" y="124008"/>
            <a:ext cx="3860800" cy="365125"/>
          </a:xfrm>
        </p:spPr>
        <p:txBody>
          <a:bodyPr/>
          <a:lstStyle/>
          <a:p>
            <a:r>
              <a:rPr lang="en-US" b="1" i="1">
                <a:solidFill>
                  <a:srgbClr val="3522C4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6407" y="278380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3522C4"/>
                </a:solidFill>
                <a:latin typeface="Candara" panose="020E0502030303020204" pitchFamily="34" charset="0"/>
              </a:rPr>
              <a:pPr/>
              <a:t>13</a:t>
            </a:fld>
            <a:endParaRPr lang="en-US" b="1" i="1">
              <a:solidFill>
                <a:srgbClr val="3522C4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426" y="167689"/>
            <a:ext cx="4334841" cy="646331"/>
          </a:xfrm>
          <a:prstGeom prst="rect">
            <a:avLst/>
          </a:prstGeom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511" y="840403"/>
            <a:ext cx="89240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3366CD"/>
                </a:solidFill>
                <a:latin typeface="Candara" panose="020E0502030303020204" pitchFamily="34" charset="0"/>
              </a:rPr>
              <a:t>Blood supply</a:t>
            </a:r>
          </a:p>
          <a:p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From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facial artery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, with veins draining into </a:t>
            </a:r>
            <a:r>
              <a:rPr lang="en-US" sz="2400" b="1" i="1" dirty="0">
                <a:solidFill>
                  <a:srgbClr val="3522C4"/>
                </a:solidFill>
                <a:latin typeface="Candara" panose="020E0502030303020204" pitchFamily="34" charset="0"/>
              </a:rPr>
              <a:t>the facial vein.</a:t>
            </a:r>
          </a:p>
          <a:p>
            <a:r>
              <a:rPr lang="en-US" sz="2400" b="1" i="1" dirty="0">
                <a:solidFill>
                  <a:srgbClr val="3366CD"/>
                </a:solidFill>
                <a:latin typeface="Candara" panose="020E0502030303020204" pitchFamily="34" charset="0"/>
              </a:rPr>
              <a:t>Lymph drainage</a:t>
            </a:r>
          </a:p>
          <a:p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To </a:t>
            </a:r>
            <a:r>
              <a:rPr lang="en-US" sz="2400" b="1" i="1" dirty="0">
                <a:solidFill>
                  <a:srgbClr val="00FF00"/>
                </a:solidFill>
                <a:latin typeface="Candara" panose="020E0502030303020204" pitchFamily="34" charset="0"/>
              </a:rPr>
              <a:t>the submandibular lymph nodes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  <a:endParaRPr lang="en-US" sz="2400" b="1" i="1" dirty="0">
              <a:latin typeface="Candara" panose="020E0502030303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706536" y="2272209"/>
            <a:ext cx="6345382" cy="4391827"/>
            <a:chOff x="5444837" y="1828864"/>
            <a:chExt cx="6345382" cy="43918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36158" t="19225" r="17842" b="24146"/>
            <a:stretch/>
          </p:blipFill>
          <p:spPr>
            <a:xfrm>
              <a:off x="5444837" y="1828864"/>
              <a:ext cx="6345382" cy="4391827"/>
            </a:xfrm>
            <a:prstGeom prst="rect">
              <a:avLst/>
            </a:prstGeom>
            <a:ln w="76200">
              <a:solidFill>
                <a:srgbClr val="00FF00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444837" y="5734523"/>
              <a:ext cx="1496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Facial artery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6483927" y="4724400"/>
              <a:ext cx="1343891" cy="98367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307783" y="5216236"/>
              <a:ext cx="14824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Candara" panose="020E0502030303020204" pitchFamily="34" charset="0"/>
                </a:rPr>
                <a:t>hypoglossal nerve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9518073" y="4613564"/>
              <a:ext cx="1163782" cy="60267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15640" y="2410063"/>
            <a:ext cx="4902974" cy="4340807"/>
            <a:chOff x="540328" y="2410063"/>
            <a:chExt cx="4902974" cy="4340807"/>
          </a:xfrm>
        </p:grpSpPr>
        <p:grpSp>
          <p:nvGrpSpPr>
            <p:cNvPr id="17" name="Group 16"/>
            <p:cNvGrpSpPr/>
            <p:nvPr/>
          </p:nvGrpSpPr>
          <p:grpSpPr>
            <a:xfrm>
              <a:off x="540328" y="2410063"/>
              <a:ext cx="4902974" cy="4340807"/>
              <a:chOff x="498764" y="2403471"/>
              <a:chExt cx="4301836" cy="388505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8764" y="2403471"/>
                <a:ext cx="4301836" cy="388505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258949" y="5885774"/>
                <a:ext cx="25347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latin typeface="Candara" panose="020E0502030303020204" pitchFamily="34" charset="0"/>
                  </a:rPr>
                  <a:t>Submandibular L.N.</a:t>
                </a:r>
                <a:endParaRPr lang="en-US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3311236" y="5417127"/>
                <a:ext cx="143164" cy="44544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2964940" y="2546309"/>
              <a:ext cx="1496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Facial A&amp; V</a:t>
              </a:r>
              <a:endParaRPr lang="en-US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3283528" y="2941571"/>
              <a:ext cx="332508" cy="304117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616036" y="2941571"/>
              <a:ext cx="556182" cy="283568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1572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30691" y="308291"/>
            <a:ext cx="2844800" cy="365125"/>
          </a:xfrm>
        </p:spPr>
        <p:txBody>
          <a:bodyPr/>
          <a:lstStyle/>
          <a:p>
            <a:r>
              <a:rPr lang="en-US" b="1" i="1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737600" y="112294"/>
            <a:ext cx="3860800" cy="365125"/>
          </a:xfrm>
        </p:spPr>
        <p:txBody>
          <a:bodyPr/>
          <a:lstStyle/>
          <a:p>
            <a:r>
              <a:rPr lang="en-US" b="1" i="1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pPr/>
              <a:t>14</a:t>
            </a:fld>
            <a:endParaRPr lang="en-US" b="1" i="1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426" y="167689"/>
            <a:ext cx="4334841" cy="646331"/>
          </a:xfrm>
          <a:prstGeom prst="rect">
            <a:avLst/>
          </a:prstGeom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910" y="848287"/>
            <a:ext cx="119646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Nerve supply</a:t>
            </a:r>
          </a:p>
          <a:p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Secretomotor fibers to the gland have their cell bodies in </a:t>
            </a: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the submandibular ganglion 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which hangs suspended from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lingual nerve 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on the surface of hyoglossus.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426" y="2663601"/>
            <a:ext cx="39611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The preganglionic fibers pass from cell bodies in the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superior salivary nucleus 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in the pons by way of</a:t>
            </a:r>
          </a:p>
          <a:p>
            <a:pPr lvl="0"/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the nervus intermedius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,</a:t>
            </a:r>
          </a:p>
          <a:p>
            <a:pPr lvl="0"/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facial nerve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</a:p>
          <a:p>
            <a:pPr lvl="0"/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chorda tympani 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and </a:t>
            </a:r>
          </a:p>
          <a:p>
            <a:pPr lvl="0"/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the lingual nerve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114" y="2214235"/>
            <a:ext cx="5304522" cy="4507241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16649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92144" y="6170607"/>
            <a:ext cx="38608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520843" y="6513519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pPr/>
              <a:t>15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426" y="167689"/>
            <a:ext cx="4334841" cy="646331"/>
          </a:xfrm>
          <a:prstGeom prst="rect">
            <a:avLst/>
          </a:prstGeom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138" y="899110"/>
            <a:ext cx="11717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Candara" panose="020E0502030303020204" pitchFamily="34" charset="0"/>
              </a:rPr>
              <a:t>Postganglionic fibers pass to </a:t>
            </a:r>
            <a:r>
              <a:rPr lang="en-US" sz="2400" b="1" i="1" dirty="0">
                <a:solidFill>
                  <a:srgbClr val="3522C4"/>
                </a:solidFill>
                <a:latin typeface="Candara" panose="020E0502030303020204" pitchFamily="34" charset="0"/>
              </a:rPr>
              <a:t>the submandibular gland </a:t>
            </a:r>
            <a:r>
              <a:rPr lang="en-US" sz="2400" b="1" i="1" dirty="0">
                <a:latin typeface="Candara" panose="020E0502030303020204" pitchFamily="34" charset="0"/>
              </a:rPr>
              <a:t>and also to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lingual nerve </a:t>
            </a:r>
            <a:r>
              <a:rPr lang="en-US" sz="2400" b="1" i="1" dirty="0">
                <a:latin typeface="Candara" panose="020E0502030303020204" pitchFamily="34" charset="0"/>
              </a:rPr>
              <a:t>for transmission to the </a:t>
            </a:r>
            <a:r>
              <a:rPr lang="en-US" sz="2400" b="1" i="1" dirty="0">
                <a:solidFill>
                  <a:srgbClr val="3522C4"/>
                </a:solidFill>
                <a:latin typeface="Candara" panose="020E0502030303020204" pitchFamily="34" charset="0"/>
              </a:rPr>
              <a:t>sublingual gland</a:t>
            </a:r>
            <a:r>
              <a:rPr lang="en-US" sz="2400" b="1" i="1" dirty="0">
                <a:latin typeface="Candara" panose="020E0502030303020204" pitchFamily="34" charset="0"/>
              </a:rPr>
              <a:t>.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Sympathetic (vasoconstrictor)</a:t>
            </a:r>
            <a:r>
              <a:rPr lang="en-US" sz="2400" b="1" i="1" dirty="0">
                <a:latin typeface="Candara" panose="020E0502030303020204" pitchFamily="34" charset="0"/>
              </a:rPr>
              <a:t> fibers come from the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plexus around the facial artery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326" y="2275995"/>
            <a:ext cx="6160513" cy="426095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8" y="2632364"/>
            <a:ext cx="5557098" cy="31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75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36463"/>
            <a:ext cx="2844800" cy="365125"/>
          </a:xfrm>
        </p:spPr>
        <p:txBody>
          <a:bodyPr/>
          <a:lstStyle/>
          <a:p>
            <a:r>
              <a:rPr lang="en-US" b="1" i="1">
                <a:solidFill>
                  <a:srgbClr val="3522C4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864764" y="69273"/>
            <a:ext cx="3860800" cy="365125"/>
          </a:xfrm>
        </p:spPr>
        <p:txBody>
          <a:bodyPr/>
          <a:lstStyle/>
          <a:p>
            <a:r>
              <a:rPr lang="en-US" b="1" i="1">
                <a:solidFill>
                  <a:srgbClr val="3522C4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3522C4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536463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3522C4"/>
                </a:solidFill>
                <a:latin typeface="Candara" panose="020E0502030303020204" pitchFamily="34" charset="0"/>
              </a:rPr>
              <a:pPr/>
              <a:t>16</a:t>
            </a:fld>
            <a:endParaRPr lang="en-US" b="1" i="1">
              <a:solidFill>
                <a:srgbClr val="3522C4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441" y="112269"/>
            <a:ext cx="433484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420" y="819586"/>
            <a:ext cx="11970325" cy="24314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A0000"/>
                </a:solidFill>
                <a:latin typeface="Candara" panose="020E0502030303020204" pitchFamily="34" charset="0"/>
              </a:rPr>
              <a:t>Submandibular Salivary Gland: Calculus Formation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The submandibular salivary gland is </a:t>
            </a:r>
            <a:r>
              <a:rPr lang="en-US" sz="2400" b="1" i="1" dirty="0">
                <a:solidFill>
                  <a:srgbClr val="3522C4"/>
                </a:solidFill>
                <a:latin typeface="Candara" panose="020E0502030303020204" pitchFamily="34" charset="0"/>
              </a:rPr>
              <a:t>a common site of calculus formation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 This condition is rare in the other salivary glands.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The presence of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 tense swelling below the body of the mandible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, which is greatest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before or during a meal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 and is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reduced in size 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or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absent between meals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, is diagnostic of the condition.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784" y="3312007"/>
            <a:ext cx="6096000" cy="34290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957450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601755" cy="365125"/>
          </a:xfrm>
        </p:spPr>
        <p:txBody>
          <a:bodyPr/>
          <a:lstStyle/>
          <a:p>
            <a:r>
              <a:rPr lang="en-US" b="1" i="1">
                <a:solidFill>
                  <a:srgbClr val="3522C4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3522C4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3522C4"/>
                </a:solidFill>
                <a:latin typeface="Candara" panose="020E0502030303020204" pitchFamily="34" charset="0"/>
              </a:rPr>
              <a:pPr/>
              <a:t>17</a:t>
            </a:fld>
            <a:endParaRPr lang="en-US" b="1" i="1">
              <a:solidFill>
                <a:srgbClr val="3522C4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9006" y="70704"/>
            <a:ext cx="433484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152" y="814020"/>
            <a:ext cx="11933695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Examination of the floor of the mouth will reveal </a:t>
            </a:r>
            <a:r>
              <a:rPr lang="en-US" sz="2400" b="1" i="1" dirty="0">
                <a:solidFill>
                  <a:srgbClr val="FF0066"/>
                </a:solidFill>
                <a:latin typeface="Candara" panose="020E0502030303020204" pitchFamily="34" charset="0"/>
              </a:rPr>
              <a:t>absence of ejection of saliva </a:t>
            </a:r>
            <a:r>
              <a:rPr lang="en-US" sz="2400" b="1" i="1" dirty="0">
                <a:latin typeface="Candara" panose="020E0502030303020204" pitchFamily="34" charset="0"/>
              </a:rPr>
              <a:t>from the orifice of the </a:t>
            </a:r>
            <a:r>
              <a:rPr lang="en-US" sz="2400" b="1" i="1" dirty="0">
                <a:solidFill>
                  <a:srgbClr val="FF0066"/>
                </a:solidFill>
                <a:latin typeface="Candara" panose="020E0502030303020204" pitchFamily="34" charset="0"/>
              </a:rPr>
              <a:t>duct of the affected gland</a:t>
            </a:r>
            <a:r>
              <a:rPr lang="en-US" sz="2400" b="1" i="1" dirty="0">
                <a:latin typeface="Candara" panose="020E0502030303020204" pitchFamily="34" charset="0"/>
              </a:rPr>
              <a:t>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2400" b="1" i="1" dirty="0">
                <a:latin typeface="Candara" panose="020E0502030303020204" pitchFamily="34" charset="0"/>
              </a:rPr>
              <a:t> Frequently, </a:t>
            </a:r>
            <a:r>
              <a:rPr lang="en-US" sz="2400" b="1" i="1" dirty="0">
                <a:solidFill>
                  <a:srgbClr val="3522C4"/>
                </a:solidFill>
                <a:latin typeface="Candara" panose="020E0502030303020204" pitchFamily="34" charset="0"/>
              </a:rPr>
              <a:t>the stone can be palpated in the duct</a:t>
            </a:r>
            <a:r>
              <a:rPr lang="en-US" sz="2400" b="1" i="1" dirty="0">
                <a:latin typeface="Candara" panose="020E0502030303020204" pitchFamily="34" charset="0"/>
              </a:rPr>
              <a:t>, which lies below the mucous membrane of the floor of the mouth.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673" y="2571861"/>
            <a:ext cx="3939309" cy="378449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2589653"/>
            <a:ext cx="5876925" cy="3560725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081970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FF0066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FF0066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66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66"/>
                </a:solidFill>
                <a:latin typeface="Candara" panose="020E0502030303020204" pitchFamily="34" charset="0"/>
              </a:rPr>
              <a:pPr/>
              <a:t>18</a:t>
            </a:fld>
            <a:endParaRPr lang="en-US" b="1" i="1">
              <a:solidFill>
                <a:srgbClr val="FF0066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130" y="138440"/>
            <a:ext cx="11636279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3522C4"/>
                </a:solidFill>
                <a:latin typeface="Candara" panose="020E0502030303020204" pitchFamily="34" charset="0"/>
              </a:rPr>
              <a:t>Enlargement of the Submandibular Lymph Nodes and Swelling of the Submandibular Salivary Gland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The submandibular lymph nodes are commonly enlarged as a result of a pathologic condition of the scalp, face, maxillary sinus, or mouth cavity</a:t>
            </a:r>
            <a:endParaRPr lang="en-US" sz="2400" b="1" i="1" dirty="0">
              <a:latin typeface="Candara" panose="020E0502030303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441" y="2056084"/>
            <a:ext cx="4478410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One of the most common causes of painful enlargement of these nodes is </a:t>
            </a:r>
            <a:r>
              <a:rPr lang="en-US" sz="2400" b="1" i="1" dirty="0">
                <a:solidFill>
                  <a:srgbClr val="FF0066"/>
                </a:solidFill>
                <a:latin typeface="Candara" panose="020E0502030303020204" pitchFamily="34" charset="0"/>
              </a:rPr>
              <a:t>acute infection of the teeth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.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en-US" sz="2400" b="1" i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Enlargement of these nodes should not be confused with pathologic swelling of the submandibular salivary gland.</a:t>
            </a:r>
            <a:endParaRPr lang="en-US" sz="2400" b="1" i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025" y="2056084"/>
            <a:ext cx="3409950" cy="45720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970250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83E20-A5D0-437A-AB3F-27817CF9E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4448" y="211917"/>
            <a:ext cx="28448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10DBEF-B0E6-4C46-9FDA-C40E3DB55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21600" y="17267"/>
            <a:ext cx="38608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8EFFE-9B5F-41B5-95CD-AB493980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36524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19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B2DDA-E9B9-4D83-B534-D93FFA07FE73}"/>
              </a:ext>
            </a:extLst>
          </p:cNvPr>
          <p:cNvSpPr txBox="1"/>
          <p:nvPr/>
        </p:nvSpPr>
        <p:spPr>
          <a:xfrm>
            <a:off x="283028" y="136524"/>
            <a:ext cx="4764833" cy="578172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SUBLINGUAL SALIVARY GLAND</a:t>
            </a:r>
            <a:endParaRPr lang="en-US" sz="2400" i="1" dirty="0">
              <a:solidFill>
                <a:srgbClr val="FF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1E5B5-CF3D-43E1-98AB-4692D20C970D}"/>
              </a:ext>
            </a:extLst>
          </p:cNvPr>
          <p:cNvSpPr txBox="1"/>
          <p:nvPr/>
        </p:nvSpPr>
        <p:spPr>
          <a:xfrm>
            <a:off x="77754" y="834965"/>
            <a:ext cx="11641494" cy="1849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b="1" i="1" dirty="0">
                <a:solidFill>
                  <a:srgbClr val="3522C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Site: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It lies under the mucous membrane of the floor of the mouth forming sublingual fold and occupying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sublingual fossa of the mandible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 </a:t>
            </a:r>
          </a:p>
          <a:p>
            <a:pPr marL="342900" marR="0" lvl="0" indent="-34290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b="1" i="1" dirty="0">
                <a:solidFill>
                  <a:srgbClr val="3522C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Size: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it is the smallest of the 3 salivary glands. </a:t>
            </a:r>
          </a:p>
          <a:p>
            <a:pPr marL="342900" marR="0" lvl="0" indent="-34290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b="1" i="1" dirty="0">
                <a:solidFill>
                  <a:srgbClr val="3522C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Shape: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almond – shaped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1C3B3-3B5F-4A22-AA22-539E59540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87" t="28708" r="28333" b="39144"/>
          <a:stretch/>
        </p:blipFill>
        <p:spPr>
          <a:xfrm>
            <a:off x="4546341" y="2858454"/>
            <a:ext cx="7539915" cy="3779043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55562E-6ECE-4799-835B-61080E202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78" y="2904683"/>
            <a:ext cx="4247804" cy="372390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56602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pPr/>
              <a:t>2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563" y="125280"/>
            <a:ext cx="10392351" cy="646331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GB" sz="3600" b="1" i="1" dirty="0">
                <a:solidFill>
                  <a:srgbClr val="0000FF"/>
                </a:solidFill>
                <a:latin typeface="Candara" panose="020E0502030303020204" pitchFamily="34" charset="0"/>
              </a:rPr>
              <a:t>The submandibular triangle / </a:t>
            </a:r>
            <a:r>
              <a:rPr lang="en-GB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Anterior Cervical Region</a:t>
            </a:r>
            <a:r>
              <a:rPr lang="en-GB" sz="3600" b="1" i="1" dirty="0">
                <a:solidFill>
                  <a:srgbClr val="0000FF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563" y="1081639"/>
            <a:ext cx="62587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i="1" dirty="0">
                <a:solidFill>
                  <a:prstClr val="black"/>
                </a:solidFill>
                <a:latin typeface="Candara" panose="020E0502030303020204" pitchFamily="34" charset="0"/>
              </a:rPr>
              <a:t>is a glandular area between </a:t>
            </a:r>
            <a:r>
              <a:rPr lang="en-GB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the inferior border of the mandible</a:t>
            </a:r>
            <a:r>
              <a:rPr lang="en-GB" sz="2400" i="1" dirty="0">
                <a:solidFill>
                  <a:prstClr val="black"/>
                </a:solidFill>
                <a:latin typeface="Candara" panose="020E0502030303020204" pitchFamily="34" charset="0"/>
              </a:rPr>
              <a:t> and </a:t>
            </a:r>
            <a:r>
              <a:rPr lang="en-GB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the anterior and posterior bellies of the digastric muscle. </a:t>
            </a:r>
          </a:p>
          <a:p>
            <a:pPr>
              <a:buFont typeface="Wingdings" pitchFamily="2" charset="2"/>
              <a:buChar char="ü"/>
            </a:pPr>
            <a:endParaRPr lang="en-GB" sz="2400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The floor </a:t>
            </a:r>
            <a:r>
              <a:rPr lang="en-GB" sz="2400" i="1" dirty="0">
                <a:solidFill>
                  <a:prstClr val="black"/>
                </a:solidFill>
                <a:latin typeface="Candara" panose="020E0502030303020204" pitchFamily="34" charset="0"/>
              </a:rPr>
              <a:t>is formed by </a:t>
            </a:r>
            <a:r>
              <a:rPr lang="en-GB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the mylohyoid </a:t>
            </a:r>
            <a:r>
              <a:rPr lang="en-GB" sz="2400" i="1" dirty="0">
                <a:solidFill>
                  <a:prstClr val="black"/>
                </a:solidFill>
                <a:latin typeface="Candara" panose="020E0502030303020204" pitchFamily="34" charset="0"/>
              </a:rPr>
              <a:t>and </a:t>
            </a:r>
            <a:r>
              <a:rPr lang="en-GB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hyoglossus muscles </a:t>
            </a:r>
            <a:r>
              <a:rPr lang="en-GB" sz="2400" i="1" dirty="0">
                <a:solidFill>
                  <a:prstClr val="black"/>
                </a:solidFill>
                <a:latin typeface="Candara" panose="020E0502030303020204" pitchFamily="34" charset="0"/>
              </a:rPr>
              <a:t>and </a:t>
            </a:r>
            <a:r>
              <a:rPr lang="en-GB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the middle constrictor muscle of the pharynx</a:t>
            </a:r>
            <a:r>
              <a:rPr lang="en-GB" sz="2400" i="1" dirty="0">
                <a:solidFill>
                  <a:prstClr val="black"/>
                </a:solidFill>
                <a:latin typeface="Candara" panose="020E0502030303020204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n-GB" sz="2400" i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i="1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The submandibular gland nearly fills this triangle</a:t>
            </a:r>
            <a:r>
              <a:rPr lang="en-GB" sz="2400" i="1" dirty="0">
                <a:solidFill>
                  <a:prstClr val="black"/>
                </a:solidFill>
                <a:latin typeface="Candara" panose="020E0502030303020204" pitchFamily="34" charset="0"/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64762" y="5527502"/>
            <a:ext cx="11808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00B050"/>
                </a:solidFill>
                <a:latin typeface="Candara" panose="020E0502030303020204" pitchFamily="34" charset="0"/>
              </a:rPr>
              <a:t>Submandibular lymph nodes </a:t>
            </a:r>
            <a:r>
              <a:rPr lang="en-GB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lie on each side of the submandibular gland and along the inferior border of the mandible</a:t>
            </a:r>
          </a:p>
        </p:txBody>
      </p:sp>
      <p:pic>
        <p:nvPicPr>
          <p:cNvPr id="1026" name="Picture 2" descr="Anterior Triangle of the Neck - Subdivisions - TeachMe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150912"/>
            <a:ext cx="4762500" cy="4124326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652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CF5363-5850-4F82-B050-84098DA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452465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67EAD-31FB-44D5-836E-478C637F3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9035" y="91912"/>
            <a:ext cx="38608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6A405-551E-45AF-B30A-924223DD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7054" y="91912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20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BE968-A0A1-4793-A774-4EE91A0DFD2E}"/>
              </a:ext>
            </a:extLst>
          </p:cNvPr>
          <p:cNvSpPr txBox="1"/>
          <p:nvPr/>
        </p:nvSpPr>
        <p:spPr>
          <a:xfrm>
            <a:off x="152394" y="102634"/>
            <a:ext cx="4764833" cy="578172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SUBLINGUAL SALIVARY GLAND</a:t>
            </a:r>
            <a:endParaRPr lang="en-US" sz="2400" i="1" dirty="0">
              <a:solidFill>
                <a:srgbClr val="FF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EF78E-EFF0-4A18-882A-53609B91BD8B}"/>
              </a:ext>
            </a:extLst>
          </p:cNvPr>
          <p:cNvSpPr txBox="1"/>
          <p:nvPr/>
        </p:nvSpPr>
        <p:spPr>
          <a:xfrm>
            <a:off x="102637" y="1093843"/>
            <a:ext cx="4599992" cy="4084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b="1" i="1" dirty="0">
                <a:solidFill>
                  <a:srgbClr val="3522C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Relations: </a:t>
            </a:r>
          </a:p>
          <a:p>
            <a:pPr marL="342900" marR="0" lvl="0" indent="-34290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arenBoth"/>
              <a:tabLst>
                <a:tab pos="504825" algn="l"/>
              </a:tabLst>
            </a:pPr>
            <a:r>
              <a:rPr lang="en-US" sz="2400" b="1" i="1" dirty="0">
                <a:solidFill>
                  <a:srgbClr val="3522C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Superiorly: 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mucous membrane of the floor of the mouth. </a:t>
            </a:r>
          </a:p>
          <a:p>
            <a:pPr marL="342900" marR="0" lvl="0" indent="-34290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arenBoth"/>
              <a:tabLst>
                <a:tab pos="504825" algn="l"/>
              </a:tabLst>
            </a:pPr>
            <a:r>
              <a:rPr lang="en-US" sz="2400" b="1" i="1" dirty="0">
                <a:solidFill>
                  <a:srgbClr val="3522C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Inferiorly: 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mylohyoid muscle. </a:t>
            </a:r>
          </a:p>
          <a:p>
            <a:pPr marL="342900" marR="0" lvl="0" indent="-34290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arenBoth"/>
              <a:tabLst>
                <a:tab pos="504825" algn="l"/>
              </a:tabLst>
            </a:pPr>
            <a:r>
              <a:rPr lang="en-US" sz="2400" b="1" i="1" dirty="0">
                <a:solidFill>
                  <a:srgbClr val="3522C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Laterally: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sublingual fossa of mandible.</a:t>
            </a:r>
          </a:p>
          <a:p>
            <a:pPr marL="342900" marR="0" lvl="0" indent="-34290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arenBoth"/>
              <a:tabLst>
                <a:tab pos="504825" algn="l"/>
              </a:tabLst>
            </a:pPr>
            <a:r>
              <a:rPr lang="en-US" sz="2400" b="1" i="1" dirty="0">
                <a:solidFill>
                  <a:srgbClr val="3522C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Medially: 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genioglossus muscle separated from it by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lingual nerve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and </a:t>
            </a:r>
            <a:r>
              <a:rPr lang="en-US" sz="2400" b="1" i="1" dirty="0">
                <a:solidFill>
                  <a:srgbClr val="00FF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submandibular duct.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8C891B-3160-4B38-92B7-CC9E13E8E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17" t="18640" r="53623" b="50000"/>
          <a:stretch/>
        </p:blipFill>
        <p:spPr>
          <a:xfrm>
            <a:off x="13450134" y="3713583"/>
            <a:ext cx="1044455" cy="580113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pic>
        <p:nvPicPr>
          <p:cNvPr id="9" name="Picture 2" descr="Surgical Management of Salivary Gland Disease | SpringerLink">
            <a:extLst>
              <a:ext uri="{FF2B5EF4-FFF2-40B4-BE49-F238E27FC236}">
                <a16:creationId xmlns:a16="http://schemas.microsoft.com/office/drawing/2014/main" id="{81E26398-7D72-4823-B5D0-6DFDCD2FF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5029" y="4928541"/>
            <a:ext cx="2403170" cy="161037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1026" name="Picture 2" descr="Salivary Glands | Ento Key">
            <a:extLst>
              <a:ext uri="{FF2B5EF4-FFF2-40B4-BE49-F238E27FC236}">
                <a16:creationId xmlns:a16="http://schemas.microsoft.com/office/drawing/2014/main" id="{8336B113-77B6-49CF-A648-23D1DE9F5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500" y="1245140"/>
            <a:ext cx="7146971" cy="5197796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756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74728-848F-4D12-9DFA-69414005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38801" y="305898"/>
            <a:ext cx="28448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3 April 2022</a:t>
            </a:r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6D2CCE-2A55-45EB-84B3-3867BF4E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3159" y="91600"/>
            <a:ext cx="38608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4984B-2B05-4239-B5AD-4E8D7125F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3584" y="59864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21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F91821-F6B7-44FE-BFAE-CE3AAAC94C68}"/>
              </a:ext>
            </a:extLst>
          </p:cNvPr>
          <p:cNvSpPr txBox="1"/>
          <p:nvPr/>
        </p:nvSpPr>
        <p:spPr>
          <a:xfrm>
            <a:off x="283028" y="136524"/>
            <a:ext cx="4764833" cy="578172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SUBLINGUAL SALIVARY GLAND</a:t>
            </a:r>
            <a:endParaRPr lang="en-US" sz="2400" i="1" dirty="0">
              <a:solidFill>
                <a:srgbClr val="FF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6C8541-FCB3-4D38-B874-E28951543B59}"/>
              </a:ext>
            </a:extLst>
          </p:cNvPr>
          <p:cNvSpPr txBox="1"/>
          <p:nvPr/>
        </p:nvSpPr>
        <p:spPr>
          <a:xfrm>
            <a:off x="90974" y="835244"/>
            <a:ext cx="12101026" cy="1402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0" algn="l"/>
                <a:tab pos="457200" algn="l"/>
              </a:tabLst>
            </a:pPr>
            <a:r>
              <a:rPr lang="en-US" sz="2400" b="1" i="1" dirty="0">
                <a:solidFill>
                  <a:srgbClr val="3522C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Ducts of the gland: </a:t>
            </a:r>
          </a:p>
          <a:p>
            <a:pPr marL="47625" marR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 The gland gives about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10-20 ducts 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which open into </a:t>
            </a:r>
            <a:r>
              <a:rPr lang="en-US" sz="2400" b="1" i="1" dirty="0">
                <a:solidFill>
                  <a:srgbClr val="FF0066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mucous membrane of floor of mouth 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along the sublingual fold.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9FA71-2D22-4D0A-8913-160C56EF5292}"/>
              </a:ext>
            </a:extLst>
          </p:cNvPr>
          <p:cNvSpPr txBox="1"/>
          <p:nvPr/>
        </p:nvSpPr>
        <p:spPr>
          <a:xfrm>
            <a:off x="50800" y="2798953"/>
            <a:ext cx="4605176" cy="3190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52450" algn="l"/>
              </a:tabLst>
            </a:pPr>
            <a:r>
              <a:rPr lang="en-US" sz="2400" b="1" i="1" dirty="0">
                <a:solidFill>
                  <a:srgbClr val="3522C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Nerve supply: </a:t>
            </a:r>
          </a:p>
          <a:p>
            <a:pPr marL="47625" marR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(1)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Sensory 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fibres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from the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lingual nerve. </a:t>
            </a:r>
          </a:p>
          <a:p>
            <a:pPr marL="47625" marR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(2)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Sympathetic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fibres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from the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plexus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around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lingual artery. </a:t>
            </a:r>
          </a:p>
          <a:p>
            <a:pPr marL="47625" marR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(3)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Parasympathetic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fibres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as the submandibular gland. </a:t>
            </a:r>
          </a:p>
        </p:txBody>
      </p:sp>
      <p:pic>
        <p:nvPicPr>
          <p:cNvPr id="10" name="Picture 2" descr="Overview of salivary gland anatomy. The three major salivary glands are...  | Download Scientific Diagram">
            <a:extLst>
              <a:ext uri="{FF2B5EF4-FFF2-40B4-BE49-F238E27FC236}">
                <a16:creationId xmlns:a16="http://schemas.microsoft.com/office/drawing/2014/main" id="{797A4456-F3F5-4C9F-A96B-05B2F88B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3257" y="2139015"/>
            <a:ext cx="7150344" cy="457522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804803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93B83-EDD5-47CA-91A1-29DC6E8E8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76856" y="183729"/>
            <a:ext cx="506963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22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D1808-973A-4445-A2D4-84CFC05E4120}"/>
              </a:ext>
            </a:extLst>
          </p:cNvPr>
          <p:cNvSpPr txBox="1"/>
          <p:nvPr/>
        </p:nvSpPr>
        <p:spPr>
          <a:xfrm>
            <a:off x="283028" y="136524"/>
            <a:ext cx="4764833" cy="578172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SUBLINGUAL SALIVARY GLAND</a:t>
            </a:r>
            <a:endParaRPr lang="en-US" sz="2400" i="1" dirty="0">
              <a:solidFill>
                <a:srgbClr val="FF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16AA9-C610-4BC2-97F8-171BEC270953}"/>
              </a:ext>
            </a:extLst>
          </p:cNvPr>
          <p:cNvSpPr txBox="1"/>
          <p:nvPr/>
        </p:nvSpPr>
        <p:spPr>
          <a:xfrm>
            <a:off x="12439" y="740761"/>
            <a:ext cx="11921413" cy="1402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04825" algn="l"/>
              </a:tabLst>
            </a:pP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Arterial supply: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sublingual branch of lingual artery.  </a:t>
            </a:r>
          </a:p>
          <a:p>
            <a:pPr marL="342900" marR="0" lvl="0" indent="-34290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04825" algn="l"/>
              </a:tabLst>
            </a:pP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Venous drainage; by the corresponding </a:t>
            </a:r>
            <a:r>
              <a:rPr lang="en-US" sz="2400" b="1" i="1" dirty="0">
                <a:solidFill>
                  <a:srgbClr val="3522C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veins into the lingual and facial veins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  <a:p>
            <a:pPr marL="342900" marR="0" lvl="0" indent="-34290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04825" algn="l"/>
              </a:tabLst>
            </a:pP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Lymphatic drainage; </a:t>
            </a:r>
            <a:r>
              <a:rPr lang="en-US" sz="2400" b="1" i="1" dirty="0">
                <a:solidFill>
                  <a:srgbClr val="00FF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Submental and submandibular lymph nodes</a:t>
            </a:r>
            <a:r>
              <a:rPr lang="en-US" sz="2400" b="1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60AB6A-019A-4FF2-B3AD-C00E09840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32" t="38231" r="27296" b="17143"/>
          <a:stretch/>
        </p:blipFill>
        <p:spPr>
          <a:xfrm>
            <a:off x="5795682" y="2740721"/>
            <a:ext cx="6240810" cy="3306924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01DA345B-A475-4145-8A49-BA3FC234F52B}"/>
              </a:ext>
            </a:extLst>
          </p:cNvPr>
          <p:cNvSpPr txBox="1">
            <a:spLocks/>
          </p:cNvSpPr>
          <p:nvPr/>
        </p:nvSpPr>
        <p:spPr>
          <a:xfrm>
            <a:off x="8643261" y="2745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Thursday 10 June 2021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9F11149D-E777-4598-B899-BCBB255AF72F}"/>
              </a:ext>
            </a:extLst>
          </p:cNvPr>
          <p:cNvSpPr txBox="1">
            <a:spLocks/>
          </p:cNvSpPr>
          <p:nvPr/>
        </p:nvSpPr>
        <p:spPr>
          <a:xfrm>
            <a:off x="7571275" y="13652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CF89AF-7BDA-438C-BF83-82E6B1D83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87" t="28708" r="38804" b="39144"/>
          <a:stretch/>
        </p:blipFill>
        <p:spPr>
          <a:xfrm>
            <a:off x="155508" y="2740721"/>
            <a:ext cx="5351683" cy="3779043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851355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85" y="0"/>
            <a:ext cx="9074728" cy="6806046"/>
          </a:xfrm>
          <a:prstGeom prst="rect">
            <a:avLst/>
          </a:prstGeom>
        </p:spPr>
      </p:pic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5755825" y="1014308"/>
            <a:ext cx="5413248" cy="365125"/>
          </a:xfrm>
        </p:spPr>
        <p:txBody>
          <a:bodyPr/>
          <a:lstStyle/>
          <a:p>
            <a:r>
              <a:rPr lang="en-US" sz="4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34825" y="383304"/>
            <a:ext cx="7113648" cy="365125"/>
          </a:xfrm>
        </p:spPr>
        <p:txBody>
          <a:bodyPr/>
          <a:lstStyle/>
          <a:p>
            <a:r>
              <a:rPr lang="en-US" sz="4400" b="1" i="1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sz="44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96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729907" y="248019"/>
            <a:ext cx="2844800" cy="365125"/>
          </a:xfrm>
          <a:ln>
            <a:noFill/>
          </a:ln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Sunday 3 April 2022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520317" y="-21259"/>
            <a:ext cx="3860800" cy="365125"/>
          </a:xfrm>
          <a:ln>
            <a:noFill/>
          </a:ln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Dr. Aiman Qais Afar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87125" y="656712"/>
            <a:ext cx="327184" cy="365125"/>
          </a:xfrm>
          <a:ln>
            <a:noFill/>
          </a:ln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FF0000"/>
                </a:solidFill>
              </a:rPr>
              <a:pPr/>
              <a:t>3</a:t>
            </a:fld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94" y="882115"/>
            <a:ext cx="54038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F79646">
                    <a:lumMod val="50000"/>
                  </a:srgbClr>
                </a:solidFill>
                <a:latin typeface="Candara" panose="020E0502030303020204" pitchFamily="34" charset="0"/>
              </a:rPr>
              <a:t>The hypoglossal nerve (CN XII) </a:t>
            </a:r>
            <a:endParaRPr lang="en-GB" sz="2400" b="1" i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F79646">
                    <a:lumMod val="50000"/>
                  </a:srgbClr>
                </a:solidFill>
                <a:latin typeface="Candara" panose="020E0502030303020204" pitchFamily="34" charset="0"/>
              </a:rPr>
              <a:t>The mylohyoid muscle Nerve  </a:t>
            </a:r>
            <a:r>
              <a:rPr lang="en-GB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(a branch of </a:t>
            </a:r>
            <a:r>
              <a:rPr lang="en-GB" sz="2400" b="1" i="1" dirty="0">
                <a:solidFill>
                  <a:srgbClr val="F79646">
                    <a:lumMod val="50000"/>
                  </a:srgbClr>
                </a:solidFill>
                <a:latin typeface="Candara" panose="020E0502030303020204" pitchFamily="34" charset="0"/>
              </a:rPr>
              <a:t>CN V</a:t>
            </a:r>
            <a:r>
              <a:rPr lang="en-GB" sz="2400" b="1" i="1" baseline="-25000" dirty="0">
                <a:solidFill>
                  <a:srgbClr val="F79646">
                    <a:lumMod val="50000"/>
                  </a:srgbClr>
                </a:solidFill>
                <a:latin typeface="Candara" panose="020E0502030303020204" pitchFamily="34" charset="0"/>
              </a:rPr>
              <a:t>3</a:t>
            </a:r>
            <a:r>
              <a:rPr lang="en-GB" sz="2400" b="1" i="1" dirty="0">
                <a:solidFill>
                  <a:srgbClr val="F79646">
                    <a:lumMod val="50000"/>
                  </a:srgbClr>
                </a:solidFill>
                <a:latin typeface="Candara" panose="020E0502030303020204" pitchFamily="34" charset="0"/>
              </a:rPr>
              <a:t>, </a:t>
            </a:r>
            <a:r>
              <a:rPr lang="en-GB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which also supplies the anterior belly of the digastric),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 Parts of the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facial artery </a:t>
            </a:r>
            <a:r>
              <a:rPr lang="en-GB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and </a:t>
            </a:r>
            <a:r>
              <a:rPr lang="en-GB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vein</a:t>
            </a:r>
            <a:r>
              <a:rPr lang="en-GB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,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submental artery (a branch of the facial artery)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8563" y="125280"/>
            <a:ext cx="10474271" cy="646331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GB" sz="3600" b="1" i="1" dirty="0">
                <a:solidFill>
                  <a:srgbClr val="0000FF"/>
                </a:solidFill>
                <a:latin typeface="Candara" panose="020E0502030303020204" pitchFamily="34" charset="0"/>
              </a:rPr>
              <a:t>The submandibular triangle </a:t>
            </a:r>
            <a:r>
              <a:rPr lang="en-GB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Anterior Cervical Region</a:t>
            </a:r>
            <a:r>
              <a:rPr lang="en-GB" sz="3600" b="1" i="1" dirty="0">
                <a:solidFill>
                  <a:srgbClr val="0000FF"/>
                </a:solidFill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5183" t="30208" r="31479" b="25000"/>
          <a:stretch>
            <a:fillRect/>
          </a:stretch>
        </p:blipFill>
        <p:spPr bwMode="auto">
          <a:xfrm>
            <a:off x="207755" y="3603689"/>
            <a:ext cx="5114040" cy="297167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23" name="Group 22"/>
          <p:cNvGrpSpPr/>
          <p:nvPr/>
        </p:nvGrpSpPr>
        <p:grpSpPr>
          <a:xfrm>
            <a:off x="5617600" y="1073455"/>
            <a:ext cx="6303818" cy="5465458"/>
            <a:chOff x="5674752" y="1073455"/>
            <a:chExt cx="6303818" cy="5465458"/>
          </a:xfrm>
        </p:grpSpPr>
        <p:grpSp>
          <p:nvGrpSpPr>
            <p:cNvPr id="19" name="Group 18"/>
            <p:cNvGrpSpPr/>
            <p:nvPr/>
          </p:nvGrpSpPr>
          <p:grpSpPr>
            <a:xfrm>
              <a:off x="5674752" y="1073455"/>
              <a:ext cx="6303818" cy="5465458"/>
              <a:chOff x="5684644" y="890893"/>
              <a:chExt cx="6303818" cy="546545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37009" t="14300" r="21356" b="21496"/>
              <a:stretch/>
            </p:blipFill>
            <p:spPr>
              <a:xfrm>
                <a:off x="5684644" y="890893"/>
                <a:ext cx="6303818" cy="5465458"/>
              </a:xfrm>
              <a:prstGeom prst="rect">
                <a:avLst/>
              </a:prstGeom>
              <a:ln w="76200">
                <a:solidFill>
                  <a:schemeClr val="tx1"/>
                </a:solidFill>
              </a:ln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684644" y="5591715"/>
                <a:ext cx="2136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Submental artery</a:t>
                </a:r>
                <a:endParaRPr lang="en-US" b="1" dirty="0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V="1">
                <a:off x="7006887" y="2692400"/>
                <a:ext cx="1385888" cy="2899315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5717456" y="4921250"/>
                <a:ext cx="13894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79646">
                        <a:lumMod val="50000"/>
                      </a:srgbClr>
                    </a:solidFill>
                    <a:latin typeface="Candara" panose="020E0502030303020204" pitchFamily="34" charset="0"/>
                  </a:rPr>
                  <a:t>Hypoglossal nerve</a:t>
                </a:r>
                <a:endParaRPr lang="en-US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V="1">
                <a:off x="6692562" y="2563813"/>
                <a:ext cx="1343025" cy="2343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817468" y="890893"/>
                <a:ext cx="25610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>
                    <a:latin typeface="Candara" panose="020E0502030303020204" pitchFamily="34" charset="0"/>
                  </a:rPr>
                  <a:t>Facial artery &amp; Vein</a:t>
                </a:r>
                <a:endParaRPr lang="en-US" sz="2000" b="1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6752953" y="1259711"/>
                <a:ext cx="1068310" cy="539466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5721849" y="3271838"/>
              <a:ext cx="1407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Candara" panose="020E0502030303020204" pitchFamily="34" charset="0"/>
                </a:rPr>
                <a:t>Mylohyoid muscle &amp; N.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6673210" y="2543175"/>
              <a:ext cx="799153" cy="8143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2162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426" y="167689"/>
            <a:ext cx="4334841" cy="646331"/>
          </a:xfrm>
          <a:prstGeom prst="rect">
            <a:avLst/>
          </a:prstGeom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933" y="907564"/>
            <a:ext cx="11930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u="none" strike="noStrike" baseline="0" dirty="0">
                <a:latin typeface="Candara" panose="020E0502030303020204" pitchFamily="34" charset="0"/>
              </a:rPr>
              <a:t>The submandibular gland, mixed mucous and serous in type, consists of </a:t>
            </a:r>
            <a:r>
              <a:rPr lang="en-US" sz="2400" b="1" i="1" u="none" strike="noStrike" baseline="0" dirty="0">
                <a:solidFill>
                  <a:srgbClr val="C00000"/>
                </a:solidFill>
                <a:latin typeface="Candara" panose="020E0502030303020204" pitchFamily="34" charset="0"/>
              </a:rPr>
              <a:t>a large superficial part </a:t>
            </a:r>
            <a:r>
              <a:rPr lang="en-US" sz="2400" b="1" i="1" u="none" strike="noStrike" baseline="0" dirty="0">
                <a:latin typeface="Candara" panose="020E0502030303020204" pitchFamily="34" charset="0"/>
              </a:rPr>
              <a:t>and a </a:t>
            </a: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small deep part </a:t>
            </a:r>
            <a:r>
              <a:rPr lang="en-US" sz="2400" b="1" i="1" dirty="0">
                <a:latin typeface="Candara" panose="020E0502030303020204" pitchFamily="34" charset="0"/>
              </a:rPr>
              <a:t>which are continuous with one another round the free posterior margin of mylohyoid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322" y="2319333"/>
            <a:ext cx="6165362" cy="396716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00" y="2319333"/>
            <a:ext cx="5324837" cy="399780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442079"/>
            <a:ext cx="28448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Sunday 3 April 2022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442079"/>
            <a:ext cx="38608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Dr. Aiman Qais Afar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442079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4</a:t>
            </a:fld>
            <a:endParaRPr 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53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223216" y="510887"/>
            <a:ext cx="28448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274" y="328324"/>
            <a:ext cx="3860800" cy="365125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pPr/>
              <a:t>5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426" y="167689"/>
            <a:ext cx="4334841" cy="646331"/>
          </a:xfrm>
          <a:prstGeom prst="rect">
            <a:avLst/>
          </a:prstGeom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442" y="876012"/>
            <a:ext cx="119875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u="none" strike="noStrike" baseline="0" dirty="0">
                <a:solidFill>
                  <a:srgbClr val="FF0000"/>
                </a:solidFill>
                <a:latin typeface="Candara" panose="020E0502030303020204" pitchFamily="34" charset="0"/>
              </a:rPr>
              <a:t>The superficial part </a:t>
            </a:r>
            <a:r>
              <a:rPr lang="en-US" sz="2400" b="1" i="1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has three surfaces</a:t>
            </a:r>
            <a:r>
              <a:rPr lang="en-US" sz="2400" b="1" i="1" u="none" strike="noStrike" baseline="0" dirty="0">
                <a:solidFill>
                  <a:srgbClr val="C00000"/>
                </a:solidFill>
                <a:latin typeface="Candara" panose="020E0502030303020204" pitchFamily="34" charset="0"/>
              </a:rPr>
              <a:t>: lateral, inferior and medial</a:t>
            </a:r>
            <a:r>
              <a:rPr lang="en-US" sz="2400" b="1" i="1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i="1" u="none" strike="noStrike" baseline="0" dirty="0">
                <a:solidFill>
                  <a:srgbClr val="C00000"/>
                </a:solidFill>
                <a:latin typeface="Candara" panose="020E0502030303020204" pitchFamily="34" charset="0"/>
              </a:rPr>
              <a:t>The lateral surface </a:t>
            </a:r>
            <a:r>
              <a:rPr lang="en-US" sz="2400" b="1" i="1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lies against </a:t>
            </a:r>
            <a:r>
              <a:rPr lang="en-US" sz="2400" b="1" i="1" u="none" strike="noStrike" baseline="0" dirty="0">
                <a:solidFill>
                  <a:srgbClr val="3522C4"/>
                </a:solidFill>
                <a:latin typeface="Candara" panose="020E0502030303020204" pitchFamily="34" charset="0"/>
              </a:rPr>
              <a:t>the submandibular fossa of the mandible</a:t>
            </a:r>
            <a:r>
              <a:rPr lang="en-US" sz="2400" b="1" i="1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, overlapping the front of </a:t>
            </a:r>
            <a:r>
              <a:rPr lang="en-US" sz="2400" b="1" i="1" u="none" strike="noStrike" baseline="0" dirty="0">
                <a:solidFill>
                  <a:srgbClr val="3522C4"/>
                </a:solidFill>
                <a:latin typeface="Candara" panose="020E0502030303020204" pitchFamily="34" charset="0"/>
              </a:rPr>
              <a:t>the medial pterygoid insertion </a:t>
            </a:r>
            <a:r>
              <a:rPr lang="en-US" sz="2400" b="1" i="1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and being deeply grooved posteriorly by </a:t>
            </a:r>
            <a:r>
              <a:rPr lang="en-US" sz="2400" b="1" i="1" u="none" strike="noStrike" baseline="0" dirty="0">
                <a:solidFill>
                  <a:srgbClr val="3522C4"/>
                </a:solidFill>
                <a:latin typeface="Candara" panose="020E0502030303020204" pitchFamily="34" charset="0"/>
              </a:rPr>
              <a:t>the facial artery </a:t>
            </a:r>
            <a:r>
              <a:rPr lang="en-US" sz="2400" b="1" i="1" u="none" strike="noStrike" baseline="0" dirty="0">
                <a:solidFill>
                  <a:srgbClr val="000000"/>
                </a:solidFill>
                <a:latin typeface="Candara" panose="020E0502030303020204" pitchFamily="34" charset="0"/>
              </a:rPr>
              <a:t>which hooks under the mandible to reach the face at the front of the masseter muscle.</a:t>
            </a:r>
            <a:endParaRPr lang="en-US" sz="2400" b="1" i="1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04" y="2793821"/>
            <a:ext cx="4480214" cy="3927654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D7F3B3-F838-4993-A4B7-4AD0D26D35BA}"/>
              </a:ext>
            </a:extLst>
          </p:cNvPr>
          <p:cNvGrpSpPr/>
          <p:nvPr/>
        </p:nvGrpSpPr>
        <p:grpSpPr>
          <a:xfrm>
            <a:off x="5396590" y="2435696"/>
            <a:ext cx="5742845" cy="4299963"/>
            <a:chOff x="5341917" y="2516049"/>
            <a:chExt cx="5742845" cy="42999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1917" y="2516049"/>
              <a:ext cx="5727300" cy="4299963"/>
            </a:xfrm>
            <a:prstGeom prst="rect">
              <a:avLst/>
            </a:prstGeom>
            <a:ln w="76200">
              <a:solidFill>
                <a:srgbClr val="00FF00"/>
              </a:solidFill>
            </a:ln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FC7228F-EF4D-48B0-8CCF-6CB997BE3DC4}"/>
                </a:ext>
              </a:extLst>
            </p:cNvPr>
            <p:cNvCxnSpPr/>
            <p:nvPr/>
          </p:nvCxnSpPr>
          <p:spPr>
            <a:xfrm flipH="1" flipV="1">
              <a:off x="10226351" y="5981988"/>
              <a:ext cx="82939" cy="41054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55DECA-D338-4B2C-9D58-F24EBCE0043D}"/>
                </a:ext>
              </a:extLst>
            </p:cNvPr>
            <p:cNvSpPr txBox="1"/>
            <p:nvPr/>
          </p:nvSpPr>
          <p:spPr>
            <a:xfrm>
              <a:off x="9715040" y="6335490"/>
              <a:ext cx="1369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Facial artery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286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03385" y="6180257"/>
            <a:ext cx="3860800" cy="365125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Dr. Aiman Qais Afar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19892" y="125729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FF0000"/>
                </a:solidFill>
              </a:rPr>
              <a:pPr/>
              <a:t>6</a:t>
            </a:fld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426" y="167689"/>
            <a:ext cx="4334841" cy="646331"/>
          </a:xfrm>
          <a:prstGeom prst="rect">
            <a:avLst/>
          </a:prstGeom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438" y="879008"/>
            <a:ext cx="516968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The inferior or superficial surface 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is covered by;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3522C4"/>
                </a:solidFill>
                <a:latin typeface="Candara" panose="020E0502030303020204" pitchFamily="34" charset="0"/>
              </a:rPr>
              <a:t>Skin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3522C4"/>
                </a:solidFill>
                <a:latin typeface="Candara" panose="020E0502030303020204" pitchFamily="34" charset="0"/>
              </a:rPr>
              <a:t>platysma 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and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3522C4"/>
                </a:solidFill>
                <a:latin typeface="Candara" panose="020E0502030303020204" pitchFamily="34" charset="0"/>
              </a:rPr>
              <a:t>the investing fascia 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and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is crossed by </a:t>
            </a:r>
            <a:r>
              <a:rPr lang="en-US" sz="2400" b="1" i="1" dirty="0">
                <a:solidFill>
                  <a:srgbClr val="3522C4"/>
                </a:solidFill>
                <a:latin typeface="Candara" panose="020E0502030303020204" pitchFamily="34" charset="0"/>
              </a:rPr>
              <a:t>the facial vein 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and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cervical branch of the facial nerve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, and sometimes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by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marginal mandibular branch of the facial nerve</a:t>
            </a: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 i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i="1" dirty="0">
                <a:solidFill>
                  <a:srgbClr val="000000"/>
                </a:solidFill>
                <a:latin typeface="Candara" panose="020E0502030303020204" pitchFamily="34" charset="0"/>
              </a:rPr>
              <a:t>the nerves lying outside the investing fascia.</a:t>
            </a:r>
            <a:endParaRPr lang="en-US" sz="2400" b="1" i="1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3699" t="43087" r="26361" b="15436"/>
          <a:stretch/>
        </p:blipFill>
        <p:spPr>
          <a:xfrm>
            <a:off x="5477298" y="268289"/>
            <a:ext cx="6487394" cy="3029296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3915863"/>
            <a:ext cx="1325713" cy="817056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Submandibular Gland - Parts, Relations, Nerve suply and Applied , Anatomy QA">
            <a:extLst>
              <a:ext uri="{FF2B5EF4-FFF2-40B4-BE49-F238E27FC236}">
                <a16:creationId xmlns:a16="http://schemas.microsoft.com/office/drawing/2014/main" id="{3CA9AD6F-3BBA-4973-8F4A-9545D1A0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12" y="3494086"/>
            <a:ext cx="4895850" cy="309562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405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7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426" y="167689"/>
            <a:ext cx="4334841" cy="646331"/>
          </a:xfrm>
          <a:prstGeom prst="rect">
            <a:avLst/>
          </a:prstGeom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93" y="814020"/>
            <a:ext cx="119336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i="1" dirty="0">
                <a:solidFill>
                  <a:srgbClr val="00FF00"/>
                </a:solidFill>
                <a:latin typeface="Candara" panose="020E0502030303020204" pitchFamily="34" charset="0"/>
              </a:rPr>
              <a:t>Submandibular lymph nodes </a:t>
            </a:r>
            <a:r>
              <a:rPr lang="de-DE" sz="2400" i="1" dirty="0">
                <a:latin typeface="Candara" panose="020E0502030303020204" pitchFamily="34" charset="0"/>
              </a:rPr>
              <a:t>lie </a:t>
            </a:r>
            <a:r>
              <a:rPr lang="de-DE" sz="2400" b="1" i="1" dirty="0">
                <a:latin typeface="Candara" panose="020E0502030303020204" pitchFamily="34" charset="0"/>
              </a:rPr>
              <a:t>in </a:t>
            </a:r>
            <a:r>
              <a:rPr lang="en-US" sz="2400" b="1" i="1" dirty="0">
                <a:latin typeface="Candara" panose="020E0502030303020204" pitchFamily="34" charset="0"/>
              </a:rPr>
              <a:t>contact with the surface of the gland and within its substance</a:t>
            </a:r>
            <a:r>
              <a:rPr lang="en-US" sz="2400" i="1" dirty="0">
                <a:latin typeface="Candara" panose="020E0502030303020204" pitchFamily="34" charset="0"/>
              </a:rPr>
              <a:t>, hence </a:t>
            </a:r>
            <a:r>
              <a:rPr lang="en-US" sz="2400" b="1" i="1" dirty="0">
                <a:solidFill>
                  <a:srgbClr val="FF0066"/>
                </a:solidFill>
                <a:latin typeface="Candara" panose="020E0502030303020204" pitchFamily="34" charset="0"/>
              </a:rPr>
              <a:t>the need to remove the gland as well as nodes </a:t>
            </a:r>
            <a:r>
              <a:rPr lang="en-US" sz="2400" i="1" dirty="0">
                <a:latin typeface="Candara" panose="020E0502030303020204" pitchFamily="34" charset="0"/>
              </a:rPr>
              <a:t>in the operation of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radical neck dissection.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88744"/>
            <a:ext cx="5681230" cy="4526046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8713" t="60511" r="34454" b="13920"/>
          <a:stretch/>
        </p:blipFill>
        <p:spPr>
          <a:xfrm>
            <a:off x="147382" y="2784763"/>
            <a:ext cx="5689595" cy="304799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439518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34734" y="308291"/>
            <a:ext cx="28448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99200" y="282604"/>
            <a:ext cx="38608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79534" y="395823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pPr/>
              <a:t>8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426" y="167689"/>
            <a:ext cx="4334841" cy="646331"/>
          </a:xfrm>
          <a:prstGeom prst="rect">
            <a:avLst/>
          </a:prstGeom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439" y="845016"/>
            <a:ext cx="11822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The medial surface </a:t>
            </a:r>
            <a:r>
              <a:rPr lang="en-US" sz="2400" b="1" i="1" dirty="0">
                <a:latin typeface="Candara" panose="020E0502030303020204" pitchFamily="34" charset="0"/>
              </a:rPr>
              <a:t>lies against </a:t>
            </a: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the mylohyoid</a:t>
            </a:r>
            <a:r>
              <a:rPr lang="en-US" sz="2400" b="1" i="1" dirty="0">
                <a:latin typeface="Candara" panose="020E0502030303020204" pitchFamily="34" charset="0"/>
              </a:rPr>
              <a:t>, and behind it </a:t>
            </a: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on the hyoglossus</a:t>
            </a:r>
            <a:r>
              <a:rPr lang="en-US" sz="2400" b="1" i="1" dirty="0">
                <a:latin typeface="Candara" panose="020E0502030303020204" pitchFamily="34" charset="0"/>
              </a:rPr>
              <a:t>,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lingual nerve, hypoglossal nerve </a:t>
            </a:r>
            <a:r>
              <a:rPr lang="en-US" sz="2400" b="1" i="1" dirty="0">
                <a:latin typeface="Candara" panose="020E0502030303020204" pitchFamily="34" charset="0"/>
              </a:rPr>
              <a:t>and its accompanying </a:t>
            </a:r>
            <a:r>
              <a:rPr lang="en-US" sz="2400" b="1" i="1" dirty="0">
                <a:solidFill>
                  <a:srgbClr val="3522C4"/>
                </a:solidFill>
                <a:latin typeface="Candara" panose="020E0502030303020204" pitchFamily="34" charset="0"/>
              </a:rPr>
              <a:t>veins</a:t>
            </a:r>
            <a:r>
              <a:rPr lang="en-US" sz="2400" b="1" i="1" dirty="0">
                <a:latin typeface="Candara" panose="020E0502030303020204" pitchFamily="34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870" y="1679582"/>
            <a:ext cx="60059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facial artery </a:t>
            </a:r>
            <a:r>
              <a:rPr lang="en-US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is at first deep to the gland, and then grooves the posterosuperior part as it hooks over the top of the gland on to its lateral surface.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2750" t="15625" r="12838" b="9944"/>
          <a:stretch/>
        </p:blipFill>
        <p:spPr>
          <a:xfrm>
            <a:off x="691857" y="3295308"/>
            <a:ext cx="4506289" cy="346569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9795164" y="2147455"/>
            <a:ext cx="45719" cy="116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6299201" y="1711355"/>
            <a:ext cx="5736697" cy="5059009"/>
            <a:chOff x="6299201" y="1711355"/>
            <a:chExt cx="5736697" cy="505900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29343" t="13921" r="33602" b="26799"/>
            <a:stretch/>
          </p:blipFill>
          <p:spPr>
            <a:xfrm>
              <a:off x="6299201" y="1711355"/>
              <a:ext cx="5614306" cy="5049651"/>
            </a:xfrm>
            <a:prstGeom prst="rect">
              <a:avLst/>
            </a:prstGeom>
            <a:ln w="57150">
              <a:solidFill>
                <a:srgbClr val="00FF0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9224818" y="1760081"/>
              <a:ext cx="18703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latin typeface="Candara" panose="020E0502030303020204" pitchFamily="34" charset="0"/>
                </a:rPr>
                <a:t>Hyoglossus</a:t>
              </a:r>
              <a:endParaRPr lang="en-US" sz="2000" dirty="0"/>
            </a:p>
          </p:txBody>
        </p: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8603673" y="2205710"/>
              <a:ext cx="1191491" cy="175669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616462" y="3221249"/>
              <a:ext cx="18010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Candara" panose="020E0502030303020204" pitchFamily="34" charset="0"/>
                </a:rPr>
                <a:t>Mylohyoid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7467600" y="3699164"/>
              <a:ext cx="1136073" cy="159327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640120" y="6211669"/>
              <a:ext cx="13957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latin typeface="Candara" panose="020E0502030303020204" pitchFamily="34" charset="0"/>
                </a:rPr>
                <a:t>Facial A&amp;V</a:t>
              </a:r>
              <a:endParaRPr lang="en-US" sz="20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10501746" y="5666510"/>
              <a:ext cx="222588" cy="54515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0555124" y="1760081"/>
              <a:ext cx="1192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Candara" panose="020E0502030303020204" pitchFamily="34" charset="0"/>
                </a:rPr>
                <a:t>Lingual N.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8603673" y="2205710"/>
              <a:ext cx="2120661" cy="267109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374530" y="6370254"/>
              <a:ext cx="21206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latin typeface="Candara" panose="020E0502030303020204" pitchFamily="34" charset="0"/>
                </a:rPr>
                <a:t>Hypoglossal N.</a:t>
              </a:r>
              <a:endParaRPr lang="en-US" sz="20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8229600" y="5359568"/>
              <a:ext cx="837377" cy="102712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9450947" y="5999019"/>
              <a:ext cx="1273387" cy="2126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7105980" y="220491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48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Sunday 3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pPr/>
              <a:t>9</a:t>
            </a:fld>
            <a:endParaRPr lang="en-US" b="1" i="1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426" y="167689"/>
            <a:ext cx="4334841" cy="646331"/>
          </a:xfrm>
          <a:prstGeom prst="rect">
            <a:avLst/>
          </a:prstGeom>
          <a:ln w="76200">
            <a:solidFill>
              <a:srgbClr val="3522C4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Submandibular gland</a:t>
            </a:r>
            <a:endParaRPr lang="en-US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213" y="814020"/>
            <a:ext cx="119875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deep part of the gland </a:t>
            </a:r>
            <a:r>
              <a:rPr lang="en-US" sz="2400" b="1" i="1" dirty="0">
                <a:latin typeface="Candara" panose="020E0502030303020204" pitchFamily="34" charset="0"/>
              </a:rPr>
              <a:t>extends forwards for a variable distance, between mylohyoid and hyoglossus, below the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lingual nerve </a:t>
            </a:r>
            <a:r>
              <a:rPr lang="en-US" sz="2400" b="1" i="1" dirty="0">
                <a:latin typeface="Candara" panose="020E0502030303020204" pitchFamily="34" charset="0"/>
              </a:rPr>
              <a:t>and above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hypoglossal nerve</a:t>
            </a:r>
            <a:r>
              <a:rPr lang="en-US" sz="2400" b="1" i="1" dirty="0"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0097" t="11079" r="15713" b="16761"/>
          <a:stretch/>
        </p:blipFill>
        <p:spPr>
          <a:xfrm>
            <a:off x="12471545" y="4023617"/>
            <a:ext cx="696326" cy="63927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26" y="1970993"/>
            <a:ext cx="5767672" cy="4325754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290" y="1962509"/>
            <a:ext cx="5511655" cy="422599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9989640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40E8E7693214FACFCA802A460EE8F" ma:contentTypeVersion="2" ma:contentTypeDescription="Create a new document." ma:contentTypeScope="" ma:versionID="bd560ea27efd6af8bccb82e80e6f2c7c">
  <xsd:schema xmlns:xsd="http://www.w3.org/2001/XMLSchema" xmlns:xs="http://www.w3.org/2001/XMLSchema" xmlns:p="http://schemas.microsoft.com/office/2006/metadata/properties" xmlns:ns2="7bfd935a-17f5-449f-8c05-9a034bc4da16" targetNamespace="http://schemas.microsoft.com/office/2006/metadata/properties" ma:root="true" ma:fieldsID="e701448f33f984923bac1ee534da4ec7" ns2:_="">
    <xsd:import namespace="7bfd935a-17f5-449f-8c05-9a034bc4da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d935a-17f5-449f-8c05-9a034bc4d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1CB2959-3773-47EE-BB27-87649353AAB7}"/>
</file>

<file path=customXml/itemProps2.xml><?xml version="1.0" encoding="utf-8"?>
<ds:datastoreItem xmlns:ds="http://schemas.openxmlformats.org/officeDocument/2006/customXml" ds:itemID="{ED3595A5-08E4-4145-B6D8-0F56E40FC1C9}"/>
</file>

<file path=customXml/itemProps3.xml><?xml version="1.0" encoding="utf-8"?>
<ds:datastoreItem xmlns:ds="http://schemas.openxmlformats.org/officeDocument/2006/customXml" ds:itemID="{9CB88C26-417F-45EF-AC24-63ABCF0F7BEE}"/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1318</Words>
  <Application>Microsoft Office PowerPoint</Application>
  <PresentationFormat>Widescreen</PresentationFormat>
  <Paragraphs>181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Candara</vt:lpstr>
      <vt:lpstr>Symbol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</dc:creator>
  <cp:lastModifiedBy>ali aiman afar</cp:lastModifiedBy>
  <cp:revision>47</cp:revision>
  <dcterms:created xsi:type="dcterms:W3CDTF">2020-04-21T15:27:41Z</dcterms:created>
  <dcterms:modified xsi:type="dcterms:W3CDTF">2022-04-02T12:20:49Z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0x0101005B240E8E7693214FACFCA802A460EE8F</vt:lpwstr>
  </property>
</Properties>
</file>