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62" r:id="rId5"/>
    <p:sldId id="264"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52" r:id="rId19"/>
    <p:sldId id="361" r:id="rId20"/>
    <p:sldId id="366" r:id="rId21"/>
    <p:sldId id="367" r:id="rId22"/>
    <p:sldId id="281" r:id="rId23"/>
    <p:sldId id="282" r:id="rId24"/>
    <p:sldId id="363" r:id="rId25"/>
    <p:sldId id="283" r:id="rId26"/>
    <p:sldId id="334" r:id="rId27"/>
    <p:sldId id="335" r:id="rId28"/>
    <p:sldId id="336" r:id="rId29"/>
    <p:sldId id="337" r:id="rId30"/>
    <p:sldId id="338" r:id="rId31"/>
    <p:sldId id="339" r:id="rId32"/>
    <p:sldId id="355" r:id="rId33"/>
    <p:sldId id="356" r:id="rId34"/>
    <p:sldId id="364" r:id="rId35"/>
    <p:sldId id="365" r:id="rId36"/>
    <p:sldId id="357" r:id="rId37"/>
    <p:sldId id="359" r:id="rId38"/>
    <p:sldId id="360" r:id="rId39"/>
    <p:sldId id="36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00FF00"/>
    <a:srgbClr val="FF33CC"/>
    <a:srgbClr val="472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1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presProps" Target="pres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notesMaster" Target="notesMasters/notesMaster1.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tableStyles" Target="tableStyle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theme" Target="theme/theme1.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272393C-609E-4103-AA44-CC02A8746625}" type="datetimeFigureOut">
              <a:rPr lang="ar-IQ" smtClean="0"/>
              <a:pPr/>
              <a:t>18/03/1443</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F71AB22-A7AE-4293-9E7F-8FAD12E6FD91}" type="slidenum">
              <a:rPr lang="ar-IQ" smtClean="0"/>
              <a:pPr/>
              <a:t>‹#›</a:t>
            </a:fld>
            <a:endParaRPr lang="ar-IQ"/>
          </a:p>
        </p:txBody>
      </p:sp>
    </p:spTree>
    <p:extLst>
      <p:ext uri="{BB962C8B-B14F-4D97-AF65-F5344CB8AC3E}">
        <p14:creationId xmlns:p14="http://schemas.microsoft.com/office/powerpoint/2010/main" val="39647226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Sunday 24 October 2021</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Sunday 24 October 2021</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Sunday 24 October 2021</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Sunday 24 October 2021</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Sunday 24 October 2021</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Sunday 24 October 2021</a:t>
            </a:r>
          </a:p>
        </p:txBody>
      </p:sp>
      <p:sp>
        <p:nvSpPr>
          <p:cNvPr id="6" name="Footer Placeholder 5"/>
          <p:cNvSpPr>
            <a:spLocks noGrp="1"/>
          </p:cNvSpPr>
          <p:nvPr>
            <p:ph type="ftr" sz="quarter" idx="11"/>
          </p:nvPr>
        </p:nvSpPr>
        <p:spPr/>
        <p:txBody>
          <a:bodyPr/>
          <a:lstStyle/>
          <a:p>
            <a:r>
              <a:rPr lang="en-US"/>
              <a:t>Dr. Aiman Qais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Sunday 24 October 2021</a:t>
            </a:r>
          </a:p>
        </p:txBody>
      </p:sp>
      <p:sp>
        <p:nvSpPr>
          <p:cNvPr id="8" name="Footer Placeholder 7"/>
          <p:cNvSpPr>
            <a:spLocks noGrp="1"/>
          </p:cNvSpPr>
          <p:nvPr>
            <p:ph type="ftr" sz="quarter" idx="11"/>
          </p:nvPr>
        </p:nvSpPr>
        <p:spPr/>
        <p:txBody>
          <a:bodyPr/>
          <a:lstStyle/>
          <a:p>
            <a:r>
              <a:rPr lang="en-US"/>
              <a:t>Dr. Aiman Qais Afar</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Sunday 24 October 2021</a:t>
            </a:r>
          </a:p>
        </p:txBody>
      </p:sp>
      <p:sp>
        <p:nvSpPr>
          <p:cNvPr id="4" name="Footer Placeholder 3"/>
          <p:cNvSpPr>
            <a:spLocks noGrp="1"/>
          </p:cNvSpPr>
          <p:nvPr>
            <p:ph type="ftr" sz="quarter" idx="11"/>
          </p:nvPr>
        </p:nvSpPr>
        <p:spPr/>
        <p:txBody>
          <a:bodyPr/>
          <a:lstStyle/>
          <a:p>
            <a:r>
              <a:rPr lang="en-US"/>
              <a:t>Dr. Aiman Qais Afar</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Sunday 24 October 2021</a:t>
            </a:r>
          </a:p>
        </p:txBody>
      </p:sp>
      <p:sp>
        <p:nvSpPr>
          <p:cNvPr id="3" name="Footer Placeholder 2"/>
          <p:cNvSpPr>
            <a:spLocks noGrp="1"/>
          </p:cNvSpPr>
          <p:nvPr>
            <p:ph type="ftr" sz="quarter" idx="11"/>
          </p:nvPr>
        </p:nvSpPr>
        <p:spPr/>
        <p:txBody>
          <a:bodyPr/>
          <a:lstStyle/>
          <a:p>
            <a:r>
              <a:rPr lang="en-US"/>
              <a:t>Dr. Aiman Qais Afar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Sunday 24 October 2021</a:t>
            </a:r>
          </a:p>
        </p:txBody>
      </p:sp>
      <p:sp>
        <p:nvSpPr>
          <p:cNvPr id="6" name="Footer Placeholder 5"/>
          <p:cNvSpPr>
            <a:spLocks noGrp="1"/>
          </p:cNvSpPr>
          <p:nvPr>
            <p:ph type="ftr" sz="quarter" idx="11"/>
          </p:nvPr>
        </p:nvSpPr>
        <p:spPr/>
        <p:txBody>
          <a:bodyPr/>
          <a:lstStyle/>
          <a:p>
            <a:r>
              <a:rPr lang="en-US"/>
              <a:t>Dr. Aiman Qais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Sunday 24 October 2021</a:t>
            </a:r>
          </a:p>
        </p:txBody>
      </p:sp>
      <p:sp>
        <p:nvSpPr>
          <p:cNvPr id="6" name="Footer Placeholder 5"/>
          <p:cNvSpPr>
            <a:spLocks noGrp="1"/>
          </p:cNvSpPr>
          <p:nvPr>
            <p:ph type="ftr" sz="quarter" idx="11"/>
          </p:nvPr>
        </p:nvSpPr>
        <p:spPr/>
        <p:txBody>
          <a:bodyPr/>
          <a:lstStyle/>
          <a:p>
            <a:r>
              <a:rPr lang="en-US"/>
              <a:t>Dr. Aiman Qais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Sunday 24 October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Aiman Qais Afar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png" /><Relationship Id="rId1" Type="http://schemas.openxmlformats.org/officeDocument/2006/relationships/slideLayout" Target="../slideLayouts/slideLayout7.xml" /><Relationship Id="rId4" Type="http://schemas.openxmlformats.org/officeDocument/2006/relationships/image" Target="../media/image18.jpeg" /></Relationships>
</file>

<file path=ppt/slides/_rels/slide17.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7.xml" /><Relationship Id="rId4" Type="http://schemas.openxmlformats.org/officeDocument/2006/relationships/image" Target="../media/image27.png" /></Relationships>
</file>

<file path=ppt/slides/_rels/slide25.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7.xml" /><Relationship Id="rId4" Type="http://schemas.openxmlformats.org/officeDocument/2006/relationships/image" Target="../media/image25.png" /></Relationships>
</file>

<file path=ppt/slides/_rels/slide27.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jpe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229600" cy="5016758"/>
          </a:xfrm>
          <a:prstGeom prst="rect">
            <a:avLst/>
          </a:prstGeom>
          <a:noFill/>
        </p:spPr>
        <p:txBody>
          <a:bodyPr wrap="square" rtlCol="1">
            <a:spAutoFit/>
          </a:bodyPr>
          <a:lstStyle/>
          <a:p>
            <a:pPr algn="ctr"/>
            <a:r>
              <a:rPr lang="en-US" sz="3200" b="1" dirty="0">
                <a:solidFill>
                  <a:srgbClr val="FF0000"/>
                </a:solidFill>
                <a:latin typeface="Candara" pitchFamily="34" charset="0"/>
              </a:rPr>
              <a:t>RESPIRATORY SYSTEM </a:t>
            </a:r>
          </a:p>
          <a:p>
            <a:pPr algn="ctr"/>
            <a:endParaRPr lang="en-US" sz="3200" b="1" dirty="0">
              <a:solidFill>
                <a:srgbClr val="FF0000"/>
              </a:solidFill>
              <a:latin typeface="Candara" pitchFamily="34" charset="0"/>
            </a:endParaRPr>
          </a:p>
          <a:p>
            <a:pPr algn="ctr"/>
            <a:r>
              <a:rPr lang="en-US" sz="3200" b="1" dirty="0">
                <a:solidFill>
                  <a:srgbClr val="472EFC"/>
                </a:solidFill>
                <a:latin typeface="Candara" pitchFamily="34" charset="0"/>
              </a:rPr>
              <a:t>PLEURAE &amp; LUNGS</a:t>
            </a:r>
          </a:p>
          <a:p>
            <a:pPr algn="ctr"/>
            <a:endParaRPr lang="en-US" sz="3200" b="1" dirty="0">
              <a:solidFill>
                <a:schemeClr val="tx2">
                  <a:lumMod val="60000"/>
                  <a:lumOff val="40000"/>
                </a:schemeClr>
              </a:solidFill>
              <a:latin typeface="Candara" pitchFamily="34" charset="0"/>
            </a:endParaRPr>
          </a:p>
          <a:p>
            <a:pPr algn="ctr"/>
            <a:r>
              <a:rPr lang="en-US" sz="3200" b="1" dirty="0">
                <a:solidFill>
                  <a:srgbClr val="FF0000"/>
                </a:solidFill>
                <a:latin typeface="Candara" pitchFamily="34" charset="0"/>
              </a:rPr>
              <a:t>Dr. Aiman Qais Afar</a:t>
            </a:r>
          </a:p>
          <a:p>
            <a:pPr algn="ctr"/>
            <a:r>
              <a:rPr lang="en-US" sz="3200" b="1" dirty="0">
                <a:solidFill>
                  <a:srgbClr val="00FF00"/>
                </a:solidFill>
                <a:latin typeface="Candara" pitchFamily="34" charset="0"/>
              </a:rPr>
              <a:t>Surgical Anatomist</a:t>
            </a:r>
          </a:p>
          <a:p>
            <a:pPr algn="ctr"/>
            <a:endParaRPr lang="en-US" sz="3200" b="1" dirty="0">
              <a:solidFill>
                <a:srgbClr val="FF0000"/>
              </a:solidFill>
              <a:latin typeface="Candara" pitchFamily="34" charset="0"/>
            </a:endParaRPr>
          </a:p>
          <a:p>
            <a:pPr algn="ctr"/>
            <a:r>
              <a:rPr lang="en-US" sz="3200" b="1" dirty="0">
                <a:solidFill>
                  <a:srgbClr val="472EFC"/>
                </a:solidFill>
                <a:latin typeface="Candara" pitchFamily="34" charset="0"/>
              </a:rPr>
              <a:t>College of Medicine / University Of Mutah</a:t>
            </a:r>
          </a:p>
          <a:p>
            <a:pPr algn="ctr"/>
            <a:endParaRPr lang="en-US" sz="3200" b="1" dirty="0">
              <a:solidFill>
                <a:srgbClr val="472EFC"/>
              </a:solidFill>
              <a:latin typeface="Candara" pitchFamily="34" charset="0"/>
            </a:endParaRPr>
          </a:p>
          <a:p>
            <a:pPr algn="ctr"/>
            <a:endParaRPr lang="ar-IQ" sz="3200" b="1" dirty="0">
              <a:solidFill>
                <a:srgbClr val="472EFC"/>
              </a:solidFill>
              <a:latin typeface="Candara" pitchFamily="34" charset="0"/>
            </a:endParaRPr>
          </a:p>
        </p:txBody>
      </p:sp>
      <p:sp>
        <p:nvSpPr>
          <p:cNvPr id="3" name="Date Placeholder 2"/>
          <p:cNvSpPr>
            <a:spLocks noGrp="1"/>
          </p:cNvSpPr>
          <p:nvPr>
            <p:ph type="dt" sz="half" idx="10"/>
          </p:nvPr>
        </p:nvSpPr>
        <p:spPr>
          <a:xfrm>
            <a:off x="2438400" y="5029200"/>
            <a:ext cx="4953000" cy="365125"/>
          </a:xfrm>
        </p:spPr>
        <p:txBody>
          <a:bodyPr/>
          <a:lstStyle/>
          <a:p>
            <a:r>
              <a:rPr lang="en-US" sz="3200" b="1" dirty="0">
                <a:solidFill>
                  <a:srgbClr val="00FF00"/>
                </a:solidFill>
                <a:latin typeface="Candara" pitchFamily="34" charset="0"/>
              </a:rPr>
              <a:t>Sunday 24 October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57200" y="6248400"/>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3124200" y="6248400"/>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6553200" y="6248400"/>
            <a:ext cx="2133600" cy="365125"/>
          </a:xfrm>
        </p:spPr>
        <p:txBody>
          <a:bodyPr/>
          <a:lstStyle/>
          <a:p>
            <a:fld id="{B6F15528-21DE-4FAA-801E-634DDDAF4B2B}" type="slidenum">
              <a:rPr lang="en-US" b="1" smtClean="0">
                <a:solidFill>
                  <a:schemeClr val="tx1"/>
                </a:solidFill>
              </a:rPr>
              <a:pPr/>
              <a:t>10</a:t>
            </a:fld>
            <a:endParaRPr lang="en-US" b="1">
              <a:solidFill>
                <a:schemeClr val="tx1"/>
              </a:solidFill>
            </a:endParaRPr>
          </a:p>
        </p:txBody>
      </p:sp>
      <p:sp>
        <p:nvSpPr>
          <p:cNvPr id="5" name="Rectangle 1"/>
          <p:cNvSpPr/>
          <p:nvPr/>
        </p:nvSpPr>
        <p:spPr>
          <a:xfrm>
            <a:off x="228600" y="76200"/>
            <a:ext cx="1638077" cy="646331"/>
          </a:xfrm>
          <a:prstGeom prst="rect">
            <a:avLst/>
          </a:prstGeom>
          <a:ln w="57150">
            <a:solidFill>
              <a:srgbClr val="472EFC"/>
            </a:solidFill>
          </a:ln>
        </p:spPr>
        <p:txBody>
          <a:bodyPr wrap="none">
            <a:spAutoFit/>
          </a:bodyPr>
          <a:lstStyle/>
          <a:p>
            <a:r>
              <a:rPr lang="en-US" sz="3600" b="1" i="1" dirty="0">
                <a:solidFill>
                  <a:srgbClr val="FF0000"/>
                </a:solidFill>
                <a:latin typeface="Candara" pitchFamily="34" charset="0"/>
              </a:rPr>
              <a:t>Pleurae</a:t>
            </a:r>
            <a:endParaRPr lang="ar-IQ" sz="3600" b="1" i="1" dirty="0">
              <a:solidFill>
                <a:srgbClr val="FF0000"/>
              </a:solidFill>
              <a:latin typeface="Candara" pitchFamily="34" charset="0"/>
            </a:endParaRPr>
          </a:p>
        </p:txBody>
      </p:sp>
      <p:sp>
        <p:nvSpPr>
          <p:cNvPr id="6" name="مستطيل 5"/>
          <p:cNvSpPr/>
          <p:nvPr/>
        </p:nvSpPr>
        <p:spPr>
          <a:xfrm>
            <a:off x="152400" y="838200"/>
            <a:ext cx="4495800" cy="4893647"/>
          </a:xfrm>
          <a:prstGeom prst="rect">
            <a:avLst/>
          </a:prstGeom>
        </p:spPr>
        <p:txBody>
          <a:bodyPr wrap="square">
            <a:spAutoFit/>
          </a:bodyPr>
          <a:lstStyle/>
          <a:p>
            <a:r>
              <a:rPr lang="en-GB" sz="2400" b="1" i="1" dirty="0">
                <a:latin typeface="Candara" pitchFamily="34" charset="0"/>
              </a:rPr>
              <a:t>The lungs do not completely occupy the pleural cavities during expiration, thus forming areas where two layers of parietal pleura are separated only by pleural fluid. </a:t>
            </a:r>
          </a:p>
          <a:p>
            <a:endParaRPr lang="en-GB" sz="2400" b="1" i="1" dirty="0">
              <a:latin typeface="Candara" pitchFamily="34" charset="0"/>
            </a:endParaRPr>
          </a:p>
          <a:p>
            <a:endParaRPr lang="en-GB" sz="2400" b="1" i="1" dirty="0">
              <a:latin typeface="Candara" pitchFamily="34" charset="0"/>
            </a:endParaRPr>
          </a:p>
          <a:p>
            <a:r>
              <a:rPr lang="en-GB" sz="2400" b="1" i="1" dirty="0">
                <a:latin typeface="Candara" pitchFamily="34" charset="0"/>
              </a:rPr>
              <a:t>Therefore, </a:t>
            </a:r>
            <a:r>
              <a:rPr lang="en-GB" sz="2400" b="1" i="1" dirty="0">
                <a:solidFill>
                  <a:srgbClr val="FF0000"/>
                </a:solidFill>
                <a:latin typeface="Candara" pitchFamily="34" charset="0"/>
              </a:rPr>
              <a:t>the diaphragmatic pleura</a:t>
            </a:r>
            <a:r>
              <a:rPr lang="en-GB" sz="2400" b="1" i="1" dirty="0">
                <a:latin typeface="Candara" pitchFamily="34" charset="0"/>
              </a:rPr>
              <a:t> which covers the periphery of the diaphragm, lies in contact with </a:t>
            </a:r>
            <a:r>
              <a:rPr lang="en-GB" sz="2400" b="1" i="1" dirty="0">
                <a:solidFill>
                  <a:srgbClr val="FF0000"/>
                </a:solidFill>
                <a:latin typeface="Candara" pitchFamily="34" charset="0"/>
              </a:rPr>
              <a:t>the lowest part of the costal pleura</a:t>
            </a:r>
            <a:r>
              <a:rPr lang="en-GB" sz="2400" b="1" i="1" dirty="0">
                <a:latin typeface="Candara" pitchFamily="34" charset="0"/>
              </a:rPr>
              <a:t>.</a:t>
            </a:r>
          </a:p>
        </p:txBody>
      </p:sp>
      <p:sp>
        <p:nvSpPr>
          <p:cNvPr id="51202" name="AutoShape 2" descr="Image result for The vertebral line of pleural reflection is a much roun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1204" name="Picture 4" descr="image dv8dtcd4to6itfvy1bkvuw_m-140E12B14163DAD4DBA-thumb for term side of card"/>
          <p:cNvPicPr>
            <a:picLocks noChangeAspect="1" noChangeArrowheads="1"/>
          </p:cNvPicPr>
          <p:nvPr/>
        </p:nvPicPr>
        <p:blipFill>
          <a:blip r:embed="rId2"/>
          <a:srcRect/>
          <a:stretch>
            <a:fillRect/>
          </a:stretch>
        </p:blipFill>
        <p:spPr bwMode="auto">
          <a:xfrm>
            <a:off x="4851401" y="609600"/>
            <a:ext cx="4044949" cy="5334000"/>
          </a:xfrm>
          <a:prstGeom prst="rect">
            <a:avLst/>
          </a:prstGeom>
          <a:noFill/>
          <a:ln w="57150">
            <a:solidFill>
              <a:srgbClr val="92D050"/>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5257800" y="152400"/>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8458200" y="152400"/>
            <a:ext cx="457200" cy="365125"/>
          </a:xfrm>
        </p:spPr>
        <p:txBody>
          <a:bodyPr/>
          <a:lstStyle/>
          <a:p>
            <a:fld id="{B6F15528-21DE-4FAA-801E-634DDDAF4B2B}" type="slidenum">
              <a:rPr lang="en-US" b="1" smtClean="0">
                <a:solidFill>
                  <a:schemeClr val="tx1"/>
                </a:solidFill>
              </a:rPr>
              <a:pPr/>
              <a:t>11</a:t>
            </a:fld>
            <a:endParaRPr lang="en-US" b="1">
              <a:solidFill>
                <a:schemeClr val="tx1"/>
              </a:solidFill>
            </a:endParaRPr>
          </a:p>
        </p:txBody>
      </p:sp>
      <p:sp>
        <p:nvSpPr>
          <p:cNvPr id="5" name="مستطيل 4"/>
          <p:cNvSpPr/>
          <p:nvPr/>
        </p:nvSpPr>
        <p:spPr>
          <a:xfrm>
            <a:off x="76200" y="736937"/>
            <a:ext cx="8839200" cy="1200329"/>
          </a:xfrm>
          <a:prstGeom prst="rect">
            <a:avLst/>
          </a:prstGeom>
        </p:spPr>
        <p:txBody>
          <a:bodyPr wrap="square">
            <a:spAutoFit/>
          </a:bodyPr>
          <a:lstStyle/>
          <a:p>
            <a:r>
              <a:rPr lang="en-GB" sz="2400" b="1" i="1" dirty="0">
                <a:latin typeface="Candara" pitchFamily="34" charset="0"/>
              </a:rPr>
              <a:t>The potential pleural spaces here are </a:t>
            </a:r>
            <a:r>
              <a:rPr lang="en-GB" sz="2400" b="1" i="1" dirty="0">
                <a:solidFill>
                  <a:srgbClr val="472EFC"/>
                </a:solidFill>
                <a:latin typeface="Candara" pitchFamily="34" charset="0"/>
              </a:rPr>
              <a:t>the </a:t>
            </a:r>
            <a:r>
              <a:rPr lang="en-GB" sz="2400" b="1" i="1" dirty="0" err="1">
                <a:solidFill>
                  <a:srgbClr val="472EFC"/>
                </a:solidFill>
                <a:latin typeface="Candara" pitchFamily="34" charset="0"/>
              </a:rPr>
              <a:t>costodiaphragmatic</a:t>
            </a:r>
            <a:r>
              <a:rPr lang="en-GB" sz="2400" b="1" i="1" dirty="0">
                <a:solidFill>
                  <a:srgbClr val="472EFC"/>
                </a:solidFill>
                <a:latin typeface="Candara" pitchFamily="34" charset="0"/>
              </a:rPr>
              <a:t> recesses, </a:t>
            </a:r>
            <a:r>
              <a:rPr lang="en-GB" sz="2400" b="1" i="1" dirty="0">
                <a:latin typeface="Candara" pitchFamily="34" charset="0"/>
              </a:rPr>
              <a:t>the pleural-lined “ gutters” that surround the upward convexity of the diaphragm inside the thoracic wall.</a:t>
            </a:r>
          </a:p>
        </p:txBody>
      </p:sp>
      <p:sp>
        <p:nvSpPr>
          <p:cNvPr id="6" name="مستطيل 5"/>
          <p:cNvSpPr/>
          <p:nvPr/>
        </p:nvSpPr>
        <p:spPr>
          <a:xfrm>
            <a:off x="76200" y="2895600"/>
            <a:ext cx="3276600" cy="2677656"/>
          </a:xfrm>
          <a:prstGeom prst="rect">
            <a:avLst/>
          </a:prstGeom>
        </p:spPr>
        <p:txBody>
          <a:bodyPr wrap="square">
            <a:spAutoFit/>
          </a:bodyPr>
          <a:lstStyle/>
          <a:p>
            <a:r>
              <a:rPr lang="en-GB" sz="2400" b="1" i="1" dirty="0">
                <a:latin typeface="Candara" pitchFamily="34" charset="0"/>
              </a:rPr>
              <a:t>Similar but smaller </a:t>
            </a:r>
            <a:r>
              <a:rPr lang="en-GB" sz="2400" b="1" i="1" dirty="0">
                <a:solidFill>
                  <a:srgbClr val="472EFC"/>
                </a:solidFill>
                <a:latin typeface="Candara" pitchFamily="34" charset="0"/>
              </a:rPr>
              <a:t>pleural recesses are located posterior to the sternum </a:t>
            </a:r>
            <a:r>
              <a:rPr lang="en-GB" sz="2400" b="1" i="1" dirty="0">
                <a:latin typeface="Candara" pitchFamily="34" charset="0"/>
              </a:rPr>
              <a:t>where </a:t>
            </a:r>
            <a:r>
              <a:rPr lang="en-GB" sz="2400" b="1" i="1" dirty="0">
                <a:solidFill>
                  <a:srgbClr val="C00000"/>
                </a:solidFill>
                <a:latin typeface="Candara" pitchFamily="34" charset="0"/>
              </a:rPr>
              <a:t>the costal pleura </a:t>
            </a:r>
            <a:r>
              <a:rPr lang="en-GB" sz="2400" b="1" i="1" dirty="0">
                <a:latin typeface="Candara" pitchFamily="34" charset="0"/>
              </a:rPr>
              <a:t>is in contact with </a:t>
            </a:r>
            <a:r>
              <a:rPr lang="en-GB" sz="2400" b="1" i="1" dirty="0">
                <a:solidFill>
                  <a:srgbClr val="C00000"/>
                </a:solidFill>
                <a:latin typeface="Candara" pitchFamily="34" charset="0"/>
              </a:rPr>
              <a:t>the mediastinal pleura</a:t>
            </a:r>
            <a:r>
              <a:rPr lang="en-GB" sz="2400" b="1" i="1" dirty="0">
                <a:latin typeface="Candara" pitchFamily="34" charset="0"/>
              </a:rPr>
              <a:t>.</a:t>
            </a:r>
          </a:p>
        </p:txBody>
      </p:sp>
      <p:pic>
        <p:nvPicPr>
          <p:cNvPr id="52226" name="Picture 2" descr="Image result for the costodiaphragmatic recesses"/>
          <p:cNvPicPr>
            <a:picLocks noChangeAspect="1" noChangeArrowheads="1"/>
          </p:cNvPicPr>
          <p:nvPr/>
        </p:nvPicPr>
        <p:blipFill>
          <a:blip r:embed="rId2"/>
          <a:srcRect/>
          <a:stretch>
            <a:fillRect/>
          </a:stretch>
        </p:blipFill>
        <p:spPr bwMode="auto">
          <a:xfrm>
            <a:off x="3505200" y="1981200"/>
            <a:ext cx="5334000" cy="4725582"/>
          </a:xfrm>
          <a:prstGeom prst="rect">
            <a:avLst/>
          </a:prstGeom>
          <a:noFill/>
          <a:ln w="57150">
            <a:solidFill>
              <a:srgbClr val="00FF00"/>
            </a:solidFill>
          </a:ln>
        </p:spPr>
      </p:pic>
      <p:sp>
        <p:nvSpPr>
          <p:cNvPr id="8" name="Rectangle 1"/>
          <p:cNvSpPr/>
          <p:nvPr/>
        </p:nvSpPr>
        <p:spPr>
          <a:xfrm>
            <a:off x="228600" y="76200"/>
            <a:ext cx="1638077" cy="646331"/>
          </a:xfrm>
          <a:prstGeom prst="rect">
            <a:avLst/>
          </a:prstGeom>
          <a:ln w="57150">
            <a:solidFill>
              <a:srgbClr val="472EFC"/>
            </a:solidFill>
          </a:ln>
        </p:spPr>
        <p:txBody>
          <a:bodyPr wrap="none">
            <a:spAutoFit/>
          </a:bodyPr>
          <a:lstStyle/>
          <a:p>
            <a:r>
              <a:rPr lang="en-US" sz="3600" b="1" i="1" dirty="0">
                <a:solidFill>
                  <a:srgbClr val="FF0000"/>
                </a:solidFill>
                <a:latin typeface="Candara" pitchFamily="34" charset="0"/>
              </a:rPr>
              <a:t>Pleurae</a:t>
            </a:r>
            <a:endParaRPr lang="ar-IQ" sz="3600" b="1" i="1" dirty="0">
              <a:solidFill>
                <a:srgbClr val="FF0000"/>
              </a:solidFill>
              <a:latin typeface="Candar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114800" y="216802"/>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3505200" y="34240"/>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8382000" y="76200"/>
            <a:ext cx="457200" cy="365125"/>
          </a:xfrm>
        </p:spPr>
        <p:txBody>
          <a:bodyPr/>
          <a:lstStyle/>
          <a:p>
            <a:fld id="{B6F15528-21DE-4FAA-801E-634DDDAF4B2B}" type="slidenum">
              <a:rPr lang="en-US" b="1" smtClean="0">
                <a:solidFill>
                  <a:schemeClr val="tx1"/>
                </a:solidFill>
              </a:rPr>
              <a:pPr/>
              <a:t>12</a:t>
            </a:fld>
            <a:endParaRPr lang="en-US" b="1">
              <a:solidFill>
                <a:schemeClr val="tx1"/>
              </a:solidFill>
            </a:endParaRPr>
          </a:p>
        </p:txBody>
      </p:sp>
      <p:sp>
        <p:nvSpPr>
          <p:cNvPr id="5" name="Rectangle 1"/>
          <p:cNvSpPr/>
          <p:nvPr/>
        </p:nvSpPr>
        <p:spPr>
          <a:xfrm>
            <a:off x="76200" y="76200"/>
            <a:ext cx="1487908" cy="584775"/>
          </a:xfrm>
          <a:prstGeom prst="rect">
            <a:avLst/>
          </a:prstGeom>
          <a:ln w="57150">
            <a:solidFill>
              <a:srgbClr val="472EFC"/>
            </a:solidFill>
          </a:ln>
        </p:spPr>
        <p:txBody>
          <a:bodyPr wrap="none">
            <a:spAutoFit/>
          </a:bodyPr>
          <a:lstStyle/>
          <a:p>
            <a:r>
              <a:rPr lang="en-US" sz="3200" b="1" i="1" dirty="0">
                <a:solidFill>
                  <a:srgbClr val="FF0000"/>
                </a:solidFill>
                <a:latin typeface="Candara" pitchFamily="34" charset="0"/>
              </a:rPr>
              <a:t>Pleurae</a:t>
            </a:r>
            <a:endParaRPr lang="ar-IQ" sz="3200" b="1" i="1" dirty="0">
              <a:solidFill>
                <a:srgbClr val="FF0000"/>
              </a:solidFill>
              <a:latin typeface="Candara" pitchFamily="34" charset="0"/>
            </a:endParaRPr>
          </a:p>
        </p:txBody>
      </p:sp>
      <p:sp>
        <p:nvSpPr>
          <p:cNvPr id="6" name="مستطيل 5"/>
          <p:cNvSpPr/>
          <p:nvPr/>
        </p:nvSpPr>
        <p:spPr>
          <a:xfrm>
            <a:off x="0" y="651808"/>
            <a:ext cx="9067800" cy="1938992"/>
          </a:xfrm>
          <a:prstGeom prst="rect">
            <a:avLst/>
          </a:prstGeom>
        </p:spPr>
        <p:txBody>
          <a:bodyPr wrap="square">
            <a:spAutoFit/>
          </a:bodyPr>
          <a:lstStyle/>
          <a:p>
            <a:r>
              <a:rPr lang="en-GB" sz="2400" b="1" i="1" dirty="0">
                <a:latin typeface="Candara" pitchFamily="34" charset="0"/>
              </a:rPr>
              <a:t>The potential spaces here are </a:t>
            </a:r>
            <a:r>
              <a:rPr lang="en-GB" sz="2400" b="1" i="1" dirty="0">
                <a:solidFill>
                  <a:srgbClr val="472EFC"/>
                </a:solidFill>
                <a:latin typeface="Candara" pitchFamily="34" charset="0"/>
              </a:rPr>
              <a:t>the </a:t>
            </a:r>
            <a:r>
              <a:rPr lang="en-GB" sz="2400" b="1" i="1" dirty="0" err="1">
                <a:solidFill>
                  <a:srgbClr val="472EFC"/>
                </a:solidFill>
                <a:latin typeface="Candara" pitchFamily="34" charset="0"/>
              </a:rPr>
              <a:t>costomediastinal</a:t>
            </a:r>
            <a:r>
              <a:rPr lang="en-GB" sz="2400" b="1" i="1" dirty="0">
                <a:solidFill>
                  <a:srgbClr val="472EFC"/>
                </a:solidFill>
                <a:latin typeface="Candara" pitchFamily="34" charset="0"/>
              </a:rPr>
              <a:t> recesses </a:t>
            </a:r>
            <a:r>
              <a:rPr lang="en-GB" sz="2400" b="1" i="1" dirty="0">
                <a:latin typeface="Candara" pitchFamily="34" charset="0"/>
              </a:rPr>
              <a:t>,the left recess is potentially larger (less occupied) because of the cardiac notch in the left lung. </a:t>
            </a:r>
          </a:p>
          <a:p>
            <a:r>
              <a:rPr lang="en-GB" sz="2400" b="1" i="1" dirty="0">
                <a:latin typeface="Candara" pitchFamily="34" charset="0"/>
              </a:rPr>
              <a:t>The borders of the lungs move farther into the pleural recesses during deep inspiration and retreat from them during expiration.</a:t>
            </a:r>
          </a:p>
        </p:txBody>
      </p:sp>
      <p:pic>
        <p:nvPicPr>
          <p:cNvPr id="7" name="Picture 2"/>
          <p:cNvPicPr>
            <a:picLocks noChangeAspect="1" noChangeArrowheads="1"/>
          </p:cNvPicPr>
          <p:nvPr/>
        </p:nvPicPr>
        <p:blipFill>
          <a:blip r:embed="rId2"/>
          <a:srcRect l="36310" t="40625" r="16838" b="13542"/>
          <a:stretch>
            <a:fillRect/>
          </a:stretch>
        </p:blipFill>
        <p:spPr bwMode="auto">
          <a:xfrm>
            <a:off x="755073" y="2667000"/>
            <a:ext cx="7093527" cy="3901440"/>
          </a:xfrm>
          <a:prstGeom prst="rect">
            <a:avLst/>
          </a:prstGeom>
          <a:noFill/>
          <a:ln w="57150">
            <a:solidFill>
              <a:srgbClr val="00FF00"/>
            </a:solid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7162800" y="378146"/>
            <a:ext cx="2133600" cy="365125"/>
          </a:xfrm>
        </p:spPr>
        <p:txBody>
          <a:bodyPr/>
          <a:lstStyle/>
          <a:p>
            <a:r>
              <a:rPr lang="en-US" b="1" dirty="0">
                <a:solidFill>
                  <a:schemeClr val="tx1"/>
                </a:solidFill>
              </a:rPr>
              <a:t>Sunday 24 October 2021</a:t>
            </a:r>
          </a:p>
        </p:txBody>
      </p:sp>
      <p:sp>
        <p:nvSpPr>
          <p:cNvPr id="3" name="عنصر نائب للتذييل 2"/>
          <p:cNvSpPr>
            <a:spLocks noGrp="1"/>
          </p:cNvSpPr>
          <p:nvPr>
            <p:ph type="ftr" sz="quarter" idx="11"/>
          </p:nvPr>
        </p:nvSpPr>
        <p:spPr>
          <a:xfrm>
            <a:off x="6553200" y="152400"/>
            <a:ext cx="2895600" cy="365125"/>
          </a:xfrm>
        </p:spPr>
        <p:txBody>
          <a:bodyPr/>
          <a:lstStyle/>
          <a:p>
            <a:r>
              <a:rPr lang="en-US" b="1" dirty="0">
                <a:solidFill>
                  <a:schemeClr val="tx1"/>
                </a:solidFill>
              </a:rPr>
              <a:t>Dr. Aiman Qais Afar</a:t>
            </a:r>
          </a:p>
        </p:txBody>
      </p:sp>
      <p:sp>
        <p:nvSpPr>
          <p:cNvPr id="4" name="عنصر نائب لرقم الشريحة 3"/>
          <p:cNvSpPr>
            <a:spLocks noGrp="1"/>
          </p:cNvSpPr>
          <p:nvPr>
            <p:ph type="sldNum" sz="quarter" idx="12"/>
          </p:nvPr>
        </p:nvSpPr>
        <p:spPr>
          <a:xfrm>
            <a:off x="8077200" y="3673475"/>
            <a:ext cx="381000" cy="365125"/>
          </a:xfrm>
        </p:spPr>
        <p:txBody>
          <a:bodyPr/>
          <a:lstStyle/>
          <a:p>
            <a:fld id="{B6F15528-21DE-4FAA-801E-634DDDAF4B2B}" type="slidenum">
              <a:rPr lang="en-US" b="1" smtClean="0">
                <a:solidFill>
                  <a:schemeClr val="tx1"/>
                </a:solidFill>
              </a:rPr>
              <a:pPr/>
              <a:t>13</a:t>
            </a:fld>
            <a:endParaRPr lang="en-US" b="1" dirty="0">
              <a:solidFill>
                <a:schemeClr val="tx1"/>
              </a:solidFill>
            </a:endParaRPr>
          </a:p>
        </p:txBody>
      </p:sp>
      <p:sp>
        <p:nvSpPr>
          <p:cNvPr id="5" name="مستطيل 4"/>
          <p:cNvSpPr/>
          <p:nvPr/>
        </p:nvSpPr>
        <p:spPr>
          <a:xfrm>
            <a:off x="76200" y="76200"/>
            <a:ext cx="6858000" cy="584775"/>
          </a:xfrm>
          <a:prstGeom prst="rect">
            <a:avLst/>
          </a:prstGeom>
          <a:ln w="57150">
            <a:solidFill>
              <a:srgbClr val="00FF00"/>
            </a:solidFill>
          </a:ln>
        </p:spPr>
        <p:txBody>
          <a:bodyPr wrap="square">
            <a:spAutoFit/>
          </a:bodyPr>
          <a:lstStyle/>
          <a:p>
            <a:r>
              <a:rPr lang="en-GB" sz="3200" b="1" i="1" dirty="0">
                <a:solidFill>
                  <a:srgbClr val="FF0000"/>
                </a:solidFill>
                <a:latin typeface="Candara" pitchFamily="34" charset="0"/>
              </a:rPr>
              <a:t>Surface Anatomy of Pleurae and Lungs</a:t>
            </a:r>
            <a:endParaRPr lang="en-GB" sz="3200" i="1" dirty="0">
              <a:solidFill>
                <a:srgbClr val="FF0000"/>
              </a:solidFill>
              <a:latin typeface="Candara" pitchFamily="34" charset="0"/>
            </a:endParaRPr>
          </a:p>
        </p:txBody>
      </p:sp>
      <p:sp>
        <p:nvSpPr>
          <p:cNvPr id="7" name="مستطيل 6"/>
          <p:cNvSpPr/>
          <p:nvPr/>
        </p:nvSpPr>
        <p:spPr>
          <a:xfrm>
            <a:off x="0" y="685800"/>
            <a:ext cx="9144000" cy="1938992"/>
          </a:xfrm>
          <a:prstGeom prst="rect">
            <a:avLst/>
          </a:prstGeom>
        </p:spPr>
        <p:txBody>
          <a:bodyPr wrap="square">
            <a:spAutoFit/>
          </a:bodyPr>
          <a:lstStyle/>
          <a:p>
            <a:r>
              <a:rPr lang="en-GB" sz="2400" b="1" i="1" dirty="0">
                <a:solidFill>
                  <a:srgbClr val="472EFC"/>
                </a:solidFill>
                <a:latin typeface="Candara" pitchFamily="34" charset="0"/>
              </a:rPr>
              <a:t>The cervical pleurae and apices of the lungs pass through the superior thoracic aperture into the root of the neck superior and posterior to the clavicles</a:t>
            </a:r>
            <a:r>
              <a:rPr lang="en-GB" sz="2400" b="1" i="1" dirty="0">
                <a:latin typeface="Candara" pitchFamily="34" charset="0"/>
              </a:rPr>
              <a:t>. The anterior borders of the lungs lie adjacent to the anterior line of reflection of the parietal pleura between </a:t>
            </a:r>
            <a:r>
              <a:rPr lang="en-GB" sz="2400" b="1" i="1" dirty="0">
                <a:solidFill>
                  <a:srgbClr val="FF0066"/>
                </a:solidFill>
                <a:latin typeface="Candara" pitchFamily="34" charset="0"/>
              </a:rPr>
              <a:t>the 2nd and 4th costal </a:t>
            </a:r>
            <a:r>
              <a:rPr lang="en-GB" sz="2400" b="1" i="1" dirty="0">
                <a:latin typeface="Candara" pitchFamily="34" charset="0"/>
              </a:rPr>
              <a:t>cartilages.</a:t>
            </a:r>
          </a:p>
        </p:txBody>
      </p:sp>
      <p:pic>
        <p:nvPicPr>
          <p:cNvPr id="53250" name="Picture 2"/>
          <p:cNvPicPr>
            <a:picLocks noChangeAspect="1" noChangeArrowheads="1"/>
          </p:cNvPicPr>
          <p:nvPr/>
        </p:nvPicPr>
        <p:blipFill>
          <a:blip r:embed="rId2"/>
          <a:srcRect l="30454" t="25000" r="12152" b="27083"/>
          <a:stretch>
            <a:fillRect/>
          </a:stretch>
        </p:blipFill>
        <p:spPr bwMode="auto">
          <a:xfrm>
            <a:off x="243839" y="2590800"/>
            <a:ext cx="6918961" cy="3247676"/>
          </a:xfrm>
          <a:prstGeom prst="rect">
            <a:avLst/>
          </a:prstGeom>
          <a:noFill/>
          <a:ln w="76200">
            <a:solidFill>
              <a:srgbClr val="FFFF00"/>
            </a:solidFill>
            <a:miter lim="800000"/>
            <a:headEnd/>
            <a:tailEnd/>
          </a:ln>
          <a:effectLst/>
        </p:spPr>
      </p:pic>
      <p:sp>
        <p:nvSpPr>
          <p:cNvPr id="8" name="Rectangle 7"/>
          <p:cNvSpPr/>
          <p:nvPr/>
        </p:nvSpPr>
        <p:spPr>
          <a:xfrm>
            <a:off x="152400" y="5943600"/>
            <a:ext cx="8915400" cy="830997"/>
          </a:xfrm>
          <a:prstGeom prst="rect">
            <a:avLst/>
          </a:prstGeom>
          <a:ln w="57150">
            <a:solidFill>
              <a:schemeClr val="tx1"/>
            </a:solidFill>
          </a:ln>
        </p:spPr>
        <p:txBody>
          <a:bodyPr wrap="square">
            <a:spAutoFit/>
          </a:bodyPr>
          <a:lstStyle/>
          <a:p>
            <a:r>
              <a:rPr lang="en-US" sz="2000" b="1" dirty="0">
                <a:solidFill>
                  <a:srgbClr val="0000FF"/>
                </a:solidFill>
                <a:latin typeface="Arial"/>
                <a:ea typeface="Times New Roman"/>
              </a:rPr>
              <a:t>Pleura</a:t>
            </a:r>
            <a:r>
              <a:rPr lang="en-US" sz="2000" b="1" dirty="0">
                <a:solidFill>
                  <a:srgbClr val="FF0000"/>
                </a:solidFill>
                <a:latin typeface="Arial"/>
                <a:ea typeface="Times New Roman"/>
              </a:rPr>
              <a:t> : Always remember the following numbers</a:t>
            </a:r>
            <a:r>
              <a:rPr lang="en-US" sz="2400" b="1" dirty="0">
                <a:solidFill>
                  <a:srgbClr val="FF0000"/>
                </a:solidFill>
                <a:latin typeface="Arial"/>
                <a:ea typeface="Times New Roman"/>
              </a:rPr>
              <a:t>: 0, 2, 4, 6, 8, 10,12.</a:t>
            </a:r>
            <a:r>
              <a:rPr lang="en-US" sz="2400" b="1" dirty="0">
                <a:latin typeface="Arial"/>
                <a:ea typeface="Times New Roman"/>
              </a:rPr>
              <a:t> </a:t>
            </a:r>
            <a:r>
              <a:rPr lang="en-US" sz="2000" b="1" dirty="0">
                <a:solidFill>
                  <a:srgbClr val="0000FF"/>
                </a:solidFill>
                <a:latin typeface="Arial"/>
                <a:ea typeface="Times New Roman"/>
              </a:rPr>
              <a:t>Lung :</a:t>
            </a:r>
            <a:r>
              <a:rPr lang="en-US" sz="2000" b="1" dirty="0">
                <a:latin typeface="Arial"/>
                <a:ea typeface="Times New Roman"/>
              </a:rPr>
              <a:t>Always remember the following numbers</a:t>
            </a:r>
            <a:r>
              <a:rPr lang="en-US" sz="2400" b="1" dirty="0">
                <a:latin typeface="Arial"/>
                <a:ea typeface="Times New Roman"/>
              </a:rPr>
              <a:t>: 0, 2, 4, 6, 6, 8, 10.</a:t>
            </a:r>
            <a:endParaRPr lang="en-US" sz="24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57200" y="6569075"/>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3124200" y="6569075"/>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6553200" y="6569075"/>
            <a:ext cx="2133600" cy="365125"/>
          </a:xfrm>
        </p:spPr>
        <p:txBody>
          <a:bodyPr/>
          <a:lstStyle/>
          <a:p>
            <a:fld id="{B6F15528-21DE-4FAA-801E-634DDDAF4B2B}" type="slidenum">
              <a:rPr lang="en-US" b="1" smtClean="0">
                <a:solidFill>
                  <a:schemeClr val="tx1"/>
                </a:solidFill>
              </a:rPr>
              <a:pPr/>
              <a:t>14</a:t>
            </a:fld>
            <a:endParaRPr lang="en-US" b="1">
              <a:solidFill>
                <a:schemeClr val="tx1"/>
              </a:solidFill>
            </a:endParaRPr>
          </a:p>
        </p:txBody>
      </p:sp>
      <p:sp>
        <p:nvSpPr>
          <p:cNvPr id="5" name="مستطيل 4"/>
          <p:cNvSpPr/>
          <p:nvPr/>
        </p:nvSpPr>
        <p:spPr>
          <a:xfrm>
            <a:off x="228601" y="152400"/>
            <a:ext cx="6858000" cy="584775"/>
          </a:xfrm>
          <a:prstGeom prst="rect">
            <a:avLst/>
          </a:prstGeom>
          <a:ln w="57150">
            <a:solidFill>
              <a:srgbClr val="92D050"/>
            </a:solidFill>
          </a:ln>
        </p:spPr>
        <p:txBody>
          <a:bodyPr wrap="square">
            <a:spAutoFit/>
          </a:bodyPr>
          <a:lstStyle/>
          <a:p>
            <a:r>
              <a:rPr lang="en-GB" sz="3200" b="1" i="1" dirty="0">
                <a:solidFill>
                  <a:srgbClr val="FF0000"/>
                </a:solidFill>
                <a:latin typeface="Candara" pitchFamily="34" charset="0"/>
              </a:rPr>
              <a:t>Surface Anatomy of Pleurae and Lungs</a:t>
            </a:r>
            <a:endParaRPr lang="en-GB" sz="3200" i="1" dirty="0">
              <a:solidFill>
                <a:srgbClr val="FF0000"/>
              </a:solidFill>
              <a:latin typeface="Candara" pitchFamily="34" charset="0"/>
            </a:endParaRPr>
          </a:p>
        </p:txBody>
      </p:sp>
      <p:sp>
        <p:nvSpPr>
          <p:cNvPr id="6" name="مستطيل 5"/>
          <p:cNvSpPr/>
          <p:nvPr/>
        </p:nvSpPr>
        <p:spPr>
          <a:xfrm>
            <a:off x="152400" y="801231"/>
            <a:ext cx="8763000" cy="2677656"/>
          </a:xfrm>
          <a:prstGeom prst="rect">
            <a:avLst/>
          </a:prstGeom>
        </p:spPr>
        <p:txBody>
          <a:bodyPr wrap="square">
            <a:spAutoFit/>
          </a:bodyPr>
          <a:lstStyle/>
          <a:p>
            <a:pPr>
              <a:buFont typeface="Wingdings" pitchFamily="2" charset="2"/>
              <a:buChar char="v"/>
            </a:pPr>
            <a:r>
              <a:rPr lang="en-GB" sz="2400" b="1" i="1" dirty="0">
                <a:latin typeface="Candara" pitchFamily="34" charset="0"/>
              </a:rPr>
              <a:t>Here, the margin of the </a:t>
            </a:r>
            <a:r>
              <a:rPr lang="en-GB" sz="2400" b="1" i="1" dirty="0">
                <a:solidFill>
                  <a:srgbClr val="472EFC"/>
                </a:solidFill>
                <a:latin typeface="Candara" pitchFamily="34" charset="0"/>
              </a:rPr>
              <a:t>left pleural reflection </a:t>
            </a:r>
            <a:r>
              <a:rPr lang="en-GB" sz="2400" b="1" i="1" dirty="0">
                <a:latin typeface="Candara" pitchFamily="34" charset="0"/>
              </a:rPr>
              <a:t>moves laterally and then inferiorly at the cardiac notch to reach the level of </a:t>
            </a:r>
            <a:r>
              <a:rPr lang="en-GB" sz="2400" b="1" i="1" dirty="0">
                <a:solidFill>
                  <a:srgbClr val="FF0000"/>
                </a:solidFill>
                <a:latin typeface="Candara" pitchFamily="34" charset="0"/>
              </a:rPr>
              <a:t>the 6th costal cartilage. </a:t>
            </a:r>
          </a:p>
          <a:p>
            <a:pPr>
              <a:buFont typeface="Wingdings" pitchFamily="2" charset="2"/>
              <a:buChar char="v"/>
            </a:pPr>
            <a:r>
              <a:rPr lang="en-GB" sz="2400" b="1" i="1" dirty="0">
                <a:latin typeface="Candara" pitchFamily="34" charset="0"/>
              </a:rPr>
              <a:t>The anterior border of the left lung is more deeply indented by its cardiac notch. </a:t>
            </a:r>
            <a:r>
              <a:rPr lang="en-GB" sz="2400" b="1" i="1" dirty="0">
                <a:solidFill>
                  <a:srgbClr val="472EFC"/>
                </a:solidFill>
                <a:latin typeface="Candara" pitchFamily="34" charset="0"/>
              </a:rPr>
              <a:t>On the right side, the pleural reflection continues inferiorly from </a:t>
            </a:r>
            <a:r>
              <a:rPr lang="en-GB" sz="2400" b="1" i="1" dirty="0">
                <a:solidFill>
                  <a:srgbClr val="FF0000"/>
                </a:solidFill>
                <a:latin typeface="Candara" pitchFamily="34" charset="0"/>
              </a:rPr>
              <a:t>the 4th to the 6th costal cartilage</a:t>
            </a:r>
            <a:r>
              <a:rPr lang="en-GB" sz="2400" b="1" i="1" dirty="0">
                <a:solidFill>
                  <a:srgbClr val="472EFC"/>
                </a:solidFill>
                <a:latin typeface="Candara" pitchFamily="34" charset="0"/>
              </a:rPr>
              <a:t>, paralleled closely by the anterior border of the right lung</a:t>
            </a:r>
            <a:r>
              <a:rPr lang="en-GB" sz="2400" b="1" i="1" dirty="0">
                <a:latin typeface="Candara" pitchFamily="34" charset="0"/>
              </a:rPr>
              <a:t>. </a:t>
            </a:r>
          </a:p>
        </p:txBody>
      </p:sp>
      <p:pic>
        <p:nvPicPr>
          <p:cNvPr id="7" name="Picture 2"/>
          <p:cNvPicPr>
            <a:picLocks noChangeAspect="1" noChangeArrowheads="1"/>
          </p:cNvPicPr>
          <p:nvPr/>
        </p:nvPicPr>
        <p:blipFill>
          <a:blip r:embed="rId2"/>
          <a:srcRect l="30454" t="25000" r="12152" b="27083"/>
          <a:stretch>
            <a:fillRect/>
          </a:stretch>
        </p:blipFill>
        <p:spPr bwMode="auto">
          <a:xfrm>
            <a:off x="1828800" y="3508310"/>
            <a:ext cx="6324600" cy="2968690"/>
          </a:xfrm>
          <a:prstGeom prst="rect">
            <a:avLst/>
          </a:prstGeom>
          <a:noFill/>
          <a:ln w="76200">
            <a:solidFill>
              <a:srgbClr val="FFFF00"/>
            </a:solid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7239000" y="381000"/>
            <a:ext cx="2133600" cy="365125"/>
          </a:xfrm>
        </p:spPr>
        <p:txBody>
          <a:bodyPr/>
          <a:lstStyle/>
          <a:p>
            <a:r>
              <a:rPr lang="en-US" b="1" dirty="0">
                <a:solidFill>
                  <a:schemeClr val="tx1"/>
                </a:solidFill>
              </a:rPr>
              <a:t>Sunday 24 October 2021</a:t>
            </a:r>
          </a:p>
        </p:txBody>
      </p:sp>
      <p:sp>
        <p:nvSpPr>
          <p:cNvPr id="3" name="عنصر نائب للتذييل 2"/>
          <p:cNvSpPr>
            <a:spLocks noGrp="1"/>
          </p:cNvSpPr>
          <p:nvPr>
            <p:ph type="ftr" sz="quarter" idx="11"/>
          </p:nvPr>
        </p:nvSpPr>
        <p:spPr>
          <a:xfrm>
            <a:off x="6629400" y="152400"/>
            <a:ext cx="2895600" cy="365125"/>
          </a:xfrm>
        </p:spPr>
        <p:txBody>
          <a:bodyPr/>
          <a:lstStyle/>
          <a:p>
            <a:r>
              <a:rPr lang="en-US" b="1">
                <a:solidFill>
                  <a:schemeClr val="tx1"/>
                </a:solidFill>
              </a:rPr>
              <a:t>Dr. Aiman Qais Afar</a:t>
            </a:r>
            <a:endParaRPr lang="en-US" b="1" dirty="0">
              <a:solidFill>
                <a:schemeClr val="tx1"/>
              </a:solidFill>
            </a:endParaRPr>
          </a:p>
        </p:txBody>
      </p:sp>
      <p:sp>
        <p:nvSpPr>
          <p:cNvPr id="4" name="عنصر نائب لرقم الشريحة 3"/>
          <p:cNvSpPr>
            <a:spLocks noGrp="1"/>
          </p:cNvSpPr>
          <p:nvPr>
            <p:ph type="sldNum" sz="quarter" idx="12"/>
          </p:nvPr>
        </p:nvSpPr>
        <p:spPr/>
        <p:txBody>
          <a:bodyPr/>
          <a:lstStyle/>
          <a:p>
            <a:fld id="{B6F15528-21DE-4FAA-801E-634DDDAF4B2B}" type="slidenum">
              <a:rPr lang="en-US" b="1" smtClean="0">
                <a:solidFill>
                  <a:schemeClr val="tx1"/>
                </a:solidFill>
              </a:rPr>
              <a:pPr/>
              <a:t>15</a:t>
            </a:fld>
            <a:endParaRPr lang="en-US" b="1">
              <a:solidFill>
                <a:schemeClr val="tx1"/>
              </a:solidFill>
            </a:endParaRPr>
          </a:p>
        </p:txBody>
      </p:sp>
      <p:sp>
        <p:nvSpPr>
          <p:cNvPr id="5" name="مستطيل 4"/>
          <p:cNvSpPr/>
          <p:nvPr/>
        </p:nvSpPr>
        <p:spPr>
          <a:xfrm>
            <a:off x="0" y="685800"/>
            <a:ext cx="8991600" cy="1569660"/>
          </a:xfrm>
          <a:prstGeom prst="rect">
            <a:avLst/>
          </a:prstGeom>
        </p:spPr>
        <p:txBody>
          <a:bodyPr wrap="square">
            <a:spAutoFit/>
          </a:bodyPr>
          <a:lstStyle/>
          <a:p>
            <a:pPr>
              <a:buFont typeface="Wingdings" pitchFamily="2" charset="2"/>
              <a:buChar char="v"/>
            </a:pPr>
            <a:r>
              <a:rPr lang="en-GB" sz="2400" b="1" i="1" dirty="0">
                <a:latin typeface="Candara" pitchFamily="34" charset="0"/>
              </a:rPr>
              <a:t>Both pleural reflections pass laterally and reach </a:t>
            </a:r>
            <a:r>
              <a:rPr lang="en-GB" sz="2400" b="1" i="1" dirty="0">
                <a:solidFill>
                  <a:srgbClr val="472EFC"/>
                </a:solidFill>
                <a:latin typeface="Candara" pitchFamily="34" charset="0"/>
              </a:rPr>
              <a:t>the </a:t>
            </a:r>
            <a:r>
              <a:rPr lang="en-GB" sz="2400" b="1" i="1" dirty="0" err="1">
                <a:solidFill>
                  <a:srgbClr val="472EFC"/>
                </a:solidFill>
                <a:latin typeface="Candara" pitchFamily="34" charset="0"/>
              </a:rPr>
              <a:t>midclavicular</a:t>
            </a:r>
            <a:r>
              <a:rPr lang="en-GB" sz="2400" b="1" i="1" dirty="0">
                <a:solidFill>
                  <a:srgbClr val="472EFC"/>
                </a:solidFill>
                <a:latin typeface="Candara" pitchFamily="34" charset="0"/>
              </a:rPr>
              <a:t> line </a:t>
            </a:r>
            <a:r>
              <a:rPr lang="en-GB" sz="2400" b="1" i="1" dirty="0">
                <a:latin typeface="Candara" pitchFamily="34" charset="0"/>
              </a:rPr>
              <a:t>at the level of </a:t>
            </a:r>
            <a:r>
              <a:rPr lang="en-GB" sz="2400" b="1" i="1" dirty="0">
                <a:solidFill>
                  <a:srgbClr val="FF0000"/>
                </a:solidFill>
                <a:latin typeface="Candara" pitchFamily="34" charset="0"/>
              </a:rPr>
              <a:t>the 8th costal cartilage</a:t>
            </a:r>
            <a:r>
              <a:rPr lang="en-GB" sz="2400" b="1" i="1" dirty="0">
                <a:latin typeface="Candara" pitchFamily="34" charset="0"/>
              </a:rPr>
              <a:t>, </a:t>
            </a:r>
            <a:r>
              <a:rPr lang="en-GB" sz="2400" b="1" i="1" dirty="0">
                <a:solidFill>
                  <a:srgbClr val="FF0000"/>
                </a:solidFill>
                <a:latin typeface="Candara" pitchFamily="34" charset="0"/>
              </a:rPr>
              <a:t>the 10th rib </a:t>
            </a:r>
            <a:r>
              <a:rPr lang="en-GB" sz="2400" b="1" i="1" dirty="0">
                <a:solidFill>
                  <a:srgbClr val="472EFC"/>
                </a:solidFill>
                <a:latin typeface="Candara" pitchFamily="34" charset="0"/>
              </a:rPr>
              <a:t>at the </a:t>
            </a:r>
            <a:r>
              <a:rPr lang="en-GB" sz="2400" b="1" i="1" dirty="0" err="1">
                <a:solidFill>
                  <a:srgbClr val="472EFC"/>
                </a:solidFill>
                <a:latin typeface="Candara" pitchFamily="34" charset="0"/>
              </a:rPr>
              <a:t>midaxillary</a:t>
            </a:r>
            <a:r>
              <a:rPr lang="en-GB" sz="2400" b="1" i="1" dirty="0">
                <a:solidFill>
                  <a:srgbClr val="472EFC"/>
                </a:solidFill>
                <a:latin typeface="Candara" pitchFamily="34" charset="0"/>
              </a:rPr>
              <a:t> line</a:t>
            </a:r>
            <a:r>
              <a:rPr lang="en-GB" sz="2400" b="1" i="1" dirty="0">
                <a:latin typeface="Candara" pitchFamily="34" charset="0"/>
              </a:rPr>
              <a:t>, and </a:t>
            </a:r>
            <a:r>
              <a:rPr lang="en-GB" sz="2400" b="1" i="1" dirty="0">
                <a:solidFill>
                  <a:srgbClr val="FF0000"/>
                </a:solidFill>
                <a:latin typeface="Candara" pitchFamily="34" charset="0"/>
              </a:rPr>
              <a:t>the 12th rib </a:t>
            </a:r>
            <a:r>
              <a:rPr lang="en-GB" sz="2400" b="1" i="1" dirty="0">
                <a:solidFill>
                  <a:srgbClr val="472EFC"/>
                </a:solidFill>
                <a:latin typeface="Candara" pitchFamily="34" charset="0"/>
              </a:rPr>
              <a:t>at the scapular line</a:t>
            </a:r>
            <a:r>
              <a:rPr lang="en-GB" sz="2400" b="1" i="1" dirty="0">
                <a:latin typeface="Candara" pitchFamily="34" charset="0"/>
              </a:rPr>
              <a:t>, proceeding toward the </a:t>
            </a:r>
            <a:r>
              <a:rPr lang="en-GB" sz="2400" b="1" i="1" dirty="0" err="1">
                <a:latin typeface="Candara" pitchFamily="34" charset="0"/>
              </a:rPr>
              <a:t>spinous</a:t>
            </a:r>
            <a:r>
              <a:rPr lang="en-GB" sz="2400" b="1" i="1" dirty="0">
                <a:latin typeface="Candara" pitchFamily="34" charset="0"/>
              </a:rPr>
              <a:t> process of </a:t>
            </a:r>
            <a:r>
              <a:rPr lang="en-GB" sz="2400" b="1" i="1" dirty="0">
                <a:solidFill>
                  <a:srgbClr val="FF0000"/>
                </a:solidFill>
                <a:latin typeface="Candara" pitchFamily="34" charset="0"/>
              </a:rPr>
              <a:t>the T12 vertebra</a:t>
            </a:r>
            <a:r>
              <a:rPr lang="en-GB" sz="2400" b="1" i="1" dirty="0">
                <a:latin typeface="Candara" pitchFamily="34" charset="0"/>
              </a:rPr>
              <a:t>.</a:t>
            </a:r>
          </a:p>
        </p:txBody>
      </p:sp>
      <p:sp>
        <p:nvSpPr>
          <p:cNvPr id="6" name="مستطيل 5"/>
          <p:cNvSpPr/>
          <p:nvPr/>
        </p:nvSpPr>
        <p:spPr>
          <a:xfrm>
            <a:off x="76200" y="76200"/>
            <a:ext cx="6858000" cy="584775"/>
          </a:xfrm>
          <a:prstGeom prst="rect">
            <a:avLst/>
          </a:prstGeom>
          <a:ln w="57150">
            <a:solidFill>
              <a:srgbClr val="00FF00"/>
            </a:solidFill>
          </a:ln>
        </p:spPr>
        <p:txBody>
          <a:bodyPr wrap="square">
            <a:spAutoFit/>
          </a:bodyPr>
          <a:lstStyle/>
          <a:p>
            <a:r>
              <a:rPr lang="en-GB" sz="3200" b="1" i="1" dirty="0">
                <a:solidFill>
                  <a:srgbClr val="FF0000"/>
                </a:solidFill>
                <a:latin typeface="Candara" pitchFamily="34" charset="0"/>
              </a:rPr>
              <a:t>Surface Anatomy of Pleurae and Lungs</a:t>
            </a:r>
            <a:endParaRPr lang="en-GB" sz="3200" i="1" dirty="0">
              <a:solidFill>
                <a:srgbClr val="FF0000"/>
              </a:solidFill>
              <a:latin typeface="Candara" pitchFamily="34" charset="0"/>
            </a:endParaRPr>
          </a:p>
        </p:txBody>
      </p:sp>
      <p:pic>
        <p:nvPicPr>
          <p:cNvPr id="8" name="Picture 2"/>
          <p:cNvPicPr>
            <a:picLocks noChangeAspect="1" noChangeArrowheads="1"/>
          </p:cNvPicPr>
          <p:nvPr/>
        </p:nvPicPr>
        <p:blipFill>
          <a:blip r:embed="rId2"/>
          <a:srcRect l="30454" t="25000" r="12152" b="27083"/>
          <a:stretch>
            <a:fillRect/>
          </a:stretch>
        </p:blipFill>
        <p:spPr bwMode="auto">
          <a:xfrm>
            <a:off x="1295400" y="2462504"/>
            <a:ext cx="7416247" cy="3481096"/>
          </a:xfrm>
          <a:prstGeom prst="rect">
            <a:avLst/>
          </a:prstGeom>
          <a:noFill/>
          <a:ln w="76200">
            <a:solidFill>
              <a:srgbClr val="FFFF00"/>
            </a:solidFill>
            <a:miter lim="800000"/>
            <a:headEnd/>
            <a:tailEnd/>
          </a:ln>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922963"/>
            <a:ext cx="89376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69075"/>
            <a:ext cx="2133600" cy="365125"/>
          </a:xfrm>
        </p:spPr>
        <p:txBody>
          <a:bodyPr/>
          <a:lstStyle/>
          <a:p>
            <a:r>
              <a:rPr lang="en-US" b="1">
                <a:solidFill>
                  <a:srgbClr val="FF0066"/>
                </a:solidFill>
              </a:rPr>
              <a:t>Sunday 24 October 2021</a:t>
            </a:r>
          </a:p>
        </p:txBody>
      </p:sp>
      <p:sp>
        <p:nvSpPr>
          <p:cNvPr id="3" name="Footer Placeholder 2"/>
          <p:cNvSpPr>
            <a:spLocks noGrp="1"/>
          </p:cNvSpPr>
          <p:nvPr>
            <p:ph type="ftr" sz="quarter" idx="11"/>
          </p:nvPr>
        </p:nvSpPr>
        <p:spPr>
          <a:xfrm>
            <a:off x="3124200" y="6569075"/>
            <a:ext cx="2895600" cy="365125"/>
          </a:xfrm>
        </p:spPr>
        <p:txBody>
          <a:bodyPr/>
          <a:lstStyle/>
          <a:p>
            <a:r>
              <a:rPr lang="en-US" b="1" dirty="0">
                <a:solidFill>
                  <a:srgbClr val="FF0066"/>
                </a:solidFill>
              </a:rPr>
              <a:t>Dr. Aiman Qais Afar</a:t>
            </a:r>
          </a:p>
        </p:txBody>
      </p:sp>
      <p:sp>
        <p:nvSpPr>
          <p:cNvPr id="4" name="Slide Number Placeholder 3"/>
          <p:cNvSpPr>
            <a:spLocks noGrp="1"/>
          </p:cNvSpPr>
          <p:nvPr>
            <p:ph type="sldNum" sz="quarter" idx="12"/>
          </p:nvPr>
        </p:nvSpPr>
        <p:spPr>
          <a:xfrm>
            <a:off x="6553200" y="6569075"/>
            <a:ext cx="2133600" cy="365125"/>
          </a:xfrm>
        </p:spPr>
        <p:txBody>
          <a:bodyPr/>
          <a:lstStyle/>
          <a:p>
            <a:fld id="{B6F15528-21DE-4FAA-801E-634DDDAF4B2B}" type="slidenum">
              <a:rPr lang="en-US" b="1" smtClean="0">
                <a:solidFill>
                  <a:srgbClr val="FF0066"/>
                </a:solidFill>
              </a:rPr>
              <a:pPr/>
              <a:t>16</a:t>
            </a:fld>
            <a:endParaRPr lang="en-US" b="1">
              <a:solidFill>
                <a:srgbClr val="FF0066"/>
              </a:solidFill>
            </a:endParaRPr>
          </a:p>
        </p:txBody>
      </p:sp>
      <p:sp>
        <p:nvSpPr>
          <p:cNvPr id="6" name="مستطيل 5"/>
          <p:cNvSpPr/>
          <p:nvPr/>
        </p:nvSpPr>
        <p:spPr>
          <a:xfrm>
            <a:off x="76200" y="76200"/>
            <a:ext cx="6858000" cy="584775"/>
          </a:xfrm>
          <a:prstGeom prst="rect">
            <a:avLst/>
          </a:prstGeom>
          <a:ln w="57150">
            <a:solidFill>
              <a:srgbClr val="00FF00"/>
            </a:solidFill>
          </a:ln>
        </p:spPr>
        <p:txBody>
          <a:bodyPr wrap="square">
            <a:spAutoFit/>
          </a:bodyPr>
          <a:lstStyle/>
          <a:p>
            <a:r>
              <a:rPr lang="en-GB" sz="3200" b="1" i="1" dirty="0">
                <a:solidFill>
                  <a:srgbClr val="FF0000"/>
                </a:solidFill>
                <a:latin typeface="Candara" pitchFamily="34" charset="0"/>
              </a:rPr>
              <a:t>Surface Anatomy of Pleurae and Lungs</a:t>
            </a:r>
            <a:endParaRPr lang="en-GB" sz="3200" i="1" dirty="0">
              <a:solidFill>
                <a:srgbClr val="FF0000"/>
              </a:solidFill>
              <a:latin typeface="Candara" pitchFamily="34" charset="0"/>
            </a:endParaRPr>
          </a:p>
        </p:txBody>
      </p:sp>
      <p:sp>
        <p:nvSpPr>
          <p:cNvPr id="7" name="Rectangle 6"/>
          <p:cNvSpPr/>
          <p:nvPr/>
        </p:nvSpPr>
        <p:spPr>
          <a:xfrm>
            <a:off x="0" y="685800"/>
            <a:ext cx="8991600" cy="1200329"/>
          </a:xfrm>
          <a:prstGeom prst="rect">
            <a:avLst/>
          </a:prstGeom>
        </p:spPr>
        <p:txBody>
          <a:bodyPr wrap="square">
            <a:spAutoFit/>
          </a:bodyPr>
          <a:lstStyle/>
          <a:p>
            <a:pPr>
              <a:buFont typeface="Wingdings" pitchFamily="2" charset="2"/>
              <a:buChar char="v"/>
            </a:pPr>
            <a:r>
              <a:rPr lang="en-GB" sz="2400" b="1" i="1" dirty="0">
                <a:latin typeface="Candara" pitchFamily="34" charset="0"/>
              </a:rPr>
              <a:t>The oblique fissure of the lungs extends from the level of the </a:t>
            </a:r>
            <a:r>
              <a:rPr lang="en-GB" sz="2400" b="1" i="1" dirty="0" err="1">
                <a:latin typeface="Candara" pitchFamily="34" charset="0"/>
              </a:rPr>
              <a:t>spinous</a:t>
            </a:r>
            <a:r>
              <a:rPr lang="en-GB" sz="2400" b="1" i="1" dirty="0">
                <a:latin typeface="Candara" pitchFamily="34" charset="0"/>
              </a:rPr>
              <a:t> process of the </a:t>
            </a:r>
            <a:r>
              <a:rPr lang="en-GB" sz="2400" b="1" i="1" dirty="0">
                <a:solidFill>
                  <a:srgbClr val="FF0000"/>
                </a:solidFill>
                <a:latin typeface="Candara" pitchFamily="34" charset="0"/>
              </a:rPr>
              <a:t>T2 vertebra posteriorly</a:t>
            </a:r>
            <a:r>
              <a:rPr lang="en-GB" sz="2400" b="1" i="1" dirty="0">
                <a:latin typeface="Candara" pitchFamily="34" charset="0"/>
              </a:rPr>
              <a:t> to the </a:t>
            </a:r>
            <a:r>
              <a:rPr lang="en-GB" sz="2400" b="1" i="1" dirty="0">
                <a:solidFill>
                  <a:srgbClr val="FF0000"/>
                </a:solidFill>
                <a:latin typeface="Candara" pitchFamily="34" charset="0"/>
              </a:rPr>
              <a:t>6th costal cartilage anteriorly,</a:t>
            </a:r>
            <a:r>
              <a:rPr lang="en-GB" sz="2400" b="1" i="1" dirty="0">
                <a:latin typeface="Candara" pitchFamily="34" charset="0"/>
              </a:rPr>
              <a:t> </a:t>
            </a:r>
          </a:p>
        </p:txBody>
      </p:sp>
      <p:pic>
        <p:nvPicPr>
          <p:cNvPr id="8" name="Picture 4"/>
          <p:cNvPicPr>
            <a:picLocks noChangeAspect="1" noChangeArrowheads="1"/>
          </p:cNvPicPr>
          <p:nvPr/>
        </p:nvPicPr>
        <p:blipFill>
          <a:blip r:embed="rId2" cstate="print"/>
          <a:srcRect l="25769" t="32291" r="42020" b="8333"/>
          <a:stretch>
            <a:fillRect/>
          </a:stretch>
        </p:blipFill>
        <p:spPr bwMode="auto">
          <a:xfrm>
            <a:off x="9829800" y="4876800"/>
            <a:ext cx="763122" cy="790872"/>
          </a:xfrm>
          <a:prstGeom prst="rect">
            <a:avLst/>
          </a:prstGeom>
          <a:noFill/>
          <a:ln w="57150">
            <a:solidFill>
              <a:srgbClr val="00FF00"/>
            </a:solidFill>
            <a:miter lim="800000"/>
            <a:headEnd/>
            <a:tailEnd/>
          </a:ln>
        </p:spPr>
      </p:pic>
      <p:sp>
        <p:nvSpPr>
          <p:cNvPr id="9" name="Rectangle 8"/>
          <p:cNvSpPr/>
          <p:nvPr/>
        </p:nvSpPr>
        <p:spPr>
          <a:xfrm>
            <a:off x="76200" y="5429071"/>
            <a:ext cx="8915400" cy="1200329"/>
          </a:xfrm>
          <a:prstGeom prst="rect">
            <a:avLst/>
          </a:prstGeom>
        </p:spPr>
        <p:txBody>
          <a:bodyPr wrap="square">
            <a:spAutoFit/>
          </a:bodyPr>
          <a:lstStyle/>
          <a:p>
            <a:pPr lvl="0">
              <a:buFont typeface="Wingdings" pitchFamily="2" charset="2"/>
              <a:buChar char="v"/>
            </a:pPr>
            <a:r>
              <a:rPr lang="en-GB" sz="2400" b="1" i="1" dirty="0">
                <a:solidFill>
                  <a:prstClr val="black"/>
                </a:solidFill>
                <a:latin typeface="Candara" pitchFamily="34" charset="0"/>
              </a:rPr>
              <a:t>which coincides approximately with </a:t>
            </a:r>
            <a:r>
              <a:rPr lang="en-GB" sz="2400" b="1" i="1" dirty="0">
                <a:solidFill>
                  <a:srgbClr val="472EFC"/>
                </a:solidFill>
                <a:latin typeface="Candara" pitchFamily="34" charset="0"/>
              </a:rPr>
              <a:t>the medial border of the scapula when the upper limb is elevated above the head (</a:t>
            </a:r>
            <a:r>
              <a:rPr lang="en-GB" sz="2400" b="1" i="1" dirty="0">
                <a:solidFill>
                  <a:prstClr val="black"/>
                </a:solidFill>
                <a:latin typeface="Candara" pitchFamily="34" charset="0"/>
              </a:rPr>
              <a:t>causing the inferior angle to be rotated laterally).</a:t>
            </a:r>
          </a:p>
        </p:txBody>
      </p:sp>
      <p:pic>
        <p:nvPicPr>
          <p:cNvPr id="2050" name="Picture 2" descr="PLEURA LUNG Prof Saeed Abuel Makarem Objectives By"/>
          <p:cNvPicPr>
            <a:picLocks noChangeAspect="1" noChangeArrowheads="1"/>
          </p:cNvPicPr>
          <p:nvPr/>
        </p:nvPicPr>
        <p:blipFill rotWithShape="1">
          <a:blip r:embed="rId3">
            <a:extLst>
              <a:ext uri="{28A0092B-C50C-407E-A947-70E740481C1C}">
                <a14:useLocalDpi xmlns:a14="http://schemas.microsoft.com/office/drawing/2010/main" val="0"/>
              </a:ext>
            </a:extLst>
          </a:blip>
          <a:srcRect l="5911" t="14104" r="2222" b="5002"/>
          <a:stretch/>
        </p:blipFill>
        <p:spPr bwMode="auto">
          <a:xfrm>
            <a:off x="3429000" y="1651952"/>
            <a:ext cx="5562600" cy="3673672"/>
          </a:xfrm>
          <a:prstGeom prst="rect">
            <a:avLst/>
          </a:prstGeom>
          <a:noFill/>
          <a:ln w="57150">
            <a:solidFill>
              <a:srgbClr val="FF0066"/>
            </a:solidFill>
          </a:ln>
          <a:extLst>
            <a:ext uri="{909E8E84-426E-40DD-AFC4-6F175D3DCCD1}">
              <a14:hiddenFill xmlns:a14="http://schemas.microsoft.com/office/drawing/2010/main">
                <a:solidFill>
                  <a:srgbClr val="FFFFFF"/>
                </a:solidFill>
              </a14:hiddenFill>
            </a:ext>
          </a:extLst>
        </p:spPr>
      </p:pic>
      <p:pic>
        <p:nvPicPr>
          <p:cNvPr id="2052" name="Picture 4" descr="Describe the external surfaces of the lungs including their fissures and  relationships of other organs to their surfaces. Diagram | Quizlet"/>
          <p:cNvPicPr>
            <a:picLocks noChangeAspect="1" noChangeArrowheads="1"/>
          </p:cNvPicPr>
          <p:nvPr/>
        </p:nvPicPr>
        <p:blipFill rotWithShape="1">
          <a:blip r:embed="rId4">
            <a:extLst>
              <a:ext uri="{28A0092B-C50C-407E-A947-70E740481C1C}">
                <a14:useLocalDpi xmlns:a14="http://schemas.microsoft.com/office/drawing/2010/main" val="0"/>
              </a:ext>
            </a:extLst>
          </a:blip>
          <a:srcRect t="14581" r="45120"/>
          <a:stretch/>
        </p:blipFill>
        <p:spPr bwMode="auto">
          <a:xfrm>
            <a:off x="315552" y="1962329"/>
            <a:ext cx="2881141" cy="3363295"/>
          </a:xfrm>
          <a:prstGeom prst="rect">
            <a:avLst/>
          </a:prstGeom>
          <a:noFill/>
          <a:ln w="57150">
            <a:solidFill>
              <a:srgbClr val="FF00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99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r>
              <a:rPr lang="en-US" b="1">
                <a:solidFill>
                  <a:prstClr val="black"/>
                </a:solidFill>
              </a:rPr>
              <a:t>Sunday 24 October 2021</a:t>
            </a:r>
          </a:p>
        </p:txBody>
      </p:sp>
      <p:sp>
        <p:nvSpPr>
          <p:cNvPr id="3" name="عنصر نائب للتذييل 2"/>
          <p:cNvSpPr>
            <a:spLocks noGrp="1"/>
          </p:cNvSpPr>
          <p:nvPr>
            <p:ph type="ftr" sz="quarter" idx="11"/>
          </p:nvPr>
        </p:nvSpPr>
        <p:spPr/>
        <p:txBody>
          <a:bodyPr/>
          <a:lstStyle/>
          <a:p>
            <a:r>
              <a:rPr lang="en-US" b="1">
                <a:solidFill>
                  <a:prstClr val="black"/>
                </a:solidFill>
              </a:rPr>
              <a:t>Dr. Aiman Qais Afar</a:t>
            </a:r>
          </a:p>
        </p:txBody>
      </p:sp>
      <p:sp>
        <p:nvSpPr>
          <p:cNvPr id="4" name="عنصر نائب لرقم الشريحة 3"/>
          <p:cNvSpPr>
            <a:spLocks noGrp="1"/>
          </p:cNvSpPr>
          <p:nvPr>
            <p:ph type="sldNum" sz="quarter" idx="12"/>
          </p:nvPr>
        </p:nvSpPr>
        <p:spPr/>
        <p:txBody>
          <a:bodyPr/>
          <a:lstStyle/>
          <a:p>
            <a:fld id="{B6F15528-21DE-4FAA-801E-634DDDAF4B2B}" type="slidenum">
              <a:rPr lang="en-US" b="1" smtClean="0">
                <a:solidFill>
                  <a:prstClr val="black"/>
                </a:solidFill>
              </a:rPr>
              <a:pPr/>
              <a:t>17</a:t>
            </a:fld>
            <a:endParaRPr lang="en-US" b="1">
              <a:solidFill>
                <a:prstClr val="black"/>
              </a:solidFill>
            </a:endParaRPr>
          </a:p>
        </p:txBody>
      </p:sp>
      <p:pic>
        <p:nvPicPr>
          <p:cNvPr id="6" name="Picture 4"/>
          <p:cNvPicPr>
            <a:picLocks noChangeAspect="1" noChangeArrowheads="1"/>
          </p:cNvPicPr>
          <p:nvPr/>
        </p:nvPicPr>
        <p:blipFill>
          <a:blip r:embed="rId2" cstate="print"/>
          <a:srcRect l="25769" t="32291" r="42020" b="8333"/>
          <a:stretch>
            <a:fillRect/>
          </a:stretch>
        </p:blipFill>
        <p:spPr bwMode="auto">
          <a:xfrm>
            <a:off x="1819444" y="228600"/>
            <a:ext cx="5952956" cy="6169429"/>
          </a:xfrm>
          <a:prstGeom prst="rect">
            <a:avLst/>
          </a:prstGeom>
          <a:noFill/>
          <a:ln w="57150">
            <a:solidFill>
              <a:srgbClr val="FF0066"/>
            </a:solidFill>
            <a:miter lim="800000"/>
            <a:headEnd/>
            <a:tailEnd/>
          </a:ln>
        </p:spPr>
      </p:pic>
    </p:spTree>
    <p:extLst>
      <p:ext uri="{BB962C8B-B14F-4D97-AF65-F5344CB8AC3E}">
        <p14:creationId xmlns:p14="http://schemas.microsoft.com/office/powerpoint/2010/main" val="255060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381000" y="6553200"/>
            <a:ext cx="1981200" cy="365125"/>
          </a:xfrm>
        </p:spPr>
        <p:txBody>
          <a:bodyPr/>
          <a:lstStyle/>
          <a:p>
            <a:r>
              <a:rPr lang="en-US" b="1" dirty="0">
                <a:solidFill>
                  <a:prstClr val="black"/>
                </a:solidFill>
              </a:rPr>
              <a:t>Sunday 24 October 2021</a:t>
            </a:r>
          </a:p>
        </p:txBody>
      </p:sp>
      <p:sp>
        <p:nvSpPr>
          <p:cNvPr id="3" name="عنصر نائب للتذييل 2"/>
          <p:cNvSpPr>
            <a:spLocks noGrp="1"/>
          </p:cNvSpPr>
          <p:nvPr>
            <p:ph type="ftr" sz="quarter" idx="11"/>
          </p:nvPr>
        </p:nvSpPr>
        <p:spPr>
          <a:xfrm>
            <a:off x="3124200" y="6553200"/>
            <a:ext cx="2895600" cy="365125"/>
          </a:xfrm>
        </p:spPr>
        <p:txBody>
          <a:bodyPr/>
          <a:lstStyle/>
          <a:p>
            <a:r>
              <a:rPr lang="en-US" b="1">
                <a:solidFill>
                  <a:prstClr val="black"/>
                </a:solidFill>
              </a:rPr>
              <a:t>Dr. Aiman Qais Afar</a:t>
            </a:r>
          </a:p>
        </p:txBody>
      </p:sp>
      <p:sp>
        <p:nvSpPr>
          <p:cNvPr id="4" name="عنصر نائب لرقم الشريحة 3"/>
          <p:cNvSpPr>
            <a:spLocks noGrp="1"/>
          </p:cNvSpPr>
          <p:nvPr>
            <p:ph type="sldNum" sz="quarter" idx="12"/>
          </p:nvPr>
        </p:nvSpPr>
        <p:spPr>
          <a:xfrm>
            <a:off x="6553200" y="6492875"/>
            <a:ext cx="2133600" cy="365125"/>
          </a:xfrm>
        </p:spPr>
        <p:txBody>
          <a:bodyPr/>
          <a:lstStyle/>
          <a:p>
            <a:fld id="{B6F15528-21DE-4FAA-801E-634DDDAF4B2B}" type="slidenum">
              <a:rPr lang="en-US" b="1" smtClean="0">
                <a:solidFill>
                  <a:prstClr val="black"/>
                </a:solidFill>
              </a:rPr>
              <a:pPr/>
              <a:t>18</a:t>
            </a:fld>
            <a:endParaRPr lang="en-US" b="1">
              <a:solidFill>
                <a:prstClr val="black"/>
              </a:solidFill>
            </a:endParaRPr>
          </a:p>
        </p:txBody>
      </p:sp>
      <p:pic>
        <p:nvPicPr>
          <p:cNvPr id="5" name="Picture 2"/>
          <p:cNvPicPr>
            <a:picLocks noChangeAspect="1" noChangeArrowheads="1"/>
          </p:cNvPicPr>
          <p:nvPr/>
        </p:nvPicPr>
        <p:blipFill>
          <a:blip r:embed="rId2" cstate="print"/>
          <a:srcRect l="26354" t="26042" r="41435" b="21875"/>
          <a:stretch>
            <a:fillRect/>
          </a:stretch>
        </p:blipFill>
        <p:spPr bwMode="auto">
          <a:xfrm>
            <a:off x="1143000" y="228600"/>
            <a:ext cx="6918960" cy="6289964"/>
          </a:xfrm>
          <a:prstGeom prst="rect">
            <a:avLst/>
          </a:prstGeom>
          <a:noFill/>
          <a:ln w="57150">
            <a:solidFill>
              <a:srgbClr val="FF0066"/>
            </a:solidFill>
            <a:miter lim="800000"/>
            <a:headEnd/>
            <a:tailEnd/>
          </a:ln>
        </p:spPr>
      </p:pic>
    </p:spTree>
    <p:extLst>
      <p:ext uri="{BB962C8B-B14F-4D97-AF65-F5344CB8AC3E}">
        <p14:creationId xmlns:p14="http://schemas.microsoft.com/office/powerpoint/2010/main" val="167217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884671" cy="584775"/>
          </a:xfrm>
          <a:prstGeom prst="rect">
            <a:avLst/>
          </a:prstGeom>
          <a:ln w="57150">
            <a:solidFill>
              <a:srgbClr val="472EFC"/>
            </a:solidFill>
          </a:ln>
        </p:spPr>
        <p:txBody>
          <a:bodyPr wrap="none">
            <a:spAutoFit/>
          </a:bodyPr>
          <a:lstStyle/>
          <a:p>
            <a:r>
              <a:rPr lang="en-US" sz="3200" b="1" i="1" dirty="0">
                <a:solidFill>
                  <a:schemeClr val="accent6">
                    <a:lumMod val="50000"/>
                  </a:schemeClr>
                </a:solidFill>
                <a:latin typeface="Candara" pitchFamily="34" charset="0"/>
              </a:rPr>
              <a:t>Nerve Supply of the Pleura</a:t>
            </a:r>
            <a:endParaRPr lang="ar-IQ" sz="3200" b="1" i="1" dirty="0">
              <a:solidFill>
                <a:schemeClr val="accent6">
                  <a:lumMod val="50000"/>
                </a:schemeClr>
              </a:solidFill>
              <a:latin typeface="Candara" pitchFamily="34" charset="0"/>
            </a:endParaRPr>
          </a:p>
        </p:txBody>
      </p:sp>
      <p:sp>
        <p:nvSpPr>
          <p:cNvPr id="3" name="Rectangle 2"/>
          <p:cNvSpPr/>
          <p:nvPr/>
        </p:nvSpPr>
        <p:spPr>
          <a:xfrm>
            <a:off x="152400" y="838200"/>
            <a:ext cx="4800600" cy="5632311"/>
          </a:xfrm>
          <a:prstGeom prst="rect">
            <a:avLst/>
          </a:prstGeom>
          <a:ln>
            <a:noFill/>
          </a:ln>
        </p:spPr>
        <p:txBody>
          <a:bodyPr wrap="square">
            <a:spAutoFit/>
          </a:bodyPr>
          <a:lstStyle/>
          <a:p>
            <a:r>
              <a:rPr lang="en-US" sz="2400" b="1" i="1" dirty="0">
                <a:latin typeface="Candara" pitchFamily="34" charset="0"/>
              </a:rPr>
              <a:t>The parietal pleura is sensitive to pain, temperature, touch, and pressure and is supplied as follows:</a:t>
            </a:r>
          </a:p>
          <a:p>
            <a:endParaRPr lang="en-US" sz="2400" b="1" i="1" dirty="0">
              <a:latin typeface="Candara" pitchFamily="34" charset="0"/>
            </a:endParaRPr>
          </a:p>
          <a:p>
            <a:r>
              <a:rPr lang="en-US" sz="2400" b="1" i="1" dirty="0">
                <a:solidFill>
                  <a:srgbClr val="7030A0"/>
                </a:solidFill>
                <a:latin typeface="Candara" pitchFamily="34" charset="0"/>
              </a:rPr>
              <a:t>■ ■ The costal pleura </a:t>
            </a:r>
            <a:r>
              <a:rPr lang="en-US" sz="2400" b="1" i="1" dirty="0">
                <a:latin typeface="Candara" pitchFamily="34" charset="0"/>
              </a:rPr>
              <a:t>is segmentally supplied by the </a:t>
            </a:r>
            <a:r>
              <a:rPr lang="en-US" sz="2400" b="1" i="1" dirty="0">
                <a:solidFill>
                  <a:schemeClr val="accent6">
                    <a:lumMod val="75000"/>
                  </a:schemeClr>
                </a:solidFill>
                <a:latin typeface="Candara" pitchFamily="34" charset="0"/>
              </a:rPr>
              <a:t>intercostal nerves.</a:t>
            </a:r>
          </a:p>
          <a:p>
            <a:endParaRPr lang="en-US" sz="2400" b="1" i="1" dirty="0">
              <a:latin typeface="Candara" pitchFamily="34" charset="0"/>
            </a:endParaRPr>
          </a:p>
          <a:p>
            <a:r>
              <a:rPr lang="en-US" sz="2400" b="1" i="1" dirty="0">
                <a:latin typeface="Candara" pitchFamily="34" charset="0"/>
              </a:rPr>
              <a:t>■ ■ </a:t>
            </a:r>
            <a:r>
              <a:rPr lang="en-US" sz="2400" b="1" i="1" dirty="0">
                <a:solidFill>
                  <a:srgbClr val="FF3300"/>
                </a:solidFill>
                <a:latin typeface="Candara" pitchFamily="34" charset="0"/>
              </a:rPr>
              <a:t>The mediastinal pleura </a:t>
            </a:r>
            <a:r>
              <a:rPr lang="en-US" sz="2400" b="1" i="1" dirty="0">
                <a:latin typeface="Candara" pitchFamily="34" charset="0"/>
              </a:rPr>
              <a:t>is supplied by the </a:t>
            </a:r>
            <a:r>
              <a:rPr lang="en-US" sz="2400" b="1" i="1" dirty="0">
                <a:solidFill>
                  <a:schemeClr val="accent6">
                    <a:lumMod val="75000"/>
                  </a:schemeClr>
                </a:solidFill>
                <a:latin typeface="Candara" pitchFamily="34" charset="0"/>
              </a:rPr>
              <a:t>phrenic nerve</a:t>
            </a:r>
            <a:r>
              <a:rPr lang="en-US" sz="2400" b="1" i="1" dirty="0">
                <a:solidFill>
                  <a:srgbClr val="FFC000"/>
                </a:solidFill>
                <a:latin typeface="Candara" pitchFamily="34" charset="0"/>
              </a:rPr>
              <a:t>.</a:t>
            </a:r>
          </a:p>
          <a:p>
            <a:endParaRPr lang="en-US" sz="2400" b="1" i="1" dirty="0">
              <a:latin typeface="Candara" pitchFamily="34" charset="0"/>
            </a:endParaRPr>
          </a:p>
          <a:p>
            <a:r>
              <a:rPr lang="en-US" sz="2400" b="1" i="1" dirty="0">
                <a:latin typeface="Candara" pitchFamily="34" charset="0"/>
              </a:rPr>
              <a:t>■ ■ </a:t>
            </a:r>
            <a:r>
              <a:rPr lang="en-US" sz="2400" b="1" i="1" dirty="0">
                <a:solidFill>
                  <a:srgbClr val="00FF00"/>
                </a:solidFill>
                <a:latin typeface="Candara" pitchFamily="34" charset="0"/>
              </a:rPr>
              <a:t>The diaphragmatic pleura </a:t>
            </a:r>
            <a:r>
              <a:rPr lang="en-US" sz="2400" b="1" i="1" dirty="0">
                <a:latin typeface="Candara" pitchFamily="34" charset="0"/>
              </a:rPr>
              <a:t>is supplied over the domes by the </a:t>
            </a:r>
            <a:r>
              <a:rPr lang="en-US" sz="2400" b="1" i="1" dirty="0">
                <a:solidFill>
                  <a:schemeClr val="accent6">
                    <a:lumMod val="50000"/>
                  </a:schemeClr>
                </a:solidFill>
                <a:latin typeface="Candara" pitchFamily="34" charset="0"/>
              </a:rPr>
              <a:t>phrenic nerve</a:t>
            </a:r>
            <a:r>
              <a:rPr lang="en-US" sz="2400" b="1" i="1" dirty="0">
                <a:solidFill>
                  <a:srgbClr val="FFC000"/>
                </a:solidFill>
                <a:latin typeface="Candara" pitchFamily="34" charset="0"/>
              </a:rPr>
              <a:t> </a:t>
            </a:r>
            <a:r>
              <a:rPr lang="en-US" sz="2400" b="1" i="1" dirty="0">
                <a:latin typeface="Candara" pitchFamily="34" charset="0"/>
              </a:rPr>
              <a:t>and around the periphery by </a:t>
            </a:r>
            <a:r>
              <a:rPr lang="en-US" sz="2400" b="1" i="1" dirty="0">
                <a:solidFill>
                  <a:schemeClr val="accent6">
                    <a:lumMod val="50000"/>
                  </a:schemeClr>
                </a:solidFill>
                <a:latin typeface="Candara" pitchFamily="34" charset="0"/>
              </a:rPr>
              <a:t>the lower six intercostal nerves</a:t>
            </a:r>
            <a:endParaRPr lang="ar-IQ" sz="2400" b="1" i="1" dirty="0">
              <a:solidFill>
                <a:schemeClr val="accent6">
                  <a:lumMod val="50000"/>
                </a:schemeClr>
              </a:solidFill>
              <a:latin typeface="Candara" pitchFamily="34" charset="0"/>
            </a:endParaRPr>
          </a:p>
        </p:txBody>
      </p:sp>
      <p:pic>
        <p:nvPicPr>
          <p:cNvPr id="4" name="Picture 2"/>
          <p:cNvPicPr>
            <a:picLocks noChangeAspect="1" noChangeArrowheads="1"/>
          </p:cNvPicPr>
          <p:nvPr/>
        </p:nvPicPr>
        <p:blipFill>
          <a:blip r:embed="rId2" cstate="print"/>
          <a:srcRect l="49780" t="27083" r="29722" b="36458"/>
          <a:stretch>
            <a:fillRect/>
          </a:stretch>
        </p:blipFill>
        <p:spPr bwMode="auto">
          <a:xfrm>
            <a:off x="4876800" y="1143000"/>
            <a:ext cx="4114800" cy="4114800"/>
          </a:xfrm>
          <a:prstGeom prst="rect">
            <a:avLst/>
          </a:prstGeom>
          <a:noFill/>
          <a:ln w="57150">
            <a:solidFill>
              <a:srgbClr val="00FF00"/>
            </a:solidFill>
            <a:miter lim="800000"/>
            <a:headEnd/>
            <a:tailEnd/>
          </a:ln>
        </p:spPr>
      </p:pic>
      <p:sp>
        <p:nvSpPr>
          <p:cNvPr id="5" name="Date Placeholder 4"/>
          <p:cNvSpPr>
            <a:spLocks noGrp="1"/>
          </p:cNvSpPr>
          <p:nvPr>
            <p:ph type="dt" sz="half" idx="10"/>
          </p:nvPr>
        </p:nvSpPr>
        <p:spPr>
          <a:xfrm>
            <a:off x="457200" y="6416675"/>
            <a:ext cx="1752600" cy="365125"/>
          </a:xfrm>
        </p:spPr>
        <p:txBody>
          <a:bodyPr/>
          <a:lstStyle/>
          <a:p>
            <a:r>
              <a:rPr lang="en-US" b="1">
                <a:solidFill>
                  <a:srgbClr val="FF0066"/>
                </a:solidFill>
              </a:rPr>
              <a:t>Sunday 24 October 2021</a:t>
            </a:r>
            <a:endParaRPr lang="en-US" b="1" dirty="0">
              <a:solidFill>
                <a:srgbClr val="FF0066"/>
              </a:solidFill>
            </a:endParaRPr>
          </a:p>
        </p:txBody>
      </p:sp>
      <p:sp>
        <p:nvSpPr>
          <p:cNvPr id="6" name="Slide Number Placeholder 5"/>
          <p:cNvSpPr>
            <a:spLocks noGrp="1"/>
          </p:cNvSpPr>
          <p:nvPr>
            <p:ph type="sldNum" sz="quarter" idx="12"/>
          </p:nvPr>
        </p:nvSpPr>
        <p:spPr>
          <a:xfrm>
            <a:off x="8305800" y="6416675"/>
            <a:ext cx="381000" cy="365125"/>
          </a:xfrm>
        </p:spPr>
        <p:txBody>
          <a:bodyPr/>
          <a:lstStyle/>
          <a:p>
            <a:fld id="{B6F15528-21DE-4FAA-801E-634DDDAF4B2B}" type="slidenum">
              <a:rPr lang="en-US" b="1" smtClean="0">
                <a:solidFill>
                  <a:srgbClr val="FF0066"/>
                </a:solidFill>
              </a:rPr>
              <a:pPr/>
              <a:t>19</a:t>
            </a:fld>
            <a:endParaRPr lang="en-US" b="1" dirty="0">
              <a:solidFill>
                <a:srgbClr val="FF0066"/>
              </a:solidFill>
            </a:endParaRPr>
          </a:p>
        </p:txBody>
      </p:sp>
      <p:sp>
        <p:nvSpPr>
          <p:cNvPr id="7" name="Footer Placeholder 6"/>
          <p:cNvSpPr>
            <a:spLocks noGrp="1"/>
          </p:cNvSpPr>
          <p:nvPr>
            <p:ph type="ftr" sz="quarter" idx="11"/>
          </p:nvPr>
        </p:nvSpPr>
        <p:spPr>
          <a:xfrm>
            <a:off x="3124200" y="6416675"/>
            <a:ext cx="2895600" cy="365125"/>
          </a:xfrm>
        </p:spPr>
        <p:txBody>
          <a:bodyPr/>
          <a:lstStyle/>
          <a:p>
            <a:r>
              <a:rPr lang="en-US" b="1">
                <a:solidFill>
                  <a:srgbClr val="FF0066"/>
                </a:solidFill>
              </a:rPr>
              <a:t>Dr. Aiman Qais Afar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1638077" cy="646331"/>
          </a:xfrm>
          <a:prstGeom prst="rect">
            <a:avLst/>
          </a:prstGeom>
          <a:ln w="57150">
            <a:solidFill>
              <a:schemeClr val="tx1"/>
            </a:solidFill>
          </a:ln>
        </p:spPr>
        <p:txBody>
          <a:bodyPr wrap="none">
            <a:spAutoFit/>
          </a:bodyPr>
          <a:lstStyle/>
          <a:p>
            <a:r>
              <a:rPr lang="en-US" sz="3600" b="1" i="1" dirty="0">
                <a:solidFill>
                  <a:srgbClr val="FF0000"/>
                </a:solidFill>
                <a:latin typeface="Candara" pitchFamily="34" charset="0"/>
              </a:rPr>
              <a:t>Pleurae</a:t>
            </a:r>
            <a:endParaRPr lang="ar-IQ" sz="3600" b="1" i="1" dirty="0">
              <a:solidFill>
                <a:srgbClr val="FF0000"/>
              </a:solidFill>
              <a:latin typeface="Candara" pitchFamily="34" charset="0"/>
            </a:endParaRPr>
          </a:p>
        </p:txBody>
      </p:sp>
      <p:sp>
        <p:nvSpPr>
          <p:cNvPr id="3" name="Rectangle 2"/>
          <p:cNvSpPr/>
          <p:nvPr/>
        </p:nvSpPr>
        <p:spPr>
          <a:xfrm>
            <a:off x="152400" y="848380"/>
            <a:ext cx="4161717" cy="523220"/>
          </a:xfrm>
          <a:prstGeom prst="rect">
            <a:avLst/>
          </a:prstGeom>
          <a:ln w="57150">
            <a:solidFill>
              <a:srgbClr val="00FF00"/>
            </a:solidFill>
          </a:ln>
        </p:spPr>
        <p:txBody>
          <a:bodyPr wrap="none">
            <a:spAutoFit/>
          </a:bodyPr>
          <a:lstStyle/>
          <a:p>
            <a:r>
              <a:rPr lang="en-US" sz="2800" b="1" i="1" dirty="0">
                <a:solidFill>
                  <a:schemeClr val="accent4">
                    <a:lumMod val="50000"/>
                  </a:schemeClr>
                </a:solidFill>
                <a:latin typeface="Candara" pitchFamily="34" charset="0"/>
              </a:rPr>
              <a:t>Development</a:t>
            </a:r>
            <a:r>
              <a:rPr lang="en-US" sz="2400" b="1" i="1" dirty="0">
                <a:solidFill>
                  <a:schemeClr val="accent4">
                    <a:lumMod val="50000"/>
                  </a:schemeClr>
                </a:solidFill>
                <a:latin typeface="Candara" pitchFamily="34" charset="0"/>
              </a:rPr>
              <a:t> </a:t>
            </a:r>
            <a:r>
              <a:rPr lang="en-US" sz="2800" b="1" i="1" dirty="0">
                <a:solidFill>
                  <a:schemeClr val="accent4">
                    <a:lumMod val="50000"/>
                  </a:schemeClr>
                </a:solidFill>
                <a:latin typeface="Candara" pitchFamily="34" charset="0"/>
              </a:rPr>
              <a:t>of the lungs</a:t>
            </a:r>
            <a:endParaRPr lang="ar-IQ" sz="2400" b="1" i="1" dirty="0">
              <a:solidFill>
                <a:schemeClr val="accent4">
                  <a:lumMod val="50000"/>
                </a:schemeClr>
              </a:solidFill>
              <a:latin typeface="Candara" pitchFamily="34" charset="0"/>
            </a:endParaRPr>
          </a:p>
        </p:txBody>
      </p:sp>
      <p:pic>
        <p:nvPicPr>
          <p:cNvPr id="1026" name="Picture 2"/>
          <p:cNvPicPr>
            <a:picLocks noChangeAspect="1" noChangeArrowheads="1"/>
          </p:cNvPicPr>
          <p:nvPr/>
        </p:nvPicPr>
        <p:blipFill>
          <a:blip r:embed="rId2" cstate="print"/>
          <a:srcRect l="50952" t="15625" r="26208" b="28125"/>
          <a:stretch>
            <a:fillRect/>
          </a:stretch>
        </p:blipFill>
        <p:spPr bwMode="auto">
          <a:xfrm>
            <a:off x="4495800" y="228600"/>
            <a:ext cx="4419600" cy="6119446"/>
          </a:xfrm>
          <a:prstGeom prst="rect">
            <a:avLst/>
          </a:prstGeom>
          <a:noFill/>
          <a:ln w="57150">
            <a:solidFill>
              <a:srgbClr val="00FF00"/>
            </a:solidFill>
            <a:miter lim="800000"/>
            <a:headEnd/>
            <a:tailEnd/>
          </a:ln>
        </p:spPr>
      </p:pic>
      <p:sp>
        <p:nvSpPr>
          <p:cNvPr id="5" name="Rectangle 4"/>
          <p:cNvSpPr/>
          <p:nvPr/>
        </p:nvSpPr>
        <p:spPr>
          <a:xfrm>
            <a:off x="228600" y="1447800"/>
            <a:ext cx="3962400" cy="4893647"/>
          </a:xfrm>
          <a:prstGeom prst="rect">
            <a:avLst/>
          </a:prstGeom>
        </p:spPr>
        <p:txBody>
          <a:bodyPr wrap="square">
            <a:spAutoFit/>
          </a:bodyPr>
          <a:lstStyle/>
          <a:p>
            <a:pPr>
              <a:buFont typeface="Wingdings" pitchFamily="2" charset="2"/>
              <a:buChar char="v"/>
            </a:pPr>
            <a:r>
              <a:rPr lang="en-US" sz="2400" b="1" i="1" dirty="0">
                <a:latin typeface="Candara" pitchFamily="34" charset="0"/>
              </a:rPr>
              <a:t>Each lung bud invaginates the wall of the coelomic cavity </a:t>
            </a:r>
          </a:p>
          <a:p>
            <a:pPr>
              <a:buFont typeface="Wingdings" pitchFamily="2" charset="2"/>
              <a:buChar char="v"/>
            </a:pPr>
            <a:endParaRPr lang="en-US" sz="2400" b="1" i="1" dirty="0">
              <a:latin typeface="Candara" pitchFamily="34" charset="0"/>
            </a:endParaRPr>
          </a:p>
          <a:p>
            <a:pPr>
              <a:buFont typeface="Wingdings" pitchFamily="2" charset="2"/>
              <a:buChar char="v"/>
            </a:pPr>
            <a:r>
              <a:rPr lang="en-US" sz="2400" b="1" i="1" dirty="0">
                <a:latin typeface="Candara" pitchFamily="34" charset="0"/>
              </a:rPr>
              <a:t>The lung is covered with </a:t>
            </a:r>
            <a:r>
              <a:rPr lang="en-US" sz="2400" b="1" i="1" dirty="0">
                <a:solidFill>
                  <a:srgbClr val="C00000"/>
                </a:solidFill>
                <a:latin typeface="Candara" pitchFamily="34" charset="0"/>
              </a:rPr>
              <a:t>visceral pleura </a:t>
            </a:r>
            <a:r>
              <a:rPr lang="en-US" sz="2400" b="1" i="1" dirty="0">
                <a:latin typeface="Candara" pitchFamily="34" charset="0"/>
              </a:rPr>
              <a:t>and the thoracic wall is lined </a:t>
            </a:r>
          </a:p>
          <a:p>
            <a:r>
              <a:rPr lang="en-US" sz="2400" b="1" i="1" dirty="0">
                <a:latin typeface="Candara" pitchFamily="34" charset="0"/>
              </a:rPr>
              <a:t>with </a:t>
            </a:r>
            <a:r>
              <a:rPr lang="en-US" sz="2400" b="1" i="1" dirty="0">
                <a:solidFill>
                  <a:srgbClr val="C00000"/>
                </a:solidFill>
                <a:latin typeface="Candara" pitchFamily="34" charset="0"/>
              </a:rPr>
              <a:t>parietal pleura</a:t>
            </a:r>
            <a:r>
              <a:rPr lang="en-US" sz="2400" b="1" i="1" dirty="0">
                <a:latin typeface="Candara" pitchFamily="34" charset="0"/>
              </a:rPr>
              <a:t>. </a:t>
            </a:r>
          </a:p>
          <a:p>
            <a:endParaRPr lang="en-US" sz="2400" b="1" i="1" dirty="0">
              <a:latin typeface="Candara" pitchFamily="34" charset="0"/>
            </a:endParaRPr>
          </a:p>
          <a:p>
            <a:pPr>
              <a:buFont typeface="Wingdings" pitchFamily="2" charset="2"/>
              <a:buChar char="v"/>
            </a:pPr>
            <a:r>
              <a:rPr lang="en-US" sz="2400" b="1" i="1" dirty="0">
                <a:latin typeface="Candara" pitchFamily="34" charset="0"/>
              </a:rPr>
              <a:t>The original coelomic cavity is reduced to a slitlike space called the </a:t>
            </a:r>
            <a:r>
              <a:rPr lang="en-US" sz="2400" b="1" i="1" dirty="0">
                <a:solidFill>
                  <a:srgbClr val="472EFC"/>
                </a:solidFill>
                <a:latin typeface="Candara" pitchFamily="34" charset="0"/>
              </a:rPr>
              <a:t>pleural cavity</a:t>
            </a:r>
            <a:endParaRPr lang="ar-IQ" sz="2400" b="1" i="1" dirty="0">
              <a:solidFill>
                <a:srgbClr val="472EFC"/>
              </a:solidFill>
              <a:latin typeface="Candara" pitchFamily="34" charset="0"/>
            </a:endParaRPr>
          </a:p>
        </p:txBody>
      </p:sp>
      <p:sp>
        <p:nvSpPr>
          <p:cNvPr id="6" name="Date Placeholder 5"/>
          <p:cNvSpPr>
            <a:spLocks noGrp="1"/>
          </p:cNvSpPr>
          <p:nvPr>
            <p:ph type="dt" sz="half" idx="10"/>
          </p:nvPr>
        </p:nvSpPr>
        <p:spPr>
          <a:xfrm>
            <a:off x="457200" y="6324600"/>
            <a:ext cx="1752600" cy="365125"/>
          </a:xfrm>
        </p:spPr>
        <p:txBody>
          <a:bodyPr/>
          <a:lstStyle/>
          <a:p>
            <a:r>
              <a:rPr lang="en-US" b="1" dirty="0">
                <a:solidFill>
                  <a:schemeClr val="tx1"/>
                </a:solidFill>
              </a:rPr>
              <a:t>Sunday 24 October 2021</a:t>
            </a:r>
          </a:p>
        </p:txBody>
      </p:sp>
      <p:sp>
        <p:nvSpPr>
          <p:cNvPr id="7" name="Slide Number Placeholder 6"/>
          <p:cNvSpPr>
            <a:spLocks noGrp="1"/>
          </p:cNvSpPr>
          <p:nvPr>
            <p:ph type="sldNum" sz="quarter" idx="12"/>
          </p:nvPr>
        </p:nvSpPr>
        <p:spPr/>
        <p:txBody>
          <a:bodyPr/>
          <a:lstStyle/>
          <a:p>
            <a:fld id="{B6F15528-21DE-4FAA-801E-634DDDAF4B2B}" type="slidenum">
              <a:rPr lang="en-US" b="1" smtClean="0">
                <a:solidFill>
                  <a:schemeClr val="tx1"/>
                </a:solidFill>
              </a:rPr>
              <a:pPr/>
              <a:t>2</a:t>
            </a:fld>
            <a:endParaRPr lang="en-US" b="1" dirty="0">
              <a:solidFill>
                <a:schemeClr val="tx1"/>
              </a:solidFill>
            </a:endParaRPr>
          </a:p>
        </p:txBody>
      </p:sp>
      <p:sp>
        <p:nvSpPr>
          <p:cNvPr id="8" name="Footer Placeholder 7"/>
          <p:cNvSpPr>
            <a:spLocks noGrp="1"/>
          </p:cNvSpPr>
          <p:nvPr>
            <p:ph type="ftr" sz="quarter" idx="11"/>
          </p:nvPr>
        </p:nvSpPr>
        <p:spPr/>
        <p:txBody>
          <a:bodyPr/>
          <a:lstStyle/>
          <a:p>
            <a:r>
              <a:rPr lang="en-US" b="1">
                <a:solidFill>
                  <a:schemeClr val="tx1"/>
                </a:solidFill>
              </a:rPr>
              <a:t>Dr. Aiman Qais Afar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85800"/>
            <a:ext cx="8763000" cy="1200329"/>
          </a:xfrm>
          <a:prstGeom prst="rect">
            <a:avLst/>
          </a:prstGeom>
        </p:spPr>
        <p:txBody>
          <a:bodyPr wrap="square">
            <a:spAutoFit/>
          </a:bodyPr>
          <a:lstStyle/>
          <a:p>
            <a:r>
              <a:rPr lang="en-US" sz="2400" b="1" i="1" dirty="0">
                <a:solidFill>
                  <a:srgbClr val="472EFC"/>
                </a:solidFill>
                <a:latin typeface="Candara" pitchFamily="34" charset="0"/>
              </a:rPr>
              <a:t>The visceral pleura </a:t>
            </a:r>
            <a:r>
              <a:rPr lang="en-US" sz="2400" b="1" i="1" dirty="0">
                <a:latin typeface="Candara" pitchFamily="34" charset="0"/>
              </a:rPr>
              <a:t>covering the lungs is sensitive to stretch but is insensitive to common sensations such as pain and touch. It receives an </a:t>
            </a:r>
            <a:r>
              <a:rPr lang="en-US" sz="2400" b="1" i="1" dirty="0">
                <a:solidFill>
                  <a:schemeClr val="accent6">
                    <a:lumMod val="50000"/>
                  </a:schemeClr>
                </a:solidFill>
                <a:latin typeface="Candara" pitchFamily="34" charset="0"/>
              </a:rPr>
              <a:t>autonomic nerve supply from the pulmonary plexus.</a:t>
            </a:r>
            <a:endParaRPr lang="ar-IQ" sz="2400" b="1" i="1" dirty="0">
              <a:solidFill>
                <a:schemeClr val="accent6">
                  <a:lumMod val="50000"/>
                </a:schemeClr>
              </a:solidFill>
              <a:latin typeface="Candara" pitchFamily="34" charset="0"/>
            </a:endParaRPr>
          </a:p>
        </p:txBody>
      </p:sp>
      <p:sp>
        <p:nvSpPr>
          <p:cNvPr id="3" name="Rectangle 2"/>
          <p:cNvSpPr/>
          <p:nvPr/>
        </p:nvSpPr>
        <p:spPr>
          <a:xfrm>
            <a:off x="152400" y="76200"/>
            <a:ext cx="4884671" cy="584775"/>
          </a:xfrm>
          <a:prstGeom prst="rect">
            <a:avLst/>
          </a:prstGeom>
          <a:ln w="57150">
            <a:solidFill>
              <a:srgbClr val="472EFC"/>
            </a:solidFill>
          </a:ln>
        </p:spPr>
        <p:txBody>
          <a:bodyPr wrap="none">
            <a:spAutoFit/>
          </a:bodyPr>
          <a:lstStyle/>
          <a:p>
            <a:r>
              <a:rPr lang="en-US" sz="3200" b="1" i="1" dirty="0">
                <a:solidFill>
                  <a:schemeClr val="accent6">
                    <a:lumMod val="50000"/>
                  </a:schemeClr>
                </a:solidFill>
                <a:latin typeface="Candara" pitchFamily="34" charset="0"/>
              </a:rPr>
              <a:t>Nerve Supply of the Pleura</a:t>
            </a:r>
            <a:endParaRPr lang="ar-IQ" sz="3200" b="1" i="1" dirty="0">
              <a:solidFill>
                <a:schemeClr val="accent6">
                  <a:lumMod val="50000"/>
                </a:schemeClr>
              </a:solidFill>
              <a:latin typeface="Candara" pitchFamily="34" charset="0"/>
            </a:endParaRPr>
          </a:p>
        </p:txBody>
      </p:sp>
      <p:pic>
        <p:nvPicPr>
          <p:cNvPr id="30722" name="Picture 2"/>
          <p:cNvPicPr>
            <a:picLocks noChangeAspect="1" noChangeArrowheads="1"/>
          </p:cNvPicPr>
          <p:nvPr/>
        </p:nvPicPr>
        <p:blipFill>
          <a:blip r:embed="rId2" cstate="print"/>
          <a:srcRect l="59736" t="59375" r="15081" b="17708"/>
          <a:stretch>
            <a:fillRect/>
          </a:stretch>
        </p:blipFill>
        <p:spPr bwMode="auto">
          <a:xfrm>
            <a:off x="685801" y="2124740"/>
            <a:ext cx="7779328" cy="3980120"/>
          </a:xfrm>
          <a:prstGeom prst="rect">
            <a:avLst/>
          </a:prstGeom>
          <a:noFill/>
          <a:ln w="57150">
            <a:solidFill>
              <a:srgbClr val="00FF00"/>
            </a:solidFill>
            <a:miter lim="800000"/>
            <a:headEnd/>
            <a:tailEnd/>
          </a:ln>
        </p:spPr>
      </p:pic>
      <p:sp>
        <p:nvSpPr>
          <p:cNvPr id="5" name="Date Placeholder 4"/>
          <p:cNvSpPr>
            <a:spLocks noGrp="1"/>
          </p:cNvSpPr>
          <p:nvPr>
            <p:ph type="dt" sz="half" idx="10"/>
          </p:nvPr>
        </p:nvSpPr>
        <p:spPr/>
        <p:txBody>
          <a:bodyPr/>
          <a:lstStyle/>
          <a:p>
            <a:r>
              <a:rPr lang="en-US" b="1">
                <a:solidFill>
                  <a:schemeClr val="tx1"/>
                </a:solidFill>
              </a:rPr>
              <a:t>Sunday 24 October 2021</a:t>
            </a:r>
            <a:endParaRPr lang="en-US" b="1" dirty="0">
              <a:solidFill>
                <a:schemeClr val="tx1"/>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b="1" smtClean="0">
                <a:solidFill>
                  <a:schemeClr val="tx1"/>
                </a:solidFill>
              </a:rPr>
              <a:pPr/>
              <a:t>20</a:t>
            </a:fld>
            <a:endParaRPr lang="en-US" b="1" dirty="0">
              <a:solidFill>
                <a:schemeClr val="tx1"/>
              </a:solidFill>
            </a:endParaRPr>
          </a:p>
        </p:txBody>
      </p:sp>
      <p:sp>
        <p:nvSpPr>
          <p:cNvPr id="7" name="Footer Placeholder 6"/>
          <p:cNvSpPr>
            <a:spLocks noGrp="1"/>
          </p:cNvSpPr>
          <p:nvPr>
            <p:ph type="ftr" sz="quarter" idx="11"/>
          </p:nvPr>
        </p:nvSpPr>
        <p:spPr/>
        <p:txBody>
          <a:bodyPr/>
          <a:lstStyle/>
          <a:p>
            <a:r>
              <a:rPr lang="en-US" b="1">
                <a:solidFill>
                  <a:schemeClr val="tx1"/>
                </a:solidFill>
              </a:rPr>
              <a:t>Dr. Aiman Qais Afar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r>
              <a:rPr lang="en-US" b="1">
                <a:solidFill>
                  <a:prstClr val="black"/>
                </a:solidFill>
              </a:rPr>
              <a:t>Sunday 24 October 2021</a:t>
            </a:r>
          </a:p>
        </p:txBody>
      </p:sp>
      <p:sp>
        <p:nvSpPr>
          <p:cNvPr id="3" name="عنصر نائب للتذييل 2"/>
          <p:cNvSpPr>
            <a:spLocks noGrp="1"/>
          </p:cNvSpPr>
          <p:nvPr>
            <p:ph type="ftr" sz="quarter" idx="11"/>
          </p:nvPr>
        </p:nvSpPr>
        <p:spPr/>
        <p:txBody>
          <a:bodyPr/>
          <a:lstStyle/>
          <a:p>
            <a:r>
              <a:rPr lang="en-US" b="1">
                <a:solidFill>
                  <a:prstClr val="black"/>
                </a:solidFill>
              </a:rPr>
              <a:t>Dr. Aiman Qais Afar</a:t>
            </a:r>
          </a:p>
        </p:txBody>
      </p:sp>
      <p:sp>
        <p:nvSpPr>
          <p:cNvPr id="4" name="عنصر نائب لرقم الشريحة 3"/>
          <p:cNvSpPr>
            <a:spLocks noGrp="1"/>
          </p:cNvSpPr>
          <p:nvPr>
            <p:ph type="sldNum" sz="quarter" idx="12"/>
          </p:nvPr>
        </p:nvSpPr>
        <p:spPr/>
        <p:txBody>
          <a:bodyPr/>
          <a:lstStyle/>
          <a:p>
            <a:fld id="{B6F15528-21DE-4FAA-801E-634DDDAF4B2B}" type="slidenum">
              <a:rPr lang="en-US" b="1" smtClean="0">
                <a:solidFill>
                  <a:prstClr val="black"/>
                </a:solidFill>
              </a:rPr>
              <a:pPr/>
              <a:t>21</a:t>
            </a:fld>
            <a:endParaRPr lang="en-US" b="1">
              <a:solidFill>
                <a:prstClr val="black"/>
              </a:solidFill>
            </a:endParaRPr>
          </a:p>
        </p:txBody>
      </p:sp>
      <p:sp>
        <p:nvSpPr>
          <p:cNvPr id="5" name="مستطيل 4"/>
          <p:cNvSpPr/>
          <p:nvPr/>
        </p:nvSpPr>
        <p:spPr>
          <a:xfrm>
            <a:off x="228600" y="76200"/>
            <a:ext cx="8763000" cy="461665"/>
          </a:xfrm>
          <a:prstGeom prst="rect">
            <a:avLst/>
          </a:prstGeom>
          <a:solidFill>
            <a:schemeClr val="accent1">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en-GB" sz="2400" b="1" i="1" dirty="0">
                <a:solidFill>
                  <a:srgbClr val="FF0000"/>
                </a:solidFill>
                <a:latin typeface="Candara" pitchFamily="34" charset="0"/>
              </a:rPr>
              <a:t>Pneumothorax, Hydrothorax, Hemothorax, and Chylothorax</a:t>
            </a:r>
            <a:endParaRPr lang="en-GB" sz="2400" i="1" dirty="0">
              <a:solidFill>
                <a:srgbClr val="FF0000"/>
              </a:solidFill>
              <a:latin typeface="Candara" pitchFamily="34" charset="0"/>
            </a:endParaRPr>
          </a:p>
        </p:txBody>
      </p:sp>
      <p:sp>
        <p:nvSpPr>
          <p:cNvPr id="6" name="مستطيل 5"/>
          <p:cNvSpPr/>
          <p:nvPr/>
        </p:nvSpPr>
        <p:spPr>
          <a:xfrm>
            <a:off x="228600" y="685800"/>
            <a:ext cx="8763000" cy="600164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i="1" dirty="0">
                <a:solidFill>
                  <a:prstClr val="black"/>
                </a:solidFill>
                <a:latin typeface="Candara" pitchFamily="34" charset="0"/>
              </a:rPr>
              <a:t>Entry of air into the pleural cavity</a:t>
            </a:r>
            <a:r>
              <a:rPr lang="en-GB" sz="2400" b="1" i="1" dirty="0">
                <a:solidFill>
                  <a:srgbClr val="FF0066"/>
                </a:solidFill>
                <a:latin typeface="Candara" pitchFamily="34" charset="0"/>
              </a:rPr>
              <a:t>—</a:t>
            </a:r>
            <a:r>
              <a:rPr lang="en-GB" sz="2400" b="1" i="1" dirty="0" err="1">
                <a:solidFill>
                  <a:srgbClr val="FF0066"/>
                </a:solidFill>
                <a:latin typeface="Candara" pitchFamily="34" charset="0"/>
              </a:rPr>
              <a:t>pneumothorax</a:t>
            </a:r>
            <a:r>
              <a:rPr lang="en-GB" sz="2400" b="1" i="1" dirty="0">
                <a:solidFill>
                  <a:srgbClr val="FF0066"/>
                </a:solidFill>
                <a:latin typeface="Candara" pitchFamily="34" charset="0"/>
              </a:rPr>
              <a:t>—</a:t>
            </a:r>
            <a:r>
              <a:rPr lang="en-GB" sz="2400" b="1" i="1" dirty="0">
                <a:solidFill>
                  <a:prstClr val="black"/>
                </a:solidFill>
                <a:latin typeface="Candara" pitchFamily="34" charset="0"/>
              </a:rPr>
              <a:t>resulting from a penetrating wound of the parietal pleura or rupture of a lung from a bullet, for example.</a:t>
            </a:r>
          </a:p>
          <a:p>
            <a:endParaRPr lang="en-GB" sz="2400" b="1" i="1" dirty="0">
              <a:solidFill>
                <a:prstClr val="black"/>
              </a:solidFill>
              <a:latin typeface="Candara" pitchFamily="34" charset="0"/>
            </a:endParaRPr>
          </a:p>
          <a:p>
            <a:r>
              <a:rPr lang="en-GB" sz="2400" b="1" i="1" dirty="0">
                <a:solidFill>
                  <a:prstClr val="black"/>
                </a:solidFill>
                <a:latin typeface="Candara" pitchFamily="34" charset="0"/>
              </a:rPr>
              <a:t> The accumulation of a significant amount of fluid in the pleural cavity—</a:t>
            </a:r>
          </a:p>
          <a:p>
            <a:r>
              <a:rPr lang="en-GB" sz="2400" b="1" i="1" dirty="0">
                <a:solidFill>
                  <a:prstClr val="black"/>
                </a:solidFill>
                <a:latin typeface="Candara" pitchFamily="34" charset="0"/>
              </a:rPr>
              <a:t> </a:t>
            </a:r>
            <a:r>
              <a:rPr lang="en-GB" sz="2400" b="1" i="1" dirty="0">
                <a:solidFill>
                  <a:srgbClr val="FF0066"/>
                </a:solidFill>
                <a:latin typeface="Candara" pitchFamily="34" charset="0"/>
              </a:rPr>
              <a:t>hydrothorax</a:t>
            </a:r>
            <a:r>
              <a:rPr lang="en-GB" sz="2400" b="1" i="1" dirty="0">
                <a:solidFill>
                  <a:prstClr val="black"/>
                </a:solidFill>
                <a:latin typeface="Candara" pitchFamily="34" charset="0"/>
              </a:rPr>
              <a:t>—may result from pleural effusion (escape of fluid into the pleural cavity).</a:t>
            </a:r>
          </a:p>
          <a:p>
            <a:endParaRPr lang="en-GB" sz="2400" b="1" i="1" dirty="0">
              <a:solidFill>
                <a:prstClr val="black"/>
              </a:solidFill>
              <a:latin typeface="Candara" pitchFamily="34" charset="0"/>
            </a:endParaRPr>
          </a:p>
          <a:p>
            <a:r>
              <a:rPr lang="en-GB" sz="2400" b="1" i="1" dirty="0">
                <a:solidFill>
                  <a:prstClr val="black"/>
                </a:solidFill>
                <a:latin typeface="Candara" pitchFamily="34" charset="0"/>
              </a:rPr>
              <a:t> With a chest wound, blood may also enter the pleural cavity </a:t>
            </a:r>
            <a:r>
              <a:rPr lang="en-GB" sz="2400" b="1" i="1" dirty="0">
                <a:solidFill>
                  <a:srgbClr val="FF0066"/>
                </a:solidFill>
                <a:latin typeface="Candara" pitchFamily="34" charset="0"/>
              </a:rPr>
              <a:t>(Hemothorax); </a:t>
            </a:r>
            <a:r>
              <a:rPr lang="en-GB" sz="2400" b="1" i="1" dirty="0">
                <a:solidFill>
                  <a:prstClr val="black"/>
                </a:solidFill>
                <a:latin typeface="Candara" pitchFamily="34" charset="0"/>
              </a:rPr>
              <a:t>this condition results more often from injury to a major intercostal vessel than from laceration of a lung. </a:t>
            </a:r>
          </a:p>
          <a:p>
            <a:endParaRPr lang="en-GB" sz="2400" b="1" i="1" dirty="0">
              <a:solidFill>
                <a:prstClr val="black"/>
              </a:solidFill>
              <a:latin typeface="Candara" pitchFamily="34" charset="0"/>
            </a:endParaRPr>
          </a:p>
          <a:p>
            <a:r>
              <a:rPr lang="en-GB" sz="2400" b="1" i="1" dirty="0">
                <a:solidFill>
                  <a:prstClr val="black"/>
                </a:solidFill>
                <a:latin typeface="Candara" pitchFamily="34" charset="0"/>
              </a:rPr>
              <a:t>Lymph from a torn thoracic duct may also enter the pleural cavity </a:t>
            </a:r>
            <a:r>
              <a:rPr lang="en-GB" sz="2400" b="1" i="1" dirty="0">
                <a:solidFill>
                  <a:srgbClr val="FF0066"/>
                </a:solidFill>
                <a:latin typeface="Candara" pitchFamily="34" charset="0"/>
              </a:rPr>
              <a:t>(Chylothorax). </a:t>
            </a:r>
            <a:r>
              <a:rPr lang="en-GB" sz="2400" b="1" i="1" dirty="0" err="1">
                <a:solidFill>
                  <a:prstClr val="black"/>
                </a:solidFill>
                <a:latin typeface="Candara" pitchFamily="34" charset="0"/>
              </a:rPr>
              <a:t>Chyle</a:t>
            </a:r>
            <a:r>
              <a:rPr lang="en-GB" sz="2400" b="1" i="1" dirty="0">
                <a:solidFill>
                  <a:prstClr val="black"/>
                </a:solidFill>
                <a:latin typeface="Candara" pitchFamily="34" charset="0"/>
              </a:rPr>
              <a:t> is a pale white or yellow lymph fluid in the thoracic duct containing fat absorbed by the intestines.</a:t>
            </a:r>
          </a:p>
        </p:txBody>
      </p:sp>
    </p:spTree>
    <p:extLst>
      <p:ext uri="{BB962C8B-B14F-4D97-AF65-F5344CB8AC3E}">
        <p14:creationId xmlns:p14="http://schemas.microsoft.com/office/powerpoint/2010/main" val="2600507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ancerresearchuk.org/prod_consump/groups/cr_common/@cah/@gen/documents/image/crukmig_1000img-11714.jpg"/>
          <p:cNvPicPr>
            <a:picLocks noChangeAspect="1" noChangeArrowheads="1"/>
          </p:cNvPicPr>
          <p:nvPr/>
        </p:nvPicPr>
        <p:blipFill>
          <a:blip r:embed="rId2" cstate="print"/>
          <a:srcRect/>
          <a:stretch>
            <a:fillRect/>
          </a:stretch>
        </p:blipFill>
        <p:spPr bwMode="auto">
          <a:xfrm>
            <a:off x="5792331" y="2743200"/>
            <a:ext cx="3253621" cy="3667126"/>
          </a:xfrm>
          <a:prstGeom prst="rect">
            <a:avLst/>
          </a:prstGeom>
          <a:noFill/>
          <a:ln w="38100">
            <a:solidFill>
              <a:srgbClr val="FF0000"/>
            </a:solidFill>
          </a:ln>
        </p:spPr>
      </p:pic>
      <p:sp>
        <p:nvSpPr>
          <p:cNvPr id="6" name="Date Placeholder 5"/>
          <p:cNvSpPr>
            <a:spLocks noGrp="1"/>
          </p:cNvSpPr>
          <p:nvPr>
            <p:ph type="dt" sz="half" idx="10"/>
          </p:nvPr>
        </p:nvSpPr>
        <p:spPr>
          <a:xfrm>
            <a:off x="304800" y="6569075"/>
            <a:ext cx="2133600" cy="365125"/>
          </a:xfrm>
        </p:spPr>
        <p:txBody>
          <a:bodyPr/>
          <a:lstStyle/>
          <a:p>
            <a:r>
              <a:rPr lang="en-US" b="1">
                <a:solidFill>
                  <a:schemeClr val="tx1"/>
                </a:solidFill>
              </a:rPr>
              <a:t>Sunday 24 October 2021</a:t>
            </a:r>
            <a:endParaRPr lang="en-US" b="1" dirty="0">
              <a:solidFill>
                <a:schemeClr val="tx1"/>
              </a:solidFill>
            </a:endParaRPr>
          </a:p>
        </p:txBody>
      </p:sp>
      <p:sp>
        <p:nvSpPr>
          <p:cNvPr id="7" name="Slide Number Placeholder 6"/>
          <p:cNvSpPr>
            <a:spLocks noGrp="1"/>
          </p:cNvSpPr>
          <p:nvPr>
            <p:ph type="sldNum" sz="quarter" idx="12"/>
          </p:nvPr>
        </p:nvSpPr>
        <p:spPr>
          <a:xfrm>
            <a:off x="6400800" y="6569075"/>
            <a:ext cx="2133600" cy="365125"/>
          </a:xfrm>
        </p:spPr>
        <p:txBody>
          <a:bodyPr/>
          <a:lstStyle/>
          <a:p>
            <a:fld id="{B6F15528-21DE-4FAA-801E-634DDDAF4B2B}" type="slidenum">
              <a:rPr lang="en-US" b="1" smtClean="0">
                <a:solidFill>
                  <a:schemeClr val="tx1"/>
                </a:solidFill>
              </a:rPr>
              <a:pPr/>
              <a:t>22</a:t>
            </a:fld>
            <a:endParaRPr lang="en-US" b="1" dirty="0">
              <a:solidFill>
                <a:schemeClr val="tx1"/>
              </a:solidFill>
            </a:endParaRPr>
          </a:p>
        </p:txBody>
      </p:sp>
      <p:sp>
        <p:nvSpPr>
          <p:cNvPr id="8" name="Footer Placeholder 7"/>
          <p:cNvSpPr>
            <a:spLocks noGrp="1"/>
          </p:cNvSpPr>
          <p:nvPr>
            <p:ph type="ftr" sz="quarter" idx="11"/>
          </p:nvPr>
        </p:nvSpPr>
        <p:spPr>
          <a:xfrm>
            <a:off x="2971800" y="6569075"/>
            <a:ext cx="2895600" cy="365125"/>
          </a:xfrm>
        </p:spPr>
        <p:txBody>
          <a:bodyPr/>
          <a:lstStyle/>
          <a:p>
            <a:r>
              <a:rPr lang="en-US" b="1">
                <a:solidFill>
                  <a:schemeClr val="tx1"/>
                </a:solidFill>
              </a:rPr>
              <a:t>Dr. Aiman Qais Afar</a:t>
            </a:r>
          </a:p>
        </p:txBody>
      </p:sp>
      <p:pic>
        <p:nvPicPr>
          <p:cNvPr id="4098" name="Picture 2" descr="Thorax Flashcards | Cheg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5410200" cy="4391810"/>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76200"/>
            <a:ext cx="3195105" cy="523220"/>
          </a:xfrm>
          <a:prstGeom prst="rect">
            <a:avLst/>
          </a:prstGeom>
          <a:ln w="57150">
            <a:solidFill>
              <a:srgbClr val="00FF00"/>
            </a:solidFill>
          </a:ln>
        </p:spPr>
        <p:txBody>
          <a:bodyPr wrap="none">
            <a:spAutoFit/>
          </a:bodyPr>
          <a:lstStyle/>
          <a:p>
            <a:r>
              <a:rPr lang="en-US" sz="2800" b="1" dirty="0">
                <a:solidFill>
                  <a:srgbClr val="FF0000"/>
                </a:solidFill>
                <a:latin typeface="Candara" pitchFamily="34" charset="0"/>
              </a:rPr>
              <a:t>A pleural aspiration</a:t>
            </a:r>
          </a:p>
        </p:txBody>
      </p:sp>
      <p:sp>
        <p:nvSpPr>
          <p:cNvPr id="3" name="Rectangle 2"/>
          <p:cNvSpPr/>
          <p:nvPr/>
        </p:nvSpPr>
        <p:spPr>
          <a:xfrm>
            <a:off x="76200" y="628471"/>
            <a:ext cx="8969752" cy="1200329"/>
          </a:xfrm>
          <a:prstGeom prst="rect">
            <a:avLst/>
          </a:prstGeom>
        </p:spPr>
        <p:txBody>
          <a:bodyPr wrap="square">
            <a:spAutoFit/>
          </a:bodyPr>
          <a:lstStyle/>
          <a:p>
            <a:r>
              <a:rPr lang="en-US" sz="2400" b="1" dirty="0">
                <a:latin typeface="Candara" pitchFamily="34" charset="0"/>
              </a:rPr>
              <a:t>Inserting the needle into the </a:t>
            </a:r>
            <a:r>
              <a:rPr lang="en-US" sz="2400" b="1" dirty="0">
                <a:solidFill>
                  <a:srgbClr val="FF0000"/>
                </a:solidFill>
                <a:latin typeface="Candara" pitchFamily="34" charset="0"/>
              </a:rPr>
              <a:t>9th intercostal space </a:t>
            </a:r>
            <a:r>
              <a:rPr lang="en-US" sz="2400" b="1" dirty="0">
                <a:latin typeface="Candara" pitchFamily="34" charset="0"/>
              </a:rPr>
              <a:t>in the </a:t>
            </a:r>
            <a:r>
              <a:rPr lang="en-US" sz="2400" b="1" dirty="0">
                <a:solidFill>
                  <a:srgbClr val="FF0000"/>
                </a:solidFill>
                <a:latin typeface="Candara" pitchFamily="34" charset="0"/>
              </a:rPr>
              <a:t>midaxillary line </a:t>
            </a:r>
            <a:r>
              <a:rPr lang="en-US" sz="2400" b="1" dirty="0">
                <a:latin typeface="Candara" pitchFamily="34" charset="0"/>
              </a:rPr>
              <a:t>during expiration will avoid the inferior border of the lung.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62800" y="194917"/>
            <a:ext cx="2057400" cy="365125"/>
          </a:xfrm>
        </p:spPr>
        <p:txBody>
          <a:bodyPr/>
          <a:lstStyle/>
          <a:p>
            <a:r>
              <a:rPr lang="en-US" b="1" dirty="0">
                <a:solidFill>
                  <a:srgbClr val="FF0066"/>
                </a:solidFill>
              </a:rPr>
              <a:t>Sunday 24 October 2021</a:t>
            </a:r>
          </a:p>
        </p:txBody>
      </p:sp>
      <p:sp>
        <p:nvSpPr>
          <p:cNvPr id="3" name="Slide Number Placeholder 2"/>
          <p:cNvSpPr>
            <a:spLocks noGrp="1"/>
          </p:cNvSpPr>
          <p:nvPr>
            <p:ph type="sldNum" sz="quarter" idx="12"/>
          </p:nvPr>
        </p:nvSpPr>
        <p:spPr>
          <a:xfrm>
            <a:off x="7696200" y="396875"/>
            <a:ext cx="457200" cy="365125"/>
          </a:xfrm>
        </p:spPr>
        <p:txBody>
          <a:bodyPr/>
          <a:lstStyle/>
          <a:p>
            <a:fld id="{B6F15528-21DE-4FAA-801E-634DDDAF4B2B}" type="slidenum">
              <a:rPr lang="en-US" b="1" smtClean="0">
                <a:solidFill>
                  <a:srgbClr val="FF0066"/>
                </a:solidFill>
              </a:rPr>
              <a:pPr/>
              <a:t>23</a:t>
            </a:fld>
            <a:endParaRPr lang="en-US" b="1" dirty="0">
              <a:solidFill>
                <a:srgbClr val="FF0066"/>
              </a:solidFill>
            </a:endParaRPr>
          </a:p>
        </p:txBody>
      </p:sp>
      <p:sp>
        <p:nvSpPr>
          <p:cNvPr id="4" name="Rectangle 3"/>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sp>
        <p:nvSpPr>
          <p:cNvPr id="5" name="Rectangle 4"/>
          <p:cNvSpPr/>
          <p:nvPr/>
        </p:nvSpPr>
        <p:spPr>
          <a:xfrm>
            <a:off x="76200" y="762000"/>
            <a:ext cx="8991600" cy="2677656"/>
          </a:xfrm>
          <a:prstGeom prst="rect">
            <a:avLst/>
          </a:prstGeom>
          <a:ln w="19050">
            <a:solidFill>
              <a:schemeClr val="tx1"/>
            </a:solidFill>
          </a:ln>
        </p:spPr>
        <p:txBody>
          <a:bodyPr wrap="square">
            <a:spAutoFit/>
          </a:bodyPr>
          <a:lstStyle/>
          <a:p>
            <a:r>
              <a:rPr lang="en-GB" sz="2400" b="1" i="1" dirty="0">
                <a:solidFill>
                  <a:srgbClr val="472EFC"/>
                </a:solidFill>
                <a:latin typeface="Candara" pitchFamily="34" charset="0"/>
              </a:rPr>
              <a:t>The</a:t>
            </a:r>
            <a:r>
              <a:rPr lang="en-GB" sz="2400" b="1" i="1" dirty="0">
                <a:latin typeface="Candara" pitchFamily="34" charset="0"/>
              </a:rPr>
              <a:t> </a:t>
            </a:r>
            <a:r>
              <a:rPr lang="en-GB" sz="2400" b="1" i="1" dirty="0">
                <a:solidFill>
                  <a:srgbClr val="472EFC"/>
                </a:solidFill>
                <a:latin typeface="Candara" pitchFamily="34" charset="0"/>
              </a:rPr>
              <a:t>lungs are the vital organs of respiration</a:t>
            </a:r>
            <a:r>
              <a:rPr lang="en-GB" sz="2400" b="1" i="1" dirty="0">
                <a:latin typeface="Candara" pitchFamily="34" charset="0"/>
              </a:rPr>
              <a:t>. Their main function is to oxygenate the blood by bringing inspired air into close relation with the venous blood in the pulmonary capillaries. Whereas cadaveric lungs may be shrunken, firm to the touch, and discolored in appearance</a:t>
            </a:r>
            <a:r>
              <a:rPr lang="en-GB" sz="2400" b="1" i="1" dirty="0">
                <a:solidFill>
                  <a:srgbClr val="FF0066"/>
                </a:solidFill>
                <a:latin typeface="Candara" pitchFamily="34" charset="0"/>
              </a:rPr>
              <a:t>, healthy lungs in living people are normally light, soft, and spongy. </a:t>
            </a:r>
            <a:r>
              <a:rPr lang="en-GB" sz="2400" b="1" i="1" dirty="0">
                <a:solidFill>
                  <a:srgbClr val="7030A0"/>
                </a:solidFill>
                <a:latin typeface="Candara" pitchFamily="34" charset="0"/>
              </a:rPr>
              <a:t>They are also elastic and recoil to about one-third their size when the thoracic cavity is opened</a:t>
            </a:r>
            <a:r>
              <a:rPr lang="en-GB" sz="2400" b="1" i="1" dirty="0">
                <a:latin typeface="Candara" pitchFamily="34" charset="0"/>
              </a:rPr>
              <a:t>.</a:t>
            </a:r>
          </a:p>
        </p:txBody>
      </p:sp>
      <p:pic>
        <p:nvPicPr>
          <p:cNvPr id="1026" name="Picture 2"/>
          <p:cNvPicPr>
            <a:picLocks noChangeAspect="1" noChangeArrowheads="1"/>
          </p:cNvPicPr>
          <p:nvPr/>
        </p:nvPicPr>
        <p:blipFill>
          <a:blip r:embed="rId2" cstate="print"/>
          <a:srcRect l="27526" t="55208" r="23865" b="9375"/>
          <a:stretch>
            <a:fillRect/>
          </a:stretch>
        </p:blipFill>
        <p:spPr bwMode="auto">
          <a:xfrm>
            <a:off x="990600" y="3602516"/>
            <a:ext cx="7761194" cy="3179284"/>
          </a:xfrm>
          <a:prstGeom prst="rect">
            <a:avLst/>
          </a:prstGeom>
          <a:noFill/>
          <a:ln w="38100">
            <a:solidFill>
              <a:schemeClr val="tx1"/>
            </a:solidFill>
            <a:miter lim="800000"/>
            <a:headEnd/>
            <a:tailEnd/>
          </a:ln>
        </p:spPr>
      </p:pic>
      <p:sp>
        <p:nvSpPr>
          <p:cNvPr id="7" name="Footer Placeholder 6"/>
          <p:cNvSpPr>
            <a:spLocks noGrp="1"/>
          </p:cNvSpPr>
          <p:nvPr>
            <p:ph type="ftr" sz="quarter" idx="11"/>
          </p:nvPr>
        </p:nvSpPr>
        <p:spPr>
          <a:xfrm>
            <a:off x="6553200" y="0"/>
            <a:ext cx="2895600" cy="365125"/>
          </a:xfrm>
        </p:spPr>
        <p:txBody>
          <a:bodyPr/>
          <a:lstStyle/>
          <a:p>
            <a:r>
              <a:rPr lang="en-US" b="1">
                <a:solidFill>
                  <a:srgbClr val="FF0066"/>
                </a:solidFill>
              </a:rPr>
              <a:t>Dr. Aiman Qais Afar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10400" y="304800"/>
            <a:ext cx="1905000" cy="365125"/>
          </a:xfrm>
        </p:spPr>
        <p:txBody>
          <a:bodyPr/>
          <a:lstStyle/>
          <a:p>
            <a:r>
              <a:rPr lang="en-US" b="1" dirty="0">
                <a:solidFill>
                  <a:srgbClr val="FF0066"/>
                </a:solidFill>
              </a:rPr>
              <a:t>Sunday 24 October 2021</a:t>
            </a:r>
          </a:p>
        </p:txBody>
      </p:sp>
      <p:sp>
        <p:nvSpPr>
          <p:cNvPr id="3" name="Slide Number Placeholder 2"/>
          <p:cNvSpPr>
            <a:spLocks noGrp="1"/>
          </p:cNvSpPr>
          <p:nvPr>
            <p:ph type="sldNum" sz="quarter" idx="12"/>
          </p:nvPr>
        </p:nvSpPr>
        <p:spPr>
          <a:xfrm>
            <a:off x="7543800" y="457200"/>
            <a:ext cx="457200" cy="365125"/>
          </a:xfrm>
        </p:spPr>
        <p:txBody>
          <a:bodyPr/>
          <a:lstStyle/>
          <a:p>
            <a:fld id="{B6F15528-21DE-4FAA-801E-634DDDAF4B2B}" type="slidenum">
              <a:rPr lang="en-US" b="1" smtClean="0">
                <a:solidFill>
                  <a:srgbClr val="FF0066"/>
                </a:solidFill>
              </a:rPr>
              <a:pPr/>
              <a:t>24</a:t>
            </a:fld>
            <a:endParaRPr lang="en-US" b="1" dirty="0">
              <a:solidFill>
                <a:srgbClr val="FF0066"/>
              </a:solidFill>
            </a:endParaRPr>
          </a:p>
        </p:txBody>
      </p:sp>
      <p:sp>
        <p:nvSpPr>
          <p:cNvPr id="4" name="Rectangle 3"/>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sp>
        <p:nvSpPr>
          <p:cNvPr id="5" name="Rectangle 4"/>
          <p:cNvSpPr/>
          <p:nvPr/>
        </p:nvSpPr>
        <p:spPr>
          <a:xfrm>
            <a:off x="76200" y="762000"/>
            <a:ext cx="9067800" cy="1938992"/>
          </a:xfrm>
          <a:prstGeom prst="rect">
            <a:avLst/>
          </a:prstGeom>
        </p:spPr>
        <p:txBody>
          <a:bodyPr wrap="square">
            <a:spAutoFit/>
          </a:bodyPr>
          <a:lstStyle/>
          <a:p>
            <a:r>
              <a:rPr lang="en-GB" sz="2400" b="1" i="1" dirty="0">
                <a:solidFill>
                  <a:srgbClr val="472EFC"/>
                </a:solidFill>
                <a:latin typeface="Candara" pitchFamily="34" charset="0"/>
              </a:rPr>
              <a:t>The horizontal and oblique fissures divide the lungs into lobes. </a:t>
            </a:r>
            <a:r>
              <a:rPr lang="en-GB" sz="2400" b="1" i="1" dirty="0">
                <a:solidFill>
                  <a:srgbClr val="FF0000"/>
                </a:solidFill>
                <a:latin typeface="Candara" pitchFamily="34" charset="0"/>
              </a:rPr>
              <a:t>The right lung has three lobes;</a:t>
            </a:r>
            <a:r>
              <a:rPr lang="en-GB" sz="2400" b="1" i="1" dirty="0">
                <a:latin typeface="Candara" pitchFamily="34" charset="0"/>
              </a:rPr>
              <a:t> </a:t>
            </a:r>
            <a:r>
              <a:rPr lang="en-GB" sz="2400" b="1" i="1" dirty="0">
                <a:solidFill>
                  <a:srgbClr val="C00000"/>
                </a:solidFill>
                <a:latin typeface="Candara" pitchFamily="34" charset="0"/>
              </a:rPr>
              <a:t>the left lung has two</a:t>
            </a:r>
            <a:r>
              <a:rPr lang="en-GB" sz="2400" b="1" i="1" dirty="0">
                <a:latin typeface="Candara" pitchFamily="34" charset="0"/>
              </a:rPr>
              <a:t>. The right lung is larger and heavier than the left, but it is shorter and wider because the right dome of the diaphragm is higher and the heart and pericardium bulge more to the left. </a:t>
            </a:r>
          </a:p>
        </p:txBody>
      </p:sp>
      <p:pic>
        <p:nvPicPr>
          <p:cNvPr id="2050" name="Picture 2"/>
          <p:cNvPicPr>
            <a:picLocks noChangeAspect="1" noChangeArrowheads="1"/>
          </p:cNvPicPr>
          <p:nvPr/>
        </p:nvPicPr>
        <p:blipFill>
          <a:blip r:embed="rId2" cstate="print"/>
          <a:srcRect l="31040" t="16667" r="24451" b="27083"/>
          <a:stretch>
            <a:fillRect/>
          </a:stretch>
        </p:blipFill>
        <p:spPr bwMode="auto">
          <a:xfrm>
            <a:off x="9982200" y="5181600"/>
            <a:ext cx="1323676" cy="940506"/>
          </a:xfrm>
          <a:prstGeom prst="rect">
            <a:avLst/>
          </a:prstGeom>
          <a:noFill/>
          <a:ln w="57150">
            <a:solidFill>
              <a:srgbClr val="00FF00"/>
            </a:solidFill>
            <a:miter lim="800000"/>
            <a:headEnd/>
            <a:tailEnd/>
          </a:ln>
        </p:spPr>
      </p:pic>
      <p:sp>
        <p:nvSpPr>
          <p:cNvPr id="7" name="Rectangle 6"/>
          <p:cNvSpPr/>
          <p:nvPr/>
        </p:nvSpPr>
        <p:spPr>
          <a:xfrm>
            <a:off x="152401" y="3101876"/>
            <a:ext cx="2514600" cy="3046988"/>
          </a:xfrm>
          <a:prstGeom prst="rect">
            <a:avLst/>
          </a:prstGeom>
        </p:spPr>
        <p:txBody>
          <a:bodyPr wrap="square">
            <a:spAutoFit/>
          </a:bodyPr>
          <a:lstStyle/>
          <a:p>
            <a:r>
              <a:rPr lang="en-GB" sz="2400" b="1" i="1" dirty="0">
                <a:latin typeface="Candara" pitchFamily="34" charset="0"/>
              </a:rPr>
              <a:t>The anterior margin of the right lung is </a:t>
            </a:r>
            <a:r>
              <a:rPr lang="en-GB" sz="2400" b="1" i="1" dirty="0">
                <a:solidFill>
                  <a:srgbClr val="472EFC"/>
                </a:solidFill>
                <a:latin typeface="Candara" pitchFamily="34" charset="0"/>
              </a:rPr>
              <a:t>relatively straight</a:t>
            </a:r>
            <a:r>
              <a:rPr lang="en-GB" sz="2400" b="1" i="1" dirty="0">
                <a:latin typeface="Candara" pitchFamily="34" charset="0"/>
              </a:rPr>
              <a:t>, whereas this margin of the left lung has </a:t>
            </a:r>
            <a:r>
              <a:rPr lang="en-GB" sz="2400" b="1" i="1" dirty="0">
                <a:solidFill>
                  <a:srgbClr val="472EFC"/>
                </a:solidFill>
                <a:latin typeface="Candara" pitchFamily="34" charset="0"/>
              </a:rPr>
              <a:t>a cardiac notch.</a:t>
            </a:r>
          </a:p>
        </p:txBody>
      </p:sp>
      <p:sp>
        <p:nvSpPr>
          <p:cNvPr id="8" name="Footer Placeholder 7"/>
          <p:cNvSpPr>
            <a:spLocks noGrp="1"/>
          </p:cNvSpPr>
          <p:nvPr>
            <p:ph type="ftr" sz="quarter" idx="11"/>
          </p:nvPr>
        </p:nvSpPr>
        <p:spPr>
          <a:xfrm>
            <a:off x="7086600" y="152400"/>
            <a:ext cx="1600200" cy="365125"/>
          </a:xfrm>
        </p:spPr>
        <p:txBody>
          <a:bodyPr/>
          <a:lstStyle/>
          <a:p>
            <a:r>
              <a:rPr lang="en-US" b="1" dirty="0">
                <a:solidFill>
                  <a:srgbClr val="FF0066"/>
                </a:solidFill>
              </a:rPr>
              <a:t>Dr. Aiman Qais Afar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1635856"/>
            <a:ext cx="2776903" cy="118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895598"/>
            <a:ext cx="6345322" cy="3257833"/>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a:solidFill>
                  <a:srgbClr val="472EFC"/>
                </a:solidFill>
              </a:rPr>
              <a:t>Sunday 24 October 2021</a:t>
            </a:r>
            <a:endParaRPr lang="en-US" b="1" dirty="0">
              <a:solidFill>
                <a:srgbClr val="472EFC"/>
              </a:solidFill>
            </a:endParaRPr>
          </a:p>
        </p:txBody>
      </p:sp>
      <p:sp>
        <p:nvSpPr>
          <p:cNvPr id="3" name="Footer Placeholder 2"/>
          <p:cNvSpPr>
            <a:spLocks noGrp="1"/>
          </p:cNvSpPr>
          <p:nvPr>
            <p:ph type="ftr" sz="quarter" idx="11"/>
          </p:nvPr>
        </p:nvSpPr>
        <p:spPr>
          <a:xfrm>
            <a:off x="1752600" y="6356350"/>
            <a:ext cx="2895600" cy="365125"/>
          </a:xfrm>
        </p:spPr>
        <p:txBody>
          <a:bodyPr/>
          <a:lstStyle/>
          <a:p>
            <a:r>
              <a:rPr lang="en-US" b="1">
                <a:solidFill>
                  <a:srgbClr val="472EFC"/>
                </a:solidFill>
              </a:rPr>
              <a:t>Dr. Aiman Qais Afar</a:t>
            </a:r>
          </a:p>
        </p:txBody>
      </p:sp>
      <p:sp>
        <p:nvSpPr>
          <p:cNvPr id="4" name="Slide Number Placeholder 3"/>
          <p:cNvSpPr>
            <a:spLocks noGrp="1"/>
          </p:cNvSpPr>
          <p:nvPr>
            <p:ph type="sldNum" sz="quarter" idx="12"/>
          </p:nvPr>
        </p:nvSpPr>
        <p:spPr>
          <a:xfrm>
            <a:off x="8458200" y="152400"/>
            <a:ext cx="457200" cy="365125"/>
          </a:xfrm>
        </p:spPr>
        <p:txBody>
          <a:bodyPr/>
          <a:lstStyle/>
          <a:p>
            <a:fld id="{B6F15528-21DE-4FAA-801E-634DDDAF4B2B}" type="slidenum">
              <a:rPr lang="en-US" b="1" smtClean="0">
                <a:solidFill>
                  <a:srgbClr val="472EFC"/>
                </a:solidFill>
              </a:rPr>
              <a:pPr/>
              <a:t>25</a:t>
            </a:fld>
            <a:endParaRPr lang="en-US" b="1">
              <a:solidFill>
                <a:srgbClr val="472EFC"/>
              </a:solidFill>
            </a:endParaRPr>
          </a:p>
        </p:txBody>
      </p:sp>
      <p:sp>
        <p:nvSpPr>
          <p:cNvPr id="5" name="Rectangle 4"/>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sp>
        <p:nvSpPr>
          <p:cNvPr id="6" name="Rectangle 5"/>
          <p:cNvSpPr/>
          <p:nvPr/>
        </p:nvSpPr>
        <p:spPr>
          <a:xfrm>
            <a:off x="76200" y="762000"/>
            <a:ext cx="8839200" cy="2677656"/>
          </a:xfrm>
          <a:prstGeom prst="rect">
            <a:avLst/>
          </a:prstGeom>
        </p:spPr>
        <p:txBody>
          <a:bodyPr wrap="square">
            <a:spAutoFit/>
          </a:bodyPr>
          <a:lstStyle/>
          <a:p>
            <a:r>
              <a:rPr lang="en-GB" sz="2400" b="1" i="1" dirty="0">
                <a:solidFill>
                  <a:srgbClr val="472EFC"/>
                </a:solidFill>
                <a:latin typeface="Candara" pitchFamily="34" charset="0"/>
              </a:rPr>
              <a:t>The cardiac notch </a:t>
            </a:r>
            <a:r>
              <a:rPr lang="en-GB" sz="2400" b="1" i="1" dirty="0">
                <a:latin typeface="Candara" pitchFamily="34" charset="0"/>
              </a:rPr>
              <a:t>primarily indents the antero-inferior aspect of the superior lobe of the left lung. This often creates a thin, </a:t>
            </a:r>
            <a:r>
              <a:rPr lang="en-GB" sz="2400" b="1" i="1" dirty="0">
                <a:solidFill>
                  <a:srgbClr val="FF0066"/>
                </a:solidFill>
                <a:latin typeface="Candara" pitchFamily="34" charset="0"/>
              </a:rPr>
              <a:t>tongue-like process of the superior lobe—the lingula </a:t>
            </a:r>
            <a:r>
              <a:rPr lang="en-GB" sz="2400" b="1" i="1" dirty="0">
                <a:latin typeface="Candara" pitchFamily="34" charset="0"/>
              </a:rPr>
              <a:t>, which extends below the cardiac notch and slides in and out of the </a:t>
            </a:r>
            <a:r>
              <a:rPr lang="en-GB" sz="2400" b="1" i="1" dirty="0" err="1">
                <a:latin typeface="Candara" pitchFamily="34" charset="0"/>
              </a:rPr>
              <a:t>costomediastinal</a:t>
            </a:r>
            <a:r>
              <a:rPr lang="en-GB" sz="2400" b="1" i="1" dirty="0">
                <a:latin typeface="Candara" pitchFamily="34" charset="0"/>
              </a:rPr>
              <a:t> recess during inspiration and expiration.</a:t>
            </a:r>
          </a:p>
          <a:p>
            <a:endParaRPr lang="en-GB" sz="2400" b="1" i="1" dirty="0">
              <a:latin typeface="Candara" pitchFamily="34" charset="0"/>
            </a:endParaRPr>
          </a:p>
          <a:p>
            <a:r>
              <a:rPr lang="en-GB" sz="2400" b="1" i="1" dirty="0">
                <a:latin typeface="Candara" pitchFamily="34" charset="0"/>
              </a:rPr>
              <a:t> </a:t>
            </a:r>
            <a:r>
              <a:rPr lang="en-GB" sz="2400" b="1" i="1" u="sng" dirty="0">
                <a:solidFill>
                  <a:srgbClr val="FF0000"/>
                </a:solidFill>
                <a:latin typeface="Candara" pitchFamily="34" charset="0"/>
              </a:rPr>
              <a:t>Each lung has:</a:t>
            </a:r>
          </a:p>
        </p:txBody>
      </p:sp>
      <p:pic>
        <p:nvPicPr>
          <p:cNvPr id="7" name="Picture 2"/>
          <p:cNvPicPr>
            <a:picLocks noChangeAspect="1" noChangeArrowheads="1"/>
          </p:cNvPicPr>
          <p:nvPr/>
        </p:nvPicPr>
        <p:blipFill>
          <a:blip r:embed="rId2" cstate="print"/>
          <a:srcRect l="41378" t="55208" r="37411" b="11685"/>
          <a:stretch>
            <a:fillRect/>
          </a:stretch>
        </p:blipFill>
        <p:spPr bwMode="auto">
          <a:xfrm>
            <a:off x="4191000" y="2667000"/>
            <a:ext cx="4616019" cy="4050792"/>
          </a:xfrm>
          <a:prstGeom prst="rect">
            <a:avLst/>
          </a:prstGeom>
          <a:noFill/>
          <a:ln w="57150">
            <a:solidFill>
              <a:srgbClr val="00FF00"/>
            </a:solidFill>
            <a:miter lim="800000"/>
            <a:headEnd/>
            <a:tailEnd/>
          </a:ln>
        </p:spPr>
      </p:pic>
      <p:sp>
        <p:nvSpPr>
          <p:cNvPr id="8" name="Rectangle 7"/>
          <p:cNvSpPr/>
          <p:nvPr/>
        </p:nvSpPr>
        <p:spPr>
          <a:xfrm>
            <a:off x="152400" y="3429000"/>
            <a:ext cx="3657600" cy="2308324"/>
          </a:xfrm>
          <a:prstGeom prst="rect">
            <a:avLst/>
          </a:prstGeom>
          <a:ln w="9525">
            <a:solidFill>
              <a:schemeClr val="tx1"/>
            </a:solidFill>
          </a:ln>
        </p:spPr>
        <p:txBody>
          <a:bodyPr wrap="square">
            <a:spAutoFit/>
          </a:bodyPr>
          <a:lstStyle/>
          <a:p>
            <a:pPr>
              <a:buFont typeface="Wingdings" pitchFamily="2" charset="2"/>
              <a:buChar char="v"/>
            </a:pPr>
            <a:r>
              <a:rPr lang="en-GB" sz="2400" b="1" i="1" dirty="0">
                <a:solidFill>
                  <a:srgbClr val="472EFC"/>
                </a:solidFill>
                <a:latin typeface="Candara" pitchFamily="34" charset="0"/>
              </a:rPr>
              <a:t>An apex: </a:t>
            </a:r>
            <a:r>
              <a:rPr lang="en-GB" sz="2400" b="1" i="1" dirty="0">
                <a:latin typeface="Candara" pitchFamily="34" charset="0"/>
              </a:rPr>
              <a:t>blunt superior end of the lung ascending above the level of the </a:t>
            </a:r>
            <a:r>
              <a:rPr lang="en-GB" sz="2400" b="1" i="1" dirty="0">
                <a:solidFill>
                  <a:srgbClr val="FF0066"/>
                </a:solidFill>
                <a:latin typeface="Candara" pitchFamily="34" charset="0"/>
              </a:rPr>
              <a:t>1st rib </a:t>
            </a:r>
            <a:r>
              <a:rPr lang="en-GB" sz="2400" b="1" i="1" dirty="0">
                <a:latin typeface="Candara" pitchFamily="34" charset="0"/>
              </a:rPr>
              <a:t>into </a:t>
            </a:r>
            <a:r>
              <a:rPr lang="en-GB" sz="2400" b="1" i="1" dirty="0">
                <a:solidFill>
                  <a:srgbClr val="FF0066"/>
                </a:solidFill>
                <a:latin typeface="Candara" pitchFamily="34" charset="0"/>
              </a:rPr>
              <a:t>the root of the neck</a:t>
            </a:r>
            <a:r>
              <a:rPr lang="en-GB" sz="2400" b="1" i="1" dirty="0">
                <a:latin typeface="Candara" pitchFamily="34" charset="0"/>
              </a:rPr>
              <a:t>; covered by </a:t>
            </a:r>
            <a:r>
              <a:rPr lang="en-GB" sz="2400" b="1" i="1" dirty="0">
                <a:solidFill>
                  <a:srgbClr val="FF0066"/>
                </a:solidFill>
                <a:latin typeface="Candara" pitchFamily="34" charset="0"/>
              </a:rPr>
              <a:t>cervical pleura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05600" y="381000"/>
            <a:ext cx="2133600" cy="365125"/>
          </a:xfrm>
        </p:spPr>
        <p:txBody>
          <a:bodyPr/>
          <a:lstStyle/>
          <a:p>
            <a:r>
              <a:rPr lang="en-US" b="1">
                <a:solidFill>
                  <a:srgbClr val="FF0066"/>
                </a:solidFill>
              </a:rPr>
              <a:t>Sunday 24 October 2021</a:t>
            </a:r>
            <a:endParaRPr lang="en-US" b="1" dirty="0">
              <a:solidFill>
                <a:srgbClr val="FF0066"/>
              </a:solidFill>
            </a:endParaRPr>
          </a:p>
        </p:txBody>
      </p:sp>
      <p:sp>
        <p:nvSpPr>
          <p:cNvPr id="3" name="Footer Placeholder 2"/>
          <p:cNvSpPr>
            <a:spLocks noGrp="1"/>
          </p:cNvSpPr>
          <p:nvPr>
            <p:ph type="ftr" sz="quarter" idx="11"/>
          </p:nvPr>
        </p:nvSpPr>
        <p:spPr>
          <a:xfrm>
            <a:off x="6019800" y="228600"/>
            <a:ext cx="2895600" cy="365125"/>
          </a:xfrm>
        </p:spPr>
        <p:txBody>
          <a:bodyPr/>
          <a:lstStyle/>
          <a:p>
            <a:r>
              <a:rPr lang="en-US" b="1" dirty="0">
                <a:solidFill>
                  <a:srgbClr val="FF0066"/>
                </a:solidFill>
              </a:rPr>
              <a:t>Dr. Aiman Qais Afar</a:t>
            </a:r>
          </a:p>
        </p:txBody>
      </p:sp>
      <p:sp>
        <p:nvSpPr>
          <p:cNvPr id="4" name="Slide Number Placeholder 3"/>
          <p:cNvSpPr>
            <a:spLocks noGrp="1"/>
          </p:cNvSpPr>
          <p:nvPr>
            <p:ph type="sldNum" sz="quarter" idx="12"/>
          </p:nvPr>
        </p:nvSpPr>
        <p:spPr>
          <a:xfrm>
            <a:off x="8610600" y="320675"/>
            <a:ext cx="381000" cy="365125"/>
          </a:xfrm>
        </p:spPr>
        <p:txBody>
          <a:bodyPr/>
          <a:lstStyle/>
          <a:p>
            <a:fld id="{B6F15528-21DE-4FAA-801E-634DDDAF4B2B}" type="slidenum">
              <a:rPr lang="en-US" b="1" smtClean="0">
                <a:solidFill>
                  <a:srgbClr val="FF0066"/>
                </a:solidFill>
              </a:rPr>
              <a:pPr/>
              <a:t>26</a:t>
            </a:fld>
            <a:endParaRPr lang="en-US" b="1" dirty="0">
              <a:solidFill>
                <a:srgbClr val="FF0066"/>
              </a:solidFill>
            </a:endParaRPr>
          </a:p>
        </p:txBody>
      </p:sp>
      <p:sp>
        <p:nvSpPr>
          <p:cNvPr id="5" name="Rectangle 4"/>
          <p:cNvSpPr/>
          <p:nvPr/>
        </p:nvSpPr>
        <p:spPr>
          <a:xfrm>
            <a:off x="0" y="777240"/>
            <a:ext cx="9220200" cy="2308324"/>
          </a:xfrm>
          <a:prstGeom prst="rect">
            <a:avLst/>
          </a:prstGeom>
          <a:ln w="9525">
            <a:noFill/>
          </a:ln>
        </p:spPr>
        <p:txBody>
          <a:bodyPr wrap="square">
            <a:spAutoFit/>
          </a:bodyPr>
          <a:lstStyle/>
          <a:p>
            <a:pPr>
              <a:buFont typeface="Wingdings" pitchFamily="2" charset="2"/>
              <a:buChar char="v"/>
            </a:pPr>
            <a:r>
              <a:rPr lang="en-GB" sz="2400" b="1" i="1" dirty="0">
                <a:solidFill>
                  <a:srgbClr val="472EFC"/>
                </a:solidFill>
                <a:latin typeface="Candara" pitchFamily="34" charset="0"/>
              </a:rPr>
              <a:t>Three surfaces: </a:t>
            </a:r>
          </a:p>
          <a:p>
            <a:pPr>
              <a:buFont typeface="Wingdings" pitchFamily="2" charset="2"/>
              <a:buChar char="ü"/>
            </a:pPr>
            <a:r>
              <a:rPr lang="en-GB" sz="2400" b="1" i="1" dirty="0">
                <a:solidFill>
                  <a:srgbClr val="FF0066"/>
                </a:solidFill>
                <a:latin typeface="Candara" pitchFamily="34" charset="0"/>
              </a:rPr>
              <a:t>costal surface, </a:t>
            </a:r>
            <a:r>
              <a:rPr lang="en-GB" sz="2400" b="1" i="1" dirty="0">
                <a:latin typeface="Candara" pitchFamily="34" charset="0"/>
              </a:rPr>
              <a:t>adjacent to the sternum, costal cartilages, and ribs; </a:t>
            </a:r>
          </a:p>
          <a:p>
            <a:pPr>
              <a:buFont typeface="Wingdings" pitchFamily="2" charset="2"/>
              <a:buChar char="ü"/>
            </a:pPr>
            <a:r>
              <a:rPr lang="en-GB" sz="2400" b="1" i="1" dirty="0">
                <a:solidFill>
                  <a:srgbClr val="FF0066"/>
                </a:solidFill>
                <a:latin typeface="Candara" pitchFamily="34" charset="0"/>
              </a:rPr>
              <a:t>mediastinal surface</a:t>
            </a:r>
            <a:r>
              <a:rPr lang="en-GB" sz="2400" b="1" i="1" dirty="0">
                <a:latin typeface="Candara" pitchFamily="34" charset="0"/>
              </a:rPr>
              <a:t>, including the hilum of the lung and related medially to the mediastinum and posteriorly to the sides of the vertebrae; and </a:t>
            </a:r>
          </a:p>
          <a:p>
            <a:pPr>
              <a:buFont typeface="Wingdings" pitchFamily="2" charset="2"/>
              <a:buChar char="ü"/>
            </a:pPr>
            <a:r>
              <a:rPr lang="en-GB" sz="2400" b="1" i="1" dirty="0">
                <a:solidFill>
                  <a:srgbClr val="FF0066"/>
                </a:solidFill>
                <a:latin typeface="Candara" pitchFamily="34" charset="0"/>
              </a:rPr>
              <a:t>diaphragmatic surface</a:t>
            </a:r>
            <a:r>
              <a:rPr lang="en-GB" sz="2400" b="1" i="1" dirty="0">
                <a:latin typeface="Candara" pitchFamily="34" charset="0"/>
              </a:rPr>
              <a:t>, resting on the convex dome of the diaphragm</a:t>
            </a:r>
          </a:p>
        </p:txBody>
      </p:sp>
      <p:sp>
        <p:nvSpPr>
          <p:cNvPr id="6" name="Rectangle 5"/>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pic>
        <p:nvPicPr>
          <p:cNvPr id="7" name="Picture 2"/>
          <p:cNvPicPr>
            <a:picLocks noChangeAspect="1" noChangeArrowheads="1"/>
          </p:cNvPicPr>
          <p:nvPr/>
        </p:nvPicPr>
        <p:blipFill>
          <a:blip r:embed="rId2" cstate="print"/>
          <a:srcRect l="33968" t="17708" r="15666" b="13542"/>
          <a:stretch>
            <a:fillRect/>
          </a:stretch>
        </p:blipFill>
        <p:spPr bwMode="auto">
          <a:xfrm>
            <a:off x="5034464" y="3352800"/>
            <a:ext cx="4027240" cy="3090672"/>
          </a:xfrm>
          <a:prstGeom prst="rect">
            <a:avLst/>
          </a:prstGeom>
          <a:noFill/>
          <a:ln w="57150">
            <a:solidFill>
              <a:srgbClr val="00FF00"/>
            </a:solidFill>
            <a:miter lim="800000"/>
            <a:headEnd/>
            <a:tailEnd/>
          </a:ln>
        </p:spPr>
      </p:pic>
      <p:pic>
        <p:nvPicPr>
          <p:cNvPr id="8" name="Picture 2"/>
          <p:cNvPicPr>
            <a:picLocks noChangeAspect="1" noChangeArrowheads="1"/>
          </p:cNvPicPr>
          <p:nvPr/>
        </p:nvPicPr>
        <p:blipFill>
          <a:blip r:embed="rId3" cstate="print"/>
          <a:srcRect l="44509" t="13542" r="29722" b="58333"/>
          <a:stretch>
            <a:fillRect/>
          </a:stretch>
        </p:blipFill>
        <p:spPr bwMode="auto">
          <a:xfrm>
            <a:off x="-1447800" y="3581400"/>
            <a:ext cx="993402" cy="776096"/>
          </a:xfrm>
          <a:prstGeom prst="rect">
            <a:avLst/>
          </a:prstGeom>
          <a:noFill/>
          <a:ln w="57150">
            <a:solidFill>
              <a:srgbClr val="472EFC"/>
            </a:solidFill>
            <a:miter lim="800000"/>
            <a:headEnd/>
            <a:tailEnd/>
          </a:ln>
        </p:spPr>
      </p:pic>
      <p:pic>
        <p:nvPicPr>
          <p:cNvPr id="10" name="Picture 2"/>
          <p:cNvPicPr>
            <a:picLocks noChangeAspect="1" noChangeArrowheads="1"/>
          </p:cNvPicPr>
          <p:nvPr/>
        </p:nvPicPr>
        <p:blipFill>
          <a:blip r:embed="rId4" cstate="print"/>
          <a:srcRect l="31040" t="16667" r="24451" b="27083"/>
          <a:stretch>
            <a:fillRect/>
          </a:stretch>
        </p:blipFill>
        <p:spPr bwMode="auto">
          <a:xfrm>
            <a:off x="129029" y="3352800"/>
            <a:ext cx="4671571" cy="3319272"/>
          </a:xfrm>
          <a:prstGeom prst="rect">
            <a:avLst/>
          </a:prstGeom>
          <a:noFill/>
          <a:ln w="57150">
            <a:solidFill>
              <a:srgbClr val="00FF00"/>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9400" y="351310"/>
            <a:ext cx="2133600" cy="365125"/>
          </a:xfrm>
        </p:spPr>
        <p:txBody>
          <a:bodyPr/>
          <a:lstStyle/>
          <a:p>
            <a:r>
              <a:rPr lang="en-US" b="1">
                <a:solidFill>
                  <a:srgbClr val="FF0000"/>
                </a:solidFill>
              </a:rPr>
              <a:t>Sunday 24 October 2021</a:t>
            </a:r>
          </a:p>
        </p:txBody>
      </p:sp>
      <p:sp>
        <p:nvSpPr>
          <p:cNvPr id="3" name="Footer Placeholder 2"/>
          <p:cNvSpPr>
            <a:spLocks noGrp="1"/>
          </p:cNvSpPr>
          <p:nvPr>
            <p:ph type="ftr" sz="quarter" idx="11"/>
          </p:nvPr>
        </p:nvSpPr>
        <p:spPr>
          <a:xfrm>
            <a:off x="6019800" y="168275"/>
            <a:ext cx="2895600" cy="365125"/>
          </a:xfrm>
        </p:spPr>
        <p:txBody>
          <a:bodyPr/>
          <a:lstStyle/>
          <a:p>
            <a:r>
              <a:rPr lang="en-US" b="1" dirty="0">
                <a:solidFill>
                  <a:srgbClr val="FF0000"/>
                </a:solidFill>
              </a:rPr>
              <a:t>Dr. Aiman Qais Afar</a:t>
            </a:r>
          </a:p>
        </p:txBody>
      </p:sp>
      <p:sp>
        <p:nvSpPr>
          <p:cNvPr id="4" name="Slide Number Placeholder 3"/>
          <p:cNvSpPr>
            <a:spLocks noGrp="1"/>
          </p:cNvSpPr>
          <p:nvPr>
            <p:ph type="sldNum" sz="quarter" idx="12"/>
          </p:nvPr>
        </p:nvSpPr>
        <p:spPr>
          <a:xfrm>
            <a:off x="7239000" y="609600"/>
            <a:ext cx="381000" cy="365125"/>
          </a:xfrm>
        </p:spPr>
        <p:txBody>
          <a:bodyPr/>
          <a:lstStyle/>
          <a:p>
            <a:fld id="{B6F15528-21DE-4FAA-801E-634DDDAF4B2B}" type="slidenum">
              <a:rPr lang="en-US" b="1" smtClean="0">
                <a:solidFill>
                  <a:srgbClr val="FF0000"/>
                </a:solidFill>
              </a:rPr>
              <a:pPr/>
              <a:t>27</a:t>
            </a:fld>
            <a:endParaRPr lang="en-US" b="1">
              <a:solidFill>
                <a:srgbClr val="FF0000"/>
              </a:solidFill>
            </a:endParaRPr>
          </a:p>
        </p:txBody>
      </p:sp>
      <p:sp>
        <p:nvSpPr>
          <p:cNvPr id="5" name="Rectangle 4"/>
          <p:cNvSpPr/>
          <p:nvPr/>
        </p:nvSpPr>
        <p:spPr>
          <a:xfrm>
            <a:off x="76200" y="762000"/>
            <a:ext cx="8991600" cy="1569660"/>
          </a:xfrm>
          <a:prstGeom prst="rect">
            <a:avLst/>
          </a:prstGeom>
        </p:spPr>
        <p:txBody>
          <a:bodyPr wrap="square">
            <a:spAutoFit/>
          </a:bodyPr>
          <a:lstStyle/>
          <a:p>
            <a:pPr>
              <a:buFont typeface="Wingdings" pitchFamily="2" charset="2"/>
              <a:buChar char="v"/>
            </a:pPr>
            <a:r>
              <a:rPr lang="en-GB" sz="2400" b="1" i="1" dirty="0">
                <a:solidFill>
                  <a:srgbClr val="472EFC"/>
                </a:solidFill>
                <a:latin typeface="Candara" pitchFamily="34" charset="0"/>
              </a:rPr>
              <a:t>Three borders: </a:t>
            </a:r>
          </a:p>
          <a:p>
            <a:pPr>
              <a:buFont typeface="Wingdings" pitchFamily="2" charset="2"/>
              <a:buChar char="ü"/>
            </a:pPr>
            <a:r>
              <a:rPr lang="en-GB" sz="2400" b="1" i="1" dirty="0">
                <a:solidFill>
                  <a:srgbClr val="FF0000"/>
                </a:solidFill>
                <a:latin typeface="Candara" pitchFamily="34" charset="0"/>
              </a:rPr>
              <a:t>anterior border, </a:t>
            </a:r>
            <a:r>
              <a:rPr lang="en-GB" sz="2400" b="1" i="1" dirty="0">
                <a:solidFill>
                  <a:srgbClr val="FF0066"/>
                </a:solidFill>
                <a:latin typeface="Candara" pitchFamily="34" charset="0"/>
              </a:rPr>
              <a:t>where the costal and mediastinal surfaces meet anteriorly </a:t>
            </a:r>
            <a:r>
              <a:rPr lang="en-GB" sz="2400" b="1" i="1" dirty="0">
                <a:latin typeface="Candara" pitchFamily="34" charset="0"/>
              </a:rPr>
              <a:t>and overlap the heart (the cardiac notch indents this border of the left lung); </a:t>
            </a:r>
          </a:p>
        </p:txBody>
      </p:sp>
      <p:sp>
        <p:nvSpPr>
          <p:cNvPr id="6" name="Rectangle 5"/>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pic>
        <p:nvPicPr>
          <p:cNvPr id="3074" name="Picture 2"/>
          <p:cNvPicPr>
            <a:picLocks noChangeAspect="1" noChangeArrowheads="1"/>
          </p:cNvPicPr>
          <p:nvPr/>
        </p:nvPicPr>
        <p:blipFill>
          <a:blip r:embed="rId2" cstate="print"/>
          <a:srcRect l="27526" t="34375" r="43192" b="25000"/>
          <a:stretch>
            <a:fillRect/>
          </a:stretch>
        </p:blipFill>
        <p:spPr bwMode="auto">
          <a:xfrm>
            <a:off x="10175630" y="4855464"/>
            <a:ext cx="879231" cy="685800"/>
          </a:xfrm>
          <a:prstGeom prst="rect">
            <a:avLst/>
          </a:prstGeom>
          <a:noFill/>
          <a:ln w="57150">
            <a:solidFill>
              <a:srgbClr val="472EFC"/>
            </a:solidFill>
            <a:miter lim="800000"/>
            <a:headEnd/>
            <a:tailEnd/>
          </a:ln>
        </p:spPr>
      </p:pic>
      <p:sp>
        <p:nvSpPr>
          <p:cNvPr id="8" name="Rectangle 7"/>
          <p:cNvSpPr/>
          <p:nvPr/>
        </p:nvSpPr>
        <p:spPr>
          <a:xfrm>
            <a:off x="152400" y="4690408"/>
            <a:ext cx="5105400" cy="1938992"/>
          </a:xfrm>
          <a:prstGeom prst="rect">
            <a:avLst/>
          </a:prstGeom>
        </p:spPr>
        <p:txBody>
          <a:bodyPr wrap="square">
            <a:spAutoFit/>
          </a:bodyPr>
          <a:lstStyle/>
          <a:p>
            <a:pPr>
              <a:buFont typeface="Wingdings" pitchFamily="2" charset="2"/>
              <a:buChar char="ü"/>
            </a:pPr>
            <a:r>
              <a:rPr lang="en-GB" sz="2400" b="1" i="1" dirty="0">
                <a:solidFill>
                  <a:srgbClr val="FF0000"/>
                </a:solidFill>
                <a:latin typeface="Candara" pitchFamily="34" charset="0"/>
              </a:rPr>
              <a:t>posterior border</a:t>
            </a:r>
            <a:r>
              <a:rPr lang="en-GB" sz="2400" b="1" i="1" dirty="0">
                <a:latin typeface="Candara" pitchFamily="34" charset="0"/>
              </a:rPr>
              <a:t>, where the costal and mediastinal surfaces meet posteriorly </a:t>
            </a:r>
            <a:r>
              <a:rPr lang="en-GB" sz="2400" b="1" i="1" dirty="0">
                <a:solidFill>
                  <a:srgbClr val="FF0066"/>
                </a:solidFill>
                <a:latin typeface="Candara" pitchFamily="34" charset="0"/>
              </a:rPr>
              <a:t>(it is broad and rounded and lies adjacent to the thoracic region of the vertebral column)</a:t>
            </a:r>
          </a:p>
        </p:txBody>
      </p:sp>
      <p:grpSp>
        <p:nvGrpSpPr>
          <p:cNvPr id="10" name="Group 9"/>
          <p:cNvGrpSpPr/>
          <p:nvPr/>
        </p:nvGrpSpPr>
        <p:grpSpPr>
          <a:xfrm>
            <a:off x="5334000" y="2022691"/>
            <a:ext cx="3657600" cy="4545138"/>
            <a:chOff x="2362200" y="1219200"/>
            <a:chExt cx="4062953" cy="5033913"/>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06" t="12233" r="26469" b="14365"/>
            <a:stretch/>
          </p:blipFill>
          <p:spPr bwMode="auto">
            <a:xfrm>
              <a:off x="2362200" y="1219200"/>
              <a:ext cx="4062953" cy="5033913"/>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953000" y="1295400"/>
              <a:ext cx="1371600" cy="307777"/>
            </a:xfrm>
            <a:prstGeom prst="rect">
              <a:avLst/>
            </a:prstGeom>
            <a:noFill/>
            <a:ln w="57150">
              <a:solidFill>
                <a:schemeClr val="tx1"/>
              </a:solidFill>
            </a:ln>
          </p:spPr>
          <p:txBody>
            <a:bodyPr wrap="square" rtlCol="0">
              <a:spAutoFit/>
            </a:bodyPr>
            <a:lstStyle/>
            <a:p>
              <a:r>
                <a:rPr lang="en-US" sz="1200" b="1" dirty="0"/>
                <a:t>Anterior border</a:t>
              </a:r>
            </a:p>
          </p:txBody>
        </p:sp>
        <p:sp>
          <p:nvSpPr>
            <p:cNvPr id="13" name="TextBox 12"/>
            <p:cNvSpPr txBox="1"/>
            <p:nvPr/>
          </p:nvSpPr>
          <p:spPr>
            <a:xfrm>
              <a:off x="2389632" y="1280684"/>
              <a:ext cx="1420368" cy="307777"/>
            </a:xfrm>
            <a:prstGeom prst="rect">
              <a:avLst/>
            </a:prstGeom>
            <a:noFill/>
            <a:ln w="57150">
              <a:solidFill>
                <a:schemeClr val="tx1"/>
              </a:solidFill>
            </a:ln>
          </p:spPr>
          <p:txBody>
            <a:bodyPr wrap="square" rtlCol="0">
              <a:spAutoFit/>
            </a:bodyPr>
            <a:lstStyle/>
            <a:p>
              <a:r>
                <a:rPr lang="en-US" sz="1200" b="1" dirty="0"/>
                <a:t>Posterior border</a:t>
              </a:r>
            </a:p>
          </p:txBody>
        </p:sp>
        <p:sp>
          <p:nvSpPr>
            <p:cNvPr id="14" name="TextBox 13"/>
            <p:cNvSpPr txBox="1"/>
            <p:nvPr/>
          </p:nvSpPr>
          <p:spPr>
            <a:xfrm>
              <a:off x="5029200" y="5889877"/>
              <a:ext cx="1295400" cy="307777"/>
            </a:xfrm>
            <a:prstGeom prst="rect">
              <a:avLst/>
            </a:prstGeom>
            <a:noFill/>
            <a:ln w="57150">
              <a:solidFill>
                <a:schemeClr val="tx1"/>
              </a:solidFill>
            </a:ln>
          </p:spPr>
          <p:txBody>
            <a:bodyPr wrap="square" rtlCol="0">
              <a:spAutoFit/>
            </a:bodyPr>
            <a:lstStyle/>
            <a:p>
              <a:r>
                <a:rPr lang="en-US" sz="1200" b="1" dirty="0"/>
                <a:t>Inferior border</a:t>
              </a:r>
            </a:p>
          </p:txBody>
        </p:sp>
        <p:cxnSp>
          <p:nvCxnSpPr>
            <p:cNvPr id="15" name="Straight Arrow Connector 14"/>
            <p:cNvCxnSpPr>
              <a:stCxn id="13" idx="2"/>
            </p:cNvCxnSpPr>
            <p:nvPr/>
          </p:nvCxnSpPr>
          <p:spPr>
            <a:xfrm flipH="1">
              <a:off x="2954714" y="1588461"/>
              <a:ext cx="145103" cy="16102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638800" y="1588461"/>
              <a:ext cx="228600" cy="130713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393676" y="5638800"/>
              <a:ext cx="635524" cy="2510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495800" y="5029200"/>
              <a:ext cx="533400" cy="8606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52400" y="2556808"/>
            <a:ext cx="5105400" cy="1938992"/>
          </a:xfrm>
          <a:prstGeom prst="rect">
            <a:avLst/>
          </a:prstGeom>
        </p:spPr>
        <p:txBody>
          <a:bodyPr wrap="square">
            <a:spAutoFit/>
          </a:bodyPr>
          <a:lstStyle/>
          <a:p>
            <a:pPr lvl="0">
              <a:buFont typeface="Wingdings" pitchFamily="2" charset="2"/>
              <a:buChar char="ü"/>
            </a:pPr>
            <a:r>
              <a:rPr lang="en-GB" sz="2400" b="1" i="1" dirty="0">
                <a:solidFill>
                  <a:srgbClr val="FF0000"/>
                </a:solidFill>
                <a:latin typeface="Candara" pitchFamily="34" charset="0"/>
              </a:rPr>
              <a:t>inferior border, </a:t>
            </a:r>
            <a:r>
              <a:rPr lang="en-GB" sz="2400" b="1" i="1" dirty="0">
                <a:solidFill>
                  <a:srgbClr val="7030A0"/>
                </a:solidFill>
                <a:latin typeface="Candara" pitchFamily="34" charset="0"/>
              </a:rPr>
              <a:t>which circumscribes the diaphragmatic surface of the lung </a:t>
            </a:r>
            <a:r>
              <a:rPr lang="en-GB" sz="2400" b="1" i="1" dirty="0">
                <a:solidFill>
                  <a:prstClr val="black"/>
                </a:solidFill>
                <a:latin typeface="Candara" pitchFamily="34" charset="0"/>
              </a:rPr>
              <a:t>and separates the diaphragmatic surface from the costal and mediastinal surfaces; and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40475"/>
            <a:ext cx="1905000" cy="365125"/>
          </a:xfrm>
        </p:spPr>
        <p:txBody>
          <a:bodyPr/>
          <a:lstStyle/>
          <a:p>
            <a:r>
              <a:rPr lang="en-US" b="1" dirty="0">
                <a:solidFill>
                  <a:srgbClr val="FF0000"/>
                </a:solidFill>
              </a:rPr>
              <a:t>Sunday 24 October 2021</a:t>
            </a:r>
          </a:p>
        </p:txBody>
      </p:sp>
      <p:sp>
        <p:nvSpPr>
          <p:cNvPr id="3" name="Footer Placeholder 2"/>
          <p:cNvSpPr>
            <a:spLocks noGrp="1"/>
          </p:cNvSpPr>
          <p:nvPr>
            <p:ph type="ftr" sz="quarter" idx="11"/>
          </p:nvPr>
        </p:nvSpPr>
        <p:spPr/>
        <p:txBody>
          <a:bodyPr/>
          <a:lstStyle/>
          <a:p>
            <a:r>
              <a:rPr lang="en-US" b="1">
                <a:solidFill>
                  <a:srgbClr val="FF0000"/>
                </a:solidFill>
              </a:rPr>
              <a:t>Dr. Aiman Qais Afar</a:t>
            </a:r>
          </a:p>
        </p:txBody>
      </p:sp>
      <p:sp>
        <p:nvSpPr>
          <p:cNvPr id="4" name="Slide Number Placeholder 3"/>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FF0000"/>
                </a:solidFill>
              </a:rPr>
              <a:pPr/>
              <a:t>28</a:t>
            </a:fld>
            <a:endParaRPr lang="en-US" b="1">
              <a:solidFill>
                <a:srgbClr val="FF0000"/>
              </a:solidFill>
            </a:endParaRPr>
          </a:p>
        </p:txBody>
      </p:sp>
      <p:sp>
        <p:nvSpPr>
          <p:cNvPr id="5" name="Rectangle 4"/>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sp>
        <p:nvSpPr>
          <p:cNvPr id="6" name="Rectangle 5"/>
          <p:cNvSpPr/>
          <p:nvPr/>
        </p:nvSpPr>
        <p:spPr>
          <a:xfrm>
            <a:off x="76200" y="762000"/>
            <a:ext cx="8915400" cy="1569660"/>
          </a:xfrm>
          <a:prstGeom prst="rect">
            <a:avLst/>
          </a:prstGeom>
        </p:spPr>
        <p:txBody>
          <a:bodyPr wrap="square">
            <a:spAutoFit/>
          </a:bodyPr>
          <a:lstStyle/>
          <a:p>
            <a:r>
              <a:rPr lang="en-GB" sz="2400" b="1" i="1" dirty="0">
                <a:solidFill>
                  <a:srgbClr val="FF0000"/>
                </a:solidFill>
                <a:latin typeface="Candara" pitchFamily="34" charset="0"/>
              </a:rPr>
              <a:t>The root of the lung </a:t>
            </a:r>
            <a:r>
              <a:rPr lang="en-GB" sz="2400" b="1" i="1" dirty="0">
                <a:solidFill>
                  <a:srgbClr val="472EFC"/>
                </a:solidFill>
                <a:latin typeface="Candara" pitchFamily="34" charset="0"/>
              </a:rPr>
              <a:t>is composed of the structures entering and emerging from the lung at its hilum</a:t>
            </a:r>
            <a:r>
              <a:rPr lang="en-GB" sz="2400" b="1" i="1" dirty="0">
                <a:latin typeface="Candara" pitchFamily="34" charset="0"/>
              </a:rPr>
              <a:t>. The root of the lung connects the lung with the heart and trachea. If the root is sectioned before the branching of the main bronchus and pulmonary artery, </a:t>
            </a:r>
          </a:p>
        </p:txBody>
      </p:sp>
      <p:pic>
        <p:nvPicPr>
          <p:cNvPr id="8" name="Picture 2"/>
          <p:cNvPicPr>
            <a:picLocks noChangeAspect="1" noChangeArrowheads="1"/>
          </p:cNvPicPr>
          <p:nvPr/>
        </p:nvPicPr>
        <p:blipFill>
          <a:blip r:embed="rId2" cstate="print"/>
          <a:srcRect l="27526" t="55208" r="23865" b="9375"/>
          <a:stretch>
            <a:fillRect/>
          </a:stretch>
        </p:blipFill>
        <p:spPr bwMode="auto">
          <a:xfrm>
            <a:off x="248770" y="2438400"/>
            <a:ext cx="8742830" cy="3581400"/>
          </a:xfrm>
          <a:prstGeom prst="rect">
            <a:avLst/>
          </a:prstGeom>
          <a:noFill/>
          <a:ln w="57150">
            <a:solidFill>
              <a:srgbClr val="00FF00"/>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858000" y="186024"/>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6294120" y="3462"/>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7620000" y="368587"/>
            <a:ext cx="381000" cy="365125"/>
          </a:xfrm>
        </p:spPr>
        <p:txBody>
          <a:bodyPr/>
          <a:lstStyle/>
          <a:p>
            <a:fld id="{B6F15528-21DE-4FAA-801E-634DDDAF4B2B}" type="slidenum">
              <a:rPr lang="en-US" b="1" smtClean="0">
                <a:solidFill>
                  <a:schemeClr val="tx1"/>
                </a:solidFill>
              </a:rPr>
              <a:pPr/>
              <a:t>29</a:t>
            </a:fld>
            <a:endParaRPr lang="en-US" b="1">
              <a:solidFill>
                <a:schemeClr val="tx1"/>
              </a:solidFill>
            </a:endParaRPr>
          </a:p>
        </p:txBody>
      </p:sp>
      <p:sp>
        <p:nvSpPr>
          <p:cNvPr id="5" name="مستطيل 4"/>
          <p:cNvSpPr/>
          <p:nvPr/>
        </p:nvSpPr>
        <p:spPr>
          <a:xfrm>
            <a:off x="76200" y="651808"/>
            <a:ext cx="9144000" cy="2677656"/>
          </a:xfrm>
          <a:prstGeom prst="rect">
            <a:avLst/>
          </a:prstGeom>
          <a:ln>
            <a:noFill/>
          </a:ln>
        </p:spPr>
        <p:txBody>
          <a:bodyPr wrap="square">
            <a:spAutoFit/>
          </a:bodyPr>
          <a:lstStyle/>
          <a:p>
            <a:r>
              <a:rPr lang="en-GB" sz="2400" b="1" i="1" dirty="0">
                <a:latin typeface="Candara" pitchFamily="34" charset="0"/>
              </a:rPr>
              <a:t>its general arrangement is:</a:t>
            </a:r>
            <a:endParaRPr lang="en-GB" sz="2400" b="1" dirty="0">
              <a:latin typeface="Candara" pitchFamily="34" charset="0"/>
            </a:endParaRPr>
          </a:p>
          <a:p>
            <a:r>
              <a:rPr lang="en-GB" sz="2400" b="1" i="1" dirty="0">
                <a:latin typeface="Candara" pitchFamily="34" charset="0"/>
              </a:rPr>
              <a:t>• </a:t>
            </a:r>
            <a:r>
              <a:rPr lang="en-GB" sz="2400" b="1" i="1" dirty="0">
                <a:solidFill>
                  <a:srgbClr val="472EFC"/>
                </a:solidFill>
                <a:latin typeface="Candara" pitchFamily="34" charset="0"/>
              </a:rPr>
              <a:t>Pulmonary artery</a:t>
            </a:r>
            <a:r>
              <a:rPr lang="en-GB" sz="2400" b="1" i="1" dirty="0">
                <a:latin typeface="Candara" pitchFamily="34" charset="0"/>
              </a:rPr>
              <a:t>, </a:t>
            </a:r>
            <a:r>
              <a:rPr lang="en-GB" sz="2400" b="1" i="1" dirty="0" err="1">
                <a:latin typeface="Candara" pitchFamily="34" charset="0"/>
              </a:rPr>
              <a:t>superiormost</a:t>
            </a:r>
            <a:r>
              <a:rPr lang="en-GB" sz="2400" b="1" i="1" dirty="0">
                <a:latin typeface="Candara" pitchFamily="34" charset="0"/>
              </a:rPr>
              <a:t> on the left (the superior lobar bronchus may be </a:t>
            </a:r>
            <a:r>
              <a:rPr lang="en-GB" sz="2400" b="1" i="1" dirty="0" err="1">
                <a:latin typeface="Candara" pitchFamily="34" charset="0"/>
              </a:rPr>
              <a:t>superiormost</a:t>
            </a:r>
            <a:r>
              <a:rPr lang="en-GB" sz="2400" b="1" i="1" dirty="0">
                <a:latin typeface="Candara" pitchFamily="34" charset="0"/>
              </a:rPr>
              <a:t> on the right) </a:t>
            </a:r>
          </a:p>
          <a:p>
            <a:r>
              <a:rPr lang="en-GB" sz="2400" b="1" i="1" dirty="0">
                <a:latin typeface="Candara" pitchFamily="34" charset="0"/>
              </a:rPr>
              <a:t>• </a:t>
            </a:r>
            <a:r>
              <a:rPr lang="en-GB" sz="2400" b="1" i="1" dirty="0">
                <a:solidFill>
                  <a:srgbClr val="FF0000"/>
                </a:solidFill>
                <a:latin typeface="Candara" pitchFamily="34" charset="0"/>
              </a:rPr>
              <a:t>Superior and inferior pulmonary veins</a:t>
            </a:r>
            <a:r>
              <a:rPr lang="en-GB" sz="2400" b="1" i="1" dirty="0">
                <a:latin typeface="Candara" pitchFamily="34" charset="0"/>
              </a:rPr>
              <a:t>, </a:t>
            </a:r>
            <a:r>
              <a:rPr lang="en-GB" sz="2400" b="1" i="1" dirty="0" err="1">
                <a:latin typeface="Candara" pitchFamily="34" charset="0"/>
              </a:rPr>
              <a:t>anteriormost</a:t>
            </a:r>
            <a:r>
              <a:rPr lang="en-GB" sz="2400" b="1" i="1" dirty="0">
                <a:latin typeface="Candara" pitchFamily="34" charset="0"/>
              </a:rPr>
              <a:t> and </a:t>
            </a:r>
            <a:r>
              <a:rPr lang="en-GB" sz="2400" b="1" i="1" dirty="0" err="1">
                <a:latin typeface="Candara" pitchFamily="34" charset="0"/>
              </a:rPr>
              <a:t>inferiormost</a:t>
            </a:r>
            <a:r>
              <a:rPr lang="en-GB" sz="2400" b="1" i="1" dirty="0">
                <a:latin typeface="Candara" pitchFamily="34" charset="0"/>
              </a:rPr>
              <a:t>, respectively</a:t>
            </a:r>
          </a:p>
          <a:p>
            <a:r>
              <a:rPr lang="en-GB" sz="2400" b="1" i="1" dirty="0">
                <a:latin typeface="Candara" pitchFamily="34" charset="0"/>
              </a:rPr>
              <a:t>• </a:t>
            </a:r>
            <a:r>
              <a:rPr lang="en-GB" sz="2400" b="1" i="1" dirty="0">
                <a:solidFill>
                  <a:srgbClr val="C00000"/>
                </a:solidFill>
                <a:latin typeface="Candara" pitchFamily="34" charset="0"/>
              </a:rPr>
              <a:t>Bronchus,</a:t>
            </a:r>
            <a:r>
              <a:rPr lang="en-GB" sz="2400" b="1" i="1" dirty="0">
                <a:latin typeface="Candara" pitchFamily="34" charset="0"/>
              </a:rPr>
              <a:t> against and approximately in the middle of the posterior boundary, with bronchial vessels immediately surrounding it</a:t>
            </a:r>
          </a:p>
        </p:txBody>
      </p:sp>
      <p:sp>
        <p:nvSpPr>
          <p:cNvPr id="6" name="Rectangle 4"/>
          <p:cNvSpPr/>
          <p:nvPr/>
        </p:nvSpPr>
        <p:spPr>
          <a:xfrm>
            <a:off x="76200" y="76200"/>
            <a:ext cx="1351652" cy="584775"/>
          </a:xfrm>
          <a:prstGeom prst="rect">
            <a:avLst/>
          </a:prstGeom>
          <a:ln w="57150">
            <a:solidFill>
              <a:schemeClr val="tx1"/>
            </a:solidFill>
          </a:ln>
        </p:spPr>
        <p:txBody>
          <a:bodyPr wrap="none">
            <a:spAutoFit/>
          </a:bodyPr>
          <a:lstStyle/>
          <a:p>
            <a:r>
              <a:rPr lang="en-GB" sz="3200" b="1" i="1" dirty="0">
                <a:solidFill>
                  <a:srgbClr val="FF0000"/>
                </a:solidFill>
                <a:latin typeface="Candara" pitchFamily="34" charset="0"/>
              </a:rPr>
              <a:t>LUNGS</a:t>
            </a:r>
            <a:endParaRPr lang="en-GB" sz="3200" i="1" dirty="0">
              <a:solidFill>
                <a:srgbClr val="FF0000"/>
              </a:solidFill>
              <a:latin typeface="Candara" pitchFamily="34" charset="0"/>
            </a:endParaRPr>
          </a:p>
        </p:txBody>
      </p:sp>
      <p:sp>
        <p:nvSpPr>
          <p:cNvPr id="7" name="مستطيل 6"/>
          <p:cNvSpPr/>
          <p:nvPr/>
        </p:nvSpPr>
        <p:spPr>
          <a:xfrm>
            <a:off x="228600" y="838200"/>
            <a:ext cx="184731" cy="400110"/>
          </a:xfrm>
          <a:prstGeom prst="rect">
            <a:avLst/>
          </a:prstGeom>
        </p:spPr>
        <p:txBody>
          <a:bodyPr wrap="none">
            <a:spAutoFit/>
          </a:bodyPr>
          <a:lstStyle/>
          <a:p>
            <a:endParaRPr lang="en-GB" sz="2000" dirty="0"/>
          </a:p>
        </p:txBody>
      </p:sp>
      <p:pic>
        <p:nvPicPr>
          <p:cNvPr id="54274" name="Picture 2"/>
          <p:cNvPicPr>
            <a:picLocks noChangeAspect="1" noChangeArrowheads="1"/>
          </p:cNvPicPr>
          <p:nvPr/>
        </p:nvPicPr>
        <p:blipFill>
          <a:blip r:embed="rId2"/>
          <a:srcRect l="28111" t="41667" r="13324" b="11458"/>
          <a:stretch>
            <a:fillRect/>
          </a:stretch>
        </p:blipFill>
        <p:spPr bwMode="auto">
          <a:xfrm>
            <a:off x="838200" y="3345180"/>
            <a:ext cx="7467600" cy="3360420"/>
          </a:xfrm>
          <a:prstGeom prst="rect">
            <a:avLst/>
          </a:prstGeom>
          <a:noFill/>
          <a:ln w="76200">
            <a:solidFill>
              <a:srgbClr val="00FF00"/>
            </a:solid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992112" y="216802"/>
            <a:ext cx="2133600" cy="365125"/>
          </a:xfrm>
        </p:spPr>
        <p:txBody>
          <a:bodyPr/>
          <a:lstStyle/>
          <a:p>
            <a:r>
              <a:rPr lang="en-US" b="1">
                <a:solidFill>
                  <a:srgbClr val="00FF00"/>
                </a:solidFill>
              </a:rPr>
              <a:t>Sunday 24 October 2021</a:t>
            </a:r>
          </a:p>
        </p:txBody>
      </p:sp>
      <p:sp>
        <p:nvSpPr>
          <p:cNvPr id="3" name="عنصر نائب للتذييل 2"/>
          <p:cNvSpPr>
            <a:spLocks noGrp="1"/>
          </p:cNvSpPr>
          <p:nvPr>
            <p:ph type="ftr" sz="quarter" idx="11"/>
          </p:nvPr>
        </p:nvSpPr>
        <p:spPr>
          <a:xfrm>
            <a:off x="6324600" y="34240"/>
            <a:ext cx="2895600" cy="365125"/>
          </a:xfrm>
        </p:spPr>
        <p:txBody>
          <a:bodyPr/>
          <a:lstStyle/>
          <a:p>
            <a:r>
              <a:rPr lang="en-US" b="1">
                <a:solidFill>
                  <a:srgbClr val="00FF00"/>
                </a:solidFill>
              </a:rPr>
              <a:t>Dr. Aiman Qais Afar</a:t>
            </a:r>
          </a:p>
        </p:txBody>
      </p:sp>
      <p:sp>
        <p:nvSpPr>
          <p:cNvPr id="4" name="عنصر نائب لرقم الشريحة 3"/>
          <p:cNvSpPr>
            <a:spLocks noGrp="1"/>
          </p:cNvSpPr>
          <p:nvPr>
            <p:ph type="sldNum" sz="quarter" idx="12"/>
          </p:nvPr>
        </p:nvSpPr>
        <p:spPr/>
        <p:txBody>
          <a:bodyPr/>
          <a:lstStyle/>
          <a:p>
            <a:fld id="{B6F15528-21DE-4FAA-801E-634DDDAF4B2B}" type="slidenum">
              <a:rPr lang="en-US" b="1" smtClean="0">
                <a:solidFill>
                  <a:srgbClr val="00FF00"/>
                </a:solidFill>
              </a:rPr>
              <a:pPr/>
              <a:t>3</a:t>
            </a:fld>
            <a:endParaRPr lang="en-US" b="1">
              <a:solidFill>
                <a:srgbClr val="00FF00"/>
              </a:solidFill>
            </a:endParaRPr>
          </a:p>
        </p:txBody>
      </p:sp>
      <p:sp>
        <p:nvSpPr>
          <p:cNvPr id="5" name="مستطيل 4"/>
          <p:cNvSpPr/>
          <p:nvPr/>
        </p:nvSpPr>
        <p:spPr>
          <a:xfrm>
            <a:off x="76200" y="1735753"/>
            <a:ext cx="3962400" cy="4893647"/>
          </a:xfrm>
          <a:prstGeom prst="rect">
            <a:avLst/>
          </a:prstGeom>
        </p:spPr>
        <p:txBody>
          <a:bodyPr wrap="square">
            <a:spAutoFit/>
          </a:bodyPr>
          <a:lstStyle/>
          <a:p>
            <a:r>
              <a:rPr lang="en-GB" sz="2400" b="1" dirty="0">
                <a:latin typeface="Candara" pitchFamily="34" charset="0"/>
              </a:rPr>
              <a:t>• </a:t>
            </a:r>
            <a:r>
              <a:rPr lang="en-GB" sz="2400" b="1" dirty="0">
                <a:solidFill>
                  <a:srgbClr val="C00000"/>
                </a:solidFill>
                <a:latin typeface="Candara" pitchFamily="34" charset="0"/>
              </a:rPr>
              <a:t>The visceral pleura (pulmonary pleura) </a:t>
            </a:r>
            <a:r>
              <a:rPr lang="en-GB" sz="2400" b="1" dirty="0">
                <a:latin typeface="Candara" pitchFamily="34" charset="0"/>
              </a:rPr>
              <a:t>covers the lungs and is adherent to all its surfaces, including the surfaces within the </a:t>
            </a:r>
            <a:r>
              <a:rPr lang="en-GB" sz="2400" b="1" dirty="0">
                <a:solidFill>
                  <a:srgbClr val="472EFC"/>
                </a:solidFill>
                <a:latin typeface="Candara" pitchFamily="34" charset="0"/>
              </a:rPr>
              <a:t>horizontal and oblique fissures</a:t>
            </a:r>
            <a:r>
              <a:rPr lang="en-GB" sz="2400" b="1" dirty="0">
                <a:latin typeface="Candara" pitchFamily="34" charset="0"/>
              </a:rPr>
              <a:t>.</a:t>
            </a:r>
          </a:p>
          <a:p>
            <a:endParaRPr lang="en-GB" sz="2400" b="1" dirty="0">
              <a:latin typeface="Candara" pitchFamily="34" charset="0"/>
            </a:endParaRPr>
          </a:p>
          <a:p>
            <a:r>
              <a:rPr lang="en-GB" sz="2400" b="1" dirty="0">
                <a:latin typeface="Candara" pitchFamily="34" charset="0"/>
              </a:rPr>
              <a:t>• </a:t>
            </a:r>
            <a:r>
              <a:rPr lang="en-GB" sz="2400" b="1" dirty="0">
                <a:solidFill>
                  <a:srgbClr val="C00000"/>
                </a:solidFill>
                <a:latin typeface="Candara" pitchFamily="34" charset="0"/>
              </a:rPr>
              <a:t>The parietal pleura lines the pulmonary cavities</a:t>
            </a:r>
            <a:r>
              <a:rPr lang="en-GB" sz="2400" b="1" dirty="0">
                <a:latin typeface="Candara" pitchFamily="34" charset="0"/>
              </a:rPr>
              <a:t>,</a:t>
            </a:r>
          </a:p>
          <a:p>
            <a:r>
              <a:rPr lang="en-GB" sz="2400" b="1" dirty="0">
                <a:latin typeface="Candara" pitchFamily="34" charset="0"/>
              </a:rPr>
              <a:t>adhering to the thoracic wall, the mediastinum, and the diaphragm</a:t>
            </a:r>
          </a:p>
        </p:txBody>
      </p:sp>
      <p:sp>
        <p:nvSpPr>
          <p:cNvPr id="6" name="مستطيل 5"/>
          <p:cNvSpPr/>
          <p:nvPr/>
        </p:nvSpPr>
        <p:spPr>
          <a:xfrm>
            <a:off x="152400" y="769203"/>
            <a:ext cx="8839200" cy="830997"/>
          </a:xfrm>
          <a:prstGeom prst="rect">
            <a:avLst/>
          </a:prstGeom>
        </p:spPr>
        <p:txBody>
          <a:bodyPr wrap="square">
            <a:spAutoFit/>
          </a:bodyPr>
          <a:lstStyle/>
          <a:p>
            <a:r>
              <a:rPr lang="en-GB" sz="2400" b="1" dirty="0">
                <a:latin typeface="Candara" pitchFamily="34" charset="0"/>
              </a:rPr>
              <a:t>Each lung is invested by and enclosed in a pleural sac that consists of two continuous membranes—the pleurae </a:t>
            </a:r>
          </a:p>
        </p:txBody>
      </p:sp>
      <p:sp>
        <p:nvSpPr>
          <p:cNvPr id="7" name="Rectangle 1"/>
          <p:cNvSpPr/>
          <p:nvPr/>
        </p:nvSpPr>
        <p:spPr>
          <a:xfrm>
            <a:off x="76200" y="76200"/>
            <a:ext cx="1638077" cy="646331"/>
          </a:xfrm>
          <a:prstGeom prst="rect">
            <a:avLst/>
          </a:prstGeom>
          <a:ln w="57150">
            <a:solidFill>
              <a:srgbClr val="472EFC"/>
            </a:solidFill>
          </a:ln>
        </p:spPr>
        <p:txBody>
          <a:bodyPr wrap="none">
            <a:spAutoFit/>
          </a:bodyPr>
          <a:lstStyle/>
          <a:p>
            <a:r>
              <a:rPr lang="en-US" sz="3600" b="1" i="1" dirty="0">
                <a:solidFill>
                  <a:srgbClr val="FF0000"/>
                </a:solidFill>
                <a:latin typeface="Candara" pitchFamily="34" charset="0"/>
              </a:rPr>
              <a:t>Pleurae</a:t>
            </a:r>
            <a:endParaRPr lang="ar-IQ" sz="3600" b="1" i="1" dirty="0">
              <a:solidFill>
                <a:srgbClr val="FF0000"/>
              </a:solidFill>
              <a:latin typeface="Candara" pitchFamily="34" charset="0"/>
            </a:endParaRPr>
          </a:p>
        </p:txBody>
      </p:sp>
      <p:pic>
        <p:nvPicPr>
          <p:cNvPr id="1026" name="Picture 2"/>
          <p:cNvPicPr>
            <a:picLocks noChangeAspect="1" noChangeArrowheads="1"/>
          </p:cNvPicPr>
          <p:nvPr/>
        </p:nvPicPr>
        <p:blipFill>
          <a:blip r:embed="rId2"/>
          <a:srcRect l="32796" t="15625" r="15080" b="10417"/>
          <a:stretch>
            <a:fillRect/>
          </a:stretch>
        </p:blipFill>
        <p:spPr bwMode="auto">
          <a:xfrm>
            <a:off x="4023402" y="2133600"/>
            <a:ext cx="4968198" cy="3963394"/>
          </a:xfrm>
          <a:prstGeom prst="rect">
            <a:avLst/>
          </a:prstGeom>
          <a:noFill/>
          <a:ln w="57150">
            <a:solidFill>
              <a:srgbClr val="00FF00"/>
            </a:solid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324600" y="152400"/>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5638800" y="0"/>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457200" y="6357398"/>
            <a:ext cx="533400" cy="365125"/>
          </a:xfrm>
        </p:spPr>
        <p:txBody>
          <a:bodyPr/>
          <a:lstStyle/>
          <a:p>
            <a:fld id="{B6F15528-21DE-4FAA-801E-634DDDAF4B2B}" type="slidenum">
              <a:rPr lang="en-US" b="1" smtClean="0">
                <a:solidFill>
                  <a:schemeClr val="tx1"/>
                </a:solidFill>
              </a:rPr>
              <a:pPr/>
              <a:t>30</a:t>
            </a:fld>
            <a:endParaRPr lang="en-US" b="1" dirty="0">
              <a:solidFill>
                <a:schemeClr val="tx1"/>
              </a:solidFill>
            </a:endParaRPr>
          </a:p>
        </p:txBody>
      </p:sp>
      <p:sp>
        <p:nvSpPr>
          <p:cNvPr id="5" name="Rectangle 4"/>
          <p:cNvSpPr/>
          <p:nvPr/>
        </p:nvSpPr>
        <p:spPr>
          <a:xfrm>
            <a:off x="152400" y="76200"/>
            <a:ext cx="1205779" cy="523220"/>
          </a:xfrm>
          <a:prstGeom prst="rect">
            <a:avLst/>
          </a:prstGeom>
          <a:ln w="57150">
            <a:solidFill>
              <a:schemeClr val="tx1"/>
            </a:solidFill>
          </a:ln>
        </p:spPr>
        <p:txBody>
          <a:bodyPr wrap="none">
            <a:spAutoFit/>
          </a:bodyPr>
          <a:lstStyle/>
          <a:p>
            <a:r>
              <a:rPr lang="en-GB" sz="2800" b="1" i="1" dirty="0">
                <a:solidFill>
                  <a:srgbClr val="FF0000"/>
                </a:solidFill>
                <a:latin typeface="Candara" pitchFamily="34" charset="0"/>
              </a:rPr>
              <a:t>LUNGS</a:t>
            </a:r>
            <a:endParaRPr lang="en-GB" sz="2800" i="1" dirty="0">
              <a:solidFill>
                <a:srgbClr val="FF0000"/>
              </a:solidFill>
              <a:latin typeface="Candara" pitchFamily="34" charset="0"/>
            </a:endParaRPr>
          </a:p>
        </p:txBody>
      </p:sp>
      <p:sp>
        <p:nvSpPr>
          <p:cNvPr id="6" name="مستطيل 5"/>
          <p:cNvSpPr/>
          <p:nvPr/>
        </p:nvSpPr>
        <p:spPr>
          <a:xfrm>
            <a:off x="76200" y="609600"/>
            <a:ext cx="8991600" cy="2677656"/>
          </a:xfrm>
          <a:prstGeom prst="rect">
            <a:avLst/>
          </a:prstGeom>
        </p:spPr>
        <p:txBody>
          <a:bodyPr wrap="square">
            <a:spAutoFit/>
          </a:bodyPr>
          <a:lstStyle/>
          <a:p>
            <a:pPr>
              <a:buFont typeface="Arial" pitchFamily="34" charset="0"/>
              <a:buChar char="•"/>
            </a:pPr>
            <a:r>
              <a:rPr lang="en-GB" sz="2400" b="1" i="1" dirty="0">
                <a:latin typeface="Candara" pitchFamily="34" charset="0"/>
              </a:rPr>
              <a:t>The root is enclosed within the area of continuity between the parietal and the visceral layers of pleura —</a:t>
            </a:r>
            <a:r>
              <a:rPr lang="en-GB" sz="2400" b="1" i="1" dirty="0">
                <a:solidFill>
                  <a:srgbClr val="0000FF"/>
                </a:solidFill>
                <a:latin typeface="Candara" pitchFamily="34" charset="0"/>
              </a:rPr>
              <a:t>the pleural sleeve </a:t>
            </a:r>
            <a:r>
              <a:rPr lang="en-GB" sz="2400" b="1" i="1" dirty="0">
                <a:latin typeface="Candara" pitchFamily="34" charset="0"/>
              </a:rPr>
              <a:t>,</a:t>
            </a:r>
            <a:r>
              <a:rPr lang="en-GB" sz="2400" b="1" i="1" dirty="0">
                <a:solidFill>
                  <a:srgbClr val="FF0000"/>
                </a:solidFill>
                <a:latin typeface="Candara" pitchFamily="34" charset="0"/>
              </a:rPr>
              <a:t>or </a:t>
            </a:r>
            <a:r>
              <a:rPr lang="en-GB" sz="2400" b="1" i="1" dirty="0" err="1">
                <a:solidFill>
                  <a:srgbClr val="FF0000"/>
                </a:solidFill>
                <a:latin typeface="Candara" pitchFamily="34" charset="0"/>
              </a:rPr>
              <a:t>mesopneumonium</a:t>
            </a:r>
            <a:r>
              <a:rPr lang="en-GB" sz="2400" b="1" i="1" dirty="0">
                <a:solidFill>
                  <a:srgbClr val="FF0000"/>
                </a:solidFill>
                <a:latin typeface="Candara" pitchFamily="34" charset="0"/>
              </a:rPr>
              <a:t> (mesentery of the lung).</a:t>
            </a:r>
            <a:endParaRPr lang="en-GB" sz="2400" b="1" i="1" dirty="0">
              <a:latin typeface="Candara" pitchFamily="34" charset="0"/>
            </a:endParaRPr>
          </a:p>
          <a:p>
            <a:pPr>
              <a:buFont typeface="Arial" pitchFamily="34" charset="0"/>
              <a:buChar char="•"/>
            </a:pPr>
            <a:r>
              <a:rPr lang="en-GB" sz="2400" b="1" i="1" dirty="0">
                <a:latin typeface="Candara" pitchFamily="34" charset="0"/>
              </a:rPr>
              <a:t> </a:t>
            </a:r>
            <a:r>
              <a:rPr lang="en-GB" sz="2400" b="1" i="1" dirty="0">
                <a:solidFill>
                  <a:srgbClr val="0000FF"/>
                </a:solidFill>
                <a:latin typeface="Candara" pitchFamily="34" charset="0"/>
              </a:rPr>
              <a:t>The hilum of the lung </a:t>
            </a:r>
            <a:r>
              <a:rPr lang="en-GB" sz="2400" b="1" i="1" dirty="0">
                <a:latin typeface="Candara" pitchFamily="34" charset="0"/>
              </a:rPr>
              <a:t>is the area on the medial surface of each lung at which the structures forming the </a:t>
            </a:r>
            <a:r>
              <a:rPr lang="en-GB" sz="2400" b="1" i="1" dirty="0">
                <a:solidFill>
                  <a:srgbClr val="7030A0"/>
                </a:solidFill>
                <a:latin typeface="Candara" pitchFamily="34" charset="0"/>
              </a:rPr>
              <a:t>root—the main bronchus, pulmonary vessels, bronchial vessels, lymphatic vessels, and nerves—enter and leave the lung. </a:t>
            </a:r>
          </a:p>
        </p:txBody>
      </p:sp>
      <p:pic>
        <p:nvPicPr>
          <p:cNvPr id="55300" name="Picture 4" descr="Image result for the pleural sleeve"/>
          <p:cNvPicPr>
            <a:picLocks noChangeAspect="1" noChangeArrowheads="1"/>
          </p:cNvPicPr>
          <p:nvPr/>
        </p:nvPicPr>
        <p:blipFill>
          <a:blip r:embed="rId2"/>
          <a:srcRect l="3800" b="31102"/>
          <a:stretch>
            <a:fillRect/>
          </a:stretch>
        </p:blipFill>
        <p:spPr bwMode="auto">
          <a:xfrm>
            <a:off x="3482228" y="3048000"/>
            <a:ext cx="5509372" cy="3570891"/>
          </a:xfrm>
          <a:prstGeom prst="rect">
            <a:avLst/>
          </a:prstGeom>
          <a:noFill/>
          <a:ln w="57150">
            <a:solidFill>
              <a:srgbClr val="00FF00"/>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69075"/>
            <a:ext cx="2133600" cy="365125"/>
          </a:xfrm>
        </p:spPr>
        <p:txBody>
          <a:bodyPr/>
          <a:lstStyle/>
          <a:p>
            <a:r>
              <a:rPr lang="en-US" b="1">
                <a:solidFill>
                  <a:srgbClr val="FF0000"/>
                </a:solidFill>
              </a:rPr>
              <a:t>Sunday 24 October 2021</a:t>
            </a:r>
          </a:p>
        </p:txBody>
      </p:sp>
      <p:sp>
        <p:nvSpPr>
          <p:cNvPr id="3" name="Footer Placeholder 2"/>
          <p:cNvSpPr>
            <a:spLocks noGrp="1"/>
          </p:cNvSpPr>
          <p:nvPr>
            <p:ph type="ftr" sz="quarter" idx="11"/>
          </p:nvPr>
        </p:nvSpPr>
        <p:spPr>
          <a:xfrm>
            <a:off x="3124200" y="6569075"/>
            <a:ext cx="2895600" cy="365125"/>
          </a:xfrm>
        </p:spPr>
        <p:txBody>
          <a:bodyPr/>
          <a:lstStyle/>
          <a:p>
            <a:r>
              <a:rPr lang="en-US" b="1">
                <a:solidFill>
                  <a:srgbClr val="FF0000"/>
                </a:solidFill>
              </a:rPr>
              <a:t>Dr. Aiman Qais Afar</a:t>
            </a:r>
          </a:p>
        </p:txBody>
      </p:sp>
      <p:sp>
        <p:nvSpPr>
          <p:cNvPr id="4" name="Slide Number Placeholder 3"/>
          <p:cNvSpPr>
            <a:spLocks noGrp="1"/>
          </p:cNvSpPr>
          <p:nvPr>
            <p:ph type="sldNum" sz="quarter" idx="12"/>
          </p:nvPr>
        </p:nvSpPr>
        <p:spPr>
          <a:xfrm>
            <a:off x="6553200" y="6569075"/>
            <a:ext cx="2133600" cy="365125"/>
          </a:xfrm>
        </p:spPr>
        <p:txBody>
          <a:bodyPr/>
          <a:lstStyle/>
          <a:p>
            <a:fld id="{B6F15528-21DE-4FAA-801E-634DDDAF4B2B}" type="slidenum">
              <a:rPr lang="en-US" b="1" smtClean="0">
                <a:solidFill>
                  <a:srgbClr val="FF0000"/>
                </a:solidFill>
              </a:rPr>
              <a:pPr/>
              <a:t>31</a:t>
            </a:fld>
            <a:endParaRPr lang="en-US" b="1">
              <a:solidFill>
                <a:srgbClr val="FF0000"/>
              </a:solidFill>
            </a:endParaRPr>
          </a:p>
        </p:txBody>
      </p:sp>
      <p:grpSp>
        <p:nvGrpSpPr>
          <p:cNvPr id="1025" name="Group 1024"/>
          <p:cNvGrpSpPr/>
          <p:nvPr/>
        </p:nvGrpSpPr>
        <p:grpSpPr>
          <a:xfrm>
            <a:off x="1447800" y="117917"/>
            <a:ext cx="6781800" cy="6435283"/>
            <a:chOff x="1066800" y="117917"/>
            <a:chExt cx="6781800" cy="6435283"/>
          </a:xfrm>
        </p:grpSpPr>
        <p:grpSp>
          <p:nvGrpSpPr>
            <p:cNvPr id="31" name="Group 30"/>
            <p:cNvGrpSpPr/>
            <p:nvPr/>
          </p:nvGrpSpPr>
          <p:grpSpPr>
            <a:xfrm>
              <a:off x="1066800" y="117917"/>
              <a:ext cx="6781800" cy="6435283"/>
              <a:chOff x="1219200" y="117917"/>
              <a:chExt cx="6781800" cy="643528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29" t="19518" r="25000" b="9004"/>
              <a:stretch/>
            </p:blipFill>
            <p:spPr bwMode="auto">
              <a:xfrm>
                <a:off x="1219200" y="117917"/>
                <a:ext cx="6781800" cy="643528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228600"/>
                <a:ext cx="1371600" cy="400110"/>
              </a:xfrm>
              <a:prstGeom prst="rect">
                <a:avLst/>
              </a:prstGeom>
              <a:noFill/>
              <a:ln w="28575">
                <a:solidFill>
                  <a:schemeClr val="tx1"/>
                </a:solidFill>
              </a:ln>
            </p:spPr>
            <p:txBody>
              <a:bodyPr wrap="square" rtlCol="0">
                <a:spAutoFit/>
              </a:bodyPr>
              <a:lstStyle/>
              <a:p>
                <a:r>
                  <a:rPr lang="en-US" sz="2000" b="1" dirty="0"/>
                  <a:t>Esophagus</a:t>
                </a:r>
              </a:p>
            </p:txBody>
          </p:sp>
          <p:sp>
            <p:nvSpPr>
              <p:cNvPr id="6" name="TextBox 5"/>
              <p:cNvSpPr txBox="1"/>
              <p:nvPr/>
            </p:nvSpPr>
            <p:spPr>
              <a:xfrm>
                <a:off x="5334000" y="209490"/>
                <a:ext cx="1066800" cy="400110"/>
              </a:xfrm>
              <a:prstGeom prst="rect">
                <a:avLst/>
              </a:prstGeom>
              <a:noFill/>
              <a:ln w="28575">
                <a:solidFill>
                  <a:schemeClr val="tx1"/>
                </a:solidFill>
              </a:ln>
            </p:spPr>
            <p:txBody>
              <a:bodyPr wrap="square" rtlCol="0">
                <a:spAutoFit/>
              </a:bodyPr>
              <a:lstStyle/>
              <a:p>
                <a:r>
                  <a:rPr lang="en-US" sz="2000" b="1" dirty="0"/>
                  <a:t>Trachea</a:t>
                </a:r>
              </a:p>
            </p:txBody>
          </p:sp>
          <p:sp>
            <p:nvSpPr>
              <p:cNvPr id="7" name="TextBox 6"/>
              <p:cNvSpPr txBox="1"/>
              <p:nvPr/>
            </p:nvSpPr>
            <p:spPr>
              <a:xfrm>
                <a:off x="6373368" y="1143000"/>
                <a:ext cx="1551432" cy="400110"/>
              </a:xfrm>
              <a:prstGeom prst="rect">
                <a:avLst/>
              </a:prstGeom>
              <a:noFill/>
              <a:ln w="28575">
                <a:solidFill>
                  <a:schemeClr val="tx1"/>
                </a:solidFill>
              </a:ln>
            </p:spPr>
            <p:txBody>
              <a:bodyPr wrap="square" rtlCol="0">
                <a:spAutoFit/>
              </a:bodyPr>
              <a:lstStyle/>
              <a:p>
                <a:r>
                  <a:rPr lang="en-US" sz="2000" b="1" dirty="0"/>
                  <a:t>Azygose vein</a:t>
                </a:r>
              </a:p>
            </p:txBody>
          </p:sp>
          <p:sp>
            <p:nvSpPr>
              <p:cNvPr id="10" name="TextBox 9"/>
              <p:cNvSpPr txBox="1"/>
              <p:nvPr/>
            </p:nvSpPr>
            <p:spPr>
              <a:xfrm>
                <a:off x="6629400" y="3657600"/>
                <a:ext cx="1371600" cy="400110"/>
              </a:xfrm>
              <a:prstGeom prst="rect">
                <a:avLst/>
              </a:prstGeom>
              <a:noFill/>
              <a:ln w="28575">
                <a:solidFill>
                  <a:schemeClr val="tx1"/>
                </a:solidFill>
              </a:ln>
            </p:spPr>
            <p:txBody>
              <a:bodyPr wrap="square" rtlCol="0">
                <a:spAutoFit/>
              </a:bodyPr>
              <a:lstStyle/>
              <a:p>
                <a:r>
                  <a:rPr lang="en-US" sz="2000" b="1" dirty="0"/>
                  <a:t>Esophagus</a:t>
                </a:r>
              </a:p>
            </p:txBody>
          </p:sp>
          <p:sp>
            <p:nvSpPr>
              <p:cNvPr id="8" name="TextBox 7"/>
              <p:cNvSpPr txBox="1"/>
              <p:nvPr/>
            </p:nvSpPr>
            <p:spPr>
              <a:xfrm>
                <a:off x="1600200" y="228600"/>
                <a:ext cx="2133600" cy="400110"/>
              </a:xfrm>
              <a:prstGeom prst="rect">
                <a:avLst/>
              </a:prstGeom>
              <a:noFill/>
              <a:ln w="28575">
                <a:solidFill>
                  <a:schemeClr val="tx1"/>
                </a:solidFill>
              </a:ln>
            </p:spPr>
            <p:txBody>
              <a:bodyPr wrap="square" rtlCol="0">
                <a:spAutoFit/>
              </a:bodyPr>
              <a:lstStyle/>
              <a:p>
                <a:r>
                  <a:rPr lang="en-US" sz="2000" b="1" dirty="0"/>
                  <a:t>Subclavian artery</a:t>
                </a:r>
              </a:p>
            </p:txBody>
          </p:sp>
          <p:sp>
            <p:nvSpPr>
              <p:cNvPr id="9" name="TextBox 8"/>
              <p:cNvSpPr txBox="1"/>
              <p:nvPr/>
            </p:nvSpPr>
            <p:spPr>
              <a:xfrm>
                <a:off x="1371600" y="838200"/>
                <a:ext cx="2438400" cy="400110"/>
              </a:xfrm>
              <a:prstGeom prst="rect">
                <a:avLst/>
              </a:prstGeom>
              <a:noFill/>
              <a:ln w="28575">
                <a:solidFill>
                  <a:schemeClr val="tx1"/>
                </a:solidFill>
              </a:ln>
            </p:spPr>
            <p:txBody>
              <a:bodyPr wrap="square" rtlCol="0">
                <a:spAutoFit/>
              </a:bodyPr>
              <a:lstStyle/>
              <a:p>
                <a:r>
                  <a:rPr lang="en-US" sz="2000" b="1" dirty="0"/>
                  <a:t>Brachiocephalic vein</a:t>
                </a:r>
              </a:p>
            </p:txBody>
          </p:sp>
          <p:sp>
            <p:nvSpPr>
              <p:cNvPr id="11" name="TextBox 10"/>
              <p:cNvSpPr txBox="1"/>
              <p:nvPr/>
            </p:nvSpPr>
            <p:spPr>
              <a:xfrm>
                <a:off x="1371600" y="1521774"/>
                <a:ext cx="647700" cy="400110"/>
              </a:xfrm>
              <a:prstGeom prst="rect">
                <a:avLst/>
              </a:prstGeom>
              <a:noFill/>
              <a:ln w="28575">
                <a:solidFill>
                  <a:schemeClr val="tx1"/>
                </a:solidFill>
              </a:ln>
            </p:spPr>
            <p:txBody>
              <a:bodyPr wrap="square" rtlCol="0">
                <a:spAutoFit/>
              </a:bodyPr>
              <a:lstStyle/>
              <a:p>
                <a:r>
                  <a:rPr lang="en-US" sz="2000" b="1" dirty="0"/>
                  <a:t>SVC</a:t>
                </a:r>
              </a:p>
            </p:txBody>
          </p:sp>
          <p:sp>
            <p:nvSpPr>
              <p:cNvPr id="12" name="TextBox 11"/>
              <p:cNvSpPr txBox="1"/>
              <p:nvPr/>
            </p:nvSpPr>
            <p:spPr>
              <a:xfrm>
                <a:off x="1295400" y="5410200"/>
                <a:ext cx="2241804" cy="400110"/>
              </a:xfrm>
              <a:prstGeom prst="rect">
                <a:avLst/>
              </a:prstGeom>
              <a:noFill/>
              <a:ln w="28575">
                <a:solidFill>
                  <a:schemeClr val="tx1"/>
                </a:solidFill>
              </a:ln>
            </p:spPr>
            <p:txBody>
              <a:bodyPr wrap="square" rtlCol="0">
                <a:spAutoFit/>
              </a:bodyPr>
              <a:lstStyle/>
              <a:p>
                <a:r>
                  <a:rPr lang="en-US" sz="2000" b="1" dirty="0"/>
                  <a:t>Cardiac impression</a:t>
                </a:r>
              </a:p>
            </p:txBody>
          </p:sp>
          <p:cxnSp>
            <p:nvCxnSpPr>
              <p:cNvPr id="14" name="Straight Arrow Connector 13"/>
              <p:cNvCxnSpPr/>
              <p:nvPr/>
            </p:nvCxnSpPr>
            <p:spPr>
              <a:xfrm>
                <a:off x="3733800" y="628710"/>
                <a:ext cx="9906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10000" y="1238310"/>
                <a:ext cx="762000" cy="7428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19300" y="1921884"/>
                <a:ext cx="2400300" cy="8213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537204" y="4114800"/>
                <a:ext cx="1034796" cy="1295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537204" y="3857655"/>
                <a:ext cx="653796" cy="15525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562600" y="3657600"/>
                <a:ext cx="10668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334000" y="1543110"/>
                <a:ext cx="1039368" cy="7894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334000" y="628710"/>
                <a:ext cx="1219200" cy="12000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953000" y="628710"/>
                <a:ext cx="381000" cy="12931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24" name="TextBox 1023"/>
            <p:cNvSpPr txBox="1"/>
            <p:nvPr/>
          </p:nvSpPr>
          <p:spPr>
            <a:xfrm>
              <a:off x="1100328" y="3352800"/>
              <a:ext cx="1871472" cy="461665"/>
            </a:xfrm>
            <a:prstGeom prst="rect">
              <a:avLst/>
            </a:prstGeom>
            <a:noFill/>
            <a:ln w="38100">
              <a:solidFill>
                <a:schemeClr val="tx1"/>
              </a:solidFill>
            </a:ln>
          </p:spPr>
          <p:txBody>
            <a:bodyPr wrap="square" rtlCol="0">
              <a:spAutoFit/>
            </a:bodyPr>
            <a:lstStyle/>
            <a:p>
              <a:r>
                <a:rPr lang="en-US" sz="2400" b="1" dirty="0">
                  <a:solidFill>
                    <a:srgbClr val="FF0000"/>
                  </a:solidFill>
                </a:rPr>
                <a:t>RIGHT LUNG</a:t>
              </a:r>
            </a:p>
          </p:txBody>
        </p:sp>
      </p:grpSp>
    </p:spTree>
    <p:extLst>
      <p:ext uri="{BB962C8B-B14F-4D97-AF65-F5344CB8AC3E}">
        <p14:creationId xmlns:p14="http://schemas.microsoft.com/office/powerpoint/2010/main" val="1886468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92875"/>
            <a:ext cx="2133600" cy="365125"/>
          </a:xfrm>
        </p:spPr>
        <p:txBody>
          <a:bodyPr/>
          <a:lstStyle/>
          <a:p>
            <a:r>
              <a:rPr lang="en-US" b="1">
                <a:solidFill>
                  <a:srgbClr val="FF0000"/>
                </a:solidFill>
              </a:rPr>
              <a:t>Sunday 24 October 2021</a:t>
            </a:r>
          </a:p>
        </p:txBody>
      </p:sp>
      <p:sp>
        <p:nvSpPr>
          <p:cNvPr id="3" name="Footer Placeholder 2"/>
          <p:cNvSpPr>
            <a:spLocks noGrp="1"/>
          </p:cNvSpPr>
          <p:nvPr>
            <p:ph type="ftr" sz="quarter" idx="11"/>
          </p:nvPr>
        </p:nvSpPr>
        <p:spPr>
          <a:xfrm>
            <a:off x="3124200" y="6492875"/>
            <a:ext cx="2895600" cy="365125"/>
          </a:xfrm>
        </p:spPr>
        <p:txBody>
          <a:bodyPr/>
          <a:lstStyle/>
          <a:p>
            <a:r>
              <a:rPr lang="en-US" b="1">
                <a:solidFill>
                  <a:srgbClr val="FF0000"/>
                </a:solidFill>
              </a:rPr>
              <a:t>Dr. Aiman Qais Afar</a:t>
            </a:r>
          </a:p>
        </p:txBody>
      </p:sp>
      <p:sp>
        <p:nvSpPr>
          <p:cNvPr id="4" name="Slide Number Placeholder 3"/>
          <p:cNvSpPr>
            <a:spLocks noGrp="1"/>
          </p:cNvSpPr>
          <p:nvPr>
            <p:ph type="sldNum" sz="quarter" idx="12"/>
          </p:nvPr>
        </p:nvSpPr>
        <p:spPr>
          <a:xfrm>
            <a:off x="6553200" y="6492875"/>
            <a:ext cx="2133600" cy="365125"/>
          </a:xfrm>
        </p:spPr>
        <p:txBody>
          <a:bodyPr/>
          <a:lstStyle/>
          <a:p>
            <a:fld id="{B6F15528-21DE-4FAA-801E-634DDDAF4B2B}" type="slidenum">
              <a:rPr lang="en-US" b="1" smtClean="0">
                <a:solidFill>
                  <a:srgbClr val="FF0000"/>
                </a:solidFill>
              </a:rPr>
              <a:pPr/>
              <a:t>32</a:t>
            </a:fld>
            <a:endParaRPr lang="en-US" b="1">
              <a:solidFill>
                <a:srgbClr val="FF0000"/>
              </a:solidFill>
            </a:endParaRPr>
          </a:p>
        </p:txBody>
      </p:sp>
      <p:grpSp>
        <p:nvGrpSpPr>
          <p:cNvPr id="2052" name="Group 2051"/>
          <p:cNvGrpSpPr/>
          <p:nvPr/>
        </p:nvGrpSpPr>
        <p:grpSpPr>
          <a:xfrm>
            <a:off x="1087224" y="152400"/>
            <a:ext cx="6913776" cy="6385413"/>
            <a:chOff x="1087224" y="152400"/>
            <a:chExt cx="6913776" cy="6385413"/>
          </a:xfrm>
        </p:grpSpPr>
        <p:grpSp>
          <p:nvGrpSpPr>
            <p:cNvPr id="2049" name="Group 2048"/>
            <p:cNvGrpSpPr/>
            <p:nvPr/>
          </p:nvGrpSpPr>
          <p:grpSpPr>
            <a:xfrm>
              <a:off x="1087224" y="152400"/>
              <a:ext cx="6913776" cy="6385413"/>
              <a:chOff x="1011024" y="152400"/>
              <a:chExt cx="6913776" cy="6385413"/>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12921" r="22062" b="7491"/>
              <a:stretch/>
            </p:blipFill>
            <p:spPr bwMode="auto">
              <a:xfrm>
                <a:off x="1011024" y="152400"/>
                <a:ext cx="6913776" cy="638541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00" y="304800"/>
                <a:ext cx="2590800" cy="400110"/>
              </a:xfrm>
              <a:prstGeom prst="rect">
                <a:avLst/>
              </a:prstGeom>
              <a:noFill/>
              <a:ln w="28575">
                <a:solidFill>
                  <a:schemeClr val="tx1"/>
                </a:solidFill>
              </a:ln>
            </p:spPr>
            <p:txBody>
              <a:bodyPr wrap="square" rtlCol="0">
                <a:spAutoFit/>
              </a:bodyPr>
              <a:lstStyle/>
              <a:p>
                <a:r>
                  <a:rPr lang="en-US" sz="2000" b="1" dirty="0"/>
                  <a:t>Trachea &amp; Esophagus</a:t>
                </a:r>
              </a:p>
            </p:txBody>
          </p:sp>
          <p:sp>
            <p:nvSpPr>
              <p:cNvPr id="9" name="TextBox 8"/>
              <p:cNvSpPr txBox="1"/>
              <p:nvPr/>
            </p:nvSpPr>
            <p:spPr>
              <a:xfrm>
                <a:off x="5486400" y="304800"/>
                <a:ext cx="2133600" cy="400110"/>
              </a:xfrm>
              <a:prstGeom prst="rect">
                <a:avLst/>
              </a:prstGeom>
              <a:noFill/>
              <a:ln w="38100">
                <a:solidFill>
                  <a:schemeClr val="tx1"/>
                </a:solidFill>
              </a:ln>
            </p:spPr>
            <p:txBody>
              <a:bodyPr wrap="square" rtlCol="0">
                <a:spAutoFit/>
              </a:bodyPr>
              <a:lstStyle/>
              <a:p>
                <a:r>
                  <a:rPr lang="en-US" sz="2000" b="1" dirty="0"/>
                  <a:t>Subclavian artery</a:t>
                </a:r>
              </a:p>
            </p:txBody>
          </p:sp>
          <p:sp>
            <p:nvSpPr>
              <p:cNvPr id="10" name="TextBox 9"/>
              <p:cNvSpPr txBox="1"/>
              <p:nvPr/>
            </p:nvSpPr>
            <p:spPr>
              <a:xfrm>
                <a:off x="5867400" y="838200"/>
                <a:ext cx="2057400" cy="400110"/>
              </a:xfrm>
              <a:prstGeom prst="rect">
                <a:avLst/>
              </a:prstGeom>
              <a:noFill/>
              <a:ln w="38100">
                <a:solidFill>
                  <a:schemeClr val="tx1"/>
                </a:solidFill>
              </a:ln>
            </p:spPr>
            <p:txBody>
              <a:bodyPr wrap="square" rtlCol="0">
                <a:spAutoFit/>
              </a:bodyPr>
              <a:lstStyle/>
              <a:p>
                <a:r>
                  <a:rPr lang="en-US" sz="2000" b="1" dirty="0"/>
                  <a:t>Brachiocephalic V</a:t>
                </a:r>
              </a:p>
            </p:txBody>
          </p:sp>
          <p:sp>
            <p:nvSpPr>
              <p:cNvPr id="11" name="TextBox 10"/>
              <p:cNvSpPr txBox="1"/>
              <p:nvPr/>
            </p:nvSpPr>
            <p:spPr>
              <a:xfrm>
                <a:off x="1219200" y="914400"/>
                <a:ext cx="1600200" cy="400110"/>
              </a:xfrm>
              <a:prstGeom prst="rect">
                <a:avLst/>
              </a:prstGeom>
              <a:noFill/>
              <a:ln w="38100">
                <a:solidFill>
                  <a:schemeClr val="tx1"/>
                </a:solidFill>
              </a:ln>
            </p:spPr>
            <p:txBody>
              <a:bodyPr wrap="square" rtlCol="0">
                <a:spAutoFit/>
              </a:bodyPr>
              <a:lstStyle/>
              <a:p>
                <a:r>
                  <a:rPr lang="en-US" sz="2000" b="1" dirty="0"/>
                  <a:t>Arch of aorta</a:t>
                </a:r>
              </a:p>
            </p:txBody>
          </p:sp>
          <p:sp>
            <p:nvSpPr>
              <p:cNvPr id="12" name="TextBox 11"/>
              <p:cNvSpPr txBox="1"/>
              <p:nvPr/>
            </p:nvSpPr>
            <p:spPr>
              <a:xfrm>
                <a:off x="1185672" y="2514600"/>
                <a:ext cx="1447800" cy="1015663"/>
              </a:xfrm>
              <a:prstGeom prst="rect">
                <a:avLst/>
              </a:prstGeom>
              <a:noFill/>
              <a:ln w="38100">
                <a:solidFill>
                  <a:schemeClr val="tx1"/>
                </a:solidFill>
              </a:ln>
            </p:spPr>
            <p:txBody>
              <a:bodyPr wrap="square" rtlCol="0">
                <a:spAutoFit/>
              </a:bodyPr>
              <a:lstStyle/>
              <a:p>
                <a:r>
                  <a:rPr lang="en-US" sz="2000" b="1" dirty="0"/>
                  <a:t>Descending thoracic aorta</a:t>
                </a:r>
              </a:p>
            </p:txBody>
          </p:sp>
          <p:sp>
            <p:nvSpPr>
              <p:cNvPr id="13" name="TextBox 12"/>
              <p:cNvSpPr txBox="1"/>
              <p:nvPr/>
            </p:nvSpPr>
            <p:spPr>
              <a:xfrm>
                <a:off x="6477000" y="4267200"/>
                <a:ext cx="1447800" cy="707886"/>
              </a:xfrm>
              <a:prstGeom prst="rect">
                <a:avLst/>
              </a:prstGeom>
              <a:noFill/>
              <a:ln w="38100">
                <a:solidFill>
                  <a:schemeClr val="tx1"/>
                </a:solidFill>
              </a:ln>
            </p:spPr>
            <p:txBody>
              <a:bodyPr wrap="square" rtlCol="0">
                <a:spAutoFit/>
              </a:bodyPr>
              <a:lstStyle/>
              <a:p>
                <a:r>
                  <a:rPr lang="en-US" sz="2000" b="1" dirty="0"/>
                  <a:t>Cardiac impression</a:t>
                </a:r>
              </a:p>
            </p:txBody>
          </p:sp>
          <p:sp>
            <p:nvSpPr>
              <p:cNvPr id="14" name="TextBox 13"/>
              <p:cNvSpPr txBox="1"/>
              <p:nvPr/>
            </p:nvSpPr>
            <p:spPr>
              <a:xfrm>
                <a:off x="6096000" y="5821680"/>
                <a:ext cx="1524000" cy="400110"/>
              </a:xfrm>
              <a:prstGeom prst="rect">
                <a:avLst/>
              </a:prstGeom>
              <a:noFill/>
              <a:ln w="38100">
                <a:solidFill>
                  <a:schemeClr val="tx1"/>
                </a:solidFill>
              </a:ln>
            </p:spPr>
            <p:txBody>
              <a:bodyPr wrap="square" rtlCol="0">
                <a:spAutoFit/>
              </a:bodyPr>
              <a:lstStyle/>
              <a:p>
                <a:r>
                  <a:rPr lang="en-US" sz="2000" b="1" dirty="0"/>
                  <a:t>Esophagus</a:t>
                </a:r>
              </a:p>
            </p:txBody>
          </p:sp>
          <p:cxnSp>
            <p:nvCxnSpPr>
              <p:cNvPr id="18" name="Straight Arrow Connector 17"/>
              <p:cNvCxnSpPr/>
              <p:nvPr/>
            </p:nvCxnSpPr>
            <p:spPr>
              <a:xfrm>
                <a:off x="3810000" y="704910"/>
                <a:ext cx="9144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181600" y="704910"/>
                <a:ext cx="304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486400" y="1238310"/>
                <a:ext cx="381000" cy="2094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19400" y="1314510"/>
                <a:ext cx="1905000" cy="5904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3"/>
              </p:cNvCxnSpPr>
              <p:nvPr/>
            </p:nvCxnSpPr>
            <p:spPr>
              <a:xfrm flipV="1">
                <a:off x="2633472" y="3022431"/>
                <a:ext cx="1328928"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867400" y="3429000"/>
                <a:ext cx="6096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562600" y="3962400"/>
                <a:ext cx="914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p:nvPr/>
            </p:nvCxnSpPr>
            <p:spPr>
              <a:xfrm flipH="1" flipV="1">
                <a:off x="4267200" y="4267200"/>
                <a:ext cx="1828800" cy="15544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51" name="TextBox 2050"/>
            <p:cNvSpPr txBox="1"/>
            <p:nvPr/>
          </p:nvSpPr>
          <p:spPr>
            <a:xfrm>
              <a:off x="1219200" y="5634335"/>
              <a:ext cx="1676400" cy="461665"/>
            </a:xfrm>
            <a:prstGeom prst="rect">
              <a:avLst/>
            </a:prstGeom>
            <a:noFill/>
            <a:ln w="38100">
              <a:solidFill>
                <a:schemeClr val="tx1"/>
              </a:solidFill>
            </a:ln>
          </p:spPr>
          <p:txBody>
            <a:bodyPr wrap="square" rtlCol="0">
              <a:spAutoFit/>
            </a:bodyPr>
            <a:lstStyle/>
            <a:p>
              <a:r>
                <a:rPr lang="en-US" sz="2400" b="1" dirty="0">
                  <a:solidFill>
                    <a:srgbClr val="FF0000"/>
                  </a:solidFill>
                </a:rPr>
                <a:t>LEFT LUNG</a:t>
              </a:r>
            </a:p>
          </p:txBody>
        </p:sp>
      </p:grpSp>
    </p:spTree>
    <p:extLst>
      <p:ext uri="{BB962C8B-B14F-4D97-AF65-F5344CB8AC3E}">
        <p14:creationId xmlns:p14="http://schemas.microsoft.com/office/powerpoint/2010/main" val="4286779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57200" y="6492875"/>
            <a:ext cx="2133600" cy="365125"/>
          </a:xfrm>
        </p:spPr>
        <p:txBody>
          <a:bodyPr/>
          <a:lstStyle/>
          <a:p>
            <a:r>
              <a:rPr lang="en-US" b="1">
                <a:solidFill>
                  <a:schemeClr val="tx1"/>
                </a:solidFill>
              </a:rPr>
              <a:t>Sunday 24 October 2021</a:t>
            </a:r>
            <a:endParaRPr lang="en-US" b="1" dirty="0">
              <a:solidFill>
                <a:schemeClr val="tx1"/>
              </a:solidFill>
            </a:endParaRPr>
          </a:p>
        </p:txBody>
      </p:sp>
      <p:sp>
        <p:nvSpPr>
          <p:cNvPr id="3" name="عنصر نائب للتذييل 2"/>
          <p:cNvSpPr>
            <a:spLocks noGrp="1"/>
          </p:cNvSpPr>
          <p:nvPr>
            <p:ph type="ftr" sz="quarter" idx="11"/>
          </p:nvPr>
        </p:nvSpPr>
        <p:spPr>
          <a:xfrm>
            <a:off x="6248400" y="228600"/>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5791200" y="381000"/>
            <a:ext cx="2133600" cy="365125"/>
          </a:xfrm>
        </p:spPr>
        <p:txBody>
          <a:bodyPr/>
          <a:lstStyle/>
          <a:p>
            <a:fld id="{B6F15528-21DE-4FAA-801E-634DDDAF4B2B}" type="slidenum">
              <a:rPr lang="en-US" b="1" smtClean="0">
                <a:solidFill>
                  <a:schemeClr val="tx1"/>
                </a:solidFill>
              </a:rPr>
              <a:pPr/>
              <a:t>33</a:t>
            </a:fld>
            <a:endParaRPr lang="en-US" b="1" dirty="0">
              <a:solidFill>
                <a:schemeClr val="tx1"/>
              </a:solidFill>
            </a:endParaRPr>
          </a:p>
        </p:txBody>
      </p:sp>
      <p:sp>
        <p:nvSpPr>
          <p:cNvPr id="5" name="مستطيل 4"/>
          <p:cNvSpPr/>
          <p:nvPr/>
        </p:nvSpPr>
        <p:spPr>
          <a:xfrm>
            <a:off x="2743200" y="76200"/>
            <a:ext cx="3153427" cy="523220"/>
          </a:xfrm>
          <a:prstGeom prst="rect">
            <a:avLst/>
          </a:prstGeom>
          <a:ln/>
        </p:spPr>
        <p:style>
          <a:lnRef idx="1">
            <a:schemeClr val="accent3"/>
          </a:lnRef>
          <a:fillRef idx="3">
            <a:schemeClr val="accent3"/>
          </a:fillRef>
          <a:effectRef idx="2">
            <a:schemeClr val="accent3"/>
          </a:effectRef>
          <a:fontRef idx="minor">
            <a:schemeClr val="lt1"/>
          </a:fontRef>
        </p:style>
        <p:txBody>
          <a:bodyPr wrap="none">
            <a:spAutoFit/>
          </a:bodyPr>
          <a:lstStyle/>
          <a:p>
            <a:r>
              <a:rPr lang="en-GB" sz="2800" b="1" i="1" dirty="0">
                <a:solidFill>
                  <a:schemeClr val="tx1"/>
                </a:solidFill>
                <a:latin typeface="Candara" pitchFamily="34" charset="0"/>
              </a:rPr>
              <a:t>Pulmonary Collapse</a:t>
            </a:r>
            <a:endParaRPr lang="en-GB" sz="2800" i="1" dirty="0">
              <a:solidFill>
                <a:schemeClr val="tx1"/>
              </a:solidFill>
              <a:latin typeface="Candara" pitchFamily="34" charset="0"/>
            </a:endParaRPr>
          </a:p>
        </p:txBody>
      </p:sp>
      <p:sp>
        <p:nvSpPr>
          <p:cNvPr id="6" name="مستطيل 5"/>
          <p:cNvSpPr/>
          <p:nvPr/>
        </p:nvSpPr>
        <p:spPr>
          <a:xfrm>
            <a:off x="152400" y="685800"/>
            <a:ext cx="8686800"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i="1" dirty="0">
                <a:latin typeface="Candara" pitchFamily="34" charset="0"/>
              </a:rPr>
              <a:t>If a sufficient amount of air enters the pleural cavity, </a:t>
            </a:r>
            <a:r>
              <a:rPr lang="en-GB" sz="2400" b="1" i="1" dirty="0">
                <a:solidFill>
                  <a:schemeClr val="tx1"/>
                </a:solidFill>
                <a:latin typeface="Candara" pitchFamily="34" charset="0"/>
              </a:rPr>
              <a:t>the surface tension adhering visceral to parietal pleura (lung to thoracic wall) is broken</a:t>
            </a:r>
            <a:r>
              <a:rPr lang="en-GB" sz="2400" b="1" i="1" dirty="0">
                <a:latin typeface="Candara" pitchFamily="34" charset="0"/>
              </a:rPr>
              <a:t>, and </a:t>
            </a:r>
            <a:r>
              <a:rPr lang="en-GB" sz="2400" b="1" i="1" dirty="0">
                <a:solidFill>
                  <a:srgbClr val="FF0066"/>
                </a:solidFill>
                <a:latin typeface="Candara" pitchFamily="34" charset="0"/>
              </a:rPr>
              <a:t>the lung collapses </a:t>
            </a:r>
            <a:r>
              <a:rPr lang="en-GB" sz="2400" b="1" i="1" dirty="0">
                <a:latin typeface="Candara" pitchFamily="34" charset="0"/>
              </a:rPr>
              <a:t>because of its inherent elasticity (</a:t>
            </a:r>
            <a:r>
              <a:rPr lang="en-GB" sz="2400" b="1" i="1" dirty="0" err="1">
                <a:latin typeface="Candara" pitchFamily="34" charset="0"/>
              </a:rPr>
              <a:t>elasticrecoil</a:t>
            </a:r>
            <a:r>
              <a:rPr lang="en-GB" sz="2400" b="1" i="1" dirty="0">
                <a:latin typeface="Candara" pitchFamily="34" charset="0"/>
              </a:rPr>
              <a:t>). When a lung collapses </a:t>
            </a:r>
            <a:r>
              <a:rPr lang="en-GB" sz="2400" b="1" i="1" dirty="0">
                <a:solidFill>
                  <a:srgbClr val="FF0066"/>
                </a:solidFill>
                <a:latin typeface="Candara" pitchFamily="34" charset="0"/>
              </a:rPr>
              <a:t>(</a:t>
            </a:r>
            <a:r>
              <a:rPr lang="en-GB" sz="2400" b="1" i="1" dirty="0" err="1">
                <a:solidFill>
                  <a:srgbClr val="FF0066"/>
                </a:solidFill>
                <a:latin typeface="Candara" pitchFamily="34" charset="0"/>
              </a:rPr>
              <a:t>atelectasis</a:t>
            </a:r>
            <a:r>
              <a:rPr lang="en-GB" sz="2400" b="1" i="1" dirty="0">
                <a:solidFill>
                  <a:srgbClr val="FF0066"/>
                </a:solidFill>
                <a:latin typeface="Candara" pitchFamily="34" charset="0"/>
              </a:rPr>
              <a:t>), </a:t>
            </a:r>
            <a:r>
              <a:rPr lang="en-GB" sz="2400" b="1" i="1" dirty="0">
                <a:latin typeface="Candara" pitchFamily="34" charset="0"/>
              </a:rPr>
              <a:t>the pleural cavity—normally a potential space—becomes a real space.</a:t>
            </a:r>
          </a:p>
        </p:txBody>
      </p:sp>
      <p:pic>
        <p:nvPicPr>
          <p:cNvPr id="1026" name="Picture 2"/>
          <p:cNvPicPr>
            <a:picLocks noChangeAspect="1" noChangeArrowheads="1"/>
          </p:cNvPicPr>
          <p:nvPr/>
        </p:nvPicPr>
        <p:blipFill>
          <a:blip r:embed="rId2"/>
          <a:srcRect l="29868" t="32292" r="43192" b="28125"/>
          <a:stretch>
            <a:fillRect/>
          </a:stretch>
        </p:blipFill>
        <p:spPr bwMode="auto">
          <a:xfrm>
            <a:off x="3992880" y="2779776"/>
            <a:ext cx="4776537" cy="3945834"/>
          </a:xfrm>
          <a:prstGeom prst="rect">
            <a:avLst/>
          </a:prstGeom>
          <a:noFill/>
          <a:ln w="57150">
            <a:solidFill>
              <a:srgbClr val="472EFC"/>
            </a:solidFill>
            <a:miter lim="800000"/>
            <a:headEnd/>
            <a:tailEnd/>
          </a:ln>
          <a:effectLst/>
        </p:spPr>
      </p:pic>
      <p:sp>
        <p:nvSpPr>
          <p:cNvPr id="8" name="مستطيل 7"/>
          <p:cNvSpPr/>
          <p:nvPr/>
        </p:nvSpPr>
        <p:spPr>
          <a:xfrm>
            <a:off x="152400" y="2743200"/>
            <a:ext cx="3657600" cy="37856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i="1" dirty="0">
                <a:latin typeface="Candara" pitchFamily="34" charset="0"/>
              </a:rPr>
              <a:t>The pleural cavity is located between the parietal pleura and the visceral pleura.</a:t>
            </a:r>
          </a:p>
          <a:p>
            <a:endParaRPr lang="en-GB" sz="2400" b="1" i="1" dirty="0">
              <a:latin typeface="Candara" pitchFamily="34" charset="0"/>
            </a:endParaRPr>
          </a:p>
          <a:p>
            <a:r>
              <a:rPr lang="en-GB" sz="2400" b="1" i="1" dirty="0">
                <a:latin typeface="Candara" pitchFamily="34" charset="0"/>
              </a:rPr>
              <a:t> One lung may be collapsed after surgery, for example, without collapsing the other because the pleural sacs are separate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p:txBody>
          <a:bodyPr/>
          <a:lstStyle/>
          <a:p>
            <a:fld id="{B6F15528-21DE-4FAA-801E-634DDDAF4B2B}" type="slidenum">
              <a:rPr lang="en-US" b="1" smtClean="0">
                <a:solidFill>
                  <a:schemeClr val="tx1"/>
                </a:solidFill>
              </a:rPr>
              <a:pPr/>
              <a:t>34</a:t>
            </a:fld>
            <a:endParaRPr lang="en-US" b="1">
              <a:solidFill>
                <a:schemeClr val="tx1"/>
              </a:solidFill>
            </a:endParaRPr>
          </a:p>
        </p:txBody>
      </p:sp>
      <p:pic>
        <p:nvPicPr>
          <p:cNvPr id="2050" name="Picture 2" descr="Image result for (hemothorax)"/>
          <p:cNvPicPr>
            <a:picLocks noChangeAspect="1" noChangeArrowheads="1"/>
          </p:cNvPicPr>
          <p:nvPr/>
        </p:nvPicPr>
        <p:blipFill>
          <a:blip r:embed="rId2"/>
          <a:srcRect/>
          <a:stretch>
            <a:fillRect/>
          </a:stretch>
        </p:blipFill>
        <p:spPr bwMode="auto">
          <a:xfrm>
            <a:off x="213504" y="259620"/>
            <a:ext cx="4434696" cy="4159980"/>
          </a:xfrm>
          <a:prstGeom prst="rect">
            <a:avLst/>
          </a:prstGeom>
          <a:noFill/>
          <a:ln w="57150">
            <a:solidFill>
              <a:srgbClr val="472EFC"/>
            </a:solidFill>
          </a:ln>
        </p:spPr>
      </p:pic>
      <p:pic>
        <p:nvPicPr>
          <p:cNvPr id="10" name="Picture 4" descr="Image result for hydrothorax—"/>
          <p:cNvPicPr>
            <a:picLocks noChangeAspect="1" noChangeArrowheads="1"/>
          </p:cNvPicPr>
          <p:nvPr/>
        </p:nvPicPr>
        <p:blipFill>
          <a:blip r:embed="rId3"/>
          <a:srcRect/>
          <a:stretch>
            <a:fillRect/>
          </a:stretch>
        </p:blipFill>
        <p:spPr bwMode="auto">
          <a:xfrm>
            <a:off x="4876801" y="218225"/>
            <a:ext cx="4114800" cy="4201375"/>
          </a:xfrm>
          <a:prstGeom prst="rect">
            <a:avLst/>
          </a:prstGeom>
          <a:noFill/>
          <a:ln w="57150">
            <a:solidFill>
              <a:srgbClr val="472EFC"/>
            </a:solidFill>
          </a:ln>
        </p:spPr>
      </p:pic>
      <p:sp>
        <p:nvSpPr>
          <p:cNvPr id="11" name="مستطيل 10"/>
          <p:cNvSpPr/>
          <p:nvPr/>
        </p:nvSpPr>
        <p:spPr>
          <a:xfrm>
            <a:off x="5486400" y="4749225"/>
            <a:ext cx="2595582" cy="584775"/>
          </a:xfrm>
          <a:prstGeom prst="rect">
            <a:avLst/>
          </a:prstGeom>
        </p:spPr>
        <p:txBody>
          <a:bodyPr wrap="none">
            <a:spAutoFit/>
          </a:bodyPr>
          <a:lstStyle/>
          <a:p>
            <a:r>
              <a:rPr lang="en-GB" sz="3200" b="1" i="1" dirty="0">
                <a:solidFill>
                  <a:srgbClr val="FF0066"/>
                </a:solidFill>
              </a:rPr>
              <a:t>(Hydrothorax)</a:t>
            </a:r>
            <a:endParaRPr lang="en-GB" sz="3200" dirty="0"/>
          </a:p>
        </p:txBody>
      </p:sp>
      <p:sp>
        <p:nvSpPr>
          <p:cNvPr id="12" name="مستطيل 11"/>
          <p:cNvSpPr/>
          <p:nvPr/>
        </p:nvSpPr>
        <p:spPr>
          <a:xfrm>
            <a:off x="1219200" y="4749225"/>
            <a:ext cx="2667718" cy="584775"/>
          </a:xfrm>
          <a:prstGeom prst="rect">
            <a:avLst/>
          </a:prstGeom>
        </p:spPr>
        <p:txBody>
          <a:bodyPr wrap="none">
            <a:spAutoFit/>
          </a:bodyPr>
          <a:lstStyle/>
          <a:p>
            <a:r>
              <a:rPr lang="en-GB" sz="3200" b="1" dirty="0">
                <a:solidFill>
                  <a:srgbClr val="FF0066"/>
                </a:solidFill>
              </a:rPr>
              <a:t>(</a:t>
            </a:r>
            <a:r>
              <a:rPr lang="en-GB" sz="3200" b="1" i="1" dirty="0">
                <a:solidFill>
                  <a:srgbClr val="FF0066"/>
                </a:solidFill>
              </a:rPr>
              <a:t>Hemothorax) </a:t>
            </a:r>
            <a:endParaRPr lang="en-GB"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57200" y="6492875"/>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3124200" y="6492875"/>
            <a:ext cx="2895600" cy="365125"/>
          </a:xfrm>
        </p:spPr>
        <p:txBody>
          <a:bodyPr/>
          <a:lstStyle/>
          <a:p>
            <a:r>
              <a:rPr lang="en-US" b="1">
                <a:solidFill>
                  <a:schemeClr val="tx1"/>
                </a:solidFill>
              </a:rPr>
              <a:t>Dr. Aiman Qais Afar</a:t>
            </a:r>
            <a:endParaRPr lang="en-US" b="1" dirty="0">
              <a:solidFill>
                <a:schemeClr val="tx1"/>
              </a:solidFill>
            </a:endParaRPr>
          </a:p>
        </p:txBody>
      </p:sp>
      <p:sp>
        <p:nvSpPr>
          <p:cNvPr id="4" name="عنصر نائب لرقم الشريحة 3"/>
          <p:cNvSpPr>
            <a:spLocks noGrp="1"/>
          </p:cNvSpPr>
          <p:nvPr>
            <p:ph type="sldNum" sz="quarter" idx="12"/>
          </p:nvPr>
        </p:nvSpPr>
        <p:spPr>
          <a:xfrm>
            <a:off x="6553200" y="6492875"/>
            <a:ext cx="2133600" cy="365125"/>
          </a:xfrm>
        </p:spPr>
        <p:txBody>
          <a:bodyPr/>
          <a:lstStyle/>
          <a:p>
            <a:fld id="{B6F15528-21DE-4FAA-801E-634DDDAF4B2B}" type="slidenum">
              <a:rPr lang="en-US" b="1" smtClean="0">
                <a:solidFill>
                  <a:schemeClr val="tx1"/>
                </a:solidFill>
              </a:rPr>
              <a:pPr/>
              <a:t>35</a:t>
            </a:fld>
            <a:endParaRPr lang="en-US" b="1" dirty="0">
              <a:solidFill>
                <a:schemeClr val="tx1"/>
              </a:solidFill>
            </a:endParaRPr>
          </a:p>
        </p:txBody>
      </p:sp>
      <p:pic>
        <p:nvPicPr>
          <p:cNvPr id="47106" name="Picture 2" descr="Image result for pleuritis"/>
          <p:cNvPicPr>
            <a:picLocks noChangeAspect="1" noChangeArrowheads="1"/>
          </p:cNvPicPr>
          <p:nvPr/>
        </p:nvPicPr>
        <p:blipFill>
          <a:blip r:embed="rId2"/>
          <a:srcRect/>
          <a:stretch>
            <a:fillRect/>
          </a:stretch>
        </p:blipFill>
        <p:spPr bwMode="auto">
          <a:xfrm>
            <a:off x="381000" y="76200"/>
            <a:ext cx="4114800" cy="3332988"/>
          </a:xfrm>
          <a:prstGeom prst="rect">
            <a:avLst/>
          </a:prstGeom>
          <a:noFill/>
          <a:ln w="57150">
            <a:solidFill>
              <a:srgbClr val="472EFC"/>
            </a:solidFill>
          </a:ln>
        </p:spPr>
      </p:pic>
      <p:pic>
        <p:nvPicPr>
          <p:cNvPr id="47108" name="Picture 4" descr="Image result for pleuritis"/>
          <p:cNvPicPr>
            <a:picLocks noChangeAspect="1" noChangeArrowheads="1"/>
          </p:cNvPicPr>
          <p:nvPr/>
        </p:nvPicPr>
        <p:blipFill>
          <a:blip r:embed="rId3"/>
          <a:srcRect/>
          <a:stretch>
            <a:fillRect/>
          </a:stretch>
        </p:blipFill>
        <p:spPr bwMode="auto">
          <a:xfrm>
            <a:off x="5715000" y="108723"/>
            <a:ext cx="2819400" cy="3267942"/>
          </a:xfrm>
          <a:prstGeom prst="rect">
            <a:avLst/>
          </a:prstGeom>
          <a:noFill/>
          <a:ln w="57150">
            <a:solidFill>
              <a:srgbClr val="472EFC"/>
            </a:solidFill>
          </a:ln>
        </p:spPr>
      </p:pic>
      <p:sp>
        <p:nvSpPr>
          <p:cNvPr id="7" name="مستطيل 6"/>
          <p:cNvSpPr/>
          <p:nvPr/>
        </p:nvSpPr>
        <p:spPr>
          <a:xfrm>
            <a:off x="121920" y="4114800"/>
            <a:ext cx="8839200"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000" b="1" i="1" dirty="0">
                <a:latin typeface="Candara" pitchFamily="34" charset="0"/>
              </a:rPr>
              <a:t>During inspiration and expiration, the normally  moist, smooth pleurae make no sound detectable by auscultation (listening to breath sounds); however inflammation of the </a:t>
            </a:r>
            <a:r>
              <a:rPr lang="en-GB" sz="2000" b="1" i="1" dirty="0">
                <a:solidFill>
                  <a:srgbClr val="FF0000"/>
                </a:solidFill>
                <a:latin typeface="Candara" pitchFamily="34" charset="0"/>
              </a:rPr>
              <a:t>pleurae—</a:t>
            </a:r>
            <a:r>
              <a:rPr lang="en-GB" sz="2000" b="1" i="1" dirty="0" err="1">
                <a:solidFill>
                  <a:srgbClr val="FF0000"/>
                </a:solidFill>
                <a:latin typeface="Candara" pitchFamily="34" charset="0"/>
              </a:rPr>
              <a:t>pleuritis</a:t>
            </a:r>
            <a:r>
              <a:rPr lang="en-GB" sz="2000" b="1" i="1" dirty="0">
                <a:solidFill>
                  <a:srgbClr val="FF0000"/>
                </a:solidFill>
                <a:latin typeface="Candara" pitchFamily="34" charset="0"/>
              </a:rPr>
              <a:t> (pleurisy)—</a:t>
            </a:r>
            <a:r>
              <a:rPr lang="en-GB" sz="2000" b="1" i="1" dirty="0">
                <a:latin typeface="Candara" pitchFamily="34" charset="0"/>
              </a:rPr>
              <a:t>makes the lung surfaces rough. The resulting friction </a:t>
            </a:r>
            <a:r>
              <a:rPr lang="en-GB" sz="2000" b="1" i="1" dirty="0">
                <a:solidFill>
                  <a:srgbClr val="472EFC"/>
                </a:solidFill>
                <a:latin typeface="Candara" pitchFamily="34" charset="0"/>
              </a:rPr>
              <a:t>( pleural rub) </a:t>
            </a:r>
            <a:r>
              <a:rPr lang="en-GB" sz="2000" b="1" i="1" dirty="0">
                <a:latin typeface="Candara" pitchFamily="34" charset="0"/>
              </a:rPr>
              <a:t>may be heard with a stethoscope. Acute </a:t>
            </a:r>
            <a:r>
              <a:rPr lang="en-GB" sz="2000" b="1" i="1" dirty="0" err="1">
                <a:latin typeface="Candara" pitchFamily="34" charset="0"/>
              </a:rPr>
              <a:t>pleuritis</a:t>
            </a:r>
            <a:r>
              <a:rPr lang="en-GB" sz="2000" b="1" i="1" dirty="0">
                <a:latin typeface="Candara" pitchFamily="34" charset="0"/>
              </a:rPr>
              <a:t> is marked by sharp, stabbing pain, especially on exertion, such as climbing stairs, when the rate and depth of respiration may be increased even slightly</a:t>
            </a:r>
          </a:p>
        </p:txBody>
      </p:sp>
      <p:sp>
        <p:nvSpPr>
          <p:cNvPr id="8" name="مستطيل 7"/>
          <p:cNvSpPr/>
          <p:nvPr/>
        </p:nvSpPr>
        <p:spPr>
          <a:xfrm>
            <a:off x="152400" y="3505200"/>
            <a:ext cx="1415772" cy="523220"/>
          </a:xfrm>
          <a:prstGeom prst="rect">
            <a:avLst/>
          </a:prstGeom>
          <a:ln w="57150">
            <a:solidFill>
              <a:srgbClr val="472EFC"/>
            </a:solidFill>
          </a:ln>
        </p:spPr>
        <p:txBody>
          <a:bodyPr wrap="none">
            <a:spAutoFit/>
          </a:bodyPr>
          <a:lstStyle/>
          <a:p>
            <a:r>
              <a:rPr lang="en-GB" sz="2800" b="1" i="1" dirty="0">
                <a:solidFill>
                  <a:srgbClr val="FF0000"/>
                </a:solidFill>
                <a:latin typeface="Candara" pitchFamily="34" charset="0"/>
              </a:rPr>
              <a:t>Pleuritis</a:t>
            </a:r>
            <a:endParaRPr lang="en-GB" sz="2800" i="1" dirty="0">
              <a:solidFill>
                <a:srgbClr val="FF0000"/>
              </a:solidFill>
              <a:latin typeface="Candara"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Sunday 24 October 2021</a:t>
            </a:r>
          </a:p>
        </p:txBody>
      </p:sp>
      <p:sp>
        <p:nvSpPr>
          <p:cNvPr id="3" name="Footer Placeholder 2"/>
          <p:cNvSpPr>
            <a:spLocks noGrp="1"/>
          </p:cNvSpPr>
          <p:nvPr>
            <p:ph type="ftr" sz="quarter" idx="11"/>
          </p:nvPr>
        </p:nvSpPr>
        <p:spPr/>
        <p:txBody>
          <a:bodyPr/>
          <a:lstStyle/>
          <a:p>
            <a:r>
              <a:rPr lang="en-US"/>
              <a:t>Dr. Aiman Qais Afar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عنصر نائب للتاريخ 1"/>
          <p:cNvSpPr txBox="1">
            <a:spLocks/>
          </p:cNvSpPr>
          <p:nvPr/>
        </p:nvSpPr>
        <p:spPr>
          <a:xfrm>
            <a:off x="2667000" y="1143000"/>
            <a:ext cx="5334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a:solidFill>
                  <a:schemeClr val="tx1"/>
                </a:solidFill>
                <a:latin typeface="Candara" pitchFamily="34" charset="0"/>
              </a:rPr>
              <a:t>Sunday 24 October 2021</a:t>
            </a:r>
          </a:p>
        </p:txBody>
      </p:sp>
      <p:sp>
        <p:nvSpPr>
          <p:cNvPr id="7" name="عنصر نائب للتذييل 2"/>
          <p:cNvSpPr txBox="1">
            <a:spLocks/>
          </p:cNvSpPr>
          <p:nvPr/>
        </p:nvSpPr>
        <p:spPr>
          <a:xfrm>
            <a:off x="2743200" y="381000"/>
            <a:ext cx="4800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a:solidFill>
                  <a:schemeClr val="tx1"/>
                </a:solidFill>
                <a:latin typeface="Candara" pitchFamily="34" charset="0"/>
              </a:rPr>
              <a:t>Dr. Aiman Qais Afar</a:t>
            </a:r>
          </a:p>
        </p:txBody>
      </p:sp>
    </p:spTree>
    <p:extLst>
      <p:ext uri="{BB962C8B-B14F-4D97-AF65-F5344CB8AC3E}">
        <p14:creationId xmlns:p14="http://schemas.microsoft.com/office/powerpoint/2010/main" val="373767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858000" y="402971"/>
            <a:ext cx="2133600" cy="365125"/>
          </a:xfrm>
        </p:spPr>
        <p:txBody>
          <a:bodyPr/>
          <a:lstStyle/>
          <a:p>
            <a:r>
              <a:rPr lang="en-US" b="1" dirty="0">
                <a:solidFill>
                  <a:schemeClr val="tx1"/>
                </a:solidFill>
              </a:rPr>
              <a:t>Sunday 24 October 2021</a:t>
            </a:r>
          </a:p>
        </p:txBody>
      </p:sp>
      <p:sp>
        <p:nvSpPr>
          <p:cNvPr id="3" name="عنصر نائب للتذييل 2"/>
          <p:cNvSpPr>
            <a:spLocks noGrp="1"/>
          </p:cNvSpPr>
          <p:nvPr>
            <p:ph type="ftr" sz="quarter" idx="11"/>
          </p:nvPr>
        </p:nvSpPr>
        <p:spPr>
          <a:xfrm>
            <a:off x="6248400" y="244475"/>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8763000" y="368587"/>
            <a:ext cx="304800" cy="365125"/>
          </a:xfrm>
        </p:spPr>
        <p:txBody>
          <a:bodyPr/>
          <a:lstStyle/>
          <a:p>
            <a:fld id="{B6F15528-21DE-4FAA-801E-634DDDAF4B2B}" type="slidenum">
              <a:rPr lang="en-US" b="1" smtClean="0">
                <a:solidFill>
                  <a:schemeClr val="tx1"/>
                </a:solidFill>
              </a:rPr>
              <a:pPr/>
              <a:t>4</a:t>
            </a:fld>
            <a:endParaRPr lang="en-US" b="1">
              <a:solidFill>
                <a:schemeClr val="tx1"/>
              </a:solidFill>
            </a:endParaRPr>
          </a:p>
        </p:txBody>
      </p:sp>
      <p:sp>
        <p:nvSpPr>
          <p:cNvPr id="5" name="Rectangle 1"/>
          <p:cNvSpPr/>
          <p:nvPr/>
        </p:nvSpPr>
        <p:spPr>
          <a:xfrm>
            <a:off x="228600" y="76200"/>
            <a:ext cx="1487908" cy="584775"/>
          </a:xfrm>
          <a:prstGeom prst="rect">
            <a:avLst/>
          </a:prstGeom>
          <a:ln w="57150">
            <a:solidFill>
              <a:srgbClr val="472EFC"/>
            </a:solidFill>
          </a:ln>
        </p:spPr>
        <p:txBody>
          <a:bodyPr wrap="none">
            <a:spAutoFit/>
          </a:bodyPr>
          <a:lstStyle/>
          <a:p>
            <a:r>
              <a:rPr lang="en-US" sz="3200" b="1" i="1" dirty="0">
                <a:solidFill>
                  <a:srgbClr val="FF0000"/>
                </a:solidFill>
                <a:latin typeface="Candara" pitchFamily="34" charset="0"/>
              </a:rPr>
              <a:t>Pleurae</a:t>
            </a:r>
            <a:endParaRPr lang="ar-IQ" sz="3200" b="1" i="1" dirty="0">
              <a:solidFill>
                <a:srgbClr val="FF0000"/>
              </a:solidFill>
              <a:latin typeface="Candara" pitchFamily="34" charset="0"/>
            </a:endParaRPr>
          </a:p>
        </p:txBody>
      </p:sp>
      <p:sp>
        <p:nvSpPr>
          <p:cNvPr id="6" name="مستطيل 5"/>
          <p:cNvSpPr/>
          <p:nvPr/>
        </p:nvSpPr>
        <p:spPr>
          <a:xfrm>
            <a:off x="76200" y="762000"/>
            <a:ext cx="8915400" cy="2308324"/>
          </a:xfrm>
          <a:prstGeom prst="rect">
            <a:avLst/>
          </a:prstGeom>
          <a:ln>
            <a:solidFill>
              <a:srgbClr val="C00000"/>
            </a:solidFill>
          </a:ln>
        </p:spPr>
        <p:txBody>
          <a:bodyPr wrap="square">
            <a:spAutoFit/>
          </a:bodyPr>
          <a:lstStyle/>
          <a:p>
            <a:pPr>
              <a:buFont typeface="Wingdings" pitchFamily="2" charset="2"/>
              <a:buChar char="q"/>
            </a:pPr>
            <a:r>
              <a:rPr lang="en-GB" sz="2400" b="1" i="1" dirty="0">
                <a:solidFill>
                  <a:srgbClr val="472EFC"/>
                </a:solidFill>
                <a:latin typeface="Candara" pitchFamily="34" charset="0"/>
              </a:rPr>
              <a:t>The root of the lung </a:t>
            </a:r>
            <a:r>
              <a:rPr lang="en-GB" sz="2400" b="1" i="1" dirty="0">
                <a:latin typeface="Candara" pitchFamily="34" charset="0"/>
              </a:rPr>
              <a:t>is enclosed within the area of continuity between </a:t>
            </a:r>
            <a:r>
              <a:rPr lang="en-GB" sz="2400" b="1" i="1" dirty="0">
                <a:solidFill>
                  <a:srgbClr val="FF0000"/>
                </a:solidFill>
                <a:latin typeface="Candara" pitchFamily="34" charset="0"/>
              </a:rPr>
              <a:t>the visceral and parietal layers </a:t>
            </a:r>
            <a:r>
              <a:rPr lang="en-GB" sz="2400" b="1" i="1" dirty="0">
                <a:latin typeface="Candara" pitchFamily="34" charset="0"/>
              </a:rPr>
              <a:t>of pleura</a:t>
            </a:r>
            <a:r>
              <a:rPr lang="en-GB" sz="2400" b="1" i="1" dirty="0">
                <a:solidFill>
                  <a:srgbClr val="472EFC"/>
                </a:solidFill>
                <a:latin typeface="Candara" pitchFamily="34" charset="0"/>
              </a:rPr>
              <a:t>, the pleural sleeve</a:t>
            </a:r>
            <a:r>
              <a:rPr lang="en-GB" sz="2400" b="1" i="1" dirty="0">
                <a:latin typeface="Candara" pitchFamily="34" charset="0"/>
              </a:rPr>
              <a:t>.</a:t>
            </a:r>
          </a:p>
          <a:p>
            <a:r>
              <a:rPr lang="en-GB" sz="2400" b="1" i="1" dirty="0">
                <a:latin typeface="Candara" pitchFamily="34" charset="0"/>
              </a:rPr>
              <a:t> </a:t>
            </a:r>
          </a:p>
          <a:p>
            <a:pPr>
              <a:buFont typeface="Wingdings" pitchFamily="2" charset="2"/>
              <a:buChar char="q"/>
            </a:pPr>
            <a:r>
              <a:rPr lang="en-GB" sz="2400" b="1" i="1" dirty="0">
                <a:latin typeface="Candara" pitchFamily="34" charset="0"/>
              </a:rPr>
              <a:t>Inferior to the root of the lung, </a:t>
            </a:r>
            <a:r>
              <a:rPr lang="en-GB" sz="2400" b="1" i="1" dirty="0">
                <a:solidFill>
                  <a:srgbClr val="C00000"/>
                </a:solidFill>
                <a:latin typeface="Candara" pitchFamily="34" charset="0"/>
              </a:rPr>
              <a:t>this continuity between parietal and visceral pleura forms</a:t>
            </a:r>
            <a:r>
              <a:rPr lang="en-GB" sz="2400" b="1" i="1" dirty="0">
                <a:latin typeface="Candara" pitchFamily="34" charset="0"/>
              </a:rPr>
              <a:t> </a:t>
            </a:r>
            <a:r>
              <a:rPr lang="en-GB" sz="2400" b="1" i="1" dirty="0">
                <a:solidFill>
                  <a:srgbClr val="472EFC"/>
                </a:solidFill>
                <a:latin typeface="Candara" pitchFamily="34" charset="0"/>
              </a:rPr>
              <a:t>the pulmonary ligament </a:t>
            </a:r>
            <a:r>
              <a:rPr lang="en-GB" sz="2400" b="1" i="1" dirty="0">
                <a:latin typeface="Candara" pitchFamily="34" charset="0"/>
              </a:rPr>
              <a:t>extending between the lung and the mediastinum.</a:t>
            </a:r>
          </a:p>
        </p:txBody>
      </p:sp>
      <p:pic>
        <p:nvPicPr>
          <p:cNvPr id="2050" name="Picture 2"/>
          <p:cNvPicPr>
            <a:picLocks noChangeAspect="1" noChangeArrowheads="1"/>
          </p:cNvPicPr>
          <p:nvPr/>
        </p:nvPicPr>
        <p:blipFill>
          <a:blip r:embed="rId2"/>
          <a:srcRect l="28697" t="36458" r="13909" b="21875"/>
          <a:stretch>
            <a:fillRect/>
          </a:stretch>
        </p:blipFill>
        <p:spPr bwMode="auto">
          <a:xfrm>
            <a:off x="251460" y="3200400"/>
            <a:ext cx="8587740" cy="3505200"/>
          </a:xfrm>
          <a:prstGeom prst="rect">
            <a:avLst/>
          </a:prstGeom>
          <a:noFill/>
          <a:ln w="57150">
            <a:solidFill>
              <a:srgbClr val="00FF00"/>
            </a:solid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3657600" y="216802"/>
            <a:ext cx="2133600" cy="365125"/>
          </a:xfrm>
        </p:spPr>
        <p:txBody>
          <a:bodyPr/>
          <a:lstStyle/>
          <a:p>
            <a:r>
              <a:rPr lang="en-US" b="1">
                <a:solidFill>
                  <a:schemeClr val="tx1"/>
                </a:solidFill>
              </a:rPr>
              <a:t>Sunday 24 October 2021</a:t>
            </a:r>
          </a:p>
        </p:txBody>
      </p:sp>
      <p:sp>
        <p:nvSpPr>
          <p:cNvPr id="3" name="عنصر نائب للتذييل 2"/>
          <p:cNvSpPr>
            <a:spLocks noGrp="1"/>
          </p:cNvSpPr>
          <p:nvPr>
            <p:ph type="ftr" sz="quarter" idx="11"/>
          </p:nvPr>
        </p:nvSpPr>
        <p:spPr>
          <a:xfrm>
            <a:off x="3048000" y="34240"/>
            <a:ext cx="2895600" cy="365125"/>
          </a:xfrm>
        </p:spPr>
        <p:txBody>
          <a:bodyPr/>
          <a:lstStyle/>
          <a:p>
            <a:r>
              <a:rPr lang="en-US" b="1">
                <a:solidFill>
                  <a:schemeClr val="tx1"/>
                </a:solidFill>
              </a:rPr>
              <a:t>Dr. Aiman Qais Afar</a:t>
            </a:r>
          </a:p>
        </p:txBody>
      </p:sp>
      <p:sp>
        <p:nvSpPr>
          <p:cNvPr id="4" name="عنصر نائب لرقم الشريحة 3"/>
          <p:cNvSpPr>
            <a:spLocks noGrp="1"/>
          </p:cNvSpPr>
          <p:nvPr>
            <p:ph type="sldNum" sz="quarter" idx="12"/>
          </p:nvPr>
        </p:nvSpPr>
        <p:spPr>
          <a:xfrm>
            <a:off x="8610600" y="85690"/>
            <a:ext cx="304800" cy="365125"/>
          </a:xfrm>
        </p:spPr>
        <p:txBody>
          <a:bodyPr/>
          <a:lstStyle/>
          <a:p>
            <a:fld id="{B6F15528-21DE-4FAA-801E-634DDDAF4B2B}" type="slidenum">
              <a:rPr lang="en-US" b="1" smtClean="0">
                <a:solidFill>
                  <a:schemeClr val="tx1"/>
                </a:solidFill>
              </a:rPr>
              <a:pPr/>
              <a:t>5</a:t>
            </a:fld>
            <a:endParaRPr lang="en-US" b="1">
              <a:solidFill>
                <a:schemeClr val="tx1"/>
              </a:solidFill>
            </a:endParaRPr>
          </a:p>
        </p:txBody>
      </p:sp>
      <p:sp>
        <p:nvSpPr>
          <p:cNvPr id="5" name="Rectangle 1"/>
          <p:cNvSpPr/>
          <p:nvPr/>
        </p:nvSpPr>
        <p:spPr>
          <a:xfrm>
            <a:off x="228600" y="76200"/>
            <a:ext cx="1638077" cy="646331"/>
          </a:xfrm>
          <a:prstGeom prst="rect">
            <a:avLst/>
          </a:prstGeom>
          <a:ln w="57150">
            <a:solidFill>
              <a:srgbClr val="472EFC"/>
            </a:solidFill>
          </a:ln>
        </p:spPr>
        <p:txBody>
          <a:bodyPr wrap="none">
            <a:spAutoFit/>
          </a:bodyPr>
          <a:lstStyle/>
          <a:p>
            <a:r>
              <a:rPr lang="en-US" sz="3600" b="1" i="1" dirty="0">
                <a:solidFill>
                  <a:srgbClr val="FF0000"/>
                </a:solidFill>
                <a:latin typeface="Candara" pitchFamily="34" charset="0"/>
              </a:rPr>
              <a:t>Pleurae</a:t>
            </a:r>
            <a:endParaRPr lang="ar-IQ" sz="3600" b="1" i="1" dirty="0">
              <a:solidFill>
                <a:srgbClr val="FF0000"/>
              </a:solidFill>
              <a:latin typeface="Candara" pitchFamily="34" charset="0"/>
            </a:endParaRPr>
          </a:p>
        </p:txBody>
      </p:sp>
      <p:sp>
        <p:nvSpPr>
          <p:cNvPr id="6" name="مستطيل 5"/>
          <p:cNvSpPr/>
          <p:nvPr/>
        </p:nvSpPr>
        <p:spPr>
          <a:xfrm>
            <a:off x="152400" y="728008"/>
            <a:ext cx="8610600" cy="1938992"/>
          </a:xfrm>
          <a:prstGeom prst="rect">
            <a:avLst/>
          </a:prstGeom>
        </p:spPr>
        <p:txBody>
          <a:bodyPr wrap="square">
            <a:spAutoFit/>
          </a:bodyPr>
          <a:lstStyle/>
          <a:p>
            <a:pPr marL="342900" indent="-342900">
              <a:buFont typeface="Wingdings" pitchFamily="2" charset="2"/>
              <a:buChar char="q"/>
            </a:pPr>
            <a:r>
              <a:rPr lang="en-GB" sz="2400" b="1" i="1" dirty="0">
                <a:solidFill>
                  <a:srgbClr val="FF0000"/>
                </a:solidFill>
                <a:latin typeface="Candara" pitchFamily="34" charset="0"/>
              </a:rPr>
              <a:t>The pleural cavity</a:t>
            </a:r>
            <a:r>
              <a:rPr lang="en-GB" sz="2400" b="1" i="1" dirty="0">
                <a:latin typeface="Candara" pitchFamily="34" charset="0"/>
              </a:rPr>
              <a:t>—the potential space between </a:t>
            </a:r>
            <a:r>
              <a:rPr lang="en-GB" sz="2400" b="1" i="1" dirty="0">
                <a:solidFill>
                  <a:srgbClr val="C00000"/>
                </a:solidFill>
                <a:latin typeface="Candara" pitchFamily="34" charset="0"/>
              </a:rPr>
              <a:t>the visceral and the parietal layers of pleura</a:t>
            </a:r>
            <a:r>
              <a:rPr lang="en-GB" sz="2400" b="1" i="1" dirty="0">
                <a:latin typeface="Candara" pitchFamily="34" charset="0"/>
              </a:rPr>
              <a:t>—contains a capillary layer of </a:t>
            </a:r>
            <a:r>
              <a:rPr lang="en-GB" sz="2400" b="1" i="1" dirty="0">
                <a:solidFill>
                  <a:srgbClr val="472EFC"/>
                </a:solidFill>
                <a:latin typeface="Candara" pitchFamily="34" charset="0"/>
              </a:rPr>
              <a:t>serous pleural fluid</a:t>
            </a:r>
            <a:r>
              <a:rPr lang="en-GB" sz="2400" b="1" i="1" dirty="0">
                <a:latin typeface="Candara" pitchFamily="34" charset="0"/>
              </a:rPr>
              <a:t>, which lubricates the pleural surfaces and allows the layers of pleura to slide smoothly over each other during respiration. </a:t>
            </a:r>
          </a:p>
        </p:txBody>
      </p:sp>
      <p:pic>
        <p:nvPicPr>
          <p:cNvPr id="3074" name="Picture 2"/>
          <p:cNvPicPr>
            <a:picLocks noChangeAspect="1" noChangeArrowheads="1"/>
          </p:cNvPicPr>
          <p:nvPr/>
        </p:nvPicPr>
        <p:blipFill>
          <a:blip r:embed="rId2"/>
          <a:srcRect l="36310" t="40625" r="16838" b="13542"/>
          <a:stretch>
            <a:fillRect/>
          </a:stretch>
        </p:blipFill>
        <p:spPr bwMode="auto">
          <a:xfrm>
            <a:off x="9408510" y="4881310"/>
            <a:ext cx="1945289" cy="1069909"/>
          </a:xfrm>
          <a:prstGeom prst="rect">
            <a:avLst/>
          </a:prstGeom>
          <a:noFill/>
          <a:ln w="57150">
            <a:solidFill>
              <a:srgbClr val="92D050"/>
            </a:solidFill>
            <a:miter lim="800000"/>
            <a:headEnd/>
            <a:tailEnd/>
          </a:ln>
          <a:effec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84" t="34502" r="50000" b="30309"/>
          <a:stretch/>
        </p:blipFill>
        <p:spPr bwMode="auto">
          <a:xfrm>
            <a:off x="2542381" y="2743200"/>
            <a:ext cx="6449219" cy="39624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3008620"/>
            <a:ext cx="2590800" cy="3416320"/>
          </a:xfrm>
          <a:prstGeom prst="rect">
            <a:avLst/>
          </a:prstGeom>
        </p:spPr>
        <p:txBody>
          <a:bodyPr wrap="square">
            <a:spAutoFit/>
          </a:bodyPr>
          <a:lstStyle/>
          <a:p>
            <a:pPr marL="342900" lvl="0" indent="-342900">
              <a:buFont typeface="Wingdings" pitchFamily="2" charset="2"/>
              <a:buChar char="q"/>
            </a:pPr>
            <a:r>
              <a:rPr lang="en-GB" sz="2400" b="1" i="1" dirty="0">
                <a:solidFill>
                  <a:prstClr val="black"/>
                </a:solidFill>
                <a:latin typeface="Candara" pitchFamily="34" charset="0"/>
              </a:rPr>
              <a:t>Its surface tension also provides the cohesion that keeps the lung surface in contact with the thoracic wall.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858000" y="186024"/>
            <a:ext cx="2133600" cy="365125"/>
          </a:xfrm>
        </p:spPr>
        <p:txBody>
          <a:bodyPr/>
          <a:lstStyle/>
          <a:p>
            <a:r>
              <a:rPr lang="en-US" b="1">
                <a:solidFill>
                  <a:srgbClr val="FF0000"/>
                </a:solidFill>
              </a:rPr>
              <a:t>Sunday 24 October 2021</a:t>
            </a:r>
          </a:p>
        </p:txBody>
      </p:sp>
      <p:sp>
        <p:nvSpPr>
          <p:cNvPr id="3" name="عنصر نائب للتذييل 2"/>
          <p:cNvSpPr>
            <a:spLocks noGrp="1"/>
          </p:cNvSpPr>
          <p:nvPr>
            <p:ph type="ftr" sz="quarter" idx="11"/>
          </p:nvPr>
        </p:nvSpPr>
        <p:spPr>
          <a:xfrm>
            <a:off x="6172200" y="0"/>
            <a:ext cx="2895600" cy="365125"/>
          </a:xfrm>
        </p:spPr>
        <p:txBody>
          <a:bodyPr/>
          <a:lstStyle/>
          <a:p>
            <a:r>
              <a:rPr lang="en-US" b="1" dirty="0">
                <a:solidFill>
                  <a:srgbClr val="FF0000"/>
                </a:solidFill>
              </a:rPr>
              <a:t>Dr. Aiman Qais Afar</a:t>
            </a:r>
          </a:p>
        </p:txBody>
      </p:sp>
      <p:sp>
        <p:nvSpPr>
          <p:cNvPr id="4" name="عنصر نائب لرقم الشريحة 3"/>
          <p:cNvSpPr>
            <a:spLocks noGrp="1"/>
          </p:cNvSpPr>
          <p:nvPr>
            <p:ph type="sldNum" sz="quarter" idx="12"/>
          </p:nvPr>
        </p:nvSpPr>
        <p:spPr>
          <a:xfrm>
            <a:off x="7467600" y="381000"/>
            <a:ext cx="304800" cy="365125"/>
          </a:xfrm>
        </p:spPr>
        <p:txBody>
          <a:bodyPr/>
          <a:lstStyle/>
          <a:p>
            <a:fld id="{B6F15528-21DE-4FAA-801E-634DDDAF4B2B}" type="slidenum">
              <a:rPr lang="en-US" b="1" smtClean="0">
                <a:solidFill>
                  <a:srgbClr val="FF0000"/>
                </a:solidFill>
              </a:rPr>
              <a:pPr/>
              <a:t>6</a:t>
            </a:fld>
            <a:endParaRPr lang="en-US" b="1" dirty="0">
              <a:solidFill>
                <a:srgbClr val="FF0000"/>
              </a:solidFill>
            </a:endParaRPr>
          </a:p>
        </p:txBody>
      </p:sp>
      <p:sp>
        <p:nvSpPr>
          <p:cNvPr id="5" name="Rectangle 1"/>
          <p:cNvSpPr/>
          <p:nvPr/>
        </p:nvSpPr>
        <p:spPr>
          <a:xfrm>
            <a:off x="228600" y="76200"/>
            <a:ext cx="1487908" cy="584775"/>
          </a:xfrm>
          <a:prstGeom prst="rect">
            <a:avLst/>
          </a:prstGeom>
          <a:ln w="57150">
            <a:solidFill>
              <a:srgbClr val="472EFC"/>
            </a:solidFill>
          </a:ln>
        </p:spPr>
        <p:txBody>
          <a:bodyPr wrap="none">
            <a:spAutoFit/>
          </a:bodyPr>
          <a:lstStyle/>
          <a:p>
            <a:r>
              <a:rPr lang="en-US" sz="3200" b="1" i="1" dirty="0">
                <a:solidFill>
                  <a:srgbClr val="FF0000"/>
                </a:solidFill>
                <a:latin typeface="Candara" pitchFamily="34" charset="0"/>
              </a:rPr>
              <a:t>Pleurae</a:t>
            </a:r>
            <a:endParaRPr lang="ar-IQ" sz="3200" b="1" i="1" dirty="0">
              <a:solidFill>
                <a:srgbClr val="FF0000"/>
              </a:solidFill>
              <a:latin typeface="Candara" pitchFamily="34" charset="0"/>
            </a:endParaRPr>
          </a:p>
        </p:txBody>
      </p:sp>
      <p:sp>
        <p:nvSpPr>
          <p:cNvPr id="6" name="مستطيل 5"/>
          <p:cNvSpPr/>
          <p:nvPr/>
        </p:nvSpPr>
        <p:spPr>
          <a:xfrm>
            <a:off x="152400" y="1560016"/>
            <a:ext cx="3429000" cy="3785652"/>
          </a:xfrm>
          <a:prstGeom prst="rect">
            <a:avLst/>
          </a:prstGeom>
          <a:ln w="19050">
            <a:solidFill>
              <a:schemeClr val="tx1"/>
            </a:solidFill>
          </a:ln>
        </p:spPr>
        <p:txBody>
          <a:bodyPr wrap="square">
            <a:spAutoFit/>
          </a:bodyPr>
          <a:lstStyle/>
          <a:p>
            <a:r>
              <a:rPr lang="en-GB" sz="2400" b="1" i="1" dirty="0">
                <a:latin typeface="Candara" pitchFamily="34" charset="0"/>
              </a:rPr>
              <a:t>•1. </a:t>
            </a:r>
            <a:r>
              <a:rPr lang="en-GB" sz="2400" b="1" i="1" dirty="0">
                <a:solidFill>
                  <a:srgbClr val="FF0000"/>
                </a:solidFill>
                <a:latin typeface="Candara" pitchFamily="34" charset="0"/>
              </a:rPr>
              <a:t>Costal part </a:t>
            </a:r>
            <a:r>
              <a:rPr lang="en-GB" sz="2400" b="1" i="1" dirty="0">
                <a:latin typeface="Candara" pitchFamily="34" charset="0"/>
              </a:rPr>
              <a:t>covers the internal surfaces of the thoracic </a:t>
            </a:r>
            <a:r>
              <a:rPr lang="pt-BR" sz="2400" b="1" i="1" dirty="0">
                <a:latin typeface="Candara" pitchFamily="34" charset="0"/>
              </a:rPr>
              <a:t>wall (</a:t>
            </a:r>
            <a:r>
              <a:rPr lang="pt-BR" sz="2400" b="1" i="1" dirty="0">
                <a:solidFill>
                  <a:srgbClr val="FF33CC"/>
                </a:solidFill>
                <a:latin typeface="Candara" pitchFamily="34" charset="0"/>
              </a:rPr>
              <a:t>sternum, ribs, costal cartilages, intercostal muscles </a:t>
            </a:r>
            <a:r>
              <a:rPr lang="en-GB" sz="2400" b="1" i="1" dirty="0">
                <a:solidFill>
                  <a:srgbClr val="FF33CC"/>
                </a:solidFill>
                <a:latin typeface="Candara" pitchFamily="34" charset="0"/>
              </a:rPr>
              <a:t>and membranes, and sides of thoracic vertebrae</a:t>
            </a:r>
            <a:r>
              <a:rPr lang="en-GB" sz="2400" b="1" i="1" dirty="0">
                <a:latin typeface="Candara" pitchFamily="34" charset="0"/>
              </a:rPr>
              <a:t>) and is separated from the wall by </a:t>
            </a:r>
            <a:r>
              <a:rPr lang="en-GB" sz="2400" b="1" i="1" dirty="0" err="1">
                <a:solidFill>
                  <a:srgbClr val="7030A0"/>
                </a:solidFill>
                <a:latin typeface="Candara" pitchFamily="34" charset="0"/>
              </a:rPr>
              <a:t>endothoracic</a:t>
            </a:r>
            <a:r>
              <a:rPr lang="en-GB" sz="2400" b="1" i="1" dirty="0">
                <a:solidFill>
                  <a:srgbClr val="7030A0"/>
                </a:solidFill>
                <a:latin typeface="Candara" pitchFamily="34" charset="0"/>
              </a:rPr>
              <a:t> fascia.</a:t>
            </a:r>
            <a:endParaRPr lang="en-GB" sz="2400" b="1" i="1" dirty="0">
              <a:latin typeface="Candara" pitchFamily="34" charset="0"/>
            </a:endParaRPr>
          </a:p>
        </p:txBody>
      </p:sp>
      <p:pic>
        <p:nvPicPr>
          <p:cNvPr id="7" name="Picture 1"/>
          <p:cNvPicPr>
            <a:picLocks noChangeAspect="1" noChangeArrowheads="1"/>
          </p:cNvPicPr>
          <p:nvPr/>
        </p:nvPicPr>
        <p:blipFill>
          <a:blip r:embed="rId2" cstate="print"/>
          <a:srcRect l="41581" t="38542" r="29722" b="17708"/>
          <a:stretch>
            <a:fillRect/>
          </a:stretch>
        </p:blipFill>
        <p:spPr bwMode="auto">
          <a:xfrm>
            <a:off x="3746500" y="1447800"/>
            <a:ext cx="5245100" cy="4495800"/>
          </a:xfrm>
          <a:prstGeom prst="rect">
            <a:avLst/>
          </a:prstGeom>
          <a:noFill/>
          <a:ln w="57150">
            <a:solidFill>
              <a:srgbClr val="00FF00"/>
            </a:solidFill>
            <a:miter lim="800000"/>
            <a:headEnd/>
            <a:tailEnd/>
          </a:ln>
        </p:spPr>
      </p:pic>
      <p:sp>
        <p:nvSpPr>
          <p:cNvPr id="8" name="Rectangle 7"/>
          <p:cNvSpPr/>
          <p:nvPr/>
        </p:nvSpPr>
        <p:spPr>
          <a:xfrm>
            <a:off x="91440" y="757535"/>
            <a:ext cx="7147560" cy="523220"/>
          </a:xfrm>
          <a:prstGeom prst="rect">
            <a:avLst/>
          </a:prstGeom>
        </p:spPr>
        <p:txBody>
          <a:bodyPr wrap="square">
            <a:spAutoFit/>
          </a:bodyPr>
          <a:lstStyle/>
          <a:p>
            <a:pPr marL="342900" lvl="0" indent="-342900">
              <a:buFont typeface="Wingdings" pitchFamily="2" charset="2"/>
              <a:buChar char="v"/>
            </a:pPr>
            <a:r>
              <a:rPr lang="en-GB" sz="2800" b="1" i="1" dirty="0">
                <a:solidFill>
                  <a:srgbClr val="472EFC"/>
                </a:solidFill>
                <a:latin typeface="Candara" pitchFamily="34" charset="0"/>
              </a:rPr>
              <a:t>The parietal pleura consists of four parts :</a:t>
            </a:r>
          </a:p>
        </p:txBody>
      </p:sp>
      <p:sp>
        <p:nvSpPr>
          <p:cNvPr id="9" name="Rectangle 8"/>
          <p:cNvSpPr/>
          <p:nvPr/>
        </p:nvSpPr>
        <p:spPr>
          <a:xfrm>
            <a:off x="152400" y="6091535"/>
            <a:ext cx="8763000" cy="461665"/>
          </a:xfrm>
          <a:prstGeom prst="rect">
            <a:avLst/>
          </a:prstGeom>
          <a:ln w="19050">
            <a:solidFill>
              <a:schemeClr val="tx1"/>
            </a:solidFill>
          </a:ln>
        </p:spPr>
        <p:txBody>
          <a:bodyPr wrap="square">
            <a:spAutoFit/>
          </a:bodyPr>
          <a:lstStyle/>
          <a:p>
            <a:pPr lvl="0"/>
            <a:r>
              <a:rPr lang="en-GB" sz="2400" b="1" i="1" dirty="0">
                <a:solidFill>
                  <a:prstClr val="black"/>
                </a:solidFill>
                <a:latin typeface="Candara" pitchFamily="34" charset="0"/>
              </a:rPr>
              <a:t>2. </a:t>
            </a:r>
            <a:r>
              <a:rPr lang="en-GB" sz="2400" b="1" i="1" dirty="0">
                <a:solidFill>
                  <a:srgbClr val="FF0000"/>
                </a:solidFill>
                <a:latin typeface="Candara" pitchFamily="34" charset="0"/>
              </a:rPr>
              <a:t>Mediastinal part </a:t>
            </a:r>
            <a:r>
              <a:rPr lang="en-GB" sz="2400" b="1" i="1" dirty="0">
                <a:solidFill>
                  <a:prstClr val="black"/>
                </a:solidFill>
                <a:latin typeface="Candara" pitchFamily="34" charset="0"/>
              </a:rPr>
              <a:t>covers the lateral aspects of the mediastinum.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781800" y="357406"/>
            <a:ext cx="2133600" cy="365125"/>
          </a:xfrm>
        </p:spPr>
        <p:txBody>
          <a:bodyPr/>
          <a:lstStyle/>
          <a:p>
            <a:r>
              <a:rPr lang="en-US" b="1" dirty="0">
                <a:solidFill>
                  <a:srgbClr val="FF0000"/>
                </a:solidFill>
              </a:rPr>
              <a:t>Sunday 24 October 2021</a:t>
            </a:r>
          </a:p>
        </p:txBody>
      </p:sp>
      <p:sp>
        <p:nvSpPr>
          <p:cNvPr id="3" name="عنصر نائب للتذييل 2"/>
          <p:cNvSpPr>
            <a:spLocks noGrp="1"/>
          </p:cNvSpPr>
          <p:nvPr>
            <p:ph type="ftr" sz="quarter" idx="11"/>
          </p:nvPr>
        </p:nvSpPr>
        <p:spPr>
          <a:xfrm>
            <a:off x="6172200" y="168275"/>
            <a:ext cx="2895600" cy="365125"/>
          </a:xfrm>
        </p:spPr>
        <p:txBody>
          <a:bodyPr/>
          <a:lstStyle/>
          <a:p>
            <a:r>
              <a:rPr lang="en-US" b="1">
                <a:solidFill>
                  <a:srgbClr val="FF0000"/>
                </a:solidFill>
              </a:rPr>
              <a:t>Dr. Aiman Qais Afar</a:t>
            </a:r>
          </a:p>
        </p:txBody>
      </p:sp>
      <p:sp>
        <p:nvSpPr>
          <p:cNvPr id="4" name="عنصر نائب لرقم الشريحة 3"/>
          <p:cNvSpPr>
            <a:spLocks noGrp="1"/>
          </p:cNvSpPr>
          <p:nvPr>
            <p:ph type="sldNum" sz="quarter" idx="12"/>
          </p:nvPr>
        </p:nvSpPr>
        <p:spPr>
          <a:xfrm>
            <a:off x="6553200" y="6492875"/>
            <a:ext cx="2133600" cy="365125"/>
          </a:xfrm>
        </p:spPr>
        <p:txBody>
          <a:bodyPr/>
          <a:lstStyle/>
          <a:p>
            <a:fld id="{B6F15528-21DE-4FAA-801E-634DDDAF4B2B}" type="slidenum">
              <a:rPr lang="en-US" b="1" smtClean="0">
                <a:solidFill>
                  <a:srgbClr val="FF0000"/>
                </a:solidFill>
              </a:rPr>
              <a:pPr/>
              <a:t>7</a:t>
            </a:fld>
            <a:endParaRPr lang="en-US" b="1">
              <a:solidFill>
                <a:srgbClr val="FF0000"/>
              </a:solidFill>
            </a:endParaRPr>
          </a:p>
        </p:txBody>
      </p:sp>
      <p:sp>
        <p:nvSpPr>
          <p:cNvPr id="5" name="Rectangle 1"/>
          <p:cNvSpPr/>
          <p:nvPr/>
        </p:nvSpPr>
        <p:spPr>
          <a:xfrm>
            <a:off x="228600" y="76200"/>
            <a:ext cx="1487908" cy="584775"/>
          </a:xfrm>
          <a:prstGeom prst="rect">
            <a:avLst/>
          </a:prstGeom>
          <a:ln w="57150">
            <a:solidFill>
              <a:srgbClr val="472EFC"/>
            </a:solidFill>
          </a:ln>
        </p:spPr>
        <p:txBody>
          <a:bodyPr wrap="none">
            <a:spAutoFit/>
          </a:bodyPr>
          <a:lstStyle/>
          <a:p>
            <a:r>
              <a:rPr lang="en-US" sz="3200" b="1" i="1" dirty="0">
                <a:solidFill>
                  <a:srgbClr val="FF0000"/>
                </a:solidFill>
                <a:latin typeface="Candara" pitchFamily="34" charset="0"/>
              </a:rPr>
              <a:t>Pleurae</a:t>
            </a:r>
            <a:endParaRPr lang="ar-IQ" sz="3200" b="1" i="1" dirty="0">
              <a:solidFill>
                <a:srgbClr val="FF0000"/>
              </a:solidFill>
              <a:latin typeface="Candara" pitchFamily="34" charset="0"/>
            </a:endParaRPr>
          </a:p>
        </p:txBody>
      </p:sp>
      <p:sp>
        <p:nvSpPr>
          <p:cNvPr id="6" name="مستطيل 5"/>
          <p:cNvSpPr/>
          <p:nvPr/>
        </p:nvSpPr>
        <p:spPr>
          <a:xfrm>
            <a:off x="76200" y="1905000"/>
            <a:ext cx="3505200" cy="4893647"/>
          </a:xfrm>
          <a:prstGeom prst="rect">
            <a:avLst/>
          </a:prstGeom>
          <a:ln w="28575">
            <a:solidFill>
              <a:schemeClr val="tx1"/>
            </a:solidFill>
          </a:ln>
        </p:spPr>
        <p:txBody>
          <a:bodyPr wrap="square">
            <a:spAutoFit/>
          </a:bodyPr>
          <a:lstStyle/>
          <a:p>
            <a:r>
              <a:rPr lang="en-GB" sz="2400" b="1" i="1" dirty="0">
                <a:latin typeface="Candara" pitchFamily="34" charset="0"/>
              </a:rPr>
              <a:t>•4. </a:t>
            </a:r>
            <a:r>
              <a:rPr lang="en-GB" sz="2400" b="1" i="1" dirty="0">
                <a:solidFill>
                  <a:srgbClr val="FF0000"/>
                </a:solidFill>
                <a:latin typeface="Candara" pitchFamily="34" charset="0"/>
              </a:rPr>
              <a:t>Cervical pleura </a:t>
            </a:r>
            <a:r>
              <a:rPr lang="en-GB" sz="2400" b="1" i="1" dirty="0">
                <a:latin typeface="Candara" pitchFamily="34" charset="0"/>
              </a:rPr>
              <a:t>extends through </a:t>
            </a:r>
            <a:r>
              <a:rPr lang="en-GB" sz="2400" b="1" i="1" dirty="0">
                <a:solidFill>
                  <a:srgbClr val="472EFC"/>
                </a:solidFill>
                <a:latin typeface="Candara" pitchFamily="34" charset="0"/>
              </a:rPr>
              <a:t>the superior thoracic aperture </a:t>
            </a:r>
            <a:r>
              <a:rPr lang="en-GB" sz="2400" b="1" i="1" dirty="0">
                <a:latin typeface="Candara" pitchFamily="34" charset="0"/>
              </a:rPr>
              <a:t>into the root of the neck </a:t>
            </a:r>
            <a:r>
              <a:rPr lang="en-GB" sz="2400" b="1" i="1" dirty="0">
                <a:solidFill>
                  <a:srgbClr val="FF0000"/>
                </a:solidFill>
                <a:latin typeface="Candara" pitchFamily="34" charset="0"/>
              </a:rPr>
              <a:t>2 to 3 cm </a:t>
            </a:r>
            <a:r>
              <a:rPr lang="en-GB" sz="2400" b="1" i="1" dirty="0">
                <a:latin typeface="Candara" pitchFamily="34" charset="0"/>
              </a:rPr>
              <a:t>superior to the medial third of the clavicle to the level of the neck of the 1st rib.</a:t>
            </a:r>
          </a:p>
          <a:p>
            <a:endParaRPr lang="en-GB" sz="2400" b="1" i="1" dirty="0">
              <a:latin typeface="Candara" pitchFamily="34" charset="0"/>
            </a:endParaRPr>
          </a:p>
          <a:p>
            <a:r>
              <a:rPr lang="en-GB" sz="2400" b="1" i="1" dirty="0">
                <a:latin typeface="Candara" pitchFamily="34" charset="0"/>
              </a:rPr>
              <a:t> </a:t>
            </a:r>
            <a:r>
              <a:rPr lang="en-GB" sz="2400" b="1" i="1" dirty="0">
                <a:solidFill>
                  <a:srgbClr val="FF0066"/>
                </a:solidFill>
                <a:latin typeface="Candara" pitchFamily="34" charset="0"/>
              </a:rPr>
              <a:t>It forms a cup-shaped dome over the apex</a:t>
            </a:r>
          </a:p>
          <a:p>
            <a:r>
              <a:rPr lang="en-GB" sz="2400" b="1" i="1" dirty="0">
                <a:solidFill>
                  <a:srgbClr val="FF0066"/>
                </a:solidFill>
                <a:latin typeface="Candara" pitchFamily="34" charset="0"/>
              </a:rPr>
              <a:t>of the lung</a:t>
            </a:r>
            <a:r>
              <a:rPr lang="en-GB" sz="2400" b="1" i="1" dirty="0">
                <a:latin typeface="Candara" pitchFamily="34" charset="0"/>
              </a:rPr>
              <a:t>.</a:t>
            </a:r>
          </a:p>
        </p:txBody>
      </p:sp>
      <p:sp>
        <p:nvSpPr>
          <p:cNvPr id="7" name="مستطيل 6"/>
          <p:cNvSpPr/>
          <p:nvPr/>
        </p:nvSpPr>
        <p:spPr>
          <a:xfrm>
            <a:off x="76200" y="769203"/>
            <a:ext cx="8884920" cy="830997"/>
          </a:xfrm>
          <a:prstGeom prst="rect">
            <a:avLst/>
          </a:prstGeom>
          <a:ln w="28575">
            <a:solidFill>
              <a:schemeClr val="tx1"/>
            </a:solidFill>
          </a:ln>
        </p:spPr>
        <p:txBody>
          <a:bodyPr wrap="square">
            <a:spAutoFit/>
          </a:bodyPr>
          <a:lstStyle/>
          <a:p>
            <a:pPr>
              <a:buFont typeface="Arial" pitchFamily="34" charset="0"/>
              <a:buChar char="•"/>
            </a:pPr>
            <a:r>
              <a:rPr lang="en-GB" sz="2400" b="1" i="1" dirty="0">
                <a:latin typeface="Candara" pitchFamily="34" charset="0"/>
              </a:rPr>
              <a:t> 3. </a:t>
            </a:r>
            <a:r>
              <a:rPr lang="en-GB" sz="2400" b="1" i="1" dirty="0">
                <a:solidFill>
                  <a:srgbClr val="FF0000"/>
                </a:solidFill>
                <a:latin typeface="Candara" pitchFamily="34" charset="0"/>
              </a:rPr>
              <a:t>Diaphragmatic part </a:t>
            </a:r>
            <a:r>
              <a:rPr lang="en-GB" sz="2400" b="1" i="1" dirty="0">
                <a:latin typeface="Candara" pitchFamily="34" charset="0"/>
              </a:rPr>
              <a:t>covers the </a:t>
            </a:r>
            <a:r>
              <a:rPr lang="en-GB" sz="2400" b="1" i="1" dirty="0">
                <a:solidFill>
                  <a:srgbClr val="472EFC"/>
                </a:solidFill>
                <a:latin typeface="Candara" pitchFamily="34" charset="0"/>
              </a:rPr>
              <a:t>superior surface of the diaphragm </a:t>
            </a:r>
            <a:r>
              <a:rPr lang="en-GB" sz="2400" b="1" i="1" dirty="0">
                <a:latin typeface="Candara" pitchFamily="34" charset="0"/>
              </a:rPr>
              <a:t>on each side of the mediastinum.</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9000" t="27778" r="27500" b="18000"/>
          <a:stretch/>
        </p:blipFill>
        <p:spPr bwMode="auto">
          <a:xfrm>
            <a:off x="3712064" y="2133600"/>
            <a:ext cx="5325256" cy="37338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324600" y="228600"/>
            <a:ext cx="1752600" cy="365125"/>
          </a:xfrm>
        </p:spPr>
        <p:txBody>
          <a:bodyPr/>
          <a:lstStyle/>
          <a:p>
            <a:r>
              <a:rPr lang="en-US" b="1" dirty="0">
                <a:solidFill>
                  <a:srgbClr val="FF0066"/>
                </a:solidFill>
              </a:rPr>
              <a:t>Sunday 24 October 2021</a:t>
            </a:r>
          </a:p>
        </p:txBody>
      </p:sp>
      <p:sp>
        <p:nvSpPr>
          <p:cNvPr id="3" name="عنصر نائب للتذييل 2"/>
          <p:cNvSpPr>
            <a:spLocks noGrp="1"/>
          </p:cNvSpPr>
          <p:nvPr>
            <p:ph type="ftr" sz="quarter" idx="11"/>
          </p:nvPr>
        </p:nvSpPr>
        <p:spPr>
          <a:xfrm>
            <a:off x="5638800" y="0"/>
            <a:ext cx="2895600" cy="365125"/>
          </a:xfrm>
        </p:spPr>
        <p:txBody>
          <a:bodyPr/>
          <a:lstStyle/>
          <a:p>
            <a:r>
              <a:rPr lang="en-US" b="1">
                <a:solidFill>
                  <a:srgbClr val="FF0066"/>
                </a:solidFill>
              </a:rPr>
              <a:t>Dr. Aiman Qais Afar</a:t>
            </a:r>
          </a:p>
        </p:txBody>
      </p:sp>
      <p:sp>
        <p:nvSpPr>
          <p:cNvPr id="4" name="عنصر نائب لرقم الشريحة 3"/>
          <p:cNvSpPr>
            <a:spLocks noGrp="1"/>
          </p:cNvSpPr>
          <p:nvPr>
            <p:ph type="sldNum" sz="quarter" idx="12"/>
          </p:nvPr>
        </p:nvSpPr>
        <p:spPr>
          <a:xfrm>
            <a:off x="6934200" y="457200"/>
            <a:ext cx="228600" cy="365125"/>
          </a:xfrm>
        </p:spPr>
        <p:txBody>
          <a:bodyPr/>
          <a:lstStyle/>
          <a:p>
            <a:fld id="{B6F15528-21DE-4FAA-801E-634DDDAF4B2B}" type="slidenum">
              <a:rPr lang="en-US" b="1" smtClean="0">
                <a:solidFill>
                  <a:srgbClr val="FF0066"/>
                </a:solidFill>
              </a:rPr>
              <a:pPr/>
              <a:t>8</a:t>
            </a:fld>
            <a:endParaRPr lang="en-US" b="1" dirty="0">
              <a:solidFill>
                <a:srgbClr val="FF0066"/>
              </a:solidFill>
            </a:endParaRPr>
          </a:p>
        </p:txBody>
      </p:sp>
      <p:sp>
        <p:nvSpPr>
          <p:cNvPr id="5" name="Rectangle 1"/>
          <p:cNvSpPr/>
          <p:nvPr/>
        </p:nvSpPr>
        <p:spPr>
          <a:xfrm>
            <a:off x="152400" y="115669"/>
            <a:ext cx="1638077" cy="646331"/>
          </a:xfrm>
          <a:prstGeom prst="rect">
            <a:avLst/>
          </a:prstGeom>
          <a:ln w="57150">
            <a:solidFill>
              <a:srgbClr val="472EFC"/>
            </a:solidFill>
          </a:ln>
        </p:spPr>
        <p:txBody>
          <a:bodyPr wrap="none">
            <a:spAutoFit/>
          </a:bodyPr>
          <a:lstStyle/>
          <a:p>
            <a:r>
              <a:rPr lang="en-US" sz="3600" b="1" i="1" dirty="0">
                <a:solidFill>
                  <a:srgbClr val="FF0000"/>
                </a:solidFill>
                <a:latin typeface="Candara" pitchFamily="34" charset="0"/>
              </a:rPr>
              <a:t>Pleurae</a:t>
            </a:r>
            <a:endParaRPr lang="ar-IQ" sz="3600" b="1" i="1" dirty="0">
              <a:solidFill>
                <a:srgbClr val="FF0000"/>
              </a:solidFill>
              <a:latin typeface="Candara" pitchFamily="34" charset="0"/>
            </a:endParaRPr>
          </a:p>
        </p:txBody>
      </p:sp>
      <p:sp>
        <p:nvSpPr>
          <p:cNvPr id="6" name="مستطيل 5"/>
          <p:cNvSpPr/>
          <p:nvPr/>
        </p:nvSpPr>
        <p:spPr>
          <a:xfrm>
            <a:off x="76200" y="845403"/>
            <a:ext cx="9058656" cy="830997"/>
          </a:xfrm>
          <a:prstGeom prst="rect">
            <a:avLst/>
          </a:prstGeom>
        </p:spPr>
        <p:txBody>
          <a:bodyPr wrap="square">
            <a:spAutoFit/>
          </a:bodyPr>
          <a:lstStyle/>
          <a:p>
            <a:r>
              <a:rPr lang="en-GB" sz="2400" b="1" i="1" dirty="0">
                <a:latin typeface="Candara" pitchFamily="34" charset="0"/>
              </a:rPr>
              <a:t>The lines along which </a:t>
            </a:r>
            <a:r>
              <a:rPr lang="en-GB" sz="2400" b="1" i="1" dirty="0">
                <a:solidFill>
                  <a:srgbClr val="C00000"/>
                </a:solidFill>
                <a:latin typeface="Candara" pitchFamily="34" charset="0"/>
              </a:rPr>
              <a:t>the parietal pleura </a:t>
            </a:r>
            <a:r>
              <a:rPr lang="en-GB" sz="2400" b="1" i="1" dirty="0">
                <a:latin typeface="Candara" pitchFamily="34" charset="0"/>
              </a:rPr>
              <a:t>changes direction from one wall of the pleural cavity to another are </a:t>
            </a:r>
            <a:r>
              <a:rPr lang="en-GB" sz="2400" b="1" i="1" dirty="0">
                <a:solidFill>
                  <a:srgbClr val="FF0000"/>
                </a:solidFill>
                <a:latin typeface="Candara" pitchFamily="34" charset="0"/>
              </a:rPr>
              <a:t>the lines of pleural reflection</a:t>
            </a:r>
            <a:r>
              <a:rPr lang="en-GB" sz="2400" b="1" i="1" dirty="0">
                <a:latin typeface="Candara" pitchFamily="34" charset="0"/>
              </a:rPr>
              <a:t>.</a:t>
            </a:r>
          </a:p>
        </p:txBody>
      </p:sp>
      <p:sp>
        <p:nvSpPr>
          <p:cNvPr id="7" name="مستطيل 6"/>
          <p:cNvSpPr/>
          <p:nvPr/>
        </p:nvSpPr>
        <p:spPr>
          <a:xfrm>
            <a:off x="152400" y="1828800"/>
            <a:ext cx="4114800" cy="2308324"/>
          </a:xfrm>
          <a:prstGeom prst="rect">
            <a:avLst/>
          </a:prstGeom>
          <a:ln w="28575">
            <a:solidFill>
              <a:schemeClr val="tx1"/>
            </a:solidFill>
          </a:ln>
        </p:spPr>
        <p:txBody>
          <a:bodyPr wrap="square">
            <a:spAutoFit/>
          </a:bodyPr>
          <a:lstStyle/>
          <a:p>
            <a:r>
              <a:rPr lang="en-GB" sz="2400" b="1" i="1" dirty="0">
                <a:solidFill>
                  <a:srgbClr val="FF0000"/>
                </a:solidFill>
                <a:latin typeface="Candara" pitchFamily="34" charset="0"/>
              </a:rPr>
              <a:t>•1.</a:t>
            </a:r>
            <a:r>
              <a:rPr lang="en-GB" sz="2400" b="1" i="1" dirty="0">
                <a:latin typeface="Candara" pitchFamily="34" charset="0"/>
              </a:rPr>
              <a:t> </a:t>
            </a:r>
            <a:r>
              <a:rPr lang="en-GB" sz="2400" b="1" i="1" dirty="0">
                <a:solidFill>
                  <a:srgbClr val="472EFC"/>
                </a:solidFill>
                <a:latin typeface="Candara" pitchFamily="34" charset="0"/>
              </a:rPr>
              <a:t>The sternal line of pleural reflection: </a:t>
            </a:r>
            <a:r>
              <a:rPr lang="en-GB" sz="2400" b="1" i="1" dirty="0">
                <a:latin typeface="Candara" pitchFamily="34" charset="0"/>
              </a:rPr>
              <a:t>is an abrupt turn of the parietal pleura that occurs where </a:t>
            </a:r>
            <a:r>
              <a:rPr lang="en-GB" sz="2400" b="1" i="1" dirty="0">
                <a:solidFill>
                  <a:srgbClr val="C00000"/>
                </a:solidFill>
                <a:latin typeface="Candara" pitchFamily="34" charset="0"/>
              </a:rPr>
              <a:t>the costal pleura</a:t>
            </a:r>
            <a:r>
              <a:rPr lang="en-GB" sz="2400" b="1" i="1" dirty="0">
                <a:latin typeface="Candara" pitchFamily="34" charset="0"/>
              </a:rPr>
              <a:t> becomes continuous with </a:t>
            </a:r>
            <a:r>
              <a:rPr lang="en-GB" sz="2400" b="1" i="1" dirty="0">
                <a:solidFill>
                  <a:srgbClr val="C00000"/>
                </a:solidFill>
                <a:latin typeface="Candara" pitchFamily="34" charset="0"/>
              </a:rPr>
              <a:t>the mediastinal pleura </a:t>
            </a:r>
            <a:r>
              <a:rPr lang="en-GB" sz="2400" b="1" i="1" dirty="0">
                <a:latin typeface="Candara" pitchFamily="34" charset="0"/>
              </a:rPr>
              <a:t>anteriorly.</a:t>
            </a:r>
          </a:p>
        </p:txBody>
      </p:sp>
      <p:pic>
        <p:nvPicPr>
          <p:cNvPr id="12" name="Picture 2" descr="Image result for sternal line of pleural reflection"/>
          <p:cNvPicPr>
            <a:picLocks noChangeAspect="1" noChangeArrowheads="1"/>
          </p:cNvPicPr>
          <p:nvPr/>
        </p:nvPicPr>
        <p:blipFill>
          <a:blip r:embed="rId2"/>
          <a:srcRect/>
          <a:stretch>
            <a:fillRect/>
          </a:stretch>
        </p:blipFill>
        <p:spPr bwMode="auto">
          <a:xfrm>
            <a:off x="4399141" y="2209800"/>
            <a:ext cx="4592459" cy="4212289"/>
          </a:xfrm>
          <a:prstGeom prst="rect">
            <a:avLst/>
          </a:prstGeom>
          <a:noFill/>
          <a:ln w="57150">
            <a:solidFill>
              <a:srgbClr val="00FF00"/>
            </a:solidFill>
          </a:ln>
        </p:spPr>
      </p:pic>
      <p:pic>
        <p:nvPicPr>
          <p:cNvPr id="13" name="Picture 4" descr="Related image"/>
          <p:cNvPicPr>
            <a:picLocks noChangeAspect="1" noChangeArrowheads="1"/>
          </p:cNvPicPr>
          <p:nvPr/>
        </p:nvPicPr>
        <p:blipFill>
          <a:blip r:embed="rId3"/>
          <a:srcRect l="50799" t="33542" r="5035" b="17569"/>
          <a:stretch>
            <a:fillRect/>
          </a:stretch>
        </p:blipFill>
        <p:spPr bwMode="auto">
          <a:xfrm>
            <a:off x="588264" y="4343400"/>
            <a:ext cx="2857499" cy="2372264"/>
          </a:xfrm>
          <a:prstGeom prst="rect">
            <a:avLst/>
          </a:prstGeom>
          <a:noFill/>
          <a:ln w="57150">
            <a:solidFill>
              <a:srgbClr val="00FF0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7117668" y="304800"/>
            <a:ext cx="1797732" cy="365125"/>
          </a:xfrm>
        </p:spPr>
        <p:txBody>
          <a:bodyPr/>
          <a:lstStyle/>
          <a:p>
            <a:r>
              <a:rPr lang="en-US" b="1" dirty="0">
                <a:solidFill>
                  <a:srgbClr val="FF0066"/>
                </a:solidFill>
              </a:rPr>
              <a:t>Sunday 24 October 2021</a:t>
            </a:r>
          </a:p>
        </p:txBody>
      </p:sp>
      <p:sp>
        <p:nvSpPr>
          <p:cNvPr id="3" name="عنصر نائب للتذييل 2"/>
          <p:cNvSpPr>
            <a:spLocks noGrp="1"/>
          </p:cNvSpPr>
          <p:nvPr>
            <p:ph type="ftr" sz="quarter" idx="11"/>
          </p:nvPr>
        </p:nvSpPr>
        <p:spPr>
          <a:xfrm>
            <a:off x="6628021" y="-76200"/>
            <a:ext cx="2439779" cy="365125"/>
          </a:xfrm>
        </p:spPr>
        <p:txBody>
          <a:bodyPr/>
          <a:lstStyle/>
          <a:p>
            <a:r>
              <a:rPr lang="en-US" b="1">
                <a:solidFill>
                  <a:srgbClr val="FF0066"/>
                </a:solidFill>
              </a:rPr>
              <a:t>Dr. Aiman Qais Afar</a:t>
            </a:r>
          </a:p>
        </p:txBody>
      </p:sp>
      <p:sp>
        <p:nvSpPr>
          <p:cNvPr id="4" name="عنصر نائب لرقم الشريحة 3"/>
          <p:cNvSpPr>
            <a:spLocks noGrp="1"/>
          </p:cNvSpPr>
          <p:nvPr>
            <p:ph type="sldNum" sz="quarter" idx="12"/>
          </p:nvPr>
        </p:nvSpPr>
        <p:spPr>
          <a:xfrm>
            <a:off x="7924800" y="102370"/>
            <a:ext cx="197532" cy="365125"/>
          </a:xfrm>
        </p:spPr>
        <p:txBody>
          <a:bodyPr/>
          <a:lstStyle/>
          <a:p>
            <a:fld id="{B6F15528-21DE-4FAA-801E-634DDDAF4B2B}" type="slidenum">
              <a:rPr lang="en-US" b="1" smtClean="0">
                <a:solidFill>
                  <a:srgbClr val="FF0066"/>
                </a:solidFill>
              </a:rPr>
              <a:pPr/>
              <a:t>9</a:t>
            </a:fld>
            <a:endParaRPr lang="en-US" b="1">
              <a:solidFill>
                <a:srgbClr val="FF0066"/>
              </a:solidFill>
            </a:endParaRPr>
          </a:p>
        </p:txBody>
      </p:sp>
      <p:sp>
        <p:nvSpPr>
          <p:cNvPr id="5" name="مستطيل 4"/>
          <p:cNvSpPr/>
          <p:nvPr/>
        </p:nvSpPr>
        <p:spPr>
          <a:xfrm>
            <a:off x="152400" y="5581471"/>
            <a:ext cx="8534400" cy="1200329"/>
          </a:xfrm>
          <a:prstGeom prst="rect">
            <a:avLst/>
          </a:prstGeom>
          <a:ln w="28575">
            <a:solidFill>
              <a:schemeClr val="tx1"/>
            </a:solidFill>
          </a:ln>
        </p:spPr>
        <p:txBody>
          <a:bodyPr wrap="square">
            <a:spAutoFit/>
          </a:bodyPr>
          <a:lstStyle/>
          <a:p>
            <a:r>
              <a:rPr lang="en-GB" sz="2400" b="1" i="1" dirty="0">
                <a:solidFill>
                  <a:srgbClr val="FF0000"/>
                </a:solidFill>
                <a:latin typeface="Candara" pitchFamily="34" charset="0"/>
              </a:rPr>
              <a:t>•3. </a:t>
            </a:r>
            <a:r>
              <a:rPr lang="en-GB" sz="2400" b="1" i="1" dirty="0">
                <a:solidFill>
                  <a:srgbClr val="472EFC"/>
                </a:solidFill>
                <a:latin typeface="Candara" pitchFamily="34" charset="0"/>
              </a:rPr>
              <a:t>The vertebral line of pleural reflection: </a:t>
            </a:r>
            <a:r>
              <a:rPr lang="en-GB" sz="2400" b="1" i="1" dirty="0">
                <a:latin typeface="Candara" pitchFamily="34" charset="0"/>
              </a:rPr>
              <a:t>is a much rounder, gradual reflection where </a:t>
            </a:r>
            <a:r>
              <a:rPr lang="en-GB" sz="2400" b="1" i="1" dirty="0">
                <a:solidFill>
                  <a:srgbClr val="C00000"/>
                </a:solidFill>
                <a:latin typeface="Candara" pitchFamily="34" charset="0"/>
              </a:rPr>
              <a:t>the costal pleura </a:t>
            </a:r>
            <a:r>
              <a:rPr lang="en-GB" sz="2400" b="1" i="1" dirty="0">
                <a:latin typeface="Candara" pitchFamily="34" charset="0"/>
              </a:rPr>
              <a:t>becomes continuous with </a:t>
            </a:r>
            <a:r>
              <a:rPr lang="en-GB" sz="2400" b="1" i="1" dirty="0">
                <a:solidFill>
                  <a:srgbClr val="C00000"/>
                </a:solidFill>
                <a:latin typeface="Candara" pitchFamily="34" charset="0"/>
              </a:rPr>
              <a:t>the mediastinal pleura </a:t>
            </a:r>
            <a:r>
              <a:rPr lang="en-GB" sz="2400" b="1" i="1" dirty="0">
                <a:latin typeface="Candara" pitchFamily="34" charset="0"/>
              </a:rPr>
              <a:t>posteriorly.</a:t>
            </a:r>
          </a:p>
        </p:txBody>
      </p:sp>
      <p:sp>
        <p:nvSpPr>
          <p:cNvPr id="6" name="Rectangle 1"/>
          <p:cNvSpPr/>
          <p:nvPr/>
        </p:nvSpPr>
        <p:spPr>
          <a:xfrm>
            <a:off x="152400" y="76200"/>
            <a:ext cx="1487908" cy="584775"/>
          </a:xfrm>
          <a:prstGeom prst="rect">
            <a:avLst/>
          </a:prstGeom>
          <a:ln w="57150">
            <a:solidFill>
              <a:srgbClr val="472EFC"/>
            </a:solidFill>
          </a:ln>
        </p:spPr>
        <p:txBody>
          <a:bodyPr wrap="none">
            <a:spAutoFit/>
          </a:bodyPr>
          <a:lstStyle/>
          <a:p>
            <a:r>
              <a:rPr lang="en-US" sz="3200" b="1" i="1" dirty="0">
                <a:solidFill>
                  <a:srgbClr val="FF0000"/>
                </a:solidFill>
                <a:latin typeface="Candara" pitchFamily="34" charset="0"/>
              </a:rPr>
              <a:t>Pleurae</a:t>
            </a:r>
            <a:endParaRPr lang="ar-IQ" sz="3200" b="1" i="1" dirty="0">
              <a:solidFill>
                <a:srgbClr val="FF0000"/>
              </a:solidFill>
              <a:latin typeface="Candara" pitchFamily="34" charset="0"/>
            </a:endParaRPr>
          </a:p>
        </p:txBody>
      </p:sp>
      <p:sp>
        <p:nvSpPr>
          <p:cNvPr id="7" name="مستطيل 6"/>
          <p:cNvSpPr/>
          <p:nvPr/>
        </p:nvSpPr>
        <p:spPr>
          <a:xfrm>
            <a:off x="152400" y="780871"/>
            <a:ext cx="8915400" cy="1200329"/>
          </a:xfrm>
          <a:prstGeom prst="rect">
            <a:avLst/>
          </a:prstGeom>
          <a:ln w="28575">
            <a:solidFill>
              <a:schemeClr val="tx1"/>
            </a:solidFill>
          </a:ln>
        </p:spPr>
        <p:txBody>
          <a:bodyPr wrap="square">
            <a:spAutoFit/>
          </a:bodyPr>
          <a:lstStyle/>
          <a:p>
            <a:pPr>
              <a:buFont typeface="Arial" pitchFamily="34" charset="0"/>
              <a:buChar char="•"/>
            </a:pPr>
            <a:r>
              <a:rPr lang="en-GB" sz="2400" b="1" i="1" dirty="0">
                <a:solidFill>
                  <a:srgbClr val="FF0000"/>
                </a:solidFill>
                <a:latin typeface="Candara" pitchFamily="34" charset="0"/>
              </a:rPr>
              <a:t> 2. </a:t>
            </a:r>
            <a:r>
              <a:rPr lang="en-GB" sz="2400" b="1" i="1" dirty="0">
                <a:solidFill>
                  <a:srgbClr val="472EFC"/>
                </a:solidFill>
                <a:latin typeface="Candara" pitchFamily="34" charset="0"/>
              </a:rPr>
              <a:t>The costal line of pleural reflection: </a:t>
            </a:r>
            <a:r>
              <a:rPr lang="en-GB" sz="2400" b="1" i="1" dirty="0">
                <a:latin typeface="Candara" pitchFamily="34" charset="0"/>
              </a:rPr>
              <a:t>is also an abrupt turn of the parietal pleura that occurs where </a:t>
            </a:r>
            <a:r>
              <a:rPr lang="en-GB" sz="2400" b="1" i="1" dirty="0">
                <a:solidFill>
                  <a:srgbClr val="C00000"/>
                </a:solidFill>
                <a:latin typeface="Candara" pitchFamily="34" charset="0"/>
              </a:rPr>
              <a:t>the costal  pleura </a:t>
            </a:r>
            <a:r>
              <a:rPr lang="en-GB" sz="2400" b="1" i="1" dirty="0">
                <a:latin typeface="Candara" pitchFamily="34" charset="0"/>
              </a:rPr>
              <a:t>becomes continuous with </a:t>
            </a:r>
            <a:r>
              <a:rPr lang="en-GB" sz="2400" b="1" i="1" dirty="0">
                <a:solidFill>
                  <a:srgbClr val="C00000"/>
                </a:solidFill>
                <a:latin typeface="Candara" pitchFamily="34" charset="0"/>
              </a:rPr>
              <a:t>the diaphragmatic pleura </a:t>
            </a:r>
            <a:r>
              <a:rPr lang="en-GB" sz="2400" b="1" i="1" dirty="0">
                <a:latin typeface="Candara" pitchFamily="34" charset="0"/>
              </a:rPr>
              <a:t>inferiorly.</a:t>
            </a:r>
          </a:p>
        </p:txBody>
      </p:sp>
      <p:sp>
        <p:nvSpPr>
          <p:cNvPr id="4100" name="AutoShape 4" descr="Image result for The coastal line of pleural refl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02" name="AutoShape 6" descr="Image result for The coastal line of pleural refl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04" name="AutoShape 8" descr="Image result for The coastal line of pleural refl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06" name="AutoShape 10" descr="Image result for The coastal line of pleural refl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110" name="Picture 14" descr="Image result for The vertebral line of pleural reflection is a much rounder"/>
          <p:cNvPicPr>
            <a:picLocks noChangeAspect="1" noChangeArrowheads="1"/>
          </p:cNvPicPr>
          <p:nvPr/>
        </p:nvPicPr>
        <p:blipFill>
          <a:blip r:embed="rId2"/>
          <a:srcRect l="51667" t="26667" r="5833" b="10000"/>
          <a:stretch>
            <a:fillRect/>
          </a:stretch>
        </p:blipFill>
        <p:spPr bwMode="auto">
          <a:xfrm>
            <a:off x="5359306" y="2101282"/>
            <a:ext cx="3028790" cy="3385118"/>
          </a:xfrm>
          <a:prstGeom prst="rect">
            <a:avLst/>
          </a:prstGeom>
          <a:noFill/>
          <a:ln w="57150">
            <a:solidFill>
              <a:srgbClr val="00FF00"/>
            </a:solidFill>
          </a:ln>
        </p:spPr>
      </p:pic>
      <p:pic>
        <p:nvPicPr>
          <p:cNvPr id="4112" name="Picture 16" descr="Related image"/>
          <p:cNvPicPr>
            <a:picLocks noChangeAspect="1" noChangeArrowheads="1"/>
          </p:cNvPicPr>
          <p:nvPr/>
        </p:nvPicPr>
        <p:blipFill>
          <a:blip r:embed="rId3"/>
          <a:srcRect l="50799" t="29097" r="5035" b="12014"/>
          <a:stretch>
            <a:fillRect/>
          </a:stretch>
        </p:blipFill>
        <p:spPr bwMode="auto">
          <a:xfrm>
            <a:off x="533400" y="2133600"/>
            <a:ext cx="3276600" cy="3276600"/>
          </a:xfrm>
          <a:prstGeom prst="rect">
            <a:avLst/>
          </a:prstGeom>
          <a:noFill/>
          <a:ln w="57150">
            <a:solidFill>
              <a:srgbClr val="00FF00"/>
            </a:solid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D75CD05149204EA8D6A289868C053B" ma:contentTypeVersion="10" ma:contentTypeDescription="Create a new document." ma:contentTypeScope="" ma:versionID="d542c377b22c45b010c906b029999f29">
  <xsd:schema xmlns:xsd="http://www.w3.org/2001/XMLSchema" xmlns:xs="http://www.w3.org/2001/XMLSchema" xmlns:p="http://schemas.microsoft.com/office/2006/metadata/properties" xmlns:ns2="cc361b34-c351-46d5-aafa-b4fab23ebf94" xmlns:ns3="9856e37d-40ad-4ecd-8dba-820d65ef22d0" targetNamespace="http://schemas.microsoft.com/office/2006/metadata/properties" ma:root="true" ma:fieldsID="48122b948fc4e0072ebc6d03df1e45b6" ns2:_="" ns3:_="">
    <xsd:import namespace="cc361b34-c351-46d5-aafa-b4fab23ebf94"/>
    <xsd:import namespace="9856e37d-40ad-4ecd-8dba-820d65ef22d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61b34-c351-46d5-aafa-b4fab23eb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56e37d-40ad-4ecd-8dba-820d65ef22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131786-FD42-4E9E-844D-0030CABF2096}">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45297DDB-6980-4F2E-8984-45D359385078}">
  <ds:schemaRefs>
    <ds:schemaRef ds:uri="http://schemas.microsoft.com/sharepoint/v3/contenttype/forms"/>
  </ds:schemaRefs>
</ds:datastoreItem>
</file>

<file path=customXml/itemProps3.xml><?xml version="1.0" encoding="utf-8"?>
<ds:datastoreItem xmlns:ds="http://schemas.openxmlformats.org/officeDocument/2006/customXml" ds:itemID="{B85A1FD3-888B-43F5-8221-A466D6D6426A}">
  <ds:schemaRefs>
    <ds:schemaRef ds:uri="http://schemas.microsoft.com/office/2006/metadata/contentType"/>
    <ds:schemaRef ds:uri="http://schemas.microsoft.com/office/2006/metadata/properties/metaAttributes"/>
    <ds:schemaRef ds:uri="http://www.w3.org/2000/xmlns/"/>
    <ds:schemaRef ds:uri="http://www.w3.org/2001/XMLSchema"/>
    <ds:schemaRef ds:uri="cc361b34-c351-46d5-aafa-b4fab23ebf94"/>
    <ds:schemaRef ds:uri="9856e37d-40ad-4ecd-8dba-820d65ef22d0"/>
  </ds:schemaRefs>
</ds:datastoreItem>
</file>

<file path=docProps/app.xml><?xml version="1.0" encoding="utf-8"?>
<Properties xmlns="http://schemas.openxmlformats.org/officeDocument/2006/extended-properties" xmlns:vt="http://schemas.openxmlformats.org/officeDocument/2006/docPropsVTypes">
  <TotalTime>3498</TotalTime>
  <Words>2389</Words>
  <Application>Microsoft Office PowerPoint</Application>
  <PresentationFormat>On-screen Show (4:3)</PresentationFormat>
  <Paragraphs>255</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Sanabil Hassanat</cp:lastModifiedBy>
  <cp:revision>191</cp:revision>
  <dcterms:created xsi:type="dcterms:W3CDTF">2006-08-16T00:00:00Z</dcterms:created>
  <dcterms:modified xsi:type="dcterms:W3CDTF">2021-10-24T04:26:45Z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0x0101007AD75CD05149204EA8D6A289868C053B</vt:lpwstr>
  </property>
</Properties>
</file>