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86" r:id="rId5"/>
    <p:sldId id="259" r:id="rId6"/>
    <p:sldId id="311" r:id="rId7"/>
    <p:sldId id="264" r:id="rId8"/>
    <p:sldId id="313" r:id="rId9"/>
    <p:sldId id="314" r:id="rId10"/>
    <p:sldId id="268" r:id="rId11"/>
    <p:sldId id="271" r:id="rId12"/>
    <p:sldId id="310" r:id="rId13"/>
    <p:sldId id="273" r:id="rId14"/>
    <p:sldId id="288" r:id="rId15"/>
    <p:sldId id="290" r:id="rId16"/>
    <p:sldId id="291" r:id="rId17"/>
    <p:sldId id="315" r:id="rId18"/>
    <p:sldId id="292" r:id="rId19"/>
    <p:sldId id="293" r:id="rId20"/>
    <p:sldId id="282" r:id="rId21"/>
    <p:sldId id="307" r:id="rId22"/>
    <p:sldId id="309" r:id="rId23"/>
    <p:sldId id="31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019" autoAdjust="0"/>
  </p:normalViewPr>
  <p:slideViewPr>
    <p:cSldViewPr>
      <p:cViewPr>
        <p:scale>
          <a:sx n="66" d="100"/>
          <a:sy n="66" d="100"/>
        </p:scale>
        <p:origin x="-150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888359-E01C-420E-B0E3-43A3F8111917}" type="datetimeFigureOut">
              <a:rPr lang="en-US" smtClean="0"/>
              <a:pPr/>
              <a:t>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1309F-B10D-431F-9767-D4579B3B05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Coagulase test </a:t>
            </a:r>
          </a:p>
          <a:p>
            <a:r>
              <a:rPr lang="en-US" dirty="0" smtClean="0"/>
              <a:t>•Done to distinguish pathogenic strain (S.aureus) from non-pathogenic strains. </a:t>
            </a:r>
          </a:p>
          <a:p>
            <a:r>
              <a:rPr lang="en-US" dirty="0" smtClean="0"/>
              <a:t>•2 Methods of coagulase detection are: </a:t>
            </a:r>
          </a:p>
          <a:p>
            <a:r>
              <a:rPr lang="en-US" dirty="0" smtClean="0"/>
              <a:t>(1)  Slide coagulase test : detects bound coagulase </a:t>
            </a:r>
          </a:p>
          <a:p>
            <a:r>
              <a:rPr lang="en-US" dirty="0" smtClean="0"/>
              <a:t>(2)  Tube cogulase test : detects free coagulase </a:t>
            </a:r>
          </a:p>
          <a:p>
            <a:r>
              <a:rPr lang="en-US" dirty="0" smtClean="0"/>
              <a:t>        (other coagulase +ive staphylococci are S.intermedius, S.hyicus)</a:t>
            </a:r>
          </a:p>
          <a:p>
            <a:endParaRPr lang="en-US" dirty="0"/>
          </a:p>
        </p:txBody>
      </p:sp>
      <p:sp>
        <p:nvSpPr>
          <p:cNvPr id="4" name="Slide Number Placeholder 3"/>
          <p:cNvSpPr>
            <a:spLocks noGrp="1"/>
          </p:cNvSpPr>
          <p:nvPr>
            <p:ph type="sldNum" sz="quarter" idx="10"/>
          </p:nvPr>
        </p:nvSpPr>
        <p:spPr/>
        <p:txBody>
          <a:bodyPr/>
          <a:lstStyle/>
          <a:p>
            <a:fld id="{F3D1309F-B10D-431F-9767-D4579B3B0508}"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(0.5-1mm), circular, semi-transparent colonies </a:t>
            </a:r>
          </a:p>
          <a:p>
            <a:r>
              <a:rPr lang="en-US" dirty="0" smtClean="0"/>
              <a:t>    Produce wide zone of </a:t>
            </a:r>
            <a:r>
              <a:rPr lang="el-GR" dirty="0" smtClean="0"/>
              <a:t>β- </a:t>
            </a:r>
            <a:r>
              <a:rPr lang="en-US" dirty="0" smtClean="0"/>
              <a:t>hemolysis </a:t>
            </a:r>
          </a:p>
          <a:p>
            <a:r>
              <a:rPr lang="en-US" dirty="0" smtClean="0"/>
              <a:t>    Growth and hemolysis are promoted by 5-10% CO2 </a:t>
            </a:r>
          </a:p>
          <a:p>
            <a:r>
              <a:rPr lang="en-US" dirty="0" smtClean="0"/>
              <a:t>    Virulent strains, on fresh isolation form lesions, produce a ‘matt’ (finely granular) colony while avirulent strains form ‘glossy’ colonies </a:t>
            </a:r>
          </a:p>
          <a:p>
            <a:r>
              <a:rPr lang="en-US" dirty="0" smtClean="0"/>
              <a:t> Mucoid colonies are formed by strains that produce large capsules </a:t>
            </a:r>
          </a:p>
          <a:p>
            <a:endParaRPr lang="en-US" dirty="0"/>
          </a:p>
        </p:txBody>
      </p:sp>
      <p:sp>
        <p:nvSpPr>
          <p:cNvPr id="4" name="Slide Number Placeholder 3"/>
          <p:cNvSpPr>
            <a:spLocks noGrp="1"/>
          </p:cNvSpPr>
          <p:nvPr>
            <p:ph type="sldNum" sz="quarter" idx="10"/>
          </p:nvPr>
        </p:nvSpPr>
        <p:spPr/>
        <p:txBody>
          <a:bodyPr/>
          <a:lstStyle/>
          <a:p>
            <a:fld id="{F3D1309F-B10D-431F-9767-D4579B3B0508}"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(0.5-1mm), circular, semi-transparent colonies </a:t>
            </a:r>
          </a:p>
          <a:p>
            <a:r>
              <a:rPr lang="en-US" dirty="0" smtClean="0"/>
              <a:t>    Produce wide zone of </a:t>
            </a:r>
            <a:r>
              <a:rPr lang="el-GR" dirty="0" smtClean="0"/>
              <a:t>β- </a:t>
            </a:r>
            <a:r>
              <a:rPr lang="en-US" dirty="0" smtClean="0"/>
              <a:t>hemolysis </a:t>
            </a:r>
          </a:p>
          <a:p>
            <a:r>
              <a:rPr lang="en-US" dirty="0" smtClean="0"/>
              <a:t>    Growth and hemolysis are promoted by 5-10% CO2 </a:t>
            </a:r>
          </a:p>
          <a:p>
            <a:r>
              <a:rPr lang="en-US" dirty="0" smtClean="0"/>
              <a:t>    Virulent strains, on fresh isolation form lesions, produce a ‘matt’ (finely granular) colony while avirulent strains form ‘glossy’ colonies </a:t>
            </a:r>
          </a:p>
          <a:p>
            <a:r>
              <a:rPr lang="en-US" dirty="0" smtClean="0"/>
              <a:t> Mucoid colonies are formed by strains that produce large capsules </a:t>
            </a:r>
          </a:p>
          <a:p>
            <a:endParaRPr lang="en-US" dirty="0"/>
          </a:p>
        </p:txBody>
      </p:sp>
      <p:sp>
        <p:nvSpPr>
          <p:cNvPr id="4" name="Slide Number Placeholder 3"/>
          <p:cNvSpPr>
            <a:spLocks noGrp="1"/>
          </p:cNvSpPr>
          <p:nvPr>
            <p:ph type="sldNum" sz="quarter" idx="10"/>
          </p:nvPr>
        </p:nvSpPr>
        <p:spPr/>
        <p:txBody>
          <a:bodyPr/>
          <a:lstStyle/>
          <a:p>
            <a:fld id="{F3D1309F-B10D-431F-9767-D4579B3B0508}"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1BEE29-C55B-453D-9988-AA2BA2CF6335}" type="slidenum">
              <a:rPr lang="en-US" smtClean="0"/>
              <a:pPr fontAlgn="base">
                <a:spcBef>
                  <a:spcPct val="0"/>
                </a:spcBef>
                <a:spcAft>
                  <a:spcPct val="0"/>
                </a:spcAft>
                <a:defRPr/>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2D266-DE9F-44D6-B6B4-3DCFAAEE5FB6}" type="datetimeFigureOut">
              <a:rPr lang="en-US" smtClean="0"/>
              <a:pPr/>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2D266-DE9F-44D6-B6B4-3DCFAAEE5FB6}" type="datetimeFigureOut">
              <a:rPr lang="en-US" smtClean="0"/>
              <a:pPr/>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2D266-DE9F-44D6-B6B4-3DCFAAEE5FB6}" type="datetimeFigureOut">
              <a:rPr lang="en-US" smtClean="0"/>
              <a:pPr/>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2D266-DE9F-44D6-B6B4-3DCFAAEE5FB6}" type="datetimeFigureOut">
              <a:rPr lang="en-US" smtClean="0"/>
              <a:pPr/>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2D266-DE9F-44D6-B6B4-3DCFAAEE5FB6}" type="datetimeFigureOut">
              <a:rPr lang="en-US" smtClean="0"/>
              <a:pPr/>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62D266-DE9F-44D6-B6B4-3DCFAAEE5FB6}" type="datetimeFigureOut">
              <a:rPr lang="en-US" smtClean="0"/>
              <a:pPr/>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62D266-DE9F-44D6-B6B4-3DCFAAEE5FB6}" type="datetimeFigureOut">
              <a:rPr lang="en-US" smtClean="0"/>
              <a:pPr/>
              <a:t>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2D266-DE9F-44D6-B6B4-3DCFAAEE5FB6}" type="datetimeFigureOut">
              <a:rPr lang="en-US" smtClean="0"/>
              <a:pPr/>
              <a:t>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2D266-DE9F-44D6-B6B4-3DCFAAEE5FB6}" type="datetimeFigureOut">
              <a:rPr lang="en-US" smtClean="0"/>
              <a:pPr/>
              <a:t>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2D266-DE9F-44D6-B6B4-3DCFAAEE5FB6}" type="datetimeFigureOut">
              <a:rPr lang="en-US" smtClean="0"/>
              <a:pPr/>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2D266-DE9F-44D6-B6B4-3DCFAAEE5FB6}" type="datetimeFigureOut">
              <a:rPr lang="en-US" smtClean="0"/>
              <a:pPr/>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DCB60-9F8B-41D7-B095-5C39E6FC5B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2D266-DE9F-44D6-B6B4-3DCFAAEE5FB6}" type="datetimeFigureOut">
              <a:rPr lang="en-US" smtClean="0"/>
              <a:pPr/>
              <a:t>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DCB60-9F8B-41D7-B095-5C39E6FC5B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470025"/>
          </a:xfrm>
        </p:spPr>
        <p:txBody>
          <a:bodyPr>
            <a:normAutofit fontScale="90000"/>
          </a:bodyPr>
          <a:lstStyle/>
          <a:p>
            <a:r>
              <a:rPr lang="en-US" dirty="0" smtClean="0"/>
              <a:t>MSS Module</a:t>
            </a:r>
            <a:br>
              <a:rPr lang="en-US" dirty="0" smtClean="0"/>
            </a:br>
            <a:r>
              <a:rPr lang="en-US" dirty="0" smtClean="0"/>
              <a:t>Practical</a:t>
            </a:r>
            <a:br>
              <a:rPr lang="en-US" dirty="0" smtClean="0"/>
            </a:br>
            <a:r>
              <a:rPr lang="en-US" dirty="0" smtClean="0"/>
              <a:t>2019-2020</a:t>
            </a:r>
            <a:endParaRPr lang="en-US" dirty="0"/>
          </a:p>
        </p:txBody>
      </p:sp>
      <p:sp>
        <p:nvSpPr>
          <p:cNvPr id="3" name="Subtitle 2"/>
          <p:cNvSpPr>
            <a:spLocks noGrp="1"/>
          </p:cNvSpPr>
          <p:nvPr>
            <p:ph type="subTitle" idx="1"/>
          </p:nvPr>
        </p:nvSpPr>
        <p:spPr/>
        <p:txBody>
          <a:bodyPr/>
          <a:lstStyle/>
          <a:p>
            <a:r>
              <a:rPr lang="en-US" dirty="0" smtClean="0"/>
              <a:t>Dr. Mohammad Odibate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428596" y="71414"/>
            <a:ext cx="8229600" cy="1000132"/>
          </a:xfrm>
          <a:solidFill>
            <a:schemeClr val="bg1">
              <a:lumMod val="95000"/>
            </a:schemeClr>
          </a:solidFill>
        </p:spPr>
        <p:txBody>
          <a:bodyPr>
            <a:noAutofit/>
          </a:bodyPr>
          <a:lstStyle/>
          <a:p>
            <a:r>
              <a:rPr lang="en-US" sz="3200" b="1" dirty="0" smtClean="0"/>
              <a:t>Laboratory Diagnosis of Staphylococial Infection  </a:t>
            </a:r>
            <a:endParaRPr lang="en-US" sz="3200" b="1" dirty="0"/>
          </a:p>
        </p:txBody>
      </p:sp>
      <p:sp>
        <p:nvSpPr>
          <p:cNvPr id="3" name="Content Placeholder 2"/>
          <p:cNvSpPr>
            <a:spLocks noGrp="1"/>
          </p:cNvSpPr>
          <p:nvPr>
            <p:ph idx="1"/>
          </p:nvPr>
        </p:nvSpPr>
        <p:spPr>
          <a:xfrm>
            <a:off x="457200" y="1142984"/>
            <a:ext cx="8401080" cy="4525963"/>
          </a:xfrm>
        </p:spPr>
        <p:txBody>
          <a:bodyPr>
            <a:noAutofit/>
          </a:bodyPr>
          <a:lstStyle/>
          <a:p>
            <a:pPr>
              <a:buNone/>
            </a:pPr>
            <a:r>
              <a:rPr lang="en-US" sz="2800" b="1" dirty="0" smtClean="0">
                <a:solidFill>
                  <a:srgbClr val="FF0000"/>
                </a:solidFill>
              </a:rPr>
              <a:t>Antibiotic Sensitivity Testing</a:t>
            </a:r>
          </a:p>
          <a:p>
            <a:r>
              <a:rPr lang="en-US" sz="2000" dirty="0" smtClean="0"/>
              <a:t>This is important as staphylococci develop </a:t>
            </a:r>
          </a:p>
          <a:p>
            <a:r>
              <a:rPr lang="en-US" sz="2000" dirty="0" smtClean="0"/>
              <a:t>resistance to drugs readily.</a:t>
            </a:r>
          </a:p>
          <a:p>
            <a:pPr>
              <a:buNone/>
            </a:pPr>
            <a:r>
              <a:rPr lang="en-US" sz="2800" b="1" dirty="0" smtClean="0">
                <a:solidFill>
                  <a:srgbClr val="FF0000"/>
                </a:solidFill>
              </a:rPr>
              <a:t>MRSA</a:t>
            </a:r>
          </a:p>
          <a:p>
            <a:r>
              <a:rPr lang="en-US" sz="2000" dirty="0" smtClean="0"/>
              <a:t>Methicillin-resistant S. aureus.</a:t>
            </a:r>
          </a:p>
          <a:p>
            <a:r>
              <a:rPr lang="en-US" sz="2000" dirty="0" smtClean="0"/>
              <a:t>First reported in 1960s.</a:t>
            </a:r>
          </a:p>
          <a:p>
            <a:r>
              <a:rPr lang="en-US" sz="2000" dirty="0" smtClean="0"/>
              <a:t>May colonize mucosal or epithelial surfaces, (common : anterior nares) </a:t>
            </a:r>
          </a:p>
          <a:p>
            <a:r>
              <a:rPr lang="en-US" sz="2000" dirty="0" smtClean="0"/>
              <a:t>Nosocomial pathogen.</a:t>
            </a:r>
          </a:p>
          <a:p>
            <a:r>
              <a:rPr lang="en-US" sz="2000" dirty="0" smtClean="0"/>
              <a:t>Shows Resistant to penicillins, cephalosporins, carbapenems, onmobactams.</a:t>
            </a:r>
          </a:p>
          <a:p>
            <a:r>
              <a:rPr lang="en-US" sz="2000" dirty="0" smtClean="0"/>
              <a:t>Hospital-acquired (HA MRSA)</a:t>
            </a:r>
          </a:p>
          <a:p>
            <a:r>
              <a:rPr lang="en-US" sz="2000" dirty="0" smtClean="0"/>
              <a:t>Community-acquired cases now (CA MRSA</a:t>
            </a:r>
          </a:p>
          <a:p>
            <a:endParaRPr lang="en-US"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14422"/>
            <a:ext cx="8686800" cy="5643578"/>
          </a:xfrm>
        </p:spPr>
        <p:txBody>
          <a:bodyPr>
            <a:normAutofit/>
          </a:bodyPr>
          <a:lstStyle/>
          <a:p>
            <a:pPr>
              <a:buNone/>
            </a:pPr>
            <a:r>
              <a:rPr lang="en-US" sz="3800" b="1" dirty="0" smtClean="0">
                <a:solidFill>
                  <a:srgbClr val="FF0000"/>
                </a:solidFill>
              </a:rPr>
              <a:t>Lab</a:t>
            </a:r>
            <a:r>
              <a:rPr lang="en-US" b="1" dirty="0" smtClean="0"/>
              <a:t> </a:t>
            </a:r>
            <a:r>
              <a:rPr lang="en-US" sz="3800" b="1" dirty="0" smtClean="0">
                <a:solidFill>
                  <a:srgbClr val="FF0000"/>
                </a:solidFill>
              </a:rPr>
              <a:t>Diagnosis</a:t>
            </a:r>
          </a:p>
          <a:p>
            <a:pPr>
              <a:buNone/>
            </a:pPr>
            <a:r>
              <a:rPr lang="en-US" b="1" dirty="0" smtClean="0"/>
              <a:t>1- Gram staining (Microscopy</a:t>
            </a:r>
            <a:r>
              <a:rPr lang="en-US" b="1" dirty="0" smtClean="0"/>
              <a:t>):</a:t>
            </a:r>
            <a:r>
              <a:rPr lang="en-US" dirty="0" smtClean="0"/>
              <a:t> </a:t>
            </a:r>
            <a:r>
              <a:rPr lang="en-US" sz="2800" dirty="0" smtClean="0"/>
              <a:t>Gram-positive </a:t>
            </a:r>
            <a:r>
              <a:rPr lang="en-US" sz="2800" dirty="0" err="1" smtClean="0"/>
              <a:t>cocci</a:t>
            </a:r>
            <a:r>
              <a:rPr lang="en-US" sz="2800" dirty="0" smtClean="0"/>
              <a:t> </a:t>
            </a:r>
            <a:endParaRPr lang="en-US" b="1" dirty="0" smtClean="0"/>
          </a:p>
          <a:p>
            <a:pPr>
              <a:buNone/>
            </a:pPr>
            <a:r>
              <a:rPr lang="en-US" b="1" dirty="0" smtClean="0"/>
              <a:t>2- Blood Agar</a:t>
            </a:r>
          </a:p>
          <a:p>
            <a:r>
              <a:rPr lang="en-US" sz="2800" dirty="0" smtClean="0"/>
              <a:t>Small (0.5-1mm), circular, semi-transparent </a:t>
            </a:r>
            <a:r>
              <a:rPr lang="en-US" sz="2800" dirty="0" smtClean="0"/>
              <a:t>colonies. </a:t>
            </a:r>
            <a:endParaRPr lang="en-US" sz="2800" dirty="0" smtClean="0"/>
          </a:p>
          <a:p>
            <a:r>
              <a:rPr lang="en-US" sz="2800" dirty="0" smtClean="0"/>
              <a:t>Produce wide zone of </a:t>
            </a:r>
            <a:r>
              <a:rPr lang="el-GR" sz="2800" dirty="0" smtClean="0"/>
              <a:t>β- </a:t>
            </a:r>
            <a:r>
              <a:rPr lang="en-US" sz="2800" dirty="0" err="1" smtClean="0"/>
              <a:t>hemolysis</a:t>
            </a:r>
            <a:r>
              <a:rPr lang="en-US" sz="2800" dirty="0" smtClean="0"/>
              <a:t>.</a:t>
            </a:r>
            <a:endParaRPr lang="en-US" sz="2800" dirty="0" smtClean="0"/>
          </a:p>
          <a:p>
            <a:r>
              <a:rPr lang="en-US" sz="2800" dirty="0" smtClean="0"/>
              <a:t>Catalase </a:t>
            </a:r>
            <a:r>
              <a:rPr lang="en-US" sz="2800" dirty="0" smtClean="0"/>
              <a:t>negative. </a:t>
            </a:r>
            <a:endParaRPr lang="en-US" sz="2800" dirty="0" smtClean="0"/>
          </a:p>
          <a:p>
            <a:pPr>
              <a:buNone/>
            </a:pPr>
            <a:r>
              <a:rPr lang="en-US" b="1" dirty="0" smtClean="0"/>
              <a:t>3- Biochemical reactions</a:t>
            </a:r>
          </a:p>
          <a:p>
            <a:r>
              <a:rPr lang="en-US" sz="2800" dirty="0" smtClean="0"/>
              <a:t>Bile insoluble </a:t>
            </a:r>
          </a:p>
          <a:p>
            <a:r>
              <a:rPr lang="en-US" sz="2800" dirty="0" smtClean="0"/>
              <a:t>Ferments sugars producing acid but no gas.</a:t>
            </a:r>
          </a:p>
          <a:p>
            <a:pPr algn="just">
              <a:buNone/>
            </a:pPr>
            <a:endParaRPr lang="en-US" sz="2800" dirty="0"/>
          </a:p>
        </p:txBody>
      </p:sp>
      <p:sp>
        <p:nvSpPr>
          <p:cNvPr id="6" name="Title 1"/>
          <p:cNvSpPr txBox="1">
            <a:spLocks/>
          </p:cNvSpPr>
          <p:nvPr/>
        </p:nvSpPr>
        <p:spPr>
          <a:xfrm>
            <a:off x="428596" y="71414"/>
            <a:ext cx="8229600" cy="1000132"/>
          </a:xfrm>
          <a:prstGeom prst="rect">
            <a:avLst/>
          </a:prstGeom>
          <a:solidFill>
            <a:schemeClr val="bg1">
              <a:lumMod val="95000"/>
            </a:schemeClr>
          </a:solidFill>
        </p:spPr>
        <p:txBody>
          <a:bodyPr vert="horz" lIns="91440" tIns="45720" rIns="91440" bIns="45720" rtlCol="0" anchor="ctr">
            <a:noAutofit/>
          </a:bodyPr>
          <a:lstStyle/>
          <a:p>
            <a:pPr lvl="0" algn="ctr">
              <a:spcBef>
                <a:spcPct val="0"/>
              </a:spcBef>
            </a:pPr>
            <a:r>
              <a:rPr kumimoji="0" lang="en-US" sz="3200" b="1" i="0" u="none" strike="noStrike" kern="1200" cap="none" spc="0" normalizeH="0" baseline="0" noProof="0" dirty="0" smtClean="0">
                <a:ln>
                  <a:noFill/>
                </a:ln>
                <a:solidFill>
                  <a:srgbClr val="7030A0"/>
                </a:solidFill>
                <a:effectLst/>
                <a:uLnTx/>
                <a:uFillTx/>
                <a:latin typeface="+mj-lt"/>
                <a:ea typeface="+mj-ea"/>
                <a:cs typeface="+mj-cs"/>
              </a:rPr>
              <a:t>Laboratory Diagnosis of </a:t>
            </a:r>
            <a:r>
              <a:rPr lang="en-US" sz="3200" b="1" dirty="0" smtClean="0">
                <a:solidFill>
                  <a:srgbClr val="7030A0"/>
                </a:solidFill>
                <a:latin typeface="+mj-lt"/>
                <a:ea typeface="+mj-ea"/>
                <a:cs typeface="+mj-cs"/>
              </a:rPr>
              <a:t>Streptococcal</a:t>
            </a:r>
            <a:r>
              <a:rPr lang="en-US" sz="3200" dirty="0" smtClean="0">
                <a:solidFill>
                  <a:srgbClr val="7030A0"/>
                </a:solidFill>
              </a:rPr>
              <a:t> </a:t>
            </a:r>
            <a:r>
              <a:rPr kumimoji="0" lang="en-US" sz="3200" b="1" i="0" u="none" strike="noStrike" kern="1200" cap="none" spc="0" normalizeH="0" baseline="0" noProof="0" dirty="0" smtClean="0">
                <a:ln>
                  <a:noFill/>
                </a:ln>
                <a:solidFill>
                  <a:srgbClr val="7030A0"/>
                </a:solidFill>
                <a:effectLst/>
                <a:uLnTx/>
                <a:uFillTx/>
                <a:latin typeface="+mj-lt"/>
                <a:ea typeface="+mj-ea"/>
                <a:cs typeface="+mj-cs"/>
              </a:rPr>
              <a:t>Infection  </a:t>
            </a:r>
            <a:endParaRPr kumimoji="0" lang="en-US" sz="3200" b="1" i="0" u="none" strike="noStrike" kern="1200" cap="none" spc="0" normalizeH="0" baseline="0" noProof="0" dirty="0">
              <a:ln>
                <a:noFill/>
              </a:ln>
              <a:solidFill>
                <a:srgbClr val="7030A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14414" y="785794"/>
            <a:ext cx="7072362" cy="6072206"/>
          </a:xfrm>
          <a:prstGeom prst="rect">
            <a:avLst/>
          </a:prstGeom>
          <a:noFill/>
          <a:ln w="9525">
            <a:noFill/>
            <a:miter lim="800000"/>
            <a:headEnd/>
            <a:tailEnd/>
          </a:ln>
          <a:effectLst/>
        </p:spPr>
      </p:pic>
      <p:sp>
        <p:nvSpPr>
          <p:cNvPr id="7" name="Title 1"/>
          <p:cNvSpPr txBox="1">
            <a:spLocks/>
          </p:cNvSpPr>
          <p:nvPr/>
        </p:nvSpPr>
        <p:spPr>
          <a:xfrm>
            <a:off x="428596" y="71414"/>
            <a:ext cx="8229600" cy="714380"/>
          </a:xfrm>
          <a:prstGeom prst="rect">
            <a:avLst/>
          </a:prstGeom>
          <a:solidFill>
            <a:schemeClr val="bg1">
              <a:lumMod val="95000"/>
            </a:schemeClr>
          </a:solidFill>
        </p:spPr>
        <p:txBody>
          <a:bodyPr vert="horz" lIns="91440" tIns="45720" rIns="91440" bIns="45720" rtlCol="0" anchor="ctr">
            <a:noAutofit/>
          </a:bodyPr>
          <a:lstStyle/>
          <a:p>
            <a:pPr lvl="0" algn="ctr">
              <a:spcBef>
                <a:spcPct val="0"/>
              </a:spcBef>
            </a:pPr>
            <a:r>
              <a:rPr kumimoji="0" lang="en-US" sz="3200" b="1" i="0" u="none" strike="noStrike" kern="1200" cap="none" spc="0" normalizeH="0" baseline="0" noProof="0" dirty="0" smtClean="0">
                <a:ln>
                  <a:noFill/>
                </a:ln>
                <a:solidFill>
                  <a:srgbClr val="7030A0"/>
                </a:solidFill>
                <a:effectLst/>
                <a:uLnTx/>
                <a:uFillTx/>
                <a:latin typeface="+mj-lt"/>
                <a:ea typeface="+mj-ea"/>
                <a:cs typeface="+mj-cs"/>
              </a:rPr>
              <a:t>Laboratory Diagnosis of </a:t>
            </a:r>
            <a:r>
              <a:rPr lang="en-US" sz="3200" b="1" dirty="0" smtClean="0">
                <a:solidFill>
                  <a:srgbClr val="7030A0"/>
                </a:solidFill>
                <a:latin typeface="+mj-lt"/>
                <a:ea typeface="+mj-ea"/>
                <a:cs typeface="+mj-cs"/>
              </a:rPr>
              <a:t>Streptococcal</a:t>
            </a:r>
            <a:r>
              <a:rPr lang="en-US" sz="3200" dirty="0" smtClean="0">
                <a:solidFill>
                  <a:srgbClr val="7030A0"/>
                </a:solidFill>
              </a:rPr>
              <a:t> </a:t>
            </a:r>
            <a:r>
              <a:rPr kumimoji="0" lang="en-US" sz="3200" b="1" i="0" u="none" strike="noStrike" kern="1200" cap="none" spc="0" normalizeH="0" baseline="0" noProof="0" dirty="0" smtClean="0">
                <a:ln>
                  <a:noFill/>
                </a:ln>
                <a:solidFill>
                  <a:srgbClr val="7030A0"/>
                </a:solidFill>
                <a:effectLst/>
                <a:uLnTx/>
                <a:uFillTx/>
                <a:latin typeface="+mj-lt"/>
                <a:ea typeface="+mj-ea"/>
                <a:cs typeface="+mj-cs"/>
              </a:rPr>
              <a:t>Infection  </a:t>
            </a:r>
            <a:endParaRPr kumimoji="0" lang="en-US" sz="3200" b="1" i="0" u="none" strike="noStrike" kern="1200" cap="none" spc="0" normalizeH="0" baseline="0" noProof="0" dirty="0">
              <a:ln>
                <a:noFill/>
              </a:ln>
              <a:solidFill>
                <a:srgbClr val="7030A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14422"/>
            <a:ext cx="8686800" cy="5643578"/>
          </a:xfrm>
        </p:spPr>
        <p:txBody>
          <a:bodyPr>
            <a:normAutofit/>
          </a:bodyPr>
          <a:lstStyle/>
          <a:p>
            <a:pPr>
              <a:buNone/>
            </a:pPr>
            <a:r>
              <a:rPr lang="en-US" sz="3800" b="1" dirty="0" smtClean="0">
                <a:solidFill>
                  <a:srgbClr val="FF0000"/>
                </a:solidFill>
              </a:rPr>
              <a:t>Lab</a:t>
            </a:r>
            <a:r>
              <a:rPr lang="en-US" b="1" dirty="0" smtClean="0"/>
              <a:t> </a:t>
            </a:r>
            <a:r>
              <a:rPr lang="en-US" sz="3800" b="1" dirty="0" smtClean="0">
                <a:solidFill>
                  <a:srgbClr val="FF0000"/>
                </a:solidFill>
              </a:rPr>
              <a:t>Diagnosis</a:t>
            </a:r>
          </a:p>
          <a:p>
            <a:pPr>
              <a:buNone/>
            </a:pPr>
            <a:r>
              <a:rPr lang="en-US" b="1" dirty="0" smtClean="0"/>
              <a:t>4- Antigen detection</a:t>
            </a:r>
            <a:r>
              <a:rPr lang="en-US" sz="2800" dirty="0" smtClean="0"/>
              <a:t> </a:t>
            </a:r>
            <a:r>
              <a:rPr lang="en-US" b="1" dirty="0" smtClean="0"/>
              <a:t>tests</a:t>
            </a:r>
            <a:r>
              <a:rPr lang="en-US" sz="2800" dirty="0" smtClean="0"/>
              <a:t> (ELISA) or agglutination tests </a:t>
            </a:r>
          </a:p>
          <a:p>
            <a:pPr>
              <a:buNone/>
            </a:pPr>
            <a:r>
              <a:rPr lang="en-US" b="1" dirty="0" smtClean="0"/>
              <a:t>5- Antibody detection  </a:t>
            </a:r>
          </a:p>
          <a:p>
            <a:pPr lvl="1"/>
            <a:r>
              <a:rPr lang="en-US" sz="2400" dirty="0" smtClean="0"/>
              <a:t>ASO titer – for respiratory disease </a:t>
            </a:r>
          </a:p>
          <a:p>
            <a:pPr lvl="1"/>
            <a:r>
              <a:rPr lang="en-US" sz="2400" dirty="0" smtClean="0"/>
              <a:t>antiDNAse &amp; antihyaluronidase – for skin infections (Titres higher than 300 are taken)</a:t>
            </a:r>
          </a:p>
          <a:p>
            <a:pPr>
              <a:buNone/>
            </a:pPr>
            <a:endParaRPr lang="en-US" sz="2800" dirty="0"/>
          </a:p>
        </p:txBody>
      </p:sp>
      <p:sp>
        <p:nvSpPr>
          <p:cNvPr id="6" name="Title 1"/>
          <p:cNvSpPr txBox="1">
            <a:spLocks/>
          </p:cNvSpPr>
          <p:nvPr/>
        </p:nvSpPr>
        <p:spPr>
          <a:xfrm>
            <a:off x="428596" y="71414"/>
            <a:ext cx="8229600" cy="1000132"/>
          </a:xfrm>
          <a:prstGeom prst="rect">
            <a:avLst/>
          </a:prstGeom>
          <a:solidFill>
            <a:schemeClr val="bg1">
              <a:lumMod val="95000"/>
            </a:schemeClr>
          </a:solidFill>
        </p:spPr>
        <p:txBody>
          <a:bodyPr vert="horz" lIns="91440" tIns="45720" rIns="91440" bIns="45720" rtlCol="0" anchor="ctr">
            <a:noAutofit/>
          </a:bodyPr>
          <a:lstStyle/>
          <a:p>
            <a:pPr lvl="0" algn="ctr">
              <a:spcBef>
                <a:spcPct val="0"/>
              </a:spcBef>
            </a:pPr>
            <a:r>
              <a:rPr kumimoji="0" lang="en-US" sz="3200" b="1" i="0" u="none" strike="noStrike" kern="1200" cap="none" spc="0" normalizeH="0" baseline="0" noProof="0" dirty="0" smtClean="0">
                <a:ln>
                  <a:noFill/>
                </a:ln>
                <a:solidFill>
                  <a:srgbClr val="7030A0"/>
                </a:solidFill>
                <a:effectLst/>
                <a:uLnTx/>
                <a:uFillTx/>
                <a:latin typeface="+mj-lt"/>
                <a:ea typeface="+mj-ea"/>
                <a:cs typeface="+mj-cs"/>
              </a:rPr>
              <a:t>Laboratory Diagnosis of </a:t>
            </a:r>
            <a:r>
              <a:rPr lang="en-US" sz="3200" b="1" dirty="0" smtClean="0">
                <a:solidFill>
                  <a:srgbClr val="7030A0"/>
                </a:solidFill>
                <a:latin typeface="+mj-lt"/>
                <a:ea typeface="+mj-ea"/>
                <a:cs typeface="+mj-cs"/>
              </a:rPr>
              <a:t>Streptococcal</a:t>
            </a:r>
            <a:r>
              <a:rPr lang="en-US" sz="3200" dirty="0" smtClean="0">
                <a:solidFill>
                  <a:srgbClr val="7030A0"/>
                </a:solidFill>
              </a:rPr>
              <a:t> </a:t>
            </a:r>
            <a:r>
              <a:rPr kumimoji="0" lang="en-US" sz="3200" b="1" i="0" u="none" strike="noStrike" kern="1200" cap="none" spc="0" normalizeH="0" baseline="0" noProof="0" dirty="0" smtClean="0">
                <a:ln>
                  <a:noFill/>
                </a:ln>
                <a:solidFill>
                  <a:srgbClr val="7030A0"/>
                </a:solidFill>
                <a:effectLst/>
                <a:uLnTx/>
                <a:uFillTx/>
                <a:latin typeface="+mj-lt"/>
                <a:ea typeface="+mj-ea"/>
                <a:cs typeface="+mj-cs"/>
              </a:rPr>
              <a:t>Infection  </a:t>
            </a:r>
            <a:endParaRPr kumimoji="0" lang="en-US" sz="3200" b="1" i="0" u="none" strike="noStrike" kern="1200" cap="none" spc="0" normalizeH="0" baseline="0" noProof="0" dirty="0">
              <a:ln>
                <a:noFill/>
              </a:ln>
              <a:solidFill>
                <a:srgbClr val="7030A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31850" y="358775"/>
            <a:ext cx="7772400" cy="838200"/>
          </a:xfrm>
          <a:prstGeom prst="rect">
            <a:avLst/>
          </a:prstGeom>
        </p:spPr>
        <p:txBody>
          <a:bodyPr/>
          <a:lstStyle/>
          <a:p>
            <a:pPr algn="ctr" fontAlgn="auto">
              <a:spcAft>
                <a:spcPts val="0"/>
              </a:spcAft>
              <a:defRPr/>
            </a:pPr>
            <a:r>
              <a:rPr lang="en-US" sz="3200" spc="-100" dirty="0">
                <a:solidFill>
                  <a:schemeClr val="tx2">
                    <a:satMod val="200000"/>
                  </a:schemeClr>
                </a:solidFill>
                <a:latin typeface="Calibri" pitchFamily="34" charset="0"/>
                <a:ea typeface="+mj-ea"/>
                <a:cs typeface="+mj-cs"/>
              </a:rPr>
              <a:t/>
            </a:r>
            <a:br>
              <a:rPr lang="en-US" sz="3200" spc="-100" dirty="0">
                <a:solidFill>
                  <a:schemeClr val="tx2">
                    <a:satMod val="200000"/>
                  </a:schemeClr>
                </a:solidFill>
                <a:latin typeface="Calibri" pitchFamily="34" charset="0"/>
                <a:ea typeface="+mj-ea"/>
                <a:cs typeface="+mj-cs"/>
              </a:rPr>
            </a:br>
            <a:r>
              <a:rPr lang="en-US" sz="3200" spc="-100" dirty="0">
                <a:solidFill>
                  <a:schemeClr val="tx2">
                    <a:satMod val="200000"/>
                  </a:schemeClr>
                </a:solidFill>
                <a:latin typeface="Calibri" pitchFamily="34" charset="0"/>
                <a:ea typeface="+mj-ea"/>
                <a:cs typeface="+mj-cs"/>
              </a:rPr>
              <a:t>Acne</a:t>
            </a:r>
            <a:br>
              <a:rPr lang="en-US" sz="3200" spc="-100" dirty="0">
                <a:solidFill>
                  <a:schemeClr val="tx2">
                    <a:satMod val="200000"/>
                  </a:schemeClr>
                </a:solidFill>
                <a:latin typeface="Calibri" pitchFamily="34" charset="0"/>
                <a:ea typeface="+mj-ea"/>
                <a:cs typeface="+mj-cs"/>
              </a:rPr>
            </a:br>
            <a:endParaRPr lang="en-US" sz="3200" spc="-100" dirty="0">
              <a:solidFill>
                <a:schemeClr val="tx2">
                  <a:satMod val="200000"/>
                </a:schemeClr>
              </a:solidFill>
              <a:latin typeface="Calibri" pitchFamily="34" charset="0"/>
              <a:ea typeface="+mj-ea"/>
              <a:cs typeface="+mj-cs"/>
            </a:endParaRPr>
          </a:p>
        </p:txBody>
      </p:sp>
      <p:sp>
        <p:nvSpPr>
          <p:cNvPr id="41987" name="TextBox 3"/>
          <p:cNvSpPr txBox="1">
            <a:spLocks noChangeArrowheads="1"/>
          </p:cNvSpPr>
          <p:nvPr/>
        </p:nvSpPr>
        <p:spPr bwMode="auto">
          <a:xfrm>
            <a:off x="179388" y="1042988"/>
            <a:ext cx="8137525" cy="5078412"/>
          </a:xfrm>
          <a:prstGeom prst="rect">
            <a:avLst/>
          </a:prstGeom>
          <a:noFill/>
          <a:ln w="9525">
            <a:noFill/>
            <a:miter lim="800000"/>
            <a:headEnd/>
            <a:tailEnd/>
          </a:ln>
        </p:spPr>
        <p:txBody>
          <a:bodyPr>
            <a:spAutoFit/>
          </a:bodyPr>
          <a:lstStyle/>
          <a:p>
            <a:pPr algn="just">
              <a:buFont typeface="Courier New" pitchFamily="49" charset="0"/>
              <a:buChar char="o"/>
            </a:pPr>
            <a:endParaRPr lang="en-US" b="1" i="1">
              <a:latin typeface="Calibri" pitchFamily="34" charset="0"/>
            </a:endParaRPr>
          </a:p>
          <a:p>
            <a:pPr algn="just">
              <a:buFont typeface="Courier New" pitchFamily="49" charset="0"/>
              <a:buChar char="o"/>
            </a:pPr>
            <a:endParaRPr lang="en-US">
              <a:solidFill>
                <a:schemeClr val="tx2"/>
              </a:solidFill>
              <a:latin typeface="Calibri" pitchFamily="34" charset="0"/>
            </a:endParaRPr>
          </a:p>
          <a:p>
            <a:pPr algn="just">
              <a:buFont typeface="Courier New" pitchFamily="49" charset="0"/>
              <a:buChar char="o"/>
            </a:pPr>
            <a:r>
              <a:rPr lang="en-US">
                <a:solidFill>
                  <a:schemeClr val="tx2"/>
                </a:solidFill>
                <a:latin typeface="Calibri" pitchFamily="34" charset="0"/>
              </a:rPr>
              <a:t> A type of folliculitis</a:t>
            </a:r>
            <a:r>
              <a:rPr lang="en-US">
                <a:latin typeface="Calibri" pitchFamily="34" charset="0"/>
              </a:rPr>
              <a:t> ( inflammation of hair  follicle and sebaceous gland)</a:t>
            </a:r>
          </a:p>
          <a:p>
            <a:pPr algn="just"/>
            <a:endParaRPr lang="en-US">
              <a:solidFill>
                <a:schemeClr val="tx2"/>
              </a:solidFill>
              <a:latin typeface="Calibri" pitchFamily="34" charset="0"/>
            </a:endParaRPr>
          </a:p>
          <a:p>
            <a:pPr algn="just">
              <a:buFont typeface="Courier New" pitchFamily="49" charset="0"/>
              <a:buChar char="o"/>
            </a:pPr>
            <a:r>
              <a:rPr lang="en-US">
                <a:latin typeface="Calibri" pitchFamily="34" charset="0"/>
              </a:rPr>
              <a:t> Most common skin disease in humans</a:t>
            </a:r>
            <a:endParaRPr lang="en-US" b="1">
              <a:solidFill>
                <a:schemeClr val="tx2"/>
              </a:solidFill>
              <a:latin typeface="Calibri" pitchFamily="34" charset="0"/>
            </a:endParaRPr>
          </a:p>
          <a:p>
            <a:pPr algn="just"/>
            <a:endParaRPr lang="en-US" b="1">
              <a:solidFill>
                <a:schemeClr val="tx2"/>
              </a:solidFill>
              <a:latin typeface="Calibri" pitchFamily="34" charset="0"/>
            </a:endParaRPr>
          </a:p>
          <a:p>
            <a:pPr algn="just">
              <a:buFont typeface="Courier New" pitchFamily="49" charset="0"/>
              <a:buChar char="o"/>
            </a:pPr>
            <a:r>
              <a:rPr lang="en-US" b="1">
                <a:solidFill>
                  <a:schemeClr val="tx2"/>
                </a:solidFill>
                <a:latin typeface="Calibri" pitchFamily="34" charset="0"/>
              </a:rPr>
              <a:t> Resolves in early adult life</a:t>
            </a:r>
          </a:p>
          <a:p>
            <a:pPr algn="just">
              <a:buFont typeface="Courier New" pitchFamily="49" charset="0"/>
              <a:buChar char="o"/>
            </a:pPr>
            <a:endParaRPr lang="en-US" b="1">
              <a:solidFill>
                <a:schemeClr val="tx2"/>
              </a:solidFill>
              <a:latin typeface="Calibri" pitchFamily="34" charset="0"/>
            </a:endParaRPr>
          </a:p>
          <a:p>
            <a:pPr algn="just">
              <a:buFont typeface="Courier New" pitchFamily="49" charset="0"/>
              <a:buChar char="o"/>
            </a:pPr>
            <a:r>
              <a:rPr lang="en-US" b="1">
                <a:solidFill>
                  <a:schemeClr val="tx2"/>
                </a:solidFill>
                <a:latin typeface="Calibri" pitchFamily="34" charset="0"/>
              </a:rPr>
              <a:t>Treated by  skin care, keratolytics, and antibiotices </a:t>
            </a:r>
          </a:p>
          <a:p>
            <a:pPr algn="just">
              <a:buFont typeface="Courier New" pitchFamily="49" charset="0"/>
              <a:buChar char="o"/>
            </a:pPr>
            <a:endParaRPr lang="en-US" b="1">
              <a:solidFill>
                <a:schemeClr val="tx2"/>
              </a:solidFill>
              <a:latin typeface="Calibri" pitchFamily="34" charset="0"/>
            </a:endParaRPr>
          </a:p>
          <a:p>
            <a:pPr algn="just">
              <a:buFont typeface="Courier New" pitchFamily="49" charset="0"/>
              <a:buChar char="o"/>
            </a:pPr>
            <a:r>
              <a:rPr lang="en-US" b="1">
                <a:solidFill>
                  <a:schemeClr val="tx2"/>
                </a:solidFill>
                <a:latin typeface="Calibri" pitchFamily="34" charset="0"/>
              </a:rPr>
              <a:t>Pathophysiology</a:t>
            </a:r>
          </a:p>
          <a:p>
            <a:pPr algn="just">
              <a:buFont typeface="Courier New" pitchFamily="49" charset="0"/>
              <a:buChar char="o"/>
            </a:pPr>
            <a:endParaRPr lang="en-US" b="1">
              <a:solidFill>
                <a:schemeClr val="tx2"/>
              </a:solidFill>
              <a:latin typeface="Calibri" pitchFamily="34" charset="0"/>
            </a:endParaRPr>
          </a:p>
          <a:p>
            <a:pPr algn="just"/>
            <a:r>
              <a:rPr lang="en-US">
                <a:latin typeface="Calibri" pitchFamily="34" charset="0"/>
              </a:rPr>
              <a:t>The production of sebum is under the control of androgens. During  puberty the androgens stimulate the production of sebum plus increased keratinization and desquamation in pilosebacous duct. This causing blockage of ducts and this turns the  gland as a sac for the multiplication of </a:t>
            </a:r>
            <a:r>
              <a:rPr lang="en-US" i="1">
                <a:latin typeface="Calibri" pitchFamily="34" charset="0"/>
              </a:rPr>
              <a:t>P. acnes</a:t>
            </a:r>
            <a:r>
              <a:rPr lang="en-US">
                <a:latin typeface="Calibri" pitchFamily="34" charset="0"/>
              </a:rPr>
              <a:t> and other flora (yeast, staph, microccociccc). In addition to the fatty  acids produced by </a:t>
            </a:r>
            <a:r>
              <a:rPr lang="en-US" i="1">
                <a:latin typeface="Calibri" pitchFamily="34" charset="0"/>
              </a:rPr>
              <a:t>P. acnes </a:t>
            </a:r>
            <a:r>
              <a:rPr lang="en-US">
                <a:latin typeface="Calibri" pitchFamily="34" charset="0"/>
              </a:rPr>
              <a:t>and enzymes released from bacteria and nutrophiles stimulate inflammation. </a:t>
            </a:r>
          </a:p>
        </p:txBody>
      </p:sp>
      <p:cxnSp>
        <p:nvCxnSpPr>
          <p:cNvPr id="13" name="Straight Connector 12"/>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41989" name="Rectangle 13"/>
          <p:cNvSpPr>
            <a:spLocks noChangeArrowheads="1"/>
          </p:cNvSpPr>
          <p:nvPr/>
        </p:nvSpPr>
        <p:spPr bwMode="auto">
          <a:xfrm>
            <a:off x="2771775" y="404813"/>
            <a:ext cx="3992563" cy="522287"/>
          </a:xfrm>
          <a:prstGeom prst="rect">
            <a:avLst/>
          </a:prstGeom>
          <a:noFill/>
          <a:ln w="9525">
            <a:noFill/>
            <a:miter lim="800000"/>
            <a:headEnd/>
            <a:tailEnd/>
          </a:ln>
        </p:spPr>
        <p:txBody>
          <a:bodyPr wrap="none">
            <a:spAutoFit/>
          </a:bodyPr>
          <a:lstStyle/>
          <a:p>
            <a:r>
              <a:rPr lang="en-US" sz="2800" b="1" i="1">
                <a:latin typeface="Calibri" pitchFamily="34" charset="0"/>
              </a:rPr>
              <a:t> Propionibacterium acnes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1928813" y="571500"/>
            <a:ext cx="5041900" cy="523875"/>
          </a:xfrm>
          <a:prstGeom prst="rect">
            <a:avLst/>
          </a:prstGeom>
          <a:noFill/>
          <a:ln w="9525">
            <a:noFill/>
            <a:miter lim="800000"/>
            <a:headEnd/>
            <a:tailEnd/>
          </a:ln>
        </p:spPr>
        <p:txBody>
          <a:bodyPr wrap="none">
            <a:spAutoFit/>
          </a:bodyPr>
          <a:lstStyle/>
          <a:p>
            <a:r>
              <a:rPr lang="en-US" sz="2800" b="1">
                <a:solidFill>
                  <a:srgbClr val="FF0000"/>
                </a:solidFill>
              </a:rPr>
              <a:t>Stages of acne development</a:t>
            </a:r>
          </a:p>
        </p:txBody>
      </p:sp>
      <p:pic>
        <p:nvPicPr>
          <p:cNvPr id="6" name="Picture 3"/>
          <p:cNvPicPr>
            <a:picLocks noChangeAspect="1" noChangeArrowheads="1"/>
          </p:cNvPicPr>
          <p:nvPr/>
        </p:nvPicPr>
        <p:blipFill>
          <a:blip r:embed="rId2" cstate="print"/>
          <a:srcRect/>
          <a:stretch>
            <a:fillRect/>
          </a:stretch>
        </p:blipFill>
        <p:spPr bwMode="auto">
          <a:xfrm>
            <a:off x="3398838" y="2017713"/>
            <a:ext cx="1733550" cy="1058862"/>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3398838" y="3290888"/>
            <a:ext cx="1733550" cy="79375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3338513" y="4229100"/>
            <a:ext cx="1733550" cy="1192213"/>
          </a:xfrm>
          <a:prstGeom prst="rect">
            <a:avLst/>
          </a:prstGeom>
          <a:noFill/>
          <a:ln w="9525">
            <a:noFill/>
            <a:miter lim="800000"/>
            <a:headEnd/>
            <a:tailEnd/>
          </a:ln>
        </p:spPr>
      </p:pic>
      <p:sp>
        <p:nvSpPr>
          <p:cNvPr id="9" name="TextBox 8"/>
          <p:cNvSpPr txBox="1">
            <a:spLocks noChangeArrowheads="1"/>
          </p:cNvSpPr>
          <p:nvPr/>
        </p:nvSpPr>
        <p:spPr bwMode="auto">
          <a:xfrm>
            <a:off x="1095375" y="4100513"/>
            <a:ext cx="1627188" cy="369887"/>
          </a:xfrm>
          <a:prstGeom prst="rect">
            <a:avLst/>
          </a:prstGeom>
          <a:noFill/>
          <a:ln w="9525">
            <a:noFill/>
            <a:miter lim="800000"/>
            <a:headEnd/>
            <a:tailEnd/>
          </a:ln>
        </p:spPr>
        <p:txBody>
          <a:bodyPr wrap="none">
            <a:spAutoFit/>
          </a:bodyPr>
          <a:lstStyle/>
          <a:p>
            <a:r>
              <a:rPr lang="en-US" b="1">
                <a:latin typeface="Calibri" pitchFamily="34" charset="0"/>
              </a:rPr>
              <a:t>Before puberty</a:t>
            </a:r>
          </a:p>
        </p:txBody>
      </p:sp>
      <p:sp>
        <p:nvSpPr>
          <p:cNvPr id="10" name="TextBox 9"/>
          <p:cNvSpPr txBox="1">
            <a:spLocks noChangeArrowheads="1"/>
          </p:cNvSpPr>
          <p:nvPr/>
        </p:nvSpPr>
        <p:spPr bwMode="auto">
          <a:xfrm>
            <a:off x="5354638" y="5237163"/>
            <a:ext cx="1482725" cy="369887"/>
          </a:xfrm>
          <a:prstGeom prst="rect">
            <a:avLst/>
          </a:prstGeom>
          <a:noFill/>
          <a:ln w="9525">
            <a:noFill/>
            <a:miter lim="800000"/>
            <a:headEnd/>
            <a:tailEnd/>
          </a:ln>
        </p:spPr>
        <p:txBody>
          <a:bodyPr wrap="none">
            <a:spAutoFit/>
          </a:bodyPr>
          <a:lstStyle/>
          <a:p>
            <a:r>
              <a:rPr lang="en-US" b="1">
                <a:latin typeface="Calibri" pitchFamily="34" charset="0"/>
              </a:rPr>
              <a:t>After puberty</a:t>
            </a:r>
          </a:p>
        </p:txBody>
      </p:sp>
      <p:pic>
        <p:nvPicPr>
          <p:cNvPr id="1027" name="Picture 3"/>
          <p:cNvPicPr>
            <a:picLocks noChangeAspect="1" noChangeArrowheads="1"/>
          </p:cNvPicPr>
          <p:nvPr/>
        </p:nvPicPr>
        <p:blipFill>
          <a:blip r:embed="rId5" cstate="print"/>
          <a:srcRect/>
          <a:stretch>
            <a:fillRect/>
          </a:stretch>
        </p:blipFill>
        <p:spPr bwMode="auto">
          <a:xfrm>
            <a:off x="5072063" y="2428875"/>
            <a:ext cx="2076450" cy="287972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035050" y="2428875"/>
            <a:ext cx="1933575"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611560" y="332656"/>
            <a:ext cx="7992888" cy="62646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0825" y="1052513"/>
            <a:ext cx="2503488" cy="245586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627313" y="1268413"/>
            <a:ext cx="2247900" cy="213518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902200" y="1125538"/>
            <a:ext cx="2549525" cy="2303462"/>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6659563" y="1844675"/>
            <a:ext cx="496887" cy="433388"/>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39750" y="3429000"/>
            <a:ext cx="2114550" cy="2195513"/>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2627313" y="3429000"/>
            <a:ext cx="2060575" cy="2338388"/>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4643438" y="3500438"/>
            <a:ext cx="2089150" cy="2271712"/>
          </a:xfrm>
          <a:prstGeom prst="rect">
            <a:avLst/>
          </a:prstGeom>
          <a:noFill/>
          <a:ln w="9525">
            <a:noFill/>
            <a:miter lim="800000"/>
            <a:headEnd/>
            <a:tailEnd/>
          </a:ln>
        </p:spPr>
      </p:pic>
      <p:sp>
        <p:nvSpPr>
          <p:cNvPr id="14" name="Rectangle 13"/>
          <p:cNvSpPr>
            <a:spLocks noChangeArrowheads="1"/>
          </p:cNvSpPr>
          <p:nvPr/>
        </p:nvSpPr>
        <p:spPr bwMode="auto">
          <a:xfrm>
            <a:off x="2339752" y="149225"/>
            <a:ext cx="5760640" cy="830263"/>
          </a:xfrm>
          <a:prstGeom prst="rect">
            <a:avLst/>
          </a:prstGeom>
          <a:noFill/>
          <a:ln w="9525">
            <a:noFill/>
            <a:miter lim="800000"/>
            <a:headEnd/>
            <a:tailEnd/>
          </a:ln>
        </p:spPr>
        <p:txBody>
          <a:bodyPr wrap="square">
            <a:spAutoFit/>
          </a:bodyPr>
          <a:lstStyle/>
          <a:p>
            <a:pPr algn="just"/>
            <a:r>
              <a:rPr lang="en-US" sz="1600" dirty="0" err="1">
                <a:solidFill>
                  <a:srgbClr val="0070C0"/>
                </a:solidFill>
              </a:rPr>
              <a:t>Comedones</a:t>
            </a:r>
            <a:r>
              <a:rPr lang="en-US" sz="1600" dirty="0">
                <a:solidFill>
                  <a:srgbClr val="0070C0"/>
                </a:solidFill>
              </a:rPr>
              <a:t>: The plural of </a:t>
            </a:r>
            <a:r>
              <a:rPr lang="en-US" sz="1600" dirty="0" err="1">
                <a:solidFill>
                  <a:srgbClr val="0070C0"/>
                </a:solidFill>
              </a:rPr>
              <a:t>comedo</a:t>
            </a:r>
            <a:r>
              <a:rPr lang="en-US" sz="1600" dirty="0">
                <a:solidFill>
                  <a:srgbClr val="0070C0"/>
                </a:solidFill>
              </a:rPr>
              <a:t>, the primary sign of acne, consisting of a dilated (widened) hair follicle filled with </a:t>
            </a:r>
            <a:r>
              <a:rPr lang="en-US" sz="1600" dirty="0" smtClean="0">
                <a:solidFill>
                  <a:srgbClr val="0070C0"/>
                </a:solidFill>
              </a:rPr>
              <a:t>keratin, </a:t>
            </a:r>
            <a:r>
              <a:rPr lang="en-US" sz="1600" dirty="0" err="1">
                <a:solidFill>
                  <a:srgbClr val="0070C0"/>
                </a:solidFill>
              </a:rPr>
              <a:t>squamae</a:t>
            </a:r>
            <a:r>
              <a:rPr lang="en-US" sz="1600" dirty="0">
                <a:solidFill>
                  <a:srgbClr val="0070C0"/>
                </a:solidFill>
              </a:rPr>
              <a:t> </a:t>
            </a:r>
            <a:r>
              <a:rPr lang="en-US" sz="1600" dirty="0" smtClean="0">
                <a:solidFill>
                  <a:srgbClr val="0070C0"/>
                </a:solidFill>
              </a:rPr>
              <a:t> cells (skin </a:t>
            </a:r>
            <a:r>
              <a:rPr lang="en-US" sz="1600" dirty="0">
                <a:solidFill>
                  <a:srgbClr val="0070C0"/>
                </a:solidFill>
              </a:rPr>
              <a:t>debris), bacteria, and sebum (oil). </a:t>
            </a:r>
            <a:endParaRPr lang="en-US" sz="1600" b="1" dirty="0">
              <a:solidFill>
                <a:srgbClr val="0070C0"/>
              </a:solidFill>
              <a:latin typeface="Calibri" pitchFamily="34" charset="0"/>
            </a:endParaRPr>
          </a:p>
        </p:txBody>
      </p:sp>
      <p:cxnSp>
        <p:nvCxnSpPr>
          <p:cNvPr id="17" name="Straight Arrow Connector 16"/>
          <p:cNvCxnSpPr/>
          <p:nvPr/>
        </p:nvCxnSpPr>
        <p:spPr>
          <a:xfrm flipV="1">
            <a:off x="4067175" y="981075"/>
            <a:ext cx="936625" cy="503238"/>
          </a:xfrm>
          <a:prstGeom prst="straightConnector1">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3276600" y="5805488"/>
            <a:ext cx="4572000" cy="830262"/>
          </a:xfrm>
          <a:prstGeom prst="rect">
            <a:avLst/>
          </a:prstGeom>
          <a:noFill/>
          <a:ln w="9525">
            <a:noFill/>
            <a:miter lim="800000"/>
            <a:headEnd/>
            <a:tailEnd/>
          </a:ln>
        </p:spPr>
        <p:txBody>
          <a:bodyPr>
            <a:spAutoFit/>
          </a:bodyPr>
          <a:lstStyle/>
          <a:p>
            <a:pPr algn="just"/>
            <a:r>
              <a:rPr lang="en-US" sz="1600">
                <a:latin typeface="Calibri" pitchFamily="34" charset="0"/>
              </a:rPr>
              <a:t>The fatty  acids produced by </a:t>
            </a:r>
            <a:r>
              <a:rPr lang="en-US" sz="1600" i="1">
                <a:latin typeface="Calibri" pitchFamily="34" charset="0"/>
              </a:rPr>
              <a:t>P. acnes </a:t>
            </a:r>
            <a:r>
              <a:rPr lang="en-US" sz="1600">
                <a:latin typeface="Calibri" pitchFamily="34" charset="0"/>
              </a:rPr>
              <a:t>and enzymes released from bacteria and nutrophiles stimulate inflammation.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blinds(horizontal)">
                                      <p:cBhvr>
                                        <p:cTn id="25" dur="500"/>
                                        <p:tgtEl>
                                          <p:spTgt spid="102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blinds(horizontal)">
                                      <p:cBhvr>
                                        <p:cTn id="33" dur="5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31"/>
                                        </p:tgtEl>
                                        <p:attrNameLst>
                                          <p:attrName>style.visibility</p:attrName>
                                        </p:attrNameLst>
                                      </p:cBhvr>
                                      <p:to>
                                        <p:strVal val="visible"/>
                                      </p:to>
                                    </p:set>
                                    <p:animEffect transition="in" filter="blinds(horizontal)">
                                      <p:cBhvr>
                                        <p:cTn id="38" dur="500"/>
                                        <p:tgtEl>
                                          <p:spTgt spid="103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blinds(horizontal)">
                                      <p:cBhvr>
                                        <p:cTn id="43" dur="500"/>
                                        <p:tgtEl>
                                          <p:spTgt spid="103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acne"/>
          <p:cNvPicPr>
            <a:picLocks noChangeAspect="1" noChangeArrowheads="1"/>
          </p:cNvPicPr>
          <p:nvPr/>
        </p:nvPicPr>
        <p:blipFill>
          <a:blip r:embed="rId2" cstate="print"/>
          <a:srcRect/>
          <a:stretch>
            <a:fillRect/>
          </a:stretch>
        </p:blipFill>
        <p:spPr bwMode="auto">
          <a:xfrm>
            <a:off x="3708400" y="1484313"/>
            <a:ext cx="5040313" cy="5329237"/>
          </a:xfrm>
          <a:prstGeom prst="rect">
            <a:avLst/>
          </a:prstGeom>
          <a:noFill/>
          <a:ln w="9525">
            <a:noFill/>
            <a:miter lim="800000"/>
            <a:headEnd/>
            <a:tailEnd/>
          </a:ln>
        </p:spPr>
      </p:pic>
      <p:pic>
        <p:nvPicPr>
          <p:cNvPr id="45059" name="Picture 2" descr="http://www.onlinedermclinic.com/dz_images/2/1/21209380964e470e7940567.jpg"/>
          <p:cNvPicPr>
            <a:picLocks noChangeAspect="1" noChangeArrowheads="1"/>
          </p:cNvPicPr>
          <p:nvPr/>
        </p:nvPicPr>
        <p:blipFill>
          <a:blip r:embed="rId3" cstate="print"/>
          <a:srcRect/>
          <a:stretch>
            <a:fillRect/>
          </a:stretch>
        </p:blipFill>
        <p:spPr bwMode="auto">
          <a:xfrm>
            <a:off x="0" y="1557338"/>
            <a:ext cx="3648075" cy="4032250"/>
          </a:xfrm>
          <a:prstGeom prst="rect">
            <a:avLst/>
          </a:prstGeom>
          <a:noFill/>
          <a:ln w="9525">
            <a:noFill/>
            <a:miter lim="800000"/>
            <a:headEnd/>
            <a:tailEnd/>
          </a:ln>
        </p:spPr>
      </p:pic>
      <p:sp>
        <p:nvSpPr>
          <p:cNvPr id="45060" name="Rectangle 6"/>
          <p:cNvSpPr>
            <a:spLocks noChangeArrowheads="1"/>
          </p:cNvSpPr>
          <p:nvPr/>
        </p:nvSpPr>
        <p:spPr bwMode="auto">
          <a:xfrm>
            <a:off x="2771775" y="404813"/>
            <a:ext cx="3992563" cy="522287"/>
          </a:xfrm>
          <a:prstGeom prst="rect">
            <a:avLst/>
          </a:prstGeom>
          <a:noFill/>
          <a:ln w="9525">
            <a:noFill/>
            <a:miter lim="800000"/>
            <a:headEnd/>
            <a:tailEnd/>
          </a:ln>
        </p:spPr>
        <p:txBody>
          <a:bodyPr wrap="none">
            <a:spAutoFit/>
          </a:bodyPr>
          <a:lstStyle/>
          <a:p>
            <a:r>
              <a:rPr lang="en-US" sz="2800" b="1" i="1">
                <a:latin typeface="Calibri" pitchFamily="34" charset="0"/>
              </a:rPr>
              <a:t> Propionibacterium acnes</a:t>
            </a:r>
          </a:p>
        </p:txBody>
      </p:sp>
      <p:sp>
        <p:nvSpPr>
          <p:cNvPr id="8" name="Rectangle 2"/>
          <p:cNvSpPr txBox="1">
            <a:spLocks noChangeArrowheads="1"/>
          </p:cNvSpPr>
          <p:nvPr/>
        </p:nvSpPr>
        <p:spPr>
          <a:xfrm>
            <a:off x="831850" y="358775"/>
            <a:ext cx="7772400" cy="838200"/>
          </a:xfrm>
          <a:prstGeom prst="rect">
            <a:avLst/>
          </a:prstGeom>
        </p:spPr>
        <p:txBody>
          <a:bodyPr/>
          <a:lstStyle/>
          <a:p>
            <a:pPr algn="ctr" fontAlgn="auto">
              <a:spcAft>
                <a:spcPts val="0"/>
              </a:spcAft>
              <a:defRPr/>
            </a:pPr>
            <a:r>
              <a:rPr lang="en-US" sz="3200" spc="-100" dirty="0">
                <a:solidFill>
                  <a:schemeClr val="tx2">
                    <a:satMod val="200000"/>
                  </a:schemeClr>
                </a:solidFill>
                <a:latin typeface="Calibri" pitchFamily="34" charset="0"/>
                <a:ea typeface="+mj-ea"/>
                <a:cs typeface="+mj-cs"/>
              </a:rPr>
              <a:t/>
            </a:r>
            <a:br>
              <a:rPr lang="en-US" sz="3200" spc="-100" dirty="0">
                <a:solidFill>
                  <a:schemeClr val="tx2">
                    <a:satMod val="200000"/>
                  </a:schemeClr>
                </a:solidFill>
                <a:latin typeface="Calibri" pitchFamily="34" charset="0"/>
                <a:ea typeface="+mj-ea"/>
                <a:cs typeface="+mj-cs"/>
              </a:rPr>
            </a:br>
            <a:r>
              <a:rPr lang="en-US" sz="3200" spc="-100" dirty="0">
                <a:solidFill>
                  <a:schemeClr val="tx2">
                    <a:satMod val="200000"/>
                  </a:schemeClr>
                </a:solidFill>
                <a:latin typeface="Calibri" pitchFamily="34" charset="0"/>
                <a:ea typeface="+mj-ea"/>
                <a:cs typeface="+mj-cs"/>
              </a:rPr>
              <a:t>Acne</a:t>
            </a:r>
            <a:br>
              <a:rPr lang="en-US" sz="3200" spc="-100" dirty="0">
                <a:solidFill>
                  <a:schemeClr val="tx2">
                    <a:satMod val="200000"/>
                  </a:schemeClr>
                </a:solidFill>
                <a:latin typeface="Calibri" pitchFamily="34" charset="0"/>
                <a:ea typeface="+mj-ea"/>
                <a:cs typeface="+mj-cs"/>
              </a:rPr>
            </a:br>
            <a:endParaRPr lang="en-US" sz="3200" spc="-100" dirty="0">
              <a:solidFill>
                <a:schemeClr val="tx2">
                  <a:satMod val="200000"/>
                </a:schemeClr>
              </a:solidFill>
              <a:latin typeface="Calibri" pitchFamily="34" charset="0"/>
              <a:ea typeface="+mj-ea"/>
              <a:cs typeface="+mj-cs"/>
            </a:endParaRPr>
          </a:p>
        </p:txBody>
      </p:sp>
      <p:cxnSp>
        <p:nvCxnSpPr>
          <p:cNvPr id="9" name="Straight Connector 8"/>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1000132"/>
          </a:xfrm>
          <a:solidFill>
            <a:schemeClr val="bg1">
              <a:lumMod val="95000"/>
            </a:schemeClr>
          </a:solidFill>
        </p:spPr>
        <p:txBody>
          <a:bodyPr>
            <a:noAutofit/>
          </a:bodyPr>
          <a:lstStyle/>
          <a:p>
            <a:r>
              <a:rPr lang="en-US" sz="3200" b="1" dirty="0" smtClean="0"/>
              <a:t>Laboratory Diagnosis of Staphylococial Infection  </a:t>
            </a:r>
            <a:endParaRPr lang="en-US" sz="3200" b="1" dirty="0"/>
          </a:p>
        </p:txBody>
      </p:sp>
      <p:sp>
        <p:nvSpPr>
          <p:cNvPr id="3" name="Content Placeholder 2"/>
          <p:cNvSpPr>
            <a:spLocks noGrp="1"/>
          </p:cNvSpPr>
          <p:nvPr>
            <p:ph idx="1"/>
          </p:nvPr>
        </p:nvSpPr>
        <p:spPr>
          <a:xfrm>
            <a:off x="457200" y="1214422"/>
            <a:ext cx="8229600" cy="4525963"/>
          </a:xfrm>
        </p:spPr>
        <p:txBody>
          <a:bodyPr/>
          <a:lstStyle/>
          <a:p>
            <a:pPr>
              <a:buNone/>
            </a:pPr>
            <a:r>
              <a:rPr lang="en-US" sz="3600" b="1" dirty="0" smtClean="0">
                <a:solidFill>
                  <a:srgbClr val="FF0000"/>
                </a:solidFill>
              </a:rPr>
              <a:t>Diagnosis</a:t>
            </a:r>
          </a:p>
          <a:p>
            <a:r>
              <a:rPr lang="en-US" dirty="0" smtClean="0">
                <a:solidFill>
                  <a:srgbClr val="00B0F0"/>
                </a:solidFill>
              </a:rPr>
              <a:t>Sample collection and Transportation</a:t>
            </a:r>
          </a:p>
          <a:p>
            <a:r>
              <a:rPr lang="en-US" dirty="0" smtClean="0">
                <a:solidFill>
                  <a:srgbClr val="7030A0"/>
                </a:solidFill>
              </a:rPr>
              <a:t>Direct smear Microscopy</a:t>
            </a:r>
          </a:p>
          <a:p>
            <a:r>
              <a:rPr lang="en-US" dirty="0" smtClean="0">
                <a:solidFill>
                  <a:srgbClr val="C00000"/>
                </a:solidFill>
              </a:rPr>
              <a:t>Culture</a:t>
            </a:r>
          </a:p>
          <a:p>
            <a:r>
              <a:rPr lang="en-US" dirty="0" smtClean="0"/>
              <a:t>Biochemicals </a:t>
            </a:r>
          </a:p>
          <a:p>
            <a:r>
              <a:rPr lang="en-US" dirty="0" smtClean="0">
                <a:solidFill>
                  <a:schemeClr val="accent6">
                    <a:lumMod val="50000"/>
                  </a:schemeClr>
                </a:solidFill>
              </a:rPr>
              <a:t>Typing of Staphylococcus aureus</a:t>
            </a:r>
          </a:p>
          <a:p>
            <a:r>
              <a:rPr lang="en-US" dirty="0" smtClean="0"/>
              <a:t>Antibiotic Sensitivity Testing (AST)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525963"/>
          </a:xfrm>
        </p:spPr>
        <p:txBody>
          <a:bodyPr>
            <a:normAutofit lnSpcReduction="10000"/>
          </a:bodyPr>
          <a:lstStyle/>
          <a:p>
            <a:pPr algn="just">
              <a:buNone/>
            </a:pPr>
            <a:r>
              <a:rPr lang="en-US" b="1" dirty="0" smtClean="0">
                <a:solidFill>
                  <a:srgbClr val="FF0000"/>
                </a:solidFill>
              </a:rPr>
              <a:t>Laboratory Examination </a:t>
            </a:r>
          </a:p>
          <a:p>
            <a:pPr algn="just"/>
            <a:r>
              <a:rPr lang="en-US" dirty="0" smtClean="0"/>
              <a:t>No laboratory examinations required.</a:t>
            </a:r>
          </a:p>
          <a:p>
            <a:pPr algn="just"/>
            <a:r>
              <a:rPr lang="en-US" dirty="0" smtClean="0"/>
              <a:t>If there is suspicion of an endocrine disorder, free testosterone, follicle-stimulating hormone, luteinizing hormone should be determined to exclude hormonal imbalance. </a:t>
            </a:r>
          </a:p>
          <a:p>
            <a:pPr algn="just"/>
            <a:r>
              <a:rPr lang="en-US" dirty="0" err="1" smtClean="0"/>
              <a:t>Transaminases</a:t>
            </a:r>
            <a:r>
              <a:rPr lang="en-US" dirty="0" smtClean="0"/>
              <a:t> (ALT</a:t>
            </a:r>
            <a:r>
              <a:rPr lang="en-US" dirty="0" smtClean="0"/>
              <a:t>, AST), triglycerides, and cholesterol   levels  may be required if systemic isotretinoin treatment is planned </a:t>
            </a:r>
          </a:p>
        </p:txBody>
      </p:sp>
      <p:sp>
        <p:nvSpPr>
          <p:cNvPr id="4" name="Title 1"/>
          <p:cNvSpPr txBox="1">
            <a:spLocks/>
          </p:cNvSpPr>
          <p:nvPr/>
        </p:nvSpPr>
        <p:spPr>
          <a:xfrm>
            <a:off x="428596" y="71414"/>
            <a:ext cx="8229600" cy="1000132"/>
          </a:xfrm>
          <a:prstGeom prst="rect">
            <a:avLst/>
          </a:prstGeom>
          <a:solidFill>
            <a:schemeClr val="bg1">
              <a:lumMod val="95000"/>
            </a:schemeClr>
          </a:solidFill>
        </p:spPr>
        <p:txBody>
          <a:bodyPr vert="horz" lIns="91440" tIns="45720" rIns="91440" bIns="45720" rtlCol="0" anchor="ctr">
            <a:noAutofit/>
          </a:bodyPr>
          <a:lstStyle/>
          <a:p>
            <a:pPr algn="ctr">
              <a:spcBef>
                <a:spcPct val="0"/>
              </a:spcBef>
            </a:pPr>
            <a:r>
              <a:rPr lang="en-US" sz="3200" b="1" dirty="0" smtClean="0">
                <a:solidFill>
                  <a:schemeClr val="accent2">
                    <a:lumMod val="75000"/>
                  </a:schemeClr>
                </a:solidFill>
                <a:latin typeface="+mj-lt"/>
                <a:ea typeface="+mj-ea"/>
                <a:cs typeface="+mj-cs"/>
              </a:rPr>
              <a:t>Laboratory Diagnosis of </a:t>
            </a:r>
            <a:r>
              <a:rPr lang="en-US" sz="3200" b="1" i="1" dirty="0" smtClean="0">
                <a:solidFill>
                  <a:schemeClr val="accent2">
                    <a:lumMod val="75000"/>
                  </a:schemeClr>
                </a:solidFill>
                <a:latin typeface="+mj-lt"/>
                <a:ea typeface="+mj-ea"/>
                <a:cs typeface="+mj-cs"/>
              </a:rPr>
              <a:t>Propionibacterium acnes</a:t>
            </a:r>
            <a:r>
              <a:rPr lang="en-US" sz="3200" b="1" dirty="0" smtClean="0">
                <a:solidFill>
                  <a:schemeClr val="accent2">
                    <a:lumMod val="75000"/>
                  </a:schemeClr>
                </a:solidFill>
                <a:latin typeface="+mj-lt"/>
                <a:ea typeface="+mj-ea"/>
                <a:cs typeface="+mj-cs"/>
              </a:rPr>
              <a:t> Infection  </a:t>
            </a:r>
            <a:endParaRPr lang="en-US" sz="3200" b="1" dirty="0">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lassconnection.s3.amazonaws.com/330/flashcards/3731330/jpg/proprionibacterium_acnes_large-144A036B9CA45D18F42.jpg"/>
          <p:cNvPicPr>
            <a:picLocks noChangeAspect="1" noChangeArrowheads="1"/>
          </p:cNvPicPr>
          <p:nvPr/>
        </p:nvPicPr>
        <p:blipFill>
          <a:blip r:embed="rId2" cstate="print"/>
          <a:srcRect/>
          <a:stretch>
            <a:fillRect/>
          </a:stretch>
        </p:blipFill>
        <p:spPr bwMode="auto">
          <a:xfrm>
            <a:off x="2133600" y="685800"/>
            <a:ext cx="5359400" cy="36576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38915" name="Rectangle 3"/>
          <p:cNvSpPr>
            <a:spLocks noChangeArrowheads="1"/>
          </p:cNvSpPr>
          <p:nvPr/>
        </p:nvSpPr>
        <p:spPr bwMode="auto">
          <a:xfrm>
            <a:off x="838200" y="4724400"/>
            <a:ext cx="7467600" cy="954088"/>
          </a:xfrm>
          <a:prstGeom prst="rect">
            <a:avLst/>
          </a:prstGeom>
          <a:noFill/>
          <a:ln w="9525">
            <a:noFill/>
            <a:miter lim="800000"/>
            <a:headEnd/>
            <a:tailEnd/>
          </a:ln>
        </p:spPr>
        <p:txBody>
          <a:bodyPr>
            <a:spAutoFit/>
          </a:bodyPr>
          <a:lstStyle/>
          <a:p>
            <a:pPr algn="ctr"/>
            <a:r>
              <a:rPr lang="en-US" sz="2800" b="1" i="1"/>
              <a:t>Propionibacterium acnes </a:t>
            </a:r>
          </a:p>
          <a:p>
            <a:pPr algn="ctr"/>
            <a:r>
              <a:rPr lang="en-US" sz="2800" b="1"/>
              <a:t>Pleomorphic, </a:t>
            </a:r>
            <a:r>
              <a:rPr lang="en-US" sz="2800" b="1">
                <a:solidFill>
                  <a:srgbClr val="7030A0"/>
                </a:solidFill>
              </a:rPr>
              <a:t>gram-positive</a:t>
            </a:r>
            <a:r>
              <a:rPr lang="en-US" sz="2800" b="1"/>
              <a:t> rods</a:t>
            </a:r>
            <a:r>
              <a:rPr lang="en-US" sz="2800" b="1">
                <a:latin typeface="Verdana"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Box 4"/>
          <p:cNvSpPr txBox="1">
            <a:spLocks noChangeArrowheads="1"/>
          </p:cNvSpPr>
          <p:nvPr/>
        </p:nvSpPr>
        <p:spPr bwMode="auto">
          <a:xfrm>
            <a:off x="357188" y="1143001"/>
            <a:ext cx="3566740" cy="5386090"/>
          </a:xfrm>
          <a:prstGeom prst="rect">
            <a:avLst/>
          </a:prstGeom>
          <a:noFill/>
          <a:ln w="9525">
            <a:noFill/>
            <a:miter lim="800000"/>
            <a:headEnd/>
            <a:tailEnd/>
          </a:ln>
        </p:spPr>
        <p:txBody>
          <a:bodyPr wrap="square">
            <a:spAutoFit/>
          </a:bodyPr>
          <a:lstStyle/>
          <a:p>
            <a:pPr marL="539750" lvl="1" indent="-514350" algn="just" rtl="0">
              <a:lnSpc>
                <a:spcPct val="150000"/>
              </a:lnSpc>
              <a:buClr>
                <a:srgbClr val="C00000"/>
              </a:buClr>
              <a:buSzPct val="95000"/>
              <a:buFont typeface="Calibri" pitchFamily="34" charset="0"/>
              <a:buAutoNum type="romanUcPeriod"/>
            </a:pPr>
            <a:r>
              <a:rPr lang="en-US" b="1" dirty="0">
                <a:solidFill>
                  <a:srgbClr val="C00000"/>
                </a:solidFill>
                <a:cs typeface="Arial" pitchFamily="34" charset="0"/>
              </a:rPr>
              <a:t>Adults:</a:t>
            </a:r>
          </a:p>
          <a:p>
            <a:pPr marL="812800" lvl="2" indent="-514350" algn="just" rtl="0">
              <a:lnSpc>
                <a:spcPct val="150000"/>
              </a:lnSpc>
              <a:buClr>
                <a:srgbClr val="C00000"/>
              </a:buClr>
              <a:buSzPct val="95000"/>
              <a:buFont typeface="Wingdings" pitchFamily="2" charset="2"/>
              <a:buChar char="Ø"/>
            </a:pPr>
            <a:r>
              <a:rPr lang="en-US" b="1" dirty="0">
                <a:solidFill>
                  <a:srgbClr val="000066"/>
                </a:solidFill>
                <a:cs typeface="Arial" pitchFamily="34" charset="0"/>
              </a:rPr>
              <a:t>Male: shorter than female. </a:t>
            </a:r>
          </a:p>
          <a:p>
            <a:pPr marL="812800" lvl="2" indent="-514350" algn="just" rtl="0">
              <a:lnSpc>
                <a:spcPct val="150000"/>
              </a:lnSpc>
              <a:buClr>
                <a:srgbClr val="C00000"/>
              </a:buClr>
              <a:buSzPct val="95000"/>
              <a:buFont typeface="Wingdings" pitchFamily="2" charset="2"/>
              <a:buChar char="Ø"/>
            </a:pPr>
            <a:r>
              <a:rPr lang="en-US" b="1" dirty="0">
                <a:solidFill>
                  <a:srgbClr val="000066"/>
                </a:solidFill>
                <a:cs typeface="Arial" pitchFamily="34" charset="0"/>
              </a:rPr>
              <a:t>Female: </a:t>
            </a:r>
            <a:r>
              <a:rPr lang="en-US" b="1" dirty="0" err="1">
                <a:solidFill>
                  <a:srgbClr val="000066"/>
                </a:solidFill>
                <a:cs typeface="Arial" pitchFamily="34" charset="0"/>
              </a:rPr>
              <a:t>Layes</a:t>
            </a:r>
            <a:r>
              <a:rPr lang="en-US" b="1" dirty="0">
                <a:solidFill>
                  <a:srgbClr val="000066"/>
                </a:solidFill>
                <a:cs typeface="Arial" pitchFamily="34" charset="0"/>
              </a:rPr>
              <a:t>  </a:t>
            </a:r>
            <a:r>
              <a:rPr lang="en-US" b="1" dirty="0" err="1">
                <a:solidFill>
                  <a:srgbClr val="000066"/>
                </a:solidFill>
                <a:cs typeface="Arial" pitchFamily="34" charset="0"/>
              </a:rPr>
              <a:t>micrifilaria</a:t>
            </a:r>
            <a:r>
              <a:rPr lang="en-US" b="1" dirty="0">
                <a:solidFill>
                  <a:srgbClr val="000066"/>
                </a:solidFill>
                <a:cs typeface="Arial" pitchFamily="34" charset="0"/>
              </a:rPr>
              <a:t> in subcutaneous nodules</a:t>
            </a:r>
            <a:r>
              <a:rPr lang="en-US" b="1" dirty="0" smtClean="0">
                <a:solidFill>
                  <a:srgbClr val="000066"/>
                </a:solidFill>
                <a:cs typeface="Arial" pitchFamily="34" charset="0"/>
              </a:rPr>
              <a:t>.</a:t>
            </a:r>
          </a:p>
          <a:p>
            <a:pPr marL="539750" lvl="1" indent="-514350" algn="just">
              <a:lnSpc>
                <a:spcPct val="200000"/>
              </a:lnSpc>
              <a:buClr>
                <a:srgbClr val="C00000"/>
              </a:buClr>
              <a:buSzPct val="95000"/>
              <a:buFont typeface="Calibri" pitchFamily="34" charset="0"/>
              <a:buAutoNum type="romanUcPeriod" startAt="2"/>
            </a:pPr>
            <a:r>
              <a:rPr lang="en-US" sz="2800" b="1" dirty="0" smtClean="0">
                <a:solidFill>
                  <a:srgbClr val="C00000"/>
                </a:solidFill>
                <a:cs typeface="Arial" pitchFamily="34" charset="0"/>
              </a:rPr>
              <a:t>Microfilaria:</a:t>
            </a:r>
          </a:p>
          <a:p>
            <a:pPr marL="812800" lvl="2" indent="-514350" algn="just">
              <a:lnSpc>
                <a:spcPct val="200000"/>
              </a:lnSpc>
              <a:buClr>
                <a:srgbClr val="C00000"/>
              </a:buClr>
              <a:buSzPct val="95000"/>
              <a:buFont typeface="Wingdings" pitchFamily="2" charset="2"/>
              <a:buChar char="Ø"/>
            </a:pPr>
            <a:r>
              <a:rPr lang="en-US" b="1" dirty="0" smtClean="0">
                <a:solidFill>
                  <a:srgbClr val="000066"/>
                </a:solidFill>
                <a:cs typeface="Arial" pitchFamily="34" charset="0"/>
              </a:rPr>
              <a:t>Smooth curves.</a:t>
            </a:r>
          </a:p>
          <a:p>
            <a:pPr marL="812800" lvl="2" indent="-514350" algn="just">
              <a:lnSpc>
                <a:spcPct val="200000"/>
              </a:lnSpc>
              <a:buClr>
                <a:srgbClr val="C00000"/>
              </a:buClr>
              <a:buSzPct val="95000"/>
              <a:buFont typeface="Wingdings" pitchFamily="2" charset="2"/>
              <a:buChar char="Ø"/>
            </a:pPr>
            <a:r>
              <a:rPr lang="en-US" b="1" dirty="0" smtClean="0">
                <a:solidFill>
                  <a:srgbClr val="000066"/>
                </a:solidFill>
                <a:cs typeface="Arial" pitchFamily="34" charset="0"/>
              </a:rPr>
              <a:t>Non sheathed.</a:t>
            </a:r>
          </a:p>
          <a:p>
            <a:pPr marL="812800" lvl="2" indent="-514350" algn="just">
              <a:lnSpc>
                <a:spcPct val="200000"/>
              </a:lnSpc>
              <a:buClr>
                <a:srgbClr val="C00000"/>
              </a:buClr>
              <a:buSzPct val="95000"/>
              <a:buFont typeface="Wingdings" pitchFamily="2" charset="2"/>
              <a:buChar char="Ø"/>
            </a:pPr>
            <a:r>
              <a:rPr lang="en-US" b="1" dirty="0" smtClean="0">
                <a:solidFill>
                  <a:srgbClr val="000066"/>
                </a:solidFill>
                <a:cs typeface="Arial" pitchFamily="34" charset="0"/>
              </a:rPr>
              <a:t>Anterior end &amp; tail free of nuclei.</a:t>
            </a:r>
          </a:p>
          <a:p>
            <a:pPr marL="812800" lvl="2" indent="-514350" algn="just">
              <a:lnSpc>
                <a:spcPct val="200000"/>
              </a:lnSpc>
              <a:buClr>
                <a:srgbClr val="C00000"/>
              </a:buClr>
              <a:buSzPct val="95000"/>
              <a:buFont typeface="Wingdings" pitchFamily="2" charset="2"/>
              <a:buChar char="Ø"/>
            </a:pPr>
            <a:r>
              <a:rPr lang="en-US" b="1" dirty="0" smtClean="0">
                <a:solidFill>
                  <a:srgbClr val="000066"/>
                </a:solidFill>
                <a:cs typeface="Arial" pitchFamily="34" charset="0"/>
              </a:rPr>
              <a:t>Not found in blood.</a:t>
            </a:r>
            <a:endParaRPr lang="ar-EG" b="1" dirty="0" smtClean="0">
              <a:solidFill>
                <a:srgbClr val="000066"/>
              </a:solidFill>
              <a:cs typeface="Arial" pitchFamily="34" charset="0"/>
            </a:endParaRPr>
          </a:p>
        </p:txBody>
      </p:sp>
      <p:sp>
        <p:nvSpPr>
          <p:cNvPr id="7" name="Slide Number Placeholder 6"/>
          <p:cNvSpPr>
            <a:spLocks noGrp="1"/>
          </p:cNvSpPr>
          <p:nvPr>
            <p:ph type="sldNum" sz="quarter" idx="12"/>
          </p:nvPr>
        </p:nvSpPr>
        <p:spPr/>
        <p:txBody>
          <a:bodyPr/>
          <a:lstStyle/>
          <a:p>
            <a:pPr>
              <a:defRPr/>
            </a:pPr>
            <a:fld id="{8D1E5333-3A0A-403E-B1C6-674CCE70BA5A}" type="slidenum">
              <a:rPr lang="ar-EG"/>
              <a:pPr>
                <a:defRPr/>
              </a:pPr>
              <a:t>22</a:t>
            </a:fld>
            <a:endParaRPr lang="ar-EG"/>
          </a:p>
        </p:txBody>
      </p:sp>
      <p:sp>
        <p:nvSpPr>
          <p:cNvPr id="10" name="مستطيل 9"/>
          <p:cNvSpPr/>
          <p:nvPr/>
        </p:nvSpPr>
        <p:spPr>
          <a:xfrm>
            <a:off x="395536" y="764704"/>
            <a:ext cx="4694808" cy="523220"/>
          </a:xfrm>
          <a:prstGeom prst="rect">
            <a:avLst/>
          </a:prstGeom>
        </p:spPr>
        <p:txBody>
          <a:bodyPr wrap="square">
            <a:spAutoFit/>
          </a:bodyPr>
          <a:lstStyle/>
          <a:p>
            <a:pPr lvl="0" algn="ctr">
              <a:defRPr/>
            </a:pPr>
            <a:r>
              <a:rPr lang="en-US" sz="2800" dirty="0" smtClean="0">
                <a:solidFill>
                  <a:srgbClr val="C00000"/>
                </a:solidFill>
                <a:latin typeface="Arial" pitchFamily="34" charset="0"/>
                <a:cs typeface="Arial" pitchFamily="34" charset="0"/>
              </a:rPr>
              <a:t>Morphological characters</a:t>
            </a:r>
            <a:endParaRPr lang="ar-EG" sz="2800" dirty="0">
              <a:solidFill>
                <a:srgbClr val="C00000"/>
              </a:solidFill>
              <a:latin typeface="Arial" pitchFamily="34" charset="0"/>
              <a:cs typeface="Arial" pitchFamily="34" charset="0"/>
            </a:endParaRPr>
          </a:p>
        </p:txBody>
      </p:sp>
      <p:pic>
        <p:nvPicPr>
          <p:cNvPr id="11" name="Picture 1" descr="C:\Documents and Settings\Admin\My Documents\Downloads\onchocerca microfilaria.jpg"/>
          <p:cNvPicPr>
            <a:picLocks noChangeAspect="1" noChangeArrowheads="1"/>
          </p:cNvPicPr>
          <p:nvPr/>
        </p:nvPicPr>
        <p:blipFill>
          <a:blip r:embed="rId2" cstate="print"/>
          <a:srcRect/>
          <a:stretch>
            <a:fillRect/>
          </a:stretch>
        </p:blipFill>
        <p:spPr bwMode="auto">
          <a:xfrm>
            <a:off x="4788024" y="1772816"/>
            <a:ext cx="2376264" cy="3232100"/>
          </a:xfrm>
          <a:prstGeom prst="rect">
            <a:avLst/>
          </a:prstGeom>
          <a:noFill/>
          <a:ln w="9525">
            <a:noFill/>
            <a:miter lim="800000"/>
            <a:headEnd/>
            <a:tailEnd/>
          </a:ln>
        </p:spPr>
      </p:pic>
      <p:sp>
        <p:nvSpPr>
          <p:cNvPr id="12" name="TextBox 3"/>
          <p:cNvSpPr txBox="1"/>
          <p:nvPr/>
        </p:nvSpPr>
        <p:spPr>
          <a:xfrm>
            <a:off x="539552" y="44624"/>
            <a:ext cx="8064896" cy="584775"/>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fontAlgn="auto">
              <a:spcBef>
                <a:spcPts val="0"/>
              </a:spcBef>
              <a:spcAft>
                <a:spcPts val="0"/>
              </a:spcAft>
              <a:defRPr/>
            </a:pPr>
            <a:r>
              <a:rPr lang="en-US" sz="3200" i="1" dirty="0" err="1">
                <a:solidFill>
                  <a:srgbClr val="C00000"/>
                </a:solidFill>
                <a:latin typeface="Arial" pitchFamily="34" charset="0"/>
                <a:cs typeface="Arial" pitchFamily="34" charset="0"/>
              </a:rPr>
              <a:t>Onchocercus</a:t>
            </a:r>
            <a:r>
              <a:rPr lang="en-US" sz="3200" i="1" dirty="0">
                <a:solidFill>
                  <a:srgbClr val="C00000"/>
                </a:solidFill>
                <a:latin typeface="Arial" pitchFamily="34" charset="0"/>
                <a:cs typeface="Arial" pitchFamily="34" charset="0"/>
              </a:rPr>
              <a:t> </a:t>
            </a:r>
            <a:r>
              <a:rPr lang="en-US" sz="3200" i="1" dirty="0" err="1" smtClean="0">
                <a:solidFill>
                  <a:srgbClr val="C00000"/>
                </a:solidFill>
                <a:latin typeface="Arial" pitchFamily="34" charset="0"/>
                <a:cs typeface="Arial" pitchFamily="34" charset="0"/>
              </a:rPr>
              <a:t>volvolus</a:t>
            </a:r>
            <a:r>
              <a:rPr lang="en-US" sz="3200" i="1" dirty="0" smtClean="0">
                <a:solidFill>
                  <a:srgbClr val="C00000"/>
                </a:solidFill>
                <a:latin typeface="Arial" pitchFamily="34" charset="0"/>
                <a:cs typeface="Arial" pitchFamily="34" charset="0"/>
              </a:rPr>
              <a:t> </a:t>
            </a:r>
            <a:r>
              <a:rPr lang="en-US" sz="2800" dirty="0" smtClean="0">
                <a:solidFill>
                  <a:srgbClr val="C00000"/>
                </a:solidFill>
                <a:latin typeface="Arial" pitchFamily="34" charset="0"/>
                <a:cs typeface="Arial" pitchFamily="34" charset="0"/>
              </a:rPr>
              <a:t>(River </a:t>
            </a:r>
            <a:r>
              <a:rPr lang="en-US" sz="2800" dirty="0">
                <a:solidFill>
                  <a:srgbClr val="C00000"/>
                </a:solidFill>
                <a:latin typeface="Arial" pitchFamily="34" charset="0"/>
                <a:cs typeface="Arial" pitchFamily="34" charset="0"/>
              </a:rPr>
              <a:t>Blindness worm) </a:t>
            </a:r>
            <a:endParaRPr lang="ar-EG" sz="2800" dirty="0">
              <a:solidFill>
                <a:srgbClr val="C0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485">
                                            <p:txEl>
                                              <p:pRg st="0" end="0"/>
                                            </p:txEl>
                                          </p:spTgt>
                                        </p:tgtEl>
                                        <p:attrNameLst>
                                          <p:attrName>style.visibility</p:attrName>
                                        </p:attrNameLst>
                                      </p:cBhvr>
                                      <p:to>
                                        <p:strVal val="visible"/>
                                      </p:to>
                                    </p:set>
                                    <p:animEffect transition="in" filter="strips(downLeft)">
                                      <p:cBhvr>
                                        <p:cTn id="12" dur="500"/>
                                        <p:tgtEl>
                                          <p:spTgt spid="204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0485">
                                            <p:txEl>
                                              <p:pRg st="1" end="1"/>
                                            </p:txEl>
                                          </p:spTgt>
                                        </p:tgtEl>
                                        <p:attrNameLst>
                                          <p:attrName>style.visibility</p:attrName>
                                        </p:attrNameLst>
                                      </p:cBhvr>
                                      <p:to>
                                        <p:strVal val="visible"/>
                                      </p:to>
                                    </p:set>
                                    <p:animEffect transition="in" filter="strips(downLeft)">
                                      <p:cBhvr>
                                        <p:cTn id="17" dur="500"/>
                                        <p:tgtEl>
                                          <p:spTgt spid="20485">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20485">
                                            <p:txEl>
                                              <p:pRg st="2" end="2"/>
                                            </p:txEl>
                                          </p:spTgt>
                                        </p:tgtEl>
                                        <p:attrNameLst>
                                          <p:attrName>style.visibility</p:attrName>
                                        </p:attrNameLst>
                                      </p:cBhvr>
                                      <p:to>
                                        <p:strVal val="visible"/>
                                      </p:to>
                                    </p:set>
                                    <p:animEffect transition="in" filter="strips(downLeft)">
                                      <p:cBhvr>
                                        <p:cTn id="20" dur="500"/>
                                        <p:tgtEl>
                                          <p:spTgt spid="2048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0485">
                                            <p:txEl>
                                              <p:pRg st="3" end="3"/>
                                            </p:txEl>
                                          </p:spTgt>
                                        </p:tgtEl>
                                        <p:attrNameLst>
                                          <p:attrName>style.visibility</p:attrName>
                                        </p:attrNameLst>
                                      </p:cBhvr>
                                      <p:to>
                                        <p:strVal val="visible"/>
                                      </p:to>
                                    </p:set>
                                    <p:animEffect transition="in" filter="strips(downLeft)">
                                      <p:cBhvr>
                                        <p:cTn id="25" dur="500"/>
                                        <p:tgtEl>
                                          <p:spTgt spid="2048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20485">
                                            <p:txEl>
                                              <p:pRg st="4" end="4"/>
                                            </p:txEl>
                                          </p:spTgt>
                                        </p:tgtEl>
                                        <p:attrNameLst>
                                          <p:attrName>style.visibility</p:attrName>
                                        </p:attrNameLst>
                                      </p:cBhvr>
                                      <p:to>
                                        <p:strVal val="visible"/>
                                      </p:to>
                                    </p:set>
                                    <p:animEffect transition="in" filter="strips(downLeft)">
                                      <p:cBhvr>
                                        <p:cTn id="30" dur="500"/>
                                        <p:tgtEl>
                                          <p:spTgt spid="20485">
                                            <p:txEl>
                                              <p:pRg st="4" end="4"/>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20485">
                                            <p:txEl>
                                              <p:pRg st="5" end="5"/>
                                            </p:txEl>
                                          </p:spTgt>
                                        </p:tgtEl>
                                        <p:attrNameLst>
                                          <p:attrName>style.visibility</p:attrName>
                                        </p:attrNameLst>
                                      </p:cBhvr>
                                      <p:to>
                                        <p:strVal val="visible"/>
                                      </p:to>
                                    </p:set>
                                    <p:animEffect transition="in" filter="strips(downLeft)">
                                      <p:cBhvr>
                                        <p:cTn id="33" dur="500"/>
                                        <p:tgtEl>
                                          <p:spTgt spid="20485">
                                            <p:txEl>
                                              <p:pRg st="5" end="5"/>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20485">
                                            <p:txEl>
                                              <p:pRg st="6" end="6"/>
                                            </p:txEl>
                                          </p:spTgt>
                                        </p:tgtEl>
                                        <p:attrNameLst>
                                          <p:attrName>style.visibility</p:attrName>
                                        </p:attrNameLst>
                                      </p:cBhvr>
                                      <p:to>
                                        <p:strVal val="visible"/>
                                      </p:to>
                                    </p:set>
                                    <p:animEffect transition="in" filter="strips(downLeft)">
                                      <p:cBhvr>
                                        <p:cTn id="36" dur="500"/>
                                        <p:tgtEl>
                                          <p:spTgt spid="20485">
                                            <p:txEl>
                                              <p:pRg st="6" end="6"/>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20485">
                                            <p:txEl>
                                              <p:pRg st="7" end="7"/>
                                            </p:txEl>
                                          </p:spTgt>
                                        </p:tgtEl>
                                        <p:attrNameLst>
                                          <p:attrName>style.visibility</p:attrName>
                                        </p:attrNameLst>
                                      </p:cBhvr>
                                      <p:to>
                                        <p:strVal val="visible"/>
                                      </p:to>
                                    </p:set>
                                    <p:animEffect transition="in" filter="strips(downLeft)">
                                      <p:cBhvr>
                                        <p:cTn id="39" dur="500"/>
                                        <p:tgtEl>
                                          <p:spTgt spid="20485">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trips(down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classconnection.s3.amazonaws.com/714/flashcards/2791714/jpg/tsi-13E70F9699F602D152B.jpg"/>
          <p:cNvPicPr>
            <a:picLocks noGrp="1" noChangeAspect="1" noChangeArrowheads="1"/>
          </p:cNvPicPr>
          <p:nvPr>
            <p:ph idx="1"/>
          </p:nvPr>
        </p:nvPicPr>
        <p:blipFill rotWithShape="1">
          <a:blip r:embed="rId2" cstate="print"/>
          <a:srcRect r="58645"/>
          <a:stretch/>
        </p:blipFill>
        <p:spPr>
          <a:xfrm>
            <a:off x="3505200" y="762000"/>
            <a:ext cx="2324100" cy="3916363"/>
          </a:xfrm>
          <a:effectLst>
            <a:outerShdw blurRad="292100" dist="139700" dir="2700000" algn="tl" rotWithShape="0">
              <a:srgbClr val="333333">
                <a:alpha val="65000"/>
              </a:srgbClr>
            </a:outerShdw>
          </a:effectLst>
          <a:extLst>
            <a:ext uri="{909E8E84-426E-40DD-AFC4-6F175D3DCCD1}"/>
          </a:extLst>
        </p:spPr>
      </p:pic>
      <p:sp>
        <p:nvSpPr>
          <p:cNvPr id="44035" name="Rectangle 5"/>
          <p:cNvSpPr>
            <a:spLocks noChangeArrowheads="1"/>
          </p:cNvSpPr>
          <p:nvPr/>
        </p:nvSpPr>
        <p:spPr bwMode="auto">
          <a:xfrm>
            <a:off x="533400" y="4800600"/>
            <a:ext cx="8229600" cy="1200150"/>
          </a:xfrm>
          <a:prstGeom prst="rect">
            <a:avLst/>
          </a:prstGeom>
          <a:noFill/>
          <a:ln w="9525">
            <a:noFill/>
            <a:miter lim="800000"/>
            <a:headEnd/>
            <a:tailEnd/>
          </a:ln>
        </p:spPr>
        <p:txBody>
          <a:bodyPr>
            <a:spAutoFit/>
          </a:bodyPr>
          <a:lstStyle/>
          <a:p>
            <a:r>
              <a:rPr lang="en-US" sz="2400" b="1" i="1"/>
              <a:t>Pseudomonas  aeruginosa  on </a:t>
            </a:r>
            <a:r>
              <a:rPr lang="en-US" sz="2400"/>
              <a:t>Triple Sugar Iron agar:</a:t>
            </a:r>
          </a:p>
          <a:p>
            <a:r>
              <a:rPr lang="en-US" sz="2400"/>
              <a:t>Growth; red slant, red butt, no gas, no H </a:t>
            </a:r>
            <a:r>
              <a:rPr lang="en-US" sz="2400" baseline="-25000"/>
              <a:t>2 </a:t>
            </a:r>
            <a:r>
              <a:rPr lang="en-US" sz="2400"/>
              <a:t>S produced</a:t>
            </a:r>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blinds(horizontal)">
                                      <p:cBhvr>
                                        <p:cTn id="12"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25963"/>
          </a:xfrm>
        </p:spPr>
        <p:txBody>
          <a:bodyPr/>
          <a:lstStyle/>
          <a:p>
            <a:pPr>
              <a:buNone/>
            </a:pPr>
            <a:r>
              <a:rPr lang="en-US" b="1" dirty="0" smtClean="0">
                <a:solidFill>
                  <a:schemeClr val="accent6">
                    <a:lumMod val="50000"/>
                  </a:schemeClr>
                </a:solidFill>
              </a:rPr>
              <a:t>Sample Collection </a:t>
            </a:r>
          </a:p>
          <a:p>
            <a:pPr>
              <a:buNone/>
            </a:pPr>
            <a:r>
              <a:rPr lang="en-US" dirty="0" smtClean="0">
                <a:solidFill>
                  <a:srgbClr val="7030A0"/>
                </a:solidFill>
              </a:rPr>
              <a:t>Type of sample depends on the site of infection.</a:t>
            </a:r>
            <a:endParaRPr lang="en-US" dirty="0">
              <a:solidFill>
                <a:srgbClr val="7030A0"/>
              </a:solidFill>
            </a:endParaRPr>
          </a:p>
        </p:txBody>
      </p:sp>
      <p:pic>
        <p:nvPicPr>
          <p:cNvPr id="1026" name="Picture 2"/>
          <p:cNvPicPr>
            <a:picLocks noChangeAspect="1" noChangeArrowheads="1"/>
          </p:cNvPicPr>
          <p:nvPr/>
        </p:nvPicPr>
        <p:blipFill>
          <a:blip r:embed="rId2" cstate="print"/>
          <a:srcRect/>
          <a:stretch>
            <a:fillRect/>
          </a:stretch>
        </p:blipFill>
        <p:spPr bwMode="auto">
          <a:xfrm>
            <a:off x="714348" y="2571744"/>
            <a:ext cx="7486650" cy="3467100"/>
          </a:xfrm>
          <a:prstGeom prst="rect">
            <a:avLst/>
          </a:prstGeom>
          <a:noFill/>
          <a:ln w="9525">
            <a:noFill/>
            <a:miter lim="800000"/>
            <a:headEnd/>
            <a:tailEnd/>
          </a:ln>
          <a:effectLst/>
        </p:spPr>
      </p:pic>
      <p:sp>
        <p:nvSpPr>
          <p:cNvPr id="6" name="Title 1"/>
          <p:cNvSpPr>
            <a:spLocks noGrp="1"/>
          </p:cNvSpPr>
          <p:nvPr>
            <p:ph type="title"/>
          </p:nvPr>
        </p:nvSpPr>
        <p:spPr>
          <a:xfrm>
            <a:off x="428596" y="71414"/>
            <a:ext cx="8229600" cy="1000132"/>
          </a:xfrm>
          <a:solidFill>
            <a:schemeClr val="bg1">
              <a:lumMod val="95000"/>
            </a:schemeClr>
          </a:solidFill>
        </p:spPr>
        <p:txBody>
          <a:bodyPr>
            <a:noAutofit/>
          </a:bodyPr>
          <a:lstStyle/>
          <a:p>
            <a:r>
              <a:rPr lang="en-US" sz="3200" b="1" dirty="0" smtClean="0"/>
              <a:t>Laboratory Diagnosis of Staphylococial Infection  </a:t>
            </a:r>
            <a:endParaRPr lang="en-US" sz="3200" b="1" dirty="0"/>
          </a:p>
        </p:txBody>
      </p:sp>
      <p:sp>
        <p:nvSpPr>
          <p:cNvPr id="7" name="Rectangle 6"/>
          <p:cNvSpPr/>
          <p:nvPr/>
        </p:nvSpPr>
        <p:spPr>
          <a:xfrm>
            <a:off x="785786" y="3071810"/>
            <a:ext cx="7358114" cy="500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i.pinimg.com/originals/05/d6/e3/05d6e3c26bce07f9d2f1c5e27692c2cf.jpg"/>
          <p:cNvPicPr>
            <a:picLocks noChangeAspect="1" noChangeArrowheads="1"/>
          </p:cNvPicPr>
          <p:nvPr/>
        </p:nvPicPr>
        <p:blipFill>
          <a:blip r:embed="rId2" cstate="print"/>
          <a:srcRect/>
          <a:stretch>
            <a:fillRect/>
          </a:stretch>
        </p:blipFill>
        <p:spPr bwMode="auto">
          <a:xfrm>
            <a:off x="357158" y="285728"/>
            <a:ext cx="8358246" cy="6572272"/>
          </a:xfrm>
          <a:prstGeom prst="rect">
            <a:avLst/>
          </a:prstGeom>
          <a:noFill/>
        </p:spPr>
      </p:pic>
      <p:sp>
        <p:nvSpPr>
          <p:cNvPr id="4" name="Rectangle 3"/>
          <p:cNvSpPr/>
          <p:nvPr/>
        </p:nvSpPr>
        <p:spPr>
          <a:xfrm>
            <a:off x="-32" y="6577607"/>
            <a:ext cx="2255746" cy="307777"/>
          </a:xfrm>
          <a:prstGeom prst="rect">
            <a:avLst/>
          </a:prstGeom>
        </p:spPr>
        <p:txBody>
          <a:bodyPr wrap="none">
            <a:spAutoFit/>
          </a:bodyPr>
          <a:lstStyle/>
          <a:p>
            <a:r>
              <a:rPr lang="en-US" sz="1400" b="1" dirty="0" smtClean="0">
                <a:solidFill>
                  <a:srgbClr val="FF0000"/>
                </a:solidFill>
              </a:rPr>
              <a:t>Oxidative fermentative (OF)</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4929222" cy="5643602"/>
          </a:xfrm>
        </p:spPr>
        <p:txBody>
          <a:bodyPr>
            <a:normAutofit fontScale="92500" lnSpcReduction="10000"/>
          </a:bodyPr>
          <a:lstStyle/>
          <a:p>
            <a:pPr algn="just">
              <a:buNone/>
            </a:pPr>
            <a:r>
              <a:rPr lang="en-US" b="1" dirty="0" smtClean="0">
                <a:solidFill>
                  <a:srgbClr val="FF0000"/>
                </a:solidFill>
              </a:rPr>
              <a:t>Direct Smear Microscopy </a:t>
            </a:r>
          </a:p>
          <a:p>
            <a:pPr algn="just"/>
            <a:r>
              <a:rPr lang="en-US" dirty="0" smtClean="0"/>
              <a:t>Staphylococcus </a:t>
            </a:r>
            <a:r>
              <a:rPr lang="en-US" dirty="0" smtClean="0"/>
              <a:t>measuring 0.5-1.5 microns </a:t>
            </a:r>
          </a:p>
          <a:p>
            <a:pPr algn="just"/>
            <a:r>
              <a:rPr lang="en-US" dirty="0" smtClean="0"/>
              <a:t>Present within and outside PMNs</a:t>
            </a:r>
          </a:p>
          <a:p>
            <a:pPr>
              <a:buNone/>
            </a:pPr>
            <a:r>
              <a:rPr lang="en-US" sz="3500" b="1" dirty="0" smtClean="0">
                <a:solidFill>
                  <a:srgbClr val="FF0000"/>
                </a:solidFill>
              </a:rPr>
              <a:t>Culture  </a:t>
            </a:r>
            <a:endParaRPr lang="en-US" b="1" dirty="0" smtClean="0">
              <a:solidFill>
                <a:srgbClr val="FF0000"/>
              </a:solidFill>
            </a:endParaRPr>
          </a:p>
          <a:p>
            <a:r>
              <a:rPr lang="en-US" dirty="0" smtClean="0"/>
              <a:t>Blood agar </a:t>
            </a:r>
          </a:p>
          <a:p>
            <a:pPr lvl="2"/>
            <a:r>
              <a:rPr lang="en-US" sz="2800" dirty="0" smtClean="0"/>
              <a:t>Colonies are beta-hemolytic </a:t>
            </a:r>
          </a:p>
          <a:p>
            <a:r>
              <a:rPr lang="en-US" dirty="0" smtClean="0"/>
              <a:t>MSA  (Selective media)</a:t>
            </a:r>
          </a:p>
          <a:p>
            <a:pPr lvl="2"/>
            <a:r>
              <a:rPr lang="en-US" sz="2800" dirty="0" smtClean="0"/>
              <a:t>1% Mannitol + 7.5% NaCl + phenol red </a:t>
            </a:r>
          </a:p>
          <a:p>
            <a:pPr algn="just"/>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5607786" y="714356"/>
            <a:ext cx="3536214" cy="2357454"/>
          </a:xfrm>
          <a:prstGeom prst="rect">
            <a:avLst/>
          </a:prstGeom>
          <a:noFill/>
          <a:ln w="9525">
            <a:noFill/>
            <a:miter lim="800000"/>
            <a:headEnd/>
            <a:tailEnd/>
          </a:ln>
          <a:effectLst/>
        </p:spPr>
      </p:pic>
      <p:sp>
        <p:nvSpPr>
          <p:cNvPr id="6" name="Title 1"/>
          <p:cNvSpPr>
            <a:spLocks noGrp="1"/>
          </p:cNvSpPr>
          <p:nvPr>
            <p:ph type="title"/>
          </p:nvPr>
        </p:nvSpPr>
        <p:spPr>
          <a:xfrm>
            <a:off x="428596" y="71414"/>
            <a:ext cx="8229600" cy="1000132"/>
          </a:xfrm>
          <a:solidFill>
            <a:schemeClr val="bg1">
              <a:lumMod val="95000"/>
            </a:schemeClr>
          </a:solidFill>
        </p:spPr>
        <p:txBody>
          <a:bodyPr>
            <a:noAutofit/>
          </a:bodyPr>
          <a:lstStyle/>
          <a:p>
            <a:r>
              <a:rPr lang="en-US" sz="3200" b="1" dirty="0" smtClean="0"/>
              <a:t>Laboratory Diagnosis of Staphylococial Infection  </a:t>
            </a:r>
            <a:endParaRPr lang="en-US" sz="3200" b="1" dirty="0"/>
          </a:p>
        </p:txBody>
      </p:sp>
      <p:pic>
        <p:nvPicPr>
          <p:cNvPr id="7" name="Picture 2"/>
          <p:cNvPicPr>
            <a:picLocks noChangeAspect="1" noChangeArrowheads="1"/>
          </p:cNvPicPr>
          <p:nvPr/>
        </p:nvPicPr>
        <p:blipFill>
          <a:blip r:embed="rId3" cstate="print"/>
          <a:srcRect/>
          <a:stretch>
            <a:fillRect/>
          </a:stretch>
        </p:blipFill>
        <p:spPr bwMode="auto">
          <a:xfrm>
            <a:off x="4357686" y="3143248"/>
            <a:ext cx="2456165" cy="2000264"/>
          </a:xfrm>
          <a:prstGeom prst="rect">
            <a:avLst/>
          </a:prstGeom>
          <a:noFill/>
          <a:ln w="9525">
            <a:noFill/>
            <a:miter lim="800000"/>
            <a:headEnd/>
            <a:tailEnd/>
          </a:ln>
          <a:effectLst/>
        </p:spPr>
      </p:pic>
      <p:pic>
        <p:nvPicPr>
          <p:cNvPr id="8" name="Picture 2" descr="https://www.researchgate.net/profile/Tufail_Hussain4/publication/319664218/figure/fig2/AS:541641883820032@1506148896370/Figure-2-Growth-of-Staphylococcus-aureus-on-Mannitol-salt-agar_Q320.jpg"/>
          <p:cNvPicPr>
            <a:picLocks noChangeAspect="1" noChangeArrowheads="1"/>
          </p:cNvPicPr>
          <p:nvPr/>
        </p:nvPicPr>
        <p:blipFill>
          <a:blip r:embed="rId4" cstate="print"/>
          <a:srcRect/>
          <a:stretch>
            <a:fillRect/>
          </a:stretch>
        </p:blipFill>
        <p:spPr bwMode="auto">
          <a:xfrm>
            <a:off x="6858016" y="4572008"/>
            <a:ext cx="2143108" cy="1857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linds(horizont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linds(horizontal)">
                                      <p:cBhvr>
                                        <p:cTn id="45" dur="500"/>
                                        <p:tgtEl>
                                          <p:spTgt spid="3">
                                            <p:txEl>
                                              <p:pRg st="6" end="6"/>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linds(horizont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linds(horizont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0" y="609600"/>
            <a:ext cx="4191000" cy="609600"/>
          </a:xfrm>
        </p:spPr>
        <p:txBody>
          <a:bodyPr>
            <a:normAutofit fontScale="70000" lnSpcReduction="20000"/>
          </a:bodyPr>
          <a:lstStyle/>
          <a:p>
            <a:pPr marL="0" indent="0" algn="ctr" eaLnBrk="1" hangingPunct="1">
              <a:buFont typeface="Wingdings 2" pitchFamily="18" charset="2"/>
              <a:buNone/>
            </a:pPr>
            <a:r>
              <a:rPr lang="en-US" i="1" smtClean="0">
                <a:latin typeface="Arial" pitchFamily="34" charset="0"/>
                <a:cs typeface="Arial" pitchFamily="34" charset="0"/>
              </a:rPr>
              <a:t>S. aureus </a:t>
            </a:r>
            <a:r>
              <a:rPr lang="en-US" smtClean="0">
                <a:latin typeface="Arial" pitchFamily="34" charset="0"/>
                <a:cs typeface="Arial" pitchFamily="34" charset="0"/>
              </a:rPr>
              <a:t>on mannitol salt agar</a:t>
            </a:r>
          </a:p>
        </p:txBody>
      </p:sp>
      <p:pic>
        <p:nvPicPr>
          <p:cNvPr id="4" name="Picture 4" descr="http://www.bio.umass.edu/biology/riley/sites/www.bio.umass.edu.biology.riley/files/MSAplate.jpg"/>
          <p:cNvPicPr>
            <a:picLocks noChangeAspect="1" noChangeArrowheads="1"/>
          </p:cNvPicPr>
          <p:nvPr/>
        </p:nvPicPr>
        <p:blipFill>
          <a:blip r:embed="rId2" cstate="print"/>
          <a:srcRect/>
          <a:stretch>
            <a:fillRect/>
          </a:stretch>
        </p:blipFill>
        <p:spPr bwMode="auto">
          <a:xfrm>
            <a:off x="609600" y="381000"/>
            <a:ext cx="3886200" cy="3067050"/>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5" name="Picture 2" descr="http://www.bacteriainphotos.com/cultivation%20media/BA%20larger/hemolysis%20on%20blood%20agar.jpg"/>
          <p:cNvPicPr>
            <a:picLocks noChangeAspect="1" noChangeArrowheads="1"/>
          </p:cNvPicPr>
          <p:nvPr/>
        </p:nvPicPr>
        <p:blipFill rotWithShape="1">
          <a:blip r:embed="rId3" cstate="print"/>
          <a:srcRect l="51909" t="52821" r="3363"/>
          <a:stretch/>
        </p:blipFill>
        <p:spPr bwMode="auto">
          <a:xfrm>
            <a:off x="4800600" y="2971800"/>
            <a:ext cx="3940175" cy="34290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8596" y="1142984"/>
            <a:ext cx="8358246" cy="4525963"/>
          </a:xfrm>
        </p:spPr>
        <p:txBody>
          <a:bodyPr>
            <a:noAutofit/>
          </a:bodyPr>
          <a:lstStyle/>
          <a:p>
            <a:pPr algn="just">
              <a:buNone/>
            </a:pPr>
            <a:r>
              <a:rPr lang="en-US" b="1" dirty="0" smtClean="0">
                <a:solidFill>
                  <a:srgbClr val="FF0000"/>
                </a:solidFill>
              </a:rPr>
              <a:t>Biochemical Reactions</a:t>
            </a:r>
          </a:p>
          <a:p>
            <a:pPr algn="just"/>
            <a:r>
              <a:rPr lang="en-US" sz="2800" dirty="0" smtClean="0"/>
              <a:t>Catalase : positive</a:t>
            </a:r>
          </a:p>
          <a:p>
            <a:pPr algn="just"/>
            <a:r>
              <a:rPr lang="en-US" sz="2800" dirty="0" smtClean="0"/>
              <a:t>Coagulase test : positive</a:t>
            </a:r>
          </a:p>
          <a:p>
            <a:pPr algn="just"/>
            <a:r>
              <a:rPr lang="en-US" sz="2800" dirty="0" smtClean="0"/>
              <a:t>Oxidase : negative</a:t>
            </a:r>
          </a:p>
          <a:p>
            <a:pPr algn="just"/>
            <a:r>
              <a:rPr lang="en-US" sz="2800" dirty="0" smtClean="0"/>
              <a:t>Ferment glucose, lactose, maltose, sucrose and  mannitol, with production of acid but no gas</a:t>
            </a:r>
          </a:p>
          <a:p>
            <a:pPr algn="just"/>
            <a:r>
              <a:rPr lang="en-US" sz="2800" dirty="0" smtClean="0"/>
              <a:t>Indole : negative</a:t>
            </a:r>
          </a:p>
          <a:p>
            <a:pPr algn="just"/>
            <a:r>
              <a:rPr lang="en-US" sz="2800" dirty="0" smtClean="0"/>
              <a:t>MR test : positive</a:t>
            </a:r>
          </a:p>
          <a:p>
            <a:pPr algn="just"/>
            <a:r>
              <a:rPr lang="en-US" sz="2800" dirty="0" smtClean="0"/>
              <a:t>VP test : positive</a:t>
            </a:r>
          </a:p>
          <a:p>
            <a:pPr algn="just"/>
            <a:r>
              <a:rPr lang="en-US" sz="2800" dirty="0" smtClean="0"/>
              <a:t>Gelatin liquefaction : positive </a:t>
            </a:r>
          </a:p>
          <a:p>
            <a:pPr algn="just"/>
            <a:r>
              <a:rPr lang="en-US" sz="2800" dirty="0" smtClean="0"/>
              <a:t>Phosphatase : positive</a:t>
            </a:r>
            <a:endParaRPr lang="en-US" sz="2800" dirty="0"/>
          </a:p>
        </p:txBody>
      </p:sp>
      <p:sp>
        <p:nvSpPr>
          <p:cNvPr id="4" name="Title 1"/>
          <p:cNvSpPr>
            <a:spLocks noGrp="1"/>
          </p:cNvSpPr>
          <p:nvPr>
            <p:ph type="title"/>
          </p:nvPr>
        </p:nvSpPr>
        <p:spPr>
          <a:xfrm>
            <a:off x="428596" y="71414"/>
            <a:ext cx="8229600" cy="1000132"/>
          </a:xfrm>
          <a:solidFill>
            <a:schemeClr val="bg1">
              <a:lumMod val="95000"/>
            </a:schemeClr>
          </a:solidFill>
        </p:spPr>
        <p:txBody>
          <a:bodyPr>
            <a:noAutofit/>
          </a:bodyPr>
          <a:lstStyle/>
          <a:p>
            <a:r>
              <a:rPr lang="en-US" sz="3200" b="1" dirty="0" smtClean="0"/>
              <a:t>Laboratory Diagnosis of </a:t>
            </a:r>
            <a:r>
              <a:rPr lang="en-US" sz="3200" b="1" dirty="0" err="1" smtClean="0"/>
              <a:t>Staphylococial</a:t>
            </a:r>
            <a:r>
              <a:rPr lang="en-US" sz="3200" b="1" dirty="0" smtClean="0"/>
              <a:t> Infection  </a:t>
            </a:r>
            <a:endParaRPr lang="en-US" sz="3200" b="1" dirty="0"/>
          </a:p>
        </p:txBody>
      </p:sp>
      <p:pic>
        <p:nvPicPr>
          <p:cNvPr id="5" name="Picture 3"/>
          <p:cNvPicPr>
            <a:picLocks noChangeAspect="1" noChangeArrowheads="1"/>
          </p:cNvPicPr>
          <p:nvPr/>
        </p:nvPicPr>
        <p:blipFill>
          <a:blip r:embed="rId3" cstate="print"/>
          <a:srcRect/>
          <a:stretch>
            <a:fillRect/>
          </a:stretch>
        </p:blipFill>
        <p:spPr bwMode="auto">
          <a:xfrm>
            <a:off x="4357686" y="1428736"/>
            <a:ext cx="4786314" cy="17891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down)">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down)">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down)">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down)">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980728"/>
            <a:ext cx="4680520" cy="103942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DNA </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Hydrolysis</a:t>
            </a:r>
            <a:b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723" name="Content Placeholder 2"/>
          <p:cNvSpPr>
            <a:spLocks noGrp="1"/>
          </p:cNvSpPr>
          <p:nvPr>
            <p:ph idx="1"/>
          </p:nvPr>
        </p:nvSpPr>
        <p:spPr>
          <a:xfrm>
            <a:off x="179512" y="1855365"/>
            <a:ext cx="8686800" cy="4525963"/>
          </a:xfrm>
        </p:spPr>
        <p:txBody>
          <a:bodyPr>
            <a:normAutofit fontScale="85000" lnSpcReduction="10000"/>
          </a:bodyPr>
          <a:lstStyle/>
          <a:p>
            <a:pPr algn="just" eaLnBrk="1" hangingPunct="1"/>
            <a:r>
              <a:rPr lang="en-US" dirty="0" smtClean="0">
                <a:solidFill>
                  <a:schemeClr val="tx1"/>
                </a:solidFill>
                <a:latin typeface="Arial" pitchFamily="34" charset="0"/>
                <a:cs typeface="Arial" pitchFamily="34" charset="0"/>
              </a:rPr>
              <a:t>Used to determine the </a:t>
            </a:r>
            <a:r>
              <a:rPr lang="en-US" b="1" dirty="0" smtClean="0">
                <a:solidFill>
                  <a:srgbClr val="C00000"/>
                </a:solidFill>
                <a:latin typeface="Arial" pitchFamily="34" charset="0"/>
                <a:cs typeface="Arial" pitchFamily="34" charset="0"/>
              </a:rPr>
              <a:t>ability of an organism to hydrolyze DNA</a:t>
            </a:r>
            <a:r>
              <a:rPr lang="en-US" b="1" dirty="0" smtClean="0">
                <a:solidFill>
                  <a:srgbClr val="C00000"/>
                </a:solidFill>
              </a:rPr>
              <a:t> </a:t>
            </a:r>
            <a:r>
              <a:rPr lang="en-US" b="1" dirty="0" smtClean="0">
                <a:solidFill>
                  <a:srgbClr val="C00000"/>
                </a:solidFill>
                <a:latin typeface="Arial" pitchFamily="34" charset="0"/>
                <a:cs typeface="Arial" pitchFamily="34" charset="0"/>
              </a:rPr>
              <a:t>(produce  </a:t>
            </a:r>
            <a:r>
              <a:rPr lang="en-US" b="1" dirty="0" err="1" smtClean="0">
                <a:solidFill>
                  <a:srgbClr val="C00000"/>
                </a:solidFill>
                <a:latin typeface="Arial" pitchFamily="34" charset="0"/>
                <a:cs typeface="Arial" pitchFamily="34" charset="0"/>
              </a:rPr>
              <a:t>deoxyribonuclease</a:t>
            </a:r>
            <a:r>
              <a:rPr lang="en-US" b="1" dirty="0" smtClean="0">
                <a:solidFill>
                  <a:srgbClr val="C00000"/>
                </a:solidFill>
                <a:latin typeface="Arial" pitchFamily="34" charset="0"/>
                <a:cs typeface="Arial" pitchFamily="34" charset="0"/>
              </a:rPr>
              <a:t> or </a:t>
            </a:r>
            <a:r>
              <a:rPr lang="en-US" b="1" dirty="0" err="1" smtClean="0">
                <a:solidFill>
                  <a:srgbClr val="C00000"/>
                </a:solidFill>
                <a:latin typeface="Arial" pitchFamily="34" charset="0"/>
                <a:cs typeface="Arial" pitchFamily="34" charset="0"/>
              </a:rPr>
              <a:t>Dnase</a:t>
            </a:r>
            <a:r>
              <a:rPr lang="en-US" b="1" dirty="0" smtClean="0">
                <a:solidFill>
                  <a:srgbClr val="C00000"/>
                </a:solidFill>
                <a:latin typeface="Arial" pitchFamily="34" charset="0"/>
                <a:cs typeface="Arial" pitchFamily="34" charset="0"/>
              </a:rPr>
              <a:t>). </a:t>
            </a:r>
          </a:p>
          <a:p>
            <a:pPr algn="just" eaLnBrk="1" hangingPunct="1"/>
            <a:r>
              <a:rPr lang="en-US" dirty="0" smtClean="0">
                <a:solidFill>
                  <a:schemeClr val="tx1"/>
                </a:solidFill>
                <a:latin typeface="Arial" pitchFamily="34" charset="0"/>
                <a:cs typeface="Arial" pitchFamily="34" charset="0"/>
              </a:rPr>
              <a:t>Agar medium: this medium is </a:t>
            </a:r>
            <a:r>
              <a:rPr lang="en-US" u="sng" dirty="0" smtClean="0">
                <a:solidFill>
                  <a:srgbClr val="009999"/>
                </a:solidFill>
                <a:latin typeface="Arial" pitchFamily="34" charset="0"/>
                <a:cs typeface="Arial" pitchFamily="34" charset="0"/>
              </a:rPr>
              <a:t>pale green in color because of DNA-methyl green (indicator) complex </a:t>
            </a:r>
            <a:r>
              <a:rPr lang="en-US" dirty="0" smtClean="0">
                <a:solidFill>
                  <a:schemeClr val="tx1"/>
                </a:solidFill>
                <a:latin typeface="Arial" pitchFamily="34" charset="0"/>
                <a:cs typeface="Arial" pitchFamily="34" charset="0"/>
              </a:rPr>
              <a:t>(Note: Methyl green is binds to the negatively-charged DNA). organism that </a:t>
            </a:r>
            <a:r>
              <a:rPr lang="en-US" b="1" u="sng" dirty="0" smtClean="0">
                <a:solidFill>
                  <a:srgbClr val="002060"/>
                </a:solidFill>
                <a:latin typeface="Arial" pitchFamily="34" charset="0"/>
                <a:cs typeface="Arial" pitchFamily="34" charset="0"/>
              </a:rPr>
              <a:t>hydrolyze DNA fade to colorless zone </a:t>
            </a:r>
            <a:r>
              <a:rPr lang="en-US" dirty="0" smtClean="0">
                <a:solidFill>
                  <a:schemeClr val="tx1"/>
                </a:solidFill>
                <a:latin typeface="Arial" pitchFamily="34" charset="0"/>
                <a:cs typeface="Arial" pitchFamily="34" charset="0"/>
              </a:rPr>
              <a:t>on the blue/green agar.</a:t>
            </a:r>
          </a:p>
          <a:p>
            <a:pPr algn="just" eaLnBrk="1" hangingPunct="1"/>
            <a:r>
              <a:rPr lang="en-US" dirty="0" smtClean="0">
                <a:solidFill>
                  <a:schemeClr val="tx1"/>
                </a:solidFill>
                <a:latin typeface="Arial" pitchFamily="34" charset="0"/>
                <a:cs typeface="Arial" pitchFamily="34" charset="0"/>
              </a:rPr>
              <a:t>Quality control for DNA Hydrolysis</a:t>
            </a:r>
          </a:p>
          <a:p>
            <a:pPr algn="just" eaLnBrk="1" hangingPunct="1"/>
            <a:r>
              <a:rPr lang="en-US" dirty="0" smtClean="0">
                <a:solidFill>
                  <a:schemeClr val="tx1"/>
                </a:solidFill>
                <a:latin typeface="Arial" pitchFamily="34" charset="0"/>
                <a:cs typeface="Arial" pitchFamily="34" charset="0"/>
              </a:rPr>
              <a:t>-</a:t>
            </a:r>
            <a:r>
              <a:rPr lang="en-US" b="1" dirty="0" smtClean="0">
                <a:solidFill>
                  <a:srgbClr val="FF0000"/>
                </a:solidFill>
                <a:latin typeface="Arial" pitchFamily="34" charset="0"/>
                <a:cs typeface="Arial" pitchFamily="34" charset="0"/>
              </a:rPr>
              <a:t>Positive: </a:t>
            </a:r>
            <a:r>
              <a:rPr lang="en-US" b="1" i="1" dirty="0" smtClean="0">
                <a:solidFill>
                  <a:srgbClr val="FF0000"/>
                </a:solidFill>
                <a:latin typeface="Arial" pitchFamily="34" charset="0"/>
                <a:cs typeface="Arial" pitchFamily="34" charset="0"/>
              </a:rPr>
              <a:t>Staphylococcus aureus</a:t>
            </a:r>
            <a:br>
              <a:rPr lang="en-US" b="1" i="1" dirty="0" smtClean="0">
                <a:solidFill>
                  <a:srgbClr val="FF0000"/>
                </a:solidFill>
                <a:latin typeface="Arial" pitchFamily="34" charset="0"/>
                <a:cs typeface="Arial" pitchFamily="34" charset="0"/>
              </a:rPr>
            </a:br>
            <a:r>
              <a:rPr lang="en-US" dirty="0" smtClean="0">
                <a:solidFill>
                  <a:schemeClr val="tx1"/>
                </a:solidFill>
                <a:latin typeface="Arial" pitchFamily="34" charset="0"/>
                <a:cs typeface="Arial" pitchFamily="34" charset="0"/>
              </a:rPr>
              <a:t>-</a:t>
            </a:r>
            <a:r>
              <a:rPr lang="en-US" b="1" dirty="0" smtClean="0">
                <a:solidFill>
                  <a:srgbClr val="008000"/>
                </a:solidFill>
                <a:latin typeface="Arial" pitchFamily="34" charset="0"/>
                <a:cs typeface="Arial" pitchFamily="34" charset="0"/>
              </a:rPr>
              <a:t>Negative: </a:t>
            </a:r>
            <a:r>
              <a:rPr lang="en-US" b="1" i="1" dirty="0" smtClean="0">
                <a:solidFill>
                  <a:srgbClr val="008000"/>
                </a:solidFill>
                <a:latin typeface="Arial" pitchFamily="34" charset="0"/>
                <a:cs typeface="Arial" pitchFamily="34" charset="0"/>
              </a:rPr>
              <a:t>Staphylococcus </a:t>
            </a:r>
            <a:r>
              <a:rPr lang="en-US" b="1" i="1" dirty="0" err="1" smtClean="0">
                <a:solidFill>
                  <a:srgbClr val="008000"/>
                </a:solidFill>
                <a:latin typeface="Arial" pitchFamily="34" charset="0"/>
                <a:cs typeface="Arial" pitchFamily="34" charset="0"/>
              </a:rPr>
              <a:t>epidermidis</a:t>
            </a:r>
            <a:endParaRPr lang="en-US" b="1" i="1" dirty="0" smtClean="0">
              <a:solidFill>
                <a:srgbClr val="008000"/>
              </a:solidFill>
              <a:latin typeface="Arial" pitchFamily="34" charset="0"/>
              <a:cs typeface="Arial" pitchFamily="34" charset="0"/>
            </a:endParaRPr>
          </a:p>
          <a:p>
            <a:pPr algn="just" eaLnBrk="1" hangingPunct="1"/>
            <a:endParaRPr lang="en-US" dirty="0" smtClean="0">
              <a:solidFill>
                <a:schemeClr val="tx1"/>
              </a:solidFill>
              <a:latin typeface="Arial" pitchFamily="34" charset="0"/>
              <a:cs typeface="Arial" pitchFamily="34" charset="0"/>
            </a:endParaRPr>
          </a:p>
        </p:txBody>
      </p:sp>
      <p:sp>
        <p:nvSpPr>
          <p:cNvPr id="4" name="Title 1"/>
          <p:cNvSpPr txBox="1">
            <a:spLocks/>
          </p:cNvSpPr>
          <p:nvPr/>
        </p:nvSpPr>
        <p:spPr>
          <a:xfrm>
            <a:off x="428596" y="71414"/>
            <a:ext cx="8229600" cy="1000132"/>
          </a:xfrm>
          <a:prstGeom prst="rect">
            <a:avLst/>
          </a:prstGeom>
          <a:solidFill>
            <a:schemeClr val="bg1">
              <a:lumMod val="9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Laboratory Diagnosis of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Staphylococial</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Infection  </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down)">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ipe(down)">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wipe(down)">
                                      <p:cBhvr>
                                        <p:cTn id="22" dur="5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wipe(down)">
                                      <p:cBhvr>
                                        <p:cTn id="2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solidFill>
                  <a:schemeClr val="accent1">
                    <a:lumMod val="75000"/>
                  </a:schemeClr>
                </a:solidFill>
              </a:rPr>
              <a:t>DNA Hydrolysis test</a:t>
            </a:r>
          </a:p>
        </p:txBody>
      </p:sp>
      <p:pic>
        <p:nvPicPr>
          <p:cNvPr id="38915" name="Picture 2"/>
          <p:cNvPicPr>
            <a:picLocks noChangeAspect="1" noChangeArrowheads="1"/>
          </p:cNvPicPr>
          <p:nvPr/>
        </p:nvPicPr>
        <p:blipFill>
          <a:blip r:embed="rId2" cstate="print"/>
          <a:srcRect/>
          <a:stretch>
            <a:fillRect/>
          </a:stretch>
        </p:blipFill>
        <p:spPr bwMode="auto">
          <a:xfrm>
            <a:off x="5632450" y="2590800"/>
            <a:ext cx="2747963" cy="2459038"/>
          </a:xfrm>
          <a:prstGeom prst="rect">
            <a:avLst/>
          </a:prstGeom>
          <a:noFill/>
          <a:ln w="9525">
            <a:noFill/>
            <a:miter lim="800000"/>
            <a:headEnd/>
            <a:tailEnd/>
          </a:ln>
        </p:spPr>
      </p:pic>
      <p:pic>
        <p:nvPicPr>
          <p:cNvPr id="38916" name="Picture 2" descr="http://www.eolabs.com/media/catalog/product/cache/1/image/500x500/9df78eab33525d08d6e5fb8d27136e95/p/p/pp0560-staphylococcus_aureus.jpg"/>
          <p:cNvPicPr>
            <a:picLocks noChangeAspect="1" noChangeArrowheads="1"/>
          </p:cNvPicPr>
          <p:nvPr/>
        </p:nvPicPr>
        <p:blipFill>
          <a:blip r:embed="rId3" cstate="print"/>
          <a:srcRect/>
          <a:stretch>
            <a:fillRect/>
          </a:stretch>
        </p:blipFill>
        <p:spPr bwMode="auto">
          <a:xfrm>
            <a:off x="317500" y="1635125"/>
            <a:ext cx="2654300" cy="2438400"/>
          </a:xfrm>
          <a:prstGeom prst="rect">
            <a:avLst/>
          </a:prstGeom>
          <a:noFill/>
          <a:ln w="9525">
            <a:noFill/>
            <a:miter lim="800000"/>
            <a:headEnd/>
            <a:tailEnd/>
          </a:ln>
        </p:spPr>
      </p:pic>
      <p:pic>
        <p:nvPicPr>
          <p:cNvPr id="38917" name="Picture 4" descr="http://www.eolabs.com/media/catalog/product/cache/1/image/500x500/9df78eab33525d08d6e5fb8d27136e95/p/p/pp0560-staphylococcus_epidermidis.jpg"/>
          <p:cNvPicPr>
            <a:picLocks noChangeAspect="1" noChangeArrowheads="1"/>
          </p:cNvPicPr>
          <p:nvPr/>
        </p:nvPicPr>
        <p:blipFill>
          <a:blip r:embed="rId4" cstate="print"/>
          <a:srcRect/>
          <a:stretch>
            <a:fillRect/>
          </a:stretch>
        </p:blipFill>
        <p:spPr bwMode="auto">
          <a:xfrm>
            <a:off x="381000" y="4191000"/>
            <a:ext cx="2654300" cy="2438400"/>
          </a:xfrm>
          <a:prstGeom prst="rect">
            <a:avLst/>
          </a:prstGeom>
          <a:noFill/>
          <a:ln w="9525">
            <a:noFill/>
            <a:miter lim="800000"/>
            <a:headEnd/>
            <a:tailEnd/>
          </a:ln>
        </p:spPr>
      </p:pic>
      <p:sp>
        <p:nvSpPr>
          <p:cNvPr id="38918" name="Rectangle 9"/>
          <p:cNvSpPr>
            <a:spLocks noChangeArrowheads="1"/>
          </p:cNvSpPr>
          <p:nvPr/>
        </p:nvSpPr>
        <p:spPr bwMode="auto">
          <a:xfrm>
            <a:off x="2957513" y="1985963"/>
            <a:ext cx="5348287" cy="831850"/>
          </a:xfrm>
          <a:prstGeom prst="rect">
            <a:avLst/>
          </a:prstGeom>
          <a:noFill/>
          <a:ln w="9525">
            <a:noFill/>
            <a:miter lim="800000"/>
            <a:headEnd/>
            <a:tailEnd/>
          </a:ln>
        </p:spPr>
        <p:txBody>
          <a:bodyPr>
            <a:spAutoFit/>
          </a:bodyPr>
          <a:lstStyle/>
          <a:p>
            <a:r>
              <a:rPr lang="en-US" sz="2400" b="1">
                <a:solidFill>
                  <a:srgbClr val="FF0000"/>
                </a:solidFill>
              </a:rPr>
              <a:t>Positive: </a:t>
            </a:r>
            <a:r>
              <a:rPr lang="en-US" sz="2400" b="1" i="1">
                <a:solidFill>
                  <a:srgbClr val="FF0000"/>
                </a:solidFill>
              </a:rPr>
              <a:t>Staphylococcus aureus</a:t>
            </a:r>
            <a:br>
              <a:rPr lang="en-US" sz="2400" b="1" i="1">
                <a:solidFill>
                  <a:srgbClr val="FF0000"/>
                </a:solidFill>
              </a:rPr>
            </a:br>
            <a:endParaRPr lang="en-US" sz="2400">
              <a:latin typeface="Century Gothic" pitchFamily="34" charset="0"/>
            </a:endParaRPr>
          </a:p>
        </p:txBody>
      </p:sp>
      <p:sp>
        <p:nvSpPr>
          <p:cNvPr id="38919" name="Rectangle 10"/>
          <p:cNvSpPr>
            <a:spLocks noChangeArrowheads="1"/>
          </p:cNvSpPr>
          <p:nvPr/>
        </p:nvSpPr>
        <p:spPr bwMode="auto">
          <a:xfrm>
            <a:off x="3086100" y="5486400"/>
            <a:ext cx="5826125" cy="461963"/>
          </a:xfrm>
          <a:prstGeom prst="rect">
            <a:avLst/>
          </a:prstGeom>
          <a:noFill/>
          <a:ln w="9525">
            <a:noFill/>
            <a:miter lim="800000"/>
            <a:headEnd/>
            <a:tailEnd/>
          </a:ln>
        </p:spPr>
        <p:txBody>
          <a:bodyPr wrap="none">
            <a:spAutoFit/>
          </a:bodyPr>
          <a:lstStyle/>
          <a:p>
            <a:r>
              <a:rPr lang="en-US" sz="2400" b="1">
                <a:solidFill>
                  <a:srgbClr val="008000"/>
                </a:solidFill>
              </a:rPr>
              <a:t>Negative: </a:t>
            </a:r>
            <a:r>
              <a:rPr lang="en-US" sz="2400" b="1" i="1">
                <a:solidFill>
                  <a:srgbClr val="008000"/>
                </a:solidFill>
              </a:rPr>
              <a:t>Staphylococcus epidermidis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linds(horizontal)">
                                      <p:cBhvr>
                                        <p:cTn id="12" dur="500"/>
                                        <p:tgtEl>
                                          <p:spTgt spid="389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8918"/>
                                        </p:tgtEl>
                                        <p:attrNameLst>
                                          <p:attrName>style.visibility</p:attrName>
                                        </p:attrNameLst>
                                      </p:cBhvr>
                                      <p:to>
                                        <p:strVal val="visible"/>
                                      </p:to>
                                    </p:set>
                                    <p:animEffect transition="in" filter="blinds(horizontal)">
                                      <p:cBhvr>
                                        <p:cTn id="15" dur="500"/>
                                        <p:tgtEl>
                                          <p:spTgt spid="389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8917"/>
                                        </p:tgtEl>
                                        <p:attrNameLst>
                                          <p:attrName>style.visibility</p:attrName>
                                        </p:attrNameLst>
                                      </p:cBhvr>
                                      <p:to>
                                        <p:strVal val="visible"/>
                                      </p:to>
                                    </p:set>
                                    <p:animEffect transition="in" filter="blinds(horizontal)">
                                      <p:cBhvr>
                                        <p:cTn id="20" dur="500"/>
                                        <p:tgtEl>
                                          <p:spTgt spid="389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8919"/>
                                        </p:tgtEl>
                                        <p:attrNameLst>
                                          <p:attrName>style.visibility</p:attrName>
                                        </p:attrNameLst>
                                      </p:cBhvr>
                                      <p:to>
                                        <p:strVal val="visible"/>
                                      </p:to>
                                    </p:set>
                                    <p:animEffect transition="in" filter="blinds(horizontal)">
                                      <p:cBhvr>
                                        <p:cTn id="23" dur="500"/>
                                        <p:tgtEl>
                                          <p:spTgt spid="38919"/>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8915"/>
                                        </p:tgtEl>
                                        <p:attrNameLst>
                                          <p:attrName>style.visibility</p:attrName>
                                        </p:attrNameLst>
                                      </p:cBhvr>
                                      <p:to>
                                        <p:strVal val="visible"/>
                                      </p:to>
                                    </p:set>
                                    <p:animEffect transition="in" filter="wipe(down)">
                                      <p:cBhvr>
                                        <p:cTn id="28" dur="580">
                                          <p:stCondLst>
                                            <p:cond delay="0"/>
                                          </p:stCondLst>
                                        </p:cTn>
                                        <p:tgtEl>
                                          <p:spTgt spid="38915"/>
                                        </p:tgtEl>
                                      </p:cBhvr>
                                    </p:animEffect>
                                    <p:anim calcmode="lin" valueType="num">
                                      <p:cBhvr>
                                        <p:cTn id="29" dur="1822" tmFilter="0,0; 0.14,0.36; 0.43,0.73; 0.71,0.91; 1.0,1.0">
                                          <p:stCondLst>
                                            <p:cond delay="0"/>
                                          </p:stCondLst>
                                        </p:cTn>
                                        <p:tgtEl>
                                          <p:spTgt spid="3891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891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891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891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8915"/>
                                        </p:tgtEl>
                                        <p:attrNameLst>
                                          <p:attrName>ppt_y</p:attrName>
                                        </p:attrNameLst>
                                      </p:cBhvr>
                                      <p:tavLst>
                                        <p:tav tm="0" fmla="#ppt_y-sin(pi*$)/81">
                                          <p:val>
                                            <p:fltVal val="0"/>
                                          </p:val>
                                        </p:tav>
                                        <p:tav tm="100000">
                                          <p:val>
                                            <p:fltVal val="1"/>
                                          </p:val>
                                        </p:tav>
                                      </p:tavLst>
                                    </p:anim>
                                    <p:animScale>
                                      <p:cBhvr>
                                        <p:cTn id="34" dur="26">
                                          <p:stCondLst>
                                            <p:cond delay="650"/>
                                          </p:stCondLst>
                                        </p:cTn>
                                        <p:tgtEl>
                                          <p:spTgt spid="38915"/>
                                        </p:tgtEl>
                                      </p:cBhvr>
                                      <p:to x="100000" y="60000"/>
                                    </p:animScale>
                                    <p:animScale>
                                      <p:cBhvr>
                                        <p:cTn id="35" dur="166" decel="50000">
                                          <p:stCondLst>
                                            <p:cond delay="676"/>
                                          </p:stCondLst>
                                        </p:cTn>
                                        <p:tgtEl>
                                          <p:spTgt spid="38915"/>
                                        </p:tgtEl>
                                      </p:cBhvr>
                                      <p:to x="100000" y="100000"/>
                                    </p:animScale>
                                    <p:animScale>
                                      <p:cBhvr>
                                        <p:cTn id="36" dur="26">
                                          <p:stCondLst>
                                            <p:cond delay="1312"/>
                                          </p:stCondLst>
                                        </p:cTn>
                                        <p:tgtEl>
                                          <p:spTgt spid="38915"/>
                                        </p:tgtEl>
                                      </p:cBhvr>
                                      <p:to x="100000" y="80000"/>
                                    </p:animScale>
                                    <p:animScale>
                                      <p:cBhvr>
                                        <p:cTn id="37" dur="166" decel="50000">
                                          <p:stCondLst>
                                            <p:cond delay="1338"/>
                                          </p:stCondLst>
                                        </p:cTn>
                                        <p:tgtEl>
                                          <p:spTgt spid="38915"/>
                                        </p:tgtEl>
                                      </p:cBhvr>
                                      <p:to x="100000" y="100000"/>
                                    </p:animScale>
                                    <p:animScale>
                                      <p:cBhvr>
                                        <p:cTn id="38" dur="26">
                                          <p:stCondLst>
                                            <p:cond delay="1642"/>
                                          </p:stCondLst>
                                        </p:cTn>
                                        <p:tgtEl>
                                          <p:spTgt spid="38915"/>
                                        </p:tgtEl>
                                      </p:cBhvr>
                                      <p:to x="100000" y="90000"/>
                                    </p:animScale>
                                    <p:animScale>
                                      <p:cBhvr>
                                        <p:cTn id="39" dur="166" decel="50000">
                                          <p:stCondLst>
                                            <p:cond delay="1668"/>
                                          </p:stCondLst>
                                        </p:cTn>
                                        <p:tgtEl>
                                          <p:spTgt spid="38915"/>
                                        </p:tgtEl>
                                      </p:cBhvr>
                                      <p:to x="100000" y="100000"/>
                                    </p:animScale>
                                    <p:animScale>
                                      <p:cBhvr>
                                        <p:cTn id="40" dur="26">
                                          <p:stCondLst>
                                            <p:cond delay="1808"/>
                                          </p:stCondLst>
                                        </p:cTn>
                                        <p:tgtEl>
                                          <p:spTgt spid="38915"/>
                                        </p:tgtEl>
                                      </p:cBhvr>
                                      <p:to x="100000" y="95000"/>
                                    </p:animScale>
                                    <p:animScale>
                                      <p:cBhvr>
                                        <p:cTn id="41" dur="166" decel="50000">
                                          <p:stCondLst>
                                            <p:cond delay="1834"/>
                                          </p:stCondLst>
                                        </p:cTn>
                                        <p:tgtEl>
                                          <p:spTgt spid="389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8" grpId="0"/>
      <p:bldP spid="389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1089</TotalTime>
  <Words>831</Words>
  <Application>Microsoft Office PowerPoint</Application>
  <PresentationFormat>عرض على الشاشة (3:4)‏</PresentationFormat>
  <Paragraphs>135</Paragraphs>
  <Slides>23</Slides>
  <Notes>4</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Office Theme</vt:lpstr>
      <vt:lpstr>MSS Module Practical 2019-2020</vt:lpstr>
      <vt:lpstr>Laboratory Diagnosis of Staphylococial Infection  </vt:lpstr>
      <vt:lpstr>Laboratory Diagnosis of Staphylococial Infection  </vt:lpstr>
      <vt:lpstr>الشريحة 4</vt:lpstr>
      <vt:lpstr>Laboratory Diagnosis of Staphylococial Infection  </vt:lpstr>
      <vt:lpstr>الشريحة 6</vt:lpstr>
      <vt:lpstr>Laboratory Diagnosis of Staphylococial Infection  </vt:lpstr>
      <vt:lpstr> DNA Hydrolysis </vt:lpstr>
      <vt:lpstr>DNA Hydrolysis test</vt:lpstr>
      <vt:lpstr>Laboratory Diagnosis of Staphylococial Infection  </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mohammad</cp:lastModifiedBy>
  <cp:revision>87</cp:revision>
  <dcterms:created xsi:type="dcterms:W3CDTF">2020-01-24T09:06:29Z</dcterms:created>
  <dcterms:modified xsi:type="dcterms:W3CDTF">2020-02-02T11:08:17Z</dcterms:modified>
</cp:coreProperties>
</file>