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356" r:id="rId5"/>
    <p:sldId id="321" r:id="rId6"/>
    <p:sldId id="260" r:id="rId7"/>
    <p:sldId id="261" r:id="rId8"/>
    <p:sldId id="262" r:id="rId9"/>
    <p:sldId id="263" r:id="rId10"/>
    <p:sldId id="264" r:id="rId11"/>
    <p:sldId id="349" r:id="rId12"/>
    <p:sldId id="350" r:id="rId13"/>
    <p:sldId id="268" r:id="rId14"/>
    <p:sldId id="351" r:id="rId15"/>
    <p:sldId id="265" r:id="rId16"/>
    <p:sldId id="341" r:id="rId17"/>
    <p:sldId id="270" r:id="rId18"/>
    <p:sldId id="352" r:id="rId19"/>
    <p:sldId id="272" r:id="rId20"/>
    <p:sldId id="273" r:id="rId21"/>
    <p:sldId id="289" r:id="rId22"/>
    <p:sldId id="355" r:id="rId23"/>
    <p:sldId id="329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723B25-A0E4-4F48-87F5-0E953A270098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DE468-21C6-4973-B021-2896E5A4E3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5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9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3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2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6294-91BD-4675-9E18-B9BB341F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9025C-598D-4F25-BA58-D8A8F4C57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34E3-3418-482F-80FB-6B52F2B3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2CFB-0AC3-438C-A3C3-A5FF4FA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A2C2-8A28-431B-9B2C-DE87972A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935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9101-9039-4AC4-B2EE-9996FD69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5BC4-1501-486C-9A46-9B38BF23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C80E-0A91-4B4C-BF62-E46878D5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03315-A59C-4804-BC8B-4FA34D2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1997C-94F9-4B99-B49F-325BA37D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236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6D18-33A5-4BE4-9AB1-1A722B78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D5126-84D4-4A9C-BE94-A625C290E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F39D-2452-467C-943D-D5708377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7785-C94C-4BF8-BD15-37621209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E0B80-8E1F-4E94-A156-BEB373F2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4559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8D84-BFC7-48E8-A401-656C6261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5297-0F1B-41BD-B289-CCF51F292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5AB7B-0EE8-4CAA-9A18-BC65122F9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9E6B-44B9-4048-89E4-CA2B0E86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1536D-ECF8-483A-A0A1-2340CA1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F1F21-9534-43F2-9D13-D6EF3530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99041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0876-E4DC-4077-AB5B-A5EF72B3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732B7-B2BA-4F04-87F6-F3658B432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57501-0C50-45AC-8FD4-5531CD13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2DB3C-D7FF-46C6-BA4C-486AF41E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60400-3549-4189-92A2-1B9952B98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68AAE-BE9E-4D78-8412-82F9873F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CB31B-1C47-4B73-B462-61DEA7A3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C838F-54E9-41DE-AA66-1C75BF00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7120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15BB-886B-43F6-881C-7822611C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04426-1D25-475B-9BF1-48950A61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99B76-5EA5-4388-BEE7-FCD2F308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0D246-E130-4F9D-A076-BA70B300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7460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08829-BAB0-42EC-A1C2-56DB77B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AB876-7166-4DB7-AB33-BDCF55B1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CD02-491E-47F2-B7E3-E0E9A98B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8601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2CBF-1FF5-4F01-B25C-457DB54B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BDDD-8E34-4BF1-A049-290CDEBC8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10026-EFAD-4E51-A1FA-276DE3F3D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70A0A-03EB-41DF-9225-E79FF24B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B38FD-FA8A-4744-8117-551557BD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2949F-81F9-4A56-9467-B6E28118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3363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ADAB-730D-48CA-B330-4BB86120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A94A1-5E9E-4F41-915D-EC63241DC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AC721-5D10-497A-9C5C-390D5B26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D37E9-D8C4-4B6B-B904-5A413D77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2004A-300B-4811-A1BE-86ED644D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A5FF1-3697-4DB7-AB71-4A65616A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59439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8812-ED95-447A-8A89-5628F52C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12FA8-63A2-4F4E-A06C-A331B2F4B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7041E-A1E5-4C46-82D0-D50B9C93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CE50-835B-4614-A0E2-E9872F77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65D9-75CF-4DA0-A61D-614ADDCA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9933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8DD7E-773C-4255-8025-31CA04F20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E0A93-FA68-43B0-8C00-13F7D3A1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0980-BD3C-4445-A59E-3D40139E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DA5D-9911-458A-A704-60D52837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A26F8-4C58-4E97-A913-60274F5B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9312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0356-3F0C-44C1-B5F4-8B1E2D93098E}" type="datetimeFigureOut">
              <a:rPr lang="ar-SA" smtClean="0"/>
              <a:pPr/>
              <a:t>29/07/1443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6339-89C1-4972-99C4-2D011F22F62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D8246-46E8-4FB3-915E-4F997EEF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1BB4-F2D8-423A-AFE1-7E21713D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420C-86AF-4303-B204-DF4E8FCA9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D68D-BD4A-45AB-B0C3-AFF1918D8D89}" type="datetimeFigureOut">
              <a:rPr lang="ar-AE" smtClean="0"/>
              <a:t>29/07/1443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0AD22-84E7-4F2D-AEA3-9D964BDCA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D84DA-6DBC-4FC9-B443-4DA6C75A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28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n.wikipedia.org/wiki/Bankart_lesion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SHOULDER JOINT</a:t>
            </a:r>
            <a:endParaRPr lang="ar-SA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b="1" dirty="0">
                <a:solidFill>
                  <a:schemeClr val="bg1"/>
                </a:solidFill>
              </a:rPr>
              <a:t>Dr. Dalia M. Biram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1F0DD6-E80F-438C-843C-E88E1B21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571500"/>
            <a:ext cx="8964488" cy="6000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A422-14D2-46C9-8118-DEE8568E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98CA91-6D1C-4CF6-AD09-EB7A48AE4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719757"/>
            <a:ext cx="9145015" cy="4286848"/>
          </a:xfrm>
        </p:spPr>
      </p:pic>
    </p:spTree>
    <p:extLst>
      <p:ext uri="{BB962C8B-B14F-4D97-AF65-F5344CB8AC3E}">
        <p14:creationId xmlns:p14="http://schemas.microsoft.com/office/powerpoint/2010/main" val="183439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40259EA-BF0F-481A-9A76-840FC654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E55EA562-EB3A-4284-ACBA-1AFC7AA6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042BB8-7CA9-4760-A3BF-6878D9DF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E0C8BFB-B452-4BD4-82A3-DB2082BE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5576"/>
            <a:ext cx="8064895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0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34DABE0-07B6-40A3-8EB1-FFD89147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6B1D29-B047-4A0D-947B-1C7CDEB8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CAD77-9266-4A3E-A180-1002DFEFD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82"/>
          <a:stretch/>
        </p:blipFill>
        <p:spPr>
          <a:xfrm>
            <a:off x="4572000" y="3543622"/>
            <a:ext cx="3490645" cy="23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9B607-67F8-4396-9EE1-2D942A64E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8" t="5404" r="2638" b="77307"/>
          <a:stretch/>
        </p:blipFill>
        <p:spPr>
          <a:xfrm>
            <a:off x="4772346" y="5480752"/>
            <a:ext cx="3290299" cy="5199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8E3A79-921B-46BF-BA74-0CF4CE1E9A26}"/>
              </a:ext>
            </a:extLst>
          </p:cNvPr>
          <p:cNvSpPr/>
          <p:nvPr/>
        </p:nvSpPr>
        <p:spPr>
          <a:xfrm>
            <a:off x="208053" y="1872465"/>
            <a:ext cx="3999215" cy="46528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685800" rtl="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Bankart</a:t>
            </a:r>
            <a:br>
              <a:rPr lang="en-US" sz="20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Detachment of the anteroinferior labrum (3-6 o'clock) with complete tearing of the anterior scapular periosteum with or without an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osseus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fragment of the glenoid.</a:t>
            </a:r>
          </a:p>
          <a:p>
            <a:pPr algn="l" defTabSz="685800" rtl="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Reverse Bankart</a:t>
            </a:r>
            <a:br>
              <a:rPr lang="en-US" sz="20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Detachment of the posteroinferior labrum (6-9 o'clock) with tearing of the posterior scapular periosteum with or without an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osseus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fragment of the glenoid.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E5AB2-0938-4FCB-830E-5BA6DDAD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94" y="1457003"/>
            <a:ext cx="4850606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6C424B-8829-4B15-89D6-1A82777313DE}"/>
              </a:ext>
            </a:extLst>
          </p:cNvPr>
          <p:cNvSpPr/>
          <p:nvPr/>
        </p:nvSpPr>
        <p:spPr>
          <a:xfrm>
            <a:off x="204199" y="849544"/>
            <a:ext cx="2080517" cy="554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350" b="1" dirty="0">
                <a:solidFill>
                  <a:srgbClr val="3D3D3D"/>
                </a:solidFill>
                <a:latin typeface="Open Sans"/>
              </a:rPr>
              <a:t>Shoulder instability </a:t>
            </a:r>
            <a:endParaRPr lang="ar-AE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3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4033-B960-42C4-B79C-EAD6846F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DA893-04F8-47FD-84D3-5C4706382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988840"/>
            <a:ext cx="8003232" cy="45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6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9E7330-24C6-4EE9-B600-4F08DEC3AA35}"/>
              </a:ext>
            </a:extLst>
          </p:cNvPr>
          <p:cNvSpPr/>
          <p:nvPr/>
        </p:nvSpPr>
        <p:spPr>
          <a:xfrm>
            <a:off x="85062" y="928944"/>
            <a:ext cx="1656857" cy="392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endParaRPr lang="en-US" sz="1350" b="1" dirty="0">
              <a:solidFill>
                <a:srgbClr val="3D3D3D"/>
              </a:solidFill>
              <a:latin typeface="Open Sans"/>
            </a:endParaRPr>
          </a:p>
          <a:p>
            <a:pPr algn="ctr" defTabSz="685800" rtl="0"/>
            <a:r>
              <a:rPr lang="en-US" sz="1350" b="1" dirty="0">
                <a:solidFill>
                  <a:srgbClr val="3D3D3D"/>
                </a:solidFill>
                <a:latin typeface="Open Sans"/>
              </a:rPr>
              <a:t>Anterior shoulder dislocation</a:t>
            </a:r>
            <a:endParaRPr lang="en-US" sz="1350" dirty="0">
              <a:solidFill>
                <a:srgbClr val="3D3D3D"/>
              </a:solidFill>
              <a:latin typeface="Open Sans"/>
            </a:endParaRPr>
          </a:p>
          <a:p>
            <a:pPr algn="ctr" defTabSz="685800" rtl="0"/>
            <a:endParaRPr lang="ar-AE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A01E85-2261-4982-AEC1-3265474A96C0}"/>
              </a:ext>
            </a:extLst>
          </p:cNvPr>
          <p:cNvSpPr/>
          <p:nvPr/>
        </p:nvSpPr>
        <p:spPr>
          <a:xfrm>
            <a:off x="-30408" y="1396770"/>
            <a:ext cx="4280441" cy="20322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557213" lvl="1" indent="-214313" algn="l" defTabSz="685800" rtl="0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3D3D3D"/>
              </a:solidFill>
              <a:latin typeface="Open Sans"/>
            </a:endParaRPr>
          </a:p>
          <a:p>
            <a:pPr marL="557213" lvl="1" indent="-214313" algn="l" defTabSz="685800" rtl="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3D3D3D"/>
                </a:solidFill>
                <a:latin typeface="Open Sans"/>
              </a:rPr>
              <a:t>by far the most common, accounting for up to 95% of all cases</a:t>
            </a:r>
          </a:p>
          <a:p>
            <a:pPr marL="557213" lvl="1" indent="-214313" algn="l" defTabSz="685800" rtl="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 In most of those, the head of the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humerus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comes to rest under the coracoid process, referred to as sub-coracoid dislocation</a:t>
            </a:r>
            <a:endParaRPr lang="en-US" sz="1350" dirty="0">
              <a:solidFill>
                <a:srgbClr val="3D3D3D"/>
              </a:solidFill>
              <a:latin typeface="Open Sans"/>
            </a:endParaRPr>
          </a:p>
          <a:p>
            <a:pPr marL="557213" lvl="1" indent="-214313" algn="l" defTabSz="685800" rtl="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3D3D3D"/>
                </a:solidFill>
                <a:latin typeface="Open Sans"/>
              </a:rPr>
              <a:t>usually results from </a:t>
            </a:r>
            <a:r>
              <a:rPr lang="en-US" sz="1350" dirty="0">
                <a:solidFill>
                  <a:srgbClr val="FF0000"/>
                </a:solidFill>
                <a:latin typeface="Open Sans"/>
              </a:rPr>
              <a:t>anterior </a:t>
            </a:r>
            <a:r>
              <a:rPr lang="en-US" sz="1350" dirty="0" err="1">
                <a:solidFill>
                  <a:srgbClr val="FF0000"/>
                </a:solidFill>
                <a:latin typeface="Open Sans"/>
              </a:rPr>
              <a:t>glenolabra</a:t>
            </a:r>
            <a:r>
              <a:rPr lang="en-US" sz="1350" dirty="0">
                <a:solidFill>
                  <a:srgbClr val="FF0000"/>
                </a:solidFill>
                <a:latin typeface="Open Sans"/>
              </a:rPr>
              <a:t> injury,</a:t>
            </a:r>
            <a:r>
              <a:rPr lang="en-US" sz="1350" dirty="0">
                <a:solidFill>
                  <a:srgbClr val="3D3D3D"/>
                </a:solidFill>
                <a:latin typeface="Open Sans"/>
              </a:rPr>
              <a:t> particularly from disruption of the anterior band of the </a:t>
            </a:r>
            <a:r>
              <a:rPr lang="en-US" sz="1350" dirty="0">
                <a:solidFill>
                  <a:srgbClr val="FF0000"/>
                </a:solidFill>
                <a:latin typeface="Open Sans"/>
              </a:rPr>
              <a:t>inferior glenohumeral ligament (IGHL) </a:t>
            </a:r>
            <a:r>
              <a:rPr lang="en-US" sz="1350" dirty="0">
                <a:solidFill>
                  <a:srgbClr val="3D3D3D"/>
                </a:solidFill>
                <a:latin typeface="Open Sans"/>
              </a:rPr>
              <a:t>e.g. </a:t>
            </a:r>
            <a:r>
              <a:rPr lang="en-US" sz="1350" dirty="0">
                <a:solidFill>
                  <a:srgbClr val="41699B"/>
                </a:solidFill>
                <a:highlight>
                  <a:srgbClr val="FFFF00"/>
                </a:highlight>
                <a:latin typeface="Open Sans"/>
              </a:rPr>
              <a:t>Bankart lesion</a:t>
            </a:r>
            <a:endParaRPr lang="en-US" sz="1350" dirty="0">
              <a:solidFill>
                <a:srgbClr val="3D3D3D"/>
              </a:solidFill>
              <a:highlight>
                <a:srgbClr val="FFFF00"/>
              </a:highlight>
              <a:latin typeface="Open Sans"/>
            </a:endParaRPr>
          </a:p>
          <a:p>
            <a:pPr algn="ctr" defTabSz="685800" rtl="0"/>
            <a:endParaRPr lang="ar-AE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5EAEF5-7858-45D3-995A-AA44D05D039D}"/>
              </a:ext>
            </a:extLst>
          </p:cNvPr>
          <p:cNvSpPr/>
          <p:nvPr/>
        </p:nvSpPr>
        <p:spPr>
          <a:xfrm>
            <a:off x="0" y="3397871"/>
            <a:ext cx="4250033" cy="7848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350" dirty="0">
                <a:solidFill>
                  <a:prstClr val="black"/>
                </a:solidFill>
                <a:latin typeface="Calibri" panose="020F0502020204030204"/>
                <a:hlinkClick r:id="rId2" tooltip="Bankart lesion"/>
              </a:rPr>
              <a:t>Bankart lesions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 are disruptions of the glenoid labrum with or without an avulsion of bone fragment.</a:t>
            </a:r>
            <a:endParaRPr lang="ar-AE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film, white&#10;&#10;Description automatically generated">
            <a:extLst>
              <a:ext uri="{FF2B5EF4-FFF2-40B4-BE49-F238E27FC236}">
                <a16:creationId xmlns:a16="http://schemas.microsoft.com/office/drawing/2014/main" id="{05E850E8-A9E3-4D0B-89D2-D715DFCF6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4280441" cy="3035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A053ED-BB75-41DE-8693-DB521B66F59F}"/>
              </a:ext>
            </a:extLst>
          </p:cNvPr>
          <p:cNvSpPr/>
          <p:nvPr/>
        </p:nvSpPr>
        <p:spPr>
          <a:xfrm>
            <a:off x="6505724" y="3435609"/>
            <a:ext cx="2126512" cy="392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endParaRPr lang="en-US" sz="1350" b="1" dirty="0">
              <a:solidFill>
                <a:srgbClr val="3D3D3D"/>
              </a:solidFill>
              <a:latin typeface="Open Sans"/>
            </a:endParaRPr>
          </a:p>
          <a:p>
            <a:pPr algn="ctr" defTabSz="685800" rtl="0"/>
            <a:r>
              <a:rPr lang="en-US" sz="1350" b="1" dirty="0">
                <a:solidFill>
                  <a:srgbClr val="3D3D3D"/>
                </a:solidFill>
                <a:latin typeface="Open Sans"/>
              </a:rPr>
              <a:t>Anterior dislocation </a:t>
            </a:r>
            <a:endParaRPr lang="en-US" sz="1350" dirty="0">
              <a:solidFill>
                <a:srgbClr val="3D3D3D"/>
              </a:solidFill>
              <a:latin typeface="Open Sans"/>
            </a:endParaRPr>
          </a:p>
          <a:p>
            <a:pPr algn="ctr" defTabSz="685800" rtl="0"/>
            <a:endParaRPr lang="ar-AE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26" name="Picture 2" descr="Bankart Lesion: Causes, Symptoms &amp; Treatment">
            <a:extLst>
              <a:ext uri="{FF2B5EF4-FFF2-40B4-BE49-F238E27FC236}">
                <a16:creationId xmlns:a16="http://schemas.microsoft.com/office/drawing/2014/main" id="{7369390D-DCE0-4773-8BE7-56104C92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71" y="4085698"/>
            <a:ext cx="2584262" cy="184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kart Lesion – FIFA Medical Platform">
            <a:extLst>
              <a:ext uri="{FF2B5EF4-FFF2-40B4-BE49-F238E27FC236}">
                <a16:creationId xmlns:a16="http://schemas.microsoft.com/office/drawing/2014/main" id="{90311324-1C91-40BA-9E7D-C4AAE052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64" y="3914246"/>
            <a:ext cx="3891849" cy="2038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8FA6E6-9A61-4EA6-A702-E1DCDFC75DF6}"/>
              </a:ext>
            </a:extLst>
          </p:cNvPr>
          <p:cNvSpPr/>
          <p:nvPr/>
        </p:nvSpPr>
        <p:spPr>
          <a:xfrm>
            <a:off x="4841264" y="5625953"/>
            <a:ext cx="1976864" cy="327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Bankart dislocation</a:t>
            </a:r>
            <a:endParaRPr lang="ar-AE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1AF1A2C9-9E72-4C1E-9058-D3B2EEAC19B7}"/>
              </a:ext>
            </a:extLst>
          </p:cNvPr>
          <p:cNvSpPr/>
          <p:nvPr/>
        </p:nvSpPr>
        <p:spPr>
          <a:xfrm>
            <a:off x="-87718" y="4237218"/>
            <a:ext cx="2022845" cy="149982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Radial nerve injury </a:t>
            </a:r>
            <a:endParaRPr lang="ar-AE" sz="135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nflower Thank You Cards| The Image Shop">
            <a:extLst>
              <a:ext uri="{FF2B5EF4-FFF2-40B4-BE49-F238E27FC236}">
                <a16:creationId xmlns:a16="http://schemas.microsoft.com/office/drawing/2014/main" id="{938F46A5-64BF-49F2-B067-D709ABE67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5448" r="7721" b="16598"/>
          <a:stretch/>
        </p:blipFill>
        <p:spPr bwMode="auto">
          <a:xfrm>
            <a:off x="-882882" y="857250"/>
            <a:ext cx="100268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4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each joint we will discuss the following: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Type of joint.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Articular surfaces.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Capsule (covers margins of articular surfaces).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Synovial membrane (lines the inner of the capsule).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Ligaments related.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Movements and muscles producing it.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Nerve supply (from NS of surrounding MS)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5114925" cy="60007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</a:rPr>
              <a:t>Type:</a:t>
            </a:r>
          </a:p>
          <a:p>
            <a:pPr lvl="1" algn="l" rtl="0" eaLnBrk="1" hangingPunct="1">
              <a:buFont typeface="Verdana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Synovial, polyaxial, ball &amp; socket</a:t>
            </a:r>
          </a:p>
          <a:p>
            <a:pPr algn="l" rtl="0" eaLnBrk="1" hangingPunct="1">
              <a:defRPr/>
            </a:pPr>
            <a:r>
              <a:rPr lang="en-US" sz="3200" b="1" u="sng" dirty="0">
                <a:solidFill>
                  <a:schemeClr val="bg1"/>
                </a:solidFill>
              </a:rPr>
              <a:t>Articular surface:</a:t>
            </a:r>
          </a:p>
          <a:p>
            <a:pPr lvl="1" algn="l" rtl="0" eaLnBrk="1" hangingPunct="1">
              <a:buFont typeface="Verdana" pitchFamily="34" charset="0"/>
              <a:buAutoNum type="alphaLcParenR"/>
              <a:defRPr/>
            </a:pPr>
            <a:r>
              <a:rPr lang="en-US" sz="2800" b="1" dirty="0">
                <a:solidFill>
                  <a:schemeClr val="bg1"/>
                </a:solidFill>
              </a:rPr>
              <a:t>Head of humerus</a:t>
            </a:r>
          </a:p>
          <a:p>
            <a:pPr lvl="1" algn="l" rtl="0" eaLnBrk="1" hangingPunct="1">
              <a:buFont typeface="Verdana" pitchFamily="34" charset="0"/>
              <a:buAutoNum type="alphaLcParenR"/>
              <a:defRPr/>
            </a:pPr>
            <a:r>
              <a:rPr lang="en-US" sz="2800" b="1" dirty="0">
                <a:solidFill>
                  <a:schemeClr val="bg1"/>
                </a:solidFill>
              </a:rPr>
              <a:t>Glenoid cavity of scapula</a:t>
            </a:r>
          </a:p>
          <a:p>
            <a:pPr marL="392113" lvl="1" indent="0" algn="l" rtl="0" eaLnBrk="1" hangingPunct="1">
              <a:buFont typeface="Verdana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*</a:t>
            </a:r>
            <a:r>
              <a:rPr lang="en-GB" sz="2800" b="1" dirty="0">
                <a:solidFill>
                  <a:schemeClr val="bg1"/>
                </a:solidFill>
              </a:rPr>
              <a:t>Each of the articular surfaces is covered by hyaline cartilage.</a:t>
            </a:r>
            <a:endParaRPr lang="en-US" sz="2800" b="1" dirty="0">
              <a:solidFill>
                <a:schemeClr val="bg1"/>
              </a:solidFill>
            </a:endParaRPr>
          </a:p>
          <a:p>
            <a:pPr marL="392113" lvl="1" indent="0" algn="l" rtl="0">
              <a:buFont typeface="Verdana" pitchFamily="34" charset="0"/>
              <a:buNone/>
              <a:defRPr/>
            </a:pPr>
            <a:r>
              <a:rPr lang="en-GB" sz="2800" b="1" dirty="0">
                <a:solidFill>
                  <a:schemeClr val="bg1"/>
                </a:solidFill>
              </a:rPr>
              <a:t>*The glenoid cavity is deepened by a fibro-cartilaginous rim; </a:t>
            </a:r>
            <a:r>
              <a:rPr lang="en-GB" sz="2800" b="1" dirty="0" err="1">
                <a:solidFill>
                  <a:schemeClr val="bg1"/>
                </a:solidFill>
              </a:rPr>
              <a:t>labrum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glenoidale</a:t>
            </a:r>
            <a:r>
              <a:rPr lang="en-GB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pPr marL="392113" lvl="1" indent="0" algn="l" rtl="0" eaLnBrk="1" hangingPunct="1">
              <a:buFont typeface="Verdana" pitchFamily="34" charset="0"/>
              <a:buNone/>
              <a:defRPr/>
            </a:pPr>
            <a:endParaRPr lang="en-MY" sz="28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468" y="357166"/>
            <a:ext cx="4073531" cy="62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:\Users\kaer\Desktop\Endo_HealthyShou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57" y="1928802"/>
            <a:ext cx="5038743" cy="40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142984"/>
            <a:ext cx="4357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3" lvl="1" algn="l" rtl="0">
              <a:buFont typeface="Arial" pitchFamily="34" charset="0"/>
              <a:buChar char="•"/>
              <a:defRPr/>
            </a:pPr>
            <a:r>
              <a:rPr lang="en-GB" sz="3600" dirty="0"/>
              <a:t> </a:t>
            </a:r>
            <a:r>
              <a:rPr lang="en-GB" sz="3600" b="1" dirty="0"/>
              <a:t>hyaline cartilage.</a:t>
            </a:r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US" sz="3600" b="1" dirty="0"/>
          </a:p>
          <a:p>
            <a:pPr marL="392113" lvl="1" indent="0" algn="l" rtl="0">
              <a:buFont typeface="Arial" pitchFamily="34" charset="0"/>
              <a:buChar char="•"/>
              <a:defRPr/>
            </a:pPr>
            <a:r>
              <a:rPr lang="en-GB" sz="3600" b="1" dirty="0" err="1"/>
              <a:t>labrum</a:t>
            </a:r>
            <a:r>
              <a:rPr lang="en-GB" sz="3600" b="1" dirty="0"/>
              <a:t> </a:t>
            </a:r>
            <a:r>
              <a:rPr lang="en-GB" sz="3600" b="1" dirty="0" err="1"/>
              <a:t>glenoidale</a:t>
            </a:r>
            <a:r>
              <a:rPr lang="en-GB" sz="3600" b="1" dirty="0"/>
              <a:t>.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00496" y="1500174"/>
            <a:ext cx="142876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6248" y="4500570"/>
            <a:ext cx="228601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4429124" cy="3906846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800" dirty="0">
                <a:solidFill>
                  <a:schemeClr val="bg1"/>
                </a:solidFill>
              </a:rPr>
              <a:t>attached to the margins of the glenoid cavity outside the labrum glenoidal.</a:t>
            </a:r>
          </a:p>
          <a:p>
            <a:pPr algn="l" rtl="0">
              <a:defRPr/>
            </a:pPr>
            <a:r>
              <a:rPr lang="en-US" sz="2800" dirty="0">
                <a:solidFill>
                  <a:schemeClr val="bg1"/>
                </a:solidFill>
              </a:rPr>
              <a:t>Laterally is attached to the anatomical neck of the humerus, except inferiorly where it extends about 1 cm to the shaft.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2828916" cy="7969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MY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2744" y="1571612"/>
            <a:ext cx="4521256" cy="390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614866" cy="5429264"/>
          </a:xfrm>
        </p:spPr>
        <p:txBody>
          <a:bodyPr>
            <a:normAutofit/>
          </a:bodyPr>
          <a:lstStyle/>
          <a:p>
            <a:pPr marL="107950" indent="0" algn="l">
              <a:buFont typeface="Wingdings 3" pitchFamily="18" charset="2"/>
              <a:buNone/>
            </a:pPr>
            <a:r>
              <a:rPr lang="en-GB" sz="3200" dirty="0"/>
              <a:t>-It lines </a:t>
            </a:r>
            <a:r>
              <a:rPr lang="en-GB" sz="3200" dirty="0">
                <a:solidFill>
                  <a:srgbClr val="FF0000"/>
                </a:solidFill>
              </a:rPr>
              <a:t>all the structures inside the capsule </a:t>
            </a:r>
            <a:r>
              <a:rPr lang="en-GB" sz="3200" dirty="0"/>
              <a:t>of the </a:t>
            </a:r>
            <a:r>
              <a:rPr lang="en-GB" sz="3200" dirty="0">
                <a:solidFill>
                  <a:schemeClr val="bg1"/>
                </a:solidFill>
              </a:rPr>
              <a:t>shoulder joint EXCEPT the articular cartilage.</a:t>
            </a:r>
            <a:endParaRPr lang="en-US" sz="3200" dirty="0">
              <a:solidFill>
                <a:schemeClr val="bg1"/>
              </a:solidFill>
            </a:endParaRPr>
          </a:p>
          <a:p>
            <a:pPr marL="107950" indent="0" algn="l">
              <a:buFont typeface="Wingdings 3" pitchFamily="18" charset="2"/>
              <a:buNone/>
            </a:pPr>
            <a:r>
              <a:rPr lang="en-GB" sz="3200" dirty="0">
                <a:solidFill>
                  <a:schemeClr val="bg1"/>
                </a:solidFill>
              </a:rPr>
              <a:t>-It forms a tubular sheath around the tendon of long head of biceps so it is an </a:t>
            </a:r>
            <a:r>
              <a:rPr lang="en-GB" sz="3200" dirty="0">
                <a:solidFill>
                  <a:srgbClr val="FF0000"/>
                </a:solidFill>
              </a:rPr>
              <a:t>intra-capsular, extra-synovial structure</a:t>
            </a:r>
            <a:r>
              <a:rPr lang="en-GB" sz="3200" dirty="0"/>
              <a:t>.</a:t>
            </a:r>
            <a:endParaRPr lang="en-US" sz="3200" dirty="0"/>
          </a:p>
          <a:p>
            <a:pPr marL="107950" indent="0">
              <a:buFont typeface="Wingdings 3" pitchFamily="18" charset="2"/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en-GB" sz="4400" u="sng" dirty="0">
                <a:solidFill>
                  <a:schemeClr val="bg1"/>
                </a:solidFill>
                <a:effectLst/>
              </a:rPr>
            </a:br>
            <a:r>
              <a:rPr lang="en-GB" sz="4400" u="sng" dirty="0">
                <a:solidFill>
                  <a:schemeClr val="tx1"/>
                </a:solidFill>
                <a:effectLst/>
              </a:rPr>
              <a:t>Synovial membrane</a:t>
            </a:r>
            <a:br>
              <a:rPr lang="en-US" sz="4400" u="sng" dirty="0">
                <a:solidFill>
                  <a:schemeClr val="bg1"/>
                </a:solidFill>
                <a:effectLst/>
              </a:rPr>
            </a:br>
            <a:endParaRPr lang="en-US" sz="4400" u="sng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2744" y="1571612"/>
            <a:ext cx="4521256" cy="390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3600" u="sng" dirty="0"/>
            </a:br>
            <a:r>
              <a:rPr lang="en-GB" sz="3600" u="sng" dirty="0"/>
              <a:t>LIGAMENTS RELATED TO SHOULDER JOINT(---- humeral)</a:t>
            </a:r>
            <a:br>
              <a:rPr lang="en-US" sz="3600" dirty="0"/>
            </a:br>
            <a:endParaRPr lang="en-US" sz="3600" b="0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186238" cy="4937125"/>
          </a:xfrm>
        </p:spPr>
        <p:txBody>
          <a:bodyPr>
            <a:normAutofit/>
          </a:bodyPr>
          <a:lstStyle/>
          <a:p>
            <a:pPr marL="109537" indent="0" algn="l" rtl="0">
              <a:buFont typeface="Wingdings 3" pitchFamily="18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 1- False ligaments:</a:t>
            </a:r>
            <a:endParaRPr lang="en-US" sz="2800" dirty="0">
              <a:solidFill>
                <a:srgbClr val="FF0000"/>
              </a:solidFill>
            </a:endParaRPr>
          </a:p>
          <a:p>
            <a:pPr marL="109537" indent="0" algn="l" rtl="0">
              <a:buFont typeface="Wingdings 3" pitchFamily="18" charset="2"/>
              <a:buNone/>
              <a:defRPr/>
            </a:pPr>
            <a:r>
              <a:rPr lang="en-GB" sz="2800" dirty="0">
                <a:solidFill>
                  <a:schemeClr val="bg1"/>
                </a:solidFill>
              </a:rPr>
              <a:t>glenohumeral ligaments (Thickenings of the  Capsule )</a:t>
            </a:r>
            <a:endParaRPr lang="en-US" sz="2800" dirty="0">
              <a:solidFill>
                <a:schemeClr val="bg1"/>
              </a:solidFill>
            </a:endParaRPr>
          </a:p>
          <a:p>
            <a:pPr marL="109537" indent="0" algn="l" rtl="0">
              <a:buFont typeface="Wingdings 3" pitchFamily="18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2- True ligaments:</a:t>
            </a:r>
            <a:endParaRPr lang="en-US" sz="2800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GB" sz="2800" dirty="0" err="1">
                <a:solidFill>
                  <a:schemeClr val="bg1"/>
                </a:solidFill>
              </a:rPr>
              <a:t>Coraco</a:t>
            </a:r>
            <a:r>
              <a:rPr lang="en-GB" sz="2800" dirty="0">
                <a:solidFill>
                  <a:schemeClr val="bg1"/>
                </a:solidFill>
              </a:rPr>
              <a:t>-humeral ligament.</a:t>
            </a:r>
            <a:endParaRPr lang="en-US" sz="2800" dirty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GB" sz="2800" dirty="0">
                <a:solidFill>
                  <a:schemeClr val="bg1"/>
                </a:solidFill>
              </a:rPr>
              <a:t>Transverse humeral ligament (bridges over the bicipital groove).</a:t>
            </a:r>
            <a:endParaRPr lang="en-US" sz="2800" dirty="0">
              <a:solidFill>
                <a:schemeClr val="bg1"/>
              </a:solidFill>
            </a:endParaRPr>
          </a:p>
          <a:p>
            <a:pPr marL="109537" indent="0" algn="l" rtl="0">
              <a:buFont typeface="Wingdings 3" pitchFamily="18" charset="2"/>
              <a:buNone/>
              <a:defRPr/>
            </a:pPr>
            <a:endParaRPr lang="en-US" sz="2800" dirty="0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444625"/>
            <a:ext cx="4125913" cy="5046663"/>
          </a:xfrm>
          <a:noFill/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124970-37BA-4DAB-9B77-A370A4F9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F4724CDF-6953-44E9-8B86-939E5A6A32DA}"/>
</file>

<file path=customXml/itemProps2.xml><?xml version="1.0" encoding="utf-8"?>
<ds:datastoreItem xmlns:ds="http://schemas.openxmlformats.org/officeDocument/2006/customXml" ds:itemID="{2DF0E194-16B4-4356-8FF1-8C1F916E45E1}"/>
</file>

<file path=customXml/itemProps3.xml><?xml version="1.0" encoding="utf-8"?>
<ds:datastoreItem xmlns:ds="http://schemas.openxmlformats.org/officeDocument/2006/customXml" ds:itemID="{8C284806-BE01-4A62-8137-143010E7E762}"/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388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Verdana</vt:lpstr>
      <vt:lpstr>Wingdings</vt:lpstr>
      <vt:lpstr>Wingdings 3</vt:lpstr>
      <vt:lpstr>Office Theme</vt:lpstr>
      <vt:lpstr>1_Office Theme</vt:lpstr>
      <vt:lpstr>2_Office Theme</vt:lpstr>
      <vt:lpstr>SHOULDER JOINT</vt:lpstr>
      <vt:lpstr>PowerPoint Presentation</vt:lpstr>
      <vt:lpstr>In each joint we will discuss the following:</vt:lpstr>
      <vt:lpstr>PowerPoint Presentation</vt:lpstr>
      <vt:lpstr>PowerPoint Presentation</vt:lpstr>
      <vt:lpstr>Capsule</vt:lpstr>
      <vt:lpstr> Synovial membrane </vt:lpstr>
      <vt:lpstr> LIGAMENTS RELATED TO SHOULDER JOINT(---- humeral)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of upper limb</dc:title>
  <dc:creator>ACER</dc:creator>
  <cp:lastModifiedBy>Dalia Mahmoud Hasan</cp:lastModifiedBy>
  <cp:revision>32</cp:revision>
  <dcterms:created xsi:type="dcterms:W3CDTF">2013-04-06T20:39:55Z</dcterms:created>
  <dcterms:modified xsi:type="dcterms:W3CDTF">2022-03-02T20:31:59Z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