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303" r:id="rId3"/>
    <p:sldId id="258" r:id="rId4"/>
    <p:sldId id="259" r:id="rId5"/>
    <p:sldId id="260" r:id="rId6"/>
    <p:sldId id="261" r:id="rId7"/>
    <p:sldId id="312" r:id="rId8"/>
    <p:sldId id="305" r:id="rId9"/>
    <p:sldId id="304" r:id="rId10"/>
    <p:sldId id="263" r:id="rId11"/>
    <p:sldId id="266" r:id="rId12"/>
    <p:sldId id="268" r:id="rId13"/>
    <p:sldId id="269" r:id="rId14"/>
    <p:sldId id="270" r:id="rId15"/>
    <p:sldId id="271" r:id="rId16"/>
    <p:sldId id="272" r:id="rId17"/>
    <p:sldId id="308" r:id="rId18"/>
    <p:sldId id="309" r:id="rId19"/>
    <p:sldId id="273" r:id="rId20"/>
    <p:sldId id="311" r:id="rId21"/>
    <p:sldId id="274" r:id="rId22"/>
    <p:sldId id="275" r:id="rId23"/>
    <p:sldId id="276" r:id="rId24"/>
    <p:sldId id="277" r:id="rId25"/>
    <p:sldId id="278" r:id="rId26"/>
    <p:sldId id="279" r:id="rId27"/>
    <p:sldId id="280" r:id="rId28"/>
    <p:sldId id="281" r:id="rId29"/>
    <p:sldId id="307" r:id="rId30"/>
    <p:sldId id="300" r:id="rId31"/>
    <p:sldId id="313" r:id="rId32"/>
    <p:sldId id="316" r:id="rId33"/>
    <p:sldId id="283" r:id="rId34"/>
    <p:sldId id="285" r:id="rId35"/>
    <p:sldId id="286" r:id="rId36"/>
    <p:sldId id="287" r:id="rId37"/>
    <p:sldId id="288" r:id="rId38"/>
    <p:sldId id="289" r:id="rId39"/>
    <p:sldId id="291" r:id="rId40"/>
    <p:sldId id="292" r:id="rId41"/>
    <p:sldId id="293" r:id="rId42"/>
    <p:sldId id="306" r:id="rId43"/>
    <p:sldId id="294" r:id="rId44"/>
    <p:sldId id="284" r:id="rId45"/>
    <p:sldId id="296" r:id="rId46"/>
  </p:sldIdLst>
  <p:sldSz cx="9144000" cy="6858000" type="screen4x3"/>
  <p:notesSz cx="6858000" cy="9144000"/>
  <p:defaultTextStyle>
    <a:defPPr>
      <a:defRPr lang="ar-SA"/>
    </a:defPPr>
    <a:lvl1pPr algn="l"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horzBarState="maximized">
    <p:restoredLeft sz="84380"/>
    <p:restoredTop sz="94660"/>
  </p:normalViewPr>
  <p:slideViewPr>
    <p:cSldViewPr>
      <p:cViewPr varScale="1">
        <p:scale>
          <a:sx n="87" d="100"/>
          <a:sy n="87" d="100"/>
        </p:scale>
        <p:origin x="1920"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DD25B0A-FE3A-462B-B9CC-F67B884246D1}" type="slidenum">
              <a:rPr lang="ar-SA" altLang="ar-JO"/>
              <a:pPr/>
              <a:t>‹#›</a:t>
            </a:fld>
            <a:endParaRPr lang="en-US" altLang="ar-JO"/>
          </a:p>
        </p:txBody>
      </p:sp>
    </p:spTree>
    <p:extLst>
      <p:ext uri="{BB962C8B-B14F-4D97-AF65-F5344CB8AC3E}">
        <p14:creationId xmlns:p14="http://schemas.microsoft.com/office/powerpoint/2010/main" val="150007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65F7992-39B4-4B6D-9713-19146C69330C}" type="slidenum">
              <a:rPr lang="ar-SA" altLang="ar-JO"/>
              <a:pPr/>
              <a:t>‹#›</a:t>
            </a:fld>
            <a:endParaRPr lang="en-US" altLang="ar-JO"/>
          </a:p>
        </p:txBody>
      </p:sp>
    </p:spTree>
    <p:extLst>
      <p:ext uri="{BB962C8B-B14F-4D97-AF65-F5344CB8AC3E}">
        <p14:creationId xmlns:p14="http://schemas.microsoft.com/office/powerpoint/2010/main" val="1249959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5AF6851-FD51-45C3-9B98-E392902F9931}" type="slidenum">
              <a:rPr lang="ar-SA" altLang="ar-JO"/>
              <a:pPr/>
              <a:t>‹#›</a:t>
            </a:fld>
            <a:endParaRPr lang="en-US" altLang="ar-JO"/>
          </a:p>
        </p:txBody>
      </p:sp>
    </p:spTree>
    <p:extLst>
      <p:ext uri="{BB962C8B-B14F-4D97-AF65-F5344CB8AC3E}">
        <p14:creationId xmlns:p14="http://schemas.microsoft.com/office/powerpoint/2010/main" val="368276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550453F-0988-4B19-A68A-804D4CF1AE64}" type="slidenum">
              <a:rPr lang="ar-SA" altLang="ar-JO"/>
              <a:pPr/>
              <a:t>‹#›</a:t>
            </a:fld>
            <a:endParaRPr lang="en-US" altLang="ar-JO"/>
          </a:p>
        </p:txBody>
      </p:sp>
    </p:spTree>
    <p:extLst>
      <p:ext uri="{BB962C8B-B14F-4D97-AF65-F5344CB8AC3E}">
        <p14:creationId xmlns:p14="http://schemas.microsoft.com/office/powerpoint/2010/main" val="140408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1825D34-A673-4DC0-9EF1-43FC0DCAEF42}" type="slidenum">
              <a:rPr lang="ar-SA" altLang="ar-JO"/>
              <a:pPr/>
              <a:t>‹#›</a:t>
            </a:fld>
            <a:endParaRPr lang="en-US" altLang="ar-JO"/>
          </a:p>
        </p:txBody>
      </p:sp>
    </p:spTree>
    <p:extLst>
      <p:ext uri="{BB962C8B-B14F-4D97-AF65-F5344CB8AC3E}">
        <p14:creationId xmlns:p14="http://schemas.microsoft.com/office/powerpoint/2010/main" val="2405445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72C850D-08F0-477C-A918-62C3F35092FF}" type="slidenum">
              <a:rPr lang="ar-SA" altLang="ar-JO"/>
              <a:pPr/>
              <a:t>‹#›</a:t>
            </a:fld>
            <a:endParaRPr lang="en-US" altLang="ar-JO"/>
          </a:p>
        </p:txBody>
      </p:sp>
    </p:spTree>
    <p:extLst>
      <p:ext uri="{BB962C8B-B14F-4D97-AF65-F5344CB8AC3E}">
        <p14:creationId xmlns:p14="http://schemas.microsoft.com/office/powerpoint/2010/main" val="1692808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2897E22-60D2-4B0A-9C58-B8AA444A20C7}" type="slidenum">
              <a:rPr lang="ar-SA" altLang="ar-JO"/>
              <a:pPr/>
              <a:t>‹#›</a:t>
            </a:fld>
            <a:endParaRPr lang="en-US" altLang="ar-JO"/>
          </a:p>
        </p:txBody>
      </p:sp>
    </p:spTree>
    <p:extLst>
      <p:ext uri="{BB962C8B-B14F-4D97-AF65-F5344CB8AC3E}">
        <p14:creationId xmlns:p14="http://schemas.microsoft.com/office/powerpoint/2010/main" val="1108664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05C1FD4-48EC-4C9C-81FA-15A972786200}" type="slidenum">
              <a:rPr lang="ar-SA" altLang="ar-JO"/>
              <a:pPr/>
              <a:t>‹#›</a:t>
            </a:fld>
            <a:endParaRPr lang="en-US" altLang="ar-JO"/>
          </a:p>
        </p:txBody>
      </p:sp>
    </p:spTree>
    <p:extLst>
      <p:ext uri="{BB962C8B-B14F-4D97-AF65-F5344CB8AC3E}">
        <p14:creationId xmlns:p14="http://schemas.microsoft.com/office/powerpoint/2010/main" val="315521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32E2FA6-5E39-4AC2-A7DF-162E92183D2C}" type="slidenum">
              <a:rPr lang="ar-SA" altLang="ar-JO"/>
              <a:pPr/>
              <a:t>‹#›</a:t>
            </a:fld>
            <a:endParaRPr lang="en-US" altLang="ar-JO"/>
          </a:p>
        </p:txBody>
      </p:sp>
    </p:spTree>
    <p:extLst>
      <p:ext uri="{BB962C8B-B14F-4D97-AF65-F5344CB8AC3E}">
        <p14:creationId xmlns:p14="http://schemas.microsoft.com/office/powerpoint/2010/main" val="2431272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5C8A7EE-A899-47E9-B53C-A477B89295B3}" type="slidenum">
              <a:rPr lang="ar-SA" altLang="ar-JO"/>
              <a:pPr/>
              <a:t>‹#›</a:t>
            </a:fld>
            <a:endParaRPr lang="en-US" altLang="ar-JO"/>
          </a:p>
        </p:txBody>
      </p:sp>
    </p:spTree>
    <p:extLst>
      <p:ext uri="{BB962C8B-B14F-4D97-AF65-F5344CB8AC3E}">
        <p14:creationId xmlns:p14="http://schemas.microsoft.com/office/powerpoint/2010/main" val="1376813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2D93880-505F-486F-A7D7-88398A43ECD8}" type="slidenum">
              <a:rPr lang="ar-SA" altLang="ar-JO"/>
              <a:pPr/>
              <a:t>‹#›</a:t>
            </a:fld>
            <a:endParaRPr lang="en-US" altLang="ar-JO"/>
          </a:p>
        </p:txBody>
      </p:sp>
    </p:spTree>
    <p:extLst>
      <p:ext uri="{BB962C8B-B14F-4D97-AF65-F5344CB8AC3E}">
        <p14:creationId xmlns:p14="http://schemas.microsoft.com/office/powerpoint/2010/main" val="4093453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JO"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JO" smtClean="0"/>
              <a:t>Click to edit Master text styles</a:t>
            </a:r>
          </a:p>
          <a:p>
            <a:pPr lvl="1"/>
            <a:r>
              <a:rPr lang="en-US" altLang="ar-JO" smtClean="0"/>
              <a:t>Second level</a:t>
            </a:r>
          </a:p>
          <a:p>
            <a:pPr lvl="2"/>
            <a:r>
              <a:rPr lang="en-US" altLang="ar-JO" smtClean="0"/>
              <a:t>Third level</a:t>
            </a:r>
          </a:p>
          <a:p>
            <a:pPr lvl="3"/>
            <a:r>
              <a:rPr lang="en-US" altLang="ar-JO" smtClean="0"/>
              <a:t>Fourth level</a:t>
            </a:r>
          </a:p>
          <a:p>
            <a:pPr lvl="4"/>
            <a:r>
              <a:rPr lang="en-US" altLang="ar-JO"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15FBF8DD-ED53-452E-A7E8-9A748DE40C80}" type="slidenum">
              <a:rPr lang="ar-SA" altLang="ar-JO"/>
              <a:pPr/>
              <a:t>‹#›</a:t>
            </a:fld>
            <a:endParaRPr lang="en-US" alt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http://themedicalbiochemistrypage.org/images/polyadenylation.jpg"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36513" y="1665288"/>
            <a:ext cx="9144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ar-JO" sz="5400" b="1">
                <a:latin typeface="Times New Roman" panose="02020603050405020304" pitchFamily="18" charset="0"/>
                <a:cs typeface="Times New Roman" panose="02020603050405020304" pitchFamily="18" charset="0"/>
              </a:rPr>
              <a:t>Transcription </a:t>
            </a:r>
            <a:br>
              <a:rPr lang="en-US" altLang="ar-JO" sz="5400" b="1">
                <a:latin typeface="Times New Roman" panose="02020603050405020304" pitchFamily="18" charset="0"/>
                <a:cs typeface="Times New Roman" panose="02020603050405020304" pitchFamily="18" charset="0"/>
              </a:rPr>
            </a:br>
            <a:r>
              <a:rPr lang="en-US" altLang="ar-JO" sz="5400" b="1">
                <a:latin typeface="Times New Roman" panose="02020603050405020304" pitchFamily="18" charset="0"/>
                <a:cs typeface="Times New Roman" panose="02020603050405020304" pitchFamily="18" charset="0"/>
              </a:rPr>
              <a:t>RNA Processing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0" y="0"/>
            <a:ext cx="91440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JO" sz="2800">
                <a:latin typeface="Times New Roman" panose="02020603050405020304" pitchFamily="18" charset="0"/>
                <a:cs typeface="Times New Roman" panose="02020603050405020304" pitchFamily="18" charset="0"/>
              </a:rPr>
              <a:t>- The coding (</a:t>
            </a:r>
            <a:r>
              <a:rPr lang="en-US" altLang="ar-JO" sz="2800" b="1">
                <a:latin typeface="Times New Roman" panose="02020603050405020304" pitchFamily="18" charset="0"/>
                <a:cs typeface="Times New Roman" panose="02020603050405020304" pitchFamily="18" charset="0"/>
              </a:rPr>
              <a:t>non-template</a:t>
            </a:r>
            <a:r>
              <a:rPr lang="en-US" altLang="ar-JO" sz="2800">
                <a:latin typeface="Times New Roman" panose="02020603050405020304" pitchFamily="18" charset="0"/>
                <a:cs typeface="Times New Roman" panose="02020603050405020304" pitchFamily="18" charset="0"/>
              </a:rPr>
              <a:t>) strand is not used during                transcription. It is identical in sequence to the RNA                  molecule, except that RNA contains uracil instead of the          thymine found in DNA.</a:t>
            </a:r>
          </a:p>
          <a:p>
            <a:pPr eaLnBrk="1" hangingPunct="1"/>
            <a:r>
              <a:rPr lang="en-US" altLang="ar-JO" sz="2800">
                <a:latin typeface="Times New Roman" panose="02020603050405020304" pitchFamily="18" charset="0"/>
                <a:cs typeface="Times New Roman" panose="02020603050405020304" pitchFamily="18" charset="0"/>
              </a:rPr>
              <a:t>- By convention, the base sequence of a gene is given from the    coding strand (5' </a:t>
            </a:r>
            <a:r>
              <a:rPr lang="en-US" altLang="ar-JO" sz="2800">
                <a:latin typeface="Times New Roman" panose="02020603050405020304" pitchFamily="18" charset="0"/>
                <a:cs typeface="Times New Roman" panose="02020603050405020304" pitchFamily="18" charset="0"/>
                <a:sym typeface="Wingdings" panose="05000000000000000000" pitchFamily="2" charset="2"/>
              </a:rPr>
              <a:t>→ </a:t>
            </a:r>
            <a:r>
              <a:rPr lang="en-US" altLang="ar-JO" sz="2800">
                <a:latin typeface="Times New Roman" panose="02020603050405020304" pitchFamily="18" charset="0"/>
                <a:cs typeface="Times New Roman" panose="02020603050405020304" pitchFamily="18" charset="0"/>
              </a:rPr>
              <a:t>3').</a:t>
            </a:r>
          </a:p>
          <a:p>
            <a:pPr eaLnBrk="1" hangingPunct="1"/>
            <a:r>
              <a:rPr lang="en-US" altLang="ar-JO" sz="2800">
                <a:latin typeface="Times New Roman" panose="02020603050405020304" pitchFamily="18" charset="0"/>
                <a:cs typeface="Times New Roman" panose="02020603050405020304" pitchFamily="18" charset="0"/>
              </a:rPr>
              <a:t>- Transcription ends when RNA polymerase reaches a              </a:t>
            </a:r>
          </a:p>
          <a:p>
            <a:pPr eaLnBrk="1" hangingPunct="1"/>
            <a:r>
              <a:rPr lang="en-US" altLang="ar-JO" sz="2800">
                <a:latin typeface="Times New Roman" panose="02020603050405020304" pitchFamily="18" charset="0"/>
                <a:cs typeface="Times New Roman" panose="02020603050405020304" pitchFamily="18" charset="0"/>
              </a:rPr>
              <a:t>   termination signal.</a:t>
            </a:r>
          </a:p>
          <a:p>
            <a:pPr eaLnBrk="1" hangingPunct="1"/>
            <a:endParaRPr lang="en-US" altLang="ar-JO" sz="2800">
              <a:latin typeface="Times New Roman" panose="02020603050405020304" pitchFamily="18" charset="0"/>
              <a:cs typeface="Times New Roman" panose="02020603050405020304" pitchFamily="18" charset="0"/>
            </a:endParaRPr>
          </a:p>
          <a:p>
            <a:pPr eaLnBrk="1" hangingPunct="1"/>
            <a:endParaRPr lang="en-US" altLang="ar-JO" sz="2800">
              <a:latin typeface="Times New Roman" panose="02020603050405020304" pitchFamily="18" charset="0"/>
              <a:cs typeface="Times New Roman" panose="02020603050405020304" pitchFamily="18" charset="0"/>
            </a:endParaRPr>
          </a:p>
          <a:p>
            <a:pPr eaLnBrk="1" hangingPunct="1"/>
            <a:endParaRPr lang="en-US" altLang="ar-JO" sz="2800">
              <a:latin typeface="Times New Roman" panose="02020603050405020304" pitchFamily="18" charset="0"/>
              <a:cs typeface="Times New Roman" panose="02020603050405020304" pitchFamily="18" charset="0"/>
            </a:endParaRPr>
          </a:p>
          <a:p>
            <a:pPr eaLnBrk="1" hangingPunct="1"/>
            <a:endParaRPr lang="en-US" altLang="ar-JO" sz="2800">
              <a:latin typeface="Times New Roman" panose="02020603050405020304" pitchFamily="18" charset="0"/>
              <a:cs typeface="Times New Roman" panose="02020603050405020304" pitchFamily="18" charset="0"/>
            </a:endParaRPr>
          </a:p>
          <a:p>
            <a:pPr eaLnBrk="1" hangingPunct="1"/>
            <a:endParaRPr lang="en-US" altLang="ar-JO" sz="2800">
              <a:latin typeface="Times New Roman" panose="02020603050405020304" pitchFamily="18" charset="0"/>
              <a:cs typeface="Times New Roman" panose="02020603050405020304" pitchFamily="18" charset="0"/>
            </a:endParaRPr>
          </a:p>
          <a:p>
            <a:pPr eaLnBrk="1" hangingPunct="1"/>
            <a:endParaRPr lang="en-US" altLang="ar-JO" sz="2800">
              <a:latin typeface="Times New Roman" panose="02020603050405020304" pitchFamily="18" charset="0"/>
              <a:cs typeface="Times New Roman" panose="02020603050405020304" pitchFamily="18" charset="0"/>
            </a:endParaRPr>
          </a:p>
          <a:p>
            <a:pPr eaLnBrk="1" hangingPunct="1"/>
            <a:r>
              <a:rPr lang="en-US" altLang="ar-JO" sz="2800">
                <a:latin typeface="Times New Roman" panose="02020603050405020304" pitchFamily="18" charset="0"/>
                <a:cs typeface="Times New Roman" panose="02020603050405020304" pitchFamily="18" charset="0"/>
              </a:rPr>
              <a:t>                            </a:t>
            </a:r>
            <a:r>
              <a:rPr lang="en-US" altLang="ar-JO" sz="2800" b="1">
                <a:latin typeface="Times New Roman" panose="02020603050405020304" pitchFamily="18" charset="0"/>
                <a:cs typeface="Times New Roman" panose="02020603050405020304" pitchFamily="18" charset="0"/>
              </a:rPr>
              <a:t>Transcription of DNA</a:t>
            </a:r>
          </a:p>
        </p:txBody>
      </p:sp>
      <p:pic>
        <p:nvPicPr>
          <p:cNvPr id="133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500438"/>
            <a:ext cx="878522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0" y="0"/>
            <a:ext cx="9144000" cy="672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JO" sz="2800" b="1" u="sng">
                <a:latin typeface="Times New Roman" panose="02020603050405020304" pitchFamily="18" charset="0"/>
                <a:cs typeface="Times New Roman" panose="02020603050405020304" pitchFamily="18" charset="0"/>
              </a:rPr>
              <a:t>RNA Polymerases</a:t>
            </a:r>
            <a:endParaRPr lang="en-US" altLang="ar-JO" sz="2800" u="sng">
              <a:latin typeface="Times New Roman" panose="02020603050405020304" pitchFamily="18" charset="0"/>
              <a:cs typeface="Times New Roman" panose="02020603050405020304" pitchFamily="18" charset="0"/>
            </a:endParaRPr>
          </a:p>
          <a:p>
            <a:pPr eaLnBrk="1" hangingPunct="1"/>
            <a:r>
              <a:rPr lang="en-US" altLang="ar-JO" sz="2800">
                <a:latin typeface="Times New Roman" panose="02020603050405020304" pitchFamily="18" charset="0"/>
                <a:cs typeface="Times New Roman" panose="02020603050405020304" pitchFamily="18" charset="0"/>
              </a:rPr>
              <a:t>- There is a single prokaryotic RNA polymerase that </a:t>
            </a:r>
          </a:p>
          <a:p>
            <a:pPr eaLnBrk="1" hangingPunct="1"/>
            <a:r>
              <a:rPr lang="en-US" altLang="ar-JO" sz="2800">
                <a:latin typeface="Times New Roman" panose="02020603050405020304" pitchFamily="18" charset="0"/>
                <a:cs typeface="Times New Roman" panose="02020603050405020304" pitchFamily="18" charset="0"/>
              </a:rPr>
              <a:t>   synthesizes all types of RNA in the cell. </a:t>
            </a:r>
          </a:p>
          <a:p>
            <a:pPr eaLnBrk="1" hangingPunct="1"/>
            <a:r>
              <a:rPr lang="en-US" altLang="ar-JO" sz="2800">
                <a:latin typeface="Times New Roman" panose="02020603050405020304" pitchFamily="18" charset="0"/>
                <a:cs typeface="Times New Roman" panose="02020603050405020304" pitchFamily="18" charset="0"/>
              </a:rPr>
              <a:t>- The core polymerase has the subunit structure  (α2ββ`). </a:t>
            </a:r>
          </a:p>
          <a:p>
            <a:pPr eaLnBrk="1" hangingPunct="1"/>
            <a:r>
              <a:rPr lang="en-US" altLang="ar-JO" sz="2800">
                <a:latin typeface="Times New Roman" panose="02020603050405020304" pitchFamily="18" charset="0"/>
                <a:cs typeface="Times New Roman" panose="02020603050405020304" pitchFamily="18" charset="0"/>
              </a:rPr>
              <a:t>- A protein factor called sigma (σ) is required for the                  initiation of transcription at the promoter. </a:t>
            </a:r>
          </a:p>
          <a:p>
            <a:pPr eaLnBrk="1" hangingPunct="1"/>
            <a:r>
              <a:rPr lang="en-US" altLang="ar-JO" sz="2800">
                <a:latin typeface="Times New Roman" panose="02020603050405020304" pitchFamily="18" charset="0"/>
                <a:cs typeface="Times New Roman" panose="02020603050405020304" pitchFamily="18" charset="0"/>
              </a:rPr>
              <a:t>- σ factor is released immediately after transcription initiation.</a:t>
            </a:r>
          </a:p>
          <a:p>
            <a:pPr eaLnBrk="1" hangingPunct="1">
              <a:lnSpc>
                <a:spcPct val="90000"/>
              </a:lnSpc>
            </a:pPr>
            <a:r>
              <a:rPr lang="en-GB" altLang="ar-JO" sz="2800" b="1" u="sng">
                <a:solidFill>
                  <a:srgbClr val="000000"/>
                </a:solidFill>
                <a:latin typeface="Times New Roman" panose="02020603050405020304" pitchFamily="18" charset="0"/>
                <a:cs typeface="Times New Roman" panose="02020603050405020304" pitchFamily="18" charset="0"/>
              </a:rPr>
              <a:t>Functions of the subunits</a:t>
            </a:r>
            <a:r>
              <a:rPr lang="en-GB" altLang="ar-JO" sz="2800">
                <a:solidFill>
                  <a:srgbClr val="000000"/>
                </a:solidFill>
                <a:latin typeface="Times New Roman" panose="02020603050405020304" pitchFamily="18" charset="0"/>
                <a:cs typeface="Times New Roman" panose="02020603050405020304" pitchFamily="18" charset="0"/>
              </a:rPr>
              <a:t>:</a:t>
            </a:r>
          </a:p>
          <a:p>
            <a:pPr lvl="1" eaLnBrk="1" hangingPunct="1">
              <a:lnSpc>
                <a:spcPct val="90000"/>
              </a:lnSpc>
            </a:pPr>
            <a:r>
              <a:rPr lang="en-GB" altLang="ar-JO" sz="2800">
                <a:solidFill>
                  <a:srgbClr val="000000"/>
                </a:solidFill>
                <a:latin typeface="Symbol" panose="05050102010706020507" pitchFamily="18" charset="2"/>
              </a:rPr>
              <a:t>     </a:t>
            </a:r>
            <a:r>
              <a:rPr lang="en-GB" altLang="ar-JO" sz="2800">
                <a:solidFill>
                  <a:srgbClr val="000000"/>
                </a:solidFill>
              </a:rPr>
              <a:t>: </a:t>
            </a:r>
            <a:r>
              <a:rPr lang="en-GB" altLang="ar-JO" sz="2800">
                <a:solidFill>
                  <a:srgbClr val="000000"/>
                </a:solidFill>
                <a:latin typeface="Times New Roman" panose="02020603050405020304" pitchFamily="18" charset="0"/>
                <a:cs typeface="Times New Roman" panose="02020603050405020304" pitchFamily="18" charset="0"/>
              </a:rPr>
              <a:t>assembly of the tetrameric core</a:t>
            </a:r>
          </a:p>
          <a:p>
            <a:pPr lvl="1" eaLnBrk="1" hangingPunct="1">
              <a:lnSpc>
                <a:spcPct val="90000"/>
              </a:lnSpc>
            </a:pPr>
            <a:r>
              <a:rPr lang="en-GB" altLang="ar-JO" sz="2800">
                <a:solidFill>
                  <a:srgbClr val="000000"/>
                </a:solidFill>
                <a:latin typeface="Symbol" panose="05050102010706020507" pitchFamily="18" charset="2"/>
              </a:rPr>
              <a:t>     </a:t>
            </a:r>
            <a:r>
              <a:rPr lang="en-GB" altLang="ar-JO" sz="2800">
                <a:solidFill>
                  <a:srgbClr val="000000"/>
                </a:solidFill>
              </a:rPr>
              <a:t>: </a:t>
            </a:r>
            <a:r>
              <a:rPr lang="en-GB" altLang="ar-JO" sz="2800">
                <a:solidFill>
                  <a:srgbClr val="000000"/>
                </a:solidFill>
                <a:latin typeface="Times New Roman" panose="02020603050405020304" pitchFamily="18" charset="0"/>
                <a:cs typeface="Times New Roman" panose="02020603050405020304" pitchFamily="18" charset="0"/>
              </a:rPr>
              <a:t>ribonucleoside triphosphate binding site (link    </a:t>
            </a:r>
          </a:p>
          <a:p>
            <a:pPr lvl="1" eaLnBrk="1" hangingPunct="1">
              <a:lnSpc>
                <a:spcPct val="90000"/>
              </a:lnSpc>
            </a:pPr>
            <a:r>
              <a:rPr lang="en-GB" altLang="ar-JO" sz="2800">
                <a:solidFill>
                  <a:srgbClr val="000000"/>
                </a:solidFill>
                <a:latin typeface="Times New Roman" panose="02020603050405020304" pitchFamily="18" charset="0"/>
                <a:cs typeface="Times New Roman" panose="02020603050405020304" pitchFamily="18" charset="0"/>
              </a:rPr>
              <a:t>          ribonucleotides together)</a:t>
            </a:r>
          </a:p>
          <a:p>
            <a:pPr lvl="1" eaLnBrk="1" hangingPunct="1">
              <a:lnSpc>
                <a:spcPct val="90000"/>
              </a:lnSpc>
            </a:pPr>
            <a:r>
              <a:rPr lang="en-GB" altLang="ar-JO" sz="2800">
                <a:solidFill>
                  <a:srgbClr val="000000"/>
                </a:solidFill>
                <a:latin typeface="Symbol" panose="05050102010706020507" pitchFamily="18" charset="2"/>
              </a:rPr>
              <a:t>     </a:t>
            </a:r>
            <a:r>
              <a:rPr lang="en-GB" altLang="ar-JO" sz="2800">
                <a:solidFill>
                  <a:srgbClr val="000000"/>
                </a:solidFill>
              </a:rPr>
              <a:t>’: </a:t>
            </a:r>
            <a:r>
              <a:rPr lang="en-GB" altLang="ar-JO" sz="2800">
                <a:solidFill>
                  <a:srgbClr val="000000"/>
                </a:solidFill>
                <a:latin typeface="Times New Roman" panose="02020603050405020304" pitchFamily="18" charset="0"/>
                <a:cs typeface="Times New Roman" panose="02020603050405020304" pitchFamily="18" charset="0"/>
              </a:rPr>
              <a:t>DNA template binding region</a:t>
            </a:r>
          </a:p>
          <a:p>
            <a:pPr lvl="1" eaLnBrk="1" hangingPunct="1">
              <a:lnSpc>
                <a:spcPct val="90000"/>
              </a:lnSpc>
            </a:pPr>
            <a:r>
              <a:rPr lang="en-GB" altLang="ar-JO" sz="2800">
                <a:latin typeface="Symbol" panose="05050102010706020507" pitchFamily="18" charset="2"/>
              </a:rPr>
              <a:t>     </a:t>
            </a:r>
            <a:r>
              <a:rPr lang="en-GB" altLang="ar-JO" sz="2800">
                <a:latin typeface="Times New Roman" panose="02020603050405020304" pitchFamily="18" charset="0"/>
                <a:cs typeface="Times New Roman" panose="02020603050405020304" pitchFamily="18" charset="0"/>
              </a:rPr>
              <a:t>(sigma factor): initiation of transcription   </a:t>
            </a:r>
            <a:r>
              <a:rPr lang="en-US" altLang="ar-JO" sz="2800">
                <a:latin typeface="Times New Roman" panose="02020603050405020304" pitchFamily="18" charset="0"/>
                <a:cs typeface="Times New Roman" panose="02020603050405020304" pitchFamily="18" charset="0"/>
              </a:rPr>
              <a:t> </a:t>
            </a:r>
          </a:p>
          <a:p>
            <a:pPr eaLnBrk="1" hangingPunct="1"/>
            <a:r>
              <a:rPr lang="en-US" altLang="ar-JO" sz="2800">
                <a:latin typeface="Times New Roman" panose="02020603050405020304" pitchFamily="18" charset="0"/>
                <a:cs typeface="Times New Roman" panose="02020603050405020304" pitchFamily="18" charset="0"/>
              </a:rPr>
              <a:t>- Termination of transcription sometimes requires a protein         called rho (</a:t>
            </a:r>
            <a:r>
              <a:rPr lang="en-US" altLang="ar-JO" sz="2800" b="1">
                <a:latin typeface="Times New Roman" panose="02020603050405020304" pitchFamily="18" charset="0"/>
                <a:cs typeface="Times New Roman" panose="02020603050405020304" pitchFamily="18" charset="0"/>
              </a:rPr>
              <a:t>ρ</a:t>
            </a:r>
            <a:r>
              <a:rPr lang="en-US" altLang="ar-JO" sz="2800">
                <a:latin typeface="Times New Roman" panose="02020603050405020304" pitchFamily="18" charset="0"/>
                <a:cs typeface="Times New Roman" panose="02020603050405020304" pitchFamily="18" charset="0"/>
              </a:rPr>
              <a:t>) factor. </a:t>
            </a:r>
          </a:p>
          <a:p>
            <a:pPr eaLnBrk="1" hangingPunct="1"/>
            <a:r>
              <a:rPr lang="en-US" altLang="ar-JO" sz="2800">
                <a:latin typeface="Times New Roman" panose="02020603050405020304" pitchFamily="18" charset="0"/>
                <a:cs typeface="Times New Roman" panose="02020603050405020304" pitchFamily="18" charset="0"/>
              </a:rPr>
              <a:t>- This enzyme is inhibited by rifampin and actinomycin 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0" y="0"/>
            <a:ext cx="9144000" cy="649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JO" sz="2800" b="1" u="sng">
                <a:latin typeface="Times New Roman" panose="02020603050405020304" pitchFamily="18" charset="0"/>
                <a:cs typeface="Times New Roman" panose="02020603050405020304" pitchFamily="18" charset="0"/>
              </a:rPr>
              <a:t>Promoter “Strength” (activity) </a:t>
            </a:r>
          </a:p>
          <a:p>
            <a:pPr eaLnBrk="1" hangingPunct="1"/>
            <a:r>
              <a:rPr lang="en-US" altLang="ar-JO" sz="2800">
                <a:latin typeface="Times New Roman" panose="02020603050405020304" pitchFamily="18" charset="0"/>
                <a:cs typeface="Times New Roman" panose="02020603050405020304" pitchFamily="18" charset="0"/>
              </a:rPr>
              <a:t>- Affects amount of RNA made, so, it affects level of  </a:t>
            </a:r>
          </a:p>
          <a:p>
            <a:pPr eaLnBrk="1" hangingPunct="1"/>
            <a:r>
              <a:rPr lang="en-US" altLang="ar-JO" sz="2800">
                <a:latin typeface="Times New Roman" panose="02020603050405020304" pitchFamily="18" charset="0"/>
                <a:cs typeface="Times New Roman" panose="02020603050405020304" pitchFamily="18" charset="0"/>
              </a:rPr>
              <a:t>  expression for that gene.</a:t>
            </a:r>
          </a:p>
          <a:p>
            <a:pPr eaLnBrk="1" hangingPunct="1"/>
            <a:r>
              <a:rPr lang="en-US" altLang="ar-JO" sz="2800">
                <a:latin typeface="Times New Roman" panose="02020603050405020304" pitchFamily="18" charset="0"/>
                <a:cs typeface="Times New Roman" panose="02020603050405020304" pitchFamily="18" charset="0"/>
              </a:rPr>
              <a:t>- Not all promoters have same “strength”</a:t>
            </a:r>
          </a:p>
          <a:p>
            <a:pPr eaLnBrk="1" hangingPunct="1"/>
            <a:endParaRPr lang="en-US" altLang="ar-JO" sz="2800">
              <a:latin typeface="Times New Roman" panose="02020603050405020304" pitchFamily="18" charset="0"/>
              <a:cs typeface="Times New Roman" panose="02020603050405020304" pitchFamily="18" charset="0"/>
            </a:endParaRPr>
          </a:p>
          <a:p>
            <a:pPr eaLnBrk="1" hangingPunct="1"/>
            <a:r>
              <a:rPr lang="en-US" altLang="ar-JO" sz="2800">
                <a:latin typeface="Times New Roman" panose="02020603050405020304" pitchFamily="18" charset="0"/>
                <a:cs typeface="Times New Roman" panose="02020603050405020304" pitchFamily="18" charset="0"/>
              </a:rPr>
              <a:t>- Promoters differ in DNA sequences and “strength”</a:t>
            </a:r>
          </a:p>
          <a:p>
            <a:pPr eaLnBrk="1" hangingPunct="1"/>
            <a:endParaRPr lang="en-US" altLang="ar-JO" sz="2800">
              <a:latin typeface="Times New Roman" panose="02020603050405020304" pitchFamily="18" charset="0"/>
              <a:cs typeface="Times New Roman" panose="02020603050405020304" pitchFamily="18" charset="0"/>
            </a:endParaRPr>
          </a:p>
          <a:p>
            <a:pPr eaLnBrk="1" hangingPunct="1"/>
            <a:r>
              <a:rPr lang="en-US" altLang="ar-JO" sz="2800">
                <a:latin typeface="Times New Roman" panose="02020603050405020304" pitchFamily="18" charset="0"/>
                <a:cs typeface="Times New Roman" panose="02020603050405020304" pitchFamily="18" charset="0"/>
              </a:rPr>
              <a:t>- RNA polymerase binds differently to different sequences</a:t>
            </a:r>
          </a:p>
          <a:p>
            <a:pPr eaLnBrk="1" hangingPunct="1"/>
            <a:r>
              <a:rPr lang="en-US" altLang="ar-JO" sz="2800">
                <a:latin typeface="Times New Roman" panose="02020603050405020304" pitchFamily="18" charset="0"/>
                <a:cs typeface="Times New Roman" panose="02020603050405020304" pitchFamily="18" charset="0"/>
              </a:rPr>
              <a:t>  “Strong promoters” initiate transcription more often than         “weak promoters”  </a:t>
            </a:r>
          </a:p>
          <a:p>
            <a:pPr lvl="1" eaLnBrk="1" hangingPunct="1"/>
            <a:endParaRPr lang="en-US" altLang="ar-JO" sz="2800">
              <a:latin typeface="Times New Roman" panose="02020603050405020304" pitchFamily="18" charset="0"/>
              <a:cs typeface="Times New Roman" panose="02020603050405020304" pitchFamily="18" charset="0"/>
            </a:endParaRPr>
          </a:p>
          <a:p>
            <a:pPr lvl="1" eaLnBrk="1" hangingPunct="1"/>
            <a:r>
              <a:rPr lang="en-US" altLang="ar-JO" sz="2800">
                <a:latin typeface="Times New Roman" panose="02020603050405020304" pitchFamily="18" charset="0"/>
                <a:cs typeface="Times New Roman" panose="02020603050405020304" pitchFamily="18" charset="0"/>
              </a:rPr>
              <a:t>- rRNA has strong promoter: ~1 initiation per second</a:t>
            </a:r>
          </a:p>
          <a:p>
            <a:pPr lvl="1" eaLnBrk="1" hangingPunct="1"/>
            <a:endParaRPr lang="en-US" altLang="ar-JO" sz="2800">
              <a:latin typeface="Times New Roman" panose="02020603050405020304" pitchFamily="18" charset="0"/>
              <a:cs typeface="Times New Roman" panose="02020603050405020304" pitchFamily="18" charset="0"/>
            </a:endParaRPr>
          </a:p>
          <a:p>
            <a:pPr lvl="1" eaLnBrk="1" hangingPunct="1"/>
            <a:r>
              <a:rPr lang="en-US" altLang="ar-JO" sz="2800">
                <a:latin typeface="Times New Roman" panose="02020603050405020304" pitchFamily="18" charset="0"/>
                <a:cs typeface="Times New Roman" panose="02020603050405020304" pitchFamily="18" charset="0"/>
              </a:rPr>
              <a:t>- lacZ has a weak promoter: ~1 initiation per minute</a:t>
            </a:r>
          </a:p>
          <a:p>
            <a:pPr eaLnBrk="1" hangingPunct="1"/>
            <a:endParaRPr lang="en-US" altLang="ar-JO" sz="28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0" y="0"/>
            <a:ext cx="9144000" cy="586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JO" sz="2800" b="1" u="sng">
                <a:latin typeface="Times New Roman" panose="02020603050405020304" pitchFamily="18" charset="0"/>
                <a:cs typeface="Times New Roman" panose="02020603050405020304" pitchFamily="18" charset="0"/>
              </a:rPr>
              <a:t>Eukaryotic RNA polymerases:</a:t>
            </a:r>
          </a:p>
          <a:p>
            <a:pPr eaLnBrk="1" hangingPunct="1"/>
            <a:r>
              <a:rPr lang="en-US" altLang="ar-JO" sz="2800">
                <a:latin typeface="Times New Roman" panose="02020603050405020304" pitchFamily="18" charset="0"/>
                <a:cs typeface="Times New Roman" panose="02020603050405020304" pitchFamily="18" charset="0"/>
              </a:rPr>
              <a:t>- Three types which can be distinguished by the particular </a:t>
            </a:r>
          </a:p>
          <a:p>
            <a:pPr eaLnBrk="1" hangingPunct="1"/>
            <a:r>
              <a:rPr lang="en-US" altLang="ar-JO" sz="2800">
                <a:latin typeface="Times New Roman" panose="02020603050405020304" pitchFamily="18" charset="0"/>
                <a:cs typeface="Times New Roman" panose="02020603050405020304" pitchFamily="18" charset="0"/>
              </a:rPr>
              <a:t>   types of RNA they produce:</a:t>
            </a:r>
          </a:p>
          <a:p>
            <a:pPr eaLnBrk="1" hangingPunct="1"/>
            <a:endParaRPr lang="en-US" altLang="ar-JO" sz="2800">
              <a:latin typeface="Times New Roman" panose="02020603050405020304" pitchFamily="18" charset="0"/>
              <a:cs typeface="Times New Roman" panose="02020603050405020304" pitchFamily="18" charset="0"/>
            </a:endParaRPr>
          </a:p>
          <a:p>
            <a:pPr eaLnBrk="1" hangingPunct="1"/>
            <a:r>
              <a:rPr lang="en-US" altLang="ar-JO" sz="2800">
                <a:latin typeface="Times New Roman" panose="02020603050405020304" pitchFamily="18" charset="0"/>
                <a:cs typeface="Times New Roman" panose="02020603050405020304" pitchFamily="18" charset="0"/>
              </a:rPr>
              <a:t>1- </a:t>
            </a:r>
            <a:r>
              <a:rPr lang="en-US" altLang="ar-JO" sz="2800" b="1">
                <a:latin typeface="Times New Roman" panose="02020603050405020304" pitchFamily="18" charset="0"/>
                <a:cs typeface="Times New Roman" panose="02020603050405020304" pitchFamily="18" charset="0"/>
              </a:rPr>
              <a:t>RNA polymerase I </a:t>
            </a:r>
            <a:r>
              <a:rPr lang="en-US" altLang="ar-JO" sz="2800">
                <a:latin typeface="Times New Roman" panose="02020603050405020304" pitchFamily="18" charset="0"/>
                <a:cs typeface="Times New Roman" panose="02020603050405020304" pitchFamily="18" charset="0"/>
              </a:rPr>
              <a:t>is located in the nucleolus and                   synthesizes 28S, 18S, and 5.8S rRNAs.</a:t>
            </a:r>
          </a:p>
          <a:p>
            <a:pPr eaLnBrk="1" hangingPunct="1"/>
            <a:endParaRPr lang="en-US" altLang="ar-JO" sz="2800">
              <a:latin typeface="Times New Roman" panose="02020603050405020304" pitchFamily="18" charset="0"/>
              <a:cs typeface="Times New Roman" panose="02020603050405020304" pitchFamily="18" charset="0"/>
            </a:endParaRPr>
          </a:p>
          <a:p>
            <a:pPr eaLnBrk="1" hangingPunct="1"/>
            <a:r>
              <a:rPr lang="en-US" altLang="ar-JO" sz="2800">
                <a:latin typeface="Times New Roman" panose="02020603050405020304" pitchFamily="18" charset="0"/>
                <a:cs typeface="Times New Roman" panose="02020603050405020304" pitchFamily="18" charset="0"/>
              </a:rPr>
              <a:t>2- </a:t>
            </a:r>
            <a:r>
              <a:rPr lang="en-US" altLang="ar-JO" sz="2800" b="1">
                <a:latin typeface="Times New Roman" panose="02020603050405020304" pitchFamily="18" charset="0"/>
                <a:cs typeface="Times New Roman" panose="02020603050405020304" pitchFamily="18" charset="0"/>
              </a:rPr>
              <a:t>RNA polymerase II </a:t>
            </a:r>
            <a:r>
              <a:rPr lang="en-US" altLang="ar-JO" sz="2800">
                <a:latin typeface="Times New Roman" panose="02020603050405020304" pitchFamily="18" charset="0"/>
                <a:cs typeface="Times New Roman" panose="02020603050405020304" pitchFamily="18" charset="0"/>
              </a:rPr>
              <a:t>is located in the nucleoplasm and              synthesizes hnRNA/mRNA and some snRNA.</a:t>
            </a:r>
          </a:p>
          <a:p>
            <a:pPr eaLnBrk="1" hangingPunct="1"/>
            <a:endParaRPr lang="en-US" altLang="ar-JO" sz="2800">
              <a:latin typeface="Times New Roman" panose="02020603050405020304" pitchFamily="18" charset="0"/>
              <a:cs typeface="Times New Roman" panose="02020603050405020304" pitchFamily="18" charset="0"/>
            </a:endParaRPr>
          </a:p>
          <a:p>
            <a:pPr eaLnBrk="1" hangingPunct="1"/>
            <a:r>
              <a:rPr lang="en-US" altLang="ar-JO" sz="2800">
                <a:latin typeface="Times New Roman" panose="02020603050405020304" pitchFamily="18" charset="0"/>
                <a:cs typeface="Times New Roman" panose="02020603050405020304" pitchFamily="18" charset="0"/>
              </a:rPr>
              <a:t>3- </a:t>
            </a:r>
            <a:r>
              <a:rPr lang="en-US" altLang="ar-JO" sz="2800" b="1">
                <a:latin typeface="Times New Roman" panose="02020603050405020304" pitchFamily="18" charset="0"/>
                <a:cs typeface="Times New Roman" panose="02020603050405020304" pitchFamily="18" charset="0"/>
              </a:rPr>
              <a:t>RNA polymerase III </a:t>
            </a:r>
            <a:r>
              <a:rPr lang="en-US" altLang="ar-JO" sz="2800">
                <a:latin typeface="Times New Roman" panose="02020603050405020304" pitchFamily="18" charset="0"/>
                <a:cs typeface="Times New Roman" panose="02020603050405020304" pitchFamily="18" charset="0"/>
              </a:rPr>
              <a:t>is located in the nucleoplasm and            synthesizes tRNA, some snRNA, and 5S rRNA.   </a:t>
            </a:r>
          </a:p>
          <a:p>
            <a:pPr algn="r" rtl="0" eaLnBrk="1" hangingPunct="1">
              <a:lnSpc>
                <a:spcPct val="90000"/>
              </a:lnSpc>
              <a:spcBef>
                <a:spcPct val="50000"/>
              </a:spcBef>
              <a:buFontTx/>
              <a:buChar char="•"/>
            </a:pPr>
            <a:endParaRPr lang="en-US" altLang="ar-JO" sz="28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115888"/>
            <a:ext cx="9144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JO" sz="2800">
                <a:latin typeface="Times New Roman" panose="02020603050405020304" pitchFamily="18" charset="0"/>
                <a:cs typeface="Times New Roman" panose="02020603050405020304" pitchFamily="18" charset="0"/>
              </a:rPr>
              <a:t>- Transcription factors (such as </a:t>
            </a:r>
            <a:r>
              <a:rPr lang="en-US" altLang="ar-JO" sz="2800" b="1">
                <a:latin typeface="Times New Roman" panose="02020603050405020304" pitchFamily="18" charset="0"/>
                <a:cs typeface="Times New Roman" panose="02020603050405020304" pitchFamily="18" charset="0"/>
              </a:rPr>
              <a:t>TFIID</a:t>
            </a:r>
            <a:r>
              <a:rPr lang="en-US" altLang="ar-JO" sz="2800">
                <a:latin typeface="Times New Roman" panose="02020603050405020304" pitchFamily="18" charset="0"/>
                <a:cs typeface="Times New Roman" panose="02020603050405020304" pitchFamily="18" charset="0"/>
              </a:rPr>
              <a:t> for RNA polymerase       II) help to initiate transcription.    </a:t>
            </a:r>
          </a:p>
          <a:p>
            <a:pPr eaLnBrk="1" hangingPunct="1"/>
            <a:endParaRPr lang="en-US" altLang="ar-JO" sz="2800">
              <a:latin typeface="Times New Roman" panose="02020603050405020304" pitchFamily="18" charset="0"/>
              <a:cs typeface="Times New Roman" panose="02020603050405020304" pitchFamily="18" charset="0"/>
            </a:endParaRPr>
          </a:p>
          <a:p>
            <a:pPr eaLnBrk="1" hangingPunct="1"/>
            <a:r>
              <a:rPr lang="en-US" altLang="ar-JO" sz="2800">
                <a:latin typeface="Times New Roman" panose="02020603050405020304" pitchFamily="18" charset="0"/>
                <a:cs typeface="Times New Roman" panose="02020603050405020304" pitchFamily="18" charset="0"/>
              </a:rPr>
              <a:t>- The requirements for termination of transcription in                  eukaryotes are not well understood.</a:t>
            </a:r>
          </a:p>
          <a:p>
            <a:pPr eaLnBrk="1" hangingPunct="1"/>
            <a:r>
              <a:rPr lang="en-US" altLang="ar-JO" sz="2800">
                <a:latin typeface="Times New Roman" panose="02020603050405020304" pitchFamily="18" charset="0"/>
                <a:cs typeface="Times New Roman" panose="02020603050405020304" pitchFamily="18" charset="0"/>
              </a:rPr>
              <a:t> </a:t>
            </a:r>
          </a:p>
          <a:p>
            <a:pPr eaLnBrk="1" hangingPunct="1"/>
            <a:r>
              <a:rPr lang="en-US" altLang="ar-JO" sz="2800">
                <a:latin typeface="Times New Roman" panose="02020603050405020304" pitchFamily="18" charset="0"/>
                <a:cs typeface="Times New Roman" panose="02020603050405020304" pitchFamily="18" charset="0"/>
              </a:rPr>
              <a:t>- In addition, RNA polymerase II is inhibited by (</a:t>
            </a:r>
            <a:r>
              <a:rPr lang="en-US" altLang="ar-JO" sz="2800" b="1">
                <a:latin typeface="Times New Roman" panose="02020603050405020304" pitchFamily="18" charset="0"/>
                <a:cs typeface="Times New Roman" panose="02020603050405020304" pitchFamily="18" charset="0"/>
              </a:rPr>
              <a:t>α-amanitin</a:t>
            </a:r>
            <a:r>
              <a:rPr lang="en-US" altLang="ar-JO" sz="2800">
                <a:latin typeface="Times New Roman" panose="02020603050405020304" pitchFamily="18" charset="0"/>
                <a:cs typeface="Times New Roman" panose="02020603050405020304" pitchFamily="18" charset="0"/>
              </a:rPr>
              <a:t>)   a toxin from certain mushrooms. It inactivates RNA pol II       and can kill a person, while, RNA pol I and III are less             affected by toxin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513"/>
            <a:ext cx="9144000"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5"/>
          <p:cNvSpPr>
            <a:spLocks noChangeArrowheads="1"/>
          </p:cNvSpPr>
          <p:nvPr/>
        </p:nvSpPr>
        <p:spPr bwMode="auto">
          <a:xfrm>
            <a:off x="0" y="5084763"/>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ar-JO" sz="2800" b="1">
                <a:latin typeface="Times New Roman" panose="02020603050405020304" pitchFamily="18" charset="0"/>
                <a:cs typeface="Times New Roman" panose="02020603050405020304" pitchFamily="18" charset="0"/>
              </a:rPr>
              <a:t>Comparison of eukaryotic and prokaryotic RNA polymerases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0" y="71438"/>
            <a:ext cx="91440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JO" sz="2800">
                <a:latin typeface="Times New Roman" panose="02020603050405020304" pitchFamily="18" charset="0"/>
                <a:cs typeface="Times New Roman" panose="02020603050405020304" pitchFamily="18" charset="0"/>
              </a:rPr>
              <a:t>- The following events occur during the expression of a               prokaryotic gene:</a:t>
            </a:r>
          </a:p>
          <a:p>
            <a:pPr eaLnBrk="1" hangingPunct="1"/>
            <a:r>
              <a:rPr lang="en-US" altLang="ar-JO" sz="2800">
                <a:latin typeface="Times New Roman" panose="02020603050405020304" pitchFamily="18" charset="0"/>
                <a:cs typeface="Times New Roman" panose="02020603050405020304" pitchFamily="18" charset="0"/>
              </a:rPr>
              <a:t>- With the help of sigma factor, RNA polymerase recognizes       and binds to the promoter, region. </a:t>
            </a:r>
          </a:p>
          <a:p>
            <a:pPr lvl="1" eaLnBrk="1" hangingPunct="1"/>
            <a:r>
              <a:rPr lang="en-US" altLang="ar-JO" sz="2800">
                <a:latin typeface="Times New Roman" panose="02020603050405020304" pitchFamily="18" charset="0"/>
                <a:cs typeface="Times New Roman" panose="02020603050405020304" pitchFamily="18" charset="0"/>
              </a:rPr>
              <a:t>- The bacterial promoter contains two "consensus"                 sequences, called the </a:t>
            </a:r>
            <a:r>
              <a:rPr lang="en-US" altLang="ar-JO" sz="2800" b="1">
                <a:latin typeface="Times New Roman" panose="02020603050405020304" pitchFamily="18" charset="0"/>
                <a:cs typeface="Times New Roman" panose="02020603050405020304" pitchFamily="18" charset="0"/>
              </a:rPr>
              <a:t>Pribnow box [</a:t>
            </a:r>
            <a:r>
              <a:rPr lang="en-US" altLang="ar-JO" sz="2800">
                <a:latin typeface="Times New Roman" panose="02020603050405020304" pitchFamily="18" charset="0"/>
                <a:cs typeface="Times New Roman" panose="02020603050405020304" pitchFamily="18" charset="0"/>
              </a:rPr>
              <a:t>TATA (TATTAT) </a:t>
            </a:r>
          </a:p>
          <a:p>
            <a:pPr lvl="1" eaLnBrk="1" hangingPunct="1"/>
            <a:r>
              <a:rPr lang="en-US" altLang="ar-JO" sz="2800">
                <a:latin typeface="Times New Roman" panose="02020603050405020304" pitchFamily="18" charset="0"/>
                <a:cs typeface="Times New Roman" panose="02020603050405020304" pitchFamily="18" charset="0"/>
              </a:rPr>
              <a:t>   box] and the </a:t>
            </a:r>
            <a:r>
              <a:rPr lang="en-US" altLang="ar-JO" sz="2800" b="1">
                <a:latin typeface="Times New Roman" panose="02020603050405020304" pitchFamily="18" charset="0"/>
                <a:cs typeface="Times New Roman" panose="02020603050405020304" pitchFamily="18" charset="0"/>
              </a:rPr>
              <a:t>-35 sequence </a:t>
            </a:r>
            <a:r>
              <a:rPr lang="en-US" altLang="ar-JO" sz="2800">
                <a:latin typeface="Times New Roman" panose="02020603050405020304" pitchFamily="18" charset="0"/>
                <a:cs typeface="Times New Roman" panose="02020603050405020304" pitchFamily="18" charset="0"/>
              </a:rPr>
              <a:t>(TGTTGACA). </a:t>
            </a:r>
          </a:p>
          <a:p>
            <a:pPr lvl="1" eaLnBrk="1" hangingPunct="1"/>
            <a:r>
              <a:rPr lang="en-US" altLang="ar-JO" sz="2800">
                <a:latin typeface="Times New Roman" panose="02020603050405020304" pitchFamily="18" charset="0"/>
                <a:cs typeface="Times New Roman" panose="02020603050405020304" pitchFamily="18" charset="0"/>
              </a:rPr>
              <a:t>1- The promoter identifies the start site for transcription           and orients the enzyme on the template strand.  </a:t>
            </a:r>
          </a:p>
          <a:p>
            <a:pPr eaLnBrk="1" hangingPunct="1"/>
            <a:r>
              <a:rPr lang="en-US" altLang="ar-JO" sz="2800">
                <a:latin typeface="Times New Roman" panose="02020603050405020304" pitchFamily="18" charset="0"/>
                <a:cs typeface="Times New Roman" panose="02020603050405020304" pitchFamily="18" charset="0"/>
              </a:rPr>
              <a:t>2- Transcription begins at the + 1 base pair. Sigma factor is           released as soon as transcription is initiated.</a:t>
            </a:r>
          </a:p>
          <a:p>
            <a:pPr eaLnBrk="1" hangingPunct="1"/>
            <a:r>
              <a:rPr lang="en-US" altLang="ar-JO" sz="2800">
                <a:latin typeface="Times New Roman" panose="02020603050405020304" pitchFamily="18" charset="0"/>
                <a:cs typeface="Times New Roman" panose="02020603050405020304" pitchFamily="18" charset="0"/>
              </a:rPr>
              <a:t>3- The core polymerase continues moving along the template        strand in the 3' to 5' direction, synthesizing the mRNA          in the 5' to 3' direction.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239713"/>
          <a:ext cx="4786313" cy="6429375"/>
        </p:xfrm>
        <a:graphic>
          <a:graphicData uri="http://schemas.openxmlformats.org/presentationml/2006/ole">
            <mc:AlternateContent xmlns:mc="http://schemas.openxmlformats.org/markup-compatibility/2006">
              <mc:Choice xmlns:v="urn:schemas-microsoft-com:vml" Requires="v">
                <p:oleObj spid="_x0000_s1028" name="Image" r:id="rId3" imgW="1718930" imgH="2444501" progId="Photoshop.Image.7">
                  <p:embed/>
                </p:oleObj>
              </mc:Choice>
              <mc:Fallback>
                <p:oleObj name="Image" r:id="rId3" imgW="1718930" imgH="2444501" progId="Photoshop.Image.7">
                  <p:embed/>
                  <p:pic>
                    <p:nvPicPr>
                      <p:cNvPr id="0" name="Object 2"/>
                      <p:cNvPicPr>
                        <a:picLocks noChangeAspect="1" noChangeArrowheads="1"/>
                      </p:cNvPicPr>
                      <p:nvPr/>
                    </p:nvPicPr>
                    <p:blipFill>
                      <a:blip r:embed="rId4">
                        <a:lum bright="12000" contrast="48000"/>
                        <a:extLst>
                          <a:ext uri="{28A0092B-C50C-407E-A947-70E740481C1C}">
                            <a14:useLocalDpi xmlns:a14="http://schemas.microsoft.com/office/drawing/2010/main" val="0"/>
                          </a:ext>
                        </a:extLst>
                      </a:blip>
                      <a:srcRect/>
                      <a:stretch>
                        <a:fillRect/>
                      </a:stretch>
                    </p:blipFill>
                    <p:spPr bwMode="auto">
                      <a:xfrm>
                        <a:off x="0" y="239713"/>
                        <a:ext cx="4786313" cy="642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5"/>
          <p:cNvSpPr>
            <a:spLocks noChangeArrowheads="1"/>
          </p:cNvSpPr>
          <p:nvPr/>
        </p:nvSpPr>
        <p:spPr bwMode="auto">
          <a:xfrm>
            <a:off x="4859338" y="188913"/>
            <a:ext cx="4176712" cy="606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2800" b="1" u="sng">
                <a:latin typeface="Times New Roman" panose="02020603050405020304" pitchFamily="18" charset="0"/>
                <a:ea typeface="SimSun" panose="02010600030101010101" pitchFamily="2" charset="-122"/>
                <a:cs typeface="Times New Roman" panose="02020603050405020304" pitchFamily="18" charset="0"/>
              </a:rPr>
              <a:t>Initiation</a:t>
            </a:r>
          </a:p>
          <a:p>
            <a:pPr eaLnBrk="1" hangingPunct="1"/>
            <a:endParaRPr lang="en-US" altLang="zh-CN" sz="2800">
              <a:latin typeface="Times New Roman" panose="02020603050405020304" pitchFamily="18" charset="0"/>
              <a:ea typeface="SimSun" panose="02010600030101010101" pitchFamily="2" charset="-122"/>
              <a:cs typeface="Times New Roman" panose="02020603050405020304" pitchFamily="18" charset="0"/>
            </a:endParaRPr>
          </a:p>
          <a:p>
            <a:pPr eaLnBrk="1" hangingPunct="1"/>
            <a:endParaRPr lang="en-US" altLang="zh-CN" sz="2800">
              <a:latin typeface="Times New Roman" panose="02020603050405020304" pitchFamily="18" charset="0"/>
              <a:ea typeface="SimSun" panose="02010600030101010101" pitchFamily="2" charset="-122"/>
              <a:cs typeface="Times New Roman" panose="02020603050405020304" pitchFamily="18" charset="0"/>
            </a:endParaRPr>
          </a:p>
          <a:p>
            <a:pPr eaLnBrk="1" hangingPunct="1"/>
            <a:endParaRPr lang="en-US" altLang="zh-CN" sz="2800">
              <a:latin typeface="Times New Roman" panose="02020603050405020304" pitchFamily="18" charset="0"/>
              <a:ea typeface="SimSun" panose="02010600030101010101" pitchFamily="2" charset="-122"/>
              <a:cs typeface="Times New Roman" panose="02020603050405020304" pitchFamily="18" charset="0"/>
            </a:endParaRPr>
          </a:p>
          <a:p>
            <a:pPr eaLnBrk="1" hangingPunct="1"/>
            <a:endParaRPr lang="en-US" altLang="zh-CN" sz="2800">
              <a:latin typeface="Times New Roman" panose="02020603050405020304" pitchFamily="18" charset="0"/>
              <a:ea typeface="SimSun" panose="02010600030101010101" pitchFamily="2" charset="-122"/>
              <a:cs typeface="Times New Roman" panose="02020603050405020304" pitchFamily="18" charset="0"/>
            </a:endParaRPr>
          </a:p>
          <a:p>
            <a:pPr eaLnBrk="1" hangingPunct="1">
              <a:lnSpc>
                <a:spcPct val="90000"/>
              </a:lnSpc>
            </a:pPr>
            <a:r>
              <a:rPr lang="en-US" altLang="zh-CN" sz="2800">
                <a:latin typeface="Times New Roman" panose="02020603050405020304" pitchFamily="18" charset="0"/>
                <a:ea typeface="SimSun" panose="02010600030101010101" pitchFamily="2" charset="-122"/>
                <a:cs typeface="Times New Roman" panose="02020603050405020304" pitchFamily="18" charset="0"/>
              </a:rPr>
              <a:t>A- Binding (closed complex)</a:t>
            </a:r>
          </a:p>
          <a:p>
            <a:pPr eaLnBrk="1" hangingPunct="1">
              <a:lnSpc>
                <a:spcPct val="90000"/>
              </a:lnSpc>
            </a:pPr>
            <a:endParaRPr lang="en-US" altLang="zh-CN" sz="2800">
              <a:latin typeface="Times New Roman" panose="02020603050405020304" pitchFamily="18" charset="0"/>
              <a:ea typeface="SimSun" panose="02010600030101010101" pitchFamily="2" charset="-122"/>
              <a:cs typeface="Times New Roman" panose="02020603050405020304" pitchFamily="18" charset="0"/>
            </a:endParaRPr>
          </a:p>
          <a:p>
            <a:pPr eaLnBrk="1" hangingPunct="1">
              <a:lnSpc>
                <a:spcPct val="90000"/>
              </a:lnSpc>
            </a:pPr>
            <a:endParaRPr lang="en-US" altLang="zh-CN" sz="2800">
              <a:latin typeface="Times New Roman" panose="02020603050405020304" pitchFamily="18" charset="0"/>
              <a:ea typeface="SimSun" panose="02010600030101010101" pitchFamily="2" charset="-122"/>
              <a:cs typeface="Times New Roman" panose="02020603050405020304" pitchFamily="18" charset="0"/>
            </a:endParaRPr>
          </a:p>
          <a:p>
            <a:pPr eaLnBrk="1" hangingPunct="1">
              <a:lnSpc>
                <a:spcPct val="90000"/>
              </a:lnSpc>
            </a:pPr>
            <a:endParaRPr lang="en-US" altLang="zh-CN" sz="2800">
              <a:latin typeface="Times New Roman" panose="02020603050405020304" pitchFamily="18" charset="0"/>
              <a:ea typeface="SimSun" panose="02010600030101010101" pitchFamily="2" charset="-122"/>
              <a:cs typeface="Times New Roman" panose="02020603050405020304" pitchFamily="18" charset="0"/>
            </a:endParaRPr>
          </a:p>
          <a:p>
            <a:pPr eaLnBrk="1" hangingPunct="1">
              <a:lnSpc>
                <a:spcPct val="90000"/>
              </a:lnSpc>
            </a:pPr>
            <a:r>
              <a:rPr lang="en-US" altLang="zh-CN" sz="2800">
                <a:latin typeface="Times New Roman" panose="02020603050405020304" pitchFamily="18" charset="0"/>
                <a:ea typeface="SimSun" panose="02010600030101010101" pitchFamily="2" charset="-122"/>
                <a:cs typeface="Times New Roman" panose="02020603050405020304" pitchFamily="18" charset="0"/>
              </a:rPr>
              <a:t>B- Promoter “melting”               (open complex)</a:t>
            </a:r>
          </a:p>
          <a:p>
            <a:pPr eaLnBrk="1" hangingPunct="1">
              <a:lnSpc>
                <a:spcPct val="90000"/>
              </a:lnSpc>
            </a:pPr>
            <a:endParaRPr lang="en-US" altLang="zh-CN" sz="2800">
              <a:latin typeface="Times New Roman" panose="02020603050405020304" pitchFamily="18" charset="0"/>
              <a:ea typeface="SimSun" panose="02010600030101010101" pitchFamily="2" charset="-122"/>
              <a:cs typeface="Times New Roman" panose="02020603050405020304" pitchFamily="18" charset="0"/>
            </a:endParaRPr>
          </a:p>
          <a:p>
            <a:pPr eaLnBrk="1" hangingPunct="1">
              <a:lnSpc>
                <a:spcPct val="90000"/>
              </a:lnSpc>
            </a:pPr>
            <a:endParaRPr lang="en-US" altLang="zh-CN" sz="2800">
              <a:latin typeface="Times New Roman" panose="02020603050405020304" pitchFamily="18" charset="0"/>
              <a:ea typeface="SimSun" panose="02010600030101010101" pitchFamily="2" charset="-122"/>
              <a:cs typeface="Times New Roman" panose="02020603050405020304" pitchFamily="18" charset="0"/>
            </a:endParaRPr>
          </a:p>
          <a:p>
            <a:pPr eaLnBrk="1" hangingPunct="1">
              <a:lnSpc>
                <a:spcPct val="90000"/>
              </a:lnSpc>
            </a:pPr>
            <a:r>
              <a:rPr lang="en-US" altLang="zh-CN" sz="2800">
                <a:latin typeface="Times New Roman" panose="02020603050405020304" pitchFamily="18" charset="0"/>
                <a:ea typeface="SimSun" panose="02010600030101010101" pitchFamily="2" charset="-122"/>
                <a:cs typeface="Times New Roman" panose="02020603050405020304" pitchFamily="18" charset="0"/>
              </a:rPr>
              <a:t>C- Initial transcription</a:t>
            </a:r>
            <a:endParaRPr lang="en-US" altLang="ar-JO" sz="2800">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142875" y="71438"/>
          <a:ext cx="5581650" cy="6786562"/>
        </p:xfrm>
        <a:graphic>
          <a:graphicData uri="http://schemas.openxmlformats.org/presentationml/2006/ole">
            <mc:AlternateContent xmlns:mc="http://schemas.openxmlformats.org/markup-compatibility/2006">
              <mc:Choice xmlns:v="urn:schemas-microsoft-com:vml" Requires="v">
                <p:oleObj spid="_x0000_s2052" name="Image" r:id="rId3" imgW="1816612" imgH="1840684" progId="Photoshop.Image.7">
                  <p:embed/>
                </p:oleObj>
              </mc:Choice>
              <mc:Fallback>
                <p:oleObj name="Image" r:id="rId3" imgW="1816612" imgH="1840684" progId="Photoshop.Image.7">
                  <p:embed/>
                  <p:pic>
                    <p:nvPicPr>
                      <p:cNvPr id="0" name="Object 2"/>
                      <p:cNvPicPr>
                        <a:picLocks noChangeAspect="1" noChangeArrowheads="1"/>
                      </p:cNvPicPr>
                      <p:nvPr/>
                    </p:nvPicPr>
                    <p:blipFill>
                      <a:blip r:embed="rId4">
                        <a:lum bright="6000" contrast="48000"/>
                        <a:extLst>
                          <a:ext uri="{28A0092B-C50C-407E-A947-70E740481C1C}">
                            <a14:useLocalDpi xmlns:a14="http://schemas.microsoft.com/office/drawing/2010/main" val="0"/>
                          </a:ext>
                        </a:extLst>
                      </a:blip>
                      <a:srcRect/>
                      <a:stretch>
                        <a:fillRect/>
                      </a:stretch>
                    </p:blipFill>
                    <p:spPr bwMode="auto">
                      <a:xfrm>
                        <a:off x="142875" y="71438"/>
                        <a:ext cx="5581650" cy="678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1" name="Rectangle 5"/>
          <p:cNvSpPr>
            <a:spLocks noChangeArrowheads="1"/>
          </p:cNvSpPr>
          <p:nvPr/>
        </p:nvSpPr>
        <p:spPr bwMode="auto">
          <a:xfrm>
            <a:off x="5940425" y="1989138"/>
            <a:ext cx="3132138" cy="308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2800" b="1" u="sng">
                <a:latin typeface="Times New Roman" panose="02020603050405020304" pitchFamily="18" charset="0"/>
                <a:ea typeface="SimSun" panose="02010600030101010101" pitchFamily="2" charset="-122"/>
                <a:cs typeface="Times New Roman" panose="02020603050405020304" pitchFamily="18" charset="0"/>
              </a:rPr>
              <a:t>Elongation</a:t>
            </a:r>
          </a:p>
          <a:p>
            <a:pPr eaLnBrk="1" hangingPunct="1"/>
            <a:endParaRPr lang="en-US" altLang="zh-CN" sz="2800">
              <a:latin typeface="Times New Roman" panose="02020603050405020304" pitchFamily="18" charset="0"/>
              <a:ea typeface="SimSun" panose="02010600030101010101" pitchFamily="2" charset="-122"/>
              <a:cs typeface="Times New Roman" panose="02020603050405020304" pitchFamily="18" charset="0"/>
            </a:endParaRPr>
          </a:p>
          <a:p>
            <a:pPr eaLnBrk="1" hangingPunct="1"/>
            <a:endParaRPr lang="en-US" altLang="zh-CN" sz="2800">
              <a:latin typeface="Times New Roman" panose="02020603050405020304" pitchFamily="18" charset="0"/>
              <a:ea typeface="SimSun" panose="02010600030101010101" pitchFamily="2" charset="-122"/>
              <a:cs typeface="Times New Roman" panose="02020603050405020304" pitchFamily="18" charset="0"/>
            </a:endParaRPr>
          </a:p>
          <a:p>
            <a:pPr eaLnBrk="1" hangingPunct="1"/>
            <a:endParaRPr lang="en-US" altLang="zh-CN" sz="2800">
              <a:latin typeface="Times New Roman" panose="02020603050405020304" pitchFamily="18" charset="0"/>
              <a:ea typeface="SimSun" panose="02010600030101010101" pitchFamily="2" charset="-122"/>
              <a:cs typeface="Times New Roman" panose="02020603050405020304" pitchFamily="18" charset="0"/>
            </a:endParaRPr>
          </a:p>
          <a:p>
            <a:pPr eaLnBrk="1" hangingPunct="1"/>
            <a:endParaRPr lang="en-US" altLang="zh-CN" sz="2800" b="1">
              <a:latin typeface="Times New Roman" panose="02020603050405020304" pitchFamily="18" charset="0"/>
              <a:ea typeface="SimSun" panose="02010600030101010101" pitchFamily="2" charset="-122"/>
              <a:cs typeface="Times New Roman" panose="02020603050405020304" pitchFamily="18" charset="0"/>
            </a:endParaRPr>
          </a:p>
          <a:p>
            <a:pPr eaLnBrk="1" hangingPunct="1"/>
            <a:endParaRPr lang="en-US" altLang="zh-CN" sz="2800" b="1">
              <a:latin typeface="Times New Roman" panose="02020603050405020304" pitchFamily="18" charset="0"/>
              <a:ea typeface="SimSun" panose="02010600030101010101" pitchFamily="2" charset="-122"/>
              <a:cs typeface="Times New Roman" panose="02020603050405020304" pitchFamily="18" charset="0"/>
            </a:endParaRPr>
          </a:p>
          <a:p>
            <a:pPr eaLnBrk="1" hangingPunct="1"/>
            <a:r>
              <a:rPr lang="en-US" altLang="zh-CN" sz="2800" b="1">
                <a:latin typeface="Times New Roman" panose="02020603050405020304" pitchFamily="18" charset="0"/>
                <a:ea typeface="SimSun" panose="02010600030101010101" pitchFamily="2" charset="-122"/>
                <a:cs typeface="Times New Roman" panose="02020603050405020304" pitchFamily="18" charset="0"/>
              </a:rPr>
              <a:t>Termination</a:t>
            </a:r>
            <a:endParaRPr lang="en-US" altLang="ar-JO" sz="2800" b="1">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0" y="100013"/>
            <a:ext cx="9144000" cy="649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JO" sz="2800">
                <a:latin typeface="Times New Roman" panose="02020603050405020304" pitchFamily="18" charset="0"/>
                <a:cs typeface="Times New Roman" panose="02020603050405020304" pitchFamily="18" charset="0"/>
              </a:rPr>
              <a:t>4. RNA polymerase eventually reaches a transcription                  termination signal, at which point it will stop transcription       and release the completed mRNA molecule. </a:t>
            </a:r>
          </a:p>
          <a:p>
            <a:pPr eaLnBrk="1" hangingPunct="1"/>
            <a:r>
              <a:rPr lang="en-US" altLang="ar-JO" sz="2800">
                <a:latin typeface="Times New Roman" panose="02020603050405020304" pitchFamily="18" charset="0"/>
                <a:cs typeface="Times New Roman" panose="02020603050405020304" pitchFamily="18" charset="0"/>
              </a:rPr>
              <a:t>- There are two kinds of transcription terminators commonly      found in prokaryotic genes:</a:t>
            </a:r>
          </a:p>
          <a:p>
            <a:pPr lvl="1" eaLnBrk="1" hangingPunct="1"/>
            <a:r>
              <a:rPr lang="en-US" altLang="ar-JO" sz="2800">
                <a:latin typeface="Times New Roman" panose="02020603050405020304" pitchFamily="18" charset="0"/>
                <a:cs typeface="Times New Roman" panose="02020603050405020304" pitchFamily="18" charset="0"/>
              </a:rPr>
              <a:t>A- </a:t>
            </a:r>
            <a:r>
              <a:rPr lang="en-US" altLang="ar-JO" sz="2800" b="1">
                <a:latin typeface="Times New Roman" panose="02020603050405020304" pitchFamily="18" charset="0"/>
                <a:cs typeface="Times New Roman" panose="02020603050405020304" pitchFamily="18" charset="0"/>
              </a:rPr>
              <a:t>Rho-independent termination </a:t>
            </a:r>
            <a:r>
              <a:rPr lang="en-US" altLang="ar-JO" sz="2800">
                <a:latin typeface="Times New Roman" panose="02020603050405020304" pitchFamily="18" charset="0"/>
                <a:cs typeface="Times New Roman" panose="02020603050405020304" pitchFamily="18" charset="0"/>
              </a:rPr>
              <a:t>occurs when the newly      formed RNA folds back on itself to form a GC-rich             hairpin loop closely followed by </a:t>
            </a:r>
            <a:r>
              <a:rPr lang="en-US" altLang="ar-JO" sz="2800" b="1">
                <a:latin typeface="Times New Roman" panose="02020603050405020304" pitchFamily="18" charset="0"/>
                <a:cs typeface="Times New Roman" panose="02020603050405020304" pitchFamily="18" charset="0"/>
              </a:rPr>
              <a:t>6-8 U</a:t>
            </a:r>
            <a:r>
              <a:rPr lang="en-US" altLang="ar-JO" sz="2800">
                <a:latin typeface="Times New Roman" panose="02020603050405020304" pitchFamily="18" charset="0"/>
                <a:cs typeface="Times New Roman" panose="02020603050405020304" pitchFamily="18" charset="0"/>
              </a:rPr>
              <a:t> residues. These       two structural features of the newly synthesized RNA          promote dissociation of the RNA from DNA template.   B- </a:t>
            </a:r>
            <a:r>
              <a:rPr lang="en-US" altLang="ar-JO" sz="2800" b="1">
                <a:latin typeface="Times New Roman" panose="02020603050405020304" pitchFamily="18" charset="0"/>
                <a:cs typeface="Times New Roman" panose="02020603050405020304" pitchFamily="18" charset="0"/>
              </a:rPr>
              <a:t>Rho-dependent termination </a:t>
            </a:r>
            <a:r>
              <a:rPr lang="en-US" altLang="ar-JO" sz="2800">
                <a:latin typeface="Times New Roman" panose="02020603050405020304" pitchFamily="18" charset="0"/>
                <a:cs typeface="Times New Roman" panose="02020603050405020304" pitchFamily="18" charset="0"/>
              </a:rPr>
              <a:t>requires participation of        rho factor. This protein binds to the newly formed               RNA and moves toward the RNA polymerase that               has paused at a termination site. Rho then displaces             RNA polymerase from the 3' end of the RNA</a:t>
            </a:r>
            <a:r>
              <a:rPr lang="en-US" altLang="ar-JO"/>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0" y="58738"/>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2800" b="1">
                <a:latin typeface="Times New Roman" panose="02020603050405020304" pitchFamily="18" charset="0"/>
                <a:ea typeface="SimSun" panose="02010600030101010101" pitchFamily="2" charset="-122"/>
                <a:cs typeface="Times New Roman" panose="02020603050405020304" pitchFamily="18" charset="0"/>
              </a:rPr>
              <a:t> </a:t>
            </a:r>
            <a:r>
              <a:rPr lang="en-US" altLang="zh-CN" sz="3200" b="1" u="sng">
                <a:latin typeface="Times New Roman" panose="02020603050405020304" pitchFamily="18" charset="0"/>
                <a:ea typeface="SimSun" panose="02010600030101010101" pitchFamily="2" charset="-122"/>
                <a:cs typeface="Times New Roman" panose="02020603050405020304" pitchFamily="18" charset="0"/>
              </a:rPr>
              <a:t>The Central Dogma of life </a:t>
            </a:r>
          </a:p>
        </p:txBody>
      </p:sp>
      <p:pic>
        <p:nvPicPr>
          <p:cNvPr id="5123" name="Picture 2" descr="snu6_fig_11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071563"/>
            <a:ext cx="7929562"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0" y="52388"/>
            <a:ext cx="91440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2800" b="1" u="sng">
                <a:latin typeface="Times New Roman" panose="02020603050405020304" pitchFamily="18" charset="0"/>
                <a:ea typeface="SimSun" panose="02010600030101010101" pitchFamily="2" charset="-122"/>
                <a:cs typeface="Times New Roman" panose="02020603050405020304" pitchFamily="18" charset="0"/>
              </a:rPr>
              <a:t>Transcription termination</a:t>
            </a:r>
          </a:p>
          <a:p>
            <a:pPr eaLnBrk="1" hangingPunct="1"/>
            <a:endParaRPr lang="en-US" altLang="ar-JO" sz="2800" b="1" u="sng">
              <a:latin typeface="Times New Roman" panose="02020603050405020304" pitchFamily="18" charset="0"/>
              <a:ea typeface="SimSun" panose="02010600030101010101" pitchFamily="2" charset="-122"/>
              <a:cs typeface="Times New Roman" panose="02020603050405020304" pitchFamily="18" charset="0"/>
            </a:endParaRPr>
          </a:p>
          <a:p>
            <a:pPr eaLnBrk="1" hangingPunct="1"/>
            <a:endParaRPr lang="en-US" altLang="ar-JO" sz="2800" b="1" u="sng">
              <a:latin typeface="Times New Roman" panose="02020603050405020304" pitchFamily="18" charset="0"/>
              <a:ea typeface="SimSun" panose="02010600030101010101" pitchFamily="2" charset="-122"/>
              <a:cs typeface="Times New Roman" panose="02020603050405020304" pitchFamily="18" charset="0"/>
            </a:endParaRPr>
          </a:p>
          <a:p>
            <a:pPr eaLnBrk="1" hangingPunct="1"/>
            <a:endParaRPr lang="en-US" altLang="ar-JO" sz="2800" b="1" u="sng">
              <a:latin typeface="Times New Roman" panose="02020603050405020304" pitchFamily="18" charset="0"/>
              <a:ea typeface="SimSun" panose="02010600030101010101" pitchFamily="2" charset="-122"/>
              <a:cs typeface="Times New Roman" panose="02020603050405020304" pitchFamily="18" charset="0"/>
            </a:endParaRPr>
          </a:p>
          <a:p>
            <a:pPr eaLnBrk="1" hangingPunct="1"/>
            <a:endParaRPr lang="en-US" altLang="ar-JO" sz="2800" b="1" u="sng">
              <a:latin typeface="Times New Roman" panose="02020603050405020304" pitchFamily="18" charset="0"/>
              <a:ea typeface="SimSun" panose="02010600030101010101" pitchFamily="2" charset="-122"/>
              <a:cs typeface="Times New Roman" panose="02020603050405020304" pitchFamily="18" charset="0"/>
            </a:endParaRPr>
          </a:p>
          <a:p>
            <a:pPr eaLnBrk="1" hangingPunct="1"/>
            <a:endParaRPr lang="en-US" altLang="ar-JO" sz="2800" b="1" u="sng">
              <a:latin typeface="Times New Roman" panose="02020603050405020304" pitchFamily="18" charset="0"/>
              <a:ea typeface="SimSun" panose="02010600030101010101" pitchFamily="2" charset="-122"/>
              <a:cs typeface="Times New Roman" panose="02020603050405020304" pitchFamily="18" charset="0"/>
            </a:endParaRPr>
          </a:p>
          <a:p>
            <a:pPr eaLnBrk="1" hangingPunct="1"/>
            <a:endParaRPr lang="en-US" altLang="ar-JO" sz="2800" b="1" u="sng">
              <a:latin typeface="Times New Roman" panose="02020603050405020304" pitchFamily="18" charset="0"/>
              <a:ea typeface="SimSun" panose="02010600030101010101" pitchFamily="2" charset="-122"/>
              <a:cs typeface="Times New Roman" panose="02020603050405020304" pitchFamily="18" charset="0"/>
            </a:endParaRPr>
          </a:p>
          <a:p>
            <a:pPr eaLnBrk="1" hangingPunct="1"/>
            <a:endParaRPr lang="en-US" altLang="ar-JO" sz="2800" b="1" u="sng">
              <a:latin typeface="Times New Roman" panose="02020603050405020304" pitchFamily="18" charset="0"/>
              <a:ea typeface="SimSun" panose="02010600030101010101" pitchFamily="2" charset="-122"/>
              <a:cs typeface="Times New Roman" panose="02020603050405020304" pitchFamily="18" charset="0"/>
            </a:endParaRPr>
          </a:p>
          <a:p>
            <a:pPr eaLnBrk="1" hangingPunct="1"/>
            <a:endParaRPr lang="en-US" altLang="ar-JO" sz="2800" b="1" u="sng">
              <a:latin typeface="Times New Roman" panose="02020603050405020304" pitchFamily="18" charset="0"/>
              <a:ea typeface="SimSun" panose="02010600030101010101" pitchFamily="2" charset="-122"/>
              <a:cs typeface="Times New Roman" panose="02020603050405020304" pitchFamily="18" charset="0"/>
            </a:endParaRPr>
          </a:p>
          <a:p>
            <a:pPr eaLnBrk="1" hangingPunct="1"/>
            <a:endParaRPr lang="en-US" altLang="ar-JO" sz="2800" b="1" u="sng">
              <a:latin typeface="Times New Roman" panose="02020603050405020304" pitchFamily="18" charset="0"/>
              <a:ea typeface="SimSun" panose="02010600030101010101" pitchFamily="2" charset="-122"/>
              <a:cs typeface="Times New Roman" panose="02020603050405020304" pitchFamily="18" charset="0"/>
            </a:endParaRPr>
          </a:p>
          <a:p>
            <a:pPr eaLnBrk="1" hangingPunct="1"/>
            <a:endParaRPr lang="en-US" altLang="ar-JO" sz="2800" b="1" u="sng">
              <a:latin typeface="Times New Roman" panose="02020603050405020304" pitchFamily="18" charset="0"/>
              <a:ea typeface="SimSun" panose="02010600030101010101" pitchFamily="2" charset="-122"/>
              <a:cs typeface="Times New Roman" panose="02020603050405020304" pitchFamily="18" charset="0"/>
            </a:endParaRPr>
          </a:p>
          <a:p>
            <a:pPr eaLnBrk="1" hangingPunct="1"/>
            <a:endParaRPr lang="en-US" altLang="ar-JO" sz="2800" b="1" u="sng">
              <a:latin typeface="Times New Roman" panose="02020603050405020304" pitchFamily="18" charset="0"/>
              <a:ea typeface="SimSun" panose="02010600030101010101" pitchFamily="2" charset="-122"/>
              <a:cs typeface="Times New Roman" panose="02020603050405020304" pitchFamily="18" charset="0"/>
            </a:endParaRPr>
          </a:p>
          <a:p>
            <a:pPr eaLnBrk="1" hangingPunct="1"/>
            <a:endParaRPr lang="en-US" altLang="ar-JO" sz="2800" b="1" u="sng">
              <a:latin typeface="Times New Roman" panose="02020603050405020304" pitchFamily="18" charset="0"/>
              <a:ea typeface="SimSun" panose="02010600030101010101" pitchFamily="2" charset="-122"/>
              <a:cs typeface="Times New Roman" panose="02020603050405020304" pitchFamily="18" charset="0"/>
            </a:endParaRPr>
          </a:p>
          <a:p>
            <a:pPr eaLnBrk="1" hangingPunct="1"/>
            <a:endParaRPr lang="en-US" altLang="ar-JO" sz="2800" b="1" u="sng">
              <a:latin typeface="Times New Roman" panose="02020603050405020304" pitchFamily="18" charset="0"/>
              <a:ea typeface="SimSun" panose="02010600030101010101" pitchFamily="2" charset="-122"/>
              <a:cs typeface="Times New Roman" panose="02020603050405020304" pitchFamily="18" charset="0"/>
            </a:endParaRPr>
          </a:p>
          <a:p>
            <a:pPr eaLnBrk="1" hangingPunct="1"/>
            <a:r>
              <a:rPr lang="en-US" altLang="ar-JO" sz="2800" b="1">
                <a:latin typeface="Times New Roman" panose="02020603050405020304" pitchFamily="18" charset="0"/>
                <a:ea typeface="SimSun" panose="02010600030101010101" pitchFamily="2" charset="-122"/>
                <a:cs typeface="Times New Roman" panose="02020603050405020304" pitchFamily="18" charset="0"/>
              </a:rPr>
              <a:t>                 A                             B                                 C</a:t>
            </a:r>
          </a:p>
        </p:txBody>
      </p:sp>
      <p:pic>
        <p:nvPicPr>
          <p:cNvPr id="21507" name="Picture 2" descr="snu6_fig_11_10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2938"/>
            <a:ext cx="3071813" cy="550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descr="snu6_fig_11_10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642938"/>
            <a:ext cx="3000375" cy="550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descr="snu6_fig_11_10_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5063" y="714375"/>
            <a:ext cx="2928937"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0" y="0"/>
            <a:ext cx="9144000" cy="632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JO" sz="2800">
                <a:latin typeface="Times New Roman" panose="02020603050405020304" pitchFamily="18" charset="0"/>
                <a:cs typeface="Times New Roman" panose="02020603050405020304" pitchFamily="18" charset="0"/>
              </a:rPr>
              <a:t>5. Transcription and translation can occur simultaneously in         bacteria because there is no processing of prokaryotic               mRNA (generally no introns), ribosomes can begin                  translating the message even before transcription is                  complete.        </a:t>
            </a:r>
          </a:p>
          <a:p>
            <a:pPr eaLnBrk="1" hangingPunct="1"/>
            <a:r>
              <a:rPr lang="en-US" altLang="ar-JO" sz="2800">
                <a:latin typeface="Times New Roman" panose="02020603050405020304" pitchFamily="18" charset="0"/>
                <a:cs typeface="Times New Roman" panose="02020603050405020304" pitchFamily="18" charset="0"/>
              </a:rPr>
              <a:t>	-  Ribosomes bind to a sequence called Shine-Dalgarno    sequence in the 5' untranslated region (UTR) of the message</a:t>
            </a:r>
          </a:p>
          <a:p>
            <a:pPr eaLnBrk="1" hangingPunct="1"/>
            <a:r>
              <a:rPr lang="en-US" altLang="ar-JO" sz="2800">
                <a:latin typeface="Times New Roman" panose="02020603050405020304" pitchFamily="18" charset="0"/>
                <a:cs typeface="Times New Roman" panose="02020603050405020304" pitchFamily="18" charset="0"/>
              </a:rPr>
              <a:t>	- Protein synthesis begins at an AUG codon at the             beginning of the coding region and continues until the              ribosome reaches a stop codon at the end of the coding             region. </a:t>
            </a:r>
          </a:p>
          <a:p>
            <a:pPr algn="ctr" rtl="0" eaLnBrk="1" hangingPunct="1">
              <a:spcBef>
                <a:spcPct val="20000"/>
              </a:spcBef>
            </a:pPr>
            <a:r>
              <a:rPr lang="en-US" altLang="ar-JO" sz="2800">
                <a:latin typeface="Times New Roman" panose="02020603050405020304" pitchFamily="18" charset="0"/>
                <a:cs typeface="Times New Roman" panose="02020603050405020304" pitchFamily="18" charset="0"/>
              </a:rPr>
              <a:t>6.</a:t>
            </a:r>
            <a:r>
              <a:rPr lang="en-US" altLang="ar-JO" sz="2800">
                <a:solidFill>
                  <a:schemeClr val="bg1"/>
                </a:solidFill>
                <a:latin typeface="Times New Roman" panose="02020603050405020304" pitchFamily="18" charset="0"/>
                <a:cs typeface="Times New Roman" panose="02020603050405020304" pitchFamily="18" charset="0"/>
              </a:rPr>
              <a:t> </a:t>
            </a:r>
            <a:r>
              <a:rPr lang="en-US" altLang="ar-JO" sz="2800">
                <a:latin typeface="Times New Roman" panose="02020603050405020304" pitchFamily="18" charset="0"/>
                <a:cs typeface="Times New Roman" panose="02020603050405020304" pitchFamily="18" charset="0"/>
              </a:rPr>
              <a:t>The ribosome translates the message in the 5' to 3' direction, </a:t>
            </a:r>
          </a:p>
          <a:p>
            <a:pPr rtl="0" eaLnBrk="1" hangingPunct="1">
              <a:spcBef>
                <a:spcPct val="20000"/>
              </a:spcBef>
            </a:pPr>
            <a:r>
              <a:rPr lang="en-US" altLang="ar-JO" sz="2800">
                <a:latin typeface="Times New Roman" panose="02020603050405020304" pitchFamily="18" charset="0"/>
                <a:cs typeface="Times New Roman" panose="02020603050405020304" pitchFamily="18" charset="0"/>
              </a:rPr>
              <a:t>     synthesizing the protein from amino terminus to carboxyl                         </a:t>
            </a:r>
          </a:p>
          <a:p>
            <a:pPr rtl="0" eaLnBrk="1" hangingPunct="1">
              <a:spcBef>
                <a:spcPct val="20000"/>
              </a:spcBef>
            </a:pPr>
            <a:r>
              <a:rPr lang="en-US" altLang="ar-JO" sz="2800">
                <a:latin typeface="Times New Roman" panose="02020603050405020304" pitchFamily="18" charset="0"/>
                <a:cs typeface="Times New Roman" panose="02020603050405020304" pitchFamily="18" charset="0"/>
              </a:rPr>
              <a:t>     terminus.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14313"/>
            <a:ext cx="8715375"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6"/>
          <p:cNvSpPr>
            <a:spLocks noChangeArrowheads="1"/>
          </p:cNvSpPr>
          <p:nvPr/>
        </p:nvSpPr>
        <p:spPr bwMode="auto">
          <a:xfrm>
            <a:off x="179388" y="5964238"/>
            <a:ext cx="89646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en-US" altLang="ar-JO" sz="2800" b="1">
                <a:latin typeface="Times New Roman" panose="02020603050405020304" pitchFamily="18" charset="0"/>
                <a:cs typeface="Times New Roman" panose="02020603050405020304" pitchFamily="18" charset="0"/>
              </a:rPr>
              <a:t>A prokaryotic transcription unit.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0" y="0"/>
            <a:ext cx="91440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JO" sz="2800">
                <a:latin typeface="Times New Roman" panose="02020603050405020304" pitchFamily="18" charset="0"/>
                <a:cs typeface="Times New Roman" panose="02020603050405020304" pitchFamily="18" charset="0"/>
              </a:rPr>
              <a:t>- The mRNA produced by the gene shown above is a                   </a:t>
            </a:r>
            <a:r>
              <a:rPr lang="en-US" altLang="ar-JO" sz="2800" b="1">
                <a:latin typeface="Times New Roman" panose="02020603050405020304" pitchFamily="18" charset="0"/>
                <a:cs typeface="Times New Roman" panose="02020603050405020304" pitchFamily="18" charset="0"/>
              </a:rPr>
              <a:t>monocistronic</a:t>
            </a:r>
            <a:r>
              <a:rPr lang="en-US" altLang="ar-JO" sz="2800">
                <a:latin typeface="Times New Roman" panose="02020603050405020304" pitchFamily="18" charset="0"/>
                <a:cs typeface="Times New Roman" panose="02020603050405020304" pitchFamily="18" charset="0"/>
              </a:rPr>
              <a:t> message. That is, it is transcribed from a           single gene and codes for only a single protein.</a:t>
            </a:r>
          </a:p>
          <a:p>
            <a:pPr eaLnBrk="1" hangingPunct="1"/>
            <a:endParaRPr lang="en-US" altLang="ar-JO" sz="2800">
              <a:latin typeface="Times New Roman" panose="02020603050405020304" pitchFamily="18" charset="0"/>
              <a:cs typeface="Times New Roman" panose="02020603050405020304" pitchFamily="18" charset="0"/>
            </a:endParaRPr>
          </a:p>
          <a:p>
            <a:pPr lvl="1" eaLnBrk="1" hangingPunct="1"/>
            <a:r>
              <a:rPr lang="en-US" altLang="ar-JO" sz="2800">
                <a:latin typeface="Times New Roman" panose="02020603050405020304" pitchFamily="18" charset="0"/>
                <a:cs typeface="Times New Roman" panose="02020603050405020304" pitchFamily="18" charset="0"/>
              </a:rPr>
              <a:t>- The word </a:t>
            </a:r>
            <a:r>
              <a:rPr lang="en-US" altLang="ar-JO" sz="2800" b="1">
                <a:latin typeface="Times New Roman" panose="02020603050405020304" pitchFamily="18" charset="0"/>
                <a:cs typeface="Times New Roman" panose="02020603050405020304" pitchFamily="18" charset="0"/>
              </a:rPr>
              <a:t>cistron </a:t>
            </a:r>
            <a:r>
              <a:rPr lang="en-US" altLang="ar-JO" sz="2800">
                <a:latin typeface="Times New Roman" panose="02020603050405020304" pitchFamily="18" charset="0"/>
                <a:cs typeface="Times New Roman" panose="02020603050405020304" pitchFamily="18" charset="0"/>
              </a:rPr>
              <a:t>is another name for a gene. Some             bacterial operons produce </a:t>
            </a:r>
            <a:r>
              <a:rPr lang="en-US" altLang="ar-JO" sz="2800" b="1">
                <a:latin typeface="Times New Roman" panose="02020603050405020304" pitchFamily="18" charset="0"/>
                <a:cs typeface="Times New Roman" panose="02020603050405020304" pitchFamily="18" charset="0"/>
              </a:rPr>
              <a:t>polycistronic </a:t>
            </a:r>
            <a:r>
              <a:rPr lang="en-US" altLang="ar-JO" sz="2800">
                <a:latin typeface="Times New Roman" panose="02020603050405020304" pitchFamily="18" charset="0"/>
                <a:cs typeface="Times New Roman" panose="02020603050405020304" pitchFamily="18" charset="0"/>
              </a:rPr>
              <a:t>messages. In          these cases, related genes grouped together in the DNA       are transcribed as one unit.</a:t>
            </a:r>
          </a:p>
          <a:p>
            <a:pPr eaLnBrk="1" hangingPunct="1"/>
            <a:endParaRPr lang="en-US" altLang="ar-JO" sz="2800">
              <a:latin typeface="Times New Roman" panose="02020603050405020304" pitchFamily="18" charset="0"/>
              <a:cs typeface="Times New Roman" panose="02020603050405020304" pitchFamily="18" charset="0"/>
            </a:endParaRPr>
          </a:p>
          <a:p>
            <a:pPr lvl="1" eaLnBrk="1" hangingPunct="1"/>
            <a:r>
              <a:rPr lang="en-US" altLang="ar-JO" sz="2800">
                <a:latin typeface="Times New Roman" panose="02020603050405020304" pitchFamily="18" charset="0"/>
                <a:cs typeface="Times New Roman" panose="02020603050405020304" pitchFamily="18" charset="0"/>
              </a:rPr>
              <a:t> - The mRNA in this case contains information from                several genes and codes for several different proteins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0288"/>
            <a:ext cx="91440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5"/>
          <p:cNvSpPr>
            <a:spLocks noChangeArrowheads="1"/>
          </p:cNvSpPr>
          <p:nvPr/>
        </p:nvSpPr>
        <p:spPr bwMode="auto">
          <a:xfrm>
            <a:off x="561975" y="5537200"/>
            <a:ext cx="80200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lnSpc>
                <a:spcPct val="90000"/>
              </a:lnSpc>
              <a:spcBef>
                <a:spcPct val="20000"/>
              </a:spcBef>
            </a:pPr>
            <a:r>
              <a:rPr lang="en-US" altLang="ar-JO" sz="2800" b="1">
                <a:latin typeface="Times New Roman" panose="02020603050405020304" pitchFamily="18" charset="0"/>
                <a:cs typeface="Times New Roman" panose="02020603050405020304" pitchFamily="18" charset="0"/>
              </a:rPr>
              <a:t>Prokaryotic polycistronic message codes for several different proteins</a:t>
            </a:r>
            <a:r>
              <a:rPr lang="en-US" altLang="ar-JO" sz="2800">
                <a:latin typeface="Times New Roman" panose="02020603050405020304" pitchFamily="18" charset="0"/>
                <a:cs typeface="Times New Roman" panose="02020603050405020304" pitchFamily="18"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0" y="0"/>
            <a:ext cx="9144000"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spcBef>
                <a:spcPct val="50000"/>
              </a:spcBef>
            </a:pPr>
            <a:r>
              <a:rPr lang="en-US" altLang="ar-JO" sz="2800" b="1" u="sng">
                <a:latin typeface="Times New Roman" panose="02020603050405020304" pitchFamily="18" charset="0"/>
                <a:cs typeface="Times New Roman" panose="02020603050405020304" pitchFamily="18" charset="0"/>
              </a:rPr>
              <a:t>Production of eukaryotic mRNA</a:t>
            </a:r>
          </a:p>
          <a:p>
            <a:pPr eaLnBrk="1" hangingPunct="1"/>
            <a:endParaRPr lang="en-US" altLang="ar-JO" sz="2800">
              <a:latin typeface="Times New Roman" panose="02020603050405020304" pitchFamily="18" charset="0"/>
              <a:cs typeface="Times New Roman" panose="02020603050405020304" pitchFamily="18" charset="0"/>
            </a:endParaRPr>
          </a:p>
          <a:p>
            <a:pPr eaLnBrk="1" hangingPunct="1"/>
            <a:r>
              <a:rPr lang="en-US" altLang="ar-JO" sz="2800">
                <a:latin typeface="Times New Roman" panose="02020603050405020304" pitchFamily="18" charset="0"/>
                <a:cs typeface="Times New Roman" panose="02020603050405020304" pitchFamily="18" charset="0"/>
              </a:rPr>
              <a:t>- In eukaryotes, most genes are composed of coding segments   (</a:t>
            </a:r>
            <a:r>
              <a:rPr lang="en-US" altLang="ar-JO" sz="2800" b="1">
                <a:latin typeface="Times New Roman" panose="02020603050405020304" pitchFamily="18" charset="0"/>
                <a:cs typeface="Times New Roman" panose="02020603050405020304" pitchFamily="18" charset="0"/>
              </a:rPr>
              <a:t>exons</a:t>
            </a:r>
            <a:r>
              <a:rPr lang="en-US" altLang="ar-JO" sz="2800">
                <a:latin typeface="Times New Roman" panose="02020603050405020304" pitchFamily="18" charset="0"/>
                <a:cs typeface="Times New Roman" panose="02020603050405020304" pitchFamily="18" charset="0"/>
              </a:rPr>
              <a:t>) interrupted by noncoding segments (</a:t>
            </a:r>
            <a:r>
              <a:rPr lang="en-US" altLang="ar-JO" sz="2800" b="1">
                <a:latin typeface="Times New Roman" panose="02020603050405020304" pitchFamily="18" charset="0"/>
                <a:cs typeface="Times New Roman" panose="02020603050405020304" pitchFamily="18" charset="0"/>
              </a:rPr>
              <a:t>introns</a:t>
            </a:r>
            <a:r>
              <a:rPr lang="en-US" altLang="ar-JO" sz="2800">
                <a:latin typeface="Times New Roman" panose="02020603050405020304" pitchFamily="18" charset="0"/>
                <a:cs typeface="Times New Roman" panose="02020603050405020304" pitchFamily="18" charset="0"/>
              </a:rPr>
              <a:t>). </a:t>
            </a:r>
          </a:p>
          <a:p>
            <a:pPr eaLnBrk="1" hangingPunct="1"/>
            <a:endParaRPr lang="en-US" altLang="ar-JO" sz="2800">
              <a:latin typeface="Times New Roman" panose="02020603050405020304" pitchFamily="18" charset="0"/>
              <a:cs typeface="Times New Roman" panose="02020603050405020304" pitchFamily="18" charset="0"/>
            </a:endParaRPr>
          </a:p>
          <a:p>
            <a:pPr eaLnBrk="1" hangingPunct="1"/>
            <a:r>
              <a:rPr lang="en-US" altLang="ar-JO" sz="2800">
                <a:latin typeface="Times New Roman" panose="02020603050405020304" pitchFamily="18" charset="0"/>
                <a:cs typeface="Times New Roman" panose="02020603050405020304" pitchFamily="18" charset="0"/>
              </a:rPr>
              <a:t>- Both exons and introns are transcribed in the nucleus.</a:t>
            </a:r>
          </a:p>
          <a:p>
            <a:pPr eaLnBrk="1" hangingPunct="1"/>
            <a:endParaRPr lang="en-US" altLang="ar-JO" sz="2800">
              <a:latin typeface="Times New Roman" panose="02020603050405020304" pitchFamily="18" charset="0"/>
              <a:cs typeface="Times New Roman" panose="02020603050405020304" pitchFamily="18" charset="0"/>
            </a:endParaRPr>
          </a:p>
          <a:p>
            <a:pPr lvl="1" eaLnBrk="1" hangingPunct="1"/>
            <a:r>
              <a:rPr lang="en-US" altLang="ar-JO" sz="2800">
                <a:latin typeface="Times New Roman" panose="02020603050405020304" pitchFamily="18" charset="0"/>
                <a:cs typeface="Times New Roman" panose="02020603050405020304" pitchFamily="18" charset="0"/>
              </a:rPr>
              <a:t>- Introns are removed during processing of the RNA              molecule in the nucleus.</a:t>
            </a:r>
          </a:p>
          <a:p>
            <a:pPr lvl="1" eaLnBrk="1" hangingPunct="1"/>
            <a:r>
              <a:rPr lang="en-US" altLang="ar-JO" sz="2800">
                <a:latin typeface="Times New Roman" panose="02020603050405020304" pitchFamily="18" charset="0"/>
                <a:cs typeface="Times New Roman" panose="02020603050405020304" pitchFamily="18" charset="0"/>
              </a:rPr>
              <a:t> </a:t>
            </a:r>
          </a:p>
          <a:p>
            <a:pPr eaLnBrk="1" hangingPunct="1"/>
            <a:r>
              <a:rPr lang="en-US" altLang="ar-JO" sz="2800">
                <a:latin typeface="Times New Roman" panose="02020603050405020304" pitchFamily="18" charset="0"/>
                <a:cs typeface="Times New Roman" panose="02020603050405020304" pitchFamily="18" charset="0"/>
              </a:rPr>
              <a:t>- In eukaryotes, all mRNA is </a:t>
            </a:r>
            <a:r>
              <a:rPr lang="en-US" altLang="ar-JO" sz="2800" b="1">
                <a:latin typeface="Times New Roman" panose="02020603050405020304" pitchFamily="18" charset="0"/>
                <a:cs typeface="Times New Roman" panose="02020603050405020304" pitchFamily="18" charset="0"/>
              </a:rPr>
              <a:t>monocistronic</a:t>
            </a:r>
            <a:r>
              <a:rPr lang="en-US" altLang="ar-JO" sz="2800">
                <a:latin typeface="Times New Roman" panose="02020603050405020304" pitchFamily="18" charset="0"/>
                <a:cs typeface="Times New Roman" panose="02020603050405020304" pitchFamily="18" charset="0"/>
              </a:rPr>
              <a:t>. </a:t>
            </a:r>
          </a:p>
          <a:p>
            <a:pPr eaLnBrk="1" hangingPunct="1"/>
            <a:r>
              <a:rPr lang="en-US" altLang="ar-JO" sz="2800">
                <a:latin typeface="Times New Roman" panose="02020603050405020304" pitchFamily="18" charset="0"/>
                <a:cs typeface="Times New Roman" panose="02020603050405020304" pitchFamily="18" charset="0"/>
              </a:rPr>
              <a:t>- The mature mRNA is translated in the cytoplasm. </a:t>
            </a:r>
          </a:p>
          <a:p>
            <a:pPr rtl="0" eaLnBrk="1" hangingPunct="1">
              <a:spcBef>
                <a:spcPct val="50000"/>
              </a:spcBef>
            </a:pPr>
            <a:endParaRPr lang="en-US" altLang="ar-JO" sz="2800" b="1">
              <a:latin typeface="Times New Roman" panose="02020603050405020304" pitchFamily="18"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0" y="0"/>
            <a:ext cx="91440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JO" sz="2800">
                <a:latin typeface="Times New Roman" panose="02020603050405020304" pitchFamily="18" charset="0"/>
                <a:cs typeface="Times New Roman" panose="02020603050405020304" pitchFamily="18" charset="0"/>
              </a:rPr>
              <a:t>- Transcription of a typical eukaryotic gene occurs as follows:</a:t>
            </a:r>
          </a:p>
          <a:p>
            <a:pPr eaLnBrk="1" hangingPunct="1"/>
            <a:r>
              <a:rPr lang="en-US" altLang="ar-JO" sz="2800">
                <a:latin typeface="Times New Roman" panose="02020603050405020304" pitchFamily="18" charset="0"/>
                <a:cs typeface="Times New Roman" panose="02020603050405020304" pitchFamily="18" charset="0"/>
              </a:rPr>
              <a:t>1. With the help of proteins called transcription factors, RNA      polymerase II recognizes and binds to the promoter region.     The basal promoter region of eukaryotic genes usually has       </a:t>
            </a:r>
            <a:r>
              <a:rPr lang="en-US" altLang="ar-JO" sz="2800" b="1">
                <a:latin typeface="Times New Roman" panose="02020603050405020304" pitchFamily="18" charset="0"/>
                <a:cs typeface="Times New Roman" panose="02020603050405020304" pitchFamily="18" charset="0"/>
              </a:rPr>
              <a:t>two consensus sequences </a:t>
            </a:r>
            <a:r>
              <a:rPr lang="en-US" altLang="ar-JO" sz="2800">
                <a:latin typeface="Times New Roman" panose="02020603050405020304" pitchFamily="18" charset="0"/>
                <a:cs typeface="Times New Roman" panose="02020603050405020304" pitchFamily="18" charset="0"/>
              </a:rPr>
              <a:t>called the </a:t>
            </a:r>
            <a:r>
              <a:rPr lang="en-US" altLang="ar-JO" sz="2800" b="1">
                <a:latin typeface="Times New Roman" panose="02020603050405020304" pitchFamily="18" charset="0"/>
                <a:cs typeface="Times New Roman" panose="02020603050405020304" pitchFamily="18" charset="0"/>
              </a:rPr>
              <a:t>TATA box </a:t>
            </a:r>
            <a:r>
              <a:rPr lang="en-US" altLang="ar-JO" sz="2800">
                <a:latin typeface="Times New Roman" panose="02020603050405020304" pitchFamily="18" charset="0"/>
                <a:cs typeface="Times New Roman" panose="02020603050405020304" pitchFamily="18" charset="0"/>
              </a:rPr>
              <a:t>(also called    </a:t>
            </a:r>
            <a:r>
              <a:rPr lang="en-US" altLang="ar-JO" sz="2800" b="1">
                <a:latin typeface="Times New Roman" panose="02020603050405020304" pitchFamily="18" charset="0"/>
                <a:cs typeface="Times New Roman" panose="02020603050405020304" pitchFamily="18" charset="0"/>
              </a:rPr>
              <a:t>Hogness box</a:t>
            </a:r>
            <a:r>
              <a:rPr lang="en-US" altLang="ar-JO" sz="2800">
                <a:latin typeface="Times New Roman" panose="02020603050405020304" pitchFamily="18" charset="0"/>
                <a:cs typeface="Times New Roman" panose="02020603050405020304" pitchFamily="18" charset="0"/>
              </a:rPr>
              <a:t>) and the </a:t>
            </a:r>
            <a:r>
              <a:rPr lang="en-US" altLang="ar-JO" sz="2800" b="1">
                <a:latin typeface="Times New Roman" panose="02020603050405020304" pitchFamily="18" charset="0"/>
                <a:cs typeface="Times New Roman" panose="02020603050405020304" pitchFamily="18" charset="0"/>
              </a:rPr>
              <a:t>CAAT box</a:t>
            </a:r>
            <a:r>
              <a:rPr lang="en-US" altLang="ar-JO" sz="2800">
                <a:latin typeface="Times New Roman" panose="02020603050405020304" pitchFamily="18" charset="0"/>
                <a:cs typeface="Times New Roman" panose="02020603050405020304" pitchFamily="18" charset="0"/>
              </a:rPr>
              <a:t>.   </a:t>
            </a:r>
          </a:p>
          <a:p>
            <a:pPr eaLnBrk="1" hangingPunct="1"/>
            <a:r>
              <a:rPr lang="en-US" altLang="ar-JO" sz="2800">
                <a:latin typeface="Times New Roman" panose="02020603050405020304" pitchFamily="18" charset="0"/>
                <a:cs typeface="Times New Roman" panose="02020603050405020304" pitchFamily="18" charset="0"/>
              </a:rPr>
              <a:t>2. RNA polymerase II separates the strands of the DNA over a     short region to initiate transcription and read the DNA              sequence. The template strand is read in the 3' to 5' direction     as the RNA product (the </a:t>
            </a:r>
            <a:r>
              <a:rPr lang="en-US" altLang="ar-JO" sz="2800" b="1">
                <a:latin typeface="Times New Roman" panose="02020603050405020304" pitchFamily="18" charset="0"/>
                <a:cs typeface="Times New Roman" panose="02020603050405020304" pitchFamily="18" charset="0"/>
              </a:rPr>
              <a:t>primary transcript</a:t>
            </a:r>
            <a:r>
              <a:rPr lang="en-US" altLang="ar-JO" sz="2800">
                <a:latin typeface="Times New Roman" panose="02020603050405020304" pitchFamily="18" charset="0"/>
                <a:cs typeface="Times New Roman" panose="02020603050405020304" pitchFamily="18" charset="0"/>
              </a:rPr>
              <a:t>) is                       synthesized in the 5' to 3' direction.      </a:t>
            </a:r>
          </a:p>
        </p:txBody>
      </p:sp>
      <p:pic>
        <p:nvPicPr>
          <p:cNvPr id="27651" name="Picture 2" descr="snu6_fig_11_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714875"/>
            <a:ext cx="8531225"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3"/>
          <p:cNvSpPr>
            <a:spLocks noChangeArrowheads="1"/>
          </p:cNvSpPr>
          <p:nvPr/>
        </p:nvSpPr>
        <p:spPr bwMode="auto">
          <a:xfrm>
            <a:off x="0" y="62865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ar-JO" sz="2400" b="1">
                <a:latin typeface="Times New Roman" panose="02020603050405020304" pitchFamily="18" charset="0"/>
                <a:cs typeface="Times New Roman" panose="02020603050405020304" pitchFamily="18" charset="0"/>
              </a:rPr>
              <a:t>A Typical RNA Polymerase II Promoter </a:t>
            </a:r>
            <a:endParaRPr lang="en-US" altLang="ar-JO" sz="2400" b="1">
              <a:latin typeface="Times New Roman" panose="02020603050405020304" pitchFamily="18"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0" y="0"/>
            <a:ext cx="9144000" cy="649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JO" sz="2800" b="1" u="sng">
                <a:latin typeface="Times New Roman" panose="02020603050405020304" pitchFamily="18" charset="0"/>
                <a:cs typeface="Times New Roman" panose="02020603050405020304" pitchFamily="18" charset="0"/>
              </a:rPr>
              <a:t>Class II promoters </a:t>
            </a:r>
            <a:r>
              <a:rPr lang="en-US" altLang="ar-JO" sz="2800">
                <a:latin typeface="Times New Roman" panose="02020603050405020304" pitchFamily="18" charset="0"/>
                <a:cs typeface="Times New Roman" panose="02020603050405020304" pitchFamily="18" charset="0"/>
              </a:rPr>
              <a:t>(most similar to bacterial promoters)</a:t>
            </a:r>
          </a:p>
          <a:p>
            <a:pPr eaLnBrk="1" hangingPunct="1"/>
            <a:r>
              <a:rPr lang="en-US" altLang="ar-JO" sz="2400">
                <a:latin typeface="Times New Roman" panose="02020603050405020304" pitchFamily="18" charset="0"/>
                <a:cs typeface="Times New Roman" panose="02020603050405020304" pitchFamily="18" charset="0"/>
              </a:rPr>
              <a:t>- </a:t>
            </a:r>
            <a:r>
              <a:rPr lang="en-US" altLang="ar-JO" sz="2800">
                <a:latin typeface="Times New Roman" panose="02020603050405020304" pitchFamily="18" charset="0"/>
                <a:cs typeface="Times New Roman" panose="02020603050405020304" pitchFamily="18" charset="0"/>
              </a:rPr>
              <a:t>Common type of promoter (most genes use this)</a:t>
            </a:r>
          </a:p>
          <a:p>
            <a:pPr eaLnBrk="1" hangingPunct="1"/>
            <a:r>
              <a:rPr lang="en-US" altLang="ar-JO" sz="2800">
                <a:latin typeface="Times New Roman" panose="02020603050405020304" pitchFamily="18" charset="0"/>
                <a:cs typeface="Times New Roman" panose="02020603050405020304" pitchFamily="18" charset="0"/>
              </a:rPr>
              <a:t>- Many variations, but “consensus” has a “Core” +                      “Upstream”  Core (3 elements):  </a:t>
            </a:r>
          </a:p>
          <a:p>
            <a:pPr eaLnBrk="1" hangingPunct="1"/>
            <a:r>
              <a:rPr lang="en-US" altLang="ar-JO" sz="2800">
                <a:latin typeface="Times New Roman" panose="02020603050405020304" pitchFamily="18" charset="0"/>
                <a:cs typeface="Times New Roman" panose="02020603050405020304" pitchFamily="18" charset="0"/>
              </a:rPr>
              <a:t>	1. “TATA box” (5’-TATA-3’)</a:t>
            </a:r>
          </a:p>
          <a:p>
            <a:pPr eaLnBrk="1" hangingPunct="1"/>
            <a:r>
              <a:rPr lang="en-US" altLang="ar-JO" sz="2800">
                <a:latin typeface="Times New Roman" panose="02020603050405020304" pitchFamily="18" charset="0"/>
                <a:cs typeface="Times New Roman" panose="02020603050405020304" pitchFamily="18" charset="0"/>
              </a:rPr>
              <a:t>	2. TFIIB recognition element (BRE)</a:t>
            </a:r>
          </a:p>
          <a:p>
            <a:pPr eaLnBrk="1" hangingPunct="1"/>
            <a:r>
              <a:rPr lang="en-US" altLang="ar-JO" sz="2800">
                <a:latin typeface="Times New Roman" panose="02020603050405020304" pitchFamily="18" charset="0"/>
                <a:cs typeface="Times New Roman" panose="02020603050405020304" pitchFamily="18" charset="0"/>
              </a:rPr>
              <a:t>	3. Initiator box (Inr) with an “A” at +1, most common</a:t>
            </a:r>
          </a:p>
          <a:p>
            <a:pPr eaLnBrk="1" hangingPunct="1"/>
            <a:r>
              <a:rPr lang="en-US" altLang="ar-JO" sz="2800">
                <a:latin typeface="Times New Roman" panose="02020603050405020304" pitchFamily="18" charset="0"/>
                <a:cs typeface="Times New Roman" panose="02020603050405020304" pitchFamily="18" charset="0"/>
              </a:rPr>
              <a:t>	- Downstream promoter element (DPE, less common)</a:t>
            </a:r>
          </a:p>
          <a:p>
            <a:pPr eaLnBrk="1" hangingPunct="1"/>
            <a:r>
              <a:rPr lang="en-US" altLang="ar-JO" sz="2800">
                <a:latin typeface="Times New Roman" panose="02020603050405020304" pitchFamily="18" charset="0"/>
                <a:cs typeface="Times New Roman" panose="02020603050405020304" pitchFamily="18" charset="0"/>
              </a:rPr>
              <a:t>- Core promoter is recognized by general TFs that associate        with RNA pol to form a preinitiation complex at great              majority of promoters</a:t>
            </a:r>
          </a:p>
          <a:p>
            <a:pPr eaLnBrk="1" hangingPunct="1"/>
            <a:r>
              <a:rPr lang="en-US" altLang="ar-JO" sz="2800">
                <a:latin typeface="Times New Roman" panose="02020603050405020304" pitchFamily="18" charset="0"/>
                <a:cs typeface="Times New Roman" panose="02020603050405020304" pitchFamily="18" charset="0"/>
              </a:rPr>
              <a:t>- At least one of these elements is missing in most promoters </a:t>
            </a:r>
          </a:p>
          <a:p>
            <a:pPr lvl="1" eaLnBrk="1" hangingPunct="1"/>
            <a:r>
              <a:rPr lang="en-US" altLang="ar-JO" sz="2800">
                <a:latin typeface="Times New Roman" panose="02020603050405020304" pitchFamily="18" charset="0"/>
                <a:cs typeface="Times New Roman" panose="02020603050405020304" pitchFamily="18" charset="0"/>
              </a:rPr>
              <a:t>  e.g., highly expressed specialized genes tend to have           TATA boxes, but promoters for housekeeping genes tend      to lack them</a:t>
            </a:r>
            <a:endParaRPr lang="en-US" altLang="ar-JO" sz="2800" b="1">
              <a:latin typeface="Times New Roman" panose="02020603050405020304" pitchFamily="18"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0" y="0"/>
            <a:ext cx="9144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JO" sz="2800">
                <a:latin typeface="Times New Roman" panose="02020603050405020304" pitchFamily="18" charset="0"/>
                <a:cs typeface="Times New Roman" panose="02020603050405020304" pitchFamily="18" charset="0"/>
              </a:rPr>
              <a:t>- Upstream elements: quite varied in number and can be              orientation-independent (but relatively position-dependent)      &amp; recognized by other TFs (relatively gene-specific) that         participate in initiation at smaller sub-sets of promoters.</a:t>
            </a:r>
          </a:p>
          <a:p>
            <a:pPr eaLnBrk="1" hangingPunct="1"/>
            <a:r>
              <a:rPr lang="en-US" altLang="ar-JO" sz="2800">
                <a:latin typeface="Times New Roman" panose="02020603050405020304" pitchFamily="18" charset="0"/>
                <a:cs typeface="Times New Roman" panose="02020603050405020304" pitchFamily="18" charset="0"/>
              </a:rPr>
              <a:t>	  1. GC box (GC rich)</a:t>
            </a:r>
          </a:p>
          <a:p>
            <a:pPr eaLnBrk="1" hangingPunct="1"/>
            <a:r>
              <a:rPr lang="en-US" altLang="ar-JO" sz="2800">
                <a:latin typeface="Times New Roman" panose="02020603050405020304" pitchFamily="18" charset="0"/>
                <a:cs typeface="Times New Roman" panose="02020603050405020304" pitchFamily="18" charset="0"/>
              </a:rPr>
              <a:t>	  2. CAAT box (5’-CCAAT-3)</a:t>
            </a:r>
            <a:endParaRPr lang="en-US" altLang="ar-JO" sz="2800" b="1">
              <a:latin typeface="Times New Roman" panose="02020603050405020304" pitchFamily="18" charset="0"/>
              <a:cs typeface="Times New Roman" panose="02020603050405020304" pitchFamily="18" charset="0"/>
            </a:endParaRPr>
          </a:p>
        </p:txBody>
      </p:sp>
      <p:pic>
        <p:nvPicPr>
          <p:cNvPr id="296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3000375"/>
            <a:ext cx="7646988"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6"/>
          <p:cNvSpPr>
            <a:spLocks noChangeArrowheads="1"/>
          </p:cNvSpPr>
          <p:nvPr/>
        </p:nvSpPr>
        <p:spPr bwMode="auto">
          <a:xfrm>
            <a:off x="0" y="5100638"/>
            <a:ext cx="9109075"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spcBef>
                <a:spcPct val="50000"/>
              </a:spcBef>
            </a:pPr>
            <a:r>
              <a:rPr lang="en-US" altLang="ar-JO" sz="2800">
                <a:latin typeface="Times New Roman" panose="02020603050405020304" pitchFamily="18" charset="0"/>
                <a:cs typeface="Times New Roman" panose="02020603050405020304" pitchFamily="18" charset="0"/>
              </a:rPr>
              <a:t>TFIIB recognition element; Inr: initiator box; DPE: </a:t>
            </a:r>
          </a:p>
          <a:p>
            <a:pPr algn="ctr" rtl="0" eaLnBrk="1" hangingPunct="1">
              <a:spcBef>
                <a:spcPct val="50000"/>
              </a:spcBef>
            </a:pPr>
            <a:r>
              <a:rPr lang="en-US" altLang="ar-JO" sz="2800">
                <a:latin typeface="Times New Roman" panose="02020603050405020304" pitchFamily="18" charset="0"/>
                <a:cs typeface="Times New Roman" panose="02020603050405020304" pitchFamily="18" charset="0"/>
              </a:rPr>
              <a:t>downstream promoter element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0" y="0"/>
            <a:ext cx="9144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JO" sz="2800">
                <a:latin typeface="Times New Roman" panose="02020603050405020304" pitchFamily="18" charset="0"/>
                <a:cs typeface="Times New Roman" panose="02020603050405020304" pitchFamily="18" charset="0"/>
              </a:rPr>
              <a:t>3. RNA polymerase II ends transcription when it reaches a </a:t>
            </a:r>
          </a:p>
          <a:p>
            <a:pPr eaLnBrk="1" hangingPunct="1"/>
            <a:r>
              <a:rPr lang="en-US" altLang="ar-JO" sz="2800">
                <a:latin typeface="Times New Roman" panose="02020603050405020304" pitchFamily="18" charset="0"/>
                <a:cs typeface="Times New Roman" panose="02020603050405020304" pitchFamily="18" charset="0"/>
              </a:rPr>
              <a:t>    termination signal.</a:t>
            </a:r>
          </a:p>
          <a:p>
            <a:pPr eaLnBrk="1" hangingPunct="1"/>
            <a:r>
              <a:rPr lang="en-US" altLang="ar-JO" sz="2800">
                <a:latin typeface="Times New Roman" panose="02020603050405020304" pitchFamily="18" charset="0"/>
                <a:cs typeface="Times New Roman" panose="02020603050405020304" pitchFamily="18" charset="0"/>
              </a:rPr>
              <a:t>- These signals are not well understood in eukaryotes.</a:t>
            </a:r>
          </a:p>
          <a:p>
            <a:pPr eaLnBrk="1" hangingPunct="1"/>
            <a:r>
              <a:rPr lang="en-US" altLang="ar-JO" sz="2800">
                <a:latin typeface="Times New Roman" panose="02020603050405020304" pitchFamily="18" charset="0"/>
                <a:cs typeface="Times New Roman" panose="02020603050405020304" pitchFamily="18" charset="0"/>
              </a:rPr>
              <a:t> </a:t>
            </a:r>
            <a:endParaRPr lang="en-US" altLang="ar-JO" sz="2800"/>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714500"/>
            <a:ext cx="8524875"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3"/>
          <p:cNvSpPr>
            <a:spLocks noChangeArrowheads="1"/>
          </p:cNvSpPr>
          <p:nvPr/>
        </p:nvSpPr>
        <p:spPr bwMode="auto">
          <a:xfrm>
            <a:off x="0" y="6202363"/>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spcBef>
                <a:spcPct val="50000"/>
              </a:spcBef>
            </a:pPr>
            <a:r>
              <a:rPr lang="en-US" altLang="ar-JO" sz="2800" b="1">
                <a:latin typeface="Times New Roman" panose="02020603050405020304" pitchFamily="18" charset="0"/>
                <a:cs typeface="Times New Roman" panose="02020603050405020304" pitchFamily="18" charset="0"/>
              </a:rPr>
              <a:t>A eukaryotic transcription unit</a:t>
            </a:r>
            <a:r>
              <a:rPr lang="en-US" altLang="ar-JO" sz="2800">
                <a:latin typeface="Times New Roman" panose="02020603050405020304" pitchFamily="18" charset="0"/>
                <a:cs typeface="Times New Roman" panose="02020603050405020304" pitchFamily="18"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0" y="0"/>
            <a:ext cx="91440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JO" sz="2800" b="1" u="sng">
                <a:latin typeface="Times New Roman" panose="02020603050405020304" pitchFamily="18" charset="0"/>
                <a:cs typeface="Times New Roman" panose="02020603050405020304" pitchFamily="18" charset="0"/>
              </a:rPr>
              <a:t>Overview of transcription</a:t>
            </a:r>
            <a:endParaRPr lang="en-US" altLang="ar-JO" sz="2800" u="sng">
              <a:latin typeface="Times New Roman" panose="02020603050405020304" pitchFamily="18" charset="0"/>
              <a:cs typeface="Times New Roman" panose="02020603050405020304" pitchFamily="18" charset="0"/>
            </a:endParaRPr>
          </a:p>
          <a:p>
            <a:pPr eaLnBrk="1" hangingPunct="1"/>
            <a:r>
              <a:rPr lang="en-US" altLang="ar-JO" sz="2800">
                <a:latin typeface="Times New Roman" panose="02020603050405020304" pitchFamily="18" charset="0"/>
                <a:cs typeface="Times New Roman" panose="02020603050405020304" pitchFamily="18" charset="0"/>
              </a:rPr>
              <a:t>- The first stage in the expression of genetic information is          transcription of the information in the DNA                               deoxyribonucleotides  sequence into RNA ribonucleotides</a:t>
            </a:r>
          </a:p>
          <a:p>
            <a:pPr eaLnBrk="1" hangingPunct="1"/>
            <a:r>
              <a:rPr lang="en-US" altLang="ar-JO" sz="2800">
                <a:latin typeface="Times New Roman" panose="02020603050405020304" pitchFamily="18" charset="0"/>
                <a:cs typeface="Times New Roman" panose="02020603050405020304" pitchFamily="18" charset="0"/>
              </a:rPr>
              <a:t>   sequence. </a:t>
            </a:r>
          </a:p>
          <a:p>
            <a:pPr eaLnBrk="1" hangingPunct="1"/>
            <a:r>
              <a:rPr lang="en-US" altLang="ar-JO" sz="2800">
                <a:latin typeface="Times New Roman" panose="02020603050405020304" pitchFamily="18" charset="0"/>
                <a:cs typeface="Times New Roman" panose="02020603050405020304" pitchFamily="18" charset="0"/>
              </a:rPr>
              <a:t>- For any gene, only one strand of the DNA molecule, called      the </a:t>
            </a:r>
            <a:r>
              <a:rPr lang="en-US" altLang="ar-JO" sz="2800" b="1">
                <a:latin typeface="Times New Roman" panose="02020603050405020304" pitchFamily="18" charset="0"/>
                <a:cs typeface="Times New Roman" panose="02020603050405020304" pitchFamily="18" charset="0"/>
              </a:rPr>
              <a:t>template strand</a:t>
            </a:r>
            <a:r>
              <a:rPr lang="en-US" altLang="ar-JO" sz="2800">
                <a:latin typeface="Times New Roman" panose="02020603050405020304" pitchFamily="18" charset="0"/>
                <a:cs typeface="Times New Roman" panose="02020603050405020304" pitchFamily="18" charset="0"/>
              </a:rPr>
              <a:t>, is transcribed by </a:t>
            </a:r>
            <a:r>
              <a:rPr lang="en-US" altLang="ar-JO" sz="2800" b="1">
                <a:latin typeface="Times New Roman" panose="02020603050405020304" pitchFamily="18" charset="0"/>
                <a:cs typeface="Times New Roman" panose="02020603050405020304" pitchFamily="18" charset="0"/>
              </a:rPr>
              <a:t>RNA polymerase</a:t>
            </a:r>
            <a:r>
              <a:rPr lang="en-US" altLang="ar-JO" sz="2800">
                <a:latin typeface="Times New Roman" panose="02020603050405020304" pitchFamily="18" charset="0"/>
                <a:cs typeface="Times New Roman" panose="02020603050405020304" pitchFamily="18" charset="0"/>
              </a:rPr>
              <a:t>. </a:t>
            </a:r>
          </a:p>
          <a:p>
            <a:pPr eaLnBrk="1" hangingPunct="1"/>
            <a:endParaRPr lang="en-US" altLang="ar-JO" sz="2800">
              <a:latin typeface="Times New Roman" panose="02020603050405020304" pitchFamily="18" charset="0"/>
              <a:cs typeface="Times New Roman" panose="02020603050405020304" pitchFamily="18" charset="0"/>
            </a:endParaRPr>
          </a:p>
          <a:p>
            <a:pPr eaLnBrk="1" hangingPunct="1"/>
            <a:r>
              <a:rPr lang="en-US" altLang="ar-JO" sz="2800">
                <a:latin typeface="Times New Roman" panose="02020603050405020304" pitchFamily="18" charset="0"/>
                <a:cs typeface="Times New Roman" panose="02020603050405020304" pitchFamily="18" charset="0"/>
              </a:rPr>
              <a:t>- Because RNA polymerase moves in the 3' to 5' direction          along the template strand of DNA, the RNA product is             antiparallel and complementary to the template. </a:t>
            </a:r>
          </a:p>
          <a:p>
            <a:pPr eaLnBrk="1" hangingPunct="1">
              <a:buFontTx/>
              <a:buChar char="-"/>
            </a:pPr>
            <a:endParaRPr lang="en-US" altLang="ar-JO" sz="2800">
              <a:latin typeface="Times New Roman" panose="02020603050405020304" pitchFamily="18" charset="0"/>
              <a:cs typeface="Times New Roman" panose="02020603050405020304" pitchFamily="18" charset="0"/>
            </a:endParaRPr>
          </a:p>
          <a:p>
            <a:pPr eaLnBrk="1" hangingPunct="1"/>
            <a:r>
              <a:rPr lang="en-US" altLang="ar-JO" sz="2800">
                <a:latin typeface="Times New Roman" panose="02020603050405020304" pitchFamily="18" charset="0"/>
                <a:cs typeface="Times New Roman" panose="02020603050405020304" pitchFamily="18" charset="0"/>
              </a:rPr>
              <a:t>- RNA polymerase recognizes start signals (</a:t>
            </a:r>
            <a:r>
              <a:rPr lang="en-US" altLang="ar-JO" sz="2800" b="1">
                <a:latin typeface="Times New Roman" panose="02020603050405020304" pitchFamily="18" charset="0"/>
                <a:cs typeface="Times New Roman" panose="02020603050405020304" pitchFamily="18" charset="0"/>
              </a:rPr>
              <a:t>promoters</a:t>
            </a:r>
            <a:r>
              <a:rPr lang="en-US" altLang="ar-JO" sz="2800">
                <a:latin typeface="Times New Roman" panose="02020603050405020304" pitchFamily="18" charset="0"/>
                <a:cs typeface="Times New Roman" panose="02020603050405020304" pitchFamily="18" charset="0"/>
              </a:rPr>
              <a:t>) and        stop signals (</a:t>
            </a:r>
            <a:r>
              <a:rPr lang="en-US" altLang="ar-JO" sz="2800" b="1">
                <a:latin typeface="Times New Roman" panose="02020603050405020304" pitchFamily="18" charset="0"/>
                <a:cs typeface="Times New Roman" panose="02020603050405020304" pitchFamily="18" charset="0"/>
              </a:rPr>
              <a:t>terminators</a:t>
            </a:r>
            <a:r>
              <a:rPr lang="en-US" altLang="ar-JO" sz="2800">
                <a:latin typeface="Times New Roman" panose="02020603050405020304" pitchFamily="18" charset="0"/>
                <a:cs typeface="Times New Roman" panose="02020603050405020304" pitchFamily="18" charset="0"/>
              </a:rPr>
              <a:t>) for each of the thousands of            transcription units in the genome of an organism.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4929188" y="114300"/>
            <a:ext cx="4143375" cy="574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US" altLang="zh-CN" sz="2400">
                <a:latin typeface="Times New Roman" panose="02020603050405020304" pitchFamily="18" charset="0"/>
                <a:ea typeface="SimSun" panose="02010600030101010101" pitchFamily="2" charset="-122"/>
                <a:cs typeface="Times New Roman" panose="02020603050405020304" pitchFamily="18" charset="0"/>
              </a:rPr>
              <a:t>1- TBP in TFIID binds to the           TATA box</a:t>
            </a:r>
          </a:p>
          <a:p>
            <a:pPr eaLnBrk="1" hangingPunct="1">
              <a:lnSpc>
                <a:spcPct val="90000"/>
              </a:lnSpc>
            </a:pPr>
            <a:r>
              <a:rPr lang="en-US" altLang="zh-CN" sz="2400">
                <a:latin typeface="Times New Roman" panose="02020603050405020304" pitchFamily="18" charset="0"/>
                <a:ea typeface="SimSun" panose="02010600030101010101" pitchFamily="2" charset="-122"/>
                <a:cs typeface="Times New Roman" panose="02020603050405020304" pitchFamily="18" charset="0"/>
              </a:rPr>
              <a:t>2- TFIIA and TFIIB are                    recruited with TFIIB             binding to the BRE</a:t>
            </a:r>
          </a:p>
          <a:p>
            <a:pPr eaLnBrk="1" hangingPunct="1">
              <a:lnSpc>
                <a:spcPct val="90000"/>
              </a:lnSpc>
            </a:pPr>
            <a:r>
              <a:rPr lang="en-US" altLang="zh-CN" sz="2400">
                <a:latin typeface="Times New Roman" panose="02020603050405020304" pitchFamily="18" charset="0"/>
                <a:ea typeface="SimSun" panose="02010600030101010101" pitchFamily="2" charset="-122"/>
                <a:cs typeface="Times New Roman" panose="02020603050405020304" pitchFamily="18" charset="0"/>
              </a:rPr>
              <a:t>3- RNA Pol II-TFIIF complex        is then recruited</a:t>
            </a:r>
          </a:p>
          <a:p>
            <a:pPr eaLnBrk="1" hangingPunct="1">
              <a:lnSpc>
                <a:spcPct val="90000"/>
              </a:lnSpc>
            </a:pPr>
            <a:r>
              <a:rPr lang="en-US" altLang="zh-CN" sz="2400">
                <a:latin typeface="Times New Roman" panose="02020603050405020304" pitchFamily="18" charset="0"/>
                <a:ea typeface="SimSun" panose="02010600030101010101" pitchFamily="2" charset="-122"/>
                <a:cs typeface="Times New Roman" panose="02020603050405020304" pitchFamily="18" charset="0"/>
              </a:rPr>
              <a:t>4- TFIIE and TFIIH then bind          upstream of Pol II to             form the pre-initiation           complex </a:t>
            </a:r>
          </a:p>
          <a:p>
            <a:pPr eaLnBrk="1" hangingPunct="1">
              <a:lnSpc>
                <a:spcPct val="90000"/>
              </a:lnSpc>
            </a:pPr>
            <a:r>
              <a:rPr lang="en-US" altLang="zh-CN" sz="2400">
                <a:latin typeface="Times New Roman" panose="02020603050405020304" pitchFamily="18" charset="0"/>
                <a:ea typeface="SimSun" panose="02010600030101010101" pitchFamily="2" charset="-122"/>
                <a:cs typeface="Times New Roman" panose="02020603050405020304" pitchFamily="18" charset="0"/>
              </a:rPr>
              <a:t>- Promoter melting using              energy from ATP         </a:t>
            </a:r>
          </a:p>
          <a:p>
            <a:pPr eaLnBrk="1" hangingPunct="1">
              <a:lnSpc>
                <a:spcPct val="90000"/>
              </a:lnSpc>
            </a:pPr>
            <a:r>
              <a:rPr lang="en-US" altLang="zh-CN" sz="2400">
                <a:latin typeface="Times New Roman" panose="02020603050405020304" pitchFamily="18" charset="0"/>
                <a:ea typeface="SimSun" panose="02010600030101010101" pitchFamily="2" charset="-122"/>
                <a:cs typeface="Times New Roman" panose="02020603050405020304" pitchFamily="18" charset="0"/>
              </a:rPr>
              <a:t>  hydrolysis by TFIIH ) </a:t>
            </a:r>
          </a:p>
          <a:p>
            <a:pPr eaLnBrk="1" hangingPunct="1">
              <a:lnSpc>
                <a:spcPct val="90000"/>
              </a:lnSpc>
            </a:pPr>
            <a:r>
              <a:rPr lang="en-US" altLang="zh-CN" sz="2400">
                <a:latin typeface="Times New Roman" panose="02020603050405020304" pitchFamily="18" charset="0"/>
                <a:ea typeface="SimSun" panose="02010600030101010101" pitchFamily="2" charset="-122"/>
                <a:cs typeface="Times New Roman" panose="02020603050405020304" pitchFamily="18" charset="0"/>
              </a:rPr>
              <a:t>- Promoter escapes after the          phosphorylation of the          C-terminal domain tail</a:t>
            </a:r>
          </a:p>
        </p:txBody>
      </p:sp>
      <p:grpSp>
        <p:nvGrpSpPr>
          <p:cNvPr id="31747" name="Group 4"/>
          <p:cNvGrpSpPr>
            <a:grpSpLocks/>
          </p:cNvGrpSpPr>
          <p:nvPr/>
        </p:nvGrpSpPr>
        <p:grpSpPr bwMode="auto">
          <a:xfrm>
            <a:off x="212725" y="142875"/>
            <a:ext cx="4430713" cy="6500813"/>
            <a:chOff x="336" y="209"/>
            <a:chExt cx="5574" cy="3916"/>
          </a:xfrm>
        </p:grpSpPr>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674"/>
              <a:ext cx="4272" cy="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3"/>
            <p:cNvSpPr txBox="1">
              <a:spLocks noChangeArrowheads="1"/>
            </p:cNvSpPr>
            <p:nvPr/>
          </p:nvSpPr>
          <p:spPr bwMode="auto">
            <a:xfrm>
              <a:off x="406" y="209"/>
              <a:ext cx="5504"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JO" sz="2000" b="1">
                  <a:latin typeface="Times New Roman" panose="02020603050405020304" pitchFamily="18" charset="0"/>
                  <a:cs typeface="Times New Roman" panose="02020603050405020304" pitchFamily="18" charset="0"/>
                </a:rPr>
                <a:t>Order of binding is: IID + IIA + IIB + </a:t>
              </a:r>
            </a:p>
            <a:p>
              <a:pPr eaLnBrk="1" hangingPunct="1"/>
              <a:r>
                <a:rPr lang="en-US" altLang="ar-JO" sz="2000" b="1">
                  <a:latin typeface="Times New Roman" panose="02020603050405020304" pitchFamily="18" charset="0"/>
                  <a:cs typeface="Times New Roman" panose="02020603050405020304" pitchFamily="18" charset="0"/>
                </a:rPr>
                <a:t>RNA poly. II + IIF +IIE +IIH</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11T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0" y="0"/>
            <a:ext cx="9144000" cy="649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JO" sz="2800" b="1" u="sng">
                <a:latin typeface="Times New Roman" panose="02020603050405020304" pitchFamily="18" charset="0"/>
                <a:cs typeface="Times New Roman" panose="02020603050405020304" pitchFamily="18" charset="0"/>
              </a:rPr>
              <a:t>Transcription enhancers and silencers</a:t>
            </a:r>
          </a:p>
          <a:p>
            <a:pPr eaLnBrk="1" hangingPunct="1"/>
            <a:r>
              <a:rPr lang="en-US" altLang="ar-JO" sz="2800">
                <a:latin typeface="Times New Roman" panose="02020603050405020304" pitchFamily="18" charset="0"/>
                <a:cs typeface="Times New Roman" panose="02020603050405020304" pitchFamily="18" charset="0"/>
              </a:rPr>
              <a:t>- Both are binding sites for transcription factors (TF’s)</a:t>
            </a:r>
          </a:p>
          <a:p>
            <a:pPr eaLnBrk="1" hangingPunct="1"/>
            <a:r>
              <a:rPr lang="en-US" altLang="ar-JO" sz="2800">
                <a:latin typeface="Times New Roman" panose="02020603050405020304" pitchFamily="18" charset="0"/>
                <a:cs typeface="Times New Roman" panose="02020603050405020304" pitchFamily="18" charset="0"/>
              </a:rPr>
              <a:t>- </a:t>
            </a:r>
            <a:r>
              <a:rPr lang="en-US" altLang="ar-JO" sz="2800" b="1">
                <a:latin typeface="Times New Roman" panose="02020603050405020304" pitchFamily="18" charset="0"/>
                <a:cs typeface="Times New Roman" panose="02020603050405020304" pitchFamily="18" charset="0"/>
              </a:rPr>
              <a:t>Enhancers</a:t>
            </a:r>
            <a:r>
              <a:rPr lang="en-US" altLang="ar-JO" sz="2800">
                <a:latin typeface="Times New Roman" panose="02020603050405020304" pitchFamily="18" charset="0"/>
                <a:cs typeface="Times New Roman" panose="02020603050405020304" pitchFamily="18" charset="0"/>
              </a:rPr>
              <a:t>: “non-promoter DNA elements that stimulate          transcription”</a:t>
            </a:r>
            <a:r>
              <a:rPr lang="en-US" altLang="ar-JO"/>
              <a:t> </a:t>
            </a:r>
            <a:r>
              <a:rPr lang="en-US" altLang="ar-JO" sz="2800">
                <a:latin typeface="Times New Roman" panose="02020603050405020304" pitchFamily="18" charset="0"/>
                <a:cs typeface="Times New Roman" panose="02020603050405020304" pitchFamily="18" charset="0"/>
              </a:rPr>
              <a:t>They interact with general transcription              factors to promote formation of pre-initiation complex</a:t>
            </a:r>
            <a:r>
              <a:rPr lang="en-US" altLang="ar-JO"/>
              <a:t> </a:t>
            </a:r>
            <a:r>
              <a:rPr lang="en-US" altLang="ar-JO" sz="2800">
                <a:latin typeface="Times New Roman" panose="02020603050405020304" pitchFamily="18" charset="0"/>
                <a:cs typeface="Times New Roman" panose="02020603050405020304" pitchFamily="18" charset="0"/>
              </a:rPr>
              <a:t>to         increase the amount of Transcription from a nearby                  promoter (core + upstream elements)</a:t>
            </a:r>
          </a:p>
          <a:p>
            <a:pPr eaLnBrk="1" hangingPunct="1"/>
            <a:r>
              <a:rPr lang="en-US" altLang="ar-JO" sz="2800">
                <a:latin typeface="Times New Roman" panose="02020603050405020304" pitchFamily="18" charset="0"/>
                <a:cs typeface="Times New Roman" panose="02020603050405020304" pitchFamily="18" charset="0"/>
              </a:rPr>
              <a:t>- </a:t>
            </a:r>
            <a:r>
              <a:rPr lang="en-US" altLang="ar-JO" sz="2800" b="1">
                <a:latin typeface="Times New Roman" panose="02020603050405020304" pitchFamily="18" charset="0"/>
                <a:cs typeface="Times New Roman" panose="02020603050405020304" pitchFamily="18" charset="0"/>
              </a:rPr>
              <a:t>Silencers</a:t>
            </a:r>
            <a:r>
              <a:rPr lang="en-US" altLang="ar-JO" sz="2800">
                <a:latin typeface="Times New Roman" panose="02020603050405020304" pitchFamily="18" charset="0"/>
                <a:cs typeface="Times New Roman" panose="02020603050405020304" pitchFamily="18" charset="0"/>
              </a:rPr>
              <a:t>: Decrease amount of Transcription from nearby        promoters</a:t>
            </a:r>
          </a:p>
          <a:p>
            <a:pPr eaLnBrk="1" hangingPunct="1"/>
            <a:r>
              <a:rPr lang="en-US" altLang="ar-JO" sz="2800">
                <a:latin typeface="Times New Roman" panose="02020603050405020304" pitchFamily="18" charset="0"/>
                <a:cs typeface="Times New Roman" panose="02020603050405020304" pitchFamily="18" charset="0"/>
              </a:rPr>
              <a:t>- Initially Defined as being “Position and orientation                  independent”</a:t>
            </a:r>
          </a:p>
          <a:p>
            <a:pPr lvl="1" eaLnBrk="1" hangingPunct="1"/>
            <a:r>
              <a:rPr lang="en-US" altLang="ar-JO" sz="2800">
                <a:latin typeface="Times New Roman" panose="02020603050405020304" pitchFamily="18" charset="0"/>
                <a:cs typeface="Times New Roman" panose="02020603050405020304" pitchFamily="18" charset="0"/>
              </a:rPr>
              <a:t>- Found upstream, within, or downstream of genes, they        function in either orientation (not always true)  </a:t>
            </a:r>
          </a:p>
          <a:p>
            <a:pPr rtl="0" eaLnBrk="1" hangingPunct="1">
              <a:lnSpc>
                <a:spcPct val="80000"/>
              </a:lnSpc>
              <a:spcBef>
                <a:spcPct val="20000"/>
              </a:spcBef>
              <a:buFontTx/>
              <a:buChar char="-"/>
            </a:pPr>
            <a:r>
              <a:rPr lang="en-US" altLang="ar-JO" sz="2800">
                <a:latin typeface="Times New Roman" panose="02020603050405020304" pitchFamily="18" charset="0"/>
                <a:cs typeface="Times New Roman" panose="02020603050405020304" pitchFamily="18" charset="0"/>
              </a:rPr>
              <a:t> Sometimes a DNA element can act as an enhancer or a                              </a:t>
            </a:r>
          </a:p>
          <a:p>
            <a:pPr rtl="0" eaLnBrk="1" hangingPunct="1">
              <a:lnSpc>
                <a:spcPct val="80000"/>
              </a:lnSpc>
              <a:spcBef>
                <a:spcPct val="20000"/>
              </a:spcBef>
            </a:pPr>
            <a:r>
              <a:rPr lang="en-US" altLang="ar-JO" sz="2800">
                <a:latin typeface="Times New Roman" panose="02020603050405020304" pitchFamily="18" charset="0"/>
                <a:cs typeface="Times New Roman" panose="02020603050405020304" pitchFamily="18" charset="0"/>
              </a:rPr>
              <a:t>   silencer depending on what is bound to it.</a:t>
            </a:r>
            <a:r>
              <a:rPr lang="en-US" altLang="ar-JO" b="1"/>
              <a:t>   </a:t>
            </a:r>
            <a:endParaRPr lang="en-US" altLang="ar-JO" sz="2800">
              <a:latin typeface="Times New Roman" panose="02020603050405020304" pitchFamily="18"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0" y="0"/>
            <a:ext cx="9144000" cy="649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JO" sz="2800" b="1" u="sng">
                <a:latin typeface="Times New Roman" panose="02020603050405020304" pitchFamily="18" charset="0"/>
                <a:cs typeface="Times New Roman" panose="02020603050405020304" pitchFamily="18" charset="0"/>
              </a:rPr>
              <a:t>Posttranscriptional processing of RNAs:</a:t>
            </a:r>
          </a:p>
          <a:p>
            <a:pPr eaLnBrk="1" hangingPunct="1"/>
            <a:r>
              <a:rPr lang="en-US" altLang="ar-JO" sz="2800">
                <a:latin typeface="Times New Roman" panose="02020603050405020304" pitchFamily="18" charset="0"/>
                <a:cs typeface="Times New Roman" panose="02020603050405020304" pitchFamily="18" charset="0"/>
              </a:rPr>
              <a:t>- Bacterial rRNAs and tRNAs undergoes no additional            </a:t>
            </a:r>
          </a:p>
          <a:p>
            <a:pPr eaLnBrk="1" hangingPunct="1"/>
            <a:r>
              <a:rPr lang="en-US" altLang="ar-JO" sz="2800">
                <a:latin typeface="Times New Roman" panose="02020603050405020304" pitchFamily="18" charset="0"/>
                <a:cs typeface="Times New Roman" panose="02020603050405020304" pitchFamily="18" charset="0"/>
              </a:rPr>
              <a:t>  processing, after being transcribed they are immediately       </a:t>
            </a:r>
          </a:p>
          <a:p>
            <a:pPr eaLnBrk="1" hangingPunct="1"/>
            <a:r>
              <a:rPr lang="en-US" altLang="ar-JO" sz="2800">
                <a:latin typeface="Times New Roman" panose="02020603050405020304" pitchFamily="18" charset="0"/>
                <a:cs typeface="Times New Roman" panose="02020603050405020304" pitchFamily="18" charset="0"/>
              </a:rPr>
              <a:t>  ready for use in translation.  </a:t>
            </a:r>
          </a:p>
          <a:p>
            <a:pPr eaLnBrk="1" hangingPunct="1"/>
            <a:r>
              <a:rPr lang="en-US" altLang="ar-JO" sz="2800">
                <a:latin typeface="Times New Roman" panose="02020603050405020304" pitchFamily="18" charset="0"/>
                <a:cs typeface="Times New Roman" panose="02020603050405020304" pitchFamily="18" charset="0"/>
              </a:rPr>
              <a:t>- Translation of bacterial mRNAs can begin even before             transcription is completed due to the lack of the nuclear-       </a:t>
            </a:r>
          </a:p>
          <a:p>
            <a:pPr eaLnBrk="1" hangingPunct="1"/>
            <a:r>
              <a:rPr lang="en-US" altLang="ar-JO" sz="2800">
                <a:latin typeface="Times New Roman" panose="02020603050405020304" pitchFamily="18" charset="0"/>
                <a:cs typeface="Times New Roman" panose="02020603050405020304" pitchFamily="18" charset="0"/>
              </a:rPr>
              <a:t>  cytoplasmic separation that exists in eukaryotes and to          </a:t>
            </a:r>
          </a:p>
          <a:p>
            <a:pPr eaLnBrk="1" hangingPunct="1"/>
            <a:r>
              <a:rPr lang="en-US" altLang="ar-JO" sz="2800">
                <a:latin typeface="Times New Roman" panose="02020603050405020304" pitchFamily="18" charset="0"/>
                <a:cs typeface="Times New Roman" panose="02020603050405020304" pitchFamily="18" charset="0"/>
              </a:rPr>
              <a:t>  afford a unique opportunity for regulating the                        </a:t>
            </a:r>
          </a:p>
          <a:p>
            <a:pPr eaLnBrk="1" hangingPunct="1"/>
            <a:r>
              <a:rPr lang="en-US" altLang="ar-JO" sz="2800">
                <a:latin typeface="Times New Roman" panose="02020603050405020304" pitchFamily="18" charset="0"/>
                <a:cs typeface="Times New Roman" panose="02020603050405020304" pitchFamily="18" charset="0"/>
              </a:rPr>
              <a:t>  transcription of certain genes. </a:t>
            </a:r>
          </a:p>
          <a:p>
            <a:pPr eaLnBrk="1" hangingPunct="1"/>
            <a:r>
              <a:rPr lang="en-US" altLang="ar-JO" sz="2800">
                <a:latin typeface="Times New Roman" panose="02020603050405020304" pitchFamily="18" charset="0"/>
                <a:cs typeface="Times New Roman" panose="02020603050405020304" pitchFamily="18" charset="0"/>
              </a:rPr>
              <a:t>- An additional feature of bacterial mRNAs is that most are      </a:t>
            </a:r>
          </a:p>
          <a:p>
            <a:pPr eaLnBrk="1" hangingPunct="1"/>
            <a:r>
              <a:rPr lang="en-US" altLang="ar-JO" sz="2800" b="1">
                <a:latin typeface="Times New Roman" panose="02020603050405020304" pitchFamily="18" charset="0"/>
                <a:cs typeface="Times New Roman" panose="02020603050405020304" pitchFamily="18" charset="0"/>
              </a:rPr>
              <a:t>  polycistronic </a:t>
            </a:r>
            <a:r>
              <a:rPr lang="en-US" altLang="ar-JO" sz="2800">
                <a:latin typeface="Times New Roman" panose="02020603050405020304" pitchFamily="18" charset="0"/>
                <a:cs typeface="Times New Roman" panose="02020603050405020304" pitchFamily="18" charset="0"/>
              </a:rPr>
              <a:t>which means that multiple polypeptides           </a:t>
            </a:r>
          </a:p>
          <a:p>
            <a:pPr eaLnBrk="1" hangingPunct="1"/>
            <a:r>
              <a:rPr lang="en-US" altLang="ar-JO" sz="2800">
                <a:latin typeface="Times New Roman" panose="02020603050405020304" pitchFamily="18" charset="0"/>
                <a:cs typeface="Times New Roman" panose="02020603050405020304" pitchFamily="18" charset="0"/>
              </a:rPr>
              <a:t>  can be synthesized from a single primary transcript.</a:t>
            </a:r>
          </a:p>
          <a:p>
            <a:pPr eaLnBrk="1" hangingPunct="1"/>
            <a:r>
              <a:rPr lang="en-US" altLang="ar-JO" sz="2800">
                <a:latin typeface="Times New Roman" panose="02020603050405020304" pitchFamily="18" charset="0"/>
                <a:cs typeface="Times New Roman" panose="02020603050405020304" pitchFamily="18" charset="0"/>
              </a:rPr>
              <a:t>- Polycistronic mRNAs are very rare in eukaryotic cells but       have been identified. </a:t>
            </a:r>
          </a:p>
          <a:p>
            <a:pPr eaLnBrk="1" hangingPunct="1"/>
            <a:r>
              <a:rPr lang="en-US" altLang="ar-JO" sz="2800">
                <a:latin typeface="Times New Roman" panose="02020603050405020304" pitchFamily="18" charset="0"/>
                <a:cs typeface="Times New Roman" panose="02020603050405020304" pitchFamily="18" charset="0"/>
              </a:rPr>
              <a:t>- In addition, several viruses encode </a:t>
            </a:r>
            <a:r>
              <a:rPr lang="en-US" altLang="ar-JO" sz="2800" b="1">
                <a:latin typeface="Times New Roman" panose="02020603050405020304" pitchFamily="18" charset="0"/>
                <a:cs typeface="Times New Roman" panose="02020603050405020304" pitchFamily="18" charset="0"/>
              </a:rPr>
              <a:t>polycistronic</a:t>
            </a:r>
            <a:r>
              <a:rPr lang="en-US" altLang="ar-JO" sz="2800">
                <a:latin typeface="Times New Roman" panose="02020603050405020304" pitchFamily="18" charset="0"/>
                <a:cs typeface="Times New Roman" panose="02020603050405020304" pitchFamily="18" charset="0"/>
              </a:rPr>
              <a:t> RNAs.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0" y="0"/>
            <a:ext cx="91440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JO" sz="2800">
                <a:latin typeface="Times New Roman" panose="02020603050405020304" pitchFamily="18" charset="0"/>
                <a:cs typeface="Times New Roman" panose="02020603050405020304" pitchFamily="18" charset="0"/>
              </a:rPr>
              <a:t>- In contrast to bacterial transcripts, eukaryotic RNAs (all 3        classes) undergo post-transcriptional processing. </a:t>
            </a:r>
          </a:p>
          <a:p>
            <a:pPr eaLnBrk="1" hangingPunct="1"/>
            <a:r>
              <a:rPr lang="en-US" altLang="ar-JO" sz="2800">
                <a:latin typeface="Times New Roman" panose="02020603050405020304" pitchFamily="18" charset="0"/>
                <a:cs typeface="Times New Roman" panose="02020603050405020304" pitchFamily="18" charset="0"/>
              </a:rPr>
              <a:t>- All 3 classes of RNA are transcribed from genes that contain   introns.       </a:t>
            </a:r>
          </a:p>
          <a:p>
            <a:pPr eaLnBrk="1" hangingPunct="1"/>
            <a:r>
              <a:rPr lang="en-US" altLang="ar-JO" sz="2800">
                <a:latin typeface="Times New Roman" panose="02020603050405020304" pitchFamily="18" charset="0"/>
                <a:cs typeface="Times New Roman" panose="02020603050405020304" pitchFamily="18" charset="0"/>
              </a:rPr>
              <a:t>- The sequences encoded by the intronic DNA must be                removed from the primary transcript prior to the RNAs            being biologically active, this process of intron removal is       called </a:t>
            </a:r>
            <a:r>
              <a:rPr lang="en-US" altLang="ar-JO" sz="2800" b="1">
                <a:latin typeface="Times New Roman" panose="02020603050405020304" pitchFamily="18" charset="0"/>
                <a:cs typeface="Times New Roman" panose="02020603050405020304" pitchFamily="18" charset="0"/>
              </a:rPr>
              <a:t>RNA splicing, </a:t>
            </a:r>
            <a:r>
              <a:rPr lang="en-US" altLang="ar-JO" sz="2800">
                <a:latin typeface="Times New Roman" panose="02020603050405020304" pitchFamily="18" charset="0"/>
                <a:cs typeface="Times New Roman" panose="02020603050405020304" pitchFamily="18" charset="0"/>
              </a:rPr>
              <a:t>additional processing occurs to                mRNAs, the 5' end of all eukaryotic mRNAs are capped          with a unique 5'→5' linkage to a </a:t>
            </a:r>
            <a:r>
              <a:rPr lang="en-US" altLang="ar-JO" sz="2800" b="1">
                <a:latin typeface="Times New Roman" panose="02020603050405020304" pitchFamily="18" charset="0"/>
                <a:cs typeface="Times New Roman" panose="02020603050405020304" pitchFamily="18" charset="0"/>
              </a:rPr>
              <a:t>7-methyl GTP</a:t>
            </a:r>
            <a:r>
              <a:rPr lang="en-US" altLang="ar-JO" sz="2800">
                <a:latin typeface="Times New Roman" panose="02020603050405020304" pitchFamily="18" charset="0"/>
                <a:cs typeface="Times New Roman" panose="02020603050405020304" pitchFamily="18" charset="0"/>
              </a:rPr>
              <a:t>. </a:t>
            </a:r>
          </a:p>
          <a:p>
            <a:pPr eaLnBrk="1" hangingPunct="1"/>
            <a:r>
              <a:rPr lang="en-US" altLang="ar-JO" sz="2800">
                <a:latin typeface="Times New Roman" panose="02020603050405020304" pitchFamily="18" charset="0"/>
                <a:cs typeface="Times New Roman" panose="02020603050405020304" pitchFamily="18" charset="0"/>
              </a:rPr>
              <a:t>- The capped end of the mRNA is thus, protected from                </a:t>
            </a:r>
            <a:r>
              <a:rPr lang="en-US" altLang="ar-JO" sz="2800" b="1">
                <a:latin typeface="Times New Roman" panose="02020603050405020304" pitchFamily="18" charset="0"/>
                <a:cs typeface="Times New Roman" panose="02020603050405020304" pitchFamily="18" charset="0"/>
              </a:rPr>
              <a:t>exonucleases</a:t>
            </a:r>
            <a:r>
              <a:rPr lang="en-US" altLang="ar-JO" sz="2800">
                <a:latin typeface="Times New Roman" panose="02020603050405020304" pitchFamily="18" charset="0"/>
                <a:cs typeface="Times New Roman" panose="02020603050405020304" pitchFamily="18" charset="0"/>
              </a:rPr>
              <a:t> and more importantly is recognized by                specific proteins of the translational machinery. </a:t>
            </a:r>
          </a:p>
          <a:p>
            <a:pPr eaLnBrk="1" hangingPunct="1"/>
            <a:r>
              <a:rPr lang="en-US" altLang="ar-JO" sz="2800">
                <a:latin typeface="Times New Roman" panose="02020603050405020304" pitchFamily="18" charset="0"/>
                <a:cs typeface="Times New Roman" panose="02020603050405020304" pitchFamily="18" charset="0"/>
              </a:rPr>
              <a:t>- The capping process occurs after the newly synthesizing           mRNA is around </a:t>
            </a:r>
            <a:r>
              <a:rPr lang="en-US" altLang="ar-JO" sz="2800" b="1">
                <a:latin typeface="Times New Roman" panose="02020603050405020304" pitchFamily="18" charset="0"/>
                <a:cs typeface="Times New Roman" panose="02020603050405020304" pitchFamily="18" charset="0"/>
              </a:rPr>
              <a:t>20–30</a:t>
            </a:r>
            <a:r>
              <a:rPr lang="en-US" altLang="ar-JO" sz="2800">
                <a:latin typeface="Times New Roman" panose="02020603050405020304" pitchFamily="18" charset="0"/>
                <a:cs typeface="Times New Roman" panose="02020603050405020304" pitchFamily="18" charset="0"/>
              </a:rPr>
              <a:t> bases long.</a:t>
            </a:r>
            <a:r>
              <a:rPr lang="en-US" altLang="ar-JO" sz="2800"/>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Structure of the eukaryotic mRNA 5'-cap"/>
          <p:cNvPicPr>
            <a:picLocks noChangeAspect="1" noChangeArrowheads="1"/>
          </p:cNvPicPr>
          <p:nvPr/>
        </p:nvPicPr>
        <p:blipFill>
          <a:blip r:embed="rId2">
            <a:lum bright="-38000" contrast="56000"/>
            <a:extLst>
              <a:ext uri="{28A0092B-C50C-407E-A947-70E740481C1C}">
                <a14:useLocalDpi xmlns:a14="http://schemas.microsoft.com/office/drawing/2010/main" val="0"/>
              </a:ext>
            </a:extLst>
          </a:blip>
          <a:srcRect/>
          <a:stretch>
            <a:fillRect/>
          </a:stretch>
        </p:blipFill>
        <p:spPr bwMode="auto">
          <a:xfrm>
            <a:off x="228600" y="11113"/>
            <a:ext cx="87630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5"/>
          <p:cNvSpPr>
            <a:spLocks noChangeArrowheads="1"/>
          </p:cNvSpPr>
          <p:nvPr/>
        </p:nvSpPr>
        <p:spPr bwMode="auto">
          <a:xfrm>
            <a:off x="0" y="25654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en-US" altLang="ar-JO" sz="2800" b="1">
                <a:latin typeface="Times New Roman" panose="02020603050405020304" pitchFamily="18" charset="0"/>
                <a:cs typeface="Times New Roman" panose="02020603050405020304" pitchFamily="18" charset="0"/>
              </a:rPr>
              <a:t>Structure of the 5'-cap of eukaryotic mRNAs</a:t>
            </a:r>
          </a:p>
        </p:txBody>
      </p:sp>
      <p:sp>
        <p:nvSpPr>
          <p:cNvPr id="37892" name="Rectangle 5"/>
          <p:cNvSpPr>
            <a:spLocks noChangeArrowheads="1"/>
          </p:cNvSpPr>
          <p:nvPr/>
        </p:nvSpPr>
        <p:spPr bwMode="auto">
          <a:xfrm>
            <a:off x="0" y="3700463"/>
            <a:ext cx="9144000" cy="308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JO" sz="2800">
                <a:latin typeface="Times New Roman" panose="02020603050405020304" pitchFamily="18" charset="0"/>
                <a:cs typeface="Times New Roman" panose="02020603050405020304" pitchFamily="18" charset="0"/>
              </a:rPr>
              <a:t>- Messenger RNAs also are polyadenylated at the 3' end. </a:t>
            </a:r>
          </a:p>
          <a:p>
            <a:pPr eaLnBrk="1" hangingPunct="1"/>
            <a:r>
              <a:rPr lang="en-US" altLang="ar-JO" sz="2800">
                <a:latin typeface="Times New Roman" panose="02020603050405020304" pitchFamily="18" charset="0"/>
                <a:cs typeface="Times New Roman" panose="02020603050405020304" pitchFamily="18" charset="0"/>
              </a:rPr>
              <a:t>   A specific sequence, AAUAAA, is recognized by the                endonuclease activity of by </a:t>
            </a:r>
            <a:r>
              <a:rPr lang="en-US" altLang="ar-JO" sz="2800" b="1">
                <a:latin typeface="Times New Roman" panose="02020603050405020304" pitchFamily="18" charset="0"/>
                <a:cs typeface="Times New Roman" panose="02020603050405020304" pitchFamily="18" charset="0"/>
              </a:rPr>
              <a:t>polyadenylate polymerase           </a:t>
            </a:r>
            <a:r>
              <a:rPr lang="en-US" altLang="ar-JO" sz="2800">
                <a:latin typeface="Times New Roman" panose="02020603050405020304" pitchFamily="18" charset="0"/>
                <a:cs typeface="Times New Roman" panose="02020603050405020304" pitchFamily="18" charset="0"/>
              </a:rPr>
              <a:t>which cleaves the primary transcript approximately 11–30       bases 3' of the sequence element. </a:t>
            </a:r>
          </a:p>
          <a:p>
            <a:pPr eaLnBrk="1" hangingPunct="1"/>
            <a:r>
              <a:rPr lang="en-US" altLang="ar-JO" sz="2800">
                <a:latin typeface="Times New Roman" panose="02020603050405020304" pitchFamily="18" charset="0"/>
                <a:cs typeface="Times New Roman" panose="02020603050405020304" pitchFamily="18" charset="0"/>
              </a:rPr>
              <a:t>- A stretch of 20–250 A residues is then added to the 3' end by    the </a:t>
            </a:r>
            <a:r>
              <a:rPr lang="en-US" altLang="ar-JO" sz="2800" b="1">
                <a:latin typeface="Times New Roman" panose="02020603050405020304" pitchFamily="18" charset="0"/>
                <a:cs typeface="Times New Roman" panose="02020603050405020304" pitchFamily="18" charset="0"/>
              </a:rPr>
              <a:t>polyadenylate polymerase </a:t>
            </a:r>
            <a:r>
              <a:rPr lang="en-US" altLang="ar-JO" sz="2800">
                <a:latin typeface="Times New Roman" panose="02020603050405020304" pitchFamily="18" charset="0"/>
                <a:cs typeface="Times New Roman" panose="02020603050405020304" pitchFamily="18" charset="0"/>
              </a:rPr>
              <a:t>activity.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descr="Process of mRNA 3'-end polyadenylation"/>
          <p:cNvPicPr>
            <a:picLocks noChangeAspect="1" noChangeArrowheads="1"/>
          </p:cNvPicPr>
          <p:nvPr/>
        </p:nvPicPr>
        <p:blipFill>
          <a:blip r:embed="rId2" r:link="rId3">
            <a:lum bright="-46000" contrast="76000"/>
            <a:extLst>
              <a:ext uri="{28A0092B-C50C-407E-A947-70E740481C1C}">
                <a14:useLocalDpi xmlns:a14="http://schemas.microsoft.com/office/drawing/2010/main" val="0"/>
              </a:ext>
            </a:extLst>
          </a:blip>
          <a:srcRect/>
          <a:stretch>
            <a:fillRect/>
          </a:stretch>
        </p:blipFill>
        <p:spPr bwMode="auto">
          <a:xfrm>
            <a:off x="0" y="-26988"/>
            <a:ext cx="91440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6"/>
          <p:cNvSpPr>
            <a:spLocks noChangeArrowheads="1"/>
          </p:cNvSpPr>
          <p:nvPr/>
        </p:nvSpPr>
        <p:spPr bwMode="auto">
          <a:xfrm>
            <a:off x="0" y="2708275"/>
            <a:ext cx="91440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JO" sz="2800" b="1" u="sng">
                <a:latin typeface="Times New Roman" panose="02020603050405020304" pitchFamily="18" charset="0"/>
                <a:cs typeface="Times New Roman" panose="02020603050405020304" pitchFamily="18" charset="0"/>
              </a:rPr>
              <a:t>Splicing of RNAs</a:t>
            </a:r>
          </a:p>
          <a:p>
            <a:pPr eaLnBrk="1" hangingPunct="1"/>
            <a:r>
              <a:rPr lang="en-US" altLang="ar-JO" sz="2800">
                <a:latin typeface="Times New Roman" panose="02020603050405020304" pitchFamily="18" charset="0"/>
                <a:cs typeface="Times New Roman" panose="02020603050405020304" pitchFamily="18" charset="0"/>
              </a:rPr>
              <a:t>- There are several different classes of reactions involved in        intron removal. </a:t>
            </a:r>
          </a:p>
          <a:p>
            <a:pPr eaLnBrk="1" hangingPunct="1"/>
            <a:r>
              <a:rPr lang="en-US" altLang="ar-JO" sz="2800">
                <a:latin typeface="Times New Roman" panose="02020603050405020304" pitchFamily="18" charset="0"/>
                <a:cs typeface="Times New Roman" panose="02020603050405020304" pitchFamily="18" charset="0"/>
              </a:rPr>
              <a:t>- The 2 most common are the group I and group II introns. </a:t>
            </a:r>
          </a:p>
          <a:p>
            <a:pPr eaLnBrk="1" hangingPunct="1"/>
            <a:r>
              <a:rPr lang="en-US" altLang="ar-JO" sz="2800">
                <a:latin typeface="Times New Roman" panose="02020603050405020304" pitchFamily="18" charset="0"/>
                <a:cs typeface="Times New Roman" panose="02020603050405020304" pitchFamily="18" charset="0"/>
              </a:rPr>
              <a:t>   Group I introns are found in nuclear, mitochondrial and            chloroplast rRNA genes, group II in mitochondrial and             chloroplast mRNA genes.</a:t>
            </a:r>
          </a:p>
          <a:p>
            <a:pPr eaLnBrk="1" hangingPunct="1"/>
            <a:r>
              <a:rPr lang="en-US" altLang="ar-JO" sz="2800">
                <a:latin typeface="Times New Roman" panose="02020603050405020304" pitchFamily="18" charset="0"/>
                <a:cs typeface="Times New Roman" panose="02020603050405020304" pitchFamily="18" charset="0"/>
              </a:rPr>
              <a:t>- Many of the group I and group II introns are self-splicing.</a:t>
            </a:r>
          </a:p>
          <a:p>
            <a:pPr eaLnBrk="1" hangingPunct="1"/>
            <a:r>
              <a:rPr lang="en-US" altLang="ar-JO" sz="2800">
                <a:latin typeface="Times New Roman" panose="02020603050405020304" pitchFamily="18" charset="0"/>
                <a:cs typeface="Times New Roman" panose="02020603050405020304" pitchFamily="18" charset="0"/>
              </a:rPr>
              <a:t>- Group I introns require an external guanosine as a cofactor.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0" y="0"/>
            <a:ext cx="914400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JO" sz="2800">
                <a:latin typeface="Times New Roman" panose="02020603050405020304" pitchFamily="18" charset="0"/>
                <a:cs typeface="Times New Roman" panose="02020603050405020304" pitchFamily="18" charset="0"/>
              </a:rPr>
              <a:t>- The 3'–OH of the guanosine nucleotide acts as a nucleophile    to attack the 5'–phosphate of the 5' nucleotide of the intron. </a:t>
            </a:r>
          </a:p>
          <a:p>
            <a:pPr eaLnBrk="1" hangingPunct="1"/>
            <a:r>
              <a:rPr lang="en-US" altLang="ar-JO" sz="2800">
                <a:latin typeface="Times New Roman" panose="02020603050405020304" pitchFamily="18" charset="0"/>
                <a:cs typeface="Times New Roman" panose="02020603050405020304" pitchFamily="18" charset="0"/>
              </a:rPr>
              <a:t>- The resultant 3'–OH at the 3' end of the 5' exon then attacks      the 5' nucleotide of the 3' exon releasing the intron and             covalently attaching the two exons together. </a:t>
            </a:r>
          </a:p>
          <a:p>
            <a:pPr eaLnBrk="1" hangingPunct="1"/>
            <a:r>
              <a:rPr lang="en-US" altLang="ar-JO" sz="2800">
                <a:latin typeface="Times New Roman" panose="02020603050405020304" pitchFamily="18" charset="0"/>
                <a:cs typeface="Times New Roman" panose="02020603050405020304" pitchFamily="18" charset="0"/>
              </a:rPr>
              <a:t>- The 3' end of the 5' exon is termed the splice donor site and      the 5' end of the 3' exon is termed the splice acceptor site.</a:t>
            </a:r>
          </a:p>
        </p:txBody>
      </p:sp>
      <p:pic>
        <p:nvPicPr>
          <p:cNvPr id="39939" name="Picture 2" descr="Mechanism of group 1 intron self-splicing"/>
          <p:cNvPicPr>
            <a:picLocks noChangeAspect="1" noChangeArrowheads="1"/>
          </p:cNvPicPr>
          <p:nvPr/>
        </p:nvPicPr>
        <p:blipFill>
          <a:blip r:embed="rId2">
            <a:lum bright="-32000" contrast="74000"/>
            <a:extLst>
              <a:ext uri="{28A0092B-C50C-407E-A947-70E740481C1C}">
                <a14:useLocalDpi xmlns:a14="http://schemas.microsoft.com/office/drawing/2010/main" val="0"/>
              </a:ext>
            </a:extLst>
          </a:blip>
          <a:srcRect/>
          <a:stretch>
            <a:fillRect/>
          </a:stretch>
        </p:blipFill>
        <p:spPr bwMode="auto">
          <a:xfrm>
            <a:off x="381000" y="2997200"/>
            <a:ext cx="84582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5"/>
          <p:cNvSpPr>
            <a:spLocks noChangeArrowheads="1"/>
          </p:cNvSpPr>
          <p:nvPr/>
        </p:nvSpPr>
        <p:spPr bwMode="auto">
          <a:xfrm>
            <a:off x="0" y="630872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ar-JO" sz="2800" b="1">
                <a:latin typeface="Times New Roman" panose="02020603050405020304" pitchFamily="18" charset="0"/>
                <a:cs typeface="Times New Roman" panose="02020603050405020304" pitchFamily="18" charset="0"/>
              </a:rPr>
              <a:t>Splicing by group 1 introns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0" y="0"/>
            <a:ext cx="91440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JO" sz="2800">
                <a:latin typeface="Times New Roman" panose="02020603050405020304" pitchFamily="18" charset="0"/>
                <a:cs typeface="Times New Roman" panose="02020603050405020304" pitchFamily="18" charset="0"/>
              </a:rPr>
              <a:t>- Group II introns are spliced similarly except that instead of      an external nucleophile, the 2'–OH of an adenine residue          within the intron is the nucleophile.     </a:t>
            </a:r>
          </a:p>
          <a:p>
            <a:pPr eaLnBrk="1" hangingPunct="1"/>
            <a:r>
              <a:rPr lang="en-US" altLang="ar-JO" sz="2800">
                <a:latin typeface="Times New Roman" panose="02020603050405020304" pitchFamily="18" charset="0"/>
                <a:cs typeface="Times New Roman" panose="02020603050405020304" pitchFamily="18" charset="0"/>
              </a:rPr>
              <a:t>- This residue attacks the 3' nucleotide of the 5' exon forming      an internal loop called a lariat structure. </a:t>
            </a:r>
          </a:p>
          <a:p>
            <a:pPr eaLnBrk="1" hangingPunct="1"/>
            <a:r>
              <a:rPr lang="en-US" altLang="ar-JO" sz="2800">
                <a:latin typeface="Times New Roman" panose="02020603050405020304" pitchFamily="18" charset="0"/>
                <a:cs typeface="Times New Roman" panose="02020603050405020304" pitchFamily="18" charset="0"/>
              </a:rPr>
              <a:t>- The 3' end of the 5' exon then attacks the 5' end of the 3' exon    as in group I splicing releasing the intron and covalently          attaching the two exons together.</a:t>
            </a:r>
          </a:p>
        </p:txBody>
      </p:sp>
      <p:pic>
        <p:nvPicPr>
          <p:cNvPr id="40963" name="Picture 2" descr="Mechanism of group 2 intron self-splicing"/>
          <p:cNvPicPr>
            <a:picLocks noChangeAspect="1" noChangeArrowheads="1"/>
          </p:cNvPicPr>
          <p:nvPr/>
        </p:nvPicPr>
        <p:blipFill>
          <a:blip r:embed="rId2">
            <a:lum bright="-58000" contrast="100000"/>
            <a:extLst>
              <a:ext uri="{28A0092B-C50C-407E-A947-70E740481C1C}">
                <a14:useLocalDpi xmlns:a14="http://schemas.microsoft.com/office/drawing/2010/main" val="0"/>
              </a:ext>
            </a:extLst>
          </a:blip>
          <a:srcRect/>
          <a:stretch>
            <a:fillRect/>
          </a:stretch>
        </p:blipFill>
        <p:spPr bwMode="auto">
          <a:xfrm>
            <a:off x="5072063" y="3214688"/>
            <a:ext cx="4071937"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6"/>
          <p:cNvSpPr>
            <a:spLocks noChangeArrowheads="1"/>
          </p:cNvSpPr>
          <p:nvPr/>
        </p:nvSpPr>
        <p:spPr bwMode="auto">
          <a:xfrm>
            <a:off x="0" y="5583238"/>
            <a:ext cx="47879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r>
              <a:rPr lang="en-US" altLang="ar-JO" sz="2800" b="1">
                <a:latin typeface="Times New Roman" panose="02020603050405020304" pitchFamily="18" charset="0"/>
                <a:cs typeface="Times New Roman" panose="02020603050405020304" pitchFamily="18" charset="0"/>
              </a:rPr>
              <a:t>Splicing by group 2 introns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577975"/>
            <a:ext cx="9097963"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5"/>
          <p:cNvSpPr>
            <a:spLocks noChangeArrowheads="1"/>
          </p:cNvSpPr>
          <p:nvPr/>
        </p:nvSpPr>
        <p:spPr bwMode="auto">
          <a:xfrm>
            <a:off x="0" y="479107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en-US" altLang="ar-JO" sz="2800" b="1">
                <a:latin typeface="Times New Roman" panose="02020603050405020304" pitchFamily="18" charset="0"/>
                <a:cs typeface="Times New Roman" panose="02020603050405020304" pitchFamily="18" charset="0"/>
              </a:rPr>
              <a:t>Transcription of several genes on a chromosome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0" y="0"/>
            <a:ext cx="9144000" cy="649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JO" sz="2800">
                <a:latin typeface="Times New Roman" panose="02020603050405020304" pitchFamily="18" charset="0"/>
                <a:cs typeface="Times New Roman" panose="02020603050405020304" pitchFamily="18" charset="0"/>
              </a:rPr>
              <a:t>- The third class of introns is also the largest class found in         nuclear mRNAs, that undergoes a splicing reaction similar to    group II introns in that an internal lariat structure is formed. </a:t>
            </a:r>
          </a:p>
          <a:p>
            <a:pPr eaLnBrk="1" hangingPunct="1"/>
            <a:r>
              <a:rPr lang="en-US" altLang="ar-JO" sz="2800">
                <a:latin typeface="Times New Roman" panose="02020603050405020304" pitchFamily="18" charset="0"/>
                <a:cs typeface="Times New Roman" panose="02020603050405020304" pitchFamily="18" charset="0"/>
              </a:rPr>
              <a:t>- However, the splicing is catalyzed by specialized RNA–           protein complexes called small nuclear ribonucleoprotein         particles (snRNPs). </a:t>
            </a:r>
          </a:p>
          <a:p>
            <a:pPr eaLnBrk="1" hangingPunct="1"/>
            <a:r>
              <a:rPr lang="en-US" altLang="ar-JO" sz="2800">
                <a:latin typeface="Times New Roman" panose="02020603050405020304" pitchFamily="18" charset="0"/>
                <a:cs typeface="Times New Roman" panose="02020603050405020304" pitchFamily="18" charset="0"/>
              </a:rPr>
              <a:t>- The RNAs found in snRNPs are identified as U1, U2, U4,        U5 and U6. </a:t>
            </a:r>
          </a:p>
          <a:p>
            <a:pPr eaLnBrk="1" hangingPunct="1"/>
            <a:r>
              <a:rPr lang="en-US" altLang="ar-JO" sz="2800">
                <a:latin typeface="Times New Roman" panose="02020603050405020304" pitchFamily="18" charset="0"/>
                <a:cs typeface="Times New Roman" panose="02020603050405020304" pitchFamily="18" charset="0"/>
              </a:rPr>
              <a:t>- Analysis of a large number of mRNA genes has led to the        identification of highly conserved consensus sequences at the   5' and 3' ends of essentially all mRNA introns.</a:t>
            </a:r>
          </a:p>
          <a:p>
            <a:pPr eaLnBrk="1" hangingPunct="1"/>
            <a:r>
              <a:rPr lang="en-US" altLang="ar-JO" sz="2800">
                <a:latin typeface="Times New Roman" panose="02020603050405020304" pitchFamily="18" charset="0"/>
                <a:cs typeface="Times New Roman" panose="02020603050405020304" pitchFamily="18" charset="0"/>
              </a:rPr>
              <a:t>- The U1 RNA has sequences that are complimentary to              sequences near the 5' end of the intron, its binding allows         distinguishing the GU at the 5' end of the intron from other      randomly placed GU sequences in mRNAs.</a:t>
            </a:r>
            <a:r>
              <a:rPr lang="en-US" altLang="ar-JO" sz="2800"/>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0" y="0"/>
            <a:ext cx="91440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JO" sz="2800">
                <a:latin typeface="Times New Roman" panose="02020603050405020304" pitchFamily="18" charset="0"/>
                <a:cs typeface="Times New Roman" panose="02020603050405020304" pitchFamily="18" charset="0"/>
              </a:rPr>
              <a:t>- The U2 RNA also recognizes sequences in the intron, in this     case near the 3' end. </a:t>
            </a:r>
          </a:p>
          <a:p>
            <a:pPr eaLnBrk="1" hangingPunct="1"/>
            <a:r>
              <a:rPr lang="en-US" altLang="ar-JO" sz="2800">
                <a:latin typeface="Times New Roman" panose="02020603050405020304" pitchFamily="18" charset="0"/>
                <a:cs typeface="Times New Roman" panose="02020603050405020304" pitchFamily="18" charset="0"/>
              </a:rPr>
              <a:t>- The addition of U4, U5 and U6 RNAs forms a complex            identified as the spliceosome (</a:t>
            </a:r>
            <a:r>
              <a:rPr lang="en-US" altLang="ar-JO" sz="2800">
                <a:solidFill>
                  <a:schemeClr val="tx2"/>
                </a:solidFill>
                <a:latin typeface="Times New Roman" panose="02020603050405020304" pitchFamily="18" charset="0"/>
                <a:cs typeface="Times New Roman" panose="02020603050405020304" pitchFamily="18" charset="0"/>
              </a:rPr>
              <a:t>snRNA plus ~40 proteins)</a:t>
            </a:r>
          </a:p>
          <a:p>
            <a:pPr eaLnBrk="1" hangingPunct="1"/>
            <a:r>
              <a:rPr lang="en-US" altLang="ar-JO" sz="2800">
                <a:latin typeface="Times New Roman" panose="02020603050405020304" pitchFamily="18" charset="0"/>
                <a:cs typeface="Times New Roman" panose="02020603050405020304" pitchFamily="18" charset="0"/>
              </a:rPr>
              <a:t>   that removes the intron and joins the two exons together.</a:t>
            </a:r>
          </a:p>
          <a:p>
            <a:pPr eaLnBrk="1" hangingPunct="1"/>
            <a:r>
              <a:rPr lang="en-US" altLang="ar-JO" sz="2800">
                <a:latin typeface="Times New Roman" panose="02020603050405020304" pitchFamily="18" charset="0"/>
                <a:cs typeface="Times New Roman" panose="02020603050405020304" pitchFamily="18" charset="0"/>
              </a:rPr>
              <a:t>- U7 is involved in the production of the correct 3‘ ends of          histone mRNA which lacks poly (A) tail. </a:t>
            </a:r>
          </a:p>
          <a:p>
            <a:pPr eaLnBrk="1" hangingPunct="1"/>
            <a:endParaRPr lang="en-US" altLang="ar-JO" sz="2800">
              <a:latin typeface="Times New Roman" panose="02020603050405020304" pitchFamily="18" charset="0"/>
              <a:cs typeface="Times New Roman" panose="02020603050405020304" pitchFamily="18" charset="0"/>
            </a:endParaRPr>
          </a:p>
          <a:p>
            <a:pPr eaLnBrk="1" hangingPunct="1"/>
            <a:endParaRPr lang="en-US" altLang="ar-JO" sz="2800">
              <a:latin typeface="Times New Roman" panose="02020603050405020304" pitchFamily="18" charset="0"/>
              <a:cs typeface="Times New Roman" panose="02020603050405020304" pitchFamily="18" charset="0"/>
            </a:endParaRPr>
          </a:p>
          <a:p>
            <a:pPr eaLnBrk="1" hangingPunct="1"/>
            <a:endParaRPr lang="en-US" altLang="ar-JO" sz="2800">
              <a:latin typeface="Times New Roman" panose="02020603050405020304" pitchFamily="18" charset="0"/>
              <a:cs typeface="Times New Roman" panose="02020603050405020304" pitchFamily="18" charset="0"/>
            </a:endParaRPr>
          </a:p>
          <a:p>
            <a:pPr eaLnBrk="1" hangingPunct="1"/>
            <a:endParaRPr lang="en-US" altLang="ar-JO" sz="2800">
              <a:latin typeface="Times New Roman" panose="02020603050405020304" pitchFamily="18" charset="0"/>
              <a:cs typeface="Times New Roman" panose="02020603050405020304" pitchFamily="18" charset="0"/>
            </a:endParaRPr>
          </a:p>
          <a:p>
            <a:pPr eaLnBrk="1" hangingPunct="1"/>
            <a:r>
              <a:rPr lang="en-US" altLang="ar-JO" sz="2800">
                <a:latin typeface="Times New Roman" panose="02020603050405020304" pitchFamily="18" charset="0"/>
                <a:cs typeface="Times New Roman" panose="02020603050405020304" pitchFamily="18" charset="0"/>
              </a:rPr>
              <a:t>- An additional mechanism of intron removal is the process of   tRNA splicing.     </a:t>
            </a:r>
          </a:p>
          <a:p>
            <a:pPr eaLnBrk="1" hangingPunct="1"/>
            <a:r>
              <a:rPr lang="en-US" altLang="ar-JO" sz="2800">
                <a:latin typeface="Times New Roman" panose="02020603050405020304" pitchFamily="18" charset="0"/>
                <a:cs typeface="Times New Roman" panose="02020603050405020304" pitchFamily="18" charset="0"/>
              </a:rPr>
              <a:t>- These introns are spliced by a specific splicing endonuclease </a:t>
            </a:r>
          </a:p>
          <a:p>
            <a:pPr eaLnBrk="1" hangingPunct="1"/>
            <a:r>
              <a:rPr lang="en-US" altLang="ar-JO" sz="2800">
                <a:latin typeface="Times New Roman" panose="02020603050405020304" pitchFamily="18" charset="0"/>
                <a:cs typeface="Times New Roman" panose="02020603050405020304" pitchFamily="18" charset="0"/>
              </a:rPr>
              <a:t>   that involves a cut-and-paste mechanism.</a:t>
            </a:r>
            <a:r>
              <a:rPr lang="en-US" altLang="ar-JO" sz="2400">
                <a:latin typeface="Times New Roman" panose="02020603050405020304" pitchFamily="18" charset="0"/>
                <a:cs typeface="Times New Roman" panose="02020603050405020304" pitchFamily="18" charset="0"/>
              </a:rPr>
              <a:t> </a:t>
            </a:r>
          </a:p>
        </p:txBody>
      </p:sp>
      <p:pic>
        <p:nvPicPr>
          <p:cNvPr id="43011" name="Picture 2" descr="Consensus sequences for exon/intron splicing sites"/>
          <p:cNvPicPr>
            <a:picLocks noChangeAspect="1" noChangeArrowheads="1"/>
          </p:cNvPicPr>
          <p:nvPr/>
        </p:nvPicPr>
        <p:blipFill>
          <a:blip r:embed="rId2">
            <a:lum bright="-30000" contrast="60000"/>
            <a:extLst>
              <a:ext uri="{28A0092B-C50C-407E-A947-70E740481C1C}">
                <a14:useLocalDpi xmlns:a14="http://schemas.microsoft.com/office/drawing/2010/main" val="0"/>
              </a:ext>
            </a:extLst>
          </a:blip>
          <a:srcRect/>
          <a:stretch>
            <a:fillRect/>
          </a:stretch>
        </p:blipFill>
        <p:spPr bwMode="auto">
          <a:xfrm>
            <a:off x="228600" y="3214688"/>
            <a:ext cx="86868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633412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ar-JO" sz="2800" b="1">
                <a:latin typeface="Times New Roman" panose="02020603050405020304" pitchFamily="18" charset="0"/>
                <a:cs typeface="Times New Roman" panose="02020603050405020304" pitchFamily="18" charset="0"/>
              </a:rPr>
              <a:t>RNA processing: pre-mRNA </a:t>
            </a:r>
            <a:r>
              <a:rPr lang="en-US" altLang="ar-JO" sz="2800" b="1">
                <a:latin typeface="Times New Roman" panose="02020603050405020304" pitchFamily="18" charset="0"/>
              </a:rPr>
              <a:t>→</a:t>
            </a:r>
            <a:r>
              <a:rPr lang="en-US" altLang="ar-JO" sz="2800" b="1">
                <a:latin typeface="Times New Roman" panose="02020603050405020304" pitchFamily="18" charset="0"/>
                <a:cs typeface="Times New Roman" panose="02020603050405020304" pitchFamily="18" charset="0"/>
              </a:rPr>
              <a:t> mRNA</a:t>
            </a:r>
          </a:p>
        </p:txBody>
      </p:sp>
      <p:sp>
        <p:nvSpPr>
          <p:cNvPr id="44035" name="Rectangle 3"/>
          <p:cNvSpPr>
            <a:spLocks noChangeArrowheads="1"/>
          </p:cNvSpPr>
          <p:nvPr/>
        </p:nvSpPr>
        <p:spPr bwMode="auto">
          <a:xfrm>
            <a:off x="0" y="39688"/>
            <a:ext cx="91440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JO" sz="2800">
                <a:latin typeface="Times New Roman" panose="02020603050405020304" pitchFamily="18" charset="0"/>
                <a:cs typeface="Times New Roman" panose="02020603050405020304" pitchFamily="18" charset="0"/>
              </a:rPr>
              <a:t>- In order for tRNA intron removal to occur the tRNA must        first be properly folded into its characteristic cloverleaf            shape.               </a:t>
            </a:r>
          </a:p>
          <a:p>
            <a:pPr eaLnBrk="1" hangingPunct="1"/>
            <a:r>
              <a:rPr lang="en-US" altLang="ar-JO" sz="2800">
                <a:latin typeface="Times New Roman" panose="02020603050405020304" pitchFamily="18" charset="0"/>
                <a:cs typeface="Times New Roman" panose="02020603050405020304" pitchFamily="18" charset="0"/>
              </a:rPr>
              <a:t>- Misfolded precursor tRNAs </a:t>
            </a:r>
          </a:p>
          <a:p>
            <a:pPr eaLnBrk="1" hangingPunct="1"/>
            <a:r>
              <a:rPr lang="en-US" altLang="ar-JO" sz="2800">
                <a:latin typeface="Times New Roman" panose="02020603050405020304" pitchFamily="18" charset="0"/>
                <a:cs typeface="Times New Roman" panose="02020603050405020304" pitchFamily="18" charset="0"/>
              </a:rPr>
              <a:t>  are not processed which </a:t>
            </a:r>
          </a:p>
          <a:p>
            <a:pPr eaLnBrk="1" hangingPunct="1"/>
            <a:r>
              <a:rPr lang="en-US" altLang="ar-JO" sz="2800">
                <a:latin typeface="Times New Roman" panose="02020603050405020304" pitchFamily="18" charset="0"/>
                <a:cs typeface="Times New Roman" panose="02020603050405020304" pitchFamily="18" charset="0"/>
              </a:rPr>
              <a:t>  allows the splicing reaction </a:t>
            </a:r>
          </a:p>
          <a:p>
            <a:pPr eaLnBrk="1" hangingPunct="1"/>
            <a:r>
              <a:rPr lang="en-US" altLang="ar-JO" sz="2800">
                <a:latin typeface="Times New Roman" panose="02020603050405020304" pitchFamily="18" charset="0"/>
                <a:cs typeface="Times New Roman" panose="02020603050405020304" pitchFamily="18" charset="0"/>
              </a:rPr>
              <a:t>  to serve as a control step in </a:t>
            </a:r>
          </a:p>
          <a:p>
            <a:pPr eaLnBrk="1" hangingPunct="1"/>
            <a:r>
              <a:rPr lang="en-US" altLang="ar-JO" sz="2800">
                <a:latin typeface="Times New Roman" panose="02020603050405020304" pitchFamily="18" charset="0"/>
                <a:cs typeface="Times New Roman" panose="02020603050405020304" pitchFamily="18" charset="0"/>
              </a:rPr>
              <a:t>  the generation of mature </a:t>
            </a:r>
          </a:p>
          <a:p>
            <a:pPr eaLnBrk="1" hangingPunct="1"/>
            <a:r>
              <a:rPr lang="en-US" altLang="ar-JO" sz="2800">
                <a:latin typeface="Times New Roman" panose="02020603050405020304" pitchFamily="18" charset="0"/>
                <a:cs typeface="Times New Roman" panose="02020603050405020304" pitchFamily="18" charset="0"/>
              </a:rPr>
              <a:t>  tRNAs.</a:t>
            </a:r>
          </a:p>
        </p:txBody>
      </p:sp>
      <p:pic>
        <p:nvPicPr>
          <p:cNvPr id="44036" name="Picture 5" descr="6"/>
          <p:cNvPicPr>
            <a:picLocks noChangeAspect="1" noChangeArrowheads="1"/>
          </p:cNvPicPr>
          <p:nvPr/>
        </p:nvPicPr>
        <p:blipFill>
          <a:blip r:embed="rId2">
            <a:extLst>
              <a:ext uri="{28A0092B-C50C-407E-A947-70E740481C1C}">
                <a14:useLocalDpi xmlns:a14="http://schemas.microsoft.com/office/drawing/2010/main" val="0"/>
              </a:ext>
            </a:extLst>
          </a:blip>
          <a:srcRect b="4347"/>
          <a:stretch>
            <a:fillRect/>
          </a:stretch>
        </p:blipFill>
        <p:spPr bwMode="auto">
          <a:xfrm>
            <a:off x="4357688" y="928688"/>
            <a:ext cx="4786312" cy="535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0" y="0"/>
            <a:ext cx="9144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JO" sz="2800" b="1" u="sng">
                <a:latin typeface="Times New Roman" panose="02020603050405020304" pitchFamily="18" charset="0"/>
                <a:cs typeface="Times New Roman" panose="02020603050405020304" pitchFamily="18" charset="0"/>
              </a:rPr>
              <a:t>Modifications of tRNA</a:t>
            </a:r>
          </a:p>
          <a:p>
            <a:pPr eaLnBrk="1" hangingPunct="1"/>
            <a:r>
              <a:rPr lang="en-US" altLang="ar-JO" sz="2800">
                <a:latin typeface="Times New Roman" panose="02020603050405020304" pitchFamily="18" charset="0"/>
                <a:cs typeface="Times New Roman" panose="02020603050405020304" pitchFamily="18" charset="0"/>
              </a:rPr>
              <a:t>1- Removal of 5' extrasequence    </a:t>
            </a:r>
          </a:p>
          <a:p>
            <a:pPr eaLnBrk="1" hangingPunct="1"/>
            <a:r>
              <a:rPr lang="en-US" altLang="ar-JO" sz="2800">
                <a:latin typeface="Times New Roman" panose="02020603050405020304" pitchFamily="18" charset="0"/>
                <a:cs typeface="Times New Roman" panose="02020603050405020304" pitchFamily="18" charset="0"/>
              </a:rPr>
              <a:t>2- Addition of: </a:t>
            </a:r>
          </a:p>
          <a:p>
            <a:pPr eaLnBrk="1" hangingPunct="1"/>
            <a:r>
              <a:rPr lang="en-US" altLang="ar-JO" sz="2800">
                <a:latin typeface="Times New Roman" panose="02020603050405020304" pitchFamily="18" charset="0"/>
                <a:cs typeface="Times New Roman" panose="02020603050405020304" pitchFamily="18" charset="0"/>
              </a:rPr>
              <a:t>    - CCA at 3' end</a:t>
            </a:r>
          </a:p>
          <a:p>
            <a:pPr eaLnBrk="1" hangingPunct="1"/>
            <a:r>
              <a:rPr lang="en-US" altLang="ar-JO" sz="2800">
                <a:latin typeface="Times New Roman" panose="02020603050405020304" pitchFamily="18" charset="0"/>
                <a:cs typeface="Times New Roman" panose="02020603050405020304" pitchFamily="18" charset="0"/>
              </a:rPr>
              <a:t>    - Anticodon loop</a:t>
            </a:r>
          </a:p>
          <a:p>
            <a:pPr eaLnBrk="1" hangingPunct="1"/>
            <a:r>
              <a:rPr lang="en-US" altLang="ar-JO" sz="2800">
                <a:latin typeface="Times New Roman" panose="02020603050405020304" pitchFamily="18" charset="0"/>
                <a:cs typeface="Times New Roman" panose="02020603050405020304" pitchFamily="18" charset="0"/>
              </a:rPr>
              <a:t>3- Methylation of some bases</a:t>
            </a:r>
          </a:p>
        </p:txBody>
      </p:sp>
      <p:pic>
        <p:nvPicPr>
          <p:cNvPr id="45059" name="Picture 5"/>
          <p:cNvPicPr>
            <a:picLocks noChangeAspect="1" noChangeArrowheads="1"/>
          </p:cNvPicPr>
          <p:nvPr/>
        </p:nvPicPr>
        <p:blipFill>
          <a:blip r:embed="rId2">
            <a:lum bright="-64000" contrast="62000"/>
            <a:extLst>
              <a:ext uri="{28A0092B-C50C-407E-A947-70E740481C1C}">
                <a14:useLocalDpi xmlns:a14="http://schemas.microsoft.com/office/drawing/2010/main" val="0"/>
              </a:ext>
            </a:extLst>
          </a:blip>
          <a:srcRect/>
          <a:stretch>
            <a:fillRect/>
          </a:stretch>
        </p:blipFill>
        <p:spPr bwMode="auto">
          <a:xfrm>
            <a:off x="-34925" y="2643188"/>
            <a:ext cx="9178925"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3"/>
          <p:cNvPicPr>
            <a:picLocks noChangeAspect="1" noChangeArrowheads="1"/>
          </p:cNvPicPr>
          <p:nvPr/>
        </p:nvPicPr>
        <p:blipFill>
          <a:blip r:embed="rId3">
            <a:extLst>
              <a:ext uri="{28A0092B-C50C-407E-A947-70E740481C1C}">
                <a14:useLocalDpi xmlns:a14="http://schemas.microsoft.com/office/drawing/2010/main" val="0"/>
              </a:ext>
            </a:extLst>
          </a:blip>
          <a:srcRect b="2991"/>
          <a:stretch>
            <a:fillRect/>
          </a:stretch>
        </p:blipFill>
        <p:spPr bwMode="auto">
          <a:xfrm>
            <a:off x="5143500" y="2643188"/>
            <a:ext cx="4000500"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ight Arrow 4"/>
          <p:cNvSpPr>
            <a:spLocks noChangeArrowheads="1"/>
          </p:cNvSpPr>
          <p:nvPr/>
        </p:nvSpPr>
        <p:spPr bwMode="auto">
          <a:xfrm>
            <a:off x="3929063" y="4714875"/>
            <a:ext cx="1785937" cy="357188"/>
          </a:xfrm>
          <a:prstGeom prst="rightArrow">
            <a:avLst>
              <a:gd name="adj1" fmla="val 50000"/>
              <a:gd name="adj2" fmla="val 50000"/>
            </a:avLst>
          </a:prstGeom>
          <a:solidFill>
            <a:schemeClr val="accent1"/>
          </a:solidFill>
          <a:ln w="9525" algn="ctr">
            <a:solidFill>
              <a:schemeClr val="tx1">
                <a:alpha val="78038"/>
              </a:schemeClr>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ar-JO"/>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0" y="0"/>
            <a:ext cx="91440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JO" sz="2800" b="1" u="sng">
                <a:latin typeface="Times New Roman" panose="02020603050405020304" pitchFamily="18" charset="0"/>
                <a:cs typeface="Times New Roman" panose="02020603050405020304" pitchFamily="18" charset="0"/>
              </a:rPr>
              <a:t>rRNA is used to construct ribosomes</a:t>
            </a:r>
          </a:p>
          <a:p>
            <a:pPr eaLnBrk="1" hangingPunct="1"/>
            <a:r>
              <a:rPr lang="en-US" altLang="ar-JO" sz="2800">
                <a:latin typeface="Times New Roman" panose="02020603050405020304" pitchFamily="18" charset="0"/>
                <a:cs typeface="Times New Roman" panose="02020603050405020304" pitchFamily="18" charset="0"/>
              </a:rPr>
              <a:t>- Eukaryotic ribosomal RNA is transcribed in the nucleolus by   RNA polymerase I as a single piece of 45S RNA, which is       subsequently cleaved to yield 28S rRNA, 18S rRNA, and        5.8S rRNA. </a:t>
            </a:r>
          </a:p>
          <a:p>
            <a:pPr eaLnBrk="1" hangingPunct="1"/>
            <a:r>
              <a:rPr lang="en-US" altLang="ar-JO" sz="2800">
                <a:latin typeface="Times New Roman" panose="02020603050405020304" pitchFamily="18" charset="0"/>
                <a:cs typeface="Times New Roman" panose="02020603050405020304" pitchFamily="18" charset="0"/>
              </a:rPr>
              <a:t>- RNA polymerase III transcribes the 5S rRNA unit from a         separate gene. The ribosomal subunits assemble in the              nucleolus as the rRNA pieces combine with ribosomal             proteins. </a:t>
            </a:r>
          </a:p>
          <a:p>
            <a:pPr eaLnBrk="1" hangingPunct="1"/>
            <a:r>
              <a:rPr lang="en-US" altLang="ar-JO" sz="2800">
                <a:latin typeface="Times New Roman" panose="02020603050405020304" pitchFamily="18" charset="0"/>
                <a:cs typeface="Times New Roman" panose="02020603050405020304" pitchFamily="18" charset="0"/>
              </a:rPr>
              <a:t>- Eukaryotic ribosomal subunits are 60S and 40S. They join       during protein synthesis to form the whole 80S ribosome.</a:t>
            </a:r>
          </a:p>
          <a:p>
            <a:pPr eaLnBrk="1" hangingPunct="1">
              <a:buFontTx/>
              <a:buChar char="-"/>
            </a:pPr>
            <a:endParaRPr lang="en-US" altLang="ar-JO" sz="2800">
              <a:latin typeface="Times New Roman" panose="02020603050405020304" pitchFamily="18" charset="0"/>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7"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8" y="428625"/>
            <a:ext cx="7986712" cy="592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0" y="0"/>
            <a:ext cx="9144000" cy="634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JO" sz="2800" b="1" u="sng">
                <a:latin typeface="Times New Roman" panose="02020603050405020304" pitchFamily="18" charset="0"/>
                <a:cs typeface="Times New Roman" panose="02020603050405020304" pitchFamily="18" charset="0"/>
              </a:rPr>
              <a:t>Types of RNA</a:t>
            </a:r>
          </a:p>
          <a:p>
            <a:pPr eaLnBrk="1" hangingPunct="1"/>
            <a:r>
              <a:rPr lang="en-US" altLang="ar-JO" sz="2800">
                <a:latin typeface="Times New Roman" panose="02020603050405020304" pitchFamily="18" charset="0"/>
                <a:cs typeface="Times New Roman" panose="02020603050405020304" pitchFamily="18" charset="0"/>
              </a:rPr>
              <a:t>- RNA molecules play a variety of roles in the cell. </a:t>
            </a:r>
          </a:p>
          <a:p>
            <a:pPr eaLnBrk="1" hangingPunct="1"/>
            <a:r>
              <a:rPr lang="en-US" altLang="ar-JO" sz="2800">
                <a:latin typeface="Times New Roman" panose="02020603050405020304" pitchFamily="18" charset="0"/>
                <a:cs typeface="Times New Roman" panose="02020603050405020304" pitchFamily="18" charset="0"/>
              </a:rPr>
              <a:t>- The types of RNA are:</a:t>
            </a:r>
          </a:p>
          <a:p>
            <a:pPr eaLnBrk="1" hangingPunct="1"/>
            <a:r>
              <a:rPr lang="en-US" altLang="ar-JO" sz="2800">
                <a:latin typeface="Times New Roman" panose="02020603050405020304" pitchFamily="18" charset="0"/>
                <a:cs typeface="Times New Roman" panose="02020603050405020304" pitchFamily="18" charset="0"/>
              </a:rPr>
              <a:t>  1- Ribosomal RNA (</a:t>
            </a:r>
            <a:r>
              <a:rPr lang="en-US" altLang="ar-JO" sz="2800" b="1">
                <a:latin typeface="Times New Roman" panose="02020603050405020304" pitchFamily="18" charset="0"/>
                <a:cs typeface="Times New Roman" panose="02020603050405020304" pitchFamily="18" charset="0"/>
              </a:rPr>
              <a:t>rRNA</a:t>
            </a:r>
            <a:r>
              <a:rPr lang="en-US" altLang="ar-JO" sz="2800">
                <a:latin typeface="Times New Roman" panose="02020603050405020304" pitchFamily="18" charset="0"/>
                <a:cs typeface="Times New Roman" panose="02020603050405020304" pitchFamily="18" charset="0"/>
              </a:rPr>
              <a:t>), which is the most abundant              type of RNA in the cell.   </a:t>
            </a:r>
          </a:p>
          <a:p>
            <a:pPr eaLnBrk="1" hangingPunct="1"/>
            <a:r>
              <a:rPr lang="en-US" altLang="ar-JO" sz="2800">
                <a:latin typeface="Times New Roman" panose="02020603050405020304" pitchFamily="18" charset="0"/>
                <a:cs typeface="Times New Roman" panose="02020603050405020304" pitchFamily="18" charset="0"/>
              </a:rPr>
              <a:t>  2- Transfer RNA (</a:t>
            </a:r>
            <a:r>
              <a:rPr lang="en-US" altLang="ar-JO" sz="2800" b="1">
                <a:latin typeface="Times New Roman" panose="02020603050405020304" pitchFamily="18" charset="0"/>
                <a:cs typeface="Times New Roman" panose="02020603050405020304" pitchFamily="18" charset="0"/>
              </a:rPr>
              <a:t>tRNA</a:t>
            </a:r>
            <a:r>
              <a:rPr lang="en-US" altLang="ar-JO" sz="2800">
                <a:latin typeface="Times New Roman" panose="02020603050405020304" pitchFamily="18" charset="0"/>
                <a:cs typeface="Times New Roman" panose="02020603050405020304" pitchFamily="18" charset="0"/>
              </a:rPr>
              <a:t>), which is the second most                      abundant type of RNA.   </a:t>
            </a:r>
          </a:p>
          <a:p>
            <a:pPr eaLnBrk="1" hangingPunct="1"/>
            <a:r>
              <a:rPr lang="en-US" altLang="ar-JO" sz="2800">
                <a:latin typeface="Times New Roman" panose="02020603050405020304" pitchFamily="18" charset="0"/>
                <a:cs typeface="Times New Roman" panose="02020603050405020304" pitchFamily="18" charset="0"/>
              </a:rPr>
              <a:t>  3- Messenger RNA (</a:t>
            </a:r>
            <a:r>
              <a:rPr lang="en-US" altLang="ar-JO" sz="2800" b="1">
                <a:latin typeface="Times New Roman" panose="02020603050405020304" pitchFamily="18" charset="0"/>
                <a:cs typeface="Times New Roman" panose="02020603050405020304" pitchFamily="18" charset="0"/>
              </a:rPr>
              <a:t>mRNA</a:t>
            </a:r>
            <a:r>
              <a:rPr lang="en-US" altLang="ar-JO" sz="2800">
                <a:latin typeface="Times New Roman" panose="02020603050405020304" pitchFamily="18" charset="0"/>
                <a:cs typeface="Times New Roman" panose="02020603050405020304" pitchFamily="18" charset="0"/>
              </a:rPr>
              <a:t>) the only type of RNA that is            translated, which carries the information specifying the            amino acid sequence of a protein to the ribosome. </a:t>
            </a:r>
          </a:p>
          <a:p>
            <a:pPr eaLnBrk="1" hangingPunct="1"/>
            <a:r>
              <a:rPr lang="en-US" altLang="ar-JO" sz="2800">
                <a:latin typeface="Times New Roman" panose="02020603050405020304" pitchFamily="18" charset="0"/>
                <a:cs typeface="Times New Roman" panose="02020603050405020304" pitchFamily="18" charset="0"/>
              </a:rPr>
              <a:t>- The mRNA population in a cell is very heterogeneous in size      and base sequence, as the cell has essentially a different           mRNA molecule for each of the thousands of different             proteins made by that cell.</a:t>
            </a:r>
          </a:p>
          <a:p>
            <a:pPr eaLnBrk="1" hangingPunct="1"/>
            <a:endParaRPr lang="en-US" altLang="ar-JO"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0"/>
            <a:ext cx="9144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JO" sz="2800">
                <a:latin typeface="Times New Roman" panose="02020603050405020304" pitchFamily="18" charset="0"/>
                <a:cs typeface="Times New Roman" panose="02020603050405020304" pitchFamily="18" charset="0"/>
              </a:rPr>
              <a:t>4- Heterogeneous nuclear RNA (</a:t>
            </a:r>
            <a:r>
              <a:rPr lang="en-US" altLang="ar-JO" sz="2800" b="1">
                <a:latin typeface="Times New Roman" panose="02020603050405020304" pitchFamily="18" charset="0"/>
                <a:cs typeface="Times New Roman" panose="02020603050405020304" pitchFamily="18" charset="0"/>
              </a:rPr>
              <a:t>hnRNA or pre-mRNA</a:t>
            </a:r>
            <a:r>
              <a:rPr lang="en-US" altLang="ar-JO" sz="2800">
                <a:latin typeface="Times New Roman" panose="02020603050405020304" pitchFamily="18" charset="0"/>
                <a:cs typeface="Times New Roman" panose="02020603050405020304" pitchFamily="18" charset="0"/>
              </a:rPr>
              <a:t>) (the      immediate product of gene transcription), which is found         only in the nucleus of eukaryotic cells and it represents            precursors of mRNA, 75% is degraded in the nucleus and        25% only is processed to mature RNA.</a:t>
            </a:r>
          </a:p>
          <a:p>
            <a:pPr eaLnBrk="1" hangingPunct="1"/>
            <a:endParaRPr lang="en-US" altLang="ar-JO" sz="2800">
              <a:latin typeface="Times New Roman" panose="02020603050405020304" pitchFamily="18" charset="0"/>
              <a:cs typeface="Times New Roman" panose="02020603050405020304" pitchFamily="18" charset="0"/>
            </a:endParaRPr>
          </a:p>
          <a:p>
            <a:pPr eaLnBrk="1" hangingPunct="1"/>
            <a:r>
              <a:rPr lang="en-US" altLang="ar-JO" sz="2800">
                <a:latin typeface="Times New Roman" panose="02020603050405020304" pitchFamily="18" charset="0"/>
                <a:cs typeface="Times New Roman" panose="02020603050405020304" pitchFamily="18" charset="0"/>
              </a:rPr>
              <a:t>5- Small nuclear RNA (</a:t>
            </a:r>
            <a:r>
              <a:rPr lang="en-US" altLang="ar-JO" sz="2800" b="1">
                <a:latin typeface="Times New Roman" panose="02020603050405020304" pitchFamily="18" charset="0"/>
                <a:cs typeface="Times New Roman" panose="02020603050405020304" pitchFamily="18" charset="0"/>
              </a:rPr>
              <a:t>snRNA</a:t>
            </a:r>
            <a:r>
              <a:rPr lang="en-US" altLang="ar-JO" sz="2800">
                <a:latin typeface="Times New Roman" panose="02020603050405020304" pitchFamily="18" charset="0"/>
                <a:cs typeface="Times New Roman" panose="02020603050405020304" pitchFamily="18" charset="0"/>
              </a:rPr>
              <a:t>) (RNA molecules with                  enzymatic activity), which is also only found in the                  nucleus of eukaryotes, small in size and complexed with          proteins (forming ribonucleoproteins). One of its major            functions is to participate in splicing (removal of introns) </a:t>
            </a:r>
          </a:p>
          <a:p>
            <a:pPr eaLnBrk="1" hangingPunct="1"/>
            <a:r>
              <a:rPr lang="en-US" altLang="ar-JO" sz="2800">
                <a:latin typeface="Times New Roman" panose="02020603050405020304" pitchFamily="18" charset="0"/>
                <a:cs typeface="Times New Roman" panose="02020603050405020304" pitchFamily="18" charset="0"/>
              </a:rPr>
              <a:t>     mRNA.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0" y="31750"/>
            <a:ext cx="91440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JO" sz="2600">
                <a:latin typeface="Times New Roman" panose="02020603050405020304" pitchFamily="18" charset="0"/>
                <a:cs typeface="Times New Roman" panose="02020603050405020304" pitchFamily="18" charset="0"/>
              </a:rPr>
              <a:t>6- </a:t>
            </a:r>
            <a:r>
              <a:rPr lang="en-US" altLang="ar-JO" sz="2600" b="1">
                <a:latin typeface="Times New Roman" panose="02020603050405020304" pitchFamily="18" charset="0"/>
                <a:cs typeface="Times New Roman" panose="02020603050405020304" pitchFamily="18" charset="0"/>
              </a:rPr>
              <a:t>Micro-RNA</a:t>
            </a:r>
            <a:r>
              <a:rPr lang="en-US" altLang="ar-JO" sz="2600">
                <a:latin typeface="Times New Roman" panose="02020603050405020304" pitchFamily="18" charset="0"/>
                <a:cs typeface="Times New Roman" panose="02020603050405020304" pitchFamily="18" charset="0"/>
              </a:rPr>
              <a:t>, short, non-coding, ~ 22 nucleotide long, generated     by nucleolytic processing of the products of distinct genes or    </a:t>
            </a:r>
          </a:p>
          <a:p>
            <a:pPr eaLnBrk="1" hangingPunct="1"/>
            <a:r>
              <a:rPr lang="en-US" altLang="ar-JO" sz="2600">
                <a:latin typeface="Times New Roman" panose="02020603050405020304" pitchFamily="18" charset="0"/>
                <a:cs typeface="Times New Roman" panose="02020603050405020304" pitchFamily="18" charset="0"/>
              </a:rPr>
              <a:t>    transcription unites, at least some of which control the    </a:t>
            </a:r>
          </a:p>
          <a:p>
            <a:pPr eaLnBrk="1" hangingPunct="1"/>
            <a:r>
              <a:rPr lang="en-US" altLang="ar-JO" sz="2600">
                <a:latin typeface="Times New Roman" panose="02020603050405020304" pitchFamily="18" charset="0"/>
                <a:cs typeface="Times New Roman" panose="02020603050405020304" pitchFamily="18" charset="0"/>
              </a:rPr>
              <a:t>    expression of other genes during development (mature micro </a:t>
            </a:r>
          </a:p>
          <a:p>
            <a:pPr eaLnBrk="1" hangingPunct="1"/>
            <a:r>
              <a:rPr lang="en-US" altLang="ar-JO" sz="2600">
                <a:latin typeface="Times New Roman" panose="02020603050405020304" pitchFamily="18" charset="0"/>
                <a:cs typeface="Times New Roman" panose="02020603050405020304" pitchFamily="18" charset="0"/>
              </a:rPr>
              <a:t>    RNA molecules can hybridize together to form </a:t>
            </a:r>
            <a:r>
              <a:rPr lang="en-US" altLang="ar-JO" sz="2600" b="1">
                <a:latin typeface="Times New Roman" panose="02020603050405020304" pitchFamily="18" charset="0"/>
                <a:cs typeface="Times New Roman" panose="02020603050405020304" pitchFamily="18" charset="0"/>
              </a:rPr>
              <a:t>imperfect</a:t>
            </a:r>
            <a:r>
              <a:rPr lang="en-US" altLang="ar-JO" sz="2600">
                <a:latin typeface="Times New Roman" panose="02020603050405020304" pitchFamily="18" charset="0"/>
                <a:cs typeface="Times New Roman" panose="02020603050405020304" pitchFamily="18" charset="0"/>
              </a:rPr>
              <a:t> RNA-</a:t>
            </a:r>
          </a:p>
          <a:p>
            <a:pPr eaLnBrk="1" hangingPunct="1"/>
            <a:r>
              <a:rPr lang="en-US" altLang="ar-JO" sz="2600">
                <a:latin typeface="Times New Roman" panose="02020603050405020304" pitchFamily="18" charset="0"/>
                <a:cs typeface="Times New Roman" panose="02020603050405020304" pitchFamily="18" charset="0"/>
              </a:rPr>
              <a:t>    RNA duplex within the 3' untranslated regions of specific target </a:t>
            </a:r>
          </a:p>
          <a:p>
            <a:pPr eaLnBrk="1" hangingPunct="1"/>
            <a:r>
              <a:rPr lang="en-US" altLang="ar-JO" sz="2600">
                <a:latin typeface="Times New Roman" panose="02020603050405020304" pitchFamily="18" charset="0"/>
                <a:cs typeface="Times New Roman" panose="02020603050405020304" pitchFamily="18" charset="0"/>
              </a:rPr>
              <a:t>    mRNA causing unexplained gene expression regulation in at </a:t>
            </a:r>
          </a:p>
          <a:p>
            <a:pPr eaLnBrk="1" hangingPunct="1"/>
            <a:r>
              <a:rPr lang="en-US" altLang="ar-JO" sz="2600">
                <a:latin typeface="Times New Roman" panose="02020603050405020304" pitchFamily="18" charset="0"/>
                <a:cs typeface="Times New Roman" panose="02020603050405020304" pitchFamily="18" charset="0"/>
              </a:rPr>
              <a:t>    least half of the human genes).</a:t>
            </a:r>
          </a:p>
          <a:p>
            <a:pPr eaLnBrk="1" hangingPunct="1"/>
            <a:endParaRPr lang="en-US" altLang="ar-JO" sz="2400">
              <a:latin typeface="Times New Roman" panose="02020603050405020304" pitchFamily="18" charset="0"/>
              <a:cs typeface="Times New Roman" panose="02020603050405020304" pitchFamily="18" charset="0"/>
            </a:endParaRPr>
          </a:p>
          <a:p>
            <a:pPr eaLnBrk="1" hangingPunct="1"/>
            <a:r>
              <a:rPr lang="en-US" altLang="ar-JO" sz="2600">
                <a:latin typeface="Times New Roman" panose="02020603050405020304" pitchFamily="18" charset="0"/>
                <a:cs typeface="Times New Roman" panose="02020603050405020304" pitchFamily="18" charset="0"/>
              </a:rPr>
              <a:t>7- Small cytoplasmic RNA (</a:t>
            </a:r>
            <a:r>
              <a:rPr lang="en-US" altLang="ar-JO" sz="2600" b="1">
                <a:latin typeface="Times New Roman" panose="02020603050405020304" pitchFamily="18" charset="0"/>
                <a:cs typeface="Times New Roman" panose="02020603050405020304" pitchFamily="18" charset="0"/>
              </a:rPr>
              <a:t>scRNA</a:t>
            </a:r>
            <a:r>
              <a:rPr lang="en-US" altLang="ar-JO" sz="2600">
                <a:latin typeface="Times New Roman" panose="02020603050405020304" pitchFamily="18" charset="0"/>
                <a:cs typeface="Times New Roman" panose="02020603050405020304" pitchFamily="18" charset="0"/>
              </a:rPr>
              <a:t>), has catalytic activity in tRNA     processing and acts as signal recognition particle.</a:t>
            </a:r>
          </a:p>
          <a:p>
            <a:pPr eaLnBrk="1" hangingPunct="1"/>
            <a:endParaRPr lang="en-US" altLang="ar-JO" sz="2400">
              <a:latin typeface="Times New Roman" panose="02020603050405020304" pitchFamily="18" charset="0"/>
              <a:cs typeface="Times New Roman" panose="02020603050405020304" pitchFamily="18" charset="0"/>
            </a:endParaRPr>
          </a:p>
          <a:p>
            <a:pPr eaLnBrk="1" hangingPunct="1"/>
            <a:r>
              <a:rPr lang="en-US" altLang="ar-JO" sz="2600">
                <a:latin typeface="Times New Roman" panose="02020603050405020304" pitchFamily="18" charset="0"/>
                <a:cs typeface="Times New Roman" panose="02020603050405020304" pitchFamily="18" charset="0"/>
              </a:rPr>
              <a:t>8- </a:t>
            </a:r>
            <a:r>
              <a:rPr lang="en-US" altLang="ar-JO" sz="2600">
                <a:latin typeface="Times New Roman" panose="02020603050405020304" pitchFamily="18" charset="0"/>
                <a:ea typeface="ＭＳ Ｐゴシック" panose="020B0600070205080204" pitchFamily="34" charset="-128"/>
                <a:cs typeface="Times New Roman" panose="02020603050405020304" pitchFamily="18" charset="0"/>
              </a:rPr>
              <a:t>Small nucleolar (</a:t>
            </a:r>
            <a:r>
              <a:rPr lang="en-US" altLang="ar-JO" sz="2600" b="1">
                <a:latin typeface="Times New Roman" panose="02020603050405020304" pitchFamily="18" charset="0"/>
                <a:ea typeface="ＭＳ Ｐゴシック" panose="020B0600070205080204" pitchFamily="34" charset="-128"/>
                <a:cs typeface="Times New Roman" panose="02020603050405020304" pitchFamily="18" charset="0"/>
              </a:rPr>
              <a:t>snoRNA</a:t>
            </a:r>
            <a:r>
              <a:rPr lang="en-US" altLang="ar-JO" sz="2600">
                <a:latin typeface="Times New Roman" panose="02020603050405020304" pitchFamily="18" charset="0"/>
                <a:ea typeface="ＭＳ Ｐゴシック" panose="020B0600070205080204" pitchFamily="34" charset="-128"/>
                <a:cs typeface="Times New Roman" panose="02020603050405020304" pitchFamily="18" charset="0"/>
              </a:rPr>
              <a:t>) acts in rRNA processing/                 </a:t>
            </a:r>
          </a:p>
          <a:p>
            <a:pPr eaLnBrk="1" hangingPunct="1"/>
            <a:r>
              <a:rPr lang="en-US" altLang="ar-JO" sz="2600">
                <a:latin typeface="Times New Roman" panose="02020603050405020304" pitchFamily="18" charset="0"/>
                <a:ea typeface="ＭＳ Ｐゴシック" panose="020B0600070205080204" pitchFamily="34" charset="-128"/>
                <a:cs typeface="Times New Roman" panose="02020603050405020304" pitchFamily="18" charset="0"/>
              </a:rPr>
              <a:t>    maturation/methylation.</a:t>
            </a:r>
            <a:endParaRPr lang="en-US" altLang="ar-JO" sz="2600">
              <a:latin typeface="Times New Roman" panose="02020603050405020304" pitchFamily="18" charset="0"/>
              <a:cs typeface="Times New Roman" panose="02020603050405020304" pitchFamily="18" charset="0"/>
            </a:endParaRPr>
          </a:p>
          <a:p>
            <a:pPr eaLnBrk="1" hangingPunct="1"/>
            <a:endParaRPr lang="en-US" altLang="ar-JO"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0" y="0"/>
            <a:ext cx="9144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JO" sz="2800">
                <a:latin typeface="Times New Roman" panose="02020603050405020304" pitchFamily="18" charset="0"/>
                <a:cs typeface="Times New Roman" panose="02020603050405020304" pitchFamily="18" charset="0"/>
              </a:rPr>
              <a:t>9- Small interfering RNA (</a:t>
            </a:r>
            <a:r>
              <a:rPr lang="en-US" altLang="ar-JO" sz="2800" b="1">
                <a:latin typeface="Times New Roman" panose="02020603050405020304" pitchFamily="18" charset="0"/>
                <a:cs typeface="Times New Roman" panose="02020603050405020304" pitchFamily="18" charset="0"/>
              </a:rPr>
              <a:t>siRNA</a:t>
            </a:r>
            <a:r>
              <a:rPr lang="en-US" altLang="ar-JO" sz="2800">
                <a:latin typeface="Times New Roman" panose="02020603050405020304" pitchFamily="18" charset="0"/>
                <a:cs typeface="Times New Roman" panose="02020603050405020304" pitchFamily="18" charset="0"/>
              </a:rPr>
              <a:t>) are derived by specific            nucleolytic cleavage of larger </a:t>
            </a:r>
            <a:r>
              <a:rPr lang="en-US" altLang="ar-JO" sz="2800" b="1">
                <a:latin typeface="Times New Roman" panose="02020603050405020304" pitchFamily="18" charset="0"/>
                <a:cs typeface="Times New Roman" panose="02020603050405020304" pitchFamily="18" charset="0"/>
              </a:rPr>
              <a:t>double stranded RNAs </a:t>
            </a:r>
            <a:r>
              <a:rPr lang="en-US" altLang="ar-JO" sz="2800">
                <a:latin typeface="Times New Roman" panose="02020603050405020304" pitchFamily="18" charset="0"/>
                <a:cs typeface="Times New Roman" panose="02020603050405020304" pitchFamily="18" charset="0"/>
              </a:rPr>
              <a:t>to         form small 21-25 long products.</a:t>
            </a:r>
          </a:p>
          <a:p>
            <a:pPr eaLnBrk="1" hangingPunct="1"/>
            <a:r>
              <a:rPr lang="en-US" altLang="ar-JO" sz="2800">
                <a:latin typeface="Times New Roman" panose="02020603050405020304" pitchFamily="18" charset="0"/>
                <a:cs typeface="Times New Roman" panose="02020603050405020304" pitchFamily="18" charset="0"/>
              </a:rPr>
              <a:t>- They form </a:t>
            </a:r>
            <a:r>
              <a:rPr lang="en-US" altLang="ar-JO" sz="2800" b="1">
                <a:latin typeface="Times New Roman" panose="02020603050405020304" pitchFamily="18" charset="0"/>
                <a:cs typeface="Times New Roman" panose="02020603050405020304" pitchFamily="18" charset="0"/>
              </a:rPr>
              <a:t>perfect</a:t>
            </a:r>
            <a:r>
              <a:rPr lang="en-US" altLang="ar-JO" sz="2800">
                <a:latin typeface="Times New Roman" panose="02020603050405020304" pitchFamily="18" charset="0"/>
                <a:cs typeface="Times New Roman" panose="02020603050405020304" pitchFamily="18" charset="0"/>
              </a:rPr>
              <a:t> RNA-RNA hybrids with their targets           anywhere within the length RNA where the complementary     sequence exists resulting in reduction of specific protein          production because siRNA-mRNA complexes are degraded     by nucleolytic machinery (interferes with the expression of      specific gene by hybridizing to its corresponding RNA             sequence in the target mRNA, then activates degradation of </a:t>
            </a:r>
          </a:p>
          <a:p>
            <a:pPr eaLnBrk="1" hangingPunct="1"/>
            <a:r>
              <a:rPr lang="en-US" altLang="ar-JO" sz="2800">
                <a:latin typeface="Times New Roman" panose="02020603050405020304" pitchFamily="18" charset="0"/>
                <a:cs typeface="Times New Roman" panose="02020603050405020304" pitchFamily="18" charset="0"/>
              </a:rPr>
              <a:t>   mRNA which can not be translated into proteins). </a:t>
            </a:r>
          </a:p>
          <a:p>
            <a:pPr eaLnBrk="1" hangingPunct="1"/>
            <a:r>
              <a:rPr lang="en-US" altLang="ar-JO" sz="2800">
                <a:latin typeface="Times New Roman" panose="02020603050405020304" pitchFamily="18" charset="0"/>
                <a:cs typeface="Times New Roman" panose="02020603050405020304" pitchFamily="18" charset="0"/>
              </a:rPr>
              <a:t> </a:t>
            </a:r>
            <a:endParaRPr lang="en-US" altLang="ar-JO"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0" y="0"/>
            <a:ext cx="914400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2" algn="ctr" eaLnBrk="1" hangingPunct="1"/>
            <a:r>
              <a:rPr lang="en-US" altLang="ar-JO" sz="2800" b="1" u="sng">
                <a:latin typeface="Times New Roman" panose="02020603050405020304" pitchFamily="18" charset="0"/>
                <a:cs typeface="Times New Roman" panose="02020603050405020304" pitchFamily="18" charset="0"/>
              </a:rPr>
              <a:t>Transcription: important concepts and terminology</a:t>
            </a:r>
            <a:endParaRPr lang="en-US" altLang="ar-JO" sz="2800" b="1">
              <a:latin typeface="Times New Roman" panose="02020603050405020304" pitchFamily="18" charset="0"/>
              <a:cs typeface="Times New Roman" panose="02020603050405020304" pitchFamily="18" charset="0"/>
            </a:endParaRPr>
          </a:p>
          <a:p>
            <a:pPr eaLnBrk="1" hangingPunct="1"/>
            <a:r>
              <a:rPr lang="en-US" altLang="ar-JO" sz="2800">
                <a:latin typeface="Times New Roman" panose="02020603050405020304" pitchFamily="18" charset="0"/>
                <a:cs typeface="Times New Roman" panose="02020603050405020304" pitchFamily="18" charset="0"/>
              </a:rPr>
              <a:t>- RNA polymerase locates genes in DNA by searching for           promoter regions. </a:t>
            </a:r>
          </a:p>
          <a:p>
            <a:pPr lvl="1" eaLnBrk="1" hangingPunct="1"/>
            <a:r>
              <a:rPr lang="en-US" altLang="ar-JO" sz="2800">
                <a:latin typeface="Times New Roman" panose="02020603050405020304" pitchFamily="18" charset="0"/>
                <a:cs typeface="Times New Roman" panose="02020603050405020304" pitchFamily="18" charset="0"/>
              </a:rPr>
              <a:t>- The promoter is the binding site for transcription factors      and RNA polymerase.</a:t>
            </a:r>
          </a:p>
          <a:p>
            <a:pPr lvl="1" eaLnBrk="1" hangingPunct="1"/>
            <a:r>
              <a:rPr lang="en-US" altLang="ar-JO" sz="2800">
                <a:latin typeface="Times New Roman" panose="02020603050405020304" pitchFamily="18" charset="0"/>
                <a:cs typeface="Times New Roman" panose="02020603050405020304" pitchFamily="18" charset="0"/>
              </a:rPr>
              <a:t>- Binding establishes where transcription begins, which         strand of DNA is used as the template, and in which            direction transcription proceeds. </a:t>
            </a:r>
          </a:p>
          <a:p>
            <a:pPr eaLnBrk="1" hangingPunct="1"/>
            <a:r>
              <a:rPr lang="en-US" altLang="ar-JO" sz="2800">
                <a:latin typeface="Times New Roman" panose="02020603050405020304" pitchFamily="18" charset="0"/>
                <a:cs typeface="Times New Roman" panose="02020603050405020304" pitchFamily="18" charset="0"/>
              </a:rPr>
              <a:t>- RNA polymerase moves along the template strand in the 3' to   5' direction as it synthesizes the RNA product in the 5' to 3'      direction using NTPs (ATP, GTP, CTP, UTP) as substrates. </a:t>
            </a:r>
          </a:p>
          <a:p>
            <a:pPr eaLnBrk="1" hangingPunct="1"/>
            <a:r>
              <a:rPr lang="en-US" altLang="ar-JO" sz="2800">
                <a:latin typeface="Times New Roman" panose="02020603050405020304" pitchFamily="18" charset="0"/>
                <a:cs typeface="Times New Roman" panose="02020603050405020304" pitchFamily="18" charset="0"/>
              </a:rPr>
              <a:t>- RNA polymerase does not proofread its work. </a:t>
            </a:r>
          </a:p>
          <a:p>
            <a:pPr eaLnBrk="1" hangingPunct="1"/>
            <a:r>
              <a:rPr lang="en-US" altLang="ar-JO" sz="2800">
                <a:latin typeface="Times New Roman" panose="02020603050405020304" pitchFamily="18" charset="0"/>
                <a:cs typeface="Times New Roman" panose="02020603050405020304" pitchFamily="18" charset="0"/>
              </a:rPr>
              <a:t>- The RNA product is </a:t>
            </a:r>
            <a:r>
              <a:rPr lang="en-US" altLang="ar-JO" sz="2800" b="1">
                <a:latin typeface="Times New Roman" panose="02020603050405020304" pitchFamily="18" charset="0"/>
                <a:cs typeface="Times New Roman" panose="02020603050405020304" pitchFamily="18" charset="0"/>
              </a:rPr>
              <a:t>complementary</a:t>
            </a:r>
            <a:r>
              <a:rPr lang="en-US" altLang="ar-JO" sz="2800">
                <a:latin typeface="Times New Roman" panose="02020603050405020304" pitchFamily="18" charset="0"/>
                <a:cs typeface="Times New Roman" panose="02020603050405020304" pitchFamily="18" charset="0"/>
              </a:rPr>
              <a:t> and </a:t>
            </a:r>
            <a:r>
              <a:rPr lang="en-US" altLang="ar-JO" sz="2800" b="1">
                <a:latin typeface="Times New Roman" panose="02020603050405020304" pitchFamily="18" charset="0"/>
                <a:cs typeface="Times New Roman" panose="02020603050405020304" pitchFamily="18" charset="0"/>
              </a:rPr>
              <a:t>antiparallel</a:t>
            </a:r>
            <a:r>
              <a:rPr lang="en-US" altLang="ar-JO" sz="2800">
                <a:latin typeface="Times New Roman" panose="02020603050405020304" pitchFamily="18" charset="0"/>
                <a:cs typeface="Times New Roman" panose="02020603050405020304" pitchFamily="18" charset="0"/>
              </a:rPr>
              <a:t> to the    </a:t>
            </a:r>
            <a:r>
              <a:rPr lang="en-US" altLang="ar-JO" sz="2800" b="1">
                <a:latin typeface="Times New Roman" panose="02020603050405020304" pitchFamily="18" charset="0"/>
                <a:cs typeface="Times New Roman" panose="02020603050405020304" pitchFamily="18" charset="0"/>
              </a:rPr>
              <a:t>template strand</a:t>
            </a:r>
            <a:r>
              <a:rPr lang="en-US" altLang="ar-JO" sz="2800">
                <a:latin typeface="Times New Roman" panose="02020603050405020304" pitchFamily="18" charset="0"/>
                <a:cs typeface="Times New Roman" panose="02020603050405020304" pitchFamily="18" charset="0"/>
              </a:rPr>
              <a:t>.  </a:t>
            </a:r>
          </a:p>
          <a:p>
            <a:pPr lvl="1" eaLnBrk="1" hangingPunct="1"/>
            <a:r>
              <a:rPr lang="en-US" altLang="ar-JO" sz="2600">
                <a:latin typeface="Times New Roman" panose="02020603050405020304" pitchFamily="18" charset="0"/>
                <a:cs typeface="Times New Roman" panose="02020603050405020304" pitchFamily="18" charset="0"/>
              </a:rPr>
              <a:t>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1305</TotalTime>
  <Words>3144</Words>
  <Application>Microsoft Office PowerPoint</Application>
  <PresentationFormat>On-screen Show (4:3)</PresentationFormat>
  <Paragraphs>278</Paragraphs>
  <Slides>45</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4" baseType="lpstr">
      <vt:lpstr>Arial</vt:lpstr>
      <vt:lpstr>Calibri</vt:lpstr>
      <vt:lpstr>Times New Roman</vt:lpstr>
      <vt:lpstr>SimSun</vt:lpstr>
      <vt:lpstr>ＭＳ Ｐゴシック</vt:lpstr>
      <vt:lpstr>Wingdings</vt:lpstr>
      <vt:lpstr>Symbol</vt:lpstr>
      <vt:lpstr>Default Design</vt:lpstr>
      <vt:lpstr>Adobe Photoshop 图像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Windows User</cp:lastModifiedBy>
  <cp:revision>293</cp:revision>
  <dcterms:created xsi:type="dcterms:W3CDTF">2013-03-01T03:32:25Z</dcterms:created>
  <dcterms:modified xsi:type="dcterms:W3CDTF">2021-02-12T11:09:21Z</dcterms:modified>
</cp:coreProperties>
</file>