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74" r:id="rId3"/>
    <p:sldId id="375" r:id="rId4"/>
    <p:sldId id="378" r:id="rId5"/>
    <p:sldId id="386" r:id="rId6"/>
    <p:sldId id="376" r:id="rId7"/>
    <p:sldId id="377" r:id="rId8"/>
    <p:sldId id="379" r:id="rId9"/>
    <p:sldId id="381" r:id="rId10"/>
    <p:sldId id="382" r:id="rId11"/>
    <p:sldId id="384" r:id="rId12"/>
    <p:sldId id="383" r:id="rId13"/>
    <p:sldId id="314" r:id="rId14"/>
    <p:sldId id="346" r:id="rId15"/>
    <p:sldId id="352" r:id="rId16"/>
    <p:sldId id="370" r:id="rId17"/>
    <p:sldId id="373" r:id="rId18"/>
    <p:sldId id="354" r:id="rId19"/>
    <p:sldId id="361" r:id="rId20"/>
    <p:sldId id="363" r:id="rId21"/>
    <p:sldId id="364" r:id="rId22"/>
    <p:sldId id="366" r:id="rId23"/>
    <p:sldId id="322" r:id="rId24"/>
    <p:sldId id="323" r:id="rId25"/>
    <p:sldId id="326" r:id="rId26"/>
    <p:sldId id="388" r:id="rId27"/>
    <p:sldId id="356" r:id="rId28"/>
    <p:sldId id="327" r:id="rId29"/>
    <p:sldId id="328" r:id="rId30"/>
    <p:sldId id="329" r:id="rId31"/>
    <p:sldId id="331" r:id="rId32"/>
    <p:sldId id="357" r:id="rId33"/>
    <p:sldId id="351" r:id="rId34"/>
    <p:sldId id="358" r:id="rId35"/>
    <p:sldId id="350" r:id="rId36"/>
    <p:sldId id="359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E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84" autoAdjust="0"/>
    <p:restoredTop sz="95183" autoAdjust="0"/>
  </p:normalViewPr>
  <p:slideViewPr>
    <p:cSldViewPr>
      <p:cViewPr varScale="1">
        <p:scale>
          <a:sx n="69" d="100"/>
          <a:sy n="69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8983BC8-BF63-4379-B070-F1AC3088B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635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3CD4F-10CE-44CC-B36B-0528F75FA541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1941-2C46-4777-B761-0E03CA41B2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D4EC-B364-4221-A0DC-995D0C15E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F96-4C79-449C-8BDC-703EE2875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2476-4E76-44D3-A9F9-6212924C7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5A24-ACAA-4E22-8BF7-595B7408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6A4-30C3-49F4-AD03-B1C12D9E4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13-4AC0-47B4-A947-082A5CA48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6725-3E49-4953-AD77-7E993F17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BBD7-E8C6-46DF-BAFA-120A6579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703F-0451-41F6-8138-476E020F1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F99A-69FB-422B-9D51-C8A7ACE46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3E14-12AD-40C0-8066-23DF782F24E4}" type="datetimeFigureOut">
              <a:rPr lang="ar-JO" smtClean="0"/>
              <a:pPr/>
              <a:t>6/16/1441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14A2F-6AB9-4CE3-B897-512FE95CA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5" autoUpdateAnimBg="0"/>
    </p:bld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E7B9-365A-4FE1-B92D-4DC154F52E02}" type="slidenum">
              <a:rPr lang="en-US"/>
              <a:pPr/>
              <a:t>1</a:t>
            </a:fld>
            <a:endParaRPr lang="en-US"/>
          </a:p>
        </p:txBody>
      </p:sp>
      <p:pic>
        <p:nvPicPr>
          <p:cNvPr id="38914" name="Picture 2" descr="Beijing will withdraw one million cars from roads in a trial to reduce pollution. (File photo) (Reuters: Claro Cortes 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8001000" cy="523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Donora Fluoride Fog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/>
          <a:lstStyle/>
          <a:p>
            <a:pPr algn="l" rtl="0"/>
            <a:r>
              <a:rPr lang="en-US" dirty="0" smtClean="0"/>
              <a:t>A total of 20 residents died; About a 1/3 to a 1/2 of the town’s entire population of 14,000 became sickened.</a:t>
            </a:r>
          </a:p>
          <a:p>
            <a:pPr algn="l" rtl="0"/>
            <a:r>
              <a:rPr lang="en-US" dirty="0" smtClean="0"/>
              <a:t>Donora experienced higher than normal mortality rates for 10 years afterwards.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3490" name="Picture 2" descr="http://jchatoff.files.wordpress.com/2010/10/explorepahistory-a0a4o2-a_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5943600" cy="2476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640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Noon in Donora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Air Pollution 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85000" lnSpcReduction="20000"/>
          </a:bodyPr>
          <a:lstStyle/>
          <a:p>
            <a:pPr algn="ctr" rtl="0">
              <a:buNone/>
            </a:pPr>
            <a:r>
              <a:rPr lang="en-US" sz="4200" dirty="0" smtClean="0">
                <a:solidFill>
                  <a:srgbClr val="FF0000"/>
                </a:solidFill>
              </a:rPr>
              <a:t>The London Smog of 1952</a:t>
            </a:r>
          </a:p>
          <a:p>
            <a:pPr algn="l" rtl="0"/>
            <a:endParaRPr lang="en-US" sz="3000" dirty="0" smtClean="0"/>
          </a:p>
          <a:p>
            <a:pPr lvl="1" algn="l" rtl="0"/>
            <a:r>
              <a:rPr lang="en-US" sz="3000" dirty="0" smtClean="0"/>
              <a:t>London naturally has very calm air, and regularly experiences thick sea fog.</a:t>
            </a:r>
          </a:p>
          <a:p>
            <a:pPr lvl="1" algn="l" rtl="0"/>
            <a:endParaRPr lang="en-US" sz="3000" dirty="0" smtClean="0"/>
          </a:p>
          <a:p>
            <a:pPr lvl="1" algn="l" rtl="0"/>
            <a:r>
              <a:rPr lang="en-US" sz="3000" dirty="0" smtClean="0"/>
              <a:t>The weather turned unusually cold, causing the residents to burn greater amounts of </a:t>
            </a:r>
            <a:r>
              <a:rPr lang="en-US" sz="3000" b="1" u="sng" dirty="0" smtClean="0"/>
              <a:t>coal</a:t>
            </a:r>
            <a:r>
              <a:rPr lang="en-US" sz="3000" dirty="0" smtClean="0"/>
              <a:t> to heat their homes.</a:t>
            </a:r>
          </a:p>
          <a:p>
            <a:pPr lvl="1" algn="l" rtl="0"/>
            <a:endParaRPr lang="en-US" sz="3000" dirty="0" smtClean="0"/>
          </a:p>
          <a:p>
            <a:pPr lvl="1" algn="l" rtl="0"/>
            <a:r>
              <a:rPr lang="en-US" sz="3000" dirty="0" smtClean="0"/>
              <a:t>This combined with a temperature inversion to create a thick smog of </a:t>
            </a:r>
            <a:r>
              <a:rPr lang="en-US" sz="3000" u="sng" dirty="0" smtClean="0"/>
              <a:t>sulfur dioxide </a:t>
            </a:r>
            <a:r>
              <a:rPr lang="en-US" sz="3000" dirty="0" smtClean="0"/>
              <a:t>over the city.</a:t>
            </a:r>
          </a:p>
          <a:p>
            <a:pPr lvl="1" algn="l" rtl="0"/>
            <a:endParaRPr lang="en-US" sz="3000" dirty="0" smtClean="0"/>
          </a:p>
          <a:p>
            <a:pPr lvl="1" algn="l" rtl="0"/>
            <a:r>
              <a:rPr lang="en-US" sz="3000" dirty="0" smtClean="0"/>
              <a:t>The number of fatalities is unknown, but estimated to be around 12,000.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The London Smog of 1952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2590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As a result of this disaster, London passed its own Clean Air Act.</a:t>
            </a:r>
          </a:p>
          <a:p>
            <a:pPr algn="l" rtl="0"/>
            <a:r>
              <a:rPr lang="en-US" dirty="0" smtClean="0"/>
              <a:t>One of the specific changes made was to </a:t>
            </a:r>
            <a:r>
              <a:rPr lang="en-US" u="sng" dirty="0" smtClean="0"/>
              <a:t>make chimneys taller to reach above a temperature inversion.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7586" name="AutoShape 2" descr="data:image/jpg;base64,/9j/4AAQSkZJRgABAQAAAQABAAD/2wCEAAkGBhQSEBAQEBAQDw8PEBAQEBAQEBAPDw8PFBAVFBQQFBQXHCYeFxkjGRQUHy8gIycpLCwsFR4xNTAqNSYrLCkBCQoKBQUFDQUFDSkYEhgpKSkpKSkpKSkpKSkpKSkpKSkpKSkpKSkpKSkpKSkpKSkpKSkpKSkpKSkpKSkpKSkpKf/AABEIALIBGgMBIgACEQEDEQH/xAAcAAACAwEBAQEAAAAAAAAAAAABAgADBAUGBwj/xAA8EAACAQIEBAQDBgQEBwAAAAABAgADEQQSITEFQVFhBhMicTKBkQcUUqGx8CNCYsEVQ6KyJDM0cnOCkv/EABQBAQAAAAAAAAAAAAAAAAAAAAD/xAAUEQEAAAAAAAAAAAAAAAAAAAAA/9oADAMBAAIRAxEAPwD6jaSSAmAQYCZILwIYLQEyAwGgkvAYDKYQYghvAsBjXlYMbNAcGNeVKY4MBxGBlYMa8B7wxAYbwGJi3kJimBGMrJhYystALtKbxmMrYwFq1QASSAALknQAdzKvvAOxB9iCJ4v7WMaRhaVEEjzqt2y7lEFyD2uyz5jQx9WglqNR6bux1VmUhRbbXmbwP0HTaEvrPjHAvtHxeHbLiAcTSv6s2lQDqrf2M+q8L4vTxFJa1Fs9NxcHYg81I5EdIHVptrHZplovrLqhgMKkcGUqZYhgX8pFMBOkVWgaaYllpVSbSODAzwGG0kAQWhMIECsrAFlpEEBAJDCYLwJIYbwEXgQRpFENoDKIwkEaAIwhhEAQwwwEMUmO0UmBUzSsmPUlZMCOZz+K8TShSetUNkQa9SeSgdTN7mfKftb4wTUp4ZXCrTAci5u1RttB0X9YHmfFniOri6nmNmSmtxTRSwVFJ6jcmw1nnM9jv7nUmW4micoYkW5G2ptyJvM1SnpcOp0J0vt84Gh8eb326a3023noPCXjk4RyGXPRqMC6jRgbWzryvb62njy2kAaB+leFY9KyLVpMHpuLqR+95vYz5N9jfHT5lXCMfSy+bSHRltnA9xY/KfWHWAUO8emdYiroZKW8DTUbSVhoax0lStA20W0j5pRTPpj54EgvIIYAlgEUSyAjSsmXETnVcUA/tpA0kwSXkgSGCGAQYbxZIFoMcGVAxwYFl4Q0rvDeBZmkvEBhvAjGVs0jNK2MBXaV31hYxA2sBmM+C+NcfmxuIJy2NeoBmB0VSFBvyHpP0n3lj+s/OGLxF8VULMVLVamc3FynmFsoPLQ2gZsdWYABlVRYEem2bv3XT85nq1CRf8VxoNu1uU7XG+Jh1QBvWlwmoe9NhdkJNjbNfTlOBVUE+kEDnrcg9uogU3gvARBA9D4Cx3lcSwjcjWWmfaoCh/3T9B1Xn5l4fWy1qTjTJVpsO1nBn6XFQHpAtSobHWSi+u8GcW5QBukDRiW0EpVoKj3iBO8DfTb0w5xM6VNLQ2ga4RBDaAVjxFELNYXMBjOJisO2Ym2hP950lxYOxiV8apFgQSSAIDqNB7SCOIpgCS8F4paA5MmaITAIFqmODKgY14FmaEGVXhzQLQY15UDGLQEMRjIW1iO0ANKlOsjPFLQM3GeKLh6FWs50pqTYm2ZrelR3JsJ+duIPnqO5Sxdi3xkgXO2wn3Dxh4fqYtUCFSFufLeo9JSx2a4Vhf3E+J8Ro5HZGzoysylSFbUGx9QI/QQMC1AP8sHuWaBqw/Bb2dpGK30zt1uFUfqZLg6BR83JP5WgVMR0/wBUT5fnNS0n2sB7KL/UyisWBsSf0gbOEV1pVUqVFdlVgSAqtfsQ1hPv3BuJpiMPSroCFqKGAYAMNSDexPMT860g7ajObdC2k9N4M8Z18NWp087VKFSoqvTb1fEQM6ncN+sD7o1tYGtcCV+Y3SQVj0gIz2O5ltNja94qvfkI1x0+kB0qna8u809ohwxAzZSB16RQR3gdiQGLeEQLBKMcPQZaDCTA4+EU3bsJiw1/MUf1T0TUxrpvMmCwwBY21vpA1RGMdpU7aQITKzMFXGG5sZQ+OPWB1s0IM4p4i0icUaB3AYbzjDix6TpUMRmUNAvzQZomaDNAvVo2aVAyM8CMZQ7xmMyu0CVqhih9NN5VVqRsO2kBa2JK/Eef5T5Hi/CbV3GJOoq56lUk39bEsEH/AKlZ9S4pQJJtr6Tb3sZ4Lw5xuquBohKfmNSz5j5ZcoQcvy0A3geNxnht0IzgUVckIapyZvYb/O0fD+E20LZcp2ZWVlNujCd7xTxN660Q9MoFYlqhU5jcai/TQTiviWAL0coDrrRUv6bNlBZm3OzX5ZrQNGIwlOktywt3N55/yTXqEoLKNr6Xmyvh7WaufMrN8NO/oU9T1/e8lIqi+snKx9RG+p7QKeHYHzXWkgIqM6BBbQXa2Yfmb9p9J4H9nNDD1VrlqmIdDmQPkWmrA6NlG9tDqZz/AANgkZ3xKqfQPKp3FgDb1PbfYgfMz2aVWt6QSBzgbxij+GT73aYlxxuRl23hOMHSB0MPUuCepvLidJiwb6X/ACl4eB0aVepUUqLW0U6awf4c3ScxK7KfSxXW+kvOOqfiP1gd2EGCS8BhDBBeAWOkzYOpdT7n9ZfVOh9pkwQsn1gaC8z4qpZTLiZg4kdBAxUxmvFah3ltBfS0U0jAqbCm17yn7ueU2jRCOcykEdYFVSmQNROtw1/QJzsSf4Yi4GubEX2gdzPJnmKk39U0Ie4gaFaM50mbzDGFW4gRm0lD2lhMzOYFdQw0msPnK6kan/LAzYvFHzQo6ieS4vjf8JquAp+74t2q5gDox1ydNCTp0Ins8fh1zI3PMJXx7hi1qXqppVZFYojjMpva62uNSBYHvA8DiftPAUgMGBBBUjMDcW2nlCzV1UYdHWnSzVXqVmAo07kXKjfWwHedPGcWwSEhcEi1FuDmFRMrA9M5PKeZxXFL3CsxU8joum2g6d4DMxBZmbM557W12A5Qo2YG+vIDqfbnMuHptVbKouTz5CdPFYlMKMlKz4m3qqGx8rsvK8D1PDePUsFg1Wqf4xJc0FsapDNoTyXQc57PgvilK1JatK2Q6EGwZWG6sOs+CtUJJLEkk3JJuSe89j9nXiVcPVahVAalXK5Sf5Ko0HyO3vaB9Qr1czhgALixHWZqtIcusuwVLzKrMRlRT8JjcVRVZQukDVhtAJYGmak+gjipAHmG8fOf3eZQ8tvA9fJITBmgMpjXlYaNeAmIb0n2lWFPpEGOb0N7RcO3pHsIFzGYsfsJqZpixb9YGGpUIvYyh6h6yyrVudJmqkWG+a5uOVuUAFzfcxlxbDv7zMWkFSBprYrMtrWleHawJiCxB116R/M9IFoFlNiecupOesrpfDIhve20C04ogzXhcTe95hCc5dTqWgdBm0mdowqaSjEVcqkwM2OxOXle+kvw9W+Wceviyd42GxTHblA7WMW5S/I3jVDpvOTWrsSNxYTzfjfxd5NHyKTD7xVBDWIzUqVrsx6EjQe8DgeKuMUsXjUwqpTyBnWpiCoz3CMbht8qkfO08dgOGeaSVN1DWv16H5zItYhi3P1D5FSv6GPg8a9IPkNs62PbuO8Dr4nGDDDJSt5ltT+Due/acAm5JNyTqSdSTD3OvvvDAEKv12ghywO1h+O4imoFLE1VUWsVdwQBy3tbtO9guN8QCee6PXoqucmooH8MGxqAgBstzbNYgTxNJyLj93ntaHHcLTw1AL59WkKtZMRhalcrUqK9Kn/GXKLKgYN6AbEgXvA9l4c8RUsUvpbLUXV6TWzjv3HcTtX/AHynxzE8WpU2pPhDUWrQdwtVkRPOo6FTUUMfXqynkRbmJ9P4LxtcRQSsPTnHqH4XGjL9YHQajt3mkU/eZBiL2mgY392gesvFJhvFYwGDSpq5jgxCkCrEVSVMCbfKVcQay6cyJYraD2gMX0mHFvrLmeYsbtAoYHtM7qZC55GUvUMAODAhIO15WapgGLI7wLgbGMjEsqjckATMa5Mjta0DoY6m1NsrNfS+kroVyBblOe9YnUkknmdZtqYjMqKEAyjUg76QNiYnvC1e8xhPzisSLb25wOrTq6SjiAJpm2kFKqLnKTbvLqguCO0Dzpmnh1WxMzYn0sVMfCNzgN4r8SLhcKzLrXq3p0R/WRq57Aa/SfG61Q5WZiWeoxLMdWb3PPWe0+0l/XhxfXyqht0BcC/+meHxWwHICBkC39hCwh/dpCd+vLT6wBeAmSQQCIQYFF/pf6QEwCTJbvIJBAk9J4Q8RtQqLRdj5FRtQf8ALY/zjp3E8/SC39V7WOw1vbQdpFED7gKZ6m/9o2U9Z5/wdx01qARjerRADG+rJsrHvpYz0QqQPa5oC0rzQFoDZpYDKLxwYGDirfCO8cVNPlKeJqSV7SsuYFpaV1UvKqlbLvvGWpcQM1TDTPUwveb2MqcQOa2FMqOHM6DmVXgZqeHMtNK8vB0kJgZKmH6SjKRyM6BMUmBjFQ95DWb9ibLQZYAoV7DW82Uq95lyiFaYgZuKpd79pXQp2ErxCH1Ne9jpN2HUlRoIHzTx3iM2LK3/AOWiIO2mY/mxnk6z3PblO740f/jMQOfmtsb6WE8/AlpLwXikwJDABDAkEJkEAyESXhzQAI6xYwgd3wtxLya6NeyN6H/7G3Py0Pyn1MEdZ8UpPaeow/jeoqIv4VVfoLQPuxMqqvppHaLaBmbEt0kbGsAJoMRrQMT4sk6gxTUY6AWmpiIKXxCBk+7c21MhnUdNDOW5sbQFLStjGZpUzQEeUmXNKjAIa0BaC8V4BZooeKWgzQLA0KtKg0sUwLG5Q2i54ymAjUAfYyV64pUqlTlTRn/+Rf8AW31l1pwPH/EPKwLgfFWIpL7HVj9Bb5iB8mxeINR3djcsxY+5N5mJkZryBYC2jASQQDATBJlgSERvLgywJDBCBAkMIWOqQJTW5neo4ChlXNVs2UXGU6G2s41NZfmgfpJjFMYiIYCEmIxj3lbQFtzO0sogFhaUky/CD1QNTLOLiRYnSd604fEksxgYyYjNCdNNfnARARmiEyNKmqQHJ0lTPCzyirUgOzxM0rLSK8C9WlimZxUEIrwNQMsXtM61Y6VIGtZ8t+0rjfm4j7uvwYa6k/iqm2b6aD5GfTqVTafEvEJvi8SSLE4irpv/ADmBz1WExrRR3gKTBaECG0AAR0EiCWokCASFJaKcYJAzClG8uXFYICKke0gWOqQFEeQpJA/SplcMkBDFaSSBU0uwnxSSQN05fEfiPsJJIHOMpqbwyQKG/f1mcySQFflKU3MkkBDv9ZS+8kkB3/f0joNpJIFph6SSQNFDefGuP/8AV4n/AM9X/eYZIGKpKzJJAgkhkgQTTTkkgXJIYZICNziX0Py/UySQHSWiSSAWlc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data:image/jpg;base64,/9j/4AAQSkZJRgABAQAAAQABAAD/2wCEAAkGBhQSEBAQEBAQDw8PEBAQEBAQEBAPDw8PFBAVFBQQFBQXHCYeFxkjGRQUHy8gIycpLCwsFR4xNTAqNSYrLCkBCQoKBQUFDQUFDSkYEhgpKSkpKSkpKSkpKSkpKSkpKSkpKSkpKSkpKSkpKSkpKSkpKSkpKSkpKSkpKSkpKSkpKf/AABEIALIBGgMBIgACEQEDEQH/xAAcAAACAwEBAQEAAAAAAAAAAAABAgADBAUGBwj/xAA8EAACAQIEBAQDBgQEBwAAAAABAgADEQQSITEFQVFhBhMicTKBkQcUUqGx8CNCYsEVQ6KyJDM0cnOCkv/EABQBAQAAAAAAAAAAAAAAAAAAAAD/xAAUEQEAAAAAAAAAAAAAAAAAAAAA/9oADAMBAAIRAxEAPwD6jaSSAmAQYCZILwIYLQEyAwGgkvAYDKYQYghvAsBjXlYMbNAcGNeVKY4MBxGBlYMa8B7wxAYbwGJi3kJimBGMrJhYystALtKbxmMrYwFq1QASSAALknQAdzKvvAOxB9iCJ4v7WMaRhaVEEjzqt2y7lEFyD2uyz5jQx9WglqNR6bux1VmUhRbbXmbwP0HTaEvrPjHAvtHxeHbLiAcTSv6s2lQDqrf2M+q8L4vTxFJa1Fs9NxcHYg81I5EdIHVptrHZplovrLqhgMKkcGUqZYhgX8pFMBOkVWgaaYllpVSbSODAzwGG0kAQWhMIECsrAFlpEEBAJDCYLwJIYbwEXgQRpFENoDKIwkEaAIwhhEAQwwwEMUmO0UmBUzSsmPUlZMCOZz+K8TShSetUNkQa9SeSgdTN7mfKftb4wTUp4ZXCrTAci5u1RttB0X9YHmfFniOri6nmNmSmtxTRSwVFJ6jcmw1nnM9jv7nUmW4micoYkW5G2ptyJvM1SnpcOp0J0vt84Gh8eb326a3023noPCXjk4RyGXPRqMC6jRgbWzryvb62njy2kAaB+leFY9KyLVpMHpuLqR+95vYz5N9jfHT5lXCMfSy+bSHRltnA9xY/KfWHWAUO8emdYiroZKW8DTUbSVhoax0lStA20W0j5pRTPpj54EgvIIYAlgEUSyAjSsmXETnVcUA/tpA0kwSXkgSGCGAQYbxZIFoMcGVAxwYFl4Q0rvDeBZmkvEBhvAjGVs0jNK2MBXaV31hYxA2sBmM+C+NcfmxuIJy2NeoBmB0VSFBvyHpP0n3lj+s/OGLxF8VULMVLVamc3FynmFsoPLQ2gZsdWYABlVRYEem2bv3XT85nq1CRf8VxoNu1uU7XG+Jh1QBvWlwmoe9NhdkJNjbNfTlOBVUE+kEDnrcg9uogU3gvARBA9D4Cx3lcSwjcjWWmfaoCh/3T9B1Xn5l4fWy1qTjTJVpsO1nBn6XFQHpAtSobHWSi+u8GcW5QBukDRiW0EpVoKj3iBO8DfTb0w5xM6VNLQ2ga4RBDaAVjxFELNYXMBjOJisO2Ym2hP950lxYOxiV8apFgQSSAIDqNB7SCOIpgCS8F4paA5MmaITAIFqmODKgY14FmaEGVXhzQLQY15UDGLQEMRjIW1iO0ANKlOsjPFLQM3GeKLh6FWs50pqTYm2ZrelR3JsJ+duIPnqO5Sxdi3xkgXO2wn3Dxh4fqYtUCFSFufLeo9JSx2a4Vhf3E+J8Ro5HZGzoysylSFbUGx9QI/QQMC1AP8sHuWaBqw/Bb2dpGK30zt1uFUfqZLg6BR83JP5WgVMR0/wBUT5fnNS0n2sB7KL/UyisWBsSf0gbOEV1pVUqVFdlVgSAqtfsQ1hPv3BuJpiMPSroCFqKGAYAMNSDexPMT860g7ajObdC2k9N4M8Z18NWp087VKFSoqvTb1fEQM6ncN+sD7o1tYGtcCV+Y3SQVj0gIz2O5ltNja94qvfkI1x0+kB0qna8u809ohwxAzZSB16RQR3gdiQGLeEQLBKMcPQZaDCTA4+EU3bsJiw1/MUf1T0TUxrpvMmCwwBY21vpA1RGMdpU7aQITKzMFXGG5sZQ+OPWB1s0IM4p4i0icUaB3AYbzjDix6TpUMRmUNAvzQZomaDNAvVo2aVAyM8CMZQ7xmMyu0CVqhih9NN5VVqRsO2kBa2JK/Eef5T5Hi/CbV3GJOoq56lUk39bEsEH/AKlZ9S4pQJJtr6Tb3sZ4Lw5xuquBohKfmNSz5j5ZcoQcvy0A3geNxnht0IzgUVckIapyZvYb/O0fD+E20LZcp2ZWVlNujCd7xTxN660Q9MoFYlqhU5jcai/TQTiviWAL0coDrrRUv6bNlBZm3OzX5ZrQNGIwlOktywt3N55/yTXqEoLKNr6Xmyvh7WaufMrN8NO/oU9T1/e8lIqi+snKx9RG+p7QKeHYHzXWkgIqM6BBbQXa2Yfmb9p9J4H9nNDD1VrlqmIdDmQPkWmrA6NlG9tDqZz/AANgkZ3xKqfQPKp3FgDb1PbfYgfMz2aVWt6QSBzgbxij+GT73aYlxxuRl23hOMHSB0MPUuCepvLidJiwb6X/ACl4eB0aVepUUqLW0U6awf4c3ScxK7KfSxXW+kvOOqfiP1gd2EGCS8BhDBBeAWOkzYOpdT7n9ZfVOh9pkwQsn1gaC8z4qpZTLiZg4kdBAxUxmvFah3ltBfS0U0jAqbCm17yn7ueU2jRCOcykEdYFVSmQNROtw1/QJzsSf4Yi4GubEX2gdzPJnmKk39U0Ie4gaFaM50mbzDGFW4gRm0lD2lhMzOYFdQw0msPnK6kan/LAzYvFHzQo6ieS4vjf8JquAp+74t2q5gDox1ydNCTp0Ins8fh1zI3PMJXx7hi1qXqppVZFYojjMpva62uNSBYHvA8DiftPAUgMGBBBUjMDcW2nlCzV1UYdHWnSzVXqVmAo07kXKjfWwHedPGcWwSEhcEi1FuDmFRMrA9M5PKeZxXFL3CsxU8joum2g6d4DMxBZmbM557W12A5Qo2YG+vIDqfbnMuHptVbKouTz5CdPFYlMKMlKz4m3qqGx8rsvK8D1PDePUsFg1Wqf4xJc0FsapDNoTyXQc57PgvilK1JatK2Q6EGwZWG6sOs+CtUJJLEkk3JJuSe89j9nXiVcPVahVAalXK5Sf5Ko0HyO3vaB9Qr1czhgALixHWZqtIcusuwVLzKrMRlRT8JjcVRVZQukDVhtAJYGmak+gjipAHmG8fOf3eZQ8tvA9fJITBmgMpjXlYaNeAmIb0n2lWFPpEGOb0N7RcO3pHsIFzGYsfsJqZpixb9YGGpUIvYyh6h6yyrVudJmqkWG+a5uOVuUAFzfcxlxbDv7zMWkFSBprYrMtrWleHawJiCxB116R/M9IFoFlNiecupOesrpfDIhve20C04ogzXhcTe95hCc5dTqWgdBm0mdowqaSjEVcqkwM2OxOXle+kvw9W+Wceviyd42GxTHblA7WMW5S/I3jVDpvOTWrsSNxYTzfjfxd5NHyKTD7xVBDWIzUqVrsx6EjQe8DgeKuMUsXjUwqpTyBnWpiCoz3CMbht8qkfO08dgOGeaSVN1DWv16H5zItYhi3P1D5FSv6GPg8a9IPkNs62PbuO8Dr4nGDDDJSt5ltT+Due/acAm5JNyTqSdSTD3OvvvDAEKv12ghywO1h+O4imoFLE1VUWsVdwQBy3tbtO9guN8QCee6PXoqucmooH8MGxqAgBstzbNYgTxNJyLj93ntaHHcLTw1AL59WkKtZMRhalcrUqK9Kn/GXKLKgYN6AbEgXvA9l4c8RUsUvpbLUXV6TWzjv3HcTtX/AHynxzE8WpU2pPhDUWrQdwtVkRPOo6FTUUMfXqynkRbmJ9P4LxtcRQSsPTnHqH4XGjL9YHQajt3mkU/eZBiL2mgY392gesvFJhvFYwGDSpq5jgxCkCrEVSVMCbfKVcQay6cyJYraD2gMX0mHFvrLmeYsbtAoYHtM7qZC55GUvUMAODAhIO15WapgGLI7wLgbGMjEsqjckATMa5Mjta0DoY6m1NsrNfS+kroVyBblOe9YnUkknmdZtqYjMqKEAyjUg76QNiYnvC1e8xhPzisSLb25wOrTq6SjiAJpm2kFKqLnKTbvLqguCO0Dzpmnh1WxMzYn0sVMfCNzgN4r8SLhcKzLrXq3p0R/WRq57Aa/SfG61Q5WZiWeoxLMdWb3PPWe0+0l/XhxfXyqht0BcC/+meHxWwHICBkC39hCwh/dpCd+vLT6wBeAmSQQCIQYFF/pf6QEwCTJbvIJBAk9J4Q8RtQqLRdj5FRtQf8ALY/zjp3E8/SC39V7WOw1vbQdpFED7gKZ6m/9o2U9Z5/wdx01qARjerRADG+rJsrHvpYz0QqQPa5oC0rzQFoDZpYDKLxwYGDirfCO8cVNPlKeJqSV7SsuYFpaV1UvKqlbLvvGWpcQM1TDTPUwveb2MqcQOa2FMqOHM6DmVXgZqeHMtNK8vB0kJgZKmH6SjKRyM6BMUmBjFQ95DWb9ibLQZYAoV7DW82Uq95lyiFaYgZuKpd79pXQp2ErxCH1Ne9jpN2HUlRoIHzTx3iM2LK3/AOWiIO2mY/mxnk6z3PblO740f/jMQOfmtsb6WE8/AlpLwXikwJDABDAkEJkEAyESXhzQAI6xYwgd3wtxLya6NeyN6H/7G3Py0Pyn1MEdZ8UpPaeow/jeoqIv4VVfoLQPuxMqqvppHaLaBmbEt0kbGsAJoMRrQMT4sk6gxTUY6AWmpiIKXxCBk+7c21MhnUdNDOW5sbQFLStjGZpUzQEeUmXNKjAIa0BaC8V4BZooeKWgzQLA0KtKg0sUwLG5Q2i54ymAjUAfYyV64pUqlTlTRn/+Rf8AW31l1pwPH/EPKwLgfFWIpL7HVj9Bb5iB8mxeINR3djcsxY+5N5mJkZryBYC2jASQQDATBJlgSERvLgywJDBCBAkMIWOqQJTW5neo4ChlXNVs2UXGU6G2s41NZfmgfpJjFMYiIYCEmIxj3lbQFtzO0sogFhaUky/CD1QNTLOLiRYnSd604fEksxgYyYjNCdNNfnARARmiEyNKmqQHJ0lTPCzyirUgOzxM0rLSK8C9WlimZxUEIrwNQMsXtM61Y6VIGtZ8t+0rjfm4j7uvwYa6k/iqm2b6aD5GfTqVTafEvEJvi8SSLE4irpv/ADmBz1WExrRR3gKTBaECG0AAR0EiCWokCASFJaKcYJAzClG8uXFYICKke0gWOqQFEeQpJA/SplcMkBDFaSSBU0uwnxSSQN05fEfiPsJJIHOMpqbwyQKG/f1mcySQFflKU3MkkBDv9ZS+8kkB3/f0joNpJIFph6SSQNFDefGuP/8AV4n/AM9X/eYZIGKpKzJJAgkhkgQTTTkkgXJIYZICNziX0Py/UySQHSWiSSAWlc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0" name="AutoShape 6" descr="data:image/jpg;base64,/9j/4AAQSkZJRgABAQAAAQABAAD/2wCEAAkGBhQSEBAQEBAQDw8PEBAQEBAQEBAPDw8PFBAVFBQQFBQXHCYeFxkjGRQUHy8gIycpLCwsFR4xNTAqNSYrLCkBCQoKBQUFDQUFDSkYEhgpKSkpKSkpKSkpKSkpKSkpKSkpKSkpKSkpKSkpKSkpKSkpKSkpKSkpKSkpKSkpKSkpKf/AABEIALIBGgMBIgACEQEDEQH/xAAcAAACAwEBAQEAAAAAAAAAAAABAgADBAUGBwj/xAA8EAACAQIEBAQDBgQEBwAAAAABAgADEQQSITEFQVFhBhMicTKBkQcUUqGx8CNCYsEVQ6KyJDM0cnOCkv/EABQBAQAAAAAAAAAAAAAAAAAAAAD/xAAUEQEAAAAAAAAAAAAAAAAAAAAA/9oADAMBAAIRAxEAPwD6jaSSAmAQYCZILwIYLQEyAwGgkvAYDKYQYghvAsBjXlYMbNAcGNeVKY4MBxGBlYMa8B7wxAYbwGJi3kJimBGMrJhYystALtKbxmMrYwFq1QASSAALknQAdzKvvAOxB9iCJ4v7WMaRhaVEEjzqt2y7lEFyD2uyz5jQx9WglqNR6bux1VmUhRbbXmbwP0HTaEvrPjHAvtHxeHbLiAcTSv6s2lQDqrf2M+q8L4vTxFJa1Fs9NxcHYg81I5EdIHVptrHZplovrLqhgMKkcGUqZYhgX8pFMBOkVWgaaYllpVSbSODAzwGG0kAQWhMIECsrAFlpEEBAJDCYLwJIYbwEXgQRpFENoDKIwkEaAIwhhEAQwwwEMUmO0UmBUzSsmPUlZMCOZz+K8TShSetUNkQa9SeSgdTN7mfKftb4wTUp4ZXCrTAci5u1RttB0X9YHmfFniOri6nmNmSmtxTRSwVFJ6jcmw1nnM9jv7nUmW4micoYkW5G2ptyJvM1SnpcOp0J0vt84Gh8eb326a3023noPCXjk4RyGXPRqMC6jRgbWzryvb62njy2kAaB+leFY9KyLVpMHpuLqR+95vYz5N9jfHT5lXCMfSy+bSHRltnA9xY/KfWHWAUO8emdYiroZKW8DTUbSVhoax0lStA20W0j5pRTPpj54EgvIIYAlgEUSyAjSsmXETnVcUA/tpA0kwSXkgSGCGAQYbxZIFoMcGVAxwYFl4Q0rvDeBZmkvEBhvAjGVs0jNK2MBXaV31hYxA2sBmM+C+NcfmxuIJy2NeoBmB0VSFBvyHpP0n3lj+s/OGLxF8VULMVLVamc3FynmFsoPLQ2gZsdWYABlVRYEem2bv3XT85nq1CRf8VxoNu1uU7XG+Jh1QBvWlwmoe9NhdkJNjbNfTlOBVUE+kEDnrcg9uogU3gvARBA9D4Cx3lcSwjcjWWmfaoCh/3T9B1Xn5l4fWy1qTjTJVpsO1nBn6XFQHpAtSobHWSi+u8GcW5QBukDRiW0EpVoKj3iBO8DfTb0w5xM6VNLQ2ga4RBDaAVjxFELNYXMBjOJisO2Ym2hP950lxYOxiV8apFgQSSAIDqNB7SCOIpgCS8F4paA5MmaITAIFqmODKgY14FmaEGVXhzQLQY15UDGLQEMRjIW1iO0ANKlOsjPFLQM3GeKLh6FWs50pqTYm2ZrelR3JsJ+duIPnqO5Sxdi3xkgXO2wn3Dxh4fqYtUCFSFufLeo9JSx2a4Vhf3E+J8Ro5HZGzoysylSFbUGx9QI/QQMC1AP8sHuWaBqw/Bb2dpGK30zt1uFUfqZLg6BR83JP5WgVMR0/wBUT5fnNS0n2sB7KL/UyisWBsSf0gbOEV1pVUqVFdlVgSAqtfsQ1hPv3BuJpiMPSroCFqKGAYAMNSDexPMT860g7ajObdC2k9N4M8Z18NWp087VKFSoqvTb1fEQM6ncN+sD7o1tYGtcCV+Y3SQVj0gIz2O5ltNja94qvfkI1x0+kB0qna8u809ohwxAzZSB16RQR3gdiQGLeEQLBKMcPQZaDCTA4+EU3bsJiw1/MUf1T0TUxrpvMmCwwBY21vpA1RGMdpU7aQITKzMFXGG5sZQ+OPWB1s0IM4p4i0icUaB3AYbzjDix6TpUMRmUNAvzQZomaDNAvVo2aVAyM8CMZQ7xmMyu0CVqhih9NN5VVqRsO2kBa2JK/Eef5T5Hi/CbV3GJOoq56lUk39bEsEH/AKlZ9S4pQJJtr6Tb3sZ4Lw5xuquBohKfmNSz5j5ZcoQcvy0A3geNxnht0IzgUVckIapyZvYb/O0fD+E20LZcp2ZWVlNujCd7xTxN660Q9MoFYlqhU5jcai/TQTiviWAL0coDrrRUv6bNlBZm3OzX5ZrQNGIwlOktywt3N55/yTXqEoLKNr6Xmyvh7WaufMrN8NO/oU9T1/e8lIqi+snKx9RG+p7QKeHYHzXWkgIqM6BBbQXa2Yfmb9p9J4H9nNDD1VrlqmIdDmQPkWmrA6NlG9tDqZz/AANgkZ3xKqfQPKp3FgDb1PbfYgfMz2aVWt6QSBzgbxij+GT73aYlxxuRl23hOMHSB0MPUuCepvLidJiwb6X/ACl4eB0aVepUUqLW0U6awf4c3ScxK7KfSxXW+kvOOqfiP1gd2EGCS8BhDBBeAWOkzYOpdT7n9ZfVOh9pkwQsn1gaC8z4qpZTLiZg4kdBAxUxmvFah3ltBfS0U0jAqbCm17yn7ueU2jRCOcykEdYFVSmQNROtw1/QJzsSf4Yi4GubEX2gdzPJnmKk39U0Ie4gaFaM50mbzDGFW4gRm0lD2lhMzOYFdQw0msPnK6kan/LAzYvFHzQo6ieS4vjf8JquAp+74t2q5gDox1ydNCTp0Ins8fh1zI3PMJXx7hi1qXqppVZFYojjMpva62uNSBYHvA8DiftPAUgMGBBBUjMDcW2nlCzV1UYdHWnSzVXqVmAo07kXKjfWwHedPGcWwSEhcEi1FuDmFRMrA9M5PKeZxXFL3CsxU8joum2g6d4DMxBZmbM557W12A5Qo2YG+vIDqfbnMuHptVbKouTz5CdPFYlMKMlKz4m3qqGx8rsvK8D1PDePUsFg1Wqf4xJc0FsapDNoTyXQc57PgvilK1JatK2Q6EGwZWG6sOs+CtUJJLEkk3JJuSe89j9nXiVcPVahVAalXK5Sf5Ko0HyO3vaB9Qr1czhgALixHWZqtIcusuwVLzKrMRlRT8JjcVRVZQukDVhtAJYGmak+gjipAHmG8fOf3eZQ8tvA9fJITBmgMpjXlYaNeAmIb0n2lWFPpEGOb0N7RcO3pHsIFzGYsfsJqZpixb9YGGpUIvYyh6h6yyrVudJmqkWG+a5uOVuUAFzfcxlxbDv7zMWkFSBprYrMtrWleHawJiCxB116R/M9IFoFlNiecupOesrpfDIhve20C04ogzXhcTe95hCc5dTqWgdBm0mdowqaSjEVcqkwM2OxOXle+kvw9W+Wceviyd42GxTHblA7WMW5S/I3jVDpvOTWrsSNxYTzfjfxd5NHyKTD7xVBDWIzUqVrsx6EjQe8DgeKuMUsXjUwqpTyBnWpiCoz3CMbht8qkfO08dgOGeaSVN1DWv16H5zItYhi3P1D5FSv6GPg8a9IPkNs62PbuO8Dr4nGDDDJSt5ltT+Due/acAm5JNyTqSdSTD3OvvvDAEKv12ghywO1h+O4imoFLE1VUWsVdwQBy3tbtO9guN8QCee6PXoqucmooH8MGxqAgBstzbNYgTxNJyLj93ntaHHcLTw1AL59WkKtZMRhalcrUqK9Kn/GXKLKgYN6AbEgXvA9l4c8RUsUvpbLUXV6TWzjv3HcTtX/AHynxzE8WpU2pPhDUWrQdwtVkRPOo6FTUUMfXqynkRbmJ9P4LxtcRQSsPTnHqH4XGjL9YHQajt3mkU/eZBiL2mgY392gesvFJhvFYwGDSpq5jgxCkCrEVSVMCbfKVcQay6cyJYraD2gMX0mHFvrLmeYsbtAoYHtM7qZC55GUvUMAODAhIO15WapgGLI7wLgbGMjEsqjckATMa5Mjta0DoY6m1NsrNfS+kroVyBblOe9YnUkknmdZtqYjMqKEAyjUg76QNiYnvC1e8xhPzisSLb25wOrTq6SjiAJpm2kFKqLnKTbvLqguCO0Dzpmnh1WxMzYn0sVMfCNzgN4r8SLhcKzLrXq3p0R/WRq57Aa/SfG61Q5WZiWeoxLMdWb3PPWe0+0l/XhxfXyqht0BcC/+meHxWwHICBkC39hCwh/dpCd+vLT6wBeAmSQQCIQYFF/pf6QEwCTJbvIJBAk9J4Q8RtQqLRdj5FRtQf8ALY/zjp3E8/SC39V7WOw1vbQdpFED7gKZ6m/9o2U9Z5/wdx01qARjerRADG+rJsrHvpYz0QqQPa5oC0rzQFoDZpYDKLxwYGDirfCO8cVNPlKeJqSV7SsuYFpaV1UvKqlbLvvGWpcQM1TDTPUwveb2MqcQOa2FMqOHM6DmVXgZqeHMtNK8vB0kJgZKmH6SjKRyM6BMUmBjFQ95DWb9ibLQZYAoV7DW82Uq95lyiFaYgZuKpd79pXQp2ErxCH1Ne9jpN2HUlRoIHzTx3iM2LK3/AOWiIO2mY/mxnk6z3PblO740f/jMQOfmtsb6WE8/AlpLwXikwJDABDAkEJkEAyESXhzQAI6xYwgd3wtxLya6NeyN6H/7G3Py0Pyn1MEdZ8UpPaeow/jeoqIv4VVfoLQPuxMqqvppHaLaBmbEt0kbGsAJoMRrQMT4sk6gxTUY6AWmpiIKXxCBk+7c21MhnUdNDOW5sbQFLStjGZpUzQEeUmXNKjAIa0BaC8V4BZooeKWgzQLA0KtKg0sUwLG5Q2i54ymAjUAfYyV64pUqlTlTRn/+Rf8AW31l1pwPH/EPKwLgfFWIpL7HVj9Bb5iB8mxeINR3djcsxY+5N5mJkZryBYC2jASQQDATBJlgSERvLgywJDBCBAkMIWOqQJTW5neo4ChlXNVs2UXGU6G2s41NZfmgfpJjFMYiIYCEmIxj3lbQFtzO0sogFhaUky/CD1QNTLOLiRYnSd604fEksxgYyYjNCdNNfnARARmiEyNKmqQHJ0lTPCzyirUgOzxM0rLSK8C9WlimZxUEIrwNQMsXtM61Y6VIGtZ8t+0rjfm4j7uvwYa6k/iqm2b6aD5GfTqVTafEvEJvi8SSLE4irpv/ADmBz1WExrRR3gKTBaECG0AAR0EiCWokCASFJaKcYJAzClG8uXFYICKke0gWOqQFEeQpJA/SplcMkBDFaSSBU0uwnxSSQN05fEfiPsJJIHOMpqbwyQKG/f1mcySQFflKU3MkkBDv9ZS+8kkB3/f0joNpJIFph6SSQNFDefGuP/8AV4n/AM9X/eYZIGKpKzJJAgkhkgQTTTkkgXJIYZICNziX0Py/UySQHSWiSSAWlc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92" name="Picture 8" descr="http://www.pastreunited.com/sitebuildercontent/sitebuilderpictures/Sm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191000"/>
            <a:ext cx="381000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Clean Air 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/>
              <a:t>Initially, the law ( in USA) required the EPA to </a:t>
            </a:r>
            <a:r>
              <a:rPr lang="en-US" b="1" u="sng" dirty="0" smtClean="0">
                <a:solidFill>
                  <a:srgbClr val="FF0000"/>
                </a:solidFill>
              </a:rPr>
              <a:t>set and enforce limits </a:t>
            </a:r>
            <a:r>
              <a:rPr lang="en-US" dirty="0" smtClean="0"/>
              <a:t>for 6 different air pollutants.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These are called criteria pollutants.</a:t>
            </a:r>
            <a:endParaRPr lang="en-US" dirty="0"/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Sulfur Dioxide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Carbon Monoxide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Particulates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Ozone</a:t>
            </a:r>
            <a:endParaRPr lang="en-US" dirty="0"/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Nitrogen Oxides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73B-0A50-4771-A4BA-D85FB75D7F43}" type="slidenum">
              <a:rPr lang="en-US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785659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dirty="0" smtClean="0">
                <a:solidFill>
                  <a:srgbClr val="FF0000"/>
                </a:solidFill>
              </a:rPr>
              <a:t>Criteria </a:t>
            </a:r>
            <a:r>
              <a:rPr lang="en-US" sz="5400" dirty="0">
                <a:solidFill>
                  <a:srgbClr val="FF0000"/>
                </a:solidFill>
              </a:rPr>
              <a:t>Pollutants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953000"/>
          </a:xfrm>
        </p:spPr>
        <p:txBody>
          <a:bodyPr/>
          <a:lstStyle/>
          <a:p>
            <a:pPr lvl="1" algn="l" rtl="0">
              <a:buNone/>
            </a:pPr>
            <a:r>
              <a:rPr lang="en-US" b="1" dirty="0" smtClean="0"/>
              <a:t>1.		Sulfur dioxide</a:t>
            </a:r>
            <a:endParaRPr lang="en-US" b="1" dirty="0"/>
          </a:p>
          <a:p>
            <a:pPr lvl="2" algn="l" rtl="0"/>
            <a:r>
              <a:rPr lang="en-US" dirty="0" smtClean="0"/>
              <a:t>Colorless gas often associated with “rotten eggs” smell</a:t>
            </a:r>
          </a:p>
          <a:p>
            <a:pPr lvl="2" algn="l" rtl="0"/>
            <a:r>
              <a:rPr lang="en-US" dirty="0" smtClean="0"/>
              <a:t>Forms sulfuric acid in clouds.</a:t>
            </a:r>
          </a:p>
          <a:p>
            <a:pPr lvl="2" algn="l" rtl="0"/>
            <a:r>
              <a:rPr lang="en-US" u="sng" dirty="0" smtClean="0"/>
              <a:t>Biggest source:  coal burning power plants</a:t>
            </a:r>
          </a:p>
          <a:p>
            <a:pPr lvl="1" algn="l" rtl="0">
              <a:buNone/>
            </a:pPr>
            <a:endParaRPr lang="en-US" u="sng" dirty="0"/>
          </a:p>
          <a:p>
            <a:pPr lvl="1" algn="l" rtl="0">
              <a:buNone/>
            </a:pPr>
            <a:r>
              <a:rPr lang="en-US" b="1" dirty="0" smtClean="0"/>
              <a:t>2.		Nitrogen oxides</a:t>
            </a:r>
            <a:endParaRPr lang="en-US" b="1" dirty="0"/>
          </a:p>
          <a:p>
            <a:pPr lvl="2" algn="l" rtl="0"/>
            <a:r>
              <a:rPr lang="en-US" dirty="0" smtClean="0"/>
              <a:t>Reddish brown gas</a:t>
            </a:r>
          </a:p>
          <a:p>
            <a:pPr lvl="2" algn="l" rtl="0"/>
            <a:r>
              <a:rPr lang="en-US" u="sng" dirty="0" smtClean="0"/>
              <a:t>Reacts with water vapor to form nitric acid (HNO</a:t>
            </a:r>
            <a:r>
              <a:rPr lang="en-US" sz="1600" u="sng" dirty="0" smtClean="0"/>
              <a:t>3</a:t>
            </a:r>
            <a:r>
              <a:rPr lang="en-US" u="sng" dirty="0" smtClean="0"/>
              <a:t>)</a:t>
            </a:r>
          </a:p>
          <a:p>
            <a:pPr lvl="2" algn="l" rtl="0"/>
            <a:r>
              <a:rPr lang="en-US" u="sng" dirty="0" smtClean="0"/>
              <a:t>Reacts with sunlight to form smog</a:t>
            </a:r>
          </a:p>
          <a:p>
            <a:pPr lvl="2" algn="l" rtl="0"/>
            <a:r>
              <a:rPr lang="en-US" u="sng" dirty="0" smtClean="0"/>
              <a:t>Biggest source:  car exhaust (traffic)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D7E-7936-45E3-A6BF-25ED0DB39360}" type="slidenum">
              <a:rPr lang="en-US">
                <a:solidFill>
                  <a:schemeClr val="tx1"/>
                </a:solidFill>
              </a:rPr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Criteria Pollutants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382000" cy="5334000"/>
          </a:xfrm>
        </p:spPr>
        <p:txBody>
          <a:bodyPr>
            <a:normAutofit fontScale="85000" lnSpcReduction="10000"/>
          </a:bodyPr>
          <a:lstStyle/>
          <a:p>
            <a:pPr lvl="1" algn="l" rtl="0">
              <a:buNone/>
            </a:pPr>
            <a:r>
              <a:rPr lang="en-US" sz="3900" dirty="0" smtClean="0">
                <a:solidFill>
                  <a:srgbClr val="FF0000"/>
                </a:solidFill>
              </a:rPr>
              <a:t>3.		Carbon Monoxide</a:t>
            </a:r>
            <a:endParaRPr lang="en-US" sz="3900" dirty="0">
              <a:solidFill>
                <a:srgbClr val="FF0000"/>
              </a:solidFill>
            </a:endParaRPr>
          </a:p>
          <a:p>
            <a:pPr lvl="2" algn="l" rtl="0"/>
            <a:r>
              <a:rPr lang="en-US" sz="3900" u="sng" dirty="0" smtClean="0">
                <a:solidFill>
                  <a:srgbClr val="FF0000"/>
                </a:solidFill>
              </a:rPr>
              <a:t>Colorless, odorless, highly toxic gas</a:t>
            </a:r>
          </a:p>
          <a:p>
            <a:pPr lvl="2" algn="l" rtl="0"/>
            <a:r>
              <a:rPr lang="en-US" sz="3900" u="sng" dirty="0" smtClean="0">
                <a:solidFill>
                  <a:srgbClr val="FF0000"/>
                </a:solidFill>
              </a:rPr>
              <a:t>Binds to hemoglobin in red blood cells, interfering with oxygen transport</a:t>
            </a:r>
          </a:p>
          <a:p>
            <a:pPr lvl="2" algn="l" rtl="0"/>
            <a:r>
              <a:rPr lang="en-US" sz="3900" u="sng" dirty="0" smtClean="0">
                <a:solidFill>
                  <a:srgbClr val="FF0000"/>
                </a:solidFill>
              </a:rPr>
              <a:t>Biggest source:  car exhaust</a:t>
            </a:r>
          </a:p>
          <a:p>
            <a:pPr lvl="2" algn="l" rtl="0"/>
            <a:endParaRPr lang="en-US" sz="3100" u="sng" dirty="0"/>
          </a:p>
          <a:p>
            <a:pPr lvl="1" algn="l" rtl="0">
              <a:buNone/>
            </a:pPr>
            <a:r>
              <a:rPr lang="en-US" sz="3000" b="1" dirty="0" smtClean="0"/>
              <a:t>4.		Particulate Matter</a:t>
            </a:r>
            <a:endParaRPr lang="en-US" sz="3000" b="1" dirty="0"/>
          </a:p>
          <a:p>
            <a:pPr lvl="2" algn="l" rtl="0"/>
            <a:r>
              <a:rPr lang="en-US" sz="3100" dirty="0" smtClean="0"/>
              <a:t>Dust, ash, soot, lint, smoke, pollen, spores, and all other suspended matter.</a:t>
            </a:r>
          </a:p>
          <a:p>
            <a:pPr lvl="2" algn="l" rtl="0"/>
            <a:r>
              <a:rPr lang="en-US" sz="3100" u="sng" dirty="0" smtClean="0"/>
              <a:t>Cause the most visibility problems</a:t>
            </a:r>
          </a:p>
          <a:p>
            <a:pPr lvl="2" algn="l" rtl="0"/>
            <a:r>
              <a:rPr lang="en-US" sz="3100" u="sng" dirty="0" smtClean="0"/>
              <a:t>Biggest source:  unpaved road dust and construction</a:t>
            </a:r>
            <a:endParaRPr lang="en-US" sz="31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D7E-7936-45E3-A6BF-25ED0DB39360}" type="slidenum">
              <a:rPr lang="en-US">
                <a:solidFill>
                  <a:schemeClr val="tx1"/>
                </a:solidFill>
              </a:rPr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Criteria Pollutants</a:t>
            </a:r>
            <a:endParaRPr lang="en-US" dirty="0"/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686800" cy="5334000"/>
          </a:xfrm>
        </p:spPr>
        <p:txBody>
          <a:bodyPr>
            <a:normAutofit lnSpcReduction="10000"/>
          </a:bodyPr>
          <a:lstStyle/>
          <a:p>
            <a:pPr lvl="1" algn="l" rtl="0">
              <a:buNone/>
            </a:pPr>
            <a:r>
              <a:rPr lang="en-US" sz="3000" b="1" dirty="0" smtClean="0"/>
              <a:t>5.		Ozone</a:t>
            </a:r>
            <a:endParaRPr lang="en-US" sz="3000" b="1" dirty="0"/>
          </a:p>
          <a:p>
            <a:pPr lvl="2" algn="l" rtl="0"/>
            <a:r>
              <a:rPr lang="en-US" sz="3100" dirty="0" smtClean="0"/>
              <a:t>Molecule made of three oxygen atoms       O</a:t>
            </a:r>
            <a:r>
              <a:rPr lang="en-US" sz="2200" dirty="0" smtClean="0"/>
              <a:t>3</a:t>
            </a:r>
            <a:endParaRPr lang="en-US" sz="3100" dirty="0" smtClean="0"/>
          </a:p>
          <a:p>
            <a:pPr lvl="2" algn="l" rtl="0"/>
            <a:r>
              <a:rPr lang="en-US" sz="3100" dirty="0" smtClean="0"/>
              <a:t>Pale blue gas, odor resembling chlorine bleach</a:t>
            </a:r>
          </a:p>
          <a:p>
            <a:pPr lvl="2" algn="l" rtl="0"/>
            <a:r>
              <a:rPr lang="en-US" sz="3100" u="sng" dirty="0" smtClean="0"/>
              <a:t>Secondary pollutant; not released directly</a:t>
            </a:r>
          </a:p>
          <a:p>
            <a:pPr lvl="2" algn="l" rtl="0"/>
            <a:endParaRPr lang="en-US" sz="3100" dirty="0"/>
          </a:p>
          <a:p>
            <a:pPr lvl="1" algn="l" rtl="0">
              <a:buNone/>
            </a:pPr>
            <a:r>
              <a:rPr lang="en-US" sz="3000" b="1" dirty="0" smtClean="0"/>
              <a:t>6.		Lead</a:t>
            </a:r>
            <a:endParaRPr lang="en-US" sz="3000" b="1" dirty="0"/>
          </a:p>
          <a:p>
            <a:pPr lvl="2" algn="l" rtl="0"/>
            <a:r>
              <a:rPr lang="en-US" sz="3100" dirty="0" smtClean="0"/>
              <a:t>Enters the air as particles or part of dust.</a:t>
            </a:r>
          </a:p>
          <a:p>
            <a:pPr lvl="2" algn="l" rtl="0"/>
            <a:r>
              <a:rPr lang="en-US" sz="3100" u="sng" dirty="0" smtClean="0"/>
              <a:t>The biggest source used to be exhaust from cars using leaded </a:t>
            </a:r>
            <a:r>
              <a:rPr lang="en-US" sz="3100" u="sng" dirty="0" smtClean="0"/>
              <a:t>gas</a:t>
            </a:r>
            <a:endParaRPr lang="en-US" sz="31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D7E-7936-45E3-A6BF-25ED0DB39360}" type="slidenum">
              <a:rPr lang="en-US">
                <a:solidFill>
                  <a:schemeClr val="tx1"/>
                </a:solidFill>
              </a:rPr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86600" y="175260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Clean Air Act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Clean Air Act was amended in 1990 and included additional provisions and controls for:</a:t>
            </a:r>
            <a:endParaRPr lang="en-US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Acid Rain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Urban Smog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Toxic </a:t>
            </a:r>
            <a:r>
              <a:rPr lang="en-US" dirty="0" smtClean="0"/>
              <a:t>and Hazardous Air </a:t>
            </a:r>
            <a:r>
              <a:rPr lang="en-US" dirty="0"/>
              <a:t>Pollutants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Protection of the Ozone Layer</a:t>
            </a:r>
            <a:endParaRPr lang="en-US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Leakage of </a:t>
            </a:r>
            <a:r>
              <a:rPr lang="en-US" dirty="0"/>
              <a:t>volatile </a:t>
            </a:r>
            <a:r>
              <a:rPr lang="en-US" dirty="0" smtClean="0"/>
              <a:t>organic compounds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D489-2FAD-4AC6-A74F-ED59ED034C8D}" type="slidenum">
              <a:rPr lang="en-US">
                <a:solidFill>
                  <a:schemeClr val="tx1"/>
                </a:solidFill>
              </a:rPr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Other Major </a:t>
            </a:r>
            <a:r>
              <a:rPr lang="en-US" dirty="0"/>
              <a:t>Pollutants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pPr lvl="1" algn="l" rtl="0"/>
            <a:r>
              <a:rPr lang="en-US" sz="3200" b="1" dirty="0" smtClean="0"/>
              <a:t>Volatile organic compounds</a:t>
            </a:r>
          </a:p>
          <a:p>
            <a:pPr lvl="2" algn="l" rtl="0"/>
            <a:r>
              <a:rPr lang="en-US" sz="2800" dirty="0" smtClean="0"/>
              <a:t>Organic (carbon-based) gases like methane (CH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 that can decompose or react easily, forming carbon dioxide or carbon monoxide in the air.</a:t>
            </a:r>
          </a:p>
          <a:p>
            <a:pPr lvl="2" algn="l" rtl="0"/>
            <a:r>
              <a:rPr lang="en-US" sz="2800" dirty="0" smtClean="0"/>
              <a:t>Biggest sources: </a:t>
            </a:r>
          </a:p>
          <a:p>
            <a:pPr lvl="2" algn="l" rtl="0"/>
            <a:r>
              <a:rPr lang="en-US" sz="3600" u="sng" dirty="0" smtClean="0">
                <a:solidFill>
                  <a:srgbClr val="FF0000"/>
                </a:solidFill>
              </a:rPr>
              <a:t>Spilled/leaking gasoline that evaporates</a:t>
            </a:r>
          </a:p>
          <a:p>
            <a:pPr lvl="2" algn="l" rtl="0"/>
            <a:r>
              <a:rPr lang="en-US" sz="3600" u="sng" dirty="0" smtClean="0">
                <a:solidFill>
                  <a:srgbClr val="FF0000"/>
                </a:solidFill>
              </a:rPr>
              <a:t>Paint and paint cleaners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D7E-7936-45E3-A6BF-25ED0DB39360}" type="slidenum">
              <a:rPr lang="en-US">
                <a:solidFill>
                  <a:schemeClr val="tx1"/>
                </a:solidFill>
              </a:rPr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Acid Deposition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4953000"/>
          </a:xfrm>
        </p:spPr>
        <p:txBody>
          <a:bodyPr/>
          <a:lstStyle/>
          <a:p>
            <a:pPr algn="l" rtl="0"/>
            <a:r>
              <a:rPr lang="en-US" dirty="0"/>
              <a:t>Acid Precipitation </a:t>
            </a:r>
            <a:r>
              <a:rPr lang="en-US" dirty="0" smtClean="0"/>
              <a:t>– Rainfall or snowfall that contains an lower than normal </a:t>
            </a:r>
            <a:r>
              <a:rPr lang="en-US" dirty="0" err="1" smtClean="0"/>
              <a:t>pH.</a:t>
            </a:r>
            <a:endParaRPr lang="en-US" dirty="0"/>
          </a:p>
          <a:p>
            <a:pPr lvl="1" algn="l" rtl="0"/>
            <a:r>
              <a:rPr lang="en-US" dirty="0"/>
              <a:t>pH scale ranges from 0-14.</a:t>
            </a:r>
          </a:p>
          <a:p>
            <a:pPr lvl="2" algn="l" rtl="0"/>
            <a:r>
              <a:rPr lang="en-US" dirty="0"/>
              <a:t>7 = Neutral;  &lt;7 = Acidic; &gt;7 = Basic</a:t>
            </a:r>
          </a:p>
          <a:p>
            <a:pPr lvl="1" algn="l" rtl="0"/>
            <a:r>
              <a:rPr lang="en-US" sz="3200" dirty="0">
                <a:solidFill>
                  <a:srgbClr val="FF0000"/>
                </a:solidFill>
              </a:rPr>
              <a:t>Unpolluted rain generally has </a:t>
            </a:r>
            <a:r>
              <a:rPr lang="en-US" sz="3200" u="sng" dirty="0">
                <a:solidFill>
                  <a:srgbClr val="FF0000"/>
                </a:solidFill>
              </a:rPr>
              <a:t>pH of 5.6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lvl="2" algn="l" rtl="0"/>
            <a:r>
              <a:rPr lang="en-US" dirty="0"/>
              <a:t>Carbonic acid from atmospheric CO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lvl="1" algn="l" rtl="0"/>
            <a:r>
              <a:rPr lang="en-US" dirty="0"/>
              <a:t>In industrialized areas, </a:t>
            </a:r>
            <a:r>
              <a:rPr lang="en-US" dirty="0" smtClean="0"/>
              <a:t>the pH level can reach as low as 4.3</a:t>
            </a:r>
          </a:p>
          <a:p>
            <a:pPr lvl="2" algn="l" rtl="0"/>
            <a:r>
              <a:rPr lang="en-US" dirty="0" smtClean="0"/>
              <a:t>Rain of pH 2.1 was recorded in the 1970s and 1980s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E8E-F5AD-49E6-80BA-1B0E1E305A21}" type="slidenum">
              <a:rPr lang="en-US">
                <a:solidFill>
                  <a:schemeClr val="tx1"/>
                </a:solidFill>
              </a:rPr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Climate Processes And Air Pollution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5334000"/>
          </a:xfrm>
        </p:spPr>
        <p:txBody>
          <a:bodyPr/>
          <a:lstStyle/>
          <a:p>
            <a:pPr algn="l" rtl="0"/>
            <a:r>
              <a:rPr lang="en-US" dirty="0" smtClean="0"/>
              <a:t>Air pollution is defined as any contaminant added to the air that is harmful to the health of living organisms.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Due to the nature of air and wind, this pollution can </a:t>
            </a:r>
            <a:r>
              <a:rPr lang="en-US" dirty="0"/>
              <a:t>be carried great </a:t>
            </a:r>
            <a:r>
              <a:rPr lang="en-US" dirty="0" smtClean="0"/>
              <a:t>distances.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CBCF-5364-48EE-A9BC-2061F9A5F32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Acid Deposition Cont’d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0" hangingPunct="0"/>
            <a:r>
              <a:rPr lang="en-US" dirty="0"/>
              <a:t>Aquatic Effects </a:t>
            </a:r>
          </a:p>
          <a:p>
            <a:pPr lvl="2" algn="l" rtl="0"/>
            <a:r>
              <a:rPr lang="en-US" dirty="0" smtClean="0"/>
              <a:t>Fish and other aquatic organisms are extremely sensitive to pH changes.</a:t>
            </a:r>
          </a:p>
          <a:p>
            <a:pPr lvl="3" algn="l" rtl="0"/>
            <a:r>
              <a:rPr lang="en-US" sz="2800" u="sng" dirty="0" smtClean="0">
                <a:solidFill>
                  <a:srgbClr val="FF0000"/>
                </a:solidFill>
              </a:rPr>
              <a:t>pH below 5 = eggs will not hatch</a:t>
            </a:r>
          </a:p>
          <a:p>
            <a:pPr lvl="3" algn="l" rtl="0"/>
            <a:r>
              <a:rPr lang="en-US" sz="2800" u="sng" dirty="0" smtClean="0">
                <a:solidFill>
                  <a:srgbClr val="FF0000"/>
                </a:solidFill>
              </a:rPr>
              <a:t>pH below 4 = kills adult fish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8F2E-351C-4652-8DE9-F97200307997}" type="slidenum">
              <a:rPr lang="en-US">
                <a:solidFill>
                  <a:schemeClr val="tx1"/>
                </a:solidFill>
              </a:rPr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Acid Deposition Cont’d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0" hangingPunct="0">
              <a:lnSpc>
                <a:spcPct val="90000"/>
              </a:lnSpc>
            </a:pPr>
            <a:r>
              <a:rPr lang="en-US" dirty="0"/>
              <a:t>Forest Damage</a:t>
            </a:r>
          </a:p>
          <a:p>
            <a:pPr lvl="1" algn="l" rtl="0" eaLnBrk="0" hangingPunct="0">
              <a:lnSpc>
                <a:spcPct val="90000"/>
              </a:lnSpc>
            </a:pPr>
            <a:r>
              <a:rPr lang="en-US" dirty="0" smtClean="0"/>
              <a:t>Acid rain can cause the pH of soil to decrease. </a:t>
            </a:r>
          </a:p>
          <a:p>
            <a:pPr lvl="1" algn="l" rtl="0" eaLnBrk="0" hangingPunct="0">
              <a:lnSpc>
                <a:spcPct val="90000"/>
              </a:lnSpc>
            </a:pPr>
            <a:r>
              <a:rPr lang="en-US" dirty="0" smtClean="0"/>
              <a:t>This interferes with trees’ ability to absorb nutrients properly.</a:t>
            </a:r>
          </a:p>
          <a:p>
            <a:pPr lvl="1" algn="l" rtl="0" eaLnBrk="0" hangingPunct="0">
              <a:lnSpc>
                <a:spcPct val="90000"/>
              </a:lnSpc>
            </a:pPr>
            <a:endParaRPr lang="en-US" dirty="0"/>
          </a:p>
          <a:p>
            <a:pPr algn="l" rtl="0" eaLnBrk="0" hangingPunct="0">
              <a:lnSpc>
                <a:spcPct val="90000"/>
              </a:lnSpc>
            </a:pPr>
            <a:r>
              <a:rPr lang="en-US" dirty="0"/>
              <a:t>Buildings and Monuments</a:t>
            </a:r>
          </a:p>
          <a:p>
            <a:pPr lvl="1" algn="l" rtl="0" eaLnBrk="0" hangingPunct="0">
              <a:lnSpc>
                <a:spcPct val="90000"/>
              </a:lnSpc>
            </a:pPr>
            <a:r>
              <a:rPr lang="en-US" dirty="0"/>
              <a:t>Limestone and marble are </a:t>
            </a:r>
            <a:r>
              <a:rPr lang="en-US" dirty="0" smtClean="0"/>
              <a:t>slowly dissolved as they are exposed to acid rain.</a:t>
            </a:r>
            <a:endParaRPr lang="en-US" dirty="0"/>
          </a:p>
          <a:p>
            <a:pPr lvl="1" algn="l" rtl="0" eaLnBrk="0" hangingPunct="0">
              <a:lnSpc>
                <a:spcPct val="90000"/>
              </a:lnSpc>
            </a:pPr>
            <a:r>
              <a:rPr lang="en-US" dirty="0" smtClean="0"/>
              <a:t>Acid rain can also corrode steel, weakening structures like bridges.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2744-AE8D-4A45-A97C-1A706B5BDB5C}" type="slidenum">
              <a:rPr lang="en-US">
                <a:solidFill>
                  <a:schemeClr val="tx1"/>
                </a:solidFill>
              </a:rPr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150114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Tombstone in  Hamilton, 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Indoor Air Pollution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Indoor air pollution can have </a:t>
            </a:r>
            <a:r>
              <a:rPr lang="en-US" u="sng" dirty="0" smtClean="0"/>
              <a:t>more significant effects on human health</a:t>
            </a:r>
            <a:r>
              <a:rPr lang="en-US" dirty="0" smtClean="0"/>
              <a:t> than outdoor pollution.</a:t>
            </a:r>
            <a:endParaRPr lang="en-US" dirty="0"/>
          </a:p>
          <a:p>
            <a:pPr lvl="1" algn="l" rtl="0"/>
            <a:r>
              <a:rPr lang="en-US" dirty="0"/>
              <a:t>People generally spend more time indoors.</a:t>
            </a:r>
          </a:p>
          <a:p>
            <a:pPr lvl="1" algn="l" rtl="0"/>
            <a:r>
              <a:rPr lang="en-US" dirty="0" smtClean="0"/>
              <a:t>Cigarette smoke is </a:t>
            </a:r>
            <a:r>
              <a:rPr lang="en-US" dirty="0"/>
              <a:t>the most </a:t>
            </a:r>
            <a:r>
              <a:rPr lang="en-US" dirty="0" smtClean="0"/>
              <a:t>common indoor </a:t>
            </a:r>
            <a:r>
              <a:rPr lang="en-US" dirty="0"/>
              <a:t>air pollutant in the U.S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C71A-A166-4503-83FF-932481143591}" type="slidenum">
              <a:rPr lang="en-US">
                <a:solidFill>
                  <a:schemeClr val="tx1"/>
                </a:solidFill>
              </a:rPr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Indoor Air Pollution Cont’d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u="sng" dirty="0"/>
              <a:t>Less-developed countries </a:t>
            </a:r>
            <a:r>
              <a:rPr lang="en-US" dirty="0"/>
              <a:t>also suffer from indoor air pollution.</a:t>
            </a:r>
          </a:p>
          <a:p>
            <a:pPr lvl="1" algn="l" rtl="0"/>
            <a:r>
              <a:rPr lang="en-US" dirty="0"/>
              <a:t>Organic fuels make up majority of household energy.</a:t>
            </a:r>
          </a:p>
          <a:p>
            <a:pPr lvl="1" algn="l" rtl="0"/>
            <a:r>
              <a:rPr lang="en-US" dirty="0" smtClean="0"/>
              <a:t>These fuels are often </a:t>
            </a:r>
            <a:r>
              <a:rPr lang="en-US" dirty="0"/>
              <a:t>burned in </a:t>
            </a:r>
            <a:r>
              <a:rPr lang="en-US" u="sng" dirty="0"/>
              <a:t>smoky, poorly ventilated heating and cooking fires.</a:t>
            </a:r>
          </a:p>
          <a:p>
            <a:pPr algn="l" rtl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88F4-DF41-4E0E-A337-C55B345AC63D}" type="slidenum">
              <a:rPr lang="en-US">
                <a:solidFill>
                  <a:schemeClr val="tx1"/>
                </a:solidFill>
              </a:rPr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Atmospheric </a:t>
            </a:r>
            <a:r>
              <a:rPr lang="en-US" dirty="0"/>
              <a:t>Ozone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Ozone is a gas found in the upper atmosphere that blocks some UV radiation.</a:t>
            </a:r>
          </a:p>
          <a:p>
            <a:pPr algn="l" rtl="0"/>
            <a:r>
              <a:rPr lang="en-US" sz="2400" dirty="0" smtClean="0"/>
              <a:t>Scientists discovered that atmospheric ozone </a:t>
            </a:r>
            <a:r>
              <a:rPr lang="en-US" sz="2400" dirty="0"/>
              <a:t>levels were dropping rapidly </a:t>
            </a:r>
            <a:r>
              <a:rPr lang="en-US" sz="2400" dirty="0" smtClean="0"/>
              <a:t>every year, during </a:t>
            </a:r>
            <a:r>
              <a:rPr lang="en-US" sz="2400" dirty="0"/>
              <a:t>September and October.</a:t>
            </a:r>
          </a:p>
          <a:p>
            <a:pPr lvl="1" algn="l" rtl="0"/>
            <a:r>
              <a:rPr lang="en-US" dirty="0"/>
              <a:t>Occurring since at least 1960.</a:t>
            </a:r>
          </a:p>
          <a:p>
            <a:pPr lvl="1" algn="l" rtl="0"/>
            <a:r>
              <a:rPr lang="en-US" dirty="0" smtClean="0"/>
              <a:t>A </a:t>
            </a:r>
            <a:r>
              <a:rPr lang="en-US" dirty="0"/>
              <a:t>1% decrease in ozone results in a 2% increase in UV rays reaching the earth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sz="3200" b="1" u="sng" dirty="0" smtClean="0">
                <a:solidFill>
                  <a:srgbClr val="FF0000"/>
                </a:solidFill>
              </a:rPr>
              <a:t>The ozone was being depleted by pollutants containing chlorine.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79CB-723B-46DC-852D-F2ACE43CE1AE}" type="slidenum">
              <a:rPr lang="en-US">
                <a:solidFill>
                  <a:schemeClr val="tx1"/>
                </a:solidFill>
              </a:rPr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Stratospheric Ozone Cont’d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concentration of pollution at the poles and other factors caused chlorine pollution to be concentrated in Antarctica.</a:t>
            </a:r>
          </a:p>
          <a:p>
            <a:pPr lvl="2" algn="l" rtl="0"/>
            <a:r>
              <a:rPr lang="en-US" b="1" dirty="0" smtClean="0"/>
              <a:t>When the sun </a:t>
            </a:r>
            <a:r>
              <a:rPr lang="en-US" b="1" dirty="0"/>
              <a:t>returns in the spring, </a:t>
            </a:r>
            <a:r>
              <a:rPr lang="en-US" b="1" dirty="0" smtClean="0"/>
              <a:t>the energy </a:t>
            </a:r>
            <a:r>
              <a:rPr lang="en-US" b="1" dirty="0"/>
              <a:t>liberates the chlorine </a:t>
            </a:r>
            <a:r>
              <a:rPr lang="en-US" b="1" dirty="0" smtClean="0"/>
              <a:t>from ice.</a:t>
            </a:r>
          </a:p>
          <a:p>
            <a:pPr lvl="2" algn="l" rtl="0"/>
            <a:r>
              <a:rPr lang="en-US" b="1" dirty="0" smtClean="0"/>
              <a:t>Chlorine causes ozone (O</a:t>
            </a:r>
            <a:r>
              <a:rPr lang="en-US" b="1" baseline="-25000" dirty="0" smtClean="0"/>
              <a:t>3</a:t>
            </a:r>
            <a:r>
              <a:rPr lang="en-US" b="1" dirty="0" smtClean="0"/>
              <a:t>) to be broken down into oxygen (O</a:t>
            </a:r>
            <a:r>
              <a:rPr lang="en-US" b="1" baseline="-25000" dirty="0" smtClean="0"/>
              <a:t>2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B2A-5C9F-4690-AA78-FBE5DB2B1A2C}" type="slidenum">
              <a:rPr lang="en-US">
                <a:solidFill>
                  <a:schemeClr val="tx1"/>
                </a:solidFill>
              </a:rPr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Montreal Protocol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main pollutant behind ozone depletion was </a:t>
            </a:r>
            <a:r>
              <a:rPr lang="en-US" sz="4000" b="1" dirty="0" err="1" smtClean="0">
                <a:solidFill>
                  <a:srgbClr val="FF0000"/>
                </a:solidFill>
              </a:rPr>
              <a:t>Chloroflurocarbons</a:t>
            </a:r>
            <a:r>
              <a:rPr lang="en-US" sz="4000" b="1" dirty="0" smtClean="0">
                <a:solidFill>
                  <a:srgbClr val="FF0000"/>
                </a:solidFill>
              </a:rPr>
              <a:t> (CFCs).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algn="l" rtl="0"/>
            <a:r>
              <a:rPr lang="en-US" u="sng" dirty="0" smtClean="0"/>
              <a:t>Used in coolants (refrigerators, air conditioners) and aerosols (hair spray, spray paint).</a:t>
            </a:r>
          </a:p>
          <a:p>
            <a:pPr algn="l" rtl="0"/>
            <a:r>
              <a:rPr lang="en-US" dirty="0" smtClean="0"/>
              <a:t>The Montreal Protocol was passed in 1989.</a:t>
            </a:r>
          </a:p>
          <a:p>
            <a:pPr lvl="1" algn="l" rtl="0"/>
            <a:r>
              <a:rPr lang="en-US" dirty="0" smtClean="0"/>
              <a:t>Countries agreed to phase out CFC use by the year 2000.</a:t>
            </a:r>
          </a:p>
          <a:p>
            <a:pPr lvl="1" algn="l" rtl="0"/>
            <a:r>
              <a:rPr lang="en-US" dirty="0" smtClean="0"/>
              <a:t>CFC levels in the atmosphere decreased and the ozone layer is beginning to recover.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B2A-5C9F-4690-AA78-FBE5DB2B1A2C}" type="slidenum">
              <a:rPr lang="en-US">
                <a:solidFill>
                  <a:schemeClr val="tx1"/>
                </a:solidFill>
              </a:rPr>
              <a:pPr/>
              <a:t>28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CFC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431-410A-47DF-8815-6EBBC5F34250}" type="slidenum">
              <a:rPr lang="en-US">
                <a:solidFill>
                  <a:schemeClr val="tx1"/>
                </a:solidFill>
              </a:rPr>
              <a:pPr/>
              <a:t>29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447800"/>
            <a:ext cx="8575675" cy="4987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Long-Range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56B5-FAC0-42F4-9FBB-6E8A8C18E4C6}" type="slidenum">
              <a:rPr lang="en-US"/>
              <a:pPr/>
              <a:t>3</a:t>
            </a:fld>
            <a:endParaRPr lang="en-US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55050" cy="499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EFFECTS OF AIR POLLUTION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algn="l" rtl="0"/>
            <a:r>
              <a:rPr lang="en-US" dirty="0"/>
              <a:t>Human Health</a:t>
            </a:r>
          </a:p>
          <a:p>
            <a:pPr lvl="1" algn="l" rtl="0"/>
            <a:r>
              <a:rPr lang="en-US" dirty="0"/>
              <a:t>EPA estimates each year 50,000 people die prematurely from illnesses related to air pollution.</a:t>
            </a:r>
          </a:p>
          <a:p>
            <a:pPr lvl="2" algn="l" rtl="0"/>
            <a:r>
              <a:rPr lang="en-US" dirty="0"/>
              <a:t>Likelihood of suffering ill health is related to </a:t>
            </a:r>
            <a:r>
              <a:rPr lang="en-US" sz="3200" u="sng" dirty="0">
                <a:solidFill>
                  <a:srgbClr val="FF0000"/>
                </a:solidFill>
              </a:rPr>
              <a:t>intensity</a:t>
            </a:r>
            <a:r>
              <a:rPr lang="en-US" sz="3200" dirty="0">
                <a:solidFill>
                  <a:srgbClr val="FF0000"/>
                </a:solidFill>
              </a:rPr>
              <a:t> and </a:t>
            </a:r>
            <a:r>
              <a:rPr lang="en-US" sz="3200" u="sng" dirty="0">
                <a:solidFill>
                  <a:srgbClr val="FF0000"/>
                </a:solidFill>
              </a:rPr>
              <a:t>duration</a:t>
            </a:r>
            <a:r>
              <a:rPr lang="en-US" sz="3200" dirty="0">
                <a:solidFill>
                  <a:srgbClr val="FF0000"/>
                </a:solidFill>
              </a:rPr>
              <a:t> of exposure.</a:t>
            </a:r>
            <a:endParaRPr lang="en-US" dirty="0">
              <a:solidFill>
                <a:srgbClr val="FF0000"/>
              </a:solidFill>
            </a:endParaRPr>
          </a:p>
          <a:p>
            <a:pPr lvl="2" algn="l" rtl="0"/>
            <a:r>
              <a:rPr lang="en-US" sz="3600" u="sng" dirty="0">
                <a:solidFill>
                  <a:srgbClr val="FF0000"/>
                </a:solidFill>
              </a:rPr>
              <a:t>Inhalation is the most common route</a:t>
            </a:r>
            <a:r>
              <a:rPr lang="en-US" u="sng" dirty="0"/>
              <a:t>, but absorption through the skin and consumption via food can also occur.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9C4-602A-4E7D-8E59-EFEB940A94B0}" type="slidenum">
              <a:rPr lang="en-US">
                <a:solidFill>
                  <a:schemeClr val="tx1"/>
                </a:solidFill>
              </a:rPr>
              <a:pPr/>
              <a:t>30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Plant Pathology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Chemical pollutants can directly damage plants, or can cause indirect damage by disrupting normal growth and development </a:t>
            </a:r>
            <a:r>
              <a:rPr lang="en-US" dirty="0" smtClean="0"/>
              <a:t>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D72-BEBF-44D0-901F-74FC18BA5E2D}" type="slidenum">
              <a:rPr lang="en-US">
                <a:solidFill>
                  <a:schemeClr val="tx1"/>
                </a:solidFill>
              </a:rPr>
              <a:pPr/>
              <a:t>31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Visibility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1828800"/>
          </a:xfrm>
        </p:spPr>
        <p:txBody>
          <a:bodyPr/>
          <a:lstStyle/>
          <a:p>
            <a:pPr algn="l" rtl="0"/>
            <a:r>
              <a:rPr lang="en-US" dirty="0" smtClean="0"/>
              <a:t>The production of pollution haze or smog can reduce visibility by as much as 80 percent.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42" name="Picture 2" descr="http://www.asu.edu/clas/grandcanyonhistory/images/history/visualarts/winhaze_N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6105767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AIR POLLUTION CONTROL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 smtClean="0"/>
              <a:t>Most </a:t>
            </a:r>
            <a:r>
              <a:rPr lang="en-US" dirty="0"/>
              <a:t>effective strategy for controlling pollution </a:t>
            </a:r>
            <a:r>
              <a:rPr lang="en-US" dirty="0" smtClean="0"/>
              <a:t>is </a:t>
            </a:r>
            <a:r>
              <a:rPr lang="en-US" sz="4000" b="1" u="sng" dirty="0" smtClean="0"/>
              <a:t>to not produce it in the first place.</a:t>
            </a:r>
            <a:endParaRPr lang="en-US" b="1" u="sng" dirty="0"/>
          </a:p>
          <a:p>
            <a:pPr algn="l" rtl="0"/>
            <a:r>
              <a:rPr lang="en-US" sz="2400" i="1" dirty="0" smtClean="0"/>
              <a:t>Particulate </a:t>
            </a:r>
            <a:r>
              <a:rPr lang="en-US" sz="2400" i="1" dirty="0"/>
              <a:t>Removal - Remove particles physically by trapping them in a porous mesh which allows air to pass through but holds back solids.</a:t>
            </a:r>
          </a:p>
          <a:p>
            <a:pPr algn="l" rtl="0"/>
            <a:r>
              <a:rPr lang="en-US" sz="2400" i="1" dirty="0"/>
              <a:t>Electrostatic Precipitators </a:t>
            </a:r>
            <a:r>
              <a:rPr lang="en-US" sz="2400" i="1" dirty="0" smtClean="0"/>
              <a:t>– Pass air across electrically charged plates that attract the particles of pollution.</a:t>
            </a:r>
            <a:endParaRPr lang="en-US" sz="2400" i="1" dirty="0"/>
          </a:p>
          <a:p>
            <a:pPr lvl="2"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AAB2-2FB1-47C0-9C20-D1A2E4758F3F}" type="slidenum">
              <a:rPr lang="en-US">
                <a:solidFill>
                  <a:schemeClr val="tx1"/>
                </a:solidFill>
              </a:rPr>
              <a:pPr/>
              <a:t>33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 descr="c:\final files\chapt09\Art\color_art_library\09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1"/>
            <a:ext cx="78486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Reducing Pollution</a:t>
            </a:r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Sulfur </a:t>
            </a:r>
            <a:r>
              <a:rPr lang="en-US" sz="3600" b="1" dirty="0" smtClean="0">
                <a:solidFill>
                  <a:srgbClr val="FF0000"/>
                </a:solidFill>
              </a:rPr>
              <a:t>Dioxide Reduction</a:t>
            </a:r>
            <a:endParaRPr lang="en-US" sz="3600" b="1" dirty="0">
              <a:solidFill>
                <a:srgbClr val="FF0000"/>
              </a:solidFill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Heating Fuel </a:t>
            </a:r>
            <a:r>
              <a:rPr lang="en-US" dirty="0">
                <a:solidFill>
                  <a:srgbClr val="FF0000"/>
                </a:solidFill>
              </a:rPr>
              <a:t>Switching</a:t>
            </a:r>
          </a:p>
          <a:p>
            <a:pPr marL="1371600" lvl="2" indent="-457200" algn="l" rtl="0">
              <a:buFont typeface="+mj-lt"/>
              <a:buAutoNum type="alphaLcPeriod"/>
            </a:pPr>
            <a:r>
              <a:rPr lang="en-US" dirty="0"/>
              <a:t>Switch from soft coal with a high sulfur content </a:t>
            </a:r>
            <a:r>
              <a:rPr lang="en-US" dirty="0" smtClean="0"/>
              <a:t>(like was used in London in 1952) to </a:t>
            </a:r>
            <a:r>
              <a:rPr lang="en-US" dirty="0"/>
              <a:t>low sulfur coal.</a:t>
            </a:r>
          </a:p>
          <a:p>
            <a:pPr marL="1371600" lvl="2" indent="-457200" algn="l" rtl="0">
              <a:buFont typeface="+mj-lt"/>
              <a:buAutoNum type="alphaLcPeriod"/>
            </a:pPr>
            <a:r>
              <a:rPr lang="en-US" dirty="0"/>
              <a:t>Change to another fuel (natural gas).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Limestone Injection</a:t>
            </a:r>
          </a:p>
          <a:p>
            <a:pPr lvl="2" algn="l" rtl="0"/>
            <a:r>
              <a:rPr lang="en-US" dirty="0"/>
              <a:t>Can reduce sulfur emissions by 90% by mixing crushed limestone with coal before it is fed into a boiler.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2BAF-4AAB-4651-93CE-532E16228D48}" type="slidenum">
              <a:rPr lang="en-US">
                <a:solidFill>
                  <a:schemeClr val="tx1"/>
                </a:solidFill>
              </a:rPr>
              <a:pPr/>
              <a:t>35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7" name="Picture 3" descr="c:\final files\chapt09\Art\color_art_library\09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609601"/>
            <a:ext cx="7545387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 Pollution Classification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1054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800" b="1" dirty="0" smtClean="0"/>
              <a:t>Primary Pollutants</a:t>
            </a:r>
          </a:p>
          <a:p>
            <a:pPr lvl="1" algn="l" rtl="0">
              <a:buNone/>
            </a:pPr>
            <a:r>
              <a:rPr lang="en-US" dirty="0" smtClean="0"/>
              <a:t>Released directly into the air</a:t>
            </a:r>
          </a:p>
          <a:p>
            <a:pPr algn="l" rtl="0"/>
            <a:r>
              <a:rPr lang="en-US" sz="2800" b="1" dirty="0" smtClean="0"/>
              <a:t>Secondary Pollutants</a:t>
            </a:r>
          </a:p>
          <a:p>
            <a:pPr lvl="1" algn="l" rtl="0">
              <a:buNone/>
            </a:pPr>
            <a:r>
              <a:rPr lang="en-US" dirty="0" smtClean="0"/>
              <a:t>Formed as a result of a chemical reaction in the air.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4000" dirty="0" smtClean="0"/>
              <a:t>Smog</a:t>
            </a:r>
            <a:r>
              <a:rPr lang="en-US" dirty="0" smtClean="0"/>
              <a:t>: Reaction of </a:t>
            </a:r>
            <a:r>
              <a:rPr lang="en-US" u="sng" dirty="0" smtClean="0"/>
              <a:t>sunlight with nitrogen oxide </a:t>
            </a:r>
            <a:r>
              <a:rPr lang="en-US" dirty="0" smtClean="0"/>
              <a:t>(</a:t>
            </a:r>
            <a:r>
              <a:rPr lang="en-US" dirty="0" err="1" smtClean="0"/>
              <a:t>NO</a:t>
            </a:r>
            <a:r>
              <a:rPr lang="en-US" sz="2400" dirty="0" err="1" smtClean="0"/>
              <a:t>x</a:t>
            </a:r>
            <a:r>
              <a:rPr lang="en-US" dirty="0" smtClean="0"/>
              <a:t>), the </a:t>
            </a:r>
            <a:r>
              <a:rPr lang="en-US" dirty="0"/>
              <a:t>words smoke and fog</a:t>
            </a:r>
            <a:endParaRPr lang="en-US" dirty="0" smtClean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600" dirty="0" smtClean="0"/>
              <a:t>Acid Rain: </a:t>
            </a:r>
            <a:r>
              <a:rPr lang="en-US" dirty="0" smtClean="0"/>
              <a:t>Reaction of </a:t>
            </a:r>
            <a:r>
              <a:rPr lang="en-US" u="sng" dirty="0" smtClean="0"/>
              <a:t>sulfur dioxide (SO</a:t>
            </a:r>
            <a:r>
              <a:rPr lang="en-US" sz="1800" u="sng" dirty="0" smtClean="0"/>
              <a:t>2</a:t>
            </a:r>
            <a:r>
              <a:rPr lang="en-US" u="sng" dirty="0" smtClean="0"/>
              <a:t>) with water </a:t>
            </a:r>
            <a:r>
              <a:rPr lang="en-US" dirty="0" smtClean="0"/>
              <a:t>to form sulfuric acid.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600" dirty="0" smtClean="0"/>
              <a:t>Ozone</a:t>
            </a:r>
            <a:r>
              <a:rPr lang="en-US" dirty="0" smtClean="0"/>
              <a:t>: </a:t>
            </a:r>
            <a:r>
              <a:rPr lang="en-US" dirty="0"/>
              <a:t>Tropospheric, or ground level ozone, is not emitted directly into the air, but is created by </a:t>
            </a:r>
            <a:r>
              <a:rPr lang="en-US" dirty="0">
                <a:solidFill>
                  <a:srgbClr val="FF0000"/>
                </a:solidFill>
              </a:rPr>
              <a:t>chemical reactions between oxides of nitrogen (</a:t>
            </a:r>
            <a:r>
              <a:rPr lang="en-US" dirty="0" err="1">
                <a:solidFill>
                  <a:srgbClr val="FF0000"/>
                </a:solidFill>
              </a:rPr>
              <a:t>NOx</a:t>
            </a:r>
            <a:r>
              <a:rPr lang="en-US" dirty="0">
                <a:solidFill>
                  <a:srgbClr val="FF0000"/>
                </a:solidFill>
              </a:rPr>
              <a:t>) and volatile organic compounds (VOC).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10A1-1288-4245-9F11-5C2E7D4A8EA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3733800" y="1295400"/>
            <a:ext cx="11414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477003" y="2590797"/>
            <a:ext cx="609600" cy="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76800" y="457200"/>
            <a:ext cx="38100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Concentration of Air Pollutants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Ozone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b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Particulate Matter (TSP, PM10)</a:t>
            </a:r>
            <a:endParaRPr lang="en-US" sz="15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NOx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Lead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895600"/>
            <a:ext cx="4038600" cy="3733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ASSOCIATED FACTORS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defRPr/>
            </a:pPr>
            <a:endParaRPr lang="en-US" sz="15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Environmental Factors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Physical Environment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Temperature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Humidity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Altitude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Climatic Changes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Geographical Distribution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Distance From the Main Roads</a:t>
            </a:r>
          </a:p>
          <a:p>
            <a:pPr marL="800100" lvl="1" indent="-34290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Closed Area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 Factors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History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Socioeconomic Status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Indoor Air Quality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Demographics </a:t>
            </a:r>
          </a:p>
          <a:p>
            <a:pPr>
              <a:buFontTx/>
              <a:buChar char="•"/>
              <a:defRPr/>
            </a:pPr>
            <a:endParaRPr lang="en-US" sz="1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0" lang="en-US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2895600"/>
            <a:ext cx="3810000" cy="3733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HEALTH EFFECTS</a:t>
            </a:r>
          </a:p>
          <a:p>
            <a:pPr algn="ctr">
              <a:defRPr/>
            </a:pP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Respiratory  Symptoms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Cough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Phlegm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Wheezing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Breathlessness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Respiratory diseases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Bronchitis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Pneumonia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Hay fever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Bronchial Asthma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Chronic Bronchitis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Medical visits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Hospital admissions</a:t>
            </a:r>
          </a:p>
          <a:p>
            <a:pPr marL="342900" indent="-342900" eaLnBrk="0" hangingPunct="0">
              <a:defRPr/>
            </a:pPr>
            <a:endParaRPr lang="en-US" sz="15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0" lang="en-US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019303" y="2628897"/>
            <a:ext cx="533399" cy="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5200" y="1295400"/>
            <a:ext cx="30479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43400" y="4724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81000" y="381000"/>
            <a:ext cx="3962400" cy="1981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AIR POLLUTION SOURCES</a:t>
            </a:r>
          </a:p>
          <a:p>
            <a:pPr>
              <a:defRPr/>
            </a:pP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Anthropogenic Activities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Industrial Activities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Combustion Fossil Fuel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en-US" sz="1500" b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Vehicular Emission</a:t>
            </a:r>
            <a:endParaRPr lang="en-US" sz="15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	Natural Processes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Air Pollution and Topography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effects of air pollution are also influenced by the shape of the land.</a:t>
            </a:r>
          </a:p>
          <a:p>
            <a:pPr algn="l" rtl="0"/>
            <a:r>
              <a:rPr lang="en-US" u="sng" dirty="0" smtClean="0">
                <a:solidFill>
                  <a:srgbClr val="FF0000"/>
                </a:solidFill>
              </a:rPr>
              <a:t>Temperature inversions </a:t>
            </a:r>
            <a:r>
              <a:rPr lang="en-US" dirty="0" smtClean="0"/>
              <a:t>occur when a layer of dense, cool air is trapped below a layer of lighter, warmer air. </a:t>
            </a:r>
            <a:r>
              <a:rPr lang="ar-JO" dirty="0" smtClean="0"/>
              <a:t>ظاهرة الانقلاب</a:t>
            </a:r>
            <a:endParaRPr lang="en-US" dirty="0" smtClean="0"/>
          </a:p>
          <a:p>
            <a:pPr lvl="1" algn="l" rtl="0"/>
            <a:r>
              <a:rPr lang="en-US" dirty="0" smtClean="0"/>
              <a:t>Most likely to occur in valleys and canyons.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 smtClean="0">
                <a:solidFill>
                  <a:srgbClr val="FF0000"/>
                </a:solidFill>
              </a:rPr>
              <a:t>Temperature Inversion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5334000"/>
          </a:xfrm>
        </p:spPr>
        <p:txBody>
          <a:bodyPr/>
          <a:lstStyle/>
          <a:p>
            <a:pPr algn="l" rtl="0"/>
            <a:r>
              <a:rPr lang="en-US" sz="2800" dirty="0" smtClean="0"/>
              <a:t>Temperature inversions trap any air pollution produced, </a:t>
            </a:r>
            <a:r>
              <a:rPr lang="en-US" sz="2800" u="sng" dirty="0" smtClean="0"/>
              <a:t>allowing it to accumulate</a:t>
            </a:r>
            <a:r>
              <a:rPr lang="en-US" sz="2800" dirty="0" smtClean="0"/>
              <a:t> to much higher than normal levels.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Two major air pollution events occurred in the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because of this phenomenon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3250" name="Picture 2" descr="http://www.globalchange.umich.edu/gctext/Inquiries/Inquiries_by_Unit/Unit_9_file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3619500" cy="4781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599"/>
            <a:ext cx="8229600" cy="746353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Air Pollution 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35814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3000" dirty="0" smtClean="0"/>
              <a:t>The Donora Fluoride Fog of 1948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400" dirty="0" smtClean="0"/>
              <a:t>In late October, the town of Donora experienced a temperature inversion.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400" dirty="0" smtClean="0"/>
              <a:t>The town is located along the Monongahela River south of Pittsburgh, within a small valley.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400" dirty="0" smtClean="0"/>
              <a:t>The main employer of the town was a US </a:t>
            </a:r>
            <a:r>
              <a:rPr lang="en-US" sz="3400" u="sng" dirty="0" smtClean="0"/>
              <a:t>Steel Zinc smelting plant.</a:t>
            </a:r>
          </a:p>
          <a:p>
            <a:pPr algn="l" rtl="0"/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5913665"/>
            <a:ext cx="2133600" cy="365125"/>
          </a:xfrm>
        </p:spPr>
        <p:txBody>
          <a:bodyPr/>
          <a:lstStyle/>
          <a:p>
            <a:fld id="{BE84E2FC-BED3-4264-ABCC-6AADC9FE4F19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44" name="Picture 4" descr="http://www.wired.com/images/article/full/2007/10/Donora_Death_Fog_63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5715000" cy="23005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Donora Fluoride Fog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Emissions of </a:t>
            </a:r>
            <a:r>
              <a:rPr lang="en-US" u="sng" dirty="0" smtClean="0"/>
              <a:t>sulfur dioxide, nitrogen dioxide, and fluoride </a:t>
            </a:r>
            <a:r>
              <a:rPr lang="en-US" dirty="0" smtClean="0"/>
              <a:t>from the zinc smelting plant began to accumulate.</a:t>
            </a:r>
          </a:p>
          <a:p>
            <a:pPr algn="l" rtl="0"/>
            <a:r>
              <a:rPr lang="en-US" dirty="0" smtClean="0"/>
              <a:t>The smog became so thick that driving was impossible.</a:t>
            </a:r>
          </a:p>
          <a:p>
            <a:pPr algn="l" rtl="0"/>
            <a:r>
              <a:rPr lang="en-US" dirty="0" smtClean="0"/>
              <a:t>The plant itself did not cease operations until 4 days later.  </a:t>
            </a:r>
          </a:p>
          <a:p>
            <a:pPr algn="l" rtl="0"/>
            <a:r>
              <a:rPr lang="en-US" dirty="0" smtClean="0"/>
              <a:t>The smog finally broke up as a rainstorm entered the area after 5 days.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E2FC-BED3-4264-ABCC-6AADC9FE4F19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83620A-BD3E-472B-A2EC-391915378FAD}"/>
</file>

<file path=customXml/itemProps2.xml><?xml version="1.0" encoding="utf-8"?>
<ds:datastoreItem xmlns:ds="http://schemas.openxmlformats.org/officeDocument/2006/customXml" ds:itemID="{F07D8344-5E6E-4FF7-BB99-B33BD33F2D9F}"/>
</file>

<file path=customXml/itemProps3.xml><?xml version="1.0" encoding="utf-8"?>
<ds:datastoreItem xmlns:ds="http://schemas.openxmlformats.org/officeDocument/2006/customXml" ds:itemID="{176E8608-165D-4F7B-8DAC-42BC6C4694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</TotalTime>
  <Words>1393</Words>
  <Application>Microsoft Office PowerPoint</Application>
  <PresentationFormat>On-screen Show (4:3)</PresentationFormat>
  <Paragraphs>250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Air Pollution</vt:lpstr>
      <vt:lpstr>Climate Processes And Air Pollution</vt:lpstr>
      <vt:lpstr>Long-Range Transport</vt:lpstr>
      <vt:lpstr>Air Pollution Classification</vt:lpstr>
      <vt:lpstr>Slide 5</vt:lpstr>
      <vt:lpstr>Air Pollution and Topography</vt:lpstr>
      <vt:lpstr>Temperature Inversion </vt:lpstr>
      <vt:lpstr>Air Pollution History</vt:lpstr>
      <vt:lpstr>Donora Fluoride Fog</vt:lpstr>
      <vt:lpstr>Donora Fluoride Fog</vt:lpstr>
      <vt:lpstr>Air Pollution History</vt:lpstr>
      <vt:lpstr>The London Smog of 1952 </vt:lpstr>
      <vt:lpstr>Clean Air Act</vt:lpstr>
      <vt:lpstr>Criteria Pollutants</vt:lpstr>
      <vt:lpstr>Criteria Pollutants</vt:lpstr>
      <vt:lpstr>Criteria Pollutants</vt:lpstr>
      <vt:lpstr>Clean Air Act</vt:lpstr>
      <vt:lpstr>Other Major Pollutants</vt:lpstr>
      <vt:lpstr>Acid Deposition</vt:lpstr>
      <vt:lpstr>Acid Deposition Cont’d</vt:lpstr>
      <vt:lpstr>Acid Deposition Cont’d</vt:lpstr>
      <vt:lpstr>Slide 22</vt:lpstr>
      <vt:lpstr>Indoor Air Pollution</vt:lpstr>
      <vt:lpstr>Indoor Air Pollution Cont’d</vt:lpstr>
      <vt:lpstr>Atmospheric Ozone</vt:lpstr>
      <vt:lpstr>Slide 26</vt:lpstr>
      <vt:lpstr>Stratospheric Ozone Cont’d</vt:lpstr>
      <vt:lpstr>Montreal Protocol</vt:lpstr>
      <vt:lpstr>CFC Production</vt:lpstr>
      <vt:lpstr>EFFECTS OF AIR POLLUTION</vt:lpstr>
      <vt:lpstr>Plant Pathology</vt:lpstr>
      <vt:lpstr>Visibility Reduction</vt:lpstr>
      <vt:lpstr>AIR POLLUTION CONTROL</vt:lpstr>
      <vt:lpstr>Slide 34</vt:lpstr>
      <vt:lpstr>Reducing Pollution</vt:lpstr>
      <vt:lpstr>Slide 36</vt:lpstr>
    </vt:vector>
  </TitlesOfParts>
  <Company>CCSN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CCSN</dc:creator>
  <cp:lastModifiedBy>Medicine</cp:lastModifiedBy>
  <cp:revision>130</cp:revision>
  <dcterms:created xsi:type="dcterms:W3CDTF">2002-01-16T22:44:40Z</dcterms:created>
  <dcterms:modified xsi:type="dcterms:W3CDTF">2020-02-10T09:50:05Z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