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3"/>
  </p:sldMasterIdLst>
  <p:notesMasterIdLst>
    <p:notesMasterId r:id="rId27"/>
  </p:notesMasterIdLst>
  <p:sldIdLst>
    <p:sldId id="270" r:id="rId4"/>
    <p:sldId id="314" r:id="rId5"/>
    <p:sldId id="291" r:id="rId6"/>
    <p:sldId id="300" r:id="rId7"/>
    <p:sldId id="316" r:id="rId8"/>
    <p:sldId id="292" r:id="rId9"/>
    <p:sldId id="294" r:id="rId10"/>
    <p:sldId id="302" r:id="rId11"/>
    <p:sldId id="319" r:id="rId12"/>
    <p:sldId id="317" r:id="rId13"/>
    <p:sldId id="321" r:id="rId14"/>
    <p:sldId id="320" r:id="rId15"/>
    <p:sldId id="329" r:id="rId16"/>
    <p:sldId id="322" r:id="rId17"/>
    <p:sldId id="323" r:id="rId18"/>
    <p:sldId id="325" r:id="rId19"/>
    <p:sldId id="324" r:id="rId20"/>
    <p:sldId id="331" r:id="rId21"/>
    <p:sldId id="326" r:id="rId22"/>
    <p:sldId id="327" r:id="rId23"/>
    <p:sldId id="328" r:id="rId24"/>
    <p:sldId id="332" r:id="rId25"/>
    <p:sldId id="33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presProps" Target="pres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B75DC5-CFCD-4303-ADD8-CD06B6F59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F8906-D855-4A5C-97DE-A0989856D3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3E7E0F-122F-40A4-9695-AC82903BC115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921592-D9DE-4D3A-86EB-F4A544E81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F1C477-69D2-4829-9BF9-62A88166A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F3377-5BBD-4FCC-9D27-9815EA43D5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A42D0-F3E2-4D70-A10C-72FE2FCEE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A26CB35-3099-491F-8BB7-25DD21FF344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762E5A1-C131-40C1-A103-5C7BDF9A71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D315C17-9780-4020-9537-E606623F08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3CB49DB-405F-4CA6-ADB0-67304D2F0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1F0DD-3EE3-4797-8F2C-8F6D01F5EFEE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F8EF7CC-DB06-47D2-BD75-3E4CD83D6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29E98A0-5D11-4E4E-BFE5-D33FA4AEDD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1522286-1F7A-4B0D-8640-8F88460F1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20E0F-AC66-4609-9908-20BE09D19AB1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F4B02E1-A174-4099-B10D-0D9A1FC427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385FF9B-D820-4BE7-AB79-F2EE886ED9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936756B-F5CF-4C86-AF72-1925263D0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DA7F3-DEB7-447D-A891-30D842BB2F8F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8907B90-8276-4BBA-9E8F-3C13C886F5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00C9CAB-2574-4901-8353-B7117B9AC7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F40605C-4F17-4F2B-A637-776ECC1B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87779-262B-4096-9E1D-32CE825EEF5E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41AA310-5EC1-4642-85BE-F36261A70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C36BFE2-7EFA-4E8C-896A-6CA8100AF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7F7826B-3D7E-491D-AC11-936BE5817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1514D4-66A3-431B-A1DD-F0F50FECF76E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283F357-9B22-4E2A-AA1F-72C98F402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6985C5B-1213-4F9B-8D21-9B048D6BF5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ABFF189-942D-4515-98AB-A60B1575D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8CCC59-5E3A-40BC-9CF2-E2580E5314FE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B20A580-936C-41B2-B972-CA88B25295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D05355B-C856-4393-8440-D0432F5B2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F1A988C-BBF7-453B-A52B-A75C7B1E3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461D0-AFB4-4AE7-A412-EC11ADBC2E8E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BC1493A-94DF-4B3B-AAE8-5E03570141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8790259-87EB-4877-8DB1-48D6DDB82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B825228-D17B-4FEC-9AA1-55AC767AA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FF22FF-F058-4517-9FBE-F9031BE4C68E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834ACC1-08A1-4027-B174-B817E9CD92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F5D5B43-25C0-47D0-BCFE-68C0F556ED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F032627-B2B4-4D5E-9B13-E2C0F6523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8BA50C-CF2B-46D0-8254-0D827F9FD4C3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C03C4FB-A34D-4C0F-A4E3-90782A8343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CCDF98F-DC57-48A8-8607-93078FE40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6D72C27-3094-47B5-A44F-C3B7E88C5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F98F92-CD02-4C31-A471-D0719AB1EAF9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48F5459-BA5C-4384-9749-35ED86383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CBCCECFB-D2AF-48A7-8A4D-37E2EE3FC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EA7DCA7-ED65-4DC1-9F64-C97E9D664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6A8B85-1BB4-40EC-B4CF-FE15EE27ED81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D5B5157-2936-478F-B9CD-2C732D9E27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7CA8506-0A59-4A77-9A2B-3D0E2F3801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B006850-046C-4B02-9862-144966C18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259A1-367F-4E85-B9F5-A5683D60FC3F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5CE96C9-E11D-46BA-85C0-9C996280A8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6C19072-7D45-4FA7-86EC-55A13A69AC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079093F-103D-41E1-8372-2D3CABF21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8E8104-75D4-43F1-99A2-67167A473FA3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88B4A0B4-AF10-477E-A4C4-4EF68AF6C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B5CADA9-B2D5-4368-A0FE-FC5A782B04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766F715-5F57-41F9-AA93-D98D9DFFF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EF779A-102B-4AF1-A32E-8683412F4260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AC30164-599C-42A5-8F5B-D57624FB81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D76BDE05-580B-4415-B48E-B079561EFA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A41793CB-EDA5-4872-8BD4-375CE3964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DA08A2-7769-4020-82DC-C113782ADC5A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49CBE83-5885-4E3C-9231-4365CA436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252506A-43E5-46E0-B922-19AD0CE20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A9C601D-1F42-46A9-95DF-20812CCF4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899CF-BE55-4E6C-AA56-3A5B62FCAD4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E58990A-4CE2-40E9-BDC3-645AD8477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80B5788-E9F2-4976-A9F5-33415A90C3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367541C-B96B-4046-AF7B-0804E806D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4135F-C80D-4B42-8D5C-F5F3285735B5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5097250-9039-492B-BBCB-179AA4DEC4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52AAC0B-82CB-4F50-BC0F-D15D14E713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EE7796B-D96E-499B-98F7-F83F68B2F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E2106-B52A-4F35-98DE-9F442DBEA46B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CE4F386-2FEF-48F6-85E2-6543A47FBD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98909DE-76FF-4594-81A3-CAA0430A5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1C00409-0222-44F7-9FD1-7BDA529CB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E35E2B-3BBC-4B82-A521-9C4DF6FC9D7B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38D677-6E63-489C-A136-411FB71E3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66C55BB-76F1-4286-AF3B-DE6FFDBCA3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DF02463-201B-4D0B-9AE9-904175BCC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72397-F0F5-45EB-8E4D-F1899D46BBB2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7B28C7-9011-4A32-BB66-5794F34E2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86D5FF0-EB3B-4810-9E9D-F41B7D487A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6ABF8C2-F1B3-4126-8E0B-FBA8C73D8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77F35C-D01A-4E18-90F4-8D123427D28E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FD772FE-BF96-4DEB-ACF2-CE690F08BD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CB49170-415B-4D3C-9F7D-7A00577F7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FDF6840-758C-40D1-B013-4DA688A5F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1E1230-763D-4974-847B-2E3336975129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153B3-A416-4BFC-8ACB-F149D416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C386-50BD-458A-92EA-4CEC92F58D8C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2FBB-F3EB-4EFD-8EF8-7764F653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5E7C6-F4D2-4B78-BB74-83CF9B4E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77A3-3E16-452E-990A-766BCB4F11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427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5E4B-732B-4930-8837-2169F3E1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A53A-E85E-4093-8569-0B8726FF8913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7FF2-8C78-4BAF-A849-54604F8A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4F77-BDFC-4395-8E4D-1F1A534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92681-212D-462A-8293-286E195A14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120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F6231-F116-4FA3-A5BE-3B4E695F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96D6-5D7C-4A5E-8F42-1561AEA47A8C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3081C-5289-4AC3-8B30-A57816A3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FE49-82E1-44B2-87F1-4B415C5D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F1095-3A28-4DB2-8027-C1DBAD1485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33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EDC9-EE3F-49D3-A91A-11BB947D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7132-5143-4B9E-86EE-195248EB05BC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7D628-BE20-4AF5-BF1C-0B26EF9E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42626-3BA2-4EE1-AEFE-E023583A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C6D1F-3BDF-4420-B7D8-9C13E58BEA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78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1DBA0-9B9A-4E0C-A960-0A8391E5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57AD-8D92-449F-96B7-0C893E20D503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7417-E1BE-41F9-A20C-3F5AEFA3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50195-2E26-49B4-A164-A0238752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0DA39-2692-4F78-8B3F-38AC61452F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15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A0CCEF-65B5-408E-9148-73644ECB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F6C0-F457-4860-A199-23E56DCAFF48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3F8346-A8D1-45C3-B3BC-62261502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E97C7-BE68-4C84-BBF9-006B8662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6313-72D1-4392-9EAC-9EBBD7F60F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08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00A2A7-5227-4D21-BBEA-004CBD04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0966-C033-404F-A0F1-7C962DF1FD6F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0048E3-4036-440D-8413-62F64595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C9EBE-58B4-4E79-B348-ADDBA8F3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F24C9-D9BF-425C-BF2E-367911577D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019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C25883-7117-42A5-A16A-58AD564C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5B44-B1E6-464A-AF66-17AFD9AAF1F5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853BB1-6025-4440-8C95-100B3FDF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CC7961-42D5-4B1F-850F-5AC67A2C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C5A50-87BC-4F4A-814F-59DB486D79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31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8D9DDE-74DA-476E-837A-27DDAB72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16D7-BA69-41ED-BDB3-FAE3DAC46ADD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866367-1DF8-4F33-9F0B-15361BA2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E39FA4-58D4-42DB-85A0-DA6599FB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29B40-9B5B-4229-BECE-162E462F65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97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619EE9-9508-4584-A07E-28FD35D0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1BE9-FDDA-4FC4-9DB1-01DE13AABE96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F3FC0-CC4D-412B-A769-3EAD2282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B4A6D2-45A6-4091-A698-48A92EAD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DF9E-74BB-4561-AF0E-A305EFB151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1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CA9A01-75F3-4FB2-BE52-2CE41552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3CEC-7BA2-4CA3-A83F-5162B8B41CFB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C0529E-7E7C-4ECF-AD8B-282B645A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848CFE-8512-4E34-8AF8-0FC731CA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9B6B0-2549-4965-BEFD-2BE091669B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54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B2FCA2-7B7A-4947-A874-AFB8D55E74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DD1AD6-EE32-4E6C-A7C1-902547299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84D3-F8D8-4961-8A95-581D8F983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FA39E-CD0D-4057-8B13-81A5CF0DD00D}" type="datetimeFigureOut">
              <a:rPr lang="en-US"/>
              <a:pPr>
                <a:defRPr/>
              </a:pPr>
              <a:t>2/28/2022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AB45-DCCC-42D0-A57D-0E288ED73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D9D77-9EC6-48A6-AD44-A5E679AFA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084FA65-0763-43FA-BB1F-328E244118F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A7296C0-2BFE-4F20-B2C5-F7CB91AF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en-GB" altLang="en-US" sz="3600"/>
              <a:t>PNS module / 3</a:t>
            </a:r>
            <a:r>
              <a:rPr lang="en-GB" altLang="en-US" sz="3600" baseline="30000"/>
              <a:t>rd</a:t>
            </a:r>
            <a:r>
              <a:rPr lang="en-GB" altLang="en-US" sz="3600"/>
              <a:t> year medicine</a:t>
            </a:r>
            <a:br>
              <a:rPr lang="en-GB" altLang="en-US" sz="3600"/>
            </a:br>
            <a:br>
              <a:rPr lang="en-GB" altLang="en-US" sz="3600"/>
            </a:br>
            <a:r>
              <a:rPr lang="en-GB" altLang="en-US" sz="3600"/>
              <a:t>Microbiology subject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A0FDBEE-D67E-4BD2-AC7E-B833267C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349500"/>
            <a:ext cx="8229600" cy="42227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Prof. Hamed Al-Zoubi</a:t>
            </a:r>
            <a:endParaRPr lang="ar-JO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22255C7-864D-4F78-BF94-79F34E78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5CE8820-F33B-49D2-B3E3-8EC01926E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836613"/>
            <a:ext cx="8643937" cy="5735637"/>
          </a:xfrm>
        </p:spPr>
        <p:txBody>
          <a:bodyPr/>
          <a:lstStyle/>
          <a:p>
            <a:pPr eaLnBrk="1" hangingPunct="1"/>
            <a:r>
              <a:rPr lang="en-GB" altLang="en-US"/>
              <a:t>Widely distributed in the environment and in the soil</a:t>
            </a:r>
          </a:p>
          <a:p>
            <a:pPr eaLnBrk="1" hangingPunct="1"/>
            <a:r>
              <a:rPr lang="en-GB" altLang="en-US"/>
              <a:t>Gram positive, motile anaerobic rods </a:t>
            </a:r>
          </a:p>
          <a:p>
            <a:pPr eaLnBrk="1" hangingPunct="1"/>
            <a:r>
              <a:rPr lang="en-GB" altLang="en-US"/>
              <a:t>β-Haemolysis when grown on blood agar</a:t>
            </a:r>
          </a:p>
          <a:p>
            <a:pPr eaLnBrk="1" hangingPunct="1"/>
            <a:r>
              <a:rPr lang="en-GB" altLang="en-US"/>
              <a:t>Spore forming: round terminal (drumstick, tennis racket)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4A85D-3641-43C7-9AB9-C8F22B91F669}"/>
              </a:ext>
            </a:extLst>
          </p:cNvPr>
          <p:cNvSpPr/>
          <p:nvPr/>
        </p:nvSpPr>
        <p:spPr>
          <a:xfrm>
            <a:off x="250825" y="4337050"/>
            <a:ext cx="8497888" cy="252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21509" name="Picture 3">
            <a:extLst>
              <a:ext uri="{FF2B5EF4-FFF2-40B4-BE49-F238E27FC236}">
                <a16:creationId xmlns:a16="http://schemas.microsoft.com/office/drawing/2014/main" id="{1E2608EA-AFC6-45A6-B4EB-0A5AAFA0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431958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ClostridiumTetaniGramStainDrumstickPhoto">
            <a:extLst>
              <a:ext uri="{FF2B5EF4-FFF2-40B4-BE49-F238E27FC236}">
                <a16:creationId xmlns:a16="http://schemas.microsoft.com/office/drawing/2014/main" id="{0C8C878E-0854-4024-BBA9-7BE65007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04307E2-907E-43FE-86D6-49C51DFF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00241DD-4493-4083-BB85-A954F1A0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836613"/>
            <a:ext cx="8229600" cy="5735637"/>
          </a:xfrm>
        </p:spPr>
        <p:txBody>
          <a:bodyPr/>
          <a:lstStyle/>
          <a:p>
            <a:pPr eaLnBrk="1" hangingPunct="1"/>
            <a:r>
              <a:rPr lang="en-GB" altLang="en-US"/>
              <a:t>Produce two plasmid coded exotoxins:</a:t>
            </a:r>
          </a:p>
          <a:p>
            <a:pPr eaLnBrk="1" hangingPunct="1"/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1. Tetnospasmin:</a:t>
            </a:r>
          </a:p>
          <a:p>
            <a:pPr eaLnBrk="1" hangingPunct="1"/>
            <a:r>
              <a:rPr lang="en-GB" altLang="en-US"/>
              <a:t>Neurotoxin</a:t>
            </a:r>
          </a:p>
          <a:p>
            <a:pPr eaLnBrk="1" hangingPunct="1"/>
            <a:r>
              <a:rPr lang="en-GB" altLang="en-US"/>
              <a:t>Heavy (binding ) and light chain (neurotoxic part)</a:t>
            </a:r>
          </a:p>
          <a:p>
            <a:pPr eaLnBrk="1" hangingPunct="1"/>
            <a:r>
              <a:rPr lang="en-GB" altLang="en-US"/>
              <a:t>One antigenic toxin</a:t>
            </a:r>
          </a:p>
          <a:p>
            <a:pPr eaLnBrk="1" hangingPunct="1"/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2. Tetanolysin (haemolysin): pathogenesis not clearly known but ? RBCs haemolysis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3E79AD9-C6F7-46A1-8648-9BED7990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406D09D-B782-457A-83DB-5CF6C71A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Pathogenesis: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/>
              <a:t>Local secretion of the toxin &gt; binding to the presynaptic  neurons (heavy chain) &gt; retrograde diffusion of the light chain to the spinal cord &gt; inhibition of the inhibitory neurotransmitter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 gamma aminobutyric acid (GABA) &gt; loss of inhibitory action on motor and autonomic neurons&gt; uncontrolled muscle contractions (spasms) &gt; Spastic paralysis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8306EF5-BD21-41FC-A0EF-B9517B32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 / pathogenesis</a:t>
            </a:r>
            <a:endParaRPr lang="en-GB" altLang="en-US" sz="36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938B5D69-C798-4EF6-A495-4D0B2AE0B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9167"/>
          <a:stretch>
            <a:fillRect/>
          </a:stretch>
        </p:blipFill>
        <p:spPr>
          <a:xfrm>
            <a:off x="1042988" y="1004888"/>
            <a:ext cx="7129462" cy="53990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3B1768A-5019-4C83-A758-4B2B4195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DCAA98-2F13-4588-BD7C-A503BA2F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820150" cy="57356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FFFF00"/>
                </a:solidFill>
              </a:rPr>
              <a:t>Clinically (tetanus): </a:t>
            </a:r>
          </a:p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Mode of transmission: </a:t>
            </a:r>
          </a:p>
          <a:p>
            <a:pPr eaLnBrk="1" hangingPunct="1"/>
            <a:r>
              <a:rPr lang="en-GB" altLang="en-US" sz="2800"/>
              <a:t>Spores &gt; wound contamination(low oxygen) &gt; germination to bacilli that secrete the toxins</a:t>
            </a:r>
          </a:p>
          <a:p>
            <a:pPr eaLnBrk="1" hangingPunct="1"/>
            <a:r>
              <a:rPr lang="en-GB" altLang="en-US" sz="2800"/>
              <a:t>Incubation period: 3days – 3 weeks</a:t>
            </a:r>
            <a:endParaRPr lang="en-GB" altLang="en-US" sz="280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FFFF00"/>
                </a:solidFill>
              </a:rPr>
              <a:t>Source:</a:t>
            </a:r>
          </a:p>
          <a:p>
            <a:pPr eaLnBrk="1" hangingPunct="1"/>
            <a:r>
              <a:rPr lang="en-GB" altLang="en-US" sz="2800"/>
              <a:t>Dirty or Infected wound and abscesses  (~65%), which often is minor (eg, wood or metal splinters, thorns, nails...)</a:t>
            </a:r>
          </a:p>
          <a:p>
            <a:pPr eaLnBrk="1" hangingPunct="1"/>
            <a:r>
              <a:rPr lang="en-GB" altLang="en-US" sz="2800"/>
              <a:t>Chronic skin ulcers are the source in approximately 5% of cases</a:t>
            </a:r>
          </a:p>
          <a:p>
            <a:pPr eaLnBrk="1" hangingPunct="1"/>
            <a:r>
              <a:rPr lang="en-GB" altLang="en-US" sz="2800"/>
              <a:t> Remainder of cases; no source is identified (cryptogenic)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F15DB55-067F-47C8-BC09-AA4F57F3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9548-9299-423C-8755-169735DE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820150" cy="5735637"/>
          </a:xfrm>
        </p:spPr>
        <p:txBody>
          <a:bodyPr rtlCol="0">
            <a:no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</a:rPr>
              <a:t>Local:</a:t>
            </a:r>
            <a:r>
              <a:rPr lang="en-GB" dirty="0"/>
              <a:t> muscles spasm and pain at/near injury site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</a:rPr>
              <a:t>Cephalic: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Following head trauma for example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Localised picture that may progress to generalised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cranial nerves palsy (7</a:t>
            </a:r>
            <a:r>
              <a:rPr lang="en-GB" baseline="30000" dirty="0"/>
              <a:t>th</a:t>
            </a:r>
            <a:r>
              <a:rPr lang="en-GB" dirty="0"/>
              <a:t> cranial nerve is commonly involved)</a:t>
            </a:r>
          </a:p>
          <a:p>
            <a:pPr marL="457200" indent="-457200" eaLnBrk="1" hangingPunct="1">
              <a:buFont typeface="Arial" charset="0"/>
              <a:buAutoNum type="arabicPeriod" startAt="3"/>
              <a:defRPr/>
            </a:pPr>
            <a:r>
              <a:rPr lang="en-GB" dirty="0">
                <a:solidFill>
                  <a:srgbClr val="FFFF00"/>
                </a:solidFill>
              </a:rPr>
              <a:t>Generalised: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err="1"/>
              <a:t>Trismus</a:t>
            </a:r>
            <a:r>
              <a:rPr lang="en-GB" dirty="0"/>
              <a:t> (locked jaw):  may bite the tongue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 </a:t>
            </a:r>
            <a:r>
              <a:rPr lang="en-GB" dirty="0" err="1"/>
              <a:t>Opisthotonus</a:t>
            </a:r>
            <a:r>
              <a:rPr lang="en-GB" dirty="0"/>
              <a:t>: flexion and adduction of the arms, clenching of the fists, extension of the lower extremities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2D6A721-C709-4F78-BED1-F9027FED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81AC19CE-76C9-4104-ADBA-477C5A9A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4C27-69B4-48BB-A849-FA9C3BEE92FD}"/>
              </a:ext>
            </a:extLst>
          </p:cNvPr>
          <p:cNvSpPr/>
          <p:nvPr/>
        </p:nvSpPr>
        <p:spPr>
          <a:xfrm>
            <a:off x="827088" y="1052513"/>
            <a:ext cx="7777162" cy="51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33797" name="Picture 4">
            <a:extLst>
              <a:ext uri="{FF2B5EF4-FFF2-40B4-BE49-F238E27FC236}">
                <a16:creationId xmlns:a16="http://schemas.microsoft.com/office/drawing/2014/main" id="{4705BFC9-4DF9-4A66-B5E7-0AB37CD4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2095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>
            <a:extLst>
              <a:ext uri="{FF2B5EF4-FFF2-40B4-BE49-F238E27FC236}">
                <a16:creationId xmlns:a16="http://schemas.microsoft.com/office/drawing/2014/main" id="{8D3CB47C-91A4-4077-9822-8A68F99F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2750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>
            <a:extLst>
              <a:ext uri="{FF2B5EF4-FFF2-40B4-BE49-F238E27FC236}">
                <a16:creationId xmlns:a16="http://schemas.microsoft.com/office/drawing/2014/main" id="{314063D9-2C0F-4086-8DC6-516D34FAC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4083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4F7FE550-85EE-4BAB-855A-1B88285D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F8D7-F50A-4119-893F-436C1814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 rtlCol="0">
            <a:noAutofit/>
          </a:bodyPr>
          <a:lstStyle/>
          <a:p>
            <a:pPr marL="457200" indent="-457200"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rgbClr val="FFFF00"/>
                </a:solidFill>
              </a:rPr>
              <a:t>3. Generalised cont’d: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 err="1"/>
              <a:t>Risus</a:t>
            </a:r>
            <a:r>
              <a:rPr lang="en-GB" sz="3600" dirty="0"/>
              <a:t> </a:t>
            </a:r>
            <a:r>
              <a:rPr lang="en-GB" sz="3600" dirty="0" err="1"/>
              <a:t>sardonicus</a:t>
            </a:r>
            <a:r>
              <a:rPr lang="en-GB" sz="3600" dirty="0"/>
              <a:t> (sardonic grin): abnormal, sustained spasm of the facial muscles that appears to produce grinning or the scornful smile of tetanus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/>
              <a:t>spasm is stimulated by noise and light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/>
              <a:t>The patient is </a:t>
            </a:r>
            <a:r>
              <a:rPr lang="en-GB" sz="3600" dirty="0" err="1"/>
              <a:t>afebrile</a:t>
            </a:r>
            <a:endParaRPr lang="en-GB" sz="3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/>
              <a:t>Seizures and coma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2223C7E-AB52-4572-8F50-76065BF8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B49-4C99-4A19-945C-B3859FC9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 rtlCol="0">
            <a:noAutofit/>
          </a:bodyPr>
          <a:lstStyle/>
          <a:p>
            <a:pPr marL="457200" indent="-457200"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rgbClr val="FFFF00"/>
                </a:solidFill>
              </a:rPr>
              <a:t>3. Generalised cont’d: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/>
              <a:t>During these episodes, patients have intact sensation and feel severe pain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3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/>
              <a:t>The spasms can cause fractures, tendon ruptures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3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/>
              <a:t>Arrhythmia, tachycardia and respiratory failure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21B5886-4E5E-4171-8C46-D25292C8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81BD829-F5FF-4123-B352-BC980962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FFFF00"/>
                </a:solidFill>
              </a:rPr>
              <a:t>Other forms tetanus:</a:t>
            </a:r>
          </a:p>
          <a:p>
            <a:pPr eaLnBrk="1" hangingPunct="1"/>
            <a:endParaRPr lang="en-GB" altLang="en-US" sz="360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/>
              <a:t>Infantile:</a:t>
            </a:r>
          </a:p>
          <a:p>
            <a:pPr eaLnBrk="1" hangingPunct="1"/>
            <a:r>
              <a:rPr lang="en-GB" altLang="en-US" sz="3600"/>
              <a:t>Following umbilical cord contamination </a:t>
            </a:r>
          </a:p>
          <a:p>
            <a:pPr eaLnBrk="1" hangingPunct="1"/>
            <a:r>
              <a:rPr lang="en-GB" altLang="en-US" sz="3600"/>
              <a:t>Develops within the first week and is usually fatal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/>
              <a:t>Otogenic tetanus:</a:t>
            </a:r>
          </a:p>
          <a:p>
            <a:pPr eaLnBrk="1" hangingPunct="1"/>
            <a:r>
              <a:rPr lang="en-GB" altLang="en-US" sz="3600"/>
              <a:t>source is from external auditory meatus (piercing, cleaning)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45E1CD1-6209-48B4-816C-8575069C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GB" altLang="en-US" sz="3600"/>
              <a:t>Lecture 1 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F3CC7B7-CEC8-4AAF-9512-547DD5F9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429250"/>
          </a:xfrm>
        </p:spPr>
        <p:txBody>
          <a:bodyPr/>
          <a:lstStyle/>
          <a:p>
            <a:pPr marL="514350" indent="-514350" algn="ctr" eaLnBrk="1" hangingPunct="1">
              <a:buFont typeface="Calibri" panose="020F0502020204030204" pitchFamily="34" charset="0"/>
              <a:buAutoNum type="arabicPeriod"/>
            </a:pPr>
            <a:endParaRPr lang="en-GB" altLang="en-US" i="1"/>
          </a:p>
          <a:p>
            <a:pPr marL="514350" indent="-514350" algn="ctr" eaLnBrk="1" hangingPunct="1">
              <a:buFont typeface="Calibri" panose="020F0502020204030204" pitchFamily="34" charset="0"/>
              <a:buAutoNum type="arabicPeriod"/>
            </a:pPr>
            <a:endParaRPr lang="en-GB" altLang="en-US" i="1"/>
          </a:p>
          <a:p>
            <a:pPr marL="514350" indent="-514350" algn="ctr" eaLnBrk="1" hangingPunct="1">
              <a:buFont typeface="Calibri" panose="020F0502020204030204" pitchFamily="34" charset="0"/>
              <a:buAutoNum type="arabicPeriod"/>
            </a:pPr>
            <a:r>
              <a:rPr lang="en-GB" altLang="en-US" i="1"/>
              <a:t>Clostridium botulinum </a:t>
            </a:r>
          </a:p>
          <a:p>
            <a:pPr marL="514350" indent="-514350" algn="ctr" eaLnBrk="1" hangingPunct="1">
              <a:buFont typeface="Calibri" panose="020F0502020204030204" pitchFamily="34" charset="0"/>
              <a:buAutoNum type="arabicPeriod"/>
            </a:pPr>
            <a:endParaRPr lang="en-GB" altLang="en-US" i="1"/>
          </a:p>
          <a:p>
            <a:pPr marL="514350" indent="-514350" algn="ctr" eaLnBrk="1" hangingPunct="1">
              <a:buFont typeface="Calibri" panose="020F0502020204030204" pitchFamily="34" charset="0"/>
              <a:buAutoNum type="arabicPeriod"/>
            </a:pPr>
            <a:r>
              <a:rPr lang="en-GB" altLang="en-US" i="1"/>
              <a:t>Clostridium tetani</a:t>
            </a:r>
          </a:p>
          <a:p>
            <a:pPr marL="514350" indent="-514350" algn="ctr" eaLnBrk="1" hangingPunct="1">
              <a:buFont typeface="Arial" panose="020B0604020202020204" pitchFamily="34" charset="0"/>
              <a:buNone/>
            </a:pPr>
            <a:endParaRPr lang="en-GB" altLang="en-US" i="1"/>
          </a:p>
          <a:p>
            <a:pPr marL="514350" indent="-514350" algn="ctr" eaLnBrk="1" hangingPunct="1">
              <a:buFont typeface="Arial" panose="020B0604020202020204" pitchFamily="34" charset="0"/>
              <a:buNone/>
            </a:pPr>
            <a:endParaRPr lang="en-GB" altLang="en-US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B0FA4D33-B2E8-47B7-8550-8F8A6954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tetani</a:t>
            </a:r>
            <a:endParaRPr lang="en-GB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2D67-9FCB-48C5-A907-F8830F374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 rtlCol="0"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2800" dirty="0">
                <a:solidFill>
                  <a:srgbClr val="FFFF00"/>
                </a:solidFill>
              </a:rPr>
              <a:t>Diagnosis: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solidFill>
                <a:srgbClr val="FFFF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/>
              <a:t>Clinical (mainly):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GB" dirty="0"/>
              <a:t>Sign and symptoms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GB" dirty="0"/>
              <a:t>Vaccination history (part of the national childhood program)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GB" dirty="0"/>
              <a:t>History of a trauma</a:t>
            </a:r>
          </a:p>
          <a:p>
            <a:pPr marL="457200" indent="-457200" eaLnBrk="1" hangingPunct="1">
              <a:buFont typeface="Arial" charset="0"/>
              <a:buAutoNum type="arabicPeriod" startAt="2"/>
              <a:defRPr/>
            </a:pPr>
            <a:r>
              <a:rPr lang="en-GB" dirty="0"/>
              <a:t>Wound smear staining and culture: may help</a:t>
            </a:r>
          </a:p>
          <a:p>
            <a:pPr marL="457200" indent="-457200" eaLnBrk="1" hangingPunct="1">
              <a:buFont typeface="Arial" charset="0"/>
              <a:buAutoNum type="arabicPeriod" startAt="3"/>
              <a:defRPr/>
            </a:pPr>
            <a:r>
              <a:rPr lang="en-GB" dirty="0"/>
              <a:t>Toxin-antitoxin test in mice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89237534-BF92-439F-9AF3-86CE17A0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333375"/>
            <a:ext cx="8964612" cy="6238875"/>
          </a:xfrm>
        </p:spPr>
        <p:txBody>
          <a:bodyPr/>
          <a:lstStyle/>
          <a:p>
            <a:pPr eaLnBrk="1" hangingPunct="1"/>
            <a:r>
              <a:rPr lang="en-GB" altLang="en-US" sz="3000">
                <a:solidFill>
                  <a:srgbClr val="FFFF00"/>
                </a:solidFill>
              </a:rPr>
              <a:t>Treatment:</a:t>
            </a:r>
          </a:p>
          <a:p>
            <a:pPr eaLnBrk="1" hangingPunct="1"/>
            <a:r>
              <a:rPr lang="en-GB" altLang="en-US" sz="3000"/>
              <a:t>Wound debridement </a:t>
            </a:r>
          </a:p>
          <a:p>
            <a:pPr eaLnBrk="1" hangingPunct="1"/>
            <a:r>
              <a:rPr lang="en-GB" altLang="en-US" sz="3000"/>
              <a:t>Treat in In a dark quite room in ICU</a:t>
            </a:r>
          </a:p>
          <a:p>
            <a:pPr eaLnBrk="1" hangingPunct="1"/>
            <a:r>
              <a:rPr lang="en-GB" altLang="en-US" sz="3000"/>
              <a:t>Sedation, Muscle relaxant (e.g diazepam) and artificial ventilation</a:t>
            </a:r>
          </a:p>
          <a:p>
            <a:pPr eaLnBrk="1" hangingPunct="1"/>
            <a:r>
              <a:rPr lang="en-GB" altLang="en-US" sz="3000"/>
              <a:t>Antibiotics: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000"/>
              <a:t>may be given to kill any vegetative forms: use metronidazole</a:t>
            </a:r>
          </a:p>
          <a:p>
            <a:pPr eaLnBrk="1" hangingPunct="1"/>
            <a:r>
              <a:rPr lang="en-GB" altLang="en-US" sz="3000"/>
              <a:t>Tetanus immunoglobulin (TIG) single IM dose  (dirty wounds)</a:t>
            </a:r>
          </a:p>
          <a:p>
            <a:pPr eaLnBrk="1" hangingPunct="1"/>
            <a:r>
              <a:rPr lang="en-GB" altLang="en-US" sz="3000"/>
              <a:t>Vaccinate if no history of vaccine or unknown or  if the patient received incomplete vaccine doses in the past</a:t>
            </a:r>
            <a:endParaRPr lang="en-GB" altLang="en-US" sz="300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0B59401-A2C6-4CE9-BC76-EC32A27BF3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9144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4000">
                <a:solidFill>
                  <a:srgbClr val="FF3300"/>
                </a:solidFill>
              </a:rPr>
              <a:t>Prevention of Tetanus</a:t>
            </a:r>
            <a:endParaRPr lang="en-US" altLang="en-US" sz="4000" i="1">
              <a:solidFill>
                <a:srgbClr val="FF3300"/>
              </a:solidFill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F848AF4E-28CC-4A7C-BFEA-4FA6D8F171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1447800"/>
            <a:ext cx="8229600" cy="5410200"/>
          </a:xfrm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en-US" altLang="en-US" sz="2800">
                <a:cs typeface="Times New Roman" panose="02020603050405020304" pitchFamily="18" charset="0"/>
              </a:rPr>
              <a:t>* A highly effective vaccine is available.</a:t>
            </a:r>
          </a:p>
          <a:p>
            <a:pPr algn="l" eaLnBrk="1" hangingPunct="1">
              <a:defRPr/>
            </a:pPr>
            <a:endParaRPr lang="en-US" altLang="en-US" sz="2800"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en-US" altLang="en-US" sz="2800">
                <a:cs typeface="Times New Roman" panose="02020603050405020304" pitchFamily="18" charset="0"/>
              </a:rPr>
              <a:t>* Tetanus immunity is achieved using:</a:t>
            </a:r>
          </a:p>
          <a:p>
            <a:pPr algn="l" eaLnBrk="1" hangingPunct="1">
              <a:defRPr/>
            </a:pPr>
            <a:r>
              <a:rPr lang="en-US" altLang="en-US" sz="2800">
                <a:cs typeface="Times New Roman" panose="02020603050405020304" pitchFamily="18" charset="0"/>
              </a:rPr>
              <a:t>     - A formalized tetanus toxoid.</a:t>
            </a:r>
          </a:p>
          <a:p>
            <a:pPr algn="l" eaLnBrk="1" hangingPunct="1">
              <a:defRPr/>
            </a:pPr>
            <a:r>
              <a:rPr lang="en-US" altLang="en-US" sz="2800">
                <a:cs typeface="Times New Roman" panose="02020603050405020304" pitchFamily="18" charset="0"/>
              </a:rPr>
              <a:t>     - Toxoid is administered as part of DTP vaccine </a:t>
            </a:r>
          </a:p>
          <a:p>
            <a:pPr algn="l" eaLnBrk="1" hangingPunct="1">
              <a:defRPr/>
            </a:pPr>
            <a:endParaRPr lang="en-US" altLang="en-US" sz="2800"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en-US" altLang="en-US" sz="2800">
                <a:cs typeface="Times New Roman" panose="02020603050405020304" pitchFamily="18" charset="0"/>
              </a:rPr>
              <a:t>* Boosters every 10 yrs.</a:t>
            </a:r>
            <a:r>
              <a:rPr lang="en-US" altLang="en-US" b="1">
                <a:solidFill>
                  <a:srgbClr val="FFFF00"/>
                </a:solidFill>
                <a:cs typeface="Times New Roman" panose="02020603050405020304" pitchFamily="18" charset="0"/>
              </a:rPr>
              <a:t>			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575D531E-BEC7-4B55-87F3-EAFE42C4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6869F7B9-7CCE-422C-9E37-9DD3C093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80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8000"/>
              <a:t>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849C38A-4C06-49D0-89EE-A3FFA886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939800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botulinum</a:t>
            </a:r>
            <a:endParaRPr lang="en-GB" altLang="en-US" sz="360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D0FA625-13A5-40EC-B5A8-3BC9DF33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143000"/>
            <a:ext cx="8643937" cy="542925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Characteristics:</a:t>
            </a:r>
          </a:p>
          <a:p>
            <a:pPr eaLnBrk="1" hangingPunct="1"/>
            <a:endParaRPr lang="en-US" altLang="en-US" sz="28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/>
              <a:t>Gram positive spore forming anaerobic</a:t>
            </a:r>
          </a:p>
          <a:p>
            <a:pPr eaLnBrk="1" hangingPunct="1"/>
            <a:r>
              <a:rPr lang="en-GB" altLang="en-US" sz="2800"/>
              <a:t>Motile by flagella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Clostridium seven main types A-G: A, B and E are the commonest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Each secretes antigenically distinct but functionally  similar toxin (very potent)</a:t>
            </a:r>
          </a:p>
          <a:p>
            <a:pPr eaLnBrk="1" hangingPunct="1"/>
            <a:endParaRPr lang="en-GB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C15DB39-D166-4319-A483-BED9591A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i="1"/>
              <a:t>Clostridium botulinum</a:t>
            </a:r>
            <a:endParaRPr lang="en-GB" altLang="en-US" sz="3600"/>
          </a:p>
        </p:txBody>
      </p:sp>
      <p:sp>
        <p:nvSpPr>
          <p:cNvPr id="9219" name="Content Placeholder 3">
            <a:extLst>
              <a:ext uri="{FF2B5EF4-FFF2-40B4-BE49-F238E27FC236}">
                <a16:creationId xmlns:a16="http://schemas.microsoft.com/office/drawing/2014/main" id="{D25ADE42-0388-426E-B418-81958056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Spores:</a:t>
            </a:r>
            <a:endParaRPr lang="en-GB" altLang="en-US" sz="28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/>
              <a:t>Heat resistant</a:t>
            </a:r>
          </a:p>
          <a:p>
            <a:pPr eaLnBrk="1" hangingPunct="1"/>
            <a:r>
              <a:rPr lang="en-GB" altLang="en-US" sz="2800"/>
              <a:t>Widely distributed in the environment; Soil, dust water, vegetable, fruit, meat and Honey..</a:t>
            </a:r>
          </a:p>
          <a:p>
            <a:pPr eaLnBrk="1" hangingPunct="1"/>
            <a:r>
              <a:rPr lang="en-GB" altLang="en-US" sz="2800"/>
              <a:t>Oval and subterminal</a:t>
            </a:r>
          </a:p>
          <a:p>
            <a:pPr eaLnBrk="1" hangingPunct="1"/>
            <a:endParaRPr lang="en-GB" altLang="en-US" sz="2800"/>
          </a:p>
          <a:p>
            <a:pPr eaLnBrk="1" hangingPunct="1"/>
            <a:endParaRPr lang="en-GB" altLang="en-US" sz="2800"/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B0499208-324E-49FF-81C2-0D2D02D49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46640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C0E8082-6277-498C-9E37-0606CA01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939800"/>
          </a:xfrm>
        </p:spPr>
        <p:txBody>
          <a:bodyPr/>
          <a:lstStyle/>
          <a:p>
            <a:pPr eaLnBrk="1" hangingPunct="1"/>
            <a:r>
              <a:rPr lang="en-GB" altLang="en-US" sz="3200" i="1"/>
              <a:t>Clostridium botulinum</a:t>
            </a:r>
            <a:endParaRPr lang="en-GB" altLang="en-US" sz="320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DB5D8DB-3CCA-446E-874A-DA43C63C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748712" cy="5429250"/>
          </a:xfrm>
        </p:spPr>
        <p:txBody>
          <a:bodyPr/>
          <a:lstStyle/>
          <a:p>
            <a:pPr eaLnBrk="1" hangingPunct="1"/>
            <a:r>
              <a:rPr lang="en-GB" altLang="en-US" sz="3000">
                <a:solidFill>
                  <a:srgbClr val="FFFF00"/>
                </a:solidFill>
              </a:rPr>
              <a:t>Pathogenesis: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/>
              <a:t>Neurotoxin production &gt; stomach absorption &gt; circulation &gt;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/>
              <a:t>neuromuscular junction (NMJ) &gt; inhibition of acetylcholine release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/>
              <a:t> at the NMJ &gt; flaccid descending motor paralysis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6F08E-C4F8-4975-858F-CF4C68A8ADD1}"/>
              </a:ext>
            </a:extLst>
          </p:cNvPr>
          <p:cNvSpPr/>
          <p:nvPr/>
        </p:nvSpPr>
        <p:spPr>
          <a:xfrm>
            <a:off x="1908175" y="4076700"/>
            <a:ext cx="4176713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11269" name="Picture 2" descr="ClostridiumBotulinumToxinMechanismFigure">
            <a:extLst>
              <a:ext uri="{FF2B5EF4-FFF2-40B4-BE49-F238E27FC236}">
                <a16:creationId xmlns:a16="http://schemas.microsoft.com/office/drawing/2014/main" id="{285CBA5C-DABA-4A18-82E8-36C9360C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0800"/>
            <a:ext cx="50657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0AF4613-674C-4DE0-9930-9C011186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botulinum</a:t>
            </a:r>
            <a:endParaRPr lang="en-GB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18601-6ECE-40A5-BA55-A3F38C0F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820150" cy="5689600"/>
          </a:xfrm>
        </p:spPr>
        <p:txBody>
          <a:bodyPr rtlCol="0"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The toxin (heat labile):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800" dirty="0"/>
              <a:t>Preformed in food  (canned) that is badly preserved and processed (hygiene and heat) &gt; food borne botulism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28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800" dirty="0"/>
              <a:t>Spores ingestion e.g Honey &gt; germinate in the gut &gt; toxin production &gt; </a:t>
            </a:r>
            <a:r>
              <a:rPr lang="en-GB" sz="2800" i="1" dirty="0"/>
              <a:t>infantile or (intestinal)</a:t>
            </a:r>
            <a:r>
              <a:rPr lang="en-GB" sz="2800" dirty="0"/>
              <a:t> botulism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2800" dirty="0"/>
          </a:p>
          <a:p>
            <a:pPr marL="457200" indent="-457200" eaLnBrk="1" hangingPunct="1">
              <a:buFont typeface="Arial" panose="020B0604020202020204" pitchFamily="34" charset="0"/>
              <a:buNone/>
              <a:defRPr/>
            </a:pPr>
            <a:r>
              <a:rPr lang="en-GB" sz="2800" dirty="0"/>
              <a:t>3. Spores contaminating wounds (</a:t>
            </a:r>
            <a:r>
              <a:rPr lang="en-GB" sz="2800" dirty="0" err="1"/>
              <a:t>e.g</a:t>
            </a:r>
            <a:r>
              <a:rPr lang="en-GB" sz="2800" dirty="0"/>
              <a:t> fractures, drug abusers)&gt; germinate &gt; toxin production &gt; wound botulism</a:t>
            </a:r>
          </a:p>
          <a:p>
            <a:pPr marL="457200" indent="-457200" eaLnBrk="1" hangingPunct="1">
              <a:buFont typeface="Arial" panose="020B0604020202020204" pitchFamily="34" charset="0"/>
              <a:buNone/>
              <a:defRPr/>
            </a:pPr>
            <a:endParaRPr lang="en-GB" sz="2800" dirty="0"/>
          </a:p>
          <a:p>
            <a:pPr marL="457200" indent="-457200" eaLnBrk="1" hangingPunct="1">
              <a:buFont typeface="Arial" panose="020B0604020202020204" pitchFamily="34" charset="0"/>
              <a:buNone/>
              <a:defRPr/>
            </a:pPr>
            <a:r>
              <a:rPr lang="en-GB" sz="2800" dirty="0"/>
              <a:t>4. Iatrogenic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B9E9AC2-3321-4B91-AE63-ED00A93B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botulinum</a:t>
            </a:r>
            <a:endParaRPr lang="en-GB" altLang="en-US" sz="360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0497712-1D3E-4EFB-ACDE-FEFAEA6EC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5715000"/>
          </a:xfrm>
        </p:spPr>
        <p:txBody>
          <a:bodyPr/>
          <a:lstStyle/>
          <a:p>
            <a:pPr eaLnBrk="1" hangingPunct="1"/>
            <a:r>
              <a:rPr lang="en-GB" altLang="en-US" sz="2800"/>
              <a:t>Clinically: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/>
              <a:t>Incubation period 12-48hrs in food borne, longer in wound botulism (days – 2 weeks)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/>
              <a:t>Early: nausea, vomiting, constipation, weakness, dizziness but no fever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/>
              <a:t>Late: cranial nerves palsy, double vision, difficulty in swallowing, speaking and respiratory failure (descending motor paralysis)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Infantile:  weakness, altered cry, loss of appetite , loss of head control, Floppy child syndrome and sudden infant death syndrome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D94D78E-4359-47C4-82FB-5580972C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botulinum</a:t>
            </a:r>
            <a:endParaRPr lang="en-GB" altLang="en-US" sz="360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0D812E-69D3-48EB-9D5C-81471463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836613"/>
            <a:ext cx="8229600" cy="5735637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Diagnosis:</a:t>
            </a:r>
          </a:p>
          <a:p>
            <a:pPr eaLnBrk="1" hangingPunct="1"/>
            <a:endParaRPr lang="en-GB" altLang="en-US" sz="28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/>
              <a:t>Clinical </a:t>
            </a:r>
          </a:p>
          <a:p>
            <a:pPr eaLnBrk="1" hangingPunct="1"/>
            <a:endParaRPr lang="en-GB" altLang="en-US" sz="28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400"/>
              <a:t>Detecting the organism / toxin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Toxin-antitoxin approach:  Mouse bioassay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Alert the lab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11CD69F-0D59-4518-955C-9136BC33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600" i="1"/>
              <a:t>Clostridium botulinum</a:t>
            </a:r>
            <a:endParaRPr lang="en-GB" altLang="en-US" sz="360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3B7D285-0DE1-4634-BCAF-A1C4F711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836613"/>
            <a:ext cx="8229600" cy="57356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FFFF00"/>
                </a:solidFill>
              </a:rPr>
              <a:t>Treatment: start on suspicion</a:t>
            </a:r>
          </a:p>
          <a:p>
            <a:pPr eaLnBrk="1" hangingPunct="1"/>
            <a:r>
              <a:rPr lang="en-GB" altLang="en-US" sz="2400"/>
              <a:t>Gastric wash</a:t>
            </a:r>
          </a:p>
          <a:p>
            <a:pPr eaLnBrk="1" hangingPunct="1"/>
            <a:r>
              <a:rPr lang="en-GB" altLang="en-US" sz="2400"/>
              <a:t>Antitoxin </a:t>
            </a:r>
          </a:p>
          <a:p>
            <a:pPr eaLnBrk="1" hangingPunct="1"/>
            <a:r>
              <a:rPr lang="en-GB" altLang="en-US" sz="2400"/>
              <a:t>Supportive: ICU and respiratory support,</a:t>
            </a:r>
          </a:p>
          <a:p>
            <a:pPr eaLnBrk="1" hangingPunct="1"/>
            <a:r>
              <a:rPr lang="en-GB" altLang="en-US" sz="2400"/>
              <a:t>In Wound botulinum: antitoxin + cleaning and debridement  plus  antibiotics (metronidazole and penicillin) to reduce bacterial load</a:t>
            </a:r>
          </a:p>
          <a:p>
            <a:pPr eaLnBrk="1" hangingPunct="1"/>
            <a:endParaRPr lang="en-GB" altLang="en-US" sz="240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FFFF00"/>
                </a:solidFill>
              </a:rPr>
              <a:t>Prevention:</a:t>
            </a:r>
          </a:p>
          <a:p>
            <a:pPr eaLnBrk="1" hangingPunct="1"/>
            <a:r>
              <a:rPr lang="en-GB" altLang="en-US" sz="2400"/>
              <a:t>Proper cooking and heating of food</a:t>
            </a:r>
          </a:p>
          <a:p>
            <a:pPr eaLnBrk="1" hangingPunct="1"/>
            <a:r>
              <a:rPr lang="en-GB" altLang="en-US" sz="2400"/>
              <a:t>Avoid suspicious canned food, no honey to infants</a:t>
            </a:r>
          </a:p>
          <a:p>
            <a:pPr eaLnBrk="1" hangingPunct="1"/>
            <a:r>
              <a:rPr lang="en-GB" altLang="en-US" sz="2400"/>
              <a:t>Proper processing, preservation and canning of food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7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52FC47-A5A6-4680-9BEB-5D003DCEE3C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customXml/itemProps2.xml><?xml version="1.0" encoding="utf-8"?>
<ds:datastoreItem xmlns:ds="http://schemas.openxmlformats.org/officeDocument/2006/customXml" ds:itemID="{C02E7B41-0ED6-4BB1-8903-7CD0A6307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921</Words>
  <Application>Microsoft Office PowerPoint</Application>
  <PresentationFormat>On-screen Show (4:3)</PresentationFormat>
  <Paragraphs>178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PNS module / 3rd year medicine  Microbiology subject</vt:lpstr>
      <vt:lpstr>Lecture 1 </vt:lpstr>
      <vt:lpstr>Clostridium botulinum</vt:lpstr>
      <vt:lpstr>Clostridium botulinum</vt:lpstr>
      <vt:lpstr>Clostridium botulinum</vt:lpstr>
      <vt:lpstr>Clostridium botulinum</vt:lpstr>
      <vt:lpstr>Clostridium botulinum</vt:lpstr>
      <vt:lpstr>Clostridium botulinum</vt:lpstr>
      <vt:lpstr>Clostridium botulinum</vt:lpstr>
      <vt:lpstr>Clostridium tetani</vt:lpstr>
      <vt:lpstr>Clostridium tetani</vt:lpstr>
      <vt:lpstr>Clostridium tetani</vt:lpstr>
      <vt:lpstr>Clostridium tetani / pathogenesis</vt:lpstr>
      <vt:lpstr>Clostridium tetani</vt:lpstr>
      <vt:lpstr>Clostridium tetani</vt:lpstr>
      <vt:lpstr>Clostridium tetani</vt:lpstr>
      <vt:lpstr>Clostridium tetani</vt:lpstr>
      <vt:lpstr>Clostridium tetani</vt:lpstr>
      <vt:lpstr>Clostridium tetani</vt:lpstr>
      <vt:lpstr>Clostridium tetani</vt:lpstr>
      <vt:lpstr>PowerPoint Presentation</vt:lpstr>
      <vt:lpstr>Prevention of Tetanus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Pneumocustic pneumonia</dc:title>
  <dc:creator>Windows User</dc:creator>
  <cp:lastModifiedBy>Sanabil Hassanat</cp:lastModifiedBy>
  <cp:revision>181</cp:revision>
  <dcterms:created xsi:type="dcterms:W3CDTF">2009-12-14T20:42:40Z</dcterms:created>
  <dcterms:modified xsi:type="dcterms:W3CDTF">2022-02-28T21:02:31Z</dcterms:modified>
</cp:coreProperties>
</file>