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1080" r:id="rId5"/>
    <p:sldId id="1074" r:id="rId6"/>
    <p:sldId id="258" r:id="rId7"/>
    <p:sldId id="708" r:id="rId8"/>
    <p:sldId id="713" r:id="rId9"/>
    <p:sldId id="714" r:id="rId10"/>
    <p:sldId id="1076" r:id="rId11"/>
    <p:sldId id="1075" r:id="rId12"/>
    <p:sldId id="370" r:id="rId13"/>
    <p:sldId id="696" r:id="rId14"/>
    <p:sldId id="1077" r:id="rId15"/>
    <p:sldId id="282" r:id="rId16"/>
    <p:sldId id="727" r:id="rId17"/>
    <p:sldId id="260" r:id="rId18"/>
    <p:sldId id="261" r:id="rId19"/>
    <p:sldId id="1079" r:id="rId20"/>
    <p:sldId id="1078" r:id="rId21"/>
    <p:sldId id="728" r:id="rId22"/>
    <p:sldId id="697" r:id="rId23"/>
    <p:sldId id="263" r:id="rId24"/>
    <p:sldId id="1056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4D3AF-DF44-D14A-A9B4-219645909CA9}" v="20" dt="2022-02-28T19:09:21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عمر احمد خليل المسيعدين" userId="44ea322b-6f28-42bc-8c63-0705fb3cd6b8" providerId="ADAL" clId="{7514D3AF-DF44-D14A-A9B4-219645909CA9}"/>
    <pc:docChg chg="undo custSel modSld">
      <pc:chgData name="عمر احمد خليل المسيعدين" userId="44ea322b-6f28-42bc-8c63-0705fb3cd6b8" providerId="ADAL" clId="{7514D3AF-DF44-D14A-A9B4-219645909CA9}" dt="2022-02-28T19:09:21.424" v="19" actId="1076"/>
      <pc:docMkLst>
        <pc:docMk/>
      </pc:docMkLst>
      <pc:sldChg chg="addSp delSp modSp mod modClrScheme chgLayout">
        <pc:chgData name="عمر احمد خليل المسيعدين" userId="44ea322b-6f28-42bc-8c63-0705fb3cd6b8" providerId="ADAL" clId="{7514D3AF-DF44-D14A-A9B4-219645909CA9}" dt="2022-02-28T19:09:21.424" v="19" actId="1076"/>
        <pc:sldMkLst>
          <pc:docMk/>
          <pc:sldMk cId="1225055989" sldId="258"/>
        </pc:sldMkLst>
        <pc:spChg chg="mod">
          <ac:chgData name="عمر احمد خليل المسيعدين" userId="44ea322b-6f28-42bc-8c63-0705fb3cd6b8" providerId="ADAL" clId="{7514D3AF-DF44-D14A-A9B4-219645909CA9}" dt="2022-02-28T19:09:21.424" v="19" actId="1076"/>
          <ac:spMkLst>
            <pc:docMk/>
            <pc:sldMk cId="1225055989" sldId="258"/>
            <ac:spMk id="2" creationId="{0909D094-6CE4-41A6-B1E3-589B3F69CEBF}"/>
          </ac:spMkLst>
        </pc:spChg>
        <pc:spChg chg="add">
          <ac:chgData name="عمر احمد خليل المسيعدين" userId="44ea322b-6f28-42bc-8c63-0705fb3cd6b8" providerId="ADAL" clId="{7514D3AF-DF44-D14A-A9B4-219645909CA9}" dt="2022-02-28T19:06:14.166" v="1" actId="139"/>
          <ac:spMkLst>
            <pc:docMk/>
            <pc:sldMk cId="1225055989" sldId="258"/>
            <ac:spMk id="4" creationId="{2B7A2885-B7BF-864D-B126-953701FDE492}"/>
          </ac:spMkLst>
        </pc:spChg>
        <pc:spChg chg="add del mod ord">
          <ac:chgData name="عمر احمد خليل المسيعدين" userId="44ea322b-6f28-42bc-8c63-0705fb3cd6b8" providerId="ADAL" clId="{7514D3AF-DF44-D14A-A9B4-219645909CA9}" dt="2022-02-28T19:07:10.755" v="17" actId="700"/>
          <ac:spMkLst>
            <pc:docMk/>
            <pc:sldMk cId="1225055989" sldId="258"/>
            <ac:spMk id="7" creationId="{862FDCD3-B155-C648-8F1F-340F61806564}"/>
          </ac:spMkLst>
        </pc:spChg>
        <pc:spChg chg="add del mod ord">
          <ac:chgData name="عمر احمد خليل المسيعدين" userId="44ea322b-6f28-42bc-8c63-0705fb3cd6b8" providerId="ADAL" clId="{7514D3AF-DF44-D14A-A9B4-219645909CA9}" dt="2022-02-28T19:07:10.755" v="17" actId="700"/>
          <ac:spMkLst>
            <pc:docMk/>
            <pc:sldMk cId="1225055989" sldId="258"/>
            <ac:spMk id="8" creationId="{784D72F0-936E-4348-B3EA-A8C8D88ACA6B}"/>
          </ac:spMkLst>
        </pc:spChg>
        <pc:spChg chg="add">
          <ac:chgData name="عمر احمد خليل المسيعدين" userId="44ea322b-6f28-42bc-8c63-0705fb3cd6b8" providerId="ADAL" clId="{7514D3AF-DF44-D14A-A9B4-219645909CA9}" dt="2022-02-28T19:07:11.138" v="18" actId="139"/>
          <ac:spMkLst>
            <pc:docMk/>
            <pc:sldMk cId="1225055989" sldId="258"/>
            <ac:spMk id="9" creationId="{DABB9006-AB55-F84D-AC2B-F4D54747B184}"/>
          </ac:spMkLst>
        </pc:spChg>
        <pc:graphicFrameChg chg="add del mod">
          <ac:chgData name="عمر احمد خليل المسيعدين" userId="44ea322b-6f28-42bc-8c63-0705fb3cd6b8" providerId="ADAL" clId="{7514D3AF-DF44-D14A-A9B4-219645909CA9}" dt="2022-02-28T19:06:35.304" v="6" actId="478"/>
          <ac:graphicFrameMkLst>
            <pc:docMk/>
            <pc:sldMk cId="1225055989" sldId="258"/>
            <ac:graphicFrameMk id="5" creationId="{74D0A4CC-38A2-834D-BD80-09682F8C3A4B}"/>
          </ac:graphicFrameMkLst>
        </pc:graphicFrameChg>
        <pc:graphicFrameChg chg="add del modGraphic">
          <ac:chgData name="عمر احمد خليل المسيعدين" userId="44ea322b-6f28-42bc-8c63-0705fb3cd6b8" providerId="ADAL" clId="{7514D3AF-DF44-D14A-A9B4-219645909CA9}" dt="2022-02-28T19:06:37.424" v="7" actId="478"/>
          <ac:graphicFrameMkLst>
            <pc:docMk/>
            <pc:sldMk cId="1225055989" sldId="258"/>
            <ac:graphicFrameMk id="6" creationId="{F81AA1E9-E1F1-454F-AE2B-FE036EFEDECC}"/>
          </ac:graphicFrameMkLst>
        </pc:graphicFrameChg>
      </pc:sldChg>
      <pc:sldChg chg="modSp">
        <pc:chgData name="عمر احمد خليل المسيعدين" userId="44ea322b-6f28-42bc-8c63-0705fb3cd6b8" providerId="ADAL" clId="{7514D3AF-DF44-D14A-A9B4-219645909CA9}" dt="2022-02-28T19:04:49.011" v="0" actId="14100"/>
        <pc:sldMkLst>
          <pc:docMk/>
          <pc:sldMk cId="0" sldId="708"/>
        </pc:sldMkLst>
        <pc:picChg chg="mod">
          <ac:chgData name="عمر احمد خليل المسيعدين" userId="44ea322b-6f28-42bc-8c63-0705fb3cd6b8" providerId="ADAL" clId="{7514D3AF-DF44-D14A-A9B4-219645909CA9}" dt="2022-02-28T19:04:49.011" v="0" actId="14100"/>
          <ac:picMkLst>
            <pc:docMk/>
            <pc:sldMk cId="0" sldId="708"/>
            <ac:picMk id="40962" creationId="{0C1FD2AD-F4D8-4D30-BD42-A2E637D15D94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FFDCBF-0333-48C8-AAD8-4A61940D46E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0A2522-E840-4338-9D20-98A12869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4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>
            <a:extLst>
              <a:ext uri="{FF2B5EF4-FFF2-40B4-BE49-F238E27FC236}">
                <a16:creationId xmlns:a16="http://schemas.microsoft.com/office/drawing/2014/main" id="{1D35A606-98B6-4EF3-AED7-8843E62AE4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>
            <a:extLst>
              <a:ext uri="{FF2B5EF4-FFF2-40B4-BE49-F238E27FC236}">
                <a16:creationId xmlns:a16="http://schemas.microsoft.com/office/drawing/2014/main" id="{29D1A10A-F3B1-40EF-AA31-3B3990D2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276" name="Slide Number Placeholder 3">
            <a:extLst>
              <a:ext uri="{FF2B5EF4-FFF2-40B4-BE49-F238E27FC236}">
                <a16:creationId xmlns:a16="http://schemas.microsoft.com/office/drawing/2014/main" id="{3370A298-5046-46C6-832B-5341747D8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3177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9D6E535-F184-4DEE-B1AF-5869F5C9EFCC}" type="slidenum">
              <a:rPr lang="en-US" altLang="en-US">
                <a:solidFill>
                  <a:srgbClr val="000000"/>
                </a:solidFill>
              </a:rPr>
              <a:pPr defTabSz="931774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AC5C3-4D5F-4339-8C69-F60CC7788C3D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0B1C-CB3C-4C66-AC2E-64F3258D0B0E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/>
              <a:t>الترقوة – العضد – اللوح --الساعد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A2522-E840-4338-9D20-98A1286904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8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269003A-D2A0-48F5-8628-11BB30BAF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AEAAC31-9B5A-44E5-8BE8-75053FA4B3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5406C6B-84A4-4167-92B5-64389A45B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931774" rtl="1" fontAlgn="base">
              <a:spcBef>
                <a:spcPct val="0"/>
              </a:spcBef>
              <a:spcAft>
                <a:spcPct val="0"/>
              </a:spcAft>
              <a:defRPr/>
            </a:pPr>
            <a:fld id="{38F26155-A0FC-4F0A-8788-8E498ECD047A}" type="slidenum">
              <a:rPr lang="ar-EG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defTabSz="931774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4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0006-7604-4DE5-9916-15DED3458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C303C-5EF5-4A93-90B4-0E47C20D9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DDAD-2277-4769-9283-69D305FD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B17B-680E-457A-9BC2-F4DA237D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C558-87D7-43E2-9257-E1E33430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3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C039-7014-4FB6-B51E-48A6DF01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93D37-3ECA-42C9-98C3-2F96A9B9A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2B7F-C236-4104-87E4-32A77F90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38272-C7F2-4B8A-9131-91BE9A1D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290BF-7667-42BB-A0A9-BD59DE9B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3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25CAC-6663-4D2E-969F-26B5494BE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57E2E-F8DB-4DE1-BDFB-93AD76318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7DE91-48C9-4B3D-A6D7-F458477E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A8239-966B-4AD3-941E-416513C8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2AA5-7805-4287-86E6-3C710120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6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6E41-0573-4027-B059-3D3B40E5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8525-5DBF-405D-A1B4-7E1E626C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62917-0324-40BB-A8BF-A531F075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C770A-7E4C-4DF7-B434-E3F2CD5E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3FFE0-294F-41F5-8148-5C276D34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E5A2-62DB-4B23-B4A9-55E84693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538EA-1B8E-487A-A5B6-333163054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9A440-A302-4DDD-A699-41AD1347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390D1-DE6F-41D1-AC9C-2498D5E7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F1914-32D0-4EBB-BA92-C3A740D2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11AF-45CA-4E9F-A6FC-530B8905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127C7-48E1-4A36-ABAD-AB57154DD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FC115-A0FC-4E7A-96C1-7A8356912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5967E-32D5-4EE7-B93C-25491411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6C0BA-CE88-4113-B987-8BFDB050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03625-9432-40C9-AB41-8DFC8E89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B3E7-6BF9-4EA3-8BBE-5261B494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F5C2B-EB67-437D-A004-61B7FD0D0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A3DDC-898F-4700-86B6-B17ED58A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512C1-6F9D-4029-A1E9-A73B8F613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0B67E-9B36-4F62-ABB8-767C1EEC1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798515-D894-41AB-8F40-0ECACC7F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47C0D-AE26-46A8-8170-B185EFDD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A882C-1B09-447B-8883-97103154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348A-19BB-489C-811A-0B1BFF14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A4F39-F96C-4437-A86E-914DF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172D3-2ADE-46D9-9035-AB1FCF9E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A2C17-627A-426B-ACFC-F7E44A88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0DE6A-851E-4B6A-B5F8-EDACED11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A7110-CCBB-4CDD-8123-7C4D7DB6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ECEE8-DF8B-4ABE-B15D-D59836B4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7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DFA9-0DAB-4FB3-B8B8-E571672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E248E-9A0B-4453-AE0C-897E9391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4A7AB-2626-409C-A1ED-BEE857CD9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F1DA9-B553-4D34-8239-BA62AB0A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550B6-ED48-4703-BAB1-491675DE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00C15-5B07-4E66-B859-9515527D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4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3256-6067-46C9-8A0B-156AEA34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D22CB-60AA-4434-8F6C-E091C160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5A25D-6D11-45C0-B50D-D34247191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E4141-878A-4E16-B840-B59246CE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7E4BB-B901-497F-8D9E-BFF5BD3A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71D3-5D5B-4CA6-A39C-FCA3AE74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2F458-C2EC-460E-A762-13064A01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6E1DF-3C4F-4042-9632-3AA0EF92F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A8FC-EE90-4BAA-A17C-C260BCA88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394C-2A4A-42EC-B8A7-B0F54DA2DE2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D2EE-9DB7-4EDC-9CCC-817404453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87ACA-4EB2-4D0E-BB1D-7E9A04E76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B2E7D-C491-482F-8FD9-A4D25BCFC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8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jpeg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4827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5" y="2534996"/>
            <a:ext cx="11057206" cy="35909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>
                <a:solidFill>
                  <a:srgbClr val="FF0000"/>
                </a:solidFill>
                <a:latin typeface="Arial Black" panose="020B0A04020102020204" pitchFamily="34" charset="0"/>
              </a:rPr>
              <a:t>دكتوراة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>
                <a:solidFill>
                  <a:srgbClr val="000000"/>
                </a:solidFill>
                <a:latin typeface="Arial Black" panose="020B0A04020102020204" pitchFamily="34" charset="0"/>
              </a:rPr>
              <a:t>Prof. Dr. Youssef Hussein Anatomy</a:t>
            </a:r>
            <a:endParaRPr lang="ar-EG" altLang="en-US" sz="2400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5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7B22A-83FE-4349-B80A-0C77B0E0B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 b="5021"/>
          <a:stretch/>
        </p:blipFill>
        <p:spPr>
          <a:xfrm>
            <a:off x="2914798" y="109460"/>
            <a:ext cx="6635601" cy="6663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CCB507-1AF6-4830-8B75-0D02204022A4}"/>
              </a:ext>
            </a:extLst>
          </p:cNvPr>
          <p:cNvSpPr txBox="1"/>
          <p:nvPr/>
        </p:nvSpPr>
        <p:spPr>
          <a:xfrm>
            <a:off x="238539" y="109460"/>
            <a:ext cx="44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Bones of the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0DE2A-1939-4DEE-9E0A-18C7226B386D}"/>
              </a:ext>
            </a:extLst>
          </p:cNvPr>
          <p:cNvSpPr txBox="1"/>
          <p:nvPr/>
        </p:nvSpPr>
        <p:spPr>
          <a:xfrm>
            <a:off x="2641601" y="5183613"/>
            <a:ext cx="706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A17E0-71F6-4FB5-A108-AC537F79F062}"/>
              </a:ext>
            </a:extLst>
          </p:cNvPr>
          <p:cNvSpPr txBox="1"/>
          <p:nvPr/>
        </p:nvSpPr>
        <p:spPr>
          <a:xfrm>
            <a:off x="2561347" y="3762776"/>
            <a:ext cx="706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EBD8A-75C8-4E6A-AF36-799DA8E27CB1}"/>
              </a:ext>
            </a:extLst>
          </p:cNvPr>
          <p:cNvSpPr txBox="1"/>
          <p:nvPr/>
        </p:nvSpPr>
        <p:spPr>
          <a:xfrm>
            <a:off x="2307250" y="1939395"/>
            <a:ext cx="861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lang="en-US" sz="3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F75E2-63FE-4380-A6B8-1707D6481A47}"/>
              </a:ext>
            </a:extLst>
          </p:cNvPr>
          <p:cNvSpPr/>
          <p:nvPr/>
        </p:nvSpPr>
        <p:spPr>
          <a:xfrm rot="18161788">
            <a:off x="8132460" y="1990996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896E3F-2206-4E13-BAE7-1AAA03EBF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11014" r="25282" b="22000"/>
          <a:stretch>
            <a:fillRect/>
          </a:stretch>
        </p:blipFill>
        <p:spPr bwMode="auto">
          <a:xfrm>
            <a:off x="8196085" y="0"/>
            <a:ext cx="3995915" cy="49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7596D-37F7-4FFC-9742-73D7BDAA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7" t="9694" r="31104" b="23528"/>
          <a:stretch>
            <a:fillRect/>
          </a:stretch>
        </p:blipFill>
        <p:spPr bwMode="auto">
          <a:xfrm>
            <a:off x="5659108" y="398142"/>
            <a:ext cx="1908297" cy="4641803"/>
          </a:xfrm>
          <a:prstGeom prst="rect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67C0B1C-1858-4060-8C26-2DB3B26CF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2" t="10946" r="47870" b="23906"/>
          <a:stretch/>
        </p:blipFill>
        <p:spPr bwMode="auto">
          <a:xfrm>
            <a:off x="2702973" y="466710"/>
            <a:ext cx="2098431" cy="613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0445B-88DD-470E-9F61-47850309CE34}"/>
              </a:ext>
            </a:extLst>
          </p:cNvPr>
          <p:cNvSpPr txBox="1"/>
          <p:nvPr/>
        </p:nvSpPr>
        <p:spPr>
          <a:xfrm>
            <a:off x="671676" y="105754"/>
            <a:ext cx="26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anose="020B0A04020102020204" pitchFamily="34" charset="0"/>
              </a:rPr>
              <a:t>Upper limb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D5B06-8747-44D6-BB2E-CE19204ECFE5}"/>
              </a:ext>
            </a:extLst>
          </p:cNvPr>
          <p:cNvSpPr txBox="1"/>
          <p:nvPr/>
        </p:nvSpPr>
        <p:spPr>
          <a:xfrm>
            <a:off x="8528287" y="4747557"/>
            <a:ext cx="26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anose="020B0A04020102020204" pitchFamily="34" charset="0"/>
              </a:rPr>
              <a:t>Hip bone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7C564-31E0-40D0-A72A-35CC4C4F93E0}"/>
              </a:ext>
            </a:extLst>
          </p:cNvPr>
          <p:cNvSpPr txBox="1"/>
          <p:nvPr/>
        </p:nvSpPr>
        <p:spPr>
          <a:xfrm>
            <a:off x="5319718" y="4997206"/>
            <a:ext cx="209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anose="020B0A04020102020204" pitchFamily="34" charset="0"/>
              </a:rPr>
              <a:t>Femur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966BBFBC-105B-4CBB-9DE8-D7174CCD4AC4}"/>
              </a:ext>
            </a:extLst>
          </p:cNvPr>
          <p:cNvSpPr>
            <a:spLocks/>
          </p:cNvSpPr>
          <p:nvPr/>
        </p:nvSpPr>
        <p:spPr bwMode="auto">
          <a:xfrm>
            <a:off x="4683971" y="2948765"/>
            <a:ext cx="1480160" cy="584775"/>
          </a:xfrm>
          <a:prstGeom prst="callout2">
            <a:avLst>
              <a:gd name="adj1" fmla="val 18750"/>
              <a:gd name="adj2" fmla="val -2593"/>
              <a:gd name="adj3" fmla="val 18750"/>
              <a:gd name="adj4" fmla="val -2593"/>
              <a:gd name="adj5" fmla="val -58156"/>
              <a:gd name="adj6" fmla="val -36152"/>
            </a:avLst>
          </a:prstGeom>
          <a:noFill/>
          <a:ln w="762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Tibia (</a:t>
            </a:r>
            <a:r>
              <a:rPr lang="en-US" altLang="en-US" sz="2000" b="1">
                <a:solidFill>
                  <a:srgbClr val="002060"/>
                </a:solidFill>
              </a:rPr>
              <a:t>medial</a:t>
            </a:r>
            <a:r>
              <a:rPr lang="en-US" altLang="en-US" sz="3600" b="1">
                <a:solidFill>
                  <a:srgbClr val="FF0000"/>
                </a:solidFill>
              </a:rPr>
              <a:t>)</a:t>
            </a: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005C32BE-18F6-4CB0-9818-ED14B2716276}"/>
              </a:ext>
            </a:extLst>
          </p:cNvPr>
          <p:cNvSpPr>
            <a:spLocks/>
          </p:cNvSpPr>
          <p:nvPr/>
        </p:nvSpPr>
        <p:spPr bwMode="auto">
          <a:xfrm>
            <a:off x="829994" y="2948765"/>
            <a:ext cx="1822680" cy="584775"/>
          </a:xfrm>
          <a:prstGeom prst="callout2">
            <a:avLst>
              <a:gd name="adj1" fmla="val 52429"/>
              <a:gd name="adj2" fmla="val 80763"/>
              <a:gd name="adj3" fmla="val 28373"/>
              <a:gd name="adj4" fmla="val 96199"/>
              <a:gd name="adj5" fmla="val -62967"/>
              <a:gd name="adj6" fmla="val 123613"/>
            </a:avLst>
          </a:prstGeom>
          <a:noFill/>
          <a:ln w="7620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Fibula (</a:t>
            </a:r>
            <a:r>
              <a:rPr lang="en-US" altLang="en-US" sz="2000" b="1">
                <a:solidFill>
                  <a:srgbClr val="002060"/>
                </a:solidFill>
              </a:rPr>
              <a:t>lateral</a:t>
            </a:r>
            <a:r>
              <a:rPr lang="en-US" altLang="en-US" sz="3600" b="1">
                <a:solidFill>
                  <a:srgbClr val="FF0000"/>
                </a:solidFill>
              </a:rPr>
              <a:t>)</a:t>
            </a: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D654F4-5208-45C7-87C2-44B9B9FF63DA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4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CE11DED2-EA46-44B2-9AAD-CC73C972A4B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/>
          <a:stretch>
            <a:fillRect/>
          </a:stretch>
        </p:blipFill>
        <p:spPr>
          <a:xfrm>
            <a:off x="1178900" y="274638"/>
            <a:ext cx="8705850" cy="6583362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E7F0E-A0A8-446E-9C97-6FE209638238}"/>
              </a:ext>
            </a:extLst>
          </p:cNvPr>
          <p:cNvSpPr txBox="1"/>
          <p:nvPr/>
        </p:nvSpPr>
        <p:spPr>
          <a:xfrm>
            <a:off x="238539" y="109460"/>
            <a:ext cx="44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Bones of the foot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7DD58-10C5-41A9-BF38-E2F7001AFE44}"/>
              </a:ext>
            </a:extLst>
          </p:cNvPr>
          <p:cNvSpPr txBox="1"/>
          <p:nvPr/>
        </p:nvSpPr>
        <p:spPr>
          <a:xfrm>
            <a:off x="7896082" y="2144351"/>
            <a:ext cx="706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7951D-9A6D-4212-856A-F8859DFAF062}"/>
              </a:ext>
            </a:extLst>
          </p:cNvPr>
          <p:cNvSpPr txBox="1"/>
          <p:nvPr/>
        </p:nvSpPr>
        <p:spPr>
          <a:xfrm>
            <a:off x="8050825" y="4598838"/>
            <a:ext cx="706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endParaRPr lang="en-US" sz="3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1810D-8D2E-46B2-B68A-6238974E99CF}"/>
              </a:ext>
            </a:extLst>
          </p:cNvPr>
          <p:cNvSpPr txBox="1"/>
          <p:nvPr/>
        </p:nvSpPr>
        <p:spPr>
          <a:xfrm>
            <a:off x="7896082" y="5998587"/>
            <a:ext cx="861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lang="en-US"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9098A6-F949-4F09-8565-C4EF73E9061D}"/>
              </a:ext>
            </a:extLst>
          </p:cNvPr>
          <p:cNvSpPr/>
          <p:nvPr/>
        </p:nvSpPr>
        <p:spPr>
          <a:xfrm>
            <a:off x="360217" y="193965"/>
            <a:ext cx="11513127" cy="612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B- Peripheral (appendicular) Skeleton:</a:t>
            </a:r>
            <a:r>
              <a:rPr lang="en-US" sz="240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Bones of the Upper Limb: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a) Bones of shoulder girdle </a:t>
            </a:r>
            <a:r>
              <a:rPr lang="ar-EG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حزام الكتف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;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scapula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عظمة اللوح 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&amp;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clavicle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الترقوة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b) Bone of the arm;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humerus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العضد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c) Bones of the forearm;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radius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الكعبرة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&amp;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ulna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الزند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d) Bones of hand; 8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carpal</a:t>
            </a:r>
            <a:r>
              <a:rPr lang="en-US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5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metacarpal</a:t>
            </a:r>
            <a:r>
              <a:rPr lang="en-US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&amp; 14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phalanges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Bones of the Lower Limb: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a) Bone of pelvic girdle </a:t>
            </a:r>
            <a:r>
              <a:rPr lang="ar-EG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حزام الحوض 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;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hip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bone.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b) Bone of the thigh; </a:t>
            </a:r>
            <a:r>
              <a:rPr lang="en-US" sz="240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femur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عظم الفخذ 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c) Bones of the leg</a:t>
            </a:r>
            <a:r>
              <a:rPr lang="ar-EG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ساق 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;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tibia</a:t>
            </a:r>
            <a:r>
              <a:rPr lang="ar-EG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الساق</a:t>
            </a:r>
            <a:r>
              <a:rPr lang="ar-EG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عظم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&amp;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fibula</a:t>
            </a:r>
            <a:r>
              <a:rPr lang="ar-EG" sz="2400" b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ساعدة الساق </a:t>
            </a:r>
            <a:r>
              <a:rPr lang="en-US" sz="240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>
                <a:latin typeface="Arial Black" panose="020B0A04020102020204" pitchFamily="34" charset="0"/>
                <a:ea typeface="Times New Roman" panose="02020603050405020304" pitchFamily="18" charset="0"/>
              </a:rPr>
              <a:t>d) Bones of foot; </a:t>
            </a:r>
            <a:r>
              <a:rPr lang="en-US" sz="2400" b="1">
                <a:latin typeface="Arial Black" panose="020B0A04020102020204" pitchFamily="34" charset="0"/>
                <a:ea typeface="Times New Roman" panose="02020603050405020304" pitchFamily="18" charset="0"/>
              </a:rPr>
              <a:t>7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tarsal</a:t>
            </a:r>
            <a:r>
              <a:rPr lang="en-US" sz="2400" b="1">
                <a:latin typeface="Arial Black" panose="020B0A04020102020204" pitchFamily="34" charset="0"/>
                <a:ea typeface="Times New Roman" panose="02020603050405020304" pitchFamily="18" charset="0"/>
              </a:rPr>
              <a:t>, 5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metatarsal</a:t>
            </a:r>
            <a:r>
              <a:rPr lang="en-US" sz="2400" b="1">
                <a:latin typeface="Arial Black" panose="020B0A04020102020204" pitchFamily="34" charset="0"/>
                <a:ea typeface="Times New Roman" panose="02020603050405020304" pitchFamily="18" charset="0"/>
              </a:rPr>
              <a:t> &amp; 14 </a:t>
            </a: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phalanges</a:t>
            </a:r>
            <a:r>
              <a:rPr lang="en-US" sz="240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4F1CC-060E-427E-91A0-3B6B2601DF85}"/>
              </a:ext>
            </a:extLst>
          </p:cNvPr>
          <p:cNvSpPr/>
          <p:nvPr/>
        </p:nvSpPr>
        <p:spPr>
          <a:xfrm rot="17189702">
            <a:off x="9906995" y="2814109"/>
            <a:ext cx="2966980" cy="9169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0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4894EB-6A19-4DFD-8983-E6D9281811B4}"/>
              </a:ext>
            </a:extLst>
          </p:cNvPr>
          <p:cNvSpPr/>
          <p:nvPr/>
        </p:nvSpPr>
        <p:spPr>
          <a:xfrm>
            <a:off x="249382" y="318656"/>
            <a:ext cx="11637818" cy="612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Functions of Bone</a:t>
            </a:r>
            <a:endParaRPr lang="en-US" sz="240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>
              <a:lnSpc>
                <a:spcPct val="150000"/>
              </a:lnSpc>
            </a:pPr>
            <a:r>
              <a:rPr lang="en-US" sz="2400">
                <a:latin typeface="Arial Black" panose="020B0A04020102020204" pitchFamily="34" charset="0"/>
                <a:ea typeface="Times New Roman" panose="02020603050405020304" pitchFamily="18" charset="0"/>
              </a:rPr>
              <a:t>1- Form the framework of the body.</a:t>
            </a:r>
          </a:p>
          <a:p>
            <a:pPr indent="36195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2- Gives attachment to the muscles, tendons and ligaments.</a:t>
            </a:r>
          </a:p>
          <a:p>
            <a:pPr indent="36195">
              <a:lnSpc>
                <a:spcPct val="150000"/>
              </a:lnSpc>
            </a:pPr>
            <a:r>
              <a:rPr lang="en-US" sz="2400">
                <a:latin typeface="Arial Black" panose="020B0A04020102020204" pitchFamily="34" charset="0"/>
                <a:ea typeface="Times New Roman" panose="02020603050405020304" pitchFamily="18" charset="0"/>
              </a:rPr>
              <a:t>3- Forms the locomotor systems by making joints with each other.</a:t>
            </a:r>
          </a:p>
          <a:p>
            <a:pPr indent="36195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4- Protection and support the vital organs.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sz="240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The skull protects the brain.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sz="240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The thoracic cage protects the lungs and heart.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sz="240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Vertebral column Protects the spinal cord.</a:t>
            </a:r>
          </a:p>
          <a:p>
            <a:pPr indent="36195">
              <a:lnSpc>
                <a:spcPct val="150000"/>
              </a:lnSpc>
            </a:pPr>
            <a:r>
              <a:rPr lang="en-US" sz="2400">
                <a:latin typeface="Arial Black" panose="020B0A04020102020204" pitchFamily="34" charset="0"/>
                <a:ea typeface="Times New Roman" panose="02020603050405020304" pitchFamily="18" charset="0"/>
              </a:rPr>
              <a:t>5- Formation of blood cells in bone marrow.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sz="240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Stores calcium &amp; phosphorus (they contain 97% of the body).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>
                <a:latin typeface="Arial Black" panose="020B0A04020102020204" pitchFamily="34" charset="0"/>
                <a:ea typeface="Times New Roman" panose="02020603050405020304" pitchFamily="18" charset="0"/>
              </a:rPr>
              <a:t>Forms the axis of the body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DEED4-DC1E-4C0C-AA2D-958CE23C0792}"/>
              </a:ext>
            </a:extLst>
          </p:cNvPr>
          <p:cNvSpPr/>
          <p:nvPr/>
        </p:nvSpPr>
        <p:spPr>
          <a:xfrm>
            <a:off x="7333104" y="937985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3A04D-2CCC-4629-9345-9ADEFF0C61D4}"/>
              </a:ext>
            </a:extLst>
          </p:cNvPr>
          <p:cNvSpPr/>
          <p:nvPr/>
        </p:nvSpPr>
        <p:spPr>
          <a:xfrm>
            <a:off x="152401" y="110836"/>
            <a:ext cx="11901054" cy="611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Classification of the bone according to shape </a:t>
            </a:r>
            <a:endParaRPr lang="en-US" sz="24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36195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1- Long bones: 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long bones of the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upper and lower limbs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</a:p>
          <a:p>
            <a:pPr indent="36195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2- Short bones: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carpal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bones of the hand and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tarsal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bones of the foot.</a:t>
            </a:r>
            <a:r>
              <a:rPr lang="en-US" sz="2400" b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en-US" sz="24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36195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3- Irregular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bones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vertebrae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indent="36195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4- Flat bones: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scapula, vault of the skull, sternum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indent="36195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5- Pneumatic bones</a:t>
            </a:r>
            <a:r>
              <a:rPr lang="en-US" sz="2400" b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 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Some bones of skull contain air spaces (air sinuses)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frontal, maxilla, ethmoid and sphenoid bones. </a:t>
            </a:r>
          </a:p>
          <a:p>
            <a:pPr indent="36195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6- Sesamoid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bones: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Small bones found inside the tendons of the muscles in close relations to certain joints in the upper and lower limbs, As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patella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at the knee joint.</a:t>
            </a:r>
          </a:p>
          <a:p>
            <a:pPr indent="36195">
              <a:lnSpc>
                <a:spcPct val="150000"/>
              </a:lnSpc>
            </a:pPr>
            <a:r>
              <a:rPr lang="en-US" sz="2400" b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They prevent friction of tendons with the joints and facilitate joint movements. </a:t>
            </a:r>
          </a:p>
          <a:p>
            <a:pPr indent="36195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7- </a:t>
            </a:r>
            <a:r>
              <a:rPr lang="en-US" sz="2400" b="1" err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Heterotophic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Small bones developed at sites of friction. As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horse rider bone</a:t>
            </a:r>
            <a:r>
              <a:rPr lang="en-US" sz="24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848DFA-A3F7-41FB-8319-8BDD7E637CD8}"/>
              </a:ext>
            </a:extLst>
          </p:cNvPr>
          <p:cNvSpPr/>
          <p:nvPr/>
        </p:nvSpPr>
        <p:spPr>
          <a:xfrm>
            <a:off x="590844" y="6213371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4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EF1BF-5F26-4DC1-A7D4-D1573BA6CD6F}"/>
              </a:ext>
            </a:extLst>
          </p:cNvPr>
          <p:cNvSpPr txBox="1"/>
          <p:nvPr/>
        </p:nvSpPr>
        <p:spPr>
          <a:xfrm>
            <a:off x="168811" y="34914"/>
            <a:ext cx="11859065" cy="28528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Structure of the Bone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 Compact (cortical) Bone </a:t>
            </a:r>
            <a:r>
              <a:rPr lang="ar-SA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متراص</a:t>
            </a: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hard </a:t>
            </a:r>
            <a:r>
              <a:rPr lang="en-US" sz="2000" b="0" i="0">
                <a:solidFill>
                  <a:srgbClr val="202124"/>
                </a:solidFill>
                <a:effectLst/>
                <a:latin typeface="HelveticaNeue"/>
              </a:rPr>
              <a:t>external layer of all bones and surrounds the medullary cavity, or bone marrow</a:t>
            </a:r>
            <a:r>
              <a:rPr lang="en-US" sz="2000">
                <a:solidFill>
                  <a:srgbClr val="202124"/>
                </a:solidFill>
                <a:latin typeface="HelveticaNeue"/>
              </a:rPr>
              <a:t>. It provides </a:t>
            </a:r>
            <a:r>
              <a:rPr lang="en-US" sz="2000" b="1">
                <a:solidFill>
                  <a:srgbClr val="202124"/>
                </a:solidFill>
                <a:latin typeface="HelveticaNeue"/>
              </a:rPr>
              <a:t>protection</a:t>
            </a:r>
            <a:r>
              <a:rPr lang="en-US" sz="2000">
                <a:solidFill>
                  <a:srgbClr val="202124"/>
                </a:solidFill>
                <a:latin typeface="HelveticaNeue"/>
              </a:rPr>
              <a:t> and strength to bones. It consists of osteons or Haversian systems</a:t>
            </a:r>
          </a:p>
          <a:p>
            <a:pPr algn="justLow">
              <a:lnSpc>
                <a:spcPct val="130000"/>
              </a:lnSpc>
            </a:pP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2000" b="1">
                <a:solidFill>
                  <a:srgbClr val="FF0000"/>
                </a:solidFill>
                <a:latin typeface="HelveticaNeue"/>
              </a:rPr>
              <a:t>Spongy bone</a:t>
            </a:r>
            <a:r>
              <a:rPr lang="en-US" sz="2000">
                <a:solidFill>
                  <a:srgbClr val="FF0000"/>
                </a:solidFill>
                <a:latin typeface="HelveticaNeue"/>
              </a:rPr>
              <a:t> 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(Cancellous or trabecular</a:t>
            </a:r>
            <a:r>
              <a:rPr lang="en-US" sz="2000" b="1">
                <a:solidFill>
                  <a:srgbClr val="FF0000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 </a:t>
            </a:r>
            <a:r>
              <a:rPr lang="ar-SA" sz="2000" b="1">
                <a:solidFill>
                  <a:srgbClr val="FF0000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إسفنجي</a:t>
            </a: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Bone: </a:t>
            </a:r>
            <a:r>
              <a:rPr lang="en-US" sz="2000">
                <a:solidFill>
                  <a:srgbClr val="202124"/>
                </a:solidFill>
                <a:latin typeface="HelveticaNeue"/>
              </a:rPr>
              <a:t>consists of plates (trabeculae) and small, irregular cavities that contain red </a:t>
            </a:r>
            <a:r>
              <a:rPr lang="en-US" sz="2000" b="1">
                <a:solidFill>
                  <a:srgbClr val="202124"/>
                </a:solidFill>
                <a:latin typeface="HelveticaNeue"/>
              </a:rPr>
              <a:t>bone</a:t>
            </a:r>
            <a:r>
              <a:rPr lang="en-US" sz="2000">
                <a:solidFill>
                  <a:srgbClr val="202124"/>
                </a:solidFill>
                <a:latin typeface="HelveticaNeue"/>
              </a:rPr>
              <a:t> marrow. It </a:t>
            </a:r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located at the ends (epiphysis)</a:t>
            </a:r>
            <a:r>
              <a:rPr lang="en-US" sz="2000" b="1">
                <a:solidFill>
                  <a:srgbClr val="202124"/>
                </a:solidFill>
                <a:latin typeface="HelveticaNeue"/>
              </a:rPr>
              <a:t>. It </a:t>
            </a:r>
            <a:r>
              <a:rPr lang="en-US" sz="2000">
                <a:solidFill>
                  <a:srgbClr val="202124"/>
                </a:solidFill>
                <a:latin typeface="HelveticaNeue"/>
              </a:rPr>
              <a:t>reduces the density of </a:t>
            </a:r>
            <a:r>
              <a:rPr lang="en-US" sz="2000" b="1">
                <a:solidFill>
                  <a:srgbClr val="202124"/>
                </a:solidFill>
                <a:latin typeface="HelveticaNeue"/>
              </a:rPr>
              <a:t>bone, It </a:t>
            </a:r>
            <a:r>
              <a:rPr lang="en-US" sz="2000">
                <a:solidFill>
                  <a:srgbClr val="202124"/>
                </a:solidFill>
                <a:latin typeface="HelveticaNeue"/>
              </a:rPr>
              <a:t>is lighter and less dense than compact </a:t>
            </a:r>
            <a:r>
              <a:rPr lang="en-US" sz="2000" b="1">
                <a:solidFill>
                  <a:srgbClr val="202124"/>
                </a:solidFill>
                <a:latin typeface="HelveticaNeue"/>
              </a:rPr>
              <a:t>bone</a:t>
            </a:r>
            <a:r>
              <a:rPr lang="en-US" sz="2000">
                <a:solidFill>
                  <a:srgbClr val="202124"/>
                </a:solidFill>
                <a:latin typeface="HelveticaNeue"/>
              </a:rPr>
              <a:t>.  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410A00F1-41CC-43E0-ABBD-370230B6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3431184"/>
            <a:ext cx="6372665" cy="33919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770E05-2800-41B1-8ADE-8220C6FA8C56}"/>
              </a:ext>
            </a:extLst>
          </p:cNvPr>
          <p:cNvSpPr/>
          <p:nvPr/>
        </p:nvSpPr>
        <p:spPr>
          <a:xfrm>
            <a:off x="6316395" y="3104501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8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E8C480-7333-4F57-83E8-88E177433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r="48571"/>
          <a:stretch/>
        </p:blipFill>
        <p:spPr>
          <a:xfrm>
            <a:off x="8711833" y="7681"/>
            <a:ext cx="2425847" cy="6654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C8F575-C4A4-49EA-9D00-0BBFAE47FDC0}"/>
              </a:ext>
            </a:extLst>
          </p:cNvPr>
          <p:cNvSpPr/>
          <p:nvPr/>
        </p:nvSpPr>
        <p:spPr>
          <a:xfrm>
            <a:off x="106017" y="97062"/>
            <a:ext cx="8605816" cy="6663876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800100" lvl="1" indent="-342900" algn="ctr">
              <a:lnSpc>
                <a:spcPct val="122000"/>
              </a:lnSpc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en-US" sz="2200" b="1">
                <a:latin typeface="Arial" panose="020B0604020202020204" pitchFamily="34" charset="0"/>
                <a:ea typeface="Times New Roman" panose="02020603050405020304" pitchFamily="18" charset="0"/>
              </a:rPr>
              <a:t>Long bones</a:t>
            </a:r>
          </a:p>
          <a:p>
            <a:pPr marL="114300" algn="justLow">
              <a:lnSpc>
                <a:spcPct val="122000"/>
              </a:lnSpc>
            </a:pP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Diaphysis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the intermediate region of the shaft.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8700" lvl="2" algn="justLow">
              <a:lnSpc>
                <a:spcPct val="122000"/>
              </a:lnSpc>
            </a:pP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- It is formed of </a:t>
            </a:r>
            <a:r>
              <a:rPr lang="en-US" sz="22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compact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 bone and covered by periosteum.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lvl="2" indent="-342900" algn="justLow">
              <a:lnSpc>
                <a:spcPct val="122000"/>
              </a:lnSpc>
              <a:buFontTx/>
              <a:buChar char="-"/>
            </a:pP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It contains </a:t>
            </a:r>
            <a:r>
              <a:rPr lang="en-US" sz="22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medullary cavity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that contains bone marrow</a:t>
            </a:r>
            <a:r>
              <a:rPr lang="en-US" sz="220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1028700" lvl="2">
              <a:lnSpc>
                <a:spcPct val="122000"/>
              </a:lnSpc>
            </a:pPr>
            <a:r>
              <a:rPr lang="en-US" sz="2200" b="1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2 ends of the diaphysis called </a:t>
            </a:r>
            <a:r>
              <a:rPr lang="en-US" sz="22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Metaphysis</a:t>
            </a:r>
            <a:r>
              <a:rPr lang="en-US" sz="2200" b="1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2000"/>
              </a:lnSpc>
            </a:pP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Epiphysis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the 2 ends of the long bone. 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2000"/>
              </a:lnSpc>
            </a:pP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	- They are composed of </a:t>
            </a:r>
            <a:r>
              <a:rPr lang="en-US" sz="22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spongy</a:t>
            </a:r>
            <a:r>
              <a:rPr lang="en-US" sz="2200" b="1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bone surrounded by a thin layer of compact bone.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2000"/>
              </a:lnSpc>
            </a:pP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	- The articular surfaces are covered by </a:t>
            </a:r>
            <a:r>
              <a:rPr lang="en-US" sz="22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hyaline cartilage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2000"/>
              </a:lnSpc>
            </a:pP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Epiphyseal plate</a:t>
            </a:r>
            <a:r>
              <a:rPr lang="en-US" sz="22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A plate of hyaline cartilage that separates the diaphysis from the epiphysis </a:t>
            </a: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before puberty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2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ossified at puberty (replaced by bones ).</a:t>
            </a:r>
            <a:endParaRPr lang="en-US" sz="22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2000"/>
              </a:lnSpc>
            </a:pPr>
            <a:r>
              <a:rPr lang="en-US" sz="2200" b="1">
                <a:latin typeface="Arial" panose="020B0604020202020204" pitchFamily="34" charset="0"/>
                <a:ea typeface="Times New Roman" panose="02020603050405020304" pitchFamily="18" charset="0"/>
              </a:rPr>
              <a:t>N.B;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Low">
              <a:lnSpc>
                <a:spcPct val="122000"/>
              </a:lnSpc>
            </a:pP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Atypical long bones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(bones with one epiphysis at one end as metacarpal and metatarsal bones).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Low">
              <a:lnSpc>
                <a:spcPct val="122000"/>
              </a:lnSpc>
            </a:pPr>
            <a:r>
              <a:rPr lang="en-US" sz="22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Long bone without medullary cavity </a:t>
            </a:r>
            <a:r>
              <a:rPr lang="en-US" sz="2200">
                <a:latin typeface="Arial" panose="020B0604020202020204" pitchFamily="34" charset="0"/>
                <a:ea typeface="Times New Roman" panose="02020603050405020304" pitchFamily="18" charset="0"/>
              </a:rPr>
              <a:t>as clavicle.</a:t>
            </a:r>
            <a:endParaRPr lang="en-US" sz="2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DE7EF3-21AC-4A81-8AB6-1BF3D07ECA6B}"/>
              </a:ext>
            </a:extLst>
          </p:cNvPr>
          <p:cNvCxnSpPr/>
          <p:nvPr/>
        </p:nvCxnSpPr>
        <p:spPr>
          <a:xfrm flipH="1">
            <a:off x="10135771" y="5824024"/>
            <a:ext cx="60491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CE4DFFD-347F-4BF3-872A-67CF5F19B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2" t="5948" r="16919"/>
          <a:stretch/>
        </p:blipFill>
        <p:spPr>
          <a:xfrm>
            <a:off x="10986039" y="7681"/>
            <a:ext cx="1099944" cy="66544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6DA0D-D5C8-4032-BE73-FF3A3EF2D203}"/>
              </a:ext>
            </a:extLst>
          </p:cNvPr>
          <p:cNvSpPr/>
          <p:nvPr/>
        </p:nvSpPr>
        <p:spPr>
          <a:xfrm>
            <a:off x="3348112" y="4951827"/>
            <a:ext cx="3310596" cy="35872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7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Administrator\Desktop\800px-Bone_growth_--_Smart-Servier_(croppe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909" y="234316"/>
            <a:ext cx="9627325" cy="6317932"/>
          </a:xfrm>
          <a:prstGeom prst="rect">
            <a:avLst/>
          </a:prstGeom>
          <a:noFill/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206996" y="4533628"/>
            <a:ext cx="3066757" cy="533400"/>
          </a:xfrm>
          <a:prstGeom prst="borderCallout2">
            <a:avLst>
              <a:gd name="adj1" fmla="val 5607"/>
              <a:gd name="adj2" fmla="val 42538"/>
              <a:gd name="adj3" fmla="val -42807"/>
              <a:gd name="adj4" fmla="val 54726"/>
              <a:gd name="adj5" fmla="val -259398"/>
              <a:gd name="adj6" fmla="val 6382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Model of Cartilage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337625" y="5630091"/>
            <a:ext cx="3045655" cy="1030606"/>
          </a:xfrm>
          <a:prstGeom prst="borderCallout2">
            <a:avLst>
              <a:gd name="adj1" fmla="val 39893"/>
              <a:gd name="adj2" fmla="val 98337"/>
              <a:gd name="adj3" fmla="val 47805"/>
              <a:gd name="adj4" fmla="val 122452"/>
              <a:gd name="adj5" fmla="val -251097"/>
              <a:gd name="adj6" fmla="val 12175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Primary ossification canter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3285476" y="0"/>
            <a:ext cx="3045655" cy="1030606"/>
          </a:xfrm>
          <a:prstGeom prst="borderCallout2">
            <a:avLst>
              <a:gd name="adj1" fmla="val 166642"/>
              <a:gd name="adj2" fmla="val 89759"/>
              <a:gd name="adj3" fmla="val 56677"/>
              <a:gd name="adj4" fmla="val 95431"/>
              <a:gd name="adj5" fmla="val 121546"/>
              <a:gd name="adj6" fmla="val 17622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Secondary ossification canter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9346642" y="1598023"/>
            <a:ext cx="2845358" cy="631372"/>
          </a:xfrm>
          <a:prstGeom prst="borderCallout2">
            <a:avLst>
              <a:gd name="adj1" fmla="val 5074"/>
              <a:gd name="adj2" fmla="val 11530"/>
              <a:gd name="adj3" fmla="val -5748"/>
              <a:gd name="adj4" fmla="val -1342"/>
              <a:gd name="adj5" fmla="val 15186"/>
              <a:gd name="adj6" fmla="val -2121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Epiphyseal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plate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" y="169817"/>
            <a:ext cx="265879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Membranous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Ossification</a:t>
            </a: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DBFA1-238B-4652-BE98-50A933F7DE36}"/>
              </a:ext>
            </a:extLst>
          </p:cNvPr>
          <p:cNvSpPr/>
          <p:nvPr/>
        </p:nvSpPr>
        <p:spPr>
          <a:xfrm>
            <a:off x="3488788" y="6128030"/>
            <a:ext cx="4609514" cy="64462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D4D4A5-3457-4DF3-A626-49327A6C352B}"/>
              </a:ext>
            </a:extLst>
          </p:cNvPr>
          <p:cNvSpPr/>
          <p:nvPr/>
        </p:nvSpPr>
        <p:spPr>
          <a:xfrm>
            <a:off x="206996" y="1047315"/>
            <a:ext cx="265879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</a:rPr>
              <a:t>Cartilaginous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Ossification</a:t>
            </a:r>
            <a:endParaRPr lang="en-US" sz="2400" b="1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63E86-B03F-412E-826B-90BC6564AACB}"/>
              </a:ext>
            </a:extLst>
          </p:cNvPr>
          <p:cNvSpPr/>
          <p:nvPr/>
        </p:nvSpPr>
        <p:spPr>
          <a:xfrm>
            <a:off x="198783" y="119270"/>
            <a:ext cx="11741426" cy="6284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Development of the Bone (Ossification)</a:t>
            </a:r>
            <a:endParaRPr lang="en-US" sz="2400">
              <a:solidFill>
                <a:srgbClr val="FF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400" b="1">
                <a:solidFill>
                  <a:srgbClr val="004EEA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1- Intramembranous Ossification:</a:t>
            </a:r>
            <a:endParaRPr lang="en-US" sz="2400">
              <a:solidFill>
                <a:srgbClr val="004EEA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The ossification centers appear inside a 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connective tissue membrane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→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bone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en-US" sz="24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It is seen in 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flat bones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24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400" b="1">
                <a:solidFill>
                  <a:srgbClr val="004EEA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2- Cartilaginous (</a:t>
            </a:r>
            <a:r>
              <a:rPr lang="en-US" sz="2400" b="1">
                <a:solidFill>
                  <a:srgbClr val="FF0000"/>
                </a:solidFill>
                <a:latin typeface="HelveticaNeue"/>
              </a:rPr>
              <a:t>endochondral</a:t>
            </a:r>
            <a:r>
              <a:rPr lang="en-US" sz="2400">
                <a:solidFill>
                  <a:srgbClr val="4D5156"/>
                </a:solidFill>
                <a:latin typeface="HelveticaNeue"/>
              </a:rPr>
              <a:t>)  </a:t>
            </a:r>
            <a:r>
              <a:rPr lang="en-US" sz="2400" b="1">
                <a:solidFill>
                  <a:srgbClr val="004EEA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Ossification: </a:t>
            </a:r>
            <a:endParaRPr lang="en-US" sz="2400">
              <a:solidFill>
                <a:srgbClr val="004EEA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The 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primary ossification centers 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(intrauterine </a:t>
            </a:r>
            <a:r>
              <a:rPr lang="en-US" sz="240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foetal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life) appear inside 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diaphysis of model of cartilage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algn="justLow">
              <a:lnSpc>
                <a:spcPct val="130000"/>
              </a:lnSpc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The 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secondary ossification centers 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(After birth) appear in the 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epiphysis</a:t>
            </a:r>
          </a:p>
          <a:p>
            <a:pPr algn="justLow">
              <a:lnSpc>
                <a:spcPct val="130000"/>
              </a:lnSpc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</a:t>
            </a:r>
            <a:r>
              <a:rPr lang="en-US" sz="2400" b="0" i="0">
                <a:solidFill>
                  <a:srgbClr val="202124"/>
                </a:solidFill>
                <a:effectLst/>
                <a:latin typeface="HelveticaNeue"/>
              </a:rPr>
              <a:t>he </a:t>
            </a:r>
            <a:r>
              <a:rPr lang="en-US" sz="2400" b="1" i="0">
                <a:solidFill>
                  <a:srgbClr val="202124"/>
                </a:solidFill>
                <a:effectLst/>
                <a:latin typeface="HelveticaNeue"/>
              </a:rPr>
              <a:t>epiphyseal plate</a:t>
            </a:r>
            <a:r>
              <a:rPr lang="en-US" sz="2400" b="0" i="0">
                <a:solidFill>
                  <a:srgbClr val="202124"/>
                </a:solidFill>
                <a:effectLst/>
                <a:latin typeface="HelveticaNeue"/>
              </a:rPr>
              <a:t> is the main site of </a:t>
            </a:r>
            <a:r>
              <a:rPr lang="en-US" sz="2400" b="1" i="0">
                <a:solidFill>
                  <a:srgbClr val="FF0000"/>
                </a:solidFill>
                <a:effectLst/>
                <a:latin typeface="HelveticaNeue"/>
              </a:rPr>
              <a:t>longitudinal growth </a:t>
            </a:r>
            <a:r>
              <a:rPr lang="en-US" sz="2400" b="0" i="0">
                <a:solidFill>
                  <a:srgbClr val="202124"/>
                </a:solidFill>
                <a:effectLst/>
                <a:latin typeface="HelveticaNeue"/>
              </a:rPr>
              <a:t>of the long bones. The formed cartilage is then calcified and replaced by bone.</a:t>
            </a:r>
          </a:p>
          <a:p>
            <a:pPr algn="justLow">
              <a:lnSpc>
                <a:spcPct val="130000"/>
              </a:lnSpc>
              <a:buFontTx/>
              <a:buChar char="-"/>
            </a:pPr>
            <a:r>
              <a:rPr lang="en-US" sz="2400" b="1" i="0">
                <a:solidFill>
                  <a:srgbClr val="FF0000"/>
                </a:solidFill>
                <a:effectLst/>
                <a:latin typeface="HelveticaNeue"/>
              </a:rPr>
              <a:t>  Increase in diameter of bones </a:t>
            </a:r>
            <a:r>
              <a:rPr lang="en-US" sz="2400" b="0" i="0">
                <a:solidFill>
                  <a:srgbClr val="202124"/>
                </a:solidFill>
                <a:effectLst/>
                <a:latin typeface="HelveticaNeue"/>
              </a:rPr>
              <a:t>by addition of bony tissue at the surface of </a:t>
            </a:r>
            <a:r>
              <a:rPr lang="en-US" sz="2400" b="1" i="0">
                <a:solidFill>
                  <a:srgbClr val="202124"/>
                </a:solidFill>
                <a:effectLst/>
                <a:latin typeface="HelveticaNeue"/>
              </a:rPr>
              <a:t>bones</a:t>
            </a:r>
            <a:r>
              <a:rPr lang="en-US" sz="2400" b="0" i="0">
                <a:solidFill>
                  <a:srgbClr val="202124"/>
                </a:solidFill>
                <a:effectLst/>
                <a:latin typeface="HelveticaNeue"/>
              </a:rPr>
              <a:t>. </a:t>
            </a:r>
            <a:endParaRPr lang="en-US" sz="24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Low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7030A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clavicle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is the first bone to ossify, </a:t>
            </a:r>
            <a:r>
              <a:rPr lang="en-US" sz="2400" b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mixed ossification </a:t>
            </a:r>
            <a:r>
              <a:rPr lang="en-US" sz="240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(membranous and cartilaginous) </a:t>
            </a:r>
            <a:endParaRPr lang="en-US" sz="2400">
              <a:solidFill>
                <a:srgbClr val="7030A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8417D-B274-4743-9727-076BB87F28EC}"/>
              </a:ext>
            </a:extLst>
          </p:cNvPr>
          <p:cNvSpPr/>
          <p:nvPr/>
        </p:nvSpPr>
        <p:spPr>
          <a:xfrm>
            <a:off x="2630660" y="5875746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2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0E0C46B-016C-49F1-AE05-F63AA26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868" y="1054603"/>
            <a:ext cx="7567247" cy="3672141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CB1D4-F9E6-4575-82AA-3E755348AC41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069BF-AE95-4AED-96FB-85149AC23A1A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7A9045-6C28-4EC5-931E-7AEEB4E6FFE7}"/>
              </a:ext>
            </a:extLst>
          </p:cNvPr>
          <p:cNvSpPr/>
          <p:nvPr/>
        </p:nvSpPr>
        <p:spPr>
          <a:xfrm>
            <a:off x="180110" y="124691"/>
            <a:ext cx="7439890" cy="6697218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supply of the bones</a:t>
            </a:r>
            <a:endParaRPr lang="en-US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">
              <a:lnSpc>
                <a:spcPct val="150000"/>
              </a:lnSpc>
              <a:tabLst>
                <a:tab pos="457200" algn="l"/>
              </a:tabLst>
            </a:pP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Nutrient arteries:</a:t>
            </a:r>
          </a:p>
          <a:p>
            <a:pPr lvl="1" indent="36195"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They enter the shaft of the bone through the </a:t>
            </a: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nutrient foramen 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near </a:t>
            </a: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bone and then pass through </a:t>
            </a: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canal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bone.</a:t>
            </a:r>
            <a:endParaRPr lang="en-US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36195"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The </a:t>
            </a: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nutrient foramen and canal </a:t>
            </a: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away from 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growing end of the bone (</a:t>
            </a: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elbow I go, from the knee I escape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36195"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They enter the medullary canal where divides into ascending and descending branches then gives small branches pass inside the </a:t>
            </a:r>
            <a:r>
              <a:rPr lang="en-US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Haversian canal 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supply the inner layer of the bone cortex.</a:t>
            </a:r>
            <a:endParaRPr lang="en-US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"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Subperiosteal arteries: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supply the outer layer of the bone cortex.</a:t>
            </a:r>
            <a:endParaRPr lang="en-US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"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Periarticular (Epiphyseal) arteries: </a:t>
            </a:r>
            <a:r>
              <a:rPr lang="en-US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ends of the bones from articular arteries surrounding the joints.</a:t>
            </a:r>
            <a:endParaRPr lang="en-US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istrator\Desktop\609_Body_Supply_to_the_Bone.jpg">
            <a:extLst>
              <a:ext uri="{FF2B5EF4-FFF2-40B4-BE49-F238E27FC236}">
                <a16:creationId xmlns:a16="http://schemas.microsoft.com/office/drawing/2014/main" id="{43168403-9855-4511-9AAD-15CBB03A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2249" y="336954"/>
            <a:ext cx="4309642" cy="59975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9D094-6CE4-41A6-B1E3-589B3F69CEBF}"/>
              </a:ext>
            </a:extLst>
          </p:cNvPr>
          <p:cNvSpPr/>
          <p:nvPr/>
        </p:nvSpPr>
        <p:spPr>
          <a:xfrm>
            <a:off x="336839" y="77066"/>
            <a:ext cx="11762509" cy="6764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Parts of the Bony Skeleton</a:t>
            </a:r>
            <a:endParaRPr lang="en-US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Low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84810" algn="l"/>
                <a:tab pos="384810" algn="l"/>
                <a:tab pos="720090" algn="l"/>
              </a:tabLst>
            </a:pPr>
            <a:r>
              <a:rPr lang="en-US" sz="24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composed of 206 bones (</a:t>
            </a:r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86 paired and 34 single</a:t>
            </a:r>
            <a:r>
              <a:rPr lang="en-US" sz="24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" algn="ctr">
              <a:lnSpc>
                <a:spcPct val="130000"/>
              </a:lnSpc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Axial Skeleton</a:t>
            </a:r>
            <a:endParaRPr lang="en-US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222885" algn="l"/>
              </a:tabLs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Skull </a:t>
            </a:r>
            <a:r>
              <a:rPr lang="ar-EG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الجمجمة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skull is formed of </a:t>
            </a: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bones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30000"/>
              </a:lnSpc>
              <a:tabLst>
                <a:tab pos="222885" algn="l"/>
              </a:tabLst>
            </a:pP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a- 1 movable; </a:t>
            </a:r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mandible.</a:t>
            </a:r>
          </a:p>
          <a:p>
            <a:pPr algn="justLow">
              <a:lnSpc>
                <a:spcPct val="130000"/>
              </a:lnSpc>
              <a:tabLst>
                <a:tab pos="222885" algn="l"/>
              </a:tabLst>
            </a:pP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b- 21 immovable </a:t>
            </a:r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bones articulating together by fibrous joints </a:t>
            </a:r>
          </a:p>
          <a:p>
            <a:pPr marL="342900" indent="-342900" algn="justLow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Vertebral column</a:t>
            </a:r>
            <a:r>
              <a:rPr lang="ar-EG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العمود </a:t>
            </a:r>
            <a:r>
              <a:rPr lang="ar-EG" sz="2400" b="1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الفقرى</a:t>
            </a:r>
            <a:r>
              <a:rPr lang="ar-EG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are: </a:t>
            </a:r>
          </a:p>
          <a:p>
            <a:pPr indent="36195" algn="justLow">
              <a:lnSpc>
                <a:spcPct val="130000"/>
              </a:lnSpc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- 7 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cervical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vertebrae </a:t>
            </a:r>
            <a:r>
              <a:rPr lang="ar-EG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الفقرات العنقية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" algn="justLow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- 12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thoracic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vertebrae </a:t>
            </a:r>
            <a:r>
              <a:rPr lang="ar-EG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الصدرية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36195" algn="justLow">
              <a:lnSpc>
                <a:spcPct val="130000"/>
              </a:lnSpc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- 5 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lumbar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vertebrae </a:t>
            </a:r>
            <a:r>
              <a:rPr lang="ar-EG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القطنية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" algn="justLow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- 5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sacral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vertebrae </a:t>
            </a:r>
            <a:r>
              <a:rPr lang="ar-EG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العجزية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fused with each other to form one sacrum.</a:t>
            </a:r>
          </a:p>
          <a:p>
            <a:pPr indent="36195" algn="justLow">
              <a:lnSpc>
                <a:spcPct val="130000"/>
              </a:lnSpc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- 3-5 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coccygeal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vertebrae </a:t>
            </a:r>
            <a:r>
              <a:rPr lang="ar-EG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العصعصية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fused together to form one coccyx.</a:t>
            </a:r>
            <a:endParaRPr lang="en-US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Ribs (12 pairs) </a:t>
            </a:r>
            <a:r>
              <a:rPr lang="ar-EG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الضلوع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justLow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Sternum </a:t>
            </a:r>
            <a:r>
              <a:rPr lang="ar-EG" sz="24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عظمة القص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6090E-2FCE-403E-8467-0D9164AB3FA3}"/>
              </a:ext>
            </a:extLst>
          </p:cNvPr>
          <p:cNvSpPr/>
          <p:nvPr/>
        </p:nvSpPr>
        <p:spPr>
          <a:xfrm>
            <a:off x="6471139" y="3429000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B7A2885-B7BF-864D-B126-953701FDE492}"/>
              </a:ext>
            </a:extLst>
          </p:cNvPr>
          <p:cNvSpPr txBox="1"/>
          <p:nvPr/>
        </p:nvSpPr>
        <p:spPr>
          <a:xfrm>
            <a:off x="5181600" y="258008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JO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ABB9006-AB55-F84D-AC2B-F4D54747B184}"/>
              </a:ext>
            </a:extLst>
          </p:cNvPr>
          <p:cNvSpPr txBox="1"/>
          <p:nvPr/>
        </p:nvSpPr>
        <p:spPr>
          <a:xfrm>
            <a:off x="5181600" y="258008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J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0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C1FD2AD-F4D8-4D30-BD42-A2E637D1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6667" r="65105" b="48334"/>
          <a:stretch>
            <a:fillRect/>
          </a:stretch>
        </p:blipFill>
        <p:spPr bwMode="auto">
          <a:xfrm>
            <a:off x="3717973" y="0"/>
            <a:ext cx="503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">
            <a:extLst>
              <a:ext uri="{FF2B5EF4-FFF2-40B4-BE49-F238E27FC236}">
                <a16:creationId xmlns:a16="http://schemas.microsoft.com/office/drawing/2014/main" id="{5B16607F-497B-449F-9977-D268AF754B41}"/>
              </a:ext>
            </a:extLst>
          </p:cNvPr>
          <p:cNvSpPr>
            <a:spLocks/>
          </p:cNvSpPr>
          <p:nvPr/>
        </p:nvSpPr>
        <p:spPr bwMode="auto">
          <a:xfrm flipH="1">
            <a:off x="913274" y="2564903"/>
            <a:ext cx="2530329" cy="1015319"/>
          </a:xfrm>
          <a:prstGeom prst="callout2">
            <a:avLst>
              <a:gd name="adj1" fmla="val 34947"/>
              <a:gd name="adj2" fmla="val 26887"/>
              <a:gd name="adj3" fmla="val -20760"/>
              <a:gd name="adj4" fmla="val -30794"/>
              <a:gd name="adj5" fmla="val -35308"/>
              <a:gd name="adj6" fmla="val -80659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Arial"/>
                <a:cs typeface="Arial"/>
              </a:rPr>
              <a:t>Skull</a:t>
            </a:r>
            <a:endParaRPr lang="en-US" altLang="zh-CN" sz="2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5" name="AutoShape 13">
            <a:extLst>
              <a:ext uri="{FF2B5EF4-FFF2-40B4-BE49-F238E27FC236}">
                <a16:creationId xmlns:a16="http://schemas.microsoft.com/office/drawing/2014/main" id="{5B16607F-497B-449F-9977-D268AF754B41}"/>
              </a:ext>
            </a:extLst>
          </p:cNvPr>
          <p:cNvSpPr>
            <a:spLocks/>
          </p:cNvSpPr>
          <p:nvPr/>
        </p:nvSpPr>
        <p:spPr bwMode="auto">
          <a:xfrm flipH="1">
            <a:off x="1183858" y="4809371"/>
            <a:ext cx="2534116" cy="1000132"/>
          </a:xfrm>
          <a:prstGeom prst="callout2">
            <a:avLst>
              <a:gd name="adj1" fmla="val 37718"/>
              <a:gd name="adj2" fmla="val 7984"/>
              <a:gd name="adj3" fmla="val 68290"/>
              <a:gd name="adj4" fmla="val -23022"/>
              <a:gd name="adj5" fmla="val 75975"/>
              <a:gd name="adj6" fmla="val -51185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err="1">
                <a:solidFill>
                  <a:srgbClr val="FF0000"/>
                </a:solidFill>
                <a:latin typeface="Arial"/>
                <a:cs typeface="Arial"/>
              </a:rPr>
              <a:t>Mandibule</a:t>
            </a:r>
            <a:endParaRPr lang="en-US" altLang="zh-CN" sz="2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5445B-C19D-4EFD-9F24-0C2B5A60226B}"/>
              </a:ext>
            </a:extLst>
          </p:cNvPr>
          <p:cNvSpPr txBox="1"/>
          <p:nvPr/>
        </p:nvSpPr>
        <p:spPr>
          <a:xfrm>
            <a:off x="8531101" y="538885"/>
            <a:ext cx="3534289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202124"/>
                </a:solidFill>
                <a:effectLst/>
                <a:latin typeface="HelveticaNeue"/>
              </a:rPr>
              <a:t>Teeth</a:t>
            </a:r>
            <a:r>
              <a:rPr lang="en-US" sz="2800" b="0" i="0">
                <a:solidFill>
                  <a:srgbClr val="202124"/>
                </a:solidFill>
                <a:effectLst/>
                <a:latin typeface="HelveticaNeue"/>
              </a:rPr>
              <a:t> are not </a:t>
            </a:r>
            <a:r>
              <a:rPr lang="en-US" sz="2800" b="1" i="0">
                <a:solidFill>
                  <a:srgbClr val="202124"/>
                </a:solidFill>
                <a:effectLst/>
                <a:latin typeface="HelveticaNeue"/>
              </a:rPr>
              <a:t>bones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1B95D-7746-4C7C-820F-47A3EFA5DE5E}"/>
              </a:ext>
            </a:extLst>
          </p:cNvPr>
          <p:cNvSpPr txBox="1"/>
          <p:nvPr/>
        </p:nvSpPr>
        <p:spPr>
          <a:xfrm>
            <a:off x="394431" y="503711"/>
            <a:ext cx="3811809" cy="1536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Low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2885" algn="l"/>
              </a:tabLst>
            </a:pP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Paired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bones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(right and left)</a:t>
            </a:r>
          </a:p>
          <a:p>
            <a:pPr marL="285750" indent="-285750" algn="justLow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2885" algn="l"/>
              </a:tabLst>
            </a:pP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bones</a:t>
            </a:r>
            <a:endParaRPr lang="en-US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61294-9852-4D42-9503-64DF678A0506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l="18813" t="7167" r="19749" b="5888"/>
          <a:stretch>
            <a:fillRect/>
          </a:stretch>
        </p:blipFill>
        <p:spPr bwMode="auto">
          <a:xfrm>
            <a:off x="3996267" y="333376"/>
            <a:ext cx="819573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3"/>
          <p:cNvSpPr>
            <a:spLocks/>
          </p:cNvSpPr>
          <p:nvPr/>
        </p:nvSpPr>
        <p:spPr bwMode="auto">
          <a:xfrm>
            <a:off x="533400" y="3116264"/>
            <a:ext cx="3081867" cy="693737"/>
          </a:xfrm>
          <a:prstGeom prst="borderCallout2">
            <a:avLst>
              <a:gd name="adj1" fmla="val 16477"/>
              <a:gd name="adj2" fmla="val 103296"/>
              <a:gd name="adj3" fmla="val 16477"/>
              <a:gd name="adj4" fmla="val 131181"/>
              <a:gd name="adj5" fmla="val -26773"/>
              <a:gd name="adj6" fmla="val 230495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/>
              <a:t>Sternum</a:t>
            </a:r>
            <a:r>
              <a:rPr lang="en-US" altLang="en-US" sz="3200"/>
              <a:t> </a:t>
            </a:r>
          </a:p>
        </p:txBody>
      </p:sp>
      <p:sp>
        <p:nvSpPr>
          <p:cNvPr id="244741" name="AutoShape 5"/>
          <p:cNvSpPr>
            <a:spLocks/>
          </p:cNvSpPr>
          <p:nvPr/>
        </p:nvSpPr>
        <p:spPr bwMode="auto">
          <a:xfrm>
            <a:off x="527051" y="4551363"/>
            <a:ext cx="2976033" cy="1054100"/>
          </a:xfrm>
          <a:prstGeom prst="borderCallout2">
            <a:avLst>
              <a:gd name="adj1" fmla="val 10843"/>
              <a:gd name="adj2" fmla="val 103412"/>
              <a:gd name="adj3" fmla="val 10843"/>
              <a:gd name="adj4" fmla="val 124611"/>
              <a:gd name="adj5" fmla="val -54819"/>
              <a:gd name="adj6" fmla="val 199931"/>
            </a:avLst>
          </a:prstGeom>
          <a:solidFill>
            <a:srgbClr val="CCFF66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/>
              <a:t>Costal cartilages </a:t>
            </a:r>
          </a:p>
        </p:txBody>
      </p:sp>
      <p:sp>
        <p:nvSpPr>
          <p:cNvPr id="244742" name="AutoShape 6"/>
          <p:cNvSpPr>
            <a:spLocks/>
          </p:cNvSpPr>
          <p:nvPr/>
        </p:nvSpPr>
        <p:spPr bwMode="auto">
          <a:xfrm>
            <a:off x="753534" y="2162175"/>
            <a:ext cx="2393951" cy="693738"/>
          </a:xfrm>
          <a:prstGeom prst="borderCallout2">
            <a:avLst>
              <a:gd name="adj1" fmla="val 16477"/>
              <a:gd name="adj2" fmla="val 104245"/>
              <a:gd name="adj3" fmla="val 16477"/>
              <a:gd name="adj4" fmla="val 122546"/>
              <a:gd name="adj5" fmla="val 4120"/>
              <a:gd name="adj6" fmla="val 187889"/>
            </a:avLst>
          </a:prstGeom>
          <a:solidFill>
            <a:srgbClr val="66FF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/>
              <a:t>Ribs 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81000" y="130175"/>
            <a:ext cx="4286251" cy="584200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3200" b="1"/>
              <a:t>Thoracic cage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86252" y="4643438"/>
            <a:ext cx="1619249" cy="5000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2286001"/>
            <a:ext cx="1619251" cy="500063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7B544AF-5B5A-4C14-9845-76CB04433FD1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44741" grpId="0" animBg="1"/>
      <p:bldP spid="2447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l="18813" t="7167" r="19749" b="5888"/>
          <a:stretch>
            <a:fillRect/>
          </a:stretch>
        </p:blipFill>
        <p:spPr bwMode="auto">
          <a:xfrm>
            <a:off x="3996267" y="333376"/>
            <a:ext cx="819573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rc 13"/>
          <p:cNvSpPr>
            <a:spLocks/>
          </p:cNvSpPr>
          <p:nvPr/>
        </p:nvSpPr>
        <p:spPr bwMode="auto">
          <a:xfrm rot="-9897767">
            <a:off x="4197352" y="950914"/>
            <a:ext cx="1822449" cy="3633787"/>
          </a:xfrm>
          <a:custGeom>
            <a:avLst/>
            <a:gdLst>
              <a:gd name="T0" fmla="*/ 2147483646 w 21600"/>
              <a:gd name="T1" fmla="*/ 0 h 39351"/>
              <a:gd name="T2" fmla="*/ 2147483646 w 21600"/>
              <a:gd name="T3" fmla="*/ 2147483646 h 39351"/>
              <a:gd name="T4" fmla="*/ 0 w 21600"/>
              <a:gd name="T5" fmla="*/ 2147483646 h 39351"/>
              <a:gd name="T6" fmla="*/ 0 60000 65536"/>
              <a:gd name="T7" fmla="*/ 0 60000 65536"/>
              <a:gd name="T8" fmla="*/ 0 60000 65536"/>
              <a:gd name="T9" fmla="*/ 0 w 21600"/>
              <a:gd name="T10" fmla="*/ 0 h 39351"/>
              <a:gd name="T11" fmla="*/ 21600 w 21600"/>
              <a:gd name="T12" fmla="*/ 39351 h 39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351" fill="none" extrusionOk="0">
                <a:moveTo>
                  <a:pt x="10805" y="-1"/>
                </a:moveTo>
                <a:cubicBezTo>
                  <a:pt x="17485" y="3859"/>
                  <a:pt x="21600" y="10988"/>
                  <a:pt x="21600" y="18703"/>
                </a:cubicBezTo>
                <a:cubicBezTo>
                  <a:pt x="21600" y="28189"/>
                  <a:pt x="15410" y="36565"/>
                  <a:pt x="6341" y="39350"/>
                </a:cubicBezTo>
              </a:path>
              <a:path w="21600" h="39351" stroke="0" extrusionOk="0">
                <a:moveTo>
                  <a:pt x="10805" y="-1"/>
                </a:moveTo>
                <a:cubicBezTo>
                  <a:pt x="17485" y="3859"/>
                  <a:pt x="21600" y="10988"/>
                  <a:pt x="21600" y="18703"/>
                </a:cubicBezTo>
                <a:cubicBezTo>
                  <a:pt x="21600" y="28189"/>
                  <a:pt x="15410" y="36565"/>
                  <a:pt x="6341" y="39350"/>
                </a:cubicBezTo>
                <a:lnTo>
                  <a:pt x="0" y="18703"/>
                </a:lnTo>
                <a:lnTo>
                  <a:pt x="10805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rc 14"/>
          <p:cNvSpPr>
            <a:spLocks/>
          </p:cNvSpPr>
          <p:nvPr/>
        </p:nvSpPr>
        <p:spPr bwMode="auto">
          <a:xfrm rot="10515608">
            <a:off x="3888318" y="5156201"/>
            <a:ext cx="865716" cy="1427163"/>
          </a:xfrm>
          <a:custGeom>
            <a:avLst/>
            <a:gdLst>
              <a:gd name="T0" fmla="*/ 0 w 21600"/>
              <a:gd name="T1" fmla="*/ 0 h 42701"/>
              <a:gd name="T2" fmla="*/ 2147483646 w 21600"/>
              <a:gd name="T3" fmla="*/ 2147483646 h 42701"/>
              <a:gd name="T4" fmla="*/ 0 w 21600"/>
              <a:gd name="T5" fmla="*/ 2147483646 h 42701"/>
              <a:gd name="T6" fmla="*/ 0 60000 65536"/>
              <a:gd name="T7" fmla="*/ 0 60000 65536"/>
              <a:gd name="T8" fmla="*/ 0 60000 65536"/>
              <a:gd name="T9" fmla="*/ 0 w 21600"/>
              <a:gd name="T10" fmla="*/ 0 h 42701"/>
              <a:gd name="T11" fmla="*/ 21600 w 21600"/>
              <a:gd name="T12" fmla="*/ 42701 h 427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7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751"/>
                  <a:pt x="14531" y="40532"/>
                  <a:pt x="4614" y="42701"/>
                </a:cubicBezTo>
              </a:path>
              <a:path w="21600" h="427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751"/>
                  <a:pt x="14531" y="40532"/>
                  <a:pt x="4614" y="4270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7751" y="2500314"/>
            <a:ext cx="323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True ribs = 1-7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5494" y="5568951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False ribs= 8,9,10</a:t>
            </a:r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 rot="10515608">
            <a:off x="6786034" y="4862513"/>
            <a:ext cx="224367" cy="717550"/>
          </a:xfrm>
          <a:custGeom>
            <a:avLst/>
            <a:gdLst>
              <a:gd name="T0" fmla="*/ 2147483646 w 21600"/>
              <a:gd name="T1" fmla="*/ 0 h 33638"/>
              <a:gd name="T2" fmla="*/ 2147483646 w 21600"/>
              <a:gd name="T3" fmla="*/ 2147483646 h 33638"/>
              <a:gd name="T4" fmla="*/ 0 w 21600"/>
              <a:gd name="T5" fmla="*/ 2147483646 h 33638"/>
              <a:gd name="T6" fmla="*/ 0 60000 65536"/>
              <a:gd name="T7" fmla="*/ 0 60000 65536"/>
              <a:gd name="T8" fmla="*/ 0 60000 65536"/>
              <a:gd name="T9" fmla="*/ 0 w 21600"/>
              <a:gd name="T10" fmla="*/ 0 h 33638"/>
              <a:gd name="T11" fmla="*/ 21600 w 21600"/>
              <a:gd name="T12" fmla="*/ 33638 h 33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638" fill="none" extrusionOk="0">
                <a:moveTo>
                  <a:pt x="17589" y="-1"/>
                </a:moveTo>
                <a:cubicBezTo>
                  <a:pt x="20197" y="3659"/>
                  <a:pt x="21600" y="8042"/>
                  <a:pt x="21600" y="12537"/>
                </a:cubicBezTo>
                <a:cubicBezTo>
                  <a:pt x="21600" y="22688"/>
                  <a:pt x="14531" y="31469"/>
                  <a:pt x="4614" y="33638"/>
                </a:cubicBezTo>
              </a:path>
              <a:path w="21600" h="33638" stroke="0" extrusionOk="0">
                <a:moveTo>
                  <a:pt x="17589" y="-1"/>
                </a:moveTo>
                <a:cubicBezTo>
                  <a:pt x="20197" y="3659"/>
                  <a:pt x="21600" y="8042"/>
                  <a:pt x="21600" y="12537"/>
                </a:cubicBezTo>
                <a:cubicBezTo>
                  <a:pt x="21600" y="22688"/>
                  <a:pt x="14531" y="31469"/>
                  <a:pt x="4614" y="33638"/>
                </a:cubicBezTo>
                <a:lnTo>
                  <a:pt x="0" y="12537"/>
                </a:lnTo>
                <a:lnTo>
                  <a:pt x="17589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5"/>
          <p:cNvSpPr>
            <a:spLocks/>
          </p:cNvSpPr>
          <p:nvPr/>
        </p:nvSpPr>
        <p:spPr bwMode="auto">
          <a:xfrm rot="10515608" flipH="1">
            <a:off x="8515351" y="4864100"/>
            <a:ext cx="114300" cy="712788"/>
          </a:xfrm>
          <a:custGeom>
            <a:avLst/>
            <a:gdLst>
              <a:gd name="T0" fmla="*/ 2147483646 w 21600"/>
              <a:gd name="T1" fmla="*/ 0 h 33638"/>
              <a:gd name="T2" fmla="*/ 2147483646 w 21600"/>
              <a:gd name="T3" fmla="*/ 2147483646 h 33638"/>
              <a:gd name="T4" fmla="*/ 0 w 21600"/>
              <a:gd name="T5" fmla="*/ 2147483646 h 33638"/>
              <a:gd name="T6" fmla="*/ 0 60000 65536"/>
              <a:gd name="T7" fmla="*/ 0 60000 65536"/>
              <a:gd name="T8" fmla="*/ 0 60000 65536"/>
              <a:gd name="T9" fmla="*/ 0 w 21600"/>
              <a:gd name="T10" fmla="*/ 0 h 33638"/>
              <a:gd name="T11" fmla="*/ 21600 w 21600"/>
              <a:gd name="T12" fmla="*/ 33638 h 33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638" fill="none" extrusionOk="0">
                <a:moveTo>
                  <a:pt x="17589" y="-1"/>
                </a:moveTo>
                <a:cubicBezTo>
                  <a:pt x="20197" y="3659"/>
                  <a:pt x="21600" y="8042"/>
                  <a:pt x="21600" y="12537"/>
                </a:cubicBezTo>
                <a:cubicBezTo>
                  <a:pt x="21600" y="22688"/>
                  <a:pt x="14531" y="31469"/>
                  <a:pt x="4614" y="33638"/>
                </a:cubicBezTo>
              </a:path>
              <a:path w="21600" h="33638" stroke="0" extrusionOk="0">
                <a:moveTo>
                  <a:pt x="17589" y="-1"/>
                </a:moveTo>
                <a:cubicBezTo>
                  <a:pt x="20197" y="3659"/>
                  <a:pt x="21600" y="8042"/>
                  <a:pt x="21600" y="12537"/>
                </a:cubicBezTo>
                <a:cubicBezTo>
                  <a:pt x="21600" y="22688"/>
                  <a:pt x="14531" y="31469"/>
                  <a:pt x="4614" y="33638"/>
                </a:cubicBezTo>
                <a:lnTo>
                  <a:pt x="0" y="12537"/>
                </a:lnTo>
                <a:lnTo>
                  <a:pt x="17589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00751" y="5773738"/>
            <a:ext cx="371474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Floating ribs = 11,12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09" y="706732"/>
            <a:ext cx="3937000" cy="5847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u="sng" spc="5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Divisions of ribs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A45179-A22D-4315-9BFC-06615EA13ADA}"/>
              </a:ext>
            </a:extLst>
          </p:cNvPr>
          <p:cNvSpPr/>
          <p:nvPr/>
        </p:nvSpPr>
        <p:spPr>
          <a:xfrm>
            <a:off x="97703" y="4116035"/>
            <a:ext cx="3659465" cy="64286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颈椎1">
            <a:extLst>
              <a:ext uri="{FF2B5EF4-FFF2-40B4-BE49-F238E27FC236}">
                <a16:creationId xmlns:a16="http://schemas.microsoft.com/office/drawing/2014/main" id="{F78C7676-6ADD-418B-92CD-EDE8BCD9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186" y="88912"/>
            <a:ext cx="2619801" cy="236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dministrator\Desktop\2.jpg">
            <a:extLst>
              <a:ext uri="{FF2B5EF4-FFF2-40B4-BE49-F238E27FC236}">
                <a16:creationId xmlns:a16="http://schemas.microsoft.com/office/drawing/2014/main" id="{28A4B491-B6D5-4E6F-826E-2A888D836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5591" b="7692"/>
          <a:stretch/>
        </p:blipFill>
        <p:spPr bwMode="auto">
          <a:xfrm>
            <a:off x="332013" y="88912"/>
            <a:ext cx="6766940" cy="660730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2BD59-4CA5-40A2-BA0F-1CA0B416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13861" r="31021" b="35841"/>
          <a:stretch>
            <a:fillRect/>
          </a:stretch>
        </p:blipFill>
        <p:spPr bwMode="auto">
          <a:xfrm>
            <a:off x="6374425" y="275006"/>
            <a:ext cx="3189761" cy="24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540D2-11FB-4F08-A71E-3A025806C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06" y="3638391"/>
            <a:ext cx="2382998" cy="3057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1D38C2-5368-4F2F-A083-10951D155B6B}"/>
              </a:ext>
            </a:extLst>
          </p:cNvPr>
          <p:cNvSpPr txBox="1"/>
          <p:nvPr/>
        </p:nvSpPr>
        <p:spPr>
          <a:xfrm>
            <a:off x="10114671" y="2560320"/>
            <a:ext cx="1745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Cervical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6A4E43-7EC1-4354-AFF4-37F971E69D01}"/>
              </a:ext>
            </a:extLst>
          </p:cNvPr>
          <p:cNvSpPr txBox="1"/>
          <p:nvPr/>
        </p:nvSpPr>
        <p:spPr>
          <a:xfrm>
            <a:off x="6777806" y="2560320"/>
            <a:ext cx="1745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Thoracic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D604E-C594-489E-A5F7-E72845AF4F8C}"/>
              </a:ext>
            </a:extLst>
          </p:cNvPr>
          <p:cNvSpPr txBox="1"/>
          <p:nvPr/>
        </p:nvSpPr>
        <p:spPr>
          <a:xfrm>
            <a:off x="9101095" y="4694392"/>
            <a:ext cx="1745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Sacrum</a:t>
            </a:r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60DA7-36C2-4755-BF87-DC4702E7A93C}"/>
              </a:ext>
            </a:extLst>
          </p:cNvPr>
          <p:cNvSpPr txBox="1"/>
          <p:nvPr/>
        </p:nvSpPr>
        <p:spPr>
          <a:xfrm>
            <a:off x="8228436" y="6201055"/>
            <a:ext cx="1745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Coccyx</a:t>
            </a:r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66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00E0C46B-016C-49F1-AE05-F63AA26F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868" y="1054603"/>
            <a:ext cx="8356209" cy="4989955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(appendicular)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skeleton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CB1D4-F9E6-4575-82AA-3E755348AC41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069BF-AE95-4AED-96FB-85149AC23A1A}"/>
              </a:ext>
            </a:extLst>
          </p:cNvPr>
          <p:cNvSpPr/>
          <p:nvPr/>
        </p:nvSpPr>
        <p:spPr>
          <a:xfrm>
            <a:off x="534573" y="6044558"/>
            <a:ext cx="4609514" cy="64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2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E799F-11F8-40C1-A606-7E37327FA3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/>
          <a:stretch/>
        </p:blipFill>
        <p:spPr>
          <a:xfrm>
            <a:off x="7023652" y="352425"/>
            <a:ext cx="4109209" cy="650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2652C-1DDE-4649-8A6C-F26DEDC7DD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/>
          <a:stretch/>
        </p:blipFill>
        <p:spPr>
          <a:xfrm>
            <a:off x="636103" y="185737"/>
            <a:ext cx="2609643" cy="6486525"/>
          </a:xfrm>
          <a:prstGeom prst="rect">
            <a:avLst/>
          </a:prstGeom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420DE60A-CF62-4E9C-A1B8-79BA60B3CDB0}"/>
              </a:ext>
            </a:extLst>
          </p:cNvPr>
          <p:cNvSpPr>
            <a:spLocks/>
          </p:cNvSpPr>
          <p:nvPr/>
        </p:nvSpPr>
        <p:spPr bwMode="auto">
          <a:xfrm>
            <a:off x="5433391" y="627514"/>
            <a:ext cx="1590261" cy="578434"/>
          </a:xfrm>
          <a:prstGeom prst="borderCallout1">
            <a:avLst>
              <a:gd name="adj1" fmla="val 661"/>
              <a:gd name="adj2" fmla="val 101022"/>
              <a:gd name="adj3" fmla="val 44798"/>
              <a:gd name="adj4" fmla="val 237748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Clavicle</a:t>
            </a:r>
            <a:endParaRPr lang="en-US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39EDC77-AE5A-444F-A6AD-D6DF324EC67B}"/>
              </a:ext>
            </a:extLst>
          </p:cNvPr>
          <p:cNvSpPr>
            <a:spLocks/>
          </p:cNvSpPr>
          <p:nvPr/>
        </p:nvSpPr>
        <p:spPr bwMode="auto">
          <a:xfrm>
            <a:off x="5168349" y="2727984"/>
            <a:ext cx="2107094" cy="701016"/>
          </a:xfrm>
          <a:prstGeom prst="borderCallout1">
            <a:avLst>
              <a:gd name="adj1" fmla="val 661"/>
              <a:gd name="adj2" fmla="val 101022"/>
              <a:gd name="adj3" fmla="val 65705"/>
              <a:gd name="adj4" fmla="val 144698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endParaRPr lang="en-US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FBA0605E-7A00-4B8A-9C2B-D72DF269AB65}"/>
              </a:ext>
            </a:extLst>
          </p:cNvPr>
          <p:cNvSpPr>
            <a:spLocks/>
          </p:cNvSpPr>
          <p:nvPr/>
        </p:nvSpPr>
        <p:spPr bwMode="auto">
          <a:xfrm>
            <a:off x="2741757" y="5130615"/>
            <a:ext cx="4109208" cy="788812"/>
          </a:xfrm>
          <a:prstGeom prst="borderCallout1">
            <a:avLst>
              <a:gd name="adj1" fmla="val -5010"/>
              <a:gd name="adj2" fmla="val 4167"/>
              <a:gd name="adj3" fmla="val -131424"/>
              <a:gd name="adj4" fmla="val -35693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(lateral) = </a:t>
            </a:r>
            <a:r>
              <a:rPr lang="ar-JO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الكعبرة</a:t>
            </a:r>
            <a:endParaRPr lang="en-US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01E3F134-1E03-4369-9833-1364577E0F63}"/>
              </a:ext>
            </a:extLst>
          </p:cNvPr>
          <p:cNvSpPr>
            <a:spLocks/>
          </p:cNvSpPr>
          <p:nvPr/>
        </p:nvSpPr>
        <p:spPr bwMode="auto">
          <a:xfrm>
            <a:off x="8999262" y="4429599"/>
            <a:ext cx="2107094" cy="701016"/>
          </a:xfrm>
          <a:prstGeom prst="borderCallout1">
            <a:avLst>
              <a:gd name="adj1" fmla="val -3120"/>
              <a:gd name="adj2" fmla="val 65173"/>
              <a:gd name="adj3" fmla="val -217859"/>
              <a:gd name="adj4" fmla="val 73629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Scapula</a:t>
            </a:r>
            <a:endParaRPr lang="en-US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4DF5585-EDF9-4BF9-89E9-AB8E5DBF3883}"/>
              </a:ext>
            </a:extLst>
          </p:cNvPr>
          <p:cNvSpPr>
            <a:spLocks/>
          </p:cNvSpPr>
          <p:nvPr/>
        </p:nvSpPr>
        <p:spPr bwMode="auto">
          <a:xfrm>
            <a:off x="3425170" y="4079091"/>
            <a:ext cx="3425795" cy="701016"/>
          </a:xfrm>
          <a:prstGeom prst="borderCallout1">
            <a:avLst>
              <a:gd name="adj1" fmla="val -5010"/>
              <a:gd name="adj2" fmla="val 4167"/>
              <a:gd name="adj3" fmla="val -76688"/>
              <a:gd name="adj4" fmla="val -41854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 (medial) = </a:t>
            </a:r>
            <a:r>
              <a:rPr lang="ar-JO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الزند</a:t>
            </a:r>
            <a:endParaRPr lang="en-US" sz="2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D1421-3AA7-426D-934F-299043B2865C}"/>
              </a:ext>
            </a:extLst>
          </p:cNvPr>
          <p:cNvSpPr txBox="1"/>
          <p:nvPr/>
        </p:nvSpPr>
        <p:spPr>
          <a:xfrm>
            <a:off x="2544416" y="185737"/>
            <a:ext cx="26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anose="020B0A04020102020204" pitchFamily="34" charset="0"/>
              </a:rPr>
              <a:t>Upper limb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5F659-B3B9-450E-9230-C6D941B1F959}"/>
              </a:ext>
            </a:extLst>
          </p:cNvPr>
          <p:cNvSpPr/>
          <p:nvPr/>
        </p:nvSpPr>
        <p:spPr>
          <a:xfrm>
            <a:off x="2544416" y="1727385"/>
            <a:ext cx="3684105" cy="56516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6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1|3.2|2.8|2.3|2.2|8.1|17.7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0.3|8.1|15.8|94.5|14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95.7|77.3|16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7|12.5|16.7|2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9.5|19.4|1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|31|271.8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7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.9|2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8.2|4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1|3|12.9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5|3.6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2|1.4|3.2|4.4|0.8|1.5|1.7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19.1|19.2|12.6|6.1|7.9|12.2|5.3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F85BD0D362FE4498F457B21D75D702E" ma:contentTypeVersion="4" ma:contentTypeDescription="إنشاء مستند جديد." ma:contentTypeScope="" ma:versionID="d651a2fc47408cdd1d36be8bd325af08">
  <xsd:schema xmlns:xsd="http://www.w3.org/2001/XMLSchema" xmlns:xs="http://www.w3.org/2001/XMLSchema" xmlns:p="http://schemas.microsoft.com/office/2006/metadata/properties" xmlns:ns2="1f03ce4d-2404-4236-8700-bd01b623a4ab" xmlns:ns3="a433687a-ae5f-44a0-9b01-062828d2e892" targetNamespace="http://schemas.microsoft.com/office/2006/metadata/properties" ma:root="true" ma:fieldsID="964353a16801d8bbf1996b7f1bd16407" ns2:_="" ns3:_="">
    <xsd:import namespace="1f03ce4d-2404-4236-8700-bd01b623a4ab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33687a-ae5f-44a0-9b01-062828d2e892">
      <UserInfo>
        <DisplayName>يزن وحيد حسن حنيحن</DisplayName>
        <AccountId>209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5C5E1C-32EB-4077-AD25-90A59F03C59F}">
  <ds:schemaRefs>
    <ds:schemaRef ds:uri="1f03ce4d-2404-4236-8700-bd01b623a4ab"/>
    <ds:schemaRef ds:uri="a433687a-ae5f-44a0-9b01-062828d2e892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88F938-6FF2-45EB-B70B-13B5E8D05512}">
  <ds:schemaRefs>
    <ds:schemaRef ds:uri="a433687a-ae5f-44a0-9b01-062828d2e892"/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B6635-4724-4F74-BBB3-11AD28D580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Youssef Ali</dc:creator>
  <cp:revision>1</cp:revision>
  <cp:lastPrinted>2021-02-21T12:14:24Z</cp:lastPrinted>
  <dcterms:created xsi:type="dcterms:W3CDTF">2021-02-16T17:11:18Z</dcterms:created>
  <dcterms:modified xsi:type="dcterms:W3CDTF">2022-02-28T19:09:24Z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