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61" r:id="rId4"/>
    <p:sldId id="258" r:id="rId5"/>
    <p:sldId id="259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85" r:id="rId16"/>
    <p:sldId id="274" r:id="rId17"/>
    <p:sldId id="275" r:id="rId18"/>
    <p:sldId id="277" r:id="rId19"/>
    <p:sldId id="279" r:id="rId20"/>
    <p:sldId id="281" r:id="rId21"/>
    <p:sldId id="282" r:id="rId22"/>
    <p:sldId id="283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60B7B-414C-450E-A06F-8F8F78FDC99E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5888F-8FF4-47D1-B959-CDF01A8D4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5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0C8B-A521-427C-A36C-6CAC861B1B4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9158-24CF-4347-BB03-10377D14E47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0C8B-A521-427C-A36C-6CAC861B1B4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9158-24CF-4347-BB03-10377D14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0C8B-A521-427C-A36C-6CAC861B1B4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9158-24CF-4347-BB03-10377D14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0C8B-A521-427C-A36C-6CAC861B1B4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9158-24CF-4347-BB03-10377D14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0C8B-A521-427C-A36C-6CAC861B1B4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9158-24CF-4347-BB03-10377D14E47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0C8B-A521-427C-A36C-6CAC861B1B4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9158-24CF-4347-BB03-10377D14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0C8B-A521-427C-A36C-6CAC861B1B4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9158-24CF-4347-BB03-10377D14E47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0C8B-A521-427C-A36C-6CAC861B1B4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9158-24CF-4347-BB03-10377D14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0C8B-A521-427C-A36C-6CAC861B1B4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9158-24CF-4347-BB03-10377D14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0C8B-A521-427C-A36C-6CAC861B1B4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9158-24CF-4347-BB03-10377D14E47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0C8B-A521-427C-A36C-6CAC861B1B4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9158-24CF-4347-BB03-10377D14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4100C8B-A521-427C-A36C-6CAC861B1B4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0FD9158-24CF-4347-BB03-10377D14E4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Benzodiazepines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295400" y="3429000"/>
            <a:ext cx="6400800" cy="1752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dirty="0"/>
              <a:t>Done by :</a:t>
            </a:r>
          </a:p>
          <a:p>
            <a:pPr algn="ctr"/>
            <a:r>
              <a:rPr lang="en-US" dirty="0"/>
              <a:t>Ahmad </a:t>
            </a:r>
            <a:r>
              <a:rPr lang="en-US" dirty="0" err="1"/>
              <a:t>Alharazneh</a:t>
            </a:r>
            <a:endParaRPr lang="en-US" dirty="0"/>
          </a:p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69966"/>
            </a:pPr>
            <a:r>
              <a:rPr lang="en-US" b="1" dirty="0"/>
              <a:t>Supervised by: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69966"/>
            </a:pPr>
            <a:r>
              <a:rPr lang="en-US" dirty="0"/>
              <a:t>Dr. </a:t>
            </a:r>
            <a:r>
              <a:rPr lang="en-US" dirty="0" err="1"/>
              <a:t>Amer</a:t>
            </a:r>
            <a:r>
              <a:rPr lang="en-US" dirty="0"/>
              <a:t> </a:t>
            </a:r>
            <a:r>
              <a:rPr lang="en-US" dirty="0" err="1"/>
              <a:t>Rawajfeh</a:t>
            </a:r>
            <a:endParaRPr lang="en-US" dirty="0"/>
          </a:p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</a:pPr>
            <a:endParaRPr lang="en-US" dirty="0"/>
          </a:p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</a:pPr>
            <a:endParaRPr lang="en-US" dirty="0"/>
          </a:p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753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Therapeutic uses </a:t>
            </a:r>
            <a:r>
              <a:rPr lang="en-US" sz="2000" dirty="0"/>
              <a:t>2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3-Anticonvulsants</a:t>
            </a:r>
            <a:r>
              <a:rPr lang="en-US" dirty="0"/>
              <a:t>:Benzodiazepines are also very effective anticonvulsants and are considered the treatment of choice for status epilepticus, which is when a person has over 5 minutes of ongoing seizures or multiple seizures without returning to normal in between. </a:t>
            </a:r>
          </a:p>
          <a:p>
            <a:r>
              <a:rPr lang="en-US" dirty="0"/>
              <a:t>4-Certain benzodiazepines are also used for </a:t>
            </a:r>
            <a:r>
              <a:rPr lang="en-US" b="1" dirty="0">
                <a:solidFill>
                  <a:schemeClr val="tx2"/>
                </a:solidFill>
              </a:rPr>
              <a:t>anesthesia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since we basically want to depress the function of the patient’s nervous system.</a:t>
            </a:r>
          </a:p>
          <a:p>
            <a:r>
              <a:rPr lang="en-US" sz="2600" dirty="0"/>
              <a:t>5</a:t>
            </a:r>
            <a:r>
              <a:rPr lang="en-US" dirty="0"/>
              <a:t>-Since alcohol and barbiturates also work by targeting GABAA receptors, benzodiazepines can be used to manage their </a:t>
            </a:r>
            <a:r>
              <a:rPr lang="en-US" b="1" dirty="0">
                <a:solidFill>
                  <a:schemeClr val="tx2"/>
                </a:solidFill>
              </a:rPr>
              <a:t>withdrawal symptoms</a:t>
            </a:r>
            <a:r>
              <a:rPr lang="en-US" dirty="0"/>
              <a:t> by decreasing their severity.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414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Therapeutic uses </a:t>
            </a:r>
            <a:r>
              <a:rPr lang="en-US" sz="2000" dirty="0"/>
              <a:t>3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/>
              <a:t>6-</a:t>
            </a:r>
            <a:r>
              <a:rPr lang="en-US" dirty="0">
                <a:solidFill>
                  <a:schemeClr val="tx2"/>
                </a:solidFill>
              </a:rPr>
              <a:t>Diazepam</a:t>
            </a:r>
            <a:r>
              <a:rPr lang="en-US" dirty="0"/>
              <a:t> can also be used as the </a:t>
            </a:r>
            <a:r>
              <a:rPr lang="en-US" dirty="0">
                <a:solidFill>
                  <a:schemeClr val="tx2"/>
                </a:solidFill>
              </a:rPr>
              <a:t>second-line</a:t>
            </a:r>
            <a:r>
              <a:rPr lang="en-US" dirty="0"/>
              <a:t> treatment for </a:t>
            </a:r>
            <a:r>
              <a:rPr lang="en-US" dirty="0">
                <a:solidFill>
                  <a:schemeClr val="tx2"/>
                </a:solidFill>
              </a:rPr>
              <a:t>eclampsia</a:t>
            </a:r>
            <a:r>
              <a:rPr lang="en-US" dirty="0"/>
              <a:t>, which is a life-threatening complication of pregnancy that is associated with seizures.</a:t>
            </a:r>
          </a:p>
          <a:p>
            <a:r>
              <a:rPr lang="en-US" b="1" dirty="0"/>
              <a:t>But</a:t>
            </a:r>
            <a:r>
              <a:rPr lang="en-US" dirty="0"/>
              <a:t>, it’s important to note that diazepam should be used only if seizures recur after giving magnesium sulfate (MgSO4), which is the first-line treatment for eclampsia.</a:t>
            </a:r>
          </a:p>
          <a:p>
            <a:r>
              <a:rPr lang="en-US" dirty="0"/>
              <a:t>7- Finally, they are sometimes used as muscle relaxants to treat spasms, like those caused by cerebral palsy.</a:t>
            </a:r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940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894845"/>
          </a:xfrm>
        </p:spPr>
      </p:pic>
    </p:spTree>
    <p:extLst>
      <p:ext uri="{BB962C8B-B14F-4D97-AF65-F5344CB8AC3E}">
        <p14:creationId xmlns:p14="http://schemas.microsoft.com/office/powerpoint/2010/main" val="3828503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effects! 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295400"/>
            <a:ext cx="8229600" cy="4876800"/>
          </a:xfrm>
        </p:spPr>
        <p:txBody>
          <a:bodyPr/>
          <a:lstStyle/>
          <a:p>
            <a:r>
              <a:rPr lang="en-US" dirty="0"/>
              <a:t>1-They can cause </a:t>
            </a:r>
            <a:r>
              <a:rPr lang="en-US" dirty="0">
                <a:solidFill>
                  <a:schemeClr val="tx2"/>
                </a:solidFill>
              </a:rPr>
              <a:t>drowsiness</a:t>
            </a:r>
            <a:r>
              <a:rPr lang="en-US" dirty="0"/>
              <a:t>, as well as a </a:t>
            </a:r>
            <a:r>
              <a:rPr lang="en-US" dirty="0">
                <a:solidFill>
                  <a:schemeClr val="tx2"/>
                </a:solidFill>
              </a:rPr>
              <a:t>decrease</a:t>
            </a:r>
            <a:r>
              <a:rPr lang="en-US" dirty="0"/>
              <a:t> in concentration, problem solving abilities, and reaction time.</a:t>
            </a:r>
          </a:p>
          <a:p>
            <a:pPr marL="0" indent="0">
              <a:buNone/>
            </a:pPr>
            <a:r>
              <a:rPr lang="en-US" dirty="0"/>
              <a:t>Due to this, they should not be taken before driving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2-Despite being a central nervous system depressant, benzodiazepines can cause paradoxical stimulation in certain parts of the brain, leading to symptoms such as fast speech, excitement, and restlessness.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667000"/>
            <a:ext cx="1568161" cy="156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545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effects! 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3-Another side effect is </a:t>
            </a:r>
            <a:r>
              <a:rPr lang="en-US" dirty="0">
                <a:solidFill>
                  <a:schemeClr val="tx2"/>
                </a:solidFill>
              </a:rPr>
              <a:t>anterograde amnesia</a:t>
            </a:r>
            <a:r>
              <a:rPr lang="en-US" dirty="0"/>
              <a:t>, which is defined as an inability to form new memories after the administration of the medication.</a:t>
            </a:r>
          </a:p>
          <a:p>
            <a:r>
              <a:rPr lang="en-US" dirty="0"/>
              <a:t>In some cases, this can be useful to eliminate unpleasant perioperative memories and the most common benzodiazepine used for anterograde amnesia is midazolam!</a:t>
            </a:r>
          </a:p>
          <a:p>
            <a:r>
              <a:rPr lang="en-US" dirty="0"/>
              <a:t>4-benzodiazepines should be used with caution in the elderly because they can cause </a:t>
            </a:r>
            <a:r>
              <a:rPr lang="en-US" dirty="0">
                <a:solidFill>
                  <a:schemeClr val="tx2"/>
                </a:solidFill>
              </a:rPr>
              <a:t>ataxia and precipitate falls.</a:t>
            </a:r>
          </a:p>
          <a:p>
            <a:r>
              <a:rPr lang="en-US" dirty="0"/>
              <a:t>5-Also when combined with alcohol or other medications that depress the central nervous system, like barbiturates, the depressive effects are additive and can get severe to the point of </a:t>
            </a:r>
            <a:r>
              <a:rPr lang="en-US" dirty="0">
                <a:solidFill>
                  <a:schemeClr val="tx2"/>
                </a:solidFill>
              </a:rPr>
              <a:t>respiratory depression and coma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360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112620" y="1600200"/>
            <a:ext cx="7947675" cy="330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u="sng" dirty="0"/>
              <a:t>A benzodiazepine overdose can lead to :</a:t>
            </a:r>
            <a:endParaRPr sz="2400" u="sng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000" dirty="0"/>
              <a:t>extreme sedation or drowsiness</a:t>
            </a:r>
            <a:endParaRPr sz="20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000" dirty="0"/>
              <a:t>confusion and difficulty thinking</a:t>
            </a:r>
            <a:endParaRPr sz="20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000" dirty="0"/>
              <a:t>slurred speech</a:t>
            </a:r>
            <a:endParaRPr sz="20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000" dirty="0"/>
              <a:t> </a:t>
            </a:r>
            <a:r>
              <a:rPr lang="en-US" sz="2000" dirty="0" err="1"/>
              <a:t>Hypotonia</a:t>
            </a:r>
            <a:r>
              <a:rPr lang="en-US" sz="2000" dirty="0"/>
              <a:t> and </a:t>
            </a:r>
            <a:r>
              <a:rPr lang="en-US" sz="2000" dirty="0" err="1"/>
              <a:t>hyporeflexia</a:t>
            </a:r>
            <a:endParaRPr sz="20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000" dirty="0"/>
              <a:t>Ataxia</a:t>
            </a:r>
            <a:endParaRPr sz="20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000" dirty="0"/>
              <a:t>Respiratory depression (benzodiazepines have a wider margin of safety than barbiturates and, consequently, a lower risk of coma and respiratory depression)</a:t>
            </a:r>
            <a:endParaRPr sz="1600" dirty="0"/>
          </a:p>
        </p:txBody>
      </p:sp>
      <p:sp>
        <p:nvSpPr>
          <p:cNvPr id="128" name="Google Shape;128;p19"/>
          <p:cNvSpPr txBox="1"/>
          <p:nvPr/>
        </p:nvSpPr>
        <p:spPr>
          <a:xfrm>
            <a:off x="218138" y="199000"/>
            <a:ext cx="6291675" cy="572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Benzodiazepine overdose</a:t>
            </a:r>
            <a:endParaRPr sz="2400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91838" y="685800"/>
            <a:ext cx="8587800" cy="1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Benzodiazepine overdose is </a:t>
            </a: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rarely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life-threatening unless associated with the co-ingestion of alcohol, opioids, barbiturates or other respiratory or CNS depressants.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91838" y="4756084"/>
            <a:ext cx="8806050" cy="233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overdose</a:t>
            </a:r>
            <a:r>
              <a:rPr lang="en-US" sz="2000" dirty="0"/>
              <a:t> can be managed with flumazenil, which acts as a competitive antagonist for benzodiazepines, which means that it binds to the same site as benzodiazepine and blocks its action.</a:t>
            </a:r>
          </a:p>
          <a:p>
            <a:r>
              <a:rPr lang="en-US" sz="2000" dirty="0"/>
              <a:t>But, it’s important to note that flumazenil can’t be used to treat barbiturate overdose!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3348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/>
              <a:t>Metabolic pathways</a:t>
            </a:r>
            <a:br>
              <a:rPr lang="en-US" altLang="en-US" b="1" dirty="0"/>
            </a:br>
            <a:endParaRPr lang="en-US" dirty="0"/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067800" cy="3429000"/>
          </a:xfrm>
        </p:spPr>
      </p:pic>
      <p:sp>
        <p:nvSpPr>
          <p:cNvPr id="3" name="مربع نص 2"/>
          <p:cNvSpPr txBox="1"/>
          <p:nvPr/>
        </p:nvSpPr>
        <p:spPr>
          <a:xfrm>
            <a:off x="152400" y="10668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 All benzodiazepines are metabolized by the liver. However, some benzodiazepines (i.e. - lorazepam, </a:t>
            </a:r>
            <a:r>
              <a:rPr lang="en-US" sz="2400" dirty="0" err="1"/>
              <a:t>oxazepam</a:t>
            </a:r>
            <a:r>
              <a:rPr lang="en-US" sz="2400" dirty="0"/>
              <a:t>, and </a:t>
            </a:r>
            <a:r>
              <a:rPr lang="en-US" sz="2400" dirty="0" err="1"/>
              <a:t>tamazepam</a:t>
            </a:r>
            <a:r>
              <a:rPr lang="en-US" sz="2400" dirty="0"/>
              <a:t>) do not go through cytochrome P450 metabolism (Phase I metabolism), and are only metabolized via </a:t>
            </a:r>
            <a:r>
              <a:rPr lang="en-US" sz="2400" dirty="0" err="1"/>
              <a:t>glucuronidation</a:t>
            </a:r>
            <a:r>
              <a:rPr lang="en-US" sz="2400" dirty="0"/>
              <a:t> (Phase II metabolism)</a:t>
            </a:r>
          </a:p>
        </p:txBody>
      </p:sp>
    </p:spTree>
    <p:extLst>
      <p:ext uri="{BB962C8B-B14F-4D97-AF65-F5344CB8AC3E}">
        <p14:creationId xmlns:p14="http://schemas.microsoft.com/office/powerpoint/2010/main" val="4146999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Tolerance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used chronically, a person can develop tolerance to benzodiazepines, and their effectiveness decreases, which means that they’ll need to increase the dose to get the same effects.</a:t>
            </a:r>
          </a:p>
          <a:p>
            <a:r>
              <a:rPr lang="en-US" dirty="0"/>
              <a:t>This is problematic because benzodiazepines are habit forming and could lead to addiction.</a:t>
            </a:r>
          </a:p>
          <a:p>
            <a:r>
              <a:rPr lang="en-US" dirty="0"/>
              <a:t>Moreover, short-acting benzodiazepines are associated with a higher addiction potential since they have a shorter half life!</a:t>
            </a:r>
          </a:p>
          <a:p>
            <a:pPr marL="0" indent="0">
              <a:buNone/>
            </a:pP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019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47959-915A-4502-8A14-1F296AF4A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6EDC9-542F-4289-9EE9-CBC846913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Psychological and physical dependence can </a:t>
            </a:r>
            <a:r>
              <a:rPr lang="en-US" b="1" dirty="0"/>
              <a:t>occur</a:t>
            </a:r>
            <a:r>
              <a:rPr lang="en-US" dirty="0"/>
              <a:t> if </a:t>
            </a:r>
            <a:r>
              <a:rPr lang="en-US" b="1" dirty="0"/>
              <a:t>high doses </a:t>
            </a:r>
            <a:r>
              <a:rPr lang="en-US" dirty="0"/>
              <a:t>are given for </a:t>
            </a:r>
            <a:r>
              <a:rPr lang="en-US" b="1" dirty="0"/>
              <a:t>prolonged period</a:t>
            </a:r>
            <a:r>
              <a:rPr lang="en-US" dirty="0"/>
              <a:t>. All benzodiazepines are controlled substances.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Abrupt discontinuation </a:t>
            </a:r>
            <a:r>
              <a:rPr lang="en-US" dirty="0"/>
              <a:t>results in </a:t>
            </a:r>
            <a:r>
              <a:rPr lang="en-US" b="1" dirty="0"/>
              <a:t>withdrawal symptoms</a:t>
            </a:r>
            <a:r>
              <a:rPr lang="en-US" dirty="0"/>
              <a:t>, including confusion, anxiety, agitation, restlessness, insomnia and (rarely) </a:t>
            </a:r>
            <a:r>
              <a:rPr lang="en-US" b="1" dirty="0"/>
              <a:t>seizures.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Short-acting agents </a:t>
            </a:r>
            <a:r>
              <a:rPr lang="en-US" dirty="0"/>
              <a:t>such as triazolam cause more </a:t>
            </a:r>
            <a:r>
              <a:rPr lang="en-US" b="1" dirty="0"/>
              <a:t>severe withdrawal reactions </a:t>
            </a:r>
            <a:r>
              <a:rPr lang="en-US" dirty="0"/>
              <a:t>than the </a:t>
            </a:r>
            <a:r>
              <a:rPr lang="en-US" b="1" dirty="0"/>
              <a:t>long-acting ones </a:t>
            </a:r>
            <a:r>
              <a:rPr lang="en-US" dirty="0"/>
              <a:t>such as </a:t>
            </a:r>
            <a:r>
              <a:rPr lang="en-US" dirty="0" err="1"/>
              <a:t>flurazepam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sz="2600" b="1" dirty="0"/>
              <a:t>Surprisingly</a:t>
            </a:r>
            <a:r>
              <a:rPr lang="en-US" dirty="0"/>
              <a:t>, the treatment of choice for people with benzodiazepine withdrawal is more benzodiazepines, but with lower doses!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4375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Contraindications for benzodiazepines</a:t>
            </a:r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Hypersensitivity to benzodiazepines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Neuromuscular diseases (e.g., myasthenia gravis ): worsening of myasthenic symptoms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narrow-angle glaucoma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Respiratory depression (COPD , respiratory failure 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Drug dependence (alcohol, illicit drug, or prescription medication use)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Pregnancy (except for the management of eclampsia following unsuccessful magnesium sulfate therapy): ↑ risk of floppy infant syndrome (hypotonia)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76471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5334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Benzodiazepines are a class of medications that act as a central nervous system depressant.</a:t>
            </a:r>
          </a:p>
          <a:p>
            <a:r>
              <a:rPr lang="en-US" dirty="0"/>
              <a:t>They have a wide variety of uses including anxiolytic effects, or to relieve anxiety; as anticonvulsants, or to manage seizure disorders; as a hypnotic for insomnia; as an anesthetic; and to treat withdrawal syndromes.</a:t>
            </a: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305"/>
            <a:ext cx="9144000" cy="378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92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50" name="Google Shape;150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38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1132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56" name="Google Shape;156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65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مستطيل 1"/>
          <p:cNvSpPr/>
          <p:nvPr/>
        </p:nvSpPr>
        <p:spPr>
          <a:xfrm>
            <a:off x="5715000" y="3581400"/>
            <a:ext cx="2438400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مربع نص 2"/>
          <p:cNvSpPr txBox="1"/>
          <p:nvPr/>
        </p:nvSpPr>
        <p:spPr>
          <a:xfrm>
            <a:off x="6019800" y="3581400"/>
            <a:ext cx="213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undergo </a:t>
            </a:r>
            <a:r>
              <a:rPr lang="en-US" dirty="0" err="1"/>
              <a:t>glucuronidation</a:t>
            </a:r>
            <a:r>
              <a:rPr lang="en-US" dirty="0"/>
              <a:t> (Phase II metabolism) but </a:t>
            </a:r>
            <a:r>
              <a:rPr lang="en-US" b="1" dirty="0"/>
              <a:t>not</a:t>
            </a:r>
            <a:r>
              <a:rPr lang="en-US" dirty="0"/>
              <a:t> cytochrome p450 metabolism (Phase I metabolism)</a:t>
            </a:r>
          </a:p>
        </p:txBody>
      </p:sp>
    </p:spTree>
    <p:extLst>
      <p:ext uri="{BB962C8B-B14F-4D97-AF65-F5344CB8AC3E}">
        <p14:creationId xmlns:p14="http://schemas.microsoft.com/office/powerpoint/2010/main" val="266123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62" name="Google Shape;162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5440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2737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124367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20782" y="381000"/>
            <a:ext cx="8229600" cy="4876800"/>
          </a:xfrm>
        </p:spPr>
        <p:txBody>
          <a:bodyPr>
            <a:normAutofit/>
          </a:bodyPr>
          <a:lstStyle/>
          <a:p>
            <a:r>
              <a:rPr lang="en-US" sz="2000" dirty="0"/>
              <a:t>  There are cases where neurons in the brain start sending out more excitatory signals than normal.</a:t>
            </a:r>
          </a:p>
          <a:p>
            <a:r>
              <a:rPr lang="en-US" sz="2000" dirty="0"/>
              <a:t>This can occur due to either too much excitation by the excitatory neurotransmitters, or too little inhibition by the inhibitory neurotransmitters like GABA.</a:t>
            </a:r>
          </a:p>
          <a:p>
            <a:r>
              <a:rPr lang="en-US" sz="2000" dirty="0"/>
              <a:t>Excessive excitatory signals can cause psychiatric disorders like anxiety, and neurological disorders like seizures and epilepsy.</a:t>
            </a:r>
          </a:p>
          <a:p>
            <a:r>
              <a:rPr lang="en-US" sz="2000" dirty="0"/>
              <a:t>so one way we can decrease the excitatory signals is by enhancing the effect of inhibitory neurons through medication like benzodiazepines.</a:t>
            </a:r>
          </a:p>
          <a:p>
            <a:endParaRPr lang="en-US" sz="20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0"/>
            <a:ext cx="89154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89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2400" y="5334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800" b="1" dirty="0"/>
              <a:t>BDZ mechanism of action </a:t>
            </a:r>
          </a:p>
          <a:p>
            <a:r>
              <a:rPr lang="en-US" sz="2800" dirty="0"/>
              <a:t>They act by enhancing the main inhibitory neurotransmitter gamma-aminobutyric acid, or GABA, by binding to its receptor.</a:t>
            </a:r>
          </a:p>
          <a:p>
            <a:endParaRPr lang="en-US" sz="2800" dirty="0"/>
          </a:p>
          <a:p>
            <a:r>
              <a:rPr lang="en-US" sz="2800" dirty="0"/>
              <a:t>Benzodiazepines are indirect GABA-A receptor agonists ; that bind to GABA-A receptors → ↑ affinity of GABA to bind to GABA receptors → ↑ GABA action → ↑ opening frequency of chloride channels → hyperpolarization of the postsynaptic neuronal membrane → </a:t>
            </a:r>
            <a:r>
              <a:rPr lang="en-US" sz="3200" b="1" dirty="0"/>
              <a:t>↓ </a:t>
            </a:r>
            <a:r>
              <a:rPr lang="en-US" sz="2800" dirty="0"/>
              <a:t>neuronal excitability</a:t>
            </a:r>
            <a:br>
              <a:rPr lang="en-US" sz="2800" dirty="0"/>
            </a:b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54543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448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75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en-US" dirty="0"/>
              <a:t>Pharmacokinetics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244600"/>
            <a:ext cx="5562600" cy="4525963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altLang="en-US" sz="2600">
                <a:solidFill>
                  <a:schemeClr val="tx2"/>
                </a:solidFill>
              </a:rPr>
              <a:t>BZDs are differentiated by their pharmacokinetic profiles, based on lipophilicity and metabolism:</a:t>
            </a:r>
          </a:p>
          <a:p>
            <a:pPr marL="231775" lvl="1" eaLnBrk="1" hangingPunct="1">
              <a:spcBef>
                <a:spcPts val="1200"/>
              </a:spcBef>
              <a:spcAft>
                <a:spcPts val="600"/>
              </a:spcAft>
            </a:pPr>
            <a:r>
              <a:rPr altLang="en-US" sz="2000" b="1"/>
              <a:t>Half-life</a:t>
            </a:r>
            <a:r>
              <a:rPr altLang="en-US" sz="2000"/>
              <a:t> (short, intermediate, slow)</a:t>
            </a:r>
          </a:p>
          <a:p>
            <a:pPr marL="231775" lvl="1" eaLnBrk="1" hangingPunct="1">
              <a:spcBef>
                <a:spcPts val="1200"/>
              </a:spcBef>
              <a:spcAft>
                <a:spcPts val="600"/>
              </a:spcAft>
            </a:pPr>
            <a:r>
              <a:rPr altLang="en-US" sz="2000" b="1"/>
              <a:t>Onset-of-action</a:t>
            </a:r>
            <a:r>
              <a:rPr altLang="en-US" sz="2000"/>
              <a:t> (rapid, intermediate, slow)</a:t>
            </a:r>
          </a:p>
          <a:p>
            <a:pPr marL="231775" lvl="1" eaLnBrk="1" hangingPunct="1">
              <a:spcBef>
                <a:spcPts val="1200"/>
              </a:spcBef>
              <a:spcAft>
                <a:spcPts val="600"/>
              </a:spcAft>
            </a:pPr>
            <a:r>
              <a:rPr altLang="en-US" sz="2000" b="1"/>
              <a:t>Metabolic pathways </a:t>
            </a:r>
            <a:r>
              <a:rPr altLang="en-US" sz="2000"/>
              <a:t>(with or without active </a:t>
            </a:r>
            <a:br>
              <a:rPr altLang="en-US" sz="2000"/>
            </a:br>
            <a:r>
              <a:rPr altLang="en-US" sz="2000"/>
              <a:t>metabolites, with or without P450 involvement)</a:t>
            </a:r>
          </a:p>
        </p:txBody>
      </p:sp>
    </p:spTree>
    <p:extLst>
      <p:ext uri="{BB962C8B-B14F-4D97-AF65-F5344CB8AC3E}">
        <p14:creationId xmlns:p14="http://schemas.microsoft.com/office/powerpoint/2010/main" val="352849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en-US"/>
              <a:t>Pharmacokinetics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2895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sz="2800">
                <a:solidFill>
                  <a:schemeClr val="accent4"/>
                </a:solidFill>
                <a:latin typeface="+mj-lt"/>
              </a:rPr>
              <a:t>LONGER </a:t>
            </a:r>
            <a:br>
              <a:rPr sz="2800">
                <a:solidFill>
                  <a:schemeClr val="accent4"/>
                </a:solidFill>
                <a:latin typeface="+mj-lt"/>
              </a:rPr>
            </a:br>
            <a:r>
              <a:rPr sz="2800">
                <a:solidFill>
                  <a:schemeClr val="accent4"/>
                </a:solidFill>
                <a:latin typeface="+mj-lt"/>
              </a:rPr>
              <a:t>ACTING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Chlordiazepoxide</a:t>
            </a:r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(Librium)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Diazepam</a:t>
            </a:r>
            <a:br>
              <a:rPr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</a:br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(Valium)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Clonazepam</a:t>
            </a:r>
            <a:br>
              <a:rPr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</a:br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(</a:t>
            </a:r>
            <a:r>
              <a:rPr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Klonopin</a:t>
            </a:r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668713" y="1524000"/>
            <a:ext cx="2730500" cy="45259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375" indent="-231775" algn="l" rtl="0" fontAlgn="base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1213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‒"/>
              <a:defRPr lang="en-US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225425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Courier New" panose="02070309020205020404" pitchFamily="49" charset="0"/>
              <a:buChar char="o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4963" indent="-282575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sz="2800" dirty="0">
                <a:solidFill>
                  <a:schemeClr val="accent6"/>
                </a:solidFill>
                <a:latin typeface="+mj-lt"/>
              </a:rPr>
              <a:t>MEDIUM </a:t>
            </a:r>
            <a:br>
              <a:rPr sz="2800" dirty="0">
                <a:solidFill>
                  <a:schemeClr val="accent6"/>
                </a:solidFill>
                <a:latin typeface="+mj-lt"/>
              </a:rPr>
            </a:br>
            <a:r>
              <a:rPr sz="2800" dirty="0">
                <a:solidFill>
                  <a:schemeClr val="accent6"/>
                </a:solidFill>
                <a:latin typeface="+mj-lt"/>
              </a:rPr>
              <a:t>ACTING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Lorazepam</a:t>
            </a:r>
            <a:br>
              <a:rPr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</a:b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(Ativan)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Oxazepam</a:t>
            </a:r>
            <a:br>
              <a:rPr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</a:b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(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Serax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Temazepam</a:t>
            </a:r>
            <a:br>
              <a:rPr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</a:b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(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Restoril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Alprazolam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(Xanax)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494463" y="1535113"/>
            <a:ext cx="2413000" cy="45259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375" indent="-231775" algn="l" rtl="0" fontAlgn="base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1213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‒"/>
              <a:defRPr lang="en-US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225425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Courier New" panose="02070309020205020404" pitchFamily="49" charset="0"/>
              <a:buChar char="o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4963" indent="-282575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sz="3000" dirty="0">
                <a:solidFill>
                  <a:schemeClr val="accent2"/>
                </a:solidFill>
                <a:latin typeface="+mj-lt"/>
              </a:rPr>
              <a:t>SHORT </a:t>
            </a:r>
            <a:br>
              <a:rPr sz="3000" dirty="0">
                <a:solidFill>
                  <a:schemeClr val="accent2"/>
                </a:solidFill>
                <a:latin typeface="+mj-lt"/>
              </a:rPr>
            </a:br>
            <a:r>
              <a:rPr sz="3000" dirty="0">
                <a:solidFill>
                  <a:schemeClr val="accent2"/>
                </a:solidFill>
                <a:latin typeface="+mj-lt"/>
              </a:rPr>
              <a:t>ACTING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Triazolam</a:t>
            </a:r>
            <a:br>
              <a:rPr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</a:b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(Halcion)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Midazolam</a:t>
            </a:r>
            <a:br>
              <a:rPr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</a:b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(Versed)</a:t>
            </a:r>
          </a:p>
        </p:txBody>
      </p:sp>
      <p:grpSp>
        <p:nvGrpSpPr>
          <p:cNvPr id="18438" name="Group 7"/>
          <p:cNvGrpSpPr>
            <a:grpSpLocks/>
          </p:cNvGrpSpPr>
          <p:nvPr/>
        </p:nvGrpSpPr>
        <p:grpSpPr bwMode="auto">
          <a:xfrm>
            <a:off x="457200" y="1533525"/>
            <a:ext cx="5819775" cy="2733675"/>
            <a:chOff x="457200" y="1533526"/>
            <a:chExt cx="5820229" cy="2047874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457200" y="1533526"/>
              <a:ext cx="0" cy="2047874"/>
            </a:xfrm>
            <a:prstGeom prst="line">
              <a:avLst/>
            </a:prstGeom>
            <a:ln w="15875" cap="rnd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3505438" y="1533526"/>
              <a:ext cx="0" cy="2047874"/>
            </a:xfrm>
            <a:prstGeom prst="line">
              <a:avLst/>
            </a:prstGeom>
            <a:ln w="15875" cap="rnd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6277429" y="1533526"/>
              <a:ext cx="0" cy="2047874"/>
            </a:xfrm>
            <a:prstGeom prst="line">
              <a:avLst/>
            </a:prstGeom>
            <a:ln w="15875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2592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" y="1371600"/>
            <a:ext cx="8229600" cy="9906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Low doses of benzodiazepines cause sedation, disinhibition, and </a:t>
            </a:r>
            <a:r>
              <a:rPr lang="en-US" sz="2800" dirty="0" err="1">
                <a:solidFill>
                  <a:schemeClr val="tx1"/>
                </a:solidFill>
              </a:rPr>
              <a:t>anxiolysis</a:t>
            </a:r>
            <a:r>
              <a:rPr lang="en-US" sz="2800" dirty="0">
                <a:solidFill>
                  <a:schemeClr val="tx1"/>
                </a:solidFill>
              </a:rPr>
              <a:t>; but as the dose increases, benzodiazepines cause hypnosis and anesthesia.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Since they don’t have GABA mimetic effect, benzodiazepines reach the plateau; therefore they are not associated with medullary depression and coma.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1800"/>
            <a:ext cx="9144000" cy="3886200"/>
          </a:xfrm>
        </p:spPr>
      </p:pic>
    </p:spTree>
    <p:extLst>
      <p:ext uri="{BB962C8B-B14F-4D97-AF65-F5344CB8AC3E}">
        <p14:creationId xmlns:p14="http://schemas.microsoft.com/office/powerpoint/2010/main" val="1088371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Therapeutic uses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1-Anxiety disorders: </a:t>
            </a:r>
            <a:r>
              <a:rPr lang="en-US" dirty="0"/>
              <a:t>Benzodiazepines are effective in treating anxiety associated with panic disorder, generalized anxiety disorder, social anxiety disorder, performance anxiety and extreme phobias.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Important</a:t>
            </a:r>
            <a:r>
              <a:rPr lang="en-US" dirty="0"/>
              <a:t> to note that preferred medications for the long-term treatment of panic attacks are selective serotonin reuptake inhibitors, or short SSRIs, due to abuse potential, dependence, and tolerance of benzodiazepines</a:t>
            </a:r>
          </a:p>
          <a:p>
            <a:r>
              <a:rPr lang="en-US" b="1" dirty="0"/>
              <a:t>2. Sleep disorders: </a:t>
            </a:r>
            <a:r>
              <a:rPr lang="en-US" dirty="0"/>
              <a:t>they are an effective treatment for insomnia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9112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وضوح">
  <a:themeElements>
    <a:clrScheme name="وضوح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كلاسيكي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ضو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4289</TotalTime>
  <Words>912</Words>
  <Application>Microsoft Office PowerPoint</Application>
  <PresentationFormat>On-screen Show (4:3)</PresentationFormat>
  <Paragraphs>98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وضوح</vt:lpstr>
      <vt:lpstr>Benzodiazepines</vt:lpstr>
      <vt:lpstr>PowerPoint Presentation</vt:lpstr>
      <vt:lpstr>PowerPoint Presentation</vt:lpstr>
      <vt:lpstr>PowerPoint Presentation</vt:lpstr>
      <vt:lpstr>PowerPoint Presentation</vt:lpstr>
      <vt:lpstr>Pharmacokinetics</vt:lpstr>
      <vt:lpstr>Pharmacokinetics</vt:lpstr>
      <vt:lpstr>Low doses of benzodiazepines cause sedation, disinhibition, and anxiolysis; but as the dose increases, benzodiazepines cause hypnosis and anesthesia. Since they don’t have GABA mimetic effect, benzodiazepines reach the plateau; therefore they are not associated with medullary depression and coma. </vt:lpstr>
      <vt:lpstr>Therapeutic uses</vt:lpstr>
      <vt:lpstr>Therapeutic uses 2</vt:lpstr>
      <vt:lpstr>Therapeutic uses 3</vt:lpstr>
      <vt:lpstr>PowerPoint Presentation</vt:lpstr>
      <vt:lpstr>side effects! </vt:lpstr>
      <vt:lpstr>side effects! </vt:lpstr>
      <vt:lpstr>A benzodiazepine overdose can lead to : extreme sedation or drowsiness confusion and difficulty thinking slurred speech  Hypotonia and hyporeflexia Ataxia Respiratory depression (benzodiazepines have a wider margin of safety than barbiturates and, consequently, a lower risk of coma and respiratory depression)</vt:lpstr>
      <vt:lpstr>Metabolic pathways </vt:lpstr>
      <vt:lpstr>Tolerance </vt:lpstr>
      <vt:lpstr>Dependence</vt:lpstr>
      <vt:lpstr>Contraindications for benzodiazepines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Benzodiazepines</dc:title>
  <dc:creator>DELL</dc:creator>
  <cp:lastModifiedBy>962795190523</cp:lastModifiedBy>
  <cp:revision>25</cp:revision>
  <dcterms:created xsi:type="dcterms:W3CDTF">2024-02-13T21:27:19Z</dcterms:created>
  <dcterms:modified xsi:type="dcterms:W3CDTF">2024-02-20T06:23:58Z</dcterms:modified>
</cp:coreProperties>
</file>