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73" r:id="rId2"/>
    <p:sldId id="261" r:id="rId3"/>
    <p:sldId id="262" r:id="rId4"/>
    <p:sldId id="263" r:id="rId5"/>
    <p:sldId id="256" r:id="rId6"/>
    <p:sldId id="260" r:id="rId7"/>
    <p:sldId id="257" r:id="rId8"/>
    <p:sldId id="264" r:id="rId9"/>
    <p:sldId id="258" r:id="rId10"/>
    <p:sldId id="259" r:id="rId11"/>
    <p:sldId id="265" r:id="rId12"/>
    <p:sldId id="266" r:id="rId13"/>
    <p:sldId id="268" r:id="rId14"/>
    <p:sldId id="267" r:id="rId15"/>
    <p:sldId id="269" r:id="rId16"/>
    <p:sldId id="270" r:id="rId17"/>
    <p:sldId id="271"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83A"/>
    <a:srgbClr val="00FF00"/>
    <a:srgbClr val="0033CC"/>
    <a:srgbClr val="0F0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9DE1-DAD5-4F06-ACFC-C780A7513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093802-E4A0-4380-AC3B-AED273DA9F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2A3BB1-37B7-4C15-9CCA-D1FDA13FEE6D}"/>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5" name="Footer Placeholder 4">
            <a:extLst>
              <a:ext uri="{FF2B5EF4-FFF2-40B4-BE49-F238E27FC236}">
                <a16:creationId xmlns:a16="http://schemas.microsoft.com/office/drawing/2014/main" id="{00B7D9DE-574F-43F5-BD9B-97F335D57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624C4-BFB9-458C-9CF2-D8DFAAF8AB75}"/>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363648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DC8C-083C-4639-A833-5235CB00AC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CF1798-591E-4994-9AA0-3650419406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87961-EE1B-45A2-B624-79CF46AB6F83}"/>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5" name="Footer Placeholder 4">
            <a:extLst>
              <a:ext uri="{FF2B5EF4-FFF2-40B4-BE49-F238E27FC236}">
                <a16:creationId xmlns:a16="http://schemas.microsoft.com/office/drawing/2014/main" id="{0D9857CF-11B9-4DB9-B6B0-6A559B867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0FF8D-1BB8-4991-85E4-21A20D6D60FB}"/>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319427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7349A-ECF5-4388-B683-E621BC664B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7173CC-EB70-4853-AACF-85BCDFF819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5EF6E-595A-45AE-A8FA-C337F0F89B76}"/>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5" name="Footer Placeholder 4">
            <a:extLst>
              <a:ext uri="{FF2B5EF4-FFF2-40B4-BE49-F238E27FC236}">
                <a16:creationId xmlns:a16="http://schemas.microsoft.com/office/drawing/2014/main" id="{3E6BB7E8-C319-4EB0-B62A-76C7AA48C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9E7AC-D0ED-4C79-9C5C-7FD5DBB1CFBA}"/>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368789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094F-4CA1-4996-8447-C9E815CFD9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BB912E-E68B-40CB-8AF4-5001B8748D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5C025-B281-4E0B-98F1-53E129485A54}"/>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5" name="Footer Placeholder 4">
            <a:extLst>
              <a:ext uri="{FF2B5EF4-FFF2-40B4-BE49-F238E27FC236}">
                <a16:creationId xmlns:a16="http://schemas.microsoft.com/office/drawing/2014/main" id="{948FE8CA-5F46-4A14-9B8E-12CE825F3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77406-8BEA-45E4-B33A-1F1D74382522}"/>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424796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E5D6-C3E9-4077-849C-B5376133BF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E621D0-F0E6-466C-96F8-4941BAA89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B5933-3634-44C8-BCAE-240882273B33}"/>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5" name="Footer Placeholder 4">
            <a:extLst>
              <a:ext uri="{FF2B5EF4-FFF2-40B4-BE49-F238E27FC236}">
                <a16:creationId xmlns:a16="http://schemas.microsoft.com/office/drawing/2014/main" id="{C38DF490-617A-43CF-93BD-C3E93704F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FBCC9-8F87-4641-90C5-0BFE80989866}"/>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220040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228E-0C39-4E59-9D6E-442B5BED6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6E812-4E83-4701-9AE4-1111FF43C3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F2C90-5E2E-40D7-AD66-CD8AC94CAA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9C4C6-D3CB-4D48-9BC6-0A628A528B7C}"/>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6" name="Footer Placeholder 5">
            <a:extLst>
              <a:ext uri="{FF2B5EF4-FFF2-40B4-BE49-F238E27FC236}">
                <a16:creationId xmlns:a16="http://schemas.microsoft.com/office/drawing/2014/main" id="{93130A1E-50C4-411D-812C-19542685F0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1DB16E-CD00-42CA-83E2-3F6BC113EDDF}"/>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62315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9DDA-AD0D-4132-A923-EFB97F414B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73C556-3FF2-4166-AD6B-62E203B746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4143C7-3CEA-440B-B233-FA1C2B35F4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37FC3E-C73E-4D62-B0AD-47A75E482A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8EE829-EC2B-48AC-931E-A815F1300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8776D0-7D47-4AC3-BE2C-1DBEB450C5C0}"/>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8" name="Footer Placeholder 7">
            <a:extLst>
              <a:ext uri="{FF2B5EF4-FFF2-40B4-BE49-F238E27FC236}">
                <a16:creationId xmlns:a16="http://schemas.microsoft.com/office/drawing/2014/main" id="{9647608E-1406-40AB-9A2C-30B3B65273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ACB80C-AEDB-48FF-AEDD-972109EE3BD2}"/>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335171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81BB-E847-4B03-9B25-15F4DA74C3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A29078-0DDF-47D8-B23C-7C7C6CCE4D44}"/>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4" name="Footer Placeholder 3">
            <a:extLst>
              <a:ext uri="{FF2B5EF4-FFF2-40B4-BE49-F238E27FC236}">
                <a16:creationId xmlns:a16="http://schemas.microsoft.com/office/drawing/2014/main" id="{F434005D-D443-44B6-914D-566005B7C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839E18-36C1-4106-8DF9-20C1F145E8D6}"/>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57706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E49E7-3D60-43A5-9C98-3C6476B3B70B}"/>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3" name="Footer Placeholder 2">
            <a:extLst>
              <a:ext uri="{FF2B5EF4-FFF2-40B4-BE49-F238E27FC236}">
                <a16:creationId xmlns:a16="http://schemas.microsoft.com/office/drawing/2014/main" id="{D1841F4D-C66B-4677-B082-975612E7FC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576B1-B003-4C73-9A88-FBE5FE3BA08A}"/>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310996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4E92-4E8A-4208-87C1-C5745FAD9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E31C27-7DB9-4E2B-9DAF-801B798871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CE905-2CDD-4281-99FB-B276FB684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B1646-6158-4B16-AD4F-E0C40061308F}"/>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6" name="Footer Placeholder 5">
            <a:extLst>
              <a:ext uri="{FF2B5EF4-FFF2-40B4-BE49-F238E27FC236}">
                <a16:creationId xmlns:a16="http://schemas.microsoft.com/office/drawing/2014/main" id="{80F6DF5C-DAD1-492C-8D47-16CA4022BF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718562-A0C6-4FBA-A8B9-9B3F7438C8E0}"/>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260167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2A2C-7783-4221-95D0-3460E2492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B90831-A016-43BC-8E64-3CC60B4E7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905F78-A0FC-4290-B561-48153FAC6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B5561-F797-4F2D-8ABF-76DAC2F94D66}"/>
              </a:ext>
            </a:extLst>
          </p:cNvPr>
          <p:cNvSpPr>
            <a:spLocks noGrp="1"/>
          </p:cNvSpPr>
          <p:nvPr>
            <p:ph type="dt" sz="half" idx="10"/>
          </p:nvPr>
        </p:nvSpPr>
        <p:spPr/>
        <p:txBody>
          <a:bodyPr/>
          <a:lstStyle/>
          <a:p>
            <a:fld id="{AD0B0B93-2BB6-4B3A-BF65-BBF57DD1027A}" type="datetimeFigureOut">
              <a:rPr lang="en-US" smtClean="0"/>
              <a:t>11/3/2020</a:t>
            </a:fld>
            <a:endParaRPr lang="en-US"/>
          </a:p>
        </p:txBody>
      </p:sp>
      <p:sp>
        <p:nvSpPr>
          <p:cNvPr id="6" name="Footer Placeholder 5">
            <a:extLst>
              <a:ext uri="{FF2B5EF4-FFF2-40B4-BE49-F238E27FC236}">
                <a16:creationId xmlns:a16="http://schemas.microsoft.com/office/drawing/2014/main" id="{E00330A4-9ABD-486F-AED3-937076123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90D66-C88E-421C-856C-83FBFDBB78B9}"/>
              </a:ext>
            </a:extLst>
          </p:cNvPr>
          <p:cNvSpPr>
            <a:spLocks noGrp="1"/>
          </p:cNvSpPr>
          <p:nvPr>
            <p:ph type="sldNum" sz="quarter" idx="12"/>
          </p:nvPr>
        </p:nvSpPr>
        <p:spPr/>
        <p:txBody>
          <a:bodyPr/>
          <a:lstStyle/>
          <a:p>
            <a:fld id="{2A8B5058-093E-4549-BFE2-D9E814CA69C0}" type="slidenum">
              <a:rPr lang="en-US" smtClean="0"/>
              <a:t>‹#›</a:t>
            </a:fld>
            <a:endParaRPr lang="en-US"/>
          </a:p>
        </p:txBody>
      </p:sp>
    </p:spTree>
    <p:extLst>
      <p:ext uri="{BB962C8B-B14F-4D97-AF65-F5344CB8AC3E}">
        <p14:creationId xmlns:p14="http://schemas.microsoft.com/office/powerpoint/2010/main" val="156494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68524-B0DF-4DE9-91A1-271167024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8CA8C-61FB-478C-BDAC-6D12C3E00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F73A2-605F-42B2-A8B5-F5FBB9127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B0B93-2BB6-4B3A-BF65-BBF57DD1027A}" type="datetimeFigureOut">
              <a:rPr lang="en-US" smtClean="0"/>
              <a:t>11/3/2020</a:t>
            </a:fld>
            <a:endParaRPr lang="en-US"/>
          </a:p>
        </p:txBody>
      </p:sp>
      <p:sp>
        <p:nvSpPr>
          <p:cNvPr id="5" name="Footer Placeholder 4">
            <a:extLst>
              <a:ext uri="{FF2B5EF4-FFF2-40B4-BE49-F238E27FC236}">
                <a16:creationId xmlns:a16="http://schemas.microsoft.com/office/drawing/2014/main" id="{77E6B2CE-FD10-47BC-84A6-9FF628613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CD8331-94F4-4729-823D-19CE334A6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B5058-093E-4549-BFE2-D9E814CA69C0}" type="slidenum">
              <a:rPr lang="en-US" smtClean="0"/>
              <a:t>‹#›</a:t>
            </a:fld>
            <a:endParaRPr lang="en-US"/>
          </a:p>
        </p:txBody>
      </p:sp>
    </p:spTree>
    <p:extLst>
      <p:ext uri="{BB962C8B-B14F-4D97-AF65-F5344CB8AC3E}">
        <p14:creationId xmlns:p14="http://schemas.microsoft.com/office/powerpoint/2010/main" val="198477564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8" Type="http://schemas.openxmlformats.org/officeDocument/2006/relationships/hyperlink" Target="https://ar.wikipedia.org/wiki/%D8%A7%D8%A8%D9%86_%D8%A7%D9%84%D9%86%D9%81%D9%8A%D8%B3" TargetMode="External" /><Relationship Id="rId3" Type="http://schemas.openxmlformats.org/officeDocument/2006/relationships/hyperlink" Target="https://ar.wikipedia.org/wiki/%D8%B9%D8%A7%D9%84%D9%85_%D9%85%D8%B3%D9%8A%D8%AD%D9%8A" TargetMode="External" /><Relationship Id="rId7" Type="http://schemas.openxmlformats.org/officeDocument/2006/relationships/hyperlink" Target="https://ar.wikipedia.org/wiki/%D8%A7%D9%84%D9%82%D8%A7%D9%86%D9%88%D9%86_%D9%81%D9%8A_%D8%A7%D9%84%D8%B7%D8%A8" TargetMode="External" /><Relationship Id="rId2" Type="http://schemas.openxmlformats.org/officeDocument/2006/relationships/hyperlink" Target="https://ar.wikipedia.org/wiki/%D8%A7%D9%84%D8%A5%D9%85%D8%A8%D8%B1%D8%A7%D8%B7%D9%88%D8%B1%D9%8A%D8%A9_%D8%A7%D9%84%D8%B1%D9%88%D9%85%D8%A7%D9%86%D9%8A%D8%A9" TargetMode="External" /><Relationship Id="rId1" Type="http://schemas.openxmlformats.org/officeDocument/2006/relationships/slideLayout" Target="../slideLayouts/slideLayout7.xml" /><Relationship Id="rId6" Type="http://schemas.openxmlformats.org/officeDocument/2006/relationships/hyperlink" Target="https://ar.wikipedia.org/wiki/%D8%A7%D8%A8%D9%86_%D8%B3%D9%8A%D9%86%D8%A7" TargetMode="External" /><Relationship Id="rId5" Type="http://schemas.openxmlformats.org/officeDocument/2006/relationships/hyperlink" Target="https://ar.wikipedia.org/wiki/%D9%81%D8%A7%D8%B1%D8%B3" TargetMode="External" /><Relationship Id="rId4" Type="http://schemas.openxmlformats.org/officeDocument/2006/relationships/hyperlink" Target="https://ar.wikipedia.org/wiki/%D8%A7%D9%84%D8%B9%D8%B5%D8%B1_%D8%A7%D9%84%D8%B0%D9%87%D8%A8%D9%8A_%D9%84%D9%84%D8%A5%D8%B3%D9%84%D8%A7%D9%85" TargetMode="External" /><Relationship Id="rId9" Type="http://schemas.openxmlformats.org/officeDocument/2006/relationships/image" Target="../media/image1.jpeg" /></Relationships>
</file>

<file path=ppt/slides/_rels/slide12.xml.rels><?xml version="1.0" encoding="UTF-8" standalone="yes"?>
<Relationships xmlns="http://schemas.openxmlformats.org/package/2006/relationships"><Relationship Id="rId8" Type="http://schemas.openxmlformats.org/officeDocument/2006/relationships/hyperlink" Target="https://ar.wikipedia.org/wiki/%D8%A3%D8%A8%D9%82%D8%B1%D8%A7%D8%B7" TargetMode="External" /><Relationship Id="rId13" Type="http://schemas.openxmlformats.org/officeDocument/2006/relationships/hyperlink" Target="https://ar.wikipedia.org/wiki/%D9%85%D8%B5%D8%B1" TargetMode="External" /><Relationship Id="rId3" Type="http://schemas.openxmlformats.org/officeDocument/2006/relationships/hyperlink" Target="https://ar.wikipedia.org/wiki/%D8%B9%D8%B1%D8%A8" TargetMode="External" /><Relationship Id="rId7" Type="http://schemas.openxmlformats.org/officeDocument/2006/relationships/hyperlink" Target="https://ar.wikipedia.org/wiki/%D8%AA%D8%B7%D9%81%D9%84" TargetMode="External" /><Relationship Id="rId12" Type="http://schemas.openxmlformats.org/officeDocument/2006/relationships/hyperlink" Target="https://ar.wikipedia.org/wiki/%D9%85%D8%AC%D8%A7%D8%B9%D8%A9" TargetMode="External" /><Relationship Id="rId17" Type="http://schemas.openxmlformats.org/officeDocument/2006/relationships/hyperlink" Target="https://ar.wikipedia.org/wiki/%D8%B9%D8%AC%D8%B2_(%D8%AA%D8%B4%D8%B1%D9%8A%D8%AD)" TargetMode="External" /><Relationship Id="rId2" Type="http://schemas.openxmlformats.org/officeDocument/2006/relationships/hyperlink" Target="https://ar.wikipedia.org/wiki/%D8%B7%D8%A8%D9%8A%D8%A8" TargetMode="External" /><Relationship Id="rId16" Type="http://schemas.openxmlformats.org/officeDocument/2006/relationships/hyperlink" Target="https://ar.wikipedia.org/wiki/%D9%81%D9%83_%D8%B3%D9%81%D9%84%D9%8A" TargetMode="External" /><Relationship Id="rId1" Type="http://schemas.openxmlformats.org/officeDocument/2006/relationships/slideLayout" Target="../slideLayouts/slideLayout7.xml" /><Relationship Id="rId6" Type="http://schemas.openxmlformats.org/officeDocument/2006/relationships/hyperlink" Target="https://ar.wikipedia.org/wiki/%D8%AC%D8%B1%D8%A8" TargetMode="External" /><Relationship Id="rId11" Type="http://schemas.openxmlformats.org/officeDocument/2006/relationships/hyperlink" Target="https://ar.wikipedia.org/wiki/%D8%A7%D8%A8%D9%86_%D8%AC%D9%85%D9%8A%D8%B9_(%D8%AA%D9%88%D8%B6%D9%8A%D8%AD)" TargetMode="External" /><Relationship Id="rId5" Type="http://schemas.openxmlformats.org/officeDocument/2006/relationships/hyperlink" Target="https://ar.wikipedia.org/wiki/%D8%AA%D8%B4%D8%B1%D9%8A%D8%AD" TargetMode="External" /><Relationship Id="rId15" Type="http://schemas.openxmlformats.org/officeDocument/2006/relationships/hyperlink" Target="https://ar.wikipedia.org/wiki/%D9%87%D9%8A%D9%83%D9%84_(%D8%A3%D8%AD%D9%8A%D8%A7%D8%A1)" TargetMode="External" /><Relationship Id="rId10" Type="http://schemas.openxmlformats.org/officeDocument/2006/relationships/hyperlink" Target="https://ar.wikipedia.org/wiki/%D8%B5%D9%84%D8%A7%D8%AD_%D8%A7%D9%84%D8%AF%D9%8A%D9%86_%D8%A7%D9%84%D8%A3%D9%8A%D9%88%D8%A8%D9%8A" TargetMode="External" /><Relationship Id="rId4" Type="http://schemas.openxmlformats.org/officeDocument/2006/relationships/hyperlink" Target="https://ar.wikipedia.org/wiki/%D8%A7%D8%A8%D9%86_%D8%B2%D9%87%D8%B1" TargetMode="External" /><Relationship Id="rId9" Type="http://schemas.openxmlformats.org/officeDocument/2006/relationships/hyperlink" Target="https://ar.wikipedia.org/wiki/%D8%AC%D8%A7%D9%84%D9%8A%D9%86%D9%88%D8%B3" TargetMode="External" /><Relationship Id="rId14" Type="http://schemas.openxmlformats.org/officeDocument/2006/relationships/hyperlink" Target="https://ar.wikipedia.org/wiki/%D8%B9%D8%A8%D8%AF_%D8%A7%D9%84%D9%84%D8%B7%D9%8A%D9%81_%D8%A8%D9%86_%D9%8A%D9%88%D8%B3%D9%81_%D8%A7%D9%84%D8%A8%D8%BA%D8%AF%D8%A7%D8%AF%D9%8A" TargetMode="External" /></Relationships>
</file>

<file path=ppt/slides/_rels/slide13.xml.rels><?xml version="1.0" encoding="UTF-8" standalone="yes"?>
<Relationships xmlns="http://schemas.openxmlformats.org/package/2006/relationships"><Relationship Id="rId8" Type="http://schemas.openxmlformats.org/officeDocument/2006/relationships/hyperlink" Target="https://ar.wikipedia.org/wiki/%D9%85%D9%88%D8%B3%D9%88%D8%B9%D9%8A" TargetMode="External" /><Relationship Id="rId13" Type="http://schemas.openxmlformats.org/officeDocument/2006/relationships/hyperlink" Target="https://ar.wikipedia.org/wiki/%D8%A5%D9%86%D8%B3%D8%A7%D9%86" TargetMode="External" /><Relationship Id="rId3" Type="http://schemas.openxmlformats.org/officeDocument/2006/relationships/hyperlink" Target="https://ar.wikipedia.org/wiki/607_%D9%87%D9%80" TargetMode="External" /><Relationship Id="rId7" Type="http://schemas.openxmlformats.org/officeDocument/2006/relationships/hyperlink" Target="https://ar.wikipedia.org/wiki/1288" TargetMode="External" /><Relationship Id="rId12" Type="http://schemas.openxmlformats.org/officeDocument/2006/relationships/hyperlink" Target="https://ar.wikipedia.org/wiki/%D8%A7%D9%84%D8%AF%D9%88%D8%B1%D8%A9_%D8%A7%D9%84%D8%AF%D9%85%D9%88%D9%8A%D8%A9_%D8%A7%D9%84%D8%B5%D8%BA%D8%B1%D9%89" TargetMode="External" /><Relationship Id="rId17" Type="http://schemas.openxmlformats.org/officeDocument/2006/relationships/hyperlink" Target="https://ar.wikipedia.org/wiki/%D9%88%D9%8A%D9%84%D9%8A%D8%A7%D9%85_%D9%87%D8%A7%D8%B1%D9%81%D9%8A" TargetMode="External" /><Relationship Id="rId2" Type="http://schemas.openxmlformats.org/officeDocument/2006/relationships/hyperlink" Target="https://ar.wikipedia.org/wiki/%D9%82%D8%B1%D9%8A%D8%B4" TargetMode="External" /><Relationship Id="rId16" Type="http://schemas.openxmlformats.org/officeDocument/2006/relationships/hyperlink" Target="https://ar.wikipedia.org/wiki/%D8%A7%D9%84%D8%B9%D8%B5%D9%88%D8%B1_%D8%A7%D9%84%D9%88%D8%B3%D8%B7%D9%89" TargetMode="External" /><Relationship Id="rId1" Type="http://schemas.openxmlformats.org/officeDocument/2006/relationships/slideLayout" Target="../slideLayouts/slideLayout7.xml" /><Relationship Id="rId6" Type="http://schemas.openxmlformats.org/officeDocument/2006/relationships/hyperlink" Target="https://ar.wikipedia.org/wiki/687_%D9%87%D9%80" TargetMode="External" /><Relationship Id="rId11" Type="http://schemas.openxmlformats.org/officeDocument/2006/relationships/hyperlink" Target="https://ar.wikipedia.org/wiki/%D8%B7%D8%A8" TargetMode="External" /><Relationship Id="rId5" Type="http://schemas.openxmlformats.org/officeDocument/2006/relationships/hyperlink" Target="https://ar.wikipedia.org/wiki/%D8%AF%D9%85%D8%B4%D9%82" TargetMode="External" /><Relationship Id="rId15" Type="http://schemas.openxmlformats.org/officeDocument/2006/relationships/hyperlink" Target="https://ar.wikipedia.org/wiki/%D8%B9%D9%84%D9%85_%D9%88%D8%B8%D8%A7%D8%A6%D9%81_%D8%A7%D9%84%D8%A3%D8%B9%D8%B6%D8%A7%D8%A1" TargetMode="External" /><Relationship Id="rId10" Type="http://schemas.openxmlformats.org/officeDocument/2006/relationships/hyperlink" Target="https://ar.wikipedia.org/wiki/%D9%85%D8%B3%D9%84%D9%85" TargetMode="External" /><Relationship Id="rId4" Type="http://schemas.openxmlformats.org/officeDocument/2006/relationships/hyperlink" Target="https://ar.wikipedia.org/wiki/1213" TargetMode="External" /><Relationship Id="rId9" Type="http://schemas.openxmlformats.org/officeDocument/2006/relationships/hyperlink" Target="https://ar.wikipedia.org/wiki/%D8%B7%D8%A8%D9%8A%D8%A8" TargetMode="External" /><Relationship Id="rId14" Type="http://schemas.openxmlformats.org/officeDocument/2006/relationships/hyperlink" Target="https://ar.wikipedia.org/wiki/%D9%85%D8%B5%D8%B1" TargetMode="External" /></Relationships>
</file>

<file path=ppt/slides/_rels/slide14.xml.rels><?xml version="1.0" encoding="UTF-8" standalone="yes"?>
<Relationships xmlns="http://schemas.openxmlformats.org/package/2006/relationships"><Relationship Id="rId8" Type="http://schemas.openxmlformats.org/officeDocument/2006/relationships/hyperlink" Target="https://ar.wikipedia.org/wiki/%D8%A3%D9%8A%D8%B6" TargetMode="External" /><Relationship Id="rId13" Type="http://schemas.openxmlformats.org/officeDocument/2006/relationships/hyperlink" Target="https://ar.wikipedia.org/wiki/%D8%B9%D8%B8%D9%85" TargetMode="External" /><Relationship Id="rId18" Type="http://schemas.openxmlformats.org/officeDocument/2006/relationships/hyperlink" Target="https://ar.wikipedia.org/wiki/%D9%85%D8%B9%D8%AF%D8%A9" TargetMode="External" /><Relationship Id="rId3" Type="http://schemas.openxmlformats.org/officeDocument/2006/relationships/hyperlink" Target="https://ar.wikipedia.org/wiki/%D8%B9%D8%B1%D8%A8" TargetMode="External" /><Relationship Id="rId21" Type="http://schemas.openxmlformats.org/officeDocument/2006/relationships/hyperlink" Target="https://ar.wikipedia.org/wiki/%D8%AC%D8%B3%D9%85_%D8%A7%D9%84%D8%A5%D9%86%D8%B3%D8%A7%D9%86" TargetMode="External" /><Relationship Id="rId7" Type="http://schemas.openxmlformats.org/officeDocument/2006/relationships/hyperlink" Target="https://ar.wikipedia.org/wiki/%D8%AC%D9%87%D8%A7%D8%B2_%D8%A7%D9%84%D8%AF%D9%88%D8%B1%D8%A7%D9%86" TargetMode="External" /><Relationship Id="rId12" Type="http://schemas.openxmlformats.org/officeDocument/2006/relationships/hyperlink" Target="https://ar.wikipedia.org/wiki/%D9%86%D8%A8%D8%B6" TargetMode="External" /><Relationship Id="rId17" Type="http://schemas.openxmlformats.org/officeDocument/2006/relationships/hyperlink" Target="https://ar.wikipedia.org/wiki/%D9%85%D8%B1%D9%8A%D8%A1" TargetMode="External" /><Relationship Id="rId2" Type="http://schemas.openxmlformats.org/officeDocument/2006/relationships/hyperlink" Target="https://ar.wikipedia.org/wiki/%D8%B7%D8%A8%D9%8A%D8%A8" TargetMode="External" /><Relationship Id="rId16" Type="http://schemas.openxmlformats.org/officeDocument/2006/relationships/hyperlink" Target="https://ar.wikipedia.org/wiki/%D8%AC%D9%87%D8%A7%D8%B2_%D8%A5%D8%AD%D8%B3%D8%A7%D8%B3" TargetMode="External" /><Relationship Id="rId20" Type="http://schemas.openxmlformats.org/officeDocument/2006/relationships/hyperlink" Target="https://ar.wikipedia.org/wiki/%D8%B5%D8%A7%D9%81%D8%B1%D8%A9" TargetMode="External" /><Relationship Id="rId1" Type="http://schemas.openxmlformats.org/officeDocument/2006/relationships/slideLayout" Target="../slideLayouts/slideLayout7.xml" /><Relationship Id="rId6" Type="http://schemas.openxmlformats.org/officeDocument/2006/relationships/hyperlink" Target="https://ar.wikipedia.org/wiki/%D8%AF%D9%88%D8%B1%D8%A9_%D9%82%D9%84%D8%A8%D9%8A%D8%A9" TargetMode="External" /><Relationship Id="rId11" Type="http://schemas.openxmlformats.org/officeDocument/2006/relationships/hyperlink" Target="https://ar.wikipedia.org/wiki/%D8%AC%D8%A7%D9%84%D9%8A%D9%86%D9%88%D8%B3" TargetMode="External" /><Relationship Id="rId5" Type="http://schemas.openxmlformats.org/officeDocument/2006/relationships/hyperlink" Target="https://ar.wikipedia.org/wiki/%D8%A7%D9%84%D8%AF%D9%88%D8%B1%D8%A9_%D8%A7%D9%84%D8%AF%D9%85%D9%88%D9%8A%D8%A9_%D8%A7%D9%84%D8%B5%D8%BA%D8%B1%D9%89" TargetMode="External" /><Relationship Id="rId15" Type="http://schemas.openxmlformats.org/officeDocument/2006/relationships/hyperlink" Target="https://ar.wikipedia.org/wiki/%D8%A3%D9%85%D8%B9%D8%A7%D8%A1" TargetMode="External" /><Relationship Id="rId10" Type="http://schemas.openxmlformats.org/officeDocument/2006/relationships/hyperlink" Target="https://ar.wikipedia.org/wiki/%D8%A7%D8%A8%D9%86_%D8%B3%D9%8A%D9%86%D8%A7" TargetMode="External" /><Relationship Id="rId19" Type="http://schemas.openxmlformats.org/officeDocument/2006/relationships/hyperlink" Target="https://ar.wikipedia.org/wiki/%D9%82%D9%86%D8%A7%D8%A9_(%D8%AA%D9%88%D8%B6%D9%8A%D8%AD)" TargetMode="External" /><Relationship Id="rId4" Type="http://schemas.openxmlformats.org/officeDocument/2006/relationships/hyperlink" Target="https://ar.wikipedia.org/wiki/%D8%A7%D8%A8%D9%86_%D8%A7%D9%84%D9%86%D9%81%D9%8A%D8%B3" TargetMode="External" /><Relationship Id="rId9" Type="http://schemas.openxmlformats.org/officeDocument/2006/relationships/hyperlink" Target="https://ar.wikipedia.org/wiki/%D8%B9%D9%84%D9%85_%D9%88%D8%B8%D8%A7%D8%A6%D9%81_%D8%A7%D9%84%D8%A3%D8%B9%D8%B6%D8%A7%D8%A1" TargetMode="External" /><Relationship Id="rId14" Type="http://schemas.openxmlformats.org/officeDocument/2006/relationships/hyperlink" Target="https://ar.wikipedia.org/wiki/%D8%B9%D8%B6%D9%84%D8%A9" TargetMode="External" /><Relationship Id="rId22" Type="http://schemas.openxmlformats.org/officeDocument/2006/relationships/image" Target="../media/image2.jpeg" /></Relationships>
</file>

<file path=ppt/slides/_rels/slide15.xml.rels><?xml version="1.0" encoding="UTF-8" standalone="yes"?>
<Relationships xmlns="http://schemas.openxmlformats.org/package/2006/relationships"><Relationship Id="rId8" Type="http://schemas.openxmlformats.org/officeDocument/2006/relationships/hyperlink" Target="https://ar.wikipedia.org/wiki/%D8%A7%D9%84%D8%B4%D8%A7%D9%85%D9%84_%D9%81%D9%8A_%D8%A7%D9%84%D8%B5%D9%86%D8%A7%D8%B9%D8%A9_%D8%A7%D9%84%D8%B7%D8%A8%D9%8A%D8%A9" TargetMode="External" /><Relationship Id="rId3" Type="http://schemas.openxmlformats.org/officeDocument/2006/relationships/hyperlink" Target="https://ar.wikipedia.org/wiki/%D8%A7%D9%84%D9%82%D8%A7%D9%86%D9%88%D9%86_%D9%81%D9%8A_%D8%A7%D9%84%D8%B7%D8%A8" TargetMode="External" /><Relationship Id="rId7" Type="http://schemas.openxmlformats.org/officeDocument/2006/relationships/hyperlink" Target="https://ar.wikipedia.org/wiki/%D8%B9%D9%84%D9%85_%D9%88%D8%B8%D8%A7%D8%A6%D9%81_%D8%A7%D9%84%D8%A3%D8%B9%D8%B6%D8%A7%D8%A1" TargetMode="External" /><Relationship Id="rId2" Type="http://schemas.openxmlformats.org/officeDocument/2006/relationships/hyperlink" Target="https://ar.wikipedia.org/wiki/%D8%AA%D8%B4%D8%B1%D9%8A%D8%AD" TargetMode="External" /><Relationship Id="rId1" Type="http://schemas.openxmlformats.org/officeDocument/2006/relationships/slideLayout" Target="../slideLayouts/slideLayout7.xml" /><Relationship Id="rId6" Type="http://schemas.openxmlformats.org/officeDocument/2006/relationships/hyperlink" Target="https://ar.wikipedia.org/wiki/%D8%B9%D9%84%D9%85_%D8%A7%D9%84%D8%A3%D9%85%D8%B1%D8%A7%D8%B6" TargetMode="External" /><Relationship Id="rId5" Type="http://schemas.openxmlformats.org/officeDocument/2006/relationships/hyperlink" Target="https://ar.wikipedia.org/wiki/%D8%A7%D9%84%D8%AF%D9%88%D8%B1%D8%A9_%D8%A7%D9%84%D8%AF%D9%85%D9%88%D9%8A%D8%A9_%D8%A7%D9%84%D8%B5%D8%BA%D8%B1%D9%89" TargetMode="External" /><Relationship Id="rId4" Type="http://schemas.openxmlformats.org/officeDocument/2006/relationships/hyperlink" Target="https://ar.wikipedia.org/wiki/%D8%A7%D8%A8%D9%86_%D8%B3%D9%8A%D9%86%D8%A7" TargetMode="External" /></Relationships>
</file>

<file path=ppt/slides/_rels/slide16.xml.rels><?xml version="1.0" encoding="UTF-8" standalone="yes"?>
<Relationships xmlns="http://schemas.openxmlformats.org/package/2006/relationships"><Relationship Id="rId8" Type="http://schemas.openxmlformats.org/officeDocument/2006/relationships/hyperlink" Target="https://ar.wikipedia.org/wiki/%D8%AC%D8%A7%D9%84%D9%8A%D9%86%D9%88%D8%B3" TargetMode="External" /><Relationship Id="rId3" Type="http://schemas.openxmlformats.org/officeDocument/2006/relationships/hyperlink" Target="https://ar.wikipedia.org/wiki/%D9%84%D8%BA%D8%A9_%D9%84%D8%A7%D8%AA%D9%8A%D9%86%D9%8A%D8%A9" TargetMode="External" /><Relationship Id="rId7" Type="http://schemas.openxmlformats.org/officeDocument/2006/relationships/hyperlink" Target="https://ar.wikipedia.org/wiki/%D8%A7%D8%A8%D9%86_%D8%B3%D9%8A%D9%86%D8%A7" TargetMode="External" /><Relationship Id="rId2" Type="http://schemas.openxmlformats.org/officeDocument/2006/relationships/hyperlink" Target="https://ar.wikipedia.org/wiki/%D8%A7%D9%84%D9%82%D8%A7%D9%86%D9%88%D9%86_%D9%81%D9%8A_%D8%A7%D9%84%D8%B7%D8%A8" TargetMode="External" /><Relationship Id="rId1" Type="http://schemas.openxmlformats.org/officeDocument/2006/relationships/slideLayout" Target="../slideLayouts/slideLayout7.xml" /><Relationship Id="rId6" Type="http://schemas.openxmlformats.org/officeDocument/2006/relationships/hyperlink" Target="https://ar.wikipedia.org/wiki/%D9%88%D9%8A%D9%84%D9%8A%D8%A7%D9%85_%D9%87%D8%A7%D8%B1%D9%81%D9%8A" TargetMode="External" /><Relationship Id="rId5" Type="http://schemas.openxmlformats.org/officeDocument/2006/relationships/hyperlink" Target="https://ar.wikipedia.org/wiki/%D8%A7%D9%84%D8%A8%D9%86%D8%AF%D9%82%D9%8A%D8%A9" TargetMode="External" /><Relationship Id="rId10" Type="http://schemas.openxmlformats.org/officeDocument/2006/relationships/image" Target="../media/image4.jpeg" /><Relationship Id="rId4" Type="http://schemas.openxmlformats.org/officeDocument/2006/relationships/hyperlink" Target="https://ar.wikipedia.org/wiki/%D8%A2%D9%84%D8%A9_%D8%A7%D9%84%D8%B7%D8%A8%D8%A7%D8%B9%D8%A9" TargetMode="External" /><Relationship Id="rId9" Type="http://schemas.openxmlformats.org/officeDocument/2006/relationships/image" Target="../media/image3.jpeg" /></Relationships>
</file>

<file path=ppt/slides/_rels/slide17.xml.rels><?xml version="1.0" encoding="UTF-8" standalone="yes"?>
<Relationships xmlns="http://schemas.openxmlformats.org/package/2006/relationships"><Relationship Id="rId3" Type="http://schemas.openxmlformats.org/officeDocument/2006/relationships/hyperlink" Target="https://ar.wikipedia.org/wiki/%D8%A7%D8%A8%D9%86_%D8%B3%D9%8A%D9%86%D8%A7" TargetMode="External" /><Relationship Id="rId2" Type="http://schemas.openxmlformats.org/officeDocument/2006/relationships/hyperlink" Target="https://ar.wikipedia.org/wiki/%D8%A7%D9%84%D8%B4%D8%A7%D9%85%D9%84_%D9%81%D9%8A_%D8%A7%D9%84%D8%B5%D9%86%D8%A7%D8%B9%D8%A9_%D8%A7%D9%84%D8%B7%D8%A8%D9%8A%D8%A9" TargetMode="External" /><Relationship Id="rId1" Type="http://schemas.openxmlformats.org/officeDocument/2006/relationships/slideLayout" Target="../slideLayouts/slideLayout7.xml" /><Relationship Id="rId5" Type="http://schemas.openxmlformats.org/officeDocument/2006/relationships/image" Target="../media/image6.png" /><Relationship Id="rId4" Type="http://schemas.openxmlformats.org/officeDocument/2006/relationships/image" Target="../media/image5.jpeg" /></Relationships>
</file>

<file path=ppt/slides/_rels/slide18.xml.rels><?xml version="1.0" encoding="UTF-8" standalone="yes"?>
<Relationships xmlns="http://schemas.openxmlformats.org/package/2006/relationships"><Relationship Id="rId8" Type="http://schemas.openxmlformats.org/officeDocument/2006/relationships/hyperlink" Target="https://ar.wikipedia.org/wiki/678_%D9%87%D9%80" TargetMode="External" /><Relationship Id="rId3" Type="http://schemas.openxmlformats.org/officeDocument/2006/relationships/hyperlink" Target="https://ar.wikipedia.org/wiki/%D8%AC%D9%88%D8%AA%D8%A7" TargetMode="External" /><Relationship Id="rId7" Type="http://schemas.openxmlformats.org/officeDocument/2006/relationships/hyperlink" Target="https://ar.wikipedia.org/wiki/%D8%A2%D9%8A%D8%A7_%D8%B5%D9%88%D9%81%D9%8A%D8%A7" TargetMode="External" /><Relationship Id="rId2" Type="http://schemas.openxmlformats.org/officeDocument/2006/relationships/hyperlink" Target="https://ar.wikipedia.org/wiki/%D8%A8%D8%B1%D9%84%D9%8A%D9%86" TargetMode="External" /><Relationship Id="rId1" Type="http://schemas.openxmlformats.org/officeDocument/2006/relationships/slideLayout" Target="../slideLayouts/slideLayout7.xml" /><Relationship Id="rId6" Type="http://schemas.openxmlformats.org/officeDocument/2006/relationships/hyperlink" Target="https://ar.wikipedia.org/wiki/%D8%A7%D9%84%D8%A5%D8%B3%D9%83%D9%88%D8%B1%D9%8A%D8%A7%D9%84" TargetMode="External" /><Relationship Id="rId5" Type="http://schemas.openxmlformats.org/officeDocument/2006/relationships/hyperlink" Target="https://ar.wikipedia.org/wiki/%D8%A8%D8%A7%D8%B1%D9%8A%D8%B3" TargetMode="External" /><Relationship Id="rId10" Type="http://schemas.openxmlformats.org/officeDocument/2006/relationships/hyperlink" Target="https://ar.wikipedia.org/wiki/%D8%A3%D8%A8%D9%88_%D8%A8%D9%83%D8%B1_%D8%A7%D9%84%D8%B1%D8%A7%D8%B2%D9%8A" TargetMode="External" /><Relationship Id="rId4" Type="http://schemas.openxmlformats.org/officeDocument/2006/relationships/hyperlink" Target="https://ar.wikipedia.org/wiki/%D8%A3%D9%83%D8%B3%D9%81%D9%88%D8%B1%D8%AF" TargetMode="External" /><Relationship Id="rId9" Type="http://schemas.openxmlformats.org/officeDocument/2006/relationships/hyperlink" Target="https://ar.wikipedia.org/wiki/1298_%D9%87%D9%80" TargetMode="External" /></Relationships>
</file>

<file path=ppt/slides/_rels/slide1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D9%8A%D9%88%D9%86%D8%A7%D9%86%D9%8A%D9%88%D9%86" TargetMode="External" /><Relationship Id="rId2" Type="http://schemas.openxmlformats.org/officeDocument/2006/relationships/hyperlink" Target="https://ar.wikipedia.org/wiki/%D8%A3%D8%A8%D9%82%D8%B1%D8%A7%D8%B7" TargetMode="External" /><Relationship Id="rId1" Type="http://schemas.openxmlformats.org/officeDocument/2006/relationships/slideLayout" Target="../slideLayouts/slideLayout7.xml" /><Relationship Id="rId6" Type="http://schemas.openxmlformats.org/officeDocument/2006/relationships/hyperlink" Target="https://ar.wikipedia.org/wiki/%D8%B5%D9%85%D8%A7%D9%85_%D8%AB%D9%84%D8%A7%D8%AB%D9%8A_%D8%A7%D9%84%D8%B4%D8%B1%D9%81%D8%A7%D8%AA" TargetMode="External" /><Relationship Id="rId5" Type="http://schemas.openxmlformats.org/officeDocument/2006/relationships/hyperlink" Target="https://ar.wikipedia.org/wiki/%D8%B9%D8%B8%D9%85" TargetMode="External" /><Relationship Id="rId4" Type="http://schemas.openxmlformats.org/officeDocument/2006/relationships/hyperlink" Target="https://ar.wikipedia.org/wiki/%D8%B9%D8%B6%D9%84%D8%A9" TargetMode="External" /></Relationships>
</file>

<file path=ppt/slides/_rels/slide3.xml.rels><?xml version="1.0" encoding="UTF-8" standalone="yes"?>
<Relationships xmlns="http://schemas.openxmlformats.org/package/2006/relationships"><Relationship Id="rId8" Type="http://schemas.openxmlformats.org/officeDocument/2006/relationships/hyperlink" Target="https://ar.wikipedia.org/wiki/%D8%A8%D8%B7%D8%A7%D9%84%D9%85%D8%A9" TargetMode="External" /><Relationship Id="rId3" Type="http://schemas.openxmlformats.org/officeDocument/2006/relationships/hyperlink" Target="https://ar.wikipedia.org/w/index.php?title=%D8%A8%D8%B1%D8%A7%D9%83%D8%B3%D8%A7%D8%BA%D9%88%D8%B1%D8%A7%D8%B3&amp;action=edit&amp;redlink=1" TargetMode="External" /><Relationship Id="rId7" Type="http://schemas.openxmlformats.org/officeDocument/2006/relationships/hyperlink" Target="https://ar.wikipedia.org/wiki/%D8%A5%D9%8A%D8%B1%D8%A7%D8%B3%D9%8A%D8%B3%D8%AA%D8%B1%D8%A7%D8%AA%D9%88%D8%B3" TargetMode="External" /><Relationship Id="rId2" Type="http://schemas.openxmlformats.org/officeDocument/2006/relationships/hyperlink" Target="https://ar.wikipedia.org/wiki/%D8%A3%D8%B1%D8%B3%D8%B7%D9%88" TargetMode="External" /><Relationship Id="rId1" Type="http://schemas.openxmlformats.org/officeDocument/2006/relationships/slideLayout" Target="../slideLayouts/slideLayout7.xml" /><Relationship Id="rId6" Type="http://schemas.openxmlformats.org/officeDocument/2006/relationships/hyperlink" Target="https://ar.wikipedia.org/wiki/%D9%87%D9%8A%D8%B1%D9%88%D9%81%D9%8A%D9%84%D9%88%D8%B3" TargetMode="External" /><Relationship Id="rId5" Type="http://schemas.openxmlformats.org/officeDocument/2006/relationships/hyperlink" Target="https://ar.wikipedia.org/wiki/%D9%88%D8%B1%D9%8A%D8%AF" TargetMode="External" /><Relationship Id="rId4" Type="http://schemas.openxmlformats.org/officeDocument/2006/relationships/hyperlink" Target="https://ar.wikipedia.org/wiki/%D8%B4%D8%B1%D9%8A%D8%A7%D9%86" TargetMode="External" /><Relationship Id="rId9" Type="http://schemas.openxmlformats.org/officeDocument/2006/relationships/hyperlink" Target="https://ar.wikipedia.org/wiki/%D8%A7%D9%84%D8%A5%D8%B3%D9%83%D9%86%D8%AF%D8%B1%D9%8A%D8%A9" TargetMode="External" /></Relationships>
</file>

<file path=ppt/slides/_rels/slide4.xml.rels><?xml version="1.0" encoding="UTF-8" standalone="yes"?>
<Relationships xmlns="http://schemas.openxmlformats.org/package/2006/relationships"><Relationship Id="rId3" Type="http://schemas.openxmlformats.org/officeDocument/2006/relationships/hyperlink" Target="https://ar.wikipedia.org/wiki/%D8%B9%D8%B5%D8%B1_%D8%A7%D9%84%D9%86%D9%87%D8%B6%D8%A9" TargetMode="External" /><Relationship Id="rId2" Type="http://schemas.openxmlformats.org/officeDocument/2006/relationships/hyperlink" Target="https://ar.wikipedia.org/wiki/%D8%AC%D8%A7%D9%84%D9%8A%D9%86%D9%88%D8%B3" TargetMode="External" /><Relationship Id="rId1" Type="http://schemas.openxmlformats.org/officeDocument/2006/relationships/slideLayout" Target="../slideLayouts/slideLayout7.xml" /><Relationship Id="rId4" Type="http://schemas.openxmlformats.org/officeDocument/2006/relationships/hyperlink" Target="https://ar.wikipedia.org/wiki/%D8%A7%D9%84%D8%B9%D8%B5%D8%B1_%D8%A7%D9%84%D8%B0%D9%87%D8%A8%D9%8A_%D9%84%D9%84%D8%A5%D8%B3%D9%84%D8%A7%D9%85" TargetMode="Externa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3EC055-7771-4EDD-8358-1EBB0F6D99A9}"/>
              </a:ext>
            </a:extLst>
          </p:cNvPr>
          <p:cNvSpPr txBox="1"/>
          <p:nvPr/>
        </p:nvSpPr>
        <p:spPr>
          <a:xfrm>
            <a:off x="2579077" y="478302"/>
            <a:ext cx="7033846" cy="5755422"/>
          </a:xfrm>
          <a:prstGeom prst="rect">
            <a:avLst/>
          </a:prstGeom>
          <a:noFill/>
        </p:spPr>
        <p:txBody>
          <a:bodyPr wrap="square" rtlCol="0">
            <a:spAutoFit/>
          </a:bodyPr>
          <a:lstStyle/>
          <a:p>
            <a:pPr algn="ctr" rtl="1"/>
            <a:r>
              <a:rPr lang="ar-JO" sz="4400" b="1" dirty="0">
                <a:solidFill>
                  <a:srgbClr val="0033CC"/>
                </a:solidFill>
                <a:cs typeface="+mj-cs"/>
              </a:rPr>
              <a:t>تأريخ الطب والتوثيق الطبي </a:t>
            </a:r>
          </a:p>
          <a:p>
            <a:pPr algn="ctr" rtl="1"/>
            <a:r>
              <a:rPr lang="ar-JO" sz="3200" b="1" dirty="0">
                <a:solidFill>
                  <a:srgbClr val="0033CC"/>
                </a:solidFill>
                <a:cs typeface="+mj-cs"/>
              </a:rPr>
              <a:t>طلبة المرحلة الثانية / كلية الطب </a:t>
            </a:r>
          </a:p>
          <a:p>
            <a:pPr algn="ctr" rtl="1"/>
            <a:endParaRPr lang="ar-JO" sz="3200" b="1" dirty="0">
              <a:solidFill>
                <a:srgbClr val="0033CC"/>
              </a:solidFill>
              <a:cs typeface="+mj-cs"/>
            </a:endParaRPr>
          </a:p>
          <a:p>
            <a:pPr algn="ctr" rtl="1"/>
            <a:r>
              <a:rPr lang="ar-JO" sz="3600" b="1" dirty="0">
                <a:solidFill>
                  <a:srgbClr val="FF0000"/>
                </a:solidFill>
                <a:cs typeface="+mj-cs"/>
              </a:rPr>
              <a:t>د.أيمن قيس عفر المعاضيدي</a:t>
            </a:r>
          </a:p>
          <a:p>
            <a:pPr algn="ctr" rtl="1"/>
            <a:endParaRPr lang="ar-JO" sz="3200" b="1" dirty="0">
              <a:solidFill>
                <a:srgbClr val="FF0000"/>
              </a:solidFill>
              <a:cs typeface="+mj-cs"/>
            </a:endParaRPr>
          </a:p>
          <a:p>
            <a:pPr algn="ctr" rtl="1"/>
            <a:r>
              <a:rPr lang="ar-JO" sz="3200" b="1" dirty="0">
                <a:solidFill>
                  <a:srgbClr val="0033CC"/>
                </a:solidFill>
                <a:cs typeface="+mj-cs"/>
              </a:rPr>
              <a:t>قسم التشريح والانسجة والاجنة </a:t>
            </a:r>
          </a:p>
          <a:p>
            <a:pPr algn="ctr" rtl="1"/>
            <a:r>
              <a:rPr lang="ar-JO" sz="3200" b="1" dirty="0">
                <a:solidFill>
                  <a:srgbClr val="00FF00"/>
                </a:solidFill>
                <a:cs typeface="+mj-cs"/>
              </a:rPr>
              <a:t>كلية الطب / جامعة مؤتة</a:t>
            </a:r>
            <a:r>
              <a:rPr lang="ar-JO" sz="3200" b="1" dirty="0">
                <a:solidFill>
                  <a:srgbClr val="0033CC"/>
                </a:solidFill>
                <a:cs typeface="+mj-cs"/>
              </a:rPr>
              <a:t> </a:t>
            </a:r>
          </a:p>
          <a:p>
            <a:pPr algn="ctr" rtl="1"/>
            <a:r>
              <a:rPr lang="en-US" sz="3200" b="1" dirty="0">
                <a:solidFill>
                  <a:srgbClr val="0033CC"/>
                </a:solidFill>
                <a:cs typeface="+mj-cs"/>
              </a:rPr>
              <a:t>2020-2021</a:t>
            </a:r>
          </a:p>
          <a:p>
            <a:pPr algn="ctr" rtl="1"/>
            <a:endParaRPr lang="ar-JO" sz="3200" b="1" dirty="0">
              <a:solidFill>
                <a:srgbClr val="0033CC"/>
              </a:solidFill>
              <a:cs typeface="+mj-cs"/>
            </a:endParaRPr>
          </a:p>
          <a:p>
            <a:pPr algn="ctr" rtl="1"/>
            <a:r>
              <a:rPr lang="ar-JO" sz="3200" b="1" dirty="0">
                <a:solidFill>
                  <a:srgbClr val="15083A"/>
                </a:solidFill>
                <a:cs typeface="+mj-cs"/>
              </a:rPr>
              <a:t>المحاضرة  الرابعة </a:t>
            </a:r>
          </a:p>
          <a:p>
            <a:pPr algn="ctr" rtl="1"/>
            <a:r>
              <a:rPr lang="ar-JO" sz="3200" b="1" dirty="0">
                <a:solidFill>
                  <a:srgbClr val="C00000"/>
                </a:solidFill>
                <a:cs typeface="+mj-cs"/>
              </a:rPr>
              <a:t>التشريح عند الاغريق وفي القرون الوسطى</a:t>
            </a:r>
            <a:endParaRPr lang="en-US" sz="3200" b="1" dirty="0">
              <a:solidFill>
                <a:srgbClr val="C00000"/>
              </a:solidFill>
              <a:cs typeface="+mj-cs"/>
            </a:endParaRPr>
          </a:p>
        </p:txBody>
      </p:sp>
    </p:spTree>
    <p:extLst>
      <p:ext uri="{BB962C8B-B14F-4D97-AF65-F5344CB8AC3E}">
        <p14:creationId xmlns:p14="http://schemas.microsoft.com/office/powerpoint/2010/main" val="3399120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C400E6-5DEF-4CDB-BB2B-5E8947D8CE90}"/>
              </a:ext>
            </a:extLst>
          </p:cNvPr>
          <p:cNvSpPr txBox="1"/>
          <p:nvPr/>
        </p:nvSpPr>
        <p:spPr>
          <a:xfrm>
            <a:off x="7747780" y="215798"/>
            <a:ext cx="3759592" cy="707886"/>
          </a:xfrm>
          <a:prstGeom prst="rect">
            <a:avLst/>
          </a:prstGeom>
          <a:noFill/>
          <a:ln w="76200">
            <a:solidFill>
              <a:schemeClr val="accent1"/>
            </a:solidFill>
          </a:ln>
        </p:spPr>
        <p:txBody>
          <a:bodyPr wrap="square">
            <a:spAutoFit/>
          </a:bodyPr>
          <a:lstStyle/>
          <a:p>
            <a:r>
              <a:rPr kumimoji="0" lang="ar-JO" altLang="en-US" sz="4000" b="1" i="0" u="none" strike="noStrike" kern="0" cap="none" spc="0" normalizeH="0" baseline="0" noProof="0" dirty="0">
                <a:ln>
                  <a:noFill/>
                </a:ln>
                <a:solidFill>
                  <a:srgbClr val="FF0000"/>
                </a:solidFill>
                <a:effectLst/>
                <a:uLnTx/>
                <a:uFillTx/>
                <a:latin typeface="Arial"/>
                <a:ea typeface="+mj-ea"/>
                <a:cs typeface="Arial"/>
              </a:rPr>
              <a:t>التشريح عند الإغريق</a:t>
            </a:r>
            <a:endParaRPr lang="en-US" dirty="0">
              <a:solidFill>
                <a:srgbClr val="FF0000"/>
              </a:solidFill>
            </a:endParaRPr>
          </a:p>
        </p:txBody>
      </p:sp>
      <p:sp>
        <p:nvSpPr>
          <p:cNvPr id="5" name="TextBox 4">
            <a:extLst>
              <a:ext uri="{FF2B5EF4-FFF2-40B4-BE49-F238E27FC236}">
                <a16:creationId xmlns:a16="http://schemas.microsoft.com/office/drawing/2014/main" id="{CB3998EF-8B97-4521-8C28-062153C1C7F0}"/>
              </a:ext>
            </a:extLst>
          </p:cNvPr>
          <p:cNvSpPr txBox="1"/>
          <p:nvPr/>
        </p:nvSpPr>
        <p:spPr>
          <a:xfrm>
            <a:off x="236806" y="1145906"/>
            <a:ext cx="11718387" cy="4031873"/>
          </a:xfrm>
          <a:prstGeom prst="rect">
            <a:avLst/>
          </a:prstGeom>
          <a:noFill/>
        </p:spPr>
        <p:txBody>
          <a:bodyPr wrap="square">
            <a:spAutoFit/>
          </a:bodyPr>
          <a:lstStyle/>
          <a:p>
            <a:pPr marL="457200" indent="-457200" algn="r" rtl="1">
              <a:buFont typeface="Wingdings" panose="05000000000000000000" pitchFamily="2" charset="2"/>
              <a:buChar char="ü"/>
            </a:pPr>
            <a:r>
              <a:rPr lang="ar-JO" sz="3200" b="1" dirty="0">
                <a:latin typeface="Sakkal Majalla" panose="02000000000000000000" pitchFamily="2" charset="-78"/>
                <a:cs typeface="Sakkal Majalla" panose="02000000000000000000" pitchFamily="2" charset="-78"/>
              </a:rPr>
              <a:t>ومما تقتضيه المصلحة تشريح جثة الميت كبيراً أو صغيراً، لغرض تعلم الطب، لأن تعلم الطبيب الجراحة يقصد منه إنقاذ حياة المرضى، وهذه مصلحة ضرورية</a:t>
            </a:r>
          </a:p>
          <a:p>
            <a:pPr algn="r" rtl="1"/>
            <a:r>
              <a:rPr lang="ar-JO" sz="3200" b="1" dirty="0">
                <a:latin typeface="Sakkal Majalla" panose="02000000000000000000" pitchFamily="2" charset="-78"/>
                <a:cs typeface="Sakkal Majalla" panose="02000000000000000000" pitchFamily="2" charset="-78"/>
              </a:rPr>
              <a:t> </a:t>
            </a:r>
          </a:p>
          <a:p>
            <a:pPr marL="457200" indent="-457200" algn="r" rtl="1">
              <a:buFont typeface="Wingdings" panose="05000000000000000000" pitchFamily="2" charset="2"/>
              <a:buChar char="ü"/>
            </a:pPr>
            <a:r>
              <a:rPr lang="ar-JO" sz="3200" b="1" dirty="0">
                <a:latin typeface="Sakkal Majalla" panose="02000000000000000000" pitchFamily="2" charset="-78"/>
                <a:cs typeface="Sakkal Majalla" panose="02000000000000000000" pitchFamily="2" charset="-78"/>
              </a:rPr>
              <a:t>والقاعدة الشرعية: أنه إذا تعارضت مصلحتان قدم أقواهما، وإذا تعارضت مفسدتان ارتكب أخفهما تفادياً لأشدهما.</a:t>
            </a:r>
          </a:p>
          <a:p>
            <a:pPr marL="457200" indent="-457200" algn="r" rtl="1">
              <a:buFont typeface="Wingdings" panose="05000000000000000000" pitchFamily="2" charset="2"/>
              <a:buChar char="ü"/>
            </a:pPr>
            <a:endParaRPr lang="ar-JO" sz="3200" b="1" dirty="0">
              <a:latin typeface="Sakkal Majalla" panose="02000000000000000000" pitchFamily="2" charset="-78"/>
              <a:cs typeface="Sakkal Majalla" panose="02000000000000000000" pitchFamily="2" charset="-78"/>
            </a:endParaRPr>
          </a:p>
          <a:p>
            <a:pPr marL="457200" indent="-457200" algn="r" rtl="1">
              <a:buFont typeface="Wingdings" panose="05000000000000000000" pitchFamily="2" charset="2"/>
              <a:buChar char="ü"/>
            </a:pPr>
            <a:r>
              <a:rPr lang="ar-JO" sz="3200" b="1" dirty="0">
                <a:latin typeface="Sakkal Majalla" panose="02000000000000000000" pitchFamily="2" charset="-78"/>
                <a:cs typeface="Sakkal Majalla" panose="02000000000000000000" pitchFamily="2" charset="-78"/>
              </a:rPr>
              <a:t>ومصلحة دفع الأمراض وحصول السلامة للمجتمع عامة، ومصلحة الامتناع من تشريح الميت خاصة متعلقة به وحده، فوجب تقديم المصلحة العامة على الخاصة المرجوحة </a:t>
            </a:r>
          </a:p>
        </p:txBody>
      </p:sp>
      <p:sp>
        <p:nvSpPr>
          <p:cNvPr id="2" name="TextBox 1">
            <a:extLst>
              <a:ext uri="{FF2B5EF4-FFF2-40B4-BE49-F238E27FC236}">
                <a16:creationId xmlns:a16="http://schemas.microsoft.com/office/drawing/2014/main" id="{8FC742B0-AB12-425B-BA3D-703F5A00EF2B}"/>
              </a:ext>
            </a:extLst>
          </p:cNvPr>
          <p:cNvSpPr txBox="1"/>
          <p:nvPr/>
        </p:nvSpPr>
        <p:spPr>
          <a:xfrm>
            <a:off x="4444221" y="235150"/>
            <a:ext cx="2888565" cy="646331"/>
          </a:xfrm>
          <a:prstGeom prst="rect">
            <a:avLst/>
          </a:prstGeom>
          <a:noFill/>
          <a:ln w="76200">
            <a:solidFill>
              <a:srgbClr val="00B0F0"/>
            </a:solidFill>
          </a:ln>
        </p:spPr>
        <p:txBody>
          <a:bodyPr wrap="square" rtlCol="0">
            <a:spAutoFit/>
          </a:bodyPr>
          <a:lstStyle/>
          <a:p>
            <a:pPr algn="r" rtl="1"/>
            <a:r>
              <a:rPr lang="ar-JO" sz="3600" b="1" dirty="0">
                <a:solidFill>
                  <a:srgbClr val="FF0000"/>
                </a:solidFill>
                <a:latin typeface="Sakkal Majalla" panose="02000000000000000000" pitchFamily="2" charset="-78"/>
                <a:cs typeface="Sakkal Majalla" panose="02000000000000000000" pitchFamily="2" charset="-78"/>
              </a:rPr>
              <a:t>وفي الشرع الاسلامي </a:t>
            </a:r>
            <a:endParaRPr lang="en-US" sz="36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8421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F8E888-8976-407F-93C2-A8209AD1EFB1}"/>
              </a:ext>
            </a:extLst>
          </p:cNvPr>
          <p:cNvSpPr txBox="1"/>
          <p:nvPr/>
        </p:nvSpPr>
        <p:spPr>
          <a:xfrm>
            <a:off x="6521548" y="318254"/>
            <a:ext cx="5295314"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Arial" panose="020B0604020202020204" pitchFamily="34" charset="0"/>
              </a:rPr>
              <a:t>التشريح في العصور الوسطى</a:t>
            </a:r>
          </a:p>
        </p:txBody>
      </p:sp>
      <p:sp>
        <p:nvSpPr>
          <p:cNvPr id="8" name="TextBox 7">
            <a:extLst>
              <a:ext uri="{FF2B5EF4-FFF2-40B4-BE49-F238E27FC236}">
                <a16:creationId xmlns:a16="http://schemas.microsoft.com/office/drawing/2014/main" id="{3A7C9C93-8FF3-46B1-A104-70AC5C841EF6}"/>
              </a:ext>
            </a:extLst>
          </p:cNvPr>
          <p:cNvSpPr txBox="1"/>
          <p:nvPr/>
        </p:nvSpPr>
        <p:spPr>
          <a:xfrm>
            <a:off x="407957" y="1415371"/>
            <a:ext cx="11521440" cy="3539430"/>
          </a:xfrm>
          <a:prstGeom prst="rect">
            <a:avLst/>
          </a:prstGeom>
          <a:noFill/>
        </p:spPr>
        <p:txBody>
          <a:bodyPr wrap="square">
            <a:spAutoFit/>
          </a:bodyPr>
          <a:lstStyle/>
          <a:p>
            <a:pPr algn="r" rtl="1"/>
            <a:r>
              <a:rPr lang="ar-JO" sz="3200" b="1" i="0" dirty="0">
                <a:solidFill>
                  <a:srgbClr val="202122"/>
                </a:solidFill>
                <a:effectLst/>
                <a:latin typeface="Sakkal Majalla" panose="02000000000000000000" pitchFamily="2" charset="-78"/>
                <a:cs typeface="Sakkal Majalla" panose="02000000000000000000" pitchFamily="2" charset="-78"/>
              </a:rPr>
              <a:t>بعد سقوط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الإمبراطورية الرومانية"/>
              </a:rPr>
              <a:t>الامبراطورية الرومانية</a:t>
            </a:r>
            <a:r>
              <a:rPr lang="ar-JO" sz="3200" b="1" i="0" dirty="0">
                <a:solidFill>
                  <a:srgbClr val="202122"/>
                </a:solidFill>
                <a:effectLst/>
                <a:latin typeface="Sakkal Majalla" panose="02000000000000000000" pitchFamily="2" charset="-78"/>
                <a:cs typeface="Sakkal Majalla" panose="02000000000000000000" pitchFamily="2" charset="-78"/>
              </a:rPr>
              <a:t>، أفل نجم التشريح في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3" tooltip="عالم مسيحي"/>
              </a:rPr>
              <a:t>أوروبا المسيحية</a:t>
            </a:r>
            <a:r>
              <a:rPr lang="ar-JO" sz="3200" b="1" i="0" dirty="0">
                <a:solidFill>
                  <a:srgbClr val="202122"/>
                </a:solidFill>
                <a:effectLst/>
                <a:latin typeface="Sakkal Majalla" panose="02000000000000000000" pitchFamily="2" charset="-78"/>
                <a:cs typeface="Sakkal Majalla" panose="02000000000000000000" pitchFamily="2" charset="-78"/>
              </a:rPr>
              <a:t>، لكنه لمع في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العصر الذهبي للإسلام"/>
              </a:rPr>
              <a:t>العصور الوسطى للعالم الإسلامي</a:t>
            </a:r>
            <a:r>
              <a:rPr lang="ar-JO" sz="3200" b="1" i="0" dirty="0">
                <a:solidFill>
                  <a:srgbClr val="202122"/>
                </a:solidFill>
                <a:effectLst/>
                <a:latin typeface="Sakkal Majalla" panose="02000000000000000000" pitchFamily="2" charset="-78"/>
                <a:cs typeface="Sakkal Majalla" panose="02000000000000000000" pitchFamily="2" charset="-78"/>
              </a:rPr>
              <a:t>، حيث أسهم الأطباء والعلماء المسلمين بشكل كبير في ثقافة وعلوم العصور الوسطى. فقد قرأ الطبيب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5" tooltip="فارس"/>
              </a:rPr>
              <a:t>الفارسي</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6" tooltip="ابن سينا"/>
              </a:rPr>
              <a:t>ابن سينا</a:t>
            </a:r>
            <a:r>
              <a:rPr lang="ar-JO" sz="3200" b="1" i="0" dirty="0">
                <a:solidFill>
                  <a:srgbClr val="202122"/>
                </a:solidFill>
                <a:effectLst/>
                <a:latin typeface="Sakkal Majalla" panose="02000000000000000000" pitchFamily="2" charset="-78"/>
                <a:cs typeface="Sakkal Majalla" panose="02000000000000000000" pitchFamily="2" charset="-78"/>
              </a:rPr>
              <a:t> (980-1037) طرق جالينوس في التشريح ووسعها وزاد عليها في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7" tooltip="القانون في الطب"/>
              </a:rPr>
              <a:t>كتاب القانون</a:t>
            </a:r>
            <a:r>
              <a:rPr lang="ar-JO" sz="3200" b="1" i="0" dirty="0">
                <a:solidFill>
                  <a:srgbClr val="202122"/>
                </a:solidFill>
                <a:effectLst/>
                <a:latin typeface="Sakkal Majalla" panose="02000000000000000000" pitchFamily="2" charset="-78"/>
                <a:cs typeface="Sakkal Majalla" panose="02000000000000000000" pitchFamily="2" charset="-78"/>
              </a:rPr>
              <a:t>، الذي كان له تأثير كبير على العالم الإسلامي وأوروبا المسيحية. كان كتاب القانون أكثر الكتب موثوقية في التشريح في العالم الإسلامي، حتى جاء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8" tooltip="ابن النفيس"/>
              </a:rPr>
              <a:t>ابن النفيس</a:t>
            </a:r>
            <a:r>
              <a:rPr lang="ar-JO" sz="3200" b="1" i="0" dirty="0">
                <a:solidFill>
                  <a:srgbClr val="202122"/>
                </a:solidFill>
                <a:effectLst/>
                <a:latin typeface="Sakkal Majalla" panose="02000000000000000000" pitchFamily="2" charset="-78"/>
                <a:cs typeface="Sakkal Majalla" panose="02000000000000000000" pitchFamily="2" charset="-78"/>
              </a:rPr>
              <a:t> في القرن الثالث عشر، ورغم ذلك فقد ظلت أوروبا تعتمد عليه في التعليم الطبي حتى القرن السادس عشر. وكان للمفاهيم المسيحية دور في تطوير علم التشريح.</a:t>
            </a:r>
            <a:endParaRPr lang="en-US" sz="3200" b="1" dirty="0">
              <a:latin typeface="Sakkal Majalla" panose="02000000000000000000" pitchFamily="2" charset="-78"/>
              <a:cs typeface="Sakkal Majalla" panose="02000000000000000000" pitchFamily="2" charset="-78"/>
            </a:endParaRPr>
          </a:p>
        </p:txBody>
      </p:sp>
      <p:pic>
        <p:nvPicPr>
          <p:cNvPr id="3074" name="Picture 2" descr="في ذكرى ميلاد الشيخ الرئيس.. ما لا تعرفه عن الفيلسوف ابن سينا - بوابة  الشروق - نسخة الموبايل">
            <a:extLst>
              <a:ext uri="{FF2B5EF4-FFF2-40B4-BE49-F238E27FC236}">
                <a16:creationId xmlns:a16="http://schemas.microsoft.com/office/drawing/2014/main" id="{848F28B5-71B0-4CAE-B712-074263820F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834" y="4432900"/>
            <a:ext cx="3222307" cy="2268890"/>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5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F19254-2605-4981-8CA1-5A89E30AF080}"/>
              </a:ext>
            </a:extLst>
          </p:cNvPr>
          <p:cNvSpPr txBox="1"/>
          <p:nvPr/>
        </p:nvSpPr>
        <p:spPr>
          <a:xfrm>
            <a:off x="173501" y="1345032"/>
            <a:ext cx="11788726" cy="4031873"/>
          </a:xfrm>
          <a:prstGeom prst="rect">
            <a:avLst/>
          </a:prstGeom>
          <a:noFill/>
        </p:spPr>
        <p:txBody>
          <a:bodyPr wrap="square">
            <a:spAutoFit/>
          </a:bodyPr>
          <a:lstStyle/>
          <a:p>
            <a:pPr algn="r" rtl="1"/>
            <a:r>
              <a:rPr lang="ar-JO" sz="3200" b="1" i="0" dirty="0">
                <a:solidFill>
                  <a:srgbClr val="202122"/>
                </a:solidFill>
                <a:effectLst/>
                <a:latin typeface="Sakkal Majalla" panose="02000000000000000000" pitchFamily="2" charset="-78"/>
                <a:cs typeface="Sakkal Majalla" panose="02000000000000000000" pitchFamily="2" charset="-78"/>
              </a:rPr>
              <a:t>كما كان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طبيب"/>
              </a:rPr>
              <a:t>الطبيب</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3" tooltip="عرب"/>
              </a:rPr>
              <a:t>العربي</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ابن زهر"/>
              </a:rPr>
              <a:t>ابن زهر</a:t>
            </a:r>
            <a:r>
              <a:rPr lang="ar-JO" sz="3200" b="1" i="0" dirty="0">
                <a:solidFill>
                  <a:srgbClr val="202122"/>
                </a:solidFill>
                <a:effectLst/>
                <a:latin typeface="Sakkal Majalla" panose="02000000000000000000" pitchFamily="2" charset="-78"/>
                <a:cs typeface="Sakkal Majalla" panose="02000000000000000000" pitchFamily="2" charset="-78"/>
              </a:rPr>
              <a:t> (1091-1161) أول طبيب يقوم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5" tooltip="تشريح"/>
              </a:rPr>
              <a:t>بتشريح</a:t>
            </a:r>
            <a:r>
              <a:rPr lang="ar-JO" sz="3200" b="1" i="0" dirty="0">
                <a:solidFill>
                  <a:srgbClr val="202122"/>
                </a:solidFill>
                <a:effectLst/>
                <a:latin typeface="Sakkal Majalla" panose="02000000000000000000" pitchFamily="2" charset="-78"/>
                <a:cs typeface="Sakkal Majalla" panose="02000000000000000000" pitchFamily="2" charset="-78"/>
              </a:rPr>
              <a:t> الجثث الميتة، وأثبت أن مرض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6" tooltip="جرب"/>
              </a:rPr>
              <a:t>الجرب</a:t>
            </a:r>
            <a:r>
              <a:rPr lang="ar-JO" sz="3200" b="1" i="0" dirty="0">
                <a:solidFill>
                  <a:srgbClr val="202122"/>
                </a:solidFill>
                <a:effectLst/>
                <a:latin typeface="Sakkal Majalla" panose="02000000000000000000" pitchFamily="2" charset="-78"/>
                <a:cs typeface="Sakkal Majalla" panose="02000000000000000000" pitchFamily="2" charset="-78"/>
              </a:rPr>
              <a:t> سببه مخلوق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7" tooltip="تطفل"/>
              </a:rPr>
              <a:t>طفيلي</a:t>
            </a:r>
            <a:r>
              <a:rPr lang="ar-JO" sz="3200" b="1" i="0" dirty="0">
                <a:solidFill>
                  <a:srgbClr val="202122"/>
                </a:solidFill>
                <a:effectLst/>
                <a:latin typeface="Sakkal Majalla" panose="02000000000000000000" pitchFamily="2" charset="-78"/>
                <a:cs typeface="Sakkal Majalla" panose="02000000000000000000" pitchFamily="2" charset="-78"/>
              </a:rPr>
              <a:t>، وهو الاكتشاف الذي يتناقض مع نظرية الأخلاط التي دعمها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8" tooltip="أبقراط"/>
              </a:rPr>
              <a:t>أبقراط</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9" tooltip="جالينوس"/>
              </a:rPr>
              <a:t>وغالينوس</a:t>
            </a:r>
            <a:r>
              <a:rPr lang="ar-JO" sz="3200" b="1" i="0" dirty="0">
                <a:solidFill>
                  <a:srgbClr val="202122"/>
                </a:solidFill>
                <a:effectLst/>
                <a:latin typeface="Sakkal Majalla" panose="02000000000000000000" pitchFamily="2" charset="-78"/>
                <a:cs typeface="Sakkal Majalla" panose="02000000000000000000" pitchFamily="2" charset="-78"/>
              </a:rPr>
              <a:t>، فقد أثبت أن إزالة الطفيل لا تتطلب تطهير أو إخراج الدماء أو أيٍ من الطرق الأربعة المذكورة في نظرية الأخلاط.</a:t>
            </a:r>
            <a:endParaRPr lang="en-US" sz="3200" b="1" i="0" baseline="30000" dirty="0">
              <a:solidFill>
                <a:srgbClr val="0B0080"/>
              </a:solidFill>
              <a:effectLst/>
              <a:latin typeface="Sakkal Majalla" panose="02000000000000000000" pitchFamily="2" charset="-78"/>
              <a:cs typeface="Sakkal Majalla" panose="02000000000000000000" pitchFamily="2" charset="-78"/>
            </a:endParaRPr>
          </a:p>
          <a:p>
            <a:pPr algn="r" rtl="1"/>
            <a:r>
              <a:rPr lang="ar-JO" sz="3200" b="1" i="0" dirty="0">
                <a:solidFill>
                  <a:srgbClr val="202122"/>
                </a:solidFill>
                <a:effectLst/>
                <a:latin typeface="Sakkal Majalla" panose="02000000000000000000" pitchFamily="2" charset="-78"/>
                <a:cs typeface="Sakkal Majalla" panose="02000000000000000000" pitchFamily="2" charset="-78"/>
              </a:rPr>
              <a:t> في القرن الثاني عشر، كان طبيب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0" tooltip="صلاح الدين الأيوبي"/>
              </a:rPr>
              <a:t>صلاح الدين</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1" tooltip="ابن جميع (توضيح)"/>
              </a:rPr>
              <a:t>ابن جميع</a:t>
            </a:r>
            <a:r>
              <a:rPr lang="ar-JO" sz="3200" b="1" i="0" dirty="0">
                <a:solidFill>
                  <a:srgbClr val="202122"/>
                </a:solidFill>
                <a:effectLst/>
                <a:latin typeface="Sakkal Majalla" panose="02000000000000000000" pitchFamily="2" charset="-78"/>
                <a:cs typeface="Sakkal Majalla" panose="02000000000000000000" pitchFamily="2" charset="-78"/>
              </a:rPr>
              <a:t> من أوائل من شرّحوا جسم الإنسان، فكان ذلك بمثابة نداءً صريحًا لبقية الأطباء ليفعلوا المثل. وخلال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2" tooltip="مجاعة"/>
              </a:rPr>
              <a:t>مجاعة</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3" tooltip="مصر"/>
              </a:rPr>
              <a:t>مصر</a:t>
            </a:r>
            <a:r>
              <a:rPr lang="ar-JO" sz="3200" b="1" i="0" dirty="0">
                <a:solidFill>
                  <a:srgbClr val="202122"/>
                </a:solidFill>
                <a:effectLst/>
                <a:latin typeface="Sakkal Majalla" panose="02000000000000000000" pitchFamily="2" charset="-78"/>
                <a:cs typeface="Sakkal Majalla" panose="02000000000000000000" pitchFamily="2" charset="-78"/>
              </a:rPr>
              <a:t> في سنة 1200، درس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4" tooltip="عبد اللطيف بن يوسف البغدادي"/>
              </a:rPr>
              <a:t>موفق الدين عبد اللطيف البغدادي</a:t>
            </a:r>
            <a:r>
              <a:rPr lang="ar-JO" sz="3200" b="1" i="0" dirty="0">
                <a:solidFill>
                  <a:srgbClr val="202122"/>
                </a:solidFill>
                <a:effectLst/>
                <a:latin typeface="Sakkal Majalla" panose="02000000000000000000" pitchFamily="2" charset="-78"/>
                <a:cs typeface="Sakkal Majalla" panose="02000000000000000000" pitchFamily="2" charset="-78"/>
              </a:rPr>
              <a:t> وفحص عدد من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5" tooltip="هيكل (أحياء)"/>
              </a:rPr>
              <a:t>الهياكل العظمية</a:t>
            </a:r>
            <a:r>
              <a:rPr lang="ar-JO" sz="3200" b="1" i="0" dirty="0">
                <a:solidFill>
                  <a:srgbClr val="202122"/>
                </a:solidFill>
                <a:effectLst/>
                <a:latin typeface="Sakkal Majalla" panose="02000000000000000000" pitchFamily="2" charset="-78"/>
                <a:cs typeface="Sakkal Majalla" panose="02000000000000000000" pitchFamily="2" charset="-78"/>
              </a:rPr>
              <a:t>، واكتشف أن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9" tooltip="جالينوس"/>
              </a:rPr>
              <a:t>غالينوس</a:t>
            </a:r>
            <a:r>
              <a:rPr lang="ar-JO" sz="3200" b="1" i="0" dirty="0">
                <a:solidFill>
                  <a:srgbClr val="202122"/>
                </a:solidFill>
                <a:effectLst/>
                <a:latin typeface="Sakkal Majalla" panose="02000000000000000000" pitchFamily="2" charset="-78"/>
                <a:cs typeface="Sakkal Majalla" panose="02000000000000000000" pitchFamily="2" charset="-78"/>
              </a:rPr>
              <a:t> كان مخطئً بشأن تكون عظم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6" tooltip="فك سفلي"/>
              </a:rPr>
              <a:t>الفك السفلي</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7" tooltip="عجز (تشريح)"/>
              </a:rPr>
              <a:t>وعظمة العجز</a:t>
            </a:r>
            <a:r>
              <a:rPr lang="ar-JO" sz="3200" b="1" i="0" dirty="0">
                <a:solidFill>
                  <a:srgbClr val="202122"/>
                </a:solidFill>
                <a:effectLst/>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BE1A9A1D-754D-426F-ACFD-CE6D6F49E50F}"/>
              </a:ext>
            </a:extLst>
          </p:cNvPr>
          <p:cNvSpPr txBox="1"/>
          <p:nvPr/>
        </p:nvSpPr>
        <p:spPr>
          <a:xfrm>
            <a:off x="6521548" y="318254"/>
            <a:ext cx="5295314"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Arial" panose="020B0604020202020204" pitchFamily="34" charset="0"/>
              </a:rPr>
              <a:t>التشريح في العصور الوسطى</a:t>
            </a:r>
          </a:p>
        </p:txBody>
      </p:sp>
    </p:spTree>
    <p:extLst>
      <p:ext uri="{BB962C8B-B14F-4D97-AF65-F5344CB8AC3E}">
        <p14:creationId xmlns:p14="http://schemas.microsoft.com/office/powerpoint/2010/main" val="1501483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47305-EB91-42AE-A44E-DF29D97235C4}"/>
              </a:ext>
            </a:extLst>
          </p:cNvPr>
          <p:cNvSpPr txBox="1"/>
          <p:nvPr/>
        </p:nvSpPr>
        <p:spPr>
          <a:xfrm>
            <a:off x="9608235" y="188124"/>
            <a:ext cx="2039815"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Arial" panose="020B0604020202020204" pitchFamily="34" charset="0"/>
              </a:rPr>
              <a:t>ابن النفيس</a:t>
            </a:r>
          </a:p>
        </p:txBody>
      </p:sp>
      <p:sp>
        <p:nvSpPr>
          <p:cNvPr id="5" name="TextBox 4">
            <a:extLst>
              <a:ext uri="{FF2B5EF4-FFF2-40B4-BE49-F238E27FC236}">
                <a16:creationId xmlns:a16="http://schemas.microsoft.com/office/drawing/2014/main" id="{6BA28904-234C-4096-B432-BF1AB518C8FD}"/>
              </a:ext>
            </a:extLst>
          </p:cNvPr>
          <p:cNvSpPr txBox="1"/>
          <p:nvPr/>
        </p:nvSpPr>
        <p:spPr>
          <a:xfrm>
            <a:off x="173501" y="1191625"/>
            <a:ext cx="11844997" cy="4031873"/>
          </a:xfrm>
          <a:prstGeom prst="rect">
            <a:avLst/>
          </a:prstGeom>
          <a:noFill/>
        </p:spPr>
        <p:txBody>
          <a:bodyPr wrap="square">
            <a:spAutoFit/>
          </a:bodyPr>
          <a:lstStyle/>
          <a:p>
            <a:pPr algn="r" rtl="1"/>
            <a:r>
              <a:rPr lang="ar-JO" sz="3200" b="1" dirty="0">
                <a:solidFill>
                  <a:srgbClr val="202122"/>
                </a:solidFill>
                <a:latin typeface="Sakkal Majalla" panose="02000000000000000000" pitchFamily="2" charset="-78"/>
                <a:cs typeface="Sakkal Majalla" panose="02000000000000000000" pitchFamily="2" charset="-78"/>
              </a:rPr>
              <a:t>اب</a:t>
            </a:r>
            <a:r>
              <a:rPr lang="ar-JO" sz="3200" b="1" i="0" dirty="0">
                <a:solidFill>
                  <a:srgbClr val="202122"/>
                </a:solidFill>
                <a:effectLst/>
                <a:latin typeface="Sakkal Majalla" panose="02000000000000000000" pitchFamily="2" charset="-78"/>
                <a:cs typeface="Sakkal Majalla" panose="02000000000000000000" pitchFamily="2" charset="-78"/>
              </a:rPr>
              <a:t>و الحسن علاء الدين علي بن أبي الحزم الخالدي المخزومي</a:t>
            </a:r>
            <a:r>
              <a:rPr lang="ar-JO" sz="3200" b="1" i="0" baseline="30000" dirty="0">
                <a:solidFill>
                  <a:srgbClr val="0B0080"/>
                </a:solidFill>
                <a:effectLst/>
                <a:latin typeface="Sakkal Majalla" panose="02000000000000000000" pitchFamily="2" charset="-78"/>
                <a:cs typeface="Sakkal Majalla" panose="02000000000000000000" pitchFamily="2" charset="-78"/>
              </a:rPr>
              <a:t> </a:t>
            </a:r>
            <a:r>
              <a:rPr lang="ar-JO" sz="3200" b="1" i="0" dirty="0">
                <a:solidFill>
                  <a:srgbClr val="202122"/>
                </a:solidFill>
                <a:effectLst/>
                <a:latin typeface="Sakkal Majalla" panose="02000000000000000000" pitchFamily="2" charset="-78"/>
                <a:cs typeface="Sakkal Majalla" panose="02000000000000000000" pitchFamily="2" charset="-78"/>
              </a:rPr>
              <a:t>القَرشي الدمشقي الملقب بابن النفيس ويعرف أحيانًا بالقَرَشي بفتح القاف والراء نسبة إلى قبيلة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قريش"/>
              </a:rPr>
              <a:t>قريش</a:t>
            </a:r>
            <a:r>
              <a:rPr lang="ar-JO" sz="3200" b="1" i="0" dirty="0">
                <a:solidFill>
                  <a:srgbClr val="202122"/>
                </a:solidFill>
                <a:effectLst/>
                <a:latin typeface="Sakkal Majalla" panose="02000000000000000000" pitchFamily="2" charset="-78"/>
                <a:cs typeface="Sakkal Majalla" panose="02000000000000000000" pitchFamily="2" charset="-78"/>
              </a:rPr>
              <a:t> العربية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3" tooltip="607 هـ"/>
              </a:rPr>
              <a:t>607هـ</a:t>
            </a:r>
            <a:r>
              <a:rPr lang="ar-JO" sz="3200" b="1" i="0" dirty="0">
                <a:solidFill>
                  <a:srgbClr val="202122"/>
                </a:solidFill>
                <a:effectLst/>
                <a:latin typeface="Sakkal Majalla" panose="02000000000000000000" pitchFamily="2" charset="-78"/>
                <a:cs typeface="Sakkal Majalla" panose="02000000000000000000" pitchFamily="2" charset="-78"/>
              </a:rPr>
              <a:t>/</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1213"/>
              </a:rPr>
              <a:t>1213م</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5" tooltip="دمشق"/>
              </a:rPr>
              <a:t>دمشق</a:t>
            </a:r>
            <a:r>
              <a:rPr lang="ar-JO" sz="3200" b="1" i="0" dirty="0">
                <a:solidFill>
                  <a:srgbClr val="202122"/>
                </a:solidFill>
                <a:effectLst/>
                <a:latin typeface="Sakkal Majalla" panose="02000000000000000000" pitchFamily="2" charset="-78"/>
                <a:cs typeface="Sakkal Majalla" panose="02000000000000000000" pitchFamily="2" charset="-78"/>
              </a:rPr>
              <a:t> -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6" tooltip="687 هـ"/>
              </a:rPr>
              <a:t>687هـ</a:t>
            </a:r>
            <a:r>
              <a:rPr lang="ar-JO" sz="3200" b="1" i="0" dirty="0">
                <a:solidFill>
                  <a:srgbClr val="202122"/>
                </a:solidFill>
                <a:effectLst/>
                <a:latin typeface="Sakkal Majalla" panose="02000000000000000000" pitchFamily="2" charset="-78"/>
                <a:cs typeface="Sakkal Majalla" panose="02000000000000000000" pitchFamily="2" charset="-78"/>
              </a:rPr>
              <a:t>/</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7" tooltip="1288"/>
              </a:rPr>
              <a:t>1288</a:t>
            </a:r>
            <a:r>
              <a:rPr lang="ar-JO" sz="3200" b="1" i="0" dirty="0">
                <a:solidFill>
                  <a:srgbClr val="202122"/>
                </a:solidFill>
                <a:effectLst/>
                <a:latin typeface="Sakkal Majalla" panose="02000000000000000000" pitchFamily="2" charset="-78"/>
                <a:cs typeface="Sakkal Majalla" panose="02000000000000000000" pitchFamily="2" charset="-78"/>
              </a:rPr>
              <a:t> م) هو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8" tooltip="موسوعي"/>
              </a:rPr>
              <a:t>عالم موسوعي</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9" tooltip="طبيب"/>
              </a:rPr>
              <a:t>وطبيب</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0" tooltip="مسلم"/>
              </a:rPr>
              <a:t>مسلم</a:t>
            </a:r>
            <a:r>
              <a:rPr lang="ar-JO" sz="3200" b="1" i="0" dirty="0">
                <a:solidFill>
                  <a:srgbClr val="202122"/>
                </a:solidFill>
                <a:effectLst/>
                <a:latin typeface="Sakkal Majalla" panose="02000000000000000000" pitchFamily="2" charset="-78"/>
                <a:cs typeface="Sakkal Majalla" panose="02000000000000000000" pitchFamily="2" charset="-78"/>
              </a:rPr>
              <a:t>، له إسهامات كثيرة في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1" tooltip="طب"/>
              </a:rPr>
              <a:t>الطب</a:t>
            </a:r>
            <a:r>
              <a:rPr lang="ar-JO" sz="3200" b="1" i="0" dirty="0">
                <a:solidFill>
                  <a:srgbClr val="202122"/>
                </a:solidFill>
                <a:effectLst/>
                <a:latin typeface="Sakkal Majalla" panose="02000000000000000000" pitchFamily="2" charset="-78"/>
                <a:cs typeface="Sakkal Majalla" panose="02000000000000000000" pitchFamily="2" charset="-78"/>
              </a:rPr>
              <a:t>، ويعتبر مكتشف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2" tooltip="الدورة الدموية الصغرى"/>
              </a:rPr>
              <a:t>الدورة الدموية الصغرى</a:t>
            </a:r>
            <a:r>
              <a:rPr lang="ar-JO" sz="3200" b="1" i="0" dirty="0">
                <a:solidFill>
                  <a:srgbClr val="202122"/>
                </a:solidFill>
                <a:effectLst/>
                <a:latin typeface="Sakkal Majalla" panose="02000000000000000000" pitchFamily="2" charset="-78"/>
                <a:cs typeface="Sakkal Majalla" panose="02000000000000000000" pitchFamily="2" charset="-78"/>
              </a:rPr>
              <a:t>، وأحد رواد علم وظائف الأعضاء في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3" tooltip="إنسان"/>
              </a:rPr>
              <a:t>الإنسان</a:t>
            </a:r>
            <a:r>
              <a:rPr lang="ar-JO" sz="3200" b="1" i="0" dirty="0">
                <a:solidFill>
                  <a:srgbClr val="202122"/>
                </a:solidFill>
                <a:effectLst/>
                <a:latin typeface="Sakkal Majalla" panose="02000000000000000000" pitchFamily="2" charset="-78"/>
                <a:cs typeface="Sakkal Majalla" panose="02000000000000000000" pitchFamily="2" charset="-78"/>
              </a:rPr>
              <a:t>، حيث وضع نظريات يعتمد عليها العلماء إلى الآن. </a:t>
            </a:r>
          </a:p>
          <a:p>
            <a:pPr algn="r" rtl="1"/>
            <a:r>
              <a:rPr lang="ar-JO" sz="3200" b="1" i="0" dirty="0">
                <a:solidFill>
                  <a:srgbClr val="202122"/>
                </a:solidFill>
                <a:effectLst/>
                <a:latin typeface="Sakkal Majalla" panose="02000000000000000000" pitchFamily="2" charset="-78"/>
                <a:cs typeface="Sakkal Majalla" panose="02000000000000000000" pitchFamily="2" charset="-78"/>
              </a:rPr>
              <a:t>عين رئيسًا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1" tooltip="طب"/>
              </a:rPr>
              <a:t>لأطباء</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4" tooltip="مصر"/>
              </a:rPr>
              <a:t>مصر</a:t>
            </a:r>
            <a:r>
              <a:rPr lang="ar-JO" sz="3200" b="1" i="0" dirty="0">
                <a:solidFill>
                  <a:srgbClr val="202122"/>
                </a:solidFill>
                <a:effectLst/>
                <a:latin typeface="Sakkal Majalla" panose="02000000000000000000" pitchFamily="2" charset="-78"/>
                <a:cs typeface="Sakkal Majalla" panose="02000000000000000000" pitchFamily="2" charset="-78"/>
              </a:rPr>
              <a:t>.</a:t>
            </a:r>
            <a:endParaRPr lang="ar-JO" sz="3200" b="1" i="0" baseline="30000" dirty="0">
              <a:solidFill>
                <a:srgbClr val="0B0080"/>
              </a:solidFill>
              <a:effectLst/>
              <a:latin typeface="Sakkal Majalla" panose="02000000000000000000" pitchFamily="2" charset="-78"/>
              <a:cs typeface="Sakkal Majalla" panose="02000000000000000000" pitchFamily="2" charset="-78"/>
            </a:endParaRPr>
          </a:p>
          <a:p>
            <a:pPr algn="r" rtl="1"/>
            <a:r>
              <a:rPr lang="ar-JO" sz="3200" b="1" i="0" dirty="0">
                <a:solidFill>
                  <a:srgbClr val="202122"/>
                </a:solidFill>
                <a:effectLst/>
                <a:latin typeface="Sakkal Majalla" panose="02000000000000000000" pitchFamily="2" charset="-78"/>
                <a:cs typeface="Sakkal Majalla" panose="02000000000000000000" pitchFamily="2" charset="-78"/>
              </a:rPr>
              <a:t> ويعتبره كثيرون أعظم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5" tooltip="علم وظائف الأعضاء"/>
              </a:rPr>
              <a:t>فيزيولوجيّي</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6" tooltip="العصور الوسطى"/>
              </a:rPr>
              <a:t>العصور الوسطى</a:t>
            </a:r>
            <a:r>
              <a:rPr lang="ar-JO" sz="3200" b="1" i="0" dirty="0">
                <a:solidFill>
                  <a:srgbClr val="202122"/>
                </a:solidFill>
                <a:effectLst/>
                <a:latin typeface="Sakkal Majalla" panose="02000000000000000000" pitchFamily="2" charset="-78"/>
                <a:cs typeface="Sakkal Majalla" panose="02000000000000000000" pitchFamily="2" charset="-78"/>
              </a:rPr>
              <a:t>. ظل الغرب يعتمدون على نظريته حول الدورة الدموية، حتى اكتشف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7" tooltip="ويليام هارفي"/>
              </a:rPr>
              <a:t>ويليام هارفي</a:t>
            </a:r>
            <a:r>
              <a:rPr lang="ar-JO" sz="3200" b="1" i="0" dirty="0">
                <a:solidFill>
                  <a:srgbClr val="202122"/>
                </a:solidFill>
                <a:effectLst/>
                <a:latin typeface="Sakkal Majalla" panose="02000000000000000000" pitchFamily="2" charset="-78"/>
                <a:cs typeface="Sakkal Majalla" panose="02000000000000000000" pitchFamily="2" charset="-78"/>
              </a:rPr>
              <a:t> الدورة الدموية الكبرى.</a:t>
            </a:r>
            <a:endParaRPr lang="en-US" sz="3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6154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EE8CA-0286-430A-96A1-5C047DE8632A}"/>
              </a:ext>
            </a:extLst>
          </p:cNvPr>
          <p:cNvSpPr txBox="1"/>
          <p:nvPr/>
        </p:nvSpPr>
        <p:spPr>
          <a:xfrm>
            <a:off x="9608235" y="188124"/>
            <a:ext cx="2039815"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Arial" panose="020B0604020202020204" pitchFamily="34" charset="0"/>
              </a:rPr>
              <a:t>ابن النفيس</a:t>
            </a:r>
          </a:p>
        </p:txBody>
      </p:sp>
      <p:sp>
        <p:nvSpPr>
          <p:cNvPr id="5" name="TextBox 4">
            <a:extLst>
              <a:ext uri="{FF2B5EF4-FFF2-40B4-BE49-F238E27FC236}">
                <a16:creationId xmlns:a16="http://schemas.microsoft.com/office/drawing/2014/main" id="{47338D3F-8449-4BC1-A257-7FE2CE7BBAC3}"/>
              </a:ext>
            </a:extLst>
          </p:cNvPr>
          <p:cNvSpPr txBox="1"/>
          <p:nvPr/>
        </p:nvSpPr>
        <p:spPr>
          <a:xfrm>
            <a:off x="112542" y="934888"/>
            <a:ext cx="11707837" cy="3867725"/>
          </a:xfrm>
          <a:prstGeom prst="rect">
            <a:avLst/>
          </a:prstGeom>
          <a:noFill/>
        </p:spPr>
        <p:txBody>
          <a:bodyPr wrap="square">
            <a:spAutoFit/>
          </a:bodyPr>
          <a:lstStyle/>
          <a:p>
            <a:pPr algn="r" rtl="1"/>
            <a:r>
              <a:rPr lang="ar-JO" sz="3200" b="1" i="0" dirty="0">
                <a:solidFill>
                  <a:srgbClr val="202122"/>
                </a:solidFill>
                <a:effectLst/>
                <a:latin typeface="Sakkal Majalla" panose="02000000000000000000" pitchFamily="2" charset="-78"/>
                <a:cs typeface="Sakkal Majalla" panose="02000000000000000000" pitchFamily="2" charset="-78"/>
              </a:rPr>
              <a:t>كان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طبيب"/>
              </a:rPr>
              <a:t>الطبيب</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3" tooltip="عرب"/>
              </a:rPr>
              <a:t>العربي</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ابن النفيس"/>
              </a:rPr>
              <a:t>ابن النفيس</a:t>
            </a:r>
            <a:r>
              <a:rPr lang="ar-JO" sz="3200" b="1" i="0" dirty="0">
                <a:solidFill>
                  <a:srgbClr val="202122"/>
                </a:solidFill>
                <a:effectLst/>
                <a:latin typeface="Sakkal Majalla" panose="02000000000000000000" pitchFamily="2" charset="-78"/>
                <a:cs typeface="Sakkal Majalla" panose="02000000000000000000" pitchFamily="2" charset="-78"/>
              </a:rPr>
              <a:t> (1213-1288) من أوائل من ناصروا تشريح الإنسان وتشريح الجثث الميتة. وفي عام 1242، كان ابن النفيس أول من وصف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5" tooltip="الدورة الدموية الصغرى"/>
              </a:rPr>
              <a:t>الدورة الدموية الصغرى</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6" tooltip="دورة قلبية"/>
              </a:rPr>
              <a:t>والدورة القلبية</a:t>
            </a:r>
            <a:r>
              <a:rPr lang="ar-JO" sz="3200" b="1" i="0" dirty="0">
                <a:solidFill>
                  <a:srgbClr val="202122"/>
                </a:solidFill>
                <a:effectLst/>
                <a:latin typeface="Sakkal Majalla" panose="02000000000000000000" pitchFamily="2" charset="-78"/>
                <a:cs typeface="Sakkal Majalla" panose="02000000000000000000" pitchFamily="2" charset="-78"/>
              </a:rPr>
              <a:t> التي تكون أساس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7" tooltip="جهاز الدوران"/>
              </a:rPr>
              <a:t>الدورة الدموية</a:t>
            </a:r>
            <a:r>
              <a:rPr lang="ar-JO" sz="3200" b="1" i="0" dirty="0">
                <a:solidFill>
                  <a:srgbClr val="202122"/>
                </a:solidFill>
                <a:effectLst/>
                <a:latin typeface="Sakkal Majalla" panose="02000000000000000000" pitchFamily="2" charset="-78"/>
                <a:cs typeface="Sakkal Majalla" panose="02000000000000000000" pitchFamily="2" charset="-78"/>
              </a:rPr>
              <a:t>، فلهذا فهو يعتبر أب نظرية دورة الدم.</a:t>
            </a:r>
            <a:endParaRPr lang="ar-JO" sz="3200" b="1" i="0" baseline="30000" dirty="0">
              <a:solidFill>
                <a:srgbClr val="0B0080"/>
              </a:solidFill>
              <a:effectLst/>
              <a:latin typeface="Sakkal Majalla" panose="02000000000000000000" pitchFamily="2" charset="-78"/>
              <a:cs typeface="Sakkal Majalla" panose="02000000000000000000" pitchFamily="2" charset="-78"/>
            </a:endParaRPr>
          </a:p>
          <a:p>
            <a:pPr algn="r" rtl="1"/>
            <a:endParaRPr lang="ar-JO" sz="3200" b="1" baseline="30000" dirty="0">
              <a:solidFill>
                <a:srgbClr val="0B0080"/>
              </a:solidFill>
              <a:latin typeface="Sakkal Majalla" panose="02000000000000000000" pitchFamily="2" charset="-78"/>
              <a:cs typeface="Sakkal Majalla" panose="02000000000000000000" pitchFamily="2" charset="-78"/>
            </a:endParaRPr>
          </a:p>
          <a:p>
            <a:pPr algn="r" rtl="1"/>
            <a:r>
              <a:rPr lang="ar-JO" sz="3200" b="1" i="0" dirty="0">
                <a:solidFill>
                  <a:srgbClr val="202122"/>
                </a:solidFill>
                <a:effectLst/>
                <a:latin typeface="Sakkal Majalla" panose="02000000000000000000" pitchFamily="2" charset="-78"/>
                <a:cs typeface="Sakkal Majalla" panose="02000000000000000000" pitchFamily="2" charset="-78"/>
              </a:rPr>
              <a:t>وصف ابن النفيس أيضًا أول مبادئ عملية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8" tooltip="أيض"/>
              </a:rPr>
              <a:t>الأيض</a:t>
            </a:r>
            <a:r>
              <a:rPr lang="ar-JO" sz="3200" b="1" i="0" dirty="0">
                <a:solidFill>
                  <a:srgbClr val="202122"/>
                </a:solidFill>
                <a:effectLst/>
                <a:latin typeface="Sakkal Majalla" panose="02000000000000000000" pitchFamily="2" charset="-78"/>
                <a:cs typeface="Sakkal Majalla" panose="02000000000000000000" pitchFamily="2" charset="-78"/>
              </a:rPr>
              <a:t>،ووضع أنظمة جديدة في علم التشريح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9" tooltip="علم وظائف الأعضاء"/>
              </a:rPr>
              <a:t>وعلم وظائف الأعضاء</a:t>
            </a:r>
            <a:r>
              <a:rPr lang="ar-JO" sz="3200" b="1" i="0" dirty="0">
                <a:solidFill>
                  <a:srgbClr val="202122"/>
                </a:solidFill>
                <a:effectLst/>
                <a:latin typeface="Sakkal Majalla" panose="02000000000000000000" pitchFamily="2" charset="-78"/>
                <a:cs typeface="Sakkal Majalla" panose="02000000000000000000" pitchFamily="2" charset="-78"/>
              </a:rPr>
              <a:t> ليستبدل مذاهب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0" tooltip="ابن سينا"/>
              </a:rPr>
              <a:t>ابن سينا</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1" tooltip="جالينوس"/>
              </a:rPr>
              <a:t>وجالينوس</a:t>
            </a:r>
            <a:r>
              <a:rPr lang="ar-JO" sz="3200" b="1" i="0" dirty="0">
                <a:solidFill>
                  <a:srgbClr val="202122"/>
                </a:solidFill>
                <a:effectLst/>
                <a:latin typeface="Sakkal Majalla" panose="02000000000000000000" pitchFamily="2" charset="-78"/>
                <a:cs typeface="Sakkal Majalla" panose="02000000000000000000" pitchFamily="2" charset="-78"/>
              </a:rPr>
              <a:t>، عبر تفنيد العديد من نظرياتهم مثل الأخلاط</a:t>
            </a:r>
            <a:r>
              <a:rPr lang="en-US" sz="3200" b="1" i="0" dirty="0">
                <a:solidFill>
                  <a:srgbClr val="202122"/>
                </a:solidFill>
                <a:effectLst/>
                <a:latin typeface="Sakkal Majalla" panose="02000000000000000000" pitchFamily="2" charset="-78"/>
                <a:cs typeface="Sakkal Majalla" panose="02000000000000000000" pitchFamily="2" charset="-78"/>
              </a:rPr>
              <a:t> </a:t>
            </a:r>
            <a:r>
              <a:rPr lang="ar-JO" sz="3200" b="1" i="0" dirty="0">
                <a:solidFill>
                  <a:srgbClr val="202122"/>
                </a:solidFill>
                <a:effectLst/>
                <a:latin typeface="Sakkal Majalla" panose="02000000000000000000" pitchFamily="2" charset="-78"/>
                <a:cs typeface="Sakkal Majalla" panose="02000000000000000000" pitchFamily="2" charset="-78"/>
              </a:rPr>
              <a:t>الأربعة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2" tooltip="نبض"/>
              </a:rPr>
              <a:t>والنبض</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3" tooltip="عظم"/>
              </a:rPr>
              <a:t>والعظام</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4" tooltip="عضلة"/>
              </a:rPr>
              <a:t>والعضلات</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5" tooltip="أمعاء"/>
              </a:rPr>
              <a:t>والأمعاء</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6" tooltip="جهاز إحساس"/>
              </a:rPr>
              <a:t>وأعضاءالحس</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7" tooltip="مريء"/>
              </a:rPr>
              <a:t>والمرئ</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8" tooltip="معدة"/>
              </a:rPr>
              <a:t>والمعدة</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9" tooltip="قناة (توضيح)"/>
              </a:rPr>
              <a:t>وقنوات</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0" tooltip="صافرة"/>
              </a:rPr>
              <a:t>الصفارة</a:t>
            </a:r>
            <a:r>
              <a:rPr lang="ar-JO" sz="3200" b="1" i="0" dirty="0">
                <a:solidFill>
                  <a:srgbClr val="202122"/>
                </a:solidFill>
                <a:effectLst/>
                <a:latin typeface="Sakkal Majalla" panose="02000000000000000000" pitchFamily="2" charset="-78"/>
                <a:cs typeface="Sakkal Majalla" panose="02000000000000000000" pitchFamily="2" charset="-78"/>
              </a:rPr>
              <a:t> وتشريح أي عضو آخر في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1" tooltip="جسم الإنسان"/>
              </a:rPr>
              <a:t>جسم الإنسان</a:t>
            </a:r>
            <a:r>
              <a:rPr lang="ar-JO" sz="3200" b="1" i="0" dirty="0">
                <a:solidFill>
                  <a:srgbClr val="202122"/>
                </a:solidFill>
                <a:effectLst/>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p:txBody>
      </p:sp>
      <p:pic>
        <p:nvPicPr>
          <p:cNvPr id="2050" name="Picture 2" descr="الدورة الدموية - YouTube">
            <a:extLst>
              <a:ext uri="{FF2B5EF4-FFF2-40B4-BE49-F238E27FC236}">
                <a16:creationId xmlns:a16="http://schemas.microsoft.com/office/drawing/2014/main" id="{19AA6682-0F93-4710-8814-D25621B67299}"/>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12410" b="11692"/>
          <a:stretch/>
        </p:blipFill>
        <p:spPr bwMode="auto">
          <a:xfrm>
            <a:off x="371621" y="4437889"/>
            <a:ext cx="4053840" cy="230757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21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E9976-75B0-41E8-887E-E41EBEC75381}"/>
              </a:ext>
            </a:extLst>
          </p:cNvPr>
          <p:cNvSpPr txBox="1"/>
          <p:nvPr/>
        </p:nvSpPr>
        <p:spPr>
          <a:xfrm>
            <a:off x="6819313" y="291005"/>
            <a:ext cx="2521634" cy="584775"/>
          </a:xfrm>
          <a:prstGeom prst="rect">
            <a:avLst/>
          </a:prstGeom>
          <a:noFill/>
          <a:ln w="76200">
            <a:solidFill>
              <a:schemeClr val="accent1"/>
            </a:solidFill>
          </a:ln>
        </p:spPr>
        <p:txBody>
          <a:bodyPr wrap="square">
            <a:spAutoFit/>
          </a:bodyPr>
          <a:lstStyle/>
          <a:p>
            <a:pPr algn="l"/>
            <a:r>
              <a:rPr lang="ar-JO" sz="3200" b="1" i="0" dirty="0">
                <a:solidFill>
                  <a:srgbClr val="FF0000"/>
                </a:solidFill>
                <a:effectLst/>
                <a:latin typeface="Arial" panose="020B0604020202020204" pitchFamily="34" charset="0"/>
              </a:rPr>
              <a:t>إسهاماته العلمية</a:t>
            </a:r>
          </a:p>
        </p:txBody>
      </p:sp>
      <p:sp>
        <p:nvSpPr>
          <p:cNvPr id="5" name="TextBox 4">
            <a:extLst>
              <a:ext uri="{FF2B5EF4-FFF2-40B4-BE49-F238E27FC236}">
                <a16:creationId xmlns:a16="http://schemas.microsoft.com/office/drawing/2014/main" id="{E65B9672-4747-490E-8714-336558370D30}"/>
              </a:ext>
            </a:extLst>
          </p:cNvPr>
          <p:cNvSpPr txBox="1"/>
          <p:nvPr/>
        </p:nvSpPr>
        <p:spPr>
          <a:xfrm>
            <a:off x="9608235" y="188124"/>
            <a:ext cx="2039815"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Arial" panose="020B0604020202020204" pitchFamily="34" charset="0"/>
              </a:rPr>
              <a:t>ابن النفيس</a:t>
            </a:r>
          </a:p>
        </p:txBody>
      </p:sp>
      <p:sp>
        <p:nvSpPr>
          <p:cNvPr id="7" name="TextBox 6">
            <a:extLst>
              <a:ext uri="{FF2B5EF4-FFF2-40B4-BE49-F238E27FC236}">
                <a16:creationId xmlns:a16="http://schemas.microsoft.com/office/drawing/2014/main" id="{9051B610-8A3C-461F-8064-B7D9C22D5725}"/>
              </a:ext>
            </a:extLst>
          </p:cNvPr>
          <p:cNvSpPr txBox="1"/>
          <p:nvPr/>
        </p:nvSpPr>
        <p:spPr>
          <a:xfrm>
            <a:off x="126613" y="1243374"/>
            <a:ext cx="11887199" cy="4852610"/>
          </a:xfrm>
          <a:prstGeom prst="rect">
            <a:avLst/>
          </a:prstGeom>
          <a:noFill/>
        </p:spPr>
        <p:txBody>
          <a:bodyPr wrap="square">
            <a:spAutoFit/>
          </a:bodyPr>
          <a:lstStyle/>
          <a:p>
            <a:pPr algn="r" rtl="1"/>
            <a:r>
              <a:rPr lang="ar-JO" sz="3200" b="1" i="0" dirty="0">
                <a:solidFill>
                  <a:srgbClr val="202122"/>
                </a:solidFill>
                <a:effectLst/>
                <a:latin typeface="Sakkal Majalla" panose="02000000000000000000" pitchFamily="2" charset="-78"/>
                <a:cs typeface="Sakkal Majalla" panose="02000000000000000000" pitchFamily="2" charset="-78"/>
              </a:rPr>
              <a:t>في عام 1242م، نشر ابن النفيس أكثر أعماله شهرة، وهو كتاب «شرح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تشريح"/>
              </a:rPr>
              <a:t>تشريح</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3" tooltip="القانون في الطب"/>
              </a:rPr>
              <a:t>قانون</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ابن سينا"/>
              </a:rPr>
              <a:t>ابن سينا</a:t>
            </a:r>
            <a:r>
              <a:rPr lang="ar-JO" sz="3200" b="1" i="0" dirty="0">
                <a:solidFill>
                  <a:srgbClr val="202122"/>
                </a:solidFill>
                <a:effectLst/>
                <a:latin typeface="Sakkal Majalla" panose="02000000000000000000" pitchFamily="2" charset="-78"/>
                <a:cs typeface="Sakkal Majalla" panose="02000000000000000000" pitchFamily="2" charset="-78"/>
              </a:rPr>
              <a:t>»، الذي تضمن العديد من الاكتشافات التشريحية الجديدة، وأهمها نظريته حول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5" tooltip="الدورة الدموية الصغرى"/>
              </a:rPr>
              <a:t>الدورة الدموية الصغرى</a:t>
            </a:r>
            <a:r>
              <a:rPr lang="ar-JO" sz="3200" b="1" i="0" dirty="0">
                <a:solidFill>
                  <a:srgbClr val="202122"/>
                </a:solidFill>
                <a:effectLst/>
                <a:latin typeface="Sakkal Majalla" panose="02000000000000000000" pitchFamily="2" charset="-78"/>
                <a:cs typeface="Sakkal Majalla" panose="02000000000000000000" pitchFamily="2" charset="-78"/>
              </a:rPr>
              <a:t> وحول الشريان التاجي، وقد اعتبر هذا الكتاب أحد أفضل الكتب العلمية التي شرحت بالتفصيل مواضيع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تشريح"/>
              </a:rPr>
              <a:t>علم التشريح</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6" tooltip="علم الأمراض"/>
              </a:rPr>
              <a:t>وعلم الأمراض</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7" tooltip="علم وظائف الأعضاء"/>
              </a:rPr>
              <a:t>وعلم وظائف الأعضاء</a:t>
            </a:r>
            <a:r>
              <a:rPr lang="ar-JO" sz="3200" b="1" i="0" dirty="0">
                <a:solidFill>
                  <a:srgbClr val="202122"/>
                </a:solidFill>
                <a:effectLst/>
                <a:latin typeface="Sakkal Majalla" panose="02000000000000000000" pitchFamily="2" charset="-78"/>
                <a:cs typeface="Sakkal Majalla" panose="02000000000000000000" pitchFamily="2" charset="-78"/>
              </a:rPr>
              <a:t>، كما صوّب فيه العديد من نظريات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ابن سينا"/>
              </a:rPr>
              <a:t>ابن سينا</a:t>
            </a:r>
            <a:r>
              <a:rPr lang="ar-JO" sz="3200" b="1" i="0" dirty="0">
                <a:solidFill>
                  <a:srgbClr val="202122"/>
                </a:solidFill>
                <a:effectLst/>
                <a:latin typeface="Sakkal Majalla" panose="02000000000000000000" pitchFamily="2" charset="-78"/>
                <a:cs typeface="Sakkal Majalla" panose="02000000000000000000" pitchFamily="2" charset="-78"/>
              </a:rPr>
              <a:t>.</a:t>
            </a:r>
            <a:endParaRPr lang="ar-JO" sz="3200" b="1" i="0" baseline="30000" dirty="0">
              <a:solidFill>
                <a:srgbClr val="0B0080"/>
              </a:solidFill>
              <a:effectLst/>
              <a:latin typeface="Sakkal Majalla" panose="02000000000000000000" pitchFamily="2" charset="-78"/>
              <a:cs typeface="Sakkal Majalla" panose="02000000000000000000" pitchFamily="2" charset="-78"/>
            </a:endParaRPr>
          </a:p>
          <a:p>
            <a:pPr algn="r" rtl="1"/>
            <a:endParaRPr lang="ar-JO" sz="3200" b="1" baseline="30000" dirty="0">
              <a:solidFill>
                <a:srgbClr val="0B0080"/>
              </a:solidFill>
              <a:latin typeface="Sakkal Majalla" panose="02000000000000000000" pitchFamily="2" charset="-78"/>
              <a:cs typeface="Sakkal Majalla" panose="02000000000000000000" pitchFamily="2" charset="-78"/>
            </a:endParaRPr>
          </a:p>
          <a:p>
            <a:pPr algn="r" rtl="1"/>
            <a:r>
              <a:rPr lang="ar-JO" sz="3200" b="1" i="0" dirty="0">
                <a:solidFill>
                  <a:srgbClr val="202122"/>
                </a:solidFill>
                <a:effectLst/>
                <a:latin typeface="Sakkal Majalla" panose="02000000000000000000" pitchFamily="2" charset="-78"/>
                <a:cs typeface="Sakkal Majalla" panose="02000000000000000000" pitchFamily="2" charset="-78"/>
              </a:rPr>
              <a:t> بعد ذلك بوقت قصير، بدأ العمل على كتابه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8" tooltip="الشامل في الصناعة الطبية"/>
              </a:rPr>
              <a:t>الشامل في الصناعة الطبية</a:t>
            </a:r>
            <a:r>
              <a:rPr lang="ar-JO" sz="3200" b="1" i="0" dirty="0">
                <a:solidFill>
                  <a:srgbClr val="202122"/>
                </a:solidFill>
                <a:effectLst/>
                <a:latin typeface="Sakkal Majalla" panose="02000000000000000000" pitchFamily="2" charset="-78"/>
                <a:cs typeface="Sakkal Majalla" panose="02000000000000000000" pitchFamily="2" charset="-78"/>
              </a:rPr>
              <a:t>، الذي نشر منه 43 مجلد في عام 1244، وعلى مدى العقود التالية، كتب 300 مجلد لكنه لم يستطع نشر سوى 80 مجلدًا قبل وفاته، وبعد وفاته حلّ كتابه هذا محل "قانون" ابن سينا موسوعة طبية شاملة في العصور الوسطى، مما جعل المؤرخين يصفونه بأنه </a:t>
            </a:r>
            <a:r>
              <a:rPr lang="ar-JO" sz="3200" b="1" i="0" dirty="0">
                <a:solidFill>
                  <a:srgbClr val="FF0000"/>
                </a:solidFill>
                <a:effectLst/>
                <a:latin typeface="Sakkal Majalla" panose="02000000000000000000" pitchFamily="2" charset="-78"/>
                <a:cs typeface="Sakkal Majalla" panose="02000000000000000000" pitchFamily="2" charset="-78"/>
              </a:rPr>
              <a:t>"ابن سينا الثاني"</a:t>
            </a:r>
            <a:r>
              <a:rPr lang="ar-JO" sz="3200" b="1" i="0" dirty="0">
                <a:solidFill>
                  <a:srgbClr val="202122"/>
                </a:solidFill>
                <a:effectLst/>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3516809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F0ECA9-E4CF-461B-AF88-D1A91CA4F1FC}"/>
              </a:ext>
            </a:extLst>
          </p:cNvPr>
          <p:cNvSpPr txBox="1"/>
          <p:nvPr/>
        </p:nvSpPr>
        <p:spPr>
          <a:xfrm>
            <a:off x="590845" y="1038725"/>
            <a:ext cx="11524955" cy="2062103"/>
          </a:xfrm>
          <a:prstGeom prst="rect">
            <a:avLst/>
          </a:prstGeom>
          <a:noFill/>
        </p:spPr>
        <p:txBody>
          <a:bodyPr wrap="square">
            <a:spAutoFit/>
          </a:bodyPr>
          <a:lstStyle/>
          <a:p>
            <a:pPr algn="r" rtl="1"/>
            <a:r>
              <a:rPr lang="ar-JO" sz="3200" b="1" i="0" dirty="0">
                <a:solidFill>
                  <a:srgbClr val="202122"/>
                </a:solidFill>
                <a:effectLst/>
                <a:latin typeface="Sakkal Majalla" panose="02000000000000000000" pitchFamily="2" charset="-78"/>
                <a:cs typeface="Sakkal Majalla" panose="02000000000000000000" pitchFamily="2" charset="-78"/>
              </a:rPr>
              <a:t>كان ابن النفيس قبل ذلك قد كتب كتابه "شرح الأدوية المركبة"، تعقيبًا على الجزء الأخير من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القانون في الطب"/>
              </a:rPr>
              <a:t>قانون ابن سينا</a:t>
            </a:r>
            <a:r>
              <a:rPr lang="ar-JO" sz="3200" b="1" i="0" dirty="0">
                <a:solidFill>
                  <a:srgbClr val="202122"/>
                </a:solidFill>
                <a:effectLst/>
                <a:latin typeface="Sakkal Majalla" panose="02000000000000000000" pitchFamily="2" charset="-78"/>
                <a:cs typeface="Sakkal Majalla" panose="02000000000000000000" pitchFamily="2" charset="-78"/>
              </a:rPr>
              <a:t> الخاص بالأدوية، وقد ترجمه "أندريا ألباجو" إلى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3" tooltip="لغة لاتينية"/>
              </a:rPr>
              <a:t>اللاتينية</a:t>
            </a:r>
            <a:r>
              <a:rPr lang="ar-JO" sz="3200" b="1" i="0" dirty="0">
                <a:solidFill>
                  <a:srgbClr val="202122"/>
                </a:solidFill>
                <a:effectLst/>
                <a:latin typeface="Sakkal Majalla" panose="02000000000000000000" pitchFamily="2" charset="-78"/>
                <a:cs typeface="Sakkal Majalla" panose="02000000000000000000" pitchFamily="2" charset="-78"/>
              </a:rPr>
              <a:t> في عام 1520، ونشرت منه نسخة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آلة الطباعة"/>
              </a:rPr>
              <a:t>مطبوعة</a:t>
            </a:r>
            <a:r>
              <a:rPr lang="ar-JO" sz="3200" b="1" i="0" dirty="0">
                <a:solidFill>
                  <a:srgbClr val="202122"/>
                </a:solidFill>
                <a:effectLst/>
                <a:latin typeface="Sakkal Majalla" panose="02000000000000000000" pitchFamily="2" charset="-78"/>
                <a:cs typeface="Sakkal Majalla" panose="02000000000000000000" pitchFamily="2" charset="-78"/>
              </a:rPr>
              <a:t> في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5" tooltip="البندقية"/>
              </a:rPr>
              <a:t>البندقية</a:t>
            </a:r>
            <a:r>
              <a:rPr lang="ar-JO" sz="3200" b="1" i="0" dirty="0">
                <a:solidFill>
                  <a:srgbClr val="202122"/>
                </a:solidFill>
                <a:effectLst/>
                <a:latin typeface="Sakkal Majalla" panose="02000000000000000000" pitchFamily="2" charset="-78"/>
                <a:cs typeface="Sakkal Majalla" panose="02000000000000000000" pitchFamily="2" charset="-78"/>
              </a:rPr>
              <a:t> في عام 1547، والتي استفاد منها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6" tooltip="ويليام هارفي"/>
              </a:rPr>
              <a:t>ويليام هارفي</a:t>
            </a:r>
            <a:r>
              <a:rPr lang="ar-JO" sz="3200" b="1" i="0" dirty="0">
                <a:solidFill>
                  <a:srgbClr val="202122"/>
                </a:solidFill>
                <a:effectLst/>
                <a:latin typeface="Sakkal Majalla" panose="02000000000000000000" pitchFamily="2" charset="-78"/>
                <a:cs typeface="Sakkal Majalla" panose="02000000000000000000" pitchFamily="2" charset="-78"/>
              </a:rPr>
              <a:t> في شرحه للدورة الدموية الكبرى</a:t>
            </a:r>
          </a:p>
        </p:txBody>
      </p:sp>
      <p:sp>
        <p:nvSpPr>
          <p:cNvPr id="5" name="TextBox 4">
            <a:extLst>
              <a:ext uri="{FF2B5EF4-FFF2-40B4-BE49-F238E27FC236}">
                <a16:creationId xmlns:a16="http://schemas.microsoft.com/office/drawing/2014/main" id="{F76D487A-3629-483E-B0CC-E46241776E68}"/>
              </a:ext>
            </a:extLst>
          </p:cNvPr>
          <p:cNvSpPr txBox="1"/>
          <p:nvPr/>
        </p:nvSpPr>
        <p:spPr>
          <a:xfrm>
            <a:off x="211015" y="3136130"/>
            <a:ext cx="11876649" cy="584775"/>
          </a:xfrm>
          <a:prstGeom prst="rect">
            <a:avLst/>
          </a:prstGeom>
          <a:noFill/>
        </p:spPr>
        <p:txBody>
          <a:bodyPr wrap="square">
            <a:spAutoFit/>
          </a:bodyPr>
          <a:lstStyle/>
          <a:p>
            <a:pPr algn="r" rtl="1"/>
            <a:r>
              <a:rPr lang="ar-JO" sz="3200" b="1" i="0" dirty="0">
                <a:solidFill>
                  <a:srgbClr val="202122"/>
                </a:solidFill>
                <a:effectLst/>
                <a:latin typeface="Sakkal Majalla" panose="02000000000000000000" pitchFamily="2" charset="-78"/>
                <a:cs typeface="Sakkal Majalla" panose="02000000000000000000" pitchFamily="2" charset="-78"/>
              </a:rPr>
              <a:t>تصفت آراء ابن النفيس في الطب بالجرأة، فقد فنّد العديد من نظريات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7" tooltip="ابن سينا"/>
              </a:rPr>
              <a:t>ابن سينا</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8" tooltip="جالينوس"/>
              </a:rPr>
              <a:t>وجالينوس</a:t>
            </a:r>
            <a:r>
              <a:rPr lang="ar-JO" sz="3200" b="1" i="0" dirty="0">
                <a:solidFill>
                  <a:srgbClr val="202122"/>
                </a:solidFill>
                <a:effectLst/>
                <a:latin typeface="Sakkal Majalla" panose="02000000000000000000" pitchFamily="2" charset="-78"/>
                <a:cs typeface="Sakkal Majalla" panose="02000000000000000000" pitchFamily="2" charset="-78"/>
              </a:rPr>
              <a:t> وصوّبها.</a:t>
            </a:r>
            <a:endParaRPr lang="en-US" sz="3200" b="1" i="0" baseline="30000" dirty="0">
              <a:solidFill>
                <a:srgbClr val="0B0080"/>
              </a:solidFill>
              <a:effectLst/>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D7D45131-A50C-4986-B98F-89B4165412C6}"/>
              </a:ext>
            </a:extLst>
          </p:cNvPr>
          <p:cNvSpPr txBox="1"/>
          <p:nvPr/>
        </p:nvSpPr>
        <p:spPr>
          <a:xfrm>
            <a:off x="6819313" y="206597"/>
            <a:ext cx="2521634" cy="584775"/>
          </a:xfrm>
          <a:prstGeom prst="rect">
            <a:avLst/>
          </a:prstGeom>
          <a:noFill/>
          <a:ln w="76200">
            <a:solidFill>
              <a:schemeClr val="accent1"/>
            </a:solidFill>
          </a:ln>
        </p:spPr>
        <p:txBody>
          <a:bodyPr wrap="square">
            <a:spAutoFit/>
          </a:bodyPr>
          <a:lstStyle/>
          <a:p>
            <a:pPr algn="l"/>
            <a:r>
              <a:rPr lang="ar-JO" sz="3200" b="1" i="0" dirty="0">
                <a:solidFill>
                  <a:srgbClr val="FF0000"/>
                </a:solidFill>
                <a:effectLst/>
                <a:latin typeface="Arial" panose="020B0604020202020204" pitchFamily="34" charset="0"/>
              </a:rPr>
              <a:t>إسهاماته العلمية</a:t>
            </a:r>
          </a:p>
        </p:txBody>
      </p:sp>
      <p:sp>
        <p:nvSpPr>
          <p:cNvPr id="9" name="TextBox 8">
            <a:extLst>
              <a:ext uri="{FF2B5EF4-FFF2-40B4-BE49-F238E27FC236}">
                <a16:creationId xmlns:a16="http://schemas.microsoft.com/office/drawing/2014/main" id="{7B6414FE-7253-4691-A7F7-C7F224606964}"/>
              </a:ext>
            </a:extLst>
          </p:cNvPr>
          <p:cNvSpPr txBox="1"/>
          <p:nvPr/>
        </p:nvSpPr>
        <p:spPr>
          <a:xfrm>
            <a:off x="9608235" y="103716"/>
            <a:ext cx="2096085"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Arial" panose="020B0604020202020204" pitchFamily="34" charset="0"/>
              </a:rPr>
              <a:t>ابن النفيس</a:t>
            </a:r>
          </a:p>
        </p:txBody>
      </p:sp>
      <p:pic>
        <p:nvPicPr>
          <p:cNvPr id="1026" name="Picture 2" descr="نبذة مختصرة عن ابن النفيس مكتشف الدورة الدموية | معلومة ثقافية">
            <a:extLst>
              <a:ext uri="{FF2B5EF4-FFF2-40B4-BE49-F238E27FC236}">
                <a16:creationId xmlns:a16="http://schemas.microsoft.com/office/drawing/2014/main" id="{C515818F-675C-4C56-9BDC-3CBEE6EE12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369" y="4023360"/>
            <a:ext cx="5254889" cy="249849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وليم هارفي مكتشف حقيقة الدورة الدموية - المرسال">
            <a:extLst>
              <a:ext uri="{FF2B5EF4-FFF2-40B4-BE49-F238E27FC236}">
                <a16:creationId xmlns:a16="http://schemas.microsoft.com/office/drawing/2014/main" id="{836E2A29-81B1-4BB7-8FDD-15F92DE54D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63546" y="3889507"/>
            <a:ext cx="2091396" cy="2864777"/>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40A898B-CD2D-4954-BD68-E54B528A9877}"/>
              </a:ext>
            </a:extLst>
          </p:cNvPr>
          <p:cNvSpPr txBox="1"/>
          <p:nvPr/>
        </p:nvSpPr>
        <p:spPr>
          <a:xfrm>
            <a:off x="8080130" y="5819275"/>
            <a:ext cx="1434906" cy="461665"/>
          </a:xfrm>
          <a:prstGeom prst="rect">
            <a:avLst/>
          </a:prstGeom>
          <a:noFill/>
          <a:ln w="76200">
            <a:solidFill>
              <a:schemeClr val="tx1"/>
            </a:solidFill>
          </a:ln>
        </p:spPr>
        <p:txBody>
          <a:bodyPr wrap="square">
            <a:spAutoFit/>
          </a:bodyPr>
          <a:lstStyle/>
          <a:p>
            <a:r>
              <a:rPr lang="ar-JO" sz="2400" b="1" i="0" u="none" strike="noStrike" dirty="0">
                <a:solidFill>
                  <a:srgbClr val="0B0080"/>
                </a:solidFill>
                <a:effectLst/>
                <a:latin typeface="Sakkal Majalla" panose="02000000000000000000" pitchFamily="2" charset="-78"/>
                <a:cs typeface="Sakkal Majalla" panose="02000000000000000000" pitchFamily="2" charset="-78"/>
                <a:hlinkClick r:id="rId6" tooltip="ويليام هارفي"/>
              </a:rPr>
              <a:t>ويليام هارفي</a:t>
            </a:r>
            <a:r>
              <a:rPr lang="ar-JO" sz="2400" b="1" i="0" dirty="0">
                <a:solidFill>
                  <a:srgbClr val="202122"/>
                </a:solidFill>
                <a:effectLst/>
                <a:latin typeface="Sakkal Majalla" panose="02000000000000000000" pitchFamily="2" charset="-78"/>
                <a:cs typeface="Sakkal Majalla" panose="02000000000000000000" pitchFamily="2" charset="-78"/>
              </a:rPr>
              <a:t> </a:t>
            </a:r>
            <a:endParaRPr lang="en-US" sz="2400" dirty="0"/>
          </a:p>
        </p:txBody>
      </p:sp>
    </p:spTree>
    <p:extLst>
      <p:ext uri="{BB962C8B-B14F-4D97-AF65-F5344CB8AC3E}">
        <p14:creationId xmlns:p14="http://schemas.microsoft.com/office/powerpoint/2010/main" val="176142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2F821B-FFC4-4DBF-A23C-B02CDA8EB337}"/>
              </a:ext>
            </a:extLst>
          </p:cNvPr>
          <p:cNvSpPr txBox="1"/>
          <p:nvPr/>
        </p:nvSpPr>
        <p:spPr>
          <a:xfrm>
            <a:off x="539262" y="872203"/>
            <a:ext cx="11113476" cy="2554545"/>
          </a:xfrm>
          <a:prstGeom prst="rect">
            <a:avLst/>
          </a:prstGeom>
          <a:noFill/>
        </p:spPr>
        <p:txBody>
          <a:bodyPr wrap="square">
            <a:spAutoFit/>
          </a:bodyPr>
          <a:lstStyle/>
          <a:p>
            <a:pPr algn="r" rtl="1"/>
            <a:r>
              <a:rPr lang="ar-JO" sz="3200" b="1" dirty="0">
                <a:solidFill>
                  <a:srgbClr val="202122"/>
                </a:solidFill>
                <a:latin typeface="Sakkal Majalla" panose="02000000000000000000" pitchFamily="2" charset="-78"/>
                <a:cs typeface="Sakkal Majalla" panose="02000000000000000000" pitchFamily="2" charset="-78"/>
              </a:rPr>
              <a:t>ل</a:t>
            </a:r>
            <a:r>
              <a:rPr lang="ar-JO" sz="3200" b="1" i="0" dirty="0">
                <a:solidFill>
                  <a:srgbClr val="202122"/>
                </a:solidFill>
                <a:effectLst/>
                <a:latin typeface="Sakkal Majalla" panose="02000000000000000000" pitchFamily="2" charset="-78"/>
                <a:cs typeface="Sakkal Majalla" panose="02000000000000000000" pitchFamily="2" charset="-78"/>
              </a:rPr>
              <a:t>ابن النفيس العديد من المؤلفات في الطب، أهمها:</a:t>
            </a:r>
          </a:p>
          <a:p>
            <a:pPr marL="457200" indent="-457200" algn="r" rtl="1">
              <a:buFont typeface="Wingdings" panose="05000000000000000000" pitchFamily="2" charset="2"/>
              <a:buChar char="v"/>
            </a:pPr>
            <a:r>
              <a:rPr lang="ar-JO" sz="3200" b="1" i="0" u="none" strike="noStrike" dirty="0">
                <a:solidFill>
                  <a:srgbClr val="C00000"/>
                </a:solidFill>
                <a:effectLst/>
                <a:latin typeface="Sakkal Majalla" panose="02000000000000000000" pitchFamily="2" charset="-78"/>
                <a:cs typeface="Sakkal Majalla" panose="02000000000000000000" pitchFamily="2" charset="-78"/>
                <a:hlinkClick r:id="rId2" tooltip="الشامل في الصناعة الطبية">
                  <a:extLst>
                    <a:ext uri="{A12FA001-AC4F-418D-AE19-62706E023703}">
                      <ahyp:hlinkClr xmlns:ahyp="http://schemas.microsoft.com/office/drawing/2018/hyperlinkcolor" val="tx"/>
                    </a:ext>
                  </a:extLst>
                </a:hlinkClick>
              </a:rPr>
              <a:t>الشامل في الصناعة الطبية</a:t>
            </a:r>
            <a:r>
              <a:rPr lang="ar-JO" sz="3200" b="1" i="0" dirty="0">
                <a:solidFill>
                  <a:srgbClr val="C00000"/>
                </a:solidFill>
                <a:effectLst/>
                <a:latin typeface="Sakkal Majalla" panose="02000000000000000000" pitchFamily="2" charset="-78"/>
                <a:cs typeface="Sakkal Majalla" panose="02000000000000000000" pitchFamily="2" charset="-78"/>
              </a:rPr>
              <a:t> </a:t>
            </a:r>
            <a:r>
              <a:rPr lang="ar-JO" sz="3200" b="1" i="0" dirty="0">
                <a:solidFill>
                  <a:srgbClr val="202122"/>
                </a:solidFill>
                <a:effectLst/>
                <a:latin typeface="Sakkal Majalla" panose="02000000000000000000" pitchFamily="2" charset="-78"/>
                <a:cs typeface="Sakkal Majalla" panose="02000000000000000000" pitchFamily="2" charset="-78"/>
              </a:rPr>
              <a:t>أضخم موسوعة طبية كتبها شخص واحد في التاريخ الإنساني، وقد وضع مسودتها بحيث تقع في ثلاثمائة مجلد بيّض منها ثمانين. وتمثل هذه الموسوعة الصياغة النهائية والمكتملة للطب والصيدلة في الحضارة العربية الإسلامية في العصور الوسطى. </a:t>
            </a:r>
            <a:r>
              <a:rPr lang="en-US" sz="3200" b="1" i="0" baseline="30000" dirty="0">
                <a:solidFill>
                  <a:srgbClr val="0B0080"/>
                </a:solidFill>
                <a:effectLst/>
                <a:latin typeface="Sakkal Majalla" panose="02000000000000000000" pitchFamily="2" charset="-78"/>
                <a:cs typeface="Sakkal Majalla" panose="02000000000000000000" pitchFamily="2" charset="-78"/>
              </a:rPr>
              <a:t> </a:t>
            </a:r>
            <a:endParaRPr lang="en-US" sz="3200" b="1" baseline="30000" dirty="0">
              <a:solidFill>
                <a:srgbClr val="0B0080"/>
              </a:solidFill>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486C7BF6-C895-4FC2-B930-B6106AFF61D7}"/>
              </a:ext>
            </a:extLst>
          </p:cNvPr>
          <p:cNvSpPr txBox="1"/>
          <p:nvPr/>
        </p:nvSpPr>
        <p:spPr>
          <a:xfrm>
            <a:off x="9608235" y="103716"/>
            <a:ext cx="2096085"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Arial" panose="020B0604020202020204" pitchFamily="34" charset="0"/>
              </a:rPr>
              <a:t>ابن النفيس</a:t>
            </a:r>
          </a:p>
        </p:txBody>
      </p:sp>
      <p:sp>
        <p:nvSpPr>
          <p:cNvPr id="9" name="TextBox 8">
            <a:extLst>
              <a:ext uri="{FF2B5EF4-FFF2-40B4-BE49-F238E27FC236}">
                <a16:creationId xmlns:a16="http://schemas.microsoft.com/office/drawing/2014/main" id="{034FA845-E285-42A3-9899-BB0116B0AE6F}"/>
              </a:ext>
            </a:extLst>
          </p:cNvPr>
          <p:cNvSpPr txBox="1"/>
          <p:nvPr/>
        </p:nvSpPr>
        <p:spPr>
          <a:xfrm>
            <a:off x="7030328" y="266440"/>
            <a:ext cx="1972995" cy="523220"/>
          </a:xfrm>
          <a:prstGeom prst="rect">
            <a:avLst/>
          </a:prstGeom>
          <a:noFill/>
          <a:ln w="76200">
            <a:solidFill>
              <a:srgbClr val="00B0F0"/>
            </a:solidFill>
          </a:ln>
        </p:spPr>
        <p:txBody>
          <a:bodyPr wrap="square">
            <a:spAutoFit/>
          </a:bodyPr>
          <a:lstStyle/>
          <a:p>
            <a:pPr algn="l"/>
            <a:r>
              <a:rPr lang="ar-JO" sz="2800" b="1" i="0" dirty="0">
                <a:solidFill>
                  <a:srgbClr val="FF0000"/>
                </a:solidFill>
                <a:effectLst/>
                <a:latin typeface="Arial" panose="020B0604020202020204" pitchFamily="34" charset="0"/>
              </a:rPr>
              <a:t>من أهم مؤلفاته</a:t>
            </a:r>
          </a:p>
        </p:txBody>
      </p:sp>
      <p:sp>
        <p:nvSpPr>
          <p:cNvPr id="8" name="TextBox 7">
            <a:extLst>
              <a:ext uri="{FF2B5EF4-FFF2-40B4-BE49-F238E27FC236}">
                <a16:creationId xmlns:a16="http://schemas.microsoft.com/office/drawing/2014/main" id="{623996FB-8D36-4926-8760-699DCC35CF41}"/>
              </a:ext>
            </a:extLst>
          </p:cNvPr>
          <p:cNvSpPr txBox="1"/>
          <p:nvPr/>
        </p:nvSpPr>
        <p:spPr>
          <a:xfrm>
            <a:off x="5605976" y="3739028"/>
            <a:ext cx="6098344" cy="2246769"/>
          </a:xfrm>
          <a:prstGeom prst="rect">
            <a:avLst/>
          </a:prstGeom>
          <a:noFill/>
        </p:spPr>
        <p:txBody>
          <a:bodyPr wrap="square">
            <a:spAutoFit/>
          </a:bodyPr>
          <a:lstStyle/>
          <a:p>
            <a:pPr marL="457200" indent="-457200" algn="r" rtl="1">
              <a:buFont typeface="Wingdings" panose="05000000000000000000" pitchFamily="2" charset="2"/>
              <a:buChar char="v"/>
            </a:pPr>
            <a:r>
              <a:rPr lang="ar-JO" sz="2800" b="1" i="0" dirty="0">
                <a:solidFill>
                  <a:srgbClr val="C00000"/>
                </a:solidFill>
                <a:effectLst/>
                <a:latin typeface="Sakkal Majalla" panose="02000000000000000000" pitchFamily="2" charset="-78"/>
                <a:cs typeface="Sakkal Majalla" panose="02000000000000000000" pitchFamily="2" charset="-78"/>
              </a:rPr>
              <a:t>شرح تشريح القانون</a:t>
            </a:r>
            <a:r>
              <a:rPr lang="ar-JO" sz="2800" b="1" i="0" dirty="0">
                <a:solidFill>
                  <a:srgbClr val="202122"/>
                </a:solidFill>
                <a:effectLst/>
                <a:latin typeface="Sakkal Majalla" panose="02000000000000000000" pitchFamily="2" charset="-78"/>
                <a:cs typeface="Sakkal Majalla" panose="02000000000000000000" pitchFamily="2" charset="-78"/>
              </a:rPr>
              <a:t>: جمع فيه أجزاء التشريح المتفرقة في كتاب القانون </a:t>
            </a:r>
            <a:r>
              <a:rPr lang="ar-JO" sz="2800" b="1" i="0" u="none" strike="noStrike" dirty="0">
                <a:solidFill>
                  <a:srgbClr val="0B0080"/>
                </a:solidFill>
                <a:effectLst/>
                <a:latin typeface="Sakkal Majalla" panose="02000000000000000000" pitchFamily="2" charset="-78"/>
                <a:cs typeface="Sakkal Majalla" panose="02000000000000000000" pitchFamily="2" charset="-78"/>
                <a:hlinkClick r:id="rId3" tooltip="ابن سينا"/>
              </a:rPr>
              <a:t>لابن سينا</a:t>
            </a:r>
            <a:r>
              <a:rPr lang="ar-JO" sz="2800" b="1" i="0" dirty="0">
                <a:solidFill>
                  <a:srgbClr val="202122"/>
                </a:solidFill>
                <a:effectLst/>
                <a:latin typeface="Sakkal Majalla" panose="02000000000000000000" pitchFamily="2" charset="-78"/>
                <a:cs typeface="Sakkal Majalla" panose="02000000000000000000" pitchFamily="2" charset="-78"/>
              </a:rPr>
              <a:t> وشرحها، وفيه وصف الدورة الدموية الصغرى وهو الذي بيّن أن ابن النفيس قد سبق علماء الطب إلى معرفة هذا الموضوع من الفيزيولوجيا.</a:t>
            </a:r>
          </a:p>
        </p:txBody>
      </p:sp>
      <p:pic>
        <p:nvPicPr>
          <p:cNvPr id="4100" name="Picture 4" descr="تحميل كتاب شرح تشريح القانون لابن سينا - المكتبة القانونية">
            <a:extLst>
              <a:ext uri="{FF2B5EF4-FFF2-40B4-BE49-F238E27FC236}">
                <a16:creationId xmlns:a16="http://schemas.microsoft.com/office/drawing/2014/main" id="{52AC5225-0DCF-4763-B7E8-50ACF9B05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5155" y="2903569"/>
            <a:ext cx="2542280" cy="36570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كتاب شرح تشريح القانون">
            <a:extLst>
              <a:ext uri="{FF2B5EF4-FFF2-40B4-BE49-F238E27FC236}">
                <a16:creationId xmlns:a16="http://schemas.microsoft.com/office/drawing/2014/main" id="{3F4B9815-1F09-41CF-BFAB-25535860C9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كتاب شرح تشريح القانون">
            <a:extLst>
              <a:ext uri="{FF2B5EF4-FFF2-40B4-BE49-F238E27FC236}">
                <a16:creationId xmlns:a16="http://schemas.microsoft.com/office/drawing/2014/main" id="{DDD5381D-9F74-4014-B548-5BD9E26FFB7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كتاب شرح تشريح القانون">
            <a:extLst>
              <a:ext uri="{FF2B5EF4-FFF2-40B4-BE49-F238E27FC236}">
                <a16:creationId xmlns:a16="http://schemas.microsoft.com/office/drawing/2014/main" id="{8CD77173-E829-478F-91CA-F9BF4BD03A0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كتاب شرح تشريح القانون">
            <a:extLst>
              <a:ext uri="{FF2B5EF4-FFF2-40B4-BE49-F238E27FC236}">
                <a16:creationId xmlns:a16="http://schemas.microsoft.com/office/drawing/2014/main" id="{4902722E-D12F-4A4C-AC02-9F0F2A446875}"/>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37036DD9-EF57-4541-AF84-39E0D20377D0}"/>
              </a:ext>
            </a:extLst>
          </p:cNvPr>
          <p:cNvPicPr>
            <a:picLocks noChangeAspect="1"/>
          </p:cNvPicPr>
          <p:nvPr/>
        </p:nvPicPr>
        <p:blipFill>
          <a:blip r:embed="rId5"/>
          <a:stretch>
            <a:fillRect/>
          </a:stretch>
        </p:blipFill>
        <p:spPr>
          <a:xfrm>
            <a:off x="354038" y="2903569"/>
            <a:ext cx="2588717" cy="3657076"/>
          </a:xfrm>
          <a:prstGeom prst="rect">
            <a:avLst/>
          </a:prstGeom>
        </p:spPr>
      </p:pic>
    </p:spTree>
    <p:extLst>
      <p:ext uri="{BB962C8B-B14F-4D97-AF65-F5344CB8AC3E}">
        <p14:creationId xmlns:p14="http://schemas.microsoft.com/office/powerpoint/2010/main" val="165141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659BF0-1568-4BD8-B95F-E1A2B3E59B47}"/>
              </a:ext>
            </a:extLst>
          </p:cNvPr>
          <p:cNvSpPr txBox="1"/>
          <p:nvPr/>
        </p:nvSpPr>
        <p:spPr>
          <a:xfrm>
            <a:off x="239151" y="1290937"/>
            <a:ext cx="11451102" cy="4031873"/>
          </a:xfrm>
          <a:prstGeom prst="rect">
            <a:avLst/>
          </a:prstGeom>
          <a:noFill/>
        </p:spPr>
        <p:txBody>
          <a:bodyPr wrap="square">
            <a:spAutoFit/>
          </a:bodyPr>
          <a:lstStyle/>
          <a:p>
            <a:pPr marL="457200" indent="-457200" algn="r" rtl="1">
              <a:buFont typeface="Wingdings" panose="05000000000000000000" pitchFamily="2" charset="2"/>
              <a:buChar char="v"/>
            </a:pPr>
            <a:r>
              <a:rPr lang="ar-JO" sz="3200" b="1" i="0" dirty="0">
                <a:solidFill>
                  <a:srgbClr val="C00000"/>
                </a:solidFill>
                <a:effectLst/>
                <a:latin typeface="Sakkal Majalla" panose="02000000000000000000" pitchFamily="2" charset="-78"/>
                <a:cs typeface="Sakkal Majalla" panose="02000000000000000000" pitchFamily="2" charset="-78"/>
              </a:rPr>
              <a:t>شرح فصول أبقراط</a:t>
            </a:r>
            <a:r>
              <a:rPr lang="ar-JO" sz="3200" b="1" i="0" dirty="0">
                <a:solidFill>
                  <a:srgbClr val="202122"/>
                </a:solidFill>
                <a:effectLst/>
                <a:latin typeface="Sakkal Majalla" panose="02000000000000000000" pitchFamily="2" charset="-78"/>
                <a:cs typeface="Sakkal Majalla" panose="02000000000000000000" pitchFamily="2" charset="-78"/>
              </a:rPr>
              <a:t>: موجود في مكتبات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برلين"/>
              </a:rPr>
              <a:t>برلين</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3" tooltip="جوتا"/>
              </a:rPr>
              <a:t>وجوتا</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أكسفورد"/>
              </a:rPr>
              <a:t>وأكسفورد</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5" tooltip="باريس"/>
              </a:rPr>
              <a:t>وباريس</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6" tooltip="الإسكوريال"/>
              </a:rPr>
              <a:t>ومكتبة الإسكوريال</a:t>
            </a:r>
            <a:r>
              <a:rPr lang="ar-JO" sz="3200" b="1" i="0" dirty="0">
                <a:solidFill>
                  <a:srgbClr val="202122"/>
                </a:solidFill>
                <a:effectLst/>
                <a:latin typeface="Sakkal Majalla" panose="02000000000000000000" pitchFamily="2" charset="-78"/>
                <a:cs typeface="Sakkal Majalla" panose="02000000000000000000" pitchFamily="2" charset="-78"/>
              </a:rPr>
              <a:t>، وتوجد نسخة في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7" tooltip="آيا صوفيا"/>
              </a:rPr>
              <a:t>آيا صوفيا</a:t>
            </a:r>
            <a:r>
              <a:rPr lang="ar-JO" sz="3200" b="1" i="0" dirty="0">
                <a:solidFill>
                  <a:srgbClr val="202122"/>
                </a:solidFill>
                <a:effectLst/>
                <a:latin typeface="Sakkal Majalla" panose="02000000000000000000" pitchFamily="2" charset="-78"/>
                <a:cs typeface="Sakkal Majalla" panose="02000000000000000000" pitchFamily="2" charset="-78"/>
              </a:rPr>
              <a:t> بتاريخ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8" tooltip="678 هـ"/>
              </a:rPr>
              <a:t>678هـ</a:t>
            </a:r>
            <a:r>
              <a:rPr lang="ar-JO" sz="3200" b="1" i="0" dirty="0">
                <a:solidFill>
                  <a:srgbClr val="202122"/>
                </a:solidFill>
                <a:effectLst/>
                <a:latin typeface="Sakkal Majalla" panose="02000000000000000000" pitchFamily="2" charset="-78"/>
                <a:cs typeface="Sakkal Majalla" panose="02000000000000000000" pitchFamily="2" charset="-78"/>
              </a:rPr>
              <a:t>، وقد طبع في إيران سنة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9" tooltip="1298 هـ"/>
              </a:rPr>
              <a:t>1298هـ</a:t>
            </a:r>
            <a:r>
              <a:rPr lang="ar-JO" sz="3200" b="1" i="0" dirty="0">
                <a:solidFill>
                  <a:srgbClr val="202122"/>
                </a:solidFill>
                <a:effectLst/>
                <a:latin typeface="Sakkal Majalla" panose="02000000000000000000" pitchFamily="2" charset="-78"/>
                <a:cs typeface="Sakkal Majalla" panose="02000000000000000000" pitchFamily="2" charset="-78"/>
              </a:rPr>
              <a:t>. </a:t>
            </a:r>
          </a:p>
          <a:p>
            <a:pPr marL="457200" indent="-457200" algn="r" rtl="1">
              <a:buFont typeface="Wingdings" panose="05000000000000000000" pitchFamily="2" charset="2"/>
              <a:buChar char="v"/>
            </a:pPr>
            <a:r>
              <a:rPr lang="ar-JO" sz="3200" b="1" i="0" dirty="0">
                <a:solidFill>
                  <a:srgbClr val="C00000"/>
                </a:solidFill>
                <a:effectLst/>
                <a:latin typeface="Sakkal Majalla" panose="02000000000000000000" pitchFamily="2" charset="-78"/>
                <a:cs typeface="Sakkal Majalla" panose="02000000000000000000" pitchFamily="2" charset="-78"/>
              </a:rPr>
              <a:t>المهذب في الكحل المجرب</a:t>
            </a:r>
            <a:r>
              <a:rPr lang="ar-JO" sz="3200" b="1" i="0" dirty="0">
                <a:solidFill>
                  <a:srgbClr val="202122"/>
                </a:solidFill>
                <a:effectLst/>
                <a:latin typeface="Sakkal Majalla" panose="02000000000000000000" pitchFamily="2" charset="-78"/>
                <a:cs typeface="Sakkal Majalla" panose="02000000000000000000" pitchFamily="2" charset="-78"/>
              </a:rPr>
              <a:t>: مكتبة الفاتيكان</a:t>
            </a:r>
            <a:r>
              <a:rPr lang="en-US" sz="3200" b="1" dirty="0">
                <a:solidFill>
                  <a:srgbClr val="202122"/>
                </a:solidFill>
                <a:latin typeface="Sakkal Majalla" panose="02000000000000000000" pitchFamily="2" charset="-78"/>
                <a:cs typeface="Sakkal Majalla" panose="02000000000000000000" pitchFamily="2" charset="-78"/>
              </a:rPr>
              <a:t> </a:t>
            </a:r>
            <a:r>
              <a:rPr lang="ar-JO" sz="3200" b="1" i="0" dirty="0">
                <a:solidFill>
                  <a:srgbClr val="202122"/>
                </a:solidFill>
                <a:effectLst/>
                <a:latin typeface="Sakkal Majalla" panose="02000000000000000000" pitchFamily="2" charset="-78"/>
                <a:cs typeface="Sakkal Majalla" panose="02000000000000000000" pitchFamily="2" charset="-78"/>
              </a:rPr>
              <a:t> وهو مطبوع وهو كتاب موسوعي في الطب يشبه كتاب (الحاوي)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10" tooltip="أبو بكر الرازي"/>
              </a:rPr>
              <a:t>لأبي بكر الرازي</a:t>
            </a:r>
            <a:r>
              <a:rPr lang="ar-JO" sz="3200" b="1" i="0" dirty="0">
                <a:solidFill>
                  <a:srgbClr val="202122"/>
                </a:solidFill>
                <a:effectLst/>
                <a:latin typeface="Sakkal Majalla" panose="02000000000000000000" pitchFamily="2" charset="-78"/>
                <a:cs typeface="Sakkal Majalla" panose="02000000000000000000" pitchFamily="2" charset="-78"/>
              </a:rPr>
              <a:t>.</a:t>
            </a:r>
          </a:p>
          <a:p>
            <a:pPr marL="457200" indent="-457200" algn="r" rtl="1">
              <a:buFont typeface="Wingdings" panose="05000000000000000000" pitchFamily="2" charset="2"/>
              <a:buChar char="v"/>
            </a:pPr>
            <a:r>
              <a:rPr lang="ar-JO" sz="3200" b="1" i="0" dirty="0">
                <a:solidFill>
                  <a:srgbClr val="C00000"/>
                </a:solidFill>
                <a:effectLst/>
                <a:latin typeface="Sakkal Majalla" panose="02000000000000000000" pitchFamily="2" charset="-78"/>
                <a:cs typeface="Sakkal Majalla" panose="02000000000000000000" pitchFamily="2" charset="-78"/>
              </a:rPr>
              <a:t>كتاب موجز القانون أو الموجز في الطب</a:t>
            </a:r>
            <a:r>
              <a:rPr lang="ar-JO" sz="3200" b="1" i="0" dirty="0">
                <a:solidFill>
                  <a:srgbClr val="202122"/>
                </a:solidFill>
                <a:effectLst/>
                <a:latin typeface="Sakkal Majalla" panose="02000000000000000000" pitchFamily="2" charset="-78"/>
                <a:cs typeface="Sakkal Majalla" panose="02000000000000000000" pitchFamily="2" charset="-78"/>
              </a:rPr>
              <a:t>: تناول كل أجزاء القانون فيما عدا التشريح ووظائف الأعضاء.</a:t>
            </a:r>
          </a:p>
          <a:p>
            <a:pPr marL="457200" indent="-457200" algn="r" rtl="1">
              <a:buFont typeface="Wingdings" panose="05000000000000000000" pitchFamily="2" charset="2"/>
              <a:buChar char="v"/>
            </a:pPr>
            <a:r>
              <a:rPr lang="ar-JO" sz="3200" b="1" i="0" dirty="0">
                <a:solidFill>
                  <a:srgbClr val="C00000"/>
                </a:solidFill>
                <a:effectLst/>
                <a:latin typeface="Sakkal Majalla" panose="02000000000000000000" pitchFamily="2" charset="-78"/>
                <a:cs typeface="Sakkal Majalla" panose="02000000000000000000" pitchFamily="2" charset="-78"/>
              </a:rPr>
              <a:t>المختار في الأغذية</a:t>
            </a:r>
            <a:r>
              <a:rPr lang="ar-JO" sz="3200" b="1" i="0" dirty="0">
                <a:solidFill>
                  <a:srgbClr val="202122"/>
                </a:solidFill>
                <a:effectLst/>
                <a:latin typeface="Sakkal Majalla" panose="02000000000000000000" pitchFamily="2" charset="-78"/>
                <a:cs typeface="Sakkal Majalla" panose="02000000000000000000" pitchFamily="2" charset="-78"/>
              </a:rPr>
              <a:t>: لم يذكر في أي ترجمة من تراجمه، ولكنه موجود في مكتبة برلين. وهو مطبوع</a:t>
            </a:r>
          </a:p>
          <a:p>
            <a:pPr marL="457200" indent="-457200" algn="r" rtl="1">
              <a:buFont typeface="Wingdings" panose="05000000000000000000" pitchFamily="2" charset="2"/>
              <a:buChar char="v"/>
            </a:pPr>
            <a:r>
              <a:rPr lang="ar-JO" sz="3200" b="1" i="0" dirty="0">
                <a:solidFill>
                  <a:srgbClr val="C00000"/>
                </a:solidFill>
                <a:effectLst/>
                <a:latin typeface="Sakkal Majalla" panose="02000000000000000000" pitchFamily="2" charset="-78"/>
                <a:cs typeface="Sakkal Majalla" panose="02000000000000000000" pitchFamily="2" charset="-78"/>
              </a:rPr>
              <a:t>شرح تشريح جالنيوس</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7" tooltip="آيا صوفيا"/>
              </a:rPr>
              <a:t>آيا صوفيا</a:t>
            </a:r>
            <a:r>
              <a:rPr lang="ar-JO" sz="3200" b="1" i="0" dirty="0">
                <a:solidFill>
                  <a:srgbClr val="202122"/>
                </a:solidFill>
                <a:effectLst/>
                <a:latin typeface="Sakkal Majalla" panose="02000000000000000000" pitchFamily="2" charset="-78"/>
                <a:cs typeface="Sakkal Majalla" panose="02000000000000000000" pitchFamily="2" charset="-78"/>
              </a:rPr>
              <a:t>) إلا أن نسبته لابن النفيس ليست أكيدة.</a:t>
            </a:r>
          </a:p>
        </p:txBody>
      </p:sp>
      <p:sp>
        <p:nvSpPr>
          <p:cNvPr id="5" name="TextBox 4">
            <a:extLst>
              <a:ext uri="{FF2B5EF4-FFF2-40B4-BE49-F238E27FC236}">
                <a16:creationId xmlns:a16="http://schemas.microsoft.com/office/drawing/2014/main" id="{F50DD261-6517-4B82-A86E-214C99E54B61}"/>
              </a:ext>
            </a:extLst>
          </p:cNvPr>
          <p:cNvSpPr txBox="1"/>
          <p:nvPr/>
        </p:nvSpPr>
        <p:spPr>
          <a:xfrm>
            <a:off x="9608235" y="103716"/>
            <a:ext cx="2096085" cy="707886"/>
          </a:xfrm>
          <a:prstGeom prst="rect">
            <a:avLst/>
          </a:prstGeom>
          <a:noFill/>
          <a:ln w="76200">
            <a:solidFill>
              <a:schemeClr val="accent1"/>
            </a:solidFill>
          </a:ln>
        </p:spPr>
        <p:txBody>
          <a:bodyPr wrap="square">
            <a:spAutoFit/>
          </a:bodyPr>
          <a:lstStyle/>
          <a:p>
            <a:pPr algn="r" rtl="1"/>
            <a:r>
              <a:rPr lang="ar-JO" sz="4000" b="1" i="0" dirty="0">
                <a:solidFill>
                  <a:srgbClr val="FF0000"/>
                </a:solidFill>
                <a:effectLst/>
                <a:latin typeface="Arial" panose="020B0604020202020204" pitchFamily="34" charset="0"/>
              </a:rPr>
              <a:t>ابن النفيس</a:t>
            </a:r>
          </a:p>
        </p:txBody>
      </p:sp>
      <p:sp>
        <p:nvSpPr>
          <p:cNvPr id="7" name="TextBox 6">
            <a:extLst>
              <a:ext uri="{FF2B5EF4-FFF2-40B4-BE49-F238E27FC236}">
                <a16:creationId xmlns:a16="http://schemas.microsoft.com/office/drawing/2014/main" id="{DD6160E0-9219-497A-99F6-161563E4B7E2}"/>
              </a:ext>
            </a:extLst>
          </p:cNvPr>
          <p:cNvSpPr txBox="1"/>
          <p:nvPr/>
        </p:nvSpPr>
        <p:spPr>
          <a:xfrm>
            <a:off x="7030328" y="266440"/>
            <a:ext cx="1972995" cy="523220"/>
          </a:xfrm>
          <a:prstGeom prst="rect">
            <a:avLst/>
          </a:prstGeom>
          <a:noFill/>
          <a:ln w="76200">
            <a:solidFill>
              <a:srgbClr val="00B0F0"/>
            </a:solidFill>
          </a:ln>
        </p:spPr>
        <p:txBody>
          <a:bodyPr wrap="square">
            <a:spAutoFit/>
          </a:bodyPr>
          <a:lstStyle/>
          <a:p>
            <a:pPr algn="l"/>
            <a:r>
              <a:rPr lang="ar-JO" sz="2800" b="1" i="0" dirty="0">
                <a:solidFill>
                  <a:srgbClr val="FF0000"/>
                </a:solidFill>
                <a:effectLst/>
                <a:latin typeface="Arial" panose="020B0604020202020204" pitchFamily="34" charset="0"/>
              </a:rPr>
              <a:t>من أهم مؤلفاته</a:t>
            </a:r>
          </a:p>
        </p:txBody>
      </p:sp>
    </p:spTree>
    <p:extLst>
      <p:ext uri="{BB962C8B-B14F-4D97-AF65-F5344CB8AC3E}">
        <p14:creationId xmlns:p14="http://schemas.microsoft.com/office/powerpoint/2010/main" val="2213076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0B7F72-E8AF-4B53-9ECE-695ACE58A25E}"/>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21A7139-6AF9-49A1-93FF-A945D02CED2C}"/>
              </a:ext>
            </a:extLst>
          </p:cNvPr>
          <p:cNvSpPr txBox="1"/>
          <p:nvPr/>
        </p:nvSpPr>
        <p:spPr>
          <a:xfrm>
            <a:off x="1012875" y="281353"/>
            <a:ext cx="10536700" cy="1938992"/>
          </a:xfrm>
          <a:prstGeom prst="rect">
            <a:avLst/>
          </a:prstGeom>
          <a:solidFill>
            <a:schemeClr val="accent2">
              <a:lumMod val="40000"/>
              <a:lumOff val="60000"/>
            </a:schemeClr>
          </a:solidFill>
        </p:spPr>
        <p:txBody>
          <a:bodyPr wrap="square" rtlCol="0">
            <a:spAutoFit/>
          </a:bodyPr>
          <a:lstStyle/>
          <a:p>
            <a:pPr algn="r"/>
            <a:r>
              <a:rPr lang="ar-JO" sz="3200" b="1" dirty="0">
                <a:solidFill>
                  <a:srgbClr val="C00000"/>
                </a:solidFill>
                <a:latin typeface="Calibri" panose="020F0502020204030204" pitchFamily="34" charset="0"/>
                <a:cs typeface="Calibri" panose="020F0502020204030204" pitchFamily="34" charset="0"/>
              </a:rPr>
              <a:t>بالجنب اشواق حب ان هي اصطخبت       امواجها  ازبدت  للقلب  احزانا </a:t>
            </a:r>
          </a:p>
          <a:p>
            <a:pPr algn="r"/>
            <a:r>
              <a:rPr lang="ar-JO" sz="3200" b="1" dirty="0">
                <a:solidFill>
                  <a:srgbClr val="C00000"/>
                </a:solidFill>
                <a:latin typeface="Calibri" panose="020F0502020204030204" pitchFamily="34" charset="0"/>
                <a:cs typeface="Calibri" panose="020F0502020204030204" pitchFamily="34" charset="0"/>
              </a:rPr>
              <a:t>و جل   عمري   فراق   في      تتابعه            كانما  الوصل  لم  يكتب لنا شانا </a:t>
            </a:r>
          </a:p>
          <a:p>
            <a:pPr algn="r"/>
            <a:r>
              <a:rPr lang="ar-JO" sz="3200" b="1" dirty="0">
                <a:solidFill>
                  <a:srgbClr val="C00000"/>
                </a:solidFill>
                <a:latin typeface="Calibri" panose="020F0502020204030204" pitchFamily="34" charset="0"/>
                <a:cs typeface="Calibri" panose="020F0502020204030204" pitchFamily="34" charset="0"/>
              </a:rPr>
              <a:t>قل رب هب لي الى عليائك من سبب           اني  سئمت  من  الاتراح   دنيانا</a:t>
            </a:r>
          </a:p>
          <a:p>
            <a:r>
              <a:rPr lang="ar-JO" sz="2400" b="1" dirty="0">
                <a:solidFill>
                  <a:srgbClr val="C00000"/>
                </a:solidFill>
                <a:latin typeface="Calibri" panose="020F0502020204030204" pitchFamily="34" charset="0"/>
                <a:cs typeface="Calibri" panose="020F0502020204030204" pitchFamily="34" charset="0"/>
              </a:rPr>
              <a:t>د.عبدالله مصطفى</a:t>
            </a:r>
            <a:endParaRPr lang="en-US" sz="2400" b="1" dirty="0">
              <a:solidFill>
                <a:srgbClr val="C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A87B133-CA81-4CB3-92F4-1ED9CC127DCD}"/>
              </a:ext>
            </a:extLst>
          </p:cNvPr>
          <p:cNvSpPr txBox="1"/>
          <p:nvPr/>
        </p:nvSpPr>
        <p:spPr>
          <a:xfrm>
            <a:off x="211015" y="2501698"/>
            <a:ext cx="4403188" cy="1200329"/>
          </a:xfrm>
          <a:prstGeom prst="rect">
            <a:avLst/>
          </a:prstGeom>
          <a:noFill/>
        </p:spPr>
        <p:txBody>
          <a:bodyPr wrap="square" rtlCol="0">
            <a:spAutoFit/>
          </a:bodyPr>
          <a:lstStyle/>
          <a:p>
            <a:pPr algn="ctr"/>
            <a:r>
              <a:rPr lang="en-US" sz="3600" b="1" dirty="0">
                <a:latin typeface="Candara" panose="020E0502030303020204" pitchFamily="34" charset="0"/>
              </a:rPr>
              <a:t>Dr. Aiman Qais Afar</a:t>
            </a:r>
          </a:p>
          <a:p>
            <a:pPr algn="ctr"/>
            <a:r>
              <a:rPr lang="en-US" sz="3600" b="1" dirty="0">
                <a:latin typeface="Candara" panose="020E0502030303020204" pitchFamily="34" charset="0"/>
              </a:rPr>
              <a:t>2020-2021</a:t>
            </a:r>
          </a:p>
        </p:txBody>
      </p:sp>
    </p:spTree>
    <p:extLst>
      <p:ext uri="{BB962C8B-B14F-4D97-AF65-F5344CB8AC3E}">
        <p14:creationId xmlns:p14="http://schemas.microsoft.com/office/powerpoint/2010/main" val="157105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792E1-74DA-409C-8547-2E3340CF5CC7}"/>
              </a:ext>
            </a:extLst>
          </p:cNvPr>
          <p:cNvSpPr txBox="1"/>
          <p:nvPr/>
        </p:nvSpPr>
        <p:spPr>
          <a:xfrm>
            <a:off x="253216" y="1129669"/>
            <a:ext cx="11648050" cy="5016758"/>
          </a:xfrm>
          <a:prstGeom prst="rect">
            <a:avLst/>
          </a:prstGeom>
          <a:noFill/>
        </p:spPr>
        <p:txBody>
          <a:bodyPr wrap="square">
            <a:spAutoFit/>
          </a:bodyPr>
          <a:lstStyle/>
          <a:p>
            <a:pPr marL="457200" indent="-457200" algn="r" rtl="1">
              <a:buFont typeface="Wingdings" panose="05000000000000000000" pitchFamily="2" charset="2"/>
              <a:buChar char="v"/>
            </a:pPr>
            <a:r>
              <a:rPr lang="ar-JO" sz="3200" b="1" i="0" dirty="0">
                <a:solidFill>
                  <a:srgbClr val="202122"/>
                </a:solidFill>
                <a:effectLst/>
                <a:latin typeface="Sakkal Majalla" panose="02000000000000000000" pitchFamily="2" charset="-78"/>
                <a:cs typeface="Sakkal Majalla" panose="02000000000000000000" pitchFamily="2" charset="-78"/>
              </a:rPr>
              <a:t>عد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أبقراط"/>
              </a:rPr>
              <a:t>أبقراط</a:t>
            </a:r>
            <a:r>
              <a:rPr lang="ar-JO" sz="3200" b="1" i="0" dirty="0">
                <a:solidFill>
                  <a:srgbClr val="202122"/>
                </a:solidFill>
                <a:effectLst/>
                <a:latin typeface="Sakkal Majalla" panose="02000000000000000000" pitchFamily="2" charset="-78"/>
                <a:cs typeface="Sakkal Majalla" panose="02000000000000000000" pitchFamily="2" charset="-78"/>
              </a:rPr>
              <a:t> من أقدم علماء الطب الذي بقيّ ذكرهم إلى الآن، وهو طبيب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3" tooltip="يونانيون"/>
              </a:rPr>
              <a:t>إغريقي</a:t>
            </a:r>
            <a:r>
              <a:rPr lang="ar-JO" sz="3200" b="1" i="0" dirty="0">
                <a:solidFill>
                  <a:srgbClr val="202122"/>
                </a:solidFill>
                <a:effectLst/>
                <a:latin typeface="Sakkal Majalla" panose="02000000000000000000" pitchFamily="2" charset="-78"/>
                <a:cs typeface="Sakkal Majalla" panose="02000000000000000000" pitchFamily="2" charset="-78"/>
              </a:rPr>
              <a:t> نشط في أواخر القرن الخامس قبل الميلاد وبدايات القرن الرابع قبل الميلاد. </a:t>
            </a:r>
            <a:endParaRPr lang="en-US" sz="3200" b="1" i="0" dirty="0">
              <a:solidFill>
                <a:srgbClr val="202122"/>
              </a:solidFill>
              <a:effectLst/>
              <a:latin typeface="Sakkal Majalla" panose="02000000000000000000" pitchFamily="2" charset="-78"/>
              <a:cs typeface="Sakkal Majalla" panose="02000000000000000000" pitchFamily="2" charset="-78"/>
            </a:endParaRPr>
          </a:p>
          <a:p>
            <a:pPr marL="457200" indent="-457200" algn="r" rtl="1">
              <a:buFont typeface="Wingdings" panose="05000000000000000000" pitchFamily="2" charset="2"/>
              <a:buChar char="v"/>
            </a:pPr>
            <a:endParaRPr lang="en-US" sz="3200" b="1" dirty="0">
              <a:solidFill>
                <a:srgbClr val="202122"/>
              </a:solidFill>
              <a:latin typeface="Sakkal Majalla" panose="02000000000000000000" pitchFamily="2" charset="-78"/>
              <a:cs typeface="Sakkal Majalla" panose="02000000000000000000" pitchFamily="2" charset="-78"/>
            </a:endParaRPr>
          </a:p>
          <a:p>
            <a:pPr marL="457200" indent="-457200" algn="r" rtl="1">
              <a:buFont typeface="Wingdings" panose="05000000000000000000" pitchFamily="2" charset="2"/>
              <a:buChar char="v"/>
            </a:pPr>
            <a:r>
              <a:rPr lang="ar-JO" sz="3200" b="1" i="0" dirty="0">
                <a:solidFill>
                  <a:srgbClr val="202122"/>
                </a:solidFill>
                <a:effectLst/>
                <a:latin typeface="Sakkal Majalla" panose="02000000000000000000" pitchFamily="2" charset="-78"/>
                <a:cs typeface="Sakkal Majalla" panose="02000000000000000000" pitchFamily="2" charset="-78"/>
              </a:rPr>
              <a:t>قدم أبقراط شرحًا أساسيًا للتركيب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عضلة"/>
              </a:rPr>
              <a:t>العضلي</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5" tooltip="عظم"/>
              </a:rPr>
              <a:t>العظمي</a:t>
            </a:r>
            <a:r>
              <a:rPr lang="ar-JO" sz="3200" b="1" i="0" dirty="0">
                <a:solidFill>
                  <a:srgbClr val="202122"/>
                </a:solidFill>
                <a:effectLst/>
                <a:latin typeface="Sakkal Majalla" panose="02000000000000000000" pitchFamily="2" charset="-78"/>
                <a:cs typeface="Sakkal Majalla" panose="02000000000000000000" pitchFamily="2" charset="-78"/>
              </a:rPr>
              <a:t>، ومبادئ فهم وظائف بعض الأعضاء كالكلى. </a:t>
            </a:r>
          </a:p>
          <a:p>
            <a:pPr marL="457200" indent="-457200" algn="r" rtl="1">
              <a:buFont typeface="Wingdings" panose="05000000000000000000" pitchFamily="2" charset="2"/>
              <a:buChar char="v"/>
            </a:pPr>
            <a:r>
              <a:rPr lang="ar-JO" sz="3200" b="1" i="0" dirty="0">
                <a:solidFill>
                  <a:srgbClr val="202122"/>
                </a:solidFill>
                <a:effectLst/>
                <a:latin typeface="Sakkal Majalla" panose="02000000000000000000" pitchFamily="2" charset="-78"/>
                <a:cs typeface="Sakkal Majalla" panose="02000000000000000000" pitchFamily="2" charset="-78"/>
              </a:rPr>
              <a:t>اعتمد أغلب عمل أبقراط وطلابه ومن تبعهم، على التوقعات النظرية بدلاً من أن يكون لهم تجارب عملية.</a:t>
            </a:r>
          </a:p>
          <a:p>
            <a:pPr marL="457200" indent="-457200" algn="r" rtl="1">
              <a:buFont typeface="Wingdings" panose="05000000000000000000" pitchFamily="2" charset="2"/>
              <a:buChar char="v"/>
            </a:pP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dirty="0">
                <a:solidFill>
                  <a:srgbClr val="202122"/>
                </a:solidFill>
                <a:effectLst/>
                <a:latin typeface="Sakkal Majalla" panose="02000000000000000000" pitchFamily="2" charset="-78"/>
                <a:cs typeface="Sakkal Majalla" panose="02000000000000000000" pitchFamily="2" charset="-78"/>
              </a:rPr>
              <a:t>أحد أعظم انجازات أبقراط اكتشافه </a:t>
            </a:r>
            <a:r>
              <a:rPr lang="ar-JO" sz="3200" b="1" u="none" strike="noStrike" dirty="0">
                <a:solidFill>
                  <a:srgbClr val="0B0080"/>
                </a:solidFill>
                <a:effectLst/>
                <a:latin typeface="Sakkal Majalla" panose="02000000000000000000" pitchFamily="2" charset="-78"/>
                <a:cs typeface="Sakkal Majalla" panose="02000000000000000000" pitchFamily="2" charset="-78"/>
                <a:hlinkClick r:id="rId6" tooltip="صمام ثلاثي الشرفات"/>
              </a:rPr>
              <a:t>للصمام الثلاثي</a:t>
            </a:r>
            <a:r>
              <a:rPr lang="ar-JO" sz="3200" b="1" dirty="0">
                <a:solidFill>
                  <a:srgbClr val="202122"/>
                </a:solidFill>
                <a:effectLst/>
                <a:latin typeface="Sakkal Majalla" panose="02000000000000000000" pitchFamily="2" charset="-78"/>
                <a:cs typeface="Sakkal Majalla" panose="02000000000000000000" pitchFamily="2" charset="-78"/>
              </a:rPr>
              <a:t> للقلب ووظيفته، ووثق ذلك في مقالة عن القلب.</a:t>
            </a:r>
          </a:p>
          <a:p>
            <a:pPr marL="457200" indent="-457200" algn="r" rtl="1">
              <a:buFont typeface="Wingdings" panose="05000000000000000000" pitchFamily="2" charset="2"/>
              <a:buChar char="v"/>
            </a:pPr>
            <a:r>
              <a:rPr lang="ar-JO" sz="3200" b="1" dirty="0">
                <a:solidFill>
                  <a:srgbClr val="202122"/>
                </a:solidFill>
                <a:effectLst/>
                <a:latin typeface="Sakkal Majalla" panose="02000000000000000000" pitchFamily="2" charset="-78"/>
                <a:cs typeface="Sakkal Majalla" panose="02000000000000000000" pitchFamily="2" charset="-78"/>
              </a:rPr>
              <a:t> </a:t>
            </a:r>
            <a:r>
              <a:rPr lang="ar-JO" sz="3200" b="1" i="0" dirty="0">
                <a:solidFill>
                  <a:srgbClr val="202122"/>
                </a:solidFill>
                <a:effectLst/>
                <a:latin typeface="Sakkal Majalla" panose="02000000000000000000" pitchFamily="2" charset="-78"/>
                <a:cs typeface="Sakkal Majalla" panose="02000000000000000000" pitchFamily="2" charset="-78"/>
              </a:rPr>
              <a:t>بعد ذلك اكتشف علماء التشريح صحة نظريته حول وظيفة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6" tooltip="صمام ثلاثي الشرفات"/>
              </a:rPr>
              <a:t>الصمام الثلاثي</a:t>
            </a:r>
            <a:r>
              <a:rPr lang="ar-JO" sz="3200" b="1" i="0" dirty="0">
                <a:solidFill>
                  <a:srgbClr val="202122"/>
                </a:solidFill>
                <a:effectLst/>
                <a:latin typeface="Sakkal Majalla" panose="02000000000000000000" pitchFamily="2" charset="-78"/>
                <a:cs typeface="Sakkal Majalla" panose="02000000000000000000" pitchFamily="2" charset="-78"/>
              </a:rPr>
              <a:t> للقلب.</a:t>
            </a:r>
            <a:endParaRPr lang="en-US" sz="3200" b="1" dirty="0">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6461A5E8-C7F4-4B1E-BCE0-DB2A908F9A3D}"/>
              </a:ext>
            </a:extLst>
          </p:cNvPr>
          <p:cNvSpPr txBox="1"/>
          <p:nvPr/>
        </p:nvSpPr>
        <p:spPr>
          <a:xfrm>
            <a:off x="7747780" y="215798"/>
            <a:ext cx="3759592" cy="707886"/>
          </a:xfrm>
          <a:prstGeom prst="rect">
            <a:avLst/>
          </a:prstGeom>
          <a:noFill/>
          <a:ln w="76200">
            <a:solidFill>
              <a:schemeClr val="accent1"/>
            </a:solidFill>
          </a:ln>
        </p:spPr>
        <p:txBody>
          <a:bodyPr wrap="square">
            <a:spAutoFit/>
          </a:bodyPr>
          <a:lstStyle/>
          <a:p>
            <a:r>
              <a:rPr kumimoji="0" lang="ar-JO" altLang="en-US" sz="4000" b="1" i="0" u="none" strike="noStrike" kern="0" cap="none" spc="0" normalizeH="0" baseline="0" noProof="0" dirty="0">
                <a:ln>
                  <a:noFill/>
                </a:ln>
                <a:solidFill>
                  <a:srgbClr val="FF0000"/>
                </a:solidFill>
                <a:effectLst/>
                <a:uLnTx/>
                <a:uFillTx/>
                <a:latin typeface="Arial"/>
                <a:ea typeface="+mj-ea"/>
                <a:cs typeface="Arial"/>
              </a:rPr>
              <a:t>التشريح عند الإغريق</a:t>
            </a:r>
            <a:endParaRPr lang="en-US" dirty="0">
              <a:solidFill>
                <a:srgbClr val="FF0000"/>
              </a:solidFill>
            </a:endParaRPr>
          </a:p>
        </p:txBody>
      </p:sp>
    </p:spTree>
    <p:extLst>
      <p:ext uri="{BB962C8B-B14F-4D97-AF65-F5344CB8AC3E}">
        <p14:creationId xmlns:p14="http://schemas.microsoft.com/office/powerpoint/2010/main" val="57935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C2F1D-1A17-44CD-8B4D-739AB65DB713}"/>
              </a:ext>
            </a:extLst>
          </p:cNvPr>
          <p:cNvSpPr txBox="1"/>
          <p:nvPr/>
        </p:nvSpPr>
        <p:spPr>
          <a:xfrm>
            <a:off x="239148" y="923684"/>
            <a:ext cx="11826240" cy="6001643"/>
          </a:xfrm>
          <a:prstGeom prst="rect">
            <a:avLst/>
          </a:prstGeom>
          <a:noFill/>
        </p:spPr>
        <p:txBody>
          <a:bodyPr wrap="square">
            <a:spAutoFit/>
          </a:bodyPr>
          <a:lstStyle/>
          <a:p>
            <a:pPr marL="457200" indent="-457200" algn="r" rtl="1">
              <a:buFont typeface="Wingdings" panose="05000000000000000000" pitchFamily="2" charset="2"/>
              <a:buChar char="ü"/>
            </a:pPr>
            <a:r>
              <a:rPr lang="ar-JO" sz="3200" b="1" i="0" dirty="0">
                <a:solidFill>
                  <a:srgbClr val="202122"/>
                </a:solidFill>
                <a:effectLst/>
                <a:latin typeface="Sakkal Majalla" panose="02000000000000000000" pitchFamily="2" charset="-78"/>
                <a:cs typeface="Sakkal Majalla" panose="02000000000000000000" pitchFamily="2" charset="-78"/>
              </a:rPr>
              <a:t>في القرن الرابع قبل الميلاد، استخدم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أرسطو"/>
              </a:rPr>
              <a:t>أرسطو</a:t>
            </a:r>
            <a:r>
              <a:rPr lang="ar-JO" sz="3200" b="1" i="0" dirty="0">
                <a:solidFill>
                  <a:srgbClr val="202122"/>
                </a:solidFill>
                <a:effectLst/>
                <a:latin typeface="Sakkal Majalla" panose="02000000000000000000" pitchFamily="2" charset="-78"/>
                <a:cs typeface="Sakkal Majalla" panose="02000000000000000000" pitchFamily="2" charset="-78"/>
              </a:rPr>
              <a:t> ومعاصريه، نظامًا تجاربيًا بشكل أكبر ممن سبقهم، معتمدين على تشريح الحيوان. </a:t>
            </a:r>
          </a:p>
          <a:p>
            <a:pPr marL="457200" indent="-457200" algn="r" rtl="1">
              <a:buFont typeface="Wingdings" panose="05000000000000000000" pitchFamily="2" charset="2"/>
              <a:buChar char="ü"/>
            </a:pPr>
            <a:endParaRPr lang="ar-JO" sz="3200" b="1" i="0" dirty="0">
              <a:solidFill>
                <a:srgbClr val="202122"/>
              </a:solidFill>
              <a:effectLst/>
              <a:latin typeface="Sakkal Majalla" panose="02000000000000000000" pitchFamily="2" charset="-78"/>
              <a:cs typeface="Sakkal Majalla" panose="02000000000000000000" pitchFamily="2" charset="-78"/>
            </a:endParaRPr>
          </a:p>
          <a:p>
            <a:pPr marL="457200" indent="-457200" algn="r" rtl="1">
              <a:buFont typeface="Wingdings" panose="05000000000000000000" pitchFamily="2" charset="2"/>
              <a:buChar char="ü"/>
            </a:pPr>
            <a:r>
              <a:rPr lang="ar-JO" sz="3200" b="1" i="0" dirty="0">
                <a:solidFill>
                  <a:srgbClr val="202122"/>
                </a:solidFill>
                <a:effectLst/>
                <a:latin typeface="Sakkal Majalla" panose="02000000000000000000" pitchFamily="2" charset="-78"/>
                <a:cs typeface="Sakkal Majalla" panose="02000000000000000000" pitchFamily="2" charset="-78"/>
              </a:rPr>
              <a:t>في تلك الفترة، اشتهر عن </a:t>
            </a:r>
            <a:r>
              <a:rPr lang="ar-JO" sz="3200" b="1" i="0" u="none" strike="noStrike" dirty="0">
                <a:solidFill>
                  <a:srgbClr val="A55858"/>
                </a:solidFill>
                <a:effectLst/>
                <a:latin typeface="Sakkal Majalla" panose="02000000000000000000" pitchFamily="2" charset="-78"/>
                <a:cs typeface="Sakkal Majalla" panose="02000000000000000000" pitchFamily="2" charset="-78"/>
                <a:hlinkClick r:id="rId3" tooltip="براكساغوراس (الصفحة غير موجودة)"/>
              </a:rPr>
              <a:t>براكساغوراس</a:t>
            </a:r>
            <a:r>
              <a:rPr lang="ar-JO" sz="3200" b="1" i="0" dirty="0">
                <a:solidFill>
                  <a:srgbClr val="202122"/>
                </a:solidFill>
                <a:effectLst/>
                <a:latin typeface="Sakkal Majalla" panose="02000000000000000000" pitchFamily="2" charset="-78"/>
                <a:cs typeface="Sakkal Majalla" panose="02000000000000000000" pitchFamily="2" charset="-78"/>
              </a:rPr>
              <a:t>  بأنه أول من عرف الفرق بين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شريان"/>
              </a:rPr>
              <a:t>الشرايين</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5" tooltip="وريد"/>
              </a:rPr>
              <a:t>والأوردة</a:t>
            </a:r>
            <a:r>
              <a:rPr lang="ar-JO" sz="3200" b="1" i="0" dirty="0">
                <a:solidFill>
                  <a:srgbClr val="202122"/>
                </a:solidFill>
                <a:effectLst/>
                <a:latin typeface="Sakkal Majalla" panose="02000000000000000000" pitchFamily="2" charset="-78"/>
                <a:cs typeface="Sakkal Majalla" panose="02000000000000000000" pitchFamily="2" charset="-78"/>
              </a:rPr>
              <a:t>، وعلاقة الأعضاء ببعضها البعض ووصفها بشكل أدق ممن سبقه.</a:t>
            </a:r>
          </a:p>
          <a:p>
            <a:pPr marL="457200" indent="-457200" algn="r" rtl="1">
              <a:buFont typeface="Wingdings" panose="05000000000000000000" pitchFamily="2" charset="2"/>
              <a:buChar char="ü"/>
            </a:pPr>
            <a:endParaRPr lang="ar-JO" sz="3200" b="1" i="0" dirty="0">
              <a:solidFill>
                <a:srgbClr val="202122"/>
              </a:solidFill>
              <a:effectLst/>
              <a:latin typeface="Sakkal Majalla" panose="02000000000000000000" pitchFamily="2" charset="-78"/>
              <a:cs typeface="Sakkal Majalla" panose="02000000000000000000" pitchFamily="2" charset="-78"/>
            </a:endParaRPr>
          </a:p>
          <a:p>
            <a:pPr marL="457200" indent="-457200" algn="r" rtl="1">
              <a:buFont typeface="Wingdings" panose="05000000000000000000" pitchFamily="2" charset="2"/>
              <a:buChar char="ü"/>
            </a:pPr>
            <a:r>
              <a:rPr lang="ar-JO" sz="3200" b="1" i="0" dirty="0">
                <a:solidFill>
                  <a:srgbClr val="202122"/>
                </a:solidFill>
                <a:effectLst/>
                <a:latin typeface="Sakkal Majalla" panose="02000000000000000000" pitchFamily="2" charset="-78"/>
                <a:cs typeface="Sakkal Majalla" panose="02000000000000000000" pitchFamily="2" charset="-78"/>
              </a:rPr>
              <a:t>في نهاية القرن الرابع قبل الميلاد، كان أول استخدام للجثث البشرية في أبحاث تشريحية، عندما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6" tooltip="هيروفيلوس"/>
              </a:rPr>
              <a:t>هيروفيلوس</a:t>
            </a:r>
            <a:r>
              <a:rPr lang="ar-JO" sz="3200" b="1" i="0" dirty="0">
                <a:solidFill>
                  <a:srgbClr val="202122"/>
                </a:solidFill>
                <a:effectLst/>
                <a:latin typeface="Sakkal Majalla" panose="02000000000000000000" pitchFamily="2" charset="-78"/>
                <a:cs typeface="Sakkal Majalla" panose="02000000000000000000" pitchFamily="2" charset="-78"/>
              </a:rPr>
              <a:t>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7" tooltip="إيراسيستراتوس"/>
              </a:rPr>
              <a:t>واراسيستراتوس</a:t>
            </a:r>
            <a:r>
              <a:rPr lang="ar-JO" sz="3200" b="1" i="0" dirty="0">
                <a:solidFill>
                  <a:srgbClr val="202122"/>
                </a:solidFill>
                <a:effectLst/>
                <a:latin typeface="Sakkal Majalla" panose="02000000000000000000" pitchFamily="2" charset="-78"/>
                <a:cs typeface="Sakkal Majalla" panose="02000000000000000000" pitchFamily="2" charset="-78"/>
              </a:rPr>
              <a:t> حصلوا على إذن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8" tooltip="بطالمة"/>
              </a:rPr>
              <a:t>البطالمة</a:t>
            </a:r>
            <a:r>
              <a:rPr lang="ar-JO" sz="3200" b="1" i="0" dirty="0">
                <a:solidFill>
                  <a:srgbClr val="202122"/>
                </a:solidFill>
                <a:effectLst/>
                <a:latin typeface="Sakkal Majalla" panose="02000000000000000000" pitchFamily="2" charset="-78"/>
                <a:cs typeface="Sakkal Majalla" panose="02000000000000000000" pitchFamily="2" charset="-78"/>
              </a:rPr>
              <a:t> بتشريح مجرمي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9" tooltip="الإسكندرية"/>
              </a:rPr>
              <a:t>الإسكندرية</a:t>
            </a:r>
            <a:r>
              <a:rPr lang="ar-JO" sz="3200" b="1" i="0" dirty="0">
                <a:solidFill>
                  <a:srgbClr val="202122"/>
                </a:solidFill>
                <a:effectLst/>
                <a:latin typeface="Sakkal Majalla" panose="02000000000000000000" pitchFamily="2" charset="-78"/>
                <a:cs typeface="Sakkal Majalla" panose="02000000000000000000" pitchFamily="2" charset="-78"/>
              </a:rPr>
              <a:t> وهم أحياء.</a:t>
            </a:r>
          </a:p>
          <a:p>
            <a:pPr marL="457200" indent="-457200" algn="r" rtl="1">
              <a:buFont typeface="Wingdings" panose="05000000000000000000" pitchFamily="2" charset="2"/>
              <a:buChar char="ü"/>
            </a:pPr>
            <a:endParaRPr lang="ar-JO" sz="3200" b="1" i="0" dirty="0">
              <a:solidFill>
                <a:srgbClr val="202122"/>
              </a:solidFill>
              <a:effectLst/>
              <a:latin typeface="Sakkal Majalla" panose="02000000000000000000" pitchFamily="2" charset="-78"/>
              <a:cs typeface="Sakkal Majalla" panose="02000000000000000000" pitchFamily="2" charset="-78"/>
            </a:endParaRPr>
          </a:p>
          <a:p>
            <a:pPr marL="457200" indent="-457200" algn="r" rtl="1">
              <a:buFont typeface="Wingdings" panose="05000000000000000000" pitchFamily="2" charset="2"/>
              <a:buChar char="ü"/>
            </a:pPr>
            <a:r>
              <a:rPr lang="ar-JO" sz="3200" b="1" i="0" dirty="0">
                <a:solidFill>
                  <a:srgbClr val="202122"/>
                </a:solidFill>
                <a:effectLst/>
                <a:latin typeface="Sakkal Majalla" panose="02000000000000000000" pitchFamily="2" charset="-78"/>
                <a:cs typeface="Sakkal Majalla" panose="02000000000000000000" pitchFamily="2" charset="-78"/>
              </a:rPr>
              <a:t> كما صنع هيروفيلوس على وجه التحديد جسدًا مبنيًا على المعرفة التشريحية التي كانت أفضل بكثير ممن سبقه.</a:t>
            </a:r>
          </a:p>
        </p:txBody>
      </p:sp>
      <p:sp>
        <p:nvSpPr>
          <p:cNvPr id="5" name="TextBox 4">
            <a:extLst>
              <a:ext uri="{FF2B5EF4-FFF2-40B4-BE49-F238E27FC236}">
                <a16:creationId xmlns:a16="http://schemas.microsoft.com/office/drawing/2014/main" id="{06AC6F63-D576-4BB7-AF75-154B2A98A8EF}"/>
              </a:ext>
            </a:extLst>
          </p:cNvPr>
          <p:cNvSpPr txBox="1"/>
          <p:nvPr/>
        </p:nvSpPr>
        <p:spPr>
          <a:xfrm>
            <a:off x="7747780" y="145458"/>
            <a:ext cx="3759592" cy="707886"/>
          </a:xfrm>
          <a:prstGeom prst="rect">
            <a:avLst/>
          </a:prstGeom>
          <a:noFill/>
          <a:ln w="76200">
            <a:solidFill>
              <a:schemeClr val="accent1"/>
            </a:solidFill>
          </a:ln>
        </p:spPr>
        <p:txBody>
          <a:bodyPr wrap="square">
            <a:spAutoFit/>
          </a:bodyPr>
          <a:lstStyle/>
          <a:p>
            <a:r>
              <a:rPr kumimoji="0" lang="ar-JO" altLang="en-US" sz="4000" b="1" i="0" u="none" strike="noStrike" kern="0" cap="none" spc="0" normalizeH="0" baseline="0" noProof="0" dirty="0">
                <a:ln>
                  <a:noFill/>
                </a:ln>
                <a:solidFill>
                  <a:srgbClr val="FF0000"/>
                </a:solidFill>
                <a:effectLst/>
                <a:uLnTx/>
                <a:uFillTx/>
                <a:latin typeface="Arial"/>
                <a:ea typeface="+mj-ea"/>
                <a:cs typeface="Arial"/>
              </a:rPr>
              <a:t>التشريح عند الإغريق</a:t>
            </a:r>
            <a:endParaRPr lang="en-US" dirty="0">
              <a:solidFill>
                <a:srgbClr val="FF0000"/>
              </a:solidFill>
            </a:endParaRPr>
          </a:p>
        </p:txBody>
      </p:sp>
    </p:spTree>
    <p:extLst>
      <p:ext uri="{BB962C8B-B14F-4D97-AF65-F5344CB8AC3E}">
        <p14:creationId xmlns:p14="http://schemas.microsoft.com/office/powerpoint/2010/main" val="24968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99C279-18B9-4A81-8731-F237DE5504D1}"/>
              </a:ext>
            </a:extLst>
          </p:cNvPr>
          <p:cNvSpPr txBox="1"/>
          <p:nvPr/>
        </p:nvSpPr>
        <p:spPr>
          <a:xfrm>
            <a:off x="173501" y="1117778"/>
            <a:ext cx="11648049" cy="3600986"/>
          </a:xfrm>
          <a:prstGeom prst="rect">
            <a:avLst/>
          </a:prstGeom>
          <a:noFill/>
        </p:spPr>
        <p:txBody>
          <a:bodyPr wrap="square">
            <a:spAutoFit/>
          </a:bodyPr>
          <a:lstStyle/>
          <a:p>
            <a:pPr algn="r" rtl="1"/>
            <a:r>
              <a:rPr lang="ar-JO" sz="3600" b="1" i="0" dirty="0">
                <a:solidFill>
                  <a:srgbClr val="FF0000"/>
                </a:solidFill>
                <a:effectLst/>
                <a:latin typeface="Sakkal Majalla" panose="02000000000000000000" pitchFamily="2" charset="-78"/>
                <a:cs typeface="Sakkal Majalla" panose="02000000000000000000" pitchFamily="2" charset="-78"/>
              </a:rPr>
              <a:t>جالينوس</a:t>
            </a:r>
            <a:r>
              <a:rPr lang="en-US" sz="3600" b="1" dirty="0">
                <a:solidFill>
                  <a:srgbClr val="FF0000"/>
                </a:solidFill>
                <a:latin typeface="Sakkal Majalla" panose="02000000000000000000" pitchFamily="2" charset="-78"/>
                <a:cs typeface="Sakkal Majalla" panose="02000000000000000000" pitchFamily="2" charset="-78"/>
              </a:rPr>
              <a:t>:</a:t>
            </a:r>
            <a:endParaRPr lang="ar-JO" sz="3600" b="1" i="0" dirty="0">
              <a:solidFill>
                <a:srgbClr val="FF0000"/>
              </a:solidFill>
              <a:effectLst/>
              <a:latin typeface="Sakkal Majalla" panose="02000000000000000000" pitchFamily="2" charset="-78"/>
              <a:cs typeface="Sakkal Majalla" panose="02000000000000000000" pitchFamily="2" charset="-78"/>
            </a:endParaRPr>
          </a:p>
          <a:p>
            <a:pPr algn="r" rtl="1"/>
            <a:r>
              <a:rPr lang="ar-JO" sz="3200" b="1" i="0" dirty="0">
                <a:solidFill>
                  <a:srgbClr val="202122"/>
                </a:solidFill>
                <a:effectLst/>
                <a:latin typeface="Sakkal Majalla" panose="02000000000000000000" pitchFamily="2" charset="-78"/>
                <a:cs typeface="Sakkal Majalla" panose="02000000000000000000" pitchFamily="2" charset="-78"/>
              </a:rPr>
              <a:t>أما آخر عظماء التشريح في العصور القديمة، فهو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2" tooltip="جالينوس"/>
              </a:rPr>
              <a:t>جالينوس</a:t>
            </a:r>
            <a:r>
              <a:rPr lang="ar-JO" sz="3200" b="1" i="0" dirty="0">
                <a:solidFill>
                  <a:srgbClr val="202122"/>
                </a:solidFill>
                <a:effectLst/>
                <a:latin typeface="Sakkal Majalla" panose="02000000000000000000" pitchFamily="2" charset="-78"/>
                <a:cs typeface="Sakkal Majalla" panose="02000000000000000000" pitchFamily="2" charset="-78"/>
              </a:rPr>
              <a:t> الذي عاش في القرن الثاني الميلادي. اعتمد جالينيوس في كثير من معلوماته على العصور السابقة، وأكمل أبحاثًا عن وظائف الأعضاء عن طريق تشريح الحيوانات وهي حية. وبسبب عدم توفر عينات بشرية، فقد طُبّقت اكتشافاته على أجسام الحيوانات على الإنسان. كانت أغلب مجموعة رسوماته على تشريح الكلاب، وهي التي استخدمت كمرجع للتشريح لـ 1500 سنة. نص الكتاب الأصلي فُقد منذ زمن طويل، وكانت أعماله معروفة فقط في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3" tooltip="عصر النهضة"/>
              </a:rPr>
              <a:t>عصر النهضة</a:t>
            </a:r>
            <a:r>
              <a:rPr lang="ar-JO" sz="3200" b="1" i="0" dirty="0">
                <a:solidFill>
                  <a:srgbClr val="202122"/>
                </a:solidFill>
                <a:effectLst/>
                <a:latin typeface="Sakkal Majalla" panose="02000000000000000000" pitchFamily="2" charset="-78"/>
                <a:cs typeface="Sakkal Majalla" panose="02000000000000000000" pitchFamily="2" charset="-78"/>
              </a:rPr>
              <a:t> الذين نقلوها عن الأطباء </a:t>
            </a:r>
            <a:r>
              <a:rPr lang="ar-JO" sz="3200" b="1" i="0" u="none" strike="noStrike" dirty="0">
                <a:solidFill>
                  <a:srgbClr val="0B0080"/>
                </a:solidFill>
                <a:effectLst/>
                <a:latin typeface="Sakkal Majalla" panose="02000000000000000000" pitchFamily="2" charset="-78"/>
                <a:cs typeface="Sakkal Majalla" panose="02000000000000000000" pitchFamily="2" charset="-78"/>
                <a:hlinkClick r:id="rId4" tooltip="العصر الذهبي للإسلام"/>
              </a:rPr>
              <a:t>العرب</a:t>
            </a:r>
            <a:r>
              <a:rPr lang="ar-JO" sz="3200" b="1" i="0" dirty="0">
                <a:solidFill>
                  <a:srgbClr val="202122"/>
                </a:solidFill>
                <a:effectLst/>
                <a:latin typeface="Sakkal Majalla" panose="02000000000000000000" pitchFamily="2" charset="-78"/>
                <a:cs typeface="Sakkal Majalla" panose="02000000000000000000" pitchFamily="2" charset="-78"/>
              </a:rPr>
              <a:t>.</a:t>
            </a:r>
          </a:p>
        </p:txBody>
      </p:sp>
      <p:sp>
        <p:nvSpPr>
          <p:cNvPr id="5" name="TextBox 4">
            <a:extLst>
              <a:ext uri="{FF2B5EF4-FFF2-40B4-BE49-F238E27FC236}">
                <a16:creationId xmlns:a16="http://schemas.microsoft.com/office/drawing/2014/main" id="{61EF164F-EFB7-4D99-AA75-5DD1A13AA5AF}"/>
              </a:ext>
            </a:extLst>
          </p:cNvPr>
          <p:cNvSpPr txBox="1"/>
          <p:nvPr/>
        </p:nvSpPr>
        <p:spPr>
          <a:xfrm>
            <a:off x="7747780" y="215798"/>
            <a:ext cx="3759592" cy="707886"/>
          </a:xfrm>
          <a:prstGeom prst="rect">
            <a:avLst/>
          </a:prstGeom>
          <a:noFill/>
          <a:ln w="76200">
            <a:solidFill>
              <a:schemeClr val="accent1"/>
            </a:solidFill>
          </a:ln>
        </p:spPr>
        <p:txBody>
          <a:bodyPr wrap="square">
            <a:spAutoFit/>
          </a:bodyPr>
          <a:lstStyle/>
          <a:p>
            <a:r>
              <a:rPr kumimoji="0" lang="ar-JO" altLang="en-US" sz="4000" b="1" i="0" u="none" strike="noStrike" kern="0" cap="none" spc="0" normalizeH="0" baseline="0" noProof="0" dirty="0">
                <a:ln>
                  <a:noFill/>
                </a:ln>
                <a:solidFill>
                  <a:srgbClr val="FF0000"/>
                </a:solidFill>
                <a:effectLst/>
                <a:uLnTx/>
                <a:uFillTx/>
                <a:latin typeface="Arial"/>
                <a:ea typeface="+mj-ea"/>
                <a:cs typeface="Arial"/>
              </a:rPr>
              <a:t>التشريح عند الإغريق</a:t>
            </a:r>
            <a:endParaRPr lang="en-US" dirty="0">
              <a:solidFill>
                <a:srgbClr val="FF0000"/>
              </a:solidFill>
            </a:endParaRPr>
          </a:p>
        </p:txBody>
      </p:sp>
    </p:spTree>
    <p:extLst>
      <p:ext uri="{BB962C8B-B14F-4D97-AF65-F5344CB8AC3E}">
        <p14:creationId xmlns:p14="http://schemas.microsoft.com/office/powerpoint/2010/main" val="794343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B2094D-598A-4C3F-9711-38BC0E686175}"/>
              </a:ext>
            </a:extLst>
          </p:cNvPr>
          <p:cNvSpPr txBox="1"/>
          <p:nvPr/>
        </p:nvSpPr>
        <p:spPr>
          <a:xfrm>
            <a:off x="126609" y="998808"/>
            <a:ext cx="11690253" cy="6124754"/>
          </a:xfrm>
          <a:prstGeom prst="rect">
            <a:avLst/>
          </a:prstGeom>
          <a:noFill/>
        </p:spPr>
        <p:txBody>
          <a:bodyPr wrap="square">
            <a:spAutoFit/>
          </a:bodyPr>
          <a:lstStyle/>
          <a:p>
            <a:pPr algn="r" rtl="1" eaLnBrk="1" hangingPunct="1">
              <a:buFont typeface="Wingdings" panose="05000000000000000000" pitchFamily="2" charset="2"/>
              <a:buChar char="v"/>
              <a:defRPr/>
            </a:pPr>
            <a:r>
              <a:rPr lang="ar-JO" sz="2800" b="1" dirty="0"/>
              <a:t> ذكر جالينوس ان إليانس ميكياس الذي عاش في القرن الثاني قبل الميلاد كان أقدم طبيب درسه. كما إعترف بالفضل الكبير للتعليم الذي حصل عليه من ابقراط و خاصة بما يخص الأخلاط.</a:t>
            </a:r>
          </a:p>
          <a:p>
            <a:pPr algn="r" rtl="1" eaLnBrk="1" hangingPunct="1">
              <a:buFont typeface="Wingdings" panose="05000000000000000000" pitchFamily="2" charset="2"/>
              <a:buChar char="v"/>
              <a:defRPr/>
            </a:pPr>
            <a:endParaRPr lang="ar-JO" sz="2800" b="1" dirty="0"/>
          </a:p>
          <a:p>
            <a:pPr marL="230188" indent="-457200" algn="r" rtl="1" eaLnBrk="1" hangingPunct="1">
              <a:buFont typeface="Wingdings" panose="05000000000000000000" pitchFamily="2" charset="2"/>
              <a:buChar char="v"/>
              <a:defRPr/>
            </a:pPr>
            <a:r>
              <a:rPr lang="ar-JO" sz="2800" b="1" dirty="0"/>
              <a:t>وشدد جالينوس على أهمية التشريح و الفسلجة التجريبية الذي يعتبر هو موجدها. واعتبر الدم يسير مدا فجزرا في الأوعية الدموية </a:t>
            </a:r>
          </a:p>
          <a:p>
            <a:pPr marL="230188" indent="-457200" algn="r" rtl="1" eaLnBrk="1" hangingPunct="1">
              <a:buFont typeface="Wingdings" panose="05000000000000000000" pitchFamily="2" charset="2"/>
              <a:buChar char="v"/>
              <a:defRPr/>
            </a:pPr>
            <a:endParaRPr lang="en-US" sz="2800" b="1" dirty="0"/>
          </a:p>
          <a:p>
            <a:pPr algn="r" rtl="1" eaLnBrk="1" hangingPunct="1">
              <a:buFont typeface="Wingdings" panose="05000000000000000000" pitchFamily="2" charset="2"/>
              <a:buChar char="v"/>
              <a:defRPr/>
            </a:pPr>
            <a:r>
              <a:rPr lang="ar-JO" sz="2800" b="1" dirty="0"/>
              <a:t>ويعتبر جالينوس من أشهر الا طباء بعد ابوقراط  وذلك بسبب دراساته المتعمقة في التشريح و الفسلجة. و قد عاش في الفترة ما بين </a:t>
            </a:r>
            <a:r>
              <a:rPr lang="ar-JO" sz="2800" b="1" dirty="0">
                <a:solidFill>
                  <a:srgbClr val="FF0000"/>
                </a:solidFill>
              </a:rPr>
              <a:t>200</a:t>
            </a:r>
            <a:r>
              <a:rPr lang="ar-JO" sz="2800" b="1" dirty="0"/>
              <a:t> </a:t>
            </a:r>
            <a:r>
              <a:rPr lang="ar-JO" sz="2800" b="1" dirty="0">
                <a:solidFill>
                  <a:srgbClr val="FF0000"/>
                </a:solidFill>
              </a:rPr>
              <a:t>– 130 قبل الميلاد</a:t>
            </a:r>
            <a:r>
              <a:rPr lang="ar-JO" sz="2800" b="1" dirty="0"/>
              <a:t>.</a:t>
            </a:r>
          </a:p>
          <a:p>
            <a:pPr algn="r" rtl="1" eaLnBrk="1" hangingPunct="1">
              <a:buFont typeface="Wingdings" panose="05000000000000000000" pitchFamily="2" charset="2"/>
              <a:buChar char="v"/>
              <a:defRPr/>
            </a:pPr>
            <a:endParaRPr lang="ar-JO" sz="2800" b="1" dirty="0"/>
          </a:p>
          <a:p>
            <a:pPr algn="r" rtl="1" eaLnBrk="1" hangingPunct="1">
              <a:buFont typeface="Wingdings" panose="05000000000000000000" pitchFamily="2" charset="2"/>
              <a:buChar char="v"/>
              <a:defRPr/>
            </a:pPr>
            <a:r>
              <a:rPr lang="ar-JO" sz="2800" b="1" dirty="0"/>
              <a:t>واعتمدت كتابته في التشريح و الفسلجة المرجع الرئيسي حتى القرن السادس عشر.</a:t>
            </a:r>
            <a:endParaRPr lang="en-US" sz="2800" b="1" dirty="0"/>
          </a:p>
          <a:p>
            <a:pPr algn="r" rtl="1" eaLnBrk="1" hangingPunct="1">
              <a:buFont typeface="Wingdings" panose="05000000000000000000" pitchFamily="2" charset="2"/>
              <a:buChar char="v"/>
              <a:defRPr/>
            </a:pPr>
            <a:endParaRPr lang="en-US" sz="2800" b="1" dirty="0"/>
          </a:p>
          <a:p>
            <a:pPr marL="457200" indent="-457200" algn="r" rtl="1">
              <a:buFont typeface="Wingdings" panose="05000000000000000000" pitchFamily="2" charset="2"/>
              <a:buChar char="v"/>
            </a:pPr>
            <a:r>
              <a:rPr lang="ar-JO" altLang="en-US" sz="2800" b="1" dirty="0"/>
              <a:t>كذلك أعتبر أول إختصاصي في علم الأعصاب التجريبي   </a:t>
            </a:r>
            <a:r>
              <a:rPr lang="en-US" altLang="en-US" sz="2800" b="1" dirty="0">
                <a:cs typeface="Times New Roman" panose="02020603050405020304" pitchFamily="18" charset="0"/>
              </a:rPr>
              <a:t>First Experimental Neurologist</a:t>
            </a:r>
            <a:r>
              <a:rPr lang="ar-JO" altLang="en-US" sz="2800" b="1" dirty="0">
                <a:cs typeface="Times New Roman" panose="02020603050405020304" pitchFamily="18" charset="0"/>
              </a:rPr>
              <a:t>         </a:t>
            </a:r>
          </a:p>
          <a:p>
            <a:pPr algn="r" rtl="1" eaLnBrk="1" hangingPunct="1"/>
            <a:r>
              <a:rPr lang="ar-JO" altLang="en-US" sz="2800" b="1" dirty="0">
                <a:cs typeface="Times New Roman" panose="02020603050405020304" pitchFamily="18" charset="0"/>
              </a:rPr>
              <a:t>و قد وصف الأعصاب القحفية وشَرّحها.</a:t>
            </a:r>
          </a:p>
          <a:p>
            <a:pPr algn="r" rtl="1" eaLnBrk="1" hangingPunct="1">
              <a:buFont typeface="Wingdings" panose="05000000000000000000" pitchFamily="2" charset="2"/>
              <a:buChar char="v"/>
              <a:defRPr/>
            </a:pPr>
            <a:endParaRPr lang="ar-JO" sz="2800" b="1" dirty="0"/>
          </a:p>
        </p:txBody>
      </p:sp>
      <p:sp>
        <p:nvSpPr>
          <p:cNvPr id="5" name="TextBox 4">
            <a:extLst>
              <a:ext uri="{FF2B5EF4-FFF2-40B4-BE49-F238E27FC236}">
                <a16:creationId xmlns:a16="http://schemas.microsoft.com/office/drawing/2014/main" id="{8E344963-AF8F-4199-9079-B9A5D84AB914}"/>
              </a:ext>
            </a:extLst>
          </p:cNvPr>
          <p:cNvSpPr txBox="1"/>
          <p:nvPr/>
        </p:nvSpPr>
        <p:spPr>
          <a:xfrm>
            <a:off x="7747780" y="215798"/>
            <a:ext cx="3759592" cy="707886"/>
          </a:xfrm>
          <a:prstGeom prst="rect">
            <a:avLst/>
          </a:prstGeom>
          <a:noFill/>
          <a:ln w="76200">
            <a:solidFill>
              <a:schemeClr val="accent1"/>
            </a:solidFill>
          </a:ln>
        </p:spPr>
        <p:txBody>
          <a:bodyPr wrap="square">
            <a:spAutoFit/>
          </a:bodyPr>
          <a:lstStyle/>
          <a:p>
            <a:r>
              <a:rPr kumimoji="0" lang="ar-JO" altLang="en-US" sz="4000" b="1" i="0" u="none" strike="noStrike" kern="0" cap="none" spc="0" normalizeH="0" baseline="0" noProof="0" dirty="0">
                <a:ln>
                  <a:noFill/>
                </a:ln>
                <a:solidFill>
                  <a:srgbClr val="FF0000"/>
                </a:solidFill>
                <a:effectLst/>
                <a:uLnTx/>
                <a:uFillTx/>
                <a:latin typeface="Arial"/>
                <a:ea typeface="+mj-ea"/>
                <a:cs typeface="Arial"/>
              </a:rPr>
              <a:t>التشريح عند الإغريق</a:t>
            </a:r>
            <a:endParaRPr lang="en-US" dirty="0">
              <a:solidFill>
                <a:srgbClr val="FF0000"/>
              </a:solidFill>
            </a:endParaRPr>
          </a:p>
        </p:txBody>
      </p:sp>
    </p:spTree>
    <p:extLst>
      <p:ext uri="{BB962C8B-B14F-4D97-AF65-F5344CB8AC3E}">
        <p14:creationId xmlns:p14="http://schemas.microsoft.com/office/powerpoint/2010/main" val="385429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D216C-295A-4B19-BB66-4D02963F1B14}"/>
              </a:ext>
            </a:extLst>
          </p:cNvPr>
          <p:cNvSpPr txBox="1"/>
          <p:nvPr/>
        </p:nvSpPr>
        <p:spPr>
          <a:xfrm>
            <a:off x="154745" y="1126392"/>
            <a:ext cx="11802793" cy="4327338"/>
          </a:xfrm>
          <a:prstGeom prst="rect">
            <a:avLst/>
          </a:prstGeom>
          <a:noFill/>
        </p:spPr>
        <p:txBody>
          <a:bodyPr wrap="square">
            <a:spAutoFit/>
          </a:bodyPr>
          <a:lstStyle/>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ar-JO"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اما في التشريح المقارن  </a:t>
            </a:r>
            <a:r>
              <a:rPr kumimoji="0" lang="en-US"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Comparative Anatomy</a:t>
            </a:r>
            <a:r>
              <a:rPr kumimoji="0" lang="ar-JO"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 فإن لمشاهدات كل من أرسطو و أبوقراط  في كل من القرن الرابع و الثالث قبل الميلاد في المقارنة بين الإنسان و القردة من الناحية الوصفية الخارجية أي الشكلية فله أهمية لا يمكن إهماله, أثبتها جالينوس بالتشريح العياني </a:t>
            </a:r>
            <a:r>
              <a:rPr kumimoji="0" lang="en-US"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Gross</a:t>
            </a:r>
            <a:endParaRPr kumimoji="0" lang="ar-JO"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R="0" lvl="0" algn="r" defTabSz="914400" rtl="1" eaLnBrk="1" fontAlgn="base" latinLnBrk="0" hangingPunct="1">
              <a:lnSpc>
                <a:spcPct val="100000"/>
              </a:lnSpc>
              <a:spcBef>
                <a:spcPct val="20000"/>
              </a:spcBef>
              <a:spcAft>
                <a:spcPct val="0"/>
              </a:spcAft>
              <a:buClrTx/>
              <a:buSzTx/>
              <a:tabLst/>
              <a:defRPr/>
            </a:pPr>
            <a:r>
              <a:rPr kumimoji="0" lang="en-US"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 Anatomical Dissection</a:t>
            </a:r>
            <a:endParaRPr kumimoji="0" lang="ar-JO"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n-US"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ar-JO"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و بإمتهانه للطب و بتشريحه القردة و الخناير جعلته أقدم و أعرق طبيب في زمانه. وقد شرح القردة و الخنازير المعتلة و الصحيحة كي يجد الرابط أو العلاقة بين العلامات السريرية و العضو المصاب. وقد </a:t>
            </a:r>
            <a:r>
              <a:rPr kumimoji="0" lang="ar-JO" altLang="en-US" sz="32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درس جالينوس التشريح في الإسكندرية في القرن الثاني </a:t>
            </a:r>
            <a:r>
              <a:rPr kumimoji="0" lang="ar-JO"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وبعد ذلك شرح حيوانات متعددة.</a:t>
            </a:r>
          </a:p>
        </p:txBody>
      </p:sp>
      <p:sp>
        <p:nvSpPr>
          <p:cNvPr id="5" name="TextBox 4">
            <a:extLst>
              <a:ext uri="{FF2B5EF4-FFF2-40B4-BE49-F238E27FC236}">
                <a16:creationId xmlns:a16="http://schemas.microsoft.com/office/drawing/2014/main" id="{F3A4D0C1-2C7D-4EB3-899A-F951DC4272D7}"/>
              </a:ext>
            </a:extLst>
          </p:cNvPr>
          <p:cNvSpPr txBox="1"/>
          <p:nvPr/>
        </p:nvSpPr>
        <p:spPr>
          <a:xfrm>
            <a:off x="7747780" y="215798"/>
            <a:ext cx="3759592" cy="707886"/>
          </a:xfrm>
          <a:prstGeom prst="rect">
            <a:avLst/>
          </a:prstGeom>
          <a:noFill/>
          <a:ln w="76200">
            <a:solidFill>
              <a:schemeClr val="accent1"/>
            </a:solidFill>
          </a:ln>
        </p:spPr>
        <p:txBody>
          <a:bodyPr wrap="square">
            <a:spAutoFit/>
          </a:bodyPr>
          <a:lstStyle/>
          <a:p>
            <a:r>
              <a:rPr kumimoji="0" lang="ar-JO" altLang="en-US" sz="4000" b="1" i="0" u="none" strike="noStrike" kern="0" cap="none" spc="0" normalizeH="0" baseline="0" noProof="0" dirty="0">
                <a:ln>
                  <a:noFill/>
                </a:ln>
                <a:solidFill>
                  <a:srgbClr val="FF0000"/>
                </a:solidFill>
                <a:effectLst/>
                <a:uLnTx/>
                <a:uFillTx/>
                <a:latin typeface="Arial"/>
                <a:ea typeface="+mj-ea"/>
                <a:cs typeface="Arial"/>
              </a:rPr>
              <a:t>التشريح عند الإغريق</a:t>
            </a:r>
            <a:endParaRPr lang="en-US" dirty="0">
              <a:solidFill>
                <a:srgbClr val="FF0000"/>
              </a:solidFill>
            </a:endParaRPr>
          </a:p>
        </p:txBody>
      </p:sp>
    </p:spTree>
    <p:extLst>
      <p:ext uri="{BB962C8B-B14F-4D97-AF65-F5344CB8AC3E}">
        <p14:creationId xmlns:p14="http://schemas.microsoft.com/office/powerpoint/2010/main" val="235338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D31895-FBC3-4C72-8816-0B9CA926EAE0}"/>
              </a:ext>
            </a:extLst>
          </p:cNvPr>
          <p:cNvSpPr txBox="1"/>
          <p:nvPr/>
        </p:nvSpPr>
        <p:spPr>
          <a:xfrm>
            <a:off x="112544" y="609151"/>
            <a:ext cx="11774658" cy="4401205"/>
          </a:xfrm>
          <a:prstGeom prst="rect">
            <a:avLst/>
          </a:prstGeom>
          <a:noFill/>
        </p:spPr>
        <p:txBody>
          <a:bodyPr wrap="square">
            <a:spAutoFit/>
          </a:bodyPr>
          <a:lstStyle/>
          <a:p>
            <a:pPr algn="r" rtl="1" eaLnBrk="1" hangingPunct="1"/>
            <a:endParaRPr lang="ar-JO" altLang="en-US" sz="2800" b="1" dirty="0">
              <a:cs typeface="Times New Roman" panose="02020603050405020304" pitchFamily="18" charset="0"/>
            </a:endParaRPr>
          </a:p>
          <a:p>
            <a:pPr marL="457200" indent="-457200" algn="r" rtl="1" eaLnBrk="1" hangingPunct="1">
              <a:buFont typeface="Wingdings" panose="05000000000000000000" pitchFamily="2" charset="2"/>
              <a:buChar char="v"/>
            </a:pPr>
            <a:r>
              <a:rPr lang="ar-JO" altLang="en-US" sz="2800" b="1" dirty="0">
                <a:cs typeface="Times New Roman" panose="02020603050405020304" pitchFamily="18" charset="0"/>
              </a:rPr>
              <a:t> أما أول تشريح</a:t>
            </a:r>
            <a:r>
              <a:rPr kumimoji="0" lang="ar-JO" altLang="en-US" sz="2800" b="1" i="0" u="none" strike="noStrike" kern="1200" cap="none" spc="0" normalizeH="0" baseline="0" noProof="0" dirty="0">
                <a:ln>
                  <a:noFill/>
                </a:ln>
                <a:solidFill>
                  <a:prstClr val="black"/>
                </a:solidFill>
                <a:effectLst/>
                <a:uLnTx/>
                <a:uFillTx/>
                <a:cs typeface="Times New Roman" panose="02020603050405020304" pitchFamily="18" charset="0"/>
              </a:rPr>
              <a:t> مرضي أو إمراضي  </a:t>
            </a:r>
            <a:r>
              <a:rPr lang="en-US" altLang="en-US" sz="2800" b="1" dirty="0">
                <a:cs typeface="Times New Roman" panose="02020603050405020304" pitchFamily="18" charset="0"/>
              </a:rPr>
              <a:t> Postmortem Study</a:t>
            </a:r>
            <a:r>
              <a:rPr lang="ar-JO" altLang="en-US" sz="2800" b="1" dirty="0">
                <a:cs typeface="Times New Roman" panose="02020603050405020304" pitchFamily="18" charset="0"/>
              </a:rPr>
              <a:t>     </a:t>
            </a:r>
            <a:r>
              <a:rPr kumimoji="0" lang="ar-JO" altLang="en-US" sz="2800" b="1" i="0" u="none" strike="noStrike" kern="1200" cap="none" spc="0" normalizeH="0" baseline="0" noProof="0" dirty="0">
                <a:ln>
                  <a:noFill/>
                </a:ln>
                <a:solidFill>
                  <a:prstClr val="black"/>
                </a:solidFill>
                <a:effectLst/>
                <a:uLnTx/>
                <a:uFillTx/>
                <a:cs typeface="Times New Roman" panose="02020603050405020304" pitchFamily="18" charset="0"/>
              </a:rPr>
              <a:t> </a:t>
            </a:r>
            <a:endParaRPr lang="ar-JO" altLang="en-US" sz="2800" b="1" dirty="0">
              <a:cs typeface="Times New Roman" panose="02020603050405020304" pitchFamily="18" charset="0"/>
            </a:endParaRPr>
          </a:p>
          <a:p>
            <a:pPr algn="r" eaLnBrk="1" hangingPunct="1"/>
            <a:r>
              <a:rPr lang="ar-JO" altLang="en-US" sz="2800" b="1" dirty="0">
                <a:cs typeface="Times New Roman" panose="02020603050405020304" pitchFamily="18" charset="0"/>
              </a:rPr>
              <a:t>فقد جرى في سنة </a:t>
            </a:r>
            <a:r>
              <a:rPr lang="ar-JO" altLang="en-US" sz="2800" b="1" dirty="0">
                <a:solidFill>
                  <a:srgbClr val="FF0000"/>
                </a:solidFill>
                <a:cs typeface="Times New Roman" panose="02020603050405020304" pitchFamily="18" charset="0"/>
              </a:rPr>
              <a:t>300 ق. م</a:t>
            </a:r>
            <a:r>
              <a:rPr lang="ar-JO" altLang="en-US" sz="2800" b="1" dirty="0">
                <a:cs typeface="Times New Roman" panose="02020603050405020304" pitchFamily="18" charset="0"/>
              </a:rPr>
              <a:t>. على يد </a:t>
            </a:r>
            <a:r>
              <a:rPr lang="ar-JO" altLang="en-US" sz="2800" b="1" dirty="0">
                <a:solidFill>
                  <a:srgbClr val="C00000"/>
                </a:solidFill>
                <a:cs typeface="Times New Roman" panose="02020603050405020304" pitchFamily="18" charset="0"/>
              </a:rPr>
              <a:t>هيروفيلس و اراسسراتس الإسكندرانيان</a:t>
            </a:r>
            <a:r>
              <a:rPr lang="ar-JO" altLang="en-US" sz="2800" b="1" dirty="0">
                <a:cs typeface="Times New Roman" panose="02020603050405020304" pitchFamily="18" charset="0"/>
              </a:rPr>
              <a:t>. </a:t>
            </a:r>
          </a:p>
          <a:p>
            <a:pPr algn="r" eaLnBrk="1" hangingPunct="1"/>
            <a:r>
              <a:rPr lang="ar-JO" altLang="en-US" sz="2800" b="1" dirty="0">
                <a:cs typeface="Times New Roman" panose="02020603050405020304" pitchFamily="18" charset="0"/>
              </a:rPr>
              <a:t>و يستدل من إسميهما أنهما يونانيان</a:t>
            </a:r>
            <a:r>
              <a:rPr lang="en-US" altLang="en-US" sz="2800" b="1" dirty="0">
                <a:cs typeface="Times New Roman" panose="02020603050405020304" pitchFamily="18" charset="0"/>
              </a:rPr>
              <a:t> The Alexandrians </a:t>
            </a:r>
            <a:r>
              <a:rPr lang="en-GB" altLang="en-US" sz="2800" b="1" dirty="0">
                <a:cs typeface="Times New Roman" panose="02020603050405020304" pitchFamily="18" charset="0"/>
              </a:rPr>
              <a:t>Herophilus &amp; Erasistratus</a:t>
            </a:r>
            <a:endParaRPr lang="ar-JO" altLang="en-US" sz="2800" b="1" dirty="0">
              <a:cs typeface="Times New Roman" panose="02020603050405020304" pitchFamily="18" charset="0"/>
            </a:endParaRPr>
          </a:p>
          <a:p>
            <a:pPr algn="r" eaLnBrk="1" hangingPunct="1"/>
            <a:endParaRPr lang="ar-JO" altLang="en-US" sz="2800" b="1" dirty="0">
              <a:cs typeface="Times New Roman" panose="02020603050405020304" pitchFamily="18" charset="0"/>
            </a:endParaRPr>
          </a:p>
          <a:p>
            <a:pPr marL="457200" indent="-457200" algn="r" rtl="1">
              <a:buFont typeface="Wingdings" panose="05000000000000000000" pitchFamily="2" charset="2"/>
              <a:buChar char="v"/>
            </a:pPr>
            <a:r>
              <a:rPr kumimoji="0" lang="ar-JO" altLang="en-US" sz="2800" b="1" i="0" u="none" strike="noStrike" kern="0" cap="none" spc="0" normalizeH="0" baseline="0" noProof="0" dirty="0">
                <a:ln>
                  <a:noFill/>
                </a:ln>
                <a:solidFill>
                  <a:srgbClr val="000000"/>
                </a:solidFill>
                <a:effectLst/>
                <a:uLnTx/>
                <a:uFillTx/>
                <a:cs typeface="Times New Roman" panose="02020603050405020304" pitchFamily="18" charset="0"/>
              </a:rPr>
              <a:t>ولم تتم إيجاد العلاقة بين العلامات السريرية و الأعراض المرضية و إرتباطها بالعضو المصاب إلا بعد مائة سنة تقريبا أي في سنة 200  قبل الميلاد و </a:t>
            </a:r>
            <a:r>
              <a:rPr kumimoji="0" lang="ar-JO" altLang="en-US" sz="2800" b="1" i="0" u="none" strike="noStrike" kern="0" cap="none" spc="0" normalizeH="0" baseline="0" noProof="0" dirty="0">
                <a:ln>
                  <a:noFill/>
                </a:ln>
                <a:solidFill>
                  <a:srgbClr val="000000"/>
                </a:solidFill>
                <a:effectLst/>
                <a:uLnTx/>
                <a:uFillTx/>
                <a:cs typeface="Arial"/>
              </a:rPr>
              <a:t>من قبل جالينوس</a:t>
            </a:r>
            <a:endParaRPr kumimoji="0" lang="ar-JO" altLang="en-US" sz="2800" b="1" i="0" u="none" strike="noStrike" kern="0" cap="none" spc="0" normalizeH="0" baseline="0" noProof="0" dirty="0">
              <a:ln>
                <a:noFill/>
              </a:ln>
              <a:solidFill>
                <a:srgbClr val="000000"/>
              </a:solidFill>
              <a:effectLst/>
              <a:uLnTx/>
              <a:uFillTx/>
              <a:cs typeface="Times New Roman" panose="02020603050405020304" pitchFamily="18" charset="0"/>
            </a:endParaRPr>
          </a:p>
          <a:p>
            <a:pPr marL="457200" indent="-457200" algn="r" eaLnBrk="1" hangingPunct="1">
              <a:buFont typeface="Wingdings" panose="05000000000000000000" pitchFamily="2" charset="2"/>
              <a:buChar char="v"/>
            </a:pPr>
            <a:endParaRPr lang="ar-JO" altLang="en-US" sz="2800" b="1" dirty="0">
              <a:cs typeface="Times New Roman" panose="02020603050405020304" pitchFamily="18" charset="0"/>
            </a:endParaRPr>
          </a:p>
          <a:p>
            <a:pPr marL="457200" indent="-457200" algn="r" rtl="1" eaLnBrk="1" hangingPunct="1">
              <a:buFont typeface="Wingdings" panose="05000000000000000000" pitchFamily="2" charset="2"/>
              <a:buChar char="v"/>
            </a:pPr>
            <a:r>
              <a:rPr kumimoji="0" lang="ar-JO" altLang="en-US" sz="2800" b="1" i="0" u="none" strike="noStrike" kern="0" cap="none" spc="0" normalizeH="0" baseline="0" noProof="0" dirty="0">
                <a:ln>
                  <a:noFill/>
                </a:ln>
                <a:solidFill>
                  <a:srgbClr val="000000"/>
                </a:solidFill>
                <a:effectLst/>
                <a:uLnTx/>
                <a:uFillTx/>
                <a:cs typeface="Times New Roman" panose="02020603050405020304" pitchFamily="18" charset="0"/>
              </a:rPr>
              <a:t>وقد شرح القردة و الخنازير المعتلة و الصحيحة كي يجد الرابط أو العلاقة بين العلامات السريرية و العضو المصاب</a:t>
            </a:r>
            <a:endParaRPr lang="en-GB" altLang="en-US" sz="2800" b="1" dirty="0">
              <a:cs typeface="Times New Roman" panose="02020603050405020304" pitchFamily="18" charset="0"/>
            </a:endParaRPr>
          </a:p>
        </p:txBody>
      </p:sp>
      <p:sp>
        <p:nvSpPr>
          <p:cNvPr id="5" name="TextBox 4">
            <a:extLst>
              <a:ext uri="{FF2B5EF4-FFF2-40B4-BE49-F238E27FC236}">
                <a16:creationId xmlns:a16="http://schemas.microsoft.com/office/drawing/2014/main" id="{BD458841-2A5F-4F38-B7FD-B65CB4A904CF}"/>
              </a:ext>
            </a:extLst>
          </p:cNvPr>
          <p:cNvSpPr txBox="1"/>
          <p:nvPr/>
        </p:nvSpPr>
        <p:spPr>
          <a:xfrm>
            <a:off x="7747780" y="159528"/>
            <a:ext cx="3759592" cy="707886"/>
          </a:xfrm>
          <a:prstGeom prst="rect">
            <a:avLst/>
          </a:prstGeom>
          <a:noFill/>
          <a:ln w="76200">
            <a:solidFill>
              <a:schemeClr val="accent1"/>
            </a:solidFill>
          </a:ln>
        </p:spPr>
        <p:txBody>
          <a:bodyPr wrap="square">
            <a:spAutoFit/>
          </a:bodyPr>
          <a:lstStyle/>
          <a:p>
            <a:r>
              <a:rPr kumimoji="0" lang="ar-JO" altLang="en-US" sz="4000" b="1" i="0" u="none" strike="noStrike" kern="0" cap="none" spc="0" normalizeH="0" baseline="0" noProof="0" dirty="0">
                <a:ln>
                  <a:noFill/>
                </a:ln>
                <a:solidFill>
                  <a:srgbClr val="FF0000"/>
                </a:solidFill>
                <a:effectLst/>
                <a:uLnTx/>
                <a:uFillTx/>
                <a:latin typeface="Arial"/>
                <a:ea typeface="+mj-ea"/>
                <a:cs typeface="Arial"/>
              </a:rPr>
              <a:t>التشريح عند الإغريق</a:t>
            </a:r>
            <a:endParaRPr lang="en-US" dirty="0">
              <a:solidFill>
                <a:srgbClr val="FF0000"/>
              </a:solidFill>
            </a:endParaRPr>
          </a:p>
        </p:txBody>
      </p:sp>
      <p:sp>
        <p:nvSpPr>
          <p:cNvPr id="6" name="TextBox 5">
            <a:extLst>
              <a:ext uri="{FF2B5EF4-FFF2-40B4-BE49-F238E27FC236}">
                <a16:creationId xmlns:a16="http://schemas.microsoft.com/office/drawing/2014/main" id="{6BCF6ECD-4C9B-48D2-8389-5DB123825F5C}"/>
              </a:ext>
            </a:extLst>
          </p:cNvPr>
          <p:cNvSpPr txBox="1"/>
          <p:nvPr/>
        </p:nvSpPr>
        <p:spPr>
          <a:xfrm>
            <a:off x="112545" y="4973985"/>
            <a:ext cx="11774657" cy="1668149"/>
          </a:xfrm>
          <a:prstGeom prst="rect">
            <a:avLst/>
          </a:prstGeom>
          <a:noFill/>
        </p:spPr>
        <p:txBody>
          <a:bodyPr wrap="square">
            <a:spAutoFit/>
          </a:bodyPr>
          <a:lstStyle/>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ar-SA"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و " جالينوس "</a:t>
            </a:r>
            <a:r>
              <a:rPr kumimoji="0" lang="ar-JO"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هو </a:t>
            </a:r>
            <a:r>
              <a:rPr kumimoji="0" lang="ar-SA"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 الذى خطا بعلم التشريح خطوات واسعة فكان أول من قرر أن الشرايين فى الحيوان الحي تحتوى على دم لا على هواء ، كما زعم " ارازستراتوس "</a:t>
            </a:r>
            <a:r>
              <a:rPr kumimoji="0" lang="en-GB" altLang="en-US" sz="3200" b="0"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  </a:t>
            </a:r>
            <a:endParaRPr kumimoji="0" lang="ar-JO" altLang="en-US" sz="3200" b="0"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ar-SA"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ولكن فاته أن يذكر دورة الدم فى الأوعية التى فحصها</a:t>
            </a:r>
            <a:r>
              <a:rPr kumimoji="0" lang="en-GB"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 " </a:t>
            </a:r>
            <a:r>
              <a:rPr kumimoji="0" lang="ar-SA"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أبن النفيس "</a:t>
            </a:r>
            <a:r>
              <a:rPr kumimoji="0" lang="en-GB" altLang="en-US" sz="3200" b="0"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364012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F72EB68-95DD-4D22-8B0E-9A0F5222FF25}"/>
              </a:ext>
            </a:extLst>
          </p:cNvPr>
          <p:cNvSpPr txBox="1">
            <a:spLocks noChangeArrowheads="1"/>
          </p:cNvSpPr>
          <p:nvPr/>
        </p:nvSpPr>
        <p:spPr>
          <a:xfrm>
            <a:off x="140675" y="1067093"/>
            <a:ext cx="11910652" cy="3490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JO" altLang="en-US" sz="3200" b="1" dirty="0">
                <a:latin typeface="Sakkal Majalla" panose="02000000000000000000" pitchFamily="2" charset="-78"/>
                <a:cs typeface="Sakkal Majalla" panose="02000000000000000000" pitchFamily="2" charset="-78"/>
              </a:rPr>
              <a:t>و</a:t>
            </a:r>
            <a:r>
              <a:rPr lang="ar-SA" altLang="en-US" sz="3200" b="1" dirty="0">
                <a:latin typeface="Sakkal Majalla" panose="02000000000000000000" pitchFamily="2" charset="-78"/>
                <a:cs typeface="Sakkal Majalla" panose="02000000000000000000" pitchFamily="2" charset="-78"/>
              </a:rPr>
              <a:t>فى مدرسة الإسكندرية فلقد سمحوا بتشريح الحيوانات والجثث الإنسانية وأكثر من ذلك فقد كانوا يسلمون كبار المجرمين إلى الأطباء لكي يشرحوهم وهم أحياء ، هذا التشجيع جعل من التشريح علما ً مستقلا ً بذاته</a:t>
            </a:r>
            <a:r>
              <a:rPr lang="ar-SA" altLang="en-US" sz="3200" dirty="0">
                <a:latin typeface="Sakkal Majalla" panose="02000000000000000000" pitchFamily="2" charset="-78"/>
                <a:cs typeface="Sakkal Majalla" panose="02000000000000000000" pitchFamily="2" charset="-78"/>
              </a:rPr>
              <a:t> </a:t>
            </a:r>
            <a:endParaRPr lang="ar-JO" altLang="en-US" sz="3200" dirty="0">
              <a:latin typeface="Sakkal Majalla" panose="02000000000000000000" pitchFamily="2" charset="-78"/>
              <a:cs typeface="Sakkal Majalla" panose="02000000000000000000" pitchFamily="2" charset="-78"/>
            </a:endParaRPr>
          </a:p>
          <a:p>
            <a:pPr algn="r" rtl="1"/>
            <a:r>
              <a:rPr lang="ar-SA" altLang="en-US" sz="3200" b="1" dirty="0">
                <a:latin typeface="Sakkal Majalla" panose="02000000000000000000" pitchFamily="2" charset="-78"/>
                <a:cs typeface="Sakkal Majalla" panose="02000000000000000000" pitchFamily="2" charset="-78"/>
              </a:rPr>
              <a:t>وأنهى عصر الغموض والخرافات التى كانت مقبولة من قبل أرسطو فى عام ( 285 ق –م ) (15) . لقد كان العصر الأسكندري عصر نهضة وبداية حقيقية للتشريح</a:t>
            </a:r>
            <a:r>
              <a:rPr lang="ar-SA" altLang="en-US" sz="3200" dirty="0">
                <a:latin typeface="Sakkal Majalla" panose="02000000000000000000" pitchFamily="2" charset="-78"/>
                <a:cs typeface="Sakkal Majalla" panose="02000000000000000000" pitchFamily="2" charset="-78"/>
              </a:rPr>
              <a:t> </a:t>
            </a:r>
            <a:endParaRPr lang="ar-JO" altLang="en-US" sz="3200" dirty="0">
              <a:latin typeface="Sakkal Majalla" panose="02000000000000000000" pitchFamily="2" charset="-78"/>
              <a:cs typeface="Sakkal Majalla" panose="02000000000000000000" pitchFamily="2" charset="-78"/>
            </a:endParaRPr>
          </a:p>
          <a:p>
            <a:pPr algn="r" rtl="1"/>
            <a:r>
              <a:rPr lang="ar-SA" altLang="en-US" sz="3200" b="1" dirty="0">
                <a:latin typeface="Sakkal Majalla" panose="02000000000000000000" pitchFamily="2" charset="-78"/>
                <a:cs typeface="Sakkal Majalla" panose="02000000000000000000" pitchFamily="2" charset="-78"/>
              </a:rPr>
              <a:t>وأول الأسماء المشهورة التى تقابلنا فى مجال التشريح منهم من هذا العصر . هيروفيل</a:t>
            </a:r>
            <a:r>
              <a:rPr lang="en-GB" altLang="en-US" sz="3200" b="1" dirty="0">
                <a:latin typeface="Sakkal Majalla" panose="02000000000000000000" pitchFamily="2" charset="-78"/>
                <a:cs typeface="Sakkal Majalla" panose="02000000000000000000" pitchFamily="2" charset="-78"/>
              </a:rPr>
              <a:t> </a:t>
            </a:r>
            <a:r>
              <a:rPr lang="en-GB" altLang="en-US" sz="3200" b="1" dirty="0" err="1">
                <a:latin typeface="Sakkal Majalla" panose="02000000000000000000" pitchFamily="2" charset="-78"/>
                <a:cs typeface="Sakkal Majalla" panose="02000000000000000000" pitchFamily="2" charset="-78"/>
              </a:rPr>
              <a:t>IHerophie</a:t>
            </a:r>
            <a:r>
              <a:rPr lang="en-GB" altLang="en-US" sz="3200" b="1" dirty="0">
                <a:latin typeface="Sakkal Majalla" panose="02000000000000000000" pitchFamily="2" charset="-78"/>
                <a:cs typeface="Sakkal Majalla" panose="02000000000000000000" pitchFamily="2" charset="-78"/>
              </a:rPr>
              <a:t> </a:t>
            </a:r>
            <a:r>
              <a:rPr lang="ar-SA" altLang="en-US" sz="3200" b="1" dirty="0">
                <a:latin typeface="Sakkal Majalla" panose="02000000000000000000" pitchFamily="2" charset="-78"/>
                <a:cs typeface="Sakkal Majalla" panose="02000000000000000000" pitchFamily="2" charset="-78"/>
              </a:rPr>
              <a:t>وآرسيسترات</a:t>
            </a:r>
            <a:r>
              <a:rPr lang="en-GB" altLang="en-US" sz="3200" b="1" dirty="0">
                <a:latin typeface="Sakkal Majalla" panose="02000000000000000000" pitchFamily="2" charset="-78"/>
                <a:cs typeface="Sakkal Majalla" panose="02000000000000000000" pitchFamily="2" charset="-78"/>
              </a:rPr>
              <a:t> </a:t>
            </a:r>
            <a:r>
              <a:rPr lang="en-GB" altLang="en-US" sz="3200" b="1" dirty="0" err="1">
                <a:latin typeface="Sakkal Majalla" panose="02000000000000000000" pitchFamily="2" charset="-78"/>
                <a:cs typeface="Sakkal Majalla" panose="02000000000000000000" pitchFamily="2" charset="-78"/>
              </a:rPr>
              <a:t>Erasistrate</a:t>
            </a:r>
            <a:r>
              <a:rPr lang="en-GB" altLang="en-US" sz="3200" b="1" dirty="0">
                <a:latin typeface="Sakkal Majalla" panose="02000000000000000000" pitchFamily="2" charset="-78"/>
                <a:cs typeface="Sakkal Majalla" panose="02000000000000000000" pitchFamily="2" charset="-78"/>
              </a:rPr>
              <a:t> </a:t>
            </a:r>
            <a:r>
              <a:rPr lang="ar-SA" altLang="en-US" sz="3200" b="1" dirty="0">
                <a:latin typeface="Sakkal Majalla" panose="02000000000000000000" pitchFamily="2" charset="-78"/>
                <a:cs typeface="Sakkal Majalla" panose="02000000000000000000" pitchFamily="2" charset="-78"/>
              </a:rPr>
              <a:t>قاما بتأسيس مدرستين متنافستين</a:t>
            </a:r>
            <a:endParaRPr lang="en-GB" altLang="en-US" sz="3200" dirty="0">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205B321C-9A80-42B4-ADC2-A66806DDC075}"/>
              </a:ext>
            </a:extLst>
          </p:cNvPr>
          <p:cNvSpPr txBox="1"/>
          <p:nvPr/>
        </p:nvSpPr>
        <p:spPr>
          <a:xfrm>
            <a:off x="7747780" y="159528"/>
            <a:ext cx="3759592" cy="707886"/>
          </a:xfrm>
          <a:prstGeom prst="rect">
            <a:avLst/>
          </a:prstGeom>
          <a:noFill/>
          <a:ln w="76200">
            <a:solidFill>
              <a:schemeClr val="accent1"/>
            </a:solidFill>
          </a:ln>
        </p:spPr>
        <p:txBody>
          <a:bodyPr wrap="square">
            <a:spAutoFit/>
          </a:bodyPr>
          <a:lstStyle/>
          <a:p>
            <a:r>
              <a:rPr kumimoji="0" lang="ar-JO" altLang="en-US" sz="4000" b="1" i="0" u="none" strike="noStrike" kern="0" cap="none" spc="0" normalizeH="0" baseline="0" noProof="0" dirty="0">
                <a:ln>
                  <a:noFill/>
                </a:ln>
                <a:solidFill>
                  <a:srgbClr val="FF0000"/>
                </a:solidFill>
                <a:effectLst/>
                <a:uLnTx/>
                <a:uFillTx/>
                <a:latin typeface="Arial"/>
                <a:ea typeface="+mj-ea"/>
                <a:cs typeface="Arial"/>
              </a:rPr>
              <a:t>التشريح عند الإغريق</a:t>
            </a:r>
            <a:endParaRPr lang="en-US" dirty="0">
              <a:solidFill>
                <a:srgbClr val="FF0000"/>
              </a:solidFill>
            </a:endParaRPr>
          </a:p>
        </p:txBody>
      </p:sp>
      <p:sp>
        <p:nvSpPr>
          <p:cNvPr id="8" name="TextBox 7">
            <a:extLst>
              <a:ext uri="{FF2B5EF4-FFF2-40B4-BE49-F238E27FC236}">
                <a16:creationId xmlns:a16="http://schemas.microsoft.com/office/drawing/2014/main" id="{56E0E631-F45D-4E9F-9AB9-0203B5015800}"/>
              </a:ext>
            </a:extLst>
          </p:cNvPr>
          <p:cNvSpPr txBox="1"/>
          <p:nvPr/>
        </p:nvSpPr>
        <p:spPr>
          <a:xfrm>
            <a:off x="5092505" y="4741830"/>
            <a:ext cx="6840414" cy="584775"/>
          </a:xfrm>
          <a:prstGeom prst="rect">
            <a:avLst/>
          </a:prstGeom>
          <a:noFill/>
        </p:spPr>
        <p:txBody>
          <a:bodyPr wrap="square">
            <a:spAutoFit/>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SA"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rPr>
              <a:t>أنشأ الأول علم التشريح والثاني علم وظائف الأعضاء</a:t>
            </a:r>
            <a:endParaRPr kumimoji="0" lang="ar-JO" altLang="en-US" sz="3200" b="1" i="0" u="none" strike="noStrike" kern="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3119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A953B6-16F0-4E0F-A432-F0A956233E64}"/>
              </a:ext>
            </a:extLst>
          </p:cNvPr>
          <p:cNvSpPr txBox="1"/>
          <p:nvPr/>
        </p:nvSpPr>
        <p:spPr>
          <a:xfrm>
            <a:off x="7747780" y="229866"/>
            <a:ext cx="3759592" cy="707886"/>
          </a:xfrm>
          <a:prstGeom prst="rect">
            <a:avLst/>
          </a:prstGeom>
          <a:noFill/>
          <a:ln w="76200">
            <a:solidFill>
              <a:schemeClr val="accent1"/>
            </a:solidFill>
          </a:ln>
        </p:spPr>
        <p:txBody>
          <a:bodyPr wrap="square">
            <a:spAutoFit/>
          </a:bodyPr>
          <a:lstStyle/>
          <a:p>
            <a:r>
              <a:rPr kumimoji="0" lang="ar-JO" altLang="en-US" sz="4000" b="1" i="0" u="none" strike="noStrike" kern="0" cap="none" spc="0" normalizeH="0" baseline="0" noProof="0" dirty="0">
                <a:ln>
                  <a:noFill/>
                </a:ln>
                <a:solidFill>
                  <a:srgbClr val="FF0000"/>
                </a:solidFill>
                <a:effectLst/>
                <a:uLnTx/>
                <a:uFillTx/>
                <a:latin typeface="Arial"/>
                <a:ea typeface="+mj-ea"/>
                <a:cs typeface="Arial"/>
              </a:rPr>
              <a:t>التشريح عند الإغريق</a:t>
            </a:r>
            <a:endParaRPr lang="en-US" dirty="0">
              <a:solidFill>
                <a:srgbClr val="FF0000"/>
              </a:solidFill>
            </a:endParaRPr>
          </a:p>
        </p:txBody>
      </p:sp>
      <p:sp>
        <p:nvSpPr>
          <p:cNvPr id="5" name="TextBox 4">
            <a:extLst>
              <a:ext uri="{FF2B5EF4-FFF2-40B4-BE49-F238E27FC236}">
                <a16:creationId xmlns:a16="http://schemas.microsoft.com/office/drawing/2014/main" id="{5534363B-27E2-4A5D-8938-25F2BD8493F8}"/>
              </a:ext>
            </a:extLst>
          </p:cNvPr>
          <p:cNvSpPr txBox="1"/>
          <p:nvPr/>
        </p:nvSpPr>
        <p:spPr>
          <a:xfrm>
            <a:off x="267287" y="1156150"/>
            <a:ext cx="11577710" cy="4622804"/>
          </a:xfrm>
          <a:prstGeom prst="rect">
            <a:avLst/>
          </a:prstGeom>
          <a:noFill/>
        </p:spPr>
        <p:txBody>
          <a:bodyPr wrap="square">
            <a:spAutoFit/>
          </a:bodyPr>
          <a:lstStyle/>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ar-JO" altLang="en-US" sz="3200" b="1"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rPr>
              <a:t>فالأصل حرمة الاعتداء على الحي وعصمة دمه، وهذا مما هو معلوم من الدين بالضرورة.</a:t>
            </a:r>
          </a:p>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endParaRPr kumimoji="0" lang="ar-JO" altLang="en-US" sz="3200" b="1"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endParaRPr>
          </a:p>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ar-JO" altLang="en-US" sz="3200" b="1"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rPr>
              <a:t>قال رسول الله صلى الله عليه وسلم: "كسر عظم الميت ككسر عظم الحي".</a:t>
            </a:r>
            <a:r>
              <a:rPr kumimoji="0" lang="ar-JO" altLang="en-US" sz="3200" b="0"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rPr>
              <a:t> </a:t>
            </a:r>
          </a:p>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ar-JO" altLang="en-US" sz="3200" b="1"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rPr>
              <a:t>ولكن قواعد الشريعة تقتضي تحصيل المصالح ودرء المفاسد</a:t>
            </a:r>
          </a:p>
          <a:p>
            <a:pPr marR="0" lvl="0" algn="r" defTabSz="914400" rtl="1" eaLnBrk="1" fontAlgn="base" latinLnBrk="0" hangingPunct="1">
              <a:lnSpc>
                <a:spcPct val="100000"/>
              </a:lnSpc>
              <a:spcBef>
                <a:spcPct val="20000"/>
              </a:spcBef>
              <a:spcAft>
                <a:spcPct val="0"/>
              </a:spcAft>
              <a:buClrTx/>
              <a:buSzTx/>
              <a:tabLst/>
              <a:defRPr/>
            </a:pPr>
            <a:r>
              <a:rPr kumimoji="0" lang="en-GB" altLang="en-US" sz="3200" b="0"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rPr>
              <a:t> </a:t>
            </a:r>
            <a:endParaRPr kumimoji="0" lang="ar-JO" altLang="en-US" sz="3200" b="0"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endParaRPr>
          </a:p>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ar-JO" altLang="en-US" sz="3200" b="1"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rPr>
              <a:t>ولهذا أجاز كثير من علماء المسلمين شق بطن الحامل الميتة لاستخراج جنينها الذي ترتجى حياته،</a:t>
            </a:r>
            <a:r>
              <a:rPr kumimoji="0" lang="en-GB" altLang="en-US" sz="3200" b="0"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rPr>
              <a:t> </a:t>
            </a:r>
            <a:endParaRPr kumimoji="0" lang="ar-JO" altLang="en-US" sz="3200" b="0"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endParaRPr>
          </a:p>
          <a:p>
            <a:pPr marL="457200" marR="0" lvl="0" indent="-457200" algn="r" defTabSz="914400" rtl="1" eaLnBrk="1" fontAlgn="base" latinLnBrk="0" hangingPunct="1">
              <a:lnSpc>
                <a:spcPct val="100000"/>
              </a:lnSpc>
              <a:spcBef>
                <a:spcPct val="20000"/>
              </a:spcBef>
              <a:spcAft>
                <a:spcPct val="0"/>
              </a:spcAft>
              <a:buClrTx/>
              <a:buSzTx/>
              <a:buFont typeface="Wingdings" panose="05000000000000000000" pitchFamily="2" charset="2"/>
              <a:buChar char="q"/>
              <a:tabLst/>
              <a:defRPr/>
            </a:pPr>
            <a:r>
              <a:rPr kumimoji="0" lang="ar-JO" altLang="en-US" sz="3200" b="1"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rPr>
              <a:t>وأجازوا تقطيع الجنين لإنقاذ أمه، إذا غلب على الظن هلاكها بسببه</a:t>
            </a:r>
            <a:r>
              <a:rPr kumimoji="0" lang="en-GB" altLang="en-US" sz="3200" b="0" i="0" u="none" strike="noStrike" kern="0" cap="none" spc="0" normalizeH="0" baseline="0" noProof="0" dirty="0">
                <a:ln>
                  <a:noFill/>
                </a:ln>
                <a:solidFill>
                  <a:srgbClr val="000000"/>
                </a:solidFill>
                <a:effectLst/>
                <a:uLnTx/>
                <a:uFillTx/>
                <a:latin typeface="Castellar" panose="020A0402060406010301" pitchFamily="18" charset="0"/>
                <a:cs typeface="Sakkal Majalla" panose="02000000000000000000" pitchFamily="2" charset="-78"/>
              </a:rPr>
              <a:t> </a:t>
            </a:r>
          </a:p>
        </p:txBody>
      </p:sp>
      <p:sp>
        <p:nvSpPr>
          <p:cNvPr id="2" name="TextBox 1">
            <a:extLst>
              <a:ext uri="{FF2B5EF4-FFF2-40B4-BE49-F238E27FC236}">
                <a16:creationId xmlns:a16="http://schemas.microsoft.com/office/drawing/2014/main" id="{3BA4F21E-95EC-4EA7-8885-DB606456C844}"/>
              </a:ext>
            </a:extLst>
          </p:cNvPr>
          <p:cNvSpPr txBox="1"/>
          <p:nvPr/>
        </p:nvSpPr>
        <p:spPr>
          <a:xfrm>
            <a:off x="4220309" y="291421"/>
            <a:ext cx="3112478" cy="646331"/>
          </a:xfrm>
          <a:prstGeom prst="rect">
            <a:avLst/>
          </a:prstGeom>
          <a:noFill/>
          <a:ln w="76200">
            <a:solidFill>
              <a:srgbClr val="00B0F0"/>
            </a:solidFill>
          </a:ln>
        </p:spPr>
        <p:txBody>
          <a:bodyPr wrap="square" rtlCol="0">
            <a:spAutoFit/>
          </a:bodyPr>
          <a:lstStyle/>
          <a:p>
            <a:pPr algn="r" rtl="1"/>
            <a:r>
              <a:rPr lang="ar-JO" sz="3600" b="1" dirty="0">
                <a:solidFill>
                  <a:srgbClr val="FF0000"/>
                </a:solidFill>
                <a:latin typeface="Sakkal Majalla" panose="02000000000000000000" pitchFamily="2" charset="-78"/>
                <a:cs typeface="Sakkal Majalla" panose="02000000000000000000" pitchFamily="2" charset="-78"/>
              </a:rPr>
              <a:t>وفي الشرع الاسلامي </a:t>
            </a:r>
            <a:endParaRPr lang="en-US" sz="3600" b="1"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1463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TotalTime>
  <Words>1841</Words>
  <Application>Microsoft Office PowerPoint</Application>
  <PresentationFormat>Widescreen</PresentationFormat>
  <Paragraphs>118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Aiman Qais. Ahmad</dc:creator>
  <cp:lastModifiedBy>احمد المعايطه</cp:lastModifiedBy>
  <cp:revision>33</cp:revision>
  <dcterms:created xsi:type="dcterms:W3CDTF">2020-10-21T10:22:19Z</dcterms:created>
  <dcterms:modified xsi:type="dcterms:W3CDTF">2020-11-03T07:18:53Z</dcterms:modified>
</cp:coreProperties>
</file>