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autoCompressPictures="0">
  <p:sldMasterIdLst>
    <p:sldMasterId id="2147483648" r:id="rId1"/>
  </p:sldMasterIdLst>
  <p:sldIdLst>
    <p:sldId id="256" r:id="rId2"/>
    <p:sldId id="258" r:id="rId3"/>
    <p:sldId id="260" r:id="rId4"/>
    <p:sldId id="261" r:id="rId5"/>
    <p:sldId id="262" r:id="rId6"/>
    <p:sldId id="264" r:id="rId7"/>
    <p:sldId id="266" r:id="rId8"/>
    <p:sldId id="265" r:id="rId9"/>
    <p:sldId id="267" r:id="rId10"/>
    <p:sldId id="270" r:id="rId11"/>
    <p:sldId id="275" r:id="rId12"/>
    <p:sldId id="278" r:id="rId13"/>
    <p:sldId id="272" r:id="rId14"/>
    <p:sldId id="279" r:id="rId15"/>
    <p:sldId id="280" r:id="rId16"/>
    <p:sldId id="281" r:id="rId17"/>
    <p:sldId id="283" r:id="rId18"/>
    <p:sldId id="284" r:id="rId19"/>
    <p:sldId id="285" r:id="rId20"/>
    <p:sldId id="286" r:id="rId21"/>
    <p:sldId id="287" r:id="rId22"/>
    <p:sldId id="288" r:id="rId23"/>
    <p:sldId id="289" r:id="rId24"/>
    <p:sldId id="290" r:id="rId25"/>
    <p:sldId id="291" r:id="rId26"/>
    <p:sldId id="292" r:id="rId27"/>
    <p:sldId id="293" r:id="rId28"/>
    <p:sldId id="295" r:id="rId29"/>
    <p:sldId id="296" r:id="rId30"/>
    <p:sldId id="297" r:id="rId31"/>
    <p:sldId id="298" r:id="rId32"/>
    <p:sldId id="294" r:id="rId33"/>
    <p:sldId id="299" r:id="rId34"/>
    <p:sldId id="301" r:id="rId35"/>
    <p:sldId id="302" r:id="rId36"/>
    <p:sldId id="304" r:id="rId37"/>
    <p:sldId id="303" r:id="rId38"/>
    <p:sldId id="305" r:id="rId39"/>
    <p:sldId id="307" r:id="rId40"/>
    <p:sldId id="309" r:id="rId41"/>
    <p:sldId id="308" r:id="rId42"/>
    <p:sldId id="310" r:id="rId43"/>
    <p:sldId id="312" r:id="rId44"/>
    <p:sldId id="313" r:id="rId45"/>
    <p:sldId id="314" r:id="rId46"/>
    <p:sldId id="315" r:id="rId47"/>
    <p:sldId id="316" r:id="rId48"/>
  </p:sldIdLst>
  <p:sldSz cx="9144000" cy="6858000" type="letter"/>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inimized" horzBarState="maximized">
    <p:restoredLeft sz="91445" autoAdjust="0"/>
    <p:restoredTop sz="94681"/>
  </p:normalViewPr>
  <p:slideViewPr>
    <p:cSldViewPr snapToGrid="0" snapToObjects="1">
      <p:cViewPr>
        <p:scale>
          <a:sx n="68" d="100"/>
          <a:sy n="68" d="100"/>
        </p:scale>
        <p:origin x="-1212" y="-21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409575" y="-4763"/>
            <a:ext cx="3761184"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196301" y="1380070"/>
            <a:ext cx="6430966"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386533" y="3996267"/>
            <a:ext cx="5240734"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5" name="Footer Placeholder 4"/>
          <p:cNvSpPr>
            <a:spLocks noGrp="1"/>
          </p:cNvSpPr>
          <p:nvPr>
            <p:ph type="ftr" sz="quarter" idx="11"/>
          </p:nvPr>
        </p:nvSpPr>
        <p:spPr>
          <a:xfrm>
            <a:off x="3999309" y="5883277"/>
            <a:ext cx="3243033"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4732865"/>
            <a:ext cx="7514033"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510" y="932112"/>
            <a:ext cx="6169458"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113234" y="5299603"/>
            <a:ext cx="7514033"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0"/>
            <a:ext cx="7514033"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235" y="4343400"/>
            <a:ext cx="7514035"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0069" y="281939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827609" y="3428999"/>
            <a:ext cx="6399612"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13234" y="4343400"/>
            <a:ext cx="751403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235" y="3308581"/>
            <a:ext cx="7514032"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235" y="4777381"/>
            <a:ext cx="751403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0069" y="281939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235" y="3886200"/>
            <a:ext cx="7514032"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235" y="4775200"/>
            <a:ext cx="7514032"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2"/>
            <a:ext cx="7514034"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235" y="3505200"/>
            <a:ext cx="7514035"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234" y="4343400"/>
            <a:ext cx="7514035"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492" y="685800"/>
            <a:ext cx="1327776"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234" y="685800"/>
            <a:ext cx="6014806"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213893" y="5867133"/>
            <a:ext cx="413375"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9210" y="2666999"/>
            <a:ext cx="6698060"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29209" y="4777381"/>
            <a:ext cx="669806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3234" y="685802"/>
            <a:ext cx="7514035"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13235" y="2667001"/>
            <a:ext cx="3671291"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55976" y="2667000"/>
            <a:ext cx="3671292"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135" y="2658533"/>
            <a:ext cx="34553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13233" y="3335337"/>
            <a:ext cx="3671292"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0366" y="2667000"/>
            <a:ext cx="3466903"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5976" y="3335337"/>
            <a:ext cx="3671292"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5" y="1600200"/>
            <a:ext cx="266184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6525" y="685801"/>
            <a:ext cx="468074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235" y="2971800"/>
            <a:ext cx="266184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043" y="1752599"/>
            <a:ext cx="406961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6012" y="914400"/>
            <a:ext cx="246073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112043" y="3124199"/>
            <a:ext cx="406961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6"/>
          <p:cNvGrpSpPr/>
          <p:nvPr/>
        </p:nvGrpSpPr>
        <p:grpSpPr>
          <a:xfrm>
            <a:off x="113110" y="2"/>
            <a:ext cx="1827610"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113234" y="685802"/>
            <a:ext cx="7514035"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13233" y="2667001"/>
            <a:ext cx="7514035"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9493" y="5883277"/>
            <a:ext cx="85725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1/7/2019</a:t>
            </a:fld>
            <a:endParaRPr lang="en-US" dirty="0"/>
          </a:p>
        </p:txBody>
      </p:sp>
      <p:sp>
        <p:nvSpPr>
          <p:cNvPr id="5" name="Footer Placeholder 4"/>
          <p:cNvSpPr>
            <a:spLocks noGrp="1"/>
          </p:cNvSpPr>
          <p:nvPr>
            <p:ph type="ftr" sz="quarter" idx="3"/>
          </p:nvPr>
        </p:nvSpPr>
        <p:spPr>
          <a:xfrm>
            <a:off x="1929211" y="5883277"/>
            <a:ext cx="5313132"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13893" y="5883277"/>
            <a:ext cx="413375"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6516" y="2357511"/>
            <a:ext cx="7786689" cy="2142979"/>
          </a:xfrm>
        </p:spPr>
        <p:txBody>
          <a:bodyPr anchor="ctr" anchorCtr="0">
            <a:normAutofit/>
          </a:bodyPr>
          <a:lstStyle/>
          <a:p>
            <a:pPr algn="l"/>
            <a:r>
              <a:rPr lang="en-US" dirty="0" smtClean="0">
                <a:latin typeface="Segoe UI Light" pitchFamily="34" charset="0"/>
                <a:ea typeface="Times New Roman" charset="0"/>
                <a:cs typeface="Times New Roman" charset="0"/>
              </a:rPr>
              <a:t>Antepartum fetal surveillance</a:t>
            </a:r>
            <a:endParaRPr lang="en-US" dirty="0">
              <a:latin typeface="Segoe UI Light" pitchFamily="34" charset="0"/>
              <a:ea typeface="Times New Roman" charset="0"/>
              <a:cs typeface="Times New Roman" charset="0"/>
            </a:endParaRPr>
          </a:p>
        </p:txBody>
      </p:sp>
      <p:sp>
        <p:nvSpPr>
          <p:cNvPr id="3" name="Subtitle 2"/>
          <p:cNvSpPr>
            <a:spLocks noGrp="1"/>
          </p:cNvSpPr>
          <p:nvPr>
            <p:ph type="subTitle" idx="1"/>
          </p:nvPr>
        </p:nvSpPr>
        <p:spPr>
          <a:xfrm>
            <a:off x="1561514" y="4489940"/>
            <a:ext cx="7582486" cy="445476"/>
          </a:xfrm>
        </p:spPr>
        <p:txBody>
          <a:bodyPr>
            <a:noAutofit/>
          </a:bodyPr>
          <a:lstStyle/>
          <a:p>
            <a:pPr algn="l"/>
            <a:r>
              <a:rPr lang="en-US" sz="2000" dirty="0" smtClean="0">
                <a:solidFill>
                  <a:srgbClr val="C00000"/>
                </a:solidFill>
                <a:latin typeface="Calibri" pitchFamily="34" charset="0"/>
                <a:ea typeface="Times New Roman" charset="0"/>
                <a:cs typeface="Times New Roman" charset="0"/>
              </a:rPr>
              <a:t>Dr. Seham Abu fraijeh </a:t>
            </a:r>
            <a:endParaRPr lang="en-US" sz="2000" dirty="0">
              <a:solidFill>
                <a:srgbClr val="C00000"/>
              </a:solidFill>
              <a:latin typeface="Calibri" pitchFamily="34" charset="0"/>
              <a:ea typeface="Times New Roman" charset="0"/>
              <a:cs typeface="Times New Roman" charset="0"/>
            </a:endParaRPr>
          </a:p>
        </p:txBody>
      </p:sp>
      <p:sp>
        <p:nvSpPr>
          <p:cNvPr id="5" name="مربع نص 4"/>
          <p:cNvSpPr txBox="1"/>
          <p:nvPr/>
        </p:nvSpPr>
        <p:spPr>
          <a:xfrm rot="16200000">
            <a:off x="-638145" y="3228945"/>
            <a:ext cx="1676400" cy="400110"/>
          </a:xfrm>
          <a:prstGeom prst="rect">
            <a:avLst/>
          </a:prstGeom>
          <a:noFill/>
        </p:spPr>
        <p:txBody>
          <a:bodyPr rtlCol="1">
            <a:spAutoFit/>
          </a:bodyPr>
          <a:lstStyle/>
          <a:p>
            <a:pPr algn="ctr">
              <a:defRPr/>
            </a:pPr>
            <a:r>
              <a:rPr lang="en-US" b="1" dirty="0">
                <a:solidFill>
                  <a:schemeClr val="tx1">
                    <a:lumMod val="75000"/>
                    <a:lumOff val="25000"/>
                  </a:schemeClr>
                </a:solidFill>
                <a:effectLst>
                  <a:outerShdw blurRad="38100" dist="38100" dir="2700000" algn="tl">
                    <a:srgbClr val="000000">
                      <a:alpha val="43137"/>
                    </a:srgbClr>
                  </a:outerShdw>
                </a:effectLst>
                <a:latin typeface="Candara" pitchFamily="34" charset="0"/>
              </a:rPr>
              <a:t>|</a:t>
            </a:r>
            <a:r>
              <a:rPr lang="en-US" sz="2000" dirty="0">
                <a:latin typeface="Candara" pitchFamily="34" charset="0"/>
              </a:rPr>
              <a:t>PRICE: </a:t>
            </a:r>
            <a:r>
              <a:rPr lang="en-US" sz="2000" dirty="0" smtClean="0">
                <a:latin typeface="Candara" pitchFamily="34" charset="0"/>
              </a:rPr>
              <a:t>0.25</a:t>
            </a:r>
            <a:r>
              <a:rPr lang="en-US" b="1" dirty="0">
                <a:solidFill>
                  <a:schemeClr val="tx1">
                    <a:lumMod val="75000"/>
                    <a:lumOff val="25000"/>
                  </a:schemeClr>
                </a:solidFill>
                <a:effectLst>
                  <a:outerShdw blurRad="38100" dist="38100" dir="2700000" algn="tl">
                    <a:srgbClr val="000000">
                      <a:alpha val="43137"/>
                    </a:srgbClr>
                  </a:outerShdw>
                </a:effectLst>
                <a:latin typeface="Candara" pitchFamily="34" charset="0"/>
              </a:rPr>
              <a:t>|</a:t>
            </a:r>
            <a:endParaRPr lang="ar-JO" b="1" dirty="0">
              <a:solidFill>
                <a:schemeClr val="tx1">
                  <a:lumMod val="75000"/>
                  <a:lumOff val="25000"/>
                </a:schemeClr>
              </a:solidFill>
              <a:effectLst>
                <a:outerShdw blurRad="38100" dist="38100" dir="2700000" algn="tl">
                  <a:srgbClr val="000000">
                    <a:alpha val="43137"/>
                  </a:srgbClr>
                </a:outerShdw>
              </a:effectLst>
              <a:latin typeface="Candara" pitchFamily="34" charset="0"/>
            </a:endParaRPr>
          </a:p>
        </p:txBody>
      </p:sp>
      <p:pic>
        <p:nvPicPr>
          <p:cNvPr id="1026" name="Picture 2" descr="C:\Users\TOSHIBA\Desktop\@ccs.medbank.png"/>
          <p:cNvPicPr>
            <a:picLocks noChangeAspect="1" noChangeArrowheads="1"/>
          </p:cNvPicPr>
          <p:nvPr/>
        </p:nvPicPr>
        <p:blipFill>
          <a:blip r:embed="rId2"/>
          <a:srcRect/>
          <a:stretch>
            <a:fillRect/>
          </a:stretch>
        </p:blipFill>
        <p:spPr bwMode="auto">
          <a:xfrm>
            <a:off x="213408" y="235097"/>
            <a:ext cx="2515724" cy="1431561"/>
          </a:xfrm>
          <a:prstGeom prst="rect">
            <a:avLst/>
          </a:prstGeom>
          <a:noFill/>
        </p:spPr>
      </p:pic>
    </p:spTree>
    <p:extLst>
      <p:ext uri="{BB962C8B-B14F-4D97-AF65-F5344CB8AC3E}">
        <p14:creationId xmlns="" xmlns:p14="http://schemas.microsoft.com/office/powerpoint/2010/main" val="17523256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2722" y="333833"/>
            <a:ext cx="8638556" cy="650905"/>
          </a:xfrm>
        </p:spPr>
        <p:txBody>
          <a:bodyPr>
            <a:normAutofit/>
          </a:bodyPr>
          <a:lstStyle/>
          <a:p>
            <a:r>
              <a:rPr lang="en-US" sz="3200" b="1" dirty="0" smtClean="0">
                <a:latin typeface="Times New Roman" charset="0"/>
                <a:ea typeface="Times New Roman" charset="0"/>
                <a:cs typeface="Times New Roman" charset="0"/>
              </a:rPr>
              <a:t>Antepartum fetal surveillance methods</a:t>
            </a:r>
            <a:endParaRPr lang="en-US" sz="3200" b="1" dirty="0">
              <a:latin typeface="Times New Roman" charset="0"/>
              <a:ea typeface="Times New Roman" charset="0"/>
              <a:cs typeface="Times New Roman" charset="0"/>
            </a:endParaRPr>
          </a:p>
        </p:txBody>
      </p:sp>
      <p:sp>
        <p:nvSpPr>
          <p:cNvPr id="3" name="Content Placeholder 2"/>
          <p:cNvSpPr>
            <a:spLocks noGrp="1"/>
          </p:cNvSpPr>
          <p:nvPr>
            <p:ph idx="1"/>
          </p:nvPr>
        </p:nvSpPr>
        <p:spPr>
          <a:xfrm>
            <a:off x="814983" y="984738"/>
            <a:ext cx="7514035" cy="2616591"/>
          </a:xfrm>
        </p:spPr>
        <p:txBody>
          <a:bodyPr anchor="t" anchorCtr="0"/>
          <a:lstStyle/>
          <a:p>
            <a:pPr>
              <a:spcBef>
                <a:spcPts val="0"/>
              </a:spcBef>
            </a:pPr>
            <a:r>
              <a:rPr lang="en-US" dirty="0" smtClean="0">
                <a:latin typeface="Times New Roman" charset="0"/>
                <a:ea typeface="Times New Roman" charset="0"/>
                <a:cs typeface="Times New Roman" charset="0"/>
              </a:rPr>
              <a:t>Fetal movement counting</a:t>
            </a:r>
          </a:p>
          <a:p>
            <a:pPr>
              <a:spcBef>
                <a:spcPts val="0"/>
              </a:spcBef>
            </a:pPr>
            <a:r>
              <a:rPr lang="en-US" b="1" dirty="0" smtClean="0">
                <a:latin typeface="Times New Roman" charset="0"/>
                <a:ea typeface="Times New Roman" charset="0"/>
                <a:cs typeface="Times New Roman" charset="0"/>
              </a:rPr>
              <a:t>Non Stress Test ( NST )</a:t>
            </a:r>
          </a:p>
          <a:p>
            <a:pPr>
              <a:spcBef>
                <a:spcPts val="0"/>
              </a:spcBef>
            </a:pPr>
            <a:r>
              <a:rPr lang="en-US" dirty="0">
                <a:latin typeface="Times New Roman" charset="0"/>
                <a:ea typeface="Times New Roman" charset="0"/>
                <a:cs typeface="Times New Roman" charset="0"/>
              </a:rPr>
              <a:t>Contraction stress </a:t>
            </a:r>
            <a:r>
              <a:rPr lang="en-US" dirty="0" smtClean="0">
                <a:latin typeface="Times New Roman" charset="0"/>
                <a:ea typeface="Times New Roman" charset="0"/>
                <a:cs typeface="Times New Roman" charset="0"/>
              </a:rPr>
              <a:t>test ( CST)</a:t>
            </a:r>
          </a:p>
          <a:p>
            <a:pPr>
              <a:lnSpc>
                <a:spcPct val="90000"/>
              </a:lnSpc>
              <a:spcBef>
                <a:spcPts val="0"/>
              </a:spcBef>
            </a:pPr>
            <a:r>
              <a:rPr lang="en-US" altLang="en-US" dirty="0">
                <a:latin typeface="Times New Roman" charset="0"/>
                <a:ea typeface="Times New Roman" charset="0"/>
                <a:cs typeface="Times New Roman" charset="0"/>
              </a:rPr>
              <a:t>Biophysical </a:t>
            </a:r>
            <a:r>
              <a:rPr lang="en-US" altLang="en-US" dirty="0" smtClean="0">
                <a:latin typeface="Times New Roman" charset="0"/>
                <a:ea typeface="Times New Roman" charset="0"/>
                <a:cs typeface="Times New Roman" charset="0"/>
              </a:rPr>
              <a:t>Profile (BPP)</a:t>
            </a:r>
            <a:endParaRPr lang="en-US" altLang="en-US" dirty="0">
              <a:latin typeface="Times New Roman" charset="0"/>
              <a:ea typeface="Times New Roman" charset="0"/>
              <a:cs typeface="Times New Roman" charset="0"/>
            </a:endParaRPr>
          </a:p>
          <a:p>
            <a:pPr>
              <a:lnSpc>
                <a:spcPct val="90000"/>
              </a:lnSpc>
              <a:spcBef>
                <a:spcPts val="0"/>
              </a:spcBef>
            </a:pPr>
            <a:r>
              <a:rPr lang="en-US" altLang="en-US" dirty="0">
                <a:latin typeface="Times New Roman" charset="0"/>
                <a:ea typeface="Times New Roman" charset="0"/>
                <a:cs typeface="Times New Roman" charset="0"/>
              </a:rPr>
              <a:t>Modified Biophysical Profile</a:t>
            </a:r>
          </a:p>
          <a:p>
            <a:pPr>
              <a:lnSpc>
                <a:spcPct val="90000"/>
              </a:lnSpc>
              <a:spcBef>
                <a:spcPts val="0"/>
              </a:spcBef>
            </a:pPr>
            <a:r>
              <a:rPr lang="en-US" altLang="en-US" dirty="0">
                <a:latin typeface="Times New Roman" charset="0"/>
                <a:ea typeface="Times New Roman" charset="0"/>
                <a:cs typeface="Times New Roman" charset="0"/>
              </a:rPr>
              <a:t>Doppler </a:t>
            </a:r>
            <a:r>
              <a:rPr lang="en-US" altLang="en-US" dirty="0" smtClean="0">
                <a:latin typeface="Times New Roman" charset="0"/>
                <a:ea typeface="Times New Roman" charset="0"/>
                <a:cs typeface="Times New Roman" charset="0"/>
              </a:rPr>
              <a:t>Velocimetry</a:t>
            </a:r>
            <a:endParaRPr lang="en-US" altLang="en-US" dirty="0">
              <a:latin typeface="Times New Roman" charset="0"/>
              <a:ea typeface="Times New Roman" charset="0"/>
              <a:cs typeface="Times New Roman" charset="0"/>
            </a:endParaRPr>
          </a:p>
        </p:txBody>
      </p:sp>
      <p:sp>
        <p:nvSpPr>
          <p:cNvPr id="4" name="Title 1"/>
          <p:cNvSpPr txBox="1">
            <a:spLocks/>
          </p:cNvSpPr>
          <p:nvPr/>
        </p:nvSpPr>
        <p:spPr>
          <a:xfrm>
            <a:off x="814260" y="3601329"/>
            <a:ext cx="7514036" cy="575235"/>
          </a:xfrm>
          <a:prstGeom prst="rect">
            <a:avLst/>
          </a:prstGeom>
          <a:effectLst/>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smtClean="0">
                <a:ln w="3175" cmpd="sng">
                  <a:noFill/>
                </a:ln>
                <a:solidFill>
                  <a:schemeClr val="tx1"/>
                </a:solidFill>
                <a:effectLst/>
                <a:uLnTx/>
                <a:uFillTx/>
                <a:latin typeface="Times New Roman" charset="0"/>
                <a:ea typeface="Times New Roman" charset="0"/>
                <a:cs typeface="Times New Roman" charset="0"/>
              </a:rPr>
              <a:t>Non Stress Test (NST)</a:t>
            </a:r>
            <a:endParaRPr kumimoji="0" lang="en-US" sz="3200" b="0" i="0" u="none" strike="noStrike" kern="1200" cap="none" spc="0" normalizeH="0" baseline="0" noProof="0" dirty="0">
              <a:ln w="3175" cmpd="sng">
                <a:noFill/>
              </a:ln>
              <a:solidFill>
                <a:schemeClr val="tx1"/>
              </a:solidFill>
              <a:effectLst/>
              <a:uLnTx/>
              <a:uFillTx/>
              <a:latin typeface="+mj-lt"/>
              <a:ea typeface="+mj-ea"/>
              <a:cs typeface="+mj-cs"/>
            </a:endParaRPr>
          </a:p>
        </p:txBody>
      </p:sp>
      <p:sp>
        <p:nvSpPr>
          <p:cNvPr id="5" name="Content Placeholder 2"/>
          <p:cNvSpPr txBox="1">
            <a:spLocks/>
          </p:cNvSpPr>
          <p:nvPr/>
        </p:nvSpPr>
        <p:spPr>
          <a:xfrm>
            <a:off x="251278" y="4176564"/>
            <a:ext cx="8640000" cy="2138289"/>
          </a:xfrm>
          <a:prstGeom prst="rect">
            <a:avLst/>
          </a:prstGeom>
        </p:spPr>
        <p:txBody>
          <a:bodyPr vert="horz" lIns="91440" tIns="45720" rIns="91440" bIns="45720" rtlCol="0" anchor="t" anchorCtr="0">
            <a:normAutofit/>
          </a:bodyPr>
          <a:lstStyle/>
          <a:p>
            <a:pPr marL="285750" marR="0" lvl="0" indent="-285750" algn="l" defTabSz="457200" rtl="0" eaLnBrk="1" fontAlgn="auto" latinLnBrk="0" hangingPunct="1">
              <a:lnSpc>
                <a:spcPct val="90000"/>
              </a:lnSpc>
              <a:spcBef>
                <a:spcPct val="20000"/>
              </a:spcBef>
              <a:spcAft>
                <a:spcPts val="600"/>
              </a:spcAft>
              <a:buClr>
                <a:schemeClr val="accent1">
                  <a:lumMod val="75000"/>
                </a:schemeClr>
              </a:buClr>
              <a:buSzPct val="145000"/>
              <a:buFont typeface="Arial"/>
              <a:buChar char="•"/>
              <a:tabLst/>
              <a:defRPr/>
            </a:pPr>
            <a:r>
              <a:rPr kumimoji="0" lang="en-US" altLang="en-US" sz="2400" b="0" i="0" u="none" strike="noStrike" kern="1200" cap="none" spc="0" normalizeH="0" baseline="0" noProof="0" smtClean="0">
                <a:ln>
                  <a:noFill/>
                </a:ln>
                <a:solidFill>
                  <a:schemeClr val="tx1"/>
                </a:solidFill>
                <a:effectLst/>
                <a:uLnTx/>
                <a:uFillTx/>
                <a:latin typeface="Times New Roman" charset="0"/>
                <a:ea typeface="Times New Roman" charset="0"/>
                <a:cs typeface="Times New Roman" charset="0"/>
              </a:rPr>
              <a:t>Assess the fetal heart rate (FHR) in response to fetal movement.</a:t>
            </a:r>
          </a:p>
          <a:p>
            <a:pPr marL="285750" marR="0" lvl="0" indent="-285750" algn="l" defTabSz="457200" rtl="0" eaLnBrk="1" fontAlgn="auto" latinLnBrk="0" hangingPunct="1">
              <a:lnSpc>
                <a:spcPct val="90000"/>
              </a:lnSpc>
              <a:spcBef>
                <a:spcPct val="20000"/>
              </a:spcBef>
              <a:spcAft>
                <a:spcPts val="600"/>
              </a:spcAft>
              <a:buClr>
                <a:schemeClr val="accent1">
                  <a:lumMod val="75000"/>
                </a:schemeClr>
              </a:buClr>
              <a:buSzPct val="145000"/>
              <a:buFont typeface="Arial"/>
              <a:buChar char="•"/>
              <a:tabLst/>
              <a:defRPr/>
            </a:pPr>
            <a:r>
              <a:rPr kumimoji="0" lang="en-US" altLang="en-US" sz="2400" b="0" i="0" u="none" strike="noStrike" kern="1200" cap="none" spc="0" normalizeH="0" baseline="0" noProof="0" smtClean="0">
                <a:ln>
                  <a:noFill/>
                </a:ln>
                <a:solidFill>
                  <a:schemeClr val="tx1"/>
                </a:solidFill>
                <a:effectLst/>
                <a:uLnTx/>
                <a:uFillTx/>
                <a:latin typeface="Times New Roman" charset="0"/>
                <a:ea typeface="Times New Roman" charset="0"/>
                <a:cs typeface="Times New Roman" charset="0"/>
              </a:rPr>
              <a:t>This is based on the hypothesis that the HR for fetus who is </a:t>
            </a:r>
            <a:r>
              <a:rPr kumimoji="0" lang="en-US" altLang="en-US" sz="2400" b="1" i="0" u="none" strike="noStrike" kern="1200" cap="none" spc="0" normalizeH="0" baseline="0" noProof="0" smtClean="0">
                <a:ln>
                  <a:noFill/>
                </a:ln>
                <a:solidFill>
                  <a:schemeClr val="tx1"/>
                </a:solidFill>
                <a:effectLst/>
                <a:uLnTx/>
                <a:uFillTx/>
                <a:latin typeface="Times New Roman" charset="0"/>
                <a:ea typeface="Times New Roman" charset="0"/>
                <a:cs typeface="Times New Roman" charset="0"/>
              </a:rPr>
              <a:t>not</a:t>
            </a:r>
            <a:r>
              <a:rPr kumimoji="0" lang="en-US" altLang="en-US" sz="2400" b="0" i="0" u="none" strike="noStrike" kern="1200" cap="none" spc="0" normalizeH="0" baseline="0" noProof="0" smtClean="0">
                <a:ln>
                  <a:noFill/>
                </a:ln>
                <a:solidFill>
                  <a:schemeClr val="tx1"/>
                </a:solidFill>
                <a:effectLst/>
                <a:uLnTx/>
                <a:uFillTx/>
                <a:latin typeface="Times New Roman" charset="0"/>
                <a:ea typeface="Times New Roman" charset="0"/>
                <a:cs typeface="Times New Roman" charset="0"/>
              </a:rPr>
              <a:t> acidotic will temporarily accelerate in response to fetal movement.</a:t>
            </a:r>
          </a:p>
          <a:p>
            <a:pPr marL="285750" marR="0" lvl="0" indent="-285750" algn="l" defTabSz="457200" rtl="0" eaLnBrk="1" fontAlgn="auto" latinLnBrk="0" hangingPunct="1">
              <a:lnSpc>
                <a:spcPct val="90000"/>
              </a:lnSpc>
              <a:spcBef>
                <a:spcPct val="20000"/>
              </a:spcBef>
              <a:spcAft>
                <a:spcPts val="600"/>
              </a:spcAft>
              <a:buClr>
                <a:schemeClr val="accent1">
                  <a:lumMod val="75000"/>
                </a:schemeClr>
              </a:buClr>
              <a:buSzPct val="145000"/>
              <a:buFont typeface="Arial"/>
              <a:buChar char="•"/>
              <a:tabLst/>
              <a:defRPr/>
            </a:pPr>
            <a:r>
              <a:rPr kumimoji="0" lang="en-US" altLang="en-US" sz="2400" b="0" i="0" u="none" strike="noStrike" kern="1200" cap="none" spc="0" normalizeH="0" baseline="0" noProof="0" smtClean="0">
                <a:ln>
                  <a:noFill/>
                </a:ln>
                <a:solidFill>
                  <a:schemeClr val="tx1"/>
                </a:solidFill>
                <a:effectLst/>
                <a:uLnTx/>
                <a:uFillTx/>
                <a:latin typeface="Times New Roman" charset="0"/>
                <a:ea typeface="Times New Roman" charset="0"/>
                <a:cs typeface="Times New Roman" charset="0"/>
              </a:rPr>
              <a:t>NST is also affected by fetal state and maturation, maternal state and medications, and diurnal biorhythms.</a:t>
            </a:r>
          </a:p>
          <a:p>
            <a:pPr marL="285750" marR="0" lvl="0" indent="-285750" algn="l" defTabSz="457200" rtl="0" eaLnBrk="1" fontAlgn="auto" latinLnBrk="0" hangingPunct="1">
              <a:lnSpc>
                <a:spcPct val="100000"/>
              </a:lnSpc>
              <a:spcBef>
                <a:spcPct val="20000"/>
              </a:spcBef>
              <a:spcAft>
                <a:spcPts val="600"/>
              </a:spcAft>
              <a:buClr>
                <a:schemeClr val="accent1">
                  <a:lumMod val="75000"/>
                </a:schemeClr>
              </a:buClr>
              <a:buSzPct val="145000"/>
              <a:buFont typeface="Arial"/>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21346035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3235" y="5590903"/>
            <a:ext cx="7514035" cy="1071154"/>
          </a:xfrm>
        </p:spPr>
        <p:txBody>
          <a:bodyPr>
            <a:normAutofit/>
          </a:bodyPr>
          <a:lstStyle/>
          <a:p>
            <a:pPr algn="l"/>
            <a:r>
              <a:rPr lang="en-US" sz="2400" dirty="0">
                <a:latin typeface="Times New Roman" charset="0"/>
                <a:ea typeface="Times New Roman" charset="0"/>
                <a:cs typeface="Times New Roman" charset="0"/>
              </a:rPr>
              <a:t>Electronic fetal monitors are used to both determine the FHR and continuously record it in graphical form.</a:t>
            </a:r>
          </a:p>
        </p:txBody>
      </p:sp>
      <p:pic>
        <p:nvPicPr>
          <p:cNvPr id="4" name="Picture 4" descr="efm mach 3"/>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a:xfrm>
            <a:off x="1495697" y="457609"/>
            <a:ext cx="6152606" cy="5133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1982969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72000" y="695422"/>
            <a:ext cx="7200000" cy="5467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18164935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4983" y="200029"/>
            <a:ext cx="7514035" cy="700304"/>
          </a:xfrm>
        </p:spPr>
        <p:txBody>
          <a:bodyPr>
            <a:normAutofit fontScale="90000"/>
          </a:bodyPr>
          <a:lstStyle/>
          <a:p>
            <a:pPr algn="l"/>
            <a:r>
              <a:rPr lang="en-US" b="1" dirty="0">
                <a:latin typeface="Times New Roman" charset="0"/>
                <a:ea typeface="Times New Roman" charset="0"/>
                <a:cs typeface="Times New Roman" charset="0"/>
              </a:rPr>
              <a:t>Non Stress Test (NST)</a:t>
            </a:r>
            <a:endParaRPr lang="en-US" dirty="0"/>
          </a:p>
        </p:txBody>
      </p:sp>
      <p:sp>
        <p:nvSpPr>
          <p:cNvPr id="3" name="Content Placeholder 2"/>
          <p:cNvSpPr>
            <a:spLocks noGrp="1"/>
          </p:cNvSpPr>
          <p:nvPr>
            <p:ph idx="1"/>
          </p:nvPr>
        </p:nvSpPr>
        <p:spPr>
          <a:xfrm>
            <a:off x="1113233" y="900333"/>
            <a:ext cx="7514035" cy="1842867"/>
          </a:xfrm>
        </p:spPr>
        <p:txBody>
          <a:bodyPr anchor="t" anchorCtr="0">
            <a:normAutofit lnSpcReduction="10000"/>
          </a:bodyPr>
          <a:lstStyle/>
          <a:p>
            <a:pPr>
              <a:spcBef>
                <a:spcPts val="0"/>
              </a:spcBef>
            </a:pPr>
            <a:r>
              <a:rPr lang="en-US" altLang="en-US" dirty="0">
                <a:solidFill>
                  <a:srgbClr val="FF0000"/>
                </a:solidFill>
                <a:latin typeface="Times New Roman" charset="0"/>
                <a:ea typeface="Times New Roman" charset="0"/>
                <a:cs typeface="Times New Roman" charset="0"/>
              </a:rPr>
              <a:t>Baseline FHR</a:t>
            </a:r>
          </a:p>
          <a:p>
            <a:pPr>
              <a:spcBef>
                <a:spcPts val="0"/>
              </a:spcBef>
            </a:pPr>
            <a:r>
              <a:rPr lang="en-US" altLang="en-US" dirty="0">
                <a:latin typeface="Times New Roman" charset="0"/>
                <a:ea typeface="Times New Roman" charset="0"/>
                <a:cs typeface="Times New Roman" charset="0"/>
              </a:rPr>
              <a:t>FHR variability (beat to beat variation)</a:t>
            </a:r>
          </a:p>
          <a:p>
            <a:pPr>
              <a:spcBef>
                <a:spcPts val="0"/>
              </a:spcBef>
            </a:pPr>
            <a:r>
              <a:rPr lang="en-US" altLang="en-US" dirty="0">
                <a:solidFill>
                  <a:srgbClr val="FF0000"/>
                </a:solidFill>
                <a:latin typeface="Times New Roman" charset="0"/>
                <a:ea typeface="Times New Roman" charset="0"/>
                <a:cs typeface="Times New Roman" charset="0"/>
              </a:rPr>
              <a:t>Acceleration</a:t>
            </a:r>
          </a:p>
          <a:p>
            <a:pPr>
              <a:spcBef>
                <a:spcPts val="0"/>
              </a:spcBef>
            </a:pPr>
            <a:r>
              <a:rPr lang="en-US" altLang="en-US" dirty="0">
                <a:latin typeface="Times New Roman" charset="0"/>
                <a:ea typeface="Times New Roman" charset="0"/>
                <a:cs typeface="Times New Roman" charset="0"/>
              </a:rPr>
              <a:t>Deceleration</a:t>
            </a:r>
          </a:p>
          <a:p>
            <a:endParaRPr lang="en-US" dirty="0"/>
          </a:p>
        </p:txBody>
      </p:sp>
      <p:sp>
        <p:nvSpPr>
          <p:cNvPr id="4" name="Title 1"/>
          <p:cNvSpPr txBox="1">
            <a:spLocks/>
          </p:cNvSpPr>
          <p:nvPr/>
        </p:nvSpPr>
        <p:spPr>
          <a:xfrm>
            <a:off x="814983" y="2668465"/>
            <a:ext cx="7514035" cy="679646"/>
          </a:xfrm>
          <a:prstGeom prst="rect">
            <a:avLst/>
          </a:prstGeom>
          <a:effectLst/>
        </p:spPr>
        <p:txBody>
          <a:bodyPr vert="horz" lIns="91440" tIns="45720" rIns="91440" bIns="45720" rtlCol="0" anchor="ctr">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w="3175" cmpd="sng">
                  <a:noFill/>
                </a:ln>
                <a:solidFill>
                  <a:schemeClr val="tx1"/>
                </a:solidFill>
                <a:effectLst/>
                <a:uLnTx/>
                <a:uFillTx/>
                <a:latin typeface="Times New Roman" charset="0"/>
                <a:ea typeface="Times New Roman" charset="0"/>
                <a:cs typeface="Times New Roman" charset="0"/>
              </a:rPr>
              <a:t>Non Stress Test (NST)</a:t>
            </a:r>
            <a:endParaRPr kumimoji="0" lang="en-US" sz="4000" b="0" i="0" u="none" strike="noStrike" kern="1200" cap="none" spc="0" normalizeH="0" baseline="0" noProof="0" dirty="0">
              <a:ln w="3175" cmpd="sng">
                <a:noFill/>
              </a:ln>
              <a:solidFill>
                <a:schemeClr val="tx1"/>
              </a:solidFill>
              <a:effectLst/>
              <a:uLnTx/>
              <a:uFillTx/>
              <a:latin typeface="+mj-lt"/>
              <a:ea typeface="+mj-ea"/>
              <a:cs typeface="+mj-cs"/>
            </a:endParaRPr>
          </a:p>
        </p:txBody>
      </p:sp>
      <p:sp>
        <p:nvSpPr>
          <p:cNvPr id="5" name="Content Placeholder 2"/>
          <p:cNvSpPr txBox="1">
            <a:spLocks/>
          </p:cNvSpPr>
          <p:nvPr/>
        </p:nvSpPr>
        <p:spPr>
          <a:xfrm>
            <a:off x="258365" y="3348111"/>
            <a:ext cx="8627268" cy="3509889"/>
          </a:xfrm>
          <a:prstGeom prst="rect">
            <a:avLst/>
          </a:prstGeom>
        </p:spPr>
        <p:txBody>
          <a:bodyPr vert="horz" lIns="91440" tIns="45720" rIns="91440" bIns="45720" rtlCol="0" anchor="t" anchorCtr="0">
            <a:normAutofit/>
          </a:bodyPr>
          <a:lstStyle/>
          <a:p>
            <a:pPr marL="285750" marR="0" lvl="0" indent="-285750" algn="l" defTabSz="457200" rtl="0" eaLnBrk="1" fontAlgn="auto" latinLnBrk="0" hangingPunct="1">
              <a:lnSpc>
                <a:spcPct val="100000"/>
              </a:lnSpc>
              <a:spcBef>
                <a:spcPct val="20000"/>
              </a:spcBef>
              <a:spcAft>
                <a:spcPts val="600"/>
              </a:spcAft>
              <a:buClr>
                <a:schemeClr val="accent1">
                  <a:lumMod val="75000"/>
                </a:schemeClr>
              </a:buClr>
              <a:buSzPct val="145000"/>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Times New Roman" charset="0"/>
                <a:cs typeface="Times New Roman" charset="0"/>
              </a:rPr>
              <a:t>The parasympathetic and sympathetic nervous system( autonomic nervous system),  regulates the FHR.</a:t>
            </a:r>
          </a:p>
          <a:p>
            <a:pPr marL="285750" marR="0" lvl="0" indent="-285750" algn="l" defTabSz="457200" rtl="0" eaLnBrk="1" fontAlgn="auto" latinLnBrk="0" hangingPunct="1">
              <a:lnSpc>
                <a:spcPct val="100000"/>
              </a:lnSpc>
              <a:spcBef>
                <a:spcPct val="20000"/>
              </a:spcBef>
              <a:spcAft>
                <a:spcPts val="600"/>
              </a:spcAft>
              <a:buClr>
                <a:schemeClr val="accent1">
                  <a:lumMod val="75000"/>
                </a:schemeClr>
              </a:buClr>
              <a:buSzPct val="145000"/>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Times New Roman" charset="0"/>
                <a:cs typeface="Times New Roman" charset="0"/>
              </a:rPr>
              <a:t>The parasympathetic effect  slows FHR, and responsible for FHR variability.</a:t>
            </a:r>
          </a:p>
          <a:p>
            <a:pPr marL="285750" marR="0" lvl="0" indent="-285750" algn="l" defTabSz="457200" rtl="0" eaLnBrk="1" fontAlgn="auto" latinLnBrk="0" hangingPunct="1">
              <a:lnSpc>
                <a:spcPct val="100000"/>
              </a:lnSpc>
              <a:spcBef>
                <a:spcPct val="20000"/>
              </a:spcBef>
              <a:spcAft>
                <a:spcPts val="600"/>
              </a:spcAft>
              <a:buClr>
                <a:schemeClr val="accent1">
                  <a:lumMod val="75000"/>
                </a:schemeClr>
              </a:buClr>
              <a:buSzPct val="145000"/>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Times New Roman" charset="0"/>
                <a:cs typeface="Times New Roman" charset="0"/>
              </a:rPr>
              <a:t> Sympathetic stimulation accelerates the FHR .</a:t>
            </a:r>
          </a:p>
          <a:p>
            <a:pPr marL="285750" marR="0" lvl="0" indent="-285750" algn="l" defTabSz="457200" rtl="0" eaLnBrk="1" fontAlgn="auto" latinLnBrk="0" hangingPunct="1">
              <a:lnSpc>
                <a:spcPct val="100000"/>
              </a:lnSpc>
              <a:spcBef>
                <a:spcPct val="20000"/>
              </a:spcBef>
              <a:spcAft>
                <a:spcPts val="600"/>
              </a:spcAft>
              <a:buClr>
                <a:schemeClr val="accent1">
                  <a:lumMod val="75000"/>
                </a:schemeClr>
              </a:buClr>
              <a:buSzPct val="145000"/>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Times New Roman" charset="0"/>
                <a:cs typeface="Times New Roman" charset="0"/>
              </a:rPr>
              <a:t> Blockade of sympathetic activity decreases baseline FHR and blunts accelerations.</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1271032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29797" y="404813"/>
            <a:ext cx="4403188" cy="2719387"/>
          </a:xfrm>
        </p:spPr>
        <p:txBody>
          <a:bodyPr anchor="t" anchorCtr="0">
            <a:normAutofit fontScale="90000"/>
          </a:bodyPr>
          <a:lstStyle/>
          <a:p>
            <a:pPr algn="l">
              <a:lnSpc>
                <a:spcPct val="90000"/>
              </a:lnSpc>
            </a:pPr>
            <a:r>
              <a:rPr lang="en-US" altLang="en-US" sz="2400" dirty="0">
                <a:latin typeface="Times New Roman" charset="0"/>
                <a:ea typeface="Times New Roman" charset="0"/>
                <a:cs typeface="Times New Roman" charset="0"/>
              </a:rPr>
              <a:t>The ultrasound probe transmits the</a:t>
            </a:r>
            <a:br>
              <a:rPr lang="en-US" altLang="en-US" sz="2400" dirty="0">
                <a:latin typeface="Times New Roman" charset="0"/>
                <a:ea typeface="Times New Roman" charset="0"/>
                <a:cs typeface="Times New Roman" charset="0"/>
              </a:rPr>
            </a:br>
            <a:r>
              <a:rPr lang="en-US" altLang="en-US" sz="2400" dirty="0">
                <a:latin typeface="Times New Roman" charset="0"/>
                <a:ea typeface="Times New Roman" charset="0"/>
                <a:cs typeface="Times New Roman" charset="0"/>
              </a:rPr>
              <a:t>fetal heart rate in beats per minute. </a:t>
            </a:r>
            <a:br>
              <a:rPr lang="en-US" altLang="en-US" sz="2400" dirty="0">
                <a:latin typeface="Times New Roman" charset="0"/>
                <a:ea typeface="Times New Roman" charset="0"/>
                <a:cs typeface="Times New Roman" charset="0"/>
              </a:rPr>
            </a:br>
            <a:r>
              <a:rPr lang="en-US" altLang="en-US" sz="2400" dirty="0">
                <a:latin typeface="Times New Roman" charset="0"/>
                <a:ea typeface="Times New Roman" charset="0"/>
                <a:cs typeface="Times New Roman" charset="0"/>
              </a:rPr>
              <a:t>Each small vertical square is 5 beats. </a:t>
            </a:r>
            <a:br>
              <a:rPr lang="en-US" altLang="en-US" sz="2400" dirty="0">
                <a:latin typeface="Times New Roman" charset="0"/>
                <a:ea typeface="Times New Roman" charset="0"/>
                <a:cs typeface="Times New Roman" charset="0"/>
              </a:rPr>
            </a:br>
            <a:r>
              <a:rPr lang="en-US" altLang="en-US" sz="2400" dirty="0">
                <a:latin typeface="Times New Roman" charset="0"/>
                <a:ea typeface="Times New Roman" charset="0"/>
                <a:cs typeface="Times New Roman" charset="0"/>
              </a:rPr>
              <a:t>Each small horizontal square is 1 minute </a:t>
            </a:r>
            <a:r>
              <a:rPr lang="en-US" altLang="en-US" sz="2400" dirty="0"/>
              <a:t>.</a:t>
            </a:r>
            <a:r>
              <a:rPr lang="en-US" altLang="en-US" dirty="0"/>
              <a:t/>
            </a:r>
            <a:br>
              <a:rPr lang="en-US" altLang="en-US" dirty="0"/>
            </a:br>
            <a:endParaRPr lang="en-US" dirty="0"/>
          </a:p>
        </p:txBody>
      </p:sp>
      <p:pic>
        <p:nvPicPr>
          <p:cNvPr id="5" name="Picture Placeholder 4"/>
          <p:cNvPicPr>
            <a:picLocks noGrp="1" noChangeAspect="1"/>
          </p:cNvPicPr>
          <p:nvPr>
            <p:ph type="pic" idx="1"/>
          </p:nvPr>
        </p:nvPicPr>
        <p:blipFill>
          <a:blip r:embed="rId2"/>
          <a:srcRect l="22124" r="22124"/>
          <a:stretch>
            <a:fillRect/>
          </a:stretch>
        </p:blipFill>
        <p:spPr>
          <a:xfrm>
            <a:off x="406022" y="404813"/>
            <a:ext cx="3938382" cy="5930900"/>
          </a:xfrm>
          <a:prstGeom prst="rect">
            <a:avLst/>
          </a:prstGeom>
        </p:spPr>
      </p:pic>
      <p:sp>
        <p:nvSpPr>
          <p:cNvPr id="4" name="Text Placeholder 3"/>
          <p:cNvSpPr>
            <a:spLocks noGrp="1"/>
          </p:cNvSpPr>
          <p:nvPr>
            <p:ph type="body" sz="half" idx="2"/>
          </p:nvPr>
        </p:nvSpPr>
        <p:spPr>
          <a:xfrm>
            <a:off x="4529797" y="3432517"/>
            <a:ext cx="4403188" cy="2662736"/>
          </a:xfrm>
        </p:spPr>
        <p:txBody>
          <a:bodyPr>
            <a:normAutofit fontScale="92500" lnSpcReduction="20000"/>
          </a:bodyPr>
          <a:lstStyle/>
          <a:p>
            <a:pPr algn="l">
              <a:lnSpc>
                <a:spcPct val="90000"/>
              </a:lnSpc>
            </a:pPr>
            <a:r>
              <a:rPr lang="en-US" altLang="en-US" sz="2400" dirty="0">
                <a:latin typeface="Times New Roman" charset="0"/>
                <a:ea typeface="Times New Roman" charset="0"/>
                <a:cs typeface="Times New Roman" charset="0"/>
              </a:rPr>
              <a:t>The pressure transducer</a:t>
            </a:r>
          </a:p>
          <a:p>
            <a:pPr algn="l">
              <a:lnSpc>
                <a:spcPct val="90000"/>
              </a:lnSpc>
            </a:pPr>
            <a:r>
              <a:rPr lang="en-US" altLang="en-US" sz="2400" dirty="0">
                <a:latin typeface="Times New Roman" charset="0"/>
                <a:ea typeface="Times New Roman" charset="0"/>
                <a:cs typeface="Times New Roman" charset="0"/>
              </a:rPr>
              <a:t>transmits the intrauterine pressure generated by uterine contractions in mm Hg.</a:t>
            </a:r>
          </a:p>
          <a:p>
            <a:pPr algn="l">
              <a:lnSpc>
                <a:spcPct val="90000"/>
              </a:lnSpc>
            </a:pPr>
            <a:r>
              <a:rPr lang="en-US" altLang="en-US" sz="2400" dirty="0">
                <a:latin typeface="Times New Roman" charset="0"/>
                <a:ea typeface="Times New Roman" charset="0"/>
                <a:cs typeface="Times New Roman" charset="0"/>
              </a:rPr>
              <a:t>Each small vertical square is 10 mm Hg </a:t>
            </a:r>
          </a:p>
          <a:p>
            <a:pPr algn="l">
              <a:lnSpc>
                <a:spcPct val="90000"/>
              </a:lnSpc>
            </a:pPr>
            <a:r>
              <a:rPr lang="en-US" altLang="en-US" sz="2400" dirty="0">
                <a:latin typeface="Times New Roman" charset="0"/>
                <a:ea typeface="Times New Roman" charset="0"/>
                <a:cs typeface="Times New Roman" charset="0"/>
              </a:rPr>
              <a:t>Each small horizontal square is 1 minute . </a:t>
            </a:r>
          </a:p>
          <a:p>
            <a:pPr algn="l"/>
            <a:endParaRPr lang="en-US" dirty="0"/>
          </a:p>
        </p:txBody>
      </p:sp>
    </p:spTree>
    <p:extLst>
      <p:ext uri="{BB962C8B-B14F-4D97-AF65-F5344CB8AC3E}">
        <p14:creationId xmlns="" xmlns:p14="http://schemas.microsoft.com/office/powerpoint/2010/main" val="4032940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0632"/>
            <a:ext cx="7514035" cy="705393"/>
          </a:xfrm>
        </p:spPr>
        <p:txBody>
          <a:bodyPr/>
          <a:lstStyle/>
          <a:p>
            <a:pPr algn="l"/>
            <a:r>
              <a:rPr lang="en-US" b="1" dirty="0">
                <a:latin typeface="Times New Roman" charset="0"/>
                <a:ea typeface="Times New Roman" charset="0"/>
                <a:cs typeface="Times New Roman" charset="0"/>
              </a:rPr>
              <a:t>Non Stress Test (NST)</a:t>
            </a:r>
            <a:endParaRPr lang="en-US" dirty="0"/>
          </a:p>
        </p:txBody>
      </p:sp>
      <p:sp>
        <p:nvSpPr>
          <p:cNvPr id="3" name="Content Placeholder 2"/>
          <p:cNvSpPr>
            <a:spLocks noGrp="1"/>
          </p:cNvSpPr>
          <p:nvPr>
            <p:ph idx="1"/>
          </p:nvPr>
        </p:nvSpPr>
        <p:spPr>
          <a:xfrm>
            <a:off x="1113233" y="1097280"/>
            <a:ext cx="7514035" cy="5094514"/>
          </a:xfrm>
        </p:spPr>
        <p:txBody>
          <a:bodyPr>
            <a:normAutofit lnSpcReduction="10000"/>
          </a:bodyPr>
          <a:lstStyle/>
          <a:p>
            <a:r>
              <a:rPr lang="en-US" dirty="0">
                <a:latin typeface="Times New Roman" charset="0"/>
                <a:ea typeface="Times New Roman" charset="0"/>
                <a:cs typeface="Times New Roman" charset="0"/>
              </a:rPr>
              <a:t> The test is </a:t>
            </a:r>
            <a:r>
              <a:rPr lang="en-US" b="1" dirty="0">
                <a:latin typeface="Times New Roman" charset="0"/>
                <a:ea typeface="Times New Roman" charset="0"/>
                <a:cs typeface="Times New Roman" charset="0"/>
              </a:rPr>
              <a:t>reactive</a:t>
            </a:r>
            <a:r>
              <a:rPr lang="en-US" dirty="0">
                <a:latin typeface="Times New Roman" charset="0"/>
                <a:ea typeface="Times New Roman" charset="0"/>
                <a:cs typeface="Times New Roman" charset="0"/>
              </a:rPr>
              <a:t> if there are </a:t>
            </a:r>
            <a:r>
              <a:rPr lang="en-US" b="1" dirty="0">
                <a:latin typeface="Times New Roman" charset="0"/>
                <a:ea typeface="Times New Roman" charset="0"/>
                <a:cs typeface="Times New Roman" charset="0"/>
              </a:rPr>
              <a:t>2</a:t>
            </a:r>
            <a:r>
              <a:rPr lang="en-US" b="1" dirty="0" smtClean="0">
                <a:latin typeface="Times New Roman" charset="0"/>
                <a:ea typeface="Times New Roman" charset="0"/>
                <a:cs typeface="Times New Roman" charset="0"/>
              </a:rPr>
              <a:t> </a:t>
            </a:r>
            <a:r>
              <a:rPr lang="en-US" b="1" dirty="0">
                <a:latin typeface="Times New Roman" charset="0"/>
                <a:ea typeface="Times New Roman" charset="0"/>
                <a:cs typeface="Times New Roman" charset="0"/>
              </a:rPr>
              <a:t>or more </a:t>
            </a:r>
            <a:r>
              <a:rPr lang="en-US" dirty="0">
                <a:latin typeface="Times New Roman" charset="0"/>
                <a:ea typeface="Times New Roman" charset="0"/>
                <a:cs typeface="Times New Roman" charset="0"/>
              </a:rPr>
              <a:t>fetal heart rate accelerations reaching a peak of at least </a:t>
            </a:r>
            <a:r>
              <a:rPr lang="en-US" b="1" dirty="0">
                <a:latin typeface="Times New Roman" charset="0"/>
                <a:ea typeface="Times New Roman" charset="0"/>
                <a:cs typeface="Times New Roman" charset="0"/>
              </a:rPr>
              <a:t>15 bpm </a:t>
            </a:r>
            <a:r>
              <a:rPr lang="en-US" dirty="0">
                <a:latin typeface="Times New Roman" charset="0"/>
                <a:ea typeface="Times New Roman" charset="0"/>
                <a:cs typeface="Times New Roman" charset="0"/>
              </a:rPr>
              <a:t>above the baseline rate and lasting for at least </a:t>
            </a:r>
            <a:r>
              <a:rPr lang="en-US" b="1" dirty="0">
                <a:latin typeface="Times New Roman" charset="0"/>
                <a:ea typeface="Times New Roman" charset="0"/>
                <a:cs typeface="Times New Roman" charset="0"/>
              </a:rPr>
              <a:t>15 seconds </a:t>
            </a:r>
            <a:r>
              <a:rPr lang="en-US" dirty="0">
                <a:latin typeface="Times New Roman" charset="0"/>
                <a:ea typeface="Times New Roman" charset="0"/>
                <a:cs typeface="Times New Roman" charset="0"/>
              </a:rPr>
              <a:t>from onset to return in a </a:t>
            </a:r>
            <a:r>
              <a:rPr lang="en-US" b="1" dirty="0">
                <a:latin typeface="Times New Roman" charset="0"/>
                <a:ea typeface="Times New Roman" charset="0"/>
                <a:cs typeface="Times New Roman" charset="0"/>
              </a:rPr>
              <a:t>20-minute </a:t>
            </a:r>
            <a:r>
              <a:rPr lang="en-US" dirty="0" smtClean="0">
                <a:latin typeface="Times New Roman" charset="0"/>
                <a:ea typeface="Times New Roman" charset="0"/>
                <a:cs typeface="Times New Roman" charset="0"/>
              </a:rPr>
              <a:t>period.</a:t>
            </a:r>
          </a:p>
          <a:p>
            <a:pPr marL="0" indent="0">
              <a:buNone/>
            </a:pPr>
            <a:endParaRPr lang="en-US" dirty="0" smtClean="0">
              <a:latin typeface="Times New Roman" charset="0"/>
              <a:ea typeface="Times New Roman" charset="0"/>
              <a:cs typeface="Times New Roman" charset="0"/>
            </a:endParaRPr>
          </a:p>
          <a:p>
            <a:r>
              <a:rPr lang="en-US" dirty="0">
                <a:latin typeface="Times New Roman" charset="0"/>
                <a:ea typeface="Times New Roman" charset="0"/>
                <a:cs typeface="Times New Roman" charset="0"/>
              </a:rPr>
              <a:t>The </a:t>
            </a:r>
            <a:r>
              <a:rPr lang="en-US" b="1" dirty="0">
                <a:latin typeface="Times New Roman" charset="0"/>
                <a:ea typeface="Times New Roman" charset="0"/>
                <a:cs typeface="Times New Roman" charset="0"/>
              </a:rPr>
              <a:t>nonreactive</a:t>
            </a:r>
            <a:r>
              <a:rPr lang="en-US" dirty="0">
                <a:latin typeface="Times New Roman" charset="0"/>
                <a:ea typeface="Times New Roman" charset="0"/>
                <a:cs typeface="Times New Roman" charset="0"/>
              </a:rPr>
              <a:t> NST result is defined by an FHR monitoring interval that does not meet the criteria previously </a:t>
            </a:r>
            <a:r>
              <a:rPr lang="en-US" dirty="0" smtClean="0">
                <a:latin typeface="Times New Roman" charset="0"/>
                <a:ea typeface="Times New Roman" charset="0"/>
                <a:cs typeface="Times New Roman" charset="0"/>
              </a:rPr>
              <a:t>described.</a:t>
            </a:r>
            <a:r>
              <a:rPr lang="en-US" dirty="0"/>
              <a:t> </a:t>
            </a:r>
            <a:r>
              <a:rPr lang="en-US" dirty="0">
                <a:latin typeface="Times New Roman" charset="0"/>
                <a:ea typeface="Times New Roman" charset="0"/>
                <a:cs typeface="Times New Roman" charset="0"/>
              </a:rPr>
              <a:t>defined as one that does not show such accelerations over a </a:t>
            </a:r>
            <a:r>
              <a:rPr lang="en-US" b="1" dirty="0">
                <a:latin typeface="Times New Roman" charset="0"/>
                <a:ea typeface="Times New Roman" charset="0"/>
                <a:cs typeface="Times New Roman" charset="0"/>
              </a:rPr>
              <a:t>40-minute</a:t>
            </a:r>
            <a:r>
              <a:rPr lang="en-US" dirty="0">
                <a:latin typeface="Times New Roman" charset="0"/>
                <a:ea typeface="Times New Roman" charset="0"/>
                <a:cs typeface="Times New Roman" charset="0"/>
              </a:rPr>
              <a:t> period</a:t>
            </a:r>
            <a:r>
              <a:rPr lang="en-US" dirty="0" smtClean="0">
                <a:latin typeface="Times New Roman" charset="0"/>
                <a:ea typeface="Times New Roman" charset="0"/>
                <a:cs typeface="Times New Roman" charset="0"/>
              </a:rPr>
              <a:t>.( due to slee</a:t>
            </a:r>
            <a:r>
              <a:rPr lang="en-US" dirty="0" smtClean="0">
                <a:latin typeface="Times New Roman" charset="0"/>
                <a:ea typeface="Times New Roman" charset="0"/>
                <a:cs typeface="Times New Roman" charset="0"/>
              </a:rPr>
              <a:t>p cycle = every 40 minute)</a:t>
            </a:r>
            <a:endParaRPr lang="en-US" dirty="0" smtClean="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Nonreactive NST can be due </a:t>
            </a:r>
            <a:r>
              <a:rPr lang="en-US" dirty="0">
                <a:latin typeface="Times New Roman" charset="0"/>
                <a:ea typeface="Times New Roman" charset="0"/>
                <a:cs typeface="Times New Roman" charset="0"/>
              </a:rPr>
              <a:t>to fetal immaturity, quiet fetal sleep, or maternal </a:t>
            </a:r>
            <a:r>
              <a:rPr lang="en-US" dirty="0" smtClean="0">
                <a:latin typeface="Times New Roman" charset="0"/>
                <a:ea typeface="Times New Roman" charset="0"/>
                <a:cs typeface="Times New Roman" charset="0"/>
              </a:rPr>
              <a:t>smoking </a:t>
            </a:r>
            <a:r>
              <a:rPr lang="en-US" dirty="0">
                <a:latin typeface="Times New Roman" charset="0"/>
                <a:ea typeface="Times New Roman" charset="0"/>
                <a:cs typeface="Times New Roman" charset="0"/>
              </a:rPr>
              <a:t>.</a:t>
            </a:r>
          </a:p>
        </p:txBody>
      </p:sp>
    </p:spTree>
    <p:extLst>
      <p:ext uri="{BB962C8B-B14F-4D97-AF65-F5344CB8AC3E}">
        <p14:creationId xmlns="" xmlns:p14="http://schemas.microsoft.com/office/powerpoint/2010/main" val="11467053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4983" y="143694"/>
            <a:ext cx="7514035" cy="901337"/>
          </a:xfrm>
        </p:spPr>
        <p:txBody>
          <a:bodyPr/>
          <a:lstStyle/>
          <a:p>
            <a:r>
              <a:rPr lang="en-US" b="1" dirty="0" smtClean="0"/>
              <a:t>Reactive NST</a:t>
            </a:r>
            <a:endParaRPr lang="en-US" b="1" dirty="0"/>
          </a:p>
        </p:txBody>
      </p:sp>
      <p:pic>
        <p:nvPicPr>
          <p:cNvPr id="4" name="Content Placeholder 3"/>
          <p:cNvPicPr>
            <a:picLocks noGrp="1" noChangeAspect="1"/>
          </p:cNvPicPr>
          <p:nvPr>
            <p:ph idx="1"/>
          </p:nvPr>
        </p:nvPicPr>
        <p:blipFill>
          <a:blip r:embed="rId2"/>
          <a:stretch>
            <a:fillRect/>
          </a:stretch>
        </p:blipFill>
        <p:spPr>
          <a:xfrm>
            <a:off x="759091" y="1002827"/>
            <a:ext cx="7625819" cy="5617028"/>
          </a:xfrm>
          <a:prstGeom prst="rect">
            <a:avLst/>
          </a:prstGeom>
        </p:spPr>
      </p:pic>
    </p:spTree>
    <p:extLst>
      <p:ext uri="{BB962C8B-B14F-4D97-AF65-F5344CB8AC3E}">
        <p14:creationId xmlns="" xmlns:p14="http://schemas.microsoft.com/office/powerpoint/2010/main" val="11712198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4983" y="104506"/>
            <a:ext cx="7514035" cy="862147"/>
          </a:xfrm>
        </p:spPr>
        <p:txBody>
          <a:bodyPr/>
          <a:lstStyle/>
          <a:p>
            <a:r>
              <a:rPr lang="en-US" b="1" dirty="0"/>
              <a:t>Reactive NST</a:t>
            </a:r>
            <a:endParaRPr lang="en-US" dirty="0"/>
          </a:p>
        </p:txBody>
      </p:sp>
      <p:pic>
        <p:nvPicPr>
          <p:cNvPr id="4" name="Picture 5"/>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045452" y="966788"/>
            <a:ext cx="7053096" cy="549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9377256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4983" y="130632"/>
            <a:ext cx="7514035" cy="796833"/>
          </a:xfrm>
        </p:spPr>
        <p:txBody>
          <a:bodyPr/>
          <a:lstStyle/>
          <a:p>
            <a:r>
              <a:rPr lang="en-US" b="1" dirty="0">
                <a:latin typeface="Times New Roman" charset="0"/>
                <a:ea typeface="Times New Roman" charset="0"/>
                <a:cs typeface="Times New Roman" charset="0"/>
              </a:rPr>
              <a:t>Non reactive NST</a:t>
            </a:r>
            <a:endParaRPr lang="en-US" dirty="0"/>
          </a:p>
        </p:txBody>
      </p:sp>
      <p:pic>
        <p:nvPicPr>
          <p:cNvPr id="4" name="Picture 5" descr="absent"/>
          <p:cNvPicPr>
            <a:picLocks noGrp="1" noChangeAspect="1" noChangeArrowheads="1"/>
          </p:cNvPicPr>
          <p:nvPr>
            <p:ph idx="1"/>
          </p:nvPr>
        </p:nvPicPr>
        <p:blipFill>
          <a:blip r:embed="rId2">
            <a:lum bright="-6000" contrast="12000"/>
            <a:extLst>
              <a:ext uri="{28A0092B-C50C-407E-A947-70E740481C1C}">
                <a14:useLocalDpi xmlns="" xmlns:a14="http://schemas.microsoft.com/office/drawing/2010/main" val="0"/>
              </a:ext>
            </a:extLst>
          </a:blip>
          <a:srcRect l="2272" t="1723" b="6955"/>
          <a:stretch>
            <a:fillRect/>
          </a:stretch>
        </p:blipFill>
        <p:spPr bwMode="auto">
          <a:xfrm>
            <a:off x="910947" y="1227911"/>
            <a:ext cx="7322106" cy="4872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3904191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356412"/>
            <a:ext cx="7514035" cy="771895"/>
          </a:xfrm>
        </p:spPr>
        <p:txBody>
          <a:bodyPr>
            <a:normAutofit fontScale="90000"/>
          </a:bodyPr>
          <a:lstStyle/>
          <a:p>
            <a:pPr algn="l"/>
            <a:r>
              <a:rPr lang="en-US" b="1" dirty="0" smtClean="0">
                <a:latin typeface="Times New Roman" charset="0"/>
                <a:ea typeface="Times New Roman" charset="0"/>
                <a:cs typeface="Times New Roman" charset="0"/>
              </a:rPr>
              <a:t>Antepartum fetal surveillance methods</a:t>
            </a:r>
            <a:endParaRPr lang="en-US" b="1"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113233" y="1163784"/>
            <a:ext cx="7514035" cy="3858161"/>
          </a:xfrm>
        </p:spPr>
        <p:txBody>
          <a:bodyPr/>
          <a:lstStyle/>
          <a:p>
            <a:r>
              <a:rPr lang="en-US" dirty="0" smtClean="0">
                <a:latin typeface="Times New Roman" charset="0"/>
                <a:ea typeface="Times New Roman" charset="0"/>
                <a:cs typeface="Times New Roman" charset="0"/>
              </a:rPr>
              <a:t>Fetal movement counting</a:t>
            </a:r>
          </a:p>
          <a:p>
            <a:r>
              <a:rPr lang="en-US" dirty="0" smtClean="0">
                <a:latin typeface="Times New Roman" charset="0"/>
                <a:ea typeface="Times New Roman" charset="0"/>
                <a:cs typeface="Times New Roman" charset="0"/>
              </a:rPr>
              <a:t>Non Stress Test ( NST )</a:t>
            </a:r>
          </a:p>
          <a:p>
            <a:r>
              <a:rPr lang="en-US" b="1" dirty="0">
                <a:latin typeface="Times New Roman" charset="0"/>
                <a:ea typeface="Times New Roman" charset="0"/>
                <a:cs typeface="Times New Roman" charset="0"/>
              </a:rPr>
              <a:t>Contraction stress </a:t>
            </a:r>
            <a:r>
              <a:rPr lang="en-US" b="1" dirty="0" smtClean="0">
                <a:latin typeface="Times New Roman" charset="0"/>
                <a:ea typeface="Times New Roman" charset="0"/>
                <a:cs typeface="Times New Roman" charset="0"/>
              </a:rPr>
              <a:t>test ( CST)</a:t>
            </a:r>
          </a:p>
          <a:p>
            <a:pPr>
              <a:lnSpc>
                <a:spcPct val="90000"/>
              </a:lnSpc>
            </a:pPr>
            <a:r>
              <a:rPr lang="en-US" altLang="en-US" dirty="0">
                <a:latin typeface="Times New Roman" charset="0"/>
                <a:ea typeface="Times New Roman" charset="0"/>
                <a:cs typeface="Times New Roman" charset="0"/>
              </a:rPr>
              <a:t>Biophysical </a:t>
            </a:r>
            <a:r>
              <a:rPr lang="en-US" altLang="en-US" dirty="0" smtClean="0">
                <a:latin typeface="Times New Roman" charset="0"/>
                <a:ea typeface="Times New Roman" charset="0"/>
                <a:cs typeface="Times New Roman" charset="0"/>
              </a:rPr>
              <a:t>Profile (BPP)</a:t>
            </a:r>
            <a:endParaRPr lang="en-US" altLang="en-US" dirty="0">
              <a:latin typeface="Times New Roman" charset="0"/>
              <a:ea typeface="Times New Roman" charset="0"/>
              <a:cs typeface="Times New Roman" charset="0"/>
            </a:endParaRPr>
          </a:p>
          <a:p>
            <a:pPr>
              <a:lnSpc>
                <a:spcPct val="90000"/>
              </a:lnSpc>
            </a:pPr>
            <a:r>
              <a:rPr lang="en-US" altLang="en-US" dirty="0">
                <a:latin typeface="Times New Roman" charset="0"/>
                <a:ea typeface="Times New Roman" charset="0"/>
                <a:cs typeface="Times New Roman" charset="0"/>
              </a:rPr>
              <a:t>Modified Biophysical Profile</a:t>
            </a:r>
          </a:p>
          <a:p>
            <a:pPr>
              <a:lnSpc>
                <a:spcPct val="90000"/>
              </a:lnSpc>
            </a:pPr>
            <a:r>
              <a:rPr lang="en-US" altLang="en-US" dirty="0">
                <a:latin typeface="Times New Roman" charset="0"/>
                <a:ea typeface="Times New Roman" charset="0"/>
                <a:cs typeface="Times New Roman" charset="0"/>
              </a:rPr>
              <a:t>Doppler </a:t>
            </a:r>
            <a:r>
              <a:rPr lang="en-US" altLang="en-US" dirty="0" smtClean="0">
                <a:latin typeface="Times New Roman" charset="0"/>
                <a:ea typeface="Times New Roman" charset="0"/>
                <a:cs typeface="Times New Roman" charset="0"/>
              </a:rPr>
              <a:t>Velocimetry</a:t>
            </a:r>
            <a:endParaRPr lang="en-US" altLang="en-US" dirty="0">
              <a:latin typeface="Times New Roman" charset="0"/>
              <a:ea typeface="Times New Roman" charset="0"/>
              <a:cs typeface="Times New Roman" charset="0"/>
            </a:endParaRPr>
          </a:p>
        </p:txBody>
      </p:sp>
    </p:spTree>
    <p:extLst>
      <p:ext uri="{BB962C8B-B14F-4D97-AF65-F5344CB8AC3E}">
        <p14:creationId xmlns="" xmlns:p14="http://schemas.microsoft.com/office/powerpoint/2010/main" val="14630791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4983" y="166256"/>
            <a:ext cx="7514035" cy="762212"/>
          </a:xfrm>
        </p:spPr>
        <p:txBody>
          <a:bodyPr/>
          <a:lstStyle/>
          <a:p>
            <a:pPr algn="l"/>
            <a:r>
              <a:rPr lang="en-US" b="1" dirty="0">
                <a:latin typeface="Times New Roman" charset="0"/>
                <a:ea typeface="Times New Roman" charset="0"/>
                <a:cs typeface="Times New Roman" charset="0"/>
              </a:rPr>
              <a:t>Introduction</a:t>
            </a:r>
            <a:endParaRPr lang="en-US" b="1" dirty="0"/>
          </a:p>
        </p:txBody>
      </p:sp>
      <p:sp>
        <p:nvSpPr>
          <p:cNvPr id="3" name="Content Placeholder 2"/>
          <p:cNvSpPr>
            <a:spLocks noGrp="1"/>
          </p:cNvSpPr>
          <p:nvPr>
            <p:ph idx="1"/>
          </p:nvPr>
        </p:nvSpPr>
        <p:spPr>
          <a:xfrm>
            <a:off x="252000" y="928469"/>
            <a:ext cx="8640000" cy="2307100"/>
          </a:xfrm>
        </p:spPr>
        <p:txBody>
          <a:bodyPr anchor="t" anchorCtr="0">
            <a:normAutofit/>
          </a:bodyPr>
          <a:lstStyle/>
          <a:p>
            <a:r>
              <a:rPr lang="en-US" dirty="0">
                <a:latin typeface="Times New Roman" charset="0"/>
                <a:ea typeface="Times New Roman" charset="0"/>
                <a:cs typeface="Times New Roman" charset="0"/>
              </a:rPr>
              <a:t>The primary goal of antenatal testing is to </a:t>
            </a:r>
            <a:r>
              <a:rPr lang="en-US" dirty="0" smtClean="0">
                <a:latin typeface="Times New Roman" charset="0"/>
                <a:ea typeface="Times New Roman" charset="0"/>
                <a:cs typeface="Times New Roman" charset="0"/>
              </a:rPr>
              <a:t>:</a:t>
            </a:r>
          </a:p>
          <a:p>
            <a:pPr marL="457200" indent="-457200">
              <a:buFont typeface="+mj-lt"/>
              <a:buAutoNum type="arabicPeriod"/>
            </a:pPr>
            <a:r>
              <a:rPr lang="en-US" dirty="0">
                <a:latin typeface="Times New Roman" charset="0"/>
                <a:ea typeface="Times New Roman" charset="0"/>
                <a:cs typeface="Times New Roman" charset="0"/>
              </a:rPr>
              <a:t>I</a:t>
            </a:r>
            <a:r>
              <a:rPr lang="en-US" dirty="0" smtClean="0">
                <a:latin typeface="Times New Roman" charset="0"/>
                <a:ea typeface="Times New Roman" charset="0"/>
                <a:cs typeface="Times New Roman" charset="0"/>
              </a:rPr>
              <a:t>dentify </a:t>
            </a:r>
            <a:r>
              <a:rPr lang="en-US" dirty="0">
                <a:latin typeface="Times New Roman" charset="0"/>
                <a:ea typeface="Times New Roman" charset="0"/>
                <a:cs typeface="Times New Roman" charset="0"/>
              </a:rPr>
              <a:t>fetuses at risk of </a:t>
            </a:r>
            <a:r>
              <a:rPr lang="en-US" b="1" dirty="0">
                <a:latin typeface="Times New Roman" charset="0"/>
                <a:ea typeface="Times New Roman" charset="0"/>
                <a:cs typeface="Times New Roman" charset="0"/>
              </a:rPr>
              <a:t>intrauterine neurologic injury </a:t>
            </a:r>
            <a:r>
              <a:rPr lang="en-US" dirty="0">
                <a:latin typeface="Times New Roman" charset="0"/>
                <a:ea typeface="Times New Roman" charset="0"/>
                <a:cs typeface="Times New Roman" charset="0"/>
              </a:rPr>
              <a:t>or </a:t>
            </a:r>
            <a:r>
              <a:rPr lang="en-US" b="1" dirty="0" smtClean="0">
                <a:latin typeface="Times New Roman" charset="0"/>
                <a:ea typeface="Times New Roman" charset="0"/>
                <a:cs typeface="Times New Roman" charset="0"/>
              </a:rPr>
              <a:t>death </a:t>
            </a:r>
            <a:r>
              <a:rPr lang="en-US" dirty="0" smtClean="0">
                <a:latin typeface="Times New Roman" charset="0"/>
                <a:ea typeface="Times New Roman" charset="0"/>
                <a:cs typeface="Times New Roman" charset="0"/>
              </a:rPr>
              <a:t>.</a:t>
            </a:r>
          </a:p>
          <a:p>
            <a:pPr marL="457200" indent="-457200">
              <a:buFont typeface="+mj-lt"/>
              <a:buAutoNum type="arabicPeriod"/>
            </a:pPr>
            <a:r>
              <a:rPr lang="en-US" dirty="0">
                <a:latin typeface="Times New Roman" charset="0"/>
                <a:ea typeface="Times New Roman" charset="0"/>
                <a:cs typeface="Times New Roman" charset="0"/>
              </a:rPr>
              <a:t>prevent these adverse outcomes, and </a:t>
            </a:r>
            <a:r>
              <a:rPr lang="en-US" altLang="en-US" dirty="0">
                <a:latin typeface="Times New Roman" charset="0"/>
                <a:ea typeface="Times New Roman" charset="0"/>
                <a:cs typeface="Times New Roman" charset="0"/>
              </a:rPr>
              <a:t>improve neonatal outcome (mostly to deliver or to apply intrauterine fetal </a:t>
            </a:r>
            <a:r>
              <a:rPr lang="en-US" altLang="en-US" dirty="0" smtClean="0">
                <a:latin typeface="Times New Roman" charset="0"/>
                <a:ea typeface="Times New Roman" charset="0"/>
                <a:cs typeface="Times New Roman" charset="0"/>
              </a:rPr>
              <a:t>therapy).</a:t>
            </a:r>
            <a:endParaRPr lang="en-US" dirty="0"/>
          </a:p>
        </p:txBody>
      </p:sp>
      <p:sp>
        <p:nvSpPr>
          <p:cNvPr id="4" name="Content Placeholder 2"/>
          <p:cNvSpPr txBox="1">
            <a:spLocks/>
          </p:cNvSpPr>
          <p:nvPr/>
        </p:nvSpPr>
        <p:spPr>
          <a:xfrm>
            <a:off x="252000" y="3235569"/>
            <a:ext cx="8640000" cy="2679255"/>
          </a:xfrm>
          <a:prstGeom prst="rect">
            <a:avLst/>
          </a:prstGeom>
        </p:spPr>
        <p:txBody>
          <a:bodyPr vert="horz" lIns="91440" tIns="45720" rIns="91440" bIns="45720" rtlCol="0" anchor="t" anchorCtr="0">
            <a:normAutofit/>
          </a:bodyPr>
          <a:lstStyle/>
          <a:p>
            <a:pPr marL="285750" marR="0" lvl="0" indent="-285750" algn="l" defTabSz="457200" rtl="0" eaLnBrk="1" fontAlgn="auto" latinLnBrk="0" hangingPunct="1">
              <a:lnSpc>
                <a:spcPct val="100000"/>
              </a:lnSpc>
              <a:spcBef>
                <a:spcPct val="20000"/>
              </a:spcBef>
              <a:spcAft>
                <a:spcPts val="600"/>
              </a:spcAft>
              <a:buClr>
                <a:schemeClr val="accent1">
                  <a:lumMod val="75000"/>
                </a:schemeClr>
              </a:buClr>
              <a:buSzPct val="145000"/>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Times New Roman" charset="0"/>
                <a:cs typeface="Times New Roman" charset="0"/>
              </a:rPr>
              <a:t>The first prenatal visit initiates a process of monitoring.</a:t>
            </a:r>
          </a:p>
          <a:p>
            <a:pPr marL="285750" marR="0" lvl="0" indent="-285750" algn="l" defTabSz="457200" rtl="0" eaLnBrk="1" fontAlgn="auto" latinLnBrk="0" hangingPunct="1">
              <a:lnSpc>
                <a:spcPct val="100000"/>
              </a:lnSpc>
              <a:spcBef>
                <a:spcPct val="20000"/>
              </a:spcBef>
              <a:spcAft>
                <a:spcPts val="600"/>
              </a:spcAft>
              <a:buClr>
                <a:schemeClr val="accent1">
                  <a:lumMod val="75000"/>
                </a:schemeClr>
              </a:buClr>
              <a:buSzPct val="145000"/>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Times New Roman" charset="0"/>
                <a:cs typeface="Times New Roman" charset="0"/>
              </a:rPr>
              <a:t> A plan for fetal assessment begins to emerge based on identification of family, historical, and maternal risk factors. </a:t>
            </a:r>
          </a:p>
          <a:p>
            <a:pPr marL="285750" marR="0" lvl="0" indent="-285750" algn="l" defTabSz="457200" rtl="0" eaLnBrk="1" fontAlgn="auto" latinLnBrk="0" hangingPunct="1">
              <a:lnSpc>
                <a:spcPct val="100000"/>
              </a:lnSpc>
              <a:spcBef>
                <a:spcPct val="20000"/>
              </a:spcBef>
              <a:spcAft>
                <a:spcPts val="600"/>
              </a:spcAft>
              <a:buClr>
                <a:schemeClr val="accent1">
                  <a:lumMod val="75000"/>
                </a:schemeClr>
              </a:buClr>
              <a:buSzPct val="145000"/>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Times New Roman" charset="0"/>
                <a:cs typeface="Times New Roman" charset="0"/>
              </a:rPr>
              <a:t>Specific fetal information, including data from first- and second-trimester screening, biochemical testing, and growth evaluation, further refine the plan.</a:t>
            </a:r>
            <a:endParaRPr kumimoji="0" lang="en-US" sz="2400" b="0" i="0" u="none" strike="noStrike" kern="1200" cap="none" spc="0" normalizeH="0" baseline="0" noProof="0" dirty="0">
              <a:ln>
                <a:noFill/>
              </a:ln>
              <a:solidFill>
                <a:schemeClr val="tx1"/>
              </a:solidFill>
              <a:effectLst/>
              <a:uLnTx/>
              <a:uFillTx/>
              <a:latin typeface="Times New Roman" charset="0"/>
              <a:ea typeface="Times New Roman" charset="0"/>
              <a:cs typeface="Times New Roman" charset="0"/>
            </a:endParaRPr>
          </a:p>
        </p:txBody>
      </p:sp>
    </p:spTree>
    <p:extLst>
      <p:ext uri="{BB962C8B-B14F-4D97-AF65-F5344CB8AC3E}">
        <p14:creationId xmlns="" xmlns:p14="http://schemas.microsoft.com/office/powerpoint/2010/main" val="4309905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287384"/>
            <a:ext cx="7514035" cy="1293223"/>
          </a:xfrm>
        </p:spPr>
        <p:txBody>
          <a:bodyPr>
            <a:noAutofit/>
          </a:bodyPr>
          <a:lstStyle/>
          <a:p>
            <a:pPr algn="l"/>
            <a:r>
              <a:rPr lang="en-US" b="1" dirty="0">
                <a:latin typeface="Times New Roman" charset="0"/>
                <a:ea typeface="Times New Roman" charset="0"/>
                <a:cs typeface="Times New Roman" charset="0"/>
              </a:rPr>
              <a:t>Contraction stress test ( CST)</a:t>
            </a:r>
            <a:br>
              <a:rPr lang="en-US" b="1" dirty="0">
                <a:latin typeface="Times New Roman" charset="0"/>
                <a:ea typeface="Times New Roman" charset="0"/>
                <a:cs typeface="Times New Roman" charset="0"/>
              </a:rPr>
            </a:br>
            <a:endParaRPr lang="en-US" dirty="0"/>
          </a:p>
        </p:txBody>
      </p:sp>
      <p:sp>
        <p:nvSpPr>
          <p:cNvPr id="3" name="Content Placeholder 2"/>
          <p:cNvSpPr>
            <a:spLocks noGrp="1"/>
          </p:cNvSpPr>
          <p:nvPr>
            <p:ph idx="1"/>
          </p:nvPr>
        </p:nvSpPr>
        <p:spPr>
          <a:xfrm>
            <a:off x="1113233" y="979714"/>
            <a:ext cx="7514035" cy="4910447"/>
          </a:xfrm>
        </p:spPr>
        <p:txBody>
          <a:bodyPr/>
          <a:lstStyle/>
          <a:p>
            <a:r>
              <a:rPr lang="en-US" dirty="0">
                <a:latin typeface="Times New Roman" charset="0"/>
                <a:ea typeface="Times New Roman" charset="0"/>
                <a:cs typeface="Times New Roman" charset="0"/>
              </a:rPr>
              <a:t>The contraction stress test (CST) is usually performed </a:t>
            </a:r>
            <a:r>
              <a:rPr lang="en-US" dirty="0" smtClean="0">
                <a:latin typeface="Times New Roman" charset="0"/>
                <a:ea typeface="Times New Roman" charset="0"/>
                <a:cs typeface="Times New Roman" charset="0"/>
              </a:rPr>
              <a:t>using oxytocin (also called oxytocin challenge test OCT.</a:t>
            </a:r>
          </a:p>
          <a:p>
            <a:r>
              <a:rPr lang="en-US" dirty="0" smtClean="0">
                <a:latin typeface="Times New Roman" charset="0"/>
                <a:ea typeface="Times New Roman" charset="0"/>
                <a:cs typeface="Times New Roman" charset="0"/>
              </a:rPr>
              <a:t>A diluted solution of oxytocin is infused until 3 contractions occcur within 10 minutes.  </a:t>
            </a:r>
            <a:endParaRPr lang="en-US" dirty="0">
              <a:latin typeface="Times New Roman" charset="0"/>
              <a:ea typeface="Times New Roman" charset="0"/>
              <a:cs typeface="Times New Roman" charset="0"/>
            </a:endParaRPr>
          </a:p>
          <a:p>
            <a:r>
              <a:rPr lang="en-US" dirty="0">
                <a:latin typeface="Times New Roman" charset="0"/>
                <a:ea typeface="Times New Roman" charset="0"/>
                <a:cs typeface="Times New Roman" charset="0"/>
              </a:rPr>
              <a:t>It evaluates the response of the fetal heart rate to induced contractions and was designed to unmask poor placental function. </a:t>
            </a:r>
          </a:p>
          <a:p>
            <a:r>
              <a:rPr lang="en-US" altLang="en-US" dirty="0">
                <a:latin typeface="Times New Roman" charset="0"/>
                <a:ea typeface="Times New Roman" charset="0"/>
                <a:cs typeface="Times New Roman" charset="0"/>
              </a:rPr>
              <a:t>This is based on the theory that </a:t>
            </a:r>
            <a:r>
              <a:rPr lang="en-US" altLang="en-US" b="1" dirty="0">
                <a:latin typeface="Times New Roman" charset="0"/>
                <a:ea typeface="Times New Roman" charset="0"/>
                <a:cs typeface="Times New Roman" charset="0"/>
              </a:rPr>
              <a:t>uterine contractions transiently worsen fetal oxygenation</a:t>
            </a:r>
            <a:r>
              <a:rPr lang="en-US" altLang="en-US" dirty="0">
                <a:latin typeface="Times New Roman" charset="0"/>
                <a:ea typeface="Times New Roman" charset="0"/>
                <a:cs typeface="Times New Roman" charset="0"/>
              </a:rPr>
              <a:t>, leading to FHR deceleration in a marginally compromised fetus with a limited placental function</a:t>
            </a:r>
            <a:r>
              <a:rPr lang="en-US" altLang="en-US" dirty="0" smtClean="0">
                <a:latin typeface="Times New Roman" charset="0"/>
                <a:ea typeface="Times New Roman" charset="0"/>
                <a:cs typeface="Times New Roman" charset="0"/>
              </a:rPr>
              <a:t>.</a:t>
            </a:r>
            <a:endParaRPr lang="en-US" altLang="en-US" dirty="0">
              <a:latin typeface="Times New Roman" charset="0"/>
              <a:ea typeface="Times New Roman" charset="0"/>
              <a:cs typeface="Times New Roman" charset="0"/>
            </a:endParaRPr>
          </a:p>
        </p:txBody>
      </p:sp>
    </p:spTree>
    <p:extLst>
      <p:ext uri="{BB962C8B-B14F-4D97-AF65-F5344CB8AC3E}">
        <p14:creationId xmlns="" xmlns:p14="http://schemas.microsoft.com/office/powerpoint/2010/main" val="4120874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82881"/>
            <a:ext cx="7514035" cy="1136468"/>
          </a:xfrm>
        </p:spPr>
        <p:txBody>
          <a:bodyPr>
            <a:noAutofit/>
          </a:bodyPr>
          <a:lstStyle/>
          <a:p>
            <a:pPr algn="l"/>
            <a:r>
              <a:rPr lang="en-US" b="1" dirty="0">
                <a:latin typeface="Times New Roman" charset="0"/>
                <a:ea typeface="Times New Roman" charset="0"/>
                <a:cs typeface="Times New Roman" charset="0"/>
              </a:rPr>
              <a:t>Contraction stress test ( CST)</a:t>
            </a:r>
            <a:br>
              <a:rPr lang="en-US" b="1" dirty="0">
                <a:latin typeface="Times New Roman" charset="0"/>
                <a:ea typeface="Times New Roman" charset="0"/>
                <a:cs typeface="Times New Roman" charset="0"/>
              </a:rPr>
            </a:br>
            <a:endParaRPr lang="en-US" dirty="0"/>
          </a:p>
        </p:txBody>
      </p:sp>
      <p:sp>
        <p:nvSpPr>
          <p:cNvPr id="3" name="Content Placeholder 2"/>
          <p:cNvSpPr>
            <a:spLocks noGrp="1"/>
          </p:cNvSpPr>
          <p:nvPr>
            <p:ph idx="1"/>
          </p:nvPr>
        </p:nvSpPr>
        <p:spPr>
          <a:xfrm>
            <a:off x="1113233" y="1031967"/>
            <a:ext cx="7514035" cy="5380122"/>
          </a:xfrm>
        </p:spPr>
        <p:txBody>
          <a:bodyPr/>
          <a:lstStyle/>
          <a:p>
            <a:r>
              <a:rPr lang="en-US" b="1" dirty="0" smtClean="0">
                <a:latin typeface="Times New Roman" charset="0"/>
                <a:ea typeface="Times New Roman" charset="0"/>
                <a:cs typeface="Times New Roman" charset="0"/>
              </a:rPr>
              <a:t>Positive CST  </a:t>
            </a:r>
            <a:r>
              <a:rPr lang="en-US" dirty="0" smtClean="0">
                <a:latin typeface="Times New Roman" charset="0"/>
                <a:ea typeface="Times New Roman" charset="0"/>
                <a:cs typeface="Times New Roman" charset="0"/>
              </a:rPr>
              <a:t>if </a:t>
            </a:r>
            <a:r>
              <a:rPr lang="en-US" dirty="0">
                <a:latin typeface="Times New Roman" charset="0"/>
                <a:ea typeface="Times New Roman" charset="0"/>
                <a:cs typeface="Times New Roman" charset="0"/>
              </a:rPr>
              <a:t>late decelerations occur with more than </a:t>
            </a:r>
            <a:r>
              <a:rPr lang="en-US" b="1" dirty="0">
                <a:latin typeface="Times New Roman" charset="0"/>
                <a:ea typeface="Times New Roman" charset="0"/>
                <a:cs typeface="Times New Roman" charset="0"/>
              </a:rPr>
              <a:t>50% </a:t>
            </a:r>
            <a:r>
              <a:rPr lang="en-US" dirty="0">
                <a:latin typeface="Times New Roman" charset="0"/>
                <a:ea typeface="Times New Roman" charset="0"/>
                <a:cs typeface="Times New Roman" charset="0"/>
              </a:rPr>
              <a:t>of the induced contractions (even if the goal of three contractions in 10-minutes has not yet been reached) </a:t>
            </a:r>
            <a:endParaRPr lang="en-US" dirty="0" smtClean="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a:p>
            <a:r>
              <a:rPr lang="en-US" b="1" dirty="0">
                <a:latin typeface="Times New Roman" charset="0"/>
                <a:ea typeface="Times New Roman" charset="0"/>
                <a:cs typeface="Times New Roman" charset="0"/>
              </a:rPr>
              <a:t>N</a:t>
            </a:r>
            <a:r>
              <a:rPr lang="en-US" b="1" dirty="0" smtClean="0">
                <a:latin typeface="Times New Roman" charset="0"/>
                <a:ea typeface="Times New Roman" charset="0"/>
                <a:cs typeface="Times New Roman" charset="0"/>
              </a:rPr>
              <a:t>egative </a:t>
            </a:r>
            <a:r>
              <a:rPr lang="en-US" b="1" dirty="0">
                <a:latin typeface="Times New Roman" charset="0"/>
                <a:ea typeface="Times New Roman" charset="0"/>
                <a:cs typeface="Times New Roman" charset="0"/>
              </a:rPr>
              <a:t>CST </a:t>
            </a:r>
            <a:r>
              <a:rPr lang="en-US" dirty="0">
                <a:latin typeface="Times New Roman" charset="0"/>
                <a:ea typeface="Times New Roman" charset="0"/>
                <a:cs typeface="Times New Roman" charset="0"/>
              </a:rPr>
              <a:t>has a normal baseline fetal heart rate tracing without late </a:t>
            </a:r>
            <a:r>
              <a:rPr lang="en-US" dirty="0" smtClean="0">
                <a:latin typeface="Times New Roman" charset="0"/>
                <a:ea typeface="Times New Roman" charset="0"/>
                <a:cs typeface="Times New Roman" charset="0"/>
              </a:rPr>
              <a:t>decelerations.</a:t>
            </a:r>
          </a:p>
          <a:p>
            <a:endParaRPr lang="en-US" dirty="0">
              <a:latin typeface="Times New Roman" charset="0"/>
              <a:ea typeface="Times New Roman" charset="0"/>
              <a:cs typeface="Times New Roman" charset="0"/>
            </a:endParaRPr>
          </a:p>
          <a:p>
            <a:r>
              <a:rPr lang="en-US" b="1" dirty="0">
                <a:latin typeface="Times New Roman" charset="0"/>
                <a:ea typeface="Times New Roman" charset="0"/>
                <a:cs typeface="Times New Roman" charset="0"/>
              </a:rPr>
              <a:t>An equivocal test </a:t>
            </a:r>
            <a:r>
              <a:rPr lang="en-US" dirty="0">
                <a:latin typeface="Times New Roman" charset="0"/>
                <a:ea typeface="Times New Roman" charset="0"/>
                <a:cs typeface="Times New Roman" charset="0"/>
              </a:rPr>
              <a:t>is defined as repetitive </a:t>
            </a:r>
            <a:r>
              <a:rPr lang="en-US" dirty="0" smtClean="0">
                <a:latin typeface="Times New Roman" charset="0"/>
                <a:ea typeface="Times New Roman" charset="0"/>
                <a:cs typeface="Times New Roman" charset="0"/>
              </a:rPr>
              <a:t>decelerations</a:t>
            </a:r>
            <a:r>
              <a:rPr lang="en-US" dirty="0">
                <a:latin typeface="Times New Roman" charset="0"/>
                <a:ea typeface="Times New Roman" charset="0"/>
                <a:cs typeface="Times New Roman" charset="0"/>
              </a:rPr>
              <a:t>, not late in timing or pattern. </a:t>
            </a:r>
          </a:p>
        </p:txBody>
      </p:sp>
    </p:spTree>
    <p:extLst>
      <p:ext uri="{BB962C8B-B14F-4D97-AF65-F5344CB8AC3E}">
        <p14:creationId xmlns="" xmlns:p14="http://schemas.microsoft.com/office/powerpoint/2010/main" val="13011928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0630"/>
            <a:ext cx="7514035" cy="992776"/>
          </a:xfrm>
        </p:spPr>
        <p:txBody>
          <a:bodyPr/>
          <a:lstStyle/>
          <a:p>
            <a:r>
              <a:rPr lang="en-US" b="1" dirty="0">
                <a:latin typeface="Times New Roman" charset="0"/>
                <a:ea typeface="Times New Roman" charset="0"/>
                <a:cs typeface="Times New Roman" charset="0"/>
              </a:rPr>
              <a:t>P</a:t>
            </a:r>
            <a:r>
              <a:rPr lang="en-US" b="1" dirty="0" smtClean="0">
                <a:latin typeface="Times New Roman" charset="0"/>
                <a:ea typeface="Times New Roman" charset="0"/>
                <a:cs typeface="Times New Roman" charset="0"/>
              </a:rPr>
              <a:t>ositive CST</a:t>
            </a:r>
            <a:endParaRPr lang="en-US" b="1" dirty="0">
              <a:latin typeface="Times New Roman" charset="0"/>
              <a:ea typeface="Times New Roman" charset="0"/>
              <a:cs typeface="Times New Roman" charset="0"/>
            </a:endParaRPr>
          </a:p>
        </p:txBody>
      </p:sp>
      <p:pic>
        <p:nvPicPr>
          <p:cNvPr id="4" name="Content Placeholder 3"/>
          <p:cNvPicPr>
            <a:picLocks noGrp="1" noChangeAspect="1"/>
          </p:cNvPicPr>
          <p:nvPr>
            <p:ph idx="1"/>
          </p:nvPr>
        </p:nvPicPr>
        <p:blipFill>
          <a:blip r:embed="rId2"/>
          <a:stretch>
            <a:fillRect/>
          </a:stretch>
        </p:blipFill>
        <p:spPr>
          <a:xfrm>
            <a:off x="814983" y="1780877"/>
            <a:ext cx="7514034" cy="4275737"/>
          </a:xfrm>
          <a:prstGeom prst="rect">
            <a:avLst/>
          </a:prstGeom>
        </p:spPr>
      </p:pic>
    </p:spTree>
    <p:extLst>
      <p:ext uri="{BB962C8B-B14F-4D97-AF65-F5344CB8AC3E}">
        <p14:creationId xmlns="" xmlns:p14="http://schemas.microsoft.com/office/powerpoint/2010/main" val="18000810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56755"/>
            <a:ext cx="7514035" cy="783772"/>
          </a:xfrm>
        </p:spPr>
        <p:txBody>
          <a:bodyPr/>
          <a:lstStyle/>
          <a:p>
            <a:r>
              <a:rPr lang="en-US" b="1" dirty="0" smtClean="0">
                <a:latin typeface="Times New Roman" charset="0"/>
                <a:ea typeface="Times New Roman" charset="0"/>
                <a:cs typeface="Times New Roman" charset="0"/>
              </a:rPr>
              <a:t>Negative CST</a:t>
            </a:r>
            <a:endParaRPr lang="en-US" b="1" dirty="0">
              <a:latin typeface="Times New Roman" charset="0"/>
              <a:ea typeface="Times New Roman" charset="0"/>
              <a:cs typeface="Times New Roman" charset="0"/>
            </a:endParaRPr>
          </a:p>
        </p:txBody>
      </p:sp>
      <p:pic>
        <p:nvPicPr>
          <p:cNvPr id="6" name="Content Placeholder 5"/>
          <p:cNvPicPr>
            <a:picLocks noGrp="1" noChangeAspect="1"/>
          </p:cNvPicPr>
          <p:nvPr>
            <p:ph idx="1"/>
          </p:nvPr>
        </p:nvPicPr>
        <p:blipFill>
          <a:blip r:embed="rId2"/>
          <a:stretch>
            <a:fillRect/>
          </a:stretch>
        </p:blipFill>
        <p:spPr>
          <a:xfrm>
            <a:off x="814983" y="1410790"/>
            <a:ext cx="7514035" cy="5081451"/>
          </a:xfrm>
          <a:prstGeom prst="rect">
            <a:avLst/>
          </a:prstGeom>
        </p:spPr>
      </p:pic>
    </p:spTree>
    <p:extLst>
      <p:ext uri="{BB962C8B-B14F-4D97-AF65-F5344CB8AC3E}">
        <p14:creationId xmlns="" xmlns:p14="http://schemas.microsoft.com/office/powerpoint/2010/main" val="10906805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446724"/>
            <a:ext cx="7514035" cy="771895"/>
          </a:xfrm>
        </p:spPr>
        <p:txBody>
          <a:bodyPr>
            <a:normAutofit fontScale="90000"/>
          </a:bodyPr>
          <a:lstStyle/>
          <a:p>
            <a:pPr algn="l"/>
            <a:r>
              <a:rPr lang="en-US" b="1" dirty="0" smtClean="0">
                <a:latin typeface="Times New Roman" charset="0"/>
                <a:ea typeface="Times New Roman" charset="0"/>
                <a:cs typeface="Times New Roman" charset="0"/>
              </a:rPr>
              <a:t>Antepartum fetal surveillance methods</a:t>
            </a:r>
            <a:endParaRPr lang="en-US" b="1"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113233" y="1604054"/>
            <a:ext cx="7514035" cy="3858161"/>
          </a:xfrm>
        </p:spPr>
        <p:txBody>
          <a:bodyPr/>
          <a:lstStyle/>
          <a:p>
            <a:r>
              <a:rPr lang="en-US" dirty="0" smtClean="0">
                <a:latin typeface="Times New Roman" charset="0"/>
                <a:ea typeface="Times New Roman" charset="0"/>
                <a:cs typeface="Times New Roman" charset="0"/>
              </a:rPr>
              <a:t>Fetal movement counting</a:t>
            </a:r>
          </a:p>
          <a:p>
            <a:r>
              <a:rPr lang="en-US" dirty="0" smtClean="0">
                <a:latin typeface="Times New Roman" charset="0"/>
                <a:ea typeface="Times New Roman" charset="0"/>
                <a:cs typeface="Times New Roman" charset="0"/>
              </a:rPr>
              <a:t>Non Stress Test ( NST )</a:t>
            </a:r>
          </a:p>
          <a:p>
            <a:r>
              <a:rPr lang="en-US" dirty="0">
                <a:latin typeface="Times New Roman" charset="0"/>
                <a:ea typeface="Times New Roman" charset="0"/>
                <a:cs typeface="Times New Roman" charset="0"/>
              </a:rPr>
              <a:t>Contraction stress </a:t>
            </a:r>
            <a:r>
              <a:rPr lang="en-US" dirty="0" smtClean="0">
                <a:latin typeface="Times New Roman" charset="0"/>
                <a:ea typeface="Times New Roman" charset="0"/>
                <a:cs typeface="Times New Roman" charset="0"/>
              </a:rPr>
              <a:t>test ( CST)</a:t>
            </a:r>
          </a:p>
          <a:p>
            <a:pPr>
              <a:lnSpc>
                <a:spcPct val="90000"/>
              </a:lnSpc>
            </a:pPr>
            <a:r>
              <a:rPr lang="en-US" altLang="en-US" b="1" dirty="0">
                <a:latin typeface="Times New Roman" charset="0"/>
                <a:ea typeface="Times New Roman" charset="0"/>
                <a:cs typeface="Times New Roman" charset="0"/>
              </a:rPr>
              <a:t>Biophysical </a:t>
            </a:r>
            <a:r>
              <a:rPr lang="en-US" altLang="en-US" b="1" dirty="0" smtClean="0">
                <a:latin typeface="Times New Roman" charset="0"/>
                <a:ea typeface="Times New Roman" charset="0"/>
                <a:cs typeface="Times New Roman" charset="0"/>
              </a:rPr>
              <a:t>Profile (BPP)</a:t>
            </a:r>
            <a:endParaRPr lang="en-US" altLang="en-US" b="1" dirty="0">
              <a:latin typeface="Times New Roman" charset="0"/>
              <a:ea typeface="Times New Roman" charset="0"/>
              <a:cs typeface="Times New Roman" charset="0"/>
            </a:endParaRPr>
          </a:p>
          <a:p>
            <a:pPr>
              <a:lnSpc>
                <a:spcPct val="90000"/>
              </a:lnSpc>
            </a:pPr>
            <a:r>
              <a:rPr lang="en-US" altLang="en-US" dirty="0">
                <a:latin typeface="Times New Roman" charset="0"/>
                <a:ea typeface="Times New Roman" charset="0"/>
                <a:cs typeface="Times New Roman" charset="0"/>
              </a:rPr>
              <a:t>Modified Biophysical Profile</a:t>
            </a:r>
          </a:p>
          <a:p>
            <a:pPr>
              <a:lnSpc>
                <a:spcPct val="90000"/>
              </a:lnSpc>
            </a:pPr>
            <a:r>
              <a:rPr lang="en-US" altLang="en-US" dirty="0">
                <a:latin typeface="Times New Roman" charset="0"/>
                <a:ea typeface="Times New Roman" charset="0"/>
                <a:cs typeface="Times New Roman" charset="0"/>
              </a:rPr>
              <a:t>Doppler </a:t>
            </a:r>
            <a:r>
              <a:rPr lang="en-US" altLang="en-US" dirty="0" smtClean="0">
                <a:latin typeface="Times New Roman" charset="0"/>
                <a:ea typeface="Times New Roman" charset="0"/>
                <a:cs typeface="Times New Roman" charset="0"/>
              </a:rPr>
              <a:t>Velocimetry</a:t>
            </a:r>
            <a:endParaRPr lang="en-US" altLang="en-US" dirty="0">
              <a:latin typeface="Times New Roman" charset="0"/>
              <a:ea typeface="Times New Roman" charset="0"/>
              <a:cs typeface="Times New Roman" charset="0"/>
            </a:endParaRPr>
          </a:p>
        </p:txBody>
      </p:sp>
    </p:spTree>
    <p:extLst>
      <p:ext uri="{BB962C8B-B14F-4D97-AF65-F5344CB8AC3E}">
        <p14:creationId xmlns="" xmlns:p14="http://schemas.microsoft.com/office/powerpoint/2010/main" val="1945229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82881"/>
            <a:ext cx="7514035" cy="796834"/>
          </a:xfrm>
        </p:spPr>
        <p:txBody>
          <a:bodyPr>
            <a:normAutofit fontScale="90000"/>
          </a:bodyPr>
          <a:lstStyle/>
          <a:p>
            <a:pPr algn="l"/>
            <a:r>
              <a:rPr lang="en-US" altLang="en-US" b="1" dirty="0" smtClean="0">
                <a:latin typeface="Times New Roman" charset="0"/>
                <a:ea typeface="Times New Roman" charset="0"/>
                <a:cs typeface="Times New Roman" charset="0"/>
              </a:rPr>
              <a:t/>
            </a:r>
            <a:br>
              <a:rPr lang="en-US" altLang="en-US" b="1" dirty="0" smtClean="0">
                <a:latin typeface="Times New Roman" charset="0"/>
                <a:ea typeface="Times New Roman" charset="0"/>
                <a:cs typeface="Times New Roman" charset="0"/>
              </a:rPr>
            </a:br>
            <a:r>
              <a:rPr lang="en-US" altLang="en-US" b="1" dirty="0" smtClean="0">
                <a:latin typeface="Times New Roman" charset="0"/>
                <a:ea typeface="Times New Roman" charset="0"/>
                <a:cs typeface="Times New Roman" charset="0"/>
              </a:rPr>
              <a:t>Biophysical Profile (BPP)</a:t>
            </a:r>
            <a:r>
              <a:rPr lang="en-US" altLang="en-US" b="1" dirty="0">
                <a:latin typeface="Times New Roman" charset="0"/>
                <a:ea typeface="Times New Roman" charset="0"/>
                <a:cs typeface="Times New Roman" charset="0"/>
              </a:rPr>
              <a:t/>
            </a:r>
            <a:br>
              <a:rPr lang="en-US" altLang="en-US" b="1" dirty="0">
                <a:latin typeface="Times New Roman" charset="0"/>
                <a:ea typeface="Times New Roman" charset="0"/>
                <a:cs typeface="Times New Roman" charset="0"/>
              </a:rPr>
            </a:br>
            <a:endParaRPr lang="en-US"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113233" y="1188722"/>
            <a:ext cx="7514035" cy="5303519"/>
          </a:xfrm>
        </p:spPr>
        <p:txBody>
          <a:bodyPr/>
          <a:lstStyle/>
          <a:p>
            <a:r>
              <a:rPr lang="en-US" dirty="0">
                <a:latin typeface="Times New Roman" charset="0"/>
                <a:ea typeface="Times New Roman" charset="0"/>
                <a:cs typeface="Times New Roman" charset="0"/>
              </a:rPr>
              <a:t>The </a:t>
            </a:r>
            <a:r>
              <a:rPr lang="en-US" b="1" dirty="0">
                <a:latin typeface="Times New Roman" charset="0"/>
                <a:ea typeface="Times New Roman" charset="0"/>
                <a:cs typeface="Times New Roman" charset="0"/>
              </a:rPr>
              <a:t>BPP</a:t>
            </a:r>
            <a:r>
              <a:rPr lang="en-US" dirty="0">
                <a:latin typeface="Times New Roman" charset="0"/>
                <a:ea typeface="Times New Roman" charset="0"/>
                <a:cs typeface="Times New Roman" charset="0"/>
              </a:rPr>
              <a:t> relies on </a:t>
            </a:r>
            <a:r>
              <a:rPr lang="en-US" dirty="0" smtClean="0">
                <a:latin typeface="Times New Roman" charset="0"/>
                <a:ea typeface="Times New Roman" charset="0"/>
                <a:cs typeface="Times New Roman" charset="0"/>
              </a:rPr>
              <a:t>hypothesis </a:t>
            </a:r>
            <a:r>
              <a:rPr lang="en-US" dirty="0">
                <a:latin typeface="Times New Roman" charset="0"/>
                <a:ea typeface="Times New Roman" charset="0"/>
                <a:cs typeface="Times New Roman" charset="0"/>
              </a:rPr>
              <a:t>that multiple parameters of </a:t>
            </a:r>
            <a:r>
              <a:rPr lang="en-US" dirty="0" smtClean="0">
                <a:latin typeface="Times New Roman" charset="0"/>
                <a:ea typeface="Times New Roman" charset="0"/>
                <a:cs typeface="Times New Roman" charset="0"/>
              </a:rPr>
              <a:t>fetal well-being </a:t>
            </a:r>
            <a:r>
              <a:rPr lang="en-US" dirty="0">
                <a:latin typeface="Times New Roman" charset="0"/>
                <a:ea typeface="Times New Roman" charset="0"/>
                <a:cs typeface="Times New Roman" charset="0"/>
              </a:rPr>
              <a:t>are better predictors of outcome than any single </a:t>
            </a:r>
            <a:r>
              <a:rPr lang="en-US" dirty="0" smtClean="0">
                <a:latin typeface="Times New Roman" charset="0"/>
                <a:ea typeface="Times New Roman" charset="0"/>
                <a:cs typeface="Times New Roman" charset="0"/>
              </a:rPr>
              <a:t>parameter.</a:t>
            </a:r>
          </a:p>
          <a:p>
            <a:r>
              <a:rPr lang="en-US" dirty="0" smtClean="0">
                <a:latin typeface="Times New Roman" charset="0"/>
                <a:ea typeface="Times New Roman" charset="0"/>
                <a:cs typeface="Times New Roman" charset="0"/>
              </a:rPr>
              <a:t> </a:t>
            </a:r>
            <a:r>
              <a:rPr lang="en-US" dirty="0">
                <a:latin typeface="Times New Roman" charset="0"/>
                <a:ea typeface="Times New Roman" charset="0"/>
                <a:cs typeface="Times New Roman" charset="0"/>
              </a:rPr>
              <a:t>I</a:t>
            </a:r>
            <a:r>
              <a:rPr lang="en-US" dirty="0" smtClean="0">
                <a:latin typeface="Times New Roman" charset="0"/>
                <a:ea typeface="Times New Roman" charset="0"/>
                <a:cs typeface="Times New Roman" charset="0"/>
              </a:rPr>
              <a:t>ncludes </a:t>
            </a:r>
            <a:r>
              <a:rPr lang="en-US" b="1" dirty="0">
                <a:latin typeface="Times New Roman" charset="0"/>
                <a:ea typeface="Times New Roman" charset="0"/>
                <a:cs typeface="Times New Roman" charset="0"/>
              </a:rPr>
              <a:t>5</a:t>
            </a:r>
            <a:r>
              <a:rPr lang="en-US" dirty="0" smtClean="0">
                <a:latin typeface="Times New Roman" charset="0"/>
                <a:ea typeface="Times New Roman" charset="0"/>
                <a:cs typeface="Times New Roman" charset="0"/>
              </a:rPr>
              <a:t> variables ,</a:t>
            </a:r>
            <a:r>
              <a:rPr lang="en-US" dirty="0">
                <a:latin typeface="Times New Roman" charset="0"/>
                <a:ea typeface="Times New Roman" charset="0"/>
                <a:cs typeface="Times New Roman" charset="0"/>
              </a:rPr>
              <a:t> with a total possible score of </a:t>
            </a:r>
            <a:r>
              <a:rPr lang="en-US" b="1" dirty="0" smtClean="0">
                <a:latin typeface="Times New Roman" charset="0"/>
                <a:ea typeface="Times New Roman" charset="0"/>
                <a:cs typeface="Times New Roman" charset="0"/>
              </a:rPr>
              <a:t>10.</a:t>
            </a:r>
          </a:p>
          <a:p>
            <a:r>
              <a:rPr lang="en-US" dirty="0" smtClean="0">
                <a:latin typeface="Times New Roman" charset="0"/>
                <a:ea typeface="Times New Roman" charset="0"/>
                <a:cs typeface="Times New Roman" charset="0"/>
              </a:rPr>
              <a:t> </a:t>
            </a:r>
            <a:r>
              <a:rPr lang="en-US" b="1" dirty="0" smtClean="0">
                <a:latin typeface="Times New Roman" charset="0"/>
                <a:ea typeface="Times New Roman" charset="0"/>
                <a:cs typeface="Times New Roman" charset="0"/>
              </a:rPr>
              <a:t>The BPP </a:t>
            </a:r>
            <a:r>
              <a:rPr lang="en-US" b="1" dirty="0">
                <a:latin typeface="Times New Roman" charset="0"/>
                <a:ea typeface="Times New Roman" charset="0"/>
                <a:cs typeface="Times New Roman" charset="0"/>
              </a:rPr>
              <a:t>combines </a:t>
            </a:r>
            <a:r>
              <a:rPr lang="en-US" dirty="0" smtClean="0">
                <a:latin typeface="Times New Roman" charset="0"/>
                <a:ea typeface="Times New Roman" charset="0"/>
                <a:cs typeface="Times New Roman" charset="0"/>
              </a:rPr>
              <a:t>:</a:t>
            </a:r>
          </a:p>
          <a:p>
            <a:pPr marL="0" indent="0">
              <a:buNone/>
            </a:pPr>
            <a:r>
              <a:rPr lang="en-US" dirty="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   - NST  </a:t>
            </a:r>
          </a:p>
          <a:p>
            <a:pPr marL="0" indent="0">
              <a:buNone/>
            </a:pPr>
            <a:r>
              <a:rPr lang="en-US" dirty="0" smtClean="0">
                <a:latin typeface="Times New Roman" charset="0"/>
                <a:ea typeface="Times New Roman" charset="0"/>
                <a:cs typeface="Times New Roman" charset="0"/>
              </a:rPr>
              <a:t>    - </a:t>
            </a:r>
            <a:r>
              <a:rPr lang="en-US" dirty="0">
                <a:latin typeface="Times New Roman" charset="0"/>
                <a:ea typeface="Times New Roman" charset="0"/>
                <a:cs typeface="Times New Roman" charset="0"/>
              </a:rPr>
              <a:t>U</a:t>
            </a:r>
            <a:r>
              <a:rPr lang="en-US" dirty="0" smtClean="0">
                <a:latin typeface="Times New Roman" charset="0"/>
                <a:ea typeface="Times New Roman" charset="0"/>
                <a:cs typeface="Times New Roman" charset="0"/>
              </a:rPr>
              <a:t>ltrasonographic </a:t>
            </a:r>
            <a:r>
              <a:rPr lang="en-US" dirty="0">
                <a:latin typeface="Times New Roman" charset="0"/>
                <a:ea typeface="Times New Roman" charset="0"/>
                <a:cs typeface="Times New Roman" charset="0"/>
              </a:rPr>
              <a:t>estimation of a</a:t>
            </a:r>
            <a:r>
              <a:rPr lang="en-US" dirty="0" smtClean="0">
                <a:latin typeface="Times New Roman" charset="0"/>
                <a:ea typeface="Times New Roman" charset="0"/>
                <a:cs typeface="Times New Roman" charset="0"/>
              </a:rPr>
              <a:t>mniotic fluid volume</a:t>
            </a:r>
          </a:p>
          <a:p>
            <a:pPr marL="0" indent="0">
              <a:buNone/>
            </a:pPr>
            <a:r>
              <a:rPr lang="en-US" dirty="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   - Assessments </a:t>
            </a:r>
            <a:r>
              <a:rPr lang="en-US" dirty="0">
                <a:latin typeface="Times New Roman" charset="0"/>
                <a:ea typeface="Times New Roman" charset="0"/>
                <a:cs typeface="Times New Roman" charset="0"/>
              </a:rPr>
              <a:t>of fetal </a:t>
            </a:r>
            <a:r>
              <a:rPr lang="en-US" dirty="0" smtClean="0">
                <a:latin typeface="Times New Roman" charset="0"/>
                <a:ea typeface="Times New Roman" charset="0"/>
                <a:cs typeface="Times New Roman" charset="0"/>
              </a:rPr>
              <a:t>breathing</a:t>
            </a:r>
          </a:p>
          <a:p>
            <a:pPr marL="0" indent="0">
              <a:buNone/>
            </a:pPr>
            <a:r>
              <a:rPr lang="en-US" dirty="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   -  Fetal body movements</a:t>
            </a:r>
          </a:p>
          <a:p>
            <a:pPr marL="0" indent="0">
              <a:buNone/>
            </a:pPr>
            <a:r>
              <a:rPr lang="en-US" dirty="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   - Fetal tone </a:t>
            </a:r>
            <a:endParaRPr lang="en-US" dirty="0">
              <a:latin typeface="Times New Roman" charset="0"/>
              <a:ea typeface="Times New Roman" charset="0"/>
              <a:cs typeface="Times New Roman" charset="0"/>
            </a:endParaRPr>
          </a:p>
        </p:txBody>
      </p:sp>
    </p:spTree>
    <p:extLst>
      <p:ext uri="{BB962C8B-B14F-4D97-AF65-F5344CB8AC3E}">
        <p14:creationId xmlns="" xmlns:p14="http://schemas.microsoft.com/office/powerpoint/2010/main" val="3914780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43694"/>
            <a:ext cx="7514035" cy="757645"/>
          </a:xfrm>
        </p:spPr>
        <p:txBody>
          <a:bodyPr/>
          <a:lstStyle/>
          <a:p>
            <a:pPr algn="l"/>
            <a:r>
              <a:rPr lang="en-US" altLang="en-US" b="1" dirty="0">
                <a:latin typeface="Times New Roman" charset="0"/>
                <a:ea typeface="Times New Roman" charset="0"/>
                <a:cs typeface="Times New Roman" charset="0"/>
              </a:rPr>
              <a:t>Biophysical Profile (BPP)</a:t>
            </a:r>
            <a:endParaRPr lang="en-US" dirty="0"/>
          </a:p>
        </p:txBody>
      </p:sp>
      <p:sp>
        <p:nvSpPr>
          <p:cNvPr id="3" name="Content Placeholder 2"/>
          <p:cNvSpPr>
            <a:spLocks noGrp="1"/>
          </p:cNvSpPr>
          <p:nvPr>
            <p:ph idx="1"/>
          </p:nvPr>
        </p:nvSpPr>
        <p:spPr>
          <a:xfrm>
            <a:off x="1113233" y="1045030"/>
            <a:ext cx="7514035" cy="5411189"/>
          </a:xfrm>
        </p:spPr>
        <p:txBody>
          <a:bodyPr/>
          <a:lstStyle/>
          <a:p>
            <a:r>
              <a:rPr lang="en-US" dirty="0">
                <a:latin typeface="Times New Roman" charset="0"/>
                <a:ea typeface="Times New Roman" charset="0"/>
                <a:cs typeface="Times New Roman" charset="0"/>
              </a:rPr>
              <a:t>I</a:t>
            </a:r>
            <a:r>
              <a:rPr lang="en-US" dirty="0" smtClean="0">
                <a:latin typeface="Times New Roman" charset="0"/>
                <a:ea typeface="Times New Roman" charset="0"/>
                <a:cs typeface="Times New Roman" charset="0"/>
              </a:rPr>
              <a:t>t </a:t>
            </a:r>
            <a:r>
              <a:rPr lang="en-US" dirty="0">
                <a:latin typeface="Times New Roman" charset="0"/>
                <a:ea typeface="Times New Roman" charset="0"/>
                <a:cs typeface="Times New Roman" charset="0"/>
              </a:rPr>
              <a:t>is </a:t>
            </a:r>
            <a:r>
              <a:rPr lang="en-US" dirty="0" smtClean="0">
                <a:latin typeface="Times New Roman" charset="0"/>
                <a:ea typeface="Times New Roman" charset="0"/>
                <a:cs typeface="Times New Roman" charset="0"/>
              </a:rPr>
              <a:t>noninvasive.</a:t>
            </a:r>
          </a:p>
          <a:p>
            <a:r>
              <a:rPr lang="en-US" dirty="0">
                <a:latin typeface="Times New Roman" charset="0"/>
                <a:ea typeface="Times New Roman" charset="0"/>
                <a:cs typeface="Times New Roman" charset="0"/>
              </a:rPr>
              <a:t>E</a:t>
            </a:r>
            <a:r>
              <a:rPr lang="en-US" dirty="0" smtClean="0">
                <a:latin typeface="Times New Roman" charset="0"/>
                <a:ea typeface="Times New Roman" charset="0"/>
                <a:cs typeface="Times New Roman" charset="0"/>
              </a:rPr>
              <a:t>asily </a:t>
            </a:r>
            <a:r>
              <a:rPr lang="en-US" dirty="0">
                <a:latin typeface="Times New Roman" charset="0"/>
                <a:ea typeface="Times New Roman" charset="0"/>
                <a:cs typeface="Times New Roman" charset="0"/>
              </a:rPr>
              <a:t>learned and </a:t>
            </a:r>
            <a:r>
              <a:rPr lang="en-US" dirty="0" smtClean="0">
                <a:latin typeface="Times New Roman" charset="0"/>
                <a:ea typeface="Times New Roman" charset="0"/>
                <a:cs typeface="Times New Roman" charset="0"/>
              </a:rPr>
              <a:t>performed</a:t>
            </a:r>
            <a:r>
              <a:rPr lang="en-US" dirty="0">
                <a:latin typeface="Times New Roman" charset="0"/>
                <a:ea typeface="Times New Roman" charset="0"/>
                <a:cs typeface="Times New Roman" charset="0"/>
              </a:rPr>
              <a:t>.</a:t>
            </a:r>
            <a:endParaRPr lang="en-US" dirty="0" smtClean="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 </a:t>
            </a:r>
            <a:r>
              <a:rPr lang="en-US" dirty="0">
                <a:latin typeface="Times New Roman" charset="0"/>
                <a:ea typeface="Times New Roman" charset="0"/>
                <a:cs typeface="Times New Roman" charset="0"/>
              </a:rPr>
              <a:t>A</a:t>
            </a:r>
            <a:r>
              <a:rPr lang="en-US" dirty="0" smtClean="0">
                <a:latin typeface="Times New Roman" charset="0"/>
                <a:ea typeface="Times New Roman" charset="0"/>
                <a:cs typeface="Times New Roman" charset="0"/>
              </a:rPr>
              <a:t>ccurate mean </a:t>
            </a:r>
            <a:r>
              <a:rPr lang="en-US" dirty="0">
                <a:latin typeface="Times New Roman" charset="0"/>
                <a:ea typeface="Times New Roman" charset="0"/>
                <a:cs typeface="Times New Roman" charset="0"/>
              </a:rPr>
              <a:t>for predicting the presence of significant fetal acidemia, which is the most common cause of fetal </a:t>
            </a:r>
            <a:r>
              <a:rPr lang="en-US" dirty="0" smtClean="0">
                <a:latin typeface="Times New Roman" charset="0"/>
                <a:ea typeface="Times New Roman" charset="0"/>
                <a:cs typeface="Times New Roman" charset="0"/>
              </a:rPr>
              <a:t>death.</a:t>
            </a:r>
          </a:p>
          <a:p>
            <a:r>
              <a:rPr lang="en-US" dirty="0" smtClean="0">
                <a:solidFill>
                  <a:srgbClr val="FF0000"/>
                </a:solidFill>
                <a:latin typeface="Times New Roman" charset="0"/>
                <a:ea typeface="Times New Roman" charset="0"/>
                <a:cs typeface="Times New Roman" charset="0"/>
              </a:rPr>
              <a:t> </a:t>
            </a:r>
            <a:r>
              <a:rPr lang="en-US" dirty="0">
                <a:solidFill>
                  <a:srgbClr val="FF0000"/>
                </a:solidFill>
                <a:latin typeface="Times New Roman" charset="0"/>
                <a:ea typeface="Times New Roman" charset="0"/>
                <a:cs typeface="Times New Roman" charset="0"/>
              </a:rPr>
              <a:t>A</a:t>
            </a:r>
            <a:r>
              <a:rPr lang="en-US" dirty="0" smtClean="0">
                <a:solidFill>
                  <a:srgbClr val="FF0000"/>
                </a:solidFill>
                <a:latin typeface="Times New Roman" charset="0"/>
                <a:ea typeface="Times New Roman" charset="0"/>
                <a:cs typeface="Times New Roman" charset="0"/>
              </a:rPr>
              <a:t>ssesses </a:t>
            </a:r>
            <a:r>
              <a:rPr lang="en-US" dirty="0">
                <a:solidFill>
                  <a:srgbClr val="FF0000"/>
                </a:solidFill>
                <a:latin typeface="Times New Roman" charset="0"/>
                <a:ea typeface="Times New Roman" charset="0"/>
                <a:cs typeface="Times New Roman" charset="0"/>
              </a:rPr>
              <a:t>indicators of both acute hypoxia (NST, breathing, body movement) and chronic hypoxia (AFV</a:t>
            </a:r>
            <a:r>
              <a:rPr lang="en-US" dirty="0" smtClean="0">
                <a:solidFill>
                  <a:srgbClr val="FF0000"/>
                </a:solidFill>
                <a:latin typeface="Times New Roman" charset="0"/>
                <a:ea typeface="Times New Roman" charset="0"/>
                <a:cs typeface="Times New Roman" charset="0"/>
              </a:rPr>
              <a:t>).</a:t>
            </a:r>
          </a:p>
          <a:p>
            <a:r>
              <a:rPr lang="en-US" dirty="0">
                <a:latin typeface="Times New Roman" charset="0"/>
                <a:ea typeface="Times New Roman" charset="0"/>
                <a:cs typeface="Times New Roman" charset="0"/>
              </a:rPr>
              <a:t>The risk of fetal death within one week of a normal biophysical assessment is estimated to be </a:t>
            </a:r>
            <a:r>
              <a:rPr lang="en-US" b="1" dirty="0">
                <a:latin typeface="Times New Roman" charset="0"/>
                <a:ea typeface="Times New Roman" charset="0"/>
                <a:cs typeface="Times New Roman" charset="0"/>
              </a:rPr>
              <a:t>1 in </a:t>
            </a:r>
            <a:r>
              <a:rPr lang="en-US" b="1" dirty="0" smtClean="0">
                <a:latin typeface="Times New Roman" charset="0"/>
                <a:ea typeface="Times New Roman" charset="0"/>
                <a:cs typeface="Times New Roman" charset="0"/>
              </a:rPr>
              <a:t>1300</a:t>
            </a:r>
            <a:r>
              <a:rPr lang="en-US" dirty="0" smtClean="0">
                <a:latin typeface="Times New Roman" charset="0"/>
                <a:ea typeface="Times New Roman" charset="0"/>
                <a:cs typeface="Times New Roman" charset="0"/>
              </a:rPr>
              <a:t>.</a:t>
            </a:r>
            <a:endParaRPr lang="en-US" dirty="0">
              <a:latin typeface="Times New Roman" charset="0"/>
              <a:ea typeface="Times New Roman" charset="0"/>
              <a:cs typeface="Times New Roman" charset="0"/>
            </a:endParaRPr>
          </a:p>
        </p:txBody>
      </p:sp>
    </p:spTree>
    <p:extLst>
      <p:ext uri="{BB962C8B-B14F-4D97-AF65-F5344CB8AC3E}">
        <p14:creationId xmlns="" xmlns:p14="http://schemas.microsoft.com/office/powerpoint/2010/main" val="14744758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58044"/>
            <a:ext cx="7514035" cy="429785"/>
          </a:xfrm>
        </p:spPr>
        <p:txBody>
          <a:bodyPr>
            <a:noAutofit/>
          </a:bodyPr>
          <a:lstStyle/>
          <a:p>
            <a:pPr algn="l"/>
            <a:r>
              <a:rPr lang="en-US" altLang="en-US" sz="3200" b="1" dirty="0">
                <a:latin typeface="Times New Roman" charset="0"/>
                <a:ea typeface="Times New Roman" charset="0"/>
                <a:cs typeface="Times New Roman" charset="0"/>
              </a:rPr>
              <a:t>Biophysical Profile (BPP)</a:t>
            </a:r>
            <a:endParaRPr lang="en-US" sz="3200" dirty="0"/>
          </a:p>
        </p:txBody>
      </p:sp>
      <p:graphicFrame>
        <p:nvGraphicFramePr>
          <p:cNvPr id="4" name="Group 122"/>
          <p:cNvGraphicFramePr>
            <a:graphicFrameLocks noGrp="1"/>
          </p:cNvGraphicFramePr>
          <p:nvPr>
            <p:ph idx="1"/>
            <p:extLst>
              <p:ext uri="{D42A27DB-BD31-4B8C-83A1-F6EECF244321}">
                <p14:modId xmlns="" xmlns:p14="http://schemas.microsoft.com/office/powerpoint/2010/main" val="35194659"/>
              </p:ext>
            </p:extLst>
          </p:nvPr>
        </p:nvGraphicFramePr>
        <p:xfrm>
          <a:off x="72628" y="611717"/>
          <a:ext cx="9002063" cy="6188486"/>
        </p:xfrm>
        <a:graphic>
          <a:graphicData uri="http://schemas.openxmlformats.org/drawingml/2006/table">
            <a:tbl>
              <a:tblPr/>
              <a:tblGrid>
                <a:gridCol w="2944127"/>
                <a:gridCol w="3134621"/>
                <a:gridCol w="2923315"/>
              </a:tblGrid>
              <a:tr h="608839">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Times New Roman" charset="0"/>
                          <a:ea typeface="Times New Roman" charset="0"/>
                          <a:cs typeface="Times New Roman" charset="0"/>
                        </a:rPr>
                        <a:t>Biophysical</a:t>
                      </a:r>
                      <a:br>
                        <a:rPr kumimoji="0" lang="en-US" altLang="en-US" sz="1600" b="1" i="0" u="none" strike="noStrike" cap="none" normalizeH="0" baseline="0" dirty="0">
                          <a:ln>
                            <a:noFill/>
                          </a:ln>
                          <a:solidFill>
                            <a:schemeClr val="tx1"/>
                          </a:solidFill>
                          <a:effectLst/>
                          <a:latin typeface="Times New Roman" charset="0"/>
                          <a:ea typeface="Times New Roman" charset="0"/>
                          <a:cs typeface="Times New Roman" charset="0"/>
                        </a:rPr>
                      </a:br>
                      <a:r>
                        <a:rPr kumimoji="0" lang="en-US" altLang="en-US" sz="1600" b="1" i="0" u="none" strike="noStrike" cap="none" normalizeH="0" baseline="0" dirty="0">
                          <a:ln>
                            <a:noFill/>
                          </a:ln>
                          <a:solidFill>
                            <a:schemeClr val="tx1"/>
                          </a:solidFill>
                          <a:effectLst/>
                          <a:latin typeface="Times New Roman" charset="0"/>
                          <a:ea typeface="Times New Roman" charset="0"/>
                          <a:cs typeface="Times New Roman" charset="0"/>
                        </a:rPr>
                        <a:t>Variable</a:t>
                      </a:r>
                      <a:endParaRPr kumimoji="0" lang="en-US" altLang="en-US" sz="1600" b="0" i="0" u="none" strike="noStrike" cap="none" normalizeH="0" baseline="0" dirty="0">
                        <a:ln>
                          <a:noFill/>
                        </a:ln>
                        <a:solidFill>
                          <a:schemeClr val="tx1"/>
                        </a:solidFill>
                        <a:effectLst/>
                        <a:latin typeface="Arial" charset="0"/>
                      </a:endParaRPr>
                    </a:p>
                  </a:txBody>
                  <a:tcPr marL="68580" marR="6858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charset="0"/>
                          <a:ea typeface="Times New Roman" charset="0"/>
                          <a:cs typeface="Times New Roman" charset="0"/>
                        </a:rPr>
                        <a:t>Normal</a:t>
                      </a:r>
                      <a:br>
                        <a:rPr kumimoji="0" lang="en-US" altLang="en-US" sz="1200" b="1" i="0" u="none" strike="noStrike" cap="none" normalizeH="0" baseline="0" dirty="0">
                          <a:ln>
                            <a:noFill/>
                          </a:ln>
                          <a:solidFill>
                            <a:schemeClr val="tx1"/>
                          </a:solidFill>
                          <a:effectLst/>
                          <a:latin typeface="Times New Roman" charset="0"/>
                          <a:ea typeface="Times New Roman" charset="0"/>
                          <a:cs typeface="Times New Roman" charset="0"/>
                        </a:rPr>
                      </a:br>
                      <a:r>
                        <a:rPr kumimoji="0" lang="en-US" altLang="en-US" sz="1200" b="1" i="0" u="none" strike="noStrike" cap="none" normalizeH="0" baseline="0" dirty="0">
                          <a:ln>
                            <a:noFill/>
                          </a:ln>
                          <a:solidFill>
                            <a:schemeClr val="tx1"/>
                          </a:solidFill>
                          <a:effectLst/>
                          <a:latin typeface="Times New Roman" charset="0"/>
                          <a:ea typeface="Times New Roman" charset="0"/>
                          <a:cs typeface="Times New Roman" charset="0"/>
                        </a:rPr>
                        <a:t>(Score = 2)</a:t>
                      </a:r>
                      <a:endParaRPr kumimoji="0" lang="en-US" altLang="en-US" sz="1800" b="0" i="0" u="none" strike="noStrike" cap="none" normalizeH="0" baseline="0" dirty="0">
                        <a:ln>
                          <a:noFill/>
                        </a:ln>
                        <a:solidFill>
                          <a:schemeClr val="tx1"/>
                        </a:solidFill>
                        <a:effectLst/>
                        <a:latin typeface="Arial" charset="0"/>
                      </a:endParaRPr>
                    </a:p>
                  </a:txBody>
                  <a:tcPr marL="68580" marR="6858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charset="0"/>
                          <a:ea typeface="Times New Roman" charset="0"/>
                          <a:cs typeface="Times New Roman" charset="0"/>
                        </a:rPr>
                        <a:t>Abnormal</a:t>
                      </a:r>
                      <a:br>
                        <a:rPr kumimoji="0" lang="en-US" altLang="en-US" sz="1200" b="1" i="0" u="none" strike="noStrike" cap="none" normalizeH="0" baseline="0" dirty="0">
                          <a:ln>
                            <a:noFill/>
                          </a:ln>
                          <a:solidFill>
                            <a:schemeClr val="tx1"/>
                          </a:solidFill>
                          <a:effectLst/>
                          <a:latin typeface="Times New Roman" charset="0"/>
                          <a:ea typeface="Times New Roman" charset="0"/>
                          <a:cs typeface="Times New Roman" charset="0"/>
                        </a:rPr>
                      </a:br>
                      <a:r>
                        <a:rPr kumimoji="0" lang="en-US" altLang="en-US" sz="1200" b="1" i="0" u="none" strike="noStrike" cap="none" normalizeH="0" baseline="0" dirty="0">
                          <a:ln>
                            <a:noFill/>
                          </a:ln>
                          <a:solidFill>
                            <a:schemeClr val="tx1"/>
                          </a:solidFill>
                          <a:effectLst/>
                          <a:latin typeface="Times New Roman" charset="0"/>
                          <a:ea typeface="Times New Roman" charset="0"/>
                          <a:cs typeface="Times New Roman" charset="0"/>
                        </a:rPr>
                        <a:t>(Score = 0)</a:t>
                      </a:r>
                      <a:endParaRPr kumimoji="0" lang="en-US" altLang="en-US" sz="1800" b="0" i="0" u="none" strike="noStrike" cap="none" normalizeH="0" baseline="0" dirty="0">
                        <a:ln>
                          <a:noFill/>
                        </a:ln>
                        <a:solidFill>
                          <a:schemeClr val="tx1"/>
                        </a:solidFill>
                        <a:effectLst/>
                        <a:latin typeface="Arial" charset="0"/>
                      </a:endParaRPr>
                    </a:p>
                  </a:txBody>
                  <a:tcPr marL="68580" marR="6858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1092510">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Times New Roman" charset="0"/>
                          <a:ea typeface="Times New Roman" charset="0"/>
                          <a:cs typeface="Times New Roman" charset="0"/>
                        </a:rPr>
                        <a:t>Fetal breathing movements</a:t>
                      </a:r>
                      <a:endParaRPr kumimoji="0" lang="en-US" altLang="en-US" sz="1600" b="1" i="0" u="none" strike="noStrike" cap="none" normalizeH="0" baseline="0" dirty="0">
                        <a:ln>
                          <a:noFill/>
                        </a:ln>
                        <a:solidFill>
                          <a:schemeClr val="tx1"/>
                        </a:solidFill>
                        <a:effectLst/>
                        <a:latin typeface="Arial"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Times New Roman" charset="0"/>
                          <a:ea typeface="Times New Roman" charset="0"/>
                          <a:cs typeface="Times New Roman" charset="0"/>
                        </a:rPr>
                        <a:t>- 1 or more episodes of </a:t>
                      </a:r>
                      <a:r>
                        <a:rPr kumimoji="0" lang="en-US" altLang="en-US" sz="1200" b="1" i="0" u="sng" strike="noStrike" cap="none" normalizeH="0" baseline="0" dirty="0" smtClean="0">
                          <a:ln>
                            <a:noFill/>
                          </a:ln>
                          <a:solidFill>
                            <a:schemeClr val="tx1"/>
                          </a:solidFill>
                          <a:effectLst/>
                          <a:latin typeface="Times New Roman" charset="0"/>
                          <a:ea typeface="Times New Roman" charset="0"/>
                          <a:cs typeface="Times New Roman" charset="0"/>
                        </a:rPr>
                        <a:t>&gt;</a:t>
                      </a:r>
                      <a:r>
                        <a:rPr kumimoji="0" lang="en-US" altLang="en-US" sz="1200" b="1" i="0" u="none" strike="noStrike" cap="none" normalizeH="0" baseline="0" dirty="0" smtClean="0">
                          <a:ln>
                            <a:noFill/>
                          </a:ln>
                          <a:solidFill>
                            <a:schemeClr val="tx1"/>
                          </a:solidFill>
                          <a:effectLst/>
                          <a:latin typeface="Times New Roman" charset="0"/>
                          <a:ea typeface="Times New Roman" charset="0"/>
                          <a:cs typeface="Times New Roman" charset="0"/>
                        </a:rPr>
                        <a:t>30 sec within 30 min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Times New Roman" charset="0"/>
                          <a:ea typeface="Times New Roman" charset="0"/>
                          <a:cs typeface="Times New Roman" charset="0"/>
                        </a:rPr>
                        <a:t>intermittent</a:t>
                      </a:r>
                      <a:endParaRPr kumimoji="0" lang="en-US" altLang="en-US" sz="1800" b="1" i="0" u="none" strike="noStrike" cap="none" normalizeH="0" baseline="0" dirty="0">
                        <a:ln>
                          <a:noFill/>
                        </a:ln>
                        <a:solidFill>
                          <a:schemeClr val="tx1"/>
                        </a:solidFill>
                        <a:effectLst/>
                        <a:latin typeface="Arial"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Times New Roman" charset="0"/>
                          <a:ea typeface="Times New Roman" charset="0"/>
                          <a:cs typeface="Times New Roman" charset="0"/>
                        </a:rPr>
                        <a:t>Absent </a:t>
                      </a:r>
                      <a:r>
                        <a:rPr kumimoji="0" lang="en-US" altLang="en-US" sz="1200" b="1" i="0" u="none" strike="noStrike" cap="none" normalizeH="0" baseline="0" dirty="0">
                          <a:ln>
                            <a:noFill/>
                          </a:ln>
                          <a:solidFill>
                            <a:schemeClr val="tx1"/>
                          </a:solidFill>
                          <a:effectLst/>
                          <a:latin typeface="Times New Roman" charset="0"/>
                          <a:ea typeface="Times New Roman" charset="0"/>
                          <a:cs typeface="Times New Roman" charset="0"/>
                        </a:rPr>
                        <a:t>or no episode of </a:t>
                      </a:r>
                      <a:r>
                        <a:rPr kumimoji="0" lang="en-US" altLang="en-US" sz="1200" b="1" i="0" u="sng" strike="noStrike" cap="none" normalizeH="0" baseline="0" dirty="0" smtClean="0">
                          <a:ln>
                            <a:noFill/>
                          </a:ln>
                          <a:solidFill>
                            <a:schemeClr val="tx1"/>
                          </a:solidFill>
                          <a:effectLst/>
                          <a:latin typeface="Times New Roman" charset="0"/>
                          <a:ea typeface="Times New Roman" charset="0"/>
                          <a:cs typeface="Times New Roman" charset="0"/>
                        </a:rPr>
                        <a:t>&gt;</a:t>
                      </a:r>
                      <a:r>
                        <a:rPr kumimoji="0" lang="en-US" altLang="en-US" sz="1200" b="1" i="0" u="none" strike="noStrike" cap="none" normalizeH="0" baseline="0" dirty="0">
                          <a:ln>
                            <a:noFill/>
                          </a:ln>
                          <a:solidFill>
                            <a:schemeClr val="tx1"/>
                          </a:solidFill>
                          <a:effectLst/>
                          <a:latin typeface="Times New Roman" charset="0"/>
                          <a:ea typeface="Times New Roman" charset="0"/>
                          <a:cs typeface="Times New Roman" charset="0"/>
                        </a:rPr>
                        <a:t>3</a:t>
                      </a:r>
                      <a:r>
                        <a:rPr kumimoji="0" lang="en-US" altLang="en-US" sz="1200" b="1" i="0" u="none" strike="noStrike" cap="none" normalizeH="0" baseline="0" dirty="0" smtClean="0">
                          <a:ln>
                            <a:noFill/>
                          </a:ln>
                          <a:solidFill>
                            <a:schemeClr val="tx1"/>
                          </a:solidFill>
                          <a:effectLst/>
                          <a:latin typeface="Times New Roman" charset="0"/>
                          <a:ea typeface="Times New Roman" charset="0"/>
                          <a:cs typeface="Times New Roman" charset="0"/>
                        </a:rPr>
                        <a:t>0 sec </a:t>
                      </a:r>
                      <a:r>
                        <a:rPr kumimoji="0" lang="en-US" altLang="en-US" sz="1200" b="1" i="0" u="none" strike="noStrike" cap="none" normalizeH="0" baseline="0" dirty="0">
                          <a:ln>
                            <a:noFill/>
                          </a:ln>
                          <a:solidFill>
                            <a:schemeClr val="tx1"/>
                          </a:solidFill>
                          <a:effectLst/>
                          <a:latin typeface="Times New Roman" charset="0"/>
                          <a:ea typeface="Times New Roman" charset="0"/>
                          <a:cs typeface="Times New Roman" charset="0"/>
                        </a:rPr>
                        <a:t>within 30 </a:t>
                      </a:r>
                      <a:r>
                        <a:rPr kumimoji="0" lang="en-US" altLang="en-US" sz="1200" b="1" i="0" u="none" strike="noStrike" cap="none" normalizeH="0" baseline="0" dirty="0" smtClean="0">
                          <a:ln>
                            <a:noFill/>
                          </a:ln>
                          <a:solidFill>
                            <a:schemeClr val="tx1"/>
                          </a:solidFill>
                          <a:effectLst/>
                          <a:latin typeface="Times New Roman" charset="0"/>
                          <a:ea typeface="Times New Roman" charset="0"/>
                          <a:cs typeface="Times New Roman" charset="0"/>
                        </a:rPr>
                        <a:t>min</a:t>
                      </a:r>
                    </a:p>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Times New Roman" charset="0"/>
                          <a:ea typeface="Times New Roman" charset="0"/>
                          <a:cs typeface="Times New Roman" charset="0"/>
                        </a:rPr>
                        <a:t>Continuous breathing without cessation</a:t>
                      </a:r>
                      <a:r>
                        <a:rPr lang="en-US" sz="2400" kern="1200" dirty="0" smtClean="0">
                          <a:solidFill>
                            <a:schemeClr val="tx1"/>
                          </a:solidFill>
                          <a:latin typeface="Arial" charset="0"/>
                          <a:ea typeface="+mn-ea"/>
                          <a:cs typeface="+mn-cs"/>
                        </a:rPr>
                        <a:t>	</a:t>
                      </a:r>
                      <a:endParaRPr kumimoji="0" lang="en-US" altLang="en-US" sz="1200" b="0" i="0" u="none" strike="noStrike" cap="none" normalizeH="0" baseline="0" dirty="0" smtClean="0">
                        <a:ln>
                          <a:noFill/>
                        </a:ln>
                        <a:solidFill>
                          <a:schemeClr val="tx1"/>
                        </a:solidFill>
                        <a:effectLst/>
                        <a:latin typeface="Times New Roman" charset="0"/>
                        <a:ea typeface="Times New Roman" charset="0"/>
                        <a:cs typeface="Times New Roman" charset="0"/>
                      </a:endParaRPr>
                    </a:p>
                    <a:p>
                      <a:pPr marL="342900" marR="0" lvl="0" indent="-342900" algn="l" defTabSz="914400" rtl="0" eaLnBrk="1" fontAlgn="base" latinLnBrk="0" hangingPunct="1">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1432662">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Times New Roman" charset="0"/>
                          <a:ea typeface="Times New Roman" charset="0"/>
                          <a:cs typeface="Times New Roman" charset="0"/>
                        </a:rPr>
                        <a:t>Gross body </a:t>
                      </a:r>
                      <a:r>
                        <a:rPr kumimoji="0" lang="en-US" altLang="en-US" sz="1600" b="1" i="0" u="none" strike="noStrike" cap="none" normalizeH="0" baseline="0" dirty="0" smtClean="0">
                          <a:ln>
                            <a:noFill/>
                          </a:ln>
                          <a:solidFill>
                            <a:schemeClr val="tx1"/>
                          </a:solidFill>
                          <a:effectLst/>
                          <a:latin typeface="Times New Roman" charset="0"/>
                          <a:ea typeface="Times New Roman" charset="0"/>
                          <a:cs typeface="Times New Roman" charset="0"/>
                        </a:rPr>
                        <a:t>movements ( limb movement)</a:t>
                      </a:r>
                    </a:p>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en-US" sz="1600" b="1" i="0" u="none" strike="noStrike" cap="none" normalizeH="0" baseline="0" dirty="0" smtClean="0">
                          <a:ln>
                            <a:noFill/>
                          </a:ln>
                          <a:solidFill>
                            <a:schemeClr val="tx1"/>
                          </a:solidFill>
                          <a:effectLst/>
                          <a:latin typeface="Times New Roman" charset="0"/>
                          <a:cs typeface="Times New Roman" charset="0"/>
                        </a:rPr>
                        <a:t>يرحك ايده ورجله </a:t>
                      </a:r>
                    </a:p>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en-US" sz="1600" b="1" i="0" u="none" strike="noStrike" cap="none" normalizeH="0" baseline="0" dirty="0" smtClean="0">
                          <a:ln>
                            <a:noFill/>
                          </a:ln>
                          <a:solidFill>
                            <a:schemeClr val="tx1"/>
                          </a:solidFill>
                          <a:effectLst/>
                          <a:latin typeface="Times New Roman" charset="0"/>
                          <a:cs typeface="Times New Roman" charset="0"/>
                        </a:rPr>
                        <a:t>اما حركة العين والفم بتكون </a:t>
                      </a:r>
                      <a:r>
                        <a:rPr kumimoji="0" lang="en-US" altLang="en-US" sz="1600" b="1" i="0" u="none" strike="noStrike" cap="none" normalizeH="0" baseline="0" dirty="0" smtClean="0">
                          <a:ln>
                            <a:noFill/>
                          </a:ln>
                          <a:solidFill>
                            <a:schemeClr val="tx1"/>
                          </a:solidFill>
                          <a:effectLst/>
                          <a:latin typeface="Times New Roman" charset="0"/>
                          <a:cs typeface="Times New Roman" charset="0"/>
                        </a:rPr>
                        <a:t>fine movement</a:t>
                      </a:r>
                      <a:endParaRPr kumimoji="0" lang="en-US" altLang="en-US" sz="1600" b="1" i="0" u="none" strike="noStrike" cap="none" normalizeH="0" baseline="0" dirty="0">
                        <a:ln>
                          <a:noFill/>
                        </a:ln>
                        <a:solidFill>
                          <a:schemeClr val="tx1"/>
                        </a:solidFill>
                        <a:effectLst/>
                        <a:latin typeface="Arial"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Times New Roman" charset="0"/>
                          <a:ea typeface="Times New Roman" charset="0"/>
                          <a:cs typeface="Times New Roman" charset="0"/>
                        </a:rPr>
                        <a:t>At least 3 </a:t>
                      </a:r>
                      <a:r>
                        <a:rPr kumimoji="0" lang="en-US" altLang="en-US" sz="1200" b="1" i="0" u="none" strike="noStrike" cap="none" normalizeH="0" baseline="0" dirty="0">
                          <a:ln>
                            <a:noFill/>
                          </a:ln>
                          <a:solidFill>
                            <a:schemeClr val="tx1"/>
                          </a:solidFill>
                          <a:effectLst/>
                          <a:latin typeface="Times New Roman" charset="0"/>
                          <a:ea typeface="Times New Roman" charset="0"/>
                          <a:cs typeface="Times New Roman" charset="0"/>
                        </a:rPr>
                        <a:t>discrete body/ limb movements within 30 min (episodes of active continuous movement considered as a single movement</a:t>
                      </a:r>
                      <a:r>
                        <a:rPr kumimoji="0" lang="en-US" altLang="en-US" sz="1200" b="1" i="0" u="none" strike="noStrike" cap="none" normalizeH="0" baseline="0" dirty="0" smtClean="0">
                          <a:ln>
                            <a:noFill/>
                          </a:ln>
                          <a:solidFill>
                            <a:schemeClr val="tx1"/>
                          </a:solidFill>
                          <a:effectLst/>
                          <a:latin typeface="Times New Roman" charset="0"/>
                          <a:ea typeface="Times New Roman" charset="0"/>
                          <a:cs typeface="Times New Roman"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smtClean="0">
                          <a:ln>
                            <a:noFill/>
                          </a:ln>
                          <a:solidFill>
                            <a:schemeClr val="tx1"/>
                          </a:solidFill>
                          <a:effectLst/>
                          <a:latin typeface="Times New Roman" charset="0"/>
                          <a:ea typeface="Times New Roman" charset="0"/>
                          <a:cs typeface="Times New Roman" charset="0"/>
                        </a:rPr>
                        <a:t>Includes fine motor and rolling movements but not rapid eye or mouthing movements</a:t>
                      </a:r>
                      <a:endParaRPr kumimoji="0" lang="en-US" altLang="en-US" sz="1200" b="1" i="0" u="none" strike="noStrike" cap="none" normalizeH="0" baseline="0" dirty="0" smtClean="0">
                        <a:ln>
                          <a:noFill/>
                        </a:ln>
                        <a:solidFill>
                          <a:schemeClr val="tx1"/>
                        </a:solidFill>
                        <a:effectLst/>
                        <a:latin typeface="Times New Roman" charset="0"/>
                        <a:ea typeface="Times New Roman" charset="0"/>
                        <a:cs typeface="Times New Roman"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Times New Roman" charset="0"/>
                          <a:ea typeface="Times New Roman" charset="0"/>
                          <a:cs typeface="Times New Roman" charset="0"/>
                        </a:rPr>
                        <a:t>- &lt;3 </a:t>
                      </a:r>
                      <a:r>
                        <a:rPr kumimoji="0" lang="en-US" altLang="en-US" sz="1200" b="1" i="0" u="none" strike="noStrike" cap="none" normalizeH="0" baseline="0" dirty="0">
                          <a:ln>
                            <a:noFill/>
                          </a:ln>
                          <a:solidFill>
                            <a:schemeClr val="tx1"/>
                          </a:solidFill>
                          <a:effectLst/>
                          <a:latin typeface="Times New Roman" charset="0"/>
                          <a:ea typeface="Times New Roman" charset="0"/>
                          <a:cs typeface="Times New Roman" charset="0"/>
                        </a:rPr>
                        <a:t>episodes of body/limb movements within 30 min</a:t>
                      </a:r>
                      <a:endParaRPr kumimoji="0" lang="en-US" altLang="en-US" sz="1800" b="1" i="0" u="none" strike="noStrike" cap="none" normalizeH="0" baseline="0" dirty="0">
                        <a:ln>
                          <a:noFill/>
                        </a:ln>
                        <a:solidFill>
                          <a:schemeClr val="tx1"/>
                        </a:solidFill>
                        <a:effectLst/>
                        <a:latin typeface="Arial"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1183553">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Times New Roman" charset="0"/>
                          <a:ea typeface="Times New Roman" charset="0"/>
                          <a:cs typeface="Times New Roman" charset="0"/>
                        </a:rPr>
                        <a:t>Fetal tone</a:t>
                      </a:r>
                      <a:endParaRPr kumimoji="0" lang="en-US" altLang="en-US" sz="1600" b="1" i="0" u="none" strike="noStrike" cap="none" normalizeH="0" baseline="0" dirty="0">
                        <a:ln>
                          <a:noFill/>
                        </a:ln>
                        <a:solidFill>
                          <a:schemeClr val="tx1"/>
                        </a:solidFill>
                        <a:effectLst/>
                        <a:latin typeface="Arial"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Times New Roman" charset="0"/>
                          <a:ea typeface="Times New Roman" charset="0"/>
                          <a:cs typeface="Times New Roman" charset="0"/>
                        </a:rPr>
                        <a:t>- 1 </a:t>
                      </a:r>
                      <a:r>
                        <a:rPr kumimoji="0" lang="en-US" altLang="en-US" sz="1200" b="1" i="0" u="none" strike="noStrike" cap="none" normalizeH="0" baseline="0" dirty="0">
                          <a:ln>
                            <a:noFill/>
                          </a:ln>
                          <a:solidFill>
                            <a:schemeClr val="tx1"/>
                          </a:solidFill>
                          <a:effectLst/>
                          <a:latin typeface="Times New Roman" charset="0"/>
                          <a:ea typeface="Times New Roman" charset="0"/>
                          <a:cs typeface="Times New Roman" charset="0"/>
                        </a:rPr>
                        <a:t>or more episodes of active extension with </a:t>
                      </a:r>
                      <a:r>
                        <a:rPr kumimoji="0" lang="en-US" altLang="en-US" sz="1200" b="1" i="0" u="none" strike="noStrike" cap="none" normalizeH="0" baseline="0" dirty="0" smtClean="0">
                          <a:ln>
                            <a:noFill/>
                          </a:ln>
                          <a:solidFill>
                            <a:schemeClr val="tx1"/>
                          </a:solidFill>
                          <a:effectLst/>
                          <a:latin typeface="Times New Roman" charset="0"/>
                          <a:ea typeface="Times New Roman" charset="0"/>
                          <a:cs typeface="Times New Roman" charset="0"/>
                        </a:rPr>
                        <a:t>rapid return </a:t>
                      </a:r>
                      <a:r>
                        <a:rPr kumimoji="0" lang="en-US" altLang="en-US" sz="1200" b="1" i="0" u="none" strike="noStrike" cap="none" normalizeH="0" baseline="0" dirty="0">
                          <a:ln>
                            <a:noFill/>
                          </a:ln>
                          <a:solidFill>
                            <a:schemeClr val="tx1"/>
                          </a:solidFill>
                          <a:effectLst/>
                          <a:latin typeface="Times New Roman" charset="0"/>
                          <a:ea typeface="Times New Roman" charset="0"/>
                          <a:cs typeface="Times New Roman" charset="0"/>
                        </a:rPr>
                        <a:t>to flexion of fetal limb(s) or trunk (opening and closing of hand </a:t>
                      </a:r>
                      <a:r>
                        <a:rPr kumimoji="0" lang="en-US" altLang="en-US" sz="1200" b="1" i="0" u="none" strike="noStrike" cap="none" normalizeH="0" baseline="0" dirty="0" smtClean="0">
                          <a:ln>
                            <a:noFill/>
                          </a:ln>
                          <a:solidFill>
                            <a:schemeClr val="tx1"/>
                          </a:solidFill>
                          <a:effectLst/>
                          <a:latin typeface="Times New Roman" charset="0"/>
                          <a:ea typeface="Times New Roman" charset="0"/>
                          <a:cs typeface="Times New Roman" charset="0"/>
                        </a:rPr>
                        <a:t>and mouth considered </a:t>
                      </a:r>
                      <a:r>
                        <a:rPr kumimoji="0" lang="en-US" altLang="en-US" sz="1200" b="1" i="0" u="none" strike="noStrike" cap="none" normalizeH="0" baseline="0" dirty="0">
                          <a:ln>
                            <a:noFill/>
                          </a:ln>
                          <a:solidFill>
                            <a:schemeClr val="tx1"/>
                          </a:solidFill>
                          <a:effectLst/>
                          <a:latin typeface="Times New Roman" charset="0"/>
                          <a:ea typeface="Times New Roman" charset="0"/>
                          <a:cs typeface="Times New Roman" charset="0"/>
                        </a:rPr>
                        <a:t>normal tone)</a:t>
                      </a:r>
                      <a:endParaRPr kumimoji="0" lang="en-US" altLang="en-US" sz="1800" b="1" i="0" u="none" strike="noStrike" cap="none" normalizeH="0" baseline="0" dirty="0">
                        <a:ln>
                          <a:noFill/>
                        </a:ln>
                        <a:solidFill>
                          <a:schemeClr val="tx1"/>
                        </a:solidFill>
                        <a:effectLst/>
                        <a:latin typeface="Arial"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en-US" altLang="en-US" sz="1200" b="1" i="0" u="none" strike="noStrike" cap="none" normalizeH="0" baseline="0" dirty="0" smtClean="0">
                          <a:ln>
                            <a:noFill/>
                          </a:ln>
                          <a:solidFill>
                            <a:schemeClr val="tx1"/>
                          </a:solidFill>
                          <a:effectLst/>
                          <a:latin typeface="Times New Roman" charset="0"/>
                          <a:ea typeface="Times New Roman" charset="0"/>
                          <a:cs typeface="Times New Roman" charset="0"/>
                        </a:rPr>
                        <a:t>Slow </a:t>
                      </a:r>
                      <a:r>
                        <a:rPr kumimoji="0" lang="en-US" altLang="en-US" sz="1200" b="1" i="0" u="none" strike="noStrike" cap="none" normalizeH="0" baseline="0" dirty="0">
                          <a:ln>
                            <a:noFill/>
                          </a:ln>
                          <a:solidFill>
                            <a:schemeClr val="tx1"/>
                          </a:solidFill>
                          <a:effectLst/>
                          <a:latin typeface="Times New Roman" charset="0"/>
                          <a:ea typeface="Times New Roman" charset="0"/>
                          <a:cs typeface="Times New Roman" charset="0"/>
                        </a:rPr>
                        <a:t>extension with return to partial </a:t>
                      </a:r>
                      <a:r>
                        <a:rPr kumimoji="0" lang="en-US" altLang="en-US" sz="1200" b="1" i="0" u="none" strike="noStrike" cap="none" normalizeH="0" baseline="0" dirty="0" smtClean="0">
                          <a:ln>
                            <a:noFill/>
                          </a:ln>
                          <a:solidFill>
                            <a:schemeClr val="tx1"/>
                          </a:solidFill>
                          <a:effectLst/>
                          <a:latin typeface="Times New Roman" charset="0"/>
                          <a:ea typeface="Times New Roman" charset="0"/>
                          <a:cs typeface="Times New Roman" charset="0"/>
                        </a:rPr>
                        <a:t>flexion</a:t>
                      </a: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en-US" altLang="en-US" sz="1200" b="1" i="0" u="none" strike="noStrike" cap="none" normalizeH="0" baseline="0" dirty="0" smtClean="0">
                          <a:ln>
                            <a:noFill/>
                          </a:ln>
                          <a:solidFill>
                            <a:schemeClr val="tx1"/>
                          </a:solidFill>
                          <a:effectLst/>
                          <a:latin typeface="Times New Roman" charset="0"/>
                          <a:ea typeface="Times New Roman" charset="0"/>
                          <a:cs typeface="Times New Roman" charset="0"/>
                        </a:rPr>
                        <a:t> </a:t>
                      </a:r>
                      <a:r>
                        <a:rPr kumimoji="0" lang="en-US" altLang="en-US" sz="1200" b="1" i="0" u="none" strike="noStrike" cap="none" normalizeH="0" baseline="0" dirty="0">
                          <a:ln>
                            <a:noFill/>
                          </a:ln>
                          <a:solidFill>
                            <a:schemeClr val="tx1"/>
                          </a:solidFill>
                          <a:effectLst/>
                          <a:latin typeface="Times New Roman" charset="0"/>
                          <a:ea typeface="Times New Roman" charset="0"/>
                          <a:cs typeface="Times New Roman" charset="0"/>
                        </a:rPr>
                        <a:t>movement of limb in full </a:t>
                      </a:r>
                      <a:r>
                        <a:rPr kumimoji="0" lang="en-US" altLang="en-US" sz="1200" b="1" i="0" u="none" strike="noStrike" cap="none" normalizeH="0" baseline="0" dirty="0" smtClean="0">
                          <a:ln>
                            <a:noFill/>
                          </a:ln>
                          <a:solidFill>
                            <a:schemeClr val="tx1"/>
                          </a:solidFill>
                          <a:effectLst/>
                          <a:latin typeface="Times New Roman" charset="0"/>
                          <a:ea typeface="Times New Roman" charset="0"/>
                          <a:cs typeface="Times New Roman" charset="0"/>
                        </a:rPr>
                        <a:t>extension.</a:t>
                      </a: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en-US" altLang="en-US" sz="1200" b="1" i="0" u="none" strike="noStrike" cap="none" normalizeH="0" baseline="0" dirty="0" smtClean="0">
                          <a:ln>
                            <a:noFill/>
                          </a:ln>
                          <a:solidFill>
                            <a:schemeClr val="tx1"/>
                          </a:solidFill>
                          <a:effectLst/>
                          <a:latin typeface="Times New Roman" charset="0"/>
                          <a:ea typeface="Times New Roman" charset="0"/>
                          <a:cs typeface="Times New Roman" charset="0"/>
                        </a:rPr>
                        <a:t> </a:t>
                      </a:r>
                      <a:r>
                        <a:rPr kumimoji="0" lang="en-US" altLang="en-US" sz="1200" b="1" i="0" u="none" strike="noStrike" cap="none" normalizeH="0" baseline="0" dirty="0">
                          <a:ln>
                            <a:noFill/>
                          </a:ln>
                          <a:solidFill>
                            <a:schemeClr val="tx1"/>
                          </a:solidFill>
                          <a:effectLst/>
                          <a:latin typeface="Times New Roman" charset="0"/>
                          <a:ea typeface="Times New Roman" charset="0"/>
                          <a:cs typeface="Times New Roman" charset="0"/>
                        </a:rPr>
                        <a:t>absent fetal movement, or </a:t>
                      </a:r>
                      <a:r>
                        <a:rPr kumimoji="0" lang="en-US" altLang="en-US" sz="1200" b="1" i="0" u="none" strike="noStrike" cap="none" normalizeH="0" baseline="0" dirty="0" smtClean="0">
                          <a:ln>
                            <a:noFill/>
                          </a:ln>
                          <a:solidFill>
                            <a:schemeClr val="tx1"/>
                          </a:solidFill>
                          <a:effectLst/>
                          <a:latin typeface="Times New Roman" charset="0"/>
                          <a:ea typeface="Times New Roman" charset="0"/>
                          <a:cs typeface="Times New Roman" charset="0"/>
                        </a:rPr>
                        <a:t>flaccid extremity positions, abnormal fetal posture</a:t>
                      </a:r>
                      <a:endParaRPr kumimoji="0" lang="en-US" altLang="en-US" sz="1800" b="1" i="0" u="none" strike="noStrike" cap="none" normalizeH="0" baseline="0" dirty="0">
                        <a:ln>
                          <a:noFill/>
                        </a:ln>
                        <a:solidFill>
                          <a:schemeClr val="tx1"/>
                        </a:solidFill>
                        <a:effectLst/>
                        <a:latin typeface="Arial"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1269863">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Times New Roman" charset="0"/>
                          <a:ea typeface="Times New Roman" charset="0"/>
                          <a:cs typeface="Times New Roman" charset="0"/>
                        </a:rPr>
                        <a:t>Reactive FHR</a:t>
                      </a:r>
                      <a:endParaRPr kumimoji="0" lang="en-US" altLang="en-US" sz="1600" b="1" i="0" u="none" strike="noStrike" cap="none" normalizeH="0" baseline="0" dirty="0">
                        <a:ln>
                          <a:noFill/>
                        </a:ln>
                        <a:solidFill>
                          <a:schemeClr val="tx1"/>
                        </a:solidFill>
                        <a:effectLst/>
                        <a:latin typeface="Arial"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charset="0"/>
                          <a:ea typeface="Times New Roman" charset="0"/>
                          <a:cs typeface="Times New Roman" charset="0"/>
                        </a:rPr>
                        <a:t>2 or more episodes of acceleration of </a:t>
                      </a:r>
                      <a:r>
                        <a:rPr kumimoji="0" lang="en-US" altLang="en-US" sz="1200" b="1" i="0" u="sng" strike="noStrike" cap="none" normalizeH="0" baseline="0" dirty="0">
                          <a:ln>
                            <a:noFill/>
                          </a:ln>
                          <a:solidFill>
                            <a:schemeClr val="tx1"/>
                          </a:solidFill>
                          <a:effectLst/>
                          <a:latin typeface="Times New Roman" charset="0"/>
                          <a:ea typeface="Times New Roman" charset="0"/>
                          <a:cs typeface="Times New Roman" charset="0"/>
                        </a:rPr>
                        <a:t>&gt;</a:t>
                      </a:r>
                      <a:r>
                        <a:rPr kumimoji="0" lang="en-US" altLang="en-US" sz="1200" b="1" i="0" u="none" strike="noStrike" cap="none" normalizeH="0" baseline="0" dirty="0">
                          <a:ln>
                            <a:noFill/>
                          </a:ln>
                          <a:solidFill>
                            <a:schemeClr val="tx1"/>
                          </a:solidFill>
                          <a:effectLst/>
                          <a:latin typeface="Times New Roman" charset="0"/>
                          <a:ea typeface="Times New Roman" charset="0"/>
                          <a:cs typeface="Times New Roman" charset="0"/>
                        </a:rPr>
                        <a:t>15 </a:t>
                      </a:r>
                      <a:r>
                        <a:rPr kumimoji="0" lang="en-US" altLang="en-US" sz="1200" b="1" i="0" u="none" strike="noStrike" cap="none" normalizeH="0" baseline="0" dirty="0" smtClean="0">
                          <a:ln>
                            <a:noFill/>
                          </a:ln>
                          <a:solidFill>
                            <a:schemeClr val="tx1"/>
                          </a:solidFill>
                          <a:effectLst/>
                          <a:latin typeface="Times New Roman" charset="0"/>
                          <a:ea typeface="Times New Roman" charset="0"/>
                          <a:cs typeface="Times New Roman" charset="0"/>
                        </a:rPr>
                        <a:t>bmp </a:t>
                      </a:r>
                      <a:r>
                        <a:rPr kumimoji="0" lang="en-US" altLang="en-US" sz="1200" b="1" i="0" u="none" strike="noStrike" cap="none" normalizeH="0" baseline="0" dirty="0">
                          <a:ln>
                            <a:noFill/>
                          </a:ln>
                          <a:solidFill>
                            <a:schemeClr val="tx1"/>
                          </a:solidFill>
                          <a:effectLst/>
                          <a:latin typeface="Times New Roman" charset="0"/>
                          <a:ea typeface="Times New Roman" charset="0"/>
                          <a:cs typeface="Times New Roman" charset="0"/>
                        </a:rPr>
                        <a:t>and of &gt;15 </a:t>
                      </a:r>
                      <a:r>
                        <a:rPr kumimoji="0" lang="en-US" altLang="en-US" sz="1200" b="1" i="0" u="none" strike="noStrike" cap="none" normalizeH="0" baseline="0" dirty="0" smtClean="0">
                          <a:ln>
                            <a:noFill/>
                          </a:ln>
                          <a:solidFill>
                            <a:schemeClr val="tx1"/>
                          </a:solidFill>
                          <a:effectLst/>
                          <a:latin typeface="Times New Roman" charset="0"/>
                          <a:ea typeface="Times New Roman" charset="0"/>
                          <a:cs typeface="Times New Roman" charset="0"/>
                        </a:rPr>
                        <a:t>sec </a:t>
                      </a:r>
                      <a:r>
                        <a:rPr kumimoji="0" lang="en-US" altLang="en-US" sz="1200" b="1" i="0" u="none" strike="noStrike" cap="none" normalizeH="0" baseline="0" dirty="0">
                          <a:ln>
                            <a:noFill/>
                          </a:ln>
                          <a:solidFill>
                            <a:schemeClr val="tx1"/>
                          </a:solidFill>
                          <a:effectLst/>
                          <a:latin typeface="Times New Roman" charset="0"/>
                          <a:ea typeface="Times New Roman" charset="0"/>
                          <a:cs typeface="Times New Roman" charset="0"/>
                        </a:rPr>
                        <a:t>associated with fetal movement within 20 min</a:t>
                      </a:r>
                      <a:endParaRPr kumimoji="0" lang="en-US" altLang="en-US" sz="1800" b="1" i="0" u="none" strike="noStrike" cap="none" normalizeH="0" baseline="0" dirty="0">
                        <a:ln>
                          <a:noFill/>
                        </a:ln>
                        <a:solidFill>
                          <a:schemeClr val="tx1"/>
                        </a:solidFill>
                        <a:effectLst/>
                        <a:latin typeface="Arial"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indent="0">
                        <a:buFontTx/>
                        <a:buNone/>
                      </a:pPr>
                      <a:r>
                        <a:rPr lang="en-US" sz="1200" b="1" kern="1200" dirty="0" smtClean="0">
                          <a:solidFill>
                            <a:schemeClr val="tx1"/>
                          </a:solidFill>
                          <a:latin typeface="Times New Roman" charset="0"/>
                          <a:ea typeface="Times New Roman" charset="0"/>
                          <a:cs typeface="Times New Roman" charset="0"/>
                        </a:rPr>
                        <a:t>FM and accelerations not coupled</a:t>
                      </a:r>
                    </a:p>
                    <a:p>
                      <a:r>
                        <a:rPr lang="en-US" sz="1200" b="1" kern="1200" dirty="0" smtClean="0">
                          <a:solidFill>
                            <a:schemeClr val="tx1"/>
                          </a:solidFill>
                          <a:latin typeface="Times New Roman" charset="0"/>
                          <a:ea typeface="Times New Roman" charset="0"/>
                          <a:cs typeface="Times New Roman" charset="0"/>
                        </a:rPr>
                        <a:t>Insufficient accelerations, absent accelerations, or decelerative trace.</a:t>
                      </a:r>
                    </a:p>
                    <a:p>
                      <a:r>
                        <a:rPr lang="en-US" sz="1200" b="1" kern="1200" dirty="0" smtClean="0">
                          <a:solidFill>
                            <a:schemeClr val="tx1"/>
                          </a:solidFill>
                          <a:latin typeface="Times New Roman" charset="0"/>
                          <a:ea typeface="Times New Roman" charset="0"/>
                          <a:cs typeface="Times New Roman" charset="0"/>
                        </a:rPr>
                        <a:t>Minimal or absent variability.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591122">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Times New Roman" charset="0"/>
                          <a:ea typeface="Times New Roman" charset="0"/>
                          <a:cs typeface="Times New Roman" charset="0"/>
                        </a:rPr>
                        <a:t>Qualitative AFV</a:t>
                      </a:r>
                      <a:endParaRPr kumimoji="0" lang="en-US" altLang="en-US" sz="1600" b="1" i="0" u="none" strike="noStrike" cap="none" normalizeH="0" baseline="0" dirty="0">
                        <a:ln>
                          <a:noFill/>
                        </a:ln>
                        <a:solidFill>
                          <a:schemeClr val="tx1"/>
                        </a:solidFill>
                        <a:effectLst/>
                        <a:latin typeface="Arial"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charset="0"/>
                          <a:ea typeface="Times New Roman" charset="0"/>
                          <a:cs typeface="Times New Roman" charset="0"/>
                        </a:rPr>
                        <a:t>1 or more pockets of fluid measuring </a:t>
                      </a:r>
                      <a:r>
                        <a:rPr kumimoji="0" lang="en-US" altLang="en-US" sz="1200" b="1" i="0" u="sng" strike="noStrike" cap="none" normalizeH="0" baseline="0" dirty="0">
                          <a:ln>
                            <a:noFill/>
                          </a:ln>
                          <a:solidFill>
                            <a:schemeClr val="tx1"/>
                          </a:solidFill>
                          <a:effectLst/>
                          <a:latin typeface="Times New Roman" charset="0"/>
                          <a:ea typeface="Times New Roman" charset="0"/>
                          <a:cs typeface="Times New Roman" charset="0"/>
                        </a:rPr>
                        <a:t>&gt;</a:t>
                      </a:r>
                      <a:r>
                        <a:rPr kumimoji="0" lang="en-US" altLang="en-US" sz="1200" b="1" i="0" u="none" strike="noStrike" cap="none" normalizeH="0" baseline="0" dirty="0">
                          <a:ln>
                            <a:noFill/>
                          </a:ln>
                          <a:solidFill>
                            <a:schemeClr val="tx1"/>
                          </a:solidFill>
                          <a:effectLst/>
                          <a:latin typeface="Times New Roman" charset="0"/>
                          <a:ea typeface="Times New Roman" charset="0"/>
                          <a:cs typeface="Times New Roman" charset="0"/>
                        </a:rPr>
                        <a:t>2 cm in vertical </a:t>
                      </a:r>
                      <a:r>
                        <a:rPr kumimoji="0" lang="en-US" altLang="en-US" sz="1200" b="1" i="0" u="none" strike="noStrike" cap="none" normalizeH="0" baseline="0" dirty="0" smtClean="0">
                          <a:ln>
                            <a:noFill/>
                          </a:ln>
                          <a:solidFill>
                            <a:schemeClr val="tx1"/>
                          </a:solidFill>
                          <a:effectLst/>
                          <a:latin typeface="Times New Roman" charset="0"/>
                          <a:ea typeface="Times New Roman" charset="0"/>
                          <a:cs typeface="Times New Roman" charset="0"/>
                        </a:rPr>
                        <a:t>axis without fetal cord</a:t>
                      </a:r>
                      <a:endParaRPr kumimoji="0" lang="en-US" altLang="en-US" sz="1800" b="1" i="0" u="none" strike="noStrike" cap="none" normalizeH="0" baseline="0" dirty="0">
                        <a:ln>
                          <a:noFill/>
                        </a:ln>
                        <a:solidFill>
                          <a:schemeClr val="tx1"/>
                        </a:solidFill>
                        <a:effectLst/>
                        <a:latin typeface="Arial"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charset="0"/>
                          <a:ea typeface="Times New Roman" charset="0"/>
                          <a:cs typeface="Times New Roman" charset="0"/>
                        </a:rPr>
                        <a:t>Either no pockets or largest pocket &lt;2 cm in vertical axis</a:t>
                      </a:r>
                      <a:endParaRPr kumimoji="0" lang="en-US" altLang="en-US" sz="1800" b="1" i="0" u="none" strike="noStrike" cap="none" normalizeH="0" baseline="0" dirty="0">
                        <a:ln>
                          <a:noFill/>
                        </a:ln>
                        <a:solidFill>
                          <a:schemeClr val="tx1"/>
                        </a:solidFill>
                        <a:effectLst/>
                        <a:latin typeface="Arial"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 xmlns:p14="http://schemas.microsoft.com/office/powerpoint/2010/main" val="17532148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4"/>
          <p:cNvSpPr>
            <a:spLocks noGrp="1" noChangeArrowheads="1"/>
          </p:cNvSpPr>
          <p:nvPr>
            <p:ph type="title"/>
          </p:nvPr>
        </p:nvSpPr>
        <p:spPr>
          <a:xfrm>
            <a:off x="1485900" y="248358"/>
            <a:ext cx="6172200" cy="720436"/>
          </a:xfrm>
        </p:spPr>
        <p:txBody>
          <a:bodyPr>
            <a:normAutofit fontScale="90000"/>
          </a:bodyPr>
          <a:lstStyle/>
          <a:p>
            <a:pPr eaLnBrk="1" hangingPunct="1"/>
            <a:r>
              <a:rPr lang="en-US" altLang="en-US" sz="3200" b="1" dirty="0">
                <a:latin typeface="Times New Roman" charset="0"/>
                <a:ea typeface="Times New Roman" charset="0"/>
                <a:cs typeface="Times New Roman" charset="0"/>
              </a:rPr>
              <a:t>Factors Affecting the Biophysical Profile</a:t>
            </a:r>
          </a:p>
        </p:txBody>
      </p:sp>
      <p:graphicFrame>
        <p:nvGraphicFramePr>
          <p:cNvPr id="40739" name="Group 803"/>
          <p:cNvGraphicFramePr>
            <a:graphicFrameLocks noGrp="1"/>
          </p:cNvGraphicFramePr>
          <p:nvPr>
            <p:extLst>
              <p:ext uri="{D42A27DB-BD31-4B8C-83A1-F6EECF244321}">
                <p14:modId xmlns="" xmlns:p14="http://schemas.microsoft.com/office/powerpoint/2010/main" val="567355355"/>
              </p:ext>
            </p:extLst>
          </p:nvPr>
        </p:nvGraphicFramePr>
        <p:xfrm>
          <a:off x="1314450" y="1103753"/>
          <a:ext cx="7128174" cy="5192792"/>
        </p:xfrm>
        <a:graphic>
          <a:graphicData uri="http://schemas.openxmlformats.org/drawingml/2006/table">
            <a:tbl>
              <a:tblPr/>
              <a:tblGrid>
                <a:gridCol w="2644131"/>
                <a:gridCol w="1267268"/>
                <a:gridCol w="598207"/>
                <a:gridCol w="843481"/>
                <a:gridCol w="921270"/>
                <a:gridCol w="853817"/>
              </a:tblGrid>
              <a:tr h="799584">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charset="0"/>
                          <a:ea typeface="Times New Roman" charset="0"/>
                          <a:cs typeface="Times New Roman" charset="0"/>
                        </a:rPr>
                        <a:t>Activity</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Times New Roman" charset="0"/>
                          <a:ea typeface="Times New Roman" charset="0"/>
                          <a:cs typeface="Times New Roman" charset="0"/>
                        </a:rPr>
                        <a:t>FHR</a:t>
                      </a:r>
                      <a:endParaRPr kumimoji="0" lang="en-US" altLang="en-US" sz="18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charset="0"/>
                          <a:ea typeface="Times New Roman" charset="0"/>
                          <a:cs typeface="Times New Roman" charset="0"/>
                        </a:rPr>
                        <a:t>FT</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charset="0"/>
                        </a:rPr>
                        <a:t>FM</a:t>
                      </a: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charset="0"/>
                          <a:ea typeface="Times New Roman" charset="0"/>
                          <a:cs typeface="Times New Roman" charset="0"/>
                        </a:rPr>
                        <a:t>FBM</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charset="0"/>
                          <a:ea typeface="Times New Roman" charset="0"/>
                          <a:cs typeface="Times New Roman" charset="0"/>
                        </a:rPr>
                        <a:t>AFV</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70449">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Fetal sleep</a:t>
                      </a:r>
                      <a:endParaRPr kumimoji="0" lang="en-US" altLang="en-US" sz="32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Symbol" charset="2"/>
                          <a:ea typeface="Times New Roman" charset="0"/>
                          <a:cs typeface="Times New Roman" charset="0"/>
                        </a:rPr>
                        <a:t>ß</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Symbol" charset="2"/>
                          <a:ea typeface="Times New Roman" charset="0"/>
                          <a:cs typeface="Times New Roman" charset="0"/>
                        </a:rPr>
                        <a:t>ß</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Symbol" charset="2"/>
                          <a:ea typeface="Times New Roman" charset="0"/>
                          <a:cs typeface="Times New Roman" charset="0"/>
                        </a:rPr>
                        <a:t>ß</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Symbol" charset="2"/>
                          <a:ea typeface="Times New Roman" charset="0"/>
                          <a:cs typeface="Times New Roman" charset="0"/>
                        </a:rPr>
                        <a:t>ß</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imes New Roman" charset="0"/>
                          <a:ea typeface="Times New Roman" charset="0"/>
                          <a:cs typeface="Times New Roman" charset="0"/>
                        </a:rPr>
                        <a:t> </a:t>
                      </a:r>
                      <a:endParaRPr kumimoji="0" lang="en-US" altLang="en-US" sz="18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70449">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Early gestational age </a:t>
                      </a:r>
                      <a:endParaRPr kumimoji="0" lang="en-US" altLang="en-US" sz="32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Symbol" charset="2"/>
                          <a:ea typeface="Times New Roman" charset="0"/>
                          <a:cs typeface="Times New Roman" charset="0"/>
                        </a:rPr>
                        <a:t>ß</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 </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 </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Symbol" charset="2"/>
                          <a:ea typeface="Times New Roman" charset="0"/>
                          <a:cs typeface="Times New Roman" charset="0"/>
                        </a:rPr>
                        <a:t>ß</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 </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70449">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Late gestational age (&gt;42 wk)</a:t>
                      </a:r>
                      <a:endParaRPr kumimoji="0" lang="en-US" altLang="en-US" sz="32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Symbol" charset="2"/>
                          <a:ea typeface="Times New Roman" charset="0"/>
                          <a:cs typeface="Times New Roman" charset="0"/>
                        </a:rPr>
                        <a:t>ß</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Symbol" charset="2"/>
                          <a:ea typeface="Times New Roman" charset="0"/>
                          <a:cs typeface="Times New Roman" charset="0"/>
                        </a:rPr>
                        <a:t>ß</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 </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Symbol" charset="2"/>
                          <a:ea typeface="Times New Roman" charset="0"/>
                          <a:cs typeface="Times New Roman" charset="0"/>
                        </a:rPr>
                        <a:t>ß</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Symbol" charset="2"/>
                          <a:ea typeface="Times New Roman" charset="0"/>
                          <a:cs typeface="Times New Roman" charset="0"/>
                        </a:rPr>
                        <a:t>ß</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789924">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Maternal magnesium administration</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Symbol" charset="2"/>
                          <a:ea typeface="Times New Roman" charset="0"/>
                          <a:cs typeface="Times New Roman" charset="0"/>
                        </a:rPr>
                        <a:t>ß</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 </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 </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Symbol" charset="2"/>
                          <a:ea typeface="Times New Roman" charset="0"/>
                          <a:cs typeface="Times New Roman" charset="0"/>
                        </a:rPr>
                        <a:t>ß</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 </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68659">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Artifical rupture of membranes</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 </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 </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 </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Symbol" charset="2"/>
                          <a:ea typeface="Times New Roman" charset="0"/>
                          <a:cs typeface="Times New Roman" charset="0"/>
                        </a:rPr>
                        <a:t>ß</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Symbol" charset="2"/>
                          <a:ea typeface="Times New Roman" charset="0"/>
                          <a:cs typeface="Times New Roman" charset="0"/>
                        </a:rPr>
                        <a:t>ß</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70449">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Times New Roman" charset="0"/>
                          <a:ea typeface="Times New Roman" charset="0"/>
                          <a:cs typeface="Times New Roman" charset="0"/>
                        </a:rPr>
                        <a:t>Labor, preterm labor</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 </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 </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 </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Symbol" charset="2"/>
                          <a:ea typeface="Times New Roman" charset="0"/>
                          <a:cs typeface="Times New Roman" charset="0"/>
                        </a:rPr>
                        <a:t>ß</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 </a:t>
                      </a: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7898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Times New Roman" charset="0"/>
                          <a:ea typeface="Times New Roman" charset="0"/>
                          <a:cs typeface="Times New Roman" charset="0"/>
                        </a:rPr>
                        <a:t>Antenatal corticosteroids</a:t>
                      </a:r>
                      <a:endPar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Arial" charset="0"/>
                        </a:rPr>
                        <a:t>⬇</a:t>
                      </a:r>
                      <a:r>
                        <a:rPr kumimoji="0" lang="en-US" altLang="en-US" sz="1800" b="0" i="0" u="none" strike="noStrike" cap="none" normalizeH="0" baseline="0" dirty="0" smtClean="0">
                          <a:ln>
                            <a:noFill/>
                          </a:ln>
                          <a:solidFill>
                            <a:schemeClr val="tx1"/>
                          </a:solidFill>
                          <a:effectLst/>
                          <a:latin typeface="Times New Roman" charset="0"/>
                          <a:ea typeface="Times New Roman" charset="0"/>
                          <a:cs typeface="Times New Roman" charset="0"/>
                        </a:rPr>
                        <a:t>variability</a:t>
                      </a:r>
                      <a:endPar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cap="none" normalizeH="0" baseline="0" dirty="0" smtClean="0">
                          <a:ln>
                            <a:noFill/>
                          </a:ln>
                          <a:solidFill>
                            <a:schemeClr val="tx1"/>
                          </a:solidFill>
                          <a:effectLst/>
                          <a:latin typeface="Symbol" charset="2"/>
                          <a:ea typeface="Times New Roman" charset="0"/>
                          <a:cs typeface="Times New Roman" charset="0"/>
                        </a:rPr>
                        <a:t>ß</a:t>
                      </a:r>
                      <a:endParaRPr kumimoji="0" lang="en-US" altLang="en-US" sz="20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cap="none" normalizeH="0" baseline="0" dirty="0" smtClean="0">
                          <a:ln>
                            <a:noFill/>
                          </a:ln>
                          <a:solidFill>
                            <a:schemeClr val="tx1"/>
                          </a:solidFill>
                          <a:effectLst/>
                          <a:latin typeface="Symbol" charset="2"/>
                          <a:ea typeface="Times New Roman" charset="0"/>
                          <a:cs typeface="Times New Roman" charset="0"/>
                        </a:rPr>
                        <a:t>ß</a:t>
                      </a:r>
                      <a:endParaRPr kumimoji="0" lang="en-US" altLang="en-US" sz="20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charset="0"/>
                      </a:endParaRPr>
                    </a:p>
                  </a:txBody>
                  <a:tcPr marL="68580" marR="68580"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 xmlns:p14="http://schemas.microsoft.com/office/powerpoint/2010/main" val="13331210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Rectangle 4"/>
          <p:cNvSpPr>
            <a:spLocks noChangeArrowheads="1"/>
          </p:cNvSpPr>
          <p:nvPr/>
        </p:nvSpPr>
        <p:spPr bwMode="auto">
          <a:xfrm>
            <a:off x="1464469" y="273756"/>
            <a:ext cx="707973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charset="2"/>
              <a:buChar char="n"/>
              <a:defRPr sz="3200">
                <a:solidFill>
                  <a:schemeClr val="tx1"/>
                </a:solidFill>
                <a:latin typeface="Arial" charset="0"/>
              </a:defRPr>
            </a:lvl1pPr>
            <a:lvl2pPr marL="742950" indent="-285750">
              <a:spcBef>
                <a:spcPct val="20000"/>
              </a:spcBef>
              <a:buClr>
                <a:schemeClr val="accent2"/>
              </a:buClr>
              <a:buSzPct val="80000"/>
              <a:buFont typeface="Wingdings" charset="2"/>
              <a:buChar char="¨"/>
              <a:defRPr sz="2800">
                <a:solidFill>
                  <a:schemeClr val="tx1"/>
                </a:solidFill>
                <a:latin typeface="Arial" charset="0"/>
              </a:defRPr>
            </a:lvl2pPr>
            <a:lvl3pPr marL="1143000" indent="-228600">
              <a:spcBef>
                <a:spcPct val="20000"/>
              </a:spcBef>
              <a:buClr>
                <a:schemeClr val="bg2"/>
              </a:buClr>
              <a:buSzPct val="65000"/>
              <a:buFont typeface="Wingdings" charset="2"/>
              <a:buChar char="n"/>
              <a:defRPr sz="2400">
                <a:solidFill>
                  <a:schemeClr val="tx1"/>
                </a:solidFill>
                <a:latin typeface="Arial" charset="0"/>
              </a:defRPr>
            </a:lvl3pPr>
            <a:lvl4pPr marL="1600200" indent="-228600">
              <a:spcBef>
                <a:spcPct val="20000"/>
              </a:spcBef>
              <a:buClr>
                <a:schemeClr val="accent2"/>
              </a:buClr>
              <a:buSzPct val="70000"/>
              <a:buFont typeface="Wingdings" charset="2"/>
              <a:buChar char="¨"/>
              <a:defRPr sz="2000">
                <a:solidFill>
                  <a:schemeClr val="tx1"/>
                </a:solidFill>
                <a:latin typeface="Arial" charset="0"/>
              </a:defRPr>
            </a:lvl4pPr>
            <a:lvl5pPr marL="2057400" indent="-228600">
              <a:spcBef>
                <a:spcPct val="20000"/>
              </a:spcBef>
              <a:buClr>
                <a:schemeClr val="bg2"/>
              </a:buClr>
              <a:buFont typeface="Wingdings"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buChar char="§"/>
              <a:defRPr sz="2000">
                <a:solidFill>
                  <a:schemeClr val="tx1"/>
                </a:solidFill>
                <a:latin typeface="Arial" charset="0"/>
              </a:defRPr>
            </a:lvl9pPr>
          </a:lstStyle>
          <a:p>
            <a:pPr algn="ctr">
              <a:spcBef>
                <a:spcPct val="0"/>
              </a:spcBef>
              <a:buClrTx/>
              <a:buSzTx/>
              <a:buFontTx/>
              <a:buNone/>
            </a:pPr>
            <a:r>
              <a:rPr lang="en-US" sz="2400" b="1" dirty="0">
                <a:latin typeface="Times New Roman" charset="0"/>
                <a:ea typeface="Times New Roman" charset="0"/>
                <a:cs typeface="Times New Roman" charset="0"/>
              </a:rPr>
              <a:t>Systematic Application of Biophysical Profile Scoring</a:t>
            </a:r>
            <a:endParaRPr lang="en-US" altLang="en-US" sz="2400" b="1" dirty="0">
              <a:latin typeface="Times New Roman" charset="0"/>
              <a:ea typeface="Times New Roman" charset="0"/>
              <a:cs typeface="Times New Roman" charset="0"/>
            </a:endParaRPr>
          </a:p>
        </p:txBody>
      </p:sp>
      <p:graphicFrame>
        <p:nvGraphicFramePr>
          <p:cNvPr id="47279" name="Group 175"/>
          <p:cNvGraphicFramePr>
            <a:graphicFrameLocks noGrp="1"/>
          </p:cNvGraphicFramePr>
          <p:nvPr>
            <p:extLst>
              <p:ext uri="{D42A27DB-BD31-4B8C-83A1-F6EECF244321}">
                <p14:modId xmlns="" xmlns:p14="http://schemas.microsoft.com/office/powerpoint/2010/main" val="906308414"/>
              </p:ext>
            </p:extLst>
          </p:nvPr>
        </p:nvGraphicFramePr>
        <p:xfrm>
          <a:off x="1370886" y="1277294"/>
          <a:ext cx="7184606" cy="5832674"/>
        </p:xfrm>
        <a:graphic>
          <a:graphicData uri="http://schemas.openxmlformats.org/drawingml/2006/table">
            <a:tbl>
              <a:tblPr/>
              <a:tblGrid>
                <a:gridCol w="1514481"/>
                <a:gridCol w="1756236"/>
                <a:gridCol w="1754676"/>
                <a:gridCol w="2159213"/>
              </a:tblGrid>
              <a:tr h="1230206">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Times New Roman" charset="0"/>
                          <a:ea typeface="Times New Roman" charset="0"/>
                          <a:cs typeface="Times New Roman" charset="0"/>
                        </a:rPr>
                        <a:t>BPP</a:t>
                      </a:r>
                      <a:endParaRPr kumimoji="0" lang="en-US" altLang="en-US" sz="2000" b="0" i="0" u="none" strike="noStrike" cap="none" normalizeH="0" baseline="0" dirty="0">
                        <a:ln>
                          <a:noFill/>
                        </a:ln>
                        <a:solidFill>
                          <a:schemeClr val="tx1"/>
                        </a:solidFill>
                        <a:effectLst/>
                        <a:latin typeface="Arial" charset="0"/>
                      </a:endParaRPr>
                    </a:p>
                  </a:txBody>
                  <a:tcPr marL="68580" marR="68580" marT="45717" marB="4571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charset="0"/>
                          <a:ea typeface="Times New Roman" charset="0"/>
                          <a:cs typeface="Times New Roman" charset="0"/>
                        </a:rPr>
                        <a:t>Interpretation</a:t>
                      </a:r>
                      <a:endParaRPr kumimoji="0" lang="en-US" altLang="en-US" sz="2000" b="0" i="0" u="none" strike="noStrike" cap="none" normalizeH="0" baseline="0" dirty="0">
                        <a:ln>
                          <a:noFill/>
                        </a:ln>
                        <a:solidFill>
                          <a:schemeClr val="tx1"/>
                        </a:solidFill>
                        <a:effectLst/>
                        <a:latin typeface="Arial" charset="0"/>
                      </a:endParaRPr>
                    </a:p>
                  </a:txBody>
                  <a:tcPr marL="68580" marR="68580" marT="45717" marB="4571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b="1" kern="1200" dirty="0" smtClean="0">
                          <a:solidFill>
                            <a:schemeClr val="tx1"/>
                          </a:solidFill>
                          <a:latin typeface="Times New Roman" charset="0"/>
                          <a:ea typeface="Times New Roman" charset="0"/>
                          <a:cs typeface="Times New Roman" charset="0"/>
                        </a:rPr>
                        <a:t>Predicted PNM/1000</a:t>
                      </a:r>
                      <a:r>
                        <a:rPr kumimoji="0" lang="en-US" altLang="en-US" sz="2000" b="1" i="0" u="none" strike="noStrike" cap="none" normalizeH="0" baseline="0" dirty="0" smtClean="0">
                          <a:ln>
                            <a:noFill/>
                          </a:ln>
                          <a:solidFill>
                            <a:schemeClr val="tx1"/>
                          </a:solidFill>
                          <a:effectLst/>
                          <a:latin typeface="Times New Roman" charset="0"/>
                          <a:ea typeface="Times New Roman" charset="0"/>
                          <a:cs typeface="Times New Roman" charset="0"/>
                        </a:rPr>
                        <a:t>(within 1wk</a:t>
                      </a:r>
                      <a:r>
                        <a:rPr kumimoji="0" lang="en-US" altLang="en-US" sz="2000" b="1" i="0" u="none" strike="noStrike" cap="none" normalizeH="0" baseline="0" dirty="0">
                          <a:ln>
                            <a:noFill/>
                          </a:ln>
                          <a:solidFill>
                            <a:schemeClr val="tx1"/>
                          </a:solidFill>
                          <a:effectLst/>
                          <a:latin typeface="Times New Roman" charset="0"/>
                          <a:ea typeface="Times New Roman" charset="0"/>
                          <a:cs typeface="Times New Roman" charset="0"/>
                        </a:rPr>
                        <a:t>)</a:t>
                      </a:r>
                    </a:p>
                  </a:txBody>
                  <a:tcPr marL="68580" marR="68580" marT="45717" marB="4571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charset="0"/>
                          <a:ea typeface="Times New Roman" charset="0"/>
                          <a:cs typeface="Times New Roman" charset="0"/>
                        </a:rPr>
                        <a:t>Recommended </a:t>
                      </a:r>
                      <a:r>
                        <a:rPr kumimoji="0" lang="en-US" altLang="en-US" sz="2000" b="1" i="0" u="none" strike="noStrike" cap="none" normalizeH="0" baseline="0" dirty="0" smtClean="0">
                          <a:ln>
                            <a:noFill/>
                          </a:ln>
                          <a:solidFill>
                            <a:schemeClr val="tx1"/>
                          </a:solidFill>
                          <a:effectLst/>
                          <a:latin typeface="Times New Roman" charset="0"/>
                          <a:ea typeface="Times New Roman" charset="0"/>
                          <a:cs typeface="Times New Roman" charset="0"/>
                        </a:rPr>
                        <a:t>manegment</a:t>
                      </a:r>
                      <a:endParaRPr kumimoji="0" lang="en-US" altLang="en-US" sz="2000" b="0" i="0" u="none" strike="noStrike" cap="none" normalizeH="0" baseline="0" dirty="0">
                        <a:ln>
                          <a:noFill/>
                        </a:ln>
                        <a:solidFill>
                          <a:schemeClr val="tx1"/>
                        </a:solidFill>
                        <a:effectLst/>
                        <a:latin typeface="Arial" charset="0"/>
                      </a:endParaRPr>
                    </a:p>
                  </a:txBody>
                  <a:tcPr marL="68580" marR="68580" marT="45717" marB="4571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759844">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Times New Roman" charset="0"/>
                          <a:ea typeface="Times New Roman" charset="0"/>
                          <a:cs typeface="Times New Roman" charset="0"/>
                        </a:rPr>
                        <a:t>10/10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cap="none" normalizeH="0" baseline="0" dirty="0" smtClean="0">
                          <a:ln>
                            <a:noFill/>
                          </a:ln>
                          <a:solidFill>
                            <a:schemeClr val="tx1"/>
                          </a:solidFill>
                          <a:effectLst/>
                          <a:latin typeface="Times New Roman" charset="0"/>
                          <a:ea typeface="Times New Roman" charset="0"/>
                          <a:cs typeface="Times New Roman" charset="0"/>
                        </a:rPr>
                        <a:t>8/10 </a:t>
                      </a:r>
                      <a:r>
                        <a:rPr kumimoji="0" lang="en-US" altLang="en-US" sz="2000" b="0" i="0" u="none" strike="noStrike" cap="none" normalizeH="0" baseline="0" dirty="0" smtClean="0">
                          <a:ln>
                            <a:noFill/>
                          </a:ln>
                          <a:solidFill>
                            <a:schemeClr val="tx1"/>
                          </a:solidFill>
                          <a:effectLst/>
                          <a:latin typeface="Times New Roman" charset="0"/>
                          <a:ea typeface="Times New Roman" charset="0"/>
                          <a:cs typeface="Times New Roman" charset="0"/>
                        </a:rPr>
                        <a:t>(</a:t>
                      </a:r>
                      <a:r>
                        <a:rPr kumimoji="0" lang="en-US" altLang="en-US" sz="1600" b="0" i="0" u="none" strike="noStrike" cap="none" normalizeH="0" baseline="0" dirty="0" smtClean="0">
                          <a:ln>
                            <a:noFill/>
                          </a:ln>
                          <a:solidFill>
                            <a:schemeClr val="tx1"/>
                          </a:solidFill>
                          <a:effectLst/>
                          <a:latin typeface="Times New Roman" charset="0"/>
                          <a:ea typeface="Times New Roman" charset="0"/>
                          <a:cs typeface="Times New Roman" charset="0"/>
                        </a:rPr>
                        <a:t>normal AFV)</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cap="none" normalizeH="0" baseline="0" dirty="0" smtClean="0">
                          <a:ln>
                            <a:noFill/>
                          </a:ln>
                          <a:solidFill>
                            <a:schemeClr val="tx1"/>
                          </a:solidFill>
                          <a:effectLst/>
                          <a:latin typeface="Times New Roman" charset="0"/>
                          <a:ea typeface="Times New Roman" charset="0"/>
                          <a:cs typeface="Times New Roman" charset="0"/>
                        </a:rPr>
                        <a:t>8/8</a:t>
                      </a:r>
                      <a:r>
                        <a:rPr kumimoji="0" lang="en-US" altLang="en-US" sz="1600" b="0" i="0" u="none" strike="noStrike" cap="none" normalizeH="0" baseline="0" dirty="0" smtClean="0">
                          <a:ln>
                            <a:noFill/>
                          </a:ln>
                          <a:solidFill>
                            <a:schemeClr val="tx1"/>
                          </a:solidFill>
                          <a:effectLst/>
                          <a:latin typeface="Times New Roman" charset="0"/>
                          <a:ea typeface="Times New Roman" charset="0"/>
                          <a:cs typeface="Times New Roman" charset="0"/>
                        </a:rPr>
                        <a:t> (NST not performed)</a:t>
                      </a:r>
                      <a:endParaRPr kumimoji="0" lang="en-US" altLang="en-US" sz="16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cap="none" normalizeH="0" baseline="0" dirty="0" smtClean="0">
                        <a:ln>
                          <a:noFill/>
                        </a:ln>
                        <a:solidFill>
                          <a:schemeClr val="tx1"/>
                        </a:solidFill>
                        <a:effectLst/>
                        <a:latin typeface="Times New Roman" charset="0"/>
                        <a:ea typeface="Times New Roman" charset="0"/>
                        <a:cs typeface="Times New Roman" charset="0"/>
                      </a:endParaRPr>
                    </a:p>
                  </a:txBody>
                  <a:tcPr marL="68580" marR="68580" marT="45717" marB="4571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Nonasphyxiated</a:t>
                      </a:r>
                      <a:endParaRPr kumimoji="0" lang="en-US" altLang="en-US" sz="2000" b="0" i="0" u="none" strike="noStrike" cap="none" normalizeH="0" baseline="0" dirty="0">
                        <a:ln>
                          <a:noFill/>
                        </a:ln>
                        <a:solidFill>
                          <a:schemeClr val="tx1"/>
                        </a:solidFill>
                        <a:effectLst/>
                        <a:latin typeface="Arial" charset="0"/>
                      </a:endParaRPr>
                    </a:p>
                  </a:txBody>
                  <a:tcPr marL="68580" marR="68580" marT="45717" marB="4571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kern="1200" dirty="0" smtClean="0">
                          <a:solidFill>
                            <a:schemeClr val="tx1"/>
                          </a:solidFill>
                          <a:latin typeface="Times New Roman" charset="0"/>
                          <a:ea typeface="Times New Roman" charset="0"/>
                          <a:cs typeface="Times New Roman" charset="0"/>
                        </a:rPr>
                        <a:t>Less than 1/1000</a:t>
                      </a:r>
                      <a:endPar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endParaRPr>
                    </a:p>
                  </a:txBody>
                  <a:tcPr marL="68580" marR="68580" marT="45717" marB="4571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Times New Roman" charset="0"/>
                          <a:ea typeface="Times New Roman" charset="0"/>
                          <a:cs typeface="Times New Roman" charset="0"/>
                        </a:rPr>
                        <a:t>Conservative</a:t>
                      </a:r>
                    </a:p>
                    <a:p>
                      <a:pPr marL="0" marR="0" lvl="0" indent="0" algn="ctr" defTabSz="914400" rtl="0" eaLnBrk="1" fontAlgn="base" latinLnBrk="0" hangingPunct="1">
                        <a:lnSpc>
                          <a:spcPct val="100000"/>
                        </a:lnSpc>
                        <a:spcBef>
                          <a:spcPct val="0"/>
                        </a:spcBef>
                        <a:spcAft>
                          <a:spcPct val="0"/>
                        </a:spcAft>
                        <a:buClrTx/>
                        <a:buSzTx/>
                        <a:buFontTx/>
                        <a:buNone/>
                        <a:tabLst/>
                      </a:pPr>
                      <a:r>
                        <a:rPr lang="en-US" sz="1800" kern="1200" dirty="0" smtClean="0">
                          <a:solidFill>
                            <a:schemeClr val="tx1"/>
                          </a:solidFill>
                          <a:latin typeface="Times New Roman" charset="0"/>
                          <a:ea typeface="Times New Roman" charset="0"/>
                          <a:cs typeface="Times New Roman" charset="0"/>
                        </a:rPr>
                        <a:t>(No acute intervention on fetal basis; serial testing indicated by disorder)</a:t>
                      </a:r>
                      <a:endParaRPr kumimoji="0" lang="en-US" altLang="en-US" sz="1800" b="0" i="0" u="none" strike="noStrike" cap="none" normalizeH="0" baseline="0" dirty="0" smtClean="0">
                        <a:ln>
                          <a:noFill/>
                        </a:ln>
                        <a:solidFill>
                          <a:schemeClr val="tx1"/>
                        </a:solidFill>
                        <a:effectLst/>
                        <a:latin typeface="Times New Roman" charset="0"/>
                        <a:ea typeface="Times New Roman"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endParaRPr>
                    </a:p>
                  </a:txBody>
                  <a:tcPr marL="68580" marR="68580" marT="45717" marB="4571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1773906">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charset="0"/>
                          <a:ea typeface="Times New Roman" charset="0"/>
                          <a:cs typeface="Times New Roman" charset="0"/>
                        </a:rPr>
                        <a:t>8/10</a:t>
                      </a: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 </a:t>
                      </a:r>
                      <a:r>
                        <a:rPr kumimoji="0" lang="en-US" altLang="en-US" sz="2000" b="0" i="0" u="none" strike="noStrike" cap="none" normalizeH="0" baseline="0" dirty="0" smtClean="0">
                          <a:ln>
                            <a:noFill/>
                          </a:ln>
                          <a:solidFill>
                            <a:schemeClr val="tx1"/>
                          </a:solidFill>
                          <a:effectLst/>
                          <a:latin typeface="Times New Roman" charset="0"/>
                          <a:ea typeface="Times New Roman" charset="0"/>
                          <a:cs typeface="Times New Roman" charset="0"/>
                        </a:rPr>
                        <a:t>(oligo)</a:t>
                      </a:r>
                      <a:endParaRPr kumimoji="0" lang="en-US" altLang="en-US" sz="2000" b="0" i="0" u="none" strike="noStrike" cap="none" normalizeH="0" baseline="0" dirty="0">
                        <a:ln>
                          <a:noFill/>
                        </a:ln>
                        <a:solidFill>
                          <a:schemeClr val="tx1"/>
                        </a:solidFill>
                        <a:effectLst/>
                        <a:latin typeface="Arial" charset="0"/>
                      </a:endParaRPr>
                    </a:p>
                  </a:txBody>
                  <a:tcPr marL="68580" marR="68580" marT="45717" marB="4571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Chronic </a:t>
                      </a:r>
                      <a:r>
                        <a:rPr kumimoji="0" lang="en-US" altLang="en-US" sz="2000" b="0" i="0" u="none" strike="noStrike" cap="none" normalizeH="0" baseline="0" dirty="0" smtClean="0">
                          <a:ln>
                            <a:noFill/>
                          </a:ln>
                          <a:solidFill>
                            <a:schemeClr val="tx1"/>
                          </a:solidFill>
                          <a:effectLst/>
                          <a:latin typeface="Times New Roman" charset="0"/>
                          <a:ea typeface="Times New Roman" charset="0"/>
                          <a:cs typeface="Times New Roman" charset="0"/>
                        </a:rPr>
                        <a:t>fetal compromise </a:t>
                      </a:r>
                      <a:endParaRPr kumimoji="0" lang="en-US" altLang="en-US" sz="2000" b="0" i="0" u="none" strike="noStrike" cap="none" normalizeH="0" baseline="0" dirty="0">
                        <a:ln>
                          <a:noFill/>
                        </a:ln>
                        <a:solidFill>
                          <a:schemeClr val="tx1"/>
                        </a:solidFill>
                        <a:effectLst/>
                        <a:latin typeface="Arial" charset="0"/>
                      </a:endParaRPr>
                    </a:p>
                  </a:txBody>
                  <a:tcPr marL="68580" marR="68580" marT="45717" marB="4571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kern="1200" dirty="0" smtClean="0">
                          <a:solidFill>
                            <a:schemeClr val="tx1"/>
                          </a:solidFill>
                          <a:latin typeface="Times New Roman" charset="0"/>
                          <a:ea typeface="Times New Roman" charset="0"/>
                          <a:cs typeface="Times New Roman" charset="0"/>
                        </a:rPr>
                        <a:t>89/1000</a:t>
                      </a:r>
                      <a:endPar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endParaRPr>
                    </a:p>
                  </a:txBody>
                  <a:tcPr marL="68580" marR="68580" marT="45717" marB="4571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If mature (</a:t>
                      </a:r>
                      <a:r>
                        <a:rPr kumimoji="0" lang="en-US" altLang="en-US" sz="2000" b="0" i="0" u="none" strike="noStrike" cap="none" normalizeH="0" baseline="0" dirty="0">
                          <a:ln>
                            <a:noFill/>
                          </a:ln>
                          <a:solidFill>
                            <a:schemeClr val="tx1"/>
                          </a:solidFill>
                          <a:effectLst/>
                          <a:latin typeface="Symbol" charset="2"/>
                          <a:ea typeface="Times New Roman" charset="0"/>
                          <a:cs typeface="Times New Roman" charset="0"/>
                        </a:rPr>
                        <a:t>³</a:t>
                      </a: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37 wk), deliver</a:t>
                      </a:r>
                      <a:b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b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If immature, </a:t>
                      </a:r>
                      <a:r>
                        <a:rPr kumimoji="0" lang="en-US" altLang="en-US" sz="2000" b="0" i="0" u="none" strike="noStrike" cap="none" normalizeH="0" baseline="0" dirty="0" smtClean="0">
                          <a:ln>
                            <a:noFill/>
                          </a:ln>
                          <a:solidFill>
                            <a:schemeClr val="tx1"/>
                          </a:solidFill>
                          <a:effectLst/>
                          <a:latin typeface="Times New Roman" charset="0"/>
                          <a:ea typeface="Times New Roman" charset="0"/>
                          <a:cs typeface="Times New Roman" charset="0"/>
                        </a:rPr>
                        <a:t>antenatal steroids , serial </a:t>
                      </a: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testing</a:t>
                      </a:r>
                      <a:b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b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(twice weekly</a:t>
                      </a:r>
                      <a:r>
                        <a:rPr kumimoji="0" lang="en-US" altLang="en-US" sz="2000" b="0" i="0" u="none" strike="noStrike" cap="none" normalizeH="0" baseline="0" dirty="0" smtClean="0">
                          <a:ln>
                            <a:noFill/>
                          </a:ln>
                          <a:solidFill>
                            <a:schemeClr val="tx1"/>
                          </a:solidFill>
                          <a:effectLst/>
                          <a:latin typeface="Times New Roman" charset="0"/>
                          <a:ea typeface="Times New Roman" charset="0"/>
                          <a:cs typeface="Times New Roman"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Times New Roman" charset="0"/>
                          <a:cs typeface="Times New Roman" charset="0"/>
                        </a:rPr>
                        <a:t>Still abnormality should </a:t>
                      </a:r>
                      <a:r>
                        <a:rPr kumimoji="0" lang="en-US" altLang="en-US" sz="2000" b="0" i="0" u="none" strike="noStrike" cap="none" normalizeH="0" baseline="0" dirty="0" err="1" smtClean="0">
                          <a:ln>
                            <a:noFill/>
                          </a:ln>
                          <a:solidFill>
                            <a:schemeClr val="tx1"/>
                          </a:solidFill>
                          <a:effectLst/>
                          <a:latin typeface="Times New Roman" charset="0"/>
                          <a:cs typeface="Times New Roman" charset="0"/>
                        </a:rPr>
                        <a:t>deleviry</a:t>
                      </a:r>
                      <a:r>
                        <a:rPr kumimoji="0" lang="en-US" altLang="en-US" sz="2000" b="0" i="0" u="none" strike="noStrike" cap="none" normalizeH="0" baseline="0" dirty="0" smtClean="0">
                          <a:ln>
                            <a:noFill/>
                          </a:ln>
                          <a:solidFill>
                            <a:schemeClr val="tx1"/>
                          </a:solidFill>
                          <a:effectLst/>
                          <a:latin typeface="Times New Roman" charset="0"/>
                          <a:cs typeface="Times New Roman" charset="0"/>
                        </a:rPr>
                        <a:t> baby </a:t>
                      </a:r>
                      <a:endParaRPr kumimoji="0" lang="en-US" altLang="en-US" sz="2000" b="0" i="0" u="none" strike="noStrike" cap="none" normalizeH="0" baseline="0" dirty="0">
                        <a:ln>
                          <a:noFill/>
                        </a:ln>
                        <a:solidFill>
                          <a:schemeClr val="tx1"/>
                        </a:solidFill>
                        <a:effectLst/>
                        <a:latin typeface="Arial" charset="0"/>
                      </a:endParaRPr>
                    </a:p>
                  </a:txBody>
                  <a:tcPr marL="68580" marR="68580" marT="45717" marB="4571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 xmlns:p14="http://schemas.microsoft.com/office/powerpoint/2010/main" val="526346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78132"/>
            <a:ext cx="7514035" cy="855023"/>
          </a:xfrm>
        </p:spPr>
        <p:txBody>
          <a:bodyPr>
            <a:normAutofit fontScale="90000"/>
          </a:bodyPr>
          <a:lstStyle/>
          <a:p>
            <a:pPr algn="l"/>
            <a:r>
              <a:rPr lang="en-US" b="1" dirty="0">
                <a:latin typeface="Times New Roman" charset="0"/>
                <a:ea typeface="Times New Roman" charset="0"/>
                <a:cs typeface="Times New Roman" charset="0"/>
              </a:rPr>
              <a:t>Indications for antenatal </a:t>
            </a:r>
            <a:r>
              <a:rPr lang="en-US" b="1" dirty="0" smtClean="0">
                <a:latin typeface="Times New Roman" charset="0"/>
                <a:ea typeface="Times New Roman" charset="0"/>
                <a:cs typeface="Times New Roman" charset="0"/>
              </a:rPr>
              <a:t>surveillance </a:t>
            </a:r>
            <a:endParaRPr lang="en-US" b="1" dirty="0"/>
          </a:p>
        </p:txBody>
      </p:sp>
      <p:sp>
        <p:nvSpPr>
          <p:cNvPr id="3" name="Text Placeholder 2"/>
          <p:cNvSpPr>
            <a:spLocks noGrp="1"/>
          </p:cNvSpPr>
          <p:nvPr>
            <p:ph type="body" idx="1"/>
          </p:nvPr>
        </p:nvSpPr>
        <p:spPr>
          <a:xfrm>
            <a:off x="1329135" y="1151908"/>
            <a:ext cx="3455391" cy="617517"/>
          </a:xfrm>
        </p:spPr>
        <p:txBody>
          <a:bodyPr/>
          <a:lstStyle/>
          <a:p>
            <a:r>
              <a:rPr lang="en-US" dirty="0">
                <a:latin typeface="Times New Roman" charset="0"/>
                <a:ea typeface="Times New Roman" charset="0"/>
                <a:cs typeface="Times New Roman" charset="0"/>
              </a:rPr>
              <a:t>Maternal Conditions</a:t>
            </a:r>
          </a:p>
        </p:txBody>
      </p:sp>
      <p:sp>
        <p:nvSpPr>
          <p:cNvPr id="4" name="Content Placeholder 3"/>
          <p:cNvSpPr>
            <a:spLocks noGrp="1"/>
          </p:cNvSpPr>
          <p:nvPr>
            <p:ph sz="half" idx="2"/>
          </p:nvPr>
        </p:nvSpPr>
        <p:spPr>
          <a:xfrm>
            <a:off x="1113233" y="1888176"/>
            <a:ext cx="3671292" cy="4660542"/>
          </a:xfrm>
        </p:spPr>
        <p:txBody>
          <a:bodyPr/>
          <a:lstStyle/>
          <a:p>
            <a:r>
              <a:rPr lang="en-US" sz="2000" dirty="0" smtClean="0">
                <a:latin typeface="Times New Roman" charset="0"/>
                <a:ea typeface="Times New Roman" charset="0"/>
                <a:cs typeface="Times New Roman" charset="0"/>
              </a:rPr>
              <a:t>Hyperthyroidism</a:t>
            </a:r>
          </a:p>
          <a:p>
            <a:r>
              <a:rPr lang="en-US" sz="2000" dirty="0" smtClean="0">
                <a:latin typeface="Times New Roman" charset="0"/>
                <a:ea typeface="Times New Roman" charset="0"/>
                <a:cs typeface="Times New Roman" charset="0"/>
              </a:rPr>
              <a:t>Cyanotic heart disease</a:t>
            </a:r>
          </a:p>
          <a:p>
            <a:r>
              <a:rPr lang="en-US" sz="2000" dirty="0" smtClean="0">
                <a:latin typeface="Times New Roman" charset="0"/>
                <a:ea typeface="Times New Roman" charset="0"/>
                <a:cs typeface="Times New Roman" charset="0"/>
              </a:rPr>
              <a:t>Chronic renal disease</a:t>
            </a:r>
          </a:p>
          <a:p>
            <a:r>
              <a:rPr lang="en-US" sz="2000" dirty="0" smtClean="0">
                <a:latin typeface="Times New Roman" charset="0"/>
                <a:ea typeface="Times New Roman" charset="0"/>
                <a:cs typeface="Times New Roman" charset="0"/>
              </a:rPr>
              <a:t>Diabetes</a:t>
            </a:r>
          </a:p>
          <a:p>
            <a:r>
              <a:rPr lang="en-US" sz="2000" dirty="0" smtClean="0">
                <a:latin typeface="Times New Roman" charset="0"/>
                <a:ea typeface="Times New Roman" charset="0"/>
                <a:cs typeface="Times New Roman" charset="0"/>
              </a:rPr>
              <a:t>Symptomatic heamoglopinopathy</a:t>
            </a:r>
          </a:p>
          <a:p>
            <a:endParaRPr lang="en-US" dirty="0"/>
          </a:p>
        </p:txBody>
      </p:sp>
      <p:sp>
        <p:nvSpPr>
          <p:cNvPr id="5" name="Text Placeholder 4"/>
          <p:cNvSpPr>
            <a:spLocks noGrp="1"/>
          </p:cNvSpPr>
          <p:nvPr>
            <p:ph type="body" sz="quarter" idx="3"/>
          </p:nvPr>
        </p:nvSpPr>
        <p:spPr>
          <a:xfrm>
            <a:off x="5160366" y="1151908"/>
            <a:ext cx="3466903" cy="617517"/>
          </a:xfrm>
        </p:spPr>
        <p:txBody>
          <a:bodyPr/>
          <a:lstStyle/>
          <a:p>
            <a:r>
              <a:rPr lang="en-US" dirty="0">
                <a:latin typeface="Times New Roman" charset="0"/>
                <a:ea typeface="Times New Roman" charset="0"/>
                <a:cs typeface="Times New Roman" charset="0"/>
              </a:rPr>
              <a:t>Placental Conditions</a:t>
            </a:r>
          </a:p>
        </p:txBody>
      </p:sp>
      <p:sp>
        <p:nvSpPr>
          <p:cNvPr id="6" name="Content Placeholder 5"/>
          <p:cNvSpPr>
            <a:spLocks noGrp="1"/>
          </p:cNvSpPr>
          <p:nvPr>
            <p:ph sz="quarter" idx="4"/>
          </p:nvPr>
        </p:nvSpPr>
        <p:spPr>
          <a:xfrm>
            <a:off x="4955976" y="1888176"/>
            <a:ext cx="3671292" cy="4660542"/>
          </a:xfrm>
        </p:spPr>
        <p:txBody>
          <a:bodyPr>
            <a:normAutofit/>
          </a:bodyPr>
          <a:lstStyle/>
          <a:p>
            <a:r>
              <a:rPr lang="en-US" sz="2000" dirty="0" smtClean="0">
                <a:latin typeface="Times New Roman" charset="0"/>
                <a:ea typeface="Times New Roman" charset="0"/>
                <a:cs typeface="Times New Roman" charset="0"/>
              </a:rPr>
              <a:t>Antiphospholipid </a:t>
            </a:r>
            <a:r>
              <a:rPr lang="en-US" sz="2000" dirty="0">
                <a:latin typeface="Times New Roman" charset="0"/>
                <a:ea typeface="Times New Roman" charset="0"/>
                <a:cs typeface="Times New Roman" charset="0"/>
              </a:rPr>
              <a:t>antibody syndrome </a:t>
            </a:r>
          </a:p>
          <a:p>
            <a:r>
              <a:rPr lang="en-US" sz="2000" dirty="0" smtClean="0">
                <a:latin typeface="Times New Roman" charset="0"/>
                <a:ea typeface="Times New Roman" charset="0"/>
                <a:cs typeface="Times New Roman" charset="0"/>
              </a:rPr>
              <a:t>Systemic </a:t>
            </a:r>
            <a:r>
              <a:rPr lang="en-US" sz="2000" dirty="0">
                <a:latin typeface="Times New Roman" charset="0"/>
                <a:ea typeface="Times New Roman" charset="0"/>
                <a:cs typeface="Times New Roman" charset="0"/>
              </a:rPr>
              <a:t>lupus erythematosus </a:t>
            </a:r>
          </a:p>
          <a:p>
            <a:r>
              <a:rPr lang="en-US" sz="2000" dirty="0" smtClean="0">
                <a:latin typeface="Times New Roman" charset="0"/>
                <a:ea typeface="Times New Roman" charset="0"/>
                <a:cs typeface="Times New Roman" charset="0"/>
              </a:rPr>
              <a:t>Hypertensive </a:t>
            </a:r>
            <a:r>
              <a:rPr lang="en-US" sz="2000" dirty="0">
                <a:latin typeface="Times New Roman" charset="0"/>
                <a:ea typeface="Times New Roman" charset="0"/>
                <a:cs typeface="Times New Roman" charset="0"/>
              </a:rPr>
              <a:t>disorders, including pregnancy-induced hypertension </a:t>
            </a:r>
          </a:p>
          <a:p>
            <a:r>
              <a:rPr lang="en-US" sz="2000" dirty="0" smtClean="0">
                <a:latin typeface="Times New Roman" charset="0"/>
                <a:ea typeface="Times New Roman" charset="0"/>
                <a:cs typeface="Times New Roman" charset="0"/>
              </a:rPr>
              <a:t>Thrombophilia</a:t>
            </a:r>
            <a:r>
              <a:rPr lang="en-US" sz="2000" dirty="0">
                <a:latin typeface="Times New Roman" charset="0"/>
                <a:ea typeface="Times New Roman" charset="0"/>
                <a:cs typeface="Times New Roman" charset="0"/>
              </a:rPr>
              <a:t> </a:t>
            </a:r>
          </a:p>
          <a:p>
            <a:r>
              <a:rPr lang="en-US" sz="2000" dirty="0" smtClean="0">
                <a:latin typeface="Times New Roman" charset="0"/>
                <a:ea typeface="Times New Roman" charset="0"/>
                <a:cs typeface="Times New Roman" charset="0"/>
              </a:rPr>
              <a:t>Marked </a:t>
            </a:r>
            <a:r>
              <a:rPr lang="en-US" sz="2000" dirty="0">
                <a:latin typeface="Times New Roman" charset="0"/>
                <a:ea typeface="Times New Roman" charset="0"/>
                <a:cs typeface="Times New Roman" charset="0"/>
              </a:rPr>
              <a:t>placental anomalies</a:t>
            </a:r>
          </a:p>
        </p:txBody>
      </p:sp>
    </p:spTree>
    <p:extLst>
      <p:ext uri="{BB962C8B-B14F-4D97-AF65-F5344CB8AC3E}">
        <p14:creationId xmlns="" xmlns:p14="http://schemas.microsoft.com/office/powerpoint/2010/main" val="15016649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1" name="Rectangle 4"/>
          <p:cNvSpPr>
            <a:spLocks noChangeArrowheads="1"/>
          </p:cNvSpPr>
          <p:nvPr/>
        </p:nvSpPr>
        <p:spPr bwMode="auto">
          <a:xfrm>
            <a:off x="1428750" y="285045"/>
            <a:ext cx="634365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charset="2"/>
              <a:buChar char="n"/>
              <a:defRPr sz="3200">
                <a:solidFill>
                  <a:schemeClr val="tx1"/>
                </a:solidFill>
                <a:latin typeface="Arial" charset="0"/>
              </a:defRPr>
            </a:lvl1pPr>
            <a:lvl2pPr marL="742950" indent="-285750">
              <a:spcBef>
                <a:spcPct val="20000"/>
              </a:spcBef>
              <a:buClr>
                <a:schemeClr val="accent2"/>
              </a:buClr>
              <a:buSzPct val="80000"/>
              <a:buFont typeface="Wingdings" charset="2"/>
              <a:buChar char="¨"/>
              <a:defRPr sz="2800">
                <a:solidFill>
                  <a:schemeClr val="tx1"/>
                </a:solidFill>
                <a:latin typeface="Arial" charset="0"/>
              </a:defRPr>
            </a:lvl2pPr>
            <a:lvl3pPr marL="1143000" indent="-228600">
              <a:spcBef>
                <a:spcPct val="20000"/>
              </a:spcBef>
              <a:buClr>
                <a:schemeClr val="bg2"/>
              </a:buClr>
              <a:buSzPct val="65000"/>
              <a:buFont typeface="Wingdings" charset="2"/>
              <a:buChar char="n"/>
              <a:defRPr sz="2400">
                <a:solidFill>
                  <a:schemeClr val="tx1"/>
                </a:solidFill>
                <a:latin typeface="Arial" charset="0"/>
              </a:defRPr>
            </a:lvl3pPr>
            <a:lvl4pPr marL="1600200" indent="-228600">
              <a:spcBef>
                <a:spcPct val="20000"/>
              </a:spcBef>
              <a:buClr>
                <a:schemeClr val="accent2"/>
              </a:buClr>
              <a:buSzPct val="70000"/>
              <a:buFont typeface="Wingdings" charset="2"/>
              <a:buChar char="¨"/>
              <a:defRPr sz="2000">
                <a:solidFill>
                  <a:schemeClr val="tx1"/>
                </a:solidFill>
                <a:latin typeface="Arial" charset="0"/>
              </a:defRPr>
            </a:lvl4pPr>
            <a:lvl5pPr marL="2057400" indent="-228600">
              <a:spcBef>
                <a:spcPct val="20000"/>
              </a:spcBef>
              <a:buClr>
                <a:schemeClr val="bg2"/>
              </a:buClr>
              <a:buFont typeface="Wingdings"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buChar char="§"/>
              <a:defRPr sz="2000">
                <a:solidFill>
                  <a:schemeClr val="tx1"/>
                </a:solidFill>
                <a:latin typeface="Arial" charset="0"/>
              </a:defRPr>
            </a:lvl9pPr>
          </a:lstStyle>
          <a:p>
            <a:pPr algn="ctr">
              <a:spcBef>
                <a:spcPct val="0"/>
              </a:spcBef>
              <a:buClrTx/>
              <a:buSzTx/>
              <a:buFontTx/>
              <a:buNone/>
            </a:pPr>
            <a:r>
              <a:rPr lang="en-US" sz="2400" b="1" dirty="0">
                <a:latin typeface="Times New Roman" charset="0"/>
                <a:ea typeface="Times New Roman" charset="0"/>
                <a:cs typeface="Times New Roman" charset="0"/>
              </a:rPr>
              <a:t>Systematic Application of Biophysical Profile Scoring</a:t>
            </a:r>
            <a:endParaRPr lang="en-US" altLang="en-US" sz="2400" b="1" dirty="0">
              <a:latin typeface="Times New Roman" charset="0"/>
              <a:ea typeface="Times New Roman" charset="0"/>
              <a:cs typeface="Times New Roman" charset="0"/>
            </a:endParaRPr>
          </a:p>
        </p:txBody>
      </p:sp>
      <p:sp>
        <p:nvSpPr>
          <p:cNvPr id="56322" name="Rectangle 200"/>
          <p:cNvSpPr>
            <a:spLocks noChangeArrowheads="1"/>
          </p:cNvSpPr>
          <p:nvPr/>
        </p:nvSpPr>
        <p:spPr bwMode="auto">
          <a:xfrm>
            <a:off x="1831182" y="5434015"/>
            <a:ext cx="184699"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bg2"/>
              </a:buClr>
              <a:buSzPct val="75000"/>
              <a:buFont typeface="Wingdings" charset="2"/>
              <a:buChar char="n"/>
              <a:defRPr sz="3200">
                <a:solidFill>
                  <a:schemeClr val="tx1"/>
                </a:solidFill>
                <a:latin typeface="Arial" charset="0"/>
              </a:defRPr>
            </a:lvl1pPr>
            <a:lvl2pPr marL="742950" indent="-285750">
              <a:spcBef>
                <a:spcPct val="20000"/>
              </a:spcBef>
              <a:buClr>
                <a:schemeClr val="accent2"/>
              </a:buClr>
              <a:buSzPct val="80000"/>
              <a:buFont typeface="Wingdings" charset="2"/>
              <a:buChar char="¨"/>
              <a:defRPr sz="2800">
                <a:solidFill>
                  <a:schemeClr val="tx1"/>
                </a:solidFill>
                <a:latin typeface="Arial" charset="0"/>
              </a:defRPr>
            </a:lvl2pPr>
            <a:lvl3pPr marL="1143000" indent="-228600">
              <a:spcBef>
                <a:spcPct val="20000"/>
              </a:spcBef>
              <a:buClr>
                <a:schemeClr val="bg2"/>
              </a:buClr>
              <a:buSzPct val="65000"/>
              <a:buFont typeface="Wingdings" charset="2"/>
              <a:buChar char="n"/>
              <a:defRPr sz="2400">
                <a:solidFill>
                  <a:schemeClr val="tx1"/>
                </a:solidFill>
                <a:latin typeface="Arial" charset="0"/>
              </a:defRPr>
            </a:lvl3pPr>
            <a:lvl4pPr marL="1600200" indent="-228600">
              <a:spcBef>
                <a:spcPct val="20000"/>
              </a:spcBef>
              <a:buClr>
                <a:schemeClr val="accent2"/>
              </a:buClr>
              <a:buSzPct val="70000"/>
              <a:buFont typeface="Wingdings" charset="2"/>
              <a:buChar char="¨"/>
              <a:defRPr sz="2000">
                <a:solidFill>
                  <a:schemeClr val="tx1"/>
                </a:solidFill>
                <a:latin typeface="Arial" charset="0"/>
              </a:defRPr>
            </a:lvl4pPr>
            <a:lvl5pPr marL="2057400" indent="-228600">
              <a:spcBef>
                <a:spcPct val="20000"/>
              </a:spcBef>
              <a:buClr>
                <a:schemeClr val="bg2"/>
              </a:buClr>
              <a:buFont typeface="Wingdings"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buChar char="§"/>
              <a:defRPr sz="2000">
                <a:solidFill>
                  <a:schemeClr val="tx1"/>
                </a:solidFill>
                <a:latin typeface="Arial" charset="0"/>
              </a:defRPr>
            </a:lvl9pPr>
          </a:lstStyle>
          <a:p>
            <a:pPr eaLnBrk="1" hangingPunct="1">
              <a:spcBef>
                <a:spcPct val="0"/>
              </a:spcBef>
              <a:buClrTx/>
              <a:buSzTx/>
              <a:buFontTx/>
              <a:buNone/>
            </a:pPr>
            <a:r>
              <a:rPr lang="en-US" altLang="en-US" sz="1200" dirty="0">
                <a:solidFill>
                  <a:srgbClr val="000000"/>
                </a:solidFill>
                <a:ea typeface="Times New Roman" charset="0"/>
                <a:cs typeface="Times New Roman" charset="0"/>
              </a:rPr>
              <a:t/>
            </a:r>
            <a:br>
              <a:rPr lang="en-US" altLang="en-US" sz="1200" dirty="0">
                <a:solidFill>
                  <a:srgbClr val="000000"/>
                </a:solidFill>
                <a:ea typeface="Times New Roman" charset="0"/>
                <a:cs typeface="Times New Roman" charset="0"/>
              </a:rPr>
            </a:br>
            <a:r>
              <a:rPr lang="en-US" altLang="en-US" sz="1200" dirty="0">
                <a:solidFill>
                  <a:srgbClr val="000000"/>
                </a:solidFill>
                <a:ea typeface="Times New Roman" charset="0"/>
                <a:cs typeface="Times New Roman" charset="0"/>
              </a:rPr>
              <a:t/>
            </a:r>
            <a:br>
              <a:rPr lang="en-US" altLang="en-US" sz="1200" dirty="0">
                <a:solidFill>
                  <a:srgbClr val="000000"/>
                </a:solidFill>
                <a:ea typeface="Times New Roman" charset="0"/>
                <a:cs typeface="Times New Roman" charset="0"/>
              </a:rPr>
            </a:br>
            <a:endParaRPr lang="en-US" altLang="en-US" sz="1800" dirty="0"/>
          </a:p>
        </p:txBody>
      </p:sp>
      <p:graphicFrame>
        <p:nvGraphicFramePr>
          <p:cNvPr id="48552" name="Group 424"/>
          <p:cNvGraphicFramePr>
            <a:graphicFrameLocks noGrp="1"/>
          </p:cNvGraphicFramePr>
          <p:nvPr>
            <p:extLst>
              <p:ext uri="{D42A27DB-BD31-4B8C-83A1-F6EECF244321}">
                <p14:modId xmlns="" xmlns:p14="http://schemas.microsoft.com/office/powerpoint/2010/main" val="634552283"/>
              </p:ext>
            </p:extLst>
          </p:nvPr>
        </p:nvGraphicFramePr>
        <p:xfrm>
          <a:off x="1360313" y="1354156"/>
          <a:ext cx="7059734" cy="4866997"/>
        </p:xfrm>
        <a:graphic>
          <a:graphicData uri="http://schemas.openxmlformats.org/drawingml/2006/table">
            <a:tbl>
              <a:tblPr/>
              <a:tblGrid>
                <a:gridCol w="1823869"/>
                <a:gridCol w="1679092"/>
                <a:gridCol w="1677519"/>
                <a:gridCol w="1879254"/>
              </a:tblGrid>
              <a:tr h="1496292">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Times New Roman" charset="0"/>
                          <a:ea typeface="Times New Roman" charset="0"/>
                          <a:cs typeface="Times New Roman" charset="0"/>
                        </a:rPr>
                        <a:t>6/10</a:t>
                      </a:r>
                      <a: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t> (normal AFV)</a:t>
                      </a:r>
                      <a:endParaRPr kumimoji="0" lang="en-US" altLang="en-US" sz="2800" b="0" i="0" u="none" strike="noStrike" cap="none" normalizeH="0" baseline="0" dirty="0">
                        <a:ln>
                          <a:noFill/>
                        </a:ln>
                        <a:solidFill>
                          <a:schemeClr val="tx1"/>
                        </a:solidFill>
                        <a:effectLst/>
                        <a:latin typeface="Arial" charset="0"/>
                      </a:endParaRPr>
                    </a:p>
                  </a:txBody>
                  <a:tcPr marL="68580" marR="68580" marT="45723" marB="4572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kern="1200" dirty="0" smtClean="0">
                          <a:solidFill>
                            <a:schemeClr val="tx1"/>
                          </a:solidFill>
                          <a:latin typeface="Times New Roman" charset="0"/>
                          <a:ea typeface="Times New Roman" charset="0"/>
                          <a:cs typeface="Times New Roman" charset="0"/>
                        </a:rPr>
                        <a:t>Equivocal test; fetal asphyxia is not excluded</a:t>
                      </a:r>
                      <a:endPar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endParaRPr>
                    </a:p>
                  </a:txBody>
                  <a:tcPr marL="68580" marR="68580" marT="45723" marB="4572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kern="1200" dirty="0" smtClean="0">
                          <a:solidFill>
                            <a:schemeClr val="tx1"/>
                          </a:solidFill>
                          <a:latin typeface="Times New Roman" charset="0"/>
                          <a:ea typeface="Times New Roman" charset="0"/>
                          <a:cs typeface="Times New Roman" charset="0"/>
                        </a:rPr>
                        <a:t>Depends on progression (61/1000 on average)</a:t>
                      </a:r>
                      <a:endPar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endParaRPr>
                    </a:p>
                  </a:txBody>
                  <a:tcPr marL="68580" marR="68580" marT="45723" marB="4572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t>If term  deliver</a:t>
                      </a:r>
                      <a:b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br>
                      <a: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t>If immature, </a:t>
                      </a:r>
                      <a:r>
                        <a:rPr kumimoji="0" lang="en-US" altLang="en-US" sz="1800" b="0" i="0" u="none" strike="noStrike" cap="none" normalizeH="0" baseline="0" dirty="0" smtClean="0">
                          <a:ln>
                            <a:noFill/>
                          </a:ln>
                          <a:solidFill>
                            <a:schemeClr val="tx1"/>
                          </a:solidFill>
                          <a:effectLst/>
                          <a:latin typeface="Times New Roman" charset="0"/>
                          <a:ea typeface="Times New Roman" charset="0"/>
                          <a:cs typeface="Times New Roman" charset="0"/>
                        </a:rPr>
                        <a:t>repeat </a:t>
                      </a:r>
                      <a: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t>test in 24 h</a:t>
                      </a:r>
                      <a:b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br>
                      <a: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t>and if </a:t>
                      </a:r>
                      <a:r>
                        <a:rPr kumimoji="0" lang="en-US" altLang="en-US" sz="1800" b="0" i="0" u="none" strike="noStrike" cap="none" normalizeH="0" baseline="0" dirty="0">
                          <a:ln>
                            <a:noFill/>
                          </a:ln>
                          <a:solidFill>
                            <a:schemeClr val="tx1"/>
                          </a:solidFill>
                          <a:effectLst/>
                          <a:latin typeface="Symbol" charset="2"/>
                          <a:ea typeface="Times New Roman" charset="0"/>
                          <a:cs typeface="Times New Roman" charset="0"/>
                        </a:rPr>
                        <a:t>£</a:t>
                      </a:r>
                      <a: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t>6/10, deliver</a:t>
                      </a:r>
                      <a:endParaRPr kumimoji="0" lang="en-US" altLang="en-US" sz="2800" b="0" i="0" u="none" strike="noStrike" cap="none" normalizeH="0" baseline="0" dirty="0">
                        <a:ln>
                          <a:noFill/>
                        </a:ln>
                        <a:solidFill>
                          <a:schemeClr val="tx1"/>
                        </a:solidFill>
                        <a:effectLst/>
                        <a:latin typeface="Arial" charset="0"/>
                      </a:endParaRPr>
                    </a:p>
                  </a:txBody>
                  <a:tcPr marL="68580" marR="68580" marT="45723" marB="4572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1302327">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Times New Roman" charset="0"/>
                          <a:ea typeface="Times New Roman" charset="0"/>
                          <a:cs typeface="Times New Roman" charset="0"/>
                        </a:rPr>
                        <a:t>6/10 </a:t>
                      </a:r>
                      <a: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t>(decreased AFV)</a:t>
                      </a:r>
                      <a:endParaRPr kumimoji="0" lang="en-US" altLang="en-US" sz="2800" b="0" i="0" u="none" strike="noStrike" cap="none" normalizeH="0" baseline="0" dirty="0">
                        <a:ln>
                          <a:noFill/>
                        </a:ln>
                        <a:solidFill>
                          <a:schemeClr val="tx1"/>
                        </a:solidFill>
                        <a:effectLst/>
                        <a:latin typeface="Arial" charset="0"/>
                      </a:endParaRPr>
                    </a:p>
                  </a:txBody>
                  <a:tcPr marL="68580" marR="68580" marT="45723" marB="4572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t>Chronic asphyxia with</a:t>
                      </a:r>
                      <a:b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br>
                      <a: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t>possible acute</a:t>
                      </a:r>
                      <a:endParaRPr kumimoji="0" lang="en-US" altLang="en-US" sz="2800" b="0" i="0" u="none" strike="noStrike" cap="none" normalizeH="0" baseline="0" dirty="0">
                        <a:ln>
                          <a:noFill/>
                        </a:ln>
                        <a:solidFill>
                          <a:schemeClr val="tx1"/>
                        </a:solidFill>
                        <a:effectLst/>
                        <a:latin typeface="Arial" charset="0"/>
                      </a:endParaRPr>
                    </a:p>
                  </a:txBody>
                  <a:tcPr marL="68580" marR="68580" marT="45723" marB="4572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Times New Roman" charset="0"/>
                          <a:ea typeface="Times New Roman" charset="0"/>
                          <a:cs typeface="Times New Roman" charset="0"/>
                        </a:rPr>
                        <a:t>90/1000</a:t>
                      </a:r>
                      <a:endParaRPr kumimoji="0" lang="en-US" altLang="en-US" sz="2800" b="0" i="0" u="none" strike="noStrike" cap="none" normalizeH="0" baseline="0" dirty="0">
                        <a:ln>
                          <a:noFill/>
                        </a:ln>
                        <a:solidFill>
                          <a:schemeClr val="tx1"/>
                        </a:solidFill>
                        <a:effectLst/>
                        <a:latin typeface="Arial" charset="0"/>
                      </a:endParaRPr>
                    </a:p>
                  </a:txBody>
                  <a:tcPr marL="68580" marR="68580" marT="45723" marB="4572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t>Factor in gestational age</a:t>
                      </a:r>
                      <a:b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br>
                      <a: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t>If </a:t>
                      </a:r>
                      <a:r>
                        <a:rPr kumimoji="0" lang="en-US" altLang="en-US" sz="1800" b="0" i="0" u="none" strike="noStrike" cap="none" normalizeH="0" baseline="0" dirty="0">
                          <a:ln>
                            <a:noFill/>
                          </a:ln>
                          <a:solidFill>
                            <a:schemeClr val="tx1"/>
                          </a:solidFill>
                          <a:effectLst/>
                          <a:latin typeface="Symbol" charset="2"/>
                          <a:ea typeface="Times New Roman" charset="0"/>
                          <a:cs typeface="Times New Roman" charset="0"/>
                        </a:rPr>
                        <a:t>³</a:t>
                      </a:r>
                      <a: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t>32 wk, deliver</a:t>
                      </a:r>
                      <a:b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br>
                      <a: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t>If &lt;32 wk, test daily</a:t>
                      </a:r>
                      <a:endParaRPr kumimoji="0" lang="en-US" altLang="en-US" sz="2800" b="0" i="0" u="none" strike="noStrike" cap="none" normalizeH="0" baseline="0" dirty="0">
                        <a:ln>
                          <a:noFill/>
                        </a:ln>
                        <a:solidFill>
                          <a:schemeClr val="tx1"/>
                        </a:solidFill>
                        <a:effectLst/>
                        <a:latin typeface="Arial" charset="0"/>
                      </a:endParaRPr>
                    </a:p>
                  </a:txBody>
                  <a:tcPr marL="68580" marR="68580" marT="45723" marB="4572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1907659">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Times New Roman" charset="0"/>
                          <a:ea typeface="Times New Roman" charset="0"/>
                          <a:cs typeface="Times New Roman" charset="0"/>
                        </a:rPr>
                        <a:t>4/10 </a:t>
                      </a:r>
                      <a: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t>(normal AFV)</a:t>
                      </a:r>
                      <a:endParaRPr kumimoji="0" lang="en-US" altLang="en-US" sz="2800" b="0" i="0" u="none" strike="noStrike" cap="none" normalizeH="0" baseline="0" dirty="0">
                        <a:ln>
                          <a:noFill/>
                        </a:ln>
                        <a:solidFill>
                          <a:schemeClr val="tx1"/>
                        </a:solidFill>
                        <a:effectLst/>
                        <a:latin typeface="Arial" charset="0"/>
                      </a:endParaRPr>
                    </a:p>
                  </a:txBody>
                  <a:tcPr marL="68580" marR="68580" marT="45723" marB="4572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t>Acute asphyxia likely</a:t>
                      </a:r>
                      <a:endParaRPr kumimoji="0" lang="en-US" altLang="en-US" sz="2800" b="0" i="0" u="none" strike="noStrike" cap="none" normalizeH="0" baseline="0" dirty="0">
                        <a:ln>
                          <a:noFill/>
                        </a:ln>
                        <a:solidFill>
                          <a:schemeClr val="tx1"/>
                        </a:solidFill>
                        <a:effectLst/>
                        <a:latin typeface="Arial" charset="0"/>
                      </a:endParaRPr>
                    </a:p>
                  </a:txBody>
                  <a:tcPr marL="68580" marR="68580" marT="45723" marB="4572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Times New Roman" charset="0"/>
                          <a:ea typeface="Times New Roman" charset="0"/>
                          <a:cs typeface="Times New Roman" charset="0"/>
                        </a:rPr>
                        <a:t>90/1000</a:t>
                      </a:r>
                      <a:endParaRPr kumimoji="0" lang="en-US" altLang="en-US" sz="2800" b="0" i="0" u="none" strike="noStrike" cap="none" normalizeH="0" baseline="0" dirty="0">
                        <a:ln>
                          <a:noFill/>
                        </a:ln>
                        <a:solidFill>
                          <a:schemeClr val="tx1"/>
                        </a:solidFill>
                        <a:effectLst/>
                        <a:latin typeface="Arial" charset="0"/>
                      </a:endParaRPr>
                    </a:p>
                  </a:txBody>
                  <a:tcPr marL="68580" marR="68580" marT="45723" marB="4572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t>Factor in gestational age</a:t>
                      </a:r>
                      <a:b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br>
                      <a: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t>If </a:t>
                      </a:r>
                      <a:r>
                        <a:rPr kumimoji="0" lang="en-US" altLang="en-US" sz="1800" b="0" i="0" u="none" strike="noStrike" cap="none" normalizeH="0" baseline="0" dirty="0">
                          <a:ln>
                            <a:noFill/>
                          </a:ln>
                          <a:solidFill>
                            <a:schemeClr val="tx1"/>
                          </a:solidFill>
                          <a:effectLst/>
                          <a:latin typeface="Symbol" charset="2"/>
                          <a:ea typeface="Times New Roman" charset="0"/>
                          <a:cs typeface="Times New Roman" charset="0"/>
                        </a:rPr>
                        <a:t>³</a:t>
                      </a:r>
                      <a: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t>32 weeks, deliver</a:t>
                      </a:r>
                      <a:b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br>
                      <a: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t>If </a:t>
                      </a:r>
                      <a:r>
                        <a:rPr kumimoji="0" lang="en-US" altLang="en-US" sz="1800" b="0" i="0" u="none" strike="noStrike" cap="none" normalizeH="0" baseline="0" dirty="0">
                          <a:ln>
                            <a:noFill/>
                          </a:ln>
                          <a:solidFill>
                            <a:schemeClr val="tx1"/>
                          </a:solidFill>
                          <a:effectLst/>
                          <a:latin typeface="Symbol" charset="2"/>
                          <a:ea typeface="Times New Roman" charset="0"/>
                          <a:cs typeface="Times New Roman" charset="0"/>
                        </a:rPr>
                        <a:t>£</a:t>
                      </a:r>
                      <a:r>
                        <a:rPr kumimoji="0" lang="en-US" altLang="en-US" sz="1800" b="0" i="0" u="none" strike="noStrike" cap="none" normalizeH="0" baseline="0" dirty="0">
                          <a:ln>
                            <a:noFill/>
                          </a:ln>
                          <a:solidFill>
                            <a:schemeClr val="tx1"/>
                          </a:solidFill>
                          <a:effectLst/>
                          <a:latin typeface="Times New Roman" charset="0"/>
                          <a:ea typeface="Times New Roman" charset="0"/>
                          <a:cs typeface="Times New Roman" charset="0"/>
                        </a:rPr>
                        <a:t>32 wk, test </a:t>
                      </a:r>
                      <a:r>
                        <a:rPr kumimoji="0" lang="en-US" altLang="en-US" sz="1800" b="0" i="0" u="none" strike="noStrike" cap="none" normalizeH="0" baseline="0" dirty="0" smtClean="0">
                          <a:ln>
                            <a:noFill/>
                          </a:ln>
                          <a:solidFill>
                            <a:schemeClr val="tx1"/>
                          </a:solidFill>
                          <a:effectLst/>
                          <a:latin typeface="Times New Roman" charset="0"/>
                          <a:ea typeface="Times New Roman" charset="0"/>
                          <a:cs typeface="Times New Roman" charset="0"/>
                        </a:rPr>
                        <a:t>daily</a:t>
                      </a:r>
                    </a:p>
                  </a:txBody>
                  <a:tcPr marL="68580" marR="68580" marT="45723" marB="4572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 xmlns:p14="http://schemas.microsoft.com/office/powerpoint/2010/main" val="1331591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9255" name="Group 103"/>
          <p:cNvGraphicFramePr>
            <a:graphicFrameLocks noGrp="1"/>
          </p:cNvGraphicFramePr>
          <p:nvPr>
            <p:extLst>
              <p:ext uri="{D42A27DB-BD31-4B8C-83A1-F6EECF244321}">
                <p14:modId xmlns="" xmlns:p14="http://schemas.microsoft.com/office/powerpoint/2010/main" val="152891933"/>
              </p:ext>
            </p:extLst>
          </p:nvPr>
        </p:nvGraphicFramePr>
        <p:xfrm>
          <a:off x="1314450" y="1627660"/>
          <a:ext cx="7274902" cy="4269971"/>
        </p:xfrm>
        <a:graphic>
          <a:graphicData uri="http://schemas.openxmlformats.org/drawingml/2006/table">
            <a:tbl>
              <a:tblPr/>
              <a:tblGrid>
                <a:gridCol w="1777332"/>
                <a:gridCol w="1778957"/>
                <a:gridCol w="1778956"/>
                <a:gridCol w="1939657"/>
              </a:tblGrid>
              <a:tr h="1343891">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charset="0"/>
                          <a:ea typeface="Times New Roman" charset="0"/>
                          <a:cs typeface="Times New Roman" charset="0"/>
                        </a:rPr>
                        <a:t>4/10</a:t>
                      </a: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 (decreased AFV)</a:t>
                      </a:r>
                      <a:endParaRPr kumimoji="0" lang="en-US" altLang="en-US" sz="2000" b="0" i="0" u="none" strike="noStrike" cap="none" normalizeH="0" baseline="0" dirty="0">
                        <a:ln>
                          <a:noFill/>
                        </a:ln>
                        <a:solidFill>
                          <a:schemeClr val="tx1"/>
                        </a:solidFill>
                        <a:effectLst/>
                        <a:latin typeface="Arial"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kern="1200" dirty="0" smtClean="0">
                          <a:solidFill>
                            <a:schemeClr val="tx1"/>
                          </a:solidFill>
                          <a:latin typeface="Times New Roman" charset="0"/>
                          <a:ea typeface="Times New Roman" charset="0"/>
                          <a:cs typeface="Times New Roman" charset="0"/>
                        </a:rPr>
                        <a:t>acute on chronic asphyxia very likely</a:t>
                      </a:r>
                      <a:endPar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Times New Roman" charset="0"/>
                          <a:ea typeface="Times New Roman" charset="0"/>
                          <a:cs typeface="Times New Roman" charset="0"/>
                        </a:rPr>
                        <a:t>90/1000</a:t>
                      </a:r>
                      <a:endParaRPr kumimoji="0" lang="en-US" altLang="en-US" sz="3200" b="0" i="0" u="none" strike="noStrike" cap="none" normalizeH="0" baseline="0" dirty="0">
                        <a:ln>
                          <a:noFill/>
                        </a:ln>
                        <a:solidFill>
                          <a:schemeClr val="tx1"/>
                        </a:solidFill>
                        <a:effectLst/>
                        <a:latin typeface="Arial"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If </a:t>
                      </a:r>
                      <a:r>
                        <a:rPr kumimoji="0" lang="en-US" altLang="en-US" sz="2000" b="0" i="0" u="none" strike="noStrike" cap="none" normalizeH="0" baseline="0" dirty="0">
                          <a:ln>
                            <a:noFill/>
                          </a:ln>
                          <a:solidFill>
                            <a:schemeClr val="tx1"/>
                          </a:solidFill>
                          <a:effectLst/>
                          <a:latin typeface="Symbol" charset="2"/>
                          <a:ea typeface="Times New Roman" charset="0"/>
                          <a:cs typeface="Times New Roman" charset="0"/>
                        </a:rPr>
                        <a:t>³</a:t>
                      </a: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26 wk, deliver</a:t>
                      </a:r>
                      <a:endParaRPr kumimoji="0" lang="en-US" altLang="en-US" sz="2000" b="0" i="0" u="none" strike="noStrike" cap="none" normalizeH="0" baseline="0" dirty="0">
                        <a:ln>
                          <a:noFill/>
                        </a:ln>
                        <a:solidFill>
                          <a:schemeClr val="tx1"/>
                        </a:solidFill>
                        <a:effectLst/>
                        <a:latin typeface="Arial"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1385454">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charset="0"/>
                          <a:ea typeface="Times New Roman" charset="0"/>
                          <a:cs typeface="Times New Roman" charset="0"/>
                        </a:rPr>
                        <a:t>2/10</a:t>
                      </a: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 (normal AFV)</a:t>
                      </a:r>
                      <a:endParaRPr kumimoji="0" lang="en-US" altLang="en-US" sz="2000" b="0" i="0" u="none" strike="noStrike" cap="none" normalizeH="0" baseline="0" dirty="0">
                        <a:ln>
                          <a:noFill/>
                        </a:ln>
                        <a:solidFill>
                          <a:schemeClr val="tx1"/>
                        </a:solidFill>
                        <a:effectLst/>
                        <a:latin typeface="Arial"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kern="1200" dirty="0" smtClean="0">
                          <a:solidFill>
                            <a:schemeClr val="tx1"/>
                          </a:solidFill>
                          <a:latin typeface="Times New Roman" charset="0"/>
                          <a:ea typeface="Times New Roman" charset="0"/>
                          <a:cs typeface="Times New Roman" charset="0"/>
                        </a:rPr>
                        <a:t>Acute fetal asphyxia likely with chronic decompensation</a:t>
                      </a:r>
                      <a:endPar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kern="1200" dirty="0" smtClean="0">
                          <a:solidFill>
                            <a:schemeClr val="tx1"/>
                          </a:solidFill>
                          <a:latin typeface="Times New Roman" charset="0"/>
                          <a:ea typeface="Times New Roman" charset="0"/>
                          <a:cs typeface="Times New Roman" charset="0"/>
                        </a:rPr>
                        <a:t>125/1000</a:t>
                      </a:r>
                      <a:endPar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If </a:t>
                      </a:r>
                      <a:r>
                        <a:rPr kumimoji="0" lang="en-US" altLang="en-US" sz="2000" b="0" i="0" u="none" strike="noStrike" cap="none" normalizeH="0" baseline="0" dirty="0">
                          <a:ln>
                            <a:noFill/>
                          </a:ln>
                          <a:solidFill>
                            <a:schemeClr val="tx1"/>
                          </a:solidFill>
                          <a:effectLst/>
                          <a:latin typeface="Symbol" charset="2"/>
                          <a:ea typeface="Times New Roman" charset="0"/>
                          <a:cs typeface="Times New Roman" charset="0"/>
                        </a:rPr>
                        <a:t>³</a:t>
                      </a:r>
                      <a:r>
                        <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rPr>
                        <a:t>26 wk, </a:t>
                      </a:r>
                      <a:r>
                        <a:rPr kumimoji="0" lang="en-US" altLang="en-US" sz="2000" b="0" i="0" u="none" strike="noStrike" cap="none" normalizeH="0" baseline="0" dirty="0" smtClean="0">
                          <a:ln>
                            <a:noFill/>
                          </a:ln>
                          <a:solidFill>
                            <a:schemeClr val="tx1"/>
                          </a:solidFill>
                          <a:effectLst/>
                          <a:latin typeface="Times New Roman" charset="0"/>
                          <a:ea typeface="Times New Roman" charset="0"/>
                          <a:cs typeface="Times New Roman" charset="0"/>
                        </a:rPr>
                        <a:t>deliver</a:t>
                      </a:r>
                    </a:p>
                    <a:p>
                      <a:pPr marL="0" marR="0" lvl="0" indent="0" algn="ctr" defTabSz="914400" rtl="0" eaLnBrk="1" fontAlgn="base" latinLnBrk="0" hangingPunct="1">
                        <a:lnSpc>
                          <a:spcPct val="100000"/>
                        </a:lnSpc>
                        <a:spcBef>
                          <a:spcPct val="0"/>
                        </a:spcBef>
                        <a:spcAft>
                          <a:spcPct val="0"/>
                        </a:spcAft>
                        <a:buClrTx/>
                        <a:buSzTx/>
                        <a:buFontTx/>
                        <a:buNone/>
                        <a:tabLst/>
                      </a:pPr>
                      <a:r>
                        <a:rPr lang="en-US" sz="2000" kern="1200" dirty="0" smtClean="0">
                          <a:solidFill>
                            <a:schemeClr val="tx1"/>
                          </a:solidFill>
                          <a:latin typeface="Times New Roman" charset="0"/>
                          <a:ea typeface="Times New Roman" charset="0"/>
                          <a:cs typeface="Times New Roman" charset="0"/>
                        </a:rPr>
                        <a:t>(frequently requires cesarean section)</a:t>
                      </a:r>
                      <a:endPar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1061313">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charset="0"/>
                          <a:ea typeface="Times New Roman" charset="0"/>
                          <a:cs typeface="Times New Roman" charset="0"/>
                        </a:rPr>
                        <a:t>0/10</a:t>
                      </a:r>
                      <a:endParaRPr kumimoji="0" lang="en-US" altLang="en-US" sz="2000" b="1" i="0" u="none" strike="noStrike" cap="none" normalizeH="0" baseline="0" dirty="0">
                        <a:ln>
                          <a:noFill/>
                        </a:ln>
                        <a:solidFill>
                          <a:schemeClr val="tx1"/>
                        </a:solidFill>
                        <a:effectLst/>
                        <a:latin typeface="Arial"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kern="1200" dirty="0" smtClean="0">
                          <a:solidFill>
                            <a:schemeClr val="tx1"/>
                          </a:solidFill>
                          <a:latin typeface="Times New Roman" charset="0"/>
                          <a:ea typeface="Times New Roman" charset="0"/>
                          <a:cs typeface="Times New Roman" charset="0"/>
                        </a:rPr>
                        <a:t>Severe, acute asphyxia virtually certain</a:t>
                      </a:r>
                      <a:endPar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Times New Roman" charset="0"/>
                          <a:ea typeface="Times New Roman" charset="0"/>
                          <a:cs typeface="Times New Roman" charset="0"/>
                        </a:rPr>
                        <a:t>600/1000</a:t>
                      </a:r>
                      <a:endParaRPr kumimoji="0" lang="en-US" altLang="en-US" sz="2000" b="0" i="0" u="none" strike="noStrike" cap="none" normalizeH="0" baseline="0" dirty="0">
                        <a:ln>
                          <a:noFill/>
                        </a:ln>
                        <a:solidFill>
                          <a:schemeClr val="tx1"/>
                        </a:solidFill>
                        <a:effectLst/>
                        <a:latin typeface="Arial"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charset="2"/>
                        <a:defRPr sz="2800">
                          <a:solidFill>
                            <a:schemeClr val="tx1"/>
                          </a:solidFill>
                          <a:latin typeface="Arial" charset="0"/>
                        </a:defRPr>
                      </a:lvl1pPr>
                      <a:lvl2pPr marL="742950" indent="-285750">
                        <a:spcBef>
                          <a:spcPct val="20000"/>
                        </a:spcBef>
                        <a:buClr>
                          <a:schemeClr val="accent2"/>
                        </a:buClr>
                        <a:buSzPct val="80000"/>
                        <a:buFont typeface="Wingdings" charset="2"/>
                        <a:defRPr sz="2400">
                          <a:solidFill>
                            <a:schemeClr val="tx1"/>
                          </a:solidFill>
                          <a:latin typeface="Arial" charset="0"/>
                        </a:defRPr>
                      </a:lvl2pPr>
                      <a:lvl3pPr marL="1143000" indent="-228600">
                        <a:spcBef>
                          <a:spcPct val="20000"/>
                        </a:spcBef>
                        <a:buClr>
                          <a:schemeClr val="bg2"/>
                        </a:buClr>
                        <a:buSzPct val="65000"/>
                        <a:buFont typeface="Wingdings" charset="2"/>
                        <a:defRPr sz="2000">
                          <a:solidFill>
                            <a:schemeClr val="tx1"/>
                          </a:solidFill>
                          <a:latin typeface="Arial" charset="0"/>
                        </a:defRPr>
                      </a:lvl3pPr>
                      <a:lvl4pPr marL="1600200" indent="-228600">
                        <a:spcBef>
                          <a:spcPct val="20000"/>
                        </a:spcBef>
                        <a:buClr>
                          <a:schemeClr val="accent2"/>
                        </a:buClr>
                        <a:buSzPct val="70000"/>
                        <a:buFont typeface="Wingdings" charset="2"/>
                        <a:defRPr>
                          <a:solidFill>
                            <a:schemeClr val="tx1"/>
                          </a:solidFill>
                          <a:latin typeface="Arial" charset="0"/>
                        </a:defRPr>
                      </a:lvl4pPr>
                      <a:lvl5pPr marL="2057400" indent="-228600">
                        <a:spcBef>
                          <a:spcPct val="20000"/>
                        </a:spcBef>
                        <a:buClr>
                          <a:schemeClr val="bg2"/>
                        </a:buClr>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kern="1200" dirty="0" smtClean="0">
                          <a:solidFill>
                            <a:schemeClr val="tx1"/>
                          </a:solidFill>
                          <a:latin typeface="Times New Roman" charset="0"/>
                          <a:ea typeface="Times New Roman" charset="0"/>
                          <a:cs typeface="Times New Roman" charset="0"/>
                        </a:rPr>
                        <a:t>If fetal status is viable, deliver immediately by cesarean section</a:t>
                      </a:r>
                      <a:endParaRPr kumimoji="0" lang="en-US" altLang="en-US" sz="2000" b="0" i="0" u="none" strike="noStrike" cap="none" normalizeH="0" baseline="0" dirty="0">
                        <a:ln>
                          <a:noFill/>
                        </a:ln>
                        <a:solidFill>
                          <a:schemeClr val="tx1"/>
                        </a:solidFill>
                        <a:effectLst/>
                        <a:latin typeface="Times New Roman" charset="0"/>
                        <a:ea typeface="Times New Roman" charset="0"/>
                        <a:cs typeface="Times New Roman" charset="0"/>
                      </a:endParaRPr>
                    </a:p>
                  </a:txBody>
                  <a:tcPr marL="68580" marR="6858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7371" name="Rectangle 101"/>
          <p:cNvSpPr>
            <a:spLocks noChangeArrowheads="1"/>
          </p:cNvSpPr>
          <p:nvPr/>
        </p:nvSpPr>
        <p:spPr bwMode="auto">
          <a:xfrm>
            <a:off x="1678495" y="310446"/>
            <a:ext cx="634365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charset="2"/>
              <a:buChar char="n"/>
              <a:defRPr sz="3200">
                <a:solidFill>
                  <a:schemeClr val="tx1"/>
                </a:solidFill>
                <a:latin typeface="Arial" charset="0"/>
              </a:defRPr>
            </a:lvl1pPr>
            <a:lvl2pPr marL="742950" indent="-285750">
              <a:spcBef>
                <a:spcPct val="20000"/>
              </a:spcBef>
              <a:buClr>
                <a:schemeClr val="accent2"/>
              </a:buClr>
              <a:buSzPct val="80000"/>
              <a:buFont typeface="Wingdings" charset="2"/>
              <a:buChar char="¨"/>
              <a:defRPr sz="2800">
                <a:solidFill>
                  <a:schemeClr val="tx1"/>
                </a:solidFill>
                <a:latin typeface="Arial" charset="0"/>
              </a:defRPr>
            </a:lvl2pPr>
            <a:lvl3pPr marL="1143000" indent="-228600">
              <a:spcBef>
                <a:spcPct val="20000"/>
              </a:spcBef>
              <a:buClr>
                <a:schemeClr val="bg2"/>
              </a:buClr>
              <a:buSzPct val="65000"/>
              <a:buFont typeface="Wingdings" charset="2"/>
              <a:buChar char="n"/>
              <a:defRPr sz="2400">
                <a:solidFill>
                  <a:schemeClr val="tx1"/>
                </a:solidFill>
                <a:latin typeface="Arial" charset="0"/>
              </a:defRPr>
            </a:lvl3pPr>
            <a:lvl4pPr marL="1600200" indent="-228600">
              <a:spcBef>
                <a:spcPct val="20000"/>
              </a:spcBef>
              <a:buClr>
                <a:schemeClr val="accent2"/>
              </a:buClr>
              <a:buSzPct val="70000"/>
              <a:buFont typeface="Wingdings" charset="2"/>
              <a:buChar char="¨"/>
              <a:defRPr sz="2000">
                <a:solidFill>
                  <a:schemeClr val="tx1"/>
                </a:solidFill>
                <a:latin typeface="Arial" charset="0"/>
              </a:defRPr>
            </a:lvl4pPr>
            <a:lvl5pPr marL="2057400" indent="-228600">
              <a:spcBef>
                <a:spcPct val="20000"/>
              </a:spcBef>
              <a:buClr>
                <a:schemeClr val="bg2"/>
              </a:buClr>
              <a:buFont typeface="Wingdings"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buChar char="§"/>
              <a:defRPr sz="2000">
                <a:solidFill>
                  <a:schemeClr val="tx1"/>
                </a:solidFill>
                <a:latin typeface="Arial" charset="0"/>
              </a:defRPr>
            </a:lvl9pPr>
          </a:lstStyle>
          <a:p>
            <a:pPr algn="ctr">
              <a:spcBef>
                <a:spcPct val="0"/>
              </a:spcBef>
              <a:buClrTx/>
              <a:buSzTx/>
              <a:buFontTx/>
              <a:buNone/>
            </a:pPr>
            <a:r>
              <a:rPr lang="en-US" sz="2400" b="1" dirty="0">
                <a:latin typeface="Times New Roman" charset="0"/>
                <a:ea typeface="Times New Roman" charset="0"/>
                <a:cs typeface="Times New Roman" charset="0"/>
              </a:rPr>
              <a:t>Systematic Application of Biophysical Profile Scoring</a:t>
            </a:r>
            <a:endParaRPr lang="en-US" altLang="en-US" sz="2400" b="1" dirty="0">
              <a:latin typeface="Times New Roman" charset="0"/>
              <a:ea typeface="Times New Roman" charset="0"/>
              <a:cs typeface="Times New Roman" charset="0"/>
            </a:endParaRPr>
          </a:p>
        </p:txBody>
      </p:sp>
    </p:spTree>
    <p:extLst>
      <p:ext uri="{BB962C8B-B14F-4D97-AF65-F5344CB8AC3E}">
        <p14:creationId xmlns="" xmlns:p14="http://schemas.microsoft.com/office/powerpoint/2010/main" val="19291646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4983" y="267287"/>
            <a:ext cx="7514035" cy="618978"/>
          </a:xfrm>
        </p:spPr>
        <p:txBody>
          <a:bodyPr>
            <a:normAutofit fontScale="90000"/>
          </a:bodyPr>
          <a:lstStyle/>
          <a:p>
            <a:r>
              <a:rPr lang="en-US" altLang="en-US" b="1" dirty="0">
                <a:latin typeface="Times New Roman" charset="0"/>
                <a:ea typeface="Times New Roman" charset="0"/>
                <a:cs typeface="Times New Roman" charset="0"/>
              </a:rPr>
              <a:t>Biophysical Profile (BPP)</a:t>
            </a:r>
            <a:endParaRPr lang="en-US" dirty="0"/>
          </a:p>
        </p:txBody>
      </p:sp>
      <p:sp>
        <p:nvSpPr>
          <p:cNvPr id="3" name="Content Placeholder 2"/>
          <p:cNvSpPr>
            <a:spLocks noGrp="1"/>
          </p:cNvSpPr>
          <p:nvPr>
            <p:ph idx="1"/>
          </p:nvPr>
        </p:nvSpPr>
        <p:spPr>
          <a:xfrm>
            <a:off x="258366" y="886265"/>
            <a:ext cx="8627268" cy="2335237"/>
          </a:xfrm>
        </p:spPr>
        <p:txBody>
          <a:bodyPr anchor="t" anchorCtr="0">
            <a:normAutofit/>
          </a:bodyPr>
          <a:lstStyle/>
          <a:p>
            <a:r>
              <a:rPr lang="en-US" dirty="0">
                <a:latin typeface="Times New Roman" charset="0"/>
                <a:ea typeface="Times New Roman" charset="0"/>
                <a:cs typeface="Times New Roman" charset="0"/>
              </a:rPr>
              <a:t>A reassuring BPS </a:t>
            </a:r>
            <a:r>
              <a:rPr lang="en-US" dirty="0" smtClean="0">
                <a:latin typeface="Times New Roman" charset="0"/>
                <a:ea typeface="Times New Roman" charset="0"/>
                <a:cs typeface="Times New Roman" charset="0"/>
              </a:rPr>
              <a:t>( </a:t>
            </a:r>
            <a:r>
              <a:rPr lang="en-US" dirty="0">
                <a:latin typeface="Times New Roman" charset="0"/>
                <a:ea typeface="Times New Roman" charset="0"/>
                <a:cs typeface="Times New Roman" charset="0"/>
              </a:rPr>
              <a:t>BPS of 8 to 10) should be repeated periodically (weekly or twice weekly) until delivery when the high-risk condition persists</a:t>
            </a:r>
            <a:r>
              <a:rPr lang="en-US" dirty="0" smtClean="0">
                <a:latin typeface="Times New Roman" charset="0"/>
                <a:ea typeface="Times New Roman" charset="0"/>
                <a:cs typeface="Times New Roman" charset="0"/>
              </a:rPr>
              <a:t>.</a:t>
            </a:r>
          </a:p>
          <a:p>
            <a:r>
              <a:rPr lang="en-US" altLang="en-US" dirty="0">
                <a:latin typeface="Times New Roman" charset="0"/>
                <a:ea typeface="Times New Roman" charset="0"/>
                <a:cs typeface="Times New Roman" charset="0"/>
              </a:rPr>
              <a:t>Frequency of testing increases in direct proportion to the severity of the maternal or fetal condition. </a:t>
            </a:r>
          </a:p>
          <a:p>
            <a:endParaRPr lang="en-US" dirty="0" smtClean="0">
              <a:latin typeface="Times New Roman" charset="0"/>
              <a:ea typeface="Times New Roman" charset="0"/>
              <a:cs typeface="Times New Roman" charset="0"/>
            </a:endParaRPr>
          </a:p>
        </p:txBody>
      </p:sp>
      <p:sp>
        <p:nvSpPr>
          <p:cNvPr id="4" name="Title 1"/>
          <p:cNvSpPr txBox="1">
            <a:spLocks/>
          </p:cNvSpPr>
          <p:nvPr/>
        </p:nvSpPr>
        <p:spPr>
          <a:xfrm>
            <a:off x="258366" y="3221502"/>
            <a:ext cx="8627269" cy="771895"/>
          </a:xfrm>
          <a:prstGeom prst="rect">
            <a:avLst/>
          </a:prstGeom>
          <a:effectLst/>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smtClean="0">
                <a:ln w="3175" cmpd="sng">
                  <a:noFill/>
                </a:ln>
                <a:solidFill>
                  <a:schemeClr val="tx1"/>
                </a:solidFill>
                <a:effectLst/>
                <a:uLnTx/>
                <a:uFillTx/>
                <a:latin typeface="Times New Roman" charset="0"/>
                <a:ea typeface="Times New Roman" charset="0"/>
                <a:cs typeface="Times New Roman" charset="0"/>
              </a:rPr>
              <a:t>Antepartum fetal surveillance methods</a:t>
            </a:r>
            <a:endParaRPr kumimoji="0" lang="en-US" sz="4000" b="1" i="0" u="none" strike="noStrike" kern="1200" cap="none" spc="0" normalizeH="0" baseline="0" noProof="0" dirty="0">
              <a:ln w="3175" cmpd="sng">
                <a:noFill/>
              </a:ln>
              <a:solidFill>
                <a:schemeClr val="tx1"/>
              </a:solidFill>
              <a:effectLst/>
              <a:uLnTx/>
              <a:uFillTx/>
              <a:latin typeface="Times New Roman" charset="0"/>
              <a:ea typeface="Times New Roman" charset="0"/>
              <a:cs typeface="Times New Roman" charset="0"/>
            </a:endParaRPr>
          </a:p>
        </p:txBody>
      </p:sp>
      <p:sp>
        <p:nvSpPr>
          <p:cNvPr id="5" name="Content Placeholder 2"/>
          <p:cNvSpPr txBox="1">
            <a:spLocks/>
          </p:cNvSpPr>
          <p:nvPr/>
        </p:nvSpPr>
        <p:spPr>
          <a:xfrm>
            <a:off x="634932" y="3993397"/>
            <a:ext cx="5986245" cy="2667474"/>
          </a:xfrm>
          <a:prstGeom prst="rect">
            <a:avLst/>
          </a:prstGeom>
        </p:spPr>
        <p:txBody>
          <a:bodyPr vert="horz" lIns="91440" tIns="45720" rIns="91440" bIns="45720" rtlCol="0" anchor="t" anchorCtr="0">
            <a:normAutofit/>
          </a:bodyPr>
          <a:lstStyle/>
          <a:p>
            <a:pPr marL="285750" marR="0" lvl="0" indent="-285750" algn="l" defTabSz="457200" rtl="0" eaLnBrk="1" fontAlgn="auto" latinLnBrk="0" hangingPunct="1">
              <a:lnSpc>
                <a:spcPct val="100000"/>
              </a:lnSpc>
              <a:spcBef>
                <a:spcPts val="0"/>
              </a:spcBef>
              <a:spcAft>
                <a:spcPts val="600"/>
              </a:spcAft>
              <a:buClr>
                <a:schemeClr val="accent1">
                  <a:lumMod val="75000"/>
                </a:schemeClr>
              </a:buClr>
              <a:buSzPct val="145000"/>
              <a:buFont typeface="Arial"/>
              <a:buChar char="•"/>
              <a:tabLst/>
              <a:defRPr/>
            </a:pPr>
            <a:r>
              <a:rPr kumimoji="0" lang="en-US" sz="2400" b="0" i="0" u="none" strike="noStrike" kern="1200" cap="none" spc="0" normalizeH="0" baseline="0" noProof="0" smtClean="0">
                <a:ln>
                  <a:noFill/>
                </a:ln>
                <a:solidFill>
                  <a:schemeClr val="tx1"/>
                </a:solidFill>
                <a:effectLst/>
                <a:uLnTx/>
                <a:uFillTx/>
                <a:latin typeface="Times New Roman" charset="0"/>
                <a:ea typeface="Times New Roman" charset="0"/>
                <a:cs typeface="Times New Roman" charset="0"/>
              </a:rPr>
              <a:t>Fetal movement counting</a:t>
            </a:r>
          </a:p>
          <a:p>
            <a:pPr marL="285750" marR="0" lvl="0" indent="-285750" algn="l" defTabSz="457200" rtl="0" eaLnBrk="1" fontAlgn="auto" latinLnBrk="0" hangingPunct="1">
              <a:lnSpc>
                <a:spcPct val="100000"/>
              </a:lnSpc>
              <a:spcBef>
                <a:spcPts val="0"/>
              </a:spcBef>
              <a:spcAft>
                <a:spcPts val="600"/>
              </a:spcAft>
              <a:buClr>
                <a:schemeClr val="accent1">
                  <a:lumMod val="75000"/>
                </a:schemeClr>
              </a:buClr>
              <a:buSzPct val="145000"/>
              <a:buFont typeface="Arial"/>
              <a:buChar char="•"/>
              <a:tabLst/>
              <a:defRPr/>
            </a:pPr>
            <a:r>
              <a:rPr kumimoji="0" lang="en-US" sz="2400" b="0" i="0" u="none" strike="noStrike" kern="1200" cap="none" spc="0" normalizeH="0" baseline="0" noProof="0" smtClean="0">
                <a:ln>
                  <a:noFill/>
                </a:ln>
                <a:solidFill>
                  <a:schemeClr val="tx1"/>
                </a:solidFill>
                <a:effectLst/>
                <a:uLnTx/>
                <a:uFillTx/>
                <a:latin typeface="Times New Roman" charset="0"/>
                <a:ea typeface="Times New Roman" charset="0"/>
                <a:cs typeface="Times New Roman" charset="0"/>
              </a:rPr>
              <a:t>Non Stress Test ( NST )</a:t>
            </a:r>
          </a:p>
          <a:p>
            <a:pPr marL="285750" marR="0" lvl="0" indent="-285750" algn="l" defTabSz="457200" rtl="0" eaLnBrk="1" fontAlgn="auto" latinLnBrk="0" hangingPunct="1">
              <a:lnSpc>
                <a:spcPct val="100000"/>
              </a:lnSpc>
              <a:spcBef>
                <a:spcPts val="0"/>
              </a:spcBef>
              <a:spcAft>
                <a:spcPts val="600"/>
              </a:spcAft>
              <a:buClr>
                <a:schemeClr val="accent1">
                  <a:lumMod val="75000"/>
                </a:schemeClr>
              </a:buClr>
              <a:buSzPct val="145000"/>
              <a:buFont typeface="Arial"/>
              <a:buChar char="•"/>
              <a:tabLst/>
              <a:defRPr/>
            </a:pPr>
            <a:r>
              <a:rPr kumimoji="0" lang="en-US" sz="2400" b="0" i="0" u="none" strike="noStrike" kern="1200" cap="none" spc="0" normalizeH="0" baseline="0" noProof="0" smtClean="0">
                <a:ln>
                  <a:noFill/>
                </a:ln>
                <a:solidFill>
                  <a:schemeClr val="tx1"/>
                </a:solidFill>
                <a:effectLst/>
                <a:uLnTx/>
                <a:uFillTx/>
                <a:latin typeface="Times New Roman" charset="0"/>
                <a:ea typeface="Times New Roman" charset="0"/>
                <a:cs typeface="Times New Roman" charset="0"/>
              </a:rPr>
              <a:t>Contraction stress test ( CST)</a:t>
            </a:r>
          </a:p>
          <a:p>
            <a:pPr marL="285750" marR="0" lvl="0" indent="-285750" algn="l" defTabSz="457200" rtl="0" eaLnBrk="1" fontAlgn="auto" latinLnBrk="0" hangingPunct="1">
              <a:lnSpc>
                <a:spcPct val="90000"/>
              </a:lnSpc>
              <a:spcBef>
                <a:spcPts val="0"/>
              </a:spcBef>
              <a:spcAft>
                <a:spcPts val="600"/>
              </a:spcAft>
              <a:buClr>
                <a:schemeClr val="accent1">
                  <a:lumMod val="75000"/>
                </a:schemeClr>
              </a:buClr>
              <a:buSzPct val="145000"/>
              <a:buFont typeface="Arial"/>
              <a:buChar char="•"/>
              <a:tabLst/>
              <a:defRPr/>
            </a:pPr>
            <a:r>
              <a:rPr kumimoji="0" lang="en-US" altLang="en-US" sz="2400" b="0" i="0" u="none" strike="noStrike" kern="1200" cap="none" spc="0" normalizeH="0" baseline="0" noProof="0" smtClean="0">
                <a:ln>
                  <a:noFill/>
                </a:ln>
                <a:solidFill>
                  <a:schemeClr val="tx1"/>
                </a:solidFill>
                <a:effectLst/>
                <a:uLnTx/>
                <a:uFillTx/>
                <a:latin typeface="Times New Roman" charset="0"/>
                <a:ea typeface="Times New Roman" charset="0"/>
                <a:cs typeface="Times New Roman" charset="0"/>
              </a:rPr>
              <a:t>Biophysical Profile (BPP)</a:t>
            </a:r>
          </a:p>
          <a:p>
            <a:pPr marL="285750" marR="0" lvl="0" indent="-285750" algn="l" defTabSz="457200" rtl="0" eaLnBrk="1" fontAlgn="auto" latinLnBrk="0" hangingPunct="1">
              <a:lnSpc>
                <a:spcPct val="90000"/>
              </a:lnSpc>
              <a:spcBef>
                <a:spcPts val="0"/>
              </a:spcBef>
              <a:spcAft>
                <a:spcPts val="600"/>
              </a:spcAft>
              <a:buClr>
                <a:schemeClr val="accent1">
                  <a:lumMod val="75000"/>
                </a:schemeClr>
              </a:buClr>
              <a:buSzPct val="145000"/>
              <a:buFont typeface="Arial"/>
              <a:buChar char="•"/>
              <a:tabLst/>
              <a:defRPr/>
            </a:pPr>
            <a:r>
              <a:rPr kumimoji="0" lang="en-US" altLang="en-US" sz="2400" b="1" i="0" u="none" strike="noStrike" kern="1200" cap="none" spc="0" normalizeH="0" baseline="0" noProof="0" smtClean="0">
                <a:ln>
                  <a:noFill/>
                </a:ln>
                <a:solidFill>
                  <a:schemeClr val="tx1"/>
                </a:solidFill>
                <a:effectLst/>
                <a:uLnTx/>
                <a:uFillTx/>
                <a:latin typeface="Times New Roman" charset="0"/>
                <a:ea typeface="Times New Roman" charset="0"/>
                <a:cs typeface="Times New Roman" charset="0"/>
              </a:rPr>
              <a:t>Modified Biophysical Profile</a:t>
            </a:r>
          </a:p>
          <a:p>
            <a:pPr marL="285750" marR="0" lvl="0" indent="-285750" algn="l" defTabSz="457200" rtl="0" eaLnBrk="1" fontAlgn="auto" latinLnBrk="0" hangingPunct="1">
              <a:lnSpc>
                <a:spcPct val="90000"/>
              </a:lnSpc>
              <a:spcBef>
                <a:spcPts val="0"/>
              </a:spcBef>
              <a:spcAft>
                <a:spcPts val="600"/>
              </a:spcAft>
              <a:buClr>
                <a:schemeClr val="accent1">
                  <a:lumMod val="75000"/>
                </a:schemeClr>
              </a:buClr>
              <a:buSzPct val="145000"/>
              <a:buFont typeface="Arial"/>
              <a:buChar char="•"/>
              <a:tabLst/>
              <a:defRPr/>
            </a:pPr>
            <a:r>
              <a:rPr kumimoji="0" lang="en-US" altLang="en-US" sz="2400" b="0" i="0" u="none" strike="noStrike" kern="1200" cap="none" spc="0" normalizeH="0" baseline="0" noProof="0" smtClean="0">
                <a:ln>
                  <a:noFill/>
                </a:ln>
                <a:solidFill>
                  <a:schemeClr val="tx1"/>
                </a:solidFill>
                <a:effectLst/>
                <a:uLnTx/>
                <a:uFillTx/>
                <a:latin typeface="Times New Roman" charset="0"/>
                <a:ea typeface="Times New Roman" charset="0"/>
                <a:cs typeface="Times New Roman" charset="0"/>
              </a:rPr>
              <a:t>Doppler Velocimetry</a:t>
            </a:r>
            <a:endParaRPr kumimoji="0" lang="en-US" altLang="en-US" sz="2400" b="0" i="0" u="none" strike="noStrike" kern="1200" cap="none" spc="0" normalizeH="0" baseline="0" noProof="0" dirty="0">
              <a:ln>
                <a:noFill/>
              </a:ln>
              <a:solidFill>
                <a:schemeClr val="tx1"/>
              </a:solidFill>
              <a:effectLst/>
              <a:uLnTx/>
              <a:uFillTx/>
              <a:latin typeface="Times New Roman" charset="0"/>
              <a:ea typeface="Times New Roman" charset="0"/>
              <a:cs typeface="Times New Roman" charset="0"/>
            </a:endParaRPr>
          </a:p>
        </p:txBody>
      </p:sp>
    </p:spTree>
    <p:extLst>
      <p:ext uri="{BB962C8B-B14F-4D97-AF65-F5344CB8AC3E}">
        <p14:creationId xmlns="" xmlns:p14="http://schemas.microsoft.com/office/powerpoint/2010/main" val="6821067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80111"/>
            <a:ext cx="7514035" cy="734290"/>
          </a:xfrm>
        </p:spPr>
        <p:txBody>
          <a:bodyPr>
            <a:normAutofit fontScale="90000"/>
          </a:bodyPr>
          <a:lstStyle/>
          <a:p>
            <a:pPr algn="l"/>
            <a:r>
              <a:rPr lang="en-US" altLang="en-US" b="1" dirty="0" smtClean="0">
                <a:latin typeface="Times New Roman" charset="0"/>
                <a:ea typeface="Times New Roman" charset="0"/>
                <a:cs typeface="Times New Roman" charset="0"/>
              </a:rPr>
              <a:t/>
            </a:r>
            <a:br>
              <a:rPr lang="en-US" altLang="en-US" b="1" dirty="0" smtClean="0">
                <a:latin typeface="Times New Roman" charset="0"/>
                <a:ea typeface="Times New Roman" charset="0"/>
                <a:cs typeface="Times New Roman" charset="0"/>
              </a:rPr>
            </a:br>
            <a:r>
              <a:rPr lang="en-US" altLang="en-US" b="1" dirty="0" smtClean="0">
                <a:latin typeface="Times New Roman" charset="0"/>
                <a:ea typeface="Times New Roman" charset="0"/>
                <a:cs typeface="Times New Roman" charset="0"/>
              </a:rPr>
              <a:t>Modified </a:t>
            </a:r>
            <a:r>
              <a:rPr lang="en-US" altLang="en-US" b="1" dirty="0">
                <a:latin typeface="Times New Roman" charset="0"/>
                <a:ea typeface="Times New Roman" charset="0"/>
                <a:cs typeface="Times New Roman" charset="0"/>
              </a:rPr>
              <a:t>Biophysical Profile</a:t>
            </a:r>
            <a:br>
              <a:rPr lang="en-US" altLang="en-US" b="1" dirty="0">
                <a:latin typeface="Times New Roman" charset="0"/>
                <a:ea typeface="Times New Roman" charset="0"/>
                <a:cs typeface="Times New Roman" charset="0"/>
              </a:rPr>
            </a:br>
            <a:endParaRPr lang="en-US" dirty="0"/>
          </a:p>
        </p:txBody>
      </p:sp>
      <p:sp>
        <p:nvSpPr>
          <p:cNvPr id="3" name="Content Placeholder 2"/>
          <p:cNvSpPr>
            <a:spLocks noGrp="1"/>
          </p:cNvSpPr>
          <p:nvPr>
            <p:ph idx="1"/>
          </p:nvPr>
        </p:nvSpPr>
        <p:spPr>
          <a:xfrm>
            <a:off x="1113233" y="1191493"/>
            <a:ext cx="7514035" cy="5306290"/>
          </a:xfrm>
        </p:spPr>
        <p:txBody>
          <a:bodyPr>
            <a:normAutofit/>
          </a:bodyPr>
          <a:lstStyle/>
          <a:p>
            <a:r>
              <a:rPr lang="en-US" dirty="0">
                <a:latin typeface="Times New Roman" charset="0"/>
                <a:ea typeface="Times New Roman" charset="0"/>
                <a:cs typeface="Times New Roman" charset="0"/>
              </a:rPr>
              <a:t>The modified biophysical profile was developed to </a:t>
            </a:r>
            <a:r>
              <a:rPr lang="en-US" b="1" dirty="0">
                <a:latin typeface="Times New Roman" charset="0"/>
                <a:ea typeface="Times New Roman" charset="0"/>
                <a:cs typeface="Times New Roman" charset="0"/>
              </a:rPr>
              <a:t>simplify</a:t>
            </a:r>
            <a:r>
              <a:rPr lang="en-US" dirty="0">
                <a:latin typeface="Times New Roman" charset="0"/>
                <a:ea typeface="Times New Roman" charset="0"/>
                <a:cs typeface="Times New Roman" charset="0"/>
              </a:rPr>
              <a:t> the examination and </a:t>
            </a:r>
            <a:r>
              <a:rPr lang="en-US" b="1" dirty="0">
                <a:latin typeface="Times New Roman" charset="0"/>
                <a:ea typeface="Times New Roman" charset="0"/>
                <a:cs typeface="Times New Roman" charset="0"/>
              </a:rPr>
              <a:t>reduce the time </a:t>
            </a:r>
            <a:r>
              <a:rPr lang="en-US" dirty="0">
                <a:latin typeface="Times New Roman" charset="0"/>
                <a:ea typeface="Times New Roman" charset="0"/>
                <a:cs typeface="Times New Roman" charset="0"/>
              </a:rPr>
              <a:t>necessary to complete </a:t>
            </a:r>
            <a:r>
              <a:rPr lang="en-US" dirty="0" smtClean="0">
                <a:latin typeface="Times New Roman" charset="0"/>
                <a:ea typeface="Times New Roman" charset="0"/>
                <a:cs typeface="Times New Roman" charset="0"/>
              </a:rPr>
              <a:t>testing.</a:t>
            </a:r>
          </a:p>
          <a:p>
            <a:r>
              <a:rPr lang="en-US" dirty="0" smtClean="0">
                <a:latin typeface="Times New Roman" charset="0"/>
                <a:ea typeface="Times New Roman" charset="0"/>
                <a:cs typeface="Times New Roman" charset="0"/>
              </a:rPr>
              <a:t>Assessment </a:t>
            </a:r>
            <a:r>
              <a:rPr lang="en-US" dirty="0">
                <a:latin typeface="Times New Roman" charset="0"/>
                <a:ea typeface="Times New Roman" charset="0"/>
                <a:cs typeface="Times New Roman" charset="0"/>
              </a:rPr>
              <a:t>of </a:t>
            </a:r>
            <a:r>
              <a:rPr lang="en-US" b="1" dirty="0">
                <a:latin typeface="Times New Roman" charset="0"/>
                <a:ea typeface="Times New Roman" charset="0"/>
                <a:cs typeface="Times New Roman" charset="0"/>
              </a:rPr>
              <a:t>amniotic fluid volume </a:t>
            </a:r>
            <a:r>
              <a:rPr lang="en-US" dirty="0">
                <a:latin typeface="Times New Roman" charset="0"/>
                <a:ea typeface="Times New Roman" charset="0"/>
                <a:cs typeface="Times New Roman" charset="0"/>
              </a:rPr>
              <a:t>and </a:t>
            </a:r>
            <a:r>
              <a:rPr lang="en-US" b="1" dirty="0" smtClean="0">
                <a:latin typeface="Times New Roman" charset="0"/>
                <a:ea typeface="Times New Roman" charset="0"/>
                <a:cs typeface="Times New Roman" charset="0"/>
              </a:rPr>
              <a:t>non stress </a:t>
            </a:r>
            <a:r>
              <a:rPr lang="en-US" b="1" dirty="0">
                <a:latin typeface="Times New Roman" charset="0"/>
                <a:ea typeface="Times New Roman" charset="0"/>
                <a:cs typeface="Times New Roman" charset="0"/>
              </a:rPr>
              <a:t>testing </a:t>
            </a:r>
            <a:r>
              <a:rPr lang="en-US" dirty="0">
                <a:latin typeface="Times New Roman" charset="0"/>
                <a:ea typeface="Times New Roman" charset="0"/>
                <a:cs typeface="Times New Roman" charset="0"/>
              </a:rPr>
              <a:t>appears to be as reliable </a:t>
            </a:r>
            <a:r>
              <a:rPr lang="en-US" dirty="0" smtClean="0">
                <a:latin typeface="Times New Roman" charset="0"/>
                <a:ea typeface="Times New Roman" charset="0"/>
                <a:cs typeface="Times New Roman" charset="0"/>
              </a:rPr>
              <a:t>predictor </a:t>
            </a:r>
            <a:r>
              <a:rPr lang="en-US" dirty="0">
                <a:latin typeface="Times New Roman" charset="0"/>
                <a:ea typeface="Times New Roman" charset="0"/>
                <a:cs typeface="Times New Roman" charset="0"/>
              </a:rPr>
              <a:t>of long-term fetal well-being as the full </a:t>
            </a:r>
            <a:r>
              <a:rPr lang="en-US" dirty="0" smtClean="0">
                <a:latin typeface="Times New Roman" charset="0"/>
                <a:ea typeface="Times New Roman" charset="0"/>
                <a:cs typeface="Times New Roman" charset="0"/>
              </a:rPr>
              <a:t>BPP.</a:t>
            </a:r>
          </a:p>
          <a:p>
            <a:r>
              <a:rPr lang="en-US" altLang="en-US" dirty="0">
                <a:latin typeface="Times New Roman" charset="0"/>
                <a:ea typeface="Times New Roman" charset="0"/>
                <a:cs typeface="Times New Roman" charset="0"/>
              </a:rPr>
              <a:t>If either the NST or the AFI is abnormal, a complete BPP or </a:t>
            </a:r>
            <a:r>
              <a:rPr lang="en-US" altLang="en-US" dirty="0" smtClean="0">
                <a:latin typeface="Times New Roman" charset="0"/>
                <a:ea typeface="Times New Roman" charset="0"/>
                <a:cs typeface="Times New Roman" charset="0"/>
              </a:rPr>
              <a:t>CST </a:t>
            </a:r>
            <a:r>
              <a:rPr lang="en-US" altLang="en-US" dirty="0">
                <a:latin typeface="Times New Roman" charset="0"/>
                <a:ea typeface="Times New Roman" charset="0"/>
                <a:cs typeface="Times New Roman" charset="0"/>
              </a:rPr>
              <a:t>is performed. </a:t>
            </a:r>
            <a:endParaRPr lang="en-US" altLang="en-US" dirty="0" smtClean="0">
              <a:latin typeface="Times New Roman" charset="0"/>
              <a:ea typeface="Times New Roman" charset="0"/>
              <a:cs typeface="Times New Roman" charset="0"/>
            </a:endParaRPr>
          </a:p>
          <a:p>
            <a:r>
              <a:rPr lang="en-US" altLang="en-US" dirty="0" smtClean="0">
                <a:latin typeface="Times New Roman" charset="0"/>
                <a:ea typeface="Times New Roman" charset="0"/>
                <a:cs typeface="Times New Roman" charset="0"/>
              </a:rPr>
              <a:t>The rate of stillbirth within one week of normal test is the same as with full BPP, </a:t>
            </a:r>
            <a:r>
              <a:rPr lang="en-US" altLang="en-US" b="1" dirty="0" smtClean="0">
                <a:latin typeface="Times New Roman" charset="0"/>
                <a:ea typeface="Times New Roman" charset="0"/>
                <a:cs typeface="Times New Roman" charset="0"/>
              </a:rPr>
              <a:t>0.8/1000 </a:t>
            </a:r>
            <a:r>
              <a:rPr lang="en-US" altLang="en-US" dirty="0" smtClean="0">
                <a:latin typeface="Times New Roman" charset="0"/>
                <a:ea typeface="Times New Roman" charset="0"/>
                <a:cs typeface="Times New Roman" charset="0"/>
              </a:rPr>
              <a:t>.</a:t>
            </a:r>
            <a:endParaRPr lang="en-US" altLang="en-US" dirty="0">
              <a:latin typeface="Times New Roman" charset="0"/>
              <a:ea typeface="Times New Roman" charset="0"/>
              <a:cs typeface="Times New Roman" charset="0"/>
            </a:endParaRPr>
          </a:p>
          <a:p>
            <a:pPr marL="0" indent="0">
              <a:buNone/>
            </a:pPr>
            <a:endParaRPr lang="en-US" dirty="0" smtClean="0"/>
          </a:p>
        </p:txBody>
      </p:sp>
    </p:spTree>
    <p:extLst>
      <p:ext uri="{BB962C8B-B14F-4D97-AF65-F5344CB8AC3E}">
        <p14:creationId xmlns="" xmlns:p14="http://schemas.microsoft.com/office/powerpoint/2010/main" val="844228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249384"/>
            <a:ext cx="7514035" cy="678873"/>
          </a:xfrm>
        </p:spPr>
        <p:txBody>
          <a:bodyPr>
            <a:normAutofit fontScale="90000"/>
          </a:bodyPr>
          <a:lstStyle/>
          <a:p>
            <a:pPr algn="l"/>
            <a:r>
              <a:rPr lang="en-US" b="1" dirty="0" smtClean="0">
                <a:latin typeface="Times New Roman" charset="0"/>
                <a:ea typeface="Times New Roman" charset="0"/>
                <a:cs typeface="Times New Roman" charset="0"/>
              </a:rPr>
              <a:t>Assessment of amniotic fluid volume</a:t>
            </a:r>
            <a:endParaRPr lang="en-US" b="1"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113233" y="1052946"/>
            <a:ext cx="7514035" cy="3887045"/>
          </a:xfrm>
        </p:spPr>
        <p:txBody>
          <a:bodyPr/>
          <a:lstStyle/>
          <a:p>
            <a:r>
              <a:rPr lang="en-US" sz="2000" dirty="0">
                <a:latin typeface="Times New Roman" charset="0"/>
                <a:ea typeface="Times New Roman" charset="0"/>
                <a:cs typeface="Times New Roman" charset="0"/>
              </a:rPr>
              <a:t>The </a:t>
            </a:r>
            <a:r>
              <a:rPr lang="en-US" sz="2000" b="1" dirty="0">
                <a:latin typeface="Times New Roman" charset="0"/>
                <a:ea typeface="Times New Roman" charset="0"/>
                <a:cs typeface="Times New Roman" charset="0"/>
              </a:rPr>
              <a:t>D</a:t>
            </a:r>
            <a:r>
              <a:rPr lang="en-US" sz="2000" b="1" dirty="0" smtClean="0">
                <a:latin typeface="Times New Roman" charset="0"/>
                <a:ea typeface="Times New Roman" charset="0"/>
                <a:cs typeface="Times New Roman" charset="0"/>
              </a:rPr>
              <a:t>eepest </a:t>
            </a:r>
            <a:r>
              <a:rPr lang="en-US" sz="2000" b="1" dirty="0">
                <a:latin typeface="Times New Roman" charset="0"/>
                <a:ea typeface="Times New Roman" charset="0"/>
                <a:cs typeface="Times New Roman" charset="0"/>
              </a:rPr>
              <a:t>V</a:t>
            </a:r>
            <a:r>
              <a:rPr lang="en-US" sz="2000" b="1" dirty="0" smtClean="0">
                <a:latin typeface="Times New Roman" charset="0"/>
                <a:ea typeface="Times New Roman" charset="0"/>
                <a:cs typeface="Times New Roman" charset="0"/>
              </a:rPr>
              <a:t>erticle Pocket </a:t>
            </a:r>
            <a:r>
              <a:rPr lang="en-US" sz="2000" dirty="0" smtClean="0">
                <a:latin typeface="Times New Roman" charset="0"/>
                <a:ea typeface="Times New Roman" charset="0"/>
                <a:cs typeface="Times New Roman" charset="0"/>
              </a:rPr>
              <a:t>(DVP) </a:t>
            </a:r>
            <a:r>
              <a:rPr lang="en-US" sz="2000" dirty="0">
                <a:latin typeface="Times New Roman" charset="0"/>
                <a:ea typeface="Times New Roman" charset="0"/>
                <a:cs typeface="Times New Roman" charset="0"/>
              </a:rPr>
              <a:t>measurement refers to the vertical dimension of the largest pocket of amniotic fluid not containing umbilical cord or fetal extremities </a:t>
            </a:r>
            <a:r>
              <a:rPr lang="en-US" sz="2000" dirty="0" smtClean="0">
                <a:latin typeface="Times New Roman" charset="0"/>
                <a:ea typeface="Times New Roman" charset="0"/>
                <a:cs typeface="Times New Roman" charset="0"/>
              </a:rPr>
              <a:t>.</a:t>
            </a:r>
          </a:p>
          <a:p>
            <a:pPr marL="0" indent="0">
              <a:buNone/>
            </a:pPr>
            <a:r>
              <a:rPr lang="en-US" sz="1800" dirty="0" smtClean="0">
                <a:latin typeface="Times New Roman" charset="0"/>
                <a:ea typeface="Times New Roman" charset="0"/>
                <a:cs typeface="Times New Roman" charset="0"/>
              </a:rPr>
              <a:t>           - Oligohydramnios </a:t>
            </a:r>
            <a:r>
              <a:rPr lang="en-US" sz="1800" dirty="0">
                <a:latin typeface="Times New Roman" charset="0"/>
                <a:ea typeface="Times New Roman" charset="0"/>
                <a:cs typeface="Times New Roman" charset="0"/>
              </a:rPr>
              <a:t> </a:t>
            </a:r>
            <a:r>
              <a:rPr lang="en-US" sz="1800" dirty="0" smtClean="0">
                <a:latin typeface="Times New Roman" charset="0"/>
                <a:ea typeface="Times New Roman" charset="0"/>
                <a:cs typeface="Times New Roman" charset="0"/>
              </a:rPr>
              <a:t>DP   &lt; 2 cm</a:t>
            </a:r>
          </a:p>
          <a:p>
            <a:pPr marL="0" indent="0">
              <a:buNone/>
            </a:pPr>
            <a:r>
              <a:rPr lang="en-US" sz="1800" dirty="0">
                <a:latin typeface="Times New Roman" charset="0"/>
                <a:ea typeface="Times New Roman" charset="0"/>
                <a:cs typeface="Times New Roman" charset="0"/>
              </a:rPr>
              <a:t> </a:t>
            </a:r>
            <a:r>
              <a:rPr lang="en-US" sz="1800" dirty="0" smtClean="0">
                <a:latin typeface="Times New Roman" charset="0"/>
                <a:ea typeface="Times New Roman" charset="0"/>
                <a:cs typeface="Times New Roman" charset="0"/>
              </a:rPr>
              <a:t>          - </a:t>
            </a:r>
            <a:r>
              <a:rPr lang="en-US" sz="1800" dirty="0">
                <a:latin typeface="Times New Roman" charset="0"/>
                <a:ea typeface="Times New Roman" charset="0"/>
                <a:cs typeface="Times New Roman" charset="0"/>
              </a:rPr>
              <a:t>Normal  </a:t>
            </a:r>
            <a:r>
              <a:rPr lang="en-US" sz="1800" dirty="0" smtClean="0">
                <a:latin typeface="Times New Roman" charset="0"/>
                <a:ea typeface="Times New Roman" charset="0"/>
                <a:cs typeface="Times New Roman" charset="0"/>
              </a:rPr>
              <a:t>DP  </a:t>
            </a:r>
            <a:r>
              <a:rPr lang="en-US" sz="1800" dirty="0">
                <a:latin typeface="Times New Roman" charset="0"/>
                <a:ea typeface="Times New Roman" charset="0"/>
                <a:cs typeface="Times New Roman" charset="0"/>
              </a:rPr>
              <a:t>2.1 </a:t>
            </a:r>
            <a:r>
              <a:rPr lang="en-US" sz="1800" dirty="0" smtClean="0">
                <a:latin typeface="Times New Roman" charset="0"/>
                <a:ea typeface="Times New Roman" charset="0"/>
                <a:cs typeface="Times New Roman" charset="0"/>
              </a:rPr>
              <a:t>- 8 cm</a:t>
            </a:r>
          </a:p>
          <a:p>
            <a:pPr marL="0" indent="0">
              <a:buNone/>
            </a:pPr>
            <a:r>
              <a:rPr lang="en-US" sz="1800" dirty="0">
                <a:latin typeface="Times New Roman" charset="0"/>
                <a:ea typeface="Times New Roman" charset="0"/>
                <a:cs typeface="Times New Roman" charset="0"/>
              </a:rPr>
              <a:t> </a:t>
            </a:r>
            <a:r>
              <a:rPr lang="en-US" sz="1800" dirty="0" smtClean="0">
                <a:latin typeface="Times New Roman" charset="0"/>
                <a:ea typeface="Times New Roman" charset="0"/>
                <a:cs typeface="Times New Roman" charset="0"/>
              </a:rPr>
              <a:t>          - </a:t>
            </a:r>
            <a:r>
              <a:rPr lang="en-US" sz="1800" dirty="0">
                <a:latin typeface="Times New Roman" charset="0"/>
                <a:ea typeface="Times New Roman" charset="0"/>
                <a:cs typeface="Times New Roman" charset="0"/>
              </a:rPr>
              <a:t>Polyhydramnios  </a:t>
            </a:r>
            <a:r>
              <a:rPr lang="en-US" sz="1800" dirty="0" smtClean="0">
                <a:latin typeface="Times New Roman" charset="0"/>
                <a:ea typeface="Times New Roman" charset="0"/>
                <a:cs typeface="Times New Roman" charset="0"/>
              </a:rPr>
              <a:t>DP </a:t>
            </a:r>
            <a:r>
              <a:rPr lang="en-US" altLang="en-US" sz="1800" dirty="0" smtClean="0">
                <a:latin typeface="Times New Roman" charset="0"/>
                <a:ea typeface="Times New Roman" charset="0"/>
                <a:cs typeface="Times New Roman" charset="0"/>
              </a:rPr>
              <a:t>&gt;</a:t>
            </a:r>
            <a:r>
              <a:rPr lang="en-US" sz="1800" dirty="0" smtClean="0">
                <a:latin typeface="Times New Roman" charset="0"/>
                <a:ea typeface="Times New Roman" charset="0"/>
                <a:cs typeface="Times New Roman" charset="0"/>
              </a:rPr>
              <a:t> </a:t>
            </a:r>
            <a:r>
              <a:rPr lang="en-US" sz="1800" dirty="0">
                <a:latin typeface="Times New Roman" charset="0"/>
                <a:ea typeface="Times New Roman" charset="0"/>
                <a:cs typeface="Times New Roman" charset="0"/>
              </a:rPr>
              <a:t>8 cm</a:t>
            </a:r>
          </a:p>
          <a:p>
            <a:pPr marL="0" indent="0">
              <a:buNone/>
            </a:pPr>
            <a:endParaRPr lang="en-US" sz="1800" dirty="0" smtClean="0">
              <a:latin typeface="Times New Roman" charset="0"/>
              <a:ea typeface="Times New Roman" charset="0"/>
              <a:cs typeface="Times New Roman" charset="0"/>
            </a:endParaRPr>
          </a:p>
          <a:p>
            <a:endParaRPr lang="en-US" sz="1800" dirty="0" smtClean="0">
              <a:latin typeface="Times New Roman" charset="0"/>
              <a:ea typeface="Times New Roman" charset="0"/>
              <a:cs typeface="Times New Roman" charset="0"/>
            </a:endParaRPr>
          </a:p>
          <a:p>
            <a:endParaRPr lang="en-US" dirty="0" smtClean="0"/>
          </a:p>
          <a:p>
            <a:endParaRPr lang="en-US" dirty="0"/>
          </a:p>
        </p:txBody>
      </p:sp>
      <p:pic>
        <p:nvPicPr>
          <p:cNvPr id="6" name="Picture 5"/>
          <p:cNvPicPr>
            <a:picLocks noChangeAspect="1"/>
          </p:cNvPicPr>
          <p:nvPr/>
        </p:nvPicPr>
        <p:blipFill>
          <a:blip r:embed="rId2"/>
          <a:stretch>
            <a:fillRect/>
          </a:stretch>
        </p:blipFill>
        <p:spPr>
          <a:xfrm>
            <a:off x="1828800" y="3657600"/>
            <a:ext cx="5538354" cy="2909454"/>
          </a:xfrm>
          <a:prstGeom prst="rect">
            <a:avLst/>
          </a:prstGeom>
        </p:spPr>
      </p:pic>
    </p:spTree>
    <p:extLst>
      <p:ext uri="{BB962C8B-B14F-4D97-AF65-F5344CB8AC3E}">
        <p14:creationId xmlns="" xmlns:p14="http://schemas.microsoft.com/office/powerpoint/2010/main" val="12920682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89574"/>
            <a:ext cx="7514035" cy="769433"/>
          </a:xfrm>
        </p:spPr>
        <p:txBody>
          <a:bodyPr>
            <a:normAutofit/>
          </a:bodyPr>
          <a:lstStyle/>
          <a:p>
            <a:pPr algn="l"/>
            <a:r>
              <a:rPr lang="en-US" sz="3600" b="1" dirty="0">
                <a:latin typeface="Times New Roman" charset="0"/>
                <a:ea typeface="Times New Roman" charset="0"/>
                <a:cs typeface="Times New Roman" charset="0"/>
              </a:rPr>
              <a:t>Assessment of amniotic fluid volume</a:t>
            </a:r>
            <a:endParaRPr lang="en-US" sz="3600" dirty="0"/>
          </a:p>
        </p:txBody>
      </p:sp>
      <p:sp>
        <p:nvSpPr>
          <p:cNvPr id="3" name="Content Placeholder 2"/>
          <p:cNvSpPr>
            <a:spLocks noGrp="1"/>
          </p:cNvSpPr>
          <p:nvPr>
            <p:ph idx="1"/>
          </p:nvPr>
        </p:nvSpPr>
        <p:spPr>
          <a:xfrm>
            <a:off x="1113233" y="1843314"/>
            <a:ext cx="7514035" cy="2081914"/>
          </a:xfrm>
        </p:spPr>
        <p:txBody>
          <a:bodyPr>
            <a:normAutofit fontScale="70000" lnSpcReduction="20000"/>
          </a:bodyPr>
          <a:lstStyle/>
          <a:p>
            <a:r>
              <a:rPr lang="en-US" sz="2000" b="1" dirty="0">
                <a:latin typeface="Times New Roman" charset="0"/>
                <a:ea typeface="Times New Roman" charset="0"/>
                <a:cs typeface="Times New Roman" charset="0"/>
              </a:rPr>
              <a:t>The amniotic fluid index (AFI) measurement is calculated by first dividing the uterus into four quadrants using the linea nigra for the right and left divisions and the umbilicus for the upper and lower quadrants</a:t>
            </a:r>
            <a:r>
              <a:rPr lang="en-US" sz="2000" b="1" dirty="0" smtClean="0">
                <a:latin typeface="Times New Roman" charset="0"/>
                <a:ea typeface="Times New Roman" charset="0"/>
                <a:cs typeface="Times New Roman" charset="0"/>
              </a:rPr>
              <a:t>.</a:t>
            </a:r>
          </a:p>
          <a:p>
            <a:r>
              <a:rPr lang="en-US" sz="2000" b="1" dirty="0" smtClean="0">
                <a:latin typeface="Times New Roman" charset="0"/>
                <a:ea typeface="Times New Roman" charset="0"/>
                <a:cs typeface="Times New Roman" charset="0"/>
              </a:rPr>
              <a:t> The sum of  </a:t>
            </a:r>
            <a:r>
              <a:rPr lang="en-US" sz="2000" b="1" dirty="0">
                <a:latin typeface="Times New Roman" charset="0"/>
                <a:ea typeface="Times New Roman" charset="0"/>
                <a:cs typeface="Times New Roman" charset="0"/>
              </a:rPr>
              <a:t>maximum vertical amniotic fluid pocket diameter </a:t>
            </a:r>
            <a:r>
              <a:rPr lang="en-US" sz="2000" b="1" dirty="0" smtClean="0">
                <a:latin typeface="Times New Roman" charset="0"/>
                <a:ea typeface="Times New Roman" charset="0"/>
                <a:cs typeface="Times New Roman" charset="0"/>
              </a:rPr>
              <a:t>in </a:t>
            </a:r>
            <a:r>
              <a:rPr lang="en-US" sz="2000" b="1" dirty="0">
                <a:latin typeface="Times New Roman" charset="0"/>
                <a:ea typeface="Times New Roman" charset="0"/>
                <a:cs typeface="Times New Roman" charset="0"/>
              </a:rPr>
              <a:t>each quadrant not containing cord or fetal </a:t>
            </a:r>
            <a:r>
              <a:rPr lang="en-US" sz="2000" b="1" dirty="0" smtClean="0">
                <a:latin typeface="Times New Roman" charset="0"/>
                <a:ea typeface="Times New Roman" charset="0"/>
                <a:cs typeface="Times New Roman" charset="0"/>
              </a:rPr>
              <a:t>extremities is the AFI.</a:t>
            </a:r>
          </a:p>
          <a:p>
            <a:pPr marL="0" indent="0">
              <a:lnSpc>
                <a:spcPct val="120000"/>
              </a:lnSpc>
              <a:buNone/>
            </a:pPr>
            <a:r>
              <a:rPr lang="en-US" sz="1800" b="1" dirty="0" smtClean="0">
                <a:latin typeface="Times New Roman" charset="0"/>
                <a:ea typeface="Times New Roman" charset="0"/>
                <a:cs typeface="Times New Roman" charset="0"/>
              </a:rPr>
              <a:t>              - Oligohydramnios </a:t>
            </a:r>
            <a:r>
              <a:rPr lang="en-US" sz="1800" b="1" dirty="0">
                <a:latin typeface="Times New Roman" charset="0"/>
                <a:ea typeface="Times New Roman" charset="0"/>
                <a:cs typeface="Times New Roman" charset="0"/>
              </a:rPr>
              <a:t>— 0 to &lt;5 cm</a:t>
            </a:r>
          </a:p>
          <a:p>
            <a:pPr marL="0" indent="0">
              <a:lnSpc>
                <a:spcPct val="120000"/>
              </a:lnSpc>
              <a:buNone/>
            </a:pPr>
            <a:r>
              <a:rPr lang="en-US" sz="1800" b="1" dirty="0" smtClean="0">
                <a:latin typeface="Times New Roman" charset="0"/>
                <a:ea typeface="Times New Roman" charset="0"/>
                <a:cs typeface="Times New Roman" charset="0"/>
              </a:rPr>
              <a:t>              - Normal </a:t>
            </a:r>
            <a:r>
              <a:rPr lang="en-US" sz="1800" b="1" dirty="0">
                <a:latin typeface="Times New Roman" charset="0"/>
                <a:ea typeface="Times New Roman" charset="0"/>
                <a:cs typeface="Times New Roman" charset="0"/>
              </a:rPr>
              <a:t>— 5 -</a:t>
            </a:r>
            <a:r>
              <a:rPr lang="en-US" sz="1800" b="1" dirty="0" smtClean="0">
                <a:latin typeface="Times New Roman" charset="0"/>
                <a:ea typeface="Times New Roman" charset="0"/>
                <a:cs typeface="Times New Roman" charset="0"/>
              </a:rPr>
              <a:t>25 </a:t>
            </a:r>
            <a:r>
              <a:rPr lang="en-US" sz="1800" b="1" dirty="0">
                <a:latin typeface="Times New Roman" charset="0"/>
                <a:ea typeface="Times New Roman" charset="0"/>
                <a:cs typeface="Times New Roman" charset="0"/>
              </a:rPr>
              <a:t>cm</a:t>
            </a:r>
          </a:p>
          <a:p>
            <a:pPr marL="0" indent="0">
              <a:lnSpc>
                <a:spcPct val="120000"/>
              </a:lnSpc>
              <a:buNone/>
            </a:pPr>
            <a:r>
              <a:rPr lang="en-US" sz="1800" b="1" dirty="0" smtClean="0">
                <a:latin typeface="Times New Roman" charset="0"/>
                <a:ea typeface="Times New Roman" charset="0"/>
                <a:cs typeface="Times New Roman" charset="0"/>
              </a:rPr>
              <a:t>              - Polyhydramnios </a:t>
            </a:r>
            <a:r>
              <a:rPr lang="en-US" sz="1800" b="1" dirty="0">
                <a:latin typeface="Times New Roman" charset="0"/>
                <a:ea typeface="Times New Roman" charset="0"/>
                <a:cs typeface="Times New Roman" charset="0"/>
              </a:rPr>
              <a:t>—  </a:t>
            </a:r>
            <a:r>
              <a:rPr lang="en-US" altLang="en-US" sz="1800" b="1" dirty="0">
                <a:latin typeface="Times New Roman" charset="0"/>
                <a:ea typeface="Times New Roman" charset="0"/>
                <a:cs typeface="Times New Roman" charset="0"/>
              </a:rPr>
              <a:t>&gt;</a:t>
            </a:r>
            <a:r>
              <a:rPr lang="en-US" sz="1800" b="1" dirty="0">
                <a:latin typeface="Times New Roman" charset="0"/>
                <a:ea typeface="Times New Roman" charset="0"/>
                <a:cs typeface="Times New Roman" charset="0"/>
              </a:rPr>
              <a:t> </a:t>
            </a:r>
            <a:r>
              <a:rPr lang="en-US" sz="1800" b="1" dirty="0" smtClean="0">
                <a:latin typeface="Times New Roman" charset="0"/>
                <a:ea typeface="Times New Roman" charset="0"/>
                <a:cs typeface="Times New Roman" charset="0"/>
              </a:rPr>
              <a:t>25 </a:t>
            </a:r>
            <a:r>
              <a:rPr lang="en-US" sz="1800" b="1" dirty="0">
                <a:latin typeface="Times New Roman" charset="0"/>
                <a:ea typeface="Times New Roman" charset="0"/>
                <a:cs typeface="Times New Roman" charset="0"/>
              </a:rPr>
              <a:t>cm</a:t>
            </a:r>
          </a:p>
          <a:p>
            <a:endParaRPr lang="en-US" sz="1800" dirty="0"/>
          </a:p>
          <a:p>
            <a:endParaRPr lang="en-US" sz="1800" dirty="0" smtClean="0">
              <a:latin typeface="Times New Roman" charset="0"/>
              <a:ea typeface="Times New Roman" charset="0"/>
              <a:cs typeface="Times New Roman" charset="0"/>
            </a:endParaRPr>
          </a:p>
          <a:p>
            <a:endParaRPr lang="en-US" sz="1800" dirty="0">
              <a:latin typeface="Times New Roman" charset="0"/>
              <a:ea typeface="Times New Roman" charset="0"/>
              <a:cs typeface="Times New Roman" charset="0"/>
            </a:endParaRPr>
          </a:p>
        </p:txBody>
      </p:sp>
      <p:pic>
        <p:nvPicPr>
          <p:cNvPr id="4"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a:xfrm>
            <a:off x="2877015" y="3925231"/>
            <a:ext cx="3490331" cy="2681869"/>
          </a:xfrm>
          <a:prstGeom prst="rect">
            <a:avLst/>
          </a:prstGeom>
          <a:noFill/>
        </p:spPr>
      </p:pic>
    </p:spTree>
    <p:extLst>
      <p:ext uri="{BB962C8B-B14F-4D97-AF65-F5344CB8AC3E}">
        <p14:creationId xmlns="" xmlns:p14="http://schemas.microsoft.com/office/powerpoint/2010/main" val="703900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469302"/>
            <a:ext cx="7514035" cy="771895"/>
          </a:xfrm>
        </p:spPr>
        <p:txBody>
          <a:bodyPr>
            <a:normAutofit fontScale="90000"/>
          </a:bodyPr>
          <a:lstStyle/>
          <a:p>
            <a:pPr algn="l"/>
            <a:r>
              <a:rPr lang="en-US" b="1" dirty="0" smtClean="0">
                <a:latin typeface="Times New Roman" charset="0"/>
                <a:ea typeface="Times New Roman" charset="0"/>
                <a:cs typeface="Times New Roman" charset="0"/>
              </a:rPr>
              <a:t>Antepartum fetal surveillance methods</a:t>
            </a:r>
            <a:endParaRPr lang="en-US" b="1"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113233" y="1592766"/>
            <a:ext cx="7514035" cy="3858161"/>
          </a:xfrm>
        </p:spPr>
        <p:txBody>
          <a:bodyPr/>
          <a:lstStyle/>
          <a:p>
            <a:r>
              <a:rPr lang="en-US" dirty="0" smtClean="0">
                <a:latin typeface="Times New Roman" charset="0"/>
                <a:ea typeface="Times New Roman" charset="0"/>
                <a:cs typeface="Times New Roman" charset="0"/>
              </a:rPr>
              <a:t>Fetal movement counting</a:t>
            </a:r>
          </a:p>
          <a:p>
            <a:r>
              <a:rPr lang="en-US" dirty="0" smtClean="0">
                <a:latin typeface="Times New Roman" charset="0"/>
                <a:ea typeface="Times New Roman" charset="0"/>
                <a:cs typeface="Times New Roman" charset="0"/>
              </a:rPr>
              <a:t>Non Stress Test ( NST )</a:t>
            </a:r>
          </a:p>
          <a:p>
            <a:r>
              <a:rPr lang="en-US" dirty="0">
                <a:latin typeface="Times New Roman" charset="0"/>
                <a:ea typeface="Times New Roman" charset="0"/>
                <a:cs typeface="Times New Roman" charset="0"/>
              </a:rPr>
              <a:t>Contraction stress </a:t>
            </a:r>
            <a:r>
              <a:rPr lang="en-US" dirty="0" smtClean="0">
                <a:latin typeface="Times New Roman" charset="0"/>
                <a:ea typeface="Times New Roman" charset="0"/>
                <a:cs typeface="Times New Roman" charset="0"/>
              </a:rPr>
              <a:t>test ( CST)</a:t>
            </a:r>
          </a:p>
          <a:p>
            <a:pPr>
              <a:lnSpc>
                <a:spcPct val="90000"/>
              </a:lnSpc>
            </a:pPr>
            <a:r>
              <a:rPr lang="en-US" altLang="en-US" dirty="0">
                <a:latin typeface="Times New Roman" charset="0"/>
                <a:ea typeface="Times New Roman" charset="0"/>
                <a:cs typeface="Times New Roman" charset="0"/>
              </a:rPr>
              <a:t>Biophysical </a:t>
            </a:r>
            <a:r>
              <a:rPr lang="en-US" altLang="en-US" dirty="0" smtClean="0">
                <a:latin typeface="Times New Roman" charset="0"/>
                <a:ea typeface="Times New Roman" charset="0"/>
                <a:cs typeface="Times New Roman" charset="0"/>
              </a:rPr>
              <a:t>Profile (BPP)</a:t>
            </a:r>
            <a:endParaRPr lang="en-US" altLang="en-US" dirty="0">
              <a:latin typeface="Times New Roman" charset="0"/>
              <a:ea typeface="Times New Roman" charset="0"/>
              <a:cs typeface="Times New Roman" charset="0"/>
            </a:endParaRPr>
          </a:p>
          <a:p>
            <a:pPr>
              <a:lnSpc>
                <a:spcPct val="90000"/>
              </a:lnSpc>
            </a:pPr>
            <a:r>
              <a:rPr lang="en-US" altLang="en-US" dirty="0">
                <a:latin typeface="Times New Roman" charset="0"/>
                <a:ea typeface="Times New Roman" charset="0"/>
                <a:cs typeface="Times New Roman" charset="0"/>
              </a:rPr>
              <a:t>Modified Biophysical Profile</a:t>
            </a:r>
          </a:p>
          <a:p>
            <a:pPr>
              <a:lnSpc>
                <a:spcPct val="90000"/>
              </a:lnSpc>
            </a:pPr>
            <a:r>
              <a:rPr lang="en-US" altLang="en-US" b="1" dirty="0">
                <a:latin typeface="Times New Roman" charset="0"/>
                <a:ea typeface="Times New Roman" charset="0"/>
                <a:cs typeface="Times New Roman" charset="0"/>
              </a:rPr>
              <a:t>Doppler </a:t>
            </a:r>
            <a:r>
              <a:rPr lang="en-US" altLang="en-US" b="1" dirty="0" smtClean="0">
                <a:latin typeface="Times New Roman" charset="0"/>
                <a:ea typeface="Times New Roman" charset="0"/>
                <a:cs typeface="Times New Roman" charset="0"/>
              </a:rPr>
              <a:t>Velocimetry</a:t>
            </a:r>
            <a:endParaRPr lang="en-US" altLang="en-US" b="1" dirty="0">
              <a:latin typeface="Times New Roman" charset="0"/>
              <a:ea typeface="Times New Roman" charset="0"/>
              <a:cs typeface="Times New Roman" charset="0"/>
            </a:endParaRPr>
          </a:p>
        </p:txBody>
      </p:sp>
    </p:spTree>
    <p:extLst>
      <p:ext uri="{BB962C8B-B14F-4D97-AF65-F5344CB8AC3E}">
        <p14:creationId xmlns="" xmlns:p14="http://schemas.microsoft.com/office/powerpoint/2010/main" val="15008308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74172"/>
            <a:ext cx="7514035" cy="827314"/>
          </a:xfrm>
        </p:spPr>
        <p:txBody>
          <a:bodyPr>
            <a:normAutofit fontScale="90000"/>
          </a:bodyPr>
          <a:lstStyle/>
          <a:p>
            <a:pPr algn="l"/>
            <a:r>
              <a:rPr lang="en-US" altLang="en-US" b="1" dirty="0" smtClean="0">
                <a:latin typeface="Times New Roman" charset="0"/>
                <a:ea typeface="Times New Roman" charset="0"/>
                <a:cs typeface="Times New Roman" charset="0"/>
              </a:rPr>
              <a:t/>
            </a:r>
            <a:br>
              <a:rPr lang="en-US" altLang="en-US" b="1" dirty="0" smtClean="0">
                <a:latin typeface="Times New Roman" charset="0"/>
                <a:ea typeface="Times New Roman" charset="0"/>
                <a:cs typeface="Times New Roman" charset="0"/>
              </a:rPr>
            </a:br>
            <a:r>
              <a:rPr lang="en-US" altLang="en-US" b="1" dirty="0" smtClean="0">
                <a:latin typeface="Times New Roman" charset="0"/>
                <a:ea typeface="Times New Roman" charset="0"/>
                <a:cs typeface="Times New Roman" charset="0"/>
              </a:rPr>
              <a:t>Doppler </a:t>
            </a:r>
            <a:r>
              <a:rPr lang="en-US" altLang="en-US" b="1" dirty="0">
                <a:latin typeface="Times New Roman" charset="0"/>
                <a:ea typeface="Times New Roman" charset="0"/>
                <a:cs typeface="Times New Roman" charset="0"/>
              </a:rPr>
              <a:t>Velocimetry</a:t>
            </a:r>
            <a:br>
              <a:rPr lang="en-US" altLang="en-US" b="1" dirty="0">
                <a:latin typeface="Times New Roman" charset="0"/>
                <a:ea typeface="Times New Roman" charset="0"/>
                <a:cs typeface="Times New Roman" charset="0"/>
              </a:rPr>
            </a:br>
            <a:endParaRPr lang="en-US" dirty="0"/>
          </a:p>
        </p:txBody>
      </p:sp>
      <p:sp>
        <p:nvSpPr>
          <p:cNvPr id="3" name="Content Placeholder 2"/>
          <p:cNvSpPr>
            <a:spLocks noGrp="1"/>
          </p:cNvSpPr>
          <p:nvPr>
            <p:ph idx="1"/>
          </p:nvPr>
        </p:nvSpPr>
        <p:spPr>
          <a:xfrm>
            <a:off x="1113233" y="1001488"/>
            <a:ext cx="7514035" cy="5627913"/>
          </a:xfrm>
        </p:spPr>
        <p:txBody>
          <a:bodyPr>
            <a:normAutofit/>
          </a:bodyPr>
          <a:lstStyle/>
          <a:p>
            <a:r>
              <a:rPr lang="en-US" dirty="0">
                <a:latin typeface="Times New Roman" charset="0"/>
                <a:ea typeface="Times New Roman" charset="0"/>
                <a:cs typeface="Times New Roman" charset="0"/>
              </a:rPr>
              <a:t>Measurement of blood flow velocities in the maternal and fetal vessels gives information about </a:t>
            </a:r>
            <a:r>
              <a:rPr lang="en-US" dirty="0" smtClean="0">
                <a:latin typeface="Times New Roman" charset="0"/>
                <a:ea typeface="Times New Roman" charset="0"/>
                <a:cs typeface="Times New Roman" charset="0"/>
              </a:rPr>
              <a:t>utero-placental </a:t>
            </a:r>
            <a:r>
              <a:rPr lang="en-US" dirty="0">
                <a:latin typeface="Times New Roman" charset="0"/>
                <a:ea typeface="Times New Roman" charset="0"/>
                <a:cs typeface="Times New Roman" charset="0"/>
              </a:rPr>
              <a:t>blood flow and fetal responses to physiologic challenges</a:t>
            </a:r>
            <a:r>
              <a:rPr lang="en-US" dirty="0" smtClean="0">
                <a:latin typeface="Times New Roman" charset="0"/>
                <a:ea typeface="Times New Roman" charset="0"/>
                <a:cs typeface="Times New Roman" charset="0"/>
              </a:rPr>
              <a:t>.</a:t>
            </a:r>
          </a:p>
          <a:p>
            <a:r>
              <a:rPr lang="en-US" altLang="en-US" dirty="0" smtClean="0">
                <a:latin typeface="Times New Roman" charset="0"/>
                <a:ea typeface="Times New Roman" charset="0"/>
                <a:cs typeface="Times New Roman" charset="0"/>
              </a:rPr>
              <a:t>Non-invasive </a:t>
            </a:r>
            <a:r>
              <a:rPr lang="en-US" altLang="en-US" dirty="0">
                <a:latin typeface="Times New Roman" charset="0"/>
                <a:ea typeface="Times New Roman" charset="0"/>
                <a:cs typeface="Times New Roman" charset="0"/>
              </a:rPr>
              <a:t>technique </a:t>
            </a:r>
            <a:r>
              <a:rPr lang="en-US" altLang="en-US" dirty="0" smtClean="0">
                <a:latin typeface="Times New Roman" charset="0"/>
                <a:ea typeface="Times New Roman" charset="0"/>
                <a:cs typeface="Times New Roman" charset="0"/>
              </a:rPr>
              <a:t>.</a:t>
            </a:r>
            <a:endParaRPr lang="en-US" dirty="0" smtClean="0">
              <a:latin typeface="Times New Roman" charset="0"/>
              <a:ea typeface="Times New Roman" charset="0"/>
              <a:cs typeface="Times New Roman" charset="0"/>
            </a:endParaRPr>
          </a:p>
          <a:p>
            <a:r>
              <a:rPr lang="en-US" altLang="en-US" dirty="0" smtClean="0">
                <a:latin typeface="Times New Roman" charset="0"/>
                <a:ea typeface="Times New Roman" charset="0"/>
                <a:cs typeface="Times New Roman" charset="0"/>
              </a:rPr>
              <a:t>Vessels that can be studied :</a:t>
            </a:r>
          </a:p>
          <a:p>
            <a:pPr marL="0" indent="0">
              <a:buNone/>
            </a:pPr>
            <a:r>
              <a:rPr lang="en-US" altLang="en-US" dirty="0" smtClean="0">
                <a:latin typeface="Times New Roman" charset="0"/>
                <a:ea typeface="Times New Roman" charset="0"/>
                <a:cs typeface="Times New Roman" charset="0"/>
              </a:rPr>
              <a:t>      - </a:t>
            </a:r>
            <a:r>
              <a:rPr lang="en-US" altLang="en-US" dirty="0">
                <a:latin typeface="Times New Roman" charset="0"/>
                <a:ea typeface="Times New Roman" charset="0"/>
                <a:cs typeface="Times New Roman" charset="0"/>
              </a:rPr>
              <a:t>Uterine </a:t>
            </a:r>
            <a:r>
              <a:rPr lang="en-US" altLang="en-US" dirty="0" smtClean="0">
                <a:latin typeface="Times New Roman" charset="0"/>
                <a:ea typeface="Times New Roman" charset="0"/>
                <a:cs typeface="Times New Roman" charset="0"/>
              </a:rPr>
              <a:t>artery ( mother)</a:t>
            </a:r>
            <a:endParaRPr lang="en-US" altLang="en-US" dirty="0" smtClean="0">
              <a:latin typeface="Times New Roman" charset="0"/>
              <a:ea typeface="Times New Roman" charset="0"/>
              <a:cs typeface="Times New Roman" charset="0"/>
            </a:endParaRPr>
          </a:p>
          <a:p>
            <a:pPr marL="0" indent="0">
              <a:buNone/>
            </a:pPr>
            <a:r>
              <a:rPr lang="en-US" altLang="en-US" dirty="0">
                <a:latin typeface="Times New Roman" charset="0"/>
                <a:ea typeface="Times New Roman" charset="0"/>
                <a:cs typeface="Times New Roman" charset="0"/>
              </a:rPr>
              <a:t> </a:t>
            </a:r>
            <a:r>
              <a:rPr lang="en-US" altLang="en-US" dirty="0" smtClean="0">
                <a:latin typeface="Times New Roman" charset="0"/>
                <a:ea typeface="Times New Roman" charset="0"/>
                <a:cs typeface="Times New Roman" charset="0"/>
              </a:rPr>
              <a:t>     - umbilical </a:t>
            </a:r>
            <a:r>
              <a:rPr lang="en-US" altLang="en-US" dirty="0" smtClean="0">
                <a:latin typeface="Times New Roman" charset="0"/>
                <a:ea typeface="Times New Roman" charset="0"/>
                <a:cs typeface="Times New Roman" charset="0"/>
              </a:rPr>
              <a:t>artery (baby) most important </a:t>
            </a:r>
            <a:endParaRPr lang="en-US" altLang="en-US" dirty="0" smtClean="0">
              <a:latin typeface="Times New Roman" charset="0"/>
              <a:ea typeface="Times New Roman" charset="0"/>
              <a:cs typeface="Times New Roman" charset="0"/>
            </a:endParaRPr>
          </a:p>
          <a:p>
            <a:pPr marL="0" indent="0">
              <a:buNone/>
            </a:pPr>
            <a:r>
              <a:rPr lang="en-US" altLang="en-US" dirty="0">
                <a:latin typeface="Times New Roman" charset="0"/>
                <a:ea typeface="Times New Roman" charset="0"/>
                <a:cs typeface="Times New Roman" charset="0"/>
              </a:rPr>
              <a:t> </a:t>
            </a:r>
            <a:r>
              <a:rPr lang="en-US" altLang="en-US" dirty="0" smtClean="0">
                <a:latin typeface="Times New Roman" charset="0"/>
                <a:ea typeface="Times New Roman" charset="0"/>
                <a:cs typeface="Times New Roman" charset="0"/>
              </a:rPr>
              <a:t>     - Middle </a:t>
            </a:r>
            <a:r>
              <a:rPr lang="en-US" altLang="en-US" dirty="0">
                <a:latin typeface="Times New Roman" charset="0"/>
                <a:ea typeface="Times New Roman" charset="0"/>
                <a:cs typeface="Times New Roman" charset="0"/>
              </a:rPr>
              <a:t>cerebral </a:t>
            </a:r>
            <a:r>
              <a:rPr lang="en-US" altLang="en-US" dirty="0" smtClean="0">
                <a:latin typeface="Times New Roman" charset="0"/>
                <a:ea typeface="Times New Roman" charset="0"/>
                <a:cs typeface="Times New Roman" charset="0"/>
              </a:rPr>
              <a:t>artery (baby)</a:t>
            </a:r>
            <a:endParaRPr lang="en-US" altLang="en-US" dirty="0" smtClean="0">
              <a:latin typeface="Times New Roman" charset="0"/>
              <a:ea typeface="Times New Roman" charset="0"/>
              <a:cs typeface="Times New Roman" charset="0"/>
            </a:endParaRPr>
          </a:p>
          <a:p>
            <a:pPr marL="0" indent="0">
              <a:buNone/>
            </a:pPr>
            <a:r>
              <a:rPr lang="en-US" altLang="en-US" dirty="0">
                <a:latin typeface="Times New Roman" charset="0"/>
                <a:ea typeface="Times New Roman" charset="0"/>
                <a:cs typeface="Times New Roman" charset="0"/>
              </a:rPr>
              <a:t> </a:t>
            </a:r>
            <a:r>
              <a:rPr lang="en-US" altLang="en-US" dirty="0" smtClean="0">
                <a:latin typeface="Times New Roman" charset="0"/>
                <a:ea typeface="Times New Roman" charset="0"/>
                <a:cs typeface="Times New Roman" charset="0"/>
              </a:rPr>
              <a:t>     - </a:t>
            </a:r>
            <a:r>
              <a:rPr lang="en-US" altLang="en-US" dirty="0" err="1" smtClean="0">
                <a:latin typeface="Times New Roman" charset="0"/>
                <a:ea typeface="Times New Roman" charset="0"/>
                <a:cs typeface="Times New Roman" charset="0"/>
              </a:rPr>
              <a:t>Ductus</a:t>
            </a:r>
            <a:r>
              <a:rPr lang="en-US" altLang="en-US" dirty="0" smtClean="0">
                <a:latin typeface="Times New Roman" charset="0"/>
                <a:ea typeface="Times New Roman" charset="0"/>
                <a:cs typeface="Times New Roman" charset="0"/>
              </a:rPr>
              <a:t> </a:t>
            </a:r>
            <a:r>
              <a:rPr lang="en-US" altLang="en-US" dirty="0" err="1" smtClean="0">
                <a:latin typeface="Times New Roman" charset="0"/>
                <a:ea typeface="Times New Roman" charset="0"/>
                <a:cs typeface="Times New Roman" charset="0"/>
              </a:rPr>
              <a:t>venosus</a:t>
            </a:r>
            <a:r>
              <a:rPr lang="en-US" altLang="en-US" dirty="0" smtClean="0">
                <a:latin typeface="Times New Roman" charset="0"/>
                <a:ea typeface="Times New Roman" charset="0"/>
                <a:cs typeface="Times New Roman" charset="0"/>
              </a:rPr>
              <a:t> (baby)</a:t>
            </a:r>
            <a:endParaRPr lang="en-US" altLang="en-US" dirty="0" smtClean="0">
              <a:latin typeface="Times New Roman" charset="0"/>
              <a:ea typeface="Times New Roman" charset="0"/>
              <a:cs typeface="Times New Roman" charset="0"/>
            </a:endParaRPr>
          </a:p>
          <a:p>
            <a:pPr marL="0" indent="0">
              <a:buNone/>
            </a:pPr>
            <a:r>
              <a:rPr lang="en-US" altLang="en-US" dirty="0">
                <a:latin typeface="Times New Roman" charset="0"/>
                <a:ea typeface="Times New Roman" charset="0"/>
                <a:cs typeface="Times New Roman" charset="0"/>
              </a:rPr>
              <a:t> </a:t>
            </a:r>
            <a:r>
              <a:rPr lang="en-US" altLang="en-US" dirty="0" smtClean="0">
                <a:latin typeface="Times New Roman" charset="0"/>
                <a:ea typeface="Times New Roman" charset="0"/>
                <a:cs typeface="Times New Roman" charset="0"/>
              </a:rPr>
              <a:t>     - Umbilical </a:t>
            </a:r>
            <a:r>
              <a:rPr lang="en-US" altLang="en-US" dirty="0" smtClean="0">
                <a:latin typeface="Times New Roman" charset="0"/>
                <a:ea typeface="Times New Roman" charset="0"/>
                <a:cs typeface="Times New Roman" charset="0"/>
              </a:rPr>
              <a:t>vein (baby)</a:t>
            </a:r>
            <a:endParaRPr lang="en-US" altLang="en-US" dirty="0">
              <a:latin typeface="Times New Roman" charset="0"/>
              <a:ea typeface="Times New Roman" charset="0"/>
              <a:cs typeface="Times New Roman" charset="0"/>
            </a:endParaRPr>
          </a:p>
          <a:p>
            <a:endParaRPr lang="en-US" dirty="0"/>
          </a:p>
        </p:txBody>
      </p:sp>
    </p:spTree>
    <p:extLst>
      <p:ext uri="{BB962C8B-B14F-4D97-AF65-F5344CB8AC3E}">
        <p14:creationId xmlns="" xmlns:p14="http://schemas.microsoft.com/office/powerpoint/2010/main" val="2674012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98121"/>
            <a:ext cx="7514035" cy="1794802"/>
          </a:xfrm>
        </p:spPr>
        <p:txBody>
          <a:bodyPr/>
          <a:lstStyle/>
          <a:p>
            <a:pPr algn="l"/>
            <a:r>
              <a:rPr lang="en-US" b="1" dirty="0"/>
              <a:t>Umbilical artery</a:t>
            </a:r>
            <a:endParaRPr lang="en-US"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113233" y="1203962"/>
            <a:ext cx="7514035" cy="5471159"/>
          </a:xfrm>
        </p:spPr>
        <p:txBody>
          <a:bodyPr/>
          <a:lstStyle/>
          <a:p>
            <a:r>
              <a:rPr lang="en-US" dirty="0">
                <a:latin typeface="Times New Roman" charset="0"/>
                <a:ea typeface="Times New Roman" charset="0"/>
                <a:cs typeface="Times New Roman" charset="0"/>
              </a:rPr>
              <a:t>the umbilical arteries purely </a:t>
            </a:r>
            <a:r>
              <a:rPr lang="en-US" dirty="0" smtClean="0">
                <a:latin typeface="Times New Roman" charset="0"/>
                <a:ea typeface="Times New Roman" charset="0"/>
                <a:cs typeface="Times New Roman" charset="0"/>
              </a:rPr>
              <a:t>reflects  </a:t>
            </a:r>
            <a:r>
              <a:rPr lang="en-US" dirty="0">
                <a:latin typeface="Times New Roman" charset="0"/>
                <a:ea typeface="Times New Roman" charset="0"/>
                <a:cs typeface="Times New Roman" charset="0"/>
              </a:rPr>
              <a:t>resistance of the placental </a:t>
            </a:r>
            <a:r>
              <a:rPr lang="en-US" dirty="0" smtClean="0">
                <a:latin typeface="Times New Roman" charset="0"/>
                <a:ea typeface="Times New Roman" charset="0"/>
                <a:cs typeface="Times New Roman" charset="0"/>
              </a:rPr>
              <a:t>circulation.</a:t>
            </a:r>
          </a:p>
          <a:p>
            <a:r>
              <a:rPr lang="en-US" dirty="0">
                <a:latin typeface="Times New Roman" charset="0"/>
                <a:ea typeface="Times New Roman" charset="0"/>
                <a:cs typeface="Times New Roman" charset="0"/>
              </a:rPr>
              <a:t>Normal umbilical artery resistance falls progressively through pregnancy, reflecting the increased numbers of tertiary stem villous </a:t>
            </a:r>
            <a:r>
              <a:rPr lang="en-US" dirty="0" smtClean="0">
                <a:latin typeface="Times New Roman" charset="0"/>
                <a:ea typeface="Times New Roman" charset="0"/>
                <a:cs typeface="Times New Roman" charset="0"/>
              </a:rPr>
              <a:t>vessels.</a:t>
            </a:r>
          </a:p>
          <a:p>
            <a:r>
              <a:rPr lang="en-US" dirty="0">
                <a:latin typeface="Times New Roman" charset="0"/>
                <a:ea typeface="Times New Roman" charset="0"/>
                <a:cs typeface="Times New Roman" charset="0"/>
              </a:rPr>
              <a:t>Umbilical artery Doppler is beneficial in the management of high-risk pregnancies, especially those complicated by fetal growth restriction and placental </a:t>
            </a:r>
            <a:r>
              <a:rPr lang="en-US" dirty="0" smtClean="0">
                <a:latin typeface="Times New Roman" charset="0"/>
                <a:ea typeface="Times New Roman" charset="0"/>
                <a:cs typeface="Times New Roman" charset="0"/>
              </a:rPr>
              <a:t>insufficiency </a:t>
            </a:r>
            <a:r>
              <a:rPr lang="en-US" dirty="0">
                <a:latin typeface="Times New Roman" charset="0"/>
                <a:ea typeface="Times New Roman" charset="0"/>
                <a:cs typeface="Times New Roman" charset="0"/>
              </a:rPr>
              <a:t>due to preeclampsia or maternal </a:t>
            </a:r>
            <a:r>
              <a:rPr lang="en-US" dirty="0" smtClean="0">
                <a:latin typeface="Times New Roman" charset="0"/>
                <a:ea typeface="Times New Roman" charset="0"/>
                <a:cs typeface="Times New Roman" charset="0"/>
              </a:rPr>
              <a:t>conditions.</a:t>
            </a:r>
          </a:p>
        </p:txBody>
      </p:sp>
    </p:spTree>
    <p:extLst>
      <p:ext uri="{BB962C8B-B14F-4D97-AF65-F5344CB8AC3E}">
        <p14:creationId xmlns="" xmlns:p14="http://schemas.microsoft.com/office/powerpoint/2010/main" val="1969042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21921"/>
            <a:ext cx="7514035" cy="792480"/>
          </a:xfrm>
        </p:spPr>
        <p:txBody>
          <a:bodyPr/>
          <a:lstStyle/>
          <a:p>
            <a:r>
              <a:rPr lang="en-US" b="1" dirty="0"/>
              <a:t>Umbilical artery</a:t>
            </a:r>
            <a:endParaRPr lang="en-US" dirty="0"/>
          </a:p>
        </p:txBody>
      </p:sp>
      <p:sp>
        <p:nvSpPr>
          <p:cNvPr id="4" name="Content Placeholder 3"/>
          <p:cNvSpPr>
            <a:spLocks noGrp="1"/>
          </p:cNvSpPr>
          <p:nvPr>
            <p:ph sz="half" idx="2"/>
          </p:nvPr>
        </p:nvSpPr>
        <p:spPr>
          <a:xfrm>
            <a:off x="4955976" y="1203960"/>
            <a:ext cx="3671292" cy="5654040"/>
          </a:xfrm>
        </p:spPr>
        <p:txBody>
          <a:bodyPr/>
          <a:lstStyle/>
          <a:p>
            <a:endParaRPr lang="en-US" dirty="0"/>
          </a:p>
          <a:p>
            <a:endParaRPr lang="en-US" dirty="0"/>
          </a:p>
          <a:p>
            <a:endParaRPr lang="en-US" dirty="0"/>
          </a:p>
        </p:txBody>
      </p:sp>
      <p:pic>
        <p:nvPicPr>
          <p:cNvPr id="5" name="Content Placeholder 3"/>
          <p:cNvPicPr>
            <a:picLocks noGrp="1" noChangeAspect="1"/>
          </p:cNvPicPr>
          <p:nvPr>
            <p:ph sz="half" idx="1"/>
          </p:nvPr>
        </p:nvPicPr>
        <p:blipFill>
          <a:blip r:embed="rId2"/>
          <a:stretch>
            <a:fillRect/>
          </a:stretch>
        </p:blipFill>
        <p:spPr>
          <a:xfrm>
            <a:off x="685801" y="1203960"/>
            <a:ext cx="4098131" cy="5654040"/>
          </a:xfrm>
          <a:prstGeom prst="rect">
            <a:avLst/>
          </a:prstGeom>
        </p:spPr>
      </p:pic>
      <p:pic>
        <p:nvPicPr>
          <p:cNvPr id="7" name="Picture 6"/>
          <p:cNvPicPr>
            <a:picLocks noChangeAspect="1"/>
          </p:cNvPicPr>
          <p:nvPr/>
        </p:nvPicPr>
        <p:blipFill>
          <a:blip r:embed="rId3"/>
          <a:stretch>
            <a:fillRect/>
          </a:stretch>
        </p:blipFill>
        <p:spPr>
          <a:xfrm>
            <a:off x="4955975" y="1203960"/>
            <a:ext cx="4188025" cy="5654040"/>
          </a:xfrm>
          <a:prstGeom prst="rect">
            <a:avLst/>
          </a:prstGeom>
        </p:spPr>
      </p:pic>
      <p:sp>
        <p:nvSpPr>
          <p:cNvPr id="3" name="TextBox 2"/>
          <p:cNvSpPr txBox="1"/>
          <p:nvPr/>
        </p:nvSpPr>
        <p:spPr>
          <a:xfrm>
            <a:off x="904009" y="3906982"/>
            <a:ext cx="338554" cy="369332"/>
          </a:xfrm>
          <a:prstGeom prst="rect">
            <a:avLst/>
          </a:prstGeom>
          <a:noFill/>
        </p:spPr>
        <p:txBody>
          <a:bodyPr wrap="none" rtlCol="0">
            <a:spAutoFit/>
          </a:bodyPr>
          <a:lstStyle/>
          <a:p>
            <a:r>
              <a:rPr lang="en-US" dirty="0">
                <a:solidFill>
                  <a:schemeClr val="bg1"/>
                </a:solidFill>
              </a:rPr>
              <a:t>S</a:t>
            </a:r>
          </a:p>
        </p:txBody>
      </p:sp>
      <p:sp>
        <p:nvSpPr>
          <p:cNvPr id="6" name="TextBox 5"/>
          <p:cNvSpPr txBox="1"/>
          <p:nvPr/>
        </p:nvSpPr>
        <p:spPr>
          <a:xfrm>
            <a:off x="1230924" y="4454769"/>
            <a:ext cx="312669" cy="369332"/>
          </a:xfrm>
          <a:prstGeom prst="rect">
            <a:avLst/>
          </a:prstGeom>
          <a:noFill/>
        </p:spPr>
        <p:txBody>
          <a:bodyPr wrap="square" rtlCol="0">
            <a:spAutoFit/>
          </a:bodyPr>
          <a:lstStyle/>
          <a:p>
            <a:r>
              <a:rPr lang="en-US" dirty="0" smtClean="0">
                <a:solidFill>
                  <a:schemeClr val="bg1"/>
                </a:solidFill>
              </a:rPr>
              <a:t>D</a:t>
            </a:r>
            <a:endParaRPr lang="en-US" dirty="0">
              <a:solidFill>
                <a:schemeClr val="bg1"/>
              </a:solidFill>
            </a:endParaRPr>
          </a:p>
        </p:txBody>
      </p:sp>
    </p:spTree>
    <p:extLst>
      <p:ext uri="{BB962C8B-B14F-4D97-AF65-F5344CB8AC3E}">
        <p14:creationId xmlns="" xmlns:p14="http://schemas.microsoft.com/office/powerpoint/2010/main" val="19065364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42506"/>
            <a:ext cx="7514035" cy="961901"/>
          </a:xfrm>
        </p:spPr>
        <p:txBody>
          <a:bodyPr>
            <a:normAutofit fontScale="90000"/>
          </a:bodyPr>
          <a:lstStyle/>
          <a:p>
            <a:pPr algn="l"/>
            <a:r>
              <a:rPr lang="en-US" b="1" dirty="0">
                <a:latin typeface="Times New Roman" charset="0"/>
                <a:ea typeface="Times New Roman" charset="0"/>
                <a:cs typeface="Times New Roman" charset="0"/>
              </a:rPr>
              <a:t>Indications for antenatal </a:t>
            </a:r>
            <a:r>
              <a:rPr lang="en-US" b="1" dirty="0" smtClean="0">
                <a:latin typeface="Times New Roman" charset="0"/>
                <a:ea typeface="Times New Roman" charset="0"/>
                <a:cs typeface="Times New Roman" charset="0"/>
              </a:rPr>
              <a:t>surveillance </a:t>
            </a:r>
            <a:endParaRPr lang="en-US" b="1" dirty="0"/>
          </a:p>
        </p:txBody>
      </p:sp>
      <p:sp>
        <p:nvSpPr>
          <p:cNvPr id="3" name="Text Placeholder 2"/>
          <p:cNvSpPr>
            <a:spLocks noGrp="1"/>
          </p:cNvSpPr>
          <p:nvPr>
            <p:ph type="body" idx="1"/>
          </p:nvPr>
        </p:nvSpPr>
        <p:spPr>
          <a:xfrm>
            <a:off x="1329135" y="1104407"/>
            <a:ext cx="3455391" cy="688769"/>
          </a:xfrm>
        </p:spPr>
        <p:txBody>
          <a:bodyPr/>
          <a:lstStyle/>
          <a:p>
            <a:r>
              <a:rPr lang="en-US" dirty="0">
                <a:latin typeface="Times New Roman" charset="0"/>
                <a:ea typeface="Times New Roman" charset="0"/>
                <a:cs typeface="Times New Roman" charset="0"/>
              </a:rPr>
              <a:t>Fetal </a:t>
            </a:r>
            <a:r>
              <a:rPr lang="en-US" dirty="0" smtClean="0">
                <a:latin typeface="Times New Roman" charset="0"/>
                <a:ea typeface="Times New Roman" charset="0"/>
                <a:cs typeface="Times New Roman" charset="0"/>
              </a:rPr>
              <a:t>Conditions</a:t>
            </a:r>
            <a:endParaRPr lang="en-US" dirty="0">
              <a:latin typeface="Times New Roman" charset="0"/>
              <a:ea typeface="Times New Roman" charset="0"/>
              <a:cs typeface="Times New Roman" charset="0"/>
            </a:endParaRPr>
          </a:p>
        </p:txBody>
      </p:sp>
      <p:sp>
        <p:nvSpPr>
          <p:cNvPr id="4" name="Content Placeholder 3"/>
          <p:cNvSpPr>
            <a:spLocks noGrp="1"/>
          </p:cNvSpPr>
          <p:nvPr>
            <p:ph sz="half" idx="2"/>
          </p:nvPr>
        </p:nvSpPr>
        <p:spPr>
          <a:xfrm>
            <a:off x="1113233" y="1935680"/>
            <a:ext cx="3671292" cy="4453247"/>
          </a:xfrm>
        </p:spPr>
        <p:txBody>
          <a:bodyPr>
            <a:normAutofit/>
          </a:bodyPr>
          <a:lstStyle/>
          <a:p>
            <a:r>
              <a:rPr lang="en-US" sz="2000" dirty="0" smtClean="0">
                <a:latin typeface="Times New Roman" charset="0"/>
                <a:ea typeface="Times New Roman" charset="0"/>
                <a:cs typeface="Times New Roman" charset="0"/>
              </a:rPr>
              <a:t>Decreased </a:t>
            </a:r>
            <a:r>
              <a:rPr lang="en-US" sz="2000" dirty="0">
                <a:latin typeface="Times New Roman" charset="0"/>
                <a:ea typeface="Times New Roman" charset="0"/>
                <a:cs typeface="Times New Roman" charset="0"/>
              </a:rPr>
              <a:t>fetal movement </a:t>
            </a:r>
          </a:p>
          <a:p>
            <a:r>
              <a:rPr lang="en-US" sz="2000" dirty="0" smtClean="0">
                <a:latin typeface="Times New Roman" charset="0"/>
                <a:ea typeface="Times New Roman" charset="0"/>
                <a:cs typeface="Times New Roman" charset="0"/>
              </a:rPr>
              <a:t>Amniotic fluid abnormalities (Oligohydramnios, Polyhydramnios)</a:t>
            </a:r>
            <a:r>
              <a:rPr lang="en-US" sz="2000" dirty="0">
                <a:latin typeface="Times New Roman" charset="0"/>
                <a:ea typeface="Times New Roman" charset="0"/>
                <a:cs typeface="Times New Roman" charset="0"/>
              </a:rPr>
              <a:t> </a:t>
            </a:r>
          </a:p>
          <a:p>
            <a:r>
              <a:rPr lang="en-US" sz="2000" dirty="0" smtClean="0">
                <a:latin typeface="Times New Roman" charset="0"/>
                <a:ea typeface="Times New Roman" charset="0"/>
                <a:cs typeface="Times New Roman" charset="0"/>
              </a:rPr>
              <a:t>Intrauterine </a:t>
            </a:r>
            <a:r>
              <a:rPr lang="en-US" sz="2000" dirty="0">
                <a:latin typeface="Times New Roman" charset="0"/>
                <a:ea typeface="Times New Roman" charset="0"/>
                <a:cs typeface="Times New Roman" charset="0"/>
              </a:rPr>
              <a:t>growth restriction </a:t>
            </a:r>
          </a:p>
          <a:p>
            <a:r>
              <a:rPr lang="en-US" sz="2000" dirty="0" smtClean="0">
                <a:latin typeface="Times New Roman" charset="0"/>
                <a:ea typeface="Times New Roman" charset="0"/>
                <a:cs typeface="Times New Roman" charset="0"/>
              </a:rPr>
              <a:t>Post-term </a:t>
            </a:r>
            <a:r>
              <a:rPr lang="en-US" sz="2000" dirty="0">
                <a:latin typeface="Times New Roman" charset="0"/>
                <a:ea typeface="Times New Roman" charset="0"/>
                <a:cs typeface="Times New Roman" charset="0"/>
              </a:rPr>
              <a:t>pregnancy </a:t>
            </a:r>
          </a:p>
          <a:p>
            <a:r>
              <a:rPr lang="en-US" sz="2000" dirty="0" smtClean="0">
                <a:latin typeface="Times New Roman" charset="0"/>
                <a:ea typeface="Times New Roman" charset="0"/>
                <a:cs typeface="Times New Roman" charset="0"/>
              </a:rPr>
              <a:t>Alloimmunization</a:t>
            </a:r>
            <a:r>
              <a:rPr lang="en-US" sz="2000" dirty="0">
                <a:latin typeface="Times New Roman" charset="0"/>
                <a:ea typeface="Times New Roman" charset="0"/>
                <a:cs typeface="Times New Roman" charset="0"/>
              </a:rPr>
              <a:t> </a:t>
            </a:r>
          </a:p>
          <a:p>
            <a:r>
              <a:rPr lang="en-US" sz="2000" dirty="0" smtClean="0">
                <a:latin typeface="Times New Roman" charset="0"/>
                <a:ea typeface="Times New Roman" charset="0"/>
                <a:cs typeface="Times New Roman" charset="0"/>
              </a:rPr>
              <a:t>Macrosomia</a:t>
            </a:r>
            <a:r>
              <a:rPr lang="en-US" sz="2000" dirty="0">
                <a:latin typeface="Times New Roman" charset="0"/>
                <a:ea typeface="Times New Roman" charset="0"/>
                <a:cs typeface="Times New Roman" charset="0"/>
              </a:rPr>
              <a:t> </a:t>
            </a:r>
          </a:p>
          <a:p>
            <a:r>
              <a:rPr lang="en-US" sz="2000" dirty="0" smtClean="0">
                <a:latin typeface="Times New Roman" charset="0"/>
                <a:ea typeface="Times New Roman" charset="0"/>
                <a:cs typeface="Times New Roman" charset="0"/>
              </a:rPr>
              <a:t>Fetal </a:t>
            </a:r>
            <a:r>
              <a:rPr lang="en-US" sz="2000" dirty="0">
                <a:latin typeface="Times New Roman" charset="0"/>
                <a:ea typeface="Times New Roman" charset="0"/>
                <a:cs typeface="Times New Roman" charset="0"/>
              </a:rPr>
              <a:t>anomalies or aneuploidy </a:t>
            </a:r>
          </a:p>
          <a:p>
            <a:r>
              <a:rPr lang="en-US" sz="2000" dirty="0" smtClean="0">
                <a:latin typeface="Times New Roman" charset="0"/>
                <a:ea typeface="Times New Roman" charset="0"/>
                <a:cs typeface="Times New Roman" charset="0"/>
              </a:rPr>
              <a:t>Multiple </a:t>
            </a:r>
            <a:r>
              <a:rPr lang="en-US" sz="2000" dirty="0">
                <a:latin typeface="Times New Roman" charset="0"/>
                <a:ea typeface="Times New Roman" charset="0"/>
                <a:cs typeface="Times New Roman" charset="0"/>
              </a:rPr>
              <a:t>gestation </a:t>
            </a:r>
          </a:p>
        </p:txBody>
      </p:sp>
      <p:sp>
        <p:nvSpPr>
          <p:cNvPr id="5" name="Text Placeholder 4"/>
          <p:cNvSpPr>
            <a:spLocks noGrp="1"/>
          </p:cNvSpPr>
          <p:nvPr>
            <p:ph type="body" sz="quarter" idx="3"/>
          </p:nvPr>
        </p:nvSpPr>
        <p:spPr>
          <a:xfrm>
            <a:off x="5160366" y="1104407"/>
            <a:ext cx="3466903" cy="688769"/>
          </a:xfrm>
        </p:spPr>
        <p:txBody>
          <a:bodyPr/>
          <a:lstStyle/>
          <a:p>
            <a:r>
              <a:rPr lang="en-US" dirty="0">
                <a:latin typeface="Times New Roman" charset="0"/>
                <a:ea typeface="Times New Roman" charset="0"/>
                <a:cs typeface="Times New Roman" charset="0"/>
              </a:rPr>
              <a:t>Miscellaneous</a:t>
            </a:r>
          </a:p>
        </p:txBody>
      </p:sp>
      <p:sp>
        <p:nvSpPr>
          <p:cNvPr id="6" name="Content Placeholder 5"/>
          <p:cNvSpPr>
            <a:spLocks noGrp="1"/>
          </p:cNvSpPr>
          <p:nvPr>
            <p:ph sz="quarter" idx="4"/>
          </p:nvPr>
        </p:nvSpPr>
        <p:spPr>
          <a:xfrm>
            <a:off x="4955976" y="1935680"/>
            <a:ext cx="3671292" cy="4453247"/>
          </a:xfrm>
        </p:spPr>
        <p:txBody>
          <a:bodyPr>
            <a:normAutofit/>
          </a:bodyPr>
          <a:lstStyle/>
          <a:p>
            <a:r>
              <a:rPr lang="en-US" sz="2000" dirty="0" smtClean="0">
                <a:latin typeface="Times New Roman" charset="0"/>
                <a:ea typeface="Times New Roman" charset="0"/>
                <a:cs typeface="Times New Roman" charset="0"/>
              </a:rPr>
              <a:t>In </a:t>
            </a:r>
            <a:r>
              <a:rPr lang="en-US" sz="2000" dirty="0">
                <a:latin typeface="Times New Roman" charset="0"/>
                <a:ea typeface="Times New Roman" charset="0"/>
                <a:cs typeface="Times New Roman" charset="0"/>
              </a:rPr>
              <a:t>vitro fertilization pregnancy  </a:t>
            </a:r>
          </a:p>
          <a:p>
            <a:r>
              <a:rPr lang="en-US" sz="2000" dirty="0" smtClean="0">
                <a:latin typeface="Times New Roman" charset="0"/>
                <a:ea typeface="Times New Roman" charset="0"/>
                <a:cs typeface="Times New Roman" charset="0"/>
              </a:rPr>
              <a:t>Previous </a:t>
            </a:r>
            <a:r>
              <a:rPr lang="en-US" sz="2000" dirty="0">
                <a:latin typeface="Times New Roman" charset="0"/>
                <a:ea typeface="Times New Roman" charset="0"/>
                <a:cs typeface="Times New Roman" charset="0"/>
              </a:rPr>
              <a:t>stillbirth </a:t>
            </a:r>
          </a:p>
          <a:p>
            <a:r>
              <a:rPr lang="en-US" sz="2000" dirty="0" smtClean="0">
                <a:latin typeface="Times New Roman" charset="0"/>
                <a:ea typeface="Times New Roman" charset="0"/>
                <a:cs typeface="Times New Roman" charset="0"/>
              </a:rPr>
              <a:t>Prior </a:t>
            </a:r>
            <a:r>
              <a:rPr lang="en-US" sz="2000" dirty="0">
                <a:latin typeface="Times New Roman" charset="0"/>
                <a:ea typeface="Times New Roman" charset="0"/>
                <a:cs typeface="Times New Roman" charset="0"/>
              </a:rPr>
              <a:t>neurologic injury </a:t>
            </a:r>
          </a:p>
          <a:p>
            <a:r>
              <a:rPr lang="en-US" sz="2000" dirty="0" smtClean="0">
                <a:latin typeface="Times New Roman" charset="0"/>
                <a:ea typeface="Times New Roman" charset="0"/>
                <a:cs typeface="Times New Roman" charset="0"/>
              </a:rPr>
              <a:t>Previous </a:t>
            </a:r>
            <a:r>
              <a:rPr lang="en-US" sz="2000" dirty="0">
                <a:latin typeface="Times New Roman" charset="0"/>
                <a:ea typeface="Times New Roman" charset="0"/>
                <a:cs typeface="Times New Roman" charset="0"/>
              </a:rPr>
              <a:t>recurrent abruption </a:t>
            </a:r>
          </a:p>
          <a:p>
            <a:r>
              <a:rPr lang="en-US" sz="2000" dirty="0" smtClean="0">
                <a:latin typeface="Times New Roman" charset="0"/>
                <a:ea typeface="Times New Roman" charset="0"/>
                <a:cs typeface="Times New Roman" charset="0"/>
              </a:rPr>
              <a:t>Obesity</a:t>
            </a:r>
            <a:endParaRPr lang="en-US" sz="2000" dirty="0">
              <a:latin typeface="Times New Roman" charset="0"/>
              <a:ea typeface="Times New Roman" charset="0"/>
              <a:cs typeface="Times New Roman" charset="0"/>
            </a:endParaRPr>
          </a:p>
        </p:txBody>
      </p:sp>
    </p:spTree>
    <p:extLst>
      <p:ext uri="{BB962C8B-B14F-4D97-AF65-F5344CB8AC3E}">
        <p14:creationId xmlns="" xmlns:p14="http://schemas.microsoft.com/office/powerpoint/2010/main" val="312113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3" y="213361"/>
            <a:ext cx="7514035" cy="932860"/>
          </a:xfrm>
        </p:spPr>
        <p:txBody>
          <a:bodyPr/>
          <a:lstStyle/>
          <a:p>
            <a:pPr algn="l"/>
            <a:r>
              <a:rPr lang="en-US" b="1" dirty="0"/>
              <a:t>Umbilical artery</a:t>
            </a:r>
            <a:endParaRPr lang="en-US" dirty="0"/>
          </a:p>
        </p:txBody>
      </p:sp>
      <p:sp>
        <p:nvSpPr>
          <p:cNvPr id="3" name="Content Placeholder 2"/>
          <p:cNvSpPr>
            <a:spLocks noGrp="1"/>
          </p:cNvSpPr>
          <p:nvPr>
            <p:ph idx="1"/>
          </p:nvPr>
        </p:nvSpPr>
        <p:spPr>
          <a:xfrm>
            <a:off x="1113233" y="1146221"/>
            <a:ext cx="7514035" cy="4644980"/>
          </a:xfrm>
        </p:spPr>
        <p:txBody>
          <a:bodyPr/>
          <a:lstStyle/>
          <a:p>
            <a:r>
              <a:rPr lang="en-US" dirty="0">
                <a:latin typeface="Times New Roman" charset="0"/>
                <a:ea typeface="Times New Roman" charset="0"/>
                <a:cs typeface="Times New Roman" charset="0"/>
              </a:rPr>
              <a:t>The most important prognostic feature of the umbilical artery waveform is the end-diastolic flow. </a:t>
            </a:r>
            <a:endParaRPr lang="en-US" dirty="0" smtClean="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As </a:t>
            </a:r>
            <a:r>
              <a:rPr lang="en-US" dirty="0">
                <a:latin typeface="Times New Roman" charset="0"/>
                <a:ea typeface="Times New Roman" charset="0"/>
                <a:cs typeface="Times New Roman" charset="0"/>
              </a:rPr>
              <a:t>umbilical artery resistance rises ,diastolic velocities fall and ultimately become absent ( absent end diastolic velocity </a:t>
            </a:r>
            <a:r>
              <a:rPr lang="en-US" b="1" dirty="0">
                <a:latin typeface="Times New Roman" charset="0"/>
                <a:ea typeface="Times New Roman" charset="0"/>
                <a:cs typeface="Times New Roman" charset="0"/>
              </a:rPr>
              <a:t>AEDV</a:t>
            </a:r>
            <a:r>
              <a:rPr lang="en-US" dirty="0" smtClean="0">
                <a:latin typeface="Times New Roman" charset="0"/>
                <a:ea typeface="Times New Roman" charset="0"/>
                <a:cs typeface="Times New Roman" charset="0"/>
              </a:rPr>
              <a:t>).</a:t>
            </a:r>
            <a:endParaRPr lang="en-US" dirty="0">
              <a:latin typeface="Times New Roman" charset="0"/>
              <a:ea typeface="Times New Roman" charset="0"/>
              <a:cs typeface="Times New Roman" charset="0"/>
            </a:endParaRPr>
          </a:p>
          <a:p>
            <a:r>
              <a:rPr lang="en-US" dirty="0">
                <a:latin typeface="Times New Roman" charset="0"/>
                <a:ea typeface="Times New Roman" charset="0"/>
                <a:cs typeface="Times New Roman" charset="0"/>
              </a:rPr>
              <a:t>As resistance rises even further, an elastic component is added, which induces reversed end-diastolic velocity (</a:t>
            </a:r>
            <a:r>
              <a:rPr lang="en-US" b="1" dirty="0">
                <a:latin typeface="Times New Roman" charset="0"/>
                <a:ea typeface="Times New Roman" charset="0"/>
                <a:cs typeface="Times New Roman" charset="0"/>
              </a:rPr>
              <a:t>REDV</a:t>
            </a:r>
            <a:r>
              <a:rPr lang="en-US" dirty="0">
                <a:latin typeface="Times New Roman" charset="0"/>
                <a:ea typeface="Times New Roman" charset="0"/>
                <a:cs typeface="Times New Roman" charset="0"/>
              </a:rPr>
              <a:t>) as the insufficient, rigid placental circulation recoils after being distended by pulse pressure</a:t>
            </a:r>
          </a:p>
          <a:p>
            <a:endParaRPr lang="en-US" dirty="0"/>
          </a:p>
        </p:txBody>
      </p:sp>
    </p:spTree>
    <p:extLst>
      <p:ext uri="{BB962C8B-B14F-4D97-AF65-F5344CB8AC3E}">
        <p14:creationId xmlns="" xmlns:p14="http://schemas.microsoft.com/office/powerpoint/2010/main" val="14236379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206065"/>
            <a:ext cx="7514035" cy="772731"/>
          </a:xfrm>
        </p:spPr>
        <p:txBody>
          <a:bodyPr/>
          <a:lstStyle/>
          <a:p>
            <a:r>
              <a:rPr lang="en-US" b="1" dirty="0"/>
              <a:t>Umbilical artery</a:t>
            </a:r>
            <a:endParaRPr lang="en-US" dirty="0"/>
          </a:p>
        </p:txBody>
      </p:sp>
      <p:pic>
        <p:nvPicPr>
          <p:cNvPr id="5" name="Content Placeholder 4"/>
          <p:cNvPicPr>
            <a:picLocks noGrp="1" noChangeAspect="1"/>
          </p:cNvPicPr>
          <p:nvPr>
            <p:ph sz="half" idx="1"/>
          </p:nvPr>
        </p:nvPicPr>
        <p:blipFill>
          <a:blip r:embed="rId2"/>
          <a:stretch>
            <a:fillRect/>
          </a:stretch>
        </p:blipFill>
        <p:spPr>
          <a:xfrm>
            <a:off x="502276" y="1289158"/>
            <a:ext cx="4186313" cy="5177307"/>
          </a:xfrm>
          <a:prstGeom prst="rect">
            <a:avLst/>
          </a:prstGeom>
        </p:spPr>
      </p:pic>
      <p:pic>
        <p:nvPicPr>
          <p:cNvPr id="7" name="Content Placeholder 6"/>
          <p:cNvPicPr>
            <a:picLocks noGrp="1" noChangeAspect="1"/>
          </p:cNvPicPr>
          <p:nvPr>
            <p:ph sz="half" idx="2"/>
          </p:nvPr>
        </p:nvPicPr>
        <p:blipFill>
          <a:blip r:embed="rId3"/>
          <a:stretch>
            <a:fillRect/>
          </a:stretch>
        </p:blipFill>
        <p:spPr>
          <a:xfrm>
            <a:off x="5036215" y="1300447"/>
            <a:ext cx="4107785" cy="5177307"/>
          </a:xfrm>
          <a:prstGeom prst="rect">
            <a:avLst/>
          </a:prstGeom>
        </p:spPr>
      </p:pic>
      <p:sp>
        <p:nvSpPr>
          <p:cNvPr id="6" name="TextBox 5"/>
          <p:cNvSpPr txBox="1"/>
          <p:nvPr/>
        </p:nvSpPr>
        <p:spPr>
          <a:xfrm>
            <a:off x="1323306" y="6394760"/>
            <a:ext cx="2660981" cy="646331"/>
          </a:xfrm>
          <a:prstGeom prst="rect">
            <a:avLst/>
          </a:prstGeom>
          <a:noFill/>
        </p:spPr>
        <p:txBody>
          <a:bodyPr wrap="square" rtlCol="0">
            <a:spAutoFit/>
          </a:bodyPr>
          <a:lstStyle/>
          <a:p>
            <a:r>
              <a:rPr lang="en-US" dirty="0" smtClean="0">
                <a:solidFill>
                  <a:schemeClr val="bg1"/>
                </a:solidFill>
              </a:rPr>
              <a:t>absent end diastolic flow </a:t>
            </a:r>
            <a:endParaRPr lang="en-US" dirty="0"/>
          </a:p>
        </p:txBody>
      </p:sp>
      <p:sp>
        <p:nvSpPr>
          <p:cNvPr id="8" name="TextBox 7"/>
          <p:cNvSpPr txBox="1"/>
          <p:nvPr/>
        </p:nvSpPr>
        <p:spPr>
          <a:xfrm>
            <a:off x="5979016" y="6418608"/>
            <a:ext cx="2305589" cy="646331"/>
          </a:xfrm>
          <a:prstGeom prst="rect">
            <a:avLst/>
          </a:prstGeom>
          <a:noFill/>
        </p:spPr>
        <p:txBody>
          <a:bodyPr wrap="square" rtlCol="0">
            <a:spAutoFit/>
          </a:bodyPr>
          <a:lstStyle/>
          <a:p>
            <a:r>
              <a:rPr lang="en-US" dirty="0" smtClean="0">
                <a:solidFill>
                  <a:schemeClr val="bg1"/>
                </a:solidFill>
              </a:rPr>
              <a:t>reversed diastolic flow</a:t>
            </a:r>
            <a:endParaRPr lang="en-US" dirty="0">
              <a:solidFill>
                <a:schemeClr val="bg1"/>
              </a:solidFill>
            </a:endParaRPr>
          </a:p>
        </p:txBody>
      </p:sp>
    </p:spTree>
    <p:extLst>
      <p:ext uri="{BB962C8B-B14F-4D97-AF65-F5344CB8AC3E}">
        <p14:creationId xmlns="" xmlns:p14="http://schemas.microsoft.com/office/powerpoint/2010/main" val="9075509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03034"/>
            <a:ext cx="7514035" cy="708337"/>
          </a:xfrm>
        </p:spPr>
        <p:txBody>
          <a:bodyPr/>
          <a:lstStyle/>
          <a:p>
            <a:pPr algn="l"/>
            <a:r>
              <a:rPr lang="en-US" b="1" dirty="0"/>
              <a:t>Umbilical artery</a:t>
            </a:r>
            <a:endParaRPr lang="en-US" dirty="0">
              <a:latin typeface="Times New Roman" charset="0"/>
              <a:ea typeface="Times New Roman" charset="0"/>
              <a:cs typeface="Times New Roman" charset="0"/>
            </a:endParaRPr>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75277990"/>
              </p:ext>
            </p:extLst>
          </p:nvPr>
        </p:nvGraphicFramePr>
        <p:xfrm>
          <a:off x="1113232" y="1287888"/>
          <a:ext cx="6763077" cy="4654425"/>
        </p:xfrm>
        <a:graphic>
          <a:graphicData uri="http://schemas.openxmlformats.org/drawingml/2006/table">
            <a:tbl>
              <a:tblPr firstRow="1" bandRow="1">
                <a:tableStyleId>{5C22544A-7EE6-4342-B048-85BDC9FD1C3A}</a:tableStyleId>
              </a:tblPr>
              <a:tblGrid>
                <a:gridCol w="1878509"/>
                <a:gridCol w="1878509"/>
                <a:gridCol w="3006059"/>
              </a:tblGrid>
              <a:tr h="1063795">
                <a:tc>
                  <a:txBody>
                    <a:bodyPr/>
                    <a:lstStyle/>
                    <a:p>
                      <a:r>
                        <a:rPr lang="en-US" dirty="0" smtClean="0"/>
                        <a:t>abnormality</a:t>
                      </a:r>
                      <a:endParaRPr lang="en-US" dirty="0"/>
                    </a:p>
                  </a:txBody>
                  <a:tcPr marL="68580" marR="6858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lt1"/>
                          </a:solidFill>
                          <a:latin typeface="+mn-lt"/>
                          <a:ea typeface="+mn-ea"/>
                          <a:cs typeface="+mn-cs"/>
                        </a:rPr>
                        <a:t>BPP Frequency</a:t>
                      </a:r>
                      <a:r>
                        <a:rPr lang="en-US" sz="1800" b="1" kern="1200" baseline="30000" dirty="0" smtClean="0">
                          <a:solidFill>
                            <a:schemeClr val="lt1"/>
                          </a:solidFill>
                          <a:latin typeface="+mn-lt"/>
                          <a:ea typeface="+mn-ea"/>
                          <a:cs typeface="+mn-cs"/>
                        </a:rPr>
                        <a:t>	</a:t>
                      </a:r>
                    </a:p>
                    <a:p>
                      <a:endParaRPr lang="en-US" dirty="0"/>
                    </a:p>
                  </a:txBody>
                  <a:tcPr marL="68580" marR="68580"/>
                </a:tc>
                <a:tc>
                  <a:txBody>
                    <a:bodyPr/>
                    <a:lstStyle/>
                    <a:p>
                      <a:r>
                        <a:rPr lang="en-US" sz="1800" b="1" kern="1200" dirty="0" smtClean="0">
                          <a:solidFill>
                            <a:schemeClr val="lt1"/>
                          </a:solidFill>
                          <a:latin typeface="+mn-lt"/>
                          <a:ea typeface="+mn-ea"/>
                          <a:cs typeface="+mn-cs"/>
                        </a:rPr>
                        <a:t>Decision to Deliver</a:t>
                      </a:r>
                      <a:endParaRPr lang="en-US" dirty="0"/>
                    </a:p>
                  </a:txBody>
                  <a:tcPr marL="68580" marR="68580"/>
                </a:tc>
              </a:tr>
              <a:tr h="1063795">
                <a:tc>
                  <a:txBody>
                    <a:bodyPr/>
                    <a:lstStyle/>
                    <a:p>
                      <a:r>
                        <a:rPr lang="en-US" sz="1800" kern="1200" dirty="0" smtClean="0">
                          <a:solidFill>
                            <a:schemeClr val="dk1"/>
                          </a:solidFill>
                          <a:latin typeface="+mn-lt"/>
                          <a:ea typeface="+mn-ea"/>
                          <a:cs typeface="+mn-cs"/>
                        </a:rPr>
                        <a:t>Elevated indices only</a:t>
                      </a:r>
                      <a:endParaRPr lang="en-US" dirty="0"/>
                    </a:p>
                  </a:txBody>
                  <a:tcPr marL="68580" marR="68580"/>
                </a:tc>
                <a:tc>
                  <a:txBody>
                    <a:bodyPr/>
                    <a:lstStyle/>
                    <a:p>
                      <a:r>
                        <a:rPr lang="en-US" sz="1800" kern="1200" dirty="0" smtClean="0">
                          <a:solidFill>
                            <a:schemeClr val="dk1"/>
                          </a:solidFill>
                          <a:latin typeface="+mn-lt"/>
                          <a:ea typeface="+mn-ea"/>
                          <a:cs typeface="+mn-cs"/>
                        </a:rPr>
                        <a:t>Weekly</a:t>
                      </a:r>
                      <a:endParaRPr lang="en-US" dirty="0"/>
                    </a:p>
                  </a:txBody>
                  <a:tcPr marL="68580" marR="6858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mn-lt"/>
                          <a:ea typeface="+mn-ea"/>
                          <a:cs typeface="+mn-cs"/>
                        </a:rPr>
                        <a:t>Abnormal BPP</a:t>
                      </a:r>
                      <a:endParaRPr lang="en-US" sz="1800" kern="1200" baseline="30000" dirty="0" smtClean="0">
                        <a:solidFill>
                          <a:schemeClr val="dk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 or term </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or &gt;36 wk with no fetal growth	</a:t>
                      </a:r>
                    </a:p>
                    <a:p>
                      <a:endParaRPr lang="en-US" dirty="0"/>
                    </a:p>
                  </a:txBody>
                  <a:tcPr marL="68580" marR="68580"/>
                </a:tc>
              </a:tr>
              <a:tr h="1063795">
                <a:tc>
                  <a:txBody>
                    <a:bodyPr/>
                    <a:lstStyle/>
                    <a:p>
                      <a:r>
                        <a:rPr lang="en-US" sz="1800" kern="1200" dirty="0" smtClean="0">
                          <a:solidFill>
                            <a:schemeClr val="dk1"/>
                          </a:solidFill>
                          <a:latin typeface="+mn-lt"/>
                          <a:ea typeface="+mn-ea"/>
                          <a:cs typeface="+mn-cs"/>
                        </a:rPr>
                        <a:t>AEDV</a:t>
                      </a:r>
                      <a:endParaRPr lang="en-US" dirty="0"/>
                    </a:p>
                  </a:txBody>
                  <a:tcPr marL="68580" marR="68580"/>
                </a:tc>
                <a:tc>
                  <a:txBody>
                    <a:bodyPr/>
                    <a:lstStyle/>
                    <a:p>
                      <a:r>
                        <a:rPr lang="en-US" sz="1800" kern="1200" dirty="0" smtClean="0">
                          <a:solidFill>
                            <a:schemeClr val="dk1"/>
                          </a:solidFill>
                          <a:latin typeface="+mn-lt"/>
                          <a:ea typeface="+mn-ea"/>
                          <a:cs typeface="+mn-cs"/>
                        </a:rPr>
                        <a:t>Twice weekly</a:t>
                      </a:r>
                      <a:endParaRPr lang="en-US" dirty="0"/>
                    </a:p>
                  </a:txBody>
                  <a:tcPr marL="68580" marR="68580"/>
                </a:tc>
                <a:tc>
                  <a:txBody>
                    <a:bodyPr/>
                    <a:lstStyle/>
                    <a:p>
                      <a:r>
                        <a:rPr lang="en-US" sz="1800" kern="1200" dirty="0" smtClean="0">
                          <a:solidFill>
                            <a:schemeClr val="dk1"/>
                          </a:solidFill>
                          <a:latin typeface="+mn-lt"/>
                          <a:ea typeface="+mn-ea"/>
                          <a:cs typeface="+mn-cs"/>
                        </a:rPr>
                        <a:t>Abnormal BPP </a:t>
                      </a:r>
                      <a:r>
                        <a:rPr lang="en-US" sz="1800" kern="1200" baseline="0" dirty="0" smtClean="0">
                          <a:solidFill>
                            <a:schemeClr val="dk1"/>
                          </a:solidFill>
                          <a:latin typeface="+mn-lt"/>
                          <a:ea typeface="+mn-ea"/>
                          <a:cs typeface="+mn-cs"/>
                        </a:rPr>
                        <a:t>or &gt;34 wk </a:t>
                      </a:r>
                    </a:p>
                    <a:p>
                      <a:r>
                        <a:rPr lang="en-US" sz="1800" kern="1200" baseline="0" dirty="0" smtClean="0">
                          <a:solidFill>
                            <a:schemeClr val="dk1"/>
                          </a:solidFill>
                          <a:latin typeface="+mn-lt"/>
                          <a:ea typeface="+mn-ea"/>
                          <a:cs typeface="+mn-cs"/>
                        </a:rPr>
                        <a:t>Conversion to REDV	</a:t>
                      </a:r>
                    </a:p>
                    <a:p>
                      <a:endParaRPr lang="en-US" dirty="0"/>
                    </a:p>
                  </a:txBody>
                  <a:tcPr marL="68580" marR="68580"/>
                </a:tc>
              </a:tr>
              <a:tr h="1063795">
                <a:tc>
                  <a:txBody>
                    <a:bodyPr/>
                    <a:lstStyle/>
                    <a:p>
                      <a:r>
                        <a:rPr lang="en-US" sz="1800" kern="1200" dirty="0" smtClean="0">
                          <a:solidFill>
                            <a:schemeClr val="dk1"/>
                          </a:solidFill>
                          <a:latin typeface="+mn-lt"/>
                          <a:ea typeface="+mn-ea"/>
                          <a:cs typeface="+mn-cs"/>
                        </a:rPr>
                        <a:t>REDV</a:t>
                      </a:r>
                      <a:endParaRPr lang="en-US" dirty="0"/>
                    </a:p>
                  </a:txBody>
                  <a:tcPr marL="68580" marR="68580"/>
                </a:tc>
                <a:tc>
                  <a:txBody>
                    <a:bodyPr/>
                    <a:lstStyle/>
                    <a:p>
                      <a:r>
                        <a:rPr lang="en-US" sz="1800" kern="1200" dirty="0" smtClean="0">
                          <a:solidFill>
                            <a:schemeClr val="dk1"/>
                          </a:solidFill>
                          <a:latin typeface="+mn-lt"/>
                          <a:ea typeface="+mn-ea"/>
                          <a:cs typeface="+mn-cs"/>
                        </a:rPr>
                        <a:t>Daily</a:t>
                      </a:r>
                      <a:endParaRPr lang="en-US" dirty="0"/>
                    </a:p>
                  </a:txBody>
                  <a:tcPr marL="68580" marR="6858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mn-lt"/>
                          <a:ea typeface="+mn-ea"/>
                          <a:cs typeface="+mn-cs"/>
                        </a:rPr>
                        <a:t>Any BPP &lt;10/10</a:t>
                      </a:r>
                      <a:r>
                        <a:rPr lang="en-US" sz="1800" kern="1200" baseline="30000" dirty="0" smtClean="0">
                          <a:solidFill>
                            <a:schemeClr val="dk1"/>
                          </a:solidFill>
                          <a:latin typeface="+mn-lt"/>
                          <a:ea typeface="+mn-ea"/>
                          <a:cs typeface="+mn-cs"/>
                        </a:rPr>
                        <a:t> </a:t>
                      </a:r>
                      <a:r>
                        <a:rPr lang="en-US" sz="1800" kern="1200" baseline="0" dirty="0" smtClean="0">
                          <a:solidFill>
                            <a:schemeClr val="dk1"/>
                          </a:solidFill>
                          <a:latin typeface="+mn-lt"/>
                          <a:ea typeface="+mn-ea"/>
                          <a:cs typeface="+mn-cs"/>
                        </a:rPr>
                        <a:t>or &gt;32 wk of dexamethasone given	</a:t>
                      </a:r>
                    </a:p>
                    <a:p>
                      <a:endParaRPr lang="en-US" dirty="0"/>
                    </a:p>
                  </a:txBody>
                  <a:tcPr marL="68580" marR="68580"/>
                </a:tc>
              </a:tr>
            </a:tbl>
          </a:graphicData>
        </a:graphic>
      </p:graphicFrame>
    </p:spTree>
    <p:extLst>
      <p:ext uri="{BB962C8B-B14F-4D97-AF65-F5344CB8AC3E}">
        <p14:creationId xmlns="" xmlns:p14="http://schemas.microsoft.com/office/powerpoint/2010/main" val="11048119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207817"/>
            <a:ext cx="7514035" cy="928256"/>
          </a:xfrm>
        </p:spPr>
        <p:txBody>
          <a:bodyPr>
            <a:normAutofit/>
          </a:bodyPr>
          <a:lstStyle/>
          <a:p>
            <a:r>
              <a:rPr lang="en-US" b="1" dirty="0"/>
              <a:t>Middle cerebral artery</a:t>
            </a:r>
            <a:endParaRPr lang="en-US" dirty="0"/>
          </a:p>
        </p:txBody>
      </p:sp>
      <p:sp>
        <p:nvSpPr>
          <p:cNvPr id="3" name="Content Placeholder 2"/>
          <p:cNvSpPr>
            <a:spLocks noGrp="1"/>
          </p:cNvSpPr>
          <p:nvPr>
            <p:ph sz="half" idx="1"/>
          </p:nvPr>
        </p:nvSpPr>
        <p:spPr>
          <a:xfrm>
            <a:off x="1113235" y="1510145"/>
            <a:ext cx="3671291" cy="4839140"/>
          </a:xfrm>
        </p:spPr>
        <p:txBody>
          <a:bodyPr/>
          <a:lstStyle/>
          <a:p>
            <a:r>
              <a:rPr lang="en-US" dirty="0" smtClean="0">
                <a:latin typeface="Times New Roman" charset="0"/>
                <a:ea typeface="Times New Roman" charset="0"/>
                <a:cs typeface="Times New Roman" charset="0"/>
              </a:rPr>
              <a:t>In the </a:t>
            </a:r>
            <a:r>
              <a:rPr lang="en-US" dirty="0">
                <a:latin typeface="Times New Roman" charset="0"/>
                <a:ea typeface="Times New Roman" charset="0"/>
                <a:cs typeface="Times New Roman" charset="0"/>
              </a:rPr>
              <a:t>compromised fetus, systemic blood flow is redistributed from the periphery to the </a:t>
            </a:r>
            <a:r>
              <a:rPr lang="en-US" dirty="0" smtClean="0">
                <a:latin typeface="Times New Roman" charset="0"/>
                <a:ea typeface="Times New Roman" charset="0"/>
                <a:cs typeface="Times New Roman" charset="0"/>
              </a:rPr>
              <a:t>brain, </a:t>
            </a:r>
            <a:r>
              <a:rPr lang="en-US" dirty="0" smtClean="0">
                <a:latin typeface="Times New Roman" charset="0"/>
                <a:ea typeface="Times New Roman" charset="0"/>
                <a:cs typeface="Times New Roman" charset="0"/>
              </a:rPr>
              <a:t> "</a:t>
            </a:r>
            <a:r>
              <a:rPr lang="en-US" dirty="0">
                <a:latin typeface="Times New Roman" charset="0"/>
                <a:ea typeface="Times New Roman" charset="0"/>
                <a:cs typeface="Times New Roman" charset="0"/>
              </a:rPr>
              <a:t>brain-sparing effect” </a:t>
            </a:r>
            <a:r>
              <a:rPr lang="en-US" dirty="0" smtClean="0">
                <a:latin typeface="Times New Roman" charset="0"/>
                <a:ea typeface="Times New Roman" charset="0"/>
                <a:cs typeface="Times New Roman" charset="0"/>
              </a:rPr>
              <a:t>. Adrenal , heart</a:t>
            </a:r>
            <a:endParaRPr lang="en-US" dirty="0">
              <a:latin typeface="Times New Roman" charset="0"/>
              <a:ea typeface="Times New Roman" charset="0"/>
              <a:cs typeface="Times New Roman" charset="0"/>
            </a:endParaRPr>
          </a:p>
          <a:p>
            <a:endParaRPr lang="en-US" dirty="0" smtClean="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 Doppler </a:t>
            </a:r>
            <a:r>
              <a:rPr lang="en-US" dirty="0">
                <a:latin typeface="Times New Roman" charset="0"/>
                <a:ea typeface="Times New Roman" charset="0"/>
                <a:cs typeface="Times New Roman" charset="0"/>
              </a:rPr>
              <a:t>assessment of the fetal middle cerebral artery peak systolic velocity has emerged as the best tool for predicting fetal anemia in at-risk </a:t>
            </a:r>
            <a:r>
              <a:rPr lang="en-US" dirty="0" smtClean="0">
                <a:latin typeface="Times New Roman" charset="0"/>
                <a:ea typeface="Times New Roman" charset="0"/>
                <a:cs typeface="Times New Roman" charset="0"/>
              </a:rPr>
              <a:t>pregnancies.</a:t>
            </a:r>
            <a:endParaRPr lang="en-US" dirty="0">
              <a:latin typeface="Times New Roman" charset="0"/>
              <a:ea typeface="Times New Roman" charset="0"/>
              <a:cs typeface="Times New Roman" charset="0"/>
            </a:endParaRPr>
          </a:p>
        </p:txBody>
      </p:sp>
      <p:pic>
        <p:nvPicPr>
          <p:cNvPr id="5" name="Content Placeholder 4"/>
          <p:cNvPicPr>
            <a:picLocks noGrp="1" noChangeAspect="1"/>
          </p:cNvPicPr>
          <p:nvPr>
            <p:ph sz="half" idx="2"/>
          </p:nvPr>
        </p:nvPicPr>
        <p:blipFill>
          <a:blip r:embed="rId2"/>
          <a:stretch>
            <a:fillRect/>
          </a:stretch>
        </p:blipFill>
        <p:spPr>
          <a:xfrm>
            <a:off x="5018325" y="2078183"/>
            <a:ext cx="3917856" cy="4271103"/>
          </a:xfrm>
          <a:prstGeom prst="rect">
            <a:avLst/>
          </a:prstGeom>
        </p:spPr>
      </p:pic>
    </p:spTree>
    <p:extLst>
      <p:ext uri="{BB962C8B-B14F-4D97-AF65-F5344CB8AC3E}">
        <p14:creationId xmlns="" xmlns:p14="http://schemas.microsoft.com/office/powerpoint/2010/main" val="9166717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221674"/>
            <a:ext cx="7514035" cy="845126"/>
          </a:xfrm>
        </p:spPr>
        <p:txBody>
          <a:bodyPr/>
          <a:lstStyle/>
          <a:p>
            <a:r>
              <a:rPr lang="en-US" b="1" dirty="0" smtClean="0">
                <a:latin typeface="Times New Roman" charset="0"/>
                <a:ea typeface="Times New Roman" charset="0"/>
                <a:cs typeface="Times New Roman" charset="0"/>
              </a:rPr>
              <a:t>Umbilical Vein</a:t>
            </a:r>
            <a:endParaRPr lang="en-US" b="1" dirty="0">
              <a:latin typeface="Times New Roman" charset="0"/>
              <a:ea typeface="Times New Roman" charset="0"/>
              <a:cs typeface="Times New Roman" charset="0"/>
            </a:endParaRPr>
          </a:p>
        </p:txBody>
      </p:sp>
      <p:sp>
        <p:nvSpPr>
          <p:cNvPr id="3" name="Content Placeholder 2"/>
          <p:cNvSpPr>
            <a:spLocks noGrp="1"/>
          </p:cNvSpPr>
          <p:nvPr>
            <p:ph sz="half" idx="1"/>
          </p:nvPr>
        </p:nvSpPr>
        <p:spPr>
          <a:xfrm>
            <a:off x="1113235" y="1510145"/>
            <a:ext cx="3671291" cy="4821382"/>
          </a:xfrm>
        </p:spPr>
        <p:txBody>
          <a:bodyPr>
            <a:normAutofit lnSpcReduction="10000"/>
          </a:bodyPr>
          <a:lstStyle/>
          <a:p>
            <a:r>
              <a:rPr lang="en-US" sz="2400" dirty="0">
                <a:latin typeface="Times New Roman" charset="0"/>
                <a:ea typeface="Times New Roman" charset="0"/>
                <a:cs typeface="Times New Roman" charset="0"/>
              </a:rPr>
              <a:t>Blood flow in the umbilical vein is continuous in normal pregnancies after 15 weeks of gestation</a:t>
            </a:r>
            <a:r>
              <a:rPr lang="en-US" sz="2400" dirty="0" smtClean="0">
                <a:latin typeface="Times New Roman" charset="0"/>
                <a:ea typeface="Times New Roman" charset="0"/>
                <a:cs typeface="Times New Roman" charset="0"/>
              </a:rPr>
              <a:t>.</a:t>
            </a:r>
          </a:p>
          <a:p>
            <a:r>
              <a:rPr lang="en-US" sz="2400" dirty="0" smtClean="0">
                <a:latin typeface="Times New Roman" charset="0"/>
                <a:ea typeface="Times New Roman" charset="0"/>
                <a:cs typeface="Times New Roman" charset="0"/>
              </a:rPr>
              <a:t> </a:t>
            </a:r>
            <a:r>
              <a:rPr lang="en-US" sz="2400" dirty="0">
                <a:latin typeface="Times New Roman" charset="0"/>
                <a:ea typeface="Times New Roman" charset="0"/>
                <a:cs typeface="Times New Roman" charset="0"/>
              </a:rPr>
              <a:t>In pathological states, such as fetal growth restriction, flow in the umbilical vein may be </a:t>
            </a:r>
            <a:r>
              <a:rPr lang="en-US" sz="2400" b="1" dirty="0">
                <a:latin typeface="Times New Roman" charset="0"/>
                <a:ea typeface="Times New Roman" charset="0"/>
                <a:cs typeface="Times New Roman" charset="0"/>
              </a:rPr>
              <a:t>pulsatile</a:t>
            </a:r>
            <a:r>
              <a:rPr lang="en-US" sz="2400" dirty="0">
                <a:latin typeface="Times New Roman" charset="0"/>
                <a:ea typeface="Times New Roman" charset="0"/>
                <a:cs typeface="Times New Roman" charset="0"/>
              </a:rPr>
              <a:t>, which reflects cardiac dysfunction related to increased afterload</a:t>
            </a:r>
            <a:r>
              <a:rPr lang="en-US" sz="2400" dirty="0" smtClean="0">
                <a:latin typeface="Times New Roman" charset="0"/>
                <a:ea typeface="Times New Roman" charset="0"/>
                <a:cs typeface="Times New Roman" charset="0"/>
              </a:rPr>
              <a:t>.</a:t>
            </a:r>
            <a:endParaRPr lang="en-US" sz="2400" dirty="0">
              <a:latin typeface="Times New Roman" charset="0"/>
              <a:ea typeface="Times New Roman" charset="0"/>
              <a:cs typeface="Times New Roman" charset="0"/>
            </a:endParaRPr>
          </a:p>
        </p:txBody>
      </p:sp>
      <p:pic>
        <p:nvPicPr>
          <p:cNvPr id="5" name="Content Placeholder 4"/>
          <p:cNvPicPr>
            <a:picLocks noGrp="1" noChangeAspect="1"/>
          </p:cNvPicPr>
          <p:nvPr>
            <p:ph sz="half" idx="2"/>
          </p:nvPr>
        </p:nvPicPr>
        <p:blipFill>
          <a:blip r:embed="rId2"/>
          <a:stretch>
            <a:fillRect/>
          </a:stretch>
        </p:blipFill>
        <p:spPr>
          <a:xfrm>
            <a:off x="4784525" y="1510147"/>
            <a:ext cx="4359475" cy="5043055"/>
          </a:xfrm>
          <a:prstGeom prst="rect">
            <a:avLst/>
          </a:prstGeom>
        </p:spPr>
      </p:pic>
    </p:spTree>
    <p:extLst>
      <p:ext uri="{BB962C8B-B14F-4D97-AF65-F5344CB8AC3E}">
        <p14:creationId xmlns="" xmlns:p14="http://schemas.microsoft.com/office/powerpoint/2010/main" val="4315061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80110"/>
            <a:ext cx="7514035" cy="845126"/>
          </a:xfrm>
        </p:spPr>
        <p:txBody>
          <a:bodyPr/>
          <a:lstStyle/>
          <a:p>
            <a:r>
              <a:rPr lang="en-US" b="1" dirty="0">
                <a:latin typeface="Times New Roman" charset="0"/>
                <a:ea typeface="Times New Roman" charset="0"/>
                <a:cs typeface="Times New Roman" charset="0"/>
              </a:rPr>
              <a:t>Ductus Venosus</a:t>
            </a:r>
          </a:p>
        </p:txBody>
      </p:sp>
      <p:sp>
        <p:nvSpPr>
          <p:cNvPr id="3" name="Content Placeholder 2"/>
          <p:cNvSpPr>
            <a:spLocks noGrp="1"/>
          </p:cNvSpPr>
          <p:nvPr>
            <p:ph sz="half" idx="1"/>
          </p:nvPr>
        </p:nvSpPr>
        <p:spPr>
          <a:xfrm>
            <a:off x="1113235" y="1219200"/>
            <a:ext cx="7137148" cy="4987635"/>
          </a:xfrm>
        </p:spPr>
        <p:txBody>
          <a:bodyPr>
            <a:normAutofit/>
          </a:bodyPr>
          <a:lstStyle/>
          <a:p>
            <a:r>
              <a:rPr lang="en-US" sz="2400" dirty="0">
                <a:latin typeface="Times New Roman" charset="0"/>
                <a:ea typeface="Times New Roman" charset="0"/>
                <a:cs typeface="Times New Roman" charset="0"/>
              </a:rPr>
              <a:t>The ductus venosus regulates oxygenated blood in the fetus </a:t>
            </a:r>
            <a:r>
              <a:rPr lang="en-US" sz="2400" dirty="0" smtClean="0">
                <a:latin typeface="Times New Roman" charset="0"/>
                <a:ea typeface="Times New Roman" charset="0"/>
                <a:cs typeface="Times New Roman" charset="0"/>
              </a:rPr>
              <a:t>, and is resistant to alterations in flow except in the most severely growth restricted fetuses.</a:t>
            </a:r>
          </a:p>
          <a:p>
            <a:r>
              <a:rPr lang="en-US" sz="2400" dirty="0">
                <a:latin typeface="Times New Roman" charset="0"/>
                <a:ea typeface="Times New Roman" charset="0"/>
                <a:cs typeface="Times New Roman" charset="0"/>
              </a:rPr>
              <a:t>Ductus venosus deterioration frequently precedes and strongly predicts changes in BPP that require delivery.</a:t>
            </a:r>
            <a:endParaRPr lang="en-US" sz="2400" dirty="0" smtClean="0">
              <a:latin typeface="Times New Roman" charset="0"/>
              <a:ea typeface="Times New Roman" charset="0"/>
              <a:cs typeface="Times New Roman" charset="0"/>
            </a:endParaRPr>
          </a:p>
          <a:p>
            <a:pPr marL="0" indent="0">
              <a:buNone/>
            </a:pPr>
            <a:endParaRPr lang="en-US" sz="2400" dirty="0">
              <a:latin typeface="Times New Roman" charset="0"/>
              <a:ea typeface="Times New Roman" charset="0"/>
              <a:cs typeface="Times New Roman" charset="0"/>
            </a:endParaRPr>
          </a:p>
        </p:txBody>
      </p:sp>
    </p:spTree>
    <p:extLst>
      <p:ext uri="{BB962C8B-B14F-4D97-AF65-F5344CB8AC3E}">
        <p14:creationId xmlns="" xmlns:p14="http://schemas.microsoft.com/office/powerpoint/2010/main" val="11098534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10838"/>
            <a:ext cx="7514035" cy="886691"/>
          </a:xfrm>
        </p:spPr>
        <p:txBody>
          <a:bodyPr/>
          <a:lstStyle/>
          <a:p>
            <a:r>
              <a:rPr lang="en-US" b="1" dirty="0">
                <a:latin typeface="Times New Roman" charset="0"/>
                <a:ea typeface="Times New Roman" charset="0"/>
                <a:cs typeface="Times New Roman" charset="0"/>
              </a:rPr>
              <a:t>Ductus Venosus</a:t>
            </a:r>
            <a:endParaRPr lang="en-US" dirty="0"/>
          </a:p>
        </p:txBody>
      </p:sp>
      <p:pic>
        <p:nvPicPr>
          <p:cNvPr id="5" name="Content Placeholder 4"/>
          <p:cNvPicPr>
            <a:picLocks noGrp="1" noChangeAspect="1"/>
          </p:cNvPicPr>
          <p:nvPr>
            <p:ph sz="half" idx="1"/>
          </p:nvPr>
        </p:nvPicPr>
        <p:blipFill>
          <a:blip r:embed="rId2"/>
          <a:stretch>
            <a:fillRect/>
          </a:stretch>
        </p:blipFill>
        <p:spPr>
          <a:xfrm>
            <a:off x="602673" y="1399311"/>
            <a:ext cx="4021282" cy="5153891"/>
          </a:xfrm>
          <a:prstGeom prst="rect">
            <a:avLst/>
          </a:prstGeom>
        </p:spPr>
      </p:pic>
      <p:pic>
        <p:nvPicPr>
          <p:cNvPr id="6" name="Content Placeholder 5"/>
          <p:cNvPicPr>
            <a:picLocks noGrp="1" noChangeAspect="1"/>
          </p:cNvPicPr>
          <p:nvPr>
            <p:ph sz="half" idx="2"/>
          </p:nvPr>
        </p:nvPicPr>
        <p:blipFill>
          <a:blip r:embed="rId3"/>
          <a:stretch>
            <a:fillRect/>
          </a:stretch>
        </p:blipFill>
        <p:spPr>
          <a:xfrm>
            <a:off x="4738256" y="1399311"/>
            <a:ext cx="4322618" cy="5153891"/>
          </a:xfrm>
          <a:prstGeom prst="rect">
            <a:avLst/>
          </a:prstGeom>
        </p:spPr>
      </p:pic>
      <p:sp>
        <p:nvSpPr>
          <p:cNvPr id="7" name="TextBox 6"/>
          <p:cNvSpPr txBox="1"/>
          <p:nvPr/>
        </p:nvSpPr>
        <p:spPr>
          <a:xfrm>
            <a:off x="7481455" y="1565565"/>
            <a:ext cx="1454727" cy="646331"/>
          </a:xfrm>
          <a:prstGeom prst="rect">
            <a:avLst/>
          </a:prstGeom>
          <a:noFill/>
        </p:spPr>
        <p:txBody>
          <a:bodyPr wrap="square" rtlCol="0">
            <a:spAutoFit/>
          </a:bodyPr>
          <a:lstStyle/>
          <a:p>
            <a:r>
              <a:rPr lang="en-US" dirty="0" smtClean="0">
                <a:solidFill>
                  <a:schemeClr val="bg1"/>
                </a:solidFill>
              </a:rPr>
              <a:t>reversed A wave</a:t>
            </a:r>
            <a:endParaRPr lang="en-US" dirty="0">
              <a:solidFill>
                <a:schemeClr val="bg1"/>
              </a:solidFill>
            </a:endParaRPr>
          </a:p>
        </p:txBody>
      </p:sp>
      <p:sp>
        <p:nvSpPr>
          <p:cNvPr id="8" name="TextBox 7"/>
          <p:cNvSpPr txBox="1"/>
          <p:nvPr/>
        </p:nvSpPr>
        <p:spPr>
          <a:xfrm>
            <a:off x="2566555" y="1399310"/>
            <a:ext cx="2047009" cy="646331"/>
          </a:xfrm>
          <a:prstGeom prst="rect">
            <a:avLst/>
          </a:prstGeom>
          <a:noFill/>
        </p:spPr>
        <p:txBody>
          <a:bodyPr wrap="square" rtlCol="0">
            <a:spAutoFit/>
          </a:bodyPr>
          <a:lstStyle/>
          <a:p>
            <a:r>
              <a:rPr lang="en-US" dirty="0" smtClean="0">
                <a:solidFill>
                  <a:schemeClr val="bg1"/>
                </a:solidFill>
              </a:rPr>
              <a:t>Normal ductus wave form</a:t>
            </a:r>
            <a:endParaRPr lang="en-US" dirty="0">
              <a:solidFill>
                <a:schemeClr val="bg1"/>
              </a:solidFill>
            </a:endParaRPr>
          </a:p>
        </p:txBody>
      </p:sp>
    </p:spTree>
    <p:extLst>
      <p:ext uri="{BB962C8B-B14F-4D97-AF65-F5344CB8AC3E}">
        <p14:creationId xmlns="" xmlns:p14="http://schemas.microsoft.com/office/powerpoint/2010/main" val="13598192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277094"/>
            <a:ext cx="7514035" cy="1080653"/>
          </a:xfrm>
        </p:spPr>
        <p:txBody>
          <a:bodyPr>
            <a:normAutofit fontScale="90000"/>
          </a:bodyPr>
          <a:lstStyle/>
          <a:p>
            <a:pPr algn="l"/>
            <a:r>
              <a:rPr lang="en-US" b="1" dirty="0" smtClean="0">
                <a:latin typeface="Times New Roman" charset="0"/>
                <a:ea typeface="Times New Roman" charset="0"/>
                <a:cs typeface="Times New Roman" charset="0"/>
              </a:rPr>
              <a:t/>
            </a:r>
            <a:br>
              <a:rPr lang="en-US" b="1" dirty="0" smtClean="0">
                <a:latin typeface="Times New Roman" charset="0"/>
                <a:ea typeface="Times New Roman" charset="0"/>
                <a:cs typeface="Times New Roman" charset="0"/>
              </a:rPr>
            </a:br>
            <a:r>
              <a:rPr lang="en-US" b="1" dirty="0" smtClean="0">
                <a:latin typeface="Times New Roman" charset="0"/>
                <a:ea typeface="Times New Roman" charset="0"/>
                <a:cs typeface="Times New Roman" charset="0"/>
              </a:rPr>
              <a:t>Emerging </a:t>
            </a:r>
            <a:r>
              <a:rPr lang="en-US" b="1" dirty="0">
                <a:latin typeface="Times New Roman" charset="0"/>
                <a:ea typeface="Times New Roman" charset="0"/>
                <a:cs typeface="Times New Roman" charset="0"/>
              </a:rPr>
              <a:t>methods</a:t>
            </a:r>
            <a:r>
              <a:rPr lang="en-US" dirty="0">
                <a:latin typeface="Times New Roman" charset="0"/>
                <a:ea typeface="Times New Roman" charset="0"/>
                <a:cs typeface="Times New Roman" charset="0"/>
              </a:rPr>
              <a:t/>
            </a:r>
            <a:br>
              <a:rPr lang="en-US" dirty="0">
                <a:latin typeface="Times New Roman" charset="0"/>
                <a:ea typeface="Times New Roman" charset="0"/>
                <a:cs typeface="Times New Roman" charset="0"/>
              </a:rPr>
            </a:br>
            <a:endParaRPr lang="en-US"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113233" y="1246911"/>
            <a:ext cx="7514035" cy="5056909"/>
          </a:xfrm>
        </p:spPr>
        <p:txBody>
          <a:bodyPr>
            <a:normAutofit/>
          </a:bodyPr>
          <a:lstStyle/>
          <a:p>
            <a:r>
              <a:rPr lang="en-US" b="1" dirty="0" smtClean="0">
                <a:latin typeface="Times New Roman" charset="0"/>
                <a:ea typeface="Times New Roman" charset="0"/>
                <a:cs typeface="Times New Roman" charset="0"/>
              </a:rPr>
              <a:t>Fetal </a:t>
            </a:r>
            <a:r>
              <a:rPr lang="en-US" b="1" dirty="0">
                <a:latin typeface="Times New Roman" charset="0"/>
                <a:ea typeface="Times New Roman" charset="0"/>
                <a:cs typeface="Times New Roman" charset="0"/>
              </a:rPr>
              <a:t>magnetoencephalography </a:t>
            </a:r>
            <a:r>
              <a:rPr lang="en-US" dirty="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 </a:t>
            </a:r>
          </a:p>
          <a:p>
            <a:pPr>
              <a:buFontTx/>
              <a:buChar char="-"/>
            </a:pPr>
            <a:r>
              <a:rPr lang="en-US" dirty="0" smtClean="0">
                <a:latin typeface="Times New Roman" charset="0"/>
                <a:ea typeface="Times New Roman" charset="0"/>
                <a:cs typeface="Times New Roman" charset="0"/>
              </a:rPr>
              <a:t>Allows </a:t>
            </a:r>
            <a:r>
              <a:rPr lang="en-US" dirty="0">
                <a:latin typeface="Times New Roman" charset="0"/>
                <a:ea typeface="Times New Roman" charset="0"/>
                <a:cs typeface="Times New Roman" charset="0"/>
              </a:rPr>
              <a:t>direct assessment of fetal cortical and brainstem function</a:t>
            </a:r>
            <a:r>
              <a:rPr lang="en-US" dirty="0" smtClean="0">
                <a:latin typeface="Times New Roman" charset="0"/>
                <a:ea typeface="Times New Roman" charset="0"/>
                <a:cs typeface="Times New Roman" charset="0"/>
              </a:rPr>
              <a:t>.</a:t>
            </a:r>
          </a:p>
          <a:p>
            <a:pPr>
              <a:buFontTx/>
              <a:buChar char="-"/>
            </a:pPr>
            <a:r>
              <a:rPr lang="en-US" dirty="0" smtClean="0">
                <a:latin typeface="Times New Roman" charset="0"/>
                <a:ea typeface="Times New Roman" charset="0"/>
                <a:cs typeface="Times New Roman" charset="0"/>
              </a:rPr>
              <a:t>Noninvasive </a:t>
            </a:r>
          </a:p>
          <a:p>
            <a:pPr>
              <a:buFontTx/>
              <a:buChar char="-"/>
            </a:pPr>
            <a:r>
              <a:rPr lang="en-US" dirty="0" smtClean="0">
                <a:latin typeface="Times New Roman" charset="0"/>
                <a:ea typeface="Times New Roman" charset="0"/>
                <a:cs typeface="Times New Roman" charset="0"/>
              </a:rPr>
              <a:t>Uses an </a:t>
            </a:r>
            <a:r>
              <a:rPr lang="en-US" dirty="0">
                <a:latin typeface="Times New Roman" charset="0"/>
                <a:ea typeface="Times New Roman" charset="0"/>
                <a:cs typeface="Times New Roman" charset="0"/>
              </a:rPr>
              <a:t>array of ultrasensitive magnetic field </a:t>
            </a:r>
            <a:r>
              <a:rPr lang="en-US" dirty="0" smtClean="0">
                <a:latin typeface="Times New Roman" charset="0"/>
                <a:ea typeface="Times New Roman" charset="0"/>
                <a:cs typeface="Times New Roman" charset="0"/>
              </a:rPr>
              <a:t>detectors, that </a:t>
            </a:r>
            <a:r>
              <a:rPr lang="en-US" dirty="0">
                <a:latin typeface="Times New Roman" charset="0"/>
                <a:ea typeface="Times New Roman" charset="0"/>
                <a:cs typeface="Times New Roman" charset="0"/>
              </a:rPr>
              <a:t>allows direct continuous recording of fetal electrocortical </a:t>
            </a:r>
            <a:r>
              <a:rPr lang="en-US" dirty="0" smtClean="0">
                <a:latin typeface="Times New Roman" charset="0"/>
                <a:ea typeface="Times New Roman" charset="0"/>
                <a:cs typeface="Times New Roman" charset="0"/>
              </a:rPr>
              <a:t>signals</a:t>
            </a:r>
          </a:p>
          <a:p>
            <a:pPr>
              <a:buFontTx/>
              <a:buChar char="-"/>
            </a:pPr>
            <a:r>
              <a:rPr lang="en-US" dirty="0">
                <a:latin typeface="Times New Roman" charset="0"/>
                <a:ea typeface="Times New Roman" charset="0"/>
                <a:cs typeface="Times New Roman" charset="0"/>
              </a:rPr>
              <a:t>can record fetal brain activity in response to auditory and visual stimuli applied to the maternal abdomen.</a:t>
            </a:r>
          </a:p>
          <a:p>
            <a:pPr>
              <a:buFontTx/>
              <a:buChar char="-"/>
            </a:pPr>
            <a:endParaRPr lang="en-US" dirty="0" smtClean="0">
              <a:latin typeface="Times New Roman" charset="0"/>
              <a:ea typeface="Times New Roman" charset="0"/>
              <a:cs typeface="Times New Roman" charset="0"/>
            </a:endParaRPr>
          </a:p>
        </p:txBody>
      </p:sp>
    </p:spTree>
    <p:extLst>
      <p:ext uri="{BB962C8B-B14F-4D97-AF65-F5344CB8AC3E}">
        <p14:creationId xmlns="" xmlns:p14="http://schemas.microsoft.com/office/powerpoint/2010/main" val="470504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4983" y="142506"/>
            <a:ext cx="7514035" cy="743759"/>
          </a:xfrm>
        </p:spPr>
        <p:txBody>
          <a:bodyPr>
            <a:normAutofit/>
          </a:bodyPr>
          <a:lstStyle/>
          <a:p>
            <a:r>
              <a:rPr lang="en-US" sz="3200" b="1" dirty="0" smtClean="0">
                <a:latin typeface="Times New Roman" charset="0"/>
                <a:ea typeface="Times New Roman" charset="0"/>
                <a:cs typeface="Times New Roman" charset="0"/>
              </a:rPr>
              <a:t>When to initiate fetal surveillance</a:t>
            </a:r>
            <a:endParaRPr lang="en-US" sz="3200" b="1" dirty="0">
              <a:latin typeface="Times New Roman" charset="0"/>
              <a:ea typeface="Times New Roman" charset="0"/>
              <a:cs typeface="Times New Roman" charset="0"/>
            </a:endParaRPr>
          </a:p>
        </p:txBody>
      </p:sp>
      <p:sp>
        <p:nvSpPr>
          <p:cNvPr id="3" name="Content Placeholder 2"/>
          <p:cNvSpPr>
            <a:spLocks noGrp="1"/>
          </p:cNvSpPr>
          <p:nvPr>
            <p:ph idx="1"/>
          </p:nvPr>
        </p:nvSpPr>
        <p:spPr>
          <a:xfrm>
            <a:off x="252000" y="717452"/>
            <a:ext cx="8640000" cy="2982351"/>
          </a:xfrm>
        </p:spPr>
        <p:txBody>
          <a:bodyPr anchor="t" anchorCtr="0">
            <a:normAutofit/>
          </a:bodyPr>
          <a:lstStyle/>
          <a:p>
            <a:r>
              <a:rPr lang="en-US" sz="2300" dirty="0" smtClean="0">
                <a:latin typeface="Times New Roman" charset="0"/>
                <a:ea typeface="Times New Roman" charset="0"/>
                <a:cs typeface="Times New Roman" charset="0"/>
              </a:rPr>
              <a:t>The </a:t>
            </a:r>
            <a:r>
              <a:rPr lang="en-US" sz="2300" dirty="0">
                <a:latin typeface="Times New Roman" charset="0"/>
                <a:ea typeface="Times New Roman" charset="0"/>
                <a:cs typeface="Times New Roman" charset="0"/>
              </a:rPr>
              <a:t>American College of Obstetricians and Gynecologists, suggest starting monitoring at </a:t>
            </a:r>
            <a:r>
              <a:rPr lang="en-US" sz="2300" b="1" dirty="0">
                <a:latin typeface="Times New Roman" charset="0"/>
                <a:ea typeface="Times New Roman" charset="0"/>
                <a:cs typeface="Times New Roman" charset="0"/>
              </a:rPr>
              <a:t>32 to 34 </a:t>
            </a:r>
            <a:r>
              <a:rPr lang="en-US" sz="2300" dirty="0">
                <a:latin typeface="Times New Roman" charset="0"/>
                <a:ea typeface="Times New Roman" charset="0"/>
                <a:cs typeface="Times New Roman" charset="0"/>
              </a:rPr>
              <a:t>weeks. </a:t>
            </a:r>
            <a:endParaRPr lang="en-US" sz="2300" dirty="0" smtClean="0">
              <a:latin typeface="Times New Roman" charset="0"/>
              <a:ea typeface="Times New Roman" charset="0"/>
              <a:cs typeface="Times New Roman" charset="0"/>
            </a:endParaRPr>
          </a:p>
          <a:p>
            <a:r>
              <a:rPr lang="en-US" sz="2300" dirty="0" smtClean="0">
                <a:latin typeface="Times New Roman" charset="0"/>
                <a:ea typeface="Times New Roman" charset="0"/>
                <a:cs typeface="Times New Roman" charset="0"/>
              </a:rPr>
              <a:t>If </a:t>
            </a:r>
            <a:r>
              <a:rPr lang="en-US" sz="2300" dirty="0">
                <a:latin typeface="Times New Roman" charset="0"/>
                <a:ea typeface="Times New Roman" charset="0"/>
                <a:cs typeface="Times New Roman" charset="0"/>
              </a:rPr>
              <a:t>the threshold of viability at a tertiary institution is </a:t>
            </a:r>
            <a:r>
              <a:rPr lang="en-US" sz="2300" b="1" dirty="0">
                <a:latin typeface="Times New Roman" charset="0"/>
                <a:ea typeface="Times New Roman" charset="0"/>
                <a:cs typeface="Times New Roman" charset="0"/>
              </a:rPr>
              <a:t>24 </a:t>
            </a:r>
            <a:r>
              <a:rPr lang="en-US" sz="2300" dirty="0">
                <a:latin typeface="Times New Roman" charset="0"/>
                <a:ea typeface="Times New Roman" charset="0"/>
                <a:cs typeface="Times New Roman" charset="0"/>
              </a:rPr>
              <a:t>weeks and the presentation is </a:t>
            </a:r>
            <a:r>
              <a:rPr lang="en-US" sz="2300" dirty="0" smtClean="0">
                <a:latin typeface="Times New Roman" charset="0"/>
                <a:ea typeface="Times New Roman" charset="0"/>
                <a:cs typeface="Times New Roman" charset="0"/>
              </a:rPr>
              <a:t>severe like fetal </a:t>
            </a:r>
            <a:r>
              <a:rPr lang="en-US" sz="2300" dirty="0">
                <a:latin typeface="Times New Roman" charset="0"/>
                <a:ea typeface="Times New Roman" charset="0"/>
                <a:cs typeface="Times New Roman" charset="0"/>
              </a:rPr>
              <a:t>growth restriction, monitoring is likely to be started </a:t>
            </a:r>
            <a:r>
              <a:rPr lang="en-US" sz="2300" dirty="0" smtClean="0">
                <a:latin typeface="Times New Roman" charset="0"/>
                <a:ea typeface="Times New Roman" charset="0"/>
                <a:cs typeface="Times New Roman" charset="0"/>
              </a:rPr>
              <a:t>early.</a:t>
            </a:r>
          </a:p>
          <a:p>
            <a:r>
              <a:rPr lang="en-US" altLang="en-US" sz="2300" dirty="0">
                <a:latin typeface="Times New Roman" charset="0"/>
                <a:ea typeface="Times New Roman" charset="0"/>
                <a:cs typeface="Times New Roman" charset="0"/>
              </a:rPr>
              <a:t>Tests should be repeated at </a:t>
            </a:r>
            <a:r>
              <a:rPr lang="en-US" altLang="en-US" sz="2300" dirty="0" smtClean="0">
                <a:latin typeface="Times New Roman" charset="0"/>
                <a:ea typeface="Times New Roman" charset="0"/>
                <a:cs typeface="Times New Roman" charset="0"/>
              </a:rPr>
              <a:t>least </a:t>
            </a:r>
            <a:r>
              <a:rPr lang="en-US" altLang="en-US" sz="2300" dirty="0">
                <a:solidFill>
                  <a:srgbClr val="FF0000"/>
                </a:solidFill>
                <a:latin typeface="Times New Roman" charset="0"/>
                <a:ea typeface="Times New Roman" charset="0"/>
                <a:cs typeface="Times New Roman" charset="0"/>
              </a:rPr>
              <a:t>weekly</a:t>
            </a:r>
            <a:r>
              <a:rPr lang="en-US" altLang="en-US" sz="2300" dirty="0">
                <a:latin typeface="Times New Roman" charset="0"/>
                <a:ea typeface="Times New Roman" charset="0"/>
                <a:cs typeface="Times New Roman" charset="0"/>
              </a:rPr>
              <a:t> or more frequently according to </a:t>
            </a:r>
            <a:r>
              <a:rPr lang="en-US" altLang="en-US" sz="2300" dirty="0" smtClean="0">
                <a:latin typeface="Times New Roman" charset="0"/>
                <a:ea typeface="Times New Roman" charset="0"/>
                <a:cs typeface="Times New Roman" charset="0"/>
              </a:rPr>
              <a:t>the test and the severity of the condition.</a:t>
            </a:r>
            <a:endParaRPr lang="en-US" sz="2300" dirty="0">
              <a:latin typeface="Times New Roman" charset="0"/>
              <a:ea typeface="Times New Roman" charset="0"/>
              <a:cs typeface="Times New Roman" charset="0"/>
            </a:endParaRPr>
          </a:p>
        </p:txBody>
      </p:sp>
      <p:sp>
        <p:nvSpPr>
          <p:cNvPr id="4" name="Title 1"/>
          <p:cNvSpPr txBox="1">
            <a:spLocks/>
          </p:cNvSpPr>
          <p:nvPr/>
        </p:nvSpPr>
        <p:spPr>
          <a:xfrm>
            <a:off x="384975" y="3523958"/>
            <a:ext cx="8374051" cy="745587"/>
          </a:xfrm>
          <a:prstGeom prst="rect">
            <a:avLst/>
          </a:prstGeom>
          <a:effectLst/>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smtClean="0">
                <a:ln w="3175" cmpd="sng">
                  <a:noFill/>
                </a:ln>
                <a:solidFill>
                  <a:schemeClr val="tx1"/>
                </a:solidFill>
                <a:effectLst/>
                <a:uLnTx/>
                <a:uFillTx/>
                <a:latin typeface="Times New Roman" charset="0"/>
                <a:ea typeface="Times New Roman" charset="0"/>
                <a:cs typeface="Times New Roman" charset="0"/>
              </a:rPr>
              <a:t>Antepartum fetal surveillance methods</a:t>
            </a:r>
            <a:endParaRPr kumimoji="0" lang="en-US" sz="3200" b="1" i="0" u="none" strike="noStrike" kern="1200" cap="none" spc="0" normalizeH="0" baseline="0" noProof="0" dirty="0">
              <a:ln w="3175" cmpd="sng">
                <a:noFill/>
              </a:ln>
              <a:solidFill>
                <a:schemeClr val="tx1"/>
              </a:solidFill>
              <a:effectLst/>
              <a:uLnTx/>
              <a:uFillTx/>
              <a:latin typeface="Times New Roman" charset="0"/>
              <a:ea typeface="Times New Roman" charset="0"/>
              <a:cs typeface="Times New Roman" charset="0"/>
            </a:endParaRPr>
          </a:p>
        </p:txBody>
      </p:sp>
      <p:sp>
        <p:nvSpPr>
          <p:cNvPr id="5" name="Content Placeholder 2"/>
          <p:cNvSpPr txBox="1">
            <a:spLocks/>
          </p:cNvSpPr>
          <p:nvPr/>
        </p:nvSpPr>
        <p:spPr>
          <a:xfrm>
            <a:off x="576775" y="4093699"/>
            <a:ext cx="7752243" cy="2560319"/>
          </a:xfrm>
          <a:prstGeom prst="rect">
            <a:avLst/>
          </a:prstGeom>
        </p:spPr>
        <p:txBody>
          <a:bodyPr vert="horz" lIns="91440" tIns="45720" rIns="91440" bIns="45720" rtlCol="0" anchor="t" anchorCtr="0">
            <a:normAutofit/>
          </a:bodyPr>
          <a:lstStyle/>
          <a:p>
            <a:pPr marL="285750" marR="0" lvl="0" indent="-285750" algn="l" defTabSz="457200" rtl="0" eaLnBrk="1" fontAlgn="auto" latinLnBrk="0" hangingPunct="1">
              <a:lnSpc>
                <a:spcPct val="100000"/>
              </a:lnSpc>
              <a:spcBef>
                <a:spcPts val="0"/>
              </a:spcBef>
              <a:spcAft>
                <a:spcPts val="600"/>
              </a:spcAft>
              <a:buClr>
                <a:schemeClr val="accent1">
                  <a:lumMod val="75000"/>
                </a:schemeClr>
              </a:buClr>
              <a:buSzPct val="145000"/>
              <a:buFont typeface="Arial"/>
              <a:buChar char="•"/>
              <a:tabLst/>
              <a:defRPr/>
            </a:pPr>
            <a:r>
              <a:rPr kumimoji="0" lang="en-US" sz="2400" b="1" i="0" u="none" strike="noStrike" kern="1200" cap="none" spc="0" normalizeH="0" baseline="0" noProof="0" dirty="0" smtClean="0">
                <a:ln>
                  <a:noFill/>
                </a:ln>
                <a:solidFill>
                  <a:schemeClr val="tx1"/>
                </a:solidFill>
                <a:effectLst/>
                <a:uLnTx/>
                <a:uFillTx/>
                <a:latin typeface="Times New Roman" charset="0"/>
                <a:ea typeface="Times New Roman" charset="0"/>
                <a:cs typeface="Times New Roman" charset="0"/>
              </a:rPr>
              <a:t>Fetal movement counting</a:t>
            </a:r>
          </a:p>
          <a:p>
            <a:pPr marL="285750" marR="0" lvl="0" indent="-285750" algn="l" defTabSz="457200" rtl="0" eaLnBrk="1" fontAlgn="auto" latinLnBrk="0" hangingPunct="1">
              <a:lnSpc>
                <a:spcPct val="100000"/>
              </a:lnSpc>
              <a:spcBef>
                <a:spcPts val="0"/>
              </a:spcBef>
              <a:spcAft>
                <a:spcPts val="600"/>
              </a:spcAft>
              <a:buClr>
                <a:schemeClr val="accent1">
                  <a:lumMod val="75000"/>
                </a:schemeClr>
              </a:buClr>
              <a:buSzPct val="145000"/>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Times New Roman" charset="0"/>
                <a:cs typeface="Times New Roman" charset="0"/>
              </a:rPr>
              <a:t>Non Stress Test (NST )</a:t>
            </a:r>
          </a:p>
          <a:p>
            <a:pPr marL="285750" marR="0" lvl="0" indent="-285750" algn="l" defTabSz="457200" rtl="0" eaLnBrk="1" fontAlgn="auto" latinLnBrk="0" hangingPunct="1">
              <a:lnSpc>
                <a:spcPct val="100000"/>
              </a:lnSpc>
              <a:spcBef>
                <a:spcPts val="0"/>
              </a:spcBef>
              <a:spcAft>
                <a:spcPts val="600"/>
              </a:spcAft>
              <a:buClr>
                <a:schemeClr val="accent1">
                  <a:lumMod val="75000"/>
                </a:schemeClr>
              </a:buClr>
              <a:buSzPct val="145000"/>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Times New Roman" charset="0"/>
                <a:cs typeface="Times New Roman" charset="0"/>
              </a:rPr>
              <a:t>Contraction Stress Test (CST )</a:t>
            </a:r>
          </a:p>
          <a:p>
            <a:pPr marL="285750" marR="0" lvl="0" indent="-285750" algn="l" defTabSz="457200" rtl="0" eaLnBrk="1" fontAlgn="auto" latinLnBrk="0" hangingPunct="1">
              <a:lnSpc>
                <a:spcPct val="90000"/>
              </a:lnSpc>
              <a:spcBef>
                <a:spcPts val="0"/>
              </a:spcBef>
              <a:spcAft>
                <a:spcPts val="600"/>
              </a:spcAft>
              <a:buClr>
                <a:schemeClr val="accent1">
                  <a:lumMod val="75000"/>
                </a:schemeClr>
              </a:buClr>
              <a:buSzPct val="145000"/>
              <a:buFont typeface="Arial"/>
              <a:buChar char="•"/>
              <a:tabLst/>
              <a:defRPr/>
            </a:pPr>
            <a:r>
              <a:rPr kumimoji="0" lang="en-US" altLang="en-US" sz="2400" b="0" i="0" u="none" strike="noStrike" kern="1200" cap="none" spc="0" normalizeH="0" baseline="0" noProof="0" dirty="0" smtClean="0">
                <a:ln>
                  <a:noFill/>
                </a:ln>
                <a:solidFill>
                  <a:schemeClr val="tx1"/>
                </a:solidFill>
                <a:effectLst/>
                <a:uLnTx/>
                <a:uFillTx/>
                <a:latin typeface="Times New Roman" charset="0"/>
                <a:ea typeface="Times New Roman" charset="0"/>
                <a:cs typeface="Times New Roman" charset="0"/>
              </a:rPr>
              <a:t>Biophysical Profile (BPP)</a:t>
            </a:r>
          </a:p>
          <a:p>
            <a:pPr marL="285750" marR="0" lvl="0" indent="-285750" algn="l" defTabSz="457200" rtl="0" eaLnBrk="1" fontAlgn="auto" latinLnBrk="0" hangingPunct="1">
              <a:lnSpc>
                <a:spcPct val="90000"/>
              </a:lnSpc>
              <a:spcBef>
                <a:spcPts val="0"/>
              </a:spcBef>
              <a:spcAft>
                <a:spcPts val="600"/>
              </a:spcAft>
              <a:buClr>
                <a:schemeClr val="accent1">
                  <a:lumMod val="75000"/>
                </a:schemeClr>
              </a:buClr>
              <a:buSzPct val="145000"/>
              <a:buFont typeface="Arial"/>
              <a:buChar char="•"/>
              <a:tabLst/>
              <a:defRPr/>
            </a:pPr>
            <a:r>
              <a:rPr kumimoji="0" lang="en-US" altLang="en-US" sz="2400" b="0" i="0" u="none" strike="noStrike" kern="1200" cap="none" spc="0" normalizeH="0" baseline="0" noProof="0" dirty="0" smtClean="0">
                <a:ln>
                  <a:noFill/>
                </a:ln>
                <a:solidFill>
                  <a:schemeClr val="tx1"/>
                </a:solidFill>
                <a:effectLst/>
                <a:uLnTx/>
                <a:uFillTx/>
                <a:latin typeface="Times New Roman" charset="0"/>
                <a:ea typeface="Times New Roman" charset="0"/>
                <a:cs typeface="Times New Roman" charset="0"/>
              </a:rPr>
              <a:t>Modified Biophysical Profile</a:t>
            </a:r>
          </a:p>
          <a:p>
            <a:pPr marL="285750" marR="0" lvl="0" indent="-285750" algn="l" defTabSz="457200" rtl="0" eaLnBrk="1" fontAlgn="auto" latinLnBrk="0" hangingPunct="1">
              <a:lnSpc>
                <a:spcPct val="90000"/>
              </a:lnSpc>
              <a:spcBef>
                <a:spcPts val="0"/>
              </a:spcBef>
              <a:spcAft>
                <a:spcPts val="600"/>
              </a:spcAft>
              <a:buClr>
                <a:schemeClr val="accent1">
                  <a:lumMod val="75000"/>
                </a:schemeClr>
              </a:buClr>
              <a:buSzPct val="145000"/>
              <a:buFont typeface="Arial"/>
              <a:buChar char="•"/>
              <a:tabLst/>
              <a:defRPr/>
            </a:pPr>
            <a:r>
              <a:rPr kumimoji="0" lang="en-US" altLang="en-US" sz="2400" b="0" i="0" u="none" strike="noStrike" kern="1200" cap="none" spc="0" normalizeH="0" baseline="0" noProof="0" dirty="0" smtClean="0">
                <a:ln>
                  <a:noFill/>
                </a:ln>
                <a:solidFill>
                  <a:schemeClr val="tx1"/>
                </a:solidFill>
                <a:effectLst/>
                <a:uLnTx/>
                <a:uFillTx/>
                <a:latin typeface="Times New Roman" charset="0"/>
                <a:ea typeface="Times New Roman" charset="0"/>
                <a:cs typeface="Times New Roman" charset="0"/>
              </a:rPr>
              <a:t>Doppler </a:t>
            </a:r>
            <a:r>
              <a:rPr kumimoji="0" lang="en-US" altLang="en-US" sz="2400" b="0" i="0" u="none" strike="noStrike" kern="1200" cap="none" spc="0" normalizeH="0" baseline="0" noProof="0" dirty="0" err="1" smtClean="0">
                <a:ln>
                  <a:noFill/>
                </a:ln>
                <a:solidFill>
                  <a:schemeClr val="tx1"/>
                </a:solidFill>
                <a:effectLst/>
                <a:uLnTx/>
                <a:uFillTx/>
                <a:latin typeface="Times New Roman" charset="0"/>
                <a:ea typeface="Times New Roman" charset="0"/>
                <a:cs typeface="Times New Roman" charset="0"/>
              </a:rPr>
              <a:t>Velocimetry</a:t>
            </a:r>
            <a:endParaRPr kumimoji="0" lang="en-US" altLang="en-US" sz="2400" b="0" i="0" u="none" strike="noStrike" kern="1200" cap="none" spc="0" normalizeH="0" baseline="0" noProof="0" dirty="0">
              <a:ln>
                <a:noFill/>
              </a:ln>
              <a:solidFill>
                <a:schemeClr val="tx1"/>
              </a:solidFill>
              <a:effectLst/>
              <a:uLnTx/>
              <a:uFillTx/>
              <a:latin typeface="Times New Roman" charset="0"/>
              <a:ea typeface="Times New Roman" charset="0"/>
              <a:cs typeface="Times New Roman" charset="0"/>
            </a:endParaRPr>
          </a:p>
        </p:txBody>
      </p:sp>
    </p:spTree>
    <p:extLst>
      <p:ext uri="{BB962C8B-B14F-4D97-AF65-F5344CB8AC3E}">
        <p14:creationId xmlns="" xmlns:p14="http://schemas.microsoft.com/office/powerpoint/2010/main" val="15719483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217715"/>
            <a:ext cx="7514035" cy="943428"/>
          </a:xfrm>
        </p:spPr>
        <p:txBody>
          <a:bodyPr/>
          <a:lstStyle/>
          <a:p>
            <a:pPr algn="l"/>
            <a:r>
              <a:rPr lang="en-US" b="1" dirty="0" smtClean="0">
                <a:latin typeface="Times New Roman" charset="0"/>
                <a:ea typeface="Times New Roman" charset="0"/>
                <a:cs typeface="Times New Roman" charset="0"/>
              </a:rPr>
              <a:t>Fetal movement count</a:t>
            </a:r>
            <a:endParaRPr lang="en-US" b="1"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113233" y="1393373"/>
            <a:ext cx="7514035" cy="4702629"/>
          </a:xfrm>
        </p:spPr>
        <p:txBody>
          <a:bodyPr/>
          <a:lstStyle/>
          <a:p>
            <a:r>
              <a:rPr lang="en-US" dirty="0" smtClean="0">
                <a:latin typeface="Times New Roman" charset="0"/>
                <a:ea typeface="Times New Roman" charset="0"/>
                <a:cs typeface="Times New Roman" charset="0"/>
              </a:rPr>
              <a:t> </a:t>
            </a:r>
            <a:r>
              <a:rPr lang="en-US" dirty="0">
                <a:latin typeface="Times New Roman" charset="0"/>
                <a:ea typeface="Times New Roman" charset="0"/>
                <a:cs typeface="Times New Roman" charset="0"/>
              </a:rPr>
              <a:t>K</a:t>
            </a:r>
            <a:r>
              <a:rPr lang="en-US" dirty="0" smtClean="0">
                <a:latin typeface="Times New Roman" charset="0"/>
                <a:ea typeface="Times New Roman" charset="0"/>
                <a:cs typeface="Times New Roman" charset="0"/>
              </a:rPr>
              <a:t>ick counts </a:t>
            </a:r>
            <a:r>
              <a:rPr lang="en-US" dirty="0">
                <a:latin typeface="Times New Roman" charset="0"/>
                <a:ea typeface="Times New Roman" charset="0"/>
                <a:cs typeface="Times New Roman" charset="0"/>
              </a:rPr>
              <a:t>are easy to perform, inexpensive, convenient, and keep the patient aware of her </a:t>
            </a:r>
            <a:r>
              <a:rPr lang="en-US" dirty="0" smtClean="0">
                <a:latin typeface="Times New Roman" charset="0"/>
                <a:ea typeface="Times New Roman" charset="0"/>
                <a:cs typeface="Times New Roman" charset="0"/>
              </a:rPr>
              <a:t>fetus </a:t>
            </a:r>
            <a:r>
              <a:rPr lang="en-US" dirty="0">
                <a:latin typeface="Times New Roman" charset="0"/>
                <a:ea typeface="Times New Roman" charset="0"/>
                <a:cs typeface="Times New Roman" charset="0"/>
              </a:rPr>
              <a:t>usual behavioral pattern</a:t>
            </a:r>
            <a:r>
              <a:rPr lang="en-US" dirty="0" smtClean="0">
                <a:latin typeface="Times New Roman" charset="0"/>
                <a:ea typeface="Times New Roman" charset="0"/>
                <a:cs typeface="Times New Roman" charset="0"/>
              </a:rPr>
              <a:t>.</a:t>
            </a:r>
          </a:p>
          <a:p>
            <a:pPr>
              <a:lnSpc>
                <a:spcPct val="90000"/>
              </a:lnSpc>
            </a:pPr>
            <a:r>
              <a:rPr lang="en-US" dirty="0" smtClean="0">
                <a:latin typeface="Times New Roman" charset="0"/>
                <a:ea typeface="Times New Roman" charset="0"/>
                <a:cs typeface="Times New Roman" charset="0"/>
              </a:rPr>
              <a:t> </a:t>
            </a:r>
            <a:r>
              <a:rPr lang="en-US" altLang="en-US" dirty="0">
                <a:latin typeface="Times New Roman" charset="0"/>
                <a:ea typeface="Times New Roman" charset="0"/>
                <a:cs typeface="Times New Roman" charset="0"/>
              </a:rPr>
              <a:t>Maximal activity is between </a:t>
            </a:r>
            <a:r>
              <a:rPr lang="en-US" altLang="en-US" b="1" dirty="0">
                <a:latin typeface="Times New Roman" charset="0"/>
                <a:ea typeface="Times New Roman" charset="0"/>
                <a:cs typeface="Times New Roman" charset="0"/>
              </a:rPr>
              <a:t>28-32 </a:t>
            </a:r>
            <a:r>
              <a:rPr lang="en-US" altLang="en-US" dirty="0">
                <a:latin typeface="Times New Roman" charset="0"/>
                <a:ea typeface="Times New Roman" charset="0"/>
                <a:cs typeface="Times New Roman" charset="0"/>
              </a:rPr>
              <a:t>weeks gestation </a:t>
            </a:r>
            <a:r>
              <a:rPr lang="en-US" altLang="en-US" dirty="0" smtClean="0">
                <a:latin typeface="Times New Roman" charset="0"/>
                <a:ea typeface="Times New Roman" charset="0"/>
                <a:cs typeface="Times New Roman" charset="0"/>
              </a:rPr>
              <a:t>.</a:t>
            </a:r>
            <a:endParaRPr lang="en-US" altLang="en-US" dirty="0">
              <a:latin typeface="Times New Roman" charset="0"/>
              <a:ea typeface="Times New Roman" charset="0"/>
              <a:cs typeface="Times New Roman" charset="0"/>
            </a:endParaRPr>
          </a:p>
          <a:p>
            <a:pPr>
              <a:lnSpc>
                <a:spcPct val="90000"/>
              </a:lnSpc>
            </a:pPr>
            <a:r>
              <a:rPr lang="en-US" altLang="en-US" dirty="0">
                <a:latin typeface="Times New Roman" charset="0"/>
                <a:ea typeface="Times New Roman" charset="0"/>
                <a:cs typeface="Times New Roman" charset="0"/>
              </a:rPr>
              <a:t>Gradual reduction toward </a:t>
            </a:r>
            <a:r>
              <a:rPr lang="en-US" altLang="en-US" dirty="0" smtClean="0">
                <a:latin typeface="Times New Roman" charset="0"/>
                <a:ea typeface="Times New Roman" charset="0"/>
                <a:cs typeface="Times New Roman" charset="0"/>
              </a:rPr>
              <a:t>term:</a:t>
            </a:r>
            <a:endParaRPr lang="en-US" altLang="en-US" dirty="0">
              <a:latin typeface="Times New Roman" charset="0"/>
              <a:ea typeface="Times New Roman" charset="0"/>
              <a:cs typeface="Times New Roman" charset="0"/>
            </a:endParaRPr>
          </a:p>
          <a:p>
            <a:pPr marL="457200" lvl="1" indent="0">
              <a:lnSpc>
                <a:spcPct val="90000"/>
              </a:lnSpc>
              <a:buNone/>
            </a:pPr>
            <a:r>
              <a:rPr lang="en-US" altLang="en-US" sz="2400" dirty="0" smtClean="0">
                <a:latin typeface="Times New Roman" charset="0"/>
                <a:ea typeface="Times New Roman" charset="0"/>
                <a:cs typeface="Times New Roman" charset="0"/>
              </a:rPr>
              <a:t>- due </a:t>
            </a:r>
            <a:r>
              <a:rPr lang="en-US" altLang="en-US" sz="2400" dirty="0">
                <a:latin typeface="Times New Roman" charset="0"/>
                <a:ea typeface="Times New Roman" charset="0"/>
                <a:cs typeface="Times New Roman" charset="0"/>
              </a:rPr>
              <a:t>to the fetus/amniotic fluid volume </a:t>
            </a:r>
            <a:r>
              <a:rPr lang="en-US" altLang="en-US" sz="2400" dirty="0" smtClean="0">
                <a:latin typeface="Times New Roman" charset="0"/>
                <a:ea typeface="Times New Roman" charset="0"/>
                <a:cs typeface="Times New Roman" charset="0"/>
              </a:rPr>
              <a:t>ratio. </a:t>
            </a:r>
            <a:endParaRPr lang="en-US" altLang="en-US" sz="2400" dirty="0">
              <a:latin typeface="Times New Roman" charset="0"/>
              <a:ea typeface="Times New Roman" charset="0"/>
              <a:cs typeface="Times New Roman" charset="0"/>
            </a:endParaRPr>
          </a:p>
          <a:p>
            <a:pPr marL="457200" lvl="1" indent="0">
              <a:lnSpc>
                <a:spcPct val="90000"/>
              </a:lnSpc>
              <a:buNone/>
            </a:pPr>
            <a:r>
              <a:rPr lang="en-US" altLang="en-US" sz="2400" dirty="0" smtClean="0">
                <a:latin typeface="Times New Roman" charset="0"/>
                <a:ea typeface="Times New Roman" charset="0"/>
                <a:cs typeface="Times New Roman" charset="0"/>
              </a:rPr>
              <a:t>- maturing </a:t>
            </a:r>
            <a:r>
              <a:rPr lang="en-US" altLang="en-US" sz="2400" dirty="0">
                <a:latin typeface="Times New Roman" charset="0"/>
                <a:ea typeface="Times New Roman" charset="0"/>
                <a:cs typeface="Times New Roman" charset="0"/>
              </a:rPr>
              <a:t>fetus with longer sleep cycles.</a:t>
            </a:r>
          </a:p>
          <a:p>
            <a:pPr>
              <a:lnSpc>
                <a:spcPct val="90000"/>
              </a:lnSpc>
            </a:pPr>
            <a:r>
              <a:rPr lang="en-US" altLang="en-US" dirty="0">
                <a:latin typeface="Times New Roman" charset="0"/>
                <a:ea typeface="Times New Roman" charset="0"/>
                <a:cs typeface="Times New Roman" charset="0"/>
              </a:rPr>
              <a:t>Highest incidence of fetal movement </a:t>
            </a:r>
            <a:r>
              <a:rPr lang="en-US" altLang="en-US" dirty="0" smtClean="0">
                <a:latin typeface="Times New Roman" charset="0"/>
                <a:ea typeface="Times New Roman" charset="0"/>
                <a:cs typeface="Times New Roman" charset="0"/>
              </a:rPr>
              <a:t>usually occur in </a:t>
            </a:r>
            <a:r>
              <a:rPr lang="en-US" altLang="en-US" dirty="0">
                <a:latin typeface="Times New Roman" charset="0"/>
                <a:ea typeface="Times New Roman" charset="0"/>
                <a:cs typeface="Times New Roman" charset="0"/>
              </a:rPr>
              <a:t>the late evening</a:t>
            </a:r>
            <a:r>
              <a:rPr lang="en-US" altLang="en-US" dirty="0" smtClean="0">
                <a:latin typeface="Times New Roman" charset="0"/>
                <a:ea typeface="Times New Roman" charset="0"/>
                <a:cs typeface="Times New Roman" charset="0"/>
              </a:rPr>
              <a:t>.</a:t>
            </a:r>
            <a:endParaRPr lang="en-US" altLang="en-US" dirty="0">
              <a:latin typeface="Times New Roman" charset="0"/>
              <a:ea typeface="Times New Roman" charset="0"/>
              <a:cs typeface="Times New Roman" charset="0"/>
            </a:endParaRPr>
          </a:p>
        </p:txBody>
      </p:sp>
    </p:spTree>
    <p:extLst>
      <p:ext uri="{BB962C8B-B14F-4D97-AF65-F5344CB8AC3E}">
        <p14:creationId xmlns="" xmlns:p14="http://schemas.microsoft.com/office/powerpoint/2010/main" val="6442069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214316"/>
            <a:ext cx="7514035" cy="914399"/>
          </a:xfrm>
        </p:spPr>
        <p:txBody>
          <a:bodyPr/>
          <a:lstStyle/>
          <a:p>
            <a:pPr algn="l"/>
            <a:r>
              <a:rPr lang="en-US" b="1" dirty="0">
                <a:latin typeface="Times New Roman" charset="0"/>
                <a:ea typeface="Times New Roman" charset="0"/>
                <a:cs typeface="Times New Roman" charset="0"/>
              </a:rPr>
              <a:t>Fetal movement count</a:t>
            </a:r>
            <a:endParaRPr lang="en-US" b="1" dirty="0"/>
          </a:p>
        </p:txBody>
      </p:sp>
      <p:sp>
        <p:nvSpPr>
          <p:cNvPr id="3" name="Content Placeholder 2"/>
          <p:cNvSpPr>
            <a:spLocks noGrp="1"/>
          </p:cNvSpPr>
          <p:nvPr>
            <p:ph idx="1"/>
          </p:nvPr>
        </p:nvSpPr>
        <p:spPr>
          <a:xfrm>
            <a:off x="1113233" y="1285877"/>
            <a:ext cx="7514035" cy="4900613"/>
          </a:xfrm>
        </p:spPr>
        <p:txBody>
          <a:bodyPr/>
          <a:lstStyle/>
          <a:p>
            <a:pPr algn="ctr">
              <a:buNone/>
            </a:pPr>
            <a:r>
              <a:rPr lang="en-US" altLang="en-US" dirty="0">
                <a:latin typeface="Times New Roman" charset="0"/>
                <a:ea typeface="Times New Roman" charset="0"/>
                <a:cs typeface="Times New Roman" charset="0"/>
              </a:rPr>
              <a:t>Chronic </a:t>
            </a:r>
            <a:r>
              <a:rPr lang="en-US" altLang="en-US" dirty="0" smtClean="0">
                <a:latin typeface="Times New Roman" charset="0"/>
                <a:ea typeface="Times New Roman" charset="0"/>
                <a:cs typeface="Times New Roman" charset="0"/>
              </a:rPr>
              <a:t>hypoxia in intra </a:t>
            </a:r>
            <a:r>
              <a:rPr lang="en-US" altLang="en-US" dirty="0" err="1" smtClean="0">
                <a:latin typeface="Times New Roman" charset="0"/>
                <a:ea typeface="Times New Roman" charset="0"/>
                <a:cs typeface="Times New Roman" charset="0"/>
              </a:rPr>
              <a:t>utrine</a:t>
            </a:r>
            <a:r>
              <a:rPr lang="en-US" altLang="en-US" dirty="0" smtClean="0">
                <a:latin typeface="Times New Roman" charset="0"/>
                <a:ea typeface="Times New Roman" charset="0"/>
                <a:cs typeface="Times New Roman" charset="0"/>
              </a:rPr>
              <a:t> life</a:t>
            </a:r>
            <a:endParaRPr lang="en-US" altLang="en-US" dirty="0">
              <a:latin typeface="Times New Roman" charset="0"/>
              <a:ea typeface="Times New Roman" charset="0"/>
              <a:cs typeface="Times New Roman" charset="0"/>
            </a:endParaRPr>
          </a:p>
          <a:p>
            <a:pPr algn="ctr">
              <a:buNone/>
            </a:pPr>
            <a:r>
              <a:rPr lang="en-US" altLang="en-US" dirty="0">
                <a:latin typeface="Times New Roman" charset="0"/>
                <a:ea typeface="Times New Roman" charset="0"/>
                <a:cs typeface="Times New Roman" charset="0"/>
              </a:rPr>
              <a:t>↓</a:t>
            </a:r>
          </a:p>
          <a:p>
            <a:pPr algn="ctr">
              <a:buNone/>
            </a:pPr>
            <a:r>
              <a:rPr lang="en-US" altLang="en-US" dirty="0">
                <a:latin typeface="Times New Roman" charset="0"/>
                <a:ea typeface="Times New Roman" charset="0"/>
                <a:cs typeface="Times New Roman" charset="0"/>
              </a:rPr>
              <a:t>Attempt to reduce oxygen consumption </a:t>
            </a:r>
          </a:p>
          <a:p>
            <a:pPr algn="ctr">
              <a:buNone/>
            </a:pPr>
            <a:r>
              <a:rPr lang="en-US" altLang="en-US" dirty="0">
                <a:latin typeface="Times New Roman" charset="0"/>
                <a:ea typeface="Times New Roman" charset="0"/>
                <a:cs typeface="Times New Roman" charset="0"/>
              </a:rPr>
              <a:t>and </a:t>
            </a:r>
          </a:p>
          <a:p>
            <a:pPr algn="ctr">
              <a:buNone/>
            </a:pPr>
            <a:r>
              <a:rPr lang="en-US" altLang="en-US" dirty="0">
                <a:latin typeface="Times New Roman" charset="0"/>
                <a:ea typeface="Times New Roman" charset="0"/>
                <a:cs typeface="Times New Roman" charset="0"/>
              </a:rPr>
              <a:t>conserve energy</a:t>
            </a:r>
          </a:p>
          <a:p>
            <a:pPr algn="ctr">
              <a:buNone/>
            </a:pPr>
            <a:r>
              <a:rPr lang="en-US" altLang="en-US" dirty="0">
                <a:latin typeface="Times New Roman" charset="0"/>
                <a:ea typeface="Times New Roman" charset="0"/>
                <a:cs typeface="Times New Roman" charset="0"/>
              </a:rPr>
              <a:t>↓</a:t>
            </a:r>
          </a:p>
          <a:p>
            <a:pPr algn="ctr">
              <a:buNone/>
            </a:pPr>
            <a:r>
              <a:rPr lang="en-US" altLang="en-US" dirty="0">
                <a:latin typeface="Times New Roman" charset="0"/>
                <a:ea typeface="Times New Roman" charset="0"/>
                <a:cs typeface="Times New Roman" charset="0"/>
              </a:rPr>
              <a:t>Reduction or cessation of </a:t>
            </a:r>
          </a:p>
          <a:p>
            <a:pPr algn="ctr">
              <a:buNone/>
            </a:pPr>
            <a:r>
              <a:rPr lang="en-US" altLang="en-US" dirty="0">
                <a:latin typeface="Times New Roman" charset="0"/>
                <a:ea typeface="Times New Roman" charset="0"/>
                <a:cs typeface="Times New Roman" charset="0"/>
              </a:rPr>
              <a:t>fetal body movements</a:t>
            </a:r>
            <a:r>
              <a:rPr lang="en-US" altLang="en-US" sz="2800" dirty="0">
                <a:latin typeface="Times New Roman" charset="0"/>
                <a:ea typeface="Times New Roman" charset="0"/>
                <a:cs typeface="Times New Roman" charset="0"/>
              </a:rPr>
              <a:t> </a:t>
            </a:r>
          </a:p>
        </p:txBody>
      </p:sp>
    </p:spTree>
    <p:extLst>
      <p:ext uri="{BB962C8B-B14F-4D97-AF65-F5344CB8AC3E}">
        <p14:creationId xmlns="" xmlns:p14="http://schemas.microsoft.com/office/powerpoint/2010/main" val="18026228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59028"/>
            <a:ext cx="7514035" cy="861391"/>
          </a:xfrm>
        </p:spPr>
        <p:txBody>
          <a:bodyPr/>
          <a:lstStyle/>
          <a:p>
            <a:pPr algn="l"/>
            <a:r>
              <a:rPr lang="en-US" b="1" dirty="0">
                <a:latin typeface="Times New Roman" charset="0"/>
                <a:ea typeface="Times New Roman" charset="0"/>
                <a:cs typeface="Times New Roman" charset="0"/>
              </a:rPr>
              <a:t>Fetal movement count</a:t>
            </a:r>
            <a:endParaRPr lang="en-US" b="1" dirty="0"/>
          </a:p>
        </p:txBody>
      </p:sp>
      <p:sp>
        <p:nvSpPr>
          <p:cNvPr id="3" name="Content Placeholder 2"/>
          <p:cNvSpPr>
            <a:spLocks noGrp="1"/>
          </p:cNvSpPr>
          <p:nvPr>
            <p:ph idx="1"/>
          </p:nvPr>
        </p:nvSpPr>
        <p:spPr>
          <a:xfrm>
            <a:off x="1113233" y="1139687"/>
            <a:ext cx="7514035" cy="5049078"/>
          </a:xfrm>
        </p:spPr>
        <p:txBody>
          <a:bodyPr/>
          <a:lstStyle/>
          <a:p>
            <a:r>
              <a:rPr lang="en-US" dirty="0">
                <a:latin typeface="Times New Roman" charset="0"/>
                <a:ea typeface="Times New Roman" charset="0"/>
                <a:cs typeface="Times New Roman" charset="0"/>
              </a:rPr>
              <a:t>There is no consensus regarding an appropriate definition of  Decreased Fetal Movement (DFM). </a:t>
            </a:r>
          </a:p>
          <a:p>
            <a:r>
              <a:rPr lang="en-US" dirty="0">
                <a:latin typeface="Times New Roman" charset="0"/>
                <a:ea typeface="Times New Roman" charset="0"/>
                <a:cs typeface="Times New Roman" charset="0"/>
              </a:rPr>
              <a:t>This is due to wide biologic variation in normal fetal movement among healthy </a:t>
            </a:r>
            <a:r>
              <a:rPr lang="en-US" dirty="0" smtClean="0">
                <a:latin typeface="Times New Roman" charset="0"/>
                <a:ea typeface="Times New Roman" charset="0"/>
                <a:cs typeface="Times New Roman" charset="0"/>
              </a:rPr>
              <a:t>fetuses </a:t>
            </a:r>
            <a:r>
              <a:rPr lang="en-US" dirty="0">
                <a:latin typeface="Times New Roman" charset="0"/>
                <a:ea typeface="Times New Roman" charset="0"/>
                <a:cs typeface="Times New Roman" charset="0"/>
              </a:rPr>
              <a:t>, as well as the wide variation in maternal perception of fetal activity</a:t>
            </a:r>
            <a:r>
              <a:rPr lang="en-US" dirty="0" smtClean="0">
                <a:latin typeface="Times New Roman" charset="0"/>
                <a:ea typeface="Times New Roman" charset="0"/>
                <a:cs typeface="Times New Roman" charset="0"/>
              </a:rPr>
              <a:t>.</a:t>
            </a:r>
          </a:p>
          <a:p>
            <a:r>
              <a:rPr lang="en-US" dirty="0" smtClean="0">
                <a:latin typeface="Times New Roman" charset="0"/>
                <a:ea typeface="Times New Roman" charset="0"/>
                <a:cs typeface="Times New Roman" charset="0"/>
              </a:rPr>
              <a:t>Reassuring fetal kick count defined as:</a:t>
            </a:r>
          </a:p>
          <a:p>
            <a:pPr marL="0" indent="0">
              <a:buNone/>
            </a:pPr>
            <a:r>
              <a:rPr lang="en-US" dirty="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     -Perception </a:t>
            </a:r>
            <a:r>
              <a:rPr lang="en-US" dirty="0">
                <a:latin typeface="Times New Roman" charset="0"/>
                <a:ea typeface="Times New Roman" charset="0"/>
                <a:cs typeface="Times New Roman" charset="0"/>
              </a:rPr>
              <a:t>of at least </a:t>
            </a:r>
            <a:r>
              <a:rPr lang="en-US" dirty="0">
                <a:solidFill>
                  <a:srgbClr val="C00000"/>
                </a:solidFill>
                <a:latin typeface="Times New Roman" charset="0"/>
                <a:ea typeface="Times New Roman" charset="0"/>
                <a:cs typeface="Times New Roman" charset="0"/>
              </a:rPr>
              <a:t>10 FMs </a:t>
            </a:r>
            <a:r>
              <a:rPr lang="en-US" dirty="0">
                <a:latin typeface="Times New Roman" charset="0"/>
                <a:ea typeface="Times New Roman" charset="0"/>
                <a:cs typeface="Times New Roman" charset="0"/>
              </a:rPr>
              <a:t>during </a:t>
            </a:r>
            <a:r>
              <a:rPr lang="en-US" dirty="0">
                <a:solidFill>
                  <a:srgbClr val="C00000"/>
                </a:solidFill>
                <a:latin typeface="Times New Roman" charset="0"/>
                <a:ea typeface="Times New Roman" charset="0"/>
                <a:cs typeface="Times New Roman" charset="0"/>
              </a:rPr>
              <a:t>12 hours </a:t>
            </a:r>
            <a:r>
              <a:rPr lang="en-US" dirty="0">
                <a:latin typeface="Times New Roman" charset="0"/>
                <a:ea typeface="Times New Roman" charset="0"/>
                <a:cs typeface="Times New Roman" charset="0"/>
              </a:rPr>
              <a:t>of normal maternal </a:t>
            </a:r>
            <a:r>
              <a:rPr lang="en-US" dirty="0" smtClean="0">
                <a:latin typeface="Times New Roman" charset="0"/>
                <a:ea typeface="Times New Roman" charset="0"/>
                <a:cs typeface="Times New Roman" charset="0"/>
              </a:rPr>
              <a:t>activity.</a:t>
            </a:r>
            <a:endParaRPr lang="en-US" dirty="0">
              <a:latin typeface="Times New Roman" charset="0"/>
              <a:ea typeface="Times New Roman" charset="0"/>
              <a:cs typeface="Times New Roman" charset="0"/>
            </a:endParaRPr>
          </a:p>
          <a:p>
            <a:pPr marL="0" indent="0">
              <a:buNone/>
            </a:pPr>
            <a:r>
              <a:rPr lang="en-US" dirty="0" smtClean="0">
                <a:latin typeface="Times New Roman" charset="0"/>
                <a:ea typeface="Times New Roman" charset="0"/>
                <a:cs typeface="Times New Roman" charset="0"/>
              </a:rPr>
              <a:t>      -Perception </a:t>
            </a:r>
            <a:r>
              <a:rPr lang="en-US" dirty="0">
                <a:latin typeface="Times New Roman" charset="0"/>
                <a:ea typeface="Times New Roman" charset="0"/>
                <a:cs typeface="Times New Roman" charset="0"/>
              </a:rPr>
              <a:t>of least </a:t>
            </a:r>
            <a:r>
              <a:rPr lang="en-US" dirty="0">
                <a:solidFill>
                  <a:srgbClr val="C00000"/>
                </a:solidFill>
                <a:latin typeface="Times New Roman" charset="0"/>
                <a:ea typeface="Times New Roman" charset="0"/>
                <a:cs typeface="Times New Roman" charset="0"/>
              </a:rPr>
              <a:t>10 FMs </a:t>
            </a:r>
            <a:r>
              <a:rPr lang="en-US" dirty="0">
                <a:latin typeface="Times New Roman" charset="0"/>
                <a:ea typeface="Times New Roman" charset="0"/>
                <a:cs typeface="Times New Roman" charset="0"/>
              </a:rPr>
              <a:t>over </a:t>
            </a:r>
            <a:r>
              <a:rPr lang="en-US" dirty="0">
                <a:solidFill>
                  <a:srgbClr val="C00000"/>
                </a:solidFill>
                <a:latin typeface="Times New Roman" charset="0"/>
                <a:ea typeface="Times New Roman" charset="0"/>
                <a:cs typeface="Times New Roman" charset="0"/>
              </a:rPr>
              <a:t>2</a:t>
            </a:r>
            <a:r>
              <a:rPr lang="en-US" dirty="0" smtClean="0">
                <a:solidFill>
                  <a:srgbClr val="C00000"/>
                </a:solidFill>
                <a:latin typeface="Times New Roman" charset="0"/>
                <a:ea typeface="Times New Roman" charset="0"/>
                <a:cs typeface="Times New Roman" charset="0"/>
              </a:rPr>
              <a:t> </a:t>
            </a:r>
            <a:r>
              <a:rPr lang="en-US" dirty="0">
                <a:solidFill>
                  <a:srgbClr val="C00000"/>
                </a:solidFill>
                <a:latin typeface="Times New Roman" charset="0"/>
                <a:ea typeface="Times New Roman" charset="0"/>
                <a:cs typeface="Times New Roman" charset="0"/>
              </a:rPr>
              <a:t>hours </a:t>
            </a:r>
            <a:r>
              <a:rPr lang="en-US" dirty="0">
                <a:latin typeface="Times New Roman" charset="0"/>
                <a:ea typeface="Times New Roman" charset="0"/>
                <a:cs typeface="Times New Roman" charset="0"/>
              </a:rPr>
              <a:t>when the mother is at </a:t>
            </a:r>
            <a:r>
              <a:rPr lang="en-US" dirty="0" smtClean="0">
                <a:latin typeface="Times New Roman" charset="0"/>
                <a:ea typeface="Times New Roman" charset="0"/>
                <a:cs typeface="Times New Roman" charset="0"/>
              </a:rPr>
              <a:t>rest.</a:t>
            </a:r>
            <a:endParaRPr lang="en-US" dirty="0">
              <a:latin typeface="Times New Roman" charset="0"/>
              <a:ea typeface="Times New Roman" charset="0"/>
              <a:cs typeface="Times New Roman" charset="0"/>
            </a:endParaRPr>
          </a:p>
          <a:p>
            <a:endParaRPr lang="en-US" dirty="0"/>
          </a:p>
        </p:txBody>
      </p:sp>
    </p:spTree>
    <p:extLst>
      <p:ext uri="{BB962C8B-B14F-4D97-AF65-F5344CB8AC3E}">
        <p14:creationId xmlns="" xmlns:p14="http://schemas.microsoft.com/office/powerpoint/2010/main" val="11987413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200026"/>
            <a:ext cx="7514035" cy="942974"/>
          </a:xfrm>
        </p:spPr>
        <p:txBody>
          <a:bodyPr/>
          <a:lstStyle/>
          <a:p>
            <a:pPr algn="l"/>
            <a:r>
              <a:rPr lang="en-US" b="1" dirty="0">
                <a:latin typeface="Times New Roman" charset="0"/>
                <a:ea typeface="Times New Roman" charset="0"/>
                <a:cs typeface="Times New Roman" charset="0"/>
              </a:rPr>
              <a:t>Fetal movement count</a:t>
            </a:r>
            <a:endParaRPr lang="en-US" b="1" dirty="0"/>
          </a:p>
        </p:txBody>
      </p:sp>
      <p:sp>
        <p:nvSpPr>
          <p:cNvPr id="3" name="Content Placeholder 2"/>
          <p:cNvSpPr>
            <a:spLocks noGrp="1"/>
          </p:cNvSpPr>
          <p:nvPr>
            <p:ph idx="1"/>
          </p:nvPr>
        </p:nvSpPr>
        <p:spPr>
          <a:xfrm>
            <a:off x="1113233" y="1142999"/>
            <a:ext cx="7514035" cy="4132386"/>
          </a:xfrm>
        </p:spPr>
        <p:txBody>
          <a:bodyPr/>
          <a:lstStyle/>
          <a:p>
            <a:r>
              <a:rPr lang="en-US" dirty="0">
                <a:latin typeface="Times New Roman" charset="0"/>
                <a:ea typeface="Times New Roman" charset="0"/>
                <a:cs typeface="Times New Roman" charset="0"/>
              </a:rPr>
              <a:t>women with third trimester DFM </a:t>
            </a:r>
            <a:r>
              <a:rPr lang="en-US" dirty="0" smtClean="0">
                <a:latin typeface="Times New Roman" charset="0"/>
                <a:ea typeface="Times New Roman" charset="0"/>
                <a:cs typeface="Times New Roman" charset="0"/>
              </a:rPr>
              <a:t>are </a:t>
            </a:r>
            <a:r>
              <a:rPr lang="en-US" dirty="0">
                <a:latin typeface="Times New Roman" charset="0"/>
                <a:ea typeface="Times New Roman" charset="0"/>
                <a:cs typeface="Times New Roman" charset="0"/>
              </a:rPr>
              <a:t>more likely to have pregnancies complicated by </a:t>
            </a:r>
            <a:r>
              <a:rPr lang="en-US" b="1" dirty="0">
                <a:latin typeface="Times New Roman" charset="0"/>
                <a:ea typeface="Times New Roman" charset="0"/>
                <a:cs typeface="Times New Roman" charset="0"/>
              </a:rPr>
              <a:t>impaired fetal growth</a:t>
            </a:r>
            <a:r>
              <a:rPr lang="en-US" dirty="0">
                <a:latin typeface="Times New Roman" charset="0"/>
                <a:ea typeface="Times New Roman" charset="0"/>
                <a:cs typeface="Times New Roman" charset="0"/>
              </a:rPr>
              <a:t>, </a:t>
            </a:r>
            <a:r>
              <a:rPr lang="en-US" b="1" dirty="0">
                <a:latin typeface="Times New Roman" charset="0"/>
                <a:ea typeface="Times New Roman" charset="0"/>
                <a:cs typeface="Times New Roman" charset="0"/>
              </a:rPr>
              <a:t>preterm birth</a:t>
            </a:r>
            <a:r>
              <a:rPr lang="en-US" dirty="0">
                <a:latin typeface="Times New Roman" charset="0"/>
                <a:ea typeface="Times New Roman" charset="0"/>
                <a:cs typeface="Times New Roman" charset="0"/>
              </a:rPr>
              <a:t>, </a:t>
            </a:r>
            <a:r>
              <a:rPr lang="en-US" b="1" dirty="0">
                <a:latin typeface="Times New Roman" charset="0"/>
                <a:ea typeface="Times New Roman" charset="0"/>
                <a:cs typeface="Times New Roman" charset="0"/>
              </a:rPr>
              <a:t>neonatal depression</a:t>
            </a:r>
            <a:r>
              <a:rPr lang="en-US" dirty="0">
                <a:latin typeface="Times New Roman" charset="0"/>
                <a:ea typeface="Times New Roman" charset="0"/>
                <a:cs typeface="Times New Roman" charset="0"/>
              </a:rPr>
              <a:t>, </a:t>
            </a:r>
            <a:r>
              <a:rPr lang="en-US" b="1" dirty="0">
                <a:latin typeface="Times New Roman" charset="0"/>
                <a:ea typeface="Times New Roman" charset="0"/>
                <a:cs typeface="Times New Roman" charset="0"/>
              </a:rPr>
              <a:t>emergency delivery</a:t>
            </a:r>
            <a:r>
              <a:rPr lang="en-US" dirty="0">
                <a:latin typeface="Times New Roman" charset="0"/>
                <a:ea typeface="Times New Roman" charset="0"/>
                <a:cs typeface="Times New Roman" charset="0"/>
              </a:rPr>
              <a:t>, and </a:t>
            </a:r>
            <a:r>
              <a:rPr lang="en-US" b="1" dirty="0">
                <a:latin typeface="Times New Roman" charset="0"/>
                <a:ea typeface="Times New Roman" charset="0"/>
                <a:cs typeface="Times New Roman" charset="0"/>
              </a:rPr>
              <a:t>fetal or neonatal death </a:t>
            </a:r>
            <a:r>
              <a:rPr lang="en-US" dirty="0">
                <a:latin typeface="Times New Roman" charset="0"/>
                <a:ea typeface="Times New Roman" charset="0"/>
                <a:cs typeface="Times New Roman" charset="0"/>
              </a:rPr>
              <a:t>than women with normal fetal </a:t>
            </a:r>
            <a:r>
              <a:rPr lang="en-US" dirty="0" smtClean="0">
                <a:latin typeface="Times New Roman" charset="0"/>
                <a:ea typeface="Times New Roman" charset="0"/>
                <a:cs typeface="Times New Roman" charset="0"/>
              </a:rPr>
              <a:t>movement.</a:t>
            </a:r>
          </a:p>
          <a:p>
            <a:r>
              <a:rPr lang="en-US" altLang="en-US" dirty="0">
                <a:latin typeface="Times New Roman" charset="0"/>
                <a:ea typeface="Times New Roman" charset="0"/>
                <a:cs typeface="Times New Roman" charset="0"/>
              </a:rPr>
              <a:t>When stillbirth occurred, movements diminished rapidly and stopped 12 to 24 hours prior to fetal death</a:t>
            </a:r>
          </a:p>
          <a:p>
            <a:endParaRPr lang="en-US" dirty="0">
              <a:latin typeface="Times New Roman" charset="0"/>
              <a:ea typeface="Times New Roman" charset="0"/>
              <a:cs typeface="Times New Roman" charset="0"/>
            </a:endParaRPr>
          </a:p>
        </p:txBody>
      </p:sp>
    </p:spTree>
    <p:extLst>
      <p:ext uri="{BB962C8B-B14F-4D97-AF65-F5344CB8AC3E}">
        <p14:creationId xmlns="" xmlns:p14="http://schemas.microsoft.com/office/powerpoint/2010/main" val="25430477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Parallax</Template>
  <TotalTime>2799</TotalTime>
  <Words>2310</Words>
  <Application>Microsoft Macintosh PowerPoint</Application>
  <PresentationFormat>Letter Paper (8.5x11 in)</PresentationFormat>
  <Paragraphs>368</Paragraphs>
  <Slides>47</Slides>
  <Notes>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Parallax</vt:lpstr>
      <vt:lpstr>Antepartum fetal surveillance</vt:lpstr>
      <vt:lpstr>Introduction</vt:lpstr>
      <vt:lpstr>Indications for antenatal surveillance </vt:lpstr>
      <vt:lpstr>Indications for antenatal surveillance </vt:lpstr>
      <vt:lpstr>When to initiate fetal surveillance</vt:lpstr>
      <vt:lpstr>Fetal movement count</vt:lpstr>
      <vt:lpstr>Fetal movement count</vt:lpstr>
      <vt:lpstr>Fetal movement count</vt:lpstr>
      <vt:lpstr>Fetal movement count</vt:lpstr>
      <vt:lpstr>Antepartum fetal surveillance methods</vt:lpstr>
      <vt:lpstr>Slide 11</vt:lpstr>
      <vt:lpstr>Slide 12</vt:lpstr>
      <vt:lpstr>Non Stress Test (NST)</vt:lpstr>
      <vt:lpstr>The ultrasound probe transmits the fetal heart rate in beats per minute.  Each small vertical square is 5 beats.  Each small horizontal square is 1 minute . </vt:lpstr>
      <vt:lpstr>Non Stress Test (NST)</vt:lpstr>
      <vt:lpstr>Reactive NST</vt:lpstr>
      <vt:lpstr>Reactive NST</vt:lpstr>
      <vt:lpstr>Non reactive NST</vt:lpstr>
      <vt:lpstr>Antepartum fetal surveillance methods</vt:lpstr>
      <vt:lpstr>Contraction stress test ( CST) </vt:lpstr>
      <vt:lpstr>Contraction stress test ( CST) </vt:lpstr>
      <vt:lpstr>Positive CST</vt:lpstr>
      <vt:lpstr>Negative CST</vt:lpstr>
      <vt:lpstr>Antepartum fetal surveillance methods</vt:lpstr>
      <vt:lpstr> Biophysical Profile (BPP) </vt:lpstr>
      <vt:lpstr>Biophysical Profile (BPP)</vt:lpstr>
      <vt:lpstr>Biophysical Profile (BPP)</vt:lpstr>
      <vt:lpstr>Factors Affecting the Biophysical Profile</vt:lpstr>
      <vt:lpstr>Slide 29</vt:lpstr>
      <vt:lpstr>Slide 30</vt:lpstr>
      <vt:lpstr>Slide 31</vt:lpstr>
      <vt:lpstr>Biophysical Profile (BPP)</vt:lpstr>
      <vt:lpstr> Modified Biophysical Profile </vt:lpstr>
      <vt:lpstr>Assessment of amniotic fluid volume</vt:lpstr>
      <vt:lpstr>Assessment of amniotic fluid volume</vt:lpstr>
      <vt:lpstr>Antepartum fetal surveillance methods</vt:lpstr>
      <vt:lpstr> Doppler Velocimetry </vt:lpstr>
      <vt:lpstr>Umbilical artery</vt:lpstr>
      <vt:lpstr>Umbilical artery</vt:lpstr>
      <vt:lpstr>Umbilical artery</vt:lpstr>
      <vt:lpstr>Umbilical artery</vt:lpstr>
      <vt:lpstr>Umbilical artery</vt:lpstr>
      <vt:lpstr>Middle cerebral artery</vt:lpstr>
      <vt:lpstr>Umbilical Vein</vt:lpstr>
      <vt:lpstr>Ductus Venosus</vt:lpstr>
      <vt:lpstr>Ductus Venosus</vt:lpstr>
      <vt:lpstr> Emerging methods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user</cp:lastModifiedBy>
  <cp:revision>99</cp:revision>
  <dcterms:created xsi:type="dcterms:W3CDTF">2016-06-16T08:09:04Z</dcterms:created>
  <dcterms:modified xsi:type="dcterms:W3CDTF">2019-01-08T00:21:49Z</dcterms:modified>
</cp:coreProperties>
</file>