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302" r:id="rId4"/>
    <p:sldId id="303" r:id="rId5"/>
    <p:sldId id="304" r:id="rId6"/>
    <p:sldId id="305" r:id="rId7"/>
    <p:sldId id="299" r:id="rId8"/>
    <p:sldId id="300" r:id="rId9"/>
    <p:sldId id="257" r:id="rId10"/>
    <p:sldId id="293" r:id="rId11"/>
    <p:sldId id="258" r:id="rId12"/>
    <p:sldId id="259" r:id="rId13"/>
    <p:sldId id="294" r:id="rId14"/>
    <p:sldId id="296"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95" r:id="rId32"/>
    <p:sldId id="277" r:id="rId33"/>
    <p:sldId id="278" r:id="rId34"/>
    <p:sldId id="279" r:id="rId35"/>
    <p:sldId id="280" r:id="rId36"/>
    <p:sldId id="281" r:id="rId37"/>
    <p:sldId id="282" r:id="rId38"/>
    <p:sldId id="283" r:id="rId39"/>
    <p:sldId id="306" r:id="rId40"/>
    <p:sldId id="284" r:id="rId41"/>
    <p:sldId id="285" r:id="rId42"/>
    <p:sldId id="286" r:id="rId43"/>
    <p:sldId id="297" r:id="rId44"/>
    <p:sldId id="298" r:id="rId45"/>
    <p:sldId id="287" r:id="rId46"/>
    <p:sldId id="288" r:id="rId47"/>
    <p:sldId id="289" r:id="rId48"/>
    <p:sldId id="291" r:id="rId49"/>
    <p:sldId id="307" r:id="rId50"/>
    <p:sldId id="308" r:id="rId51"/>
    <p:sldId id="309" r:id="rId52"/>
    <p:sldId id="310" r:id="rId53"/>
    <p:sldId id="2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34" autoAdjust="0"/>
  </p:normalViewPr>
  <p:slideViewPr>
    <p:cSldViewPr snapToGrid="0">
      <p:cViewPr varScale="1">
        <p:scale>
          <a:sx n="74" d="100"/>
          <a:sy n="74"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669684-377D-4561-925E-468B3A51411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79214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69684-377D-4561-925E-468B3A51411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405282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69684-377D-4561-925E-468B3A51411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64195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669684-377D-4561-925E-468B3A51411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2691056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669684-377D-4561-925E-468B3A514111}" type="datetimeFigureOut">
              <a:rPr lang="en-US" smtClean="0"/>
              <a:t>10/12/2019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85029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669684-377D-4561-925E-468B3A51411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201469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669684-377D-4561-925E-468B3A514111}" type="datetimeFigureOut">
              <a:rPr lang="en-US" smtClean="0"/>
              <a:t>10/12/2019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5803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669684-377D-4561-925E-468B3A514111}" type="datetimeFigureOut">
              <a:rPr lang="en-US" smtClean="0"/>
              <a:t>10/12/2019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770290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69684-377D-4561-925E-468B3A514111}" type="datetimeFigureOut">
              <a:rPr lang="en-US" smtClean="0"/>
              <a:t>10/12/2019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82092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69684-377D-4561-925E-468B3A51411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4448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669684-377D-4561-925E-468B3A514111}" type="datetimeFigureOut">
              <a:rPr lang="en-US" smtClean="0"/>
              <a:t>10/12/2019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0B7CC1-21C7-4156-92A4-F4DCAA7AAC03}" type="slidenum">
              <a:rPr lang="en-US" smtClean="0"/>
              <a:t>‹#›</a:t>
            </a:fld>
            <a:endParaRPr lang="en-US"/>
          </a:p>
        </p:txBody>
      </p:sp>
    </p:spTree>
    <p:extLst>
      <p:ext uri="{BB962C8B-B14F-4D97-AF65-F5344CB8AC3E}">
        <p14:creationId xmlns:p14="http://schemas.microsoft.com/office/powerpoint/2010/main" val="1113901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69684-377D-4561-925E-468B3A514111}" type="datetimeFigureOut">
              <a:rPr lang="en-US" smtClean="0"/>
              <a:t>10/12/2019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B7CC1-21C7-4156-92A4-F4DCAA7AAC03}" type="slidenum">
              <a:rPr lang="en-US" smtClean="0"/>
              <a:t>‹#›</a:t>
            </a:fld>
            <a:endParaRPr lang="en-US"/>
          </a:p>
        </p:txBody>
      </p:sp>
    </p:spTree>
    <p:extLst>
      <p:ext uri="{BB962C8B-B14F-4D97-AF65-F5344CB8AC3E}">
        <p14:creationId xmlns:p14="http://schemas.microsoft.com/office/powerpoint/2010/main" val="275398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jo/url?sa=i&amp;rct=j&amp;q=&amp;esrc=s&amp;frm=1&amp;source=images&amp;cd=&amp;cad=rja&amp;uact=8&amp;ved=0CAcQjRw&amp;url=https://blogpinali.wordpress.com/2012/04/&amp;ei=424_VJzVOY_faqaYgaAJ&amp;bvm=bv.77648437,d.d2s&amp;psig=AFQjCNGkURC-lMUmYdBcES1Rutz2bBS-qw&amp;ust=1413529658684730"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ncbi.nlm.nih.gov/pubmedhealth/PMH0001457/figure/A000420.B1116/?report=objectonly"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sz="4800" b="1" dirty="0"/>
              <a:t>The </a:t>
            </a:r>
            <a:r>
              <a:rPr lang="en-US" sz="4800" b="1" dirty="0" smtClean="0"/>
              <a:t>Musculoskeletal System</a:t>
            </a:r>
            <a:endParaRPr lang="en-US" sz="4800" b="1" dirty="0"/>
          </a:p>
        </p:txBody>
      </p:sp>
      <p:sp>
        <p:nvSpPr>
          <p:cNvPr id="5" name="Subtitle 4"/>
          <p:cNvSpPr>
            <a:spLocks noGrp="1"/>
          </p:cNvSpPr>
          <p:nvPr>
            <p:ph type="subTitle" idx="1"/>
          </p:nvPr>
        </p:nvSpPr>
        <p:spPr/>
        <p:txBody>
          <a:bodyPr/>
          <a:lstStyle/>
          <a:p>
            <a:r>
              <a:rPr lang="en-US" dirty="0" smtClean="0"/>
              <a:t>Dr. Omar Hamdan M.D, Anatomical Pathology</a:t>
            </a:r>
          </a:p>
          <a:p>
            <a:r>
              <a:rPr lang="en-US" dirty="0" smtClean="0"/>
              <a:t>Medical terminology lectures</a:t>
            </a:r>
          </a:p>
          <a:p>
            <a:r>
              <a:rPr lang="en-US" dirty="0" smtClean="0"/>
              <a:t>2019</a:t>
            </a:r>
          </a:p>
        </p:txBody>
      </p:sp>
      <p:pic>
        <p:nvPicPr>
          <p:cNvPr id="4" name="Picture 3"/>
          <p:cNvPicPr>
            <a:picLocks noChangeAspect="1"/>
          </p:cNvPicPr>
          <p:nvPr/>
        </p:nvPicPr>
        <p:blipFill rotWithShape="1">
          <a:blip r:embed="rId2"/>
          <a:srcRect l="53620" t="35615" r="19515" b="22573"/>
          <a:stretch/>
        </p:blipFill>
        <p:spPr>
          <a:xfrm>
            <a:off x="9262281" y="3732663"/>
            <a:ext cx="2081284" cy="2149523"/>
          </a:xfrm>
          <a:prstGeom prst="rect">
            <a:avLst/>
          </a:prstGeom>
        </p:spPr>
      </p:pic>
    </p:spTree>
    <p:extLst>
      <p:ext uri="{BB962C8B-B14F-4D97-AF65-F5344CB8AC3E}">
        <p14:creationId xmlns:p14="http://schemas.microsoft.com/office/powerpoint/2010/main" val="3813879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3135" t="21479" r="34067" b="6645"/>
          <a:stretch/>
        </p:blipFill>
        <p:spPr>
          <a:xfrm>
            <a:off x="2565779" y="341193"/>
            <a:ext cx="6155139" cy="6353033"/>
          </a:xfrm>
          <a:prstGeom prst="rect">
            <a:avLst/>
          </a:prstGeom>
        </p:spPr>
      </p:pic>
    </p:spTree>
    <p:extLst>
      <p:ext uri="{BB962C8B-B14F-4D97-AF65-F5344CB8AC3E}">
        <p14:creationId xmlns:p14="http://schemas.microsoft.com/office/powerpoint/2010/main" val="305511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9550" y="302070"/>
            <a:ext cx="8534400" cy="505968"/>
          </a:xfrm>
        </p:spPr>
        <p:txBody>
          <a:bodyPr/>
          <a:lstStyle/>
          <a:p>
            <a:pPr algn="ctr">
              <a:defRPr/>
            </a:pPr>
            <a:r>
              <a:rPr lang="en-US" sz="2900" b="1" dirty="0">
                <a:latin typeface="Times New Roman" panose="02020603050405020304" pitchFamily="18" charset="0"/>
                <a:cs typeface="Times New Roman" panose="02020603050405020304" pitchFamily="18" charset="0"/>
              </a:rPr>
              <a:t>Axial skeleton</a:t>
            </a:r>
          </a:p>
        </p:txBody>
      </p:sp>
      <p:sp>
        <p:nvSpPr>
          <p:cNvPr id="2" name="Slide Number Placeholder 1"/>
          <p:cNvSpPr>
            <a:spLocks noGrp="1"/>
          </p:cNvSpPr>
          <p:nvPr>
            <p:ph type="sldNum" sz="quarter" idx="12"/>
          </p:nvPr>
        </p:nvSpPr>
        <p:spPr/>
        <p:txBody>
          <a:bodyPr/>
          <a:lstStyle/>
          <a:p>
            <a:pPr>
              <a:defRPr/>
            </a:pPr>
            <a:fld id="{F648AC3C-FFBA-4DB3-A5B7-CBBF11CCD480}" type="slidenum">
              <a:rPr lang="en-US" altLang="en-US"/>
              <a:pPr>
                <a:defRPr/>
              </a:pPr>
              <a:t>11</a:t>
            </a:fld>
            <a:endParaRPr lang="en-US" altLang="en-US"/>
          </a:p>
        </p:txBody>
      </p:sp>
      <p:pic>
        <p:nvPicPr>
          <p:cNvPr id="9220" name="Picture 2"/>
          <p:cNvPicPr>
            <a:picLocks noChangeAspect="1"/>
          </p:cNvPicPr>
          <p:nvPr/>
        </p:nvPicPr>
        <p:blipFill>
          <a:blip r:embed="rId2">
            <a:extLst>
              <a:ext uri="{28A0092B-C50C-407E-A947-70E740481C1C}">
                <a14:useLocalDpi xmlns:a14="http://schemas.microsoft.com/office/drawing/2010/main" val="0"/>
              </a:ext>
            </a:extLst>
          </a:blip>
          <a:srcRect l="5000" t="12946" r="61665" b="20357"/>
          <a:stretch>
            <a:fillRect/>
          </a:stretch>
        </p:blipFill>
        <p:spPr bwMode="auto">
          <a:xfrm>
            <a:off x="4375150" y="808038"/>
            <a:ext cx="5638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8337" y="808038"/>
            <a:ext cx="3200400" cy="3140075"/>
          </a:xfrm>
          <a:prstGeom prst="rect">
            <a:avLst/>
          </a:prstGeom>
          <a:solidFill>
            <a:schemeClr val="bg1"/>
          </a:solidFill>
          <a:ln>
            <a:solidFill>
              <a:schemeClr val="bg2">
                <a:lumMod val="10000"/>
              </a:schemeClr>
            </a:solidFill>
          </a:ln>
        </p:spPr>
        <p:txBody>
          <a:bodyPr>
            <a:spAutoFit/>
          </a:bodyPr>
          <a:lstStyle/>
          <a:p>
            <a:pPr marL="285750" indent="-285750">
              <a:buFont typeface="Arial" panose="020B0604020202020204" pitchFamily="34" charset="0"/>
              <a:buChar char="•"/>
              <a:defRPr/>
            </a:pPr>
            <a:r>
              <a:rPr lang="en-US" dirty="0">
                <a:latin typeface="Comic Sans MS" pitchFamily="66" charset="0"/>
              </a:rPr>
              <a:t>The axial skeleton forms the body’s vertical axis. It includes bones of the skull, vertebral column, and rib cage.</a:t>
            </a:r>
          </a:p>
          <a:p>
            <a:pPr marL="285750" indent="-285750">
              <a:buFont typeface="Arial" panose="020B0604020202020204" pitchFamily="34" charset="0"/>
              <a:buChar char="•"/>
              <a:defRPr/>
            </a:pPr>
            <a:r>
              <a:rPr lang="en-US" dirty="0">
                <a:latin typeface="Comic Sans MS" pitchFamily="66" charset="0"/>
              </a:rPr>
              <a:t>There are 74 bones in the head and torso; head’s bones also include 6 bones of the middle ear, </a:t>
            </a:r>
            <a:r>
              <a:rPr lang="en-US" b="1" dirty="0">
                <a:latin typeface="Comic Sans MS" pitchFamily="66" charset="0"/>
              </a:rPr>
              <a:t>for a total of 80 bones</a:t>
            </a:r>
            <a:endParaRPr lang="en-US" b="1" dirty="0"/>
          </a:p>
        </p:txBody>
      </p:sp>
    </p:spTree>
    <p:extLst>
      <p:ext uri="{BB962C8B-B14F-4D97-AF65-F5344CB8AC3E}">
        <p14:creationId xmlns:p14="http://schemas.microsoft.com/office/powerpoint/2010/main" val="1575778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عنوان 1"/>
          <p:cNvSpPr>
            <a:spLocks noGrp="1"/>
          </p:cNvSpPr>
          <p:nvPr>
            <p:ph type="title"/>
          </p:nvPr>
        </p:nvSpPr>
        <p:spPr>
          <a:ln>
            <a:noFill/>
          </a:ln>
        </p:spPr>
        <p:txBody>
          <a:bodyPr/>
          <a:lstStyle/>
          <a:p>
            <a:pPr>
              <a:defRPr/>
            </a:pPr>
            <a:r>
              <a:rPr lang="en-US" altLang="en-US" sz="2900" b="1" dirty="0">
                <a:latin typeface="Times New Roman" panose="02020603050405020304" pitchFamily="18" charset="0"/>
                <a:cs typeface="Times New Roman" panose="02020603050405020304" pitchFamily="18" charset="0"/>
              </a:rPr>
              <a:t>Axial skeleton</a:t>
            </a:r>
            <a:endParaRPr lang="ar-SA" altLang="en-US" sz="2900" b="1" dirty="0">
              <a:latin typeface="Times New Roman" panose="02020603050405020304" pitchFamily="18" charset="0"/>
            </a:endParaRPr>
          </a:p>
        </p:txBody>
      </p:sp>
      <p:sp>
        <p:nvSpPr>
          <p:cNvPr id="8195" name="عنصر نائب للمحتوى 2"/>
          <p:cNvSpPr>
            <a:spLocks noGrp="1"/>
          </p:cNvSpPr>
          <p:nvPr>
            <p:ph idx="1"/>
          </p:nvPr>
        </p:nvSpPr>
        <p:spPr>
          <a:xfrm>
            <a:off x="504967" y="1433014"/>
            <a:ext cx="10848833" cy="5186149"/>
          </a:xfrm>
        </p:spPr>
        <p:txBody>
          <a:bodyPr rtlCol="0">
            <a:normAutofit fontScale="92500" lnSpcReduction="10000"/>
          </a:bodyPr>
          <a:lstStyle/>
          <a:p>
            <a:pPr marL="0" indent="0">
              <a:buClr>
                <a:schemeClr val="accent1">
                  <a:lumMod val="75000"/>
                </a:schemeClr>
              </a:buClr>
              <a:buNone/>
              <a:defRPr/>
            </a:pPr>
            <a:endParaRPr lang="en-US" sz="1400" dirty="0">
              <a:latin typeface="Comic Sans MS" pitchFamily="66" charset="0"/>
            </a:endParaRPr>
          </a:p>
          <a:p>
            <a:pPr lvl="1" indent="-182880">
              <a:buClr>
                <a:schemeClr val="accent1">
                  <a:lumMod val="75000"/>
                </a:schemeClr>
              </a:buClr>
              <a:buFont typeface="Wingdings" panose="05000000000000000000" pitchFamily="2" charset="2"/>
              <a:buChar char="Ø"/>
              <a:defRPr/>
            </a:pPr>
            <a:r>
              <a:rPr lang="en-US" sz="1600" b="1" dirty="0">
                <a:latin typeface="Comic Sans MS" pitchFamily="66" charset="0"/>
              </a:rPr>
              <a:t>The skull</a:t>
            </a:r>
            <a:r>
              <a:rPr lang="en-US" sz="1600" dirty="0">
                <a:latin typeface="Comic Sans MS" pitchFamily="66" charset="0"/>
              </a:rPr>
              <a:t>; contains 28 irregular bones</a:t>
            </a:r>
          </a:p>
          <a:p>
            <a:pPr marL="731520" lvl="2" indent="-182880">
              <a:buClr>
                <a:schemeClr val="accent1">
                  <a:lumMod val="75000"/>
                </a:schemeClr>
              </a:buClr>
              <a:defRPr/>
            </a:pPr>
            <a:r>
              <a:rPr lang="en-US" dirty="0" smtClean="0">
                <a:latin typeface="Comic Sans MS" pitchFamily="66" charset="0"/>
              </a:rPr>
              <a:t>Cranium (8 bones)</a:t>
            </a:r>
          </a:p>
          <a:p>
            <a:pPr marL="731520" lvl="2" indent="-182880">
              <a:buClr>
                <a:schemeClr val="accent1">
                  <a:lumMod val="75000"/>
                </a:schemeClr>
              </a:buClr>
              <a:defRPr/>
            </a:pPr>
            <a:r>
              <a:rPr lang="en-US" dirty="0" smtClean="0">
                <a:latin typeface="Comic Sans MS" pitchFamily="66" charset="0"/>
              </a:rPr>
              <a:t>Face (14 bones)</a:t>
            </a:r>
          </a:p>
          <a:p>
            <a:pPr marL="731520" lvl="2" indent="-182880">
              <a:buClr>
                <a:schemeClr val="accent1">
                  <a:lumMod val="75000"/>
                </a:schemeClr>
              </a:buClr>
              <a:defRPr/>
            </a:pPr>
            <a:r>
              <a:rPr lang="en-US" dirty="0" smtClean="0">
                <a:latin typeface="Comic Sans MS" pitchFamily="66" charset="0"/>
              </a:rPr>
              <a:t>Ear ossicles (6 bones)</a:t>
            </a:r>
          </a:p>
          <a:p>
            <a:pPr lvl="1" indent="-182880">
              <a:buClr>
                <a:schemeClr val="accent1">
                  <a:lumMod val="75000"/>
                </a:schemeClr>
              </a:buClr>
              <a:buFont typeface="Wingdings" panose="05000000000000000000" pitchFamily="2" charset="2"/>
              <a:buChar char="Ø"/>
              <a:defRPr/>
            </a:pPr>
            <a:r>
              <a:rPr lang="en-US" sz="1600" b="1" dirty="0">
                <a:latin typeface="Comic Sans MS" pitchFamily="66" charset="0"/>
              </a:rPr>
              <a:t>Facial bones</a:t>
            </a:r>
          </a:p>
          <a:p>
            <a:pPr marL="731520" lvl="2" indent="-182880">
              <a:buClr>
                <a:schemeClr val="accent1">
                  <a:lumMod val="75000"/>
                </a:schemeClr>
              </a:buClr>
              <a:defRPr/>
            </a:pPr>
            <a:r>
              <a:rPr lang="en-US" dirty="0" smtClean="0">
                <a:latin typeface="Comic Sans MS" pitchFamily="66" charset="0"/>
              </a:rPr>
              <a:t>Maxillary bones (upper jaw, nose, orbits, roof of the mouth, and maxillary sinuses)</a:t>
            </a:r>
          </a:p>
          <a:p>
            <a:pPr marL="731520" lvl="2" indent="-182880">
              <a:buClr>
                <a:schemeClr val="accent1">
                  <a:lumMod val="75000"/>
                </a:schemeClr>
              </a:buClr>
              <a:defRPr/>
            </a:pPr>
            <a:r>
              <a:rPr lang="en-US" dirty="0" smtClean="0">
                <a:latin typeface="Comic Sans MS" pitchFamily="66" charset="0"/>
              </a:rPr>
              <a:t>Zygomatic or malar bones</a:t>
            </a:r>
          </a:p>
          <a:p>
            <a:pPr marL="731520" lvl="2" indent="-182880">
              <a:buClr>
                <a:schemeClr val="accent1">
                  <a:lumMod val="75000"/>
                </a:schemeClr>
              </a:buClr>
              <a:defRPr/>
            </a:pPr>
            <a:r>
              <a:rPr lang="en-US" dirty="0" smtClean="0">
                <a:latin typeface="Comic Sans MS" pitchFamily="66" charset="0"/>
              </a:rPr>
              <a:t>Two nasal bones (nasal bridge)</a:t>
            </a:r>
          </a:p>
          <a:p>
            <a:pPr marL="731520" lvl="2" indent="-182880">
              <a:buClr>
                <a:schemeClr val="accent1">
                  <a:lumMod val="75000"/>
                </a:schemeClr>
              </a:buClr>
              <a:defRPr/>
            </a:pPr>
            <a:r>
              <a:rPr lang="en-US" dirty="0" smtClean="0">
                <a:latin typeface="Comic Sans MS" pitchFamily="66" charset="0"/>
              </a:rPr>
              <a:t>The mandible; the only movable bone in the skull</a:t>
            </a:r>
          </a:p>
          <a:p>
            <a:pPr lvl="1" indent="-182880">
              <a:buClr>
                <a:schemeClr val="accent1">
                  <a:lumMod val="75000"/>
                </a:schemeClr>
              </a:buClr>
              <a:buFont typeface="Wingdings" panose="05000000000000000000" pitchFamily="2" charset="2"/>
              <a:buChar char="Ø"/>
              <a:defRPr/>
            </a:pPr>
            <a:r>
              <a:rPr lang="en-US" sz="1600" b="1" dirty="0">
                <a:latin typeface="Comic Sans MS" pitchFamily="66" charset="0"/>
              </a:rPr>
              <a:t>The spinal column </a:t>
            </a:r>
            <a:r>
              <a:rPr lang="en-US" sz="1600" dirty="0">
                <a:latin typeface="Comic Sans MS" pitchFamily="66" charset="0"/>
              </a:rPr>
              <a:t>(flexible part 24 vertebrae + sacrum + coccyx)</a:t>
            </a:r>
          </a:p>
          <a:p>
            <a:pPr marL="731520" lvl="2" indent="-182880">
              <a:buClr>
                <a:schemeClr val="accent1">
                  <a:lumMod val="75000"/>
                </a:schemeClr>
              </a:buClr>
              <a:defRPr/>
            </a:pPr>
            <a:r>
              <a:rPr lang="en-US" dirty="0" smtClean="0">
                <a:latin typeface="Comic Sans MS" pitchFamily="66" charset="0"/>
              </a:rPr>
              <a:t>Cervical (neck) (7 vertebrae)     </a:t>
            </a:r>
            <a:r>
              <a:rPr lang="en-US" dirty="0" err="1" smtClean="0">
                <a:latin typeface="Comic Sans MS" pitchFamily="66" charset="0"/>
              </a:rPr>
              <a:t>cervic</a:t>
            </a:r>
            <a:r>
              <a:rPr lang="en-US" dirty="0" smtClean="0">
                <a:latin typeface="Comic Sans MS" pitchFamily="66" charset="0"/>
              </a:rPr>
              <a:t>/o</a:t>
            </a:r>
          </a:p>
          <a:p>
            <a:pPr marL="731520" lvl="2" indent="-182880">
              <a:buClr>
                <a:schemeClr val="accent1">
                  <a:lumMod val="75000"/>
                </a:schemeClr>
              </a:buClr>
              <a:defRPr/>
            </a:pPr>
            <a:r>
              <a:rPr lang="en-US" dirty="0" smtClean="0">
                <a:latin typeface="Comic Sans MS" pitchFamily="66" charset="0"/>
              </a:rPr>
              <a:t>Thoracic (chest) (12 vertebrae)     </a:t>
            </a:r>
            <a:r>
              <a:rPr lang="en-US" dirty="0" err="1" smtClean="0">
                <a:latin typeface="Comic Sans MS" pitchFamily="66" charset="0"/>
              </a:rPr>
              <a:t>thorac</a:t>
            </a:r>
            <a:r>
              <a:rPr lang="en-US" dirty="0" smtClean="0">
                <a:latin typeface="Comic Sans MS" pitchFamily="66" charset="0"/>
              </a:rPr>
              <a:t>/o</a:t>
            </a:r>
          </a:p>
          <a:p>
            <a:pPr marL="731520" lvl="2" indent="-182880">
              <a:buClr>
                <a:schemeClr val="accent1">
                  <a:lumMod val="75000"/>
                </a:schemeClr>
              </a:buClr>
              <a:defRPr/>
            </a:pPr>
            <a:r>
              <a:rPr lang="en-US" dirty="0" smtClean="0">
                <a:latin typeface="Comic Sans MS" pitchFamily="66" charset="0"/>
              </a:rPr>
              <a:t>Lumber (lower back) (5 vertebrae)     </a:t>
            </a:r>
            <a:r>
              <a:rPr lang="en-US" dirty="0" err="1" smtClean="0">
                <a:latin typeface="Comic Sans MS" pitchFamily="66" charset="0"/>
              </a:rPr>
              <a:t>lumb</a:t>
            </a:r>
            <a:r>
              <a:rPr lang="en-US" dirty="0" smtClean="0">
                <a:latin typeface="Comic Sans MS" pitchFamily="66" charset="0"/>
              </a:rPr>
              <a:t>/o</a:t>
            </a:r>
          </a:p>
          <a:p>
            <a:pPr marL="731520" lvl="2" indent="-182880">
              <a:buClr>
                <a:schemeClr val="accent1">
                  <a:lumMod val="75000"/>
                </a:schemeClr>
              </a:buClr>
              <a:defRPr/>
            </a:pPr>
            <a:r>
              <a:rPr lang="en-US" dirty="0" smtClean="0">
                <a:latin typeface="Comic Sans MS" pitchFamily="66" charset="0"/>
              </a:rPr>
              <a:t>Sacrum, single bone from fusion of 5 vertebrae     </a:t>
            </a:r>
            <a:r>
              <a:rPr lang="en-US" dirty="0" err="1" smtClean="0">
                <a:latin typeface="Comic Sans MS" pitchFamily="66" charset="0"/>
              </a:rPr>
              <a:t>sacr</a:t>
            </a:r>
            <a:r>
              <a:rPr lang="en-US" dirty="0" smtClean="0">
                <a:latin typeface="Comic Sans MS" pitchFamily="66" charset="0"/>
              </a:rPr>
              <a:t>/o</a:t>
            </a:r>
          </a:p>
          <a:p>
            <a:pPr marL="731520" lvl="2" indent="-182880">
              <a:buClr>
                <a:schemeClr val="accent1">
                  <a:lumMod val="75000"/>
                </a:schemeClr>
              </a:buClr>
              <a:defRPr/>
            </a:pPr>
            <a:r>
              <a:rPr lang="en-US" dirty="0" smtClean="0">
                <a:latin typeface="Comic Sans MS" pitchFamily="66" charset="0"/>
              </a:rPr>
              <a:t>Coccyx (tail bone), single bone from fusion of 4 or 5 vertebrae</a:t>
            </a:r>
          </a:p>
          <a:p>
            <a:pPr lvl="1" indent="-182880">
              <a:buClr>
                <a:schemeClr val="accent1">
                  <a:lumMod val="75000"/>
                </a:schemeClr>
              </a:buClr>
              <a:buFont typeface="Wingdings" panose="05000000000000000000" pitchFamily="2" charset="2"/>
              <a:buChar char="Ø"/>
              <a:defRPr/>
            </a:pPr>
            <a:r>
              <a:rPr lang="en-US" sz="1600" b="1" dirty="0">
                <a:latin typeface="Comic Sans MS" pitchFamily="66" charset="0"/>
              </a:rPr>
              <a:t>Sternum</a:t>
            </a:r>
            <a:r>
              <a:rPr lang="en-US" sz="1600" dirty="0">
                <a:latin typeface="Comic Sans MS" pitchFamily="66" charset="0"/>
              </a:rPr>
              <a:t>, attached to the clavicles and the innermost part of the first seven pairs of ribs.</a:t>
            </a:r>
          </a:p>
          <a:p>
            <a:pPr lvl="1" indent="-182880">
              <a:buClr>
                <a:schemeClr val="accent1">
                  <a:lumMod val="75000"/>
                </a:schemeClr>
              </a:buClr>
              <a:buFont typeface="Wingdings" panose="05000000000000000000" pitchFamily="2" charset="2"/>
              <a:buChar char="Ø"/>
              <a:defRPr/>
            </a:pPr>
            <a:r>
              <a:rPr lang="en-US" sz="1600" b="1" dirty="0">
                <a:latin typeface="Comic Sans MS" pitchFamily="66" charset="0"/>
              </a:rPr>
              <a:t>Ribs</a:t>
            </a:r>
            <a:r>
              <a:rPr lang="en-US" sz="1600" dirty="0">
                <a:latin typeface="Comic Sans MS" pitchFamily="66" charset="0"/>
              </a:rPr>
              <a:t>, the first 7 pairs of ribs are called true ribs, the remaining 5 pairs are called false ribs</a:t>
            </a:r>
            <a:endParaRPr lang="ar-SA" sz="1600" dirty="0">
              <a:latin typeface="Comic Sans MS" pitchFamily="66"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537FBEE-7113-4A4D-90E9-EEE56E5FA1F6}" type="slidenum">
              <a:rPr lang="en-US" altLang="en-US">
                <a:solidFill>
                  <a:srgbClr val="898989"/>
                </a:solidFill>
              </a:rPr>
              <a:pPr>
                <a:defRPr/>
              </a:pPr>
              <a:t>12</a:t>
            </a:fld>
            <a:endParaRPr lang="en-US" altLang="en-US">
              <a:solidFill>
                <a:srgbClr val="898989"/>
              </a:solidFill>
            </a:endParaRPr>
          </a:p>
        </p:txBody>
      </p:sp>
    </p:spTree>
    <p:extLst>
      <p:ext uri="{BB962C8B-B14F-4D97-AF65-F5344CB8AC3E}">
        <p14:creationId xmlns:p14="http://schemas.microsoft.com/office/powerpoint/2010/main" val="843991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254" t="57118" r="31157" b="7442"/>
          <a:stretch/>
        </p:blipFill>
        <p:spPr>
          <a:xfrm>
            <a:off x="1420902" y="1173708"/>
            <a:ext cx="8623850" cy="4967784"/>
          </a:xfrm>
          <a:prstGeom prst="rect">
            <a:avLst/>
          </a:prstGeom>
        </p:spPr>
      </p:pic>
    </p:spTree>
    <p:extLst>
      <p:ext uri="{BB962C8B-B14F-4D97-AF65-F5344CB8AC3E}">
        <p14:creationId xmlns:p14="http://schemas.microsoft.com/office/powerpoint/2010/main" val="426310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463" t="45570" r="32500" b="6446"/>
          <a:stretch/>
        </p:blipFill>
        <p:spPr>
          <a:xfrm>
            <a:off x="1877049" y="627797"/>
            <a:ext cx="7621794" cy="5868538"/>
          </a:xfrm>
          <a:prstGeom prst="rect">
            <a:avLst/>
          </a:prstGeom>
        </p:spPr>
      </p:pic>
    </p:spTree>
    <p:extLst>
      <p:ext uri="{BB962C8B-B14F-4D97-AF65-F5344CB8AC3E}">
        <p14:creationId xmlns:p14="http://schemas.microsoft.com/office/powerpoint/2010/main" val="4032998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عنوان 1"/>
          <p:cNvSpPr>
            <a:spLocks noGrp="1"/>
          </p:cNvSpPr>
          <p:nvPr>
            <p:ph type="title"/>
          </p:nvPr>
        </p:nvSpPr>
        <p:spPr>
          <a:ln>
            <a:noFill/>
          </a:ln>
        </p:spPr>
        <p:txBody>
          <a:bodyPr/>
          <a:lstStyle/>
          <a:p>
            <a:pPr>
              <a:defRPr/>
            </a:pPr>
            <a:r>
              <a:rPr lang="en-US" altLang="en-US" sz="2400" dirty="0">
                <a:latin typeface="Comic Sans MS" panose="030F0702030302020204" pitchFamily="66" charset="0"/>
              </a:rPr>
              <a:t>Appendicular skeleton</a:t>
            </a:r>
            <a:endParaRPr lang="ar-SA" altLang="en-US" sz="2400" dirty="0">
              <a:latin typeface="Comic Sans MS" panose="030F0702030302020204" pitchFamily="66" charset="0"/>
            </a:endParaRPr>
          </a:p>
        </p:txBody>
      </p:sp>
      <p:sp>
        <p:nvSpPr>
          <p:cNvPr id="17411" name="عنصر نائب للمحتوى 2"/>
          <p:cNvSpPr>
            <a:spLocks noGrp="1"/>
          </p:cNvSpPr>
          <p:nvPr>
            <p:ph sz="half" idx="1"/>
          </p:nvPr>
        </p:nvSpPr>
        <p:spPr/>
        <p:txBody>
          <a:bodyPr rtlCol="0">
            <a:normAutofit fontScale="77500" lnSpcReduction="20000"/>
          </a:bodyPr>
          <a:lstStyle/>
          <a:p>
            <a:pPr marL="182880" indent="-182880">
              <a:buClr>
                <a:schemeClr val="accent1">
                  <a:lumMod val="75000"/>
                </a:schemeClr>
              </a:buClr>
              <a:buNone/>
              <a:defRPr/>
            </a:pPr>
            <a:r>
              <a:rPr lang="en-US" altLang="en-US" sz="2600" u="sng" dirty="0">
                <a:solidFill>
                  <a:srgbClr val="C00000"/>
                </a:solidFill>
                <a:latin typeface="Comic Sans MS" panose="030F0702030302020204" pitchFamily="66" charset="0"/>
              </a:rPr>
              <a:t>The upper extremities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 Clavicles (collarbones).</a:t>
            </a:r>
          </a:p>
          <a:p>
            <a:pPr marL="987425" lvl="1" indent="-265113">
              <a:buClr>
                <a:schemeClr val="accent1">
                  <a:lumMod val="75000"/>
                </a:schemeClr>
              </a:buClr>
              <a:defRPr/>
            </a:pPr>
            <a:r>
              <a:rPr lang="en-US" altLang="en-US" sz="2600" dirty="0">
                <a:latin typeface="Comic Sans MS" panose="030F0702030302020204" pitchFamily="66" charset="0"/>
              </a:rPr>
              <a:t>Sternoclavicular joint</a:t>
            </a:r>
          </a:p>
          <a:p>
            <a:pPr marL="987425" lvl="1" indent="-265113">
              <a:buClr>
                <a:schemeClr val="accent1">
                  <a:lumMod val="75000"/>
                </a:schemeClr>
              </a:buClr>
              <a:defRPr/>
            </a:pPr>
            <a:r>
              <a:rPr lang="en-US" altLang="en-US" sz="2600" dirty="0">
                <a:latin typeface="Comic Sans MS" panose="030F0702030302020204" pitchFamily="66" charset="0"/>
              </a:rPr>
              <a:t>Articulation with the scapulae (acromioclavicular joint)</a:t>
            </a:r>
          </a:p>
          <a:p>
            <a:pPr marL="987425" lvl="1" indent="-265113">
              <a:buClr>
                <a:schemeClr val="accent1">
                  <a:lumMod val="75000"/>
                </a:schemeClr>
              </a:buClr>
              <a:defRPr/>
            </a:pPr>
            <a:r>
              <a:rPr lang="en-US" altLang="en-US" sz="2600" dirty="0">
                <a:latin typeface="Comic Sans MS" panose="030F0702030302020204" pitchFamily="66" charset="0"/>
              </a:rPr>
              <a:t>Formation of shoulder girdles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 </a:t>
            </a:r>
            <a:r>
              <a:rPr lang="en-US" altLang="en-US" sz="2600" dirty="0" err="1">
                <a:latin typeface="Comic Sans MS" panose="030F0702030302020204" pitchFamily="66" charset="0"/>
              </a:rPr>
              <a:t>Humerus</a:t>
            </a:r>
            <a:r>
              <a:rPr lang="en-US" altLang="en-US" sz="2600" dirty="0">
                <a:latin typeface="Comic Sans MS" panose="030F0702030302020204" pitchFamily="66" charset="0"/>
              </a:rPr>
              <a:t> : (shoulder joint and elbow or </a:t>
            </a:r>
            <a:r>
              <a:rPr lang="en-US" altLang="en-US" sz="2600" dirty="0" err="1">
                <a:latin typeface="Comic Sans MS" panose="030F0702030302020204" pitchFamily="66" charset="0"/>
              </a:rPr>
              <a:t>humeroulnarjoint</a:t>
            </a:r>
            <a:r>
              <a:rPr lang="en-US" altLang="en-US" sz="2600" dirty="0">
                <a:latin typeface="Comic Sans MS" panose="030F0702030302020204" pitchFamily="66" charset="0"/>
              </a:rPr>
              <a:t>)</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 Ulna</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 Radius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 Wrist (8 irregular small carpal bones)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Hand</a:t>
            </a:r>
          </a:p>
          <a:p>
            <a:pPr marL="987425" lvl="1" indent="-265113">
              <a:buClr>
                <a:schemeClr val="accent1">
                  <a:lumMod val="75000"/>
                </a:schemeClr>
              </a:buClr>
              <a:defRPr/>
            </a:pPr>
            <a:r>
              <a:rPr lang="en-US" altLang="en-US" sz="2600" dirty="0">
                <a:latin typeface="Comic Sans MS" panose="030F0702030302020204" pitchFamily="66" charset="0"/>
              </a:rPr>
              <a:t>Phalanges</a:t>
            </a:r>
          </a:p>
          <a:p>
            <a:pPr marL="987425" lvl="1" indent="-265113">
              <a:buClr>
                <a:schemeClr val="accent1">
                  <a:lumMod val="75000"/>
                </a:schemeClr>
              </a:buClr>
              <a:defRPr/>
            </a:pPr>
            <a:r>
              <a:rPr lang="en-US" altLang="en-US" sz="2600" dirty="0">
                <a:latin typeface="Comic Sans MS" panose="030F0702030302020204" pitchFamily="66" charset="0"/>
              </a:rPr>
              <a:t>Metacarpal</a:t>
            </a:r>
          </a:p>
          <a:p>
            <a:pPr marL="182880" indent="-182880">
              <a:buClr>
                <a:schemeClr val="accent1">
                  <a:lumMod val="75000"/>
                </a:schemeClr>
              </a:buClr>
              <a:buFont typeface="Wingdings" panose="05000000000000000000" pitchFamily="2" charset="2"/>
              <a:buChar char="Ø"/>
              <a:defRPr/>
            </a:pPr>
            <a:endParaRPr lang="ar-SA" altLang="en-US" sz="16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7DE828F-CE5D-4D91-8E7D-986744E685B3}" type="slidenum">
              <a:rPr lang="en-US" altLang="en-US">
                <a:solidFill>
                  <a:srgbClr val="898989"/>
                </a:solidFill>
              </a:rPr>
              <a:pPr>
                <a:defRPr/>
              </a:pPr>
              <a:t>15</a:t>
            </a:fld>
            <a:endParaRPr lang="en-US" altLang="en-US">
              <a:solidFill>
                <a:srgbClr val="898989"/>
              </a:solidFill>
            </a:endParaRPr>
          </a:p>
        </p:txBody>
      </p:sp>
      <p:pic>
        <p:nvPicPr>
          <p:cNvPr id="3" name="Picture 2"/>
          <p:cNvPicPr>
            <a:picLocks noChangeAspect="1"/>
          </p:cNvPicPr>
          <p:nvPr/>
        </p:nvPicPr>
        <p:blipFill rotWithShape="1">
          <a:blip r:embed="rId2"/>
          <a:srcRect l="7500" t="12945" r="64167" b="58893"/>
          <a:stretch/>
        </p:blipFill>
        <p:spPr>
          <a:xfrm>
            <a:off x="6770427" y="661501"/>
            <a:ext cx="4944492" cy="5515462"/>
          </a:xfrm>
          <a:prstGeom prst="rect">
            <a:avLst/>
          </a:prstGeom>
          <a:ln>
            <a:noFill/>
          </a:ln>
          <a:effectLst>
            <a:softEdge rad="112500"/>
          </a:effectLst>
        </p:spPr>
      </p:pic>
    </p:spTree>
    <p:extLst>
      <p:ext uri="{BB962C8B-B14F-4D97-AF65-F5344CB8AC3E}">
        <p14:creationId xmlns:p14="http://schemas.microsoft.com/office/powerpoint/2010/main" val="26408956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A299E9E-C61F-4E40-8515-3F13BE05A707}" type="slidenum">
              <a:rPr lang="en-US" altLang="en-US">
                <a:solidFill>
                  <a:srgbClr val="898989"/>
                </a:solidFill>
              </a:rPr>
              <a:pPr>
                <a:defRPr/>
              </a:pPr>
              <a:t>16</a:t>
            </a:fld>
            <a:endParaRPr lang="en-US" altLang="en-US">
              <a:solidFill>
                <a:srgbClr val="898989"/>
              </a:solidFill>
            </a:endParaRPr>
          </a:p>
        </p:txBody>
      </p:sp>
      <p:pic>
        <p:nvPicPr>
          <p:cNvPr id="16389" name="Picture 2" descr="C:\Users\Medicine\Desktop\download (2).jpg"/>
          <p:cNvPicPr>
            <a:picLocks noChangeAspect="1" noChangeArrowheads="1"/>
          </p:cNvPicPr>
          <p:nvPr/>
        </p:nvPicPr>
        <p:blipFill>
          <a:blip r:embed="rId2"/>
          <a:srcRect/>
          <a:stretch>
            <a:fillRect/>
          </a:stretch>
        </p:blipFill>
        <p:spPr bwMode="auto">
          <a:xfrm>
            <a:off x="2895600" y="685800"/>
            <a:ext cx="62484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9447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smtClean="0">
                <a:latin typeface="Comic Sans MS" panose="030F0702030302020204" pitchFamily="66" charset="0"/>
              </a:rPr>
              <a:t>Appendicular skeleton</a:t>
            </a:r>
            <a:r>
              <a:rPr lang="ar-SA" altLang="en-US" dirty="0" smtClean="0">
                <a:latin typeface="Comic Sans MS" panose="030F0702030302020204" pitchFamily="66" charset="0"/>
              </a:rPr>
              <a:t/>
            </a:r>
            <a:br>
              <a:rPr lang="ar-SA" altLang="en-US" dirty="0" smtClean="0">
                <a:latin typeface="Comic Sans MS" panose="030F0702030302020204" pitchFamily="66" charset="0"/>
              </a:rPr>
            </a:br>
            <a:endParaRPr lang="en-US" dirty="0"/>
          </a:p>
        </p:txBody>
      </p:sp>
      <p:sp>
        <p:nvSpPr>
          <p:cNvPr id="3" name="Content Placeholder 2"/>
          <p:cNvSpPr>
            <a:spLocks noGrp="1"/>
          </p:cNvSpPr>
          <p:nvPr>
            <p:ph sz="half" idx="1"/>
          </p:nvPr>
        </p:nvSpPr>
        <p:spPr/>
        <p:txBody>
          <a:bodyPr rtlCol="0">
            <a:normAutofit fontScale="77500" lnSpcReduction="20000"/>
          </a:bodyPr>
          <a:lstStyle/>
          <a:p>
            <a:pPr marL="182880" indent="-182880">
              <a:buClr>
                <a:schemeClr val="accent1">
                  <a:lumMod val="75000"/>
                </a:schemeClr>
              </a:buClr>
              <a:buNone/>
              <a:defRPr/>
            </a:pPr>
            <a:r>
              <a:rPr lang="en-US" altLang="en-US" sz="2600" b="1" u="sng" dirty="0">
                <a:solidFill>
                  <a:srgbClr val="C00000"/>
                </a:solidFill>
                <a:latin typeface="Comic Sans MS" panose="030F0702030302020204" pitchFamily="66" charset="0"/>
              </a:rPr>
              <a:t>The lower extremities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Pelvic girdle (ilium, ischium, and pubis)</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Femurs (articulation with the acetabulum in hip joint, and with tibia in knee joint))</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Tibia </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(kneecap, or patella protects the knee joint)</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Fibula</a:t>
            </a:r>
          </a:p>
          <a:p>
            <a:pPr marL="182880" indent="-182880">
              <a:buClr>
                <a:schemeClr val="accent1">
                  <a:lumMod val="75000"/>
                </a:schemeClr>
              </a:buClr>
              <a:buFont typeface="Wingdings" panose="05000000000000000000" pitchFamily="2" charset="2"/>
              <a:buChar char="Ø"/>
              <a:defRPr/>
            </a:pPr>
            <a:r>
              <a:rPr lang="en-US" altLang="en-US" sz="2600" dirty="0">
                <a:latin typeface="Comic Sans MS" panose="030F0702030302020204" pitchFamily="66" charset="0"/>
              </a:rPr>
              <a:t>Foot bones</a:t>
            </a:r>
          </a:p>
          <a:p>
            <a:pPr marL="987425" lvl="1" indent="-265113">
              <a:buClr>
                <a:schemeClr val="accent1">
                  <a:lumMod val="75000"/>
                </a:schemeClr>
              </a:buClr>
              <a:defRPr/>
            </a:pPr>
            <a:r>
              <a:rPr lang="en-US" altLang="en-US" sz="2600" dirty="0">
                <a:latin typeface="Comic Sans MS" panose="030F0702030302020204" pitchFamily="66" charset="0"/>
              </a:rPr>
              <a:t>7 short tarsal bones articulate with tibia and fibula</a:t>
            </a:r>
          </a:p>
          <a:p>
            <a:pPr marL="987425" lvl="1" indent="-265113">
              <a:buClr>
                <a:schemeClr val="accent1">
                  <a:lumMod val="75000"/>
                </a:schemeClr>
              </a:buClr>
              <a:defRPr/>
            </a:pPr>
            <a:r>
              <a:rPr lang="en-US" altLang="en-US" sz="2600" dirty="0">
                <a:latin typeface="Comic Sans MS" panose="030F0702030302020204" pitchFamily="66" charset="0"/>
              </a:rPr>
              <a:t>5 metatarsal bones</a:t>
            </a:r>
          </a:p>
          <a:p>
            <a:pPr marL="987425" lvl="1" indent="-265113">
              <a:buClr>
                <a:schemeClr val="accent1">
                  <a:lumMod val="75000"/>
                </a:schemeClr>
              </a:buClr>
              <a:defRPr/>
            </a:pPr>
            <a:r>
              <a:rPr lang="en-US" altLang="en-US" sz="2600" dirty="0">
                <a:latin typeface="Comic Sans MS" panose="030F0702030302020204" pitchFamily="66" charset="0"/>
              </a:rPr>
              <a:t>14 phalanges (toes)</a:t>
            </a:r>
          </a:p>
          <a:p>
            <a:pPr marL="182880" indent="-182880">
              <a:buClr>
                <a:schemeClr val="accent1">
                  <a:lumMod val="75000"/>
                </a:schemeClr>
              </a:buClr>
              <a:defRPr/>
            </a:pPr>
            <a:endParaRPr lang="en-US" dirty="0"/>
          </a:p>
        </p:txBody>
      </p:sp>
      <p:sp>
        <p:nvSpPr>
          <p:cNvPr id="4" name="Slide Number Placeholder 3"/>
          <p:cNvSpPr>
            <a:spLocks noGrp="1"/>
          </p:cNvSpPr>
          <p:nvPr>
            <p:ph type="sldNum" sz="quarter" idx="12"/>
          </p:nvPr>
        </p:nvSpPr>
        <p:spPr/>
        <p:txBody>
          <a:bodyPr/>
          <a:lstStyle/>
          <a:p>
            <a:pPr>
              <a:defRPr/>
            </a:pPr>
            <a:fld id="{CC472837-1187-4120-A094-EA0FA3F2400B}" type="slidenum">
              <a:rPr lang="en-US" altLang="en-US"/>
              <a:pPr>
                <a:defRPr/>
              </a:pPr>
              <a:t>17</a:t>
            </a:fld>
            <a:endParaRPr lang="en-US" altLang="en-US"/>
          </a:p>
        </p:txBody>
      </p:sp>
      <p:pic>
        <p:nvPicPr>
          <p:cNvPr id="6" name="Picture 5"/>
          <p:cNvPicPr>
            <a:picLocks noChangeAspect="1"/>
          </p:cNvPicPr>
          <p:nvPr/>
        </p:nvPicPr>
        <p:blipFill rotWithShape="1">
          <a:blip r:embed="rId2"/>
          <a:srcRect l="8334" t="12945" r="64999" b="20356"/>
          <a:stretch/>
        </p:blipFill>
        <p:spPr>
          <a:xfrm>
            <a:off x="6496334" y="756762"/>
            <a:ext cx="5036024" cy="5782150"/>
          </a:xfrm>
          <a:prstGeom prst="rect">
            <a:avLst/>
          </a:prstGeom>
          <a:ln>
            <a:noFill/>
          </a:ln>
          <a:effectLst>
            <a:softEdge rad="112500"/>
          </a:effectLst>
        </p:spPr>
      </p:pic>
    </p:spTree>
    <p:extLst>
      <p:ext uri="{BB962C8B-B14F-4D97-AF65-F5344CB8AC3E}">
        <p14:creationId xmlns:p14="http://schemas.microsoft.com/office/powerpoint/2010/main" val="85916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C0AF9A-1909-43FB-8236-F75149843897}" type="slidenum">
              <a:rPr lang="en-US" altLang="en-US"/>
              <a:pPr>
                <a:defRPr/>
              </a:pPr>
              <a:t>18</a:t>
            </a:fld>
            <a:endParaRPr lang="en-US" altLang="en-US"/>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l="21667" t="32214" r="20000" b="14427"/>
          <a:stretch>
            <a:fillRect/>
          </a:stretch>
        </p:blipFill>
        <p:spPr bwMode="auto">
          <a:xfrm>
            <a:off x="1132765" y="485175"/>
            <a:ext cx="9696734" cy="60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63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9393596-3DBB-46F9-927A-5A6A89A5854E}" type="slidenum">
              <a:rPr lang="en-US" altLang="en-US"/>
              <a:pPr>
                <a:defRPr/>
              </a:pPr>
              <a:t>19</a:t>
            </a:fld>
            <a:endParaRPr lang="en-US" altLang="en-US"/>
          </a:p>
        </p:txBody>
      </p:sp>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l="21667" t="50000" r="25000" b="5534"/>
          <a:stretch>
            <a:fillRect/>
          </a:stretch>
        </p:blipFill>
        <p:spPr bwMode="auto">
          <a:xfrm>
            <a:off x="1347944" y="545910"/>
            <a:ext cx="9648479" cy="540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 (Anatomy &amp; Physiology)</a:t>
            </a:r>
            <a:endParaRPr lang="en-US" dirty="0"/>
          </a:p>
        </p:txBody>
      </p:sp>
      <p:sp>
        <p:nvSpPr>
          <p:cNvPr id="5" name="Content Placeholder 4"/>
          <p:cNvSpPr>
            <a:spLocks noGrp="1"/>
          </p:cNvSpPr>
          <p:nvPr>
            <p:ph idx="1"/>
          </p:nvPr>
        </p:nvSpPr>
        <p:spPr/>
        <p:txBody>
          <a:bodyPr>
            <a:normAutofit/>
          </a:bodyPr>
          <a:lstStyle/>
          <a:p>
            <a:r>
              <a:rPr lang="en-US" sz="2600" dirty="0">
                <a:latin typeface="Times New Roman" panose="02020603050405020304" pitchFamily="18" charset="0"/>
                <a:cs typeface="Times New Roman" panose="02020603050405020304" pitchFamily="18" charset="0"/>
              </a:rPr>
              <a:t>The musculoskeletal system includes muscles, bones, joints, and related structures, such as the tendons and connective tissue that function in support and movement of body parts and organs.</a:t>
            </a:r>
          </a:p>
        </p:txBody>
      </p:sp>
    </p:spTree>
    <p:extLst>
      <p:ext uri="{BB962C8B-B14F-4D97-AF65-F5344CB8AC3E}">
        <p14:creationId xmlns:p14="http://schemas.microsoft.com/office/powerpoint/2010/main" val="2672190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CF9D6F-D8CF-4B60-876F-3A9E9CBABC78}" type="slidenum">
              <a:rPr lang="en-US" altLang="en-US"/>
              <a:pPr>
                <a:defRPr/>
              </a:pPr>
              <a:t>20</a:t>
            </a:fld>
            <a:endParaRPr lang="en-US" altLang="en-US"/>
          </a:p>
        </p:txBody>
      </p:sp>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l="22501" t="27766" r="29167" b="5534"/>
          <a:stretch>
            <a:fillRect/>
          </a:stretch>
        </p:blipFill>
        <p:spPr bwMode="auto">
          <a:xfrm>
            <a:off x="1119116" y="341312"/>
            <a:ext cx="9567081"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noFill/>
          <a:ln>
            <a:solidFill>
              <a:schemeClr val="accent1"/>
            </a:solidFill>
          </a:ln>
        </p:spPr>
        <p:txBody>
          <a:bodyPr/>
          <a:lstStyle/>
          <a:p>
            <a:pPr>
              <a:defRPr/>
            </a:pPr>
            <a:r>
              <a:rPr lang="en-US" altLang="en-US" sz="3600">
                <a:latin typeface="Times New Roman" panose="02020603050405020304" pitchFamily="18" charset="0"/>
                <a:cs typeface="Times New Roman" panose="02020603050405020304" pitchFamily="18" charset="0"/>
              </a:rPr>
              <a:t>Combining Forms</a:t>
            </a:r>
            <a:endParaRPr lang="en-US" altLang="en-US" sz="3600">
              <a:cs typeface="Arial" panose="020B0604020202020204" pitchFamily="34" charset="0"/>
            </a:endParaRPr>
          </a:p>
        </p:txBody>
      </p:sp>
      <p:sp>
        <p:nvSpPr>
          <p:cNvPr id="18435" name="Content Placeholder 4"/>
          <p:cNvSpPr>
            <a:spLocks noGrp="1"/>
          </p:cNvSpPr>
          <p:nvPr>
            <p:ph idx="1"/>
          </p:nvPr>
        </p:nvSpPr>
        <p:spPr/>
        <p:txBody>
          <a:bodyPr>
            <a:normAutofit lnSpcReduction="10000"/>
          </a:bodyPr>
          <a:lstStyle/>
          <a:p>
            <a:pPr>
              <a:buFont typeface="Wingdings" panose="05000000000000000000" pitchFamily="2" charset="2"/>
              <a:buNone/>
            </a:pPr>
            <a:r>
              <a:rPr lang="en-US" altLang="en-US" sz="2400" b="1">
                <a:latin typeface="Times New Roman" panose="02020603050405020304" pitchFamily="18" charset="0"/>
                <a:cs typeface="Times New Roman" panose="02020603050405020304" pitchFamily="18" charset="0"/>
              </a:rPr>
              <a:t>Crani/o</a:t>
            </a:r>
            <a:r>
              <a:rPr lang="en-US" altLang="en-US" sz="2400">
                <a:latin typeface="Times New Roman" panose="02020603050405020304" pitchFamily="18" charset="0"/>
                <a:cs typeface="Times New Roman" panose="02020603050405020304" pitchFamily="18" charset="0"/>
              </a:rPr>
              <a:t> = cranium  (skull bones),   [craniotomy]</a:t>
            </a:r>
          </a:p>
          <a:p>
            <a:pPr>
              <a:buFont typeface="Wingdings" panose="05000000000000000000" pitchFamily="2" charset="2"/>
              <a:buNone/>
            </a:pPr>
            <a:endParaRPr lang="en-US" altLang="en-US" sz="2400" b="1">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2400" b="1">
                <a:latin typeface="Times New Roman" panose="02020603050405020304" pitchFamily="18" charset="0"/>
                <a:cs typeface="Times New Roman" panose="02020603050405020304" pitchFamily="18" charset="0"/>
              </a:rPr>
              <a:t>Stern/o</a:t>
            </a:r>
            <a:r>
              <a:rPr lang="en-US" altLang="en-US" sz="2400">
                <a:latin typeface="Times New Roman" panose="02020603050405020304" pitchFamily="18" charset="0"/>
                <a:cs typeface="Times New Roman" panose="02020603050405020304" pitchFamily="18" charset="0"/>
              </a:rPr>
              <a:t> = sternum (breastbone),  [sternocostal]</a:t>
            </a:r>
          </a:p>
          <a:p>
            <a:pPr>
              <a:buFont typeface="Wingdings" panose="05000000000000000000" pitchFamily="2" charset="2"/>
              <a:buNone/>
            </a:pPr>
            <a:endParaRPr lang="en-US" altLang="en-US" sz="2400" b="1">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2400" b="1">
                <a:latin typeface="Times New Roman" panose="02020603050405020304" pitchFamily="18" charset="0"/>
                <a:cs typeface="Times New Roman" panose="02020603050405020304" pitchFamily="18" charset="0"/>
              </a:rPr>
              <a:t>Cost/o</a:t>
            </a:r>
            <a:r>
              <a:rPr lang="en-US" altLang="en-US" sz="2400">
                <a:latin typeface="Times New Roman" panose="02020603050405020304" pitchFamily="18" charset="0"/>
                <a:cs typeface="Times New Roman" panose="02020603050405020304" pitchFamily="18" charset="0"/>
              </a:rPr>
              <a:t> = ribs, costal (related to ribs) , costoclavicular, [subcostal meaning below ribs</a:t>
            </a:r>
          </a:p>
          <a:p>
            <a:pPr>
              <a:buFont typeface="Wingdings" panose="05000000000000000000" pitchFamily="2" charset="2"/>
              <a:buNone/>
            </a:pPr>
            <a:endParaRPr lang="en-US" altLang="en-US" sz="2400" b="1">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2400" b="1">
                <a:latin typeface="Times New Roman" panose="02020603050405020304" pitchFamily="18" charset="0"/>
                <a:cs typeface="Times New Roman" panose="02020603050405020304" pitchFamily="18" charset="0"/>
              </a:rPr>
              <a:t>Spondyl/o</a:t>
            </a:r>
            <a:r>
              <a:rPr lang="en-US" altLang="en-US" sz="2400">
                <a:latin typeface="Times New Roman" panose="02020603050405020304" pitchFamily="18" charset="0"/>
                <a:cs typeface="Times New Roman" panose="02020603050405020304" pitchFamily="18" charset="0"/>
              </a:rPr>
              <a:t> = vertebrae  (backbone), spondylolisthesis,  spondylitis</a:t>
            </a:r>
          </a:p>
          <a:p>
            <a:pPr>
              <a:buFont typeface="Wingdings" panose="05000000000000000000" pitchFamily="2" charset="2"/>
              <a:buNone/>
            </a:pPr>
            <a:endParaRPr lang="en-US" altLang="en-US" sz="2400" b="1">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sz="2400" b="1">
                <a:latin typeface="Times New Roman" panose="02020603050405020304" pitchFamily="18" charset="0"/>
                <a:cs typeface="Times New Roman" panose="02020603050405020304" pitchFamily="18" charset="0"/>
              </a:rPr>
              <a:t>Vertebr/o</a:t>
            </a:r>
            <a:r>
              <a:rPr lang="en-US" altLang="en-US" sz="2400">
                <a:latin typeface="Times New Roman" panose="02020603050405020304" pitchFamily="18" charset="0"/>
                <a:cs typeface="Times New Roman" panose="02020603050405020304" pitchFamily="18" charset="0"/>
              </a:rPr>
              <a:t> = [vertebral]</a:t>
            </a:r>
          </a:p>
          <a:p>
            <a:endParaRPr lang="en-US" altLang="en-US" smtClean="0">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3A7EADD-8662-4B04-B7EB-BC88E24AFA39}" type="slidenum">
              <a:rPr lang="en-US" altLang="en-US">
                <a:solidFill>
                  <a:srgbClr val="898989"/>
                </a:solidFill>
                <a:latin typeface="Times New Roman" panose="02020603050405020304" pitchFamily="18" charset="0"/>
                <a:cs typeface="Times New Roman" panose="02020603050405020304" pitchFamily="18" charset="0"/>
              </a:rPr>
              <a:pPr>
                <a:defRPr/>
              </a:pPr>
              <a:t>21</a:t>
            </a:fld>
            <a:endParaRPr lang="en-US" altLang="en-US" dirty="0">
              <a:solidFill>
                <a:srgbClr val="89898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242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3"/>
          <p:cNvSpPr>
            <a:spLocks noGrp="1"/>
          </p:cNvSpPr>
          <p:nvPr>
            <p:ph type="title"/>
          </p:nvPr>
        </p:nvSpPr>
        <p:spPr>
          <a:noFill/>
          <a:ln>
            <a:solidFill>
              <a:schemeClr val="accent1"/>
            </a:solidFill>
          </a:ln>
        </p:spPr>
        <p:txBody>
          <a:bodyPr/>
          <a:lstStyle/>
          <a:p>
            <a:pPr>
              <a:defRPr/>
            </a:pPr>
            <a:r>
              <a:rPr lang="en-US" altLang="en-US" sz="3600">
                <a:latin typeface="Times New Roman" panose="02020603050405020304" pitchFamily="18" charset="0"/>
                <a:cs typeface="Times New Roman" panose="02020603050405020304" pitchFamily="18" charset="0"/>
              </a:rPr>
              <a:t>Combining Forms</a:t>
            </a:r>
            <a:endParaRPr lang="en-US" altLang="en-US" sz="3600">
              <a:cs typeface="Arial" panose="020B0604020202020204" pitchFamily="34" charset="0"/>
            </a:endParaRPr>
          </a:p>
        </p:txBody>
      </p:sp>
      <p:sp>
        <p:nvSpPr>
          <p:cNvPr id="19458" name="Rectangle 3"/>
          <p:cNvSpPr>
            <a:spLocks noGrp="1" noChangeArrowheads="1"/>
          </p:cNvSpPr>
          <p:nvPr>
            <p:ph idx="1"/>
          </p:nvPr>
        </p:nvSpPr>
        <p:spPr/>
        <p:txBody>
          <a:bodyPr/>
          <a:lstStyle/>
          <a:p>
            <a:r>
              <a:rPr lang="en-US" altLang="en-US" sz="2400" b="1" dirty="0" err="1">
                <a:latin typeface="Times New Roman" panose="02020603050405020304" pitchFamily="18" charset="0"/>
                <a:cs typeface="Times New Roman" panose="02020603050405020304" pitchFamily="18" charset="0"/>
              </a:rPr>
              <a:t>Cephal</a:t>
            </a:r>
            <a:r>
              <a:rPr lang="en-US" altLang="en-US" sz="2400" b="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is the combining form for the direction “close to the head”</a:t>
            </a:r>
          </a:p>
          <a:p>
            <a:endParaRPr lang="en-US" altLang="en-US" sz="2400" dirty="0">
              <a:latin typeface="Times New Roman" panose="02020603050405020304" pitchFamily="18" charset="0"/>
              <a:cs typeface="Times New Roman" panose="02020603050405020304" pitchFamily="18" charset="0"/>
            </a:endParaRPr>
          </a:p>
          <a:p>
            <a:r>
              <a:rPr lang="en-US" altLang="en-US" sz="2400" b="1" dirty="0" err="1">
                <a:latin typeface="Times New Roman" panose="02020603050405020304" pitchFamily="18" charset="0"/>
                <a:cs typeface="Times New Roman" panose="02020603050405020304" pitchFamily="18" charset="0"/>
              </a:rPr>
              <a:t>Cephalodynia</a:t>
            </a:r>
            <a:r>
              <a:rPr lang="en-US" altLang="en-US" sz="2400" dirty="0">
                <a:latin typeface="Times New Roman" panose="02020603050405020304" pitchFamily="18" charset="0"/>
                <a:cs typeface="Times New Roman" panose="02020603050405020304" pitchFamily="18" charset="0"/>
              </a:rPr>
              <a:t> is pain in the head, or headache.</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The prefix  </a:t>
            </a:r>
            <a:r>
              <a:rPr lang="en-US" altLang="en-US" sz="2400" b="1" dirty="0" err="1">
                <a:latin typeface="Times New Roman" panose="02020603050405020304" pitchFamily="18" charset="0"/>
                <a:cs typeface="Times New Roman" panose="02020603050405020304" pitchFamily="18" charset="0"/>
              </a:rPr>
              <a:t>en</a:t>
            </a:r>
            <a:r>
              <a:rPr lang="en-US" altLang="en-US" sz="2400" dirty="0">
                <a:latin typeface="Times New Roman" panose="02020603050405020304" pitchFamily="18" charset="0"/>
                <a:cs typeface="Times New Roman" panose="02020603050405020304" pitchFamily="18" charset="0"/>
              </a:rPr>
              <a:t>-  refers to “in”.  When combined with </a:t>
            </a:r>
            <a:r>
              <a:rPr lang="en-US" altLang="en-US" sz="2400" dirty="0" err="1">
                <a:latin typeface="Times New Roman" panose="02020603050405020304" pitchFamily="18" charset="0"/>
                <a:cs typeface="Times New Roman" panose="02020603050405020304" pitchFamily="18" charset="0"/>
              </a:rPr>
              <a:t>cephal</a:t>
            </a:r>
            <a:r>
              <a:rPr lang="en-US" altLang="en-US" sz="2400" dirty="0">
                <a:latin typeface="Times New Roman" panose="02020603050405020304" pitchFamily="18" charset="0"/>
                <a:cs typeface="Times New Roman" panose="02020603050405020304" pitchFamily="18" charset="0"/>
              </a:rPr>
              <a:t>/o, we get </a:t>
            </a:r>
            <a:r>
              <a:rPr lang="en-US" altLang="en-US" sz="2400" b="1" dirty="0" err="1">
                <a:latin typeface="Times New Roman" panose="02020603050405020304" pitchFamily="18" charset="0"/>
                <a:cs typeface="Times New Roman" panose="02020603050405020304" pitchFamily="18" charset="0"/>
              </a:rPr>
              <a:t>encephal</a:t>
            </a:r>
            <a:r>
              <a:rPr lang="en-US" altLang="en-US" sz="2400" b="1" dirty="0">
                <a:latin typeface="Times New Roman" panose="02020603050405020304" pitchFamily="18" charset="0"/>
                <a:cs typeface="Times New Roman" panose="02020603050405020304" pitchFamily="18" charset="0"/>
              </a:rPr>
              <a:t>/o</a:t>
            </a:r>
            <a:r>
              <a:rPr lang="en-US" altLang="en-US" sz="2400" dirty="0">
                <a:latin typeface="Times New Roman" panose="02020603050405020304" pitchFamily="18" charset="0"/>
                <a:cs typeface="Times New Roman" panose="02020603050405020304" pitchFamily="18" charset="0"/>
              </a:rPr>
              <a:t> which translates into “in the head” e.g. encephalography.  This is the another term for brain.</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EB37148-D247-4871-AC96-CC8B4495674A}" type="slidenum">
              <a:rPr lang="en-US" altLang="en-US">
                <a:solidFill>
                  <a:srgbClr val="898989"/>
                </a:solidFill>
              </a:rPr>
              <a:pPr>
                <a:defRPr/>
              </a:pPr>
              <a:t>22</a:t>
            </a:fld>
            <a:endParaRPr lang="en-US" altLang="en-US">
              <a:solidFill>
                <a:srgbClr val="898989"/>
              </a:solidFill>
            </a:endParaRPr>
          </a:p>
        </p:txBody>
      </p:sp>
    </p:spTree>
    <p:extLst>
      <p:ext uri="{BB962C8B-B14F-4D97-AF65-F5344CB8AC3E}">
        <p14:creationId xmlns:p14="http://schemas.microsoft.com/office/powerpoint/2010/main" val="2539959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a:solidFill>
              <a:schemeClr val="accent1"/>
            </a:solidFill>
          </a:ln>
        </p:spPr>
        <p:txBody>
          <a:bodyPr/>
          <a:lstStyle/>
          <a:p>
            <a:pPr>
              <a:defRPr/>
            </a:pPr>
            <a:r>
              <a:rPr lang="en-US" altLang="en-US" sz="3200">
                <a:latin typeface="Times New Roman" panose="02020603050405020304" pitchFamily="18" charset="0"/>
                <a:cs typeface="Times New Roman" panose="02020603050405020304" pitchFamily="18" charset="0"/>
              </a:rPr>
              <a:t>Combining Forms</a:t>
            </a:r>
          </a:p>
        </p:txBody>
      </p:sp>
      <p:sp>
        <p:nvSpPr>
          <p:cNvPr id="20483" name="Rectangle 3"/>
          <p:cNvSpPr>
            <a:spLocks noGrp="1" noChangeArrowheads="1"/>
          </p:cNvSpPr>
          <p:nvPr>
            <p:ph idx="1"/>
          </p:nvPr>
        </p:nvSpPr>
        <p:spPr/>
        <p:txBody>
          <a:bodyPr/>
          <a:lstStyle/>
          <a:p>
            <a:r>
              <a:rPr lang="en-US" altLang="en-US" b="1">
                <a:latin typeface="Times New Roman" panose="02020603050405020304" pitchFamily="18" charset="0"/>
                <a:cs typeface="Times New Roman" panose="02020603050405020304" pitchFamily="18" charset="0"/>
              </a:rPr>
              <a:t>Humer/o</a:t>
            </a:r>
            <a:r>
              <a:rPr lang="en-US" altLang="en-US">
                <a:latin typeface="Times New Roman" panose="02020603050405020304" pitchFamily="18" charset="0"/>
                <a:cs typeface="Times New Roman" panose="02020603050405020304" pitchFamily="18" charset="0"/>
              </a:rPr>
              <a:t> = humerus  (upper arm or arm)</a:t>
            </a:r>
          </a:p>
          <a:p>
            <a:r>
              <a:rPr lang="en-US" altLang="en-US" b="1">
                <a:latin typeface="Times New Roman" panose="02020603050405020304" pitchFamily="18" charset="0"/>
                <a:cs typeface="Times New Roman" panose="02020603050405020304" pitchFamily="18" charset="0"/>
              </a:rPr>
              <a:t>Carp/o</a:t>
            </a:r>
            <a:r>
              <a:rPr lang="en-US" altLang="en-US">
                <a:latin typeface="Times New Roman" panose="02020603050405020304" pitchFamily="18" charset="0"/>
                <a:cs typeface="Times New Roman" panose="02020603050405020304" pitchFamily="18" charset="0"/>
              </a:rPr>
              <a:t> = carpus (wrist),  carpometacarpal</a:t>
            </a:r>
          </a:p>
          <a:p>
            <a:pPr>
              <a:lnSpc>
                <a:spcPct val="80000"/>
              </a:lnSpc>
            </a:pPr>
            <a:r>
              <a:rPr lang="en-US" altLang="en-US" b="1">
                <a:latin typeface="Times New Roman" panose="02020603050405020304" pitchFamily="18" charset="0"/>
                <a:cs typeface="Times New Roman" panose="02020603050405020304" pitchFamily="18" charset="0"/>
              </a:rPr>
              <a:t>Metacarp/o</a:t>
            </a:r>
            <a:r>
              <a:rPr lang="en-US" altLang="en-US">
                <a:latin typeface="Times New Roman" panose="02020603050405020304" pitchFamily="18" charset="0"/>
                <a:cs typeface="Times New Roman" panose="02020603050405020304" pitchFamily="18" charset="0"/>
              </a:rPr>
              <a:t> = metacarpus (hand), metacarpophalangeal</a:t>
            </a:r>
          </a:p>
          <a:p>
            <a:r>
              <a:rPr lang="en-US" altLang="en-US" b="1">
                <a:latin typeface="Times New Roman" panose="02020603050405020304" pitchFamily="18" charset="0"/>
                <a:cs typeface="Times New Roman" panose="02020603050405020304" pitchFamily="18" charset="0"/>
              </a:rPr>
              <a:t>Phalang/o</a:t>
            </a:r>
            <a:r>
              <a:rPr lang="en-US" altLang="en-US">
                <a:latin typeface="Times New Roman" panose="02020603050405020304" pitchFamily="18" charset="0"/>
                <a:cs typeface="Times New Roman" panose="02020603050405020304" pitchFamily="18" charset="0"/>
              </a:rPr>
              <a:t> = finger/toe</a:t>
            </a:r>
          </a:p>
          <a:p>
            <a:pPr>
              <a:lnSpc>
                <a:spcPct val="80000"/>
              </a:lnSpc>
            </a:pPr>
            <a:r>
              <a:rPr lang="en-US" altLang="en-US" b="1">
                <a:latin typeface="Times New Roman" panose="02020603050405020304" pitchFamily="18" charset="0"/>
                <a:cs typeface="Times New Roman" panose="02020603050405020304" pitchFamily="18" charset="0"/>
              </a:rPr>
              <a:t>Pelv/i</a:t>
            </a:r>
            <a:r>
              <a:rPr lang="en-US" altLang="en-US">
                <a:latin typeface="Times New Roman" panose="02020603050405020304" pitchFamily="18" charset="0"/>
                <a:cs typeface="Times New Roman" panose="02020603050405020304" pitchFamily="18" charset="0"/>
              </a:rPr>
              <a:t> = pelvis (hip bones)</a:t>
            </a:r>
            <a:endParaRPr lang="en-US" altLang="en-US">
              <a:latin typeface="Comic Sans MS" panose="030F0702030302020204" pitchFamily="66" charset="0"/>
              <a:cs typeface="Arial" panose="020B0604020202020204" pitchFamily="34" charset="0"/>
            </a:endParaRPr>
          </a:p>
          <a:p>
            <a:pPr>
              <a:buFont typeface="Arial" panose="020B0604020202020204" pitchFamily="34" charset="0"/>
              <a:buNone/>
            </a:pPr>
            <a:endParaRPr lang="en-US" altLang="en-US" sz="2400">
              <a:latin typeface="Comic Sans MS" panose="030F0702030302020204" pitchFamily="66" charset="0"/>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181E794-FB7C-4FBA-92ED-4203711D09D1}" type="slidenum">
              <a:rPr lang="en-US" altLang="en-US">
                <a:solidFill>
                  <a:srgbClr val="898989"/>
                </a:solidFill>
              </a:rPr>
              <a:pPr>
                <a:defRPr/>
              </a:pPr>
              <a:t>23</a:t>
            </a:fld>
            <a:endParaRPr lang="en-US" altLang="en-US">
              <a:solidFill>
                <a:srgbClr val="898989"/>
              </a:solidFill>
            </a:endParaRPr>
          </a:p>
        </p:txBody>
      </p:sp>
    </p:spTree>
    <p:extLst>
      <p:ext uri="{BB962C8B-B14F-4D97-AF65-F5344CB8AC3E}">
        <p14:creationId xmlns:p14="http://schemas.microsoft.com/office/powerpoint/2010/main" val="626840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a:solidFill>
              <a:schemeClr val="accent1"/>
            </a:solidFill>
          </a:ln>
        </p:spPr>
        <p:txBody>
          <a:bodyPr/>
          <a:lstStyle/>
          <a:p>
            <a:pPr>
              <a:defRPr/>
            </a:pPr>
            <a:r>
              <a:rPr lang="en-US" altLang="en-US" sz="3200" dirty="0">
                <a:latin typeface="Times New Roman" panose="02020603050405020304" pitchFamily="18" charset="0"/>
                <a:cs typeface="Times New Roman" panose="02020603050405020304" pitchFamily="18" charset="0"/>
              </a:rPr>
              <a:t>Combining Forms</a:t>
            </a:r>
          </a:p>
        </p:txBody>
      </p:sp>
      <p:sp>
        <p:nvSpPr>
          <p:cNvPr id="7171" name="Rectangle 3"/>
          <p:cNvSpPr>
            <a:spLocks noGrp="1" noChangeArrowheads="1"/>
          </p:cNvSpPr>
          <p:nvPr>
            <p:ph idx="1"/>
          </p:nvPr>
        </p:nvSpPr>
        <p:spPr/>
        <p:txBody>
          <a:bodyPr rtlCol="0">
            <a:normAutofit lnSpcReduction="10000"/>
          </a:bodyPr>
          <a:lstStyle/>
          <a:p>
            <a:pPr marL="182880" indent="-182880">
              <a:buClr>
                <a:schemeClr val="accent1">
                  <a:lumMod val="75000"/>
                </a:schemeClr>
              </a:buClr>
              <a:defRPr/>
            </a:pPr>
            <a:endParaRPr lang="en-US" altLang="en-US" sz="800" dirty="0">
              <a:latin typeface="Times New Roman" panose="02020603050405020304" pitchFamily="18" charset="0"/>
              <a:cs typeface="Times New Roman" panose="02020603050405020304" pitchFamily="18" charset="0"/>
            </a:endParaRPr>
          </a:p>
          <a:p>
            <a:pPr marL="182880" indent="-182880">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Metatars</a:t>
            </a:r>
            <a:r>
              <a:rPr lang="en-US" altLang="en-US" sz="3600" dirty="0">
                <a:latin typeface="Times New Roman" panose="02020603050405020304" pitchFamily="18" charset="0"/>
                <a:cs typeface="Times New Roman" panose="02020603050405020304" pitchFamily="18" charset="0"/>
              </a:rPr>
              <a:t>/o = metatarsals</a:t>
            </a:r>
          </a:p>
          <a:p>
            <a:pPr marL="182880" indent="-182880">
              <a:lnSpc>
                <a:spcPct val="80000"/>
              </a:lnSpc>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Ankyl</a:t>
            </a:r>
            <a:r>
              <a:rPr lang="en-US" altLang="en-US" sz="3600" dirty="0">
                <a:latin typeface="Times New Roman" panose="02020603050405020304" pitchFamily="18" charset="0"/>
                <a:cs typeface="Times New Roman" panose="02020603050405020304" pitchFamily="18" charset="0"/>
              </a:rPr>
              <a:t>/o = stiff, bent, crooked</a:t>
            </a:r>
          </a:p>
          <a:p>
            <a:pPr marL="182880" indent="-182880">
              <a:lnSpc>
                <a:spcPct val="80000"/>
              </a:lnSpc>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Arthr</a:t>
            </a:r>
            <a:r>
              <a:rPr lang="en-US" altLang="en-US" sz="3600" dirty="0">
                <a:latin typeface="Times New Roman" panose="02020603050405020304" pitchFamily="18" charset="0"/>
                <a:cs typeface="Times New Roman" panose="02020603050405020304" pitchFamily="18" charset="0"/>
              </a:rPr>
              <a:t>/o = joint</a:t>
            </a:r>
          </a:p>
          <a:p>
            <a:pPr marL="182880" indent="-182880">
              <a:lnSpc>
                <a:spcPct val="80000"/>
              </a:lnSpc>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cervic</a:t>
            </a:r>
            <a:r>
              <a:rPr lang="en-US" altLang="en-US" sz="3600" dirty="0">
                <a:latin typeface="Times New Roman" panose="02020603050405020304" pitchFamily="18" charset="0"/>
                <a:cs typeface="Times New Roman" panose="02020603050405020304" pitchFamily="18" charset="0"/>
              </a:rPr>
              <a:t>/o = neck</a:t>
            </a:r>
          </a:p>
          <a:p>
            <a:pPr marL="182880" indent="-182880">
              <a:lnSpc>
                <a:spcPct val="80000"/>
              </a:lnSpc>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Lamin</a:t>
            </a:r>
            <a:r>
              <a:rPr lang="en-US" altLang="en-US" sz="3600" dirty="0">
                <a:latin typeface="Times New Roman" panose="02020603050405020304" pitchFamily="18" charset="0"/>
                <a:cs typeface="Times New Roman" panose="02020603050405020304" pitchFamily="18" charset="0"/>
              </a:rPr>
              <a:t>/o = lamina  (part of the vertebral arch)</a:t>
            </a:r>
          </a:p>
          <a:p>
            <a:pPr marL="182880" indent="-182880">
              <a:lnSpc>
                <a:spcPct val="80000"/>
              </a:lnSpc>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Myel</a:t>
            </a:r>
            <a:r>
              <a:rPr lang="en-US" altLang="en-US" sz="3600" dirty="0">
                <a:latin typeface="Times New Roman" panose="02020603050405020304" pitchFamily="18" charset="0"/>
                <a:cs typeface="Times New Roman" panose="02020603050405020304" pitchFamily="18" charset="0"/>
              </a:rPr>
              <a:t>/o = spinal cord, bone marrow</a:t>
            </a:r>
          </a:p>
          <a:p>
            <a:pPr marL="182880" indent="-182880">
              <a:lnSpc>
                <a:spcPct val="80000"/>
              </a:lnSpc>
              <a:buClr>
                <a:schemeClr val="accent1">
                  <a:lumMod val="75000"/>
                </a:schemeClr>
              </a:buClr>
              <a:defRPr/>
            </a:pPr>
            <a:r>
              <a:rPr lang="en-US" altLang="en-US" sz="3600" dirty="0">
                <a:latin typeface="Times New Roman" panose="02020603050405020304" pitchFamily="18" charset="0"/>
                <a:cs typeface="Times New Roman" panose="02020603050405020304" pitchFamily="18" charset="0"/>
              </a:rPr>
              <a:t>Orth/o = straight</a:t>
            </a:r>
          </a:p>
          <a:p>
            <a:pPr marL="182880" indent="-182880">
              <a:lnSpc>
                <a:spcPct val="80000"/>
              </a:lnSpc>
              <a:buClr>
                <a:schemeClr val="accent1">
                  <a:lumMod val="75000"/>
                </a:schemeClr>
              </a:buClr>
              <a:defRPr/>
            </a:pPr>
            <a:r>
              <a:rPr lang="en-US" altLang="en-US" sz="3600" b="1" dirty="0" err="1">
                <a:solidFill>
                  <a:srgbClr val="FF0000"/>
                </a:solidFill>
                <a:latin typeface="Times New Roman" panose="02020603050405020304" pitchFamily="18" charset="0"/>
                <a:cs typeface="Times New Roman" panose="02020603050405020304" pitchFamily="18" charset="0"/>
              </a:rPr>
              <a:t>Oste</a:t>
            </a:r>
            <a:r>
              <a:rPr lang="en-US" altLang="en-US" sz="3600" b="1" dirty="0">
                <a:solidFill>
                  <a:srgbClr val="FF0000"/>
                </a:solidFill>
                <a:latin typeface="Times New Roman" panose="02020603050405020304" pitchFamily="18" charset="0"/>
                <a:cs typeface="Times New Roman" panose="02020603050405020304" pitchFamily="18" charset="0"/>
              </a:rPr>
              <a:t>/o = bone</a:t>
            </a:r>
          </a:p>
          <a:p>
            <a:pPr marL="182880" indent="-182880">
              <a:buClr>
                <a:schemeClr val="accent1">
                  <a:lumMod val="75000"/>
                </a:schemeClr>
              </a:buClr>
              <a:buNone/>
              <a:defRPr/>
            </a:pPr>
            <a:endParaRPr lang="en-US" altLang="en-US" sz="2400" dirty="0">
              <a:latin typeface="Comic Sans MS" panose="030F0702030302020204" pitchFamily="66" charset="0"/>
              <a:cs typeface="Arial" panose="020B0604020202020204" pitchFamily="34" charset="0"/>
            </a:endParaRPr>
          </a:p>
        </p:txBody>
      </p:sp>
      <p:sp>
        <p:nvSpPr>
          <p:cNvPr id="7172"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7351695-1EA1-4F5E-A4D5-71F9BDF41133}" type="slidenum">
              <a:rPr lang="en-US" altLang="en-US">
                <a:solidFill>
                  <a:srgbClr val="898989"/>
                </a:solidFill>
              </a:rPr>
              <a:pPr>
                <a:defRPr/>
              </a:pPr>
              <a:t>24</a:t>
            </a:fld>
            <a:endParaRPr lang="en-US" altLang="en-US">
              <a:solidFill>
                <a:srgbClr val="898989"/>
              </a:solidFill>
            </a:endParaRPr>
          </a:p>
        </p:txBody>
      </p:sp>
    </p:spTree>
    <p:extLst>
      <p:ext uri="{BB962C8B-B14F-4D97-AF65-F5344CB8AC3E}">
        <p14:creationId xmlns:p14="http://schemas.microsoft.com/office/powerpoint/2010/main" val="3683502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a:noFill/>
        </p:spPr>
        <p:txBody>
          <a:bodyPr/>
          <a:lstStyle/>
          <a:p>
            <a:pPr>
              <a:defRPr/>
            </a:pPr>
            <a:r>
              <a:rPr lang="en-US" altLang="en-US" sz="3600" dirty="0">
                <a:latin typeface="Times New Roman" panose="02020603050405020304" pitchFamily="18" charset="0"/>
                <a:cs typeface="Times New Roman" panose="02020603050405020304" pitchFamily="18" charset="0"/>
              </a:rPr>
              <a:t>Combining Forms</a:t>
            </a:r>
            <a:endParaRPr lang="en-US" altLang="en-US" sz="3600" dirty="0">
              <a:cs typeface="Arial" panose="020B0604020202020204" pitchFamily="34" charset="0"/>
            </a:endParaRPr>
          </a:p>
        </p:txBody>
      </p:sp>
      <p:sp>
        <p:nvSpPr>
          <p:cNvPr id="8195" name="Content Placeholder 4"/>
          <p:cNvSpPr>
            <a:spLocks noGrp="1"/>
          </p:cNvSpPr>
          <p:nvPr>
            <p:ph idx="1"/>
          </p:nvPr>
        </p:nvSpPr>
        <p:spPr/>
        <p:txBody>
          <a:bodyPr rtlCol="0">
            <a:normAutofit fontScale="92500" lnSpcReduction="20000"/>
          </a:bodyPr>
          <a:lstStyle/>
          <a:p>
            <a:pPr marL="182880" indent="-182880">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Femor</a:t>
            </a:r>
            <a:r>
              <a:rPr lang="en-US" altLang="en-US" sz="3600" dirty="0">
                <a:latin typeface="Times New Roman" panose="02020603050405020304" pitchFamily="18" charset="0"/>
                <a:cs typeface="Times New Roman" panose="02020603050405020304" pitchFamily="18" charset="0"/>
              </a:rPr>
              <a:t>/o = femur  (thigh bone), femoral</a:t>
            </a:r>
          </a:p>
          <a:p>
            <a:pPr marL="182880" indent="-182880">
              <a:buClr>
                <a:schemeClr val="accent1">
                  <a:lumMod val="75000"/>
                </a:schemeClr>
              </a:buClr>
              <a:defRPr/>
            </a:pPr>
            <a:r>
              <a:rPr lang="en-US" altLang="en-US" sz="3600" b="1" dirty="0" err="1">
                <a:solidFill>
                  <a:srgbClr val="FF0000"/>
                </a:solidFill>
                <a:latin typeface="Times New Roman" panose="02020603050405020304" pitchFamily="18" charset="0"/>
                <a:cs typeface="Times New Roman" panose="02020603050405020304" pitchFamily="18" charset="0"/>
              </a:rPr>
              <a:t>Patell</a:t>
            </a:r>
            <a:r>
              <a:rPr lang="en-US" altLang="en-US" sz="3600" b="1" dirty="0">
                <a:solidFill>
                  <a:srgbClr val="FF0000"/>
                </a:solidFill>
                <a:latin typeface="Times New Roman" panose="02020603050405020304" pitchFamily="18" charset="0"/>
                <a:cs typeface="Times New Roman" panose="02020603050405020304" pitchFamily="18" charset="0"/>
              </a:rPr>
              <a:t>/o = patella  (kneecap),  [</a:t>
            </a:r>
            <a:r>
              <a:rPr lang="en-US" altLang="en-US" sz="3600" b="1" dirty="0" err="1">
                <a:solidFill>
                  <a:srgbClr val="FF0000"/>
                </a:solidFill>
                <a:latin typeface="Times New Roman" panose="02020603050405020304" pitchFamily="18" charset="0"/>
                <a:cs typeface="Times New Roman" panose="02020603050405020304" pitchFamily="18" charset="0"/>
              </a:rPr>
              <a:t>patellopexy</a:t>
            </a:r>
            <a:r>
              <a:rPr lang="en-US" altLang="en-US" sz="3600" b="1" dirty="0">
                <a:solidFill>
                  <a:srgbClr val="FF0000"/>
                </a:solidFill>
                <a:latin typeface="Times New Roman" panose="02020603050405020304" pitchFamily="18" charset="0"/>
                <a:cs typeface="Times New Roman" panose="02020603050405020304" pitchFamily="18" charset="0"/>
              </a:rPr>
              <a:t> (fixation)]</a:t>
            </a:r>
          </a:p>
          <a:p>
            <a:pPr marL="182880" indent="-182880">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Tibi</a:t>
            </a:r>
            <a:r>
              <a:rPr lang="en-US" altLang="en-US" sz="3600" dirty="0">
                <a:latin typeface="Times New Roman" panose="02020603050405020304" pitchFamily="18" charset="0"/>
                <a:cs typeface="Times New Roman" panose="02020603050405020304" pitchFamily="18" charset="0"/>
              </a:rPr>
              <a:t>/o = tibia (shin)</a:t>
            </a:r>
          </a:p>
          <a:p>
            <a:pPr marL="182880" indent="-182880">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Fibul</a:t>
            </a:r>
            <a:r>
              <a:rPr lang="en-US" altLang="en-US" sz="3600" dirty="0">
                <a:latin typeface="Times New Roman" panose="02020603050405020304" pitchFamily="18" charset="0"/>
                <a:cs typeface="Times New Roman" panose="02020603050405020304" pitchFamily="18" charset="0"/>
              </a:rPr>
              <a:t>/o = fibula (smaller lower leg bone)</a:t>
            </a:r>
          </a:p>
          <a:p>
            <a:pPr marL="182880" indent="-182880">
              <a:buClr>
                <a:schemeClr val="accent1">
                  <a:lumMod val="75000"/>
                </a:schemeClr>
              </a:buClr>
              <a:defRPr/>
            </a:pPr>
            <a:r>
              <a:rPr lang="en-US" altLang="en-US" sz="3600" dirty="0" err="1">
                <a:latin typeface="Times New Roman" panose="02020603050405020304" pitchFamily="18" charset="0"/>
                <a:cs typeface="Times New Roman" panose="02020603050405020304" pitchFamily="18" charset="0"/>
              </a:rPr>
              <a:t>Calcane</a:t>
            </a:r>
            <a:r>
              <a:rPr lang="en-US" altLang="en-US" sz="3600" dirty="0">
                <a:latin typeface="Times New Roman" panose="02020603050405020304" pitchFamily="18" charset="0"/>
                <a:cs typeface="Times New Roman" panose="02020603050405020304" pitchFamily="18" charset="0"/>
              </a:rPr>
              <a:t>/o = calcaneus (heel bone)</a:t>
            </a:r>
          </a:p>
          <a:p>
            <a:pPr marL="182880" indent="-182880">
              <a:buClr>
                <a:schemeClr val="accent1">
                  <a:lumMod val="75000"/>
                </a:schemeClr>
              </a:buClr>
              <a:defRPr/>
            </a:pPr>
            <a:r>
              <a:rPr lang="en-US" altLang="en-US" sz="3600" dirty="0">
                <a:latin typeface="Times New Roman" panose="02020603050405020304" pitchFamily="18" charset="0"/>
                <a:cs typeface="Times New Roman" panose="02020603050405020304" pitchFamily="18" charset="0"/>
              </a:rPr>
              <a:t>Tars/o = tarsal</a:t>
            </a:r>
          </a:p>
          <a:p>
            <a:pPr marL="182880" indent="-182880">
              <a:buClr>
                <a:schemeClr val="accent1">
                  <a:lumMod val="75000"/>
                </a:schemeClr>
              </a:buClr>
              <a:defRPr/>
            </a:pPr>
            <a:r>
              <a:rPr lang="en-US" altLang="en-US" sz="3600" dirty="0">
                <a:latin typeface="Times New Roman" panose="02020603050405020304" pitchFamily="18" charset="0"/>
                <a:cs typeface="Times New Roman" panose="02020603050405020304" pitchFamily="18" charset="0"/>
              </a:rPr>
              <a:t>The combining form </a:t>
            </a:r>
            <a:r>
              <a:rPr lang="en-US" altLang="en-US" sz="3600" dirty="0" err="1">
                <a:latin typeface="Times New Roman" panose="02020603050405020304" pitchFamily="18" charset="0"/>
                <a:cs typeface="Times New Roman" panose="02020603050405020304" pitchFamily="18" charset="0"/>
              </a:rPr>
              <a:t>oste</a:t>
            </a:r>
            <a:r>
              <a:rPr lang="en-US" altLang="en-US" sz="3600" dirty="0">
                <a:latin typeface="Times New Roman" panose="02020603050405020304" pitchFamily="18" charset="0"/>
                <a:cs typeface="Times New Roman" panose="02020603050405020304" pitchFamily="18" charset="0"/>
              </a:rPr>
              <a:t>/o refers to a bone.</a:t>
            </a:r>
          </a:p>
          <a:p>
            <a:pPr marL="182880" indent="-182880">
              <a:buClr>
                <a:schemeClr val="accent1">
                  <a:lumMod val="75000"/>
                </a:schemeClr>
              </a:buClr>
              <a:buNone/>
              <a:defRPr/>
            </a:pPr>
            <a:r>
              <a:rPr lang="en-US" altLang="en-US" sz="3600" dirty="0">
                <a:latin typeface="Times New Roman" panose="02020603050405020304" pitchFamily="18" charset="0"/>
                <a:cs typeface="Times New Roman" panose="02020603050405020304" pitchFamily="18" charset="0"/>
              </a:rPr>
              <a:t>    Therefore, </a:t>
            </a:r>
            <a:r>
              <a:rPr lang="en-US" altLang="en-US" sz="3600" b="1" dirty="0" err="1">
                <a:solidFill>
                  <a:srgbClr val="FF0000"/>
                </a:solidFill>
                <a:latin typeface="Times New Roman" panose="02020603050405020304" pitchFamily="18" charset="0"/>
                <a:cs typeface="Times New Roman" panose="02020603050405020304" pitchFamily="18" charset="0"/>
              </a:rPr>
              <a:t>osteodynia</a:t>
            </a:r>
            <a:r>
              <a:rPr lang="en-US" altLang="en-US" sz="3600" dirty="0">
                <a:latin typeface="Times New Roman" panose="02020603050405020304" pitchFamily="18" charset="0"/>
                <a:cs typeface="Times New Roman" panose="02020603050405020304" pitchFamily="18" charset="0"/>
              </a:rPr>
              <a:t> refers to painful bones. Osteocytes are the main cells that make up bones</a:t>
            </a:r>
          </a:p>
          <a:p>
            <a:pPr marL="182880" indent="-182880">
              <a:buClr>
                <a:schemeClr val="accent1">
                  <a:lumMod val="75000"/>
                </a:schemeClr>
              </a:buClr>
              <a:defRPr/>
            </a:pPr>
            <a:endParaRPr lang="en-US" altLang="en-US" sz="3600" dirty="0">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BBD5380-0995-451B-89DB-D5ADC3DC7320}" type="slidenum">
              <a:rPr lang="en-US" altLang="en-US">
                <a:solidFill>
                  <a:srgbClr val="898989"/>
                </a:solidFill>
                <a:latin typeface="Times New Roman" panose="02020603050405020304" pitchFamily="18" charset="0"/>
                <a:cs typeface="Times New Roman" panose="02020603050405020304" pitchFamily="18" charset="0"/>
              </a:rPr>
              <a:pPr>
                <a:defRPr/>
              </a:pPr>
              <a:t>25</a:t>
            </a:fld>
            <a:endParaRPr lang="en-US" altLang="en-US">
              <a:solidFill>
                <a:srgbClr val="89898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072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Times New Roman" panose="02020603050405020304" pitchFamily="18" charset="0"/>
                <a:cs typeface="Times New Roman" panose="02020603050405020304" pitchFamily="18" charset="0"/>
              </a:rPr>
              <a:t>Combining Forms</a:t>
            </a:r>
            <a:endParaRPr lang="en-US" dirty="0"/>
          </a:p>
        </p:txBody>
      </p:sp>
      <p:sp>
        <p:nvSpPr>
          <p:cNvPr id="23554" name="Content Placeholder 4"/>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Deficiency of vitamin D results in </a:t>
            </a:r>
            <a:r>
              <a:rPr lang="en-US" altLang="en-US" b="1" dirty="0" err="1">
                <a:solidFill>
                  <a:srgbClr val="FF0000"/>
                </a:solidFill>
                <a:latin typeface="Times New Roman" panose="02020603050405020304" pitchFamily="18" charset="0"/>
                <a:cs typeface="Times New Roman" panose="02020603050405020304" pitchFamily="18" charset="0"/>
              </a:rPr>
              <a:t>Osteomalacia</a:t>
            </a:r>
            <a:r>
              <a:rPr lang="en-US" altLang="en-US" b="1" dirty="0">
                <a:solidFill>
                  <a:srgbClr val="FF0000"/>
                </a:solidFill>
                <a:latin typeface="Times New Roman" panose="02020603050405020304" pitchFamily="18" charset="0"/>
                <a:cs typeface="Times New Roman" panose="02020603050405020304" pitchFamily="18" charset="0"/>
              </a:rPr>
              <a:t> in adults</a:t>
            </a:r>
            <a:r>
              <a:rPr lang="en-US" altLang="en-US" dirty="0">
                <a:latin typeface="Times New Roman" panose="02020603050405020304" pitchFamily="18" charset="0"/>
                <a:cs typeface="Times New Roman" panose="02020603050405020304" pitchFamily="18" charset="0"/>
              </a:rPr>
              <a:t>, that causes softening and weakening of the bones.</a:t>
            </a:r>
          </a:p>
          <a:p>
            <a:r>
              <a:rPr lang="en-US" altLang="en-US" dirty="0">
                <a:latin typeface="Times New Roman" panose="02020603050405020304" pitchFamily="18" charset="0"/>
                <a:cs typeface="Times New Roman" panose="02020603050405020304" pitchFamily="18" charset="0"/>
              </a:rPr>
              <a:t>Vitamin D deficiency in children is called  Rickets.</a:t>
            </a:r>
          </a:p>
          <a:p>
            <a:r>
              <a:rPr lang="en-US" altLang="en-US" dirty="0">
                <a:latin typeface="Times New Roman" panose="02020603050405020304" pitchFamily="18" charset="0"/>
                <a:cs typeface="Times New Roman" panose="02020603050405020304" pitchFamily="18" charset="0"/>
              </a:rPr>
              <a:t>This is different than </a:t>
            </a:r>
            <a:r>
              <a:rPr lang="en-US" altLang="en-US" b="1" dirty="0">
                <a:solidFill>
                  <a:srgbClr val="FF0000"/>
                </a:solidFill>
                <a:latin typeface="Times New Roman" panose="02020603050405020304" pitchFamily="18" charset="0"/>
                <a:cs typeface="Times New Roman" panose="02020603050405020304" pitchFamily="18" charset="0"/>
              </a:rPr>
              <a:t>Osteoporosis</a:t>
            </a:r>
            <a:r>
              <a:rPr lang="en-US" altLang="en-US" dirty="0">
                <a:latin typeface="Times New Roman" panose="02020603050405020304" pitchFamily="18" charset="0"/>
                <a:cs typeface="Times New Roman" panose="02020603050405020304" pitchFamily="18" charset="0"/>
              </a:rPr>
              <a:t>, which is a deficiency of bone mass (mineral and matrix).</a:t>
            </a:r>
          </a:p>
          <a:p>
            <a:r>
              <a:rPr lang="en-US" altLang="en-US" dirty="0">
                <a:latin typeface="Times New Roman" panose="02020603050405020304" pitchFamily="18" charset="0"/>
                <a:cs typeface="Times New Roman" panose="02020603050405020304" pitchFamily="18" charset="0"/>
              </a:rPr>
              <a:t>The term </a:t>
            </a:r>
            <a:r>
              <a:rPr lang="en-US" altLang="en-US" b="1" dirty="0">
                <a:solidFill>
                  <a:srgbClr val="FF0000"/>
                </a:solidFill>
                <a:latin typeface="Times New Roman" panose="02020603050405020304" pitchFamily="18" charset="0"/>
                <a:cs typeface="Times New Roman" panose="02020603050405020304" pitchFamily="18" charset="0"/>
              </a:rPr>
              <a:t>osteogenesis</a:t>
            </a:r>
            <a:r>
              <a:rPr lang="en-US" altLang="en-US" dirty="0">
                <a:latin typeface="Times New Roman" panose="02020603050405020304" pitchFamily="18" charset="0"/>
                <a:cs typeface="Times New Roman" panose="02020603050405020304" pitchFamily="18" charset="0"/>
              </a:rPr>
              <a:t> refers to producing or forming new bone.</a:t>
            </a:r>
          </a:p>
          <a:p>
            <a:endParaRPr lang="en-US" altLang="en-US" dirty="0" smtClean="0">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8484223-8732-4BDA-960D-CE5FCD62CCC2}" type="slidenum">
              <a:rPr lang="en-US" altLang="en-US">
                <a:solidFill>
                  <a:srgbClr val="898989"/>
                </a:solidFill>
                <a:latin typeface="Times New Roman" panose="02020603050405020304" pitchFamily="18" charset="0"/>
                <a:cs typeface="Times New Roman" panose="02020603050405020304" pitchFamily="18" charset="0"/>
              </a:rPr>
              <a:pPr>
                <a:defRPr/>
              </a:pPr>
              <a:t>26</a:t>
            </a:fld>
            <a:endParaRPr lang="en-US" altLang="en-US">
              <a:solidFill>
                <a:srgbClr val="89898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6246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
          <p:cNvPicPr>
            <a:picLocks noGrp="1" noChangeAspect="1" noChangeArrowheads="1"/>
          </p:cNvPicPr>
          <p:nvPr>
            <p:ph idx="1"/>
          </p:nvPr>
        </p:nvPicPr>
        <p:blipFill>
          <a:blip r:embed="rId2"/>
          <a:srcRect/>
          <a:stretch>
            <a:fillRect/>
          </a:stretch>
        </p:blipFill>
        <p:spPr>
          <a:xfrm>
            <a:off x="1905000" y="388938"/>
            <a:ext cx="4572000" cy="5638800"/>
          </a:xfrm>
          <a:ln w="38100" cap="sq">
            <a:solidFill>
              <a:srgbClr val="000000"/>
            </a:solidFill>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90E891A-B441-401D-BDDD-4648C0848D96}" type="slidenum">
              <a:rPr lang="en-US" altLang="en-US">
                <a:solidFill>
                  <a:srgbClr val="898989"/>
                </a:solidFill>
              </a:rPr>
              <a:pPr>
                <a:defRPr/>
              </a:pPr>
              <a:t>27</a:t>
            </a:fld>
            <a:endParaRPr lang="en-US" altLang="en-US">
              <a:solidFill>
                <a:srgbClr val="898989"/>
              </a:solidFill>
            </a:endParaRPr>
          </a:p>
        </p:txBody>
      </p:sp>
      <p:pic>
        <p:nvPicPr>
          <p:cNvPr id="21509" name="Picture 5" descr="https://encrypted-tbn3.gstatic.com/images?q=tbn:ANd9GcTVXeA30mtkM2fAlRUrxKD2fGIOa42PQWsZX4-RoGab2T0mLJTp">
            <a:hlinkClick r:id="rId3"/>
          </p:cNvPr>
          <p:cNvPicPr>
            <a:picLocks noChangeAspect="1" noChangeArrowheads="1"/>
          </p:cNvPicPr>
          <p:nvPr/>
        </p:nvPicPr>
        <p:blipFill>
          <a:blip r:embed="rId4"/>
          <a:srcRect/>
          <a:stretch>
            <a:fillRect/>
          </a:stretch>
        </p:blipFill>
        <p:spPr bwMode="auto">
          <a:xfrm>
            <a:off x="6705601" y="381000"/>
            <a:ext cx="3565525" cy="5646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9925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noFill/>
          <a:ln>
            <a:solidFill>
              <a:schemeClr val="accent1"/>
            </a:solidFill>
          </a:ln>
        </p:spPr>
        <p:txBody>
          <a:bodyPr/>
          <a:lstStyle/>
          <a:p>
            <a:pPr>
              <a:defRPr/>
            </a:pPr>
            <a:r>
              <a:rPr lang="en-US" altLang="en-US" sz="3600">
                <a:latin typeface="Times New Roman" panose="02020603050405020304" pitchFamily="18" charset="0"/>
                <a:cs typeface="Times New Roman" panose="02020603050405020304" pitchFamily="18" charset="0"/>
              </a:rPr>
              <a:t>Shapes of Bones</a:t>
            </a:r>
            <a:endParaRPr lang="en-US" altLang="en-US" sz="3600">
              <a:cs typeface="Arial" panose="020B0604020202020204" pitchFamily="34" charset="0"/>
            </a:endParaRPr>
          </a:p>
        </p:txBody>
      </p:sp>
      <p:sp>
        <p:nvSpPr>
          <p:cNvPr id="25603" name="Content Placeholder 4"/>
          <p:cNvSpPr>
            <a:spLocks noGrp="1"/>
          </p:cNvSpPr>
          <p:nvPr>
            <p:ph idx="1"/>
          </p:nvPr>
        </p:nvSpPr>
        <p:spPr/>
        <p:txBody>
          <a:bodyPr/>
          <a:lstStyle/>
          <a:p>
            <a:r>
              <a:rPr lang="en-US" altLang="en-US">
                <a:latin typeface="Times New Roman" panose="02020603050405020304" pitchFamily="18" charset="0"/>
                <a:cs typeface="Times New Roman" panose="02020603050405020304" pitchFamily="18" charset="0"/>
              </a:rPr>
              <a:t>Long (cylindrical) bones: are the main bones of the limbs, except the patella, and those of wrists and ankles, fingers and toes.</a:t>
            </a:r>
          </a:p>
          <a:p>
            <a:r>
              <a:rPr lang="en-US" altLang="en-US">
                <a:latin typeface="Times New Roman" panose="02020603050405020304" pitchFamily="18" charset="0"/>
                <a:cs typeface="Times New Roman" panose="02020603050405020304" pitchFamily="18" charset="0"/>
              </a:rPr>
              <a:t>Short bones: are the bones of the wrists, ankles</a:t>
            </a:r>
          </a:p>
          <a:p>
            <a:r>
              <a:rPr lang="en-US" altLang="en-US">
                <a:latin typeface="Times New Roman" panose="02020603050405020304" pitchFamily="18" charset="0"/>
                <a:cs typeface="Times New Roman" panose="02020603050405020304" pitchFamily="18" charset="0"/>
              </a:rPr>
              <a:t>Flat bones: include the sternum, scapulae, and cranium</a:t>
            </a:r>
          </a:p>
          <a:p>
            <a:r>
              <a:rPr lang="en-US" altLang="en-US">
                <a:latin typeface="Times New Roman" panose="02020603050405020304" pitchFamily="18" charset="0"/>
                <a:cs typeface="Times New Roman" panose="02020603050405020304" pitchFamily="18" charset="0"/>
              </a:rPr>
              <a:t>Irregular bones: include the vertebrae and hip bones.</a:t>
            </a:r>
            <a:endParaRPr lang="en-US" altLang="en-US">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DDC2E4D-B173-44BF-98B5-CE0B5E811C41}" type="slidenum">
              <a:rPr lang="en-US" altLang="en-US">
                <a:solidFill>
                  <a:srgbClr val="898989"/>
                </a:solidFill>
                <a:latin typeface="Times New Roman" panose="02020603050405020304" pitchFamily="18" charset="0"/>
                <a:cs typeface="Times New Roman" panose="02020603050405020304" pitchFamily="18" charset="0"/>
              </a:rPr>
              <a:pPr>
                <a:defRPr/>
              </a:pPr>
              <a:t>28</a:t>
            </a:fld>
            <a:endParaRPr lang="en-US" altLang="en-US">
              <a:solidFill>
                <a:srgbClr val="89898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492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noFill/>
        </p:spPr>
        <p:txBody>
          <a:bodyPr>
            <a:normAutofit/>
          </a:bodyPr>
          <a:lstStyle/>
          <a:p>
            <a:pPr>
              <a:defRPr/>
            </a:pPr>
            <a:r>
              <a:rPr lang="en-US" sz="3600" dirty="0">
                <a:latin typeface="Times New Roman" pitchFamily="18" charset="0"/>
                <a:cs typeface="Times New Roman" pitchFamily="18" charset="0"/>
              </a:rPr>
              <a:t>Anatomy of a Long Bone</a:t>
            </a:r>
            <a:endParaRPr lang="en-US" sz="3600" dirty="0">
              <a:cs typeface="Arial" charset="0"/>
            </a:endParaRPr>
          </a:p>
        </p:txBody>
      </p:sp>
      <p:sp>
        <p:nvSpPr>
          <p:cNvPr id="25603" name="Content Placeholder 4"/>
          <p:cNvSpPr>
            <a:spLocks noGrp="1"/>
          </p:cNvSpPr>
          <p:nvPr>
            <p:ph sz="half" idx="1"/>
          </p:nvPr>
        </p:nvSpPr>
        <p:spPr/>
        <p:txBody>
          <a:bodyPr rtlCol="0">
            <a:normAutofit fontScale="92500" lnSpcReduction="10000"/>
          </a:bodyPr>
          <a:lstStyle/>
          <a:p>
            <a:pPr marL="182880" indent="-182880">
              <a:buClr>
                <a:schemeClr val="accent1">
                  <a:lumMod val="75000"/>
                </a:schemeClr>
              </a:buClr>
              <a:defRPr/>
            </a:pPr>
            <a:r>
              <a:rPr lang="en-US" altLang="en-US" dirty="0">
                <a:latin typeface="Times New Roman" panose="02020603050405020304" pitchFamily="18" charset="0"/>
                <a:cs typeface="Times New Roman" panose="02020603050405020304" pitchFamily="18" charset="0"/>
              </a:rPr>
              <a:t>Shaft:  Diaphysis</a:t>
            </a:r>
          </a:p>
          <a:p>
            <a:pPr marL="182880" indent="-182880">
              <a:buClr>
                <a:schemeClr val="accent1">
                  <a:lumMod val="75000"/>
                </a:schemeClr>
              </a:buClr>
              <a:defRPr/>
            </a:pPr>
            <a:r>
              <a:rPr lang="en-US" altLang="en-US" dirty="0">
                <a:latin typeface="Times New Roman" panose="02020603050405020304" pitchFamily="18" charset="0"/>
                <a:cs typeface="Times New Roman" panose="02020603050405020304" pitchFamily="18" charset="0"/>
              </a:rPr>
              <a:t>Epiphysis:  either upper or lower end of bone, the growing part in length.</a:t>
            </a:r>
          </a:p>
          <a:p>
            <a:pPr marL="182880" indent="-182880">
              <a:buClr>
                <a:schemeClr val="accent1">
                  <a:lumMod val="75000"/>
                </a:schemeClr>
              </a:buClr>
              <a:defRPr/>
            </a:pPr>
            <a:r>
              <a:rPr lang="en-US" altLang="en-US" dirty="0">
                <a:latin typeface="Times New Roman" panose="02020603050405020304" pitchFamily="18" charset="0"/>
                <a:cs typeface="Times New Roman" panose="02020603050405020304" pitchFamily="18" charset="0"/>
              </a:rPr>
              <a:t>Bone Marrow:  soft tissue that fills the medullary cavity in the center of a long bone.  This is where blood is formed and fat is stored.</a:t>
            </a:r>
          </a:p>
          <a:p>
            <a:pPr marL="182880" indent="-182880">
              <a:buClr>
                <a:schemeClr val="accent1">
                  <a:lumMod val="75000"/>
                </a:schemeClr>
              </a:buClr>
              <a:defRPr/>
            </a:pPr>
            <a:r>
              <a:rPr lang="en-US" altLang="en-US" dirty="0">
                <a:latin typeface="Times New Roman" panose="02020603050405020304" pitchFamily="18" charset="0"/>
                <a:cs typeface="Times New Roman" panose="02020603050405020304" pitchFamily="18" charset="0"/>
              </a:rPr>
              <a:t>Periosteum:  thin sheet of tissue covering the bone.  This part of the bone is responsible for growth in the diameter.</a:t>
            </a:r>
          </a:p>
          <a:p>
            <a:pPr marL="182880" indent="-182880">
              <a:buClr>
                <a:schemeClr val="accent1">
                  <a:lumMod val="75000"/>
                </a:schemeClr>
              </a:buClr>
              <a:defRPr/>
            </a:pPr>
            <a:endParaRPr lang="en-US" altLang="en-US" dirty="0" smtClean="0">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584E922-B0C7-4ED9-8CC4-73A5E84E9C46}" type="slidenum">
              <a:rPr lang="en-US" altLang="en-US">
                <a:solidFill>
                  <a:srgbClr val="898989"/>
                </a:solidFill>
                <a:latin typeface="Times New Roman" panose="02020603050405020304" pitchFamily="18" charset="0"/>
                <a:cs typeface="Times New Roman" panose="02020603050405020304" pitchFamily="18" charset="0"/>
              </a:rPr>
              <a:pPr>
                <a:defRPr/>
              </a:pPr>
              <a:t>29</a:t>
            </a:fld>
            <a:endParaRPr lang="en-US" altLang="en-US">
              <a:solidFill>
                <a:srgbClr val="898989"/>
              </a:solidFill>
              <a:latin typeface="Times New Roman" panose="02020603050405020304" pitchFamily="18" charset="0"/>
              <a:cs typeface="Times New Roman" panose="02020603050405020304" pitchFamily="18" charset="0"/>
            </a:endParaRPr>
          </a:p>
        </p:txBody>
      </p:sp>
      <p:pic>
        <p:nvPicPr>
          <p:cNvPr id="26629" name="Picture 1"/>
          <p:cNvPicPr>
            <a:picLocks noChangeAspect="1"/>
          </p:cNvPicPr>
          <p:nvPr/>
        </p:nvPicPr>
        <p:blipFill>
          <a:blip r:embed="rId2">
            <a:extLst>
              <a:ext uri="{28A0092B-C50C-407E-A947-70E740481C1C}">
                <a14:useLocalDpi xmlns:a14="http://schemas.microsoft.com/office/drawing/2010/main" val="0"/>
              </a:ext>
            </a:extLst>
          </a:blip>
          <a:srcRect l="7500" t="12946" r="64166" b="18874"/>
          <a:stretch>
            <a:fillRect/>
          </a:stretch>
        </p:blipFill>
        <p:spPr bwMode="auto">
          <a:xfrm>
            <a:off x="7168559" y="1273175"/>
            <a:ext cx="39909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844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Muscles</a:t>
            </a:r>
            <a:endParaRPr lang="en-US" dirty="0"/>
          </a:p>
        </p:txBody>
      </p:sp>
      <p:sp>
        <p:nvSpPr>
          <p:cNvPr id="3" name="Content Placeholder 2"/>
          <p:cNvSpPr>
            <a:spLocks noGrp="1"/>
          </p:cNvSpPr>
          <p:nvPr>
            <p:ph idx="1"/>
          </p:nvPr>
        </p:nvSpPr>
        <p:spPr/>
        <p:txBody>
          <a:bodyPr>
            <a:normAutofit/>
          </a:bodyPr>
          <a:lstStyle/>
          <a:p>
            <a:pPr marL="0" indent="0">
              <a:buNone/>
            </a:pPr>
            <a:r>
              <a:rPr lang="en-US" dirty="0"/>
              <a:t>There are three types of muscle tissue in </a:t>
            </a:r>
            <a:r>
              <a:rPr lang="en-US" dirty="0" smtClean="0"/>
              <a:t>the body</a:t>
            </a:r>
            <a:r>
              <a:rPr lang="en-US" dirty="0"/>
              <a:t>:</a:t>
            </a:r>
          </a:p>
          <a:p>
            <a:pPr marL="0" indent="0">
              <a:buNone/>
            </a:pPr>
            <a:r>
              <a:rPr lang="en-US" dirty="0"/>
              <a:t>• Skeletal muscles, also called voluntary </a:t>
            </a:r>
            <a:r>
              <a:rPr lang="en-US" dirty="0" smtClean="0"/>
              <a:t>or striated </a:t>
            </a:r>
            <a:r>
              <a:rPr lang="en-US" dirty="0"/>
              <a:t>muscles, are muscles whose action </a:t>
            </a:r>
            <a:r>
              <a:rPr lang="en-US" dirty="0" smtClean="0"/>
              <a:t>is under </a:t>
            </a:r>
            <a:r>
              <a:rPr lang="en-US" dirty="0"/>
              <a:t>voluntary control. Some examples </a:t>
            </a:r>
            <a:r>
              <a:rPr lang="en-US" dirty="0" smtClean="0"/>
              <a:t>of voluntary </a:t>
            </a:r>
            <a:r>
              <a:rPr lang="en-US" dirty="0"/>
              <a:t>muscles are muscles that move </a:t>
            </a:r>
            <a:r>
              <a:rPr lang="en-US" dirty="0" smtClean="0"/>
              <a:t>the eyeballs and tongue.</a:t>
            </a:r>
            <a:endParaRPr lang="en-US" dirty="0"/>
          </a:p>
          <a:p>
            <a:pPr marL="0" indent="0">
              <a:buNone/>
            </a:pPr>
            <a:r>
              <a:rPr lang="en-US" dirty="0"/>
              <a:t>• Cardiac muscle is found only in the </a:t>
            </a:r>
            <a:r>
              <a:rPr lang="en-US" dirty="0" smtClean="0"/>
              <a:t>heart. It </a:t>
            </a:r>
            <a:r>
              <a:rPr lang="en-US" dirty="0"/>
              <a:t>is unique for its branched </a:t>
            </a:r>
            <a:r>
              <a:rPr lang="en-US" dirty="0" smtClean="0"/>
              <a:t>interconnections, and </a:t>
            </a:r>
            <a:r>
              <a:rPr lang="en-US" dirty="0"/>
              <a:t>makes up most of the wall of the heart</a:t>
            </a:r>
            <a:r>
              <a:rPr lang="en-US" dirty="0" smtClean="0"/>
              <a:t>. </a:t>
            </a:r>
            <a:r>
              <a:rPr lang="en-US" dirty="0"/>
              <a:t>Cardiac muscle shares similarities </a:t>
            </a:r>
            <a:r>
              <a:rPr lang="en-US" dirty="0" smtClean="0"/>
              <a:t>with both </a:t>
            </a:r>
            <a:r>
              <a:rPr lang="en-US" dirty="0"/>
              <a:t>skeletal and smooth muscles. </a:t>
            </a:r>
            <a:r>
              <a:rPr lang="en-US" dirty="0" smtClean="0"/>
              <a:t>Like skeletal </a:t>
            </a:r>
            <a:r>
              <a:rPr lang="en-US" dirty="0"/>
              <a:t>muscle, it is striated, but it </a:t>
            </a:r>
            <a:r>
              <a:rPr lang="en-US" dirty="0" smtClean="0"/>
              <a:t>produces rhythmic </a:t>
            </a:r>
            <a:r>
              <a:rPr lang="en-US" dirty="0"/>
              <a:t>involuntary contractions </a:t>
            </a:r>
            <a:r>
              <a:rPr lang="en-US" dirty="0" smtClean="0"/>
              <a:t>like smooth muscle.</a:t>
            </a:r>
            <a:endParaRPr lang="en-US" dirty="0"/>
          </a:p>
        </p:txBody>
      </p:sp>
    </p:spTree>
    <p:extLst>
      <p:ext uri="{BB962C8B-B14F-4D97-AF65-F5344CB8AC3E}">
        <p14:creationId xmlns:p14="http://schemas.microsoft.com/office/powerpoint/2010/main" val="2208507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p:txBody>
          <a:bodyPr/>
          <a:lstStyle/>
          <a:p>
            <a:pPr>
              <a:defRPr/>
            </a:pPr>
            <a:r>
              <a:rPr lang="en-US" altLang="en-US" sz="2800">
                <a:latin typeface="Comic Sans MS" panose="030F0702030302020204" pitchFamily="66" charset="0"/>
              </a:rPr>
              <a:t>Joint (sites of articulation)</a:t>
            </a:r>
          </a:p>
        </p:txBody>
      </p:sp>
      <p:sp>
        <p:nvSpPr>
          <p:cNvPr id="27651" name="Rectangle 3"/>
          <p:cNvSpPr>
            <a:spLocks noGrp="1" noRot="1" noChangeArrowheads="1"/>
          </p:cNvSpPr>
          <p:nvPr>
            <p:ph idx="1"/>
          </p:nvPr>
        </p:nvSpPr>
        <p:spPr/>
        <p:txBody>
          <a:bodyPr>
            <a:normAutofit lnSpcReduction="10000"/>
          </a:bodyPr>
          <a:lstStyle/>
          <a:p>
            <a:pPr>
              <a:buClr>
                <a:schemeClr val="tx1"/>
              </a:buClr>
              <a:buFont typeface="Wingdings" panose="05000000000000000000" pitchFamily="2" charset="2"/>
              <a:buChar char="Ø"/>
            </a:pPr>
            <a:r>
              <a:rPr lang="en-US" altLang="en-US">
                <a:latin typeface="Comic Sans MS" panose="030F0702030302020204" pitchFamily="66" charset="0"/>
              </a:rPr>
              <a:t>Joints can be classified by the type of movement they allow into;</a:t>
            </a:r>
          </a:p>
          <a:p>
            <a:pPr lvl="1">
              <a:buClr>
                <a:schemeClr val="tx1"/>
              </a:buClr>
            </a:pPr>
            <a:r>
              <a:rPr lang="en-US" altLang="en-US">
                <a:latin typeface="Comic Sans MS" panose="030F0702030302020204" pitchFamily="66" charset="0"/>
              </a:rPr>
              <a:t>Synarthrosis – immovable, e.g. cranial suture joints and gomphosis joints (in the sockets of the teeth) </a:t>
            </a:r>
          </a:p>
          <a:p>
            <a:pPr lvl="1">
              <a:buClr>
                <a:schemeClr val="tx1"/>
              </a:buClr>
            </a:pPr>
            <a:r>
              <a:rPr lang="en-US" altLang="en-US">
                <a:latin typeface="Comic Sans MS" panose="030F0702030302020204" pitchFamily="66" charset="0"/>
              </a:rPr>
              <a:t>Amphiarthrosis – slightly movable, e.g. the sternocostal joint and the inferior tibiofibular articulation  </a:t>
            </a:r>
          </a:p>
          <a:p>
            <a:pPr lvl="1">
              <a:buClr>
                <a:schemeClr val="tx1"/>
              </a:buClr>
            </a:pPr>
            <a:r>
              <a:rPr lang="en-US" altLang="en-US">
                <a:latin typeface="Comic Sans MS" panose="030F0702030302020204" pitchFamily="66" charset="0"/>
              </a:rPr>
              <a:t>Diarthrosis – freely movable </a:t>
            </a:r>
          </a:p>
          <a:p>
            <a:pPr lvl="1">
              <a:buClr>
                <a:schemeClr val="tx1"/>
              </a:buClr>
            </a:pPr>
            <a:endParaRPr lang="en-US" altLang="en-US">
              <a:latin typeface="Comic Sans MS" panose="030F0702030302020204" pitchFamily="66" charset="0"/>
            </a:endParaRPr>
          </a:p>
          <a:p>
            <a:pPr>
              <a:buClr>
                <a:schemeClr val="tx1"/>
              </a:buClr>
              <a:buFont typeface="Wingdings" panose="05000000000000000000" pitchFamily="2" charset="2"/>
              <a:buChar char="Ø"/>
            </a:pPr>
            <a:r>
              <a:rPr lang="en-US" altLang="en-US" i="1">
                <a:latin typeface="Comic Sans MS" panose="030F0702030302020204" pitchFamily="66" charset="0"/>
              </a:rPr>
              <a:t>Joints may be classified by structure into;</a:t>
            </a:r>
          </a:p>
          <a:p>
            <a:pPr lvl="1">
              <a:buClr>
                <a:schemeClr val="tx1"/>
              </a:buClr>
            </a:pPr>
            <a:r>
              <a:rPr lang="en-US" altLang="en-US" i="1">
                <a:latin typeface="Comic Sans MS" panose="030F0702030302020204" pitchFamily="66" charset="0"/>
              </a:rPr>
              <a:t>Fibrous joints; e.g. cranial sutures</a:t>
            </a:r>
          </a:p>
          <a:p>
            <a:pPr lvl="1">
              <a:buClr>
                <a:schemeClr val="tx1"/>
              </a:buClr>
            </a:pPr>
            <a:r>
              <a:rPr lang="en-US" altLang="en-US" i="1">
                <a:latin typeface="Comic Sans MS" panose="030F0702030302020204" pitchFamily="66" charset="0"/>
              </a:rPr>
              <a:t>Cartilaginous joints; e.g. symphysis pubis</a:t>
            </a:r>
          </a:p>
          <a:p>
            <a:pPr lvl="1">
              <a:buClr>
                <a:schemeClr val="tx1"/>
              </a:buClr>
            </a:pPr>
            <a:r>
              <a:rPr lang="en-US" altLang="en-US" i="1">
                <a:latin typeface="Comic Sans MS" panose="030F0702030302020204" pitchFamily="66" charset="0"/>
              </a:rPr>
              <a:t>Synovial joints; all movable joints such as shoulder joint</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8048B35-3CAD-4CA0-8121-2B38D050D527}" type="slidenum">
              <a:rPr lang="en-US" altLang="en-US">
                <a:solidFill>
                  <a:srgbClr val="898989"/>
                </a:solidFill>
              </a:rPr>
              <a:pPr>
                <a:defRPr/>
              </a:pPr>
              <a:t>30</a:t>
            </a:fld>
            <a:endParaRPr lang="en-US" altLang="en-US">
              <a:solidFill>
                <a:srgbClr val="898989"/>
              </a:solidFill>
            </a:endParaRPr>
          </a:p>
        </p:txBody>
      </p:sp>
    </p:spTree>
    <p:extLst>
      <p:ext uri="{BB962C8B-B14F-4D97-AF65-F5344CB8AC3E}">
        <p14:creationId xmlns:p14="http://schemas.microsoft.com/office/powerpoint/2010/main" val="1427526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254" t="57118" r="31157" b="7442"/>
          <a:stretch/>
        </p:blipFill>
        <p:spPr>
          <a:xfrm>
            <a:off x="1420902" y="1173708"/>
            <a:ext cx="8623850" cy="4967784"/>
          </a:xfrm>
          <a:prstGeom prst="rect">
            <a:avLst/>
          </a:prstGeom>
        </p:spPr>
      </p:pic>
    </p:spTree>
    <p:extLst>
      <p:ext uri="{BB962C8B-B14F-4D97-AF65-F5344CB8AC3E}">
        <p14:creationId xmlns:p14="http://schemas.microsoft.com/office/powerpoint/2010/main" val="2545666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3"/>
          <p:cNvSpPr>
            <a:spLocks noGrp="1"/>
          </p:cNvSpPr>
          <p:nvPr>
            <p:ph type="title"/>
          </p:nvPr>
        </p:nvSpPr>
        <p:spPr>
          <a:noFill/>
        </p:spPr>
        <p:txBody>
          <a:bodyPr>
            <a:normAutofit/>
          </a:bodyPr>
          <a:lstStyle/>
          <a:p>
            <a:pPr>
              <a:defRPr/>
            </a:pPr>
            <a:r>
              <a:rPr lang="en-US" sz="3600" dirty="0">
                <a:latin typeface="Times New Roman" pitchFamily="18" charset="0"/>
                <a:cs typeface="Times New Roman" pitchFamily="18" charset="0"/>
              </a:rPr>
              <a:t>Anatomy of cartilage</a:t>
            </a:r>
            <a:endParaRPr lang="en-US" sz="3600" dirty="0">
              <a:cs typeface="Arial" charset="0"/>
            </a:endParaRPr>
          </a:p>
        </p:txBody>
      </p:sp>
      <p:sp>
        <p:nvSpPr>
          <p:cNvPr id="28674" name="Rectangle 3"/>
          <p:cNvSpPr>
            <a:spLocks noGrp="1" noChangeArrowheads="1"/>
          </p:cNvSpPr>
          <p:nvPr>
            <p:ph sz="half" idx="1"/>
          </p:nvPr>
        </p:nvSpPr>
        <p:spPr/>
        <p:txBody>
          <a:bodyPr/>
          <a:lstStyle/>
          <a:p>
            <a:r>
              <a:rPr lang="en-US" altLang="en-US" sz="1800">
                <a:latin typeface="Times New Roman" panose="02020603050405020304" pitchFamily="18" charset="0"/>
                <a:cs typeface="Times New Roman" panose="02020603050405020304" pitchFamily="18" charset="0"/>
              </a:rPr>
              <a:t>A joint is a place where two bones meet.</a:t>
            </a:r>
          </a:p>
          <a:p>
            <a:r>
              <a:rPr lang="en-US" altLang="en-US" sz="1800">
                <a:latin typeface="Times New Roman" panose="02020603050405020304" pitchFamily="18" charset="0"/>
                <a:cs typeface="Times New Roman" panose="02020603050405020304" pitchFamily="18" charset="0"/>
              </a:rPr>
              <a:t>Joints can be:</a:t>
            </a:r>
          </a:p>
          <a:p>
            <a:pPr>
              <a:buFont typeface="Wingdings" panose="05000000000000000000" pitchFamily="2" charset="2"/>
              <a:buNone/>
            </a:pPr>
            <a:r>
              <a:rPr lang="en-US" altLang="en-US" sz="1800">
                <a:latin typeface="Times New Roman" panose="02020603050405020304" pitchFamily="18" charset="0"/>
                <a:cs typeface="Times New Roman" panose="02020603050405020304" pitchFamily="18" charset="0"/>
              </a:rPr>
              <a:t>   Freely Moveable (Synovial) (shoulder)</a:t>
            </a:r>
          </a:p>
          <a:p>
            <a:pPr>
              <a:buFont typeface="Wingdings" panose="05000000000000000000" pitchFamily="2" charset="2"/>
              <a:buNone/>
            </a:pPr>
            <a:r>
              <a:rPr lang="en-US" altLang="en-US" sz="1800">
                <a:latin typeface="Times New Roman" panose="02020603050405020304" pitchFamily="18" charset="0"/>
                <a:cs typeface="Times New Roman" panose="02020603050405020304" pitchFamily="18" charset="0"/>
              </a:rPr>
              <a:t>   Slightly Moveable (Fibrous or Secondary </a:t>
            </a:r>
          </a:p>
          <a:p>
            <a:pPr>
              <a:buFont typeface="Wingdings" panose="05000000000000000000" pitchFamily="2" charset="2"/>
              <a:buNone/>
            </a:pPr>
            <a:r>
              <a:rPr lang="en-US" altLang="en-US" sz="1800">
                <a:latin typeface="Times New Roman" panose="02020603050405020304" pitchFamily="18" charset="0"/>
                <a:cs typeface="Times New Roman" panose="02020603050405020304" pitchFamily="18" charset="0"/>
              </a:rPr>
              <a:t>        Cartilaginous    (vertebra)</a:t>
            </a:r>
          </a:p>
          <a:p>
            <a:pPr>
              <a:buFont typeface="Wingdings" panose="05000000000000000000" pitchFamily="2" charset="2"/>
              <a:buNone/>
            </a:pPr>
            <a:r>
              <a:rPr lang="en-US" altLang="en-US" sz="1800">
                <a:latin typeface="Times New Roman" panose="02020603050405020304" pitchFamily="18" charset="0"/>
                <a:cs typeface="Times New Roman" panose="02020603050405020304" pitchFamily="18" charset="0"/>
              </a:rPr>
              <a:t>   Non-moveable (Fibrous with special </a:t>
            </a:r>
          </a:p>
          <a:p>
            <a:pPr>
              <a:buFont typeface="Wingdings" panose="05000000000000000000" pitchFamily="2" charset="2"/>
              <a:buNone/>
            </a:pPr>
            <a:r>
              <a:rPr lang="en-US" altLang="en-US" sz="1800">
                <a:latin typeface="Times New Roman" panose="02020603050405020304" pitchFamily="18" charset="0"/>
                <a:cs typeface="Times New Roman" panose="02020603050405020304" pitchFamily="18" charset="0"/>
              </a:rPr>
              <a:t>        articulation (skull)</a:t>
            </a:r>
          </a:p>
          <a:p>
            <a:r>
              <a:rPr lang="en-US" altLang="en-US" sz="1800">
                <a:latin typeface="Times New Roman" panose="02020603050405020304" pitchFamily="18" charset="0"/>
                <a:cs typeface="Times New Roman" panose="02020603050405020304" pitchFamily="18" charset="0"/>
              </a:rPr>
              <a:t>Joints are lubricated with SYNOVIAL FLUID within the Synovial Cavity .  This fluid is secreted &amp; reabsorbed by the Synovial Membrane.</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41E4290-A7F3-4418-8CDD-5F164DFD990B}" type="slidenum">
              <a:rPr lang="en-US" altLang="en-US">
                <a:solidFill>
                  <a:srgbClr val="898989"/>
                </a:solidFill>
              </a:rPr>
              <a:pPr>
                <a:defRPr/>
              </a:pPr>
              <a:t>32</a:t>
            </a:fld>
            <a:endParaRPr lang="en-US" altLang="en-US">
              <a:solidFill>
                <a:srgbClr val="898989"/>
              </a:solidFill>
            </a:endParaRPr>
          </a:p>
        </p:txBody>
      </p:sp>
      <p:pic>
        <p:nvPicPr>
          <p:cNvPr id="2" name="Picture 1"/>
          <p:cNvPicPr>
            <a:picLocks noChangeAspect="1"/>
          </p:cNvPicPr>
          <p:nvPr/>
        </p:nvPicPr>
        <p:blipFill rotWithShape="1">
          <a:blip r:embed="rId2"/>
          <a:srcRect l="5000" t="12945" r="60833" b="44071"/>
          <a:stretch/>
        </p:blipFill>
        <p:spPr>
          <a:xfrm>
            <a:off x="6096000" y="1027906"/>
            <a:ext cx="5512558" cy="5080200"/>
          </a:xfrm>
          <a:prstGeom prst="rect">
            <a:avLst/>
          </a:prstGeom>
          <a:ln>
            <a:noFill/>
          </a:ln>
          <a:effectLst>
            <a:softEdge rad="112500"/>
          </a:effectLst>
        </p:spPr>
      </p:pic>
    </p:spTree>
    <p:extLst>
      <p:ext uri="{BB962C8B-B14F-4D97-AF65-F5344CB8AC3E}">
        <p14:creationId xmlns:p14="http://schemas.microsoft.com/office/powerpoint/2010/main" val="11891953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3"/>
          <p:cNvSpPr>
            <a:spLocks noGrp="1"/>
          </p:cNvSpPr>
          <p:nvPr>
            <p:ph type="title"/>
          </p:nvPr>
        </p:nvSpPr>
        <p:spPr>
          <a:noFill/>
        </p:spPr>
        <p:txBody>
          <a:bodyPr>
            <a:normAutofit/>
          </a:bodyPr>
          <a:lstStyle/>
          <a:p>
            <a:pPr>
              <a:defRPr/>
            </a:pPr>
            <a:r>
              <a:rPr lang="en-US" sz="3600" dirty="0">
                <a:latin typeface="Times New Roman" pitchFamily="18" charset="0"/>
                <a:cs typeface="Times New Roman" pitchFamily="18" charset="0"/>
              </a:rPr>
              <a:t>Anatomy of cartilage</a:t>
            </a:r>
            <a:endParaRPr lang="en-US" sz="3600" dirty="0">
              <a:cs typeface="Arial" charset="0"/>
            </a:endParaRPr>
          </a:p>
        </p:txBody>
      </p:sp>
      <p:sp>
        <p:nvSpPr>
          <p:cNvPr id="29698" name="Rectangle 3"/>
          <p:cNvSpPr>
            <a:spLocks noGrp="1" noChangeArrowheads="1"/>
          </p:cNvSpPr>
          <p:nvPr>
            <p:ph sz="half" idx="1"/>
          </p:nvPr>
        </p:nvSpPr>
        <p:spPr/>
        <p:txBody>
          <a:bodyPr/>
          <a:lstStyle/>
          <a:p>
            <a:r>
              <a:rPr lang="en-US" altLang="en-US" dirty="0" smtClean="0">
                <a:latin typeface="Times New Roman" panose="02020603050405020304" pitchFamily="18" charset="0"/>
                <a:cs typeface="Times New Roman" panose="02020603050405020304" pitchFamily="18" charset="0"/>
              </a:rPr>
              <a:t>Within the joints, each end of the joint (epiphysis) is covered with ARTICULAR CARTILAGE.</a:t>
            </a:r>
          </a:p>
          <a:p>
            <a:r>
              <a:rPr lang="en-US" altLang="en-US" dirty="0" smtClean="0">
                <a:latin typeface="Times New Roman" panose="02020603050405020304" pitchFamily="18" charset="0"/>
                <a:cs typeface="Times New Roman" panose="02020603050405020304" pitchFamily="18" charset="0"/>
              </a:rPr>
              <a:t>Articular means joint</a:t>
            </a:r>
          </a:p>
          <a:p>
            <a:r>
              <a:rPr lang="en-US" altLang="en-US" dirty="0" err="1" smtClean="0">
                <a:latin typeface="Times New Roman" panose="02020603050405020304" pitchFamily="18" charset="0"/>
                <a:cs typeface="Times New Roman" panose="02020603050405020304" pitchFamily="18" charset="0"/>
              </a:rPr>
              <a:t>Chondr</a:t>
            </a:r>
            <a:r>
              <a:rPr lang="en-US" altLang="en-US" dirty="0" smtClean="0">
                <a:latin typeface="Times New Roman" panose="02020603050405020304" pitchFamily="18" charset="0"/>
                <a:cs typeface="Times New Roman" panose="02020603050405020304" pitchFamily="18" charset="0"/>
              </a:rPr>
              <a:t>/o refers to cartilage.</a:t>
            </a:r>
          </a:p>
          <a:p>
            <a:r>
              <a:rPr lang="en-US" altLang="en-US" dirty="0" smtClean="0">
                <a:latin typeface="Times New Roman" panose="02020603050405020304" pitchFamily="18" charset="0"/>
                <a:cs typeface="Times New Roman" panose="02020603050405020304" pitchFamily="18" charset="0"/>
              </a:rPr>
              <a:t>This articular cartilage provides cushioning, shock absorption, and allows the bones to glide easily over each other during movement.</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C3C0EB5-4CF3-4C2B-895A-C5D9C8EA5357}" type="slidenum">
              <a:rPr lang="en-US" altLang="en-US">
                <a:solidFill>
                  <a:srgbClr val="898989"/>
                </a:solidFill>
              </a:rPr>
              <a:pPr>
                <a:defRPr/>
              </a:pPr>
              <a:t>33</a:t>
            </a:fld>
            <a:endParaRPr lang="en-US" altLang="en-US">
              <a:solidFill>
                <a:srgbClr val="898989"/>
              </a:solidFill>
            </a:endParaRPr>
          </a:p>
        </p:txBody>
      </p:sp>
      <p:pic>
        <p:nvPicPr>
          <p:cNvPr id="29700" name="Picture 1"/>
          <p:cNvPicPr>
            <a:picLocks noChangeAspect="1"/>
          </p:cNvPicPr>
          <p:nvPr/>
        </p:nvPicPr>
        <p:blipFill>
          <a:blip r:embed="rId2">
            <a:extLst>
              <a:ext uri="{28A0092B-C50C-407E-A947-70E740481C1C}">
                <a14:useLocalDpi xmlns:a14="http://schemas.microsoft.com/office/drawing/2010/main" val="0"/>
              </a:ext>
            </a:extLst>
          </a:blip>
          <a:srcRect l="2499" t="24803" r="60001" b="20355"/>
          <a:stretch>
            <a:fillRect/>
          </a:stretch>
        </p:blipFill>
        <p:spPr bwMode="auto">
          <a:xfrm>
            <a:off x="6324601" y="1447800"/>
            <a:ext cx="531693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271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p:txBody>
          <a:bodyPr>
            <a:normAutofit/>
          </a:bodyPr>
          <a:lstStyle/>
          <a:p>
            <a:pPr>
              <a:defRPr/>
            </a:pPr>
            <a:r>
              <a:rPr lang="en-US" altLang="en-US" sz="2800">
                <a:latin typeface="Comic Sans MS" panose="030F0702030302020204" pitchFamily="66" charset="0"/>
              </a:rPr>
              <a:t>Joint (sites of articulation) – cont.</a:t>
            </a:r>
          </a:p>
        </p:txBody>
      </p:sp>
      <p:sp>
        <p:nvSpPr>
          <p:cNvPr id="30723" name="Rectangle 3"/>
          <p:cNvSpPr>
            <a:spLocks noGrp="1" noRot="1" noChangeArrowheads="1"/>
          </p:cNvSpPr>
          <p:nvPr>
            <p:ph idx="1"/>
          </p:nvPr>
        </p:nvSpPr>
        <p:spPr/>
        <p:txBody>
          <a:bodyPr>
            <a:normAutofit lnSpcReduction="10000"/>
          </a:bodyPr>
          <a:lstStyle/>
          <a:p>
            <a:pPr>
              <a:buClr>
                <a:schemeClr val="tx1"/>
              </a:buClr>
            </a:pPr>
            <a:r>
              <a:rPr lang="en-US" altLang="en-US" sz="2400" i="1">
                <a:latin typeface="Comic Sans MS" panose="030F0702030302020204" pitchFamily="66" charset="0"/>
              </a:rPr>
              <a:t>Synovial joints</a:t>
            </a:r>
          </a:p>
          <a:p>
            <a:pPr marL="777875" lvl="1" indent="-320675">
              <a:buClr>
                <a:schemeClr val="tx1"/>
              </a:buClr>
              <a:buFontTx/>
              <a:buChar char="o"/>
            </a:pPr>
            <a:r>
              <a:rPr lang="en-US" altLang="en-US" sz="2000" i="1">
                <a:latin typeface="Comic Sans MS" panose="030F0702030302020204" pitchFamily="66" charset="0"/>
              </a:rPr>
              <a:t>The ends of the bones that comprise these joints are encased in a sleevelike extension of the periosteum called the </a:t>
            </a:r>
            <a:r>
              <a:rPr lang="en-US" altLang="en-US" sz="2000" b="1" i="1">
                <a:latin typeface="Comic Sans MS" panose="030F0702030302020204" pitchFamily="66" charset="0"/>
              </a:rPr>
              <a:t>joint capsule.</a:t>
            </a:r>
            <a:endParaRPr lang="en-US" altLang="en-US" sz="2000" i="1">
              <a:latin typeface="Comic Sans MS" panose="030F0702030302020204" pitchFamily="66" charset="0"/>
            </a:endParaRPr>
          </a:p>
          <a:p>
            <a:pPr marL="777875" lvl="1" indent="-320675">
              <a:buClr>
                <a:schemeClr val="tx1"/>
              </a:buClr>
              <a:buFontTx/>
              <a:buChar char="o"/>
            </a:pPr>
            <a:r>
              <a:rPr lang="en-US" altLang="en-US" sz="2000" i="1">
                <a:latin typeface="Comic Sans MS" panose="030F0702030302020204" pitchFamily="66" charset="0"/>
              </a:rPr>
              <a:t>The capsule is strengthened by ligaments that fasten or bind the bones together</a:t>
            </a:r>
          </a:p>
          <a:p>
            <a:pPr marL="777875" lvl="1" indent="-320675">
              <a:buClr>
                <a:schemeClr val="tx1"/>
              </a:buClr>
              <a:buFontTx/>
              <a:buChar char="o"/>
            </a:pPr>
            <a:r>
              <a:rPr lang="en-US" altLang="en-US" sz="2000" i="1">
                <a:latin typeface="Comic Sans MS" panose="030F0702030302020204" pitchFamily="66" charset="0"/>
              </a:rPr>
              <a:t>The </a:t>
            </a:r>
            <a:r>
              <a:rPr lang="en-US" altLang="en-US" sz="2000" b="1" i="1">
                <a:latin typeface="Comic Sans MS" panose="030F0702030302020204" pitchFamily="66" charset="0"/>
              </a:rPr>
              <a:t>synovial membrane </a:t>
            </a:r>
            <a:r>
              <a:rPr lang="en-US" altLang="en-US" sz="2000" i="1">
                <a:latin typeface="Comic Sans MS" panose="030F0702030302020204" pitchFamily="66" charset="0"/>
              </a:rPr>
              <a:t>surrounds the inside of the capsule. It secretes a viscid lubricating fluid (</a:t>
            </a:r>
            <a:r>
              <a:rPr lang="en-US" altLang="en-US" sz="2000" b="1" i="1">
                <a:latin typeface="Comic Sans MS" panose="030F0702030302020204" pitchFamily="66" charset="0"/>
              </a:rPr>
              <a:t>synovial fluid</a:t>
            </a:r>
            <a:r>
              <a:rPr lang="en-US" altLang="en-US" sz="2000" i="1">
                <a:latin typeface="Comic Sans MS" panose="030F0702030302020204" pitchFamily="66" charset="0"/>
              </a:rPr>
              <a:t>) within the entire joint capsule</a:t>
            </a:r>
          </a:p>
          <a:p>
            <a:pPr marL="777875" lvl="1" indent="-320675">
              <a:buClr>
                <a:schemeClr val="tx1"/>
              </a:buClr>
              <a:buFontTx/>
              <a:buChar char="o"/>
            </a:pPr>
            <a:r>
              <a:rPr lang="en-US" altLang="en-US" sz="2000" i="1">
                <a:latin typeface="Comic Sans MS" panose="030F0702030302020204" pitchFamily="66" charset="0"/>
              </a:rPr>
              <a:t>The ends of each of the bones are covered with a smooth layer of cartilage that serves as a cushion</a:t>
            </a:r>
          </a:p>
          <a:p>
            <a:pPr>
              <a:buClr>
                <a:schemeClr val="tx1"/>
              </a:buClr>
              <a:buFontTx/>
              <a:buNone/>
            </a:pPr>
            <a:endParaRPr lang="en-US" altLang="en-US" sz="2400" i="1">
              <a:latin typeface="Comic Sans MS" panose="030F0702030302020204" pitchFamily="66" charset="0"/>
            </a:endParaRPr>
          </a:p>
          <a:p>
            <a:pPr>
              <a:buClr>
                <a:schemeClr val="tx1"/>
              </a:buClr>
              <a:buFontTx/>
              <a:buNone/>
            </a:pPr>
            <a:r>
              <a:rPr lang="en-US" altLang="en-US" sz="2300" i="1">
                <a:latin typeface="Comic Sans MS" panose="030F0702030302020204" pitchFamily="66" charset="0"/>
              </a:rPr>
              <a:t>Note: The </a:t>
            </a:r>
            <a:r>
              <a:rPr lang="en-US" altLang="en-US" sz="2300" b="1" i="1">
                <a:latin typeface="Comic Sans MS" panose="030F0702030302020204" pitchFamily="66" charset="0"/>
              </a:rPr>
              <a:t>bursae</a:t>
            </a:r>
            <a:r>
              <a:rPr lang="en-US" altLang="en-US" sz="2300" i="1">
                <a:latin typeface="Comic Sans MS" panose="030F0702030302020204" pitchFamily="66" charset="0"/>
              </a:rPr>
              <a:t> (singular: </a:t>
            </a:r>
            <a:r>
              <a:rPr lang="en-US" altLang="en-US" sz="2300" b="1" i="1">
                <a:latin typeface="Comic Sans MS" panose="030F0702030302020204" pitchFamily="66" charset="0"/>
              </a:rPr>
              <a:t>bursa</a:t>
            </a:r>
            <a:r>
              <a:rPr lang="en-US" altLang="en-US" sz="2300" i="1">
                <a:latin typeface="Comic Sans MS" panose="030F0702030302020204" pitchFamily="66" charset="0"/>
              </a:rPr>
              <a:t>) are synovial fluid sacs located at friction points of all types of joints as well as between tendons, ligaments, and bones. Bursae cushion these structures and decrease stress on adjacent ones.</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8399A0A-018D-4763-903E-F9119623B8F7}" type="slidenum">
              <a:rPr lang="en-US" altLang="en-US">
                <a:solidFill>
                  <a:srgbClr val="898989"/>
                </a:solidFill>
              </a:rPr>
              <a:pPr>
                <a:defRPr/>
              </a:pPr>
              <a:t>34</a:t>
            </a:fld>
            <a:endParaRPr lang="en-US" altLang="en-US">
              <a:solidFill>
                <a:srgbClr val="898989"/>
              </a:solidFill>
            </a:endParaRPr>
          </a:p>
        </p:txBody>
      </p:sp>
    </p:spTree>
    <p:extLst>
      <p:ext uri="{BB962C8B-B14F-4D97-AF65-F5344CB8AC3E}">
        <p14:creationId xmlns:p14="http://schemas.microsoft.com/office/powerpoint/2010/main" val="36220313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3E854F8-E40D-47CE-85EE-76D64047655A}" type="slidenum">
              <a:rPr lang="en-US" altLang="en-US"/>
              <a:pPr>
                <a:defRPr/>
              </a:pPr>
              <a:t>35</a:t>
            </a:fld>
            <a:endParaRPr lang="en-US" altLang="en-US"/>
          </a:p>
        </p:txBody>
      </p:sp>
      <p:sp>
        <p:nvSpPr>
          <p:cNvPr id="31747" name="Content Placeholder 4"/>
          <p:cNvSpPr>
            <a:spLocks noGrp="1"/>
          </p:cNvSpPr>
          <p:nvPr>
            <p:ph idx="1"/>
          </p:nvPr>
        </p:nvSpPr>
        <p:spPr>
          <a:xfrm>
            <a:off x="838200" y="1825625"/>
            <a:ext cx="10515600" cy="1900007"/>
          </a:xfrm>
        </p:spPr>
        <p:txBody>
          <a:bodyPr>
            <a:spAutoFit/>
          </a:bodyPr>
          <a:lstStyle/>
          <a:p>
            <a:pPr>
              <a:buFont typeface="Wingdings" panose="05000000000000000000" pitchFamily="2" charset="2"/>
              <a:buNone/>
            </a:pPr>
            <a:r>
              <a:rPr lang="en-US" altLang="en-US" smtClean="0">
                <a:latin typeface="Comic Sans MS" panose="030F0702030302020204" pitchFamily="66" charset="0"/>
                <a:cs typeface="Arial" panose="020B0604020202020204" pitchFamily="34" charset="0"/>
              </a:rPr>
              <a:t>Inflammation of the joints    -     arthritis </a:t>
            </a:r>
          </a:p>
          <a:p>
            <a:r>
              <a:rPr lang="en-US" altLang="en-US" smtClean="0">
                <a:latin typeface="Comic Sans MS" panose="030F0702030302020204" pitchFamily="66" charset="0"/>
                <a:cs typeface="Arial" panose="020B0604020202020204" pitchFamily="34" charset="0"/>
              </a:rPr>
              <a:t>A person with arthritis can suffer from Pain in the joints   -   arthralgia </a:t>
            </a:r>
          </a:p>
          <a:p>
            <a:pPr>
              <a:buFont typeface="Wingdings" panose="05000000000000000000" pitchFamily="2" charset="2"/>
              <a:buNone/>
            </a:pPr>
            <a:r>
              <a:rPr lang="en-US" altLang="en-US" smtClean="0">
                <a:latin typeface="Comic Sans MS" panose="030F0702030302020204" pitchFamily="66" charset="0"/>
                <a:cs typeface="Arial" panose="020B0604020202020204" pitchFamily="34" charset="0"/>
              </a:rPr>
              <a:t>Disease of the bones and joints –</a:t>
            </a:r>
            <a:r>
              <a:rPr lang="en-US" altLang="en-US" b="1" smtClean="0">
                <a:solidFill>
                  <a:srgbClr val="FF0000"/>
                </a:solidFill>
                <a:latin typeface="Comic Sans MS" panose="030F0702030302020204" pitchFamily="66" charset="0"/>
                <a:cs typeface="Arial" panose="020B0604020202020204" pitchFamily="34" charset="0"/>
              </a:rPr>
              <a:t> oste/o/arthopathy</a:t>
            </a:r>
          </a:p>
        </p:txBody>
      </p:sp>
    </p:spTree>
    <p:extLst>
      <p:ext uri="{BB962C8B-B14F-4D97-AF65-F5344CB8AC3E}">
        <p14:creationId xmlns:p14="http://schemas.microsoft.com/office/powerpoint/2010/main" val="3486354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normAutofit/>
          </a:bodyPr>
          <a:lstStyle/>
          <a:p>
            <a:pPr>
              <a:defRPr/>
            </a:pPr>
            <a:r>
              <a:rPr lang="en-US" altLang="en-US" sz="2800">
                <a:latin typeface="Comic Sans MS" panose="030F0702030302020204" pitchFamily="66" charset="0"/>
              </a:rPr>
              <a:t>Some Diagnostic tests</a:t>
            </a:r>
          </a:p>
        </p:txBody>
      </p:sp>
      <p:sp>
        <p:nvSpPr>
          <p:cNvPr id="49155" name="Rectangle 3"/>
          <p:cNvSpPr>
            <a:spLocks noGrp="1" noRot="1" noChangeArrowheads="1"/>
          </p:cNvSpPr>
          <p:nvPr>
            <p:ph idx="1"/>
          </p:nvPr>
        </p:nvSpPr>
        <p:spPr/>
        <p:txBody>
          <a:bodyPr rtlCol="0">
            <a:normAutofit lnSpcReduction="10000"/>
          </a:bodyPr>
          <a:lstStyle/>
          <a:p>
            <a:pPr marL="0" indent="0">
              <a:lnSpc>
                <a:spcPct val="80000"/>
              </a:lnSpc>
              <a:buClr>
                <a:schemeClr val="accent1">
                  <a:lumMod val="75000"/>
                </a:schemeClr>
              </a:buClr>
              <a:buNone/>
              <a:defRPr/>
            </a:pPr>
            <a:r>
              <a:rPr lang="en-US" altLang="en-US" sz="1600" i="1" dirty="0">
                <a:latin typeface="Comic Sans MS" panose="030F0702030302020204" pitchFamily="66" charset="0"/>
              </a:rPr>
              <a:t>Blood tests :  for blood counts and ESR,  biochemical tests, blood </a:t>
            </a:r>
            <a:r>
              <a:rPr lang="en-US" altLang="en-US" sz="1600" i="1" dirty="0" smtClean="0">
                <a:latin typeface="Comic Sans MS" panose="030F0702030302020204" pitchFamily="66" charset="0"/>
              </a:rPr>
              <a:t>culture</a:t>
            </a:r>
            <a:endParaRPr lang="en-US" altLang="en-US" sz="1800" b="1" dirty="0">
              <a:latin typeface="Comic Sans MS" panose="030F0702030302020204" pitchFamily="66" charset="0"/>
            </a:endParaRPr>
          </a:p>
          <a:p>
            <a:pPr marL="0" indent="0">
              <a:lnSpc>
                <a:spcPct val="80000"/>
              </a:lnSpc>
              <a:buClr>
                <a:schemeClr val="accent1">
                  <a:lumMod val="75000"/>
                </a:schemeClr>
              </a:buClr>
              <a:buNone/>
              <a:defRPr/>
            </a:pPr>
            <a:r>
              <a:rPr lang="en-US" altLang="en-US" sz="1800" b="1" dirty="0">
                <a:latin typeface="Comic Sans MS" panose="030F0702030302020204" pitchFamily="66" charset="0"/>
              </a:rPr>
              <a:t>Aspiration tests:</a:t>
            </a:r>
            <a:r>
              <a:rPr lang="en-US" altLang="en-US" sz="1800" dirty="0">
                <a:latin typeface="Comic Sans MS" panose="030F0702030302020204" pitchFamily="66" charset="0"/>
              </a:rPr>
              <a:t> fluid is withdrawn by suction device, usually a needle. Then the fluid is tested biochemically and </a:t>
            </a:r>
            <a:r>
              <a:rPr lang="en-US" altLang="en-US" sz="1800" dirty="0" err="1">
                <a:latin typeface="Comic Sans MS" panose="030F0702030302020204" pitchFamily="66" charset="0"/>
              </a:rPr>
              <a:t>histo</a:t>
            </a:r>
            <a:r>
              <a:rPr lang="en-US" altLang="en-US" sz="1800" dirty="0">
                <a:latin typeface="Comic Sans MS" panose="030F0702030302020204" pitchFamily="66" charset="0"/>
              </a:rPr>
              <a:t>-pathologically</a:t>
            </a:r>
          </a:p>
          <a:p>
            <a:pPr marL="631825" lvl="1" indent="-268288">
              <a:lnSpc>
                <a:spcPct val="80000"/>
              </a:lnSpc>
              <a:buClr>
                <a:schemeClr val="tx1"/>
              </a:buClr>
              <a:buFontTx/>
              <a:buChar char="•"/>
              <a:defRPr/>
            </a:pPr>
            <a:r>
              <a:rPr lang="en-US" altLang="en-US" sz="1600" dirty="0">
                <a:latin typeface="Comic Sans MS" panose="030F0702030302020204" pitchFamily="66" charset="0"/>
              </a:rPr>
              <a:t>Arthrocentesis – (</a:t>
            </a:r>
            <a:r>
              <a:rPr lang="en-US" altLang="en-US" sz="1600" dirty="0" err="1">
                <a:latin typeface="Comic Sans MS" panose="030F0702030302020204" pitchFamily="66" charset="0"/>
              </a:rPr>
              <a:t>arthr</a:t>
            </a:r>
            <a:r>
              <a:rPr lang="en-US" altLang="en-US" sz="1600" dirty="0">
                <a:latin typeface="Comic Sans MS" panose="030F0702030302020204" pitchFamily="66" charset="0"/>
              </a:rPr>
              <a:t>/o Greek means joint, -</a:t>
            </a:r>
            <a:r>
              <a:rPr lang="en-US" altLang="en-US" sz="1600" dirty="0" err="1">
                <a:latin typeface="Comic Sans MS" panose="030F0702030302020204" pitchFamily="66" charset="0"/>
              </a:rPr>
              <a:t>centesis</a:t>
            </a:r>
            <a:r>
              <a:rPr lang="en-US" altLang="en-US" sz="1600" dirty="0">
                <a:latin typeface="Comic Sans MS" panose="030F0702030302020204" pitchFamily="66" charset="0"/>
              </a:rPr>
              <a:t> Greek means puncture)</a:t>
            </a:r>
          </a:p>
          <a:p>
            <a:pPr marL="631825" lvl="1" indent="-268288">
              <a:lnSpc>
                <a:spcPct val="80000"/>
              </a:lnSpc>
              <a:buClr>
                <a:schemeClr val="tx1"/>
              </a:buClr>
              <a:buFontTx/>
              <a:buChar char="•"/>
              <a:defRPr/>
            </a:pPr>
            <a:r>
              <a:rPr lang="en-US" altLang="en-US" sz="1600" dirty="0">
                <a:latin typeface="Comic Sans MS" panose="030F0702030302020204" pitchFamily="66" charset="0"/>
              </a:rPr>
              <a:t>Bone marrow aspiration </a:t>
            </a:r>
            <a:endParaRPr lang="en-US" altLang="en-US" sz="1800" b="1" dirty="0">
              <a:latin typeface="Comic Sans MS" panose="030F0702030302020204" pitchFamily="66" charset="0"/>
            </a:endParaRPr>
          </a:p>
          <a:p>
            <a:pPr marL="0" indent="0">
              <a:lnSpc>
                <a:spcPct val="80000"/>
              </a:lnSpc>
              <a:buClr>
                <a:schemeClr val="accent1">
                  <a:lumMod val="75000"/>
                </a:schemeClr>
              </a:buClr>
              <a:buNone/>
              <a:defRPr/>
            </a:pPr>
            <a:r>
              <a:rPr lang="en-US" altLang="en-US" sz="1800" b="1" dirty="0">
                <a:latin typeface="Comic Sans MS" panose="030F0702030302020204" pitchFamily="66" charset="0"/>
              </a:rPr>
              <a:t>Some Radiologic tests:</a:t>
            </a:r>
          </a:p>
          <a:p>
            <a:pPr marL="631825" lvl="1" indent="-268288">
              <a:lnSpc>
                <a:spcPct val="80000"/>
              </a:lnSpc>
              <a:buClr>
                <a:schemeClr val="tx1"/>
              </a:buClr>
              <a:buFontTx/>
              <a:buChar char="•"/>
              <a:defRPr/>
            </a:pPr>
            <a:r>
              <a:rPr lang="en-US" altLang="en-US" sz="1600" i="1" dirty="0">
                <a:latin typeface="Comic Sans MS" panose="030F0702030302020204" pitchFamily="66" charset="0"/>
              </a:rPr>
              <a:t>Bone X-ray</a:t>
            </a:r>
          </a:p>
          <a:p>
            <a:pPr marL="631825" lvl="1" indent="-268288">
              <a:lnSpc>
                <a:spcPct val="80000"/>
              </a:lnSpc>
              <a:buClr>
                <a:schemeClr val="tx1"/>
              </a:buClr>
              <a:buFontTx/>
              <a:buChar char="•"/>
              <a:defRPr/>
            </a:pPr>
            <a:endParaRPr lang="en-US" altLang="en-US" sz="1600" i="1" dirty="0">
              <a:latin typeface="Comic Sans MS" panose="030F0702030302020204" pitchFamily="66" charset="0"/>
            </a:endParaRPr>
          </a:p>
          <a:p>
            <a:pPr marL="631825" lvl="1" indent="-268288">
              <a:lnSpc>
                <a:spcPct val="80000"/>
              </a:lnSpc>
              <a:buClr>
                <a:schemeClr val="tx1"/>
              </a:buClr>
              <a:buFontTx/>
              <a:buChar char="•"/>
              <a:defRPr/>
            </a:pPr>
            <a:r>
              <a:rPr lang="en-US" altLang="en-US" sz="1600" i="1" dirty="0">
                <a:latin typeface="Comic Sans MS" panose="030F0702030302020204" pitchFamily="66" charset="0"/>
              </a:rPr>
              <a:t>Computerized tomography (CT) scan </a:t>
            </a:r>
          </a:p>
          <a:p>
            <a:pPr marL="631825" lvl="1" indent="-268288">
              <a:lnSpc>
                <a:spcPct val="80000"/>
              </a:lnSpc>
              <a:buClr>
                <a:schemeClr val="tx1"/>
              </a:buClr>
              <a:buFontTx/>
              <a:buChar char="•"/>
              <a:defRPr/>
            </a:pPr>
            <a:endParaRPr lang="en-US" altLang="en-US" sz="1600" i="1" dirty="0">
              <a:latin typeface="Comic Sans MS" panose="030F0702030302020204" pitchFamily="66" charset="0"/>
            </a:endParaRPr>
          </a:p>
          <a:p>
            <a:pPr marL="631825" lvl="1" indent="-268288">
              <a:lnSpc>
                <a:spcPct val="80000"/>
              </a:lnSpc>
              <a:buClr>
                <a:schemeClr val="tx1"/>
              </a:buClr>
              <a:buFontTx/>
              <a:buChar char="•"/>
              <a:defRPr/>
            </a:pPr>
            <a:r>
              <a:rPr lang="en-US" altLang="en-US" sz="1600" i="1" dirty="0">
                <a:latin typeface="Comic Sans MS" panose="030F0702030302020204" pitchFamily="66" charset="0"/>
              </a:rPr>
              <a:t>Arthrography – Dye is injected into the joint space, and a CT scan records images of the joint </a:t>
            </a:r>
          </a:p>
          <a:p>
            <a:pPr marL="631825" lvl="1" indent="-268288">
              <a:lnSpc>
                <a:spcPct val="80000"/>
              </a:lnSpc>
              <a:buClr>
                <a:schemeClr val="tx1"/>
              </a:buClr>
              <a:buFontTx/>
              <a:buChar char="•"/>
              <a:defRPr/>
            </a:pPr>
            <a:endParaRPr lang="en-US" altLang="en-US" sz="1600" i="1" dirty="0">
              <a:latin typeface="Comic Sans MS" panose="030F0702030302020204" pitchFamily="66" charset="0"/>
            </a:endParaRPr>
          </a:p>
          <a:p>
            <a:pPr marL="631825" lvl="1" indent="-268288">
              <a:lnSpc>
                <a:spcPct val="80000"/>
              </a:lnSpc>
              <a:buClr>
                <a:schemeClr val="tx1"/>
              </a:buClr>
              <a:buFontTx/>
              <a:buChar char="•"/>
              <a:defRPr/>
            </a:pPr>
            <a:r>
              <a:rPr lang="en-US" altLang="en-US" sz="1600" i="1" dirty="0">
                <a:latin typeface="Comic Sans MS" panose="030F0702030302020204" pitchFamily="66" charset="0"/>
              </a:rPr>
              <a:t>Bone densitometry – a noninvasive technique that uses X-ray to measure bone mineral density and identify the risk of osteoporosis </a:t>
            </a:r>
          </a:p>
          <a:p>
            <a:pPr marL="631825" lvl="1" indent="-268288">
              <a:lnSpc>
                <a:spcPct val="80000"/>
              </a:lnSpc>
              <a:buClr>
                <a:schemeClr val="tx1"/>
              </a:buClr>
              <a:buFontTx/>
              <a:buChar char="•"/>
              <a:defRPr/>
            </a:pPr>
            <a:endParaRPr lang="en-US" altLang="en-US" sz="1600" i="1" dirty="0">
              <a:latin typeface="Comic Sans MS" panose="030F0702030302020204" pitchFamily="66" charset="0"/>
            </a:endParaRPr>
          </a:p>
          <a:p>
            <a:pPr marL="631825" lvl="1" indent="-268288">
              <a:lnSpc>
                <a:spcPct val="80000"/>
              </a:lnSpc>
              <a:buClr>
                <a:schemeClr val="tx1"/>
              </a:buClr>
              <a:buFontTx/>
              <a:buChar char="•"/>
              <a:defRPr/>
            </a:pPr>
            <a:r>
              <a:rPr lang="en-US" altLang="en-US" sz="1600" i="1" dirty="0">
                <a:latin typeface="Comic Sans MS" panose="030F0702030302020204" pitchFamily="66" charset="0"/>
              </a:rPr>
              <a:t>Bone scan (scintigraphy) – is done by counting bone radioactivity after IV administration of a radioactive material. This test helps detected bony metastasis of cancer, fracture, avascular necrosis, and infection</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B64A2B0-6605-4A78-8563-1F0BB93CE7FA}" type="slidenum">
              <a:rPr lang="en-US" altLang="en-US">
                <a:solidFill>
                  <a:srgbClr val="898989"/>
                </a:solidFill>
              </a:rPr>
              <a:pPr>
                <a:defRPr/>
              </a:pPr>
              <a:t>36</a:t>
            </a:fld>
            <a:endParaRPr lang="en-US" altLang="en-US">
              <a:solidFill>
                <a:srgbClr val="898989"/>
              </a:solidFill>
            </a:endParaRPr>
          </a:p>
        </p:txBody>
      </p:sp>
    </p:spTree>
    <p:extLst>
      <p:ext uri="{BB962C8B-B14F-4D97-AF65-F5344CB8AC3E}">
        <p14:creationId xmlns:p14="http://schemas.microsoft.com/office/powerpoint/2010/main" val="2011499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1981200" y="4343400"/>
            <a:ext cx="8229600" cy="1066800"/>
          </a:xfrm>
        </p:spPr>
        <p:txBody>
          <a:bodyPr/>
          <a:lstStyle/>
          <a:p>
            <a:pPr>
              <a:buFont typeface="Wingdings" panose="05000000000000000000" pitchFamily="2" charset="2"/>
              <a:buNone/>
            </a:pPr>
            <a:endParaRPr lang="en-US" altLang="en-US" dirty="0" smtClean="0">
              <a:latin typeface="Comic Sans MS" panose="030F0702030302020204" pitchFamily="66" charset="0"/>
              <a:cs typeface="Arial" panose="020B0604020202020204" pitchFamily="34" charset="0"/>
            </a:endParaRPr>
          </a:p>
          <a:p>
            <a:pPr>
              <a:buFont typeface="Wingdings" panose="05000000000000000000" pitchFamily="2" charset="2"/>
              <a:buNone/>
            </a:pPr>
            <a:r>
              <a:rPr lang="en-US" altLang="en-US" dirty="0" smtClean="0">
                <a:latin typeface="Comic Sans MS" panose="030F0702030302020204" pitchFamily="66" charset="0"/>
                <a:cs typeface="Arial" panose="020B0604020202020204" pitchFamily="34" charset="0"/>
              </a:rPr>
              <a:t>           </a:t>
            </a:r>
            <a:r>
              <a:rPr lang="en-US" altLang="en-US" dirty="0" err="1" smtClean="0">
                <a:latin typeface="Comic Sans MS" panose="030F0702030302020204" pitchFamily="66" charset="0"/>
                <a:cs typeface="Arial" panose="020B0604020202020204" pitchFamily="34" charset="0"/>
              </a:rPr>
              <a:t>arthr</a:t>
            </a:r>
            <a:r>
              <a:rPr lang="en-US" altLang="en-US" dirty="0" smtClean="0">
                <a:latin typeface="Comic Sans MS" panose="030F0702030302020204" pitchFamily="66" charset="0"/>
                <a:cs typeface="Arial" panose="020B0604020202020204" pitchFamily="34" charset="0"/>
              </a:rPr>
              <a:t>/o/</a:t>
            </a:r>
            <a:r>
              <a:rPr lang="en-US" altLang="en-US" dirty="0" err="1" smtClean="0">
                <a:latin typeface="Comic Sans MS" panose="030F0702030302020204" pitchFamily="66" charset="0"/>
                <a:cs typeface="Arial" panose="020B0604020202020204" pitchFamily="34" charset="0"/>
              </a:rPr>
              <a:t>centesis</a:t>
            </a:r>
            <a:endParaRPr lang="en-US" altLang="en-US" dirty="0" smtClean="0">
              <a:latin typeface="Comic Sans MS" panose="030F0702030302020204" pitchFamily="66" charset="0"/>
              <a:cs typeface="Arial" panose="020B0604020202020204" pitchFamily="34" charset="0"/>
            </a:endParaRPr>
          </a:p>
        </p:txBody>
      </p:sp>
      <p:sp>
        <p:nvSpPr>
          <p:cNvPr id="8" name="Slide Number Placeholder 7"/>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5B02D75-D095-469C-90AD-861118CCFA37}" type="slidenum">
              <a:rPr lang="en-US" altLang="en-US">
                <a:solidFill>
                  <a:srgbClr val="898989"/>
                </a:solidFill>
              </a:rPr>
              <a:pPr>
                <a:defRPr/>
              </a:pPr>
              <a:t>37</a:t>
            </a:fld>
            <a:endParaRPr lang="en-US" altLang="en-US">
              <a:solidFill>
                <a:srgbClr val="898989"/>
              </a:solidFill>
            </a:endParaRPr>
          </a:p>
        </p:txBody>
      </p:sp>
      <p:sp>
        <p:nvSpPr>
          <p:cNvPr id="33796" name="Line 4"/>
          <p:cNvSpPr>
            <a:spLocks noChangeShapeType="1"/>
          </p:cNvSpPr>
          <p:nvPr/>
        </p:nvSpPr>
        <p:spPr bwMode="auto">
          <a:xfrm flipH="1">
            <a:off x="6781800" y="44196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7" name="Line 5"/>
          <p:cNvSpPr>
            <a:spLocks noChangeShapeType="1"/>
          </p:cNvSpPr>
          <p:nvPr/>
        </p:nvSpPr>
        <p:spPr bwMode="auto">
          <a:xfrm>
            <a:off x="4648200" y="43434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8" name="Text Box 6"/>
          <p:cNvSpPr txBox="1">
            <a:spLocks noChangeArrowheads="1"/>
          </p:cNvSpPr>
          <p:nvPr/>
        </p:nvSpPr>
        <p:spPr bwMode="auto">
          <a:xfrm>
            <a:off x="4038600" y="4343401"/>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a:latin typeface="Comic Sans MS" panose="030F0702030302020204" pitchFamily="66" charset="0"/>
              </a:rPr>
              <a:t>joint</a:t>
            </a:r>
          </a:p>
        </p:txBody>
      </p:sp>
      <p:sp>
        <p:nvSpPr>
          <p:cNvPr id="33799" name="Text Box 7"/>
          <p:cNvSpPr txBox="1">
            <a:spLocks noChangeArrowheads="1"/>
          </p:cNvSpPr>
          <p:nvPr/>
        </p:nvSpPr>
        <p:spPr bwMode="auto">
          <a:xfrm>
            <a:off x="6580495" y="50292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en-US" dirty="0">
                <a:latin typeface="Comic Sans MS" panose="030F0702030302020204" pitchFamily="66" charset="0"/>
              </a:rPr>
              <a:t>Surgical puncture</a:t>
            </a:r>
          </a:p>
        </p:txBody>
      </p:sp>
      <p:pic>
        <p:nvPicPr>
          <p:cNvPr id="3380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304800"/>
            <a:ext cx="73263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749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Fractures </a:t>
            </a:r>
            <a:endParaRPr lang="en-US" dirty="0"/>
          </a:p>
        </p:txBody>
      </p:sp>
      <p:sp>
        <p:nvSpPr>
          <p:cNvPr id="35843" name="Rectangle 3"/>
          <p:cNvSpPr>
            <a:spLocks noGrp="1" noChangeArrowheads="1"/>
          </p:cNvSpPr>
          <p:nvPr>
            <p:ph idx="1"/>
          </p:nvPr>
        </p:nvSpPr>
        <p:spPr/>
        <p:txBody>
          <a:bodyPr rtlCol="0">
            <a:normAutofit/>
          </a:bodyPr>
          <a:lstStyle/>
          <a:p>
            <a:pPr marL="182880" indent="-182880">
              <a:buClr>
                <a:schemeClr val="accent1">
                  <a:lumMod val="75000"/>
                </a:schemeClr>
              </a:buClr>
              <a:defRPr/>
            </a:pPr>
            <a:r>
              <a:rPr lang="en-US" altLang="en-US" dirty="0">
                <a:latin typeface="Comic Sans MS" panose="030F0702030302020204" pitchFamily="66" charset="0"/>
                <a:cs typeface="Arial" panose="020B0604020202020204" pitchFamily="34" charset="0"/>
              </a:rPr>
              <a:t>A fracture is a break in the continuity of a bone caused by strong enough trauma to the bone.  They are defined according to the type and extent of the break.</a:t>
            </a:r>
          </a:p>
          <a:p>
            <a:pPr marL="182880" indent="-182880">
              <a:buClr>
                <a:schemeClr val="accent1">
                  <a:lumMod val="75000"/>
                </a:schemeClr>
              </a:buClr>
              <a:defRPr/>
            </a:pPr>
            <a:r>
              <a:rPr lang="en-US" altLang="en-US" i="1" dirty="0">
                <a:latin typeface="Comic Sans MS" panose="030F0702030302020204" pitchFamily="66" charset="0"/>
                <a:cs typeface="Arial" panose="020B0604020202020204" pitchFamily="34" charset="0"/>
              </a:rPr>
              <a:t>A </a:t>
            </a:r>
            <a:r>
              <a:rPr lang="en-US" altLang="en-US" b="1" i="1" dirty="0">
                <a:latin typeface="Comic Sans MS" panose="030F0702030302020204" pitchFamily="66" charset="0"/>
                <a:cs typeface="Arial" panose="020B0604020202020204" pitchFamily="34" charset="0"/>
              </a:rPr>
              <a:t>SIMPLE or CLOSED </a:t>
            </a:r>
            <a:r>
              <a:rPr lang="en-US" altLang="en-US" i="1" dirty="0">
                <a:latin typeface="Comic Sans MS" panose="030F0702030302020204" pitchFamily="66" charset="0"/>
                <a:cs typeface="Arial" panose="020B0604020202020204" pitchFamily="34" charset="0"/>
              </a:rPr>
              <a:t>fracture is a broken bone with no external wound.  The skin is intact.</a:t>
            </a:r>
          </a:p>
          <a:p>
            <a:pPr marL="182880" indent="-182880">
              <a:buClr>
                <a:schemeClr val="accent1">
                  <a:lumMod val="75000"/>
                </a:schemeClr>
              </a:buClr>
              <a:defRPr/>
            </a:pPr>
            <a:r>
              <a:rPr lang="en-US" altLang="en-US" i="1" dirty="0">
                <a:latin typeface="Comic Sans MS" panose="030F0702030302020204" pitchFamily="66" charset="0"/>
                <a:cs typeface="Arial" panose="020B0604020202020204" pitchFamily="34" charset="0"/>
              </a:rPr>
              <a:t>A </a:t>
            </a:r>
            <a:r>
              <a:rPr lang="en-US" altLang="en-US" b="1" i="1" dirty="0">
                <a:latin typeface="Comic Sans MS" panose="030F0702030302020204" pitchFamily="66" charset="0"/>
                <a:cs typeface="Arial" panose="020B0604020202020204" pitchFamily="34" charset="0"/>
              </a:rPr>
              <a:t>COMPLEX or OPEN </a:t>
            </a:r>
            <a:r>
              <a:rPr lang="en-US" altLang="en-US" i="1" dirty="0">
                <a:latin typeface="Comic Sans MS" panose="030F0702030302020204" pitchFamily="66" charset="0"/>
                <a:cs typeface="Arial" panose="020B0604020202020204" pitchFamily="34" charset="0"/>
              </a:rPr>
              <a:t>fracture is one with an open wound.  The skin overlying  the fracture is  injured or broken , thus microbes can contaminate  the fracture causing infection</a:t>
            </a:r>
          </a:p>
        </p:txBody>
      </p:sp>
      <p:sp>
        <p:nvSpPr>
          <p:cNvPr id="5" name="Slide Number Placeholder 4"/>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747E40F-8E54-4288-8900-D7478CE697F6}" type="slidenum">
              <a:rPr lang="en-US" altLang="en-US">
                <a:solidFill>
                  <a:srgbClr val="898989"/>
                </a:solidFill>
              </a:rPr>
              <a:pPr>
                <a:defRPr/>
              </a:pPr>
              <a:t>38</a:t>
            </a:fld>
            <a:endParaRPr lang="en-US" altLang="en-US">
              <a:solidFill>
                <a:srgbClr val="898989"/>
              </a:solidFill>
            </a:endParaRPr>
          </a:p>
        </p:txBody>
      </p:sp>
    </p:spTree>
    <p:extLst>
      <p:ext uri="{BB962C8B-B14F-4D97-AF65-F5344CB8AC3E}">
        <p14:creationId xmlns:p14="http://schemas.microsoft.com/office/powerpoint/2010/main" val="759509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6550" t="17450" r="21619" b="10213"/>
          <a:stretch/>
        </p:blipFill>
        <p:spPr>
          <a:xfrm>
            <a:off x="0" y="631065"/>
            <a:ext cx="11539471" cy="5872765"/>
          </a:xfrm>
          <a:prstGeom prst="rect">
            <a:avLst/>
          </a:prstGeom>
        </p:spPr>
      </p:pic>
    </p:spTree>
    <p:extLst>
      <p:ext uri="{BB962C8B-B14F-4D97-AF65-F5344CB8AC3E}">
        <p14:creationId xmlns:p14="http://schemas.microsoft.com/office/powerpoint/2010/main" val="221587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Smooth </a:t>
            </a:r>
            <a:r>
              <a:rPr lang="en-US" dirty="0"/>
              <a:t>muscles, also called involuntary </a:t>
            </a:r>
            <a:r>
              <a:rPr lang="en-US" dirty="0" smtClean="0"/>
              <a:t>or visceral </a:t>
            </a:r>
            <a:r>
              <a:rPr lang="en-US" dirty="0"/>
              <a:t>muscles, are muscles whose </a:t>
            </a:r>
            <a:r>
              <a:rPr lang="en-US" dirty="0" smtClean="0"/>
              <a:t>actions are </a:t>
            </a:r>
            <a:r>
              <a:rPr lang="en-US" dirty="0"/>
              <a:t>involuntary. They are found principally </a:t>
            </a:r>
            <a:r>
              <a:rPr lang="en-US" dirty="0" smtClean="0"/>
              <a:t>in the </a:t>
            </a:r>
            <a:r>
              <a:rPr lang="en-US" dirty="0"/>
              <a:t>visceral organs, walls of arteries and </a:t>
            </a:r>
            <a:r>
              <a:rPr lang="en-US" dirty="0" smtClean="0"/>
              <a:t>respiratory passages</a:t>
            </a:r>
            <a:r>
              <a:rPr lang="en-US" dirty="0"/>
              <a:t>, and urinary and </a:t>
            </a:r>
            <a:r>
              <a:rPr lang="en-US" dirty="0" smtClean="0"/>
              <a:t>reproductive ducts</a:t>
            </a:r>
            <a:r>
              <a:rPr lang="en-US" dirty="0"/>
              <a:t>. The contraction of smooth muscle </a:t>
            </a:r>
            <a:r>
              <a:rPr lang="en-US" dirty="0" smtClean="0"/>
              <a:t>is controlled </a:t>
            </a:r>
            <a:r>
              <a:rPr lang="en-US" dirty="0"/>
              <a:t>by the autonomic (</a:t>
            </a:r>
            <a:r>
              <a:rPr lang="en-US" dirty="0" smtClean="0"/>
              <a:t>involuntary) nervous </a:t>
            </a:r>
            <a:r>
              <a:rPr lang="en-US" dirty="0"/>
              <a:t>system.</a:t>
            </a:r>
          </a:p>
        </p:txBody>
      </p:sp>
    </p:spTree>
    <p:extLst>
      <p:ext uri="{BB962C8B-B14F-4D97-AF65-F5344CB8AC3E}">
        <p14:creationId xmlns:p14="http://schemas.microsoft.com/office/powerpoint/2010/main" val="1991600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990600" y="992187"/>
            <a:ext cx="5105400" cy="5364163"/>
          </a:xfrm>
        </p:spPr>
        <p:txBody>
          <a:bodyPr/>
          <a:lstStyle/>
          <a:p>
            <a:r>
              <a:rPr lang="en-US" altLang="en-US" dirty="0">
                <a:latin typeface="Times New Roman" panose="02020603050405020304" pitchFamily="18" charset="0"/>
                <a:cs typeface="Times New Roman" panose="02020603050405020304" pitchFamily="18" charset="0"/>
              </a:rPr>
              <a:t>X-rays or radiographs are used in examining the structure of bones, in situ (within the body).</a:t>
            </a:r>
          </a:p>
          <a:p>
            <a:r>
              <a:rPr lang="en-US" altLang="en-US" dirty="0">
                <a:latin typeface="Times New Roman" panose="02020603050405020304" pitchFamily="18" charset="0"/>
                <a:cs typeface="Times New Roman" panose="02020603050405020304" pitchFamily="18" charset="0"/>
              </a:rPr>
              <a:t>The combining form for x-ray is </a:t>
            </a:r>
            <a:r>
              <a:rPr lang="en-US" altLang="en-US" dirty="0">
                <a:solidFill>
                  <a:srgbClr val="C00000"/>
                </a:solidFill>
                <a:latin typeface="Times New Roman" panose="02020603050405020304" pitchFamily="18" charset="0"/>
                <a:cs typeface="Times New Roman" panose="02020603050405020304" pitchFamily="18" charset="0"/>
              </a:rPr>
              <a:t>Roentgen/o and </a:t>
            </a:r>
            <a:r>
              <a:rPr lang="en-US" altLang="en-US" dirty="0">
                <a:latin typeface="Times New Roman" panose="02020603050405020304" pitchFamily="18" charset="0"/>
                <a:cs typeface="Times New Roman" panose="02020603050405020304" pitchFamily="18" charset="0"/>
              </a:rPr>
              <a:t>for radiation is </a:t>
            </a:r>
            <a:r>
              <a:rPr lang="en-US" altLang="en-US" dirty="0" err="1">
                <a:latin typeface="Times New Roman" panose="02020603050405020304" pitchFamily="18" charset="0"/>
                <a:cs typeface="Times New Roman" panose="02020603050405020304" pitchFamily="18" charset="0"/>
              </a:rPr>
              <a:t>radi</a:t>
            </a:r>
            <a:r>
              <a:rPr lang="en-US" altLang="en-US" dirty="0">
                <a:latin typeface="Times New Roman" panose="02020603050405020304" pitchFamily="18" charset="0"/>
                <a:cs typeface="Times New Roman" panose="02020603050405020304" pitchFamily="18" charset="0"/>
              </a:rPr>
              <a:t>/o. </a:t>
            </a:r>
          </a:p>
          <a:p>
            <a:pPr>
              <a:buFont typeface="Arial" panose="020B0604020202020204" pitchFamily="34" charset="0"/>
              <a:buNone/>
            </a:pPr>
            <a:endParaRPr lang="en-US" altLang="en-US" sz="3600" dirty="0">
              <a:latin typeface="Times New Roman" panose="02020603050405020304" pitchFamily="18" charset="0"/>
              <a:cs typeface="Times New Roman" panose="02020603050405020304" pitchFamily="18" charset="0"/>
            </a:endParaRPr>
          </a:p>
          <a:p>
            <a:r>
              <a:rPr lang="en-US" altLang="en-US" dirty="0">
                <a:solidFill>
                  <a:srgbClr val="00B0F0"/>
                </a:solidFill>
                <a:latin typeface="Times New Roman" panose="02020603050405020304" pitchFamily="18" charset="0"/>
                <a:cs typeface="Times New Roman" panose="02020603050405020304" pitchFamily="18" charset="0"/>
              </a:rPr>
              <a:t> </a:t>
            </a:r>
            <a:r>
              <a:rPr lang="en-US" altLang="en-US" dirty="0">
                <a:solidFill>
                  <a:srgbClr val="C00000"/>
                </a:solidFill>
                <a:latin typeface="Times New Roman" panose="02020603050405020304" pitchFamily="18" charset="0"/>
                <a:cs typeface="Times New Roman" panose="02020603050405020304" pitchFamily="18" charset="0"/>
              </a:rPr>
              <a:t>Roentgen is named after the person who discovered x-rays, Wilhelm Roentgen</a:t>
            </a:r>
            <a:r>
              <a:rPr lang="en-US" altLang="en-US" sz="3600" dirty="0">
                <a:solidFill>
                  <a:srgbClr val="C00000"/>
                </a:solidFill>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821E818-0ED9-4DB5-86F7-E9CE60F3C38D}" type="slidenum">
              <a:rPr lang="en-US" altLang="en-US">
                <a:solidFill>
                  <a:srgbClr val="898989"/>
                </a:solidFill>
              </a:rPr>
              <a:pPr>
                <a:defRPr/>
              </a:pPr>
              <a:t>40</a:t>
            </a:fld>
            <a:endParaRPr lang="en-US" altLang="en-US">
              <a:solidFill>
                <a:srgbClr val="898989"/>
              </a:solidFill>
            </a:endParaRP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l="12500" t="14427" r="68333" b="21838"/>
          <a:stretch>
            <a:fillRect/>
          </a:stretch>
        </p:blipFill>
        <p:spPr bwMode="auto">
          <a:xfrm>
            <a:off x="7083188" y="838200"/>
            <a:ext cx="403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714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996287" y="990600"/>
            <a:ext cx="3880513" cy="4850642"/>
          </a:xfrm>
        </p:spPr>
        <p:txBody>
          <a:bodyPr rtlCol="0">
            <a:normAutofit fontScale="92500" lnSpcReduction="10000"/>
          </a:bodyPr>
          <a:lstStyle/>
          <a:p>
            <a:pPr marL="182880" indent="-182880">
              <a:buClr>
                <a:schemeClr val="accent1">
                  <a:lumMod val="75000"/>
                </a:schemeClr>
              </a:buClr>
              <a:defRPr/>
            </a:pPr>
            <a:r>
              <a:rPr lang="en-US" altLang="en-US" i="1" dirty="0" smtClean="0">
                <a:latin typeface="Comic Sans MS" panose="030F0702030302020204" pitchFamily="66" charset="0"/>
                <a:cs typeface="Arial" panose="020B0604020202020204" pitchFamily="34" charset="0"/>
              </a:rPr>
              <a:t>A GREENSTICK fracture is a bone that has been bent and partially broken.  This is more common in children than adults.</a:t>
            </a:r>
          </a:p>
          <a:p>
            <a:pPr marL="0" indent="0">
              <a:buClr>
                <a:schemeClr val="accent1">
                  <a:lumMod val="75000"/>
                </a:schemeClr>
              </a:buClr>
              <a:buNone/>
              <a:defRPr/>
            </a:pPr>
            <a:endParaRPr lang="en-US" altLang="en-US" i="1" dirty="0" smtClean="0">
              <a:latin typeface="Comic Sans MS" panose="030F0702030302020204" pitchFamily="66" charset="0"/>
              <a:cs typeface="Arial" panose="020B0604020202020204" pitchFamily="34" charset="0"/>
            </a:endParaRPr>
          </a:p>
          <a:p>
            <a:pPr marL="182880" indent="-182880">
              <a:buClr>
                <a:schemeClr val="accent1">
                  <a:lumMod val="75000"/>
                </a:schemeClr>
              </a:buClr>
              <a:defRPr/>
            </a:pPr>
            <a:r>
              <a:rPr lang="en-US" altLang="en-US" i="1" dirty="0" smtClean="0">
                <a:latin typeface="Comic Sans MS" panose="030F0702030302020204" pitchFamily="66" charset="0"/>
                <a:cs typeface="Arial" panose="020B0604020202020204" pitchFamily="34" charset="0"/>
              </a:rPr>
              <a:t>A COMMINUTED fracture is one in which the bone is broken into many pieces.</a:t>
            </a:r>
          </a:p>
        </p:txBody>
      </p:sp>
      <p:sp>
        <p:nvSpPr>
          <p:cNvPr id="4" name="Slide Number Placeholder 3"/>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3C97D7D-DBD4-4531-86D2-C01E9F3E6AE2}" type="slidenum">
              <a:rPr lang="en-US" altLang="en-US">
                <a:solidFill>
                  <a:srgbClr val="898989"/>
                </a:solidFill>
              </a:rPr>
              <a:pPr>
                <a:defRPr/>
              </a:pPr>
              <a:t>41</a:t>
            </a:fld>
            <a:endParaRPr lang="en-US" altLang="en-US">
              <a:solidFill>
                <a:srgbClr val="898989"/>
              </a:solidFill>
            </a:endParaRP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439" y="990601"/>
            <a:ext cx="4333875"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9334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838200" y="392421"/>
            <a:ext cx="10515600" cy="1325563"/>
          </a:xfrm>
          <a:noFill/>
        </p:spPr>
        <p:txBody>
          <a:bodyPr/>
          <a:lstStyle/>
          <a:p>
            <a:pPr>
              <a:defRPr/>
            </a:pPr>
            <a:r>
              <a:rPr lang="en-US" altLang="en-US" sz="3600" dirty="0">
                <a:cs typeface="Arial" panose="020B0604020202020204" pitchFamily="34" charset="0"/>
              </a:rPr>
              <a:t>Vertebrae </a:t>
            </a:r>
            <a:endParaRPr lang="ar-JO" altLang="en-US" sz="3600" dirty="0">
              <a:cs typeface="Arial" panose="020B0604020202020204" pitchFamily="34" charset="0"/>
            </a:endParaRPr>
          </a:p>
        </p:txBody>
      </p:sp>
      <p:sp>
        <p:nvSpPr>
          <p:cNvPr id="37891" name="Content Placeholder 1"/>
          <p:cNvSpPr>
            <a:spLocks noGrp="1"/>
          </p:cNvSpPr>
          <p:nvPr>
            <p:ph sz="half" idx="1"/>
          </p:nvPr>
        </p:nvSpPr>
        <p:spPr/>
        <p:txBody>
          <a:bodyPr>
            <a:normAutofit fontScale="92500" lnSpcReduction="10000"/>
          </a:bodyPr>
          <a:lstStyle/>
          <a:p>
            <a:r>
              <a:rPr lang="en-US" altLang="en-US" smtClean="0">
                <a:latin typeface="Times New Roman" panose="02020603050405020304" pitchFamily="18" charset="0"/>
                <a:cs typeface="Times New Roman" panose="02020603050405020304" pitchFamily="18" charset="0"/>
              </a:rPr>
              <a:t>Vertebrae are separated and cushioned from each other by INTERVERTEBRAL DISKS.  </a:t>
            </a:r>
          </a:p>
          <a:p>
            <a:r>
              <a:rPr lang="en-US" altLang="en-US" smtClean="0">
                <a:latin typeface="Times New Roman" panose="02020603050405020304" pitchFamily="18" charset="0"/>
                <a:cs typeface="Times New Roman" panose="02020603050405020304" pitchFamily="18" charset="0"/>
              </a:rPr>
              <a:t>These disks are made of fibrocartilage.</a:t>
            </a:r>
          </a:p>
          <a:p>
            <a:r>
              <a:rPr lang="en-US" altLang="en-US" smtClean="0">
                <a:latin typeface="Times New Roman" panose="02020603050405020304" pitchFamily="18" charset="0"/>
                <a:cs typeface="Times New Roman" panose="02020603050405020304" pitchFamily="18" charset="0"/>
              </a:rPr>
              <a:t>The first cervical vertebrae is called the ATLAS.  The Atlas holds up the head.</a:t>
            </a:r>
          </a:p>
          <a:p>
            <a:r>
              <a:rPr lang="en-US" altLang="en-US" smtClean="0">
                <a:latin typeface="Times New Roman" panose="02020603050405020304" pitchFamily="18" charset="0"/>
                <a:cs typeface="Times New Roman" panose="02020603050405020304" pitchFamily="18" charset="0"/>
              </a:rPr>
              <a:t>The second cervical vertebrae is called the AXIS; it is for skull &amp; atlas Rotation</a:t>
            </a:r>
            <a:r>
              <a:rPr lang="en-US" altLang="en-US" smtClean="0">
                <a:latin typeface="Comic Sans MS" panose="030F0702030302020204" pitchFamily="66" charset="0"/>
                <a:cs typeface="Arial" panose="020B0604020202020204" pitchFamily="34" charset="0"/>
              </a:rPr>
              <a:t>. </a:t>
            </a:r>
          </a:p>
        </p:txBody>
      </p:sp>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2FDEAE7-0A06-46F5-B762-02C9DA448FE3}" type="slidenum">
              <a:rPr lang="en-US" altLang="en-US">
                <a:solidFill>
                  <a:srgbClr val="898989"/>
                </a:solidFill>
                <a:latin typeface="Times New Roman" panose="02020603050405020304" pitchFamily="18" charset="0"/>
                <a:cs typeface="Times New Roman" panose="02020603050405020304" pitchFamily="18" charset="0"/>
              </a:rPr>
              <a:pPr>
                <a:defRPr/>
              </a:pPr>
              <a:t>42</a:t>
            </a:fld>
            <a:endParaRPr lang="en-US" altLang="en-US">
              <a:solidFill>
                <a:srgbClr val="898989"/>
              </a:solidFill>
              <a:latin typeface="Times New Roman" panose="02020603050405020304" pitchFamily="18" charset="0"/>
              <a:cs typeface="Times New Roman" panose="02020603050405020304" pitchFamily="18" charset="0"/>
            </a:endParaRPr>
          </a:p>
        </p:txBody>
      </p:sp>
      <p:pic>
        <p:nvPicPr>
          <p:cNvPr id="37893" name="Picture 8" descr="Skeletal spi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1181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4452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992" t="24068" r="28246" b="6446"/>
          <a:stretch/>
        </p:blipFill>
        <p:spPr>
          <a:xfrm>
            <a:off x="1774210" y="351912"/>
            <a:ext cx="8284190" cy="6349139"/>
          </a:xfrm>
          <a:prstGeom prst="rect">
            <a:avLst/>
          </a:prstGeom>
        </p:spPr>
      </p:pic>
    </p:spTree>
    <p:extLst>
      <p:ext uri="{BB962C8B-B14F-4D97-AF65-F5344CB8AC3E}">
        <p14:creationId xmlns:p14="http://schemas.microsoft.com/office/powerpoint/2010/main" val="759062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227" t="29635" r="31037" b="10052"/>
          <a:stretch/>
        </p:blipFill>
        <p:spPr>
          <a:xfrm>
            <a:off x="1596789" y="832513"/>
            <a:ext cx="7833814" cy="5336275"/>
          </a:xfrm>
          <a:prstGeom prst="rect">
            <a:avLst/>
          </a:prstGeom>
        </p:spPr>
      </p:pic>
    </p:spTree>
    <p:extLst>
      <p:ext uri="{BB962C8B-B14F-4D97-AF65-F5344CB8AC3E}">
        <p14:creationId xmlns:p14="http://schemas.microsoft.com/office/powerpoint/2010/main" val="1589204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702B1B2-303D-4927-B6B9-41F567C99BCB}" type="slidenum">
              <a:rPr lang="en-US" altLang="en-US"/>
              <a:pPr>
                <a:defRPr/>
              </a:pPr>
              <a:t>45</a:t>
            </a:fld>
            <a:endParaRPr lang="en-US" altLang="en-US"/>
          </a:p>
        </p:txBody>
      </p:sp>
      <p:pic>
        <p:nvPicPr>
          <p:cNvPr id="38915" name="Picture 2"/>
          <p:cNvPicPr>
            <a:picLocks noChangeAspect="1"/>
          </p:cNvPicPr>
          <p:nvPr/>
        </p:nvPicPr>
        <p:blipFill>
          <a:blip r:embed="rId2">
            <a:extLst>
              <a:ext uri="{28A0092B-C50C-407E-A947-70E740481C1C}">
                <a14:useLocalDpi xmlns:a14="http://schemas.microsoft.com/office/drawing/2010/main" val="0"/>
              </a:ext>
            </a:extLst>
          </a:blip>
          <a:srcRect l="19167" t="11462" r="23334" b="7016"/>
          <a:stretch>
            <a:fillRect/>
          </a:stretch>
        </p:blipFill>
        <p:spPr bwMode="auto">
          <a:xfrm>
            <a:off x="1752601" y="228600"/>
            <a:ext cx="8310563"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934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020F839-B044-42C1-B38E-E34B3505E01C}" type="slidenum">
              <a:rPr lang="en-US" altLang="en-US">
                <a:solidFill>
                  <a:srgbClr val="898989"/>
                </a:solidFill>
                <a:latin typeface="Times New Roman" panose="02020603050405020304" pitchFamily="18" charset="0"/>
                <a:cs typeface="Times New Roman" panose="02020603050405020304" pitchFamily="18" charset="0"/>
              </a:rPr>
              <a:pPr>
                <a:defRPr/>
              </a:pPr>
              <a:t>46</a:t>
            </a:fld>
            <a:endParaRPr lang="en-US" altLang="en-US">
              <a:solidFill>
                <a:srgbClr val="898989"/>
              </a:solidFill>
              <a:latin typeface="Times New Roman" panose="02020603050405020304" pitchFamily="18" charset="0"/>
              <a:cs typeface="Times New Roman" panose="02020603050405020304" pitchFamily="18" charset="0"/>
            </a:endParaRPr>
          </a:p>
        </p:txBody>
      </p:sp>
      <p:pic>
        <p:nvPicPr>
          <p:cNvPr id="39939" name="Picture 8" descr="http://t2.gstatic.com/images?q=tbn:ANd9GcQ_QrxFPxOrmz-EamWY9lLVoMw4wRlDK-nPsj8DAqenpCyPXCI6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17" y="61392"/>
            <a:ext cx="6810232" cy="647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317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2"/>
          <p:cNvSpPr>
            <a:spLocks noGrp="1"/>
          </p:cNvSpPr>
          <p:nvPr>
            <p:ph type="subTitle" idx="1"/>
          </p:nvPr>
        </p:nvSpPr>
        <p:spPr>
          <a:xfrm>
            <a:off x="1524000" y="457200"/>
            <a:ext cx="9144000" cy="6019800"/>
          </a:xfrm>
        </p:spPr>
        <p:txBody>
          <a:bodyPr/>
          <a:lstStyle/>
          <a:p>
            <a:pPr marL="457200" indent="-457200"/>
            <a:r>
              <a:rPr lang="en-US" altLang="en-US" b="1">
                <a:solidFill>
                  <a:srgbClr val="FF0000"/>
                </a:solidFill>
                <a:latin typeface="Times New Roman" panose="02020603050405020304" pitchFamily="18" charset="0"/>
                <a:cs typeface="Times New Roman" panose="02020603050405020304" pitchFamily="18" charset="0"/>
              </a:rPr>
              <a:t>1				2			3			4</a:t>
            </a:r>
            <a:endParaRPr lang="ar-JO" altLang="en-US" b="1">
              <a:solidFill>
                <a:srgbClr val="FF0000"/>
              </a:solidFill>
              <a:latin typeface="Times New Roman" panose="02020603050405020304" pitchFamily="18" charset="0"/>
            </a:endParaRPr>
          </a:p>
        </p:txBody>
      </p:sp>
      <p:sp>
        <p:nvSpPr>
          <p:cNvPr id="51203" name="Slide Number Placeholder 4"/>
          <p:cNvSpPr>
            <a:spLocks noGrp="1"/>
          </p:cNvSpPr>
          <p:nvPr>
            <p:ph type="sldNum" sz="quarter" idx="12"/>
          </p:nvPr>
        </p:nvSpPr>
        <p:spPr bwMode="auto">
          <a:xfrm>
            <a:off x="8153400" y="6492876"/>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642834E-2EAF-4FE9-A3E0-FABB33739AAA}" type="slidenum">
              <a:rPr lang="en-US" altLang="en-US">
                <a:latin typeface="Times New Roman" panose="02020603050405020304" pitchFamily="18" charset="0"/>
                <a:cs typeface="Times New Roman" panose="02020603050405020304" pitchFamily="18" charset="0"/>
              </a:rPr>
              <a:pPr>
                <a:defRPr/>
              </a:pPr>
              <a:t>47</a:t>
            </a:fld>
            <a:endParaRPr lang="en-US" altLang="en-US">
              <a:latin typeface="Times New Roman" panose="02020603050405020304" pitchFamily="18" charset="0"/>
              <a:cs typeface="Times New Roman" panose="02020603050405020304" pitchFamily="18" charset="0"/>
            </a:endParaRP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1"/>
            <a:ext cx="1828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90601"/>
            <a:ext cx="25908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990600"/>
            <a:ext cx="22653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914400"/>
            <a:ext cx="19113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6302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normAutofit/>
          </a:bodyPr>
          <a:lstStyle/>
          <a:p>
            <a:pPr>
              <a:defRPr/>
            </a:pPr>
            <a:r>
              <a:rPr lang="en-US" altLang="en-US" sz="3200" dirty="0">
                <a:latin typeface="Comic Sans MS" panose="030F0702030302020204" pitchFamily="66" charset="0"/>
              </a:rPr>
              <a:t>Some Disorders of the skeletal system</a:t>
            </a:r>
          </a:p>
        </p:txBody>
      </p:sp>
      <p:sp>
        <p:nvSpPr>
          <p:cNvPr id="50179" name="Rectangle 3"/>
          <p:cNvSpPr>
            <a:spLocks noGrp="1" noRot="1" noChangeArrowheads="1"/>
          </p:cNvSpPr>
          <p:nvPr>
            <p:ph idx="1"/>
          </p:nvPr>
        </p:nvSpPr>
        <p:spPr>
          <a:xfrm>
            <a:off x="830239" y="1379538"/>
            <a:ext cx="10515600" cy="4351338"/>
          </a:xfrm>
        </p:spPr>
        <p:txBody>
          <a:bodyPr rtlCol="0">
            <a:noAutofit/>
          </a:bodyPr>
          <a:lstStyle/>
          <a:p>
            <a:pPr marL="0" indent="0">
              <a:lnSpc>
                <a:spcPct val="80000"/>
              </a:lnSpc>
              <a:buClr>
                <a:schemeClr val="accent1">
                  <a:lumMod val="75000"/>
                </a:schemeClr>
              </a:buClr>
              <a:buNone/>
              <a:defRPr/>
            </a:pPr>
            <a:r>
              <a:rPr lang="en-US" altLang="en-US" sz="1600" b="1" dirty="0">
                <a:latin typeface="Comic Sans MS" panose="030F0702030302020204" pitchFamily="66" charset="0"/>
              </a:rPr>
              <a:t>Joint dislocation</a:t>
            </a:r>
            <a:r>
              <a:rPr lang="en-US" altLang="en-US" sz="1600" dirty="0">
                <a:latin typeface="Comic Sans MS" panose="030F0702030302020204" pitchFamily="66" charset="0"/>
              </a:rPr>
              <a:t> = displacement of a bone from its normal position within the joint. Other than traumatic dislocation, dislocation can be;</a:t>
            </a:r>
          </a:p>
          <a:p>
            <a:pPr marL="631825" lvl="1" indent="-268288">
              <a:lnSpc>
                <a:spcPct val="80000"/>
              </a:lnSpc>
              <a:buClr>
                <a:schemeClr val="accent1">
                  <a:lumMod val="75000"/>
                </a:schemeClr>
              </a:buClr>
              <a:buFont typeface="Arial" panose="020B0604020202020204" pitchFamily="34" charset="0"/>
              <a:buAutoNum type="arabicPeriod"/>
              <a:defRPr/>
            </a:pPr>
            <a:r>
              <a:rPr lang="en-US" altLang="en-US" sz="1600" dirty="0">
                <a:latin typeface="Comic Sans MS" panose="030F0702030302020204" pitchFamily="66" charset="0"/>
              </a:rPr>
              <a:t>Congenital dislocation – occur at birth</a:t>
            </a:r>
          </a:p>
          <a:p>
            <a:pPr marL="631825" lvl="1" indent="-268288">
              <a:lnSpc>
                <a:spcPct val="80000"/>
              </a:lnSpc>
              <a:buClr>
                <a:schemeClr val="accent1">
                  <a:lumMod val="75000"/>
                </a:schemeClr>
              </a:buClr>
              <a:buFont typeface="Arial" panose="020B0604020202020204" pitchFamily="34" charset="0"/>
              <a:buAutoNum type="arabicPeriod"/>
              <a:defRPr/>
            </a:pPr>
            <a:r>
              <a:rPr lang="en-US" altLang="en-US" sz="1600" dirty="0">
                <a:latin typeface="Comic Sans MS" panose="030F0702030302020204" pitchFamily="66" charset="0"/>
              </a:rPr>
              <a:t>Subluxation – partial dislocation that separates the joint’s movable surface, occurs most commonly in the shoulder, hip, and knee</a:t>
            </a:r>
          </a:p>
          <a:p>
            <a:pPr marL="0" indent="0">
              <a:lnSpc>
                <a:spcPct val="80000"/>
              </a:lnSpc>
              <a:buClr>
                <a:schemeClr val="accent1">
                  <a:lumMod val="75000"/>
                </a:schemeClr>
              </a:buClr>
              <a:buNone/>
              <a:defRPr/>
            </a:pPr>
            <a:r>
              <a:rPr lang="en-US" altLang="en-US" sz="1600" b="1" dirty="0">
                <a:latin typeface="Comic Sans MS" panose="030F0702030302020204" pitchFamily="66" charset="0"/>
              </a:rPr>
              <a:t>Herniated disk</a:t>
            </a:r>
            <a:r>
              <a:rPr lang="en-US" altLang="en-US" sz="1600" dirty="0">
                <a:latin typeface="Comic Sans MS" panose="030F0702030302020204" pitchFamily="66" charset="0"/>
              </a:rPr>
              <a:t> = a ruptured area in the cartilage that cushions the intervertebral discs of the spinal column</a:t>
            </a:r>
          </a:p>
          <a:p>
            <a:pPr marL="0" indent="0">
              <a:lnSpc>
                <a:spcPct val="80000"/>
              </a:lnSpc>
              <a:buClr>
                <a:schemeClr val="accent1">
                  <a:lumMod val="75000"/>
                </a:schemeClr>
              </a:buClr>
              <a:buNone/>
              <a:defRPr/>
            </a:pPr>
            <a:r>
              <a:rPr lang="en-US" altLang="en-US" sz="1600" b="1" dirty="0">
                <a:latin typeface="Comic Sans MS" panose="030F0702030302020204" pitchFamily="66" charset="0"/>
              </a:rPr>
              <a:t>Ankylosing spondylitis</a:t>
            </a:r>
          </a:p>
          <a:p>
            <a:pPr marL="0" indent="0">
              <a:lnSpc>
                <a:spcPct val="80000"/>
              </a:lnSpc>
              <a:buClr>
                <a:schemeClr val="accent1">
                  <a:lumMod val="75000"/>
                </a:schemeClr>
              </a:buClr>
              <a:buNone/>
              <a:defRPr/>
            </a:pPr>
            <a:r>
              <a:rPr lang="en-US" altLang="en-US" sz="1600" b="1" dirty="0">
                <a:latin typeface="Comic Sans MS" panose="030F0702030302020204" pitchFamily="66" charset="0"/>
              </a:rPr>
              <a:t>Osteoarthritis</a:t>
            </a:r>
            <a:endParaRPr lang="en-US" altLang="en-US" sz="1600" dirty="0">
              <a:latin typeface="Comic Sans MS" panose="030F0702030302020204" pitchFamily="66" charset="0"/>
            </a:endParaRPr>
          </a:p>
          <a:p>
            <a:pPr marL="0" indent="0">
              <a:lnSpc>
                <a:spcPct val="80000"/>
              </a:lnSpc>
              <a:buClr>
                <a:schemeClr val="accent1">
                  <a:lumMod val="75000"/>
                </a:schemeClr>
              </a:buClr>
              <a:buNone/>
              <a:defRPr/>
            </a:pPr>
            <a:r>
              <a:rPr lang="en-US" altLang="en-US" sz="1600" b="1" dirty="0">
                <a:latin typeface="Comic Sans MS" panose="030F0702030302020204" pitchFamily="66" charset="0"/>
              </a:rPr>
              <a:t>Osteomyelitis</a:t>
            </a:r>
            <a:r>
              <a:rPr lang="en-US" altLang="en-US" sz="1600" dirty="0">
                <a:latin typeface="Comic Sans MS" panose="030F0702030302020204" pitchFamily="66" charset="0"/>
              </a:rPr>
              <a:t> = is infection of bone and bone marrow</a:t>
            </a:r>
            <a:endParaRPr lang="en-US" altLang="en-US" sz="1600" b="1" dirty="0">
              <a:latin typeface="Comic Sans MS" panose="030F0702030302020204" pitchFamily="66" charset="0"/>
            </a:endParaRPr>
          </a:p>
          <a:p>
            <a:pPr marL="0" indent="0">
              <a:lnSpc>
                <a:spcPct val="80000"/>
              </a:lnSpc>
              <a:buClr>
                <a:schemeClr val="accent1">
                  <a:lumMod val="75000"/>
                </a:schemeClr>
              </a:buClr>
              <a:buNone/>
              <a:defRPr/>
            </a:pPr>
            <a:r>
              <a:rPr lang="en-US" altLang="en-US" sz="1600" b="1" dirty="0">
                <a:latin typeface="Comic Sans MS" panose="030F0702030302020204" pitchFamily="66" charset="0"/>
              </a:rPr>
              <a:t>Osteoporosis</a:t>
            </a:r>
            <a:r>
              <a:rPr lang="en-US" altLang="en-US" sz="1600" dirty="0">
                <a:latin typeface="Comic Sans MS" panose="030F0702030302020204" pitchFamily="66" charset="0"/>
              </a:rPr>
              <a:t> = reduction of the bone mass</a:t>
            </a:r>
            <a:endParaRPr lang="en-US" altLang="en-US" sz="1600" b="1" dirty="0">
              <a:latin typeface="Comic Sans MS" panose="030F0702030302020204" pitchFamily="66" charset="0"/>
            </a:endParaRPr>
          </a:p>
          <a:p>
            <a:pPr marL="0" indent="0">
              <a:lnSpc>
                <a:spcPct val="80000"/>
              </a:lnSpc>
              <a:buClr>
                <a:schemeClr val="accent1">
                  <a:lumMod val="75000"/>
                </a:schemeClr>
              </a:buClr>
              <a:buNone/>
              <a:defRPr/>
            </a:pPr>
            <a:r>
              <a:rPr lang="en-US" altLang="en-US" sz="1600" b="1" dirty="0">
                <a:latin typeface="Comic Sans MS" panose="030F0702030302020204" pitchFamily="66" charset="0"/>
              </a:rPr>
              <a:t>Rickets</a:t>
            </a:r>
            <a:r>
              <a:rPr lang="en-US" altLang="en-US" sz="1600" dirty="0">
                <a:latin typeface="Comic Sans MS" panose="030F0702030302020204" pitchFamily="66" charset="0"/>
              </a:rPr>
              <a:t> = abnormal bone growth in children caused by </a:t>
            </a:r>
            <a:r>
              <a:rPr lang="en-US" altLang="en-US" sz="1600" u="sng" dirty="0">
                <a:latin typeface="Comic Sans MS" panose="030F0702030302020204" pitchFamily="66" charset="0"/>
              </a:rPr>
              <a:t>insufficient vitamin D, calcium, and phosphorus  </a:t>
            </a:r>
          </a:p>
          <a:p>
            <a:pPr marL="0" indent="0">
              <a:lnSpc>
                <a:spcPct val="80000"/>
              </a:lnSpc>
              <a:buClr>
                <a:schemeClr val="accent1">
                  <a:lumMod val="75000"/>
                </a:schemeClr>
              </a:buClr>
              <a:buNone/>
              <a:defRPr/>
            </a:pPr>
            <a:r>
              <a:rPr lang="en-US" altLang="en-US" sz="1600" b="1" dirty="0" err="1">
                <a:latin typeface="Comic Sans MS" panose="030F0702030302020204" pitchFamily="66" charset="0"/>
              </a:rPr>
              <a:t>Osteomalacia</a:t>
            </a:r>
            <a:r>
              <a:rPr lang="en-US" altLang="en-US" sz="1600" b="1" dirty="0">
                <a:latin typeface="Comic Sans MS" panose="030F0702030302020204" pitchFamily="66" charset="0"/>
              </a:rPr>
              <a:t> </a:t>
            </a:r>
            <a:r>
              <a:rPr lang="en-US" altLang="en-US" sz="1600" dirty="0">
                <a:latin typeface="Comic Sans MS" panose="030F0702030302020204" pitchFamily="66" charset="0"/>
              </a:rPr>
              <a:t>= is softening of the bones; it is the adult form of rickets</a:t>
            </a:r>
            <a:endParaRPr lang="en-US" altLang="en-US" sz="1600" b="1" u="sng" dirty="0">
              <a:latin typeface="Comic Sans MS" panose="030F0702030302020204" pitchFamily="66" charset="0"/>
            </a:endParaRPr>
          </a:p>
          <a:p>
            <a:pPr marL="0" indent="0">
              <a:lnSpc>
                <a:spcPct val="80000"/>
              </a:lnSpc>
              <a:buClr>
                <a:schemeClr val="accent1">
                  <a:lumMod val="75000"/>
                </a:schemeClr>
              </a:buClr>
              <a:buNone/>
              <a:defRPr/>
            </a:pPr>
            <a:r>
              <a:rPr lang="en-US" altLang="en-US" sz="1600" b="1" dirty="0">
                <a:latin typeface="Comic Sans MS" panose="030F0702030302020204" pitchFamily="66" charset="0"/>
              </a:rPr>
              <a:t>Rheumatoid arthritis</a:t>
            </a:r>
            <a:r>
              <a:rPr lang="en-US" altLang="en-US" sz="1600" dirty="0">
                <a:latin typeface="Comic Sans MS" panose="030F0702030302020204" pitchFamily="66" charset="0"/>
              </a:rPr>
              <a:t> = is a chronic autoimmune disorder that affects the synovial membranes </a:t>
            </a:r>
          </a:p>
          <a:p>
            <a:pPr marL="0" indent="0">
              <a:lnSpc>
                <a:spcPct val="80000"/>
              </a:lnSpc>
              <a:buClr>
                <a:schemeClr val="accent1">
                  <a:lumMod val="75000"/>
                </a:schemeClr>
              </a:buClr>
              <a:buNone/>
              <a:defRPr/>
            </a:pPr>
            <a:r>
              <a:rPr lang="en-US" altLang="en-US" sz="1600" b="1" dirty="0">
                <a:latin typeface="Comic Sans MS" panose="030F0702030302020204" pitchFamily="66" charset="0"/>
              </a:rPr>
              <a:t>Bone tumours : benign or malignant</a:t>
            </a:r>
          </a:p>
          <a:p>
            <a:pPr marL="0" indent="0">
              <a:lnSpc>
                <a:spcPct val="80000"/>
              </a:lnSpc>
              <a:buClr>
                <a:schemeClr val="accent1">
                  <a:lumMod val="75000"/>
                </a:schemeClr>
              </a:buClr>
              <a:buNone/>
              <a:defRPr/>
            </a:pPr>
            <a:r>
              <a:rPr lang="en-US" altLang="en-US" sz="1600" b="1" dirty="0">
                <a:latin typeface="Comic Sans MS" panose="030F0702030302020204" pitchFamily="66" charset="0"/>
              </a:rPr>
              <a:t>Scurvy</a:t>
            </a:r>
            <a:r>
              <a:rPr lang="en-US" altLang="en-US" sz="1600" dirty="0">
                <a:latin typeface="Comic Sans MS" panose="030F0702030302020204" pitchFamily="66" charset="0"/>
              </a:rPr>
              <a:t> = is a condition caused by lack of vitamin C in the diet        abnormal bones and teeth</a:t>
            </a:r>
            <a:endParaRPr lang="en-US" altLang="en-US" sz="1600" b="1" dirty="0">
              <a:latin typeface="Comic Sans MS" panose="030F0702030302020204" pitchFamily="66" charset="0"/>
            </a:endParaRPr>
          </a:p>
          <a:p>
            <a:pPr marL="0" indent="0">
              <a:lnSpc>
                <a:spcPct val="80000"/>
              </a:lnSpc>
              <a:buClr>
                <a:schemeClr val="accent1">
                  <a:lumMod val="75000"/>
                </a:schemeClr>
              </a:buClr>
              <a:buNone/>
              <a:defRPr/>
            </a:pPr>
            <a:r>
              <a:rPr lang="en-US" altLang="en-US" sz="1600" b="1" dirty="0">
                <a:latin typeface="Comic Sans MS" panose="030F0702030302020204" pitchFamily="66" charset="0"/>
              </a:rPr>
              <a:t>Spinal curvatures</a:t>
            </a:r>
          </a:p>
          <a:p>
            <a:pPr marL="631825" lvl="1" indent="-268288">
              <a:lnSpc>
                <a:spcPct val="80000"/>
              </a:lnSpc>
              <a:buClr>
                <a:schemeClr val="accent1">
                  <a:lumMod val="75000"/>
                </a:schemeClr>
              </a:buClr>
              <a:buFont typeface="Arial" panose="020B0604020202020204" pitchFamily="34" charset="0"/>
              <a:buAutoNum type="arabicPeriod"/>
              <a:defRPr/>
            </a:pPr>
            <a:r>
              <a:rPr lang="en-US" altLang="en-US" sz="1600" dirty="0">
                <a:latin typeface="Comic Sans MS" panose="030F0702030302020204" pitchFamily="66" charset="0"/>
              </a:rPr>
              <a:t>Scoliosis</a:t>
            </a:r>
          </a:p>
          <a:p>
            <a:pPr marL="631825" lvl="1" indent="-268288">
              <a:lnSpc>
                <a:spcPct val="80000"/>
              </a:lnSpc>
              <a:buClr>
                <a:schemeClr val="accent1">
                  <a:lumMod val="75000"/>
                </a:schemeClr>
              </a:buClr>
              <a:buFont typeface="Arial" panose="020B0604020202020204" pitchFamily="34" charset="0"/>
              <a:buAutoNum type="arabicPeriod"/>
              <a:defRPr/>
            </a:pPr>
            <a:r>
              <a:rPr lang="en-US" altLang="en-US" sz="1600" dirty="0">
                <a:latin typeface="Comic Sans MS" panose="030F0702030302020204" pitchFamily="66" charset="0"/>
              </a:rPr>
              <a:t>Kyphosis</a:t>
            </a:r>
          </a:p>
          <a:p>
            <a:pPr marL="631825" lvl="1" indent="-268288">
              <a:lnSpc>
                <a:spcPct val="80000"/>
              </a:lnSpc>
              <a:buClr>
                <a:schemeClr val="accent1">
                  <a:lumMod val="75000"/>
                </a:schemeClr>
              </a:buClr>
              <a:buFont typeface="Arial" panose="020B0604020202020204" pitchFamily="34" charset="0"/>
              <a:buAutoNum type="arabicPeriod"/>
              <a:defRPr/>
            </a:pPr>
            <a:r>
              <a:rPr lang="en-US" altLang="en-US" sz="1600" dirty="0">
                <a:latin typeface="Comic Sans MS" panose="030F0702030302020204" pitchFamily="66" charset="0"/>
              </a:rPr>
              <a:t>Lordosis</a:t>
            </a:r>
          </a:p>
        </p:txBody>
      </p:sp>
      <p:sp>
        <p:nvSpPr>
          <p:cNvPr id="5" name="Slide Number Placeholder 4"/>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F850863-F4C9-429B-ABD7-59312D50C559}" type="slidenum">
              <a:rPr lang="en-US" altLang="en-US">
                <a:solidFill>
                  <a:srgbClr val="898989"/>
                </a:solidFill>
              </a:rPr>
              <a:pPr>
                <a:defRPr/>
              </a:pPr>
              <a:t>48</a:t>
            </a:fld>
            <a:endParaRPr lang="en-US" altLang="en-US">
              <a:solidFill>
                <a:srgbClr val="898989"/>
              </a:solidFill>
            </a:endParaRPr>
          </a:p>
        </p:txBody>
      </p:sp>
      <p:sp>
        <p:nvSpPr>
          <p:cNvPr id="43013" name="Line 4"/>
          <p:cNvSpPr>
            <a:spLocks noChangeShapeType="1"/>
          </p:cNvSpPr>
          <p:nvPr/>
        </p:nvSpPr>
        <p:spPr bwMode="auto">
          <a:xfrm>
            <a:off x="8686800" y="51054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57130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570" t="19704" r="28533" b="12282"/>
          <a:stretch/>
        </p:blipFill>
        <p:spPr>
          <a:xfrm>
            <a:off x="953037" y="90152"/>
            <a:ext cx="6666964" cy="6767848"/>
          </a:xfrm>
          <a:prstGeom prst="rect">
            <a:avLst/>
          </a:prstGeom>
        </p:spPr>
      </p:pic>
    </p:spTree>
    <p:extLst>
      <p:ext uri="{BB962C8B-B14F-4D97-AF65-F5344CB8AC3E}">
        <p14:creationId xmlns:p14="http://schemas.microsoft.com/office/powerpoint/2010/main" val="499213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966" t="13503" r="17182" b="8335"/>
          <a:stretch/>
        </p:blipFill>
        <p:spPr>
          <a:xfrm>
            <a:off x="1275008" y="515155"/>
            <a:ext cx="9865217" cy="6342845"/>
          </a:xfrm>
          <a:prstGeom prst="rect">
            <a:avLst/>
          </a:prstGeom>
        </p:spPr>
      </p:pic>
    </p:spTree>
    <p:extLst>
      <p:ext uri="{BB962C8B-B14F-4D97-AF65-F5344CB8AC3E}">
        <p14:creationId xmlns:p14="http://schemas.microsoft.com/office/powerpoint/2010/main" val="3524880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676" t="19516" r="28275" b="12846"/>
          <a:stretch/>
        </p:blipFill>
        <p:spPr>
          <a:xfrm>
            <a:off x="1867436" y="193183"/>
            <a:ext cx="7894749" cy="6664817"/>
          </a:xfrm>
          <a:prstGeom prst="rect">
            <a:avLst/>
          </a:prstGeom>
        </p:spPr>
      </p:pic>
    </p:spTree>
    <p:extLst>
      <p:ext uri="{BB962C8B-B14F-4D97-AF65-F5344CB8AC3E}">
        <p14:creationId xmlns:p14="http://schemas.microsoft.com/office/powerpoint/2010/main" val="597639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521" t="18389" r="29331" b="18107"/>
          <a:stretch/>
        </p:blipFill>
        <p:spPr>
          <a:xfrm>
            <a:off x="1171977" y="328411"/>
            <a:ext cx="10084157" cy="6529589"/>
          </a:xfrm>
          <a:prstGeom prst="rect">
            <a:avLst/>
          </a:prstGeom>
        </p:spPr>
      </p:pic>
    </p:spTree>
    <p:extLst>
      <p:ext uri="{BB962C8B-B14F-4D97-AF65-F5344CB8AC3E}">
        <p14:creationId xmlns:p14="http://schemas.microsoft.com/office/powerpoint/2010/main" val="1022904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916" t="22334" r="22571" b="10403"/>
          <a:stretch/>
        </p:blipFill>
        <p:spPr>
          <a:xfrm>
            <a:off x="1390917" y="116205"/>
            <a:ext cx="9775065" cy="6194443"/>
          </a:xfrm>
          <a:prstGeom prst="rect">
            <a:avLst/>
          </a:prstGeom>
        </p:spPr>
      </p:pic>
    </p:spTree>
    <p:extLst>
      <p:ext uri="{BB962C8B-B14F-4D97-AF65-F5344CB8AC3E}">
        <p14:creationId xmlns:p14="http://schemas.microsoft.com/office/powerpoint/2010/main" val="1640661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09738"/>
            <a:ext cx="10515600" cy="2852737"/>
          </a:xfrm>
        </p:spPr>
        <p:txBody>
          <a:bodyPr/>
          <a:lstStyle/>
          <a:p>
            <a:r>
              <a:rPr lang="en-US" dirty="0" smtClean="0"/>
              <a:t>Thank you !</a:t>
            </a:r>
            <a:endParaRPr lang="en-US" dirty="0"/>
          </a:p>
        </p:txBody>
      </p:sp>
    </p:spTree>
    <p:extLst>
      <p:ext uri="{BB962C8B-B14F-4D97-AF65-F5344CB8AC3E}">
        <p14:creationId xmlns:p14="http://schemas.microsoft.com/office/powerpoint/2010/main" val="1806392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431" t="15758" r="15176" b="41335"/>
          <a:stretch/>
        </p:blipFill>
        <p:spPr>
          <a:xfrm>
            <a:off x="347730" y="540913"/>
            <a:ext cx="10599311" cy="5859887"/>
          </a:xfrm>
          <a:prstGeom prst="rect">
            <a:avLst/>
          </a:prstGeom>
        </p:spPr>
      </p:pic>
    </p:spTree>
    <p:extLst>
      <p:ext uri="{BB962C8B-B14F-4D97-AF65-F5344CB8AC3E}">
        <p14:creationId xmlns:p14="http://schemas.microsoft.com/office/powerpoint/2010/main" val="405945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231" t="13141" r="11690" b="10215"/>
          <a:stretch/>
        </p:blipFill>
        <p:spPr>
          <a:xfrm>
            <a:off x="399245" y="145760"/>
            <a:ext cx="11500833" cy="6577012"/>
          </a:xfrm>
          <a:prstGeom prst="rect">
            <a:avLst/>
          </a:prstGeom>
        </p:spPr>
      </p:pic>
    </p:spTree>
    <p:extLst>
      <p:ext uri="{BB962C8B-B14F-4D97-AF65-F5344CB8AC3E}">
        <p14:creationId xmlns:p14="http://schemas.microsoft.com/office/powerpoint/2010/main" val="4195256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634" t="59372" r="12958" b="13221"/>
          <a:stretch/>
        </p:blipFill>
        <p:spPr>
          <a:xfrm>
            <a:off x="675747" y="2294112"/>
            <a:ext cx="10812208" cy="3527139"/>
          </a:xfrm>
          <a:prstGeom prst="rect">
            <a:avLst/>
          </a:prstGeom>
        </p:spPr>
      </p:pic>
      <p:pic>
        <p:nvPicPr>
          <p:cNvPr id="3" name="Picture 2"/>
          <p:cNvPicPr>
            <a:picLocks noChangeAspect="1"/>
          </p:cNvPicPr>
          <p:nvPr/>
        </p:nvPicPr>
        <p:blipFill rotWithShape="1">
          <a:blip r:embed="rId3"/>
          <a:srcRect l="25352" t="22710" r="9789" b="61696"/>
          <a:stretch/>
        </p:blipFill>
        <p:spPr>
          <a:xfrm>
            <a:off x="817415" y="463639"/>
            <a:ext cx="10670540" cy="1830473"/>
          </a:xfrm>
          <a:prstGeom prst="rect">
            <a:avLst/>
          </a:prstGeom>
        </p:spPr>
      </p:pic>
    </p:spTree>
    <p:extLst>
      <p:ext uri="{BB962C8B-B14F-4D97-AF65-F5344CB8AC3E}">
        <p14:creationId xmlns:p14="http://schemas.microsoft.com/office/powerpoint/2010/main" val="1127210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ln>
            <a:noFill/>
          </a:ln>
        </p:spPr>
        <p:txBody>
          <a:bodyPr>
            <a:normAutofit/>
          </a:bodyPr>
          <a:lstStyle/>
          <a:p>
            <a:pPr>
              <a:defRPr/>
            </a:pPr>
            <a:r>
              <a:rPr lang="en-US" altLang="en-US" sz="3200" b="1" dirty="0">
                <a:latin typeface="Times New Roman" panose="02020603050405020304" pitchFamily="18" charset="0"/>
                <a:cs typeface="Times New Roman" panose="02020603050405020304" pitchFamily="18" charset="0"/>
              </a:rPr>
              <a:t>The Skeletal System</a:t>
            </a:r>
            <a:r>
              <a:rPr lang="en-US" altLang="en-US" sz="3200" dirty="0">
                <a:latin typeface="Times New Roman" panose="02020603050405020304" pitchFamily="18" charset="0"/>
                <a:cs typeface="Times New Roman" panose="02020603050405020304" pitchFamily="18" charset="0"/>
              </a:rPr>
              <a:t/>
            </a:r>
            <a:br>
              <a:rPr lang="en-US" altLang="en-US" sz="3200" dirty="0">
                <a:latin typeface="Times New Roman" panose="02020603050405020304" pitchFamily="18" charset="0"/>
                <a:cs typeface="Times New Roman" panose="02020603050405020304" pitchFamily="18" charset="0"/>
              </a:rPr>
            </a:br>
            <a:r>
              <a:rPr lang="en-US" altLang="en-US" sz="3200" b="1" dirty="0" smtClean="0">
                <a:latin typeface="Times New Roman" panose="02020603050405020304" pitchFamily="18" charset="0"/>
                <a:cs typeface="Times New Roman" panose="02020603050405020304" pitchFamily="18" charset="0"/>
              </a:rPr>
              <a:t>Introduction </a:t>
            </a:r>
            <a:endParaRPr lang="en-US" altLang="en-US" sz="3200" b="1" dirty="0">
              <a:latin typeface="Times New Roman" panose="02020603050405020304" pitchFamily="18" charset="0"/>
              <a:cs typeface="Times New Roman" panose="02020603050405020304" pitchFamily="18" charset="0"/>
            </a:endParaRPr>
          </a:p>
        </p:txBody>
      </p:sp>
      <p:sp>
        <p:nvSpPr>
          <p:cNvPr id="2051" name="Content Placeholder 2"/>
          <p:cNvSpPr>
            <a:spLocks noGrp="1"/>
          </p:cNvSpPr>
          <p:nvPr>
            <p:ph idx="1"/>
          </p:nvPr>
        </p:nvSpPr>
        <p:spPr/>
        <p:txBody>
          <a:bodyPr rtlCol="0">
            <a:normAutofit fontScale="92500" lnSpcReduction="20000"/>
          </a:bodyPr>
          <a:lstStyle/>
          <a:p>
            <a:pPr marL="182880" indent="-182880">
              <a:buClr>
                <a:schemeClr val="accent1">
                  <a:lumMod val="75000"/>
                </a:schemeClr>
              </a:buClr>
              <a:defRPr/>
            </a:pPr>
            <a:r>
              <a:rPr lang="en-US" altLang="en-US" dirty="0">
                <a:latin typeface="Times New Roman" panose="02020603050405020304" pitchFamily="18" charset="0"/>
                <a:cs typeface="Times New Roman" panose="02020603050405020304" pitchFamily="18" charset="0"/>
              </a:rPr>
              <a:t>The skeletal system is comprised of 206 bones. This system carry out </a:t>
            </a:r>
            <a:r>
              <a:rPr lang="en-US" altLang="en-US" b="1" u="sng" dirty="0">
                <a:solidFill>
                  <a:srgbClr val="FF0000"/>
                </a:solidFill>
                <a:latin typeface="Times New Roman" panose="02020603050405020304" pitchFamily="18" charset="0"/>
                <a:cs typeface="Times New Roman" panose="02020603050405020304" pitchFamily="18" charset="0"/>
              </a:rPr>
              <a:t>six</a:t>
            </a:r>
            <a:r>
              <a:rPr lang="en-US" altLang="en-US" dirty="0">
                <a:latin typeface="Times New Roman" panose="02020603050405020304" pitchFamily="18" charset="0"/>
                <a:cs typeface="Times New Roman" panose="02020603050405020304" pitchFamily="18" charset="0"/>
              </a:rPr>
              <a:t> important anatomic and physiologic  functions</a:t>
            </a:r>
          </a:p>
          <a:p>
            <a:pPr marL="0" indent="0">
              <a:buClr>
                <a:schemeClr val="accent1">
                  <a:lumMod val="75000"/>
                </a:schemeClr>
              </a:buClr>
              <a:buNone/>
              <a:defRPr/>
            </a:pPr>
            <a:endParaRPr lang="en-US" altLang="en-US" dirty="0">
              <a:latin typeface="Times New Roman" panose="02020603050405020304" pitchFamily="18" charset="0"/>
              <a:cs typeface="Times New Roman" panose="02020603050405020304" pitchFamily="18" charset="0"/>
            </a:endParaRP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Bones provide protection to the internal tissues and organs.</a:t>
            </a: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Bones stabilize and support the body.</a:t>
            </a: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The skeleton provides surfaces for muscle, ligament, and tendon attachments.</a:t>
            </a: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Bones (through joints) move through lever action when skeletal muscles contract. </a:t>
            </a: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Bones store minerals, especially calcium and phosphorus.</a:t>
            </a:r>
          </a:p>
          <a:p>
            <a:pPr marL="788670" lvl="1" indent="-514350">
              <a:buClr>
                <a:schemeClr val="accent1">
                  <a:lumMod val="75000"/>
                </a:schemeClr>
              </a:buClr>
              <a:buFont typeface="+mj-lt"/>
              <a:buAutoNum type="arabicPeriod"/>
              <a:defRPr/>
            </a:pPr>
            <a:r>
              <a:rPr lang="en-US" altLang="en-US" sz="2800" i="1" dirty="0">
                <a:latin typeface="Times New Roman" panose="02020603050405020304" pitchFamily="18" charset="0"/>
                <a:cs typeface="Times New Roman" panose="02020603050405020304" pitchFamily="18" charset="0"/>
              </a:rPr>
              <a:t>Bones also make blood cells in the   marrow, a process called </a:t>
            </a:r>
            <a:r>
              <a:rPr lang="en-US" altLang="en-US" sz="2800" b="1" i="1" dirty="0">
                <a:latin typeface="Times New Roman" panose="02020603050405020304" pitchFamily="18" charset="0"/>
                <a:cs typeface="Times New Roman" panose="02020603050405020304" pitchFamily="18" charset="0"/>
              </a:rPr>
              <a:t>haemopoesis</a:t>
            </a:r>
            <a:r>
              <a:rPr lang="en-US" altLang="en-US" sz="2800" i="1" dirty="0">
                <a:latin typeface="Times New Roman" panose="02020603050405020304" pitchFamily="18" charset="0"/>
                <a:cs typeface="Times New Roman" panose="02020603050405020304" pitchFamily="18" charset="0"/>
              </a:rPr>
              <a:t> </a:t>
            </a:r>
            <a:r>
              <a:rPr lang="en-US" altLang="en-US" sz="2800" b="1" i="1" dirty="0">
                <a:latin typeface="Times New Roman" panose="02020603050405020304" pitchFamily="18" charset="0"/>
                <a:cs typeface="Times New Roman" panose="02020603050405020304" pitchFamily="18" charset="0"/>
              </a:rPr>
              <a:t>or hematopoiesis</a:t>
            </a:r>
            <a:endParaRPr lang="en-US" altLang="en-US" sz="2800" i="1" dirty="0">
              <a:latin typeface="Times New Roman" panose="02020603050405020304" pitchFamily="18" charset="0"/>
              <a:cs typeface="Times New Roman" panose="02020603050405020304" pitchFamily="18" charset="0"/>
            </a:endParaRPr>
          </a:p>
          <a:p>
            <a:pPr marL="788670" lvl="1" indent="-514350">
              <a:buClr>
                <a:schemeClr val="accent1">
                  <a:lumMod val="75000"/>
                </a:schemeClr>
              </a:buClr>
              <a:buFont typeface="+mj-lt"/>
              <a:buAutoNum type="arabicPeriod"/>
              <a:defRPr/>
            </a:pPr>
            <a:endParaRPr lang="en-US" altLang="en-US" sz="2800" i="1" dirty="0">
              <a:latin typeface="Times New Roman" panose="02020603050405020304" pitchFamily="18" charset="0"/>
              <a:cs typeface="Times New Roman" panose="02020603050405020304" pitchFamily="18" charset="0"/>
            </a:endParaRPr>
          </a:p>
          <a:p>
            <a:pPr marL="182880" indent="-182880">
              <a:buClr>
                <a:schemeClr val="accent1">
                  <a:lumMod val="75000"/>
                </a:schemeClr>
              </a:buClr>
              <a:defRPr/>
            </a:pPr>
            <a:endParaRPr lang="en-US" altLang="en-US" dirty="0" smtClean="0">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5EAF450-DC41-4D0A-949A-31FF46713470}" type="slidenum">
              <a:rPr lang="en-US" altLang="en-US">
                <a:solidFill>
                  <a:srgbClr val="898989"/>
                </a:solidFill>
              </a:rPr>
              <a:pPr>
                <a:defRPr/>
              </a:pPr>
              <a:t>9</a:t>
            </a:fld>
            <a:endParaRPr lang="en-US" altLang="en-US">
              <a:solidFill>
                <a:srgbClr val="898989"/>
              </a:solidFill>
            </a:endParaRPr>
          </a:p>
        </p:txBody>
      </p:sp>
    </p:spTree>
    <p:extLst>
      <p:ext uri="{BB962C8B-B14F-4D97-AF65-F5344CB8AC3E}">
        <p14:creationId xmlns:p14="http://schemas.microsoft.com/office/powerpoint/2010/main" val="19151896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2052</Words>
  <Application>Microsoft Office PowerPoint</Application>
  <PresentationFormat>Widescreen</PresentationFormat>
  <Paragraphs>245</Paragraphs>
  <Slides>53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Calibri Light</vt:lpstr>
      <vt:lpstr>Comic Sans MS</vt:lpstr>
      <vt:lpstr>Tahoma</vt:lpstr>
      <vt:lpstr>Times New Roman</vt:lpstr>
      <vt:lpstr>Wingdings</vt:lpstr>
      <vt:lpstr>Office Theme</vt:lpstr>
      <vt:lpstr>The Musculoskeletal System</vt:lpstr>
      <vt:lpstr>Introduction (Anatomy &amp; Physiology)</vt:lpstr>
      <vt:lpstr>Muscles</vt:lpstr>
      <vt:lpstr>PowerPoint Presentation</vt:lpstr>
      <vt:lpstr>PowerPoint Presentation</vt:lpstr>
      <vt:lpstr>PowerPoint Presentation</vt:lpstr>
      <vt:lpstr>PowerPoint Presentation</vt:lpstr>
      <vt:lpstr>PowerPoint Presentation</vt:lpstr>
      <vt:lpstr>The Skeletal System Introduction </vt:lpstr>
      <vt:lpstr>PowerPoint Presentation</vt:lpstr>
      <vt:lpstr>Axial skeleton</vt:lpstr>
      <vt:lpstr>Axial skeleton</vt:lpstr>
      <vt:lpstr>PowerPoint Presentation</vt:lpstr>
      <vt:lpstr>PowerPoint Presentation</vt:lpstr>
      <vt:lpstr>Appendicular skeleton</vt:lpstr>
      <vt:lpstr>PowerPoint Presentation</vt:lpstr>
      <vt:lpstr>Appendicular skeleton </vt:lpstr>
      <vt:lpstr>PowerPoint Presentation</vt:lpstr>
      <vt:lpstr>PowerPoint Presentation</vt:lpstr>
      <vt:lpstr>PowerPoint Presentation</vt:lpstr>
      <vt:lpstr>Combining Forms</vt:lpstr>
      <vt:lpstr>Combining Forms</vt:lpstr>
      <vt:lpstr>Combining Forms</vt:lpstr>
      <vt:lpstr>Combining Forms</vt:lpstr>
      <vt:lpstr>Combining Forms</vt:lpstr>
      <vt:lpstr>Combining Forms</vt:lpstr>
      <vt:lpstr>PowerPoint Presentation</vt:lpstr>
      <vt:lpstr>Shapes of Bones</vt:lpstr>
      <vt:lpstr>Anatomy of a Long Bone</vt:lpstr>
      <vt:lpstr>Joint (sites of articulation)</vt:lpstr>
      <vt:lpstr>PowerPoint Presentation</vt:lpstr>
      <vt:lpstr>Anatomy of cartilage</vt:lpstr>
      <vt:lpstr>Anatomy of cartilage</vt:lpstr>
      <vt:lpstr>Joint (sites of articulation) – cont.</vt:lpstr>
      <vt:lpstr>PowerPoint Presentation</vt:lpstr>
      <vt:lpstr>Some Diagnostic tests</vt:lpstr>
      <vt:lpstr>PowerPoint Presentation</vt:lpstr>
      <vt:lpstr>Fractures </vt:lpstr>
      <vt:lpstr>PowerPoint Presentation</vt:lpstr>
      <vt:lpstr>PowerPoint Presentation</vt:lpstr>
      <vt:lpstr>PowerPoint Presentation</vt:lpstr>
      <vt:lpstr>Vertebrae </vt:lpstr>
      <vt:lpstr>PowerPoint Presentation</vt:lpstr>
      <vt:lpstr>PowerPoint Presentation</vt:lpstr>
      <vt:lpstr>PowerPoint Presentation</vt:lpstr>
      <vt:lpstr>PowerPoint Presentation</vt:lpstr>
      <vt:lpstr>PowerPoint Presentation</vt:lpstr>
      <vt:lpstr>Some Disorders of the skeletal system</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Musculoskeletal System</dc:title>
  <dc:creator>User</dc:creator>
  <cp:lastModifiedBy>User</cp:lastModifiedBy>
  <cp:revision>15</cp:revision>
  <dcterms:created xsi:type="dcterms:W3CDTF">2019-10-12T17:45:27Z</dcterms:created>
  <dcterms:modified xsi:type="dcterms:W3CDTF">2019-10-12T20:20:37Z</dcterms:modified>
</cp:coreProperties>
</file>