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A7008-F41F-B04E-B090-2A04E4B9141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428B2C-FC6B-C94C-89F8-5569DBA39C8F}">
      <dgm:prSet phldrT="[Text]" phldr="0"/>
      <dgm:spPr/>
      <dgm:t>
        <a:bodyPr/>
        <a:lstStyle/>
        <a:p>
          <a:r>
            <a:rPr lang="en-US"/>
            <a:t>Lypolysis </a:t>
          </a:r>
          <a:endParaRPr lang="en-GB"/>
        </a:p>
      </dgm:t>
    </dgm:pt>
    <dgm:pt modelId="{7FBCB74C-8974-E94D-B303-0E7304D60DF6}" type="parTrans" cxnId="{02B6FEC4-9F09-4948-841C-9C2DB99C1584}">
      <dgm:prSet/>
      <dgm:spPr/>
      <dgm:t>
        <a:bodyPr/>
        <a:lstStyle/>
        <a:p>
          <a:endParaRPr lang="en-GB"/>
        </a:p>
      </dgm:t>
    </dgm:pt>
    <dgm:pt modelId="{E9CE3E3B-CC59-294F-BAE3-2DBB4B3A1B3B}" type="sibTrans" cxnId="{02B6FEC4-9F09-4948-841C-9C2DB99C1584}">
      <dgm:prSet/>
      <dgm:spPr/>
      <dgm:t>
        <a:bodyPr/>
        <a:lstStyle/>
        <a:p>
          <a:endParaRPr lang="en-GB"/>
        </a:p>
      </dgm:t>
    </dgm:pt>
    <dgm:pt modelId="{AF49936B-3246-A74A-9202-D114CA252C23}">
      <dgm:prSet phldrT="[Text]" phldr="0"/>
      <dgm:spPr/>
      <dgm:t>
        <a:bodyPr/>
        <a:lstStyle/>
        <a:p>
          <a:r>
            <a:rPr lang="en-US"/>
            <a:t>Energy </a:t>
          </a:r>
          <a:endParaRPr lang="en-GB"/>
        </a:p>
      </dgm:t>
    </dgm:pt>
    <dgm:pt modelId="{ECB6DE48-A179-AD46-98D2-E8E365AFC19E}" type="parTrans" cxnId="{D6868CFD-7EAE-7D4D-AED9-18C19749A600}">
      <dgm:prSet/>
      <dgm:spPr/>
      <dgm:t>
        <a:bodyPr/>
        <a:lstStyle/>
        <a:p>
          <a:endParaRPr lang="en-GB"/>
        </a:p>
      </dgm:t>
    </dgm:pt>
    <dgm:pt modelId="{400EEED5-0220-0E41-86FC-4B92A7F8766D}" type="sibTrans" cxnId="{D6868CFD-7EAE-7D4D-AED9-18C19749A600}">
      <dgm:prSet/>
      <dgm:spPr/>
      <dgm:t>
        <a:bodyPr/>
        <a:lstStyle/>
        <a:p>
          <a:endParaRPr lang="en-GB"/>
        </a:p>
      </dgm:t>
    </dgm:pt>
    <dgm:pt modelId="{FA088F85-9BDD-8E4F-BA27-BBA91F09759E}">
      <dgm:prSet phldrT="[Text]" phldr="0"/>
      <dgm:spPr/>
      <dgm:t>
        <a:bodyPr/>
        <a:lstStyle/>
        <a:p>
          <a:r>
            <a:rPr lang="en-US"/>
            <a:t>Starvation </a:t>
          </a:r>
          <a:endParaRPr lang="en-GB"/>
        </a:p>
      </dgm:t>
    </dgm:pt>
    <dgm:pt modelId="{F011CC2E-CCB7-9F4D-B056-B48BC9769605}" type="parTrans" cxnId="{FF1E2302-7DCE-894C-A155-BD927B4AA939}">
      <dgm:prSet/>
      <dgm:spPr/>
      <dgm:t>
        <a:bodyPr/>
        <a:lstStyle/>
        <a:p>
          <a:endParaRPr lang="en-GB"/>
        </a:p>
      </dgm:t>
    </dgm:pt>
    <dgm:pt modelId="{29DB4051-8849-AC4D-B1AC-29CA7C30F660}" type="sibTrans" cxnId="{FF1E2302-7DCE-894C-A155-BD927B4AA939}">
      <dgm:prSet/>
      <dgm:spPr/>
      <dgm:t>
        <a:bodyPr/>
        <a:lstStyle/>
        <a:p>
          <a:endParaRPr lang="en-GB"/>
        </a:p>
      </dgm:t>
    </dgm:pt>
    <dgm:pt modelId="{5A980E9D-571B-FF44-BD3B-6284F065984C}" type="pres">
      <dgm:prSet presAssocID="{3DFA7008-F41F-B04E-B090-2A04E4B9141D}" presName="CompostProcess" presStyleCnt="0">
        <dgm:presLayoutVars>
          <dgm:dir/>
          <dgm:resizeHandles val="exact"/>
        </dgm:presLayoutVars>
      </dgm:prSet>
      <dgm:spPr/>
    </dgm:pt>
    <dgm:pt modelId="{5196D845-2CB6-ED47-AE51-028E1ACD6E32}" type="pres">
      <dgm:prSet presAssocID="{3DFA7008-F41F-B04E-B090-2A04E4B9141D}" presName="arrow" presStyleLbl="bgShp" presStyleIdx="0" presStyleCnt="1"/>
      <dgm:spPr/>
    </dgm:pt>
    <dgm:pt modelId="{FF2DDAE9-7004-2046-ACFE-C09D4098B81B}" type="pres">
      <dgm:prSet presAssocID="{3DFA7008-F41F-B04E-B090-2A04E4B9141D}" presName="linearProcess" presStyleCnt="0"/>
      <dgm:spPr/>
    </dgm:pt>
    <dgm:pt modelId="{1D134B7F-813F-2241-A3AD-26A478878F2E}" type="pres">
      <dgm:prSet presAssocID="{FA088F85-9BDD-8E4F-BA27-BBA91F09759E}" presName="textNode" presStyleLbl="node1" presStyleIdx="0" presStyleCnt="3">
        <dgm:presLayoutVars>
          <dgm:bulletEnabled val="1"/>
        </dgm:presLayoutVars>
      </dgm:prSet>
      <dgm:spPr/>
    </dgm:pt>
    <dgm:pt modelId="{A5A1D23C-78D3-054F-91DE-1758C2F30C09}" type="pres">
      <dgm:prSet presAssocID="{29DB4051-8849-AC4D-B1AC-29CA7C30F660}" presName="sibTrans" presStyleCnt="0"/>
      <dgm:spPr/>
    </dgm:pt>
    <dgm:pt modelId="{974363C5-F3FD-834E-8FAA-65EE76F9A17E}" type="pres">
      <dgm:prSet presAssocID="{22428B2C-FC6B-C94C-89F8-5569DBA39C8F}" presName="textNode" presStyleLbl="node1" presStyleIdx="1" presStyleCnt="3">
        <dgm:presLayoutVars>
          <dgm:bulletEnabled val="1"/>
        </dgm:presLayoutVars>
      </dgm:prSet>
      <dgm:spPr/>
    </dgm:pt>
    <dgm:pt modelId="{772CA8B8-AE3B-EB45-B619-97F4903DCFC1}" type="pres">
      <dgm:prSet presAssocID="{E9CE3E3B-CC59-294F-BAE3-2DBB4B3A1B3B}" presName="sibTrans" presStyleCnt="0"/>
      <dgm:spPr/>
    </dgm:pt>
    <dgm:pt modelId="{BF641167-EAD6-D247-9C99-9574E0F9EE3A}" type="pres">
      <dgm:prSet presAssocID="{AF49936B-3246-A74A-9202-D114CA252C2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F1E2302-7DCE-894C-A155-BD927B4AA939}" srcId="{3DFA7008-F41F-B04E-B090-2A04E4B9141D}" destId="{FA088F85-9BDD-8E4F-BA27-BBA91F09759E}" srcOrd="0" destOrd="0" parTransId="{F011CC2E-CCB7-9F4D-B056-B48BC9769605}" sibTransId="{29DB4051-8849-AC4D-B1AC-29CA7C30F660}"/>
    <dgm:cxn modelId="{196F082C-82D7-F043-B697-D0CCF5B6096E}" type="presOf" srcId="{3DFA7008-F41F-B04E-B090-2A04E4B9141D}" destId="{5A980E9D-571B-FF44-BD3B-6284F065984C}" srcOrd="0" destOrd="0" presId="urn:microsoft.com/office/officeart/2005/8/layout/hProcess9"/>
    <dgm:cxn modelId="{76EB943C-0830-EA4A-BAE2-CBB9A74402F9}" type="presOf" srcId="{FA088F85-9BDD-8E4F-BA27-BBA91F09759E}" destId="{1D134B7F-813F-2241-A3AD-26A478878F2E}" srcOrd="0" destOrd="0" presId="urn:microsoft.com/office/officeart/2005/8/layout/hProcess9"/>
    <dgm:cxn modelId="{74A5BB43-6238-0C40-B4CF-913A64287C6A}" type="presOf" srcId="{22428B2C-FC6B-C94C-89F8-5569DBA39C8F}" destId="{974363C5-F3FD-834E-8FAA-65EE76F9A17E}" srcOrd="0" destOrd="0" presId="urn:microsoft.com/office/officeart/2005/8/layout/hProcess9"/>
    <dgm:cxn modelId="{02B6FEC4-9F09-4948-841C-9C2DB99C1584}" srcId="{3DFA7008-F41F-B04E-B090-2A04E4B9141D}" destId="{22428B2C-FC6B-C94C-89F8-5569DBA39C8F}" srcOrd="1" destOrd="0" parTransId="{7FBCB74C-8974-E94D-B303-0E7304D60DF6}" sibTransId="{E9CE3E3B-CC59-294F-BAE3-2DBB4B3A1B3B}"/>
    <dgm:cxn modelId="{6FD85CF4-9631-2445-83BC-18DCBA9A8481}" type="presOf" srcId="{AF49936B-3246-A74A-9202-D114CA252C23}" destId="{BF641167-EAD6-D247-9C99-9574E0F9EE3A}" srcOrd="0" destOrd="0" presId="urn:microsoft.com/office/officeart/2005/8/layout/hProcess9"/>
    <dgm:cxn modelId="{D6868CFD-7EAE-7D4D-AED9-18C19749A600}" srcId="{3DFA7008-F41F-B04E-B090-2A04E4B9141D}" destId="{AF49936B-3246-A74A-9202-D114CA252C23}" srcOrd="2" destOrd="0" parTransId="{ECB6DE48-A179-AD46-98D2-E8E365AFC19E}" sibTransId="{400EEED5-0220-0E41-86FC-4B92A7F8766D}"/>
    <dgm:cxn modelId="{E8A0B8E0-C5D7-EF43-B913-6BC7FBECD827}" type="presParOf" srcId="{5A980E9D-571B-FF44-BD3B-6284F065984C}" destId="{5196D845-2CB6-ED47-AE51-028E1ACD6E32}" srcOrd="0" destOrd="0" presId="urn:microsoft.com/office/officeart/2005/8/layout/hProcess9"/>
    <dgm:cxn modelId="{51023527-C396-B34F-A401-2DB8BB37030D}" type="presParOf" srcId="{5A980E9D-571B-FF44-BD3B-6284F065984C}" destId="{FF2DDAE9-7004-2046-ACFE-C09D4098B81B}" srcOrd="1" destOrd="0" presId="urn:microsoft.com/office/officeart/2005/8/layout/hProcess9"/>
    <dgm:cxn modelId="{A3A27CBE-4AC4-CA40-A19B-563CBBEBC0E6}" type="presParOf" srcId="{FF2DDAE9-7004-2046-ACFE-C09D4098B81B}" destId="{1D134B7F-813F-2241-A3AD-26A478878F2E}" srcOrd="0" destOrd="0" presId="urn:microsoft.com/office/officeart/2005/8/layout/hProcess9"/>
    <dgm:cxn modelId="{AB52FC2B-07BE-474B-8B60-ACB6973778AB}" type="presParOf" srcId="{FF2DDAE9-7004-2046-ACFE-C09D4098B81B}" destId="{A5A1D23C-78D3-054F-91DE-1758C2F30C09}" srcOrd="1" destOrd="0" presId="urn:microsoft.com/office/officeart/2005/8/layout/hProcess9"/>
    <dgm:cxn modelId="{634AAD1E-A76E-664F-A246-F09D30DD3995}" type="presParOf" srcId="{FF2DDAE9-7004-2046-ACFE-C09D4098B81B}" destId="{974363C5-F3FD-834E-8FAA-65EE76F9A17E}" srcOrd="2" destOrd="0" presId="urn:microsoft.com/office/officeart/2005/8/layout/hProcess9"/>
    <dgm:cxn modelId="{86A5E84F-937E-E748-821C-FAED6582F100}" type="presParOf" srcId="{FF2DDAE9-7004-2046-ACFE-C09D4098B81B}" destId="{772CA8B8-AE3B-EB45-B619-97F4903DCFC1}" srcOrd="3" destOrd="0" presId="urn:microsoft.com/office/officeart/2005/8/layout/hProcess9"/>
    <dgm:cxn modelId="{20F52195-D669-484A-8EDB-9F68D67F5D52}" type="presParOf" srcId="{FF2DDAE9-7004-2046-ACFE-C09D4098B81B}" destId="{BF641167-EAD6-D247-9C99-9574E0F9EE3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D845-2CB6-ED47-AE51-028E1ACD6E32}">
      <dsp:nvSpPr>
        <dsp:cNvPr id="0" name=""/>
        <dsp:cNvSpPr/>
      </dsp:nvSpPr>
      <dsp:spPr>
        <a:xfrm>
          <a:off x="184121" y="0"/>
          <a:ext cx="2086714" cy="15113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34B7F-813F-2241-A3AD-26A478878F2E}">
      <dsp:nvSpPr>
        <dsp:cNvPr id="0" name=""/>
        <dsp:cNvSpPr/>
      </dsp:nvSpPr>
      <dsp:spPr>
        <a:xfrm>
          <a:off x="2637" y="453398"/>
          <a:ext cx="790189" cy="604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Starvation </a:t>
          </a:r>
          <a:endParaRPr lang="en-GB" sz="1200" kern="1200"/>
        </a:p>
      </dsp:txBody>
      <dsp:txXfrm>
        <a:off x="32148" y="482909"/>
        <a:ext cx="731167" cy="545509"/>
      </dsp:txXfrm>
    </dsp:sp>
    <dsp:sp modelId="{974363C5-F3FD-834E-8FAA-65EE76F9A17E}">
      <dsp:nvSpPr>
        <dsp:cNvPr id="0" name=""/>
        <dsp:cNvSpPr/>
      </dsp:nvSpPr>
      <dsp:spPr>
        <a:xfrm>
          <a:off x="832384" y="453398"/>
          <a:ext cx="790189" cy="604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Lypolysis </a:t>
          </a:r>
          <a:endParaRPr lang="en-GB" sz="1200" kern="1200"/>
        </a:p>
      </dsp:txBody>
      <dsp:txXfrm>
        <a:off x="861895" y="482909"/>
        <a:ext cx="731167" cy="545509"/>
      </dsp:txXfrm>
    </dsp:sp>
    <dsp:sp modelId="{BF641167-EAD6-D247-9C99-9574E0F9EE3A}">
      <dsp:nvSpPr>
        <dsp:cNvPr id="0" name=""/>
        <dsp:cNvSpPr/>
      </dsp:nvSpPr>
      <dsp:spPr>
        <a:xfrm>
          <a:off x="1662131" y="453398"/>
          <a:ext cx="790189" cy="604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Energy </a:t>
          </a:r>
          <a:endParaRPr lang="en-GB" sz="1200" kern="1200"/>
        </a:p>
      </dsp:txBody>
      <dsp:txXfrm>
        <a:off x="1691642" y="482909"/>
        <a:ext cx="731167" cy="545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837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026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02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5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492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377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1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60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698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1828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499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082DD-9C77-4A31-A104-0757DB06A6EF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56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95600"/>
            <a:ext cx="56149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66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Fate of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Esterification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esterifieid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with glycerol to from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acylglycerols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with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cholesterol to form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cholesteryl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ester.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Chain elongation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be elongated to form a longer fatty acid.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Desaturation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i.e. synthesis of unsaturated fatty acid: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undergo desaturation  to form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palmitoleic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Sphingosine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formation: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formed by condensation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and the amino acid serine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6BADD-F8D3-C74B-AB4C-D52147F1D512}"/>
              </a:ext>
            </a:extLst>
          </p:cNvPr>
          <p:cNvSpPr txBox="1"/>
          <p:nvPr/>
        </p:nvSpPr>
        <p:spPr>
          <a:xfrm>
            <a:off x="4572000" y="1265156"/>
            <a:ext cx="249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70C0"/>
                </a:solidFill>
              </a:rPr>
              <a:t>TGA/ Triglycerides</a:t>
            </a:r>
          </a:p>
        </p:txBody>
      </p:sp>
    </p:spTree>
    <p:extLst>
      <p:ext uri="{BB962C8B-B14F-4D97-AF65-F5344CB8AC3E}">
        <p14:creationId xmlns:p14="http://schemas.microsoft.com/office/powerpoint/2010/main" val="149949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MICROSOMAL PATHWA Y FOR FA TTY ACID SYNTHESIS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This is probably the main site for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elongation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existing long chain fatty acid molecules i.e. production of fatty acids longer than 16 carbon atoms.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 elongated molecules are derived from :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by cytoplasmic pathway .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fatty acids of diet.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 microsomal pathway needs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CoA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acetyl donor and NADPH+H+ as coenzyme .</a:t>
            </a:r>
          </a:p>
          <a:p>
            <a:pPr algn="just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Function : This system becomes active during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myelination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nerves in order to provide C22 and C24 fatty acids which are present in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sphingolipids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0" y="76674"/>
            <a:ext cx="900279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i="0" dirty="0">
                <a:solidFill>
                  <a:srgbClr val="3A3A3A"/>
                </a:solidFill>
                <a:effectLst/>
              </a:rPr>
              <a:t>Synthesis Of Unsaturat</a:t>
            </a:r>
            <a:r>
              <a:rPr lang="en-US" sz="2400" b="1" i="0" dirty="0">
                <a:solidFill>
                  <a:srgbClr val="626262"/>
                </a:solidFill>
                <a:effectLst/>
              </a:rPr>
              <a:t>ed </a:t>
            </a:r>
            <a:r>
              <a:rPr lang="en-US" sz="2400" b="1" i="0" dirty="0">
                <a:solidFill>
                  <a:srgbClr val="3A3A3A"/>
                </a:solidFill>
                <a:effectLst/>
              </a:rPr>
              <a:t>Fatty </a:t>
            </a:r>
            <a:r>
              <a:rPr lang="en-US" sz="2400" b="1" i="0" dirty="0">
                <a:solidFill>
                  <a:srgbClr val="4C4C4C"/>
                </a:solidFill>
                <a:effectLst/>
              </a:rPr>
              <a:t>Acids:</a:t>
            </a:r>
            <a:br>
              <a:rPr lang="en-US" sz="2400" i="0" dirty="0">
                <a:solidFill>
                  <a:srgbClr val="4C4C4C"/>
                </a:solidFill>
                <a:effectLst/>
              </a:rPr>
            </a:br>
            <a:r>
              <a:rPr lang="en-US" sz="2000" i="0" dirty="0">
                <a:solidFill>
                  <a:srgbClr val="FF0000"/>
                </a:solidFill>
                <a:effectLst/>
              </a:rPr>
              <a:t>A. Nonessential </a:t>
            </a:r>
            <a:r>
              <a:rPr lang="en-US" sz="2000" i="0" dirty="0" err="1">
                <a:solidFill>
                  <a:srgbClr val="FF0000"/>
                </a:solidFill>
                <a:effectLst/>
              </a:rPr>
              <a:t>unsaturat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effectLst/>
              </a:rPr>
              <a:t>ed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 fatty acids:</a:t>
            </a:r>
            <a:br>
              <a:rPr lang="en-US" sz="2000" i="0" dirty="0">
                <a:solidFill>
                  <a:srgbClr val="FF0000"/>
                </a:solidFill>
                <a:effectLst/>
              </a:rPr>
            </a:br>
            <a:r>
              <a:rPr lang="en-US" sz="2000" i="0" dirty="0">
                <a:solidFill>
                  <a:srgbClr val="4C4C4C"/>
                </a:solidFill>
                <a:effectLst/>
              </a:rPr>
              <a:t>1. </a:t>
            </a:r>
            <a:r>
              <a:rPr lang="en-US" sz="2000" b="1" i="0" dirty="0">
                <a:solidFill>
                  <a:srgbClr val="626262"/>
                </a:solidFill>
                <a:effectLst/>
                <a:cs typeface="+mj-cs"/>
              </a:rPr>
              <a:t>These are </a:t>
            </a:r>
            <a:r>
              <a:rPr lang="en-US" sz="2000" b="1" i="0" dirty="0">
                <a:solidFill>
                  <a:srgbClr val="4C4C4C"/>
                </a:solidFill>
                <a:effectLst/>
                <a:cs typeface="+mj-cs"/>
              </a:rPr>
              <a:t>f</a:t>
            </a:r>
            <a:r>
              <a:rPr lang="en-US" sz="2000" b="1" i="0" dirty="0">
                <a:solidFill>
                  <a:srgbClr val="737373"/>
                </a:solidFill>
                <a:effectLst/>
                <a:cs typeface="+mj-cs"/>
              </a:rPr>
              <a:t>atty acids </a:t>
            </a:r>
            <a:r>
              <a:rPr lang="en-US" sz="2000" b="1" i="0" dirty="0">
                <a:solidFill>
                  <a:srgbClr val="626262"/>
                </a:solidFill>
                <a:effectLst/>
                <a:cs typeface="+mj-cs"/>
              </a:rPr>
              <a:t>which </a:t>
            </a:r>
            <a:r>
              <a:rPr lang="en-US" sz="2000" b="1" i="0" dirty="0">
                <a:solidFill>
                  <a:srgbClr val="737373"/>
                </a:solidFill>
                <a:effectLst/>
                <a:cs typeface="+mj-cs"/>
              </a:rPr>
              <a:t>contain </a:t>
            </a:r>
            <a:r>
              <a:rPr lang="en-US" sz="2000" b="1" i="0" dirty="0">
                <a:solidFill>
                  <a:srgbClr val="858585"/>
                </a:solidFill>
                <a:effectLst/>
                <a:cs typeface="+mj-cs"/>
              </a:rPr>
              <a:t>one </a:t>
            </a:r>
            <a:r>
              <a:rPr lang="en-US" sz="2000" b="1" i="0" dirty="0">
                <a:solidFill>
                  <a:srgbClr val="737373"/>
                </a:solidFill>
                <a:effectLst/>
                <a:cs typeface="+mj-cs"/>
              </a:rPr>
              <a:t>double bond </a:t>
            </a:r>
            <a:r>
              <a:rPr lang="en-US" sz="2000" b="1" i="0" dirty="0">
                <a:solidFill>
                  <a:srgbClr val="858585"/>
                </a:solidFill>
                <a:effectLst/>
                <a:cs typeface="+mj-cs"/>
              </a:rPr>
              <a:t>e.g. </a:t>
            </a:r>
            <a:r>
              <a:rPr lang="en-US" sz="2000" b="1" i="0" dirty="0" err="1">
                <a:solidFill>
                  <a:srgbClr val="737373"/>
                </a:solidFill>
                <a:effectLst/>
                <a:cs typeface="+mj-cs"/>
              </a:rPr>
              <a:t>palmitoleic</a:t>
            </a:r>
            <a:r>
              <a:rPr lang="en-US" sz="2000" b="1" i="0" dirty="0">
                <a:solidFill>
                  <a:srgbClr val="737373"/>
                </a:solidFill>
                <a:effectLst/>
                <a:cs typeface="+mj-cs"/>
              </a:rPr>
              <a:t> </a:t>
            </a:r>
            <a:r>
              <a:rPr lang="en-US" sz="2000" b="1" i="0" dirty="0">
                <a:solidFill>
                  <a:srgbClr val="858585"/>
                </a:solidFill>
                <a:effectLst/>
                <a:cs typeface="+mj-cs"/>
              </a:rPr>
              <a:t>acid </a:t>
            </a:r>
            <a:r>
              <a:rPr lang="en-US" sz="2000" b="1" i="0" dirty="0">
                <a:solidFill>
                  <a:srgbClr val="737373"/>
                </a:solidFill>
                <a:effectLst/>
                <a:cs typeface="+mj-cs"/>
              </a:rPr>
              <a:t>(16: </a:t>
            </a:r>
            <a:r>
              <a:rPr lang="en-US" sz="2000" b="1" i="0" dirty="0">
                <a:solidFill>
                  <a:srgbClr val="626262"/>
                </a:solidFill>
                <a:effectLst/>
                <a:cs typeface="+mj-cs"/>
              </a:rPr>
              <a:t>1</a:t>
            </a:r>
            <a:r>
              <a:rPr lang="en-US" sz="2000" b="1" i="0" dirty="0">
                <a:solidFill>
                  <a:srgbClr val="858585"/>
                </a:solidFill>
                <a:effectLst/>
                <a:cs typeface="+mj-cs"/>
              </a:rPr>
              <a:t>) and oleic acid </a:t>
            </a:r>
            <a:r>
              <a:rPr lang="en-US" sz="2000" b="1" dirty="0">
                <a:solidFill>
                  <a:srgbClr val="858585"/>
                </a:solidFill>
                <a:cs typeface="+mj-cs"/>
              </a:rPr>
              <a:t>(</a:t>
            </a:r>
            <a:r>
              <a:rPr lang="en-US" sz="2000" b="1" i="0" dirty="0">
                <a:solidFill>
                  <a:srgbClr val="858585"/>
                </a:solidFill>
                <a:effectLst/>
                <a:cs typeface="+mj-cs"/>
              </a:rPr>
              <a:t>18:1)</a:t>
            </a:r>
            <a:r>
              <a:rPr lang="en-US" sz="2000" b="1" i="0" dirty="0">
                <a:solidFill>
                  <a:srgbClr val="B2B2B2"/>
                </a:solidFill>
                <a:effectLst/>
                <a:cs typeface="+mj-cs"/>
              </a:rPr>
              <a:t>.</a:t>
            </a:r>
            <a:br>
              <a:rPr lang="en-US" sz="2000" b="1" i="0" dirty="0">
                <a:solidFill>
                  <a:srgbClr val="B2B2B2"/>
                </a:solidFill>
                <a:effectLst/>
                <a:cs typeface="+mj-cs"/>
              </a:rPr>
            </a:br>
            <a:r>
              <a:rPr lang="en-US" sz="2000" b="1" i="0" dirty="0">
                <a:solidFill>
                  <a:srgbClr val="626262"/>
                </a:solidFill>
                <a:effectLst/>
                <a:cs typeface="+mj-cs"/>
              </a:rPr>
              <a:t>2. </a:t>
            </a:r>
            <a:r>
              <a:rPr lang="en-US" sz="2000" b="1" i="0" dirty="0">
                <a:solidFill>
                  <a:srgbClr val="4C4C4C"/>
                </a:solidFill>
                <a:effectLst/>
                <a:cs typeface="+mj-cs"/>
              </a:rPr>
              <a:t>Synthesi</a:t>
            </a:r>
            <a:r>
              <a:rPr lang="en-US" sz="2000" b="1" i="0" dirty="0">
                <a:solidFill>
                  <a:srgbClr val="737373"/>
                </a:solidFill>
                <a:effectLst/>
                <a:cs typeface="+mj-cs"/>
              </a:rPr>
              <a:t>s </a:t>
            </a:r>
            <a:r>
              <a:rPr lang="en-US" sz="2000" b="1" i="0" dirty="0">
                <a:solidFill>
                  <a:srgbClr val="626262"/>
                </a:solidFill>
                <a:effectLst/>
                <a:cs typeface="+mj-cs"/>
              </a:rPr>
              <a:t>of oleic acid (</a:t>
            </a:r>
            <a:r>
              <a:rPr lang="en-US" sz="2000" b="1" i="0" dirty="0" err="1">
                <a:solidFill>
                  <a:srgbClr val="626262"/>
                </a:solidFill>
                <a:effectLst/>
                <a:cs typeface="+mj-cs"/>
              </a:rPr>
              <a:t>oleyl</a:t>
            </a:r>
            <a:r>
              <a:rPr lang="en-US" sz="2000" b="1" i="0" dirty="0">
                <a:solidFill>
                  <a:srgbClr val="626262"/>
                </a:solidFill>
                <a:effectLst/>
                <a:cs typeface="+mj-cs"/>
              </a:rPr>
              <a:t> CoA) </a:t>
            </a:r>
            <a:r>
              <a:rPr lang="en-US" sz="2000" b="1" i="0" dirty="0">
                <a:solidFill>
                  <a:srgbClr val="858585"/>
                </a:solidFill>
                <a:effectLst/>
                <a:cs typeface="+mj-cs"/>
              </a:rPr>
              <a:t>: </a:t>
            </a:r>
            <a:r>
              <a:rPr lang="en-US" b="1" i="0" dirty="0">
                <a:solidFill>
                  <a:srgbClr val="626262"/>
                </a:solidFill>
                <a:effectLst/>
                <a:cs typeface="+mj-cs"/>
              </a:rPr>
              <a:t>It </a:t>
            </a:r>
            <a:r>
              <a:rPr lang="en-US" sz="2000" b="1" i="0" dirty="0">
                <a:solidFill>
                  <a:srgbClr val="858585"/>
                </a:solidFill>
                <a:effectLst/>
                <a:cs typeface="+mj-cs"/>
              </a:rPr>
              <a:t>is synthesized - in </a:t>
            </a:r>
            <a:r>
              <a:rPr lang="en-US" sz="2000" b="1" i="0" dirty="0">
                <a:solidFill>
                  <a:srgbClr val="737373"/>
                </a:solidFill>
                <a:effectLst/>
                <a:cs typeface="+mj-cs"/>
              </a:rPr>
              <a:t>the </a:t>
            </a:r>
            <a:r>
              <a:rPr lang="en-US" sz="2000" b="1" i="0" dirty="0" err="1">
                <a:solidFill>
                  <a:srgbClr val="858585"/>
                </a:solidFill>
                <a:effectLst/>
                <a:cs typeface="+mj-cs"/>
              </a:rPr>
              <a:t>microsomes</a:t>
            </a:r>
            <a:r>
              <a:rPr lang="en-US" sz="2000" b="1" i="0" dirty="0">
                <a:solidFill>
                  <a:srgbClr val="858585"/>
                </a:solidFill>
                <a:effectLst/>
                <a:cs typeface="+mj-cs"/>
              </a:rPr>
              <a:t> - </a:t>
            </a:r>
            <a:r>
              <a:rPr lang="en-US" sz="2000" b="1" i="0" dirty="0">
                <a:solidFill>
                  <a:srgbClr val="737373"/>
                </a:solidFill>
                <a:effectLst/>
                <a:cs typeface="+mj-cs"/>
              </a:rPr>
              <a:t>from </a:t>
            </a:r>
            <a:r>
              <a:rPr lang="en-US" sz="2000" b="1" i="0" dirty="0" err="1">
                <a:solidFill>
                  <a:srgbClr val="858585"/>
                </a:solidFill>
                <a:effectLst/>
                <a:cs typeface="+mj-cs"/>
              </a:rPr>
              <a:t>stearyl</a:t>
            </a:r>
            <a:r>
              <a:rPr lang="en-US" sz="2000" b="1" dirty="0">
                <a:solidFill>
                  <a:srgbClr val="858585"/>
                </a:solidFill>
                <a:cs typeface="+mj-cs"/>
              </a:rPr>
              <a:t> </a:t>
            </a:r>
            <a:r>
              <a:rPr lang="en-US" sz="2000" b="1" i="0" dirty="0">
                <a:solidFill>
                  <a:srgbClr val="737373"/>
                </a:solidFill>
                <a:effectLst/>
                <a:cs typeface="+mj-cs"/>
              </a:rPr>
              <a:t>CoA </a:t>
            </a:r>
            <a:r>
              <a:rPr lang="en-US" sz="2000" b="1" i="0" dirty="0">
                <a:solidFill>
                  <a:srgbClr val="858585"/>
                </a:solidFill>
                <a:effectLst/>
                <a:cs typeface="+mj-cs"/>
              </a:rPr>
              <a:t>(active </a:t>
            </a:r>
            <a:r>
              <a:rPr lang="en-US" sz="2000" b="1" i="0" dirty="0">
                <a:solidFill>
                  <a:srgbClr val="737373"/>
                </a:solidFill>
                <a:effectLst/>
                <a:cs typeface="+mj-cs"/>
              </a:rPr>
              <a:t>stearic </a:t>
            </a:r>
            <a:r>
              <a:rPr lang="en-US" sz="2000" b="1" i="0" dirty="0">
                <a:solidFill>
                  <a:srgbClr val="858585"/>
                </a:solidFill>
                <a:effectLst/>
                <a:cs typeface="+mj-cs"/>
              </a:rPr>
              <a:t>acid</a:t>
            </a:r>
            <a:r>
              <a:rPr lang="en-US" sz="2000" b="1" i="0" dirty="0">
                <a:solidFill>
                  <a:srgbClr val="858585"/>
                </a:solidFill>
                <a:effectLst/>
              </a:rPr>
              <a:t>)</a:t>
            </a:r>
            <a:br>
              <a:rPr lang="en-US" sz="2000" b="1" i="0" dirty="0">
                <a:solidFill>
                  <a:srgbClr val="737373"/>
                </a:solidFill>
                <a:effectLst/>
              </a:rPr>
            </a:br>
            <a:endParaRPr lang="ar-EG" b="1" dirty="0"/>
          </a:p>
        </p:txBody>
      </p:sp>
      <p:sp>
        <p:nvSpPr>
          <p:cNvPr id="3" name="Rectangle 2"/>
          <p:cNvSpPr/>
          <p:nvPr/>
        </p:nvSpPr>
        <p:spPr>
          <a:xfrm>
            <a:off x="107505" y="2060848"/>
            <a:ext cx="89289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</a:rPr>
              <a:t>B. Essential fatty acid: </a:t>
            </a:r>
          </a:p>
          <a:p>
            <a:pPr algn="just" rtl="0"/>
            <a:r>
              <a:rPr lang="en-US" sz="2000" b="1" dirty="0"/>
              <a:t>These are unsaturated fatty acids which contain more than one double bond.</a:t>
            </a:r>
          </a:p>
          <a:p>
            <a:pPr algn="just" rtl="0"/>
            <a:r>
              <a:rPr lang="en-US" sz="2000" b="1" dirty="0"/>
              <a:t>1. They are essential because they cannot be formed in the body and should be taken in the diet</a:t>
            </a:r>
          </a:p>
          <a:p>
            <a:pPr algn="l" rtl="0"/>
            <a:r>
              <a:rPr lang="en-US" sz="2000" b="1" dirty="0"/>
              <a:t>2. Examples: linoleic acid (18:2) </a:t>
            </a:r>
            <a:r>
              <a:rPr lang="en-US" sz="2000" b="1" dirty="0" err="1"/>
              <a:t>linolenic</a:t>
            </a:r>
            <a:r>
              <a:rPr lang="en-US" sz="2000" b="1" dirty="0"/>
              <a:t> (18:3) and </a:t>
            </a:r>
            <a:r>
              <a:rPr lang="en-US" sz="2000" b="1" dirty="0" err="1"/>
              <a:t>arachidonic</a:t>
            </a:r>
            <a:r>
              <a:rPr lang="en-US" sz="2000" b="1" dirty="0"/>
              <a:t> acid (20:4).</a:t>
            </a:r>
          </a:p>
          <a:p>
            <a:pPr algn="l" rtl="0"/>
            <a:r>
              <a:rPr lang="en-US" sz="2000" b="1" dirty="0"/>
              <a:t>3. Sources: Vegetable oils as corn oil and cotton seed oil.</a:t>
            </a:r>
          </a:p>
          <a:p>
            <a:pPr algn="l" rtl="0"/>
            <a:r>
              <a:rPr lang="en-US" sz="2000" b="1" dirty="0"/>
              <a:t>4. </a:t>
            </a:r>
            <a:r>
              <a:rPr lang="en-US" sz="2000" b="1" u="sng" dirty="0"/>
              <a:t>Functions:</a:t>
            </a:r>
          </a:p>
          <a:p>
            <a:pPr algn="l" rtl="0"/>
            <a:r>
              <a:rPr lang="en-US" sz="2000" b="1" dirty="0"/>
              <a:t>a- They are Important for normal growth.</a:t>
            </a:r>
          </a:p>
          <a:p>
            <a:pPr algn="l" rtl="0"/>
            <a:r>
              <a:rPr lang="en-US" sz="2000" b="1" dirty="0"/>
              <a:t>b- Synthesis of phospholipids:</a:t>
            </a:r>
          </a:p>
          <a:p>
            <a:pPr algn="just" rtl="0"/>
            <a:r>
              <a:rPr lang="en-US" sz="2000" b="1" dirty="0"/>
              <a:t>c- Prevention of atherosclerosis: Essential fatty acids combine with cholesterol forming esters which are rapidly metabolized by the liver. This prevents precipitation of free cholesterol along the endothelium of blood vessels ~ prevents atherosclerosis.</a:t>
            </a:r>
          </a:p>
          <a:p>
            <a:pPr algn="just" rtl="0"/>
            <a:r>
              <a:rPr lang="en-US" sz="2000" b="1" dirty="0"/>
              <a:t>d· Synthesis of eicosanoid.</a:t>
            </a:r>
            <a:endParaRPr lang="ar-EG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7DEBC-1E7A-C141-BB84-DD69A774EDD1}"/>
              </a:ext>
            </a:extLst>
          </p:cNvPr>
          <p:cNvSpPr txBox="1"/>
          <p:nvPr/>
        </p:nvSpPr>
        <p:spPr>
          <a:xfrm>
            <a:off x="6037463" y="6108109"/>
            <a:ext cx="307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00B0F0"/>
                </a:solidFill>
              </a:rPr>
              <a:t>**More than 1 double bond must be in the food uptake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FA8E6-A07A-3B49-B0FC-7C8F024E01E5}"/>
              </a:ext>
            </a:extLst>
          </p:cNvPr>
          <p:cNvSpPr txBox="1"/>
          <p:nvPr/>
        </p:nvSpPr>
        <p:spPr>
          <a:xfrm>
            <a:off x="5805899" y="56002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00B0F0"/>
                </a:solidFill>
              </a:rPr>
              <a:t>(Periphral)</a:t>
            </a:r>
          </a:p>
        </p:txBody>
      </p:sp>
    </p:spTree>
    <p:extLst>
      <p:ext uri="{BB962C8B-B14F-4D97-AF65-F5344CB8AC3E}">
        <p14:creationId xmlns:p14="http://schemas.microsoft.com/office/powerpoint/2010/main" val="354144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94" y="-106363"/>
            <a:ext cx="9297988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gly-dh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62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DE499-CE80-F848-B61F-0FA2EE7DA31E}"/>
              </a:ext>
            </a:extLst>
          </p:cNvPr>
          <p:cNvSpPr txBox="1"/>
          <p:nvPr/>
        </p:nvSpPr>
        <p:spPr>
          <a:xfrm>
            <a:off x="4914646" y="59072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Oxidation</a:t>
            </a:r>
          </a:p>
        </p:txBody>
      </p:sp>
    </p:spTree>
    <p:extLst>
      <p:ext uri="{BB962C8B-B14F-4D97-AF65-F5344CB8AC3E}">
        <p14:creationId xmlns:p14="http://schemas.microsoft.com/office/powerpoint/2010/main" val="361300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" y="0"/>
            <a:ext cx="92525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untitled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4456"/>
            <a:ext cx="7920880" cy="267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9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18271"/>
            <a:ext cx="918686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771800" y="227687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5508104" y="227687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E8369FA-2447-EF47-9433-4870D2DD9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699814"/>
              </p:ext>
            </p:extLst>
          </p:nvPr>
        </p:nvGraphicFramePr>
        <p:xfrm>
          <a:off x="6289655" y="939900"/>
          <a:ext cx="2454958" cy="151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C965CDA-0850-254B-A0B2-CE2B95DFC61A}"/>
              </a:ext>
            </a:extLst>
          </p:cNvPr>
          <p:cNvSpPr txBox="1"/>
          <p:nvPr/>
        </p:nvSpPr>
        <p:spPr>
          <a:xfrm>
            <a:off x="4031940" y="362537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60000"/>
                    <a:lumOff val="40000"/>
                  </a:schemeClr>
                </a:solidFill>
              </a:rPr>
              <a:t>(Fat source)</a:t>
            </a:r>
          </a:p>
        </p:txBody>
      </p:sp>
    </p:spTree>
    <p:extLst>
      <p:ext uri="{BB962C8B-B14F-4D97-AF65-F5344CB8AC3E}">
        <p14:creationId xmlns:p14="http://schemas.microsoft.com/office/powerpoint/2010/main" val="67329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cs typeface="+mj-cs"/>
              </a:rPr>
              <a:t>Regulation of lipolysis</a:t>
            </a:r>
          </a:p>
          <a:p>
            <a:pPr algn="just" rtl="0"/>
            <a:r>
              <a:rPr lang="en-US" sz="2400" dirty="0">
                <a:cs typeface="+mj-cs"/>
              </a:rPr>
              <a:t>The key enzyme controlling lipolysis is </a:t>
            </a:r>
            <a:r>
              <a:rPr lang="en-US" sz="2400" b="1" u="sng" dirty="0">
                <a:cs typeface="+mj-cs"/>
              </a:rPr>
              <a:t>Hormone sensitive triacylglycerol lipase (HSL):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>
                <a:cs typeface="+mj-cs"/>
              </a:rPr>
              <a:t>This enzyme is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activated when phosphorylated </a:t>
            </a:r>
            <a:r>
              <a:rPr lang="en-US" sz="2400" dirty="0">
                <a:cs typeface="+mj-cs"/>
              </a:rPr>
              <a:t>by 3′ 5′-cyclic AMP- dependent protein kinase.  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>
                <a:cs typeface="+mj-cs"/>
              </a:rPr>
              <a:t>3′ 5′-cyclic AMP is produced  in adipocyte when one of several   hormones (mainly epinephrine) binds to receptors on cell membrane  and activates </a:t>
            </a:r>
            <a:r>
              <a:rPr lang="en-US" sz="2400" dirty="0" err="1">
                <a:cs typeface="+mj-cs"/>
              </a:rPr>
              <a:t>adenylate</a:t>
            </a:r>
            <a:r>
              <a:rPr lang="en-US" sz="2400" dirty="0">
                <a:cs typeface="+mj-cs"/>
              </a:rPr>
              <a:t> </a:t>
            </a:r>
            <a:r>
              <a:rPr lang="en-US" sz="2400" dirty="0" err="1">
                <a:cs typeface="+mj-cs"/>
              </a:rPr>
              <a:t>cyclase</a:t>
            </a:r>
            <a:r>
              <a:rPr lang="en-US" sz="2400" dirty="0">
                <a:cs typeface="+mj-cs"/>
              </a:rPr>
              <a:t>. In the presence of high plasma level of insulin and glucose, HSL is  dephosphorylated, and become inactive. So during fasting → stimulation of lipolysis. 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>
                <a:cs typeface="+mj-cs"/>
              </a:rPr>
              <a:t>Coffee contains caffeine and tea contains theophylline.  Both inhibit </a:t>
            </a:r>
            <a:r>
              <a:rPr lang="en-US" sz="2400" dirty="0" err="1">
                <a:cs typeface="+mj-cs"/>
              </a:rPr>
              <a:t>phosphodiesterase</a:t>
            </a:r>
            <a:r>
              <a:rPr lang="en-US" sz="2400" dirty="0">
                <a:cs typeface="+mj-cs"/>
              </a:rPr>
              <a:t> enzyme → stimulation of lipolysis.</a:t>
            </a:r>
          </a:p>
          <a:p>
            <a:pPr algn="l" rtl="0"/>
            <a:r>
              <a:rPr lang="en-US" sz="2400" b="1" u="sng" dirty="0">
                <a:cs typeface="+mj-cs"/>
              </a:rPr>
              <a:t>Causes of excessive lipolysis</a:t>
            </a:r>
            <a:r>
              <a:rPr lang="en-US" sz="2400" b="1" dirty="0">
                <a:cs typeface="+mj-cs"/>
              </a:rPr>
              <a:t>: where there is a need for energy;</a:t>
            </a:r>
          </a:p>
          <a:p>
            <a:pPr algn="l" rtl="0"/>
            <a:r>
              <a:rPr lang="en-US" sz="2400" dirty="0">
                <a:cs typeface="+mj-cs"/>
              </a:rPr>
              <a:t>starvation, diabetes mellitus, low carbohydrate diet, and in certain infectious disease as in tuberculosis ( due to high catabolic state).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41638-EA0C-5645-B5C0-CDA1E4515E1B}"/>
              </a:ext>
            </a:extLst>
          </p:cNvPr>
          <p:cNvSpPr txBox="1"/>
          <p:nvPr/>
        </p:nvSpPr>
        <p:spPr>
          <a:xfrm>
            <a:off x="5741186" y="5964967"/>
            <a:ext cx="340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0070C0"/>
                </a:solidFill>
              </a:rPr>
              <a:t>Function of phosphodiesterase : prevent cAMP breakdown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E4272-D65C-6847-AF22-42D18D15FD47}"/>
              </a:ext>
            </a:extLst>
          </p:cNvPr>
          <p:cNvSpPr txBox="1"/>
          <p:nvPr/>
        </p:nvSpPr>
        <p:spPr>
          <a:xfrm>
            <a:off x="123005" y="5826468"/>
            <a:ext cx="2511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60000"/>
                    <a:lumOff val="40000"/>
                  </a:schemeClr>
                </a:solidFill>
              </a:rPr>
              <a:t>**In D.M : blockage of glucose metablism due to loss of insulin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B2E3E-9F42-E549-AD88-6531A06D6943}"/>
              </a:ext>
            </a:extLst>
          </p:cNvPr>
          <p:cNvSpPr txBox="1"/>
          <p:nvPr/>
        </p:nvSpPr>
        <p:spPr>
          <a:xfrm>
            <a:off x="1214468" y="4948438"/>
            <a:ext cx="198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5993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9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Biosynthesis of F.A.s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F.A.s biosynthesis starts with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acetyl CoA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+mj-cs"/>
              </a:rPr>
              <a:t>The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enzyme systems are involved in this process.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1- Extra-mitochondrial (cytosolic) system.   2- Microsomal system.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Requirements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; acetyl CoA, NADPH+H+ and group of enzymes called collectively fatty acid synthase complex.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Acetyl CoA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formed from pyruvate within the mitochondria doesn’t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diffuse readily to the cytosol, the principal site of F.A. synthesis.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-Translocation to cytosol involves condensation with oxaloacetate to  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form citrate. (CITRATE SHUTTLE)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When citrate is formed in excess of TCA cycle requirement, it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diffuses into cytosol.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By the aid of ATP citrate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lyase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, citrate is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splitted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down into acetyl CoA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and oxaloacetate.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Acetyl CoA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may also pass through mitochondrial membrane into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cytosol in the form of acetyl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carnitine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by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carnitine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acetyl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transferase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32D0B-C885-AD4C-B918-E2B6858ADA16}"/>
              </a:ext>
            </a:extLst>
          </p:cNvPr>
          <p:cNvSpPr txBox="1"/>
          <p:nvPr/>
        </p:nvSpPr>
        <p:spPr>
          <a:xfrm>
            <a:off x="5572231" y="3733970"/>
            <a:ext cx="357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olidFill>
                  <a:srgbClr val="00B0F0"/>
                </a:solidFill>
              </a:rPr>
              <a:t>THE SITE OF SYNTHESIS DEPEND ON GOAL OF SYNTHESIS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8E9A4-1C70-4746-9239-DE1ED4D29D7F}"/>
              </a:ext>
            </a:extLst>
          </p:cNvPr>
          <p:cNvSpPr txBox="1"/>
          <p:nvPr/>
        </p:nvSpPr>
        <p:spPr>
          <a:xfrm>
            <a:off x="7461687" y="16823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00B0F0"/>
                </a:solidFill>
              </a:rPr>
              <a:t>ELONGATION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24123-7A8B-7449-ACFC-26E5FE7C50F4}"/>
              </a:ext>
            </a:extLst>
          </p:cNvPr>
          <p:cNvSpPr txBox="1"/>
          <p:nvPr/>
        </p:nvSpPr>
        <p:spPr>
          <a:xfrm>
            <a:off x="3743431" y="188237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olidFill>
                  <a:srgbClr val="00B0F0"/>
                </a:solidFill>
              </a:rPr>
              <a:t>(FOR REDUCTION)</a:t>
            </a:r>
          </a:p>
        </p:txBody>
      </p:sp>
    </p:spTree>
    <p:extLst>
      <p:ext uri="{BB962C8B-B14F-4D97-AF65-F5344CB8AC3E}">
        <p14:creationId xmlns:p14="http://schemas.microsoft.com/office/powerpoint/2010/main" val="244888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4" y="1138049"/>
            <a:ext cx="74263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" y="0"/>
            <a:ext cx="79200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0B320-339D-F745-A23E-8363B45787C7}"/>
              </a:ext>
            </a:extLst>
          </p:cNvPr>
          <p:cNvSpPr txBox="1"/>
          <p:nvPr/>
        </p:nvSpPr>
        <p:spPr>
          <a:xfrm>
            <a:off x="4378806" y="737939"/>
            <a:ext cx="198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</a:rPr>
              <a:t>(Citrate shuttle)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62090-5287-6140-B670-82B1FD5965C2}"/>
              </a:ext>
            </a:extLst>
          </p:cNvPr>
          <p:cNvSpPr txBox="1"/>
          <p:nvPr/>
        </p:nvSpPr>
        <p:spPr>
          <a:xfrm>
            <a:off x="1209685" y="783196"/>
            <a:ext cx="38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Citrate helps Acetyl coA bypass</a:t>
            </a:r>
          </a:p>
        </p:txBody>
      </p:sp>
    </p:spTree>
    <p:extLst>
      <p:ext uri="{BB962C8B-B14F-4D97-AF65-F5344CB8AC3E}">
        <p14:creationId xmlns:p14="http://schemas.microsoft.com/office/powerpoint/2010/main" val="62050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1663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Note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: Acetyl CoA used for fatty acid synthesis always derived from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glucose and never from fatty acids. This is because insulin hormone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secreted after meal stimulates both glucose oxidation (+acetyl CoA) and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lipogenesis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(=Fatty acid synthesis) and Inhibits lipolysis (+Fatty acid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oxidation+Acetyl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CoA).</a:t>
            </a:r>
            <a:endParaRPr kumimoji="0" lang="ar-E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055624"/>
            <a:ext cx="8724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NADPH+H+: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It is provided by 3 sources: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a) Pentose phosphate pathway.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b) Action of cytoplasmic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isocitrate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dehydrogenase on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isocitrate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It is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similar to mitochondrial one but it uses NADP+ as hydrogen carrier.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c) Action of malic enzyme on malate to produce pyruvate: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127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658" y="4794199"/>
            <a:ext cx="8722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This enzyme is a dimer i.e. formed of 2 subunits.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Each unit, which is called monomer, contains 7 enzymes and a terminal protein called acyl carrier protein (ACP).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88B17-FC3E-FD45-8471-BE60338A60DA}"/>
              </a:ext>
            </a:extLst>
          </p:cNvPr>
          <p:cNvSpPr txBox="1"/>
          <p:nvPr/>
        </p:nvSpPr>
        <p:spPr>
          <a:xfrm>
            <a:off x="5629096" y="1639531"/>
            <a:ext cx="3335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0070C0"/>
                </a:solidFill>
              </a:rPr>
              <a:t>In statiety state ; insulin take excess glucose &amp; convert it to F.A (Lipogenesis)</a:t>
            </a:r>
          </a:p>
        </p:txBody>
      </p:sp>
    </p:spTree>
    <p:extLst>
      <p:ext uri="{BB962C8B-B14F-4D97-AF65-F5344CB8AC3E}">
        <p14:creationId xmlns:p14="http://schemas.microsoft.com/office/powerpoint/2010/main" val="206195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64" y="116632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ACP is a protein contains the vitamin pantothenic acid in the form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phosphopantotheine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ACP is the part that carries the acyl group.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Each monomer contains 2 –SH groups, one provided 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phosphopantotheine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and attached to ACP. The other is provided by cysteine attached to the enzyme 3-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ketoacyl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synthase.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609" y="2055624"/>
            <a:ext cx="8743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2 monomers are arranged head to tail, so the -SH group of ACP of one monomer is very close to the -SH group provided by 3-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ketoacyl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synthase of the other monomer.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5953"/>
            <a:ext cx="8964488" cy="360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6015C5-650D-7245-9259-7E698FE9E067}"/>
              </a:ext>
            </a:extLst>
          </p:cNvPr>
          <p:cNvSpPr txBox="1"/>
          <p:nvPr/>
        </p:nvSpPr>
        <p:spPr>
          <a:xfrm>
            <a:off x="4407772" y="1901735"/>
            <a:ext cx="275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>
                <a:solidFill>
                  <a:srgbClr val="0070C0"/>
                </a:solidFill>
              </a:rPr>
              <a:t>F.A synthase complex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F1445-8778-EF47-A0E9-17005976F623}"/>
              </a:ext>
            </a:extLst>
          </p:cNvPr>
          <p:cNvSpPr txBox="1"/>
          <p:nvPr/>
        </p:nvSpPr>
        <p:spPr>
          <a:xfrm>
            <a:off x="1028615" y="4826144"/>
            <a:ext cx="104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>
                <a:solidFill>
                  <a:srgbClr val="FF0000"/>
                </a:solidFill>
              </a:rPr>
              <a:t>Disulfide bond</a:t>
            </a:r>
          </a:p>
        </p:txBody>
      </p:sp>
    </p:spTree>
    <p:extLst>
      <p:ext uri="{BB962C8B-B14F-4D97-AF65-F5344CB8AC3E}">
        <p14:creationId xmlns:p14="http://schemas.microsoft.com/office/powerpoint/2010/main" val="573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657"/>
            <a:ext cx="9036496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Extra-mitochondrial system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is the only system responsible for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novo synthesis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F.A.s from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acetyl CoA, free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the main product.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Site: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Intracellular location: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molecules of acetyl CoA (C2) are used in the formation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(C16)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acetyl CoA are converted into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by the enzyme acetyl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CoA carboxylase.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process occurs in 7 repeated cycles, each requires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NADPH+H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and liberates 1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CO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1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H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O.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Acetyl CoA + 7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+ 14 NADPH+H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acid+ 8 COA+ 14 NADP+ 7 CO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H</a:t>
            </a:r>
            <a:r>
              <a:rPr lang="en-US" sz="2400" baseline="-25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??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5229200"/>
            <a:ext cx="1397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102E7-B099-9D46-8A23-4B537C389E41}"/>
              </a:ext>
            </a:extLst>
          </p:cNvPr>
          <p:cNvSpPr txBox="1"/>
          <p:nvPr/>
        </p:nvSpPr>
        <p:spPr>
          <a:xfrm>
            <a:off x="6383482" y="5586588"/>
            <a:ext cx="2152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>
                <a:solidFill>
                  <a:srgbClr val="0070C0"/>
                </a:solidFill>
              </a:rPr>
              <a:t>Why 6 but not 7?</a:t>
            </a:r>
          </a:p>
          <a:p>
            <a:pPr algn="l"/>
            <a:r>
              <a:rPr lang="en-US" sz="1400" b="1">
                <a:solidFill>
                  <a:srgbClr val="0070C0"/>
                </a:solidFill>
              </a:rPr>
              <a:t>One molecule is used  to cut the link between enzyme and palmitic acid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750F2-D03C-884F-A45F-C230DF9DBBB7}"/>
              </a:ext>
            </a:extLst>
          </p:cNvPr>
          <p:cNvSpPr txBox="1"/>
          <p:nvPr/>
        </p:nvSpPr>
        <p:spPr>
          <a:xfrm>
            <a:off x="6343993" y="6525344"/>
            <a:ext cx="2489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>
                <a:solidFill>
                  <a:srgbClr val="C00000"/>
                </a:solidFill>
              </a:rPr>
              <a:t>To reach palmatic acid free</a:t>
            </a:r>
          </a:p>
        </p:txBody>
      </p:sp>
    </p:spTree>
    <p:extLst>
      <p:ext uri="{BB962C8B-B14F-4D97-AF65-F5344CB8AC3E}">
        <p14:creationId xmlns:p14="http://schemas.microsoft.com/office/powerpoint/2010/main" val="358671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83113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5" y="3933056"/>
            <a:ext cx="8151813" cy="17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5F80ED-22E5-2D48-A55E-EA8AAFB1BA42}"/>
              </a:ext>
            </a:extLst>
          </p:cNvPr>
          <p:cNvSpPr txBox="1"/>
          <p:nvPr/>
        </p:nvSpPr>
        <p:spPr>
          <a:xfrm>
            <a:off x="530189" y="5846276"/>
            <a:ext cx="372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>
                <a:solidFill>
                  <a:srgbClr val="C00000"/>
                </a:solidFill>
              </a:rPr>
              <a:t>Carboxylases need vitamin biotin</a:t>
            </a:r>
          </a:p>
        </p:txBody>
      </p:sp>
    </p:spTree>
    <p:extLst>
      <p:ext uri="{BB962C8B-B14F-4D97-AF65-F5344CB8AC3E}">
        <p14:creationId xmlns:p14="http://schemas.microsoft.com/office/powerpoint/2010/main" val="301150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i2.wp.com/www.namrata.co/wp-content/uploads/2013/12/steps-of-fatty-acid-synthesis.png?resize=567%2C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890A70-86A0-CF44-8701-A251A9DF9FD8}"/>
              </a:ext>
            </a:extLst>
          </p:cNvPr>
          <p:cNvSpPr txBox="1"/>
          <p:nvPr/>
        </p:nvSpPr>
        <p:spPr>
          <a:xfrm>
            <a:off x="549675" y="2413337"/>
            <a:ext cx="1809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</a:rPr>
              <a:t>Repeated 7 times to result in 16 carbon</a:t>
            </a:r>
          </a:p>
        </p:txBody>
      </p:sp>
    </p:spTree>
    <p:extLst>
      <p:ext uri="{BB962C8B-B14F-4D97-AF65-F5344CB8AC3E}">
        <p14:creationId xmlns:p14="http://schemas.microsoft.com/office/powerpoint/2010/main" val="64419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6642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" y="1425575"/>
            <a:ext cx="908367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5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B1B357AF2F8B24E9C0BEF8592B8D98A" ma:contentTypeVersion="5" ma:contentTypeDescription="إنشاء مستند جديد." ma:contentTypeScope="" ma:versionID="7175cf3c25d511a0f9d5f3a21af78b84">
  <xsd:schema xmlns:xsd="http://www.w3.org/2001/XMLSchema" xmlns:xs="http://www.w3.org/2001/XMLSchema" xmlns:p="http://schemas.microsoft.com/office/2006/metadata/properties" xmlns:ns2="fcf2dd5e-dcfb-40ea-a641-1b831d83aa51" xmlns:ns3="08ea5220-58ab-4158-920f-d3b8f747703b" targetNamespace="http://schemas.microsoft.com/office/2006/metadata/properties" ma:root="true" ma:fieldsID="f718bcaec3eb3260c8e4fb64591b8712" ns2:_="" ns3:_="">
    <xsd:import namespace="fcf2dd5e-dcfb-40ea-a641-1b831d83aa51"/>
    <xsd:import namespace="08ea5220-58ab-4158-920f-d3b8f7477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a5220-58ab-4158-920f-d3b8f7477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E3E546-8E46-48AC-8FB7-B80C9FD4FF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C5C6F0-CB4E-41D9-956F-E27387491D19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49FD3C2F-0A4B-4505-997C-4F9791C6297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cf2dd5e-dcfb-40ea-a641-1b831d83aa51"/>
    <ds:schemaRef ds:uri="08ea5220-58ab-4158-920f-d3b8f74770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1809</Words>
  <Application>Microsoft Office PowerPoint</Application>
  <PresentationFormat>عرض على الشاشة (4:3)</PresentationFormat>
  <Paragraphs>177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safaamatar305@gmail.com</cp:lastModifiedBy>
  <cp:revision>45</cp:revision>
  <dcterms:created xsi:type="dcterms:W3CDTF">2019-03-19T17:54:53Z</dcterms:created>
  <dcterms:modified xsi:type="dcterms:W3CDTF">2021-05-07T06:43:32Z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0x010100CB1B357AF2F8B24E9C0BEF8592B8D98A</vt:lpwstr>
  </property>
</Properties>
</file>