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3"/>
  </p:notesMasterIdLst>
  <p:sldIdLst>
    <p:sldId id="256" r:id="rId2"/>
    <p:sldId id="257" r:id="rId3"/>
    <p:sldId id="315" r:id="rId4"/>
    <p:sldId id="258" r:id="rId5"/>
    <p:sldId id="259" r:id="rId6"/>
    <p:sldId id="260" r:id="rId7"/>
    <p:sldId id="261" r:id="rId8"/>
    <p:sldId id="262" r:id="rId9"/>
    <p:sldId id="316" r:id="rId10"/>
    <p:sldId id="263" r:id="rId11"/>
    <p:sldId id="264" r:id="rId12"/>
    <p:sldId id="265" r:id="rId13"/>
    <p:sldId id="317"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6" roundtripDataSignature="AMtx7mibd4ZP+/CYGrzs276ZkaYe21Q9q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A716429-2E6D-4C1B-B0E4-B687E01C6579}">
  <a:tblStyle styleId="{FA716429-2E6D-4C1B-B0E4-B687E01C6579}"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1450"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68"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6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66"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6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3" name="Google Shape;153;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9" name="Google Shape;159;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0" name="Google Shape;170;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 name="Google Shape;87;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 name="Google Shape;199;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0" name="Google Shape;220;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1" name="Google Shape;231;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7" name="Google Shape;237;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4" name="Google Shape;104;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 name="Google Shape;117;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61"/>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3" name="Google Shape;13;p6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4" name="Google Shape;14;p6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5" name="Google Shape;15;p6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6" name="Google Shape;16;p6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7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0" name="Google Shape;70;p70"/>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7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72" name="Google Shape;72;p7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73" name="Google Shape;73;p7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71"/>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6" name="Google Shape;76;p71"/>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7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78" name="Google Shape;78;p7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79" name="Google Shape;79;p7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6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9" name="Google Shape;19;p6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0" name="Google Shape;20;p6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6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3" name="Google Shape;23;p6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6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5" name="Google Shape;25;p6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6" name="Google Shape;26;p6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6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9" name="Google Shape;29;p6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6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1" name="Google Shape;31;p6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2" name="Google Shape;32;p6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5" name="Google Shape;35;p6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6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8" name="Google Shape;38;p6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9" name="Google Shape;39;p6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2" name="Google Shape;42;p6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6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6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6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6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7" name="Google Shape;47;p6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8" name="Google Shape;48;p6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6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1" name="Google Shape;51;p6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52" name="Google Shape;52;p6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53" name="Google Shape;53;p6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68"/>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6" name="Google Shape;56;p68"/>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68"/>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6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59" name="Google Shape;59;p6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60" name="Google Shape;60;p6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69"/>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3" name="Google Shape;63;p69"/>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69"/>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6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66" name="Google Shape;66;p6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67" name="Google Shape;67;p6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6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7" name="Google Shape;7;p6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6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r" rtl="1">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r" rtl="1">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r" rtl="1">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r" rtl="1">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 name="Google Shape;9;p6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r" rtl="1">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r" rtl="1">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r" rtl="1">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r" rtl="1">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 name="Google Shape;10;p6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685800" y="1219200"/>
            <a:ext cx="7772400" cy="419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7200" b="1" dirty="0">
                <a:latin typeface="Times New Roman"/>
                <a:ea typeface="Times New Roman"/>
                <a:cs typeface="Times New Roman"/>
                <a:sym typeface="Times New Roman"/>
              </a:rPr>
              <a:t>Metabolism </a:t>
            </a:r>
            <a:br>
              <a:rPr lang="en-US" sz="7200" b="1" dirty="0">
                <a:latin typeface="Times New Roman"/>
                <a:ea typeface="Times New Roman"/>
                <a:cs typeface="Times New Roman"/>
                <a:sym typeface="Times New Roman"/>
              </a:rPr>
            </a:br>
            <a:r>
              <a:rPr lang="en-US" sz="6000" b="1" dirty="0">
                <a:latin typeface="Times New Roman"/>
                <a:ea typeface="Times New Roman"/>
                <a:cs typeface="Times New Roman"/>
                <a:sym typeface="Times New Roman"/>
              </a:rPr>
              <a:t/>
            </a:r>
            <a:br>
              <a:rPr lang="en-US" sz="6000" b="1" dirty="0">
                <a:latin typeface="Times New Roman"/>
                <a:ea typeface="Times New Roman"/>
                <a:cs typeface="Times New Roman"/>
                <a:sym typeface="Times New Roman"/>
              </a:rPr>
            </a:br>
            <a:endParaRPr b="1" dirty="0">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8"/>
          <p:cNvPicPr preferRelativeResize="0"/>
          <p:nvPr/>
        </p:nvPicPr>
        <p:blipFill rotWithShape="1">
          <a:blip r:embed="rId3">
            <a:alphaModFix/>
          </a:blip>
          <a:srcRect/>
          <a:stretch/>
        </p:blipFill>
        <p:spPr>
          <a:xfrm>
            <a:off x="0" y="2209800"/>
            <a:ext cx="9144000" cy="4648200"/>
          </a:xfrm>
          <a:prstGeom prst="rect">
            <a:avLst/>
          </a:prstGeom>
          <a:noFill/>
          <a:ln>
            <a:noFill/>
          </a:ln>
        </p:spPr>
      </p:pic>
      <p:sp>
        <p:nvSpPr>
          <p:cNvPr id="125" name="Google Shape;125;p8"/>
          <p:cNvSpPr/>
          <p:nvPr/>
        </p:nvSpPr>
        <p:spPr>
          <a:xfrm>
            <a:off x="6249988" y="6019800"/>
            <a:ext cx="1690687" cy="4619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Times New Roman"/>
                <a:ea typeface="Times New Roman"/>
                <a:cs typeface="Times New Roman"/>
                <a:sym typeface="Times New Roman"/>
              </a:rPr>
              <a:t>Catabolism</a:t>
            </a:r>
            <a:endParaRPr/>
          </a:p>
        </p:txBody>
      </p:sp>
      <p:sp>
        <p:nvSpPr>
          <p:cNvPr id="126" name="Google Shape;126;p8"/>
          <p:cNvSpPr/>
          <p:nvPr/>
        </p:nvSpPr>
        <p:spPr>
          <a:xfrm>
            <a:off x="0" y="0"/>
            <a:ext cx="9144000" cy="15700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Times New Roman"/>
                <a:ea typeface="Times New Roman"/>
                <a:cs typeface="Times New Roman"/>
                <a:sym typeface="Times New Roman"/>
              </a:rPr>
              <a:t>Catabolism is characterized by convergence of three major routs toward a final common pathway.</a:t>
            </a:r>
            <a:endParaRPr/>
          </a:p>
          <a:p>
            <a:pPr marL="0" marR="0" lvl="0" indent="0" algn="l" rtl="0">
              <a:spcBef>
                <a:spcPts val="0"/>
              </a:spcBef>
              <a:spcAft>
                <a:spcPts val="0"/>
              </a:spcAft>
              <a:buNone/>
            </a:pPr>
            <a:r>
              <a:rPr lang="en-US" sz="2400">
                <a:solidFill>
                  <a:schemeClr val="dk1"/>
                </a:solidFill>
                <a:latin typeface="Times New Roman"/>
                <a:ea typeface="Times New Roman"/>
                <a:cs typeface="Times New Roman"/>
                <a:sym typeface="Times New Roman"/>
              </a:rPr>
              <a:t>Different proteins, fats and carbohydrates enter the same pathway TCA cycle.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9"/>
          <p:cNvSpPr/>
          <p:nvPr/>
        </p:nvSpPr>
        <p:spPr>
          <a:xfrm>
            <a:off x="0" y="0"/>
            <a:ext cx="9144000" cy="65563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b="1" u="sng">
                <a:solidFill>
                  <a:schemeClr val="dk1"/>
                </a:solidFill>
                <a:latin typeface="Times New Roman"/>
                <a:ea typeface="Times New Roman"/>
                <a:cs typeface="Times New Roman"/>
                <a:sym typeface="Times New Roman"/>
              </a:rPr>
              <a:t>Anabolism</a:t>
            </a:r>
            <a:r>
              <a:rPr lang="en-US" sz="2100">
                <a:solidFill>
                  <a:schemeClr val="dk1"/>
                </a:solidFill>
                <a:latin typeface="Times New Roman"/>
                <a:ea typeface="Times New Roman"/>
                <a:cs typeface="Times New Roman"/>
                <a:sym typeface="Times New Roman"/>
              </a:rPr>
              <a:t> can also be divided into stages, however the anabolic pathways are characterized by divergence.</a:t>
            </a:r>
            <a:endParaRPr sz="2100"/>
          </a:p>
          <a:p>
            <a:pPr marL="0" marR="0" lvl="0" indent="0" algn="l" rtl="0">
              <a:spcBef>
                <a:spcPts val="0"/>
              </a:spcBef>
              <a:spcAft>
                <a:spcPts val="0"/>
              </a:spcAft>
              <a:buNone/>
            </a:pPr>
            <a:r>
              <a:rPr lang="en-US" sz="2100">
                <a:solidFill>
                  <a:schemeClr val="dk1"/>
                </a:solidFill>
                <a:latin typeface="Times New Roman"/>
                <a:ea typeface="Times New Roman"/>
                <a:cs typeface="Times New Roman"/>
                <a:sym typeface="Times New Roman"/>
              </a:rPr>
              <a:t>Monosaccharide synthesis begin with CO</a:t>
            </a:r>
            <a:r>
              <a:rPr lang="en-US" sz="2100" baseline="-25000">
                <a:solidFill>
                  <a:schemeClr val="dk1"/>
                </a:solidFill>
                <a:latin typeface="Times New Roman"/>
                <a:ea typeface="Times New Roman"/>
                <a:cs typeface="Times New Roman"/>
                <a:sym typeface="Times New Roman"/>
              </a:rPr>
              <a:t>2</a:t>
            </a:r>
            <a:r>
              <a:rPr lang="en-US" sz="2100">
                <a:solidFill>
                  <a:schemeClr val="dk1"/>
                </a:solidFill>
                <a:latin typeface="Times New Roman"/>
                <a:ea typeface="Times New Roman"/>
                <a:cs typeface="Times New Roman"/>
                <a:sym typeface="Times New Roman"/>
              </a:rPr>
              <a:t>,</a:t>
            </a:r>
            <a:r>
              <a:rPr lang="en-US" sz="2100">
                <a:solidFill>
                  <a:schemeClr val="accent2"/>
                </a:solidFill>
                <a:latin typeface="Comic Sans MS"/>
                <a:ea typeface="Comic Sans MS"/>
                <a:cs typeface="Comic Sans MS"/>
                <a:sym typeface="Comic Sans MS"/>
              </a:rPr>
              <a:t> </a:t>
            </a:r>
            <a:r>
              <a:rPr lang="en-US" sz="2100">
                <a:solidFill>
                  <a:schemeClr val="dk1"/>
                </a:solidFill>
                <a:latin typeface="Times New Roman"/>
                <a:ea typeface="Times New Roman"/>
                <a:cs typeface="Times New Roman"/>
                <a:sym typeface="Times New Roman"/>
              </a:rPr>
              <a:t>oxaloacetate, pyruvate or lactate.</a:t>
            </a:r>
            <a:endParaRPr sz="2100"/>
          </a:p>
          <a:p>
            <a:pPr marL="0" marR="0" lvl="0" indent="0" algn="l" rtl="0">
              <a:spcBef>
                <a:spcPts val="0"/>
              </a:spcBef>
              <a:spcAft>
                <a:spcPts val="0"/>
              </a:spcAft>
              <a:buNone/>
            </a:pPr>
            <a:r>
              <a:rPr lang="en-US" sz="2100">
                <a:solidFill>
                  <a:schemeClr val="dk1"/>
                </a:solidFill>
                <a:latin typeface="Times New Roman"/>
                <a:ea typeface="Times New Roman"/>
                <a:cs typeface="Times New Roman"/>
                <a:sym typeface="Times New Roman"/>
              </a:rPr>
              <a:t>Amino acids are synthesized from acetyl CoA, pyruvate or keto acids of Krebs cycle.</a:t>
            </a:r>
            <a:endParaRPr sz="2100"/>
          </a:p>
          <a:p>
            <a:pPr marL="0" marR="0" lvl="0" indent="0" algn="l" rtl="0">
              <a:spcBef>
                <a:spcPts val="1200"/>
              </a:spcBef>
              <a:spcAft>
                <a:spcPts val="0"/>
              </a:spcAft>
              <a:buNone/>
            </a:pPr>
            <a:r>
              <a:rPr lang="en-US" sz="2100">
                <a:solidFill>
                  <a:schemeClr val="dk1"/>
                </a:solidFill>
                <a:latin typeface="Times New Roman"/>
                <a:ea typeface="Times New Roman"/>
                <a:cs typeface="Times New Roman"/>
                <a:sym typeface="Times New Roman"/>
              </a:rPr>
              <a:t>Fatty acids are constructed from acetyl CoA. </a:t>
            </a:r>
            <a:endParaRPr sz="2100"/>
          </a:p>
          <a:p>
            <a:pPr marL="0" marR="0" lvl="0" indent="0" algn="l" rtl="0">
              <a:spcBef>
                <a:spcPts val="1200"/>
              </a:spcBef>
              <a:spcAft>
                <a:spcPts val="0"/>
              </a:spcAft>
              <a:buNone/>
            </a:pPr>
            <a:r>
              <a:rPr lang="en-US" sz="2100">
                <a:solidFill>
                  <a:schemeClr val="dk1"/>
                </a:solidFill>
                <a:latin typeface="Times New Roman"/>
                <a:ea typeface="Times New Roman"/>
                <a:cs typeface="Times New Roman"/>
                <a:sym typeface="Times New Roman"/>
              </a:rPr>
              <a:t>On the next stage monosaccharides, amino acids and fatty acids are used for the synthesis of polysaccharides, proteins and fats.</a:t>
            </a:r>
            <a:endParaRPr sz="2100"/>
          </a:p>
          <a:p>
            <a:pPr marL="0" marR="0" lvl="0" indent="0" algn="l" rtl="0">
              <a:spcBef>
                <a:spcPts val="1200"/>
              </a:spcBef>
              <a:spcAft>
                <a:spcPts val="0"/>
              </a:spcAft>
              <a:buNone/>
            </a:pPr>
            <a:r>
              <a:rPr lang="en-US" sz="2100" b="1" u="sng">
                <a:solidFill>
                  <a:schemeClr val="dk1"/>
                </a:solidFill>
                <a:latin typeface="Times New Roman"/>
                <a:ea typeface="Times New Roman"/>
                <a:cs typeface="Times New Roman"/>
                <a:sym typeface="Times New Roman"/>
              </a:rPr>
              <a:t>Compartmentation of metabolic processes in cell</a:t>
            </a:r>
            <a:endParaRPr sz="2100"/>
          </a:p>
          <a:p>
            <a:pPr marL="0" marR="0" lvl="0" indent="19050" algn="l" rtl="0">
              <a:spcBef>
                <a:spcPts val="0"/>
              </a:spcBef>
              <a:spcAft>
                <a:spcPts val="0"/>
              </a:spcAft>
              <a:buClr>
                <a:schemeClr val="dk1"/>
              </a:buClr>
              <a:buSzPts val="2100"/>
              <a:buFont typeface="Times New Roman"/>
              <a:buChar char="-"/>
            </a:pPr>
            <a:r>
              <a:rPr lang="en-US" sz="2100">
                <a:solidFill>
                  <a:schemeClr val="dk1"/>
                </a:solidFill>
                <a:latin typeface="Times New Roman"/>
                <a:ea typeface="Times New Roman"/>
                <a:cs typeface="Times New Roman"/>
                <a:sym typeface="Times New Roman"/>
              </a:rPr>
              <a:t>permits: </a:t>
            </a:r>
            <a:endParaRPr sz="2100"/>
          </a:p>
          <a:p>
            <a:pPr marL="0" marR="0" lvl="0" indent="0" algn="l" rtl="0">
              <a:spcBef>
                <a:spcPts val="0"/>
              </a:spcBef>
              <a:spcAft>
                <a:spcPts val="0"/>
              </a:spcAft>
              <a:buNone/>
            </a:pPr>
            <a:r>
              <a:rPr lang="en-US" sz="2100">
                <a:solidFill>
                  <a:schemeClr val="dk1"/>
                </a:solidFill>
                <a:latin typeface="Times New Roman"/>
                <a:ea typeface="Times New Roman"/>
                <a:cs typeface="Times New Roman"/>
                <a:sym typeface="Times New Roman"/>
              </a:rPr>
              <a:t>1- Separate pools of metabolites within a cell</a:t>
            </a:r>
            <a:endParaRPr sz="2100"/>
          </a:p>
          <a:p>
            <a:pPr marL="0" marR="0" lvl="0" indent="0" algn="l" rtl="0">
              <a:spcBef>
                <a:spcPts val="0"/>
              </a:spcBef>
              <a:spcAft>
                <a:spcPts val="0"/>
              </a:spcAft>
              <a:buNone/>
            </a:pPr>
            <a:r>
              <a:rPr lang="en-US" sz="2100">
                <a:solidFill>
                  <a:schemeClr val="dk1"/>
                </a:solidFill>
                <a:latin typeface="Times New Roman"/>
                <a:ea typeface="Times New Roman"/>
                <a:cs typeface="Times New Roman"/>
                <a:sym typeface="Times New Roman"/>
              </a:rPr>
              <a:t>2- Simultaneous operation of opposing metabolic paths</a:t>
            </a:r>
            <a:endParaRPr sz="2100"/>
          </a:p>
          <a:p>
            <a:pPr marL="0" marR="0" lvl="0" indent="0" algn="l" rtl="0">
              <a:spcBef>
                <a:spcPts val="0"/>
              </a:spcBef>
              <a:spcAft>
                <a:spcPts val="0"/>
              </a:spcAft>
              <a:buNone/>
            </a:pPr>
            <a:r>
              <a:rPr lang="en-US" sz="2100">
                <a:solidFill>
                  <a:schemeClr val="dk1"/>
                </a:solidFill>
                <a:latin typeface="Times New Roman"/>
                <a:ea typeface="Times New Roman"/>
                <a:cs typeface="Times New Roman"/>
                <a:sym typeface="Times New Roman"/>
              </a:rPr>
              <a:t>3- High local concentrations of metabolites 	</a:t>
            </a:r>
            <a:endParaRPr sz="2100"/>
          </a:p>
          <a:p>
            <a:pPr marL="0" marR="0" lvl="0" indent="19050" algn="l" rtl="0">
              <a:spcBef>
                <a:spcPts val="0"/>
              </a:spcBef>
              <a:spcAft>
                <a:spcPts val="0"/>
              </a:spcAft>
              <a:buClr>
                <a:schemeClr val="dk1"/>
              </a:buClr>
              <a:buSzPts val="2100"/>
              <a:buFont typeface="Times New Roman"/>
              <a:buChar char="•"/>
            </a:pPr>
            <a:r>
              <a:rPr lang="en-US" sz="2100">
                <a:solidFill>
                  <a:schemeClr val="dk1"/>
                </a:solidFill>
                <a:latin typeface="Times New Roman"/>
                <a:ea typeface="Times New Roman"/>
                <a:cs typeface="Times New Roman"/>
                <a:sym typeface="Times New Roman"/>
              </a:rPr>
              <a:t>Example: fatty acid synthesis enzymes (cytosol), fatty acid breakdown   </a:t>
            </a:r>
            <a:endParaRPr sz="2100"/>
          </a:p>
          <a:p>
            <a:pPr marL="0" marR="0" lvl="0" indent="0" algn="l" rtl="0">
              <a:spcBef>
                <a:spcPts val="0"/>
              </a:spcBef>
              <a:spcAft>
                <a:spcPts val="0"/>
              </a:spcAft>
              <a:buNone/>
            </a:pPr>
            <a:r>
              <a:rPr lang="en-US" sz="2100">
                <a:solidFill>
                  <a:schemeClr val="dk1"/>
                </a:solidFill>
                <a:latin typeface="Times New Roman"/>
                <a:ea typeface="Times New Roman"/>
                <a:cs typeface="Times New Roman"/>
                <a:sym typeface="Times New Roman"/>
              </a:rPr>
              <a:t>   enzymes (mitochondria)</a:t>
            </a:r>
            <a:endParaRPr sz="2100"/>
          </a:p>
        </p:txBody>
      </p:sp>
      <p:sp>
        <p:nvSpPr>
          <p:cNvPr id="2" name="Rectangle 1"/>
          <p:cNvSpPr/>
          <p:nvPr/>
        </p:nvSpPr>
        <p:spPr>
          <a:xfrm>
            <a:off x="1447800" y="5410200"/>
            <a:ext cx="3552825" cy="8667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0070C0"/>
                </a:solidFill>
              </a:rPr>
              <a:t>They are catabolic reaction in the fatty acid oxidation and anabolic reaction in the fatty acid synthesis</a:t>
            </a:r>
            <a:endParaRPr lang="en-US" sz="1600" b="1" dirty="0">
              <a:solidFill>
                <a:srgbClr val="0070C0"/>
              </a:solidFill>
            </a:endParaRPr>
          </a:p>
        </p:txBody>
      </p:sp>
      <p:cxnSp>
        <p:nvCxnSpPr>
          <p:cNvPr id="4" name="Straight Arrow Connector 3"/>
          <p:cNvCxnSpPr/>
          <p:nvPr/>
        </p:nvCxnSpPr>
        <p:spPr>
          <a:xfrm flipH="1" flipV="1">
            <a:off x="7553325" y="4981575"/>
            <a:ext cx="123825" cy="381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666098" y="5362575"/>
            <a:ext cx="1898277" cy="338554"/>
          </a:xfrm>
          <a:prstGeom prst="rect">
            <a:avLst/>
          </a:prstGeom>
          <a:noFill/>
        </p:spPr>
        <p:txBody>
          <a:bodyPr wrap="none" rtlCol="0">
            <a:spAutoFit/>
          </a:bodyPr>
          <a:lstStyle/>
          <a:p>
            <a:r>
              <a:rPr lang="en-US" sz="1600" b="1" dirty="0" smtClean="0"/>
              <a:t>Is very important </a:t>
            </a:r>
            <a:endParaRPr lang="en-US" sz="16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0"/>
          <p:cNvSpPr/>
          <p:nvPr/>
        </p:nvSpPr>
        <p:spPr>
          <a:xfrm>
            <a:off x="0" y="3133725"/>
            <a:ext cx="9144000" cy="37240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u="sng" dirty="0">
                <a:solidFill>
                  <a:schemeClr val="dk1"/>
                </a:solidFill>
                <a:latin typeface="Times New Roman"/>
                <a:ea typeface="Times New Roman"/>
                <a:cs typeface="Times New Roman"/>
                <a:sym typeface="Times New Roman"/>
              </a:rPr>
              <a:t>The chemistry of metabolism</a:t>
            </a:r>
            <a:endParaRPr dirty="0"/>
          </a:p>
          <a:p>
            <a:pPr marL="0" marR="0" lvl="0" indent="0" algn="l" rtl="0">
              <a:spcBef>
                <a:spcPts val="0"/>
              </a:spcBef>
              <a:spcAft>
                <a:spcPts val="0"/>
              </a:spcAft>
              <a:buNone/>
            </a:pPr>
            <a:r>
              <a:rPr lang="en-US" sz="2400" dirty="0">
                <a:solidFill>
                  <a:schemeClr val="dk1"/>
                </a:solidFill>
                <a:latin typeface="Times New Roman"/>
                <a:ea typeface="Times New Roman"/>
                <a:cs typeface="Times New Roman"/>
                <a:sym typeface="Times New Roman"/>
              </a:rPr>
              <a:t>There are about 3000 reactions in human cell.</a:t>
            </a:r>
            <a:endParaRPr dirty="0"/>
          </a:p>
          <a:p>
            <a:pPr marL="342900" marR="0" lvl="0" indent="-342900" algn="l" rtl="0">
              <a:spcBef>
                <a:spcPts val="0"/>
              </a:spcBef>
              <a:spcAft>
                <a:spcPts val="0"/>
              </a:spcAft>
              <a:buNone/>
            </a:pPr>
            <a:r>
              <a:rPr lang="en-US" sz="2400" dirty="0">
                <a:solidFill>
                  <a:schemeClr val="dk1"/>
                </a:solidFill>
                <a:latin typeface="Times New Roman"/>
                <a:ea typeface="Times New Roman"/>
                <a:cs typeface="Times New Roman"/>
                <a:sym typeface="Times New Roman"/>
              </a:rPr>
              <a:t>All these reactions are divided into six categories:</a:t>
            </a:r>
            <a:endParaRPr dirty="0"/>
          </a:p>
          <a:p>
            <a:pPr marL="342900" marR="0" lvl="0" indent="-342900" algn="l" rtl="0">
              <a:spcBef>
                <a:spcPts val="0"/>
              </a:spcBef>
              <a:spcAft>
                <a:spcPts val="0"/>
              </a:spcAft>
              <a:buNone/>
            </a:pPr>
            <a:r>
              <a:rPr lang="en-US" sz="2400" dirty="0">
                <a:solidFill>
                  <a:schemeClr val="dk1"/>
                </a:solidFill>
                <a:latin typeface="Times New Roman"/>
                <a:ea typeface="Times New Roman"/>
                <a:cs typeface="Times New Roman"/>
                <a:sym typeface="Times New Roman"/>
              </a:rPr>
              <a:t>1- Oxidation-reduction reactions</a:t>
            </a:r>
            <a:endParaRPr dirty="0"/>
          </a:p>
          <a:p>
            <a:pPr marL="342900" marR="0" lvl="0" indent="-342900" algn="l" rtl="0">
              <a:spcBef>
                <a:spcPts val="0"/>
              </a:spcBef>
              <a:spcAft>
                <a:spcPts val="0"/>
              </a:spcAft>
              <a:buNone/>
            </a:pPr>
            <a:r>
              <a:rPr lang="en-US" sz="2400" dirty="0">
                <a:solidFill>
                  <a:schemeClr val="dk1"/>
                </a:solidFill>
                <a:latin typeface="Times New Roman"/>
                <a:ea typeface="Times New Roman"/>
                <a:cs typeface="Times New Roman"/>
                <a:sym typeface="Times New Roman"/>
              </a:rPr>
              <a:t>2- Group transfer reactions</a:t>
            </a:r>
            <a:endParaRPr dirty="0"/>
          </a:p>
          <a:p>
            <a:pPr marL="342900" marR="0" lvl="0" indent="-342900" algn="l" rtl="0">
              <a:spcBef>
                <a:spcPts val="0"/>
              </a:spcBef>
              <a:spcAft>
                <a:spcPts val="0"/>
              </a:spcAft>
              <a:buNone/>
            </a:pPr>
            <a:r>
              <a:rPr lang="en-US" sz="2400" dirty="0">
                <a:solidFill>
                  <a:schemeClr val="dk1"/>
                </a:solidFill>
                <a:latin typeface="Times New Roman"/>
                <a:ea typeface="Times New Roman"/>
                <a:cs typeface="Times New Roman"/>
                <a:sym typeface="Times New Roman"/>
              </a:rPr>
              <a:t>3- Hydrolysis reactions</a:t>
            </a:r>
            <a:endParaRPr dirty="0"/>
          </a:p>
          <a:p>
            <a:pPr marL="342900" marR="0" lvl="0" indent="-342900" algn="l" rtl="0">
              <a:spcBef>
                <a:spcPts val="0"/>
              </a:spcBef>
              <a:spcAft>
                <a:spcPts val="0"/>
              </a:spcAft>
              <a:buNone/>
            </a:pPr>
            <a:r>
              <a:rPr lang="en-US" sz="2400" dirty="0">
                <a:solidFill>
                  <a:schemeClr val="dk1"/>
                </a:solidFill>
                <a:latin typeface="Times New Roman"/>
                <a:ea typeface="Times New Roman"/>
                <a:cs typeface="Times New Roman"/>
                <a:sym typeface="Times New Roman"/>
              </a:rPr>
              <a:t>4- </a:t>
            </a:r>
            <a:r>
              <a:rPr lang="en-US" sz="2400" dirty="0" err="1">
                <a:solidFill>
                  <a:schemeClr val="dk1"/>
                </a:solidFill>
                <a:latin typeface="Times New Roman"/>
                <a:ea typeface="Times New Roman"/>
                <a:cs typeface="Times New Roman"/>
                <a:sym typeface="Times New Roman"/>
              </a:rPr>
              <a:t>Nonhydrolytic</a:t>
            </a:r>
            <a:r>
              <a:rPr lang="en-US" sz="2400" dirty="0">
                <a:solidFill>
                  <a:schemeClr val="dk1"/>
                </a:solidFill>
                <a:latin typeface="Times New Roman"/>
                <a:ea typeface="Times New Roman"/>
                <a:cs typeface="Times New Roman"/>
                <a:sym typeface="Times New Roman"/>
              </a:rPr>
              <a:t> cleavage reactions</a:t>
            </a:r>
            <a:endParaRPr dirty="0"/>
          </a:p>
          <a:p>
            <a:pPr marL="342900" marR="0" lvl="0" indent="-342900" algn="l" rtl="0">
              <a:spcBef>
                <a:spcPts val="0"/>
              </a:spcBef>
              <a:spcAft>
                <a:spcPts val="0"/>
              </a:spcAft>
              <a:buNone/>
            </a:pPr>
            <a:r>
              <a:rPr lang="en-US" sz="2400" dirty="0">
                <a:solidFill>
                  <a:schemeClr val="dk1"/>
                </a:solidFill>
                <a:latin typeface="Times New Roman"/>
                <a:ea typeface="Times New Roman"/>
                <a:cs typeface="Times New Roman"/>
                <a:sym typeface="Times New Roman"/>
              </a:rPr>
              <a:t>5- Isomerization and rearrangement </a:t>
            </a:r>
            <a:r>
              <a:rPr lang="en-US" sz="2400" dirty="0" smtClean="0">
                <a:solidFill>
                  <a:schemeClr val="dk1"/>
                </a:solidFill>
                <a:latin typeface="Times New Roman"/>
                <a:ea typeface="Times New Roman"/>
                <a:cs typeface="Times New Roman"/>
                <a:sym typeface="Times New Roman"/>
              </a:rPr>
              <a:t>reactions </a:t>
            </a:r>
            <a:r>
              <a:rPr lang="en-US" sz="1800" b="1" dirty="0" smtClean="0">
                <a:solidFill>
                  <a:srgbClr val="0070C0"/>
                </a:solidFill>
                <a:latin typeface="Times New Roman"/>
                <a:ea typeface="Times New Roman"/>
                <a:cs typeface="Times New Roman"/>
                <a:sym typeface="Times New Roman"/>
              </a:rPr>
              <a:t>(rearrange molecule intracellular)</a:t>
            </a:r>
            <a:endParaRPr b="1" dirty="0">
              <a:solidFill>
                <a:srgbClr val="0070C0"/>
              </a:solidFill>
            </a:endParaRPr>
          </a:p>
          <a:p>
            <a:pPr marL="342900" marR="0" lvl="0" indent="-342900" algn="l" rtl="0">
              <a:spcBef>
                <a:spcPts val="0"/>
              </a:spcBef>
              <a:spcAft>
                <a:spcPts val="0"/>
              </a:spcAft>
              <a:buNone/>
            </a:pPr>
            <a:r>
              <a:rPr lang="en-US" sz="2400" dirty="0">
                <a:solidFill>
                  <a:schemeClr val="dk1"/>
                </a:solidFill>
                <a:latin typeface="Times New Roman"/>
                <a:ea typeface="Times New Roman"/>
                <a:cs typeface="Times New Roman"/>
                <a:sym typeface="Times New Roman"/>
              </a:rPr>
              <a:t>6- Bond formation reactions using energy from </a:t>
            </a:r>
            <a:r>
              <a:rPr lang="en-US" sz="2400" dirty="0" smtClean="0">
                <a:solidFill>
                  <a:schemeClr val="dk1"/>
                </a:solidFill>
                <a:latin typeface="Times New Roman"/>
                <a:ea typeface="Times New Roman"/>
                <a:cs typeface="Times New Roman"/>
                <a:sym typeface="Times New Roman"/>
              </a:rPr>
              <a:t>ATP </a:t>
            </a:r>
            <a:r>
              <a:rPr lang="en-US" sz="1800" b="1" dirty="0" smtClean="0">
                <a:solidFill>
                  <a:srgbClr val="0070C0"/>
                </a:solidFill>
                <a:latin typeface="Times New Roman"/>
                <a:ea typeface="Times New Roman"/>
                <a:cs typeface="Times New Roman"/>
                <a:sym typeface="Times New Roman"/>
              </a:rPr>
              <a:t>(DNA ligase enzyme which is responsible for linking of bonding of different fragment of the DNA)</a:t>
            </a:r>
            <a:endParaRPr sz="1100" b="1" dirty="0">
              <a:solidFill>
                <a:srgbClr val="0070C0"/>
              </a:solidFill>
            </a:endParaRPr>
          </a:p>
        </p:txBody>
      </p:sp>
      <p:pic>
        <p:nvPicPr>
          <p:cNvPr id="137" name="Google Shape;137;p10"/>
          <p:cNvPicPr preferRelativeResize="0"/>
          <p:nvPr/>
        </p:nvPicPr>
        <p:blipFill rotWithShape="1">
          <a:blip r:embed="rId3">
            <a:alphaModFix/>
          </a:blip>
          <a:srcRect/>
          <a:stretch/>
        </p:blipFill>
        <p:spPr>
          <a:xfrm>
            <a:off x="0" y="-1"/>
            <a:ext cx="9144000" cy="32289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114300"/>
            <a:ext cx="8924926" cy="6740307"/>
          </a:xfrm>
          <a:prstGeom prst="rect">
            <a:avLst/>
          </a:prstGeom>
          <a:noFill/>
        </p:spPr>
        <p:txBody>
          <a:bodyPr wrap="square" rtlCol="0">
            <a:spAutoFit/>
          </a:bodyPr>
          <a:lstStyle/>
          <a:p>
            <a:pPr lvl="0"/>
            <a:r>
              <a:rPr lang="en-US" sz="2000" b="1" dirty="0">
                <a:ea typeface="+mn-ea"/>
                <a:cs typeface="+mn-cs"/>
              </a:rPr>
              <a:t>How energy can be produced?</a:t>
            </a:r>
          </a:p>
          <a:p>
            <a:pPr lvl="0"/>
            <a:r>
              <a:rPr lang="en-US" sz="2400" b="1" dirty="0">
                <a:solidFill>
                  <a:schemeClr val="tx1"/>
                </a:solidFill>
                <a:ea typeface="+mn-ea"/>
                <a:cs typeface="+mn-cs"/>
              </a:rPr>
              <a:t>1)</a:t>
            </a:r>
            <a:r>
              <a:rPr lang="en-US" sz="2800" b="1" dirty="0">
                <a:solidFill>
                  <a:schemeClr val="tx1"/>
                </a:solidFill>
                <a:ea typeface="+mn-ea"/>
                <a:cs typeface="+mn-cs"/>
              </a:rPr>
              <a:t> </a:t>
            </a:r>
            <a:r>
              <a:rPr lang="en-US" sz="2400" b="1" dirty="0">
                <a:solidFill>
                  <a:schemeClr val="tx1"/>
                </a:solidFill>
                <a:ea typeface="+mn-ea"/>
                <a:cs typeface="+mn-cs"/>
              </a:rPr>
              <a:t>Common obligatory intermediate </a:t>
            </a:r>
          </a:p>
          <a:p>
            <a:pPr lvl="0"/>
            <a:r>
              <a:rPr lang="en-US" sz="1800" b="1" dirty="0">
                <a:solidFill>
                  <a:srgbClr val="0070C0"/>
                </a:solidFill>
                <a:ea typeface="+mn-ea"/>
                <a:cs typeface="+mn-cs"/>
              </a:rPr>
              <a:t>A+B with energy </a:t>
            </a:r>
            <a:r>
              <a:rPr lang="en-US" sz="1800" b="1" dirty="0">
                <a:solidFill>
                  <a:srgbClr val="0070C0"/>
                </a:solidFill>
                <a:ea typeface="+mn-ea"/>
                <a:cs typeface="+mn-cs"/>
                <a:sym typeface="Wingdings" panose="05000000000000000000" pitchFamily="2" charset="2"/>
              </a:rPr>
              <a:t> I B+D</a:t>
            </a:r>
          </a:p>
          <a:p>
            <a:pPr lvl="0"/>
            <a:r>
              <a:rPr lang="en-US" sz="1800" b="1" dirty="0">
                <a:solidFill>
                  <a:srgbClr val="0070C0"/>
                </a:solidFill>
                <a:ea typeface="+mn-ea"/>
                <a:cs typeface="+mn-cs"/>
                <a:sym typeface="Wingdings" panose="05000000000000000000" pitchFamily="2" charset="2"/>
              </a:rPr>
              <a:t>I: represent the common obligatory intermediate</a:t>
            </a:r>
          </a:p>
          <a:p>
            <a:pPr lvl="0"/>
            <a:r>
              <a:rPr lang="en-US" sz="1800" b="1" dirty="0">
                <a:solidFill>
                  <a:srgbClr val="0070C0"/>
                </a:solidFill>
                <a:ea typeface="+mn-ea"/>
                <a:cs typeface="+mn-cs"/>
                <a:sym typeface="Wingdings" panose="05000000000000000000" pitchFamily="2" charset="2"/>
              </a:rPr>
              <a:t> </a:t>
            </a:r>
          </a:p>
          <a:p>
            <a:pPr lvl="0" rtl="1"/>
            <a:r>
              <a:rPr lang="en-US" sz="1800" b="1" dirty="0">
                <a:solidFill>
                  <a:srgbClr val="0070C0"/>
                </a:solidFill>
                <a:ea typeface="+mn-ea"/>
                <a:cs typeface="+mn-cs"/>
                <a:sym typeface="Wingdings" panose="05000000000000000000" pitchFamily="2" charset="2"/>
              </a:rPr>
              <a:t>By dehydrogenation (H+ carriers) NAD +NADP+FAD ETC in mitochondria  translation of H+ in oxidation/reduction reactions into energy </a:t>
            </a:r>
            <a:endParaRPr lang="en-US" sz="1800" b="1" dirty="0" smtClean="0">
              <a:solidFill>
                <a:srgbClr val="0070C0"/>
              </a:solidFill>
              <a:ea typeface="+mn-ea"/>
              <a:cs typeface="+mn-cs"/>
              <a:sym typeface="Wingdings" panose="05000000000000000000" pitchFamily="2" charset="2"/>
            </a:endParaRPr>
          </a:p>
          <a:p>
            <a:pPr lvl="0" rtl="1"/>
            <a:endParaRPr lang="en-US" b="1" dirty="0" smtClean="0">
              <a:solidFill>
                <a:srgbClr val="0070C0"/>
              </a:solidFill>
              <a:ea typeface="+mn-ea"/>
              <a:cs typeface="+mn-cs"/>
              <a:sym typeface="Wingdings" panose="05000000000000000000" pitchFamily="2" charset="2"/>
            </a:endParaRPr>
          </a:p>
          <a:p>
            <a:pPr lvl="0"/>
            <a:r>
              <a:rPr lang="en-US" sz="2400" b="1" dirty="0">
                <a:solidFill>
                  <a:schemeClr val="tx1"/>
                </a:solidFill>
                <a:ea typeface="+mn-ea"/>
                <a:cs typeface="+mn-cs"/>
              </a:rPr>
              <a:t>2) Alternative way</a:t>
            </a:r>
          </a:p>
          <a:p>
            <a:pPr lvl="0"/>
            <a:r>
              <a:rPr lang="en-US" sz="2000" dirty="0">
                <a:solidFill>
                  <a:srgbClr val="0070C0"/>
                </a:solidFill>
                <a:ea typeface="+mn-ea"/>
                <a:cs typeface="+mn-cs"/>
              </a:rPr>
              <a:t>Substrate level phosphorylation. Why? no ETC </a:t>
            </a:r>
          </a:p>
          <a:p>
            <a:pPr lvl="0"/>
            <a:r>
              <a:rPr lang="en-US" sz="2000" dirty="0">
                <a:solidFill>
                  <a:srgbClr val="0070C0"/>
                </a:solidFill>
                <a:ea typeface="+mn-ea"/>
                <a:cs typeface="+mn-cs"/>
              </a:rPr>
              <a:t>High energy compound </a:t>
            </a:r>
            <a:r>
              <a:rPr lang="en-US" sz="2000" dirty="0">
                <a:solidFill>
                  <a:srgbClr val="0070C0"/>
                </a:solidFill>
                <a:ea typeface="+mn-ea"/>
                <a:cs typeface="+mn-cs"/>
                <a:sym typeface="Wingdings" panose="05000000000000000000" pitchFamily="2" charset="2"/>
              </a:rPr>
              <a:t> low energy compound. Or</a:t>
            </a:r>
          </a:p>
          <a:p>
            <a:pPr lvl="0"/>
            <a:r>
              <a:rPr lang="en-US" sz="2000" dirty="0">
                <a:solidFill>
                  <a:srgbClr val="0070C0"/>
                </a:solidFill>
                <a:ea typeface="+mn-ea"/>
                <a:cs typeface="+mn-cs"/>
                <a:sym typeface="Wingdings" panose="05000000000000000000" pitchFamily="2" charset="2"/>
              </a:rPr>
              <a:t>High potential  high , intermediate compound </a:t>
            </a:r>
          </a:p>
          <a:p>
            <a:pPr lvl="0"/>
            <a:r>
              <a:rPr lang="en-US" sz="2000" b="1" dirty="0">
                <a:solidFill>
                  <a:srgbClr val="0070C0"/>
                </a:solidFill>
                <a:ea typeface="+mn-ea"/>
                <a:cs typeface="+mn-cs"/>
                <a:sym typeface="Wingdings" panose="05000000000000000000" pitchFamily="2" charset="2"/>
              </a:rPr>
              <a:t>e.g.</a:t>
            </a:r>
            <a:r>
              <a:rPr lang="en-US" sz="2000" b="1" dirty="0">
                <a:solidFill>
                  <a:srgbClr val="0070C0"/>
                </a:solidFill>
                <a:ea typeface="+mn-ea"/>
                <a:cs typeface="+mn-cs"/>
              </a:rPr>
              <a:t> </a:t>
            </a:r>
            <a:r>
              <a:rPr lang="en-US" sz="2000" dirty="0">
                <a:solidFill>
                  <a:srgbClr val="0070C0"/>
                </a:solidFill>
                <a:ea typeface="+mn-ea"/>
                <a:cs typeface="+mn-cs"/>
              </a:rPr>
              <a:t>Creatine phosphate </a:t>
            </a:r>
            <a:r>
              <a:rPr lang="en-US" sz="2000" dirty="0">
                <a:solidFill>
                  <a:srgbClr val="0070C0"/>
                </a:solidFill>
                <a:ea typeface="+mn-ea"/>
                <a:cs typeface="+mn-cs"/>
                <a:sym typeface="Wingdings" panose="05000000000000000000" pitchFamily="2" charset="2"/>
              </a:rPr>
              <a:t>+energy  ADP  creatine </a:t>
            </a:r>
            <a:r>
              <a:rPr lang="en-US" sz="2000" dirty="0">
                <a:solidFill>
                  <a:srgbClr val="0070C0"/>
                </a:solidFill>
                <a:ea typeface="+mn-ea"/>
                <a:cs typeface="+mn-cs"/>
              </a:rPr>
              <a:t>+ </a:t>
            </a:r>
            <a:r>
              <a:rPr lang="en-US" sz="2000" dirty="0" smtClean="0">
                <a:solidFill>
                  <a:srgbClr val="0070C0"/>
                </a:solidFill>
                <a:ea typeface="+mn-ea"/>
                <a:cs typeface="+mn-cs"/>
              </a:rPr>
              <a:t>ATP</a:t>
            </a:r>
          </a:p>
          <a:p>
            <a:pPr lvl="0"/>
            <a:endParaRPr lang="en-US" sz="2000" dirty="0">
              <a:solidFill>
                <a:srgbClr val="0070C0"/>
              </a:solidFill>
              <a:ea typeface="+mn-ea"/>
              <a:cs typeface="+mn-cs"/>
            </a:endParaRPr>
          </a:p>
          <a:p>
            <a:pPr lvl="0"/>
            <a:r>
              <a:rPr lang="en-US" sz="2000" b="1" dirty="0">
                <a:solidFill>
                  <a:srgbClr val="0070C0"/>
                </a:solidFill>
                <a:ea typeface="+mn-ea"/>
                <a:cs typeface="+mn-cs"/>
              </a:rPr>
              <a:t>*Phosphoenolpyruvate </a:t>
            </a:r>
            <a:r>
              <a:rPr lang="en-US" sz="2000" dirty="0">
                <a:solidFill>
                  <a:srgbClr val="0070C0"/>
                </a:solidFill>
                <a:ea typeface="+mn-ea"/>
                <a:cs typeface="+mn-cs"/>
              </a:rPr>
              <a:t>because the energy in it is higher than the required energy for formation of high energy bond in ATP can transfer energy with phosphate to ADP for formation of another molecule of ATP when hydrolysis of high energy bond. </a:t>
            </a:r>
            <a:endParaRPr lang="en-US" sz="2000" dirty="0" smtClean="0">
              <a:solidFill>
                <a:srgbClr val="0070C0"/>
              </a:solidFill>
              <a:ea typeface="+mn-ea"/>
              <a:cs typeface="+mn-cs"/>
            </a:endParaRPr>
          </a:p>
          <a:p>
            <a:pPr lvl="0"/>
            <a:r>
              <a:rPr lang="en-US" sz="2000" dirty="0" smtClean="0">
                <a:solidFill>
                  <a:srgbClr val="0070C0"/>
                </a:solidFill>
                <a:ea typeface="+mn-ea"/>
                <a:cs typeface="+mn-cs"/>
              </a:rPr>
              <a:t>Which </a:t>
            </a:r>
            <a:r>
              <a:rPr lang="en-US" sz="2000" dirty="0">
                <a:solidFill>
                  <a:srgbClr val="0070C0"/>
                </a:solidFill>
                <a:ea typeface="+mn-ea"/>
                <a:cs typeface="+mn-cs"/>
              </a:rPr>
              <a:t>facilitate the hydrolysis of high energy bond</a:t>
            </a:r>
            <a:r>
              <a:rPr lang="en-US" sz="2000" dirty="0">
                <a:solidFill>
                  <a:srgbClr val="0070C0"/>
                </a:solidFill>
                <a:ea typeface="+mn-ea"/>
                <a:cs typeface="+mn-cs"/>
                <a:sym typeface="Wingdings" panose="05000000000000000000" pitchFamily="2" charset="2"/>
              </a:rPr>
              <a:t>2 oxygen adjacent to each other and each of them carry –</a:t>
            </a:r>
            <a:r>
              <a:rPr lang="en-US" sz="2000" dirty="0" err="1">
                <a:solidFill>
                  <a:srgbClr val="0070C0"/>
                </a:solidFill>
                <a:ea typeface="+mn-ea"/>
                <a:cs typeface="+mn-cs"/>
                <a:sym typeface="Wingdings" panose="05000000000000000000" pitchFamily="2" charset="2"/>
              </a:rPr>
              <a:t>ive</a:t>
            </a:r>
            <a:r>
              <a:rPr lang="en-US" sz="2000" dirty="0">
                <a:solidFill>
                  <a:srgbClr val="0070C0"/>
                </a:solidFill>
                <a:ea typeface="+mn-ea"/>
                <a:cs typeface="+mn-cs"/>
                <a:sym typeface="Wingdings" panose="05000000000000000000" pitchFamily="2" charset="2"/>
              </a:rPr>
              <a:t> charge and will be </a:t>
            </a:r>
            <a:r>
              <a:rPr lang="en-US" sz="2000" dirty="0" smtClean="0">
                <a:solidFill>
                  <a:srgbClr val="0070C0"/>
                </a:solidFill>
                <a:ea typeface="+mn-ea"/>
                <a:cs typeface="+mn-cs"/>
                <a:sym typeface="Wingdings" panose="05000000000000000000" pitchFamily="2" charset="2"/>
              </a:rPr>
              <a:t>rebaliture </a:t>
            </a:r>
            <a:r>
              <a:rPr lang="en-US" sz="2000" dirty="0">
                <a:solidFill>
                  <a:srgbClr val="0070C0"/>
                </a:solidFill>
                <a:ea typeface="+mn-ea"/>
                <a:cs typeface="+mn-cs"/>
                <a:sym typeface="Wingdings" panose="05000000000000000000" pitchFamily="2" charset="2"/>
              </a:rPr>
              <a:t>between –</a:t>
            </a:r>
            <a:r>
              <a:rPr lang="en-US" sz="2000" dirty="0" err="1">
                <a:solidFill>
                  <a:srgbClr val="0070C0"/>
                </a:solidFill>
                <a:ea typeface="+mn-ea"/>
                <a:cs typeface="+mn-cs"/>
                <a:sym typeface="Wingdings" panose="05000000000000000000" pitchFamily="2" charset="2"/>
              </a:rPr>
              <a:t>ive</a:t>
            </a:r>
            <a:r>
              <a:rPr lang="en-US" sz="2000" dirty="0">
                <a:solidFill>
                  <a:srgbClr val="0070C0"/>
                </a:solidFill>
                <a:ea typeface="+mn-ea"/>
                <a:cs typeface="+mn-cs"/>
                <a:sym typeface="Wingdings" panose="05000000000000000000" pitchFamily="2" charset="2"/>
              </a:rPr>
              <a:t> charge allow breaking down of this high energy bond </a:t>
            </a:r>
            <a:endParaRPr lang="en-US" sz="2000" dirty="0">
              <a:solidFill>
                <a:srgbClr val="0070C0"/>
              </a:solidFill>
              <a:ea typeface="+mn-ea"/>
              <a:cs typeface="+mn-cs"/>
            </a:endParaRPr>
          </a:p>
          <a:p>
            <a:pPr lvl="0" rtl="1"/>
            <a:endParaRPr lang="en-US" sz="1600" b="1" dirty="0">
              <a:solidFill>
                <a:srgbClr val="0070C0"/>
              </a:solidFill>
              <a:ea typeface="+mn-ea"/>
              <a:cs typeface="+mn-cs"/>
            </a:endParaRPr>
          </a:p>
        </p:txBody>
      </p:sp>
    </p:spTree>
    <p:extLst>
      <p:ext uri="{BB962C8B-B14F-4D97-AF65-F5344CB8AC3E}">
        <p14:creationId xmlns:p14="http://schemas.microsoft.com/office/powerpoint/2010/main" val="1401217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1"/>
          <p:cNvSpPr/>
          <p:nvPr/>
        </p:nvSpPr>
        <p:spPr>
          <a:xfrm>
            <a:off x="0" y="0"/>
            <a:ext cx="9144000"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u="sng" dirty="0">
                <a:solidFill>
                  <a:schemeClr val="dk1"/>
                </a:solidFill>
                <a:latin typeface="Times New Roman"/>
                <a:ea typeface="Times New Roman"/>
                <a:cs typeface="Times New Roman"/>
                <a:sym typeface="Times New Roman"/>
              </a:rPr>
              <a:t>Metabolic pathway may be</a:t>
            </a:r>
            <a:r>
              <a:rPr lang="en-US" sz="2400" b="1" dirty="0">
                <a:solidFill>
                  <a:schemeClr val="dk1"/>
                </a:solidFill>
                <a:latin typeface="Times New Roman"/>
                <a:ea typeface="Times New Roman"/>
                <a:cs typeface="Times New Roman"/>
                <a:sym typeface="Times New Roman"/>
              </a:rPr>
              <a:t>:</a:t>
            </a:r>
            <a:endParaRPr dirty="0"/>
          </a:p>
          <a:p>
            <a:pPr marL="0" marR="0" lvl="0" indent="0" algn="l" rtl="0">
              <a:spcBef>
                <a:spcPts val="0"/>
              </a:spcBef>
              <a:spcAft>
                <a:spcPts val="0"/>
              </a:spcAft>
              <a:buNone/>
            </a:pPr>
            <a:r>
              <a:rPr lang="en-US" sz="2000" b="1" dirty="0">
                <a:solidFill>
                  <a:schemeClr val="dk1"/>
                </a:solidFill>
                <a:latin typeface="Times New Roman"/>
                <a:ea typeface="Times New Roman"/>
                <a:cs typeface="Times New Roman"/>
                <a:sym typeface="Times New Roman"/>
              </a:rPr>
              <a:t> </a:t>
            </a:r>
            <a:r>
              <a:rPr lang="en-US" sz="2000" b="1" dirty="0" smtClean="0">
                <a:solidFill>
                  <a:schemeClr val="dk1"/>
                </a:solidFill>
                <a:latin typeface="Times New Roman"/>
                <a:ea typeface="Times New Roman"/>
                <a:cs typeface="Times New Roman"/>
                <a:sym typeface="Times New Roman"/>
              </a:rPr>
              <a:t>(</a:t>
            </a:r>
            <a:r>
              <a:rPr lang="en-US" sz="2000" b="1" dirty="0">
                <a:solidFill>
                  <a:schemeClr val="dk1"/>
                </a:solidFill>
                <a:latin typeface="Times New Roman"/>
                <a:ea typeface="Times New Roman"/>
                <a:cs typeface="Times New Roman"/>
                <a:sym typeface="Times New Roman"/>
              </a:rPr>
              <a:t>a) Linear		              (b) Cyclic                             (c) Spiral pathway</a:t>
            </a:r>
            <a:endParaRPr dirty="0"/>
          </a:p>
          <a:p>
            <a:pPr marL="0" marR="0" lvl="0" indent="0" algn="l" rtl="0">
              <a:spcBef>
                <a:spcPts val="0"/>
              </a:spcBef>
              <a:spcAft>
                <a:spcPts val="0"/>
              </a:spcAft>
              <a:buNone/>
            </a:pPr>
            <a:r>
              <a:rPr lang="en-US" sz="2000" b="1" dirty="0">
                <a:solidFill>
                  <a:schemeClr val="dk1"/>
                </a:solidFill>
                <a:latin typeface="Times New Roman"/>
                <a:ea typeface="Times New Roman"/>
                <a:cs typeface="Times New Roman"/>
                <a:sym typeface="Times New Roman"/>
              </a:rPr>
              <a:t> </a:t>
            </a:r>
            <a:r>
              <a:rPr lang="en-US" sz="2000" b="1" dirty="0" smtClean="0">
                <a:solidFill>
                  <a:schemeClr val="dk1"/>
                </a:solidFill>
                <a:latin typeface="Times New Roman"/>
                <a:ea typeface="Times New Roman"/>
                <a:cs typeface="Times New Roman"/>
                <a:sym typeface="Times New Roman"/>
              </a:rPr>
              <a:t>(</a:t>
            </a:r>
            <a:r>
              <a:rPr lang="en-US" sz="2000" b="1" dirty="0">
                <a:solidFill>
                  <a:schemeClr val="dk1"/>
                </a:solidFill>
                <a:latin typeface="Times New Roman"/>
                <a:ea typeface="Times New Roman"/>
                <a:cs typeface="Times New Roman"/>
                <a:sym typeface="Times New Roman"/>
              </a:rPr>
              <a:t>Glycolysis)                               </a:t>
            </a:r>
            <a:r>
              <a:rPr lang="en-US" sz="2000" b="1" dirty="0" smtClean="0">
                <a:solidFill>
                  <a:schemeClr val="dk1"/>
                </a:solidFill>
                <a:latin typeface="Times New Roman"/>
                <a:ea typeface="Times New Roman"/>
                <a:cs typeface="Times New Roman"/>
                <a:sym typeface="Times New Roman"/>
              </a:rPr>
              <a:t>    (</a:t>
            </a:r>
            <a:r>
              <a:rPr lang="en-US" sz="2000" b="1" dirty="0">
                <a:solidFill>
                  <a:schemeClr val="dk1"/>
                </a:solidFill>
                <a:latin typeface="Times New Roman"/>
                <a:ea typeface="Times New Roman"/>
                <a:cs typeface="Times New Roman"/>
                <a:sym typeface="Times New Roman"/>
              </a:rPr>
              <a:t>TCA cycle)                       (Fatty acid biosynthesis)</a:t>
            </a:r>
            <a:endParaRPr sz="2000" b="1" dirty="0">
              <a:solidFill>
                <a:schemeClr val="dk1"/>
              </a:solidFill>
              <a:latin typeface="Times New Roman"/>
              <a:ea typeface="Times New Roman"/>
              <a:cs typeface="Times New Roman"/>
              <a:sym typeface="Times New Roman"/>
            </a:endParaRPr>
          </a:p>
        </p:txBody>
      </p:sp>
      <p:pic>
        <p:nvPicPr>
          <p:cNvPr id="143" name="Google Shape;143;p11"/>
          <p:cNvPicPr preferRelativeResize="0"/>
          <p:nvPr/>
        </p:nvPicPr>
        <p:blipFill rotWithShape="1">
          <a:blip r:embed="rId3">
            <a:alphaModFix/>
          </a:blip>
          <a:srcRect/>
          <a:stretch/>
        </p:blipFill>
        <p:spPr>
          <a:xfrm>
            <a:off x="0" y="1434365"/>
            <a:ext cx="6477000" cy="3376613"/>
          </a:xfrm>
          <a:prstGeom prst="rect">
            <a:avLst/>
          </a:prstGeom>
          <a:noFill/>
          <a:ln>
            <a:noFill/>
          </a:ln>
        </p:spPr>
      </p:pic>
      <p:pic>
        <p:nvPicPr>
          <p:cNvPr id="144" name="Google Shape;144;p11"/>
          <p:cNvPicPr preferRelativeResize="0"/>
          <p:nvPr/>
        </p:nvPicPr>
        <p:blipFill rotWithShape="1">
          <a:blip r:embed="rId4">
            <a:alphaModFix/>
          </a:blip>
          <a:srcRect/>
          <a:stretch/>
        </p:blipFill>
        <p:spPr>
          <a:xfrm>
            <a:off x="6256338" y="1077178"/>
            <a:ext cx="2887662" cy="3733800"/>
          </a:xfrm>
          <a:prstGeom prst="rect">
            <a:avLst/>
          </a:prstGeom>
          <a:noFill/>
          <a:ln>
            <a:noFill/>
          </a:ln>
        </p:spPr>
      </p:pic>
      <p:sp>
        <p:nvSpPr>
          <p:cNvPr id="2" name="Rectangle 1"/>
          <p:cNvSpPr/>
          <p:nvPr/>
        </p:nvSpPr>
        <p:spPr>
          <a:xfrm>
            <a:off x="3762375" y="1147763"/>
            <a:ext cx="1219200" cy="2381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rPr>
              <a:t>Kreps cycle </a:t>
            </a:r>
            <a:endParaRPr lang="en-US" b="1" dirty="0">
              <a:solidFill>
                <a:srgbClr val="0070C0"/>
              </a:solidFill>
            </a:endParaRPr>
          </a:p>
        </p:txBody>
      </p:sp>
      <p:sp>
        <p:nvSpPr>
          <p:cNvPr id="3" name="Rectangle 2"/>
          <p:cNvSpPr/>
          <p:nvPr/>
        </p:nvSpPr>
        <p:spPr>
          <a:xfrm>
            <a:off x="7362825" y="4643438"/>
            <a:ext cx="1781175" cy="17478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0070C0"/>
                </a:solidFill>
              </a:rPr>
              <a:t>The end product of the first cycle is the reactant of the second cycle and so on.</a:t>
            </a:r>
          </a:p>
          <a:p>
            <a:pPr algn="ctr"/>
            <a:r>
              <a:rPr lang="en-US" sz="1600" b="1" dirty="0" smtClean="0">
                <a:solidFill>
                  <a:srgbClr val="0070C0"/>
                </a:solidFill>
              </a:rPr>
              <a:t>e.g. fatty acid oxidation </a:t>
            </a:r>
            <a:endParaRPr lang="en-US" sz="1600" b="1" dirty="0">
              <a:solidFill>
                <a:srgbClr val="0070C0"/>
              </a:solidFill>
            </a:endParaRPr>
          </a:p>
        </p:txBody>
      </p:sp>
      <p:sp>
        <p:nvSpPr>
          <p:cNvPr id="4" name="Rectangle 3"/>
          <p:cNvSpPr/>
          <p:nvPr/>
        </p:nvSpPr>
        <p:spPr>
          <a:xfrm>
            <a:off x="244475" y="1077178"/>
            <a:ext cx="2243137" cy="4933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rgbClr val="0070C0"/>
                </a:solidFill>
              </a:rPr>
              <a:t>*Uranic acid pathway</a:t>
            </a:r>
          </a:p>
          <a:p>
            <a:r>
              <a:rPr lang="en-US" sz="1600" b="1" dirty="0" smtClean="0">
                <a:solidFill>
                  <a:srgbClr val="0070C0"/>
                </a:solidFill>
              </a:rPr>
              <a:t>*Phosphate pathway       </a:t>
            </a:r>
            <a:endParaRPr lang="en-US" sz="1600" b="1" dirty="0">
              <a:solidFill>
                <a:srgbClr val="0070C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2"/>
          <p:cNvSpPr/>
          <p:nvPr/>
        </p:nvSpPr>
        <p:spPr>
          <a:xfrm>
            <a:off x="0" y="39688"/>
            <a:ext cx="9144000" cy="6556375"/>
          </a:xfrm>
          <a:prstGeom prst="rect">
            <a:avLst/>
          </a:prstGeom>
          <a:noFill/>
          <a:ln>
            <a:noFill/>
          </a:ln>
        </p:spPr>
        <p:txBody>
          <a:bodyPr spcFirstLastPara="1" wrap="square" lIns="91425" tIns="45700" rIns="91425" bIns="45700" anchor="t" anchorCtr="0">
            <a:spAutoFit/>
          </a:bodyPr>
          <a:lstStyle/>
          <a:p>
            <a:pPr marL="0" marR="0" lvl="0" indent="-152400" algn="l" rtl="0">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 In practice, an endergonic process cannot exist independently </a:t>
            </a:r>
            <a:endParaRPr sz="2400"/>
          </a:p>
          <a:p>
            <a:pPr marL="0" marR="0" lvl="0" indent="0" algn="l" rtl="0">
              <a:spcBef>
                <a:spcPts val="0"/>
              </a:spcBef>
              <a:spcAft>
                <a:spcPts val="0"/>
              </a:spcAft>
              <a:buNone/>
            </a:pPr>
            <a:r>
              <a:rPr lang="en-US" sz="2400">
                <a:solidFill>
                  <a:schemeClr val="dk1"/>
                </a:solidFill>
                <a:latin typeface="Times New Roman"/>
                <a:ea typeface="Times New Roman"/>
                <a:cs typeface="Times New Roman"/>
                <a:sym typeface="Times New Roman"/>
              </a:rPr>
              <a:t>  but must be a component of a coupled exergonic- endergonic </a:t>
            </a:r>
            <a:endParaRPr sz="2400"/>
          </a:p>
          <a:p>
            <a:pPr marL="0" marR="0" lvl="0" indent="0" algn="l" rtl="0">
              <a:spcBef>
                <a:spcPts val="0"/>
              </a:spcBef>
              <a:spcAft>
                <a:spcPts val="0"/>
              </a:spcAft>
              <a:buNone/>
            </a:pPr>
            <a:r>
              <a:rPr lang="en-US" sz="2400">
                <a:solidFill>
                  <a:schemeClr val="dk1"/>
                </a:solidFill>
                <a:latin typeface="Times New Roman"/>
                <a:ea typeface="Times New Roman"/>
                <a:cs typeface="Times New Roman"/>
                <a:sym typeface="Times New Roman"/>
              </a:rPr>
              <a:t>  system where the overall net change is exergonic. </a:t>
            </a:r>
            <a:endParaRPr sz="2400"/>
          </a:p>
          <a:p>
            <a:pPr marL="0" marR="0" lvl="0" indent="-152400" algn="l" rtl="0">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 One possible mechanism of coupling could be observed if </a:t>
            </a:r>
            <a:endParaRPr sz="2400"/>
          </a:p>
          <a:p>
            <a:pPr marL="0" marR="0" lvl="0" indent="0" algn="l" rtl="0">
              <a:spcBef>
                <a:spcPts val="0"/>
              </a:spcBef>
              <a:spcAft>
                <a:spcPts val="0"/>
              </a:spcAft>
              <a:buNone/>
            </a:pPr>
            <a:r>
              <a:rPr lang="en-US" sz="2400">
                <a:solidFill>
                  <a:schemeClr val="dk1"/>
                </a:solidFill>
                <a:latin typeface="Times New Roman"/>
                <a:ea typeface="Times New Roman"/>
                <a:cs typeface="Times New Roman"/>
                <a:sym typeface="Times New Roman"/>
              </a:rPr>
              <a:t>  common obligatory intermediate (I) took part in both </a:t>
            </a:r>
            <a:endParaRPr sz="2400"/>
          </a:p>
          <a:p>
            <a:pPr marL="0" marR="0" lvl="0" indent="0" algn="l" rtl="0">
              <a:spcBef>
                <a:spcPts val="0"/>
              </a:spcBef>
              <a:spcAft>
                <a:spcPts val="0"/>
              </a:spcAft>
              <a:buNone/>
            </a:pPr>
            <a:r>
              <a:rPr lang="en-US" sz="2400">
                <a:solidFill>
                  <a:schemeClr val="dk1"/>
                </a:solidFill>
                <a:latin typeface="Times New Roman"/>
                <a:ea typeface="Times New Roman"/>
                <a:cs typeface="Times New Roman"/>
                <a:sym typeface="Times New Roman"/>
              </a:rPr>
              <a:t>  reactions.           A + C→I→B+D </a:t>
            </a:r>
            <a:endParaRPr sz="2400"/>
          </a:p>
          <a:p>
            <a:pPr marL="0" marR="0" lvl="0" indent="-152400" algn="l" rtl="0">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 Some exergonic and endergonic </a:t>
            </a:r>
            <a:endParaRPr sz="2400"/>
          </a:p>
          <a:p>
            <a:pPr marL="0" marR="0" lvl="0" indent="0" algn="l" rtl="0">
              <a:spcBef>
                <a:spcPts val="0"/>
              </a:spcBef>
              <a:spcAft>
                <a:spcPts val="0"/>
              </a:spcAft>
              <a:buNone/>
            </a:pPr>
            <a:r>
              <a:rPr lang="en-US" sz="2400">
                <a:solidFill>
                  <a:schemeClr val="dk1"/>
                </a:solidFill>
                <a:latin typeface="Times New Roman"/>
                <a:ea typeface="Times New Roman"/>
                <a:cs typeface="Times New Roman"/>
                <a:sym typeface="Times New Roman"/>
              </a:rPr>
              <a:t>   reactions in biologic </a:t>
            </a:r>
            <a:endParaRPr sz="2400"/>
          </a:p>
          <a:p>
            <a:pPr marL="0" marR="0" lvl="0" indent="0" algn="l" rtl="0">
              <a:spcBef>
                <a:spcPts val="0"/>
              </a:spcBef>
              <a:spcAft>
                <a:spcPts val="0"/>
              </a:spcAft>
              <a:buNone/>
            </a:pPr>
            <a:r>
              <a:rPr lang="en-US" sz="2400">
                <a:solidFill>
                  <a:schemeClr val="dk1"/>
                </a:solidFill>
                <a:latin typeface="Times New Roman"/>
                <a:ea typeface="Times New Roman"/>
                <a:cs typeface="Times New Roman"/>
                <a:sym typeface="Times New Roman"/>
              </a:rPr>
              <a:t>  systems are coupled in this way. </a:t>
            </a:r>
            <a:endParaRPr sz="2400"/>
          </a:p>
          <a:p>
            <a:pPr marL="0" marR="0" lvl="0" indent="-152400" algn="l" rtl="0">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 Indeed, these relationships supply </a:t>
            </a:r>
            <a:endParaRPr sz="2400"/>
          </a:p>
          <a:p>
            <a:pPr marL="0" marR="0" lvl="0" indent="0" algn="l" rtl="0">
              <a:spcBef>
                <a:spcPts val="0"/>
              </a:spcBef>
              <a:spcAft>
                <a:spcPts val="0"/>
              </a:spcAft>
              <a:buNone/>
            </a:pPr>
            <a:r>
              <a:rPr lang="en-US" sz="2400">
                <a:solidFill>
                  <a:schemeClr val="dk1"/>
                </a:solidFill>
                <a:latin typeface="Times New Roman"/>
                <a:ea typeface="Times New Roman"/>
                <a:cs typeface="Times New Roman"/>
                <a:sym typeface="Times New Roman"/>
              </a:rPr>
              <a:t>  a basis for the concept of </a:t>
            </a:r>
            <a:endParaRPr sz="2400"/>
          </a:p>
          <a:p>
            <a:pPr marL="0" marR="0" lvl="0" indent="0" algn="l" rtl="0">
              <a:spcBef>
                <a:spcPts val="0"/>
              </a:spcBef>
              <a:spcAft>
                <a:spcPts val="0"/>
              </a:spcAft>
              <a:buNone/>
            </a:pPr>
            <a:r>
              <a:rPr lang="en-US" sz="2400">
                <a:solidFill>
                  <a:schemeClr val="dk1"/>
                </a:solidFill>
                <a:latin typeface="Times New Roman"/>
                <a:ea typeface="Times New Roman"/>
                <a:cs typeface="Times New Roman"/>
                <a:sym typeface="Times New Roman"/>
              </a:rPr>
              <a:t>  respiratory control, the process </a:t>
            </a:r>
            <a:endParaRPr sz="2400"/>
          </a:p>
          <a:p>
            <a:pPr marL="0" marR="0" lvl="0" indent="0" algn="l" rtl="0">
              <a:spcBef>
                <a:spcPts val="0"/>
              </a:spcBef>
              <a:spcAft>
                <a:spcPts val="0"/>
              </a:spcAft>
              <a:buNone/>
            </a:pPr>
            <a:r>
              <a:rPr lang="en-US" sz="2400">
                <a:solidFill>
                  <a:schemeClr val="dk1"/>
                </a:solidFill>
                <a:latin typeface="Times New Roman"/>
                <a:ea typeface="Times New Roman"/>
                <a:cs typeface="Times New Roman"/>
                <a:sym typeface="Times New Roman"/>
              </a:rPr>
              <a:t>  that prevents an organism from burning out of control. </a:t>
            </a:r>
            <a:endParaRPr sz="2400"/>
          </a:p>
          <a:p>
            <a:pPr marL="0" marR="0" lvl="0" indent="-152400" algn="l" rtl="0">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 The coupling concept is provided by forming an intermediate </a:t>
            </a:r>
            <a:endParaRPr sz="2400"/>
          </a:p>
          <a:p>
            <a:pPr marL="0" marR="0" lvl="0" indent="0" algn="l" rtl="0">
              <a:spcBef>
                <a:spcPts val="0"/>
              </a:spcBef>
              <a:spcAft>
                <a:spcPts val="0"/>
              </a:spcAft>
              <a:buNone/>
            </a:pPr>
            <a:r>
              <a:rPr lang="en-US" sz="2400">
                <a:solidFill>
                  <a:schemeClr val="dk1"/>
                </a:solidFill>
                <a:latin typeface="Times New Roman"/>
                <a:ea typeface="Times New Roman"/>
                <a:cs typeface="Times New Roman"/>
                <a:sym typeface="Times New Roman"/>
              </a:rPr>
              <a:t>  carrier through dehydrogenation/hydrogenations reactions</a:t>
            </a:r>
            <a:endParaRPr sz="2400"/>
          </a:p>
        </p:txBody>
      </p:sp>
      <p:pic>
        <p:nvPicPr>
          <p:cNvPr id="150" name="Google Shape;150;p12"/>
          <p:cNvPicPr preferRelativeResize="0"/>
          <p:nvPr/>
        </p:nvPicPr>
        <p:blipFill rotWithShape="1">
          <a:blip r:embed="rId3">
            <a:alphaModFix/>
          </a:blip>
          <a:srcRect/>
          <a:stretch/>
        </p:blipFill>
        <p:spPr>
          <a:xfrm>
            <a:off x="5990129" y="2931339"/>
            <a:ext cx="2724975" cy="19096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3"/>
          <p:cNvSpPr/>
          <p:nvPr/>
        </p:nvSpPr>
        <p:spPr>
          <a:xfrm>
            <a:off x="0" y="-12"/>
            <a:ext cx="6571200" cy="4382400"/>
          </a:xfrm>
          <a:prstGeom prst="rect">
            <a:avLst/>
          </a:prstGeom>
          <a:noFill/>
          <a:ln>
            <a:noFill/>
          </a:ln>
        </p:spPr>
        <p:txBody>
          <a:bodyPr spcFirstLastPara="1" wrap="square" lIns="91425" tIns="45700" rIns="91425" bIns="45700" anchor="t" anchorCtr="0">
            <a:spAutoFit/>
          </a:bodyPr>
          <a:lstStyle/>
          <a:p>
            <a:pPr marL="0" marR="0" lvl="0" indent="-114300" algn="l" rtl="0">
              <a:spcBef>
                <a:spcPts val="0"/>
              </a:spcBef>
              <a:spcAft>
                <a:spcPts val="0"/>
              </a:spcAft>
              <a:buClr>
                <a:schemeClr val="dk1"/>
              </a:buClr>
              <a:buSzPts val="1800"/>
              <a:buFont typeface="Times New Roman"/>
              <a:buChar char="-"/>
            </a:pPr>
            <a:r>
              <a:rPr lang="en-US" sz="1800">
                <a:solidFill>
                  <a:schemeClr val="dk1"/>
                </a:solidFill>
                <a:latin typeface="Times New Roman"/>
                <a:ea typeface="Times New Roman"/>
                <a:cs typeface="Times New Roman"/>
                <a:sym typeface="Times New Roman"/>
              </a:rPr>
              <a:t> An alternative method of coupling an exergonic to an endergonic </a:t>
            </a:r>
            <a:endParaRPr sz="1800"/>
          </a:p>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  process is to synthesize a compound of high-energy potential in the </a:t>
            </a:r>
            <a:endParaRPr sz="1800"/>
          </a:p>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  exergonic reaction and to incorporate this new compound into the </a:t>
            </a:r>
            <a:endParaRPr sz="1800"/>
          </a:p>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  endergonic reaction, thus effecting a transference of free energy from </a:t>
            </a:r>
            <a:endParaRPr sz="1800"/>
          </a:p>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  the exergonic to the endergonic pathway.</a:t>
            </a:r>
            <a:endParaRPr sz="1800"/>
          </a:p>
          <a:p>
            <a:pPr marL="0" marR="0" lvl="0" indent="-114300" algn="l" rtl="0">
              <a:spcBef>
                <a:spcPts val="0"/>
              </a:spcBef>
              <a:spcAft>
                <a:spcPts val="0"/>
              </a:spcAft>
              <a:buClr>
                <a:schemeClr val="dk1"/>
              </a:buClr>
              <a:buSzPts val="1800"/>
              <a:buFont typeface="Times New Roman"/>
              <a:buChar char="-"/>
            </a:pPr>
            <a:r>
              <a:rPr lang="en-US" sz="1800">
                <a:solidFill>
                  <a:schemeClr val="dk1"/>
                </a:solidFill>
                <a:latin typeface="Times New Roman"/>
                <a:ea typeface="Times New Roman"/>
                <a:cs typeface="Times New Roman"/>
                <a:sym typeface="Times New Roman"/>
              </a:rPr>
              <a:t>The biologic advantage of this mechanism is that the compound of high </a:t>
            </a:r>
            <a:endParaRPr sz="1800"/>
          </a:p>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  potential energy, (~E) , unlike I in the previous system.</a:t>
            </a:r>
            <a:endParaRPr sz="1800"/>
          </a:p>
          <a:p>
            <a:pPr marL="0" marR="0" lvl="0" indent="0" algn="l" rtl="0">
              <a:spcBef>
                <a:spcPts val="0"/>
              </a:spcBef>
              <a:spcAft>
                <a:spcPts val="0"/>
              </a:spcAft>
              <a:buClr>
                <a:schemeClr val="dk1"/>
              </a:buClr>
              <a:buSzPts val="2400"/>
              <a:buFont typeface="Arial"/>
              <a:buNone/>
            </a:pPr>
            <a:endParaRPr sz="1800">
              <a:solidFill>
                <a:schemeClr val="dk1"/>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SzPts val="2400"/>
              <a:buFont typeface="Arial"/>
              <a:buNone/>
            </a:pPr>
            <a:endParaRPr sz="1800">
              <a:solidFill>
                <a:schemeClr val="dk1"/>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SzPts val="2400"/>
              <a:buFont typeface="Arial"/>
              <a:buNone/>
            </a:pPr>
            <a:endParaRPr sz="1800">
              <a:solidFill>
                <a:schemeClr val="dk1"/>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SzPts val="2400"/>
              <a:buFont typeface="Arial"/>
              <a:buNone/>
            </a:pPr>
            <a:endParaRPr sz="1800">
              <a:solidFill>
                <a:schemeClr val="dk1"/>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SzPts val="2400"/>
              <a:buFont typeface="Arial"/>
              <a:buNone/>
            </a:pPr>
            <a:endParaRPr sz="1800">
              <a:solidFill>
                <a:schemeClr val="dk1"/>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SzPts val="2400"/>
              <a:buFont typeface="Arial"/>
              <a:buNone/>
            </a:pPr>
            <a:endParaRPr sz="1800">
              <a:solidFill>
                <a:schemeClr val="dk1"/>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SzPts val="2400"/>
              <a:buFont typeface="Arial"/>
              <a:buNone/>
            </a:pPr>
            <a:endParaRPr sz="1800">
              <a:solidFill>
                <a:schemeClr val="dk1"/>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SzPts val="2400"/>
              <a:buFont typeface="Arial"/>
              <a:buNone/>
            </a:pPr>
            <a:endParaRPr sz="1800">
              <a:solidFill>
                <a:schemeClr val="dk1"/>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SzPts val="2400"/>
              <a:buFont typeface="Arial"/>
              <a:buNone/>
            </a:pPr>
            <a:endParaRPr sz="1800">
              <a:solidFill>
                <a:schemeClr val="dk1"/>
              </a:solidFill>
              <a:latin typeface="Times New Roman"/>
              <a:ea typeface="Times New Roman"/>
              <a:cs typeface="Times New Roman"/>
              <a:sym typeface="Times New Roman"/>
            </a:endParaRPr>
          </a:p>
          <a:p>
            <a:pPr marL="0" marR="0" lvl="0" indent="-114300" algn="l" rtl="0">
              <a:spcBef>
                <a:spcPts val="0"/>
              </a:spcBef>
              <a:spcAft>
                <a:spcPts val="0"/>
              </a:spcAft>
              <a:buClr>
                <a:schemeClr val="dk1"/>
              </a:buClr>
              <a:buSzPts val="1800"/>
              <a:buFont typeface="Times New Roman"/>
              <a:buChar char="-"/>
            </a:pPr>
            <a:r>
              <a:rPr lang="en-US" sz="1800">
                <a:solidFill>
                  <a:schemeClr val="dk1"/>
                </a:solidFill>
                <a:latin typeface="Times New Roman"/>
                <a:ea typeface="Times New Roman"/>
                <a:cs typeface="Times New Roman"/>
                <a:sym typeface="Times New Roman"/>
              </a:rPr>
              <a:t>Transfer of free energy from an exergonic to an endergonic reaction via </a:t>
            </a:r>
            <a:endParaRPr sz="1800"/>
          </a:p>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  a high-energy intermediate compound (~E) </a:t>
            </a:r>
            <a:endParaRPr sz="1800"/>
          </a:p>
        </p:txBody>
      </p:sp>
      <p:pic>
        <p:nvPicPr>
          <p:cNvPr id="156" name="Google Shape;156;p13"/>
          <p:cNvPicPr preferRelativeResize="0"/>
          <p:nvPr/>
        </p:nvPicPr>
        <p:blipFill rotWithShape="1">
          <a:blip r:embed="rId3">
            <a:alphaModFix/>
          </a:blip>
          <a:srcRect/>
          <a:stretch/>
        </p:blipFill>
        <p:spPr>
          <a:xfrm>
            <a:off x="438378" y="3429008"/>
            <a:ext cx="3848550" cy="2126100"/>
          </a:xfrm>
          <a:prstGeom prst="rect">
            <a:avLst/>
          </a:prstGeom>
          <a:noFill/>
          <a:ln>
            <a:noFill/>
          </a:ln>
        </p:spPr>
      </p:pic>
      <p:sp>
        <p:nvSpPr>
          <p:cNvPr id="2" name="Rectangle 1"/>
          <p:cNvSpPr/>
          <p:nvPr/>
        </p:nvSpPr>
        <p:spPr>
          <a:xfrm>
            <a:off x="5172075" y="3000375"/>
            <a:ext cx="2266950" cy="1524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rgbClr val="0070C0"/>
                </a:solidFill>
              </a:rPr>
              <a:t>** energy transfer </a:t>
            </a:r>
            <a:r>
              <a:rPr lang="en-US" sz="1600" b="1" dirty="0">
                <a:solidFill>
                  <a:srgbClr val="0070C0"/>
                </a:solidFill>
              </a:rPr>
              <a:t>f</a:t>
            </a:r>
            <a:r>
              <a:rPr lang="en-US" sz="1600" b="1" dirty="0" smtClean="0">
                <a:solidFill>
                  <a:srgbClr val="0070C0"/>
                </a:solidFill>
              </a:rPr>
              <a:t>rom one compound to another which called substrate level phosphorylation </a:t>
            </a:r>
            <a:r>
              <a:rPr lang="en-US" sz="1600" b="1" dirty="0" smtClean="0">
                <a:solidFill>
                  <a:srgbClr val="FF0000"/>
                </a:solidFill>
              </a:rPr>
              <a:t>NO</a:t>
            </a:r>
            <a:r>
              <a:rPr lang="en-US" sz="1600" b="1" dirty="0" smtClean="0">
                <a:solidFill>
                  <a:srgbClr val="0070C0"/>
                </a:solidFill>
              </a:rPr>
              <a:t> ETC  </a:t>
            </a:r>
            <a:endParaRPr lang="en-US" sz="1600" b="1" dirty="0">
              <a:solidFill>
                <a:srgbClr val="0070C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14"/>
          <p:cNvPicPr preferRelativeResize="0"/>
          <p:nvPr/>
        </p:nvPicPr>
        <p:blipFill rotWithShape="1">
          <a:blip r:embed="rId3">
            <a:alphaModFix/>
          </a:blip>
          <a:srcRect/>
          <a:stretch/>
        </p:blipFill>
        <p:spPr>
          <a:xfrm>
            <a:off x="0" y="914400"/>
            <a:ext cx="9144000" cy="5926138"/>
          </a:xfrm>
          <a:prstGeom prst="rect">
            <a:avLst/>
          </a:prstGeom>
          <a:noFill/>
          <a:ln>
            <a:noFill/>
          </a:ln>
        </p:spPr>
      </p:pic>
      <p:sp>
        <p:nvSpPr>
          <p:cNvPr id="162" name="Google Shape;162;p14"/>
          <p:cNvSpPr/>
          <p:nvPr/>
        </p:nvSpPr>
        <p:spPr>
          <a:xfrm>
            <a:off x="0" y="161925"/>
            <a:ext cx="9144000" cy="523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u="sng" dirty="0">
                <a:solidFill>
                  <a:schemeClr val="dk1"/>
                </a:solidFill>
                <a:latin typeface="Times New Roman"/>
                <a:ea typeface="Times New Roman"/>
                <a:cs typeface="Times New Roman"/>
                <a:sym typeface="Times New Roman"/>
              </a:rPr>
              <a:t>Anabolism and catabolism are coupled by energy</a:t>
            </a:r>
            <a:endParaRPr sz="2800" b="1" u="sng" dirty="0">
              <a:solidFill>
                <a:schemeClr val="dk1"/>
              </a:solidFill>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5"/>
          <p:cNvSpPr/>
          <p:nvPr/>
        </p:nvSpPr>
        <p:spPr>
          <a:xfrm>
            <a:off x="0" y="0"/>
            <a:ext cx="9144000" cy="63706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b="1" u="sng" dirty="0">
                <a:solidFill>
                  <a:schemeClr val="dk1"/>
                </a:solidFill>
                <a:latin typeface="Times New Roman"/>
                <a:ea typeface="Times New Roman"/>
                <a:cs typeface="Times New Roman"/>
                <a:sym typeface="Times New Roman"/>
              </a:rPr>
              <a:t>The Intermediate value for the free energy of hydrolysis of ATP </a:t>
            </a:r>
            <a:endParaRPr sz="2100" dirty="0"/>
          </a:p>
          <a:p>
            <a:pPr marL="0" marR="0" lvl="0" indent="-133350" algn="l" rtl="0">
              <a:spcBef>
                <a:spcPts val="0"/>
              </a:spcBef>
              <a:spcAft>
                <a:spcPts val="0"/>
              </a:spcAft>
              <a:buClr>
                <a:schemeClr val="dk1"/>
              </a:buClr>
              <a:buSzPts val="2100"/>
              <a:buFont typeface="Times New Roman"/>
              <a:buChar char="-"/>
            </a:pPr>
            <a:r>
              <a:rPr lang="en-US" sz="2100" dirty="0">
                <a:solidFill>
                  <a:schemeClr val="dk1"/>
                </a:solidFill>
                <a:latin typeface="Times New Roman"/>
                <a:ea typeface="Times New Roman"/>
                <a:cs typeface="Times New Roman"/>
                <a:sym typeface="Times New Roman"/>
              </a:rPr>
              <a:t>The standard free energy of hydrolysis of a number of biochemically </a:t>
            </a:r>
            <a:endParaRPr sz="2100" dirty="0"/>
          </a:p>
          <a:p>
            <a:pPr marL="0" marR="0" lvl="0" indent="0" algn="l" rtl="0">
              <a:spcBef>
                <a:spcPts val="0"/>
              </a:spcBef>
              <a:spcAft>
                <a:spcPts val="0"/>
              </a:spcAft>
              <a:buNone/>
            </a:pPr>
            <a:r>
              <a:rPr lang="en-US" sz="2100" dirty="0">
                <a:solidFill>
                  <a:schemeClr val="dk1"/>
                </a:solidFill>
                <a:latin typeface="Times New Roman"/>
                <a:ea typeface="Times New Roman"/>
                <a:cs typeface="Times New Roman"/>
                <a:sym typeface="Times New Roman"/>
              </a:rPr>
              <a:t>  important phosphates.</a:t>
            </a:r>
            <a:endParaRPr sz="2100" dirty="0"/>
          </a:p>
          <a:p>
            <a:pPr marL="0" marR="0" lvl="0" indent="-133350" algn="l" rtl="0">
              <a:spcBef>
                <a:spcPts val="0"/>
              </a:spcBef>
              <a:spcAft>
                <a:spcPts val="0"/>
              </a:spcAft>
              <a:buClr>
                <a:schemeClr val="dk1"/>
              </a:buClr>
              <a:buSzPts val="2100"/>
              <a:buFont typeface="Times New Roman"/>
              <a:buChar char="-"/>
            </a:pPr>
            <a:r>
              <a:rPr lang="en-US" sz="2100" dirty="0">
                <a:solidFill>
                  <a:schemeClr val="dk1"/>
                </a:solidFill>
                <a:latin typeface="Times New Roman"/>
                <a:ea typeface="Times New Roman"/>
                <a:cs typeface="Times New Roman"/>
                <a:sym typeface="Times New Roman"/>
              </a:rPr>
              <a:t> The tendency of each of the phosphate groups to transfer to a suitable </a:t>
            </a:r>
            <a:endParaRPr sz="2100" dirty="0"/>
          </a:p>
          <a:p>
            <a:pPr marL="0" marR="0" lvl="0" indent="0" algn="l" rtl="0">
              <a:spcBef>
                <a:spcPts val="0"/>
              </a:spcBef>
              <a:spcAft>
                <a:spcPts val="0"/>
              </a:spcAft>
              <a:buNone/>
            </a:pPr>
            <a:r>
              <a:rPr lang="en-US" sz="2100" dirty="0">
                <a:solidFill>
                  <a:schemeClr val="dk1"/>
                </a:solidFill>
                <a:latin typeface="Times New Roman"/>
                <a:ea typeface="Times New Roman"/>
                <a:cs typeface="Times New Roman"/>
                <a:sym typeface="Times New Roman"/>
              </a:rPr>
              <a:t>  acceptor may be obtained from the ΔG0′ of hydrolysis at 37 °C. </a:t>
            </a:r>
            <a:endParaRPr sz="2100" dirty="0"/>
          </a:p>
          <a:p>
            <a:pPr marL="0" marR="0" lvl="0" indent="-133350" algn="l" rtl="0">
              <a:spcBef>
                <a:spcPts val="0"/>
              </a:spcBef>
              <a:spcAft>
                <a:spcPts val="0"/>
              </a:spcAft>
              <a:buClr>
                <a:schemeClr val="dk1"/>
              </a:buClr>
              <a:buSzPts val="2100"/>
              <a:buFont typeface="Times New Roman"/>
              <a:buChar char="-"/>
            </a:pPr>
            <a:r>
              <a:rPr lang="en-US" sz="2100" dirty="0">
                <a:solidFill>
                  <a:schemeClr val="dk1"/>
                </a:solidFill>
                <a:latin typeface="Times New Roman"/>
                <a:ea typeface="Times New Roman"/>
                <a:cs typeface="Times New Roman"/>
                <a:sym typeface="Times New Roman"/>
              </a:rPr>
              <a:t>The value for the hydrolysis of the terminal phosphate of ATP divides </a:t>
            </a:r>
            <a:endParaRPr sz="2100" dirty="0"/>
          </a:p>
          <a:p>
            <a:pPr marL="0" marR="0" lvl="0" indent="0" algn="l" rtl="0">
              <a:spcBef>
                <a:spcPts val="0"/>
              </a:spcBef>
              <a:spcAft>
                <a:spcPts val="0"/>
              </a:spcAft>
              <a:buNone/>
            </a:pPr>
            <a:r>
              <a:rPr lang="en-US" sz="2100" dirty="0">
                <a:solidFill>
                  <a:schemeClr val="dk1"/>
                </a:solidFill>
                <a:latin typeface="Times New Roman"/>
                <a:ea typeface="Times New Roman"/>
                <a:cs typeface="Times New Roman"/>
                <a:sym typeface="Times New Roman"/>
              </a:rPr>
              <a:t>  the list of energy compounds into two groups:</a:t>
            </a:r>
            <a:endParaRPr sz="2100" dirty="0"/>
          </a:p>
          <a:p>
            <a:pPr marL="0" marR="0" lvl="0" indent="-133350" algn="l" rtl="0">
              <a:spcBef>
                <a:spcPts val="0"/>
              </a:spcBef>
              <a:spcAft>
                <a:spcPts val="0"/>
              </a:spcAft>
              <a:buClr>
                <a:schemeClr val="dk1"/>
              </a:buClr>
              <a:buSzPts val="2100"/>
              <a:buFont typeface="Times New Roman"/>
              <a:buChar char="-"/>
            </a:pPr>
            <a:r>
              <a:rPr lang="en-US" sz="2100" dirty="0">
                <a:solidFill>
                  <a:schemeClr val="dk1"/>
                </a:solidFill>
                <a:latin typeface="Times New Roman"/>
                <a:ea typeface="Times New Roman"/>
                <a:cs typeface="Times New Roman"/>
                <a:sym typeface="Times New Roman"/>
              </a:rPr>
              <a:t> Low-energy phosphates, exemplified by the ester phosphates found in </a:t>
            </a:r>
            <a:endParaRPr sz="2100" dirty="0"/>
          </a:p>
          <a:p>
            <a:pPr marL="0" marR="0" lvl="0" indent="0" algn="l" rtl="0">
              <a:spcBef>
                <a:spcPts val="0"/>
              </a:spcBef>
              <a:spcAft>
                <a:spcPts val="0"/>
              </a:spcAft>
              <a:buNone/>
            </a:pPr>
            <a:r>
              <a:rPr lang="en-US" sz="2100" dirty="0">
                <a:solidFill>
                  <a:schemeClr val="dk1"/>
                </a:solidFill>
                <a:latin typeface="Times New Roman"/>
                <a:ea typeface="Times New Roman"/>
                <a:cs typeface="Times New Roman"/>
                <a:sym typeface="Times New Roman"/>
              </a:rPr>
              <a:t>  the intermediates of glycolysis, have ΔG0 values smaller than that of </a:t>
            </a:r>
            <a:endParaRPr sz="2100" dirty="0"/>
          </a:p>
          <a:p>
            <a:pPr marL="0" marR="0" lvl="0" indent="0" algn="l" rtl="0">
              <a:spcBef>
                <a:spcPts val="0"/>
              </a:spcBef>
              <a:spcAft>
                <a:spcPts val="0"/>
              </a:spcAft>
              <a:buNone/>
            </a:pPr>
            <a:r>
              <a:rPr lang="en-US" sz="2100" dirty="0">
                <a:solidFill>
                  <a:schemeClr val="dk1"/>
                </a:solidFill>
                <a:latin typeface="Times New Roman"/>
                <a:ea typeface="Times New Roman"/>
                <a:cs typeface="Times New Roman"/>
                <a:sym typeface="Times New Roman"/>
              </a:rPr>
              <a:t>  ATP, while in high-energy phosphates the value is higher than that</a:t>
            </a:r>
            <a:endParaRPr sz="2100" dirty="0"/>
          </a:p>
          <a:p>
            <a:pPr marL="0" marR="0" lvl="0" indent="0" algn="l" rtl="0">
              <a:spcBef>
                <a:spcPts val="0"/>
              </a:spcBef>
              <a:spcAft>
                <a:spcPts val="0"/>
              </a:spcAft>
              <a:buNone/>
            </a:pPr>
            <a:r>
              <a:rPr lang="en-US" sz="2100" dirty="0">
                <a:solidFill>
                  <a:schemeClr val="dk1"/>
                </a:solidFill>
                <a:latin typeface="Times New Roman"/>
                <a:ea typeface="Times New Roman"/>
                <a:cs typeface="Times New Roman"/>
                <a:sym typeface="Times New Roman"/>
              </a:rPr>
              <a:t>  of ATP.</a:t>
            </a:r>
            <a:endParaRPr sz="2100" dirty="0"/>
          </a:p>
          <a:p>
            <a:pPr marL="0" marR="0" lvl="0" indent="-133350" algn="l" rtl="0">
              <a:spcBef>
                <a:spcPts val="0"/>
              </a:spcBef>
              <a:spcAft>
                <a:spcPts val="0"/>
              </a:spcAft>
              <a:buClr>
                <a:schemeClr val="dk1"/>
              </a:buClr>
              <a:buSzPts val="2100"/>
              <a:buFont typeface="Times New Roman"/>
              <a:buChar char="-"/>
            </a:pPr>
            <a:r>
              <a:rPr lang="en-US" sz="2100" dirty="0">
                <a:solidFill>
                  <a:schemeClr val="dk1"/>
                </a:solidFill>
                <a:latin typeface="Times New Roman"/>
                <a:ea typeface="Times New Roman"/>
                <a:cs typeface="Times New Roman"/>
                <a:sym typeface="Times New Roman"/>
              </a:rPr>
              <a:t>The components of the high-energy phosphates compounds , including </a:t>
            </a:r>
            <a:endParaRPr sz="2100" dirty="0"/>
          </a:p>
          <a:p>
            <a:pPr marL="0" marR="0" lvl="0" indent="0" algn="l" rtl="0">
              <a:spcBef>
                <a:spcPts val="0"/>
              </a:spcBef>
              <a:spcAft>
                <a:spcPts val="0"/>
              </a:spcAft>
              <a:buNone/>
            </a:pPr>
            <a:r>
              <a:rPr lang="en-US" sz="2100" dirty="0">
                <a:solidFill>
                  <a:schemeClr val="dk1"/>
                </a:solidFill>
                <a:latin typeface="Times New Roman"/>
                <a:ea typeface="Times New Roman"/>
                <a:cs typeface="Times New Roman"/>
                <a:sym typeface="Times New Roman"/>
              </a:rPr>
              <a:t>  ATP, are usually anhydrides (1-phosphate of 1,3-biphosphoglycerate), </a:t>
            </a:r>
            <a:endParaRPr sz="2100" dirty="0"/>
          </a:p>
          <a:p>
            <a:pPr marL="0" marR="0" lvl="0" indent="0" algn="l" rtl="0">
              <a:spcBef>
                <a:spcPts val="0"/>
              </a:spcBef>
              <a:spcAft>
                <a:spcPts val="0"/>
              </a:spcAft>
              <a:buNone/>
            </a:pPr>
            <a:r>
              <a:rPr lang="en-US" sz="2100" dirty="0">
                <a:solidFill>
                  <a:schemeClr val="dk1"/>
                </a:solidFill>
                <a:latin typeface="Times New Roman"/>
                <a:ea typeface="Times New Roman"/>
                <a:cs typeface="Times New Roman"/>
                <a:sym typeface="Times New Roman"/>
              </a:rPr>
              <a:t>  </a:t>
            </a:r>
            <a:r>
              <a:rPr lang="en-US" sz="2100" dirty="0" err="1">
                <a:solidFill>
                  <a:schemeClr val="dk1"/>
                </a:solidFill>
                <a:latin typeface="Times New Roman"/>
                <a:ea typeface="Times New Roman"/>
                <a:cs typeface="Times New Roman"/>
                <a:sym typeface="Times New Roman"/>
              </a:rPr>
              <a:t>enolphosphates</a:t>
            </a:r>
            <a:r>
              <a:rPr lang="en-US" sz="2100" dirty="0">
                <a:solidFill>
                  <a:schemeClr val="dk1"/>
                </a:solidFill>
                <a:latin typeface="Times New Roman"/>
                <a:ea typeface="Times New Roman"/>
                <a:cs typeface="Times New Roman"/>
                <a:sym typeface="Times New Roman"/>
              </a:rPr>
              <a:t> (phosphoenolpyruvate), and </a:t>
            </a:r>
            <a:r>
              <a:rPr lang="en-US" sz="2100" dirty="0" err="1">
                <a:solidFill>
                  <a:schemeClr val="dk1"/>
                </a:solidFill>
                <a:latin typeface="Times New Roman"/>
                <a:ea typeface="Times New Roman"/>
                <a:cs typeface="Times New Roman"/>
                <a:sym typeface="Times New Roman"/>
              </a:rPr>
              <a:t>phosphoguanidines</a:t>
            </a:r>
            <a:r>
              <a:rPr lang="en-US" sz="2100" dirty="0">
                <a:solidFill>
                  <a:schemeClr val="dk1"/>
                </a:solidFill>
                <a:latin typeface="Times New Roman"/>
                <a:ea typeface="Times New Roman"/>
                <a:cs typeface="Times New Roman"/>
                <a:sym typeface="Times New Roman"/>
              </a:rPr>
              <a:t>  </a:t>
            </a:r>
            <a:endParaRPr sz="2100" dirty="0"/>
          </a:p>
          <a:p>
            <a:pPr marL="0" marR="0" lvl="0" indent="0" algn="l" rtl="0">
              <a:spcBef>
                <a:spcPts val="0"/>
              </a:spcBef>
              <a:spcAft>
                <a:spcPts val="0"/>
              </a:spcAft>
              <a:buNone/>
            </a:pPr>
            <a:r>
              <a:rPr lang="en-US" sz="2100" dirty="0">
                <a:solidFill>
                  <a:schemeClr val="dk1"/>
                </a:solidFill>
                <a:latin typeface="Times New Roman"/>
                <a:ea typeface="Times New Roman"/>
                <a:cs typeface="Times New Roman"/>
                <a:sym typeface="Times New Roman"/>
              </a:rPr>
              <a:t>  (creatine phosphate, arginine phosphate).</a:t>
            </a:r>
            <a:endParaRPr sz="2100" dirty="0"/>
          </a:p>
          <a:p>
            <a:pPr marL="0" marR="0" lvl="0" indent="-133350" algn="l" rtl="0">
              <a:spcBef>
                <a:spcPts val="0"/>
              </a:spcBef>
              <a:spcAft>
                <a:spcPts val="0"/>
              </a:spcAft>
              <a:buClr>
                <a:schemeClr val="dk1"/>
              </a:buClr>
              <a:buSzPts val="2100"/>
              <a:buFont typeface="Times New Roman"/>
              <a:buChar char="-"/>
            </a:pPr>
            <a:r>
              <a:rPr lang="en-US" sz="2100" dirty="0">
                <a:solidFill>
                  <a:schemeClr val="dk1"/>
                </a:solidFill>
                <a:latin typeface="Times New Roman"/>
                <a:ea typeface="Times New Roman"/>
                <a:cs typeface="Times New Roman"/>
                <a:sym typeface="Times New Roman"/>
              </a:rPr>
              <a:t> The intermediate position of ATP allows it to play an important role in </a:t>
            </a:r>
            <a:endParaRPr sz="2100" dirty="0"/>
          </a:p>
          <a:p>
            <a:pPr marL="0" marR="0" lvl="0" indent="0" algn="l" rtl="0">
              <a:spcBef>
                <a:spcPts val="0"/>
              </a:spcBef>
              <a:spcAft>
                <a:spcPts val="0"/>
              </a:spcAft>
              <a:buNone/>
            </a:pPr>
            <a:r>
              <a:rPr lang="en-US" sz="2100" dirty="0">
                <a:solidFill>
                  <a:schemeClr val="dk1"/>
                </a:solidFill>
                <a:latin typeface="Times New Roman"/>
                <a:ea typeface="Times New Roman"/>
                <a:cs typeface="Times New Roman"/>
                <a:sym typeface="Times New Roman"/>
              </a:rPr>
              <a:t>  energy transfer.</a:t>
            </a:r>
            <a:endParaRPr sz="2100" dirty="0"/>
          </a:p>
        </p:txBody>
      </p:sp>
      <p:sp>
        <p:nvSpPr>
          <p:cNvPr id="2" name="Rectangle 1"/>
          <p:cNvSpPr/>
          <p:nvPr/>
        </p:nvSpPr>
        <p:spPr>
          <a:xfrm>
            <a:off x="2105025" y="5257800"/>
            <a:ext cx="5810250" cy="6953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a:solidFill>
                  <a:srgbClr val="0070C0"/>
                </a:solidFill>
              </a:rPr>
              <a:t>Δ</a:t>
            </a:r>
            <a:r>
              <a:rPr lang="en-US" sz="1600" b="1" dirty="0" smtClean="0">
                <a:solidFill>
                  <a:srgbClr val="0070C0"/>
                </a:solidFill>
              </a:rPr>
              <a:t>G0 </a:t>
            </a:r>
            <a:r>
              <a:rPr lang="en-US" sz="1600" b="1" dirty="0" smtClean="0">
                <a:solidFill>
                  <a:srgbClr val="0070C0"/>
                </a:solidFill>
                <a:sym typeface="Wingdings" panose="05000000000000000000" pitchFamily="2" charset="2"/>
              </a:rPr>
              <a:t> determine the tendency of transfer phosphate and energy from one compound to another one  </a:t>
            </a:r>
            <a:endParaRPr lang="en-US" sz="1600" b="1" dirty="0">
              <a:solidFill>
                <a:srgbClr val="0070C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6"/>
          <p:cNvSpPr/>
          <p:nvPr/>
        </p:nvSpPr>
        <p:spPr>
          <a:xfrm>
            <a:off x="0" y="0"/>
            <a:ext cx="9144000" cy="2431394"/>
          </a:xfrm>
          <a:prstGeom prst="rect">
            <a:avLst/>
          </a:prstGeom>
          <a:noFill/>
          <a:ln>
            <a:noFill/>
          </a:ln>
        </p:spPr>
        <p:txBody>
          <a:bodyPr spcFirstLastPara="1" wrap="square" lIns="91425" tIns="45700" rIns="91425" bIns="45700" anchor="t" anchorCtr="0">
            <a:spAutoFit/>
          </a:bodyPr>
          <a:lstStyle/>
          <a:p>
            <a:pPr marL="0" marR="0" lvl="0" indent="-120650" algn="l" rtl="0">
              <a:spcBef>
                <a:spcPts val="0"/>
              </a:spcBef>
              <a:spcAft>
                <a:spcPts val="0"/>
              </a:spcAft>
              <a:buClr>
                <a:schemeClr val="dk1"/>
              </a:buClr>
              <a:buSzPts val="1900"/>
              <a:buFont typeface="Times New Roman"/>
              <a:buChar char="-"/>
            </a:pPr>
            <a:r>
              <a:rPr lang="en-US" sz="1900" dirty="0">
                <a:solidFill>
                  <a:schemeClr val="dk1"/>
                </a:solidFill>
                <a:latin typeface="Times New Roman"/>
                <a:ea typeface="Times New Roman"/>
                <a:cs typeface="Times New Roman"/>
                <a:sym typeface="Times New Roman"/>
              </a:rPr>
              <a:t>The high free energy change on hydrolysis of ATP is due to relief of  </a:t>
            </a:r>
            <a:endParaRPr sz="1900" dirty="0"/>
          </a:p>
          <a:p>
            <a:pPr marL="0" marR="0" lvl="0" indent="0" algn="l" rtl="0">
              <a:spcBef>
                <a:spcPts val="0"/>
              </a:spcBef>
              <a:spcAft>
                <a:spcPts val="0"/>
              </a:spcAft>
              <a:buNone/>
            </a:pPr>
            <a:r>
              <a:rPr lang="en-US" sz="1900" dirty="0">
                <a:solidFill>
                  <a:schemeClr val="dk1"/>
                </a:solidFill>
                <a:latin typeface="Times New Roman"/>
                <a:ea typeface="Times New Roman"/>
                <a:cs typeface="Times New Roman"/>
                <a:sym typeface="Times New Roman"/>
              </a:rPr>
              <a:t>  charge repulsion of adjacent negatively charged oxygen atoms.</a:t>
            </a:r>
            <a:endParaRPr sz="1900" dirty="0"/>
          </a:p>
          <a:p>
            <a:pPr marL="0" marR="0" lvl="0" indent="0" algn="l" rtl="0">
              <a:spcBef>
                <a:spcPts val="0"/>
              </a:spcBef>
              <a:spcAft>
                <a:spcPts val="0"/>
              </a:spcAft>
              <a:buNone/>
            </a:pPr>
            <a:r>
              <a:rPr lang="en-US" sz="1900" dirty="0">
                <a:solidFill>
                  <a:schemeClr val="dk1"/>
                </a:solidFill>
                <a:latin typeface="Times New Roman"/>
                <a:ea typeface="Times New Roman"/>
                <a:cs typeface="Times New Roman"/>
                <a:sym typeface="Times New Roman"/>
              </a:rPr>
              <a:t> </a:t>
            </a:r>
            <a:endParaRPr sz="1900" dirty="0"/>
          </a:p>
          <a:p>
            <a:pPr marL="0" marR="0" lvl="0" indent="-120650" algn="l" rtl="0">
              <a:spcBef>
                <a:spcPts val="0"/>
              </a:spcBef>
              <a:spcAft>
                <a:spcPts val="0"/>
              </a:spcAft>
              <a:buClr>
                <a:schemeClr val="dk1"/>
              </a:buClr>
              <a:buSzPts val="1900"/>
              <a:buFont typeface="Times New Roman"/>
              <a:buChar char="-"/>
            </a:pPr>
            <a:r>
              <a:rPr lang="en-US" sz="1900" dirty="0">
                <a:solidFill>
                  <a:schemeClr val="dk1"/>
                </a:solidFill>
                <a:latin typeface="Times New Roman"/>
                <a:ea typeface="Times New Roman"/>
                <a:cs typeface="Times New Roman"/>
                <a:sym typeface="Times New Roman"/>
              </a:rPr>
              <a:t> Other “high-energy </a:t>
            </a:r>
            <a:r>
              <a:rPr lang="en-US" sz="1900" dirty="0" smtClean="0">
                <a:solidFill>
                  <a:schemeClr val="dk1"/>
                </a:solidFill>
                <a:latin typeface="Times New Roman"/>
                <a:ea typeface="Times New Roman"/>
                <a:cs typeface="Times New Roman"/>
                <a:sym typeface="Times New Roman"/>
              </a:rPr>
              <a:t>compounds</a:t>
            </a:r>
            <a:r>
              <a:rPr lang="en-US" sz="1600" b="1" dirty="0" smtClean="0">
                <a:solidFill>
                  <a:srgbClr val="0070C0"/>
                </a:solidFill>
                <a:latin typeface="Times New Roman"/>
                <a:ea typeface="Times New Roman"/>
                <a:cs typeface="Times New Roman"/>
                <a:sym typeface="Times New Roman"/>
              </a:rPr>
              <a:t>, but they are not contain phosphate</a:t>
            </a:r>
            <a:r>
              <a:rPr lang="en-US" sz="1900" dirty="0" smtClean="0">
                <a:solidFill>
                  <a:schemeClr val="dk1"/>
                </a:solidFill>
                <a:latin typeface="Times New Roman"/>
                <a:ea typeface="Times New Roman"/>
                <a:cs typeface="Times New Roman"/>
                <a:sym typeface="Times New Roman"/>
              </a:rPr>
              <a:t>” </a:t>
            </a:r>
            <a:r>
              <a:rPr lang="en-US" sz="1900" dirty="0">
                <a:solidFill>
                  <a:schemeClr val="dk1"/>
                </a:solidFill>
                <a:latin typeface="Times New Roman"/>
                <a:ea typeface="Times New Roman"/>
                <a:cs typeface="Times New Roman"/>
                <a:sym typeface="Times New Roman"/>
              </a:rPr>
              <a:t>are thiol esters as coenzyme A </a:t>
            </a:r>
            <a:r>
              <a:rPr lang="en-US" sz="1900" dirty="0" smtClean="0">
                <a:solidFill>
                  <a:schemeClr val="dk1"/>
                </a:solidFill>
                <a:latin typeface="Times New Roman"/>
                <a:ea typeface="Times New Roman"/>
                <a:cs typeface="Times New Roman"/>
                <a:sym typeface="Times New Roman"/>
              </a:rPr>
              <a:t>(</a:t>
            </a:r>
            <a:r>
              <a:rPr lang="en-US" sz="1900" dirty="0">
                <a:solidFill>
                  <a:schemeClr val="dk1"/>
                </a:solidFill>
                <a:latin typeface="Times New Roman"/>
                <a:ea typeface="Times New Roman"/>
                <a:cs typeface="Times New Roman"/>
                <a:sym typeface="Times New Roman"/>
              </a:rPr>
              <a:t>acetyl-CoA), acyl carrier protein, amino acid esters involved in </a:t>
            </a:r>
            <a:endParaRPr sz="1900" dirty="0"/>
          </a:p>
          <a:p>
            <a:pPr marL="0" marR="0" lvl="0" indent="0" algn="l" rtl="0">
              <a:spcBef>
                <a:spcPts val="0"/>
              </a:spcBef>
              <a:spcAft>
                <a:spcPts val="0"/>
              </a:spcAft>
              <a:buNone/>
            </a:pPr>
            <a:r>
              <a:rPr lang="en-US" sz="1900" dirty="0">
                <a:solidFill>
                  <a:schemeClr val="dk1"/>
                </a:solidFill>
                <a:latin typeface="Times New Roman"/>
                <a:ea typeface="Times New Roman"/>
                <a:cs typeface="Times New Roman"/>
                <a:sym typeface="Times New Roman"/>
              </a:rPr>
              <a:t>  protein synthesis, S- </a:t>
            </a:r>
            <a:r>
              <a:rPr lang="en-US" sz="1900" dirty="0" err="1">
                <a:solidFill>
                  <a:schemeClr val="dk1"/>
                </a:solidFill>
                <a:latin typeface="Times New Roman"/>
                <a:ea typeface="Times New Roman"/>
                <a:cs typeface="Times New Roman"/>
                <a:sym typeface="Times New Roman"/>
              </a:rPr>
              <a:t>adenosylmethionine</a:t>
            </a:r>
            <a:r>
              <a:rPr lang="en-US" sz="1900" dirty="0">
                <a:solidFill>
                  <a:schemeClr val="dk1"/>
                </a:solidFill>
                <a:latin typeface="Times New Roman"/>
                <a:ea typeface="Times New Roman"/>
                <a:cs typeface="Times New Roman"/>
                <a:sym typeface="Times New Roman"/>
              </a:rPr>
              <a:t> (SAM),</a:t>
            </a:r>
            <a:r>
              <a:rPr lang="en-US" sz="1900" i="1"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UDPGlc</a:t>
            </a:r>
            <a:r>
              <a:rPr lang="en-US" sz="1900" dirty="0">
                <a:solidFill>
                  <a:schemeClr val="dk1"/>
                </a:solidFill>
                <a:latin typeface="Times New Roman"/>
                <a:ea typeface="Times New Roman"/>
                <a:cs typeface="Times New Roman"/>
                <a:sym typeface="Times New Roman"/>
              </a:rPr>
              <a:t> </a:t>
            </a:r>
            <a:endParaRPr sz="1900" dirty="0"/>
          </a:p>
          <a:p>
            <a:pPr marL="0" marR="0" lvl="0" indent="0" algn="l" rtl="0">
              <a:spcBef>
                <a:spcPts val="0"/>
              </a:spcBef>
              <a:spcAft>
                <a:spcPts val="0"/>
              </a:spcAft>
              <a:buNone/>
            </a:pPr>
            <a:r>
              <a:rPr lang="en-US" sz="1900" dirty="0">
                <a:solidFill>
                  <a:schemeClr val="dk1"/>
                </a:solidFill>
                <a:latin typeface="Times New Roman"/>
                <a:ea typeface="Times New Roman"/>
                <a:cs typeface="Times New Roman"/>
                <a:sym typeface="Times New Roman"/>
              </a:rPr>
              <a:t>  (uridine diphosphate glucose), and PRPP (5-phosphoribosyl-1-</a:t>
            </a:r>
            <a:endParaRPr sz="1900" dirty="0"/>
          </a:p>
          <a:p>
            <a:pPr marL="0" marR="0" lvl="0" indent="0" algn="l" rtl="0">
              <a:spcBef>
                <a:spcPts val="0"/>
              </a:spcBef>
              <a:spcAft>
                <a:spcPts val="0"/>
              </a:spcAft>
              <a:buNone/>
            </a:pPr>
            <a:r>
              <a:rPr lang="en-US" sz="1900" dirty="0">
                <a:solidFill>
                  <a:schemeClr val="dk1"/>
                </a:solidFill>
                <a:latin typeface="Times New Roman"/>
                <a:ea typeface="Times New Roman"/>
                <a:cs typeface="Times New Roman"/>
                <a:sym typeface="Times New Roman"/>
              </a:rPr>
              <a:t>  pyrophosphate</a:t>
            </a:r>
            <a:r>
              <a:rPr lang="en-US" sz="1900" dirty="0" smtClean="0">
                <a:solidFill>
                  <a:schemeClr val="dk1"/>
                </a:solidFill>
                <a:latin typeface="Times New Roman"/>
                <a:ea typeface="Times New Roman"/>
                <a:cs typeface="Times New Roman"/>
                <a:sym typeface="Times New Roman"/>
              </a:rPr>
              <a:t>).SAM:</a:t>
            </a:r>
            <a:endParaRPr sz="1900" dirty="0"/>
          </a:p>
        </p:txBody>
      </p:sp>
      <p:graphicFrame>
        <p:nvGraphicFramePr>
          <p:cNvPr id="173" name="Google Shape;173;p16"/>
          <p:cNvGraphicFramePr/>
          <p:nvPr>
            <p:extLst>
              <p:ext uri="{D42A27DB-BD31-4B8C-83A1-F6EECF244321}">
                <p14:modId xmlns:p14="http://schemas.microsoft.com/office/powerpoint/2010/main" val="2586799760"/>
              </p:ext>
            </p:extLst>
          </p:nvPr>
        </p:nvGraphicFramePr>
        <p:xfrm>
          <a:off x="0" y="2552804"/>
          <a:ext cx="6938850" cy="3281430"/>
        </p:xfrm>
        <a:graphic>
          <a:graphicData uri="http://schemas.openxmlformats.org/drawingml/2006/table">
            <a:tbl>
              <a:tblPr firstRow="1" bandRow="1">
                <a:noFill/>
                <a:tableStyleId>{FA716429-2E6D-4C1B-B0E4-B687E01C6579}</a:tableStyleId>
              </a:tblPr>
              <a:tblGrid>
                <a:gridCol w="2312950">
                  <a:extLst>
                    <a:ext uri="{9D8B030D-6E8A-4147-A177-3AD203B41FA5}">
                      <a16:colId xmlns:a16="http://schemas.microsoft.com/office/drawing/2014/main" val="20000"/>
                    </a:ext>
                  </a:extLst>
                </a:gridCol>
                <a:gridCol w="2312950">
                  <a:extLst>
                    <a:ext uri="{9D8B030D-6E8A-4147-A177-3AD203B41FA5}">
                      <a16:colId xmlns:a16="http://schemas.microsoft.com/office/drawing/2014/main" val="20001"/>
                    </a:ext>
                  </a:extLst>
                </a:gridCol>
                <a:gridCol w="2312950">
                  <a:extLst>
                    <a:ext uri="{9D8B030D-6E8A-4147-A177-3AD203B41FA5}">
                      <a16:colId xmlns:a16="http://schemas.microsoft.com/office/drawing/2014/main" val="20002"/>
                    </a:ext>
                  </a:extLst>
                </a:gridCol>
              </a:tblGrid>
              <a:tr h="270000">
                <a:tc>
                  <a:txBody>
                    <a:bodyPr/>
                    <a:lstStyle/>
                    <a:p>
                      <a:pPr marL="0" marR="0" lvl="0" indent="0" algn="ctr" rtl="0">
                        <a:lnSpc>
                          <a:spcPct val="100000"/>
                        </a:lnSpc>
                        <a:spcBef>
                          <a:spcPts val="0"/>
                        </a:spcBef>
                        <a:spcAft>
                          <a:spcPts val="0"/>
                        </a:spcAft>
                        <a:buClr>
                          <a:schemeClr val="dk1"/>
                        </a:buClr>
                        <a:buSzPts val="1600"/>
                        <a:buFont typeface="Times New Roman"/>
                        <a:buNone/>
                      </a:pPr>
                      <a:r>
                        <a:rPr lang="en-US" sz="1600" b="1" i="0" u="none" strike="noStrike" cap="none">
                          <a:solidFill>
                            <a:schemeClr val="dk1"/>
                          </a:solidFill>
                          <a:latin typeface="Times New Roman"/>
                          <a:ea typeface="Times New Roman"/>
                          <a:cs typeface="Times New Roman"/>
                          <a:sym typeface="Times New Roman"/>
                        </a:rPr>
                        <a:t>Compound</a:t>
                      </a:r>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1600"/>
                        <a:buFont typeface="Times New Roman"/>
                        <a:buNone/>
                      </a:pPr>
                      <a:r>
                        <a:rPr lang="en-US" sz="1600" b="1" i="0" u="none" strike="noStrike" cap="none" dirty="0">
                          <a:solidFill>
                            <a:schemeClr val="dk1"/>
                          </a:solidFill>
                          <a:latin typeface="Times New Roman"/>
                          <a:ea typeface="Times New Roman"/>
                          <a:cs typeface="Times New Roman"/>
                          <a:sym typeface="Times New Roman"/>
                        </a:rPr>
                        <a:t>kJ/</a:t>
                      </a:r>
                      <a:r>
                        <a:rPr lang="en-US" sz="1600" b="1" i="0" u="none" strike="noStrike" cap="none" dirty="0" err="1">
                          <a:solidFill>
                            <a:schemeClr val="dk1"/>
                          </a:solidFill>
                          <a:latin typeface="Times New Roman"/>
                          <a:ea typeface="Times New Roman"/>
                          <a:cs typeface="Times New Roman"/>
                          <a:sym typeface="Times New Roman"/>
                        </a:rPr>
                        <a:t>mol</a:t>
                      </a:r>
                      <a:endParaRPr dirty="0"/>
                    </a:p>
                  </a:txBody>
                  <a:tcPr marL="91450" marR="91450" marT="45725" marB="45725"/>
                </a:tc>
                <a:tc>
                  <a:txBody>
                    <a:bodyPr/>
                    <a:lstStyle/>
                    <a:p>
                      <a:pPr marL="0" marR="0" lvl="0" indent="0" algn="ctr" rtl="0">
                        <a:lnSpc>
                          <a:spcPct val="100000"/>
                        </a:lnSpc>
                        <a:spcBef>
                          <a:spcPts val="0"/>
                        </a:spcBef>
                        <a:spcAft>
                          <a:spcPts val="0"/>
                        </a:spcAft>
                        <a:buClr>
                          <a:schemeClr val="dk1"/>
                        </a:buClr>
                        <a:buSzPts val="1600"/>
                        <a:buFont typeface="Times New Roman"/>
                        <a:buNone/>
                      </a:pPr>
                      <a:r>
                        <a:rPr lang="en-US" sz="1600" b="1" i="0" u="none" strike="noStrike" cap="none" dirty="0">
                          <a:solidFill>
                            <a:schemeClr val="dk1"/>
                          </a:solidFill>
                          <a:latin typeface="Times New Roman"/>
                          <a:ea typeface="Times New Roman"/>
                          <a:cs typeface="Times New Roman"/>
                          <a:sym typeface="Times New Roman"/>
                        </a:rPr>
                        <a:t>kcal/</a:t>
                      </a:r>
                      <a:r>
                        <a:rPr lang="en-US" sz="1600" b="1" i="0" u="none" strike="noStrike" cap="none" dirty="0" err="1">
                          <a:solidFill>
                            <a:schemeClr val="dk1"/>
                          </a:solidFill>
                          <a:latin typeface="Times New Roman"/>
                          <a:ea typeface="Times New Roman"/>
                          <a:cs typeface="Times New Roman"/>
                          <a:sym typeface="Times New Roman"/>
                        </a:rPr>
                        <a:t>mol</a:t>
                      </a:r>
                      <a:endParaRPr dirty="0"/>
                    </a:p>
                  </a:txBody>
                  <a:tcPr marL="91450" marR="91450" marT="45725" marB="45725"/>
                </a:tc>
                <a:extLst>
                  <a:ext uri="{0D108BD9-81ED-4DB2-BD59-A6C34878D82A}">
                    <a16:rowId xmlns:a16="http://schemas.microsoft.com/office/drawing/2014/main" val="10000"/>
                  </a:ext>
                </a:extLst>
              </a:tr>
              <a:tr h="467200">
                <a:tc>
                  <a:txBody>
                    <a:bodyPr/>
                    <a:lstStyle/>
                    <a:p>
                      <a:pPr marL="0" marR="0" lvl="0" indent="0" algn="ctr" rtl="0">
                        <a:lnSpc>
                          <a:spcPct val="100000"/>
                        </a:lnSpc>
                        <a:spcBef>
                          <a:spcPts val="0"/>
                        </a:spcBef>
                        <a:spcAft>
                          <a:spcPts val="0"/>
                        </a:spcAft>
                        <a:buClr>
                          <a:srgbClr val="000000"/>
                        </a:buClr>
                        <a:buSzPts val="1600"/>
                        <a:buFont typeface="Times New Roman"/>
                        <a:buNone/>
                      </a:pPr>
                      <a:r>
                        <a:rPr lang="en-US" sz="1600" b="0" i="0" u="none" strike="noStrike" cap="none">
                          <a:solidFill>
                            <a:srgbClr val="000000"/>
                          </a:solidFill>
                          <a:latin typeface="Times New Roman"/>
                          <a:ea typeface="Times New Roman"/>
                          <a:cs typeface="Times New Roman"/>
                          <a:sym typeface="Times New Roman"/>
                        </a:rPr>
                        <a:t>Phosphoenolpyruvate</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Times New Roman"/>
                        <a:buNone/>
                      </a:pPr>
                      <a:r>
                        <a:rPr lang="en-US" sz="1600" b="0" i="0" u="none" strike="noStrike" cap="none">
                          <a:solidFill>
                            <a:srgbClr val="000000"/>
                          </a:solidFill>
                          <a:latin typeface="Times New Roman"/>
                          <a:ea typeface="Times New Roman"/>
                          <a:cs typeface="Times New Roman"/>
                          <a:sym typeface="Times New Roman"/>
                        </a:rPr>
                        <a:t>−61.9 </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Times New Roman"/>
                        <a:buNone/>
                      </a:pPr>
                      <a:r>
                        <a:rPr lang="en-US" sz="1600" b="0" i="0" u="none" strike="noStrike" cap="none">
                          <a:solidFill>
                            <a:srgbClr val="000000"/>
                          </a:solidFill>
                          <a:latin typeface="Times New Roman"/>
                          <a:ea typeface="Times New Roman"/>
                          <a:cs typeface="Times New Roman"/>
                          <a:sym typeface="Times New Roman"/>
                        </a:rPr>
                        <a:t>−14.8</a:t>
                      </a:r>
                      <a:endParaRPr/>
                    </a:p>
                  </a:txBody>
                  <a:tcPr marL="91450" marR="91450" marT="45725" marB="45725"/>
                </a:tc>
                <a:extLst>
                  <a:ext uri="{0D108BD9-81ED-4DB2-BD59-A6C34878D82A}">
                    <a16:rowId xmlns:a16="http://schemas.microsoft.com/office/drawing/2014/main" val="10001"/>
                  </a:ext>
                </a:extLst>
              </a:tr>
              <a:tr h="270000">
                <a:tc>
                  <a:txBody>
                    <a:bodyPr/>
                    <a:lstStyle/>
                    <a:p>
                      <a:pPr marL="0" marR="0" lvl="0" indent="0" algn="ctr" rtl="0">
                        <a:lnSpc>
                          <a:spcPct val="100000"/>
                        </a:lnSpc>
                        <a:spcBef>
                          <a:spcPts val="0"/>
                        </a:spcBef>
                        <a:spcAft>
                          <a:spcPts val="0"/>
                        </a:spcAft>
                        <a:buClr>
                          <a:srgbClr val="000000"/>
                        </a:buClr>
                        <a:buSzPts val="1600"/>
                        <a:buFont typeface="Times New Roman"/>
                        <a:buNone/>
                      </a:pPr>
                      <a:r>
                        <a:rPr lang="en-US" sz="1600" b="0" i="0" u="none" strike="noStrike" cap="none">
                          <a:solidFill>
                            <a:srgbClr val="000000"/>
                          </a:solidFill>
                          <a:latin typeface="Times New Roman"/>
                          <a:ea typeface="Times New Roman"/>
                          <a:cs typeface="Times New Roman"/>
                          <a:sym typeface="Times New Roman"/>
                        </a:rPr>
                        <a:t>Carbamoyl phosphate</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Times New Roman"/>
                        <a:buNone/>
                      </a:pPr>
                      <a:r>
                        <a:rPr lang="en-US" sz="1600" b="0" i="0" u="none" strike="noStrike" cap="none">
                          <a:solidFill>
                            <a:srgbClr val="000000"/>
                          </a:solidFill>
                          <a:latin typeface="Times New Roman"/>
                          <a:ea typeface="Times New Roman"/>
                          <a:cs typeface="Times New Roman"/>
                          <a:sym typeface="Times New Roman"/>
                        </a:rPr>
                        <a:t>−51.4</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Times New Roman"/>
                        <a:buNone/>
                      </a:pPr>
                      <a:r>
                        <a:rPr lang="en-US" sz="1600" b="0" i="0" u="none" strike="noStrike" cap="none">
                          <a:solidFill>
                            <a:srgbClr val="000000"/>
                          </a:solidFill>
                          <a:latin typeface="Times New Roman"/>
                          <a:ea typeface="Times New Roman"/>
                          <a:cs typeface="Times New Roman"/>
                          <a:sym typeface="Times New Roman"/>
                        </a:rPr>
                        <a:t>−12.3</a:t>
                      </a:r>
                      <a:endParaRPr/>
                    </a:p>
                  </a:txBody>
                  <a:tcPr marL="91450" marR="91450" marT="45725" marB="45725"/>
                </a:tc>
                <a:extLst>
                  <a:ext uri="{0D108BD9-81ED-4DB2-BD59-A6C34878D82A}">
                    <a16:rowId xmlns:a16="http://schemas.microsoft.com/office/drawing/2014/main" val="10002"/>
                  </a:ext>
                </a:extLst>
              </a:tr>
              <a:tr h="467200">
                <a:tc>
                  <a:txBody>
                    <a:bodyPr/>
                    <a:lstStyle/>
                    <a:p>
                      <a:pPr marL="0" marR="0" lvl="0" indent="0" algn="ctr" rtl="0">
                        <a:lnSpc>
                          <a:spcPct val="100000"/>
                        </a:lnSpc>
                        <a:spcBef>
                          <a:spcPts val="0"/>
                        </a:spcBef>
                        <a:spcAft>
                          <a:spcPts val="0"/>
                        </a:spcAft>
                        <a:buClr>
                          <a:srgbClr val="000000"/>
                        </a:buClr>
                        <a:buSzPts val="1600"/>
                        <a:buFont typeface="Times New Roman"/>
                        <a:buNone/>
                      </a:pPr>
                      <a:r>
                        <a:rPr lang="en-US" sz="1600" b="0" i="0" u="none" strike="noStrike" cap="none">
                          <a:solidFill>
                            <a:srgbClr val="000000"/>
                          </a:solidFill>
                          <a:latin typeface="Times New Roman"/>
                          <a:ea typeface="Times New Roman"/>
                          <a:cs typeface="Times New Roman"/>
                          <a:sym typeface="Times New Roman"/>
                        </a:rPr>
                        <a:t>1,3-Bisphosphoglycerate</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Times New Roman"/>
                        <a:buNone/>
                      </a:pPr>
                      <a:r>
                        <a:rPr lang="en-US" sz="1600" b="0" i="0" u="none" strike="noStrike" cap="none">
                          <a:solidFill>
                            <a:srgbClr val="000000"/>
                          </a:solidFill>
                          <a:latin typeface="Times New Roman"/>
                          <a:ea typeface="Times New Roman"/>
                          <a:cs typeface="Times New Roman"/>
                          <a:sym typeface="Times New Roman"/>
                        </a:rPr>
                        <a:t>−49.3</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Times New Roman"/>
                        <a:buNone/>
                      </a:pPr>
                      <a:r>
                        <a:rPr lang="en-US" sz="1600" b="0" i="0" u="none" strike="noStrike" cap="none">
                          <a:solidFill>
                            <a:srgbClr val="000000"/>
                          </a:solidFill>
                          <a:latin typeface="Times New Roman"/>
                          <a:ea typeface="Times New Roman"/>
                          <a:cs typeface="Times New Roman"/>
                          <a:sym typeface="Times New Roman"/>
                        </a:rPr>
                        <a:t>−11.8</a:t>
                      </a:r>
                      <a:endParaRPr/>
                    </a:p>
                  </a:txBody>
                  <a:tcPr marL="91450" marR="91450" marT="45725" marB="45725"/>
                </a:tc>
                <a:extLst>
                  <a:ext uri="{0D108BD9-81ED-4DB2-BD59-A6C34878D82A}">
                    <a16:rowId xmlns:a16="http://schemas.microsoft.com/office/drawing/2014/main" val="10003"/>
                  </a:ext>
                </a:extLst>
              </a:tr>
              <a:tr h="270000">
                <a:tc>
                  <a:txBody>
                    <a:bodyPr/>
                    <a:lstStyle/>
                    <a:p>
                      <a:pPr marL="0" marR="0" lvl="0" indent="0" algn="ctr" rtl="0">
                        <a:lnSpc>
                          <a:spcPct val="100000"/>
                        </a:lnSpc>
                        <a:spcBef>
                          <a:spcPts val="0"/>
                        </a:spcBef>
                        <a:spcAft>
                          <a:spcPts val="0"/>
                        </a:spcAft>
                        <a:buClr>
                          <a:srgbClr val="000000"/>
                        </a:buClr>
                        <a:buSzPts val="1600"/>
                        <a:buFont typeface="Times New Roman"/>
                        <a:buNone/>
                      </a:pPr>
                      <a:r>
                        <a:rPr lang="en-US" sz="1600" b="0" i="0" u="none" strike="noStrike" cap="none" dirty="0">
                          <a:solidFill>
                            <a:srgbClr val="000000"/>
                          </a:solidFill>
                          <a:latin typeface="Times New Roman"/>
                          <a:ea typeface="Times New Roman"/>
                          <a:cs typeface="Times New Roman"/>
                          <a:sym typeface="Times New Roman"/>
                        </a:rPr>
                        <a:t>Creatine phosphate</a:t>
                      </a:r>
                      <a:endParaRPr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Times New Roman"/>
                        <a:buNone/>
                      </a:pPr>
                      <a:r>
                        <a:rPr lang="en-US" sz="1600" b="0" i="0" u="none" strike="noStrike" cap="none">
                          <a:solidFill>
                            <a:srgbClr val="000000"/>
                          </a:solidFill>
                          <a:latin typeface="Times New Roman"/>
                          <a:ea typeface="Times New Roman"/>
                          <a:cs typeface="Times New Roman"/>
                          <a:sym typeface="Times New Roman"/>
                        </a:rPr>
                        <a:t>−43.1</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Times New Roman"/>
                        <a:buNone/>
                      </a:pPr>
                      <a:r>
                        <a:rPr lang="en-US" sz="1600" b="0" i="0" u="none" strike="noStrike" cap="none">
                          <a:solidFill>
                            <a:srgbClr val="000000"/>
                          </a:solidFill>
                          <a:latin typeface="Times New Roman"/>
                          <a:ea typeface="Times New Roman"/>
                          <a:cs typeface="Times New Roman"/>
                          <a:sym typeface="Times New Roman"/>
                        </a:rPr>
                        <a:t>−10.3</a:t>
                      </a:r>
                      <a:endParaRPr/>
                    </a:p>
                  </a:txBody>
                  <a:tcPr marL="91450" marR="91450" marT="45725" marB="45725"/>
                </a:tc>
                <a:extLst>
                  <a:ext uri="{0D108BD9-81ED-4DB2-BD59-A6C34878D82A}">
                    <a16:rowId xmlns:a16="http://schemas.microsoft.com/office/drawing/2014/main" val="10004"/>
                  </a:ext>
                </a:extLst>
              </a:tr>
              <a:tr h="270000">
                <a:tc>
                  <a:txBody>
                    <a:bodyPr/>
                    <a:lstStyle/>
                    <a:p>
                      <a:pPr marL="0" marR="0" lvl="0" indent="0" algn="ctr" rtl="0">
                        <a:lnSpc>
                          <a:spcPct val="100000"/>
                        </a:lnSpc>
                        <a:spcBef>
                          <a:spcPts val="0"/>
                        </a:spcBef>
                        <a:spcAft>
                          <a:spcPts val="0"/>
                        </a:spcAft>
                        <a:buClr>
                          <a:srgbClr val="FF0000"/>
                        </a:buClr>
                        <a:buSzPts val="1600"/>
                        <a:buFont typeface="Times New Roman"/>
                        <a:buNone/>
                      </a:pPr>
                      <a:r>
                        <a:rPr lang="en-US" sz="1600" b="1" i="0" u="none" strike="noStrike" cap="none">
                          <a:solidFill>
                            <a:srgbClr val="FF0000"/>
                          </a:solidFill>
                          <a:latin typeface="Times New Roman"/>
                          <a:ea typeface="Times New Roman"/>
                          <a:cs typeface="Times New Roman"/>
                          <a:sym typeface="Times New Roman"/>
                        </a:rPr>
                        <a:t>ATP →ADP + Pi</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1600"/>
                        <a:buFont typeface="Times New Roman"/>
                        <a:buNone/>
                      </a:pPr>
                      <a:r>
                        <a:rPr lang="en-US" sz="1600" b="1" i="0" u="none" strike="noStrike" cap="none">
                          <a:solidFill>
                            <a:srgbClr val="FF0000"/>
                          </a:solidFill>
                          <a:latin typeface="Times New Roman"/>
                          <a:ea typeface="Times New Roman"/>
                          <a:cs typeface="Times New Roman"/>
                          <a:sym typeface="Times New Roman"/>
                        </a:rPr>
                        <a:t>−30.5</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1600"/>
                        <a:buFont typeface="Times New Roman"/>
                        <a:buNone/>
                      </a:pPr>
                      <a:r>
                        <a:rPr lang="en-US" sz="1600" b="1" i="0" u="none" strike="noStrike" cap="none">
                          <a:solidFill>
                            <a:srgbClr val="FF0000"/>
                          </a:solidFill>
                          <a:latin typeface="Times New Roman"/>
                          <a:ea typeface="Times New Roman"/>
                          <a:cs typeface="Times New Roman"/>
                          <a:sym typeface="Times New Roman"/>
                        </a:rPr>
                        <a:t>−7.3</a:t>
                      </a:r>
                      <a:endParaRPr/>
                    </a:p>
                  </a:txBody>
                  <a:tcPr marL="91450" marR="91450" marT="45725" marB="45725"/>
                </a:tc>
                <a:extLst>
                  <a:ext uri="{0D108BD9-81ED-4DB2-BD59-A6C34878D82A}">
                    <a16:rowId xmlns:a16="http://schemas.microsoft.com/office/drawing/2014/main" val="10005"/>
                  </a:ext>
                </a:extLst>
              </a:tr>
              <a:tr h="270000">
                <a:tc>
                  <a:txBody>
                    <a:bodyPr/>
                    <a:lstStyle/>
                    <a:p>
                      <a:pPr marL="0" marR="0" lvl="0" indent="0" algn="ctr" rtl="0">
                        <a:lnSpc>
                          <a:spcPct val="100000"/>
                        </a:lnSpc>
                        <a:spcBef>
                          <a:spcPts val="0"/>
                        </a:spcBef>
                        <a:spcAft>
                          <a:spcPts val="0"/>
                        </a:spcAft>
                        <a:buClr>
                          <a:srgbClr val="000000"/>
                        </a:buClr>
                        <a:buSzPts val="1600"/>
                        <a:buFont typeface="Times New Roman"/>
                        <a:buNone/>
                      </a:pPr>
                      <a:r>
                        <a:rPr lang="en-US" sz="1600" b="0" i="0" u="none" strike="noStrike" cap="none">
                          <a:solidFill>
                            <a:srgbClr val="000000"/>
                          </a:solidFill>
                          <a:latin typeface="Times New Roman"/>
                          <a:ea typeface="Times New Roman"/>
                          <a:cs typeface="Times New Roman"/>
                          <a:sym typeface="Times New Roman"/>
                        </a:rPr>
                        <a:t>ADP →AMP + Pi</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Times New Roman"/>
                        <a:buNone/>
                      </a:pPr>
                      <a:r>
                        <a:rPr lang="en-US" sz="1600" b="0" i="0" u="none" strike="noStrike" cap="none">
                          <a:solidFill>
                            <a:srgbClr val="000000"/>
                          </a:solidFill>
                          <a:latin typeface="Times New Roman"/>
                          <a:ea typeface="Times New Roman"/>
                          <a:cs typeface="Times New Roman"/>
                          <a:sym typeface="Times New Roman"/>
                        </a:rPr>
                        <a:t>−27.6</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Times New Roman"/>
                        <a:buNone/>
                      </a:pPr>
                      <a:r>
                        <a:rPr lang="en-US" sz="1600" b="0" i="0" u="none" strike="noStrike" cap="none">
                          <a:solidFill>
                            <a:srgbClr val="000000"/>
                          </a:solidFill>
                          <a:latin typeface="Times New Roman"/>
                          <a:ea typeface="Times New Roman"/>
                          <a:cs typeface="Times New Roman"/>
                          <a:sym typeface="Times New Roman"/>
                        </a:rPr>
                        <a:t>−6.6</a:t>
                      </a:r>
                      <a:endParaRPr/>
                    </a:p>
                  </a:txBody>
                  <a:tcPr marL="91450" marR="91450" marT="45725" marB="45725"/>
                </a:tc>
                <a:extLst>
                  <a:ext uri="{0D108BD9-81ED-4DB2-BD59-A6C34878D82A}">
                    <a16:rowId xmlns:a16="http://schemas.microsoft.com/office/drawing/2014/main" val="10006"/>
                  </a:ext>
                </a:extLst>
              </a:tr>
              <a:tr h="270000">
                <a:tc>
                  <a:txBody>
                    <a:bodyPr/>
                    <a:lstStyle/>
                    <a:p>
                      <a:pPr marL="0" marR="0" lvl="0" indent="0" algn="ctr" rtl="0">
                        <a:lnSpc>
                          <a:spcPct val="100000"/>
                        </a:lnSpc>
                        <a:spcBef>
                          <a:spcPts val="0"/>
                        </a:spcBef>
                        <a:spcAft>
                          <a:spcPts val="0"/>
                        </a:spcAft>
                        <a:buClr>
                          <a:srgbClr val="000000"/>
                        </a:buClr>
                        <a:buSzPts val="1600"/>
                        <a:buFont typeface="Times New Roman"/>
                        <a:buNone/>
                      </a:pPr>
                      <a:r>
                        <a:rPr lang="en-US" sz="1600" b="0" i="0" u="none" strike="noStrike" cap="none">
                          <a:solidFill>
                            <a:srgbClr val="000000"/>
                          </a:solidFill>
                          <a:latin typeface="Times New Roman"/>
                          <a:ea typeface="Times New Roman"/>
                          <a:cs typeface="Times New Roman"/>
                          <a:sym typeface="Times New Roman"/>
                        </a:rPr>
                        <a:t>Pyrophosphate</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Times New Roman"/>
                        <a:buNone/>
                      </a:pPr>
                      <a:r>
                        <a:rPr lang="en-US" sz="1600" b="0" i="0" u="none" strike="noStrike" cap="none">
                          <a:solidFill>
                            <a:srgbClr val="000000"/>
                          </a:solidFill>
                          <a:latin typeface="Times New Roman"/>
                          <a:ea typeface="Times New Roman"/>
                          <a:cs typeface="Times New Roman"/>
                          <a:sym typeface="Times New Roman"/>
                        </a:rPr>
                        <a:t>−27.6</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Times New Roman"/>
                        <a:buNone/>
                      </a:pPr>
                      <a:r>
                        <a:rPr lang="en-US" sz="1600" b="0" i="0" u="none" strike="noStrike" cap="none">
                          <a:solidFill>
                            <a:srgbClr val="000000"/>
                          </a:solidFill>
                          <a:latin typeface="Times New Roman"/>
                          <a:ea typeface="Times New Roman"/>
                          <a:cs typeface="Times New Roman"/>
                          <a:sym typeface="Times New Roman"/>
                        </a:rPr>
                        <a:t>−6.6</a:t>
                      </a:r>
                      <a:endParaRPr/>
                    </a:p>
                  </a:txBody>
                  <a:tcPr marL="91450" marR="91450" marT="45725" marB="45725"/>
                </a:tc>
                <a:extLst>
                  <a:ext uri="{0D108BD9-81ED-4DB2-BD59-A6C34878D82A}">
                    <a16:rowId xmlns:a16="http://schemas.microsoft.com/office/drawing/2014/main" val="10007"/>
                  </a:ext>
                </a:extLst>
              </a:tr>
              <a:tr h="270000">
                <a:tc>
                  <a:txBody>
                    <a:bodyPr/>
                    <a:lstStyle/>
                    <a:p>
                      <a:pPr marL="0" marR="0" lvl="0" indent="0" algn="ctr" rtl="0">
                        <a:lnSpc>
                          <a:spcPct val="100000"/>
                        </a:lnSpc>
                        <a:spcBef>
                          <a:spcPts val="0"/>
                        </a:spcBef>
                        <a:spcAft>
                          <a:spcPts val="0"/>
                        </a:spcAft>
                        <a:buClr>
                          <a:srgbClr val="000000"/>
                        </a:buClr>
                        <a:buSzPts val="1600"/>
                        <a:buFont typeface="Times New Roman"/>
                        <a:buNone/>
                      </a:pPr>
                      <a:r>
                        <a:rPr lang="en-US" sz="1600" b="0" i="0" u="none" strike="noStrike" cap="none">
                          <a:solidFill>
                            <a:srgbClr val="000000"/>
                          </a:solidFill>
                          <a:latin typeface="Times New Roman"/>
                          <a:ea typeface="Times New Roman"/>
                          <a:cs typeface="Times New Roman"/>
                          <a:sym typeface="Times New Roman"/>
                        </a:rPr>
                        <a:t>Glucose 1-phosphate</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Times New Roman"/>
                        <a:buNone/>
                      </a:pPr>
                      <a:r>
                        <a:rPr lang="en-US" sz="1600" b="0" i="0" u="none" strike="noStrike" cap="none">
                          <a:solidFill>
                            <a:srgbClr val="000000"/>
                          </a:solidFill>
                          <a:latin typeface="Times New Roman"/>
                          <a:ea typeface="Times New Roman"/>
                          <a:cs typeface="Times New Roman"/>
                          <a:sym typeface="Times New Roman"/>
                        </a:rPr>
                        <a:t>−20.9</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Times New Roman"/>
                        <a:buNone/>
                      </a:pPr>
                      <a:r>
                        <a:rPr lang="en-US" sz="1600" b="0" i="0" u="none" strike="noStrike" cap="none" dirty="0">
                          <a:solidFill>
                            <a:srgbClr val="000000"/>
                          </a:solidFill>
                          <a:latin typeface="Times New Roman"/>
                          <a:ea typeface="Times New Roman"/>
                          <a:cs typeface="Times New Roman"/>
                          <a:sym typeface="Times New Roman"/>
                        </a:rPr>
                        <a:t>−5.0</a:t>
                      </a:r>
                      <a:endParaRPr dirty="0"/>
                    </a:p>
                  </a:txBody>
                  <a:tcPr marL="91450" marR="91450" marT="45725" marB="45725"/>
                </a:tc>
                <a:extLst>
                  <a:ext uri="{0D108BD9-81ED-4DB2-BD59-A6C34878D82A}">
                    <a16:rowId xmlns:a16="http://schemas.microsoft.com/office/drawing/2014/main" val="10008"/>
                  </a:ext>
                </a:extLst>
              </a:tr>
            </a:tbl>
          </a:graphicData>
        </a:graphic>
      </p:graphicFrame>
      <p:sp>
        <p:nvSpPr>
          <p:cNvPr id="2" name="Rectangle 1"/>
          <p:cNvSpPr/>
          <p:nvPr/>
        </p:nvSpPr>
        <p:spPr>
          <a:xfrm>
            <a:off x="6905625" y="1501447"/>
            <a:ext cx="2238375" cy="1190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smtClean="0">
              <a:solidFill>
                <a:srgbClr val="0070C0"/>
              </a:solidFill>
            </a:endParaRPr>
          </a:p>
          <a:p>
            <a:r>
              <a:rPr lang="en-US" b="1" dirty="0" smtClean="0">
                <a:solidFill>
                  <a:srgbClr val="0070C0"/>
                </a:solidFill>
              </a:rPr>
              <a:t>**SAM: participate in methyl group transfer</a:t>
            </a:r>
          </a:p>
          <a:p>
            <a:r>
              <a:rPr lang="en-US" b="1" dirty="0" smtClean="0">
                <a:solidFill>
                  <a:srgbClr val="0070C0"/>
                </a:solidFill>
              </a:rPr>
              <a:t>**PRPP: play role in synthesis of nucleated of RNA and DNA  </a:t>
            </a:r>
          </a:p>
          <a:p>
            <a:r>
              <a:rPr lang="en-US" b="1" dirty="0" smtClean="0">
                <a:solidFill>
                  <a:srgbClr val="0070C0"/>
                </a:solidFill>
              </a:rPr>
              <a:t> </a:t>
            </a:r>
            <a:endParaRPr lang="en-US" b="1" dirty="0">
              <a:solidFill>
                <a:srgbClr val="0070C0"/>
              </a:solidFill>
            </a:endParaRPr>
          </a:p>
        </p:txBody>
      </p:sp>
      <p:sp>
        <p:nvSpPr>
          <p:cNvPr id="3" name="Rectangle 2"/>
          <p:cNvSpPr/>
          <p:nvPr/>
        </p:nvSpPr>
        <p:spPr>
          <a:xfrm>
            <a:off x="-16611" y="5829300"/>
            <a:ext cx="5483962" cy="10287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rgbClr val="0070C0"/>
                </a:solidFill>
              </a:rPr>
              <a:t>G0&gt; amount of energy needed for the formation of ATP </a:t>
            </a:r>
            <a:r>
              <a:rPr lang="en-US" sz="1600" b="1" dirty="0" smtClean="0">
                <a:solidFill>
                  <a:srgbClr val="0070C0"/>
                </a:solidFill>
                <a:sym typeface="Wingdings" panose="05000000000000000000" pitchFamily="2" charset="2"/>
              </a:rPr>
              <a:t> formation of ATP</a:t>
            </a:r>
          </a:p>
          <a:p>
            <a:r>
              <a:rPr lang="en-US" sz="1600" b="1" dirty="0" smtClean="0">
                <a:solidFill>
                  <a:srgbClr val="0070C0"/>
                </a:solidFill>
                <a:sym typeface="Wingdings" panose="05000000000000000000" pitchFamily="2" charset="2"/>
              </a:rPr>
              <a:t>G0&lt; amount of energy needed energy  NO formation </a:t>
            </a:r>
            <a:endParaRPr lang="en-US" sz="1600" b="1" dirty="0">
              <a:solidFill>
                <a:srgbClr val="0070C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2"/>
          <p:cNvSpPr/>
          <p:nvPr/>
        </p:nvSpPr>
        <p:spPr>
          <a:xfrm>
            <a:off x="0" y="88900"/>
            <a:ext cx="9144000" cy="58631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500" b="1" i="0" u="sng" strike="noStrike" cap="none" dirty="0">
                <a:solidFill>
                  <a:schemeClr val="dk1"/>
                </a:solidFill>
                <a:latin typeface="Times New Roman"/>
                <a:ea typeface="Times New Roman"/>
                <a:cs typeface="Times New Roman"/>
                <a:sym typeface="Times New Roman"/>
              </a:rPr>
              <a:t>Bioenergetics</a:t>
            </a:r>
            <a:r>
              <a:rPr lang="en-US" sz="2500" b="0" i="0" u="none" strike="noStrike" cap="none" dirty="0">
                <a:solidFill>
                  <a:schemeClr val="dk1"/>
                </a:solidFill>
                <a:latin typeface="Times New Roman"/>
                <a:ea typeface="Times New Roman"/>
                <a:cs typeface="Times New Roman"/>
                <a:sym typeface="Times New Roman"/>
              </a:rPr>
              <a:t>:</a:t>
            </a:r>
            <a:endParaRPr sz="2500" dirty="0"/>
          </a:p>
          <a:p>
            <a:pPr marL="0" marR="0" lvl="0" indent="-158750" algn="l" rtl="0">
              <a:spcBef>
                <a:spcPts val="0"/>
              </a:spcBef>
              <a:spcAft>
                <a:spcPts val="0"/>
              </a:spcAft>
              <a:buClr>
                <a:schemeClr val="dk1"/>
              </a:buClr>
              <a:buSzPts val="2500"/>
              <a:buFont typeface="Times New Roman"/>
              <a:buChar char="-"/>
            </a:pPr>
            <a:r>
              <a:rPr lang="en-US" sz="2500" dirty="0">
                <a:solidFill>
                  <a:schemeClr val="dk1"/>
                </a:solidFill>
                <a:latin typeface="Times New Roman"/>
                <a:ea typeface="Times New Roman"/>
                <a:cs typeface="Times New Roman"/>
                <a:sym typeface="Times New Roman"/>
              </a:rPr>
              <a:t> It is the study of the energy changes accompanying </a:t>
            </a:r>
            <a:endParaRPr sz="2500" dirty="0"/>
          </a:p>
          <a:p>
            <a:pPr marL="0" marR="0" lvl="0" indent="0" algn="l" rtl="0">
              <a:spcBef>
                <a:spcPts val="0"/>
              </a:spcBef>
              <a:spcAft>
                <a:spcPts val="0"/>
              </a:spcAft>
              <a:buNone/>
            </a:pPr>
            <a:r>
              <a:rPr lang="en-US" sz="2500" dirty="0">
                <a:solidFill>
                  <a:schemeClr val="dk1"/>
                </a:solidFill>
                <a:latin typeface="Times New Roman"/>
                <a:ea typeface="Times New Roman"/>
                <a:cs typeface="Times New Roman"/>
                <a:sym typeface="Times New Roman"/>
              </a:rPr>
              <a:t>  biochemical reactions.</a:t>
            </a:r>
            <a:endParaRPr sz="2500" dirty="0"/>
          </a:p>
          <a:p>
            <a:pPr marL="0" marR="0" lvl="0" indent="-158750" algn="l" rtl="0">
              <a:spcBef>
                <a:spcPts val="0"/>
              </a:spcBef>
              <a:spcAft>
                <a:spcPts val="0"/>
              </a:spcAft>
              <a:buClr>
                <a:schemeClr val="dk1"/>
              </a:buClr>
              <a:buSzPts val="2500"/>
              <a:buFont typeface="Times New Roman"/>
              <a:buChar char="-"/>
            </a:pPr>
            <a:r>
              <a:rPr lang="en-US" sz="2500" dirty="0">
                <a:solidFill>
                  <a:schemeClr val="dk1"/>
                </a:solidFill>
                <a:latin typeface="Times New Roman"/>
                <a:ea typeface="Times New Roman"/>
                <a:cs typeface="Times New Roman"/>
                <a:sym typeface="Times New Roman"/>
              </a:rPr>
              <a:t> Biologic systems are essentially </a:t>
            </a:r>
            <a:r>
              <a:rPr lang="en-US" sz="2500" dirty="0" err="1">
                <a:solidFill>
                  <a:schemeClr val="dk1"/>
                </a:solidFill>
                <a:latin typeface="Times New Roman"/>
                <a:ea typeface="Times New Roman"/>
                <a:cs typeface="Times New Roman"/>
                <a:sym typeface="Times New Roman"/>
              </a:rPr>
              <a:t>isothermic</a:t>
            </a:r>
            <a:r>
              <a:rPr lang="en-US" sz="2500" b="1" dirty="0">
                <a:solidFill>
                  <a:schemeClr val="dk1"/>
                </a:solidFill>
                <a:latin typeface="Times New Roman"/>
                <a:ea typeface="Times New Roman"/>
                <a:cs typeface="Times New Roman"/>
                <a:sym typeface="Times New Roman"/>
              </a:rPr>
              <a:t> </a:t>
            </a:r>
            <a:r>
              <a:rPr lang="en-US" sz="2500" dirty="0">
                <a:solidFill>
                  <a:schemeClr val="dk1"/>
                </a:solidFill>
                <a:latin typeface="Times New Roman"/>
                <a:ea typeface="Times New Roman"/>
                <a:cs typeface="Times New Roman"/>
                <a:sym typeface="Times New Roman"/>
              </a:rPr>
              <a:t>and use </a:t>
            </a:r>
            <a:endParaRPr sz="2500" dirty="0"/>
          </a:p>
          <a:p>
            <a:pPr marL="0" marR="0" lvl="0" indent="0" algn="l" rtl="0">
              <a:spcBef>
                <a:spcPts val="0"/>
              </a:spcBef>
              <a:spcAft>
                <a:spcPts val="0"/>
              </a:spcAft>
              <a:buNone/>
            </a:pPr>
            <a:r>
              <a:rPr lang="en-US" sz="2500" dirty="0">
                <a:solidFill>
                  <a:schemeClr val="dk1"/>
                </a:solidFill>
                <a:latin typeface="Times New Roman"/>
                <a:ea typeface="Times New Roman"/>
                <a:cs typeface="Times New Roman"/>
                <a:sym typeface="Times New Roman"/>
              </a:rPr>
              <a:t>  chemical energy to power living processes.</a:t>
            </a:r>
            <a:endParaRPr sz="2500" dirty="0"/>
          </a:p>
          <a:p>
            <a:pPr marL="0" marR="0" lvl="0" indent="0" algn="l" rtl="0">
              <a:spcBef>
                <a:spcPts val="0"/>
              </a:spcBef>
              <a:spcAft>
                <a:spcPts val="0"/>
              </a:spcAft>
              <a:buNone/>
            </a:pPr>
            <a:endParaRPr sz="2500" b="1" u="sng"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2500" b="1" u="sng" dirty="0">
                <a:solidFill>
                  <a:schemeClr val="dk1"/>
                </a:solidFill>
                <a:latin typeface="Times New Roman"/>
                <a:ea typeface="Times New Roman"/>
                <a:cs typeface="Times New Roman"/>
                <a:sym typeface="Times New Roman"/>
              </a:rPr>
              <a:t>Free energy</a:t>
            </a:r>
            <a:r>
              <a:rPr lang="en-US" sz="2500" dirty="0">
                <a:solidFill>
                  <a:schemeClr val="dk1"/>
                </a:solidFill>
                <a:latin typeface="Times New Roman"/>
                <a:ea typeface="Times New Roman"/>
                <a:cs typeface="Times New Roman"/>
                <a:sym typeface="Times New Roman"/>
              </a:rPr>
              <a:t>:</a:t>
            </a:r>
            <a:endParaRPr sz="2500" dirty="0"/>
          </a:p>
          <a:p>
            <a:pPr marL="0" marR="0" lvl="0" indent="-158750" algn="l" rtl="0">
              <a:spcBef>
                <a:spcPts val="0"/>
              </a:spcBef>
              <a:spcAft>
                <a:spcPts val="0"/>
              </a:spcAft>
              <a:buClr>
                <a:schemeClr val="dk1"/>
              </a:buClr>
              <a:buSzPts val="2500"/>
              <a:buFont typeface="Arial"/>
              <a:buChar char="-"/>
            </a:pPr>
            <a:r>
              <a:rPr lang="en-US" sz="2500" dirty="0">
                <a:solidFill>
                  <a:schemeClr val="dk1"/>
                </a:solidFill>
                <a:latin typeface="Arial"/>
                <a:ea typeface="Arial"/>
                <a:cs typeface="Arial"/>
                <a:sym typeface="Arial"/>
              </a:rPr>
              <a:t> </a:t>
            </a:r>
            <a:r>
              <a:rPr lang="en-US" sz="2500" dirty="0">
                <a:solidFill>
                  <a:schemeClr val="dk1"/>
                </a:solidFill>
                <a:latin typeface="Times New Roman"/>
                <a:ea typeface="Times New Roman"/>
                <a:cs typeface="Times New Roman"/>
                <a:sym typeface="Times New Roman"/>
              </a:rPr>
              <a:t>G is energy that can do work when temperature and pressure </a:t>
            </a:r>
            <a:endParaRPr sz="2500" dirty="0"/>
          </a:p>
          <a:p>
            <a:pPr marL="0" marR="0" lvl="0" indent="0" algn="l" rtl="0">
              <a:spcBef>
                <a:spcPts val="0"/>
              </a:spcBef>
              <a:spcAft>
                <a:spcPts val="0"/>
              </a:spcAft>
              <a:buNone/>
            </a:pPr>
            <a:r>
              <a:rPr lang="en-US" sz="2500" dirty="0">
                <a:solidFill>
                  <a:schemeClr val="dk1"/>
                </a:solidFill>
                <a:latin typeface="Times New Roman"/>
                <a:ea typeface="Times New Roman"/>
                <a:cs typeface="Times New Roman"/>
                <a:sym typeface="Times New Roman"/>
              </a:rPr>
              <a:t>  are uniform, as in a </a:t>
            </a:r>
            <a:r>
              <a:rPr lang="en-US" sz="2500" dirty="0" smtClean="0">
                <a:solidFill>
                  <a:schemeClr val="dk1"/>
                </a:solidFill>
                <a:latin typeface="Times New Roman"/>
                <a:ea typeface="Times New Roman"/>
                <a:cs typeface="Times New Roman"/>
                <a:sym typeface="Times New Roman"/>
              </a:rPr>
              <a:t>(living </a:t>
            </a:r>
            <a:r>
              <a:rPr lang="en-US" sz="2500" dirty="0">
                <a:solidFill>
                  <a:schemeClr val="dk1"/>
                </a:solidFill>
                <a:latin typeface="Times New Roman"/>
                <a:ea typeface="Times New Roman"/>
                <a:cs typeface="Times New Roman"/>
                <a:sym typeface="Times New Roman"/>
              </a:rPr>
              <a:t>cell</a:t>
            </a:r>
            <a:r>
              <a:rPr lang="en-US" sz="2500" dirty="0" smtClean="0">
                <a:solidFill>
                  <a:schemeClr val="dk1"/>
                </a:solidFill>
                <a:latin typeface="Times New Roman"/>
                <a:ea typeface="Times New Roman"/>
                <a:cs typeface="Times New Roman"/>
                <a:sym typeface="Times New Roman"/>
              </a:rPr>
              <a:t>.) </a:t>
            </a:r>
            <a:endParaRPr sz="2500"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500" u="sng"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2500" b="1" u="sng" dirty="0">
                <a:solidFill>
                  <a:schemeClr val="dk1"/>
                </a:solidFill>
                <a:latin typeface="Times New Roman"/>
                <a:ea typeface="Times New Roman"/>
                <a:cs typeface="Times New Roman"/>
                <a:sym typeface="Times New Roman"/>
              </a:rPr>
              <a:t>The free energy change (ΔG)</a:t>
            </a:r>
            <a:r>
              <a:rPr lang="en-US" sz="2500" b="1" dirty="0">
                <a:solidFill>
                  <a:schemeClr val="dk1"/>
                </a:solidFill>
                <a:latin typeface="Times New Roman"/>
                <a:ea typeface="Times New Roman"/>
                <a:cs typeface="Times New Roman"/>
                <a:sym typeface="Times New Roman"/>
              </a:rPr>
              <a:t> </a:t>
            </a:r>
            <a:endParaRPr sz="2500" dirty="0"/>
          </a:p>
          <a:p>
            <a:pPr marL="0" marR="0" lvl="0" indent="-158750" algn="l" rtl="0">
              <a:spcBef>
                <a:spcPts val="0"/>
              </a:spcBef>
              <a:spcAft>
                <a:spcPts val="0"/>
              </a:spcAft>
              <a:buClr>
                <a:schemeClr val="dk1"/>
              </a:buClr>
              <a:buSzPts val="2500"/>
              <a:buFont typeface="Times New Roman"/>
              <a:buChar char="-"/>
            </a:pPr>
            <a:r>
              <a:rPr lang="en-US" sz="2500" dirty="0">
                <a:solidFill>
                  <a:schemeClr val="dk1"/>
                </a:solidFill>
                <a:latin typeface="Times New Roman"/>
                <a:ea typeface="Times New Roman"/>
                <a:cs typeface="Times New Roman"/>
                <a:sym typeface="Times New Roman"/>
              </a:rPr>
              <a:t> It is difference between the free-energy content of the </a:t>
            </a:r>
            <a:endParaRPr sz="2500" dirty="0"/>
          </a:p>
          <a:p>
            <a:pPr marL="0" marR="0" lvl="0" indent="0" algn="l" rtl="0">
              <a:spcBef>
                <a:spcPts val="0"/>
              </a:spcBef>
              <a:spcAft>
                <a:spcPts val="0"/>
              </a:spcAft>
              <a:buNone/>
            </a:pPr>
            <a:r>
              <a:rPr lang="en-US" sz="2500" dirty="0">
                <a:solidFill>
                  <a:schemeClr val="dk1"/>
                </a:solidFill>
                <a:latin typeface="Times New Roman"/>
                <a:ea typeface="Times New Roman"/>
                <a:cs typeface="Times New Roman"/>
                <a:sym typeface="Times New Roman"/>
              </a:rPr>
              <a:t>  products and the free-energy content of the reactants under </a:t>
            </a:r>
            <a:endParaRPr sz="2500" dirty="0"/>
          </a:p>
          <a:p>
            <a:pPr marL="0" marR="0" lvl="0" indent="0" algn="l" rtl="0">
              <a:spcBef>
                <a:spcPts val="0"/>
              </a:spcBef>
              <a:spcAft>
                <a:spcPts val="0"/>
              </a:spcAft>
              <a:buNone/>
            </a:pPr>
            <a:r>
              <a:rPr lang="en-US" sz="2500" dirty="0">
                <a:solidFill>
                  <a:schemeClr val="dk1"/>
                </a:solidFill>
                <a:latin typeface="Times New Roman"/>
                <a:ea typeface="Times New Roman"/>
                <a:cs typeface="Times New Roman"/>
                <a:sym typeface="Times New Roman"/>
              </a:rPr>
              <a:t>  standard conditions. It depends on the nature and </a:t>
            </a:r>
            <a:endParaRPr sz="2500" dirty="0"/>
          </a:p>
          <a:p>
            <a:pPr marL="0" marR="0" lvl="0" indent="0" algn="l" rtl="0">
              <a:spcBef>
                <a:spcPts val="0"/>
              </a:spcBef>
              <a:spcAft>
                <a:spcPts val="0"/>
              </a:spcAft>
              <a:buNone/>
            </a:pPr>
            <a:r>
              <a:rPr lang="en-US" sz="2500" dirty="0">
                <a:solidFill>
                  <a:schemeClr val="dk1"/>
                </a:solidFill>
                <a:latin typeface="Times New Roman"/>
                <a:ea typeface="Times New Roman"/>
                <a:cs typeface="Times New Roman"/>
                <a:sym typeface="Times New Roman"/>
              </a:rPr>
              <a:t>  concentration of initial reactants and the final products.</a:t>
            </a:r>
            <a:endParaRPr sz="2500" u="sng" dirty="0">
              <a:solidFill>
                <a:schemeClr val="dk1"/>
              </a:solidFill>
              <a:latin typeface="Times New Roman"/>
              <a:ea typeface="Times New Roman"/>
              <a:cs typeface="Times New Roman"/>
              <a:sym typeface="Times New Roman"/>
            </a:endParaRPr>
          </a:p>
        </p:txBody>
      </p:sp>
      <p:cxnSp>
        <p:nvCxnSpPr>
          <p:cNvPr id="3" name="Straight Arrow Connector 2"/>
          <p:cNvCxnSpPr/>
          <p:nvPr/>
        </p:nvCxnSpPr>
        <p:spPr>
          <a:xfrm flipV="1">
            <a:off x="4419600" y="3400425"/>
            <a:ext cx="304800" cy="952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4724401" y="3152776"/>
            <a:ext cx="3095624" cy="9334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rgbClr val="0070C0"/>
                </a:solidFill>
              </a:rPr>
              <a:t>Starting from unicellular organism which is the bacteria, ending with the multi cellular organism which is the human or animals or plants </a:t>
            </a:r>
            <a:endParaRPr lang="en-US" b="1" dirty="0">
              <a:solidFill>
                <a:srgbClr val="0070C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Google Shape;178;p17"/>
          <p:cNvPicPr preferRelativeResize="0"/>
          <p:nvPr/>
        </p:nvPicPr>
        <p:blipFill rotWithShape="1">
          <a:blip r:embed="rId3">
            <a:alphaModFix/>
          </a:blip>
          <a:srcRect/>
          <a:stretch/>
        </p:blipFill>
        <p:spPr>
          <a:xfrm>
            <a:off x="4876800" y="1281529"/>
            <a:ext cx="4267200" cy="4000500"/>
          </a:xfrm>
          <a:prstGeom prst="rect">
            <a:avLst/>
          </a:prstGeom>
          <a:noFill/>
          <a:ln>
            <a:noFill/>
          </a:ln>
        </p:spPr>
      </p:pic>
      <p:pic>
        <p:nvPicPr>
          <p:cNvPr id="179" name="Google Shape;179;p17" descr="6"/>
          <p:cNvPicPr preferRelativeResize="0"/>
          <p:nvPr/>
        </p:nvPicPr>
        <p:blipFill rotWithShape="1">
          <a:blip r:embed="rId4">
            <a:alphaModFix/>
          </a:blip>
          <a:srcRect/>
          <a:stretch/>
        </p:blipFill>
        <p:spPr>
          <a:xfrm>
            <a:off x="4876800" y="0"/>
            <a:ext cx="4267200" cy="1281529"/>
          </a:xfrm>
          <a:prstGeom prst="rect">
            <a:avLst/>
          </a:prstGeom>
          <a:noFill/>
          <a:ln>
            <a:noFill/>
          </a:ln>
        </p:spPr>
      </p:pic>
      <p:sp>
        <p:nvSpPr>
          <p:cNvPr id="180" name="Google Shape;180;p17"/>
          <p:cNvSpPr/>
          <p:nvPr/>
        </p:nvSpPr>
        <p:spPr>
          <a:xfrm>
            <a:off x="0" y="0"/>
            <a:ext cx="4572000" cy="4894263"/>
          </a:xfrm>
          <a:prstGeom prst="rect">
            <a:avLst/>
          </a:prstGeom>
          <a:noFill/>
          <a:ln>
            <a:noFill/>
          </a:ln>
        </p:spPr>
        <p:txBody>
          <a:bodyPr spcFirstLastPara="1" wrap="square" lIns="91425" tIns="45700" rIns="91425" bIns="45700" anchor="t" anchorCtr="0">
            <a:spAutoFit/>
          </a:bodyPr>
          <a:lstStyle/>
          <a:p>
            <a:pPr marL="0" marR="0" lvl="0" indent="-146050" algn="l" rtl="0">
              <a:spcBef>
                <a:spcPts val="0"/>
              </a:spcBef>
              <a:spcAft>
                <a:spcPts val="0"/>
              </a:spcAft>
              <a:buClr>
                <a:schemeClr val="dk1"/>
              </a:buClr>
              <a:buSzPts val="2300"/>
              <a:buChar char="-"/>
            </a:pPr>
            <a:r>
              <a:rPr lang="en-US" sz="2300">
                <a:solidFill>
                  <a:schemeClr val="dk1"/>
                </a:solidFill>
              </a:rPr>
              <a:t> ATP powers cellular work by </a:t>
            </a:r>
            <a:endParaRPr sz="2300"/>
          </a:p>
          <a:p>
            <a:pPr marL="0" marR="0" lvl="0" indent="0" algn="l" rtl="0">
              <a:spcBef>
                <a:spcPts val="0"/>
              </a:spcBef>
              <a:spcAft>
                <a:spcPts val="0"/>
              </a:spcAft>
              <a:buNone/>
            </a:pPr>
            <a:r>
              <a:rPr lang="en-US" sz="2300">
                <a:solidFill>
                  <a:schemeClr val="dk1"/>
                </a:solidFill>
              </a:rPr>
              <a:t>  coupling exergonic reactions to </a:t>
            </a:r>
            <a:endParaRPr sz="2300"/>
          </a:p>
          <a:p>
            <a:pPr marL="0" marR="0" lvl="0" indent="0" algn="l" rtl="0">
              <a:spcBef>
                <a:spcPts val="0"/>
              </a:spcBef>
              <a:spcAft>
                <a:spcPts val="0"/>
              </a:spcAft>
              <a:buNone/>
            </a:pPr>
            <a:r>
              <a:rPr lang="en-US" sz="2300">
                <a:solidFill>
                  <a:schemeClr val="dk1"/>
                </a:solidFill>
              </a:rPr>
              <a:t>  endergonic reactions</a:t>
            </a:r>
            <a:endParaRPr sz="2300"/>
          </a:p>
          <a:p>
            <a:pPr marL="0" marR="0" lvl="0" indent="0" algn="l" rtl="0">
              <a:spcBef>
                <a:spcPts val="0"/>
              </a:spcBef>
              <a:spcAft>
                <a:spcPts val="0"/>
              </a:spcAft>
              <a:buNone/>
            </a:pPr>
            <a:r>
              <a:rPr lang="en-US" sz="2300">
                <a:solidFill>
                  <a:schemeClr val="dk1"/>
                </a:solidFill>
              </a:rPr>
              <a:t>- A cell does three main kinds of    </a:t>
            </a:r>
            <a:endParaRPr sz="2300"/>
          </a:p>
          <a:p>
            <a:pPr marL="0" marR="0" lvl="0" indent="0" algn="l" rtl="0">
              <a:spcBef>
                <a:spcPts val="0"/>
              </a:spcBef>
              <a:spcAft>
                <a:spcPts val="0"/>
              </a:spcAft>
              <a:buNone/>
            </a:pPr>
            <a:r>
              <a:rPr lang="en-US" sz="2300">
                <a:solidFill>
                  <a:schemeClr val="dk1"/>
                </a:solidFill>
              </a:rPr>
              <a:t>  work: Mechanical, Transport and   </a:t>
            </a:r>
            <a:endParaRPr sz="2300"/>
          </a:p>
          <a:p>
            <a:pPr marL="0" marR="0" lvl="0" indent="0" algn="l" rtl="0">
              <a:spcBef>
                <a:spcPts val="0"/>
              </a:spcBef>
              <a:spcAft>
                <a:spcPts val="0"/>
              </a:spcAft>
              <a:buNone/>
            </a:pPr>
            <a:r>
              <a:rPr lang="en-US" sz="2300">
                <a:solidFill>
                  <a:schemeClr val="dk1"/>
                </a:solidFill>
              </a:rPr>
              <a:t>  Chemical</a:t>
            </a:r>
            <a:endParaRPr sz="2300"/>
          </a:p>
          <a:p>
            <a:pPr marL="0" marR="0" lvl="0" indent="-146050" algn="l" rtl="0">
              <a:spcBef>
                <a:spcPts val="0"/>
              </a:spcBef>
              <a:spcAft>
                <a:spcPts val="0"/>
              </a:spcAft>
              <a:buClr>
                <a:schemeClr val="dk1"/>
              </a:buClr>
              <a:buSzPts val="2300"/>
              <a:buChar char="-"/>
            </a:pPr>
            <a:r>
              <a:rPr lang="en-US" sz="2300">
                <a:solidFill>
                  <a:schemeClr val="dk1"/>
                </a:solidFill>
              </a:rPr>
              <a:t>To do work, cells manage energy </a:t>
            </a:r>
            <a:endParaRPr sz="2300"/>
          </a:p>
          <a:p>
            <a:pPr marL="0" marR="0" lvl="0" indent="0" algn="l" rtl="0">
              <a:spcBef>
                <a:spcPts val="0"/>
              </a:spcBef>
              <a:spcAft>
                <a:spcPts val="0"/>
              </a:spcAft>
              <a:buNone/>
            </a:pPr>
            <a:r>
              <a:rPr lang="en-US" sz="2300">
                <a:solidFill>
                  <a:schemeClr val="dk1"/>
                </a:solidFill>
              </a:rPr>
              <a:t>  resources by energy coupling, the </a:t>
            </a:r>
            <a:endParaRPr sz="2300"/>
          </a:p>
          <a:p>
            <a:pPr marL="0" marR="0" lvl="0" indent="0" algn="l" rtl="0">
              <a:spcBef>
                <a:spcPts val="0"/>
              </a:spcBef>
              <a:spcAft>
                <a:spcPts val="0"/>
              </a:spcAft>
              <a:buNone/>
            </a:pPr>
            <a:r>
              <a:rPr lang="en-US" sz="2300">
                <a:solidFill>
                  <a:schemeClr val="dk1"/>
                </a:solidFill>
              </a:rPr>
              <a:t>  use of an exergonic process to </a:t>
            </a:r>
            <a:endParaRPr sz="2300"/>
          </a:p>
          <a:p>
            <a:pPr marL="0" marR="0" lvl="0" indent="0" algn="l" rtl="0">
              <a:spcBef>
                <a:spcPts val="0"/>
              </a:spcBef>
              <a:spcAft>
                <a:spcPts val="0"/>
              </a:spcAft>
              <a:buNone/>
            </a:pPr>
            <a:r>
              <a:rPr lang="en-US" sz="2300">
                <a:solidFill>
                  <a:schemeClr val="dk1"/>
                </a:solidFill>
              </a:rPr>
              <a:t>  drive an endergonic one</a:t>
            </a:r>
            <a:endParaRPr sz="2300"/>
          </a:p>
          <a:p>
            <a:pPr marL="0" marR="0" lvl="0" indent="-146050" algn="l" rtl="0">
              <a:spcBef>
                <a:spcPts val="0"/>
              </a:spcBef>
              <a:spcAft>
                <a:spcPts val="0"/>
              </a:spcAft>
              <a:buClr>
                <a:schemeClr val="dk1"/>
              </a:buClr>
              <a:buSzPts val="2300"/>
              <a:buChar char="-"/>
            </a:pPr>
            <a:r>
              <a:rPr lang="en-US" sz="2300">
                <a:solidFill>
                  <a:schemeClr val="dk1"/>
                </a:solidFill>
              </a:rPr>
              <a:t> ATP is the cell’s energy shuttle </a:t>
            </a:r>
            <a:endParaRPr sz="2300"/>
          </a:p>
          <a:p>
            <a:pPr marL="0" marR="0" lvl="0" indent="0" algn="l" rtl="0">
              <a:spcBef>
                <a:spcPts val="0"/>
              </a:spcBef>
              <a:spcAft>
                <a:spcPts val="0"/>
              </a:spcAft>
              <a:buNone/>
            </a:pPr>
            <a:r>
              <a:rPr lang="en-US" sz="2300">
                <a:solidFill>
                  <a:schemeClr val="dk1"/>
                </a:solidFill>
              </a:rPr>
              <a:t>  providing energy for cellular </a:t>
            </a:r>
            <a:endParaRPr sz="2300"/>
          </a:p>
          <a:p>
            <a:pPr marL="0" marR="0" lvl="0" indent="0" algn="l" rtl="0">
              <a:spcBef>
                <a:spcPts val="0"/>
              </a:spcBef>
              <a:spcAft>
                <a:spcPts val="0"/>
              </a:spcAft>
              <a:buNone/>
            </a:pPr>
            <a:r>
              <a:rPr lang="en-US" sz="2300">
                <a:solidFill>
                  <a:schemeClr val="dk1"/>
                </a:solidFill>
              </a:rPr>
              <a:t>  functions</a:t>
            </a:r>
            <a:endParaRPr sz="2300">
              <a:solidFill>
                <a:schemeClr val="dk1"/>
              </a:solidFill>
            </a:endParaRPr>
          </a:p>
        </p:txBody>
      </p:sp>
      <p:sp>
        <p:nvSpPr>
          <p:cNvPr id="2" name="TextBox 1"/>
          <p:cNvSpPr txBox="1"/>
          <p:nvPr/>
        </p:nvSpPr>
        <p:spPr>
          <a:xfrm>
            <a:off x="7426618" y="5282029"/>
            <a:ext cx="593432" cy="338554"/>
          </a:xfrm>
          <a:prstGeom prst="rect">
            <a:avLst/>
          </a:prstGeom>
          <a:noFill/>
        </p:spPr>
        <p:txBody>
          <a:bodyPr wrap="none" rtlCol="0">
            <a:spAutoFit/>
          </a:bodyPr>
          <a:lstStyle/>
          <a:p>
            <a:r>
              <a:rPr lang="en-US" sz="1600" b="1" dirty="0" smtClean="0"/>
              <a:t>ATP</a:t>
            </a:r>
            <a:endParaRPr lang="en-US" b="1" dirty="0"/>
          </a:p>
        </p:txBody>
      </p:sp>
      <p:cxnSp>
        <p:nvCxnSpPr>
          <p:cNvPr id="4" name="Straight Arrow Connector 3"/>
          <p:cNvCxnSpPr>
            <a:stCxn id="2" idx="2"/>
          </p:cNvCxnSpPr>
          <p:nvPr/>
        </p:nvCxnSpPr>
        <p:spPr>
          <a:xfrm>
            <a:off x="7723334" y="5620583"/>
            <a:ext cx="449116" cy="24247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stCxn id="2" idx="2"/>
          </p:cNvCxnSpPr>
          <p:nvPr/>
        </p:nvCxnSpPr>
        <p:spPr>
          <a:xfrm flipH="1">
            <a:off x="7125860" y="5620583"/>
            <a:ext cx="597474" cy="24247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568647" y="5863053"/>
            <a:ext cx="1114425" cy="461665"/>
          </a:xfrm>
          <a:prstGeom prst="rect">
            <a:avLst/>
          </a:prstGeom>
          <a:noFill/>
        </p:spPr>
        <p:txBody>
          <a:bodyPr wrap="square" rtlCol="0">
            <a:spAutoFit/>
          </a:bodyPr>
          <a:lstStyle/>
          <a:p>
            <a:r>
              <a:rPr lang="en-US" sz="1200" b="1" dirty="0" smtClean="0"/>
              <a:t>2 high energy bond </a:t>
            </a:r>
            <a:endParaRPr lang="en-US" sz="1200" b="1" dirty="0"/>
          </a:p>
        </p:txBody>
      </p:sp>
      <p:sp>
        <p:nvSpPr>
          <p:cNvPr id="8" name="TextBox 7"/>
          <p:cNvSpPr txBox="1"/>
          <p:nvPr/>
        </p:nvSpPr>
        <p:spPr>
          <a:xfrm>
            <a:off x="7957417" y="5863054"/>
            <a:ext cx="904875" cy="461665"/>
          </a:xfrm>
          <a:prstGeom prst="rect">
            <a:avLst/>
          </a:prstGeom>
          <a:noFill/>
        </p:spPr>
        <p:txBody>
          <a:bodyPr wrap="square" rtlCol="0">
            <a:spAutoFit/>
          </a:bodyPr>
          <a:lstStyle/>
          <a:p>
            <a:r>
              <a:rPr lang="en-US" sz="1200" b="1" dirty="0" smtClean="0"/>
              <a:t>1 low energy </a:t>
            </a:r>
            <a:endParaRPr lang="en-US" sz="1200" b="1" dirty="0"/>
          </a:p>
        </p:txBody>
      </p:sp>
      <p:sp>
        <p:nvSpPr>
          <p:cNvPr id="9" name="Rectangle 8"/>
          <p:cNvSpPr/>
          <p:nvPr/>
        </p:nvSpPr>
        <p:spPr>
          <a:xfrm>
            <a:off x="34496" y="5620582"/>
            <a:ext cx="6300067" cy="12219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smtClean="0">
              <a:solidFill>
                <a:srgbClr val="0070C0"/>
              </a:solidFill>
            </a:endParaRPr>
          </a:p>
          <a:p>
            <a:r>
              <a:rPr lang="en-US" b="1" dirty="0" smtClean="0">
                <a:solidFill>
                  <a:srgbClr val="0070C0"/>
                </a:solidFill>
              </a:rPr>
              <a:t>**ATP splitting down into </a:t>
            </a:r>
            <a:r>
              <a:rPr lang="en-US" b="1" dirty="0" smtClean="0">
                <a:solidFill>
                  <a:srgbClr val="0070C0"/>
                </a:solidFill>
                <a:sym typeface="Wingdings" panose="05000000000000000000" pitchFamily="2" charset="2"/>
              </a:rPr>
              <a:t> AMP + pyrophosphate</a:t>
            </a:r>
          </a:p>
          <a:p>
            <a:r>
              <a:rPr lang="en-US" b="1" dirty="0" smtClean="0">
                <a:solidFill>
                  <a:srgbClr val="0070C0"/>
                </a:solidFill>
                <a:sym typeface="Wingdings" panose="05000000000000000000" pitchFamily="2" charset="2"/>
              </a:rPr>
              <a:t>Which mean loss of 2 high energy bond</a:t>
            </a:r>
          </a:p>
          <a:p>
            <a:r>
              <a:rPr lang="en-US" b="1" dirty="0" smtClean="0">
                <a:solidFill>
                  <a:srgbClr val="0070C0"/>
                </a:solidFill>
                <a:sym typeface="Wingdings" panose="05000000000000000000" pitchFamily="2" charset="2"/>
              </a:rPr>
              <a:t>**2ATP splitting down into  ADP + phosphate . There is one high energy bond broken down in these molecule</a:t>
            </a:r>
          </a:p>
          <a:p>
            <a:r>
              <a:rPr lang="en-US" b="1" dirty="0" smtClean="0">
                <a:solidFill>
                  <a:srgbClr val="0070C0"/>
                </a:solidFill>
                <a:sym typeface="Wingdings" panose="05000000000000000000" pitchFamily="2" charset="2"/>
              </a:rPr>
              <a:t>* Is the ADP that produce here can be utilize as a source of energy?! NO</a:t>
            </a:r>
          </a:p>
          <a:p>
            <a:pPr algn="ctr"/>
            <a:r>
              <a:rPr lang="en-US" dirty="0" smtClean="0">
                <a:solidFill>
                  <a:srgbClr val="0070C0"/>
                </a:solidFill>
              </a:rPr>
              <a:t> </a:t>
            </a:r>
            <a:endParaRPr lang="en-US" dirty="0">
              <a:solidFill>
                <a:srgbClr val="0070C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8"/>
          <p:cNvSpPr/>
          <p:nvPr/>
        </p:nvSpPr>
        <p:spPr>
          <a:xfrm>
            <a:off x="0" y="20638"/>
            <a:ext cx="9144000" cy="62324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b="1" u="sng" dirty="0">
                <a:solidFill>
                  <a:schemeClr val="dk1"/>
                </a:solidFill>
                <a:latin typeface="Times New Roman"/>
                <a:ea typeface="Times New Roman"/>
                <a:cs typeface="Times New Roman"/>
                <a:sym typeface="Times New Roman"/>
              </a:rPr>
              <a:t>Sources of ATP.</a:t>
            </a:r>
            <a:r>
              <a:rPr lang="en-US" sz="2100" b="1" dirty="0">
                <a:solidFill>
                  <a:schemeClr val="dk1"/>
                </a:solidFill>
                <a:latin typeface="Times New Roman"/>
                <a:ea typeface="Times New Roman"/>
                <a:cs typeface="Times New Roman"/>
                <a:sym typeface="Times New Roman"/>
              </a:rPr>
              <a:t> </a:t>
            </a:r>
            <a:endParaRPr sz="2100"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2100" dirty="0">
                <a:solidFill>
                  <a:schemeClr val="dk1"/>
                </a:solidFill>
                <a:latin typeface="Times New Roman"/>
                <a:ea typeface="Times New Roman"/>
                <a:cs typeface="Times New Roman"/>
                <a:sym typeface="Times New Roman"/>
              </a:rPr>
              <a:t>ATP levels are maintained through several processes: </a:t>
            </a:r>
            <a:endParaRPr sz="2100" dirty="0"/>
          </a:p>
          <a:p>
            <a:pPr marL="0" marR="0" lvl="0" indent="0" algn="l" rtl="0">
              <a:spcBef>
                <a:spcPts val="0"/>
              </a:spcBef>
              <a:spcAft>
                <a:spcPts val="0"/>
              </a:spcAft>
              <a:buNone/>
            </a:pPr>
            <a:r>
              <a:rPr lang="en-US" sz="2100" b="1" dirty="0">
                <a:solidFill>
                  <a:schemeClr val="dk1"/>
                </a:solidFill>
                <a:latin typeface="Times New Roman"/>
                <a:ea typeface="Times New Roman"/>
                <a:cs typeface="Times New Roman"/>
                <a:sym typeface="Times New Roman"/>
              </a:rPr>
              <a:t>1. </a:t>
            </a:r>
            <a:r>
              <a:rPr lang="en-US" sz="2100" b="1" u="sng" dirty="0">
                <a:solidFill>
                  <a:schemeClr val="dk1"/>
                </a:solidFill>
                <a:latin typeface="Times New Roman"/>
                <a:ea typeface="Times New Roman"/>
                <a:cs typeface="Times New Roman"/>
                <a:sym typeface="Times New Roman"/>
              </a:rPr>
              <a:t>Adenylate kinase.</a:t>
            </a:r>
            <a:r>
              <a:rPr lang="en-US" sz="2100" b="1" dirty="0">
                <a:solidFill>
                  <a:schemeClr val="dk1"/>
                </a:solidFill>
                <a:latin typeface="Times New Roman"/>
                <a:ea typeface="Times New Roman"/>
                <a:cs typeface="Times New Roman"/>
                <a:sym typeface="Times New Roman"/>
              </a:rPr>
              <a:t> </a:t>
            </a:r>
            <a:endParaRPr sz="2100" dirty="0"/>
          </a:p>
          <a:p>
            <a:pPr marL="0" marR="0" lvl="0" indent="-133350" algn="l" rtl="0">
              <a:spcBef>
                <a:spcPts val="0"/>
              </a:spcBef>
              <a:spcAft>
                <a:spcPts val="0"/>
              </a:spcAft>
              <a:buClr>
                <a:schemeClr val="dk1"/>
              </a:buClr>
              <a:buSzPts val="2100"/>
              <a:buFont typeface="Times New Roman"/>
              <a:buChar char="-"/>
            </a:pPr>
            <a:r>
              <a:rPr lang="en-US" sz="2100" dirty="0">
                <a:solidFill>
                  <a:schemeClr val="dk1"/>
                </a:solidFill>
                <a:latin typeface="Times New Roman"/>
                <a:ea typeface="Times New Roman"/>
                <a:cs typeface="Times New Roman"/>
                <a:sym typeface="Times New Roman"/>
              </a:rPr>
              <a:t> ATP has two "high-energy" phosphate groups. Splitting off the gamma </a:t>
            </a:r>
            <a:endParaRPr sz="2100" dirty="0"/>
          </a:p>
          <a:p>
            <a:pPr marL="0" marR="0" lvl="0" indent="0" algn="l" rtl="0">
              <a:spcBef>
                <a:spcPts val="0"/>
              </a:spcBef>
              <a:spcAft>
                <a:spcPts val="0"/>
              </a:spcAft>
              <a:buNone/>
            </a:pPr>
            <a:r>
              <a:rPr lang="en-US" sz="2100" dirty="0">
                <a:solidFill>
                  <a:schemeClr val="dk1"/>
                </a:solidFill>
                <a:latin typeface="Times New Roman"/>
                <a:ea typeface="Times New Roman"/>
                <a:cs typeface="Times New Roman"/>
                <a:sym typeface="Times New Roman"/>
              </a:rPr>
              <a:t>  phosphate group of ATP yields ADP and inorganic phosphate. </a:t>
            </a:r>
            <a:endParaRPr sz="2100" dirty="0"/>
          </a:p>
          <a:p>
            <a:pPr marL="0" marR="0" lvl="0" indent="-133350" algn="l" rtl="0">
              <a:spcBef>
                <a:spcPts val="0"/>
              </a:spcBef>
              <a:spcAft>
                <a:spcPts val="0"/>
              </a:spcAft>
              <a:buClr>
                <a:schemeClr val="dk1"/>
              </a:buClr>
              <a:buSzPts val="2100"/>
              <a:buFont typeface="Times New Roman"/>
              <a:buChar char="-"/>
            </a:pPr>
            <a:r>
              <a:rPr lang="en-US" sz="2100" dirty="0">
                <a:solidFill>
                  <a:schemeClr val="dk1"/>
                </a:solidFill>
                <a:latin typeface="Times New Roman"/>
                <a:ea typeface="Times New Roman"/>
                <a:cs typeface="Times New Roman"/>
                <a:sym typeface="Times New Roman"/>
              </a:rPr>
              <a:t> Splitting off both high-energy groups in one step yields AMP and </a:t>
            </a:r>
            <a:endParaRPr sz="2100" dirty="0"/>
          </a:p>
          <a:p>
            <a:pPr marL="0" marR="0" lvl="0" indent="0" algn="l" rtl="0">
              <a:spcBef>
                <a:spcPts val="0"/>
              </a:spcBef>
              <a:spcAft>
                <a:spcPts val="0"/>
              </a:spcAft>
              <a:buNone/>
            </a:pPr>
            <a:r>
              <a:rPr lang="en-US" sz="2100" dirty="0">
                <a:solidFill>
                  <a:schemeClr val="dk1"/>
                </a:solidFill>
                <a:latin typeface="Times New Roman"/>
                <a:ea typeface="Times New Roman"/>
                <a:cs typeface="Times New Roman"/>
                <a:sym typeface="Times New Roman"/>
              </a:rPr>
              <a:t>  inorganic pyrophosphate (</a:t>
            </a:r>
            <a:r>
              <a:rPr lang="en-US" sz="2100" dirty="0" err="1">
                <a:solidFill>
                  <a:schemeClr val="dk1"/>
                </a:solidFill>
                <a:latin typeface="Times New Roman"/>
                <a:ea typeface="Times New Roman"/>
                <a:cs typeface="Times New Roman"/>
                <a:sym typeface="Times New Roman"/>
              </a:rPr>
              <a:t>ppi</a:t>
            </a:r>
            <a:r>
              <a:rPr lang="en-US" sz="2100" dirty="0">
                <a:solidFill>
                  <a:schemeClr val="dk1"/>
                </a:solidFill>
                <a:latin typeface="Times New Roman"/>
                <a:ea typeface="Times New Roman"/>
                <a:cs typeface="Times New Roman"/>
                <a:sym typeface="Times New Roman"/>
              </a:rPr>
              <a:t>). </a:t>
            </a:r>
            <a:r>
              <a:rPr lang="en-US" sz="1800" b="1" dirty="0" smtClean="0">
                <a:solidFill>
                  <a:srgbClr val="0070C0"/>
                </a:solidFill>
                <a:latin typeface="Times New Roman"/>
                <a:ea typeface="Times New Roman"/>
                <a:cs typeface="Times New Roman"/>
                <a:sym typeface="Times New Roman"/>
              </a:rPr>
              <a:t>(loss of 2 high energy bond)</a:t>
            </a:r>
            <a:endParaRPr sz="1800" b="1" dirty="0">
              <a:solidFill>
                <a:srgbClr val="0070C0"/>
              </a:solidFill>
            </a:endParaRPr>
          </a:p>
          <a:p>
            <a:pPr marL="0" marR="0" lvl="0" indent="-133350" algn="l" rtl="0">
              <a:spcBef>
                <a:spcPts val="0"/>
              </a:spcBef>
              <a:spcAft>
                <a:spcPts val="0"/>
              </a:spcAft>
              <a:buClr>
                <a:schemeClr val="dk1"/>
              </a:buClr>
              <a:buSzPts val="2100"/>
              <a:buFont typeface="Times New Roman"/>
              <a:buChar char="-"/>
            </a:pPr>
            <a:r>
              <a:rPr lang="en-US" sz="2100" dirty="0">
                <a:solidFill>
                  <a:schemeClr val="dk1"/>
                </a:solidFill>
                <a:latin typeface="Times New Roman"/>
                <a:ea typeface="Times New Roman"/>
                <a:cs typeface="Times New Roman"/>
                <a:sym typeface="Times New Roman"/>
              </a:rPr>
              <a:t> Adenylate kinase, an enzyme found in all tissues, catalyzes a transfer of </a:t>
            </a:r>
            <a:endParaRPr sz="2100" dirty="0"/>
          </a:p>
          <a:p>
            <a:pPr marL="0" marR="0" lvl="0" indent="0" algn="l" rtl="0">
              <a:spcBef>
                <a:spcPts val="0"/>
              </a:spcBef>
              <a:spcAft>
                <a:spcPts val="0"/>
              </a:spcAft>
              <a:buNone/>
            </a:pPr>
            <a:r>
              <a:rPr lang="en-US" sz="2100" dirty="0">
                <a:solidFill>
                  <a:schemeClr val="dk1"/>
                </a:solidFill>
                <a:latin typeface="Times New Roman"/>
                <a:ea typeface="Times New Roman"/>
                <a:cs typeface="Times New Roman"/>
                <a:sym typeface="Times New Roman"/>
              </a:rPr>
              <a:t>  the energy-rich phosphate bond from one ADP molecule to another, </a:t>
            </a:r>
            <a:endParaRPr sz="2100" dirty="0"/>
          </a:p>
          <a:p>
            <a:pPr marL="0" marR="0" lvl="0" indent="0" algn="l" rtl="0">
              <a:spcBef>
                <a:spcPts val="0"/>
              </a:spcBef>
              <a:spcAft>
                <a:spcPts val="0"/>
              </a:spcAft>
              <a:buNone/>
            </a:pPr>
            <a:r>
              <a:rPr lang="en-US" sz="2100" dirty="0">
                <a:solidFill>
                  <a:schemeClr val="dk1"/>
                </a:solidFill>
                <a:latin typeface="Times New Roman"/>
                <a:ea typeface="Times New Roman"/>
                <a:cs typeface="Times New Roman"/>
                <a:sym typeface="Times New Roman"/>
              </a:rPr>
              <a:t>  giving ATP and AMP. </a:t>
            </a:r>
            <a:endParaRPr sz="2100" dirty="0"/>
          </a:p>
          <a:p>
            <a:pPr marL="0" marR="0" lvl="0" indent="0" algn="l" rtl="0">
              <a:spcBef>
                <a:spcPts val="0"/>
              </a:spcBef>
              <a:spcAft>
                <a:spcPts val="0"/>
              </a:spcAft>
              <a:buNone/>
            </a:pPr>
            <a:r>
              <a:rPr lang="en-US" sz="2100" dirty="0">
                <a:solidFill>
                  <a:schemeClr val="dk1"/>
                </a:solidFill>
                <a:latin typeface="Times New Roman"/>
                <a:ea typeface="Times New Roman"/>
                <a:cs typeface="Times New Roman"/>
                <a:sym typeface="Times New Roman"/>
              </a:rPr>
              <a:t>- The conversion is very rapid in muscle and liver. </a:t>
            </a:r>
            <a:endParaRPr sz="2100" dirty="0"/>
          </a:p>
          <a:p>
            <a:pPr marL="0" marR="0" lvl="0" indent="0" algn="l" rtl="0">
              <a:spcBef>
                <a:spcPts val="0"/>
              </a:spcBef>
              <a:spcAft>
                <a:spcPts val="0"/>
              </a:spcAft>
              <a:buNone/>
            </a:pPr>
            <a:r>
              <a:rPr lang="en-US" sz="2100" b="1" dirty="0">
                <a:solidFill>
                  <a:schemeClr val="dk1"/>
                </a:solidFill>
                <a:latin typeface="Times New Roman"/>
                <a:ea typeface="Times New Roman"/>
                <a:cs typeface="Times New Roman"/>
                <a:sym typeface="Times New Roman"/>
              </a:rPr>
              <a:t>                       2ADP                                ATP + </a:t>
            </a:r>
            <a:r>
              <a:rPr lang="en-US" sz="2100" b="1" dirty="0" smtClean="0">
                <a:solidFill>
                  <a:schemeClr val="dk1"/>
                </a:solidFill>
                <a:latin typeface="Times New Roman"/>
                <a:ea typeface="Times New Roman"/>
                <a:cs typeface="Times New Roman"/>
                <a:sym typeface="Times New Roman"/>
              </a:rPr>
              <a:t>AMP</a:t>
            </a:r>
          </a:p>
          <a:p>
            <a:pPr marL="0" marR="0" lvl="0" indent="0" algn="l" rtl="0">
              <a:spcBef>
                <a:spcPts val="0"/>
              </a:spcBef>
              <a:spcAft>
                <a:spcPts val="0"/>
              </a:spcAft>
              <a:buNone/>
            </a:pPr>
            <a:endParaRPr lang="en-US" sz="2100" b="1"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100" b="1" dirty="0">
              <a:solidFill>
                <a:schemeClr val="dk1"/>
              </a:solidFill>
              <a:latin typeface="Times New Roman"/>
              <a:ea typeface="Times New Roman"/>
              <a:cs typeface="Times New Roman"/>
              <a:sym typeface="Times New Roman"/>
            </a:endParaRPr>
          </a:p>
          <a:p>
            <a:pPr marL="0" marR="0" lvl="0" indent="-133350" algn="l" rtl="0">
              <a:spcBef>
                <a:spcPts val="0"/>
              </a:spcBef>
              <a:spcAft>
                <a:spcPts val="0"/>
              </a:spcAft>
              <a:buClr>
                <a:schemeClr val="dk1"/>
              </a:buClr>
              <a:buSzPts val="2100"/>
              <a:buFont typeface="Times New Roman"/>
              <a:buChar char="-"/>
            </a:pPr>
            <a:r>
              <a:rPr lang="en-US" sz="2100" dirty="0">
                <a:solidFill>
                  <a:schemeClr val="dk1"/>
                </a:solidFill>
                <a:latin typeface="Times New Roman"/>
                <a:ea typeface="Times New Roman"/>
                <a:cs typeface="Times New Roman"/>
                <a:sym typeface="Times New Roman"/>
              </a:rPr>
              <a:t>AMP levels are crucial in adjusting the balance between carbohydrate </a:t>
            </a:r>
            <a:endParaRPr sz="2100" dirty="0"/>
          </a:p>
          <a:p>
            <a:pPr marL="0" marR="0" lvl="0" indent="0" algn="l" rtl="0">
              <a:spcBef>
                <a:spcPts val="0"/>
              </a:spcBef>
              <a:spcAft>
                <a:spcPts val="0"/>
              </a:spcAft>
              <a:buNone/>
            </a:pPr>
            <a:r>
              <a:rPr lang="en-US" sz="2100" dirty="0">
                <a:solidFill>
                  <a:schemeClr val="dk1"/>
                </a:solidFill>
                <a:latin typeface="Times New Roman"/>
                <a:ea typeface="Times New Roman"/>
                <a:cs typeface="Times New Roman"/>
                <a:sym typeface="Times New Roman"/>
              </a:rPr>
              <a:t>  and fatty acid metabolism in varying physiological situations. </a:t>
            </a:r>
            <a:endParaRPr sz="2100" dirty="0"/>
          </a:p>
          <a:p>
            <a:pPr marL="0" marR="0" lvl="0" indent="0" algn="l" rtl="0">
              <a:spcBef>
                <a:spcPts val="0"/>
              </a:spcBef>
              <a:spcAft>
                <a:spcPts val="0"/>
              </a:spcAft>
              <a:buNone/>
            </a:pPr>
            <a:r>
              <a:rPr lang="en-US" sz="2100" dirty="0">
                <a:solidFill>
                  <a:schemeClr val="dk1"/>
                </a:solidFill>
                <a:latin typeface="Times New Roman"/>
                <a:ea typeface="Times New Roman"/>
                <a:cs typeface="Times New Roman"/>
                <a:sym typeface="Times New Roman"/>
              </a:rPr>
              <a:t>- AMP is an active intracellular signal substance.</a:t>
            </a:r>
            <a:endParaRPr sz="2100" dirty="0"/>
          </a:p>
          <a:p>
            <a:pPr marL="0" marR="0" lvl="0" indent="-133350" algn="l" rtl="0">
              <a:spcBef>
                <a:spcPts val="0"/>
              </a:spcBef>
              <a:spcAft>
                <a:spcPts val="0"/>
              </a:spcAft>
              <a:buClr>
                <a:schemeClr val="dk1"/>
              </a:buClr>
              <a:buSzPts val="2100"/>
              <a:buFont typeface="Times New Roman"/>
              <a:buChar char="-"/>
            </a:pPr>
            <a:r>
              <a:rPr lang="en-US" sz="2100" dirty="0">
                <a:solidFill>
                  <a:schemeClr val="dk1"/>
                </a:solidFill>
                <a:latin typeface="Times New Roman"/>
                <a:ea typeface="Times New Roman"/>
                <a:cs typeface="Times New Roman"/>
                <a:sym typeface="Times New Roman"/>
              </a:rPr>
              <a:t>AMP is also an activator of glycogen mobilization and, therefore, sugar </a:t>
            </a:r>
            <a:endParaRPr sz="2100" dirty="0"/>
          </a:p>
          <a:p>
            <a:pPr marL="0" marR="0" lvl="0" indent="0" algn="l" rtl="0">
              <a:spcBef>
                <a:spcPts val="0"/>
              </a:spcBef>
              <a:spcAft>
                <a:spcPts val="0"/>
              </a:spcAft>
              <a:buNone/>
            </a:pPr>
            <a:r>
              <a:rPr lang="en-US" sz="2100" dirty="0">
                <a:solidFill>
                  <a:schemeClr val="dk1"/>
                </a:solidFill>
                <a:latin typeface="Times New Roman"/>
                <a:ea typeface="Times New Roman"/>
                <a:cs typeface="Times New Roman"/>
                <a:sym typeface="Times New Roman"/>
              </a:rPr>
              <a:t>  metabolism.</a:t>
            </a:r>
            <a:endParaRPr sz="2100" dirty="0">
              <a:solidFill>
                <a:schemeClr val="dk1"/>
              </a:solidFill>
              <a:latin typeface="Arial"/>
              <a:ea typeface="Arial"/>
              <a:cs typeface="Arial"/>
              <a:sym typeface="Arial"/>
            </a:endParaRPr>
          </a:p>
        </p:txBody>
      </p:sp>
      <p:sp>
        <p:nvSpPr>
          <p:cNvPr id="2" name="Rectangle 1"/>
          <p:cNvSpPr/>
          <p:nvPr/>
        </p:nvSpPr>
        <p:spPr>
          <a:xfrm>
            <a:off x="200025" y="3914775"/>
            <a:ext cx="5476875" cy="5810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0070C0"/>
                </a:solidFill>
              </a:rPr>
              <a:t>(1) ADP: use as phosphate group and energy donor </a:t>
            </a:r>
          </a:p>
          <a:p>
            <a:pPr algn="ctr"/>
            <a:r>
              <a:rPr lang="en-US" sz="1600" b="1" dirty="0" smtClean="0">
                <a:solidFill>
                  <a:srgbClr val="0070C0"/>
                </a:solidFill>
              </a:rPr>
              <a:t>(2) ADP: use as phosphate group and energy acceptor</a:t>
            </a:r>
            <a:r>
              <a:rPr lang="en-US" dirty="0" smtClean="0">
                <a:solidFill>
                  <a:srgbClr val="0070C0"/>
                </a:solidFill>
              </a:rPr>
              <a:t> </a:t>
            </a:r>
            <a:endParaRPr lang="en-US" dirty="0">
              <a:solidFill>
                <a:srgbClr val="0070C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9"/>
          <p:cNvSpPr/>
          <p:nvPr/>
        </p:nvSpPr>
        <p:spPr>
          <a:xfrm>
            <a:off x="0" y="0"/>
            <a:ext cx="9144000" cy="567843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300" b="1" dirty="0">
                <a:solidFill>
                  <a:schemeClr val="dk1"/>
                </a:solidFill>
                <a:latin typeface="Times New Roman"/>
                <a:ea typeface="Times New Roman"/>
                <a:cs typeface="Times New Roman"/>
                <a:sym typeface="Times New Roman"/>
              </a:rPr>
              <a:t>2. </a:t>
            </a:r>
            <a:r>
              <a:rPr lang="en-US" sz="2300" b="1" u="sng" dirty="0">
                <a:solidFill>
                  <a:schemeClr val="dk1"/>
                </a:solidFill>
                <a:latin typeface="Times New Roman"/>
                <a:ea typeface="Times New Roman"/>
                <a:cs typeface="Times New Roman"/>
                <a:sym typeface="Times New Roman"/>
              </a:rPr>
              <a:t>Creatine Phosphokinase / Phosphocreatine</a:t>
            </a:r>
            <a:r>
              <a:rPr lang="en-US" sz="2300" b="1" dirty="0" smtClean="0">
                <a:solidFill>
                  <a:schemeClr val="dk1"/>
                </a:solidFill>
                <a:latin typeface="Times New Roman"/>
                <a:ea typeface="Times New Roman"/>
                <a:cs typeface="Times New Roman"/>
                <a:sym typeface="Times New Roman"/>
              </a:rPr>
              <a:t>. </a:t>
            </a:r>
            <a:r>
              <a:rPr lang="en-US" sz="1800" b="1" dirty="0" smtClean="0">
                <a:solidFill>
                  <a:srgbClr val="0070C0"/>
                </a:solidFill>
                <a:latin typeface="Times New Roman"/>
                <a:ea typeface="Times New Roman"/>
                <a:cs typeface="Times New Roman"/>
                <a:sym typeface="Times New Roman"/>
              </a:rPr>
              <a:t>(Fastest source of energy)</a:t>
            </a:r>
          </a:p>
          <a:p>
            <a:pPr marL="0" marR="0" lvl="0" indent="0" algn="l" rtl="0">
              <a:spcBef>
                <a:spcPts val="0"/>
              </a:spcBef>
              <a:spcAft>
                <a:spcPts val="0"/>
              </a:spcAft>
              <a:buNone/>
            </a:pPr>
            <a:r>
              <a:rPr lang="en-US" sz="1800" b="1" dirty="0" smtClean="0">
                <a:solidFill>
                  <a:srgbClr val="0070C0"/>
                </a:solidFill>
                <a:latin typeface="Times New Roman"/>
                <a:ea typeface="Times New Roman"/>
                <a:cs typeface="Times New Roman"/>
                <a:sym typeface="Times New Roman"/>
              </a:rPr>
              <a:t>- Used during explosive or maximal intensity of muscular exercise </a:t>
            </a:r>
            <a:endParaRPr sz="1800" b="1" dirty="0">
              <a:solidFill>
                <a:srgbClr val="0070C0"/>
              </a:solidFill>
              <a:latin typeface="Times New Roman"/>
              <a:ea typeface="Times New Roman"/>
              <a:cs typeface="Times New Roman"/>
              <a:sym typeface="Times New Roman"/>
            </a:endParaRPr>
          </a:p>
          <a:p>
            <a:pPr marL="0" marR="0" lvl="0" indent="-146050" algn="l" rtl="0">
              <a:spcBef>
                <a:spcPts val="0"/>
              </a:spcBef>
              <a:spcAft>
                <a:spcPts val="0"/>
              </a:spcAft>
              <a:buClr>
                <a:schemeClr val="dk1"/>
              </a:buClr>
              <a:buSzPts val="2300"/>
              <a:buFont typeface="Times New Roman"/>
              <a:buChar char="-"/>
            </a:pPr>
            <a:r>
              <a:rPr lang="en-US" sz="2300" dirty="0">
                <a:solidFill>
                  <a:schemeClr val="dk1"/>
                </a:solidFill>
                <a:latin typeface="Times New Roman"/>
                <a:ea typeface="Times New Roman"/>
                <a:cs typeface="Times New Roman"/>
                <a:sym typeface="Times New Roman"/>
              </a:rPr>
              <a:t> Most of our body tissues contain phosphocreatine at </a:t>
            </a:r>
            <a:endParaRPr sz="2300" dirty="0"/>
          </a:p>
          <a:p>
            <a:pPr marL="0" marR="0" lvl="0" indent="0" algn="l" rtl="0">
              <a:spcBef>
                <a:spcPts val="0"/>
              </a:spcBef>
              <a:spcAft>
                <a:spcPts val="0"/>
              </a:spcAft>
              <a:buNone/>
            </a:pPr>
            <a:r>
              <a:rPr lang="en-US" sz="2300" dirty="0">
                <a:solidFill>
                  <a:schemeClr val="dk1"/>
                </a:solidFill>
                <a:latin typeface="Times New Roman"/>
                <a:ea typeface="Times New Roman"/>
                <a:cs typeface="Times New Roman"/>
                <a:sym typeface="Times New Roman"/>
              </a:rPr>
              <a:t>  concentrations approximately three times that of ATP. </a:t>
            </a:r>
            <a:endParaRPr sz="2300" dirty="0"/>
          </a:p>
          <a:p>
            <a:pPr marL="0" marR="0" lvl="0" indent="0" algn="l" rtl="0">
              <a:spcBef>
                <a:spcPts val="0"/>
              </a:spcBef>
              <a:spcAft>
                <a:spcPts val="0"/>
              </a:spcAft>
              <a:buNone/>
            </a:pPr>
            <a:r>
              <a:rPr lang="en-US" sz="2300" dirty="0">
                <a:solidFill>
                  <a:schemeClr val="dk1"/>
                </a:solidFill>
                <a:latin typeface="Times New Roman"/>
                <a:ea typeface="Times New Roman"/>
                <a:cs typeface="Times New Roman"/>
                <a:sym typeface="Times New Roman"/>
              </a:rPr>
              <a:t>- Phosphocreatine is a reserve source of high-energy phosphate. </a:t>
            </a:r>
            <a:endParaRPr sz="2300" dirty="0"/>
          </a:p>
          <a:p>
            <a:pPr marL="0" marR="0" lvl="0" indent="-146050" algn="l" rtl="0">
              <a:spcBef>
                <a:spcPts val="0"/>
              </a:spcBef>
              <a:spcAft>
                <a:spcPts val="0"/>
              </a:spcAft>
              <a:buClr>
                <a:schemeClr val="dk1"/>
              </a:buClr>
              <a:buSzPts val="2300"/>
              <a:buFont typeface="Times New Roman"/>
              <a:buChar char="-"/>
            </a:pPr>
            <a:r>
              <a:rPr lang="en-US" sz="2300" dirty="0">
                <a:solidFill>
                  <a:schemeClr val="dk1"/>
                </a:solidFill>
                <a:latin typeface="Times New Roman"/>
                <a:ea typeface="Times New Roman"/>
                <a:cs typeface="Times New Roman"/>
                <a:sym typeface="Times New Roman"/>
              </a:rPr>
              <a:t>This reserve can be transferred to ADP, thus forming ATP to </a:t>
            </a:r>
            <a:endParaRPr sz="2300" dirty="0"/>
          </a:p>
          <a:p>
            <a:pPr marL="0" marR="0" lvl="0" indent="0" algn="l" rtl="0">
              <a:spcBef>
                <a:spcPts val="0"/>
              </a:spcBef>
              <a:spcAft>
                <a:spcPts val="0"/>
              </a:spcAft>
              <a:buNone/>
            </a:pPr>
            <a:r>
              <a:rPr lang="en-US" sz="2300" dirty="0">
                <a:solidFill>
                  <a:schemeClr val="dk1"/>
                </a:solidFill>
                <a:latin typeface="Times New Roman"/>
                <a:ea typeface="Times New Roman"/>
                <a:cs typeface="Times New Roman"/>
                <a:sym typeface="Times New Roman"/>
              </a:rPr>
              <a:t>  replace that used by working muscle. </a:t>
            </a:r>
            <a:endParaRPr sz="2300" dirty="0"/>
          </a:p>
          <a:p>
            <a:pPr marL="0" marR="0" lvl="0" indent="-146050" algn="l" rtl="0">
              <a:spcBef>
                <a:spcPts val="0"/>
              </a:spcBef>
              <a:spcAft>
                <a:spcPts val="0"/>
              </a:spcAft>
              <a:buClr>
                <a:schemeClr val="dk1"/>
              </a:buClr>
              <a:buSzPts val="2300"/>
              <a:buFont typeface="Times New Roman"/>
              <a:buChar char="-"/>
            </a:pPr>
            <a:r>
              <a:rPr lang="en-US" sz="2300" dirty="0">
                <a:solidFill>
                  <a:schemeClr val="dk1"/>
                </a:solidFill>
                <a:latin typeface="Times New Roman"/>
                <a:ea typeface="Times New Roman"/>
                <a:cs typeface="Times New Roman"/>
                <a:sym typeface="Times New Roman"/>
              </a:rPr>
              <a:t>While the creatine phosphokinase reaction is the most rapid ATP-</a:t>
            </a:r>
            <a:endParaRPr sz="2300" dirty="0"/>
          </a:p>
          <a:p>
            <a:pPr marL="0" marR="0" lvl="0" indent="0" algn="l" rtl="0">
              <a:spcBef>
                <a:spcPts val="0"/>
              </a:spcBef>
              <a:spcAft>
                <a:spcPts val="0"/>
              </a:spcAft>
              <a:buNone/>
            </a:pPr>
            <a:r>
              <a:rPr lang="en-US" sz="2300" dirty="0">
                <a:solidFill>
                  <a:schemeClr val="dk1"/>
                </a:solidFill>
                <a:latin typeface="Times New Roman"/>
                <a:ea typeface="Times New Roman"/>
                <a:cs typeface="Times New Roman"/>
                <a:sym typeface="Times New Roman"/>
              </a:rPr>
              <a:t>  yielding reaction we possess, the amount of ATP which is </a:t>
            </a:r>
            <a:endParaRPr sz="2300" dirty="0"/>
          </a:p>
          <a:p>
            <a:pPr marL="0" marR="0" lvl="0" indent="0" algn="l" rtl="0">
              <a:spcBef>
                <a:spcPts val="0"/>
              </a:spcBef>
              <a:spcAft>
                <a:spcPts val="0"/>
              </a:spcAft>
              <a:buNone/>
            </a:pPr>
            <a:r>
              <a:rPr lang="en-US" sz="2300" dirty="0">
                <a:solidFill>
                  <a:schemeClr val="dk1"/>
                </a:solidFill>
                <a:latin typeface="Times New Roman"/>
                <a:ea typeface="Times New Roman"/>
                <a:cs typeface="Times New Roman"/>
                <a:sym typeface="Times New Roman"/>
              </a:rPr>
              <a:t>  produced is quite small. </a:t>
            </a:r>
            <a:endParaRPr sz="2300" dirty="0"/>
          </a:p>
          <a:p>
            <a:pPr marL="0" marR="0" lvl="0" indent="0" algn="l" rtl="0">
              <a:spcBef>
                <a:spcPts val="0"/>
              </a:spcBef>
              <a:spcAft>
                <a:spcPts val="0"/>
              </a:spcAft>
              <a:buNone/>
            </a:pPr>
            <a:r>
              <a:rPr lang="en-US" sz="2300" dirty="0">
                <a:solidFill>
                  <a:schemeClr val="dk1"/>
                </a:solidFill>
                <a:latin typeface="Times New Roman"/>
                <a:ea typeface="Times New Roman"/>
                <a:cs typeface="Times New Roman"/>
                <a:sym typeface="Times New Roman"/>
              </a:rPr>
              <a:t>- Muscle tissues have about 5 </a:t>
            </a:r>
            <a:r>
              <a:rPr lang="en-US" sz="2300" dirty="0" err="1">
                <a:solidFill>
                  <a:schemeClr val="dk1"/>
                </a:solidFill>
                <a:latin typeface="Times New Roman"/>
                <a:ea typeface="Times New Roman"/>
                <a:cs typeface="Times New Roman"/>
                <a:sym typeface="Times New Roman"/>
              </a:rPr>
              <a:t>mmol</a:t>
            </a:r>
            <a:r>
              <a:rPr lang="en-US" sz="2300" dirty="0">
                <a:solidFill>
                  <a:schemeClr val="dk1"/>
                </a:solidFill>
                <a:latin typeface="Times New Roman"/>
                <a:ea typeface="Times New Roman"/>
                <a:cs typeface="Times New Roman"/>
                <a:sym typeface="Times New Roman"/>
              </a:rPr>
              <a:t>/l ATP and approximately 17-</a:t>
            </a:r>
            <a:br>
              <a:rPr lang="en-US" sz="2300" dirty="0">
                <a:solidFill>
                  <a:schemeClr val="dk1"/>
                </a:solidFill>
                <a:latin typeface="Times New Roman"/>
                <a:ea typeface="Times New Roman"/>
                <a:cs typeface="Times New Roman"/>
                <a:sym typeface="Times New Roman"/>
              </a:rPr>
            </a:br>
            <a:r>
              <a:rPr lang="en-US" sz="2300" dirty="0">
                <a:solidFill>
                  <a:schemeClr val="dk1"/>
                </a:solidFill>
                <a:latin typeface="Times New Roman"/>
                <a:ea typeface="Times New Roman"/>
                <a:cs typeface="Times New Roman"/>
                <a:sym typeface="Times New Roman"/>
              </a:rPr>
              <a:t>  20 </a:t>
            </a:r>
            <a:r>
              <a:rPr lang="en-US" sz="2300" dirty="0" err="1">
                <a:solidFill>
                  <a:schemeClr val="dk1"/>
                </a:solidFill>
                <a:latin typeface="Times New Roman"/>
                <a:ea typeface="Times New Roman"/>
                <a:cs typeface="Times New Roman"/>
                <a:sym typeface="Times New Roman"/>
              </a:rPr>
              <a:t>mmol</a:t>
            </a:r>
            <a:r>
              <a:rPr lang="en-US" sz="2300" dirty="0">
                <a:solidFill>
                  <a:schemeClr val="dk1"/>
                </a:solidFill>
                <a:latin typeface="Times New Roman"/>
                <a:ea typeface="Times New Roman"/>
                <a:cs typeface="Times New Roman"/>
                <a:sym typeface="Times New Roman"/>
              </a:rPr>
              <a:t>/l of creatine phosphate. </a:t>
            </a:r>
            <a:endParaRPr sz="2300" dirty="0"/>
          </a:p>
          <a:p>
            <a:pPr marL="0" marR="0" lvl="0" indent="-146050" algn="l" rtl="0">
              <a:spcBef>
                <a:spcPts val="0"/>
              </a:spcBef>
              <a:spcAft>
                <a:spcPts val="0"/>
              </a:spcAft>
              <a:buClr>
                <a:schemeClr val="dk1"/>
              </a:buClr>
              <a:buSzPts val="2300"/>
              <a:buFont typeface="Times New Roman"/>
              <a:buChar char="-"/>
            </a:pPr>
            <a:r>
              <a:rPr lang="en-US" sz="2300" dirty="0">
                <a:solidFill>
                  <a:schemeClr val="dk1"/>
                </a:solidFill>
                <a:latin typeface="Times New Roman"/>
                <a:ea typeface="Times New Roman"/>
                <a:cs typeface="Times New Roman"/>
                <a:sym typeface="Times New Roman"/>
              </a:rPr>
              <a:t> Under extreme work (sprinting, for example) the phosphocreatine </a:t>
            </a:r>
            <a:endParaRPr sz="2300" dirty="0"/>
          </a:p>
          <a:p>
            <a:pPr marL="0" marR="0" lvl="0" indent="0" algn="l" rtl="0">
              <a:spcBef>
                <a:spcPts val="0"/>
              </a:spcBef>
              <a:spcAft>
                <a:spcPts val="0"/>
              </a:spcAft>
              <a:buNone/>
            </a:pPr>
            <a:r>
              <a:rPr lang="en-US" sz="2300" dirty="0">
                <a:solidFill>
                  <a:schemeClr val="dk1"/>
                </a:solidFill>
                <a:latin typeface="Times New Roman"/>
                <a:ea typeface="Times New Roman"/>
                <a:cs typeface="Times New Roman"/>
                <a:sym typeface="Times New Roman"/>
              </a:rPr>
              <a:t>  reserves are used up in about 30-40 seconds. </a:t>
            </a:r>
            <a:endParaRPr sz="2300" dirty="0"/>
          </a:p>
          <a:p>
            <a:pPr marL="0" marR="0" lvl="0" indent="-146050" algn="l" rtl="0">
              <a:spcBef>
                <a:spcPts val="0"/>
              </a:spcBef>
              <a:spcAft>
                <a:spcPts val="0"/>
              </a:spcAft>
              <a:buClr>
                <a:schemeClr val="dk1"/>
              </a:buClr>
              <a:buSzPts val="2300"/>
              <a:buFont typeface="Times New Roman"/>
              <a:buChar char="-"/>
            </a:pPr>
            <a:r>
              <a:rPr lang="en-US" sz="2300" dirty="0">
                <a:solidFill>
                  <a:schemeClr val="dk1"/>
                </a:solidFill>
                <a:latin typeface="Times New Roman"/>
                <a:ea typeface="Times New Roman"/>
                <a:cs typeface="Times New Roman"/>
                <a:sym typeface="Times New Roman"/>
              </a:rPr>
              <a:t> However, "seconds do count" in sport. During those few seconds </a:t>
            </a:r>
            <a:endParaRPr sz="2300" dirty="0"/>
          </a:p>
          <a:p>
            <a:pPr marL="0" marR="0" lvl="0" indent="0" algn="l" rtl="0">
              <a:spcBef>
                <a:spcPts val="0"/>
              </a:spcBef>
              <a:spcAft>
                <a:spcPts val="0"/>
              </a:spcAft>
              <a:buNone/>
            </a:pPr>
            <a:r>
              <a:rPr lang="en-US" sz="2300" dirty="0">
                <a:solidFill>
                  <a:schemeClr val="dk1"/>
                </a:solidFill>
                <a:latin typeface="Times New Roman"/>
                <a:ea typeface="Times New Roman"/>
                <a:cs typeface="Times New Roman"/>
                <a:sym typeface="Times New Roman"/>
              </a:rPr>
              <a:t>  muscles can and do work with "explosive force". </a:t>
            </a:r>
            <a:endParaRPr sz="23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20" descr="T10343-001-001"/>
          <p:cNvPicPr preferRelativeResize="0"/>
          <p:nvPr/>
        </p:nvPicPr>
        <p:blipFill rotWithShape="1">
          <a:blip r:embed="rId3">
            <a:alphaModFix/>
          </a:blip>
          <a:srcRect/>
          <a:stretch/>
        </p:blipFill>
        <p:spPr>
          <a:xfrm>
            <a:off x="304800" y="92075"/>
            <a:ext cx="8534400" cy="4022725"/>
          </a:xfrm>
          <a:prstGeom prst="rect">
            <a:avLst/>
          </a:prstGeom>
          <a:noFill/>
          <a:ln>
            <a:noFill/>
          </a:ln>
        </p:spPr>
      </p:pic>
      <p:pic>
        <p:nvPicPr>
          <p:cNvPr id="196" name="Google Shape;196;p20"/>
          <p:cNvPicPr preferRelativeResize="0"/>
          <p:nvPr/>
        </p:nvPicPr>
        <p:blipFill rotWithShape="1">
          <a:blip r:embed="rId4">
            <a:alphaModFix/>
          </a:blip>
          <a:srcRect/>
          <a:stretch/>
        </p:blipFill>
        <p:spPr>
          <a:xfrm>
            <a:off x="457200" y="3043238"/>
            <a:ext cx="8686800" cy="3505200"/>
          </a:xfrm>
          <a:prstGeom prst="rect">
            <a:avLst/>
          </a:prstGeom>
          <a:noFill/>
          <a:ln>
            <a:noFill/>
          </a:ln>
        </p:spPr>
      </p:pic>
      <p:sp>
        <p:nvSpPr>
          <p:cNvPr id="2" name="Rectangle 1"/>
          <p:cNvSpPr/>
          <p:nvPr/>
        </p:nvSpPr>
        <p:spPr>
          <a:xfrm>
            <a:off x="6638925" y="5405437"/>
            <a:ext cx="2085975" cy="6381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rgbClr val="0070C0"/>
                </a:solidFill>
              </a:rPr>
              <a:t>           :storage form in the muscle </a:t>
            </a:r>
            <a:endParaRPr lang="en-US" sz="1600" b="1" dirty="0">
              <a:solidFill>
                <a:srgbClr val="0070C0"/>
              </a:solidFill>
            </a:endParaRPr>
          </a:p>
        </p:txBody>
      </p:sp>
      <p:sp>
        <p:nvSpPr>
          <p:cNvPr id="3" name="Rectangle 2"/>
          <p:cNvSpPr/>
          <p:nvPr/>
        </p:nvSpPr>
        <p:spPr>
          <a:xfrm>
            <a:off x="0" y="5686425"/>
            <a:ext cx="5095875" cy="11715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rgbClr val="0070C0"/>
                </a:solidFill>
              </a:rPr>
              <a:t>Glycolytic system (fast)</a:t>
            </a:r>
            <a:r>
              <a:rPr lang="en-US" sz="1600" b="1" dirty="0" smtClean="0">
                <a:solidFill>
                  <a:srgbClr val="0070C0"/>
                </a:solidFill>
                <a:sym typeface="Wingdings" panose="05000000000000000000" pitchFamily="2" charset="2"/>
              </a:rPr>
              <a:t> because the creatine phosphate already complete depletion</a:t>
            </a:r>
          </a:p>
          <a:p>
            <a:r>
              <a:rPr lang="en-US" sz="1600" b="1" dirty="0" smtClean="0">
                <a:solidFill>
                  <a:srgbClr val="0070C0"/>
                </a:solidFill>
                <a:sym typeface="Wingdings" panose="05000000000000000000" pitchFamily="2" charset="2"/>
              </a:rPr>
              <a:t>  </a:t>
            </a:r>
            <a:endParaRPr lang="en-US" sz="1600" b="1" dirty="0">
              <a:solidFill>
                <a:srgbClr val="0070C0"/>
              </a:solidFill>
            </a:endParaRPr>
          </a:p>
        </p:txBody>
      </p:sp>
      <p:sp>
        <p:nvSpPr>
          <p:cNvPr id="4" name="TextBox 3"/>
          <p:cNvSpPr txBox="1"/>
          <p:nvPr/>
        </p:nvSpPr>
        <p:spPr>
          <a:xfrm>
            <a:off x="2143125" y="2647950"/>
            <a:ext cx="981359" cy="307777"/>
          </a:xfrm>
          <a:prstGeom prst="rect">
            <a:avLst/>
          </a:prstGeom>
          <a:noFill/>
        </p:spPr>
        <p:txBody>
          <a:bodyPr wrap="none" rtlCol="0">
            <a:spAutoFit/>
          </a:bodyPr>
          <a:lstStyle/>
          <a:p>
            <a:r>
              <a:rPr lang="en-US" b="1" dirty="0" smtClean="0">
                <a:solidFill>
                  <a:srgbClr val="0070C0"/>
                </a:solidFill>
              </a:rPr>
              <a:t>Only ETS</a:t>
            </a:r>
            <a:endParaRPr lang="en-US" b="1" dirty="0">
              <a:solidFill>
                <a:srgbClr val="0070C0"/>
              </a:solidFill>
            </a:endParaRPr>
          </a:p>
        </p:txBody>
      </p:sp>
      <p:sp>
        <p:nvSpPr>
          <p:cNvPr id="5" name="Rectangle 4"/>
          <p:cNvSpPr/>
          <p:nvPr/>
        </p:nvSpPr>
        <p:spPr>
          <a:xfrm>
            <a:off x="4743449" y="2524125"/>
            <a:ext cx="1643063" cy="4316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rPr>
              <a:t>Starting to utilize of activity of ETS </a:t>
            </a:r>
            <a:endParaRPr lang="en-US" b="1" dirty="0">
              <a:solidFill>
                <a:srgbClr val="0070C0"/>
              </a:solidFill>
            </a:endParaRPr>
          </a:p>
        </p:txBody>
      </p:sp>
      <p:cxnSp>
        <p:nvCxnSpPr>
          <p:cNvPr id="7" name="Straight Arrow Connector 6"/>
          <p:cNvCxnSpPr/>
          <p:nvPr/>
        </p:nvCxnSpPr>
        <p:spPr>
          <a:xfrm>
            <a:off x="4962809" y="2390775"/>
            <a:ext cx="304516" cy="12382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p21" descr="B10164-001-003"/>
          <p:cNvPicPr preferRelativeResize="0"/>
          <p:nvPr/>
        </p:nvPicPr>
        <p:blipFill rotWithShape="1">
          <a:blip r:embed="rId3">
            <a:alphaModFix/>
          </a:blip>
          <a:srcRect/>
          <a:stretch/>
        </p:blipFill>
        <p:spPr>
          <a:xfrm>
            <a:off x="0" y="0"/>
            <a:ext cx="8305800" cy="6350000"/>
          </a:xfrm>
          <a:prstGeom prst="rect">
            <a:avLst/>
          </a:prstGeom>
          <a:noFill/>
          <a:ln>
            <a:noFill/>
          </a:ln>
        </p:spPr>
      </p:pic>
      <p:sp>
        <p:nvSpPr>
          <p:cNvPr id="2" name="TextBox 1"/>
          <p:cNvSpPr txBox="1"/>
          <p:nvPr/>
        </p:nvSpPr>
        <p:spPr>
          <a:xfrm>
            <a:off x="5381625" y="2143125"/>
            <a:ext cx="708848" cy="338554"/>
          </a:xfrm>
          <a:prstGeom prst="rect">
            <a:avLst/>
          </a:prstGeom>
          <a:noFill/>
        </p:spPr>
        <p:txBody>
          <a:bodyPr wrap="none" rtlCol="0">
            <a:spAutoFit/>
          </a:bodyPr>
          <a:lstStyle/>
          <a:p>
            <a:r>
              <a:rPr lang="en-US" sz="1600" b="1" dirty="0" smtClean="0"/>
              <a:t>5-10s</a:t>
            </a:r>
            <a:endParaRPr lang="en-US" b="1" dirty="0"/>
          </a:p>
        </p:txBody>
      </p:sp>
      <p:sp>
        <p:nvSpPr>
          <p:cNvPr id="3" name="TextBox 2"/>
          <p:cNvSpPr txBox="1"/>
          <p:nvPr/>
        </p:nvSpPr>
        <p:spPr>
          <a:xfrm>
            <a:off x="4152900" y="5581650"/>
            <a:ext cx="3512500" cy="307777"/>
          </a:xfrm>
          <a:prstGeom prst="rect">
            <a:avLst/>
          </a:prstGeom>
          <a:noFill/>
        </p:spPr>
        <p:txBody>
          <a:bodyPr wrap="none" rtlCol="0">
            <a:spAutoFit/>
          </a:bodyPr>
          <a:lstStyle/>
          <a:p>
            <a:r>
              <a:rPr lang="en-US" b="1" dirty="0" smtClean="0"/>
              <a:t>Because it the fastest source of energy</a:t>
            </a:r>
            <a:endParaRPr lang="en-US"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2"/>
          <p:cNvSpPr/>
          <p:nvPr/>
        </p:nvSpPr>
        <p:spPr>
          <a:xfrm>
            <a:off x="0" y="0"/>
            <a:ext cx="9144000" cy="67405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chemeClr val="dk1"/>
                </a:solidFill>
                <a:latin typeface="Times New Roman"/>
                <a:ea typeface="Times New Roman"/>
                <a:cs typeface="Times New Roman"/>
                <a:sym typeface="Times New Roman"/>
              </a:rPr>
              <a:t>3. </a:t>
            </a:r>
            <a:r>
              <a:rPr lang="en-US" sz="2000" b="1" u="sng" dirty="0">
                <a:solidFill>
                  <a:schemeClr val="dk1"/>
                </a:solidFill>
                <a:latin typeface="Times New Roman"/>
                <a:ea typeface="Times New Roman"/>
                <a:cs typeface="Times New Roman"/>
                <a:sym typeface="Times New Roman"/>
              </a:rPr>
              <a:t>Anaerobic Metabolism.</a:t>
            </a:r>
            <a:r>
              <a:rPr lang="en-US" sz="2000" b="1" dirty="0">
                <a:solidFill>
                  <a:schemeClr val="dk1"/>
                </a:solidFill>
                <a:latin typeface="Times New Roman"/>
                <a:ea typeface="Times New Roman"/>
                <a:cs typeface="Times New Roman"/>
                <a:sym typeface="Times New Roman"/>
              </a:rPr>
              <a:t> </a:t>
            </a:r>
            <a:endParaRPr sz="2000" dirty="0">
              <a:solidFill>
                <a:schemeClr val="dk1"/>
              </a:solidFill>
              <a:latin typeface="Times New Roman"/>
              <a:ea typeface="Times New Roman"/>
              <a:cs typeface="Times New Roman"/>
              <a:sym typeface="Times New Roman"/>
            </a:endParaRPr>
          </a:p>
          <a:p>
            <a:pPr marL="0" marR="0" lvl="0" indent="-127000" algn="l" rtl="0">
              <a:spcBef>
                <a:spcPts val="0"/>
              </a:spcBef>
              <a:spcAft>
                <a:spcPts val="0"/>
              </a:spcAft>
              <a:buClr>
                <a:schemeClr val="dk1"/>
              </a:buClr>
              <a:buSzPts val="2000"/>
              <a:buFont typeface="Times New Roman"/>
              <a:buChar char="-"/>
            </a:pPr>
            <a:r>
              <a:rPr lang="en-US" sz="2000" dirty="0">
                <a:solidFill>
                  <a:schemeClr val="dk1"/>
                </a:solidFill>
                <a:latin typeface="Times New Roman"/>
                <a:ea typeface="Times New Roman"/>
                <a:cs typeface="Times New Roman"/>
                <a:sym typeface="Times New Roman"/>
              </a:rPr>
              <a:t> In "second place" in the ATP-synthesis race (after phosphocreatine) </a:t>
            </a:r>
            <a:endParaRPr sz="2000" dirty="0"/>
          </a:p>
          <a:p>
            <a:pPr marL="0" marR="0" lvl="0" indent="0" algn="l" rtl="0">
              <a:spcBef>
                <a:spcPts val="0"/>
              </a:spcBef>
              <a:spcAft>
                <a:spcPts val="0"/>
              </a:spcAft>
              <a:buNone/>
            </a:pPr>
            <a:r>
              <a:rPr lang="en-US" sz="2000" dirty="0">
                <a:solidFill>
                  <a:schemeClr val="dk1"/>
                </a:solidFill>
                <a:latin typeface="Times New Roman"/>
                <a:ea typeface="Times New Roman"/>
                <a:cs typeface="Times New Roman"/>
                <a:sym typeface="Times New Roman"/>
              </a:rPr>
              <a:t>  comes ATP synthesis coupled to anaerobic metabolism. </a:t>
            </a:r>
            <a:endParaRPr sz="2000" dirty="0"/>
          </a:p>
          <a:p>
            <a:pPr marL="0" marR="0" lvl="0" indent="-127000" algn="l" rtl="0">
              <a:spcBef>
                <a:spcPts val="0"/>
              </a:spcBef>
              <a:spcAft>
                <a:spcPts val="0"/>
              </a:spcAft>
              <a:buClr>
                <a:schemeClr val="dk1"/>
              </a:buClr>
              <a:buSzPts val="2000"/>
              <a:buFont typeface="Times New Roman"/>
              <a:buChar char="-"/>
            </a:pPr>
            <a:r>
              <a:rPr lang="en-US" sz="2000" dirty="0">
                <a:solidFill>
                  <a:schemeClr val="dk1"/>
                </a:solidFill>
                <a:latin typeface="Times New Roman"/>
                <a:ea typeface="Times New Roman"/>
                <a:cs typeface="Times New Roman"/>
                <a:sym typeface="Times New Roman"/>
              </a:rPr>
              <a:t>This is the cytosolic formation of ATP driven by oxidation of glucose </a:t>
            </a:r>
            <a:endParaRPr sz="2000" dirty="0"/>
          </a:p>
          <a:p>
            <a:pPr marL="0" marR="0" lvl="0" indent="0" algn="l" rtl="0">
              <a:spcBef>
                <a:spcPts val="0"/>
              </a:spcBef>
              <a:spcAft>
                <a:spcPts val="0"/>
              </a:spcAft>
              <a:buNone/>
            </a:pPr>
            <a:r>
              <a:rPr lang="en-US" sz="2000" dirty="0">
                <a:solidFill>
                  <a:schemeClr val="dk1"/>
                </a:solidFill>
                <a:latin typeface="Times New Roman"/>
                <a:ea typeface="Times New Roman"/>
                <a:cs typeface="Times New Roman"/>
                <a:sym typeface="Times New Roman"/>
              </a:rPr>
              <a:t>  (or </a:t>
            </a:r>
            <a:r>
              <a:rPr lang="en-US" sz="2000" dirty="0" err="1">
                <a:solidFill>
                  <a:schemeClr val="dk1"/>
                </a:solidFill>
                <a:latin typeface="Times New Roman"/>
                <a:ea typeface="Times New Roman"/>
                <a:cs typeface="Times New Roman"/>
                <a:sym typeface="Times New Roman"/>
              </a:rPr>
              <a:t>glucosyl</a:t>
            </a:r>
            <a:r>
              <a:rPr lang="en-US" sz="2000" dirty="0">
                <a:solidFill>
                  <a:schemeClr val="dk1"/>
                </a:solidFill>
                <a:latin typeface="Times New Roman"/>
                <a:ea typeface="Times New Roman"/>
                <a:cs typeface="Times New Roman"/>
                <a:sym typeface="Times New Roman"/>
              </a:rPr>
              <a:t> groups from glycogen) to pyruvate and lactate. </a:t>
            </a:r>
            <a:endParaRPr sz="2000" dirty="0"/>
          </a:p>
          <a:p>
            <a:pPr marL="0" marR="0" lvl="0" indent="-127000" algn="l" rtl="0">
              <a:spcBef>
                <a:spcPts val="0"/>
              </a:spcBef>
              <a:spcAft>
                <a:spcPts val="0"/>
              </a:spcAft>
              <a:buClr>
                <a:schemeClr val="dk1"/>
              </a:buClr>
              <a:buSzPts val="2000"/>
              <a:buFont typeface="Times New Roman"/>
              <a:buChar char="-"/>
            </a:pPr>
            <a:r>
              <a:rPr lang="en-US" sz="2000" dirty="0">
                <a:solidFill>
                  <a:schemeClr val="dk1"/>
                </a:solidFill>
                <a:latin typeface="Times New Roman"/>
                <a:ea typeface="Times New Roman"/>
                <a:cs typeface="Times New Roman"/>
                <a:sym typeface="Times New Roman"/>
              </a:rPr>
              <a:t> ATP formation through cytosolic glycolysis proceeds with a speed </a:t>
            </a:r>
            <a:endParaRPr sz="2000" dirty="0"/>
          </a:p>
          <a:p>
            <a:pPr marL="0" marR="0" lvl="0" indent="0" algn="l" rtl="0">
              <a:spcBef>
                <a:spcPts val="0"/>
              </a:spcBef>
              <a:spcAft>
                <a:spcPts val="0"/>
              </a:spcAft>
              <a:buNone/>
            </a:pPr>
            <a:r>
              <a:rPr lang="en-US" sz="2000" dirty="0">
                <a:solidFill>
                  <a:schemeClr val="dk1"/>
                </a:solidFill>
                <a:latin typeface="Times New Roman"/>
                <a:ea typeface="Times New Roman"/>
                <a:cs typeface="Times New Roman"/>
                <a:sym typeface="Times New Roman"/>
              </a:rPr>
              <a:t>  equal to about 50% of that we see using creatine phosphate and creatine   </a:t>
            </a:r>
            <a:endParaRPr sz="2000" dirty="0"/>
          </a:p>
          <a:p>
            <a:pPr marL="0" marR="0" lvl="0" indent="0" algn="l" rtl="0">
              <a:spcBef>
                <a:spcPts val="0"/>
              </a:spcBef>
              <a:spcAft>
                <a:spcPts val="0"/>
              </a:spcAft>
              <a:buNone/>
            </a:pPr>
            <a:r>
              <a:rPr lang="en-US" sz="2000" dirty="0">
                <a:solidFill>
                  <a:schemeClr val="dk1"/>
                </a:solidFill>
                <a:latin typeface="Times New Roman"/>
                <a:ea typeface="Times New Roman"/>
                <a:cs typeface="Times New Roman"/>
                <a:sym typeface="Times New Roman"/>
              </a:rPr>
              <a:t>  phosphokinase. </a:t>
            </a:r>
            <a:endParaRPr sz="2000" dirty="0"/>
          </a:p>
          <a:p>
            <a:pPr marL="0" marR="0" lvl="0" indent="-127000" algn="l" rtl="0">
              <a:spcBef>
                <a:spcPts val="0"/>
              </a:spcBef>
              <a:spcAft>
                <a:spcPts val="0"/>
              </a:spcAft>
              <a:buClr>
                <a:schemeClr val="dk1"/>
              </a:buClr>
              <a:buSzPts val="2000"/>
              <a:buFont typeface="Times New Roman"/>
              <a:buChar char="-"/>
            </a:pPr>
            <a:r>
              <a:rPr lang="en-US" sz="2000" dirty="0">
                <a:solidFill>
                  <a:schemeClr val="dk1"/>
                </a:solidFill>
                <a:latin typeface="Times New Roman"/>
                <a:ea typeface="Times New Roman"/>
                <a:cs typeface="Times New Roman"/>
                <a:sym typeface="Times New Roman"/>
              </a:rPr>
              <a:t> Rapid, yes, but how much ATP can we make when the oxidation </a:t>
            </a:r>
            <a:endParaRPr sz="2000" dirty="0"/>
          </a:p>
          <a:p>
            <a:pPr marL="0" marR="0" lvl="0" indent="0" algn="l" rtl="0">
              <a:spcBef>
                <a:spcPts val="0"/>
              </a:spcBef>
              <a:spcAft>
                <a:spcPts val="0"/>
              </a:spcAft>
              <a:buNone/>
            </a:pPr>
            <a:r>
              <a:rPr lang="en-US" sz="2000" dirty="0">
                <a:solidFill>
                  <a:schemeClr val="dk1"/>
                </a:solidFill>
                <a:latin typeface="Times New Roman"/>
                <a:ea typeface="Times New Roman"/>
                <a:cs typeface="Times New Roman"/>
                <a:sym typeface="Times New Roman"/>
              </a:rPr>
              <a:t>  process is limited to formation of pyruvate and lactate from glucose or </a:t>
            </a:r>
            <a:endParaRPr sz="2000" dirty="0"/>
          </a:p>
          <a:p>
            <a:pPr marL="0" marR="0" lvl="0" indent="0" algn="l" rtl="0">
              <a:spcBef>
                <a:spcPts val="0"/>
              </a:spcBef>
              <a:spcAft>
                <a:spcPts val="0"/>
              </a:spcAft>
              <a:buNone/>
            </a:pPr>
            <a:r>
              <a:rPr lang="en-US" sz="2000" dirty="0">
                <a:solidFill>
                  <a:schemeClr val="dk1"/>
                </a:solidFill>
                <a:latin typeface="Times New Roman"/>
                <a:ea typeface="Times New Roman"/>
                <a:cs typeface="Times New Roman"/>
                <a:sym typeface="Times New Roman"/>
              </a:rPr>
              <a:t>  glycogen? </a:t>
            </a:r>
            <a:endParaRPr sz="2000" dirty="0"/>
          </a:p>
          <a:p>
            <a:pPr marL="0" marR="0" lvl="0" indent="-127000" algn="l" rtl="0">
              <a:spcBef>
                <a:spcPts val="0"/>
              </a:spcBef>
              <a:spcAft>
                <a:spcPts val="0"/>
              </a:spcAft>
              <a:buClr>
                <a:schemeClr val="dk1"/>
              </a:buClr>
              <a:buSzPts val="2000"/>
              <a:buFont typeface="Times New Roman"/>
              <a:buChar char="-"/>
            </a:pPr>
            <a:r>
              <a:rPr lang="en-US" sz="2000" dirty="0">
                <a:solidFill>
                  <a:schemeClr val="dk1"/>
                </a:solidFill>
                <a:latin typeface="Times New Roman"/>
                <a:ea typeface="Times New Roman"/>
                <a:cs typeface="Times New Roman"/>
                <a:sym typeface="Times New Roman"/>
              </a:rPr>
              <a:t> Only two ATP molecules result for each glucose molecule that is </a:t>
            </a:r>
            <a:endParaRPr sz="2000" dirty="0"/>
          </a:p>
          <a:p>
            <a:pPr marL="0" marR="0" lvl="0" indent="0" algn="l" rtl="0">
              <a:spcBef>
                <a:spcPts val="0"/>
              </a:spcBef>
              <a:spcAft>
                <a:spcPts val="0"/>
              </a:spcAft>
              <a:buNone/>
            </a:pPr>
            <a:r>
              <a:rPr lang="en-US" sz="2000" dirty="0">
                <a:solidFill>
                  <a:schemeClr val="dk1"/>
                </a:solidFill>
                <a:latin typeface="Times New Roman"/>
                <a:ea typeface="Times New Roman"/>
                <a:cs typeface="Times New Roman"/>
                <a:sym typeface="Times New Roman"/>
              </a:rPr>
              <a:t>  processed. </a:t>
            </a:r>
            <a:endParaRPr sz="2000" dirty="0"/>
          </a:p>
          <a:p>
            <a:pPr marL="0" marR="0" lvl="0" indent="-127000" algn="l" rtl="0">
              <a:spcBef>
                <a:spcPts val="0"/>
              </a:spcBef>
              <a:spcAft>
                <a:spcPts val="0"/>
              </a:spcAft>
              <a:buClr>
                <a:schemeClr val="dk1"/>
              </a:buClr>
              <a:buSzPts val="2000"/>
              <a:buFont typeface="Times New Roman"/>
              <a:buChar char="-"/>
            </a:pPr>
            <a:r>
              <a:rPr lang="en-US" sz="2000" dirty="0">
                <a:solidFill>
                  <a:schemeClr val="dk1"/>
                </a:solidFill>
                <a:latin typeface="Times New Roman"/>
                <a:ea typeface="Times New Roman"/>
                <a:cs typeface="Times New Roman"/>
                <a:sym typeface="Times New Roman"/>
              </a:rPr>
              <a:t>Three ATPs are formed for each </a:t>
            </a:r>
            <a:r>
              <a:rPr lang="en-US" sz="2000" dirty="0" err="1">
                <a:solidFill>
                  <a:schemeClr val="dk1"/>
                </a:solidFill>
                <a:latin typeface="Times New Roman"/>
                <a:ea typeface="Times New Roman"/>
                <a:cs typeface="Times New Roman"/>
                <a:sym typeface="Times New Roman"/>
              </a:rPr>
              <a:t>glucosyl</a:t>
            </a:r>
            <a:r>
              <a:rPr lang="en-US" sz="2000" dirty="0">
                <a:solidFill>
                  <a:schemeClr val="dk1"/>
                </a:solidFill>
                <a:latin typeface="Times New Roman"/>
                <a:ea typeface="Times New Roman"/>
                <a:cs typeface="Times New Roman"/>
                <a:sym typeface="Times New Roman"/>
              </a:rPr>
              <a:t> group that derived from </a:t>
            </a:r>
            <a:endParaRPr sz="2000" dirty="0"/>
          </a:p>
          <a:p>
            <a:pPr marL="0" marR="0" lvl="0" indent="0" algn="l" rtl="0">
              <a:spcBef>
                <a:spcPts val="0"/>
              </a:spcBef>
              <a:spcAft>
                <a:spcPts val="0"/>
              </a:spcAft>
              <a:buNone/>
            </a:pPr>
            <a:r>
              <a:rPr lang="en-US" sz="2000" dirty="0">
                <a:solidFill>
                  <a:schemeClr val="dk1"/>
                </a:solidFill>
                <a:latin typeface="Times New Roman"/>
                <a:ea typeface="Times New Roman"/>
                <a:cs typeface="Times New Roman"/>
                <a:sym typeface="Times New Roman"/>
              </a:rPr>
              <a:t>  glycogen. </a:t>
            </a:r>
            <a:endParaRPr sz="2000" dirty="0"/>
          </a:p>
          <a:p>
            <a:pPr marL="0" marR="0" lvl="0" indent="-127000" algn="l" rtl="0">
              <a:spcBef>
                <a:spcPts val="0"/>
              </a:spcBef>
              <a:spcAft>
                <a:spcPts val="0"/>
              </a:spcAft>
              <a:buClr>
                <a:schemeClr val="dk1"/>
              </a:buClr>
              <a:buSzPts val="2000"/>
              <a:buFont typeface="Times New Roman"/>
              <a:buChar char="-"/>
            </a:pPr>
            <a:r>
              <a:rPr lang="en-US" sz="2000" dirty="0">
                <a:solidFill>
                  <a:schemeClr val="dk1"/>
                </a:solidFill>
                <a:latin typeface="Times New Roman"/>
                <a:ea typeface="Times New Roman"/>
                <a:cs typeface="Times New Roman"/>
                <a:sym typeface="Times New Roman"/>
              </a:rPr>
              <a:t>The anaerobic glycolysis is very rapid. While it is relatively ineffective </a:t>
            </a:r>
            <a:endParaRPr sz="2000" dirty="0"/>
          </a:p>
          <a:p>
            <a:pPr marL="0" marR="0" lvl="0" indent="0" algn="l" rtl="0">
              <a:spcBef>
                <a:spcPts val="0"/>
              </a:spcBef>
              <a:spcAft>
                <a:spcPts val="0"/>
              </a:spcAft>
              <a:buNone/>
            </a:pPr>
            <a:r>
              <a:rPr lang="en-US" sz="2000" dirty="0">
                <a:solidFill>
                  <a:schemeClr val="dk1"/>
                </a:solidFill>
                <a:latin typeface="Times New Roman"/>
                <a:ea typeface="Times New Roman"/>
                <a:cs typeface="Times New Roman"/>
                <a:sym typeface="Times New Roman"/>
              </a:rPr>
              <a:t>  measured by energy production per glucose molecule consumed, </a:t>
            </a:r>
            <a:endParaRPr sz="2000" dirty="0"/>
          </a:p>
          <a:p>
            <a:pPr marL="0" marR="0" lvl="0" indent="0" algn="l" rtl="0">
              <a:spcBef>
                <a:spcPts val="0"/>
              </a:spcBef>
              <a:spcAft>
                <a:spcPts val="0"/>
              </a:spcAft>
              <a:buNone/>
            </a:pPr>
            <a:r>
              <a:rPr lang="en-US" sz="2000" dirty="0">
                <a:solidFill>
                  <a:schemeClr val="dk1"/>
                </a:solidFill>
                <a:latin typeface="Times New Roman"/>
                <a:ea typeface="Times New Roman"/>
                <a:cs typeface="Times New Roman"/>
                <a:sym typeface="Times New Roman"/>
              </a:rPr>
              <a:t>  glycolysis does turn out a lot of ATP in a short time. </a:t>
            </a:r>
            <a:endParaRPr sz="2000" dirty="0"/>
          </a:p>
        </p:txBody>
      </p:sp>
      <p:sp>
        <p:nvSpPr>
          <p:cNvPr id="2" name="Rectangle 1"/>
          <p:cNvSpPr/>
          <p:nvPr/>
        </p:nvSpPr>
        <p:spPr>
          <a:xfrm>
            <a:off x="7543800" y="0"/>
            <a:ext cx="1600200" cy="19431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rPr>
              <a:t>Anaerobic condition cannot supplied in sufficient amount of oxygen or cannot contain mitochondria as RBC and muscle </a:t>
            </a:r>
            <a:endParaRPr lang="en-US" b="1" dirty="0">
              <a:solidFill>
                <a:srgbClr val="0070C0"/>
              </a:solidFill>
            </a:endParaRPr>
          </a:p>
        </p:txBody>
      </p:sp>
      <p:sp>
        <p:nvSpPr>
          <p:cNvPr id="3" name="TextBox 2"/>
          <p:cNvSpPr txBox="1"/>
          <p:nvPr/>
        </p:nvSpPr>
        <p:spPr>
          <a:xfrm>
            <a:off x="7243301" y="4948951"/>
            <a:ext cx="851515" cy="307777"/>
          </a:xfrm>
          <a:prstGeom prst="rect">
            <a:avLst/>
          </a:prstGeom>
          <a:noFill/>
        </p:spPr>
        <p:txBody>
          <a:bodyPr wrap="none" rtlCol="0">
            <a:spAutoFit/>
          </a:bodyPr>
          <a:lstStyle/>
          <a:p>
            <a:r>
              <a:rPr lang="en-US" b="1" dirty="0" smtClean="0"/>
              <a:t>Muscle </a:t>
            </a:r>
            <a:endParaRPr lang="en-US" b="1" dirty="0"/>
          </a:p>
        </p:txBody>
      </p:sp>
      <p:cxnSp>
        <p:nvCxnSpPr>
          <p:cNvPr id="5" name="Straight Arrow Connector 4"/>
          <p:cNvCxnSpPr/>
          <p:nvPr/>
        </p:nvCxnSpPr>
        <p:spPr>
          <a:xfrm flipH="1">
            <a:off x="5162550" y="5286931"/>
            <a:ext cx="1924050" cy="44767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267075" y="5724525"/>
            <a:ext cx="2000250" cy="738664"/>
          </a:xfrm>
          <a:prstGeom prst="rect">
            <a:avLst/>
          </a:prstGeom>
          <a:noFill/>
        </p:spPr>
        <p:txBody>
          <a:bodyPr wrap="square" rtlCol="0">
            <a:spAutoFit/>
          </a:bodyPr>
          <a:lstStyle/>
          <a:p>
            <a:r>
              <a:rPr lang="en-US" b="1" dirty="0" smtClean="0"/>
              <a:t>Some region of it not supply with sufficient amount of O2</a:t>
            </a:r>
            <a:endParaRPr lang="en-US" b="1" dirty="0"/>
          </a:p>
        </p:txBody>
      </p:sp>
      <p:cxnSp>
        <p:nvCxnSpPr>
          <p:cNvPr id="8" name="Straight Arrow Connector 7"/>
          <p:cNvCxnSpPr/>
          <p:nvPr/>
        </p:nvCxnSpPr>
        <p:spPr>
          <a:xfrm flipH="1">
            <a:off x="6696075" y="5348327"/>
            <a:ext cx="495300" cy="4667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534025" y="5840968"/>
            <a:ext cx="1552575" cy="738664"/>
          </a:xfrm>
          <a:prstGeom prst="rect">
            <a:avLst/>
          </a:prstGeom>
          <a:noFill/>
        </p:spPr>
        <p:txBody>
          <a:bodyPr wrap="square" rtlCol="0">
            <a:spAutoFit/>
          </a:bodyPr>
          <a:lstStyle/>
          <a:p>
            <a:r>
              <a:rPr lang="en-US" b="1" dirty="0" smtClean="0"/>
              <a:t>Periphery (little contraction) </a:t>
            </a:r>
            <a:r>
              <a:rPr lang="en-US" b="1" dirty="0" smtClean="0">
                <a:sym typeface="Wingdings" panose="05000000000000000000" pitchFamily="2" charset="2"/>
              </a:rPr>
              <a:t> </a:t>
            </a:r>
            <a:r>
              <a:rPr lang="en-US" b="1" dirty="0" smtClean="0"/>
              <a:t>aerobic</a:t>
            </a:r>
            <a:endParaRPr lang="en-US" b="1" dirty="0"/>
          </a:p>
        </p:txBody>
      </p:sp>
      <p:cxnSp>
        <p:nvCxnSpPr>
          <p:cNvPr id="11" name="Straight Arrow Connector 10"/>
          <p:cNvCxnSpPr/>
          <p:nvPr/>
        </p:nvCxnSpPr>
        <p:spPr>
          <a:xfrm>
            <a:off x="7669058" y="5359202"/>
            <a:ext cx="250518" cy="39790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086600" y="5837080"/>
            <a:ext cx="1966911" cy="954107"/>
          </a:xfrm>
          <a:prstGeom prst="rect">
            <a:avLst/>
          </a:prstGeom>
          <a:noFill/>
        </p:spPr>
        <p:txBody>
          <a:bodyPr wrap="square" rtlCol="0">
            <a:spAutoFit/>
          </a:bodyPr>
          <a:lstStyle/>
          <a:p>
            <a:r>
              <a:rPr lang="en-US" b="1" dirty="0" smtClean="0"/>
              <a:t>Central part during contraction (maximal contraction) </a:t>
            </a:r>
            <a:r>
              <a:rPr lang="en-US" b="1" dirty="0" smtClean="0">
                <a:sym typeface="Wingdings" panose="05000000000000000000" pitchFamily="2" charset="2"/>
              </a:rPr>
              <a:t> anaerobic </a:t>
            </a:r>
            <a:r>
              <a:rPr lang="en-US" b="1" dirty="0" smtClean="0"/>
              <a:t> </a:t>
            </a:r>
            <a:endParaRPr lang="en-US"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3"/>
          <p:cNvSpPr/>
          <p:nvPr/>
        </p:nvSpPr>
        <p:spPr>
          <a:xfrm>
            <a:off x="0" y="0"/>
            <a:ext cx="9144000" cy="6463267"/>
          </a:xfrm>
          <a:prstGeom prst="rect">
            <a:avLst/>
          </a:prstGeom>
          <a:noFill/>
          <a:ln>
            <a:noFill/>
          </a:ln>
        </p:spPr>
        <p:txBody>
          <a:bodyPr spcFirstLastPara="1" wrap="square" lIns="91425" tIns="45700" rIns="91425" bIns="45700" anchor="t" anchorCtr="0">
            <a:spAutoFit/>
          </a:bodyPr>
          <a:lstStyle/>
          <a:p>
            <a:pPr marL="0" marR="0" lvl="0" indent="-139700" algn="l" rtl="0">
              <a:spcBef>
                <a:spcPts val="0"/>
              </a:spcBef>
              <a:spcAft>
                <a:spcPts val="0"/>
              </a:spcAft>
              <a:buClr>
                <a:schemeClr val="dk1"/>
              </a:buClr>
              <a:buSzPts val="2200"/>
              <a:buFont typeface="Times New Roman"/>
              <a:buChar char="-"/>
            </a:pPr>
            <a:r>
              <a:rPr lang="en-US" sz="2200" dirty="0">
                <a:solidFill>
                  <a:schemeClr val="dk1"/>
                </a:solidFill>
                <a:latin typeface="Times New Roman"/>
                <a:ea typeface="Times New Roman"/>
                <a:cs typeface="Times New Roman"/>
                <a:sym typeface="Times New Roman"/>
              </a:rPr>
              <a:t>The big (and painful) disadvantage is that a lot of lactic acid is </a:t>
            </a:r>
            <a:endParaRPr sz="2200" dirty="0"/>
          </a:p>
          <a:p>
            <a:pPr marL="0" marR="0" lvl="0" indent="0" algn="l" rtl="0">
              <a:spcBef>
                <a:spcPts val="0"/>
              </a:spcBef>
              <a:spcAft>
                <a:spcPts val="0"/>
              </a:spcAft>
              <a:buNone/>
            </a:pPr>
            <a:r>
              <a:rPr lang="en-US" sz="2200" dirty="0">
                <a:solidFill>
                  <a:schemeClr val="dk1"/>
                </a:solidFill>
                <a:latin typeface="Times New Roman"/>
                <a:ea typeface="Times New Roman"/>
                <a:cs typeface="Times New Roman"/>
                <a:sym typeface="Times New Roman"/>
              </a:rPr>
              <a:t>  produced and accumulates in the working muscle. </a:t>
            </a:r>
            <a:r>
              <a:rPr lang="en-US" sz="1800" b="1" dirty="0" smtClean="0">
                <a:solidFill>
                  <a:srgbClr val="0070C0"/>
                </a:solidFill>
                <a:latin typeface="Times New Roman"/>
                <a:ea typeface="Times New Roman"/>
                <a:cs typeface="Times New Roman"/>
                <a:sym typeface="Times New Roman"/>
              </a:rPr>
              <a:t>Leading to fatigue </a:t>
            </a:r>
            <a:endParaRPr sz="2200" b="1" dirty="0">
              <a:solidFill>
                <a:srgbClr val="0070C0"/>
              </a:solidFill>
            </a:endParaRPr>
          </a:p>
          <a:p>
            <a:pPr marL="0" marR="0" lvl="0" indent="0" algn="l" rtl="0">
              <a:spcBef>
                <a:spcPts val="0"/>
              </a:spcBef>
              <a:spcAft>
                <a:spcPts val="0"/>
              </a:spcAft>
              <a:buNone/>
            </a:pPr>
            <a:r>
              <a:rPr lang="en-US" sz="2200" dirty="0">
                <a:solidFill>
                  <a:schemeClr val="dk1"/>
                </a:solidFill>
                <a:latin typeface="Times New Roman"/>
                <a:ea typeface="Times New Roman"/>
                <a:cs typeface="Times New Roman"/>
                <a:sym typeface="Times New Roman"/>
              </a:rPr>
              <a:t>- Furthermore, lipids cannot be used as substrates for anaerobic </a:t>
            </a:r>
            <a:endParaRPr sz="2200" dirty="0"/>
          </a:p>
          <a:p>
            <a:pPr marL="0" marR="0" lvl="0" indent="0" algn="l" rtl="0">
              <a:spcBef>
                <a:spcPts val="0"/>
              </a:spcBef>
              <a:spcAft>
                <a:spcPts val="0"/>
              </a:spcAft>
              <a:buNone/>
            </a:pPr>
            <a:r>
              <a:rPr lang="en-US" sz="2200" dirty="0">
                <a:solidFill>
                  <a:schemeClr val="dk1"/>
                </a:solidFill>
                <a:latin typeface="Times New Roman"/>
                <a:ea typeface="Times New Roman"/>
                <a:cs typeface="Times New Roman"/>
                <a:sym typeface="Times New Roman"/>
              </a:rPr>
              <a:t>  metabolism. </a:t>
            </a:r>
            <a:endParaRPr sz="2200" dirty="0"/>
          </a:p>
          <a:p>
            <a:pPr marL="0" marR="0" lvl="0" indent="0" algn="l" rtl="0">
              <a:spcBef>
                <a:spcPts val="0"/>
              </a:spcBef>
              <a:spcAft>
                <a:spcPts val="0"/>
              </a:spcAft>
              <a:buNone/>
            </a:pPr>
            <a:r>
              <a:rPr lang="en-US" sz="2200" dirty="0">
                <a:solidFill>
                  <a:schemeClr val="dk1"/>
                </a:solidFill>
                <a:latin typeface="Times New Roman"/>
                <a:ea typeface="Times New Roman"/>
                <a:cs typeface="Times New Roman"/>
                <a:sym typeface="Times New Roman"/>
              </a:rPr>
              <a:t>- Only glucose or glycogen work here. </a:t>
            </a:r>
            <a:endParaRPr sz="2200" dirty="0"/>
          </a:p>
          <a:p>
            <a:pPr marL="0" marR="0" lvl="0" indent="-139700" algn="l" rtl="0">
              <a:spcBef>
                <a:spcPts val="0"/>
              </a:spcBef>
              <a:spcAft>
                <a:spcPts val="0"/>
              </a:spcAft>
              <a:buClr>
                <a:schemeClr val="dk1"/>
              </a:buClr>
              <a:buSzPts val="2200"/>
              <a:buFont typeface="Times New Roman"/>
              <a:buChar char="-"/>
            </a:pPr>
            <a:r>
              <a:rPr lang="en-US" sz="2200" dirty="0">
                <a:solidFill>
                  <a:schemeClr val="dk1"/>
                </a:solidFill>
                <a:latin typeface="Times New Roman"/>
                <a:ea typeface="Times New Roman"/>
                <a:cs typeface="Times New Roman"/>
                <a:sym typeface="Times New Roman"/>
              </a:rPr>
              <a:t> If we press anaerobic glycolysis to the limits, muscles exhaust their </a:t>
            </a:r>
            <a:endParaRPr sz="2200" dirty="0"/>
          </a:p>
          <a:p>
            <a:pPr marL="0" marR="0" lvl="0" indent="0" algn="l" rtl="0">
              <a:spcBef>
                <a:spcPts val="0"/>
              </a:spcBef>
              <a:spcAft>
                <a:spcPts val="0"/>
              </a:spcAft>
              <a:buNone/>
            </a:pPr>
            <a:r>
              <a:rPr lang="en-US" sz="2200" dirty="0">
                <a:solidFill>
                  <a:schemeClr val="dk1"/>
                </a:solidFill>
                <a:latin typeface="Times New Roman"/>
                <a:ea typeface="Times New Roman"/>
                <a:cs typeface="Times New Roman"/>
                <a:sym typeface="Times New Roman"/>
              </a:rPr>
              <a:t>  stored glycogen and take up so much glucose from the blood  that </a:t>
            </a:r>
            <a:endParaRPr sz="2200" dirty="0"/>
          </a:p>
          <a:p>
            <a:pPr marL="0" marR="0" lvl="0" indent="0" algn="l" rtl="0">
              <a:spcBef>
                <a:spcPts val="0"/>
              </a:spcBef>
              <a:spcAft>
                <a:spcPts val="0"/>
              </a:spcAft>
              <a:buNone/>
            </a:pPr>
            <a:r>
              <a:rPr lang="en-US" sz="2200" dirty="0" smtClean="0">
                <a:solidFill>
                  <a:schemeClr val="dk1"/>
                </a:solidFill>
                <a:latin typeface="Times New Roman"/>
                <a:ea typeface="Times New Roman"/>
                <a:cs typeface="Times New Roman"/>
                <a:sym typeface="Times New Roman"/>
              </a:rPr>
              <a:t>  hypoglycemia and CNS malfunction result. </a:t>
            </a:r>
            <a:r>
              <a:rPr lang="en-US" sz="1800" b="1" dirty="0" smtClean="0">
                <a:solidFill>
                  <a:srgbClr val="0070C0"/>
                </a:solidFill>
                <a:latin typeface="Times New Roman"/>
                <a:ea typeface="Times New Roman"/>
                <a:cs typeface="Times New Roman"/>
                <a:sym typeface="Times New Roman"/>
              </a:rPr>
              <a:t>(because CNS depend on glucose and if there is decrease in glucose)</a:t>
            </a:r>
            <a:endParaRPr sz="2200" b="1" dirty="0">
              <a:solidFill>
                <a:srgbClr val="0070C0"/>
              </a:solidFill>
              <a:latin typeface="Times New Roman"/>
              <a:ea typeface="Times New Roman"/>
              <a:cs typeface="Times New Roman"/>
              <a:sym typeface="Times New Roman"/>
            </a:endParaRPr>
          </a:p>
          <a:p>
            <a:pPr lvl="0"/>
            <a:r>
              <a:rPr lang="en-US" sz="1800" b="1" dirty="0">
                <a:solidFill>
                  <a:srgbClr val="0070C0"/>
                </a:solidFill>
                <a:latin typeface="Times New Roman"/>
                <a:ea typeface="Times New Roman"/>
                <a:cs typeface="Times New Roman"/>
                <a:sym typeface="Times New Roman"/>
              </a:rPr>
              <a:t>there will be sufficient oxygen and </a:t>
            </a:r>
            <a:r>
              <a:rPr lang="en-US" sz="1800" b="1" dirty="0" smtClean="0">
                <a:solidFill>
                  <a:srgbClr val="0070C0"/>
                </a:solidFill>
                <a:latin typeface="Times New Roman"/>
                <a:ea typeface="Times New Roman"/>
                <a:cs typeface="Times New Roman"/>
                <a:sym typeface="Times New Roman"/>
              </a:rPr>
              <a:t>mitochondria to produce more energy </a:t>
            </a:r>
            <a:r>
              <a:rPr lang="en-US" sz="2200" b="1" dirty="0">
                <a:solidFill>
                  <a:schemeClr val="dk1"/>
                </a:solidFill>
                <a:latin typeface="Times New Roman"/>
                <a:ea typeface="Times New Roman"/>
                <a:cs typeface="Times New Roman"/>
                <a:sym typeface="Times New Roman"/>
              </a:rPr>
              <a:t>4. </a:t>
            </a:r>
            <a:r>
              <a:rPr lang="en-US" sz="2200" b="1" u="sng" dirty="0">
                <a:solidFill>
                  <a:schemeClr val="dk1"/>
                </a:solidFill>
                <a:latin typeface="Times New Roman"/>
                <a:ea typeface="Times New Roman"/>
                <a:cs typeface="Times New Roman"/>
                <a:sym typeface="Times New Roman"/>
              </a:rPr>
              <a:t>Aerobic </a:t>
            </a:r>
            <a:r>
              <a:rPr lang="en-US" sz="2200" b="1" u="sng" dirty="0" smtClean="0">
                <a:solidFill>
                  <a:schemeClr val="dk1"/>
                </a:solidFill>
                <a:latin typeface="Times New Roman"/>
                <a:ea typeface="Times New Roman"/>
                <a:cs typeface="Times New Roman"/>
                <a:sym typeface="Times New Roman"/>
              </a:rPr>
              <a:t>Metabolism.</a:t>
            </a:r>
            <a:r>
              <a:rPr lang="en-US" sz="2200" b="1" dirty="0">
                <a:solidFill>
                  <a:schemeClr val="dk1"/>
                </a:solidFill>
                <a:latin typeface="Times New Roman"/>
                <a:ea typeface="Times New Roman"/>
                <a:cs typeface="Times New Roman"/>
                <a:sym typeface="Times New Roman"/>
              </a:rPr>
              <a:t> </a:t>
            </a:r>
            <a:r>
              <a:rPr lang="en-US" sz="2200" b="1" dirty="0" smtClean="0">
                <a:solidFill>
                  <a:schemeClr val="dk1"/>
                </a:solidFill>
                <a:latin typeface="Times New Roman"/>
                <a:ea typeface="Times New Roman"/>
                <a:cs typeface="Times New Roman"/>
                <a:sym typeface="Times New Roman"/>
              </a:rPr>
              <a:t>(slower)</a:t>
            </a:r>
            <a:endParaRPr sz="2200" dirty="0">
              <a:solidFill>
                <a:schemeClr val="dk1"/>
              </a:solidFill>
              <a:latin typeface="Times New Roman"/>
              <a:ea typeface="Times New Roman"/>
              <a:cs typeface="Times New Roman"/>
              <a:sym typeface="Times New Roman"/>
            </a:endParaRPr>
          </a:p>
          <a:p>
            <a:pPr marL="0" marR="0" lvl="0" indent="-139700" algn="l" rtl="0">
              <a:spcBef>
                <a:spcPts val="0"/>
              </a:spcBef>
              <a:spcAft>
                <a:spcPts val="0"/>
              </a:spcAft>
              <a:buClr>
                <a:schemeClr val="dk1"/>
              </a:buClr>
              <a:buSzPts val="2200"/>
              <a:buFont typeface="Times New Roman"/>
              <a:buChar char="-"/>
            </a:pPr>
            <a:r>
              <a:rPr lang="en-US" sz="2200" dirty="0">
                <a:solidFill>
                  <a:schemeClr val="dk1"/>
                </a:solidFill>
                <a:latin typeface="Times New Roman"/>
                <a:ea typeface="Times New Roman"/>
                <a:cs typeface="Times New Roman"/>
                <a:sym typeface="Times New Roman"/>
              </a:rPr>
              <a:t> ATP-balancing </a:t>
            </a:r>
            <a:endParaRPr sz="2200" dirty="0"/>
          </a:p>
          <a:p>
            <a:pPr marL="0" marR="0" lvl="0" indent="-139700" algn="l" rtl="0">
              <a:spcBef>
                <a:spcPts val="0"/>
              </a:spcBef>
              <a:spcAft>
                <a:spcPts val="0"/>
              </a:spcAft>
              <a:buClr>
                <a:schemeClr val="dk1"/>
              </a:buClr>
              <a:buSzPts val="2200"/>
              <a:buFont typeface="Times New Roman"/>
              <a:buChar char="-"/>
            </a:pPr>
            <a:r>
              <a:rPr lang="en-US" sz="2200" dirty="0">
                <a:solidFill>
                  <a:schemeClr val="dk1"/>
                </a:solidFill>
                <a:latin typeface="Times New Roman"/>
                <a:ea typeface="Times New Roman"/>
                <a:cs typeface="Times New Roman"/>
                <a:sym typeface="Times New Roman"/>
              </a:rPr>
              <a:t> ATP synthesis  </a:t>
            </a:r>
            <a:endParaRPr sz="2200" dirty="0"/>
          </a:p>
          <a:p>
            <a:pPr marL="0" marR="0" lvl="0" indent="-139700" algn="l" rtl="0">
              <a:spcBef>
                <a:spcPts val="0"/>
              </a:spcBef>
              <a:spcAft>
                <a:spcPts val="0"/>
              </a:spcAft>
              <a:buClr>
                <a:schemeClr val="dk1"/>
              </a:buClr>
              <a:buSzPts val="2200"/>
              <a:buFont typeface="Times New Roman"/>
              <a:buChar char="-"/>
            </a:pPr>
            <a:r>
              <a:rPr lang="en-US" sz="2200" dirty="0">
                <a:solidFill>
                  <a:schemeClr val="dk1"/>
                </a:solidFill>
                <a:latin typeface="Times New Roman"/>
                <a:ea typeface="Times New Roman"/>
                <a:cs typeface="Times New Roman"/>
                <a:sym typeface="Times New Roman"/>
              </a:rPr>
              <a:t> All of our cells, with the important exception of blood cells, contain </a:t>
            </a:r>
            <a:endParaRPr sz="2200" dirty="0"/>
          </a:p>
          <a:p>
            <a:pPr marL="0" marR="0" lvl="0" indent="0" algn="l" rtl="0">
              <a:spcBef>
                <a:spcPts val="0"/>
              </a:spcBef>
              <a:spcAft>
                <a:spcPts val="0"/>
              </a:spcAft>
              <a:buNone/>
            </a:pPr>
            <a:r>
              <a:rPr lang="en-US" sz="2200" dirty="0">
                <a:solidFill>
                  <a:schemeClr val="dk1"/>
                </a:solidFill>
                <a:latin typeface="Times New Roman"/>
                <a:ea typeface="Times New Roman"/>
                <a:cs typeface="Times New Roman"/>
                <a:sym typeface="Times New Roman"/>
              </a:rPr>
              <a:t>  Mitochondria which use oxygen and form water while oxidizing </a:t>
            </a:r>
            <a:endParaRPr sz="2200" dirty="0"/>
          </a:p>
          <a:p>
            <a:pPr marL="0" marR="0" lvl="0" indent="0" algn="l" rtl="0">
              <a:spcBef>
                <a:spcPts val="0"/>
              </a:spcBef>
              <a:spcAft>
                <a:spcPts val="0"/>
              </a:spcAft>
              <a:buNone/>
            </a:pPr>
            <a:r>
              <a:rPr lang="en-US" sz="2200" dirty="0">
                <a:solidFill>
                  <a:schemeClr val="dk1"/>
                </a:solidFill>
                <a:latin typeface="Times New Roman"/>
                <a:ea typeface="Times New Roman"/>
                <a:cs typeface="Times New Roman"/>
                <a:sym typeface="Times New Roman"/>
              </a:rPr>
              <a:t>  our "food". </a:t>
            </a:r>
            <a:endParaRPr sz="2200" dirty="0"/>
          </a:p>
          <a:p>
            <a:pPr marL="0" marR="0" lvl="0" indent="-139700" algn="l" rtl="0">
              <a:spcBef>
                <a:spcPts val="0"/>
              </a:spcBef>
              <a:spcAft>
                <a:spcPts val="0"/>
              </a:spcAft>
              <a:buClr>
                <a:schemeClr val="dk1"/>
              </a:buClr>
              <a:buSzPts val="2200"/>
              <a:buFont typeface="Times New Roman"/>
              <a:buChar char="-"/>
            </a:pPr>
            <a:r>
              <a:rPr lang="en-US" sz="2200" dirty="0">
                <a:solidFill>
                  <a:schemeClr val="dk1"/>
                </a:solidFill>
                <a:latin typeface="Times New Roman"/>
                <a:ea typeface="Times New Roman"/>
                <a:cs typeface="Times New Roman"/>
                <a:sym typeface="Times New Roman"/>
              </a:rPr>
              <a:t> Mitochondrial substrate is acetyl-CoA. </a:t>
            </a:r>
            <a:endParaRPr sz="2200" dirty="0"/>
          </a:p>
          <a:p>
            <a:pPr marL="0" marR="0" lvl="0" indent="-139700" algn="l" rtl="0">
              <a:spcBef>
                <a:spcPts val="0"/>
              </a:spcBef>
              <a:spcAft>
                <a:spcPts val="0"/>
              </a:spcAft>
              <a:buClr>
                <a:schemeClr val="dk1"/>
              </a:buClr>
              <a:buSzPts val="2200"/>
              <a:buFont typeface="Times New Roman"/>
              <a:buChar char="-"/>
            </a:pPr>
            <a:r>
              <a:rPr lang="en-US" sz="2200" dirty="0">
                <a:solidFill>
                  <a:schemeClr val="dk1"/>
                </a:solidFill>
                <a:latin typeface="Times New Roman"/>
                <a:ea typeface="Times New Roman"/>
                <a:cs typeface="Times New Roman"/>
                <a:sym typeface="Times New Roman"/>
              </a:rPr>
              <a:t> All food that can be reduced to 2-carbon fragments can serve as a </a:t>
            </a:r>
            <a:endParaRPr sz="2200" dirty="0"/>
          </a:p>
          <a:p>
            <a:pPr marL="0" marR="0" lvl="0" indent="0" algn="l" rtl="0">
              <a:spcBef>
                <a:spcPts val="0"/>
              </a:spcBef>
              <a:spcAft>
                <a:spcPts val="0"/>
              </a:spcAft>
              <a:buNone/>
            </a:pPr>
            <a:r>
              <a:rPr lang="en-US" sz="2200" dirty="0">
                <a:solidFill>
                  <a:schemeClr val="dk1"/>
                </a:solidFill>
                <a:latin typeface="Times New Roman"/>
                <a:ea typeface="Times New Roman"/>
                <a:cs typeface="Times New Roman"/>
                <a:sym typeface="Times New Roman"/>
              </a:rPr>
              <a:t>  substrate for mitochondrial ATP production. </a:t>
            </a:r>
            <a:endParaRPr sz="2200" dirty="0"/>
          </a:p>
        </p:txBody>
      </p:sp>
      <p:sp>
        <p:nvSpPr>
          <p:cNvPr id="2" name="Rectangle 1"/>
          <p:cNvSpPr/>
          <p:nvPr/>
        </p:nvSpPr>
        <p:spPr>
          <a:xfrm>
            <a:off x="5724524" y="6029325"/>
            <a:ext cx="3419475" cy="8286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0070C0"/>
                </a:solidFill>
              </a:rPr>
              <a:t>The net result pyruvic acid which will be converted inside the mitochondria into acetyl Co-A   </a:t>
            </a:r>
            <a:endParaRPr lang="en-US" sz="1600" b="1" dirty="0">
              <a:solidFill>
                <a:srgbClr val="0070C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4"/>
          <p:cNvSpPr/>
          <p:nvPr/>
        </p:nvSpPr>
        <p:spPr>
          <a:xfrm>
            <a:off x="0" y="0"/>
            <a:ext cx="9144000" cy="6002338"/>
          </a:xfrm>
          <a:prstGeom prst="rect">
            <a:avLst/>
          </a:prstGeom>
          <a:noFill/>
          <a:ln>
            <a:noFill/>
          </a:ln>
        </p:spPr>
        <p:txBody>
          <a:bodyPr spcFirstLastPara="1" wrap="square" lIns="91425" tIns="45700" rIns="91425" bIns="45700" anchor="t" anchorCtr="0">
            <a:spAutoFit/>
          </a:bodyPr>
          <a:lstStyle/>
          <a:p>
            <a:pPr marL="0" marR="0" lvl="0" indent="-152400" algn="l" rtl="0">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The combustion process is coupled to reduction of oxygen giving water </a:t>
            </a:r>
            <a:endParaRPr/>
          </a:p>
          <a:p>
            <a:pPr marL="0" marR="0" lvl="0" indent="0" algn="l" rtl="0">
              <a:spcBef>
                <a:spcPts val="0"/>
              </a:spcBef>
              <a:spcAft>
                <a:spcPts val="0"/>
              </a:spcAft>
              <a:buNone/>
            </a:pPr>
            <a:r>
              <a:rPr lang="en-US" sz="2400">
                <a:solidFill>
                  <a:schemeClr val="dk1"/>
                </a:solidFill>
                <a:latin typeface="Times New Roman"/>
                <a:ea typeface="Times New Roman"/>
                <a:cs typeface="Times New Roman"/>
                <a:sym typeface="Times New Roman"/>
              </a:rPr>
              <a:t>  as a product. </a:t>
            </a:r>
            <a:endParaRPr/>
          </a:p>
          <a:p>
            <a:pPr marL="0" marR="0" lvl="0" indent="-152400" algn="l" rtl="0">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 Approximately 30% of the energy </a:t>
            </a:r>
            <a:endParaRPr/>
          </a:p>
          <a:p>
            <a:pPr marL="0" marR="0" lvl="0" indent="0" algn="l" rtl="0">
              <a:spcBef>
                <a:spcPts val="0"/>
              </a:spcBef>
              <a:spcAft>
                <a:spcPts val="0"/>
              </a:spcAft>
              <a:buNone/>
            </a:pPr>
            <a:r>
              <a:rPr lang="en-US" sz="2400">
                <a:solidFill>
                  <a:schemeClr val="dk1"/>
                </a:solidFill>
                <a:latin typeface="Times New Roman"/>
                <a:ea typeface="Times New Roman"/>
                <a:cs typeface="Times New Roman"/>
                <a:sym typeface="Times New Roman"/>
              </a:rPr>
              <a:t>  released in this process is trapped </a:t>
            </a:r>
            <a:endParaRPr/>
          </a:p>
          <a:p>
            <a:pPr marL="0" marR="0" lvl="0" indent="0" algn="l" rtl="0">
              <a:spcBef>
                <a:spcPts val="0"/>
              </a:spcBef>
              <a:spcAft>
                <a:spcPts val="0"/>
              </a:spcAft>
              <a:buNone/>
            </a:pPr>
            <a:r>
              <a:rPr lang="en-US" sz="2400">
                <a:solidFill>
                  <a:schemeClr val="dk1"/>
                </a:solidFill>
                <a:latin typeface="Times New Roman"/>
                <a:ea typeface="Times New Roman"/>
                <a:cs typeface="Times New Roman"/>
                <a:sym typeface="Times New Roman"/>
              </a:rPr>
              <a:t>  in the terminal phosphate group </a:t>
            </a:r>
            <a:endParaRPr/>
          </a:p>
          <a:p>
            <a:pPr marL="0" marR="0" lvl="0" indent="0" algn="l" rtl="0">
              <a:spcBef>
                <a:spcPts val="0"/>
              </a:spcBef>
              <a:spcAft>
                <a:spcPts val="0"/>
              </a:spcAft>
              <a:buNone/>
            </a:pPr>
            <a:r>
              <a:rPr lang="en-US" sz="2400">
                <a:solidFill>
                  <a:schemeClr val="dk1"/>
                </a:solidFill>
                <a:latin typeface="Times New Roman"/>
                <a:ea typeface="Times New Roman"/>
                <a:cs typeface="Times New Roman"/>
                <a:sym typeface="Times New Roman"/>
              </a:rPr>
              <a:t>  in ATP. </a:t>
            </a:r>
            <a:endParaRPr/>
          </a:p>
          <a:p>
            <a:pPr marL="0" marR="0" lvl="0" indent="-152400" algn="l" rtl="0">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The rest of the energy in </a:t>
            </a:r>
            <a:endParaRPr/>
          </a:p>
          <a:p>
            <a:pPr marL="0" marR="0" lvl="0" indent="0" algn="l" rtl="0">
              <a:spcBef>
                <a:spcPts val="0"/>
              </a:spcBef>
              <a:spcAft>
                <a:spcPts val="0"/>
              </a:spcAft>
              <a:buNone/>
            </a:pPr>
            <a:r>
              <a:rPr lang="en-US" sz="2400">
                <a:solidFill>
                  <a:schemeClr val="dk1"/>
                </a:solidFill>
                <a:latin typeface="Times New Roman"/>
                <a:ea typeface="Times New Roman"/>
                <a:cs typeface="Times New Roman"/>
                <a:sym typeface="Times New Roman"/>
              </a:rPr>
              <a:t>  acetyl-CoA escapes as heat, </a:t>
            </a:r>
            <a:endParaRPr/>
          </a:p>
          <a:p>
            <a:pPr marL="0" marR="0" lvl="0" indent="0" algn="l" rtl="0">
              <a:spcBef>
                <a:spcPts val="0"/>
              </a:spcBef>
              <a:spcAft>
                <a:spcPts val="0"/>
              </a:spcAft>
              <a:buNone/>
            </a:pPr>
            <a:r>
              <a:rPr lang="en-US" sz="2400">
                <a:solidFill>
                  <a:schemeClr val="dk1"/>
                </a:solidFill>
                <a:latin typeface="Times New Roman"/>
                <a:ea typeface="Times New Roman"/>
                <a:cs typeface="Times New Roman"/>
                <a:sym typeface="Times New Roman"/>
              </a:rPr>
              <a:t>  keeping us nice and warm! </a:t>
            </a:r>
            <a:endParaRPr/>
          </a:p>
          <a:p>
            <a:pPr marL="0" marR="0" lvl="0" indent="-152400" algn="l" rtl="0">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We produce around 10 moles </a:t>
            </a:r>
            <a:endParaRPr/>
          </a:p>
          <a:p>
            <a:pPr marL="0" marR="0" lvl="0" indent="0" algn="l" rtl="0">
              <a:spcBef>
                <a:spcPts val="0"/>
              </a:spcBef>
              <a:spcAft>
                <a:spcPts val="0"/>
              </a:spcAft>
              <a:buNone/>
            </a:pPr>
            <a:r>
              <a:rPr lang="en-US" sz="2400">
                <a:solidFill>
                  <a:schemeClr val="dk1"/>
                </a:solidFill>
                <a:latin typeface="Times New Roman"/>
                <a:ea typeface="Times New Roman"/>
                <a:cs typeface="Times New Roman"/>
                <a:sym typeface="Times New Roman"/>
              </a:rPr>
              <a:t>  of ATP for each mole of </a:t>
            </a:r>
            <a:endParaRPr/>
          </a:p>
          <a:p>
            <a:pPr marL="0" marR="0" lvl="0" indent="0" algn="l" rtl="0">
              <a:spcBef>
                <a:spcPts val="0"/>
              </a:spcBef>
              <a:spcAft>
                <a:spcPts val="0"/>
              </a:spcAft>
              <a:buNone/>
            </a:pPr>
            <a:r>
              <a:rPr lang="en-US" sz="2400">
                <a:solidFill>
                  <a:schemeClr val="dk1"/>
                </a:solidFill>
                <a:latin typeface="Times New Roman"/>
                <a:ea typeface="Times New Roman"/>
                <a:cs typeface="Times New Roman"/>
                <a:sym typeface="Times New Roman"/>
              </a:rPr>
              <a:t>  acetyl-CoA that is processed. </a:t>
            </a:r>
            <a:endParaRPr/>
          </a:p>
          <a:p>
            <a:pPr marL="0" marR="0" lvl="0" indent="-152400" algn="l" rtl="0">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While aerobic synthesis of ATP </a:t>
            </a:r>
            <a:endParaRPr/>
          </a:p>
          <a:p>
            <a:pPr marL="0" marR="0" lvl="0" indent="0" algn="l" rtl="0">
              <a:spcBef>
                <a:spcPts val="0"/>
              </a:spcBef>
              <a:spcAft>
                <a:spcPts val="0"/>
              </a:spcAft>
              <a:buNone/>
            </a:pPr>
            <a:r>
              <a:rPr lang="en-US" sz="2400">
                <a:solidFill>
                  <a:schemeClr val="dk1"/>
                </a:solidFill>
                <a:latin typeface="Times New Roman"/>
                <a:ea typeface="Times New Roman"/>
                <a:cs typeface="Times New Roman"/>
                <a:sym typeface="Times New Roman"/>
              </a:rPr>
              <a:t>  is the most effective way to</a:t>
            </a:r>
            <a:endParaRPr/>
          </a:p>
          <a:p>
            <a:pPr marL="0" marR="0" lvl="0" indent="0" algn="l" rtl="0">
              <a:spcBef>
                <a:spcPts val="0"/>
              </a:spcBef>
              <a:spcAft>
                <a:spcPts val="0"/>
              </a:spcAft>
              <a:buNone/>
            </a:pPr>
            <a:r>
              <a:rPr lang="en-US" sz="2400">
                <a:solidFill>
                  <a:schemeClr val="dk1"/>
                </a:solidFill>
                <a:latin typeface="Times New Roman"/>
                <a:ea typeface="Times New Roman"/>
                <a:cs typeface="Times New Roman"/>
                <a:sym typeface="Times New Roman"/>
              </a:rPr>
              <a:t>  produce "useable energy", </a:t>
            </a:r>
            <a:endParaRPr/>
          </a:p>
          <a:p>
            <a:pPr marL="0" marR="0" lvl="0" indent="0" algn="l" rtl="0">
              <a:spcBef>
                <a:spcPts val="0"/>
              </a:spcBef>
              <a:spcAft>
                <a:spcPts val="0"/>
              </a:spcAft>
              <a:buNone/>
            </a:pPr>
            <a:r>
              <a:rPr lang="en-US" sz="2400">
                <a:solidFill>
                  <a:schemeClr val="dk1"/>
                </a:solidFill>
                <a:latin typeface="Times New Roman"/>
                <a:ea typeface="Times New Roman"/>
                <a:cs typeface="Times New Roman"/>
                <a:sym typeface="Times New Roman"/>
              </a:rPr>
              <a:t>  it is a relatively slow process.  </a:t>
            </a:r>
            <a:endParaRPr/>
          </a:p>
        </p:txBody>
      </p:sp>
      <p:pic>
        <p:nvPicPr>
          <p:cNvPr id="217" name="Google Shape;217;p24"/>
          <p:cNvPicPr preferRelativeResize="0"/>
          <p:nvPr/>
        </p:nvPicPr>
        <p:blipFill rotWithShape="1">
          <a:blip r:embed="rId3">
            <a:alphaModFix/>
          </a:blip>
          <a:srcRect/>
          <a:stretch/>
        </p:blipFill>
        <p:spPr>
          <a:xfrm>
            <a:off x="4343400" y="1143000"/>
            <a:ext cx="4800600" cy="5410200"/>
          </a:xfrm>
          <a:prstGeom prst="rect">
            <a:avLst/>
          </a:prstGeom>
          <a:noFill/>
          <a:ln>
            <a:noFill/>
          </a:ln>
        </p:spPr>
      </p:pic>
      <p:sp>
        <p:nvSpPr>
          <p:cNvPr id="2" name="Rectangle 1"/>
          <p:cNvSpPr/>
          <p:nvPr/>
        </p:nvSpPr>
        <p:spPr>
          <a:xfrm>
            <a:off x="66675" y="6429375"/>
            <a:ext cx="6391274" cy="4286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0070C0"/>
                </a:solidFill>
              </a:rPr>
              <a:t>Creatine phosphate &gt; glycolysis (anaerobic condition) &gt; aerobic</a:t>
            </a:r>
            <a:endParaRPr lang="en-US" sz="1600" b="1" dirty="0">
              <a:solidFill>
                <a:srgbClr val="0070C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5"/>
          <p:cNvSpPr/>
          <p:nvPr/>
        </p:nvSpPr>
        <p:spPr>
          <a:xfrm>
            <a:off x="0" y="63500"/>
            <a:ext cx="9144000" cy="46720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u="sng">
                <a:solidFill>
                  <a:schemeClr val="dk1"/>
                </a:solidFill>
                <a:latin typeface="Times New Roman"/>
                <a:ea typeface="Times New Roman"/>
                <a:cs typeface="Times New Roman"/>
                <a:sym typeface="Times New Roman"/>
              </a:rPr>
              <a:t>ATP (adenosine triphosphate)</a:t>
            </a:r>
            <a:endParaRPr sz="1800"/>
          </a:p>
          <a:p>
            <a:pPr marL="0" marR="0" lvl="0" indent="-114300" algn="just" rtl="0">
              <a:spcBef>
                <a:spcPts val="0"/>
              </a:spcBef>
              <a:spcAft>
                <a:spcPts val="0"/>
              </a:spcAft>
              <a:buClr>
                <a:schemeClr val="dk1"/>
              </a:buClr>
              <a:buSzPts val="1800"/>
              <a:buFont typeface="Times New Roman"/>
              <a:buChar char="-"/>
            </a:pPr>
            <a:r>
              <a:rPr lang="en-US" sz="1800">
                <a:solidFill>
                  <a:schemeClr val="dk1"/>
                </a:solidFill>
                <a:latin typeface="Times New Roman"/>
                <a:ea typeface="Times New Roman"/>
                <a:cs typeface="Times New Roman"/>
                <a:sym typeface="Times New Roman"/>
              </a:rPr>
              <a:t> Compounds with high energy bonds release large quantities of free </a:t>
            </a:r>
            <a:endParaRPr sz="1800"/>
          </a:p>
          <a:p>
            <a:pPr marL="0" marR="0" lvl="0" indent="0" algn="just" rtl="0">
              <a:spcBef>
                <a:spcPts val="0"/>
              </a:spcBef>
              <a:spcAft>
                <a:spcPts val="0"/>
              </a:spcAft>
              <a:buNone/>
            </a:pPr>
            <a:r>
              <a:rPr lang="en-US" sz="1800">
                <a:solidFill>
                  <a:schemeClr val="dk1"/>
                </a:solidFill>
                <a:latin typeface="Times New Roman"/>
                <a:ea typeface="Times New Roman"/>
                <a:cs typeface="Times New Roman"/>
                <a:sym typeface="Times New Roman"/>
              </a:rPr>
              <a:t>  energy on hydrolysis. </a:t>
            </a:r>
            <a:endParaRPr sz="1800"/>
          </a:p>
          <a:p>
            <a:pPr marL="0" marR="0" lvl="0" indent="0" algn="just" rtl="0">
              <a:spcBef>
                <a:spcPts val="0"/>
              </a:spcBef>
              <a:spcAft>
                <a:spcPts val="0"/>
              </a:spcAft>
              <a:buNone/>
            </a:pPr>
            <a:r>
              <a:rPr lang="en-US" sz="1800">
                <a:solidFill>
                  <a:schemeClr val="dk1"/>
                </a:solidFill>
                <a:latin typeface="Times New Roman"/>
                <a:ea typeface="Times New Roman"/>
                <a:cs typeface="Times New Roman"/>
                <a:sym typeface="Times New Roman"/>
              </a:rPr>
              <a:t>-The most important parts of the ATP molecule are its two  </a:t>
            </a:r>
            <a:endParaRPr sz="1800"/>
          </a:p>
          <a:p>
            <a:pPr marL="0" marR="0" lvl="0" indent="0" algn="just" rtl="0">
              <a:spcBef>
                <a:spcPts val="0"/>
              </a:spcBef>
              <a:spcAft>
                <a:spcPts val="0"/>
              </a:spcAft>
              <a:buNone/>
            </a:pPr>
            <a:r>
              <a:rPr lang="en-US" sz="1800">
                <a:solidFill>
                  <a:schemeClr val="dk1"/>
                </a:solidFill>
                <a:latin typeface="Times New Roman"/>
                <a:ea typeface="Times New Roman"/>
                <a:cs typeface="Times New Roman"/>
                <a:sym typeface="Times New Roman"/>
              </a:rPr>
              <a:t>  phosphodiester bonds (high energy bonds). </a:t>
            </a:r>
            <a:endParaRPr sz="1800"/>
          </a:p>
          <a:p>
            <a:pPr marL="0" marR="0" lvl="0" indent="-114300" algn="l" rtl="0">
              <a:spcBef>
                <a:spcPts val="0"/>
              </a:spcBef>
              <a:spcAft>
                <a:spcPts val="0"/>
              </a:spcAft>
              <a:buClr>
                <a:schemeClr val="dk1"/>
              </a:buClr>
              <a:buSzPts val="1800"/>
              <a:buFont typeface="Times New Roman"/>
              <a:buChar char="-"/>
            </a:pPr>
            <a:r>
              <a:rPr lang="en-US" sz="1800">
                <a:solidFill>
                  <a:schemeClr val="dk1"/>
                </a:solidFill>
                <a:latin typeface="Times New Roman"/>
                <a:ea typeface="Times New Roman"/>
                <a:cs typeface="Times New Roman"/>
                <a:sym typeface="Times New Roman"/>
              </a:rPr>
              <a:t> Breaking down either of these bonds is accompanied by the release of </a:t>
            </a:r>
            <a:endParaRPr sz="1800"/>
          </a:p>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  energy (7.3 Kcal/mol for each bond).</a:t>
            </a:r>
            <a:endParaRPr sz="1800" b="1">
              <a:solidFill>
                <a:srgbClr val="66FFCC"/>
              </a:solidFill>
              <a:latin typeface="Times New Roman"/>
              <a:ea typeface="Times New Roman"/>
              <a:cs typeface="Times New Roman"/>
              <a:sym typeface="Times New Roman"/>
            </a:endParaRPr>
          </a:p>
          <a:p>
            <a:pPr marL="0" marR="0" lvl="0" indent="0" algn="l" rtl="0">
              <a:lnSpc>
                <a:spcPct val="90000"/>
              </a:lnSpc>
              <a:spcBef>
                <a:spcPts val="0"/>
              </a:spcBef>
              <a:spcAft>
                <a:spcPts val="0"/>
              </a:spcAft>
              <a:buNone/>
            </a:pPr>
            <a:r>
              <a:rPr lang="en-US" sz="1800" b="1" u="sng">
                <a:solidFill>
                  <a:schemeClr val="dk1"/>
                </a:solidFill>
                <a:latin typeface="Times New Roman"/>
                <a:ea typeface="Times New Roman"/>
                <a:cs typeface="Times New Roman"/>
                <a:sym typeface="Times New Roman"/>
              </a:rPr>
              <a:t>Importance of ATP as a source of energy :</a:t>
            </a:r>
            <a:endParaRPr sz="1800">
              <a:solidFill>
                <a:schemeClr val="dk1"/>
              </a:solidFill>
              <a:latin typeface="Times New Roman"/>
              <a:ea typeface="Times New Roman"/>
              <a:cs typeface="Times New Roman"/>
              <a:sym typeface="Times New Roman"/>
            </a:endParaRPr>
          </a:p>
          <a:p>
            <a:pPr marL="0" marR="0" lvl="0" indent="0" algn="l" rtl="0">
              <a:lnSpc>
                <a:spcPct val="90000"/>
              </a:lnSpc>
              <a:spcBef>
                <a:spcPts val="0"/>
              </a:spcBef>
              <a:spcAft>
                <a:spcPts val="0"/>
              </a:spcAft>
              <a:buNone/>
            </a:pPr>
            <a:r>
              <a:rPr lang="en-US" sz="1800">
                <a:solidFill>
                  <a:schemeClr val="dk1"/>
                </a:solidFill>
                <a:latin typeface="Times New Roman"/>
                <a:ea typeface="Times New Roman"/>
                <a:cs typeface="Times New Roman"/>
                <a:sym typeface="Times New Roman"/>
              </a:rPr>
              <a:t>1- Synthesis of macromolecules: such as DNA and RNA, protein, ….etc</a:t>
            </a:r>
            <a:endParaRPr sz="1800"/>
          </a:p>
          <a:p>
            <a:pPr marL="0" marR="0" lvl="0" indent="0" algn="l" rtl="0">
              <a:lnSpc>
                <a:spcPct val="90000"/>
              </a:lnSpc>
              <a:spcBef>
                <a:spcPts val="0"/>
              </a:spcBef>
              <a:spcAft>
                <a:spcPts val="0"/>
              </a:spcAft>
              <a:buNone/>
            </a:pPr>
            <a:r>
              <a:rPr lang="en-US" sz="1800">
                <a:solidFill>
                  <a:schemeClr val="dk1"/>
                </a:solidFill>
                <a:latin typeface="Times New Roman"/>
                <a:ea typeface="Times New Roman"/>
                <a:cs typeface="Times New Roman"/>
                <a:sym typeface="Times New Roman"/>
              </a:rPr>
              <a:t>2- Support the endergonic reaction in metabolic pathways.</a:t>
            </a:r>
            <a:endParaRPr sz="1800"/>
          </a:p>
          <a:p>
            <a:pPr marL="0" marR="0" lvl="0" indent="0" algn="l" rtl="0">
              <a:lnSpc>
                <a:spcPct val="90000"/>
              </a:lnSpc>
              <a:spcBef>
                <a:spcPts val="0"/>
              </a:spcBef>
              <a:spcAft>
                <a:spcPts val="0"/>
              </a:spcAft>
              <a:buNone/>
            </a:pPr>
            <a:r>
              <a:rPr lang="en-US" sz="1800">
                <a:solidFill>
                  <a:schemeClr val="dk1"/>
                </a:solidFill>
                <a:latin typeface="Times New Roman"/>
                <a:ea typeface="Times New Roman"/>
                <a:cs typeface="Times New Roman"/>
                <a:sym typeface="Times New Roman"/>
              </a:rPr>
              <a:t>3- Important for active transport across membranes.</a:t>
            </a:r>
            <a:endParaRPr sz="1800"/>
          </a:p>
          <a:p>
            <a:pPr marL="0" marR="0" lvl="0" indent="0" algn="l" rtl="0">
              <a:lnSpc>
                <a:spcPct val="90000"/>
              </a:lnSpc>
              <a:spcBef>
                <a:spcPts val="0"/>
              </a:spcBef>
              <a:spcAft>
                <a:spcPts val="0"/>
              </a:spcAft>
              <a:buNone/>
            </a:pPr>
            <a:r>
              <a:rPr lang="en-US" sz="1800">
                <a:solidFill>
                  <a:schemeClr val="dk1"/>
                </a:solidFill>
                <a:latin typeface="Times New Roman"/>
                <a:ea typeface="Times New Roman"/>
                <a:cs typeface="Times New Roman"/>
                <a:sym typeface="Times New Roman"/>
              </a:rPr>
              <a:t>4- Important for muscle contraction…etc.</a:t>
            </a:r>
            <a:endParaRPr sz="1800"/>
          </a:p>
          <a:p>
            <a:pPr marL="0" marR="0" lvl="0" indent="0" algn="l" rtl="0">
              <a:lnSpc>
                <a:spcPct val="90000"/>
              </a:lnSpc>
              <a:spcBef>
                <a:spcPts val="0"/>
              </a:spcBef>
              <a:spcAft>
                <a:spcPts val="0"/>
              </a:spcAft>
              <a:buNone/>
            </a:pPr>
            <a:r>
              <a:rPr lang="en-US" sz="1800">
                <a:solidFill>
                  <a:schemeClr val="dk1"/>
                </a:solidFill>
                <a:latin typeface="Times New Roman"/>
                <a:ea typeface="Times New Roman"/>
                <a:cs typeface="Times New Roman"/>
                <a:sym typeface="Times New Roman"/>
              </a:rPr>
              <a:t>5- transmission of impulses along neurons.</a:t>
            </a:r>
            <a:endParaRPr sz="1800">
              <a:solidFill>
                <a:schemeClr val="dk1"/>
              </a:solidFill>
              <a:latin typeface="Arial"/>
              <a:ea typeface="Arial"/>
              <a:cs typeface="Arial"/>
              <a:sym typeface="Arial"/>
            </a:endParaRPr>
          </a:p>
        </p:txBody>
      </p:sp>
      <p:pic>
        <p:nvPicPr>
          <p:cNvPr id="223" name="Google Shape;223;p25"/>
          <p:cNvPicPr preferRelativeResize="0"/>
          <p:nvPr/>
        </p:nvPicPr>
        <p:blipFill rotWithShape="1">
          <a:blip r:embed="rId3">
            <a:alphaModFix/>
          </a:blip>
          <a:srcRect/>
          <a:stretch/>
        </p:blipFill>
        <p:spPr>
          <a:xfrm>
            <a:off x="303225" y="4165601"/>
            <a:ext cx="8535975" cy="2692401"/>
          </a:xfrm>
          <a:prstGeom prst="rect">
            <a:avLst/>
          </a:prstGeom>
          <a:noFill/>
          <a:ln>
            <a:noFill/>
          </a:ln>
        </p:spPr>
      </p:pic>
      <p:sp>
        <p:nvSpPr>
          <p:cNvPr id="2" name="TextBox 1"/>
          <p:cNvSpPr txBox="1"/>
          <p:nvPr/>
        </p:nvSpPr>
        <p:spPr>
          <a:xfrm>
            <a:off x="7000875" y="4165601"/>
            <a:ext cx="1117614" cy="307777"/>
          </a:xfrm>
          <a:prstGeom prst="rect">
            <a:avLst/>
          </a:prstGeom>
          <a:noFill/>
        </p:spPr>
        <p:txBody>
          <a:bodyPr wrap="none" rtlCol="0">
            <a:spAutoFit/>
          </a:bodyPr>
          <a:lstStyle/>
          <a:p>
            <a:r>
              <a:rPr lang="en-US" b="1" dirty="0" smtClean="0">
                <a:solidFill>
                  <a:srgbClr val="0070C0"/>
                </a:solidFill>
              </a:rPr>
              <a:t>1- adenine </a:t>
            </a:r>
            <a:endParaRPr lang="en-US" b="1" dirty="0">
              <a:solidFill>
                <a:srgbClr val="0070C0"/>
              </a:solidFill>
            </a:endParaRPr>
          </a:p>
        </p:txBody>
      </p:sp>
      <p:sp>
        <p:nvSpPr>
          <p:cNvPr id="3" name="TextBox 2"/>
          <p:cNvSpPr txBox="1"/>
          <p:nvPr/>
        </p:nvSpPr>
        <p:spPr>
          <a:xfrm>
            <a:off x="5743575" y="5204024"/>
            <a:ext cx="979755" cy="307777"/>
          </a:xfrm>
          <a:prstGeom prst="rect">
            <a:avLst/>
          </a:prstGeom>
          <a:noFill/>
        </p:spPr>
        <p:txBody>
          <a:bodyPr wrap="none" rtlCol="0">
            <a:spAutoFit/>
          </a:bodyPr>
          <a:lstStyle/>
          <a:p>
            <a:r>
              <a:rPr lang="en-US" b="1" dirty="0" smtClean="0">
                <a:solidFill>
                  <a:srgbClr val="0070C0"/>
                </a:solidFill>
              </a:rPr>
              <a:t>2- ribose </a:t>
            </a:r>
            <a:endParaRPr lang="en-US" b="1" dirty="0">
              <a:solidFill>
                <a:srgbClr val="0070C0"/>
              </a:solidFill>
            </a:endParaRPr>
          </a:p>
        </p:txBody>
      </p:sp>
      <p:sp>
        <p:nvSpPr>
          <p:cNvPr id="4" name="TextBox 3"/>
          <p:cNvSpPr txBox="1"/>
          <p:nvPr/>
        </p:nvSpPr>
        <p:spPr>
          <a:xfrm>
            <a:off x="1257300" y="4581624"/>
            <a:ext cx="1851789" cy="307777"/>
          </a:xfrm>
          <a:prstGeom prst="rect">
            <a:avLst/>
          </a:prstGeom>
          <a:noFill/>
        </p:spPr>
        <p:txBody>
          <a:bodyPr wrap="none" rtlCol="0">
            <a:spAutoFit/>
          </a:bodyPr>
          <a:lstStyle/>
          <a:p>
            <a:r>
              <a:rPr lang="en-US" b="1" dirty="0" smtClean="0">
                <a:solidFill>
                  <a:srgbClr val="0070C0"/>
                </a:solidFill>
              </a:rPr>
              <a:t>3- phosphate group</a:t>
            </a:r>
            <a:endParaRPr lang="en-US" b="1" dirty="0">
              <a:solidFill>
                <a:srgbClr val="0070C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6"/>
          <p:cNvSpPr/>
          <p:nvPr/>
        </p:nvSpPr>
        <p:spPr>
          <a:xfrm>
            <a:off x="0" y="1828800"/>
            <a:ext cx="9144000" cy="76993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a:solidFill>
                  <a:schemeClr val="dk1"/>
                </a:solidFill>
                <a:latin typeface="Times New Roman"/>
                <a:ea typeface="Times New Roman"/>
                <a:cs typeface="Times New Roman"/>
                <a:sym typeface="Times New Roman"/>
              </a:rPr>
              <a:t>Electron transport chain (ETC)</a:t>
            </a:r>
            <a:endParaRPr sz="4400">
              <a:solidFill>
                <a:schemeClr val="dk1"/>
              </a:solidFill>
              <a:latin typeface="Arial"/>
              <a:ea typeface="Arial"/>
              <a:cs typeface="Arial"/>
              <a:sym typeface="Arial"/>
            </a:endParaRPr>
          </a:p>
        </p:txBody>
      </p:sp>
      <p:sp>
        <p:nvSpPr>
          <p:cNvPr id="2" name="TextBox 1"/>
          <p:cNvSpPr txBox="1"/>
          <p:nvPr/>
        </p:nvSpPr>
        <p:spPr>
          <a:xfrm>
            <a:off x="2300384" y="2505075"/>
            <a:ext cx="4543231" cy="338554"/>
          </a:xfrm>
          <a:prstGeom prst="rect">
            <a:avLst/>
          </a:prstGeom>
          <a:noFill/>
        </p:spPr>
        <p:txBody>
          <a:bodyPr wrap="none" rtlCol="0">
            <a:spAutoFit/>
          </a:bodyPr>
          <a:lstStyle/>
          <a:p>
            <a:r>
              <a:rPr lang="en-US" sz="1600" b="1" dirty="0" smtClean="0">
                <a:solidFill>
                  <a:srgbClr val="0070C0"/>
                </a:solidFill>
              </a:rPr>
              <a:t>Found in the inner mitochondrial membrane </a:t>
            </a:r>
            <a:endParaRPr lang="en-US" sz="1600" b="1" dirty="0">
              <a:solidFill>
                <a:srgbClr val="0070C0"/>
              </a:solidFill>
            </a:endParaRPr>
          </a:p>
        </p:txBody>
      </p:sp>
      <p:sp>
        <p:nvSpPr>
          <p:cNvPr id="3" name="TextBox 2"/>
          <p:cNvSpPr txBox="1"/>
          <p:nvPr/>
        </p:nvSpPr>
        <p:spPr>
          <a:xfrm>
            <a:off x="0" y="3275013"/>
            <a:ext cx="5721438" cy="307777"/>
          </a:xfrm>
          <a:prstGeom prst="rect">
            <a:avLst/>
          </a:prstGeom>
          <a:noFill/>
        </p:spPr>
        <p:txBody>
          <a:bodyPr wrap="none" rtlCol="0">
            <a:spAutoFit/>
          </a:bodyPr>
          <a:lstStyle/>
          <a:p>
            <a:r>
              <a:rPr lang="en-US" b="1" dirty="0" smtClean="0">
                <a:solidFill>
                  <a:srgbClr val="0070C0"/>
                </a:solidFill>
              </a:rPr>
              <a:t>**to release the energy from nutrient it depend on redox reaction </a:t>
            </a:r>
            <a:endParaRPr lang="en-US" b="1" dirty="0">
              <a:solidFill>
                <a:srgbClr val="0070C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4300"/>
            <a:ext cx="9144000" cy="400110"/>
          </a:xfrm>
          <a:prstGeom prst="rect">
            <a:avLst/>
          </a:prstGeom>
          <a:noFill/>
        </p:spPr>
        <p:txBody>
          <a:bodyPr wrap="square" rtlCol="0">
            <a:spAutoFit/>
          </a:bodyPr>
          <a:lstStyle/>
          <a:p>
            <a:pPr marL="285750" indent="-285750">
              <a:buFont typeface="Wingdings" panose="05000000000000000000" pitchFamily="2" charset="2"/>
              <a:buChar char="v"/>
            </a:pPr>
            <a:r>
              <a:rPr lang="en-US" sz="2000" b="1" dirty="0" smtClean="0"/>
              <a:t>Principle goal of metabolic reactions </a:t>
            </a:r>
            <a:r>
              <a:rPr lang="en-US" sz="2000" b="1" dirty="0" smtClean="0">
                <a:sym typeface="Wingdings" panose="05000000000000000000" pitchFamily="2" charset="2"/>
              </a:rPr>
              <a:t> </a:t>
            </a:r>
            <a:r>
              <a:rPr lang="en-US" sz="2000" b="1" dirty="0" smtClean="0">
                <a:solidFill>
                  <a:srgbClr val="FF0000"/>
                </a:solidFill>
                <a:sym typeface="Wingdings" panose="05000000000000000000" pitchFamily="2" charset="2"/>
              </a:rPr>
              <a:t>produce energy </a:t>
            </a:r>
            <a:endParaRPr lang="en-US" sz="2000" b="1" dirty="0">
              <a:solidFill>
                <a:srgbClr val="FF0000"/>
              </a:solidFill>
            </a:endParaRPr>
          </a:p>
        </p:txBody>
      </p:sp>
      <p:sp>
        <p:nvSpPr>
          <p:cNvPr id="3" name="Rectangle 2"/>
          <p:cNvSpPr/>
          <p:nvPr/>
        </p:nvSpPr>
        <p:spPr>
          <a:xfrm rot="10800000" flipV="1">
            <a:off x="466724" y="838199"/>
            <a:ext cx="4276725" cy="4667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rgbClr val="0070C0"/>
                </a:solidFill>
              </a:rPr>
              <a:t>Importance of studying bioenergetics </a:t>
            </a:r>
            <a:endParaRPr lang="en-US" sz="1800" b="1" dirty="0">
              <a:solidFill>
                <a:srgbClr val="0070C0"/>
              </a:solidFill>
            </a:endParaRPr>
          </a:p>
        </p:txBody>
      </p:sp>
      <p:sp>
        <p:nvSpPr>
          <p:cNvPr id="4" name="TextBox 3"/>
          <p:cNvSpPr txBox="1"/>
          <p:nvPr/>
        </p:nvSpPr>
        <p:spPr>
          <a:xfrm>
            <a:off x="1777599" y="1638955"/>
            <a:ext cx="1681164" cy="523220"/>
          </a:xfrm>
          <a:prstGeom prst="rect">
            <a:avLst/>
          </a:prstGeom>
          <a:noFill/>
        </p:spPr>
        <p:txBody>
          <a:bodyPr wrap="square" rtlCol="0">
            <a:spAutoFit/>
          </a:bodyPr>
          <a:lstStyle/>
          <a:p>
            <a:r>
              <a:rPr lang="en-US" b="1" dirty="0" smtClean="0"/>
              <a:t>Know which type of reaction I have </a:t>
            </a:r>
            <a:endParaRPr lang="en-US" b="1" dirty="0"/>
          </a:p>
        </p:txBody>
      </p:sp>
      <p:sp>
        <p:nvSpPr>
          <p:cNvPr id="5" name="Right Arrow 4"/>
          <p:cNvSpPr/>
          <p:nvPr/>
        </p:nvSpPr>
        <p:spPr>
          <a:xfrm rot="5400000">
            <a:off x="2451167" y="1396933"/>
            <a:ext cx="334029" cy="1500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66724" y="2162175"/>
            <a:ext cx="4276725" cy="4857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err="1" smtClean="0">
                <a:solidFill>
                  <a:srgbClr val="0070C0"/>
                </a:solidFill>
              </a:rPr>
              <a:t>Isothermic</a:t>
            </a:r>
            <a:r>
              <a:rPr lang="en-US" sz="1800" b="1" dirty="0" smtClean="0">
                <a:solidFill>
                  <a:srgbClr val="0070C0"/>
                </a:solidFill>
              </a:rPr>
              <a:t>, exothermic, endothermic</a:t>
            </a:r>
            <a:endParaRPr lang="en-US" sz="1800" b="1" dirty="0">
              <a:solidFill>
                <a:srgbClr val="0070C0"/>
              </a:solidFill>
            </a:endParaRPr>
          </a:p>
        </p:txBody>
      </p:sp>
      <p:sp>
        <p:nvSpPr>
          <p:cNvPr id="7" name="Right Arrow 6"/>
          <p:cNvSpPr/>
          <p:nvPr/>
        </p:nvSpPr>
        <p:spPr>
          <a:xfrm rot="5400000">
            <a:off x="2356571" y="2834552"/>
            <a:ext cx="523220" cy="1500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66724" y="3409950"/>
            <a:ext cx="4276725" cy="12287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b="1" dirty="0" smtClean="0">
              <a:solidFill>
                <a:srgbClr val="0070C0"/>
              </a:solidFill>
              <a:cs typeface="Arial"/>
            </a:endParaRPr>
          </a:p>
          <a:p>
            <a:pPr lvl="0"/>
            <a:r>
              <a:rPr lang="en-US" b="1" dirty="0" smtClean="0">
                <a:solidFill>
                  <a:srgbClr val="0070C0"/>
                </a:solidFill>
                <a:cs typeface="Arial"/>
              </a:rPr>
              <a:t>**</a:t>
            </a:r>
            <a:r>
              <a:rPr lang="en-US" b="1" dirty="0">
                <a:solidFill>
                  <a:srgbClr val="0070C0"/>
                </a:solidFill>
                <a:cs typeface="Arial"/>
              </a:rPr>
              <a:t>type of reaction is reversible or irreversible</a:t>
            </a:r>
          </a:p>
          <a:p>
            <a:pPr lvl="0"/>
            <a:r>
              <a:rPr lang="en-US" sz="1600" b="1" dirty="0">
                <a:solidFill>
                  <a:srgbClr val="000000"/>
                </a:solidFill>
                <a:cs typeface="Arial"/>
              </a:rPr>
              <a:t>&gt;&gt;</a:t>
            </a:r>
            <a:r>
              <a:rPr lang="en-US" b="1" dirty="0">
                <a:solidFill>
                  <a:srgbClr val="0070C0"/>
                </a:solidFill>
                <a:cs typeface="Arial"/>
              </a:rPr>
              <a:t>Reversible = isometric (some </a:t>
            </a:r>
            <a:r>
              <a:rPr lang="en-US" b="1" dirty="0" smtClean="0">
                <a:solidFill>
                  <a:srgbClr val="0070C0"/>
                </a:solidFill>
                <a:cs typeface="Arial"/>
              </a:rPr>
              <a:t>exceptions) </a:t>
            </a:r>
            <a:endParaRPr lang="en-US" b="1" dirty="0">
              <a:solidFill>
                <a:srgbClr val="0070C0"/>
              </a:solidFill>
              <a:cs typeface="Arial"/>
            </a:endParaRPr>
          </a:p>
          <a:p>
            <a:pPr lvl="0"/>
            <a:r>
              <a:rPr lang="en-US" b="1" dirty="0">
                <a:solidFill>
                  <a:srgbClr val="000000"/>
                </a:solidFill>
                <a:cs typeface="Arial"/>
              </a:rPr>
              <a:t>NOTE</a:t>
            </a:r>
            <a:r>
              <a:rPr lang="en-US" b="1" dirty="0">
                <a:solidFill>
                  <a:srgbClr val="000000"/>
                </a:solidFill>
                <a:cs typeface="Arial"/>
                <a:sym typeface="Wingdings" panose="05000000000000000000" pitchFamily="2" charset="2"/>
              </a:rPr>
              <a:t> </a:t>
            </a:r>
            <a:r>
              <a:rPr lang="en-US" b="1" dirty="0">
                <a:solidFill>
                  <a:srgbClr val="0070C0"/>
                </a:solidFill>
                <a:cs typeface="Arial"/>
                <a:sym typeface="Wingdings" panose="05000000000000000000" pitchFamily="2" charset="2"/>
              </a:rPr>
              <a:t>all reactions in biological system are </a:t>
            </a:r>
            <a:r>
              <a:rPr lang="en-US" b="1" dirty="0" err="1" smtClean="0">
                <a:solidFill>
                  <a:srgbClr val="0070C0"/>
                </a:solidFill>
                <a:cs typeface="Arial"/>
                <a:sym typeface="Wingdings" panose="05000000000000000000" pitchFamily="2" charset="2"/>
              </a:rPr>
              <a:t>iso</a:t>
            </a:r>
            <a:r>
              <a:rPr lang="en-US" b="1" dirty="0" smtClean="0">
                <a:solidFill>
                  <a:srgbClr val="0070C0"/>
                </a:solidFill>
                <a:cs typeface="Arial"/>
                <a:sym typeface="Wingdings" panose="05000000000000000000" pitchFamily="2" charset="2"/>
              </a:rPr>
              <a:t> thermic </a:t>
            </a:r>
            <a:r>
              <a:rPr lang="en-US" b="1" dirty="0">
                <a:solidFill>
                  <a:srgbClr val="0070C0"/>
                </a:solidFill>
                <a:cs typeface="Arial"/>
                <a:sym typeface="Wingdings" panose="05000000000000000000" pitchFamily="2" charset="2"/>
              </a:rPr>
              <a:t>(with standard based conditions  temp.</a:t>
            </a:r>
            <a:r>
              <a:rPr lang="ar-JO" b="1" dirty="0">
                <a:solidFill>
                  <a:srgbClr val="0070C0"/>
                </a:solidFill>
                <a:cs typeface="Arial"/>
                <a:sym typeface="Wingdings" panose="05000000000000000000" pitchFamily="2" charset="2"/>
              </a:rPr>
              <a:t>/</a:t>
            </a:r>
            <a:r>
              <a:rPr lang="en-US" b="1" dirty="0">
                <a:solidFill>
                  <a:srgbClr val="0070C0"/>
                </a:solidFill>
                <a:cs typeface="Arial"/>
                <a:sym typeface="Wingdings" panose="05000000000000000000" pitchFamily="2" charset="2"/>
              </a:rPr>
              <a:t> h+ </a:t>
            </a:r>
            <a:r>
              <a:rPr lang="ar-JO" b="1" dirty="0">
                <a:solidFill>
                  <a:srgbClr val="0070C0"/>
                </a:solidFill>
                <a:cs typeface="Arial"/>
                <a:sym typeface="Wingdings" panose="05000000000000000000" pitchFamily="2" charset="2"/>
              </a:rPr>
              <a:t>/</a:t>
            </a:r>
            <a:r>
              <a:rPr lang="en-US" b="1" dirty="0">
                <a:solidFill>
                  <a:srgbClr val="0070C0"/>
                </a:solidFill>
                <a:cs typeface="Arial"/>
                <a:sym typeface="Wingdings" panose="05000000000000000000" pitchFamily="2" charset="2"/>
              </a:rPr>
              <a:t> pressure)</a:t>
            </a:r>
          </a:p>
          <a:p>
            <a:pPr algn="ctr"/>
            <a:endParaRPr lang="en-US" dirty="0"/>
          </a:p>
        </p:txBody>
      </p:sp>
      <p:sp>
        <p:nvSpPr>
          <p:cNvPr id="11" name="Rectangle 10"/>
          <p:cNvSpPr/>
          <p:nvPr/>
        </p:nvSpPr>
        <p:spPr>
          <a:xfrm>
            <a:off x="5076825" y="628650"/>
            <a:ext cx="4067176"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0070C0"/>
                </a:solidFill>
              </a:rPr>
              <a:t>Reactants (L. side) </a:t>
            </a:r>
            <a:r>
              <a:rPr lang="en-US" sz="1600" b="1" dirty="0" smtClean="0">
                <a:solidFill>
                  <a:srgbClr val="0070C0"/>
                </a:solidFill>
                <a:sym typeface="Wingdings" panose="05000000000000000000" pitchFamily="2" charset="2"/>
              </a:rPr>
              <a:t> products (R. side)</a:t>
            </a:r>
            <a:endParaRPr lang="en-US" sz="1600" b="1" dirty="0">
              <a:solidFill>
                <a:srgbClr val="0070C0"/>
              </a:solidFill>
            </a:endParaRPr>
          </a:p>
        </p:txBody>
      </p:sp>
      <p:cxnSp>
        <p:nvCxnSpPr>
          <p:cNvPr id="13" name="Straight Connector 12"/>
          <p:cNvCxnSpPr/>
          <p:nvPr/>
        </p:nvCxnSpPr>
        <p:spPr>
          <a:xfrm flipH="1">
            <a:off x="4972050" y="514410"/>
            <a:ext cx="28575" cy="63435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076825" y="1162050"/>
            <a:ext cx="1590676" cy="10001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smtClean="0">
                <a:solidFill>
                  <a:srgbClr val="0070C0"/>
                </a:solidFill>
              </a:rPr>
              <a:t>Exo</a:t>
            </a:r>
            <a:r>
              <a:rPr lang="en-US" b="1" dirty="0" smtClean="0">
                <a:solidFill>
                  <a:srgbClr val="0070C0"/>
                </a:solidFill>
              </a:rPr>
              <a:t>. </a:t>
            </a:r>
            <a:r>
              <a:rPr lang="en-US" b="1" dirty="0" smtClean="0">
                <a:solidFill>
                  <a:srgbClr val="0070C0"/>
                </a:solidFill>
                <a:sym typeface="Wingdings" panose="05000000000000000000" pitchFamily="2" charset="2"/>
              </a:rPr>
              <a:t>         G-</a:t>
            </a:r>
          </a:p>
          <a:p>
            <a:r>
              <a:rPr lang="en-US" b="1" dirty="0" smtClean="0">
                <a:solidFill>
                  <a:srgbClr val="0070C0"/>
                </a:solidFill>
                <a:sym typeface="Wingdings" panose="05000000000000000000" pitchFamily="2" charset="2"/>
              </a:rPr>
              <a:t>Endo.        G+</a:t>
            </a:r>
          </a:p>
          <a:p>
            <a:r>
              <a:rPr lang="en-US" b="1" dirty="0" err="1" smtClean="0">
                <a:solidFill>
                  <a:srgbClr val="0070C0"/>
                </a:solidFill>
                <a:sym typeface="Wingdings" panose="05000000000000000000" pitchFamily="2" charset="2"/>
              </a:rPr>
              <a:t>Iso</a:t>
            </a:r>
            <a:r>
              <a:rPr lang="en-US" b="1" dirty="0" smtClean="0">
                <a:solidFill>
                  <a:srgbClr val="0070C0"/>
                </a:solidFill>
                <a:sym typeface="Wingdings" panose="05000000000000000000" pitchFamily="2" charset="2"/>
              </a:rPr>
              <a:t>. no      G   </a:t>
            </a:r>
            <a:endParaRPr lang="en-US" b="1" dirty="0">
              <a:solidFill>
                <a:srgbClr val="0070C0"/>
              </a:solidFill>
            </a:endParaRPr>
          </a:p>
        </p:txBody>
      </p:sp>
      <p:sp>
        <p:nvSpPr>
          <p:cNvPr id="15" name="Isosceles Triangle 14"/>
          <p:cNvSpPr/>
          <p:nvPr/>
        </p:nvSpPr>
        <p:spPr>
          <a:xfrm>
            <a:off x="5953125" y="1329065"/>
            <a:ext cx="180976" cy="156835"/>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a:off x="5953125" y="1567845"/>
            <a:ext cx="180976" cy="14222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a:off x="5957888" y="1757690"/>
            <a:ext cx="176213" cy="142875"/>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076825" y="2238375"/>
            <a:ext cx="4067175" cy="4619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smtClean="0">
              <a:solidFill>
                <a:schemeClr val="tx1"/>
              </a:solidFill>
            </a:endParaRPr>
          </a:p>
          <a:p>
            <a:pPr algn="ctr"/>
            <a:r>
              <a:rPr lang="en-US" sz="2000" b="1" dirty="0" smtClean="0">
                <a:solidFill>
                  <a:schemeClr val="tx1"/>
                </a:solidFill>
              </a:rPr>
              <a:t>1) </a:t>
            </a:r>
            <a:r>
              <a:rPr lang="en-US" sz="2000" b="1" dirty="0" err="1" smtClean="0">
                <a:solidFill>
                  <a:schemeClr val="tx1"/>
                </a:solidFill>
              </a:rPr>
              <a:t>Iso</a:t>
            </a:r>
            <a:r>
              <a:rPr lang="en-US" sz="2000" b="1" dirty="0" smtClean="0">
                <a:solidFill>
                  <a:schemeClr val="tx1"/>
                </a:solidFill>
              </a:rPr>
              <a:t> thermic :</a:t>
            </a:r>
          </a:p>
          <a:p>
            <a:pPr algn="ctr"/>
            <a:r>
              <a:rPr lang="en-US" sz="1600" b="1" dirty="0" smtClean="0">
                <a:solidFill>
                  <a:schemeClr val="tx1"/>
                </a:solidFill>
                <a:sym typeface="Wingdings" panose="05000000000000000000" pitchFamily="2" charset="2"/>
              </a:rPr>
              <a:t></a:t>
            </a:r>
            <a:r>
              <a:rPr lang="en-US" dirty="0" smtClean="0">
                <a:solidFill>
                  <a:srgbClr val="0070C0"/>
                </a:solidFill>
              </a:rPr>
              <a:t>Amount of energy in left = right</a:t>
            </a:r>
          </a:p>
          <a:p>
            <a:pPr algn="ctr"/>
            <a:r>
              <a:rPr lang="en-US" sz="1600" b="1" dirty="0" smtClean="0">
                <a:solidFill>
                  <a:schemeClr val="tx1"/>
                </a:solidFill>
                <a:sym typeface="Wingdings" panose="05000000000000000000" pitchFamily="2" charset="2"/>
              </a:rPr>
              <a:t></a:t>
            </a:r>
            <a:r>
              <a:rPr lang="en-US" dirty="0" smtClean="0">
                <a:solidFill>
                  <a:srgbClr val="0070C0"/>
                </a:solidFill>
              </a:rPr>
              <a:t>NO loss of energy, NO increase </a:t>
            </a:r>
          </a:p>
          <a:p>
            <a:pPr algn="ctr"/>
            <a:r>
              <a:rPr lang="en-US" sz="1600" b="1" dirty="0" smtClean="0">
                <a:solidFill>
                  <a:schemeClr val="tx1"/>
                </a:solidFill>
                <a:sym typeface="Wingdings" panose="05000000000000000000" pitchFamily="2" charset="2"/>
              </a:rPr>
              <a:t></a:t>
            </a:r>
            <a:r>
              <a:rPr lang="en-US" dirty="0" smtClean="0">
                <a:solidFill>
                  <a:srgbClr val="0070C0"/>
                </a:solidFill>
              </a:rPr>
              <a:t>Equation = zero </a:t>
            </a:r>
          </a:p>
          <a:p>
            <a:pPr algn="ctr"/>
            <a:endParaRPr lang="en-US" dirty="0">
              <a:solidFill>
                <a:srgbClr val="0070C0"/>
              </a:solidFill>
            </a:endParaRPr>
          </a:p>
          <a:p>
            <a:pPr algn="ctr"/>
            <a:r>
              <a:rPr lang="en-US" sz="2000" b="1" dirty="0" smtClean="0">
                <a:solidFill>
                  <a:schemeClr val="tx1"/>
                </a:solidFill>
              </a:rPr>
              <a:t>2) Endothermic </a:t>
            </a:r>
          </a:p>
          <a:p>
            <a:pPr algn="ctr"/>
            <a:r>
              <a:rPr lang="en-US" sz="1600" b="1" dirty="0" smtClean="0">
                <a:solidFill>
                  <a:schemeClr val="tx1"/>
                </a:solidFill>
                <a:sym typeface="Wingdings" panose="05000000000000000000" pitchFamily="2" charset="2"/>
              </a:rPr>
              <a:t></a:t>
            </a:r>
            <a:r>
              <a:rPr lang="en-US" dirty="0" smtClean="0">
                <a:solidFill>
                  <a:srgbClr val="0070C0"/>
                </a:solidFill>
              </a:rPr>
              <a:t>Right &gt; left </a:t>
            </a:r>
          </a:p>
          <a:p>
            <a:pPr algn="ctr"/>
            <a:r>
              <a:rPr lang="en-US" sz="1600" b="1" dirty="0" smtClean="0">
                <a:solidFill>
                  <a:schemeClr val="tx1"/>
                </a:solidFill>
                <a:sym typeface="Wingdings" panose="05000000000000000000" pitchFamily="2" charset="2"/>
              </a:rPr>
              <a:t></a:t>
            </a:r>
            <a:r>
              <a:rPr lang="en-US" dirty="0" smtClean="0">
                <a:solidFill>
                  <a:srgbClr val="0070C0"/>
                </a:solidFill>
              </a:rPr>
              <a:t>Absorption of energy</a:t>
            </a:r>
          </a:p>
          <a:p>
            <a:pPr algn="ctr"/>
            <a:r>
              <a:rPr lang="en-US" sz="1600" b="1" dirty="0" smtClean="0">
                <a:solidFill>
                  <a:schemeClr val="tx1"/>
                </a:solidFill>
                <a:sym typeface="Wingdings" panose="05000000000000000000" pitchFamily="2" charset="2"/>
              </a:rPr>
              <a:t></a:t>
            </a:r>
            <a:r>
              <a:rPr lang="en-US" dirty="0" smtClean="0">
                <a:solidFill>
                  <a:srgbClr val="0070C0"/>
                </a:solidFill>
              </a:rPr>
              <a:t>Endergonic     G+ </a:t>
            </a:r>
          </a:p>
          <a:p>
            <a:pPr algn="ctr"/>
            <a:endParaRPr lang="en-US" dirty="0">
              <a:solidFill>
                <a:srgbClr val="0070C0"/>
              </a:solidFill>
            </a:endParaRPr>
          </a:p>
          <a:p>
            <a:pPr algn="ctr"/>
            <a:r>
              <a:rPr lang="en-US" sz="2000" b="1" dirty="0" smtClean="0">
                <a:solidFill>
                  <a:schemeClr val="tx1"/>
                </a:solidFill>
              </a:rPr>
              <a:t>3) Exothermic </a:t>
            </a:r>
          </a:p>
          <a:p>
            <a:pPr algn="ctr"/>
            <a:r>
              <a:rPr lang="en-US" b="1" dirty="0" smtClean="0">
                <a:solidFill>
                  <a:schemeClr val="tx1"/>
                </a:solidFill>
                <a:sym typeface="Wingdings" panose="05000000000000000000" pitchFamily="2" charset="2"/>
              </a:rPr>
              <a:t></a:t>
            </a:r>
            <a:r>
              <a:rPr lang="en-US" dirty="0" smtClean="0">
                <a:solidFill>
                  <a:srgbClr val="0070C0"/>
                </a:solidFill>
              </a:rPr>
              <a:t>Left &gt; right </a:t>
            </a:r>
          </a:p>
          <a:p>
            <a:pPr algn="ctr"/>
            <a:r>
              <a:rPr lang="en-US" sz="1600" b="1" dirty="0" smtClean="0">
                <a:solidFill>
                  <a:schemeClr val="tx1"/>
                </a:solidFill>
                <a:sym typeface="Wingdings" panose="05000000000000000000" pitchFamily="2" charset="2"/>
              </a:rPr>
              <a:t></a:t>
            </a:r>
            <a:r>
              <a:rPr lang="en-US" dirty="0" smtClean="0">
                <a:solidFill>
                  <a:srgbClr val="0070C0"/>
                </a:solidFill>
              </a:rPr>
              <a:t>Exergonic </a:t>
            </a:r>
          </a:p>
          <a:p>
            <a:pPr algn="ctr"/>
            <a:r>
              <a:rPr lang="en-US" sz="1600" b="1" dirty="0" smtClean="0">
                <a:solidFill>
                  <a:schemeClr val="tx1"/>
                </a:solidFill>
                <a:sym typeface="Wingdings" panose="05000000000000000000" pitchFamily="2" charset="2"/>
              </a:rPr>
              <a:t></a:t>
            </a:r>
            <a:r>
              <a:rPr lang="en-US" dirty="0" smtClean="0">
                <a:solidFill>
                  <a:srgbClr val="0070C0"/>
                </a:solidFill>
              </a:rPr>
              <a:t>Liberation of energy to surrounding environment </a:t>
            </a:r>
          </a:p>
          <a:p>
            <a:pPr algn="ctr"/>
            <a:r>
              <a:rPr lang="en-US" dirty="0" smtClean="0">
                <a:solidFill>
                  <a:srgbClr val="0070C0"/>
                </a:solidFill>
              </a:rPr>
              <a:t>** this reaction has the tendency to be completed unlike endo.</a:t>
            </a:r>
          </a:p>
          <a:p>
            <a:pPr algn="ctr"/>
            <a:r>
              <a:rPr lang="en-US" sz="1600" b="1" dirty="0" smtClean="0">
                <a:solidFill>
                  <a:schemeClr val="tx1"/>
                </a:solidFill>
                <a:sym typeface="Wingdings" panose="05000000000000000000" pitchFamily="2" charset="2"/>
              </a:rPr>
              <a:t></a:t>
            </a:r>
            <a:r>
              <a:rPr lang="en-US" dirty="0" smtClean="0">
                <a:solidFill>
                  <a:srgbClr val="0070C0"/>
                </a:solidFill>
                <a:sym typeface="Wingdings" panose="05000000000000000000" pitchFamily="2" charset="2"/>
              </a:rPr>
              <a:t>   </a:t>
            </a:r>
            <a:r>
              <a:rPr lang="en-US" dirty="0" smtClean="0">
                <a:solidFill>
                  <a:srgbClr val="0070C0"/>
                </a:solidFill>
              </a:rPr>
              <a:t>  G- </a:t>
            </a:r>
          </a:p>
          <a:p>
            <a:pPr algn="ctr"/>
            <a:endParaRPr lang="en-US" dirty="0" smtClean="0">
              <a:solidFill>
                <a:srgbClr val="0070C0"/>
              </a:solidFill>
            </a:endParaRPr>
          </a:p>
        </p:txBody>
      </p:sp>
      <p:pic>
        <p:nvPicPr>
          <p:cNvPr id="20" name="Picture 19"/>
          <p:cNvPicPr>
            <a:picLocks noChangeAspect="1"/>
          </p:cNvPicPr>
          <p:nvPr/>
        </p:nvPicPr>
        <p:blipFill>
          <a:blip r:embed="rId2"/>
          <a:stretch>
            <a:fillRect/>
          </a:stretch>
        </p:blipFill>
        <p:spPr>
          <a:xfrm>
            <a:off x="7452732" y="4456739"/>
            <a:ext cx="201185" cy="182896"/>
          </a:xfrm>
          <a:prstGeom prst="rect">
            <a:avLst/>
          </a:prstGeom>
        </p:spPr>
      </p:pic>
      <p:pic>
        <p:nvPicPr>
          <p:cNvPr id="21" name="Picture 20"/>
          <p:cNvPicPr>
            <a:picLocks noChangeAspect="1"/>
          </p:cNvPicPr>
          <p:nvPr/>
        </p:nvPicPr>
        <p:blipFill>
          <a:blip r:embed="rId2"/>
          <a:stretch>
            <a:fillRect/>
          </a:stretch>
        </p:blipFill>
        <p:spPr>
          <a:xfrm>
            <a:off x="7009819" y="6547477"/>
            <a:ext cx="201185" cy="182896"/>
          </a:xfrm>
          <a:prstGeom prst="rect">
            <a:avLst/>
          </a:prstGeom>
        </p:spPr>
      </p:pic>
    </p:spTree>
    <p:extLst>
      <p:ext uri="{BB962C8B-B14F-4D97-AF65-F5344CB8AC3E}">
        <p14:creationId xmlns:p14="http://schemas.microsoft.com/office/powerpoint/2010/main" val="25126011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7"/>
          <p:cNvSpPr/>
          <p:nvPr/>
        </p:nvSpPr>
        <p:spPr>
          <a:xfrm>
            <a:off x="0" y="47625"/>
            <a:ext cx="9144000" cy="57861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500" b="1" u="sng" dirty="0">
                <a:solidFill>
                  <a:schemeClr val="dk1"/>
                </a:solidFill>
                <a:latin typeface="Times New Roman"/>
                <a:ea typeface="Times New Roman"/>
                <a:cs typeface="Times New Roman"/>
                <a:sym typeface="Times New Roman"/>
              </a:rPr>
              <a:t>Oxidation reduction reactions </a:t>
            </a:r>
            <a:r>
              <a:rPr lang="en-US" sz="2500" b="1" dirty="0">
                <a:solidFill>
                  <a:schemeClr val="dk1"/>
                </a:solidFill>
                <a:latin typeface="Times New Roman"/>
                <a:ea typeface="Times New Roman"/>
                <a:cs typeface="Times New Roman"/>
                <a:sym typeface="Times New Roman"/>
              </a:rPr>
              <a:t>(Redox reactions)</a:t>
            </a:r>
            <a:endParaRPr sz="2500" dirty="0"/>
          </a:p>
          <a:p>
            <a:pPr marL="0" marR="0" lvl="0" indent="-158750" algn="just" rtl="0">
              <a:spcBef>
                <a:spcPts val="0"/>
              </a:spcBef>
              <a:spcAft>
                <a:spcPts val="0"/>
              </a:spcAft>
              <a:buClr>
                <a:schemeClr val="dk1"/>
              </a:buClr>
              <a:buSzPts val="2500"/>
              <a:buFont typeface="Times New Roman"/>
              <a:buChar char="-"/>
            </a:pPr>
            <a:r>
              <a:rPr lang="en-US" sz="2500" dirty="0">
                <a:solidFill>
                  <a:schemeClr val="dk1"/>
                </a:solidFill>
                <a:latin typeface="Times New Roman"/>
                <a:ea typeface="Times New Roman"/>
                <a:cs typeface="Times New Roman"/>
                <a:sym typeface="Times New Roman"/>
              </a:rPr>
              <a:t> Commonly the oxidation reactions are accompanied by </a:t>
            </a:r>
            <a:endParaRPr sz="2500" dirty="0"/>
          </a:p>
          <a:p>
            <a:pPr marL="0" marR="0" lvl="0" indent="0" algn="just" rtl="0">
              <a:spcBef>
                <a:spcPts val="0"/>
              </a:spcBef>
              <a:spcAft>
                <a:spcPts val="0"/>
              </a:spcAft>
              <a:buNone/>
            </a:pPr>
            <a:r>
              <a:rPr lang="en-US" sz="2500" dirty="0">
                <a:solidFill>
                  <a:schemeClr val="dk1"/>
                </a:solidFill>
                <a:latin typeface="Times New Roman"/>
                <a:ea typeface="Times New Roman"/>
                <a:cs typeface="Times New Roman"/>
                <a:sym typeface="Times New Roman"/>
              </a:rPr>
              <a:t>  reduction reactions and they are called redox reaction. </a:t>
            </a:r>
            <a:endParaRPr sz="2500" dirty="0"/>
          </a:p>
          <a:p>
            <a:pPr marL="0" marR="0" lvl="0" indent="-158750" algn="l" rtl="0">
              <a:spcBef>
                <a:spcPts val="0"/>
              </a:spcBef>
              <a:spcAft>
                <a:spcPts val="0"/>
              </a:spcAft>
              <a:buClr>
                <a:schemeClr val="dk1"/>
              </a:buClr>
              <a:buSzPts val="2500"/>
              <a:buFont typeface="Times New Roman"/>
              <a:buChar char="-"/>
            </a:pPr>
            <a:r>
              <a:rPr lang="en-US" sz="2500" dirty="0">
                <a:solidFill>
                  <a:schemeClr val="dk1"/>
                </a:solidFill>
                <a:latin typeface="Times New Roman"/>
                <a:ea typeface="Times New Roman"/>
                <a:cs typeface="Times New Roman"/>
                <a:sym typeface="Times New Roman"/>
              </a:rPr>
              <a:t> Redox reactions are accompanied by energy liberation, </a:t>
            </a:r>
            <a:endParaRPr sz="2500" dirty="0"/>
          </a:p>
          <a:p>
            <a:pPr marL="0" marR="0" lvl="0" indent="0" algn="l" rtl="0">
              <a:spcBef>
                <a:spcPts val="0"/>
              </a:spcBef>
              <a:spcAft>
                <a:spcPts val="0"/>
              </a:spcAft>
              <a:buNone/>
            </a:pPr>
            <a:r>
              <a:rPr lang="en-US" sz="2500" dirty="0">
                <a:solidFill>
                  <a:schemeClr val="dk1"/>
                </a:solidFill>
                <a:latin typeface="Times New Roman"/>
                <a:ea typeface="Times New Roman"/>
                <a:cs typeface="Times New Roman"/>
                <a:sym typeface="Times New Roman"/>
              </a:rPr>
              <a:t>  necessary for the cells.</a:t>
            </a:r>
            <a:endParaRPr sz="2500" dirty="0"/>
          </a:p>
          <a:p>
            <a:pPr marL="0" marR="0" lvl="0" indent="0" algn="just" rtl="0">
              <a:spcBef>
                <a:spcPts val="0"/>
              </a:spcBef>
              <a:spcAft>
                <a:spcPts val="0"/>
              </a:spcAft>
              <a:buNone/>
            </a:pPr>
            <a:endParaRPr sz="2500" dirty="0">
              <a:solidFill>
                <a:schemeClr val="dk1"/>
              </a:solidFill>
              <a:latin typeface="Times New Roman"/>
              <a:ea typeface="Times New Roman"/>
              <a:cs typeface="Times New Roman"/>
              <a:sym typeface="Times New Roman"/>
            </a:endParaRPr>
          </a:p>
          <a:p>
            <a:pPr marL="0" marR="0" lvl="0" indent="-158750" algn="l" rtl="0">
              <a:spcBef>
                <a:spcPts val="0"/>
              </a:spcBef>
              <a:spcAft>
                <a:spcPts val="0"/>
              </a:spcAft>
              <a:buClr>
                <a:schemeClr val="dk1"/>
              </a:buClr>
              <a:buSzPts val="2500"/>
              <a:buFont typeface="Times New Roman"/>
              <a:buChar char="-"/>
            </a:pPr>
            <a:r>
              <a:rPr lang="en-US" sz="2500" dirty="0">
                <a:solidFill>
                  <a:schemeClr val="dk1"/>
                </a:solidFill>
                <a:latin typeface="Times New Roman"/>
                <a:ea typeface="Times New Roman"/>
                <a:cs typeface="Times New Roman"/>
                <a:sym typeface="Times New Roman"/>
              </a:rPr>
              <a:t> In the redox reaction. H</a:t>
            </a:r>
            <a:r>
              <a:rPr lang="en-US" sz="2500" baseline="-25000" dirty="0">
                <a:solidFill>
                  <a:schemeClr val="dk1"/>
                </a:solidFill>
                <a:latin typeface="Times New Roman"/>
                <a:ea typeface="Times New Roman"/>
                <a:cs typeface="Times New Roman"/>
                <a:sym typeface="Times New Roman"/>
              </a:rPr>
              <a:t>2</a:t>
            </a:r>
            <a:r>
              <a:rPr lang="en-US" sz="2500" dirty="0">
                <a:solidFill>
                  <a:schemeClr val="dk1"/>
                </a:solidFill>
                <a:latin typeface="Times New Roman"/>
                <a:ea typeface="Times New Roman"/>
                <a:cs typeface="Times New Roman"/>
                <a:sym typeface="Times New Roman"/>
              </a:rPr>
              <a:t> is oxidized while, O</a:t>
            </a:r>
            <a:r>
              <a:rPr lang="en-US" sz="2500" baseline="-25000" dirty="0">
                <a:solidFill>
                  <a:schemeClr val="dk1"/>
                </a:solidFill>
                <a:latin typeface="Times New Roman"/>
                <a:ea typeface="Times New Roman"/>
                <a:cs typeface="Times New Roman"/>
                <a:sym typeface="Times New Roman"/>
              </a:rPr>
              <a:t>2</a:t>
            </a:r>
            <a:r>
              <a:rPr lang="en-US" sz="2500" dirty="0">
                <a:solidFill>
                  <a:schemeClr val="dk1"/>
                </a:solidFill>
                <a:latin typeface="Times New Roman"/>
                <a:ea typeface="Times New Roman"/>
                <a:cs typeface="Times New Roman"/>
                <a:sym typeface="Times New Roman"/>
              </a:rPr>
              <a:t> is reduced, </a:t>
            </a:r>
            <a:endParaRPr sz="2500" dirty="0"/>
          </a:p>
          <a:p>
            <a:pPr marL="0" marR="0" lvl="0" indent="0" algn="l" rtl="0">
              <a:spcBef>
                <a:spcPts val="0"/>
              </a:spcBef>
              <a:spcAft>
                <a:spcPts val="0"/>
              </a:spcAft>
              <a:buNone/>
            </a:pPr>
            <a:r>
              <a:rPr lang="en-US" sz="2500" dirty="0">
                <a:solidFill>
                  <a:schemeClr val="dk1"/>
                </a:solidFill>
                <a:latin typeface="Times New Roman"/>
                <a:ea typeface="Times New Roman"/>
                <a:cs typeface="Times New Roman"/>
                <a:sym typeface="Times New Roman"/>
              </a:rPr>
              <a:t>  and if occurs it will be accompanied by a massive energy </a:t>
            </a:r>
            <a:endParaRPr sz="2500" dirty="0"/>
          </a:p>
          <a:p>
            <a:pPr marL="0" marR="0" lvl="0" indent="0" algn="l" rtl="0">
              <a:spcBef>
                <a:spcPts val="0"/>
              </a:spcBef>
              <a:spcAft>
                <a:spcPts val="0"/>
              </a:spcAft>
              <a:buNone/>
            </a:pPr>
            <a:r>
              <a:rPr lang="en-US" sz="2500" dirty="0">
                <a:solidFill>
                  <a:schemeClr val="dk1"/>
                </a:solidFill>
                <a:latin typeface="Times New Roman"/>
                <a:ea typeface="Times New Roman"/>
                <a:cs typeface="Times New Roman"/>
                <a:sym typeface="Times New Roman"/>
              </a:rPr>
              <a:t>  </a:t>
            </a:r>
            <a:r>
              <a:rPr lang="en-US" sz="2500" dirty="0" smtClean="0">
                <a:solidFill>
                  <a:schemeClr val="dk1"/>
                </a:solidFill>
                <a:latin typeface="Times New Roman"/>
                <a:ea typeface="Times New Roman"/>
                <a:cs typeface="Times New Roman"/>
                <a:sym typeface="Times New Roman"/>
              </a:rPr>
              <a:t>explosion </a:t>
            </a:r>
            <a:r>
              <a:rPr lang="en-US" sz="2000" b="1" dirty="0" smtClean="0">
                <a:solidFill>
                  <a:srgbClr val="0070C0"/>
                </a:solidFill>
                <a:latin typeface="Times New Roman"/>
                <a:ea typeface="Times New Roman"/>
                <a:cs typeface="Times New Roman"/>
                <a:sym typeface="Times New Roman"/>
              </a:rPr>
              <a:t>(produced in multistep not one).</a:t>
            </a:r>
            <a:endParaRPr sz="2000" b="1" dirty="0">
              <a:solidFill>
                <a:srgbClr val="0070C0"/>
              </a:solidFill>
            </a:endParaRPr>
          </a:p>
          <a:p>
            <a:pPr marL="0" marR="0" lvl="0" indent="0" algn="l" rtl="0">
              <a:spcBef>
                <a:spcPts val="0"/>
              </a:spcBef>
              <a:spcAft>
                <a:spcPts val="0"/>
              </a:spcAft>
              <a:buNone/>
            </a:pPr>
            <a:r>
              <a:rPr lang="en-US" sz="2500" dirty="0">
                <a:solidFill>
                  <a:schemeClr val="dk1"/>
                </a:solidFill>
                <a:latin typeface="Times New Roman"/>
                <a:ea typeface="Times New Roman"/>
                <a:cs typeface="Times New Roman"/>
                <a:sym typeface="Times New Roman"/>
              </a:rPr>
              <a:t>               2H</a:t>
            </a:r>
            <a:r>
              <a:rPr lang="en-US" sz="2500" baseline="-25000" dirty="0">
                <a:solidFill>
                  <a:schemeClr val="dk1"/>
                </a:solidFill>
                <a:latin typeface="Times New Roman"/>
                <a:ea typeface="Times New Roman"/>
                <a:cs typeface="Times New Roman"/>
                <a:sym typeface="Times New Roman"/>
              </a:rPr>
              <a:t>2</a:t>
            </a:r>
            <a:r>
              <a:rPr lang="en-US" sz="2500" dirty="0">
                <a:solidFill>
                  <a:schemeClr val="dk1"/>
                </a:solidFill>
                <a:latin typeface="Times New Roman"/>
                <a:ea typeface="Times New Roman"/>
                <a:cs typeface="Times New Roman"/>
                <a:sym typeface="Times New Roman"/>
              </a:rPr>
              <a:t> +O</a:t>
            </a:r>
            <a:r>
              <a:rPr lang="en-US" sz="2500" baseline="-25000" dirty="0">
                <a:solidFill>
                  <a:schemeClr val="dk1"/>
                </a:solidFill>
                <a:latin typeface="Times New Roman"/>
                <a:ea typeface="Times New Roman"/>
                <a:cs typeface="Times New Roman"/>
                <a:sym typeface="Times New Roman"/>
              </a:rPr>
              <a:t>2</a:t>
            </a:r>
            <a:r>
              <a:rPr lang="en-US" sz="2500" dirty="0">
                <a:solidFill>
                  <a:schemeClr val="dk1"/>
                </a:solidFill>
                <a:latin typeface="Times New Roman"/>
                <a:ea typeface="Times New Roman"/>
                <a:cs typeface="Times New Roman"/>
                <a:sym typeface="Times New Roman"/>
              </a:rPr>
              <a:t> </a:t>
            </a:r>
            <a:r>
              <a:rPr lang="en-US" sz="2500" b="1" dirty="0">
                <a:solidFill>
                  <a:schemeClr val="dk1"/>
                </a:solidFill>
                <a:latin typeface="Times New Roman"/>
                <a:ea typeface="Times New Roman"/>
                <a:cs typeface="Times New Roman"/>
                <a:sym typeface="Times New Roman"/>
              </a:rPr>
              <a:t> </a:t>
            </a:r>
            <a:r>
              <a:rPr lang="en-US" sz="2500" dirty="0">
                <a:solidFill>
                  <a:schemeClr val="dk1"/>
                </a:solidFill>
                <a:latin typeface="Times New Roman"/>
                <a:ea typeface="Times New Roman"/>
                <a:cs typeface="Times New Roman"/>
                <a:sym typeface="Times New Roman"/>
              </a:rPr>
              <a:t>                          2H</a:t>
            </a:r>
            <a:r>
              <a:rPr lang="en-US" sz="2500" baseline="-25000" dirty="0">
                <a:solidFill>
                  <a:schemeClr val="dk1"/>
                </a:solidFill>
                <a:latin typeface="Times New Roman"/>
                <a:ea typeface="Times New Roman"/>
                <a:cs typeface="Times New Roman"/>
                <a:sym typeface="Times New Roman"/>
              </a:rPr>
              <a:t>2</a:t>
            </a:r>
            <a:r>
              <a:rPr lang="en-US" sz="2500" dirty="0">
                <a:solidFill>
                  <a:schemeClr val="dk1"/>
                </a:solidFill>
                <a:latin typeface="Times New Roman"/>
                <a:ea typeface="Times New Roman"/>
                <a:cs typeface="Times New Roman"/>
                <a:sym typeface="Times New Roman"/>
              </a:rPr>
              <a:t>O + energy</a:t>
            </a:r>
            <a:endParaRPr sz="2500" dirty="0"/>
          </a:p>
          <a:p>
            <a:pPr marL="0" marR="0" lvl="0" indent="0" algn="l" rtl="0">
              <a:spcBef>
                <a:spcPts val="0"/>
              </a:spcBef>
              <a:spcAft>
                <a:spcPts val="0"/>
              </a:spcAft>
              <a:buNone/>
            </a:pPr>
            <a:endParaRPr sz="2500" dirty="0">
              <a:solidFill>
                <a:schemeClr val="dk1"/>
              </a:solidFill>
              <a:latin typeface="Times New Roman"/>
              <a:ea typeface="Times New Roman"/>
              <a:cs typeface="Times New Roman"/>
              <a:sym typeface="Times New Roman"/>
            </a:endParaRPr>
          </a:p>
          <a:p>
            <a:pPr marL="0" marR="0" lvl="0" indent="-158750" algn="l" rtl="0">
              <a:spcBef>
                <a:spcPts val="0"/>
              </a:spcBef>
              <a:spcAft>
                <a:spcPts val="0"/>
              </a:spcAft>
              <a:buClr>
                <a:schemeClr val="dk1"/>
              </a:buClr>
              <a:buSzPts val="2500"/>
              <a:buFont typeface="Times New Roman"/>
              <a:buChar char="-"/>
            </a:pPr>
            <a:r>
              <a:rPr lang="en-US" sz="2500" dirty="0">
                <a:solidFill>
                  <a:schemeClr val="dk1"/>
                </a:solidFill>
                <a:latin typeface="Times New Roman"/>
                <a:ea typeface="Times New Roman"/>
                <a:cs typeface="Times New Roman"/>
                <a:sym typeface="Times New Roman"/>
              </a:rPr>
              <a:t> Instead of massive energy is liberated, hydrogen must be </a:t>
            </a:r>
            <a:endParaRPr sz="2500" dirty="0"/>
          </a:p>
          <a:p>
            <a:pPr marL="0" marR="0" lvl="0" indent="0" algn="l" rtl="0">
              <a:spcBef>
                <a:spcPts val="0"/>
              </a:spcBef>
              <a:spcAft>
                <a:spcPts val="0"/>
              </a:spcAft>
              <a:buNone/>
            </a:pPr>
            <a:r>
              <a:rPr lang="en-US" sz="2500" dirty="0">
                <a:solidFill>
                  <a:schemeClr val="dk1"/>
                </a:solidFill>
                <a:latin typeface="Times New Roman"/>
                <a:ea typeface="Times New Roman"/>
                <a:cs typeface="Times New Roman"/>
                <a:sym typeface="Times New Roman"/>
              </a:rPr>
              <a:t>  transferred to oxygen in gradual steps. Thus, small fractions </a:t>
            </a:r>
            <a:endParaRPr sz="2500" dirty="0"/>
          </a:p>
          <a:p>
            <a:pPr marL="0" marR="0" lvl="0" indent="0" algn="l" rtl="0">
              <a:spcBef>
                <a:spcPts val="0"/>
              </a:spcBef>
              <a:spcAft>
                <a:spcPts val="0"/>
              </a:spcAft>
              <a:buNone/>
            </a:pPr>
            <a:r>
              <a:rPr lang="en-US" sz="2500" dirty="0">
                <a:solidFill>
                  <a:schemeClr val="dk1"/>
                </a:solidFill>
                <a:latin typeface="Times New Roman"/>
                <a:ea typeface="Times New Roman"/>
                <a:cs typeface="Times New Roman"/>
                <a:sym typeface="Times New Roman"/>
              </a:rPr>
              <a:t>  of energy are liberated and stored for further </a:t>
            </a:r>
            <a:r>
              <a:rPr lang="en-US" sz="2500" dirty="0" smtClean="0">
                <a:solidFill>
                  <a:schemeClr val="dk1"/>
                </a:solidFill>
                <a:latin typeface="Times New Roman"/>
                <a:ea typeface="Times New Roman"/>
                <a:cs typeface="Times New Roman"/>
                <a:sym typeface="Times New Roman"/>
              </a:rPr>
              <a:t>use </a:t>
            </a:r>
            <a:r>
              <a:rPr lang="en-US" sz="2000" b="1" dirty="0" smtClean="0">
                <a:solidFill>
                  <a:srgbClr val="0070C0"/>
                </a:solidFill>
                <a:latin typeface="Times New Roman"/>
                <a:ea typeface="Times New Roman"/>
                <a:cs typeface="Times New Roman"/>
                <a:sym typeface="Times New Roman"/>
              </a:rPr>
              <a:t>(and large part of energy will be liberated as heat (50-60%) of the total amount of energy produced)</a:t>
            </a:r>
            <a:endParaRPr sz="2000" b="1" i="1" dirty="0">
              <a:solidFill>
                <a:srgbClr val="0070C0"/>
              </a:solidFill>
              <a:latin typeface="Times New Roman"/>
              <a:ea typeface="Times New Roman"/>
              <a:cs typeface="Times New Roman"/>
              <a:sym typeface="Times New Roman"/>
            </a:endParaRPr>
          </a:p>
        </p:txBody>
      </p:sp>
      <p:cxnSp>
        <p:nvCxnSpPr>
          <p:cNvPr id="234" name="Google Shape;234;p27"/>
          <p:cNvCxnSpPr/>
          <p:nvPr/>
        </p:nvCxnSpPr>
        <p:spPr>
          <a:xfrm>
            <a:off x="2819400" y="4191000"/>
            <a:ext cx="2133600" cy="0"/>
          </a:xfrm>
          <a:prstGeom prst="straightConnector1">
            <a:avLst/>
          </a:prstGeom>
          <a:noFill/>
          <a:ln w="9525" cap="flat" cmpd="sng">
            <a:solidFill>
              <a:schemeClr val="dk1"/>
            </a:solidFill>
            <a:prstDash val="solid"/>
            <a:round/>
            <a:headEnd type="none" w="med" len="med"/>
            <a:tailEnd type="triangle" w="med" len="med"/>
          </a:ln>
        </p:spPr>
      </p:cxnSp>
      <p:sp>
        <p:nvSpPr>
          <p:cNvPr id="2" name="Rectangle 1"/>
          <p:cNvSpPr/>
          <p:nvPr/>
        </p:nvSpPr>
        <p:spPr>
          <a:xfrm>
            <a:off x="2819400" y="3762375"/>
            <a:ext cx="1724025" cy="2952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rPr>
              <a:t>Liberation energy</a:t>
            </a:r>
            <a:endParaRPr lang="en-US" b="1" dirty="0">
              <a:solidFill>
                <a:srgbClr val="0070C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8"/>
          <p:cNvSpPr/>
          <p:nvPr/>
        </p:nvSpPr>
        <p:spPr>
          <a:xfrm>
            <a:off x="0" y="125413"/>
            <a:ext cx="9144000" cy="5435294"/>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80000"/>
              </a:lnSpc>
              <a:spcBef>
                <a:spcPts val="0"/>
              </a:spcBef>
              <a:spcAft>
                <a:spcPts val="0"/>
              </a:spcAft>
              <a:buNone/>
            </a:pPr>
            <a:r>
              <a:rPr lang="en-US" sz="2100" b="1" u="sng" dirty="0">
                <a:solidFill>
                  <a:schemeClr val="dk1"/>
                </a:solidFill>
                <a:latin typeface="Times New Roman"/>
                <a:ea typeface="Times New Roman"/>
                <a:cs typeface="Times New Roman"/>
                <a:sym typeface="Times New Roman"/>
              </a:rPr>
              <a:t>Electrons are transferred from one molecule to another in one of four different ways</a:t>
            </a:r>
            <a:endParaRPr sz="2100" dirty="0"/>
          </a:p>
          <a:p>
            <a:pPr marL="457200" marR="0" lvl="0" indent="-457200" algn="l" rtl="0">
              <a:lnSpc>
                <a:spcPct val="80000"/>
              </a:lnSpc>
              <a:spcBef>
                <a:spcPts val="0"/>
              </a:spcBef>
              <a:spcAft>
                <a:spcPts val="0"/>
              </a:spcAft>
              <a:buNone/>
            </a:pPr>
            <a:r>
              <a:rPr lang="en-US" sz="2100" dirty="0">
                <a:solidFill>
                  <a:schemeClr val="dk1"/>
                </a:solidFill>
                <a:latin typeface="Times New Roman"/>
                <a:ea typeface="Times New Roman"/>
                <a:cs typeface="Times New Roman"/>
                <a:sym typeface="Times New Roman"/>
              </a:rPr>
              <a:t>- They may be transferred directly as electrons as the Fe 2+ / Fe 3+ redox</a:t>
            </a:r>
            <a:endParaRPr sz="2100" dirty="0"/>
          </a:p>
          <a:p>
            <a:pPr marL="457200" marR="0" lvl="0" indent="-457200" algn="l" rtl="0">
              <a:lnSpc>
                <a:spcPct val="80000"/>
              </a:lnSpc>
              <a:spcBef>
                <a:spcPts val="0"/>
              </a:spcBef>
              <a:spcAft>
                <a:spcPts val="0"/>
              </a:spcAft>
              <a:buNone/>
            </a:pPr>
            <a:r>
              <a:rPr lang="en-US" sz="2100" dirty="0">
                <a:solidFill>
                  <a:schemeClr val="dk1"/>
                </a:solidFill>
                <a:latin typeface="Times New Roman"/>
                <a:ea typeface="Times New Roman"/>
                <a:cs typeface="Times New Roman"/>
                <a:sym typeface="Times New Roman"/>
              </a:rPr>
              <a:t>   pair.</a:t>
            </a:r>
            <a:endParaRPr sz="2100" dirty="0"/>
          </a:p>
          <a:p>
            <a:pPr marL="457200" marR="0" lvl="0" indent="-457200" algn="just" rtl="0">
              <a:lnSpc>
                <a:spcPct val="80000"/>
              </a:lnSpc>
              <a:spcBef>
                <a:spcPts val="0"/>
              </a:spcBef>
              <a:spcAft>
                <a:spcPts val="0"/>
              </a:spcAft>
              <a:buNone/>
            </a:pPr>
            <a:r>
              <a:rPr lang="en-US" sz="2100" dirty="0">
                <a:solidFill>
                  <a:schemeClr val="dk1"/>
                </a:solidFill>
                <a:latin typeface="Times New Roman"/>
                <a:ea typeface="Times New Roman"/>
                <a:cs typeface="Times New Roman"/>
                <a:sym typeface="Times New Roman"/>
              </a:rPr>
              <a:t>- Electrons may be transferred as incorporated in hydrogen atoms as in </a:t>
            </a:r>
            <a:endParaRPr sz="2100" dirty="0"/>
          </a:p>
          <a:p>
            <a:pPr marL="457200" marR="0" lvl="0" indent="-457200" algn="just" rtl="0">
              <a:lnSpc>
                <a:spcPct val="80000"/>
              </a:lnSpc>
              <a:spcBef>
                <a:spcPts val="0"/>
              </a:spcBef>
              <a:spcAft>
                <a:spcPts val="0"/>
              </a:spcAft>
              <a:buNone/>
            </a:pPr>
            <a:r>
              <a:rPr lang="en-US" sz="2100" dirty="0">
                <a:solidFill>
                  <a:schemeClr val="dk1"/>
                </a:solidFill>
                <a:latin typeface="Times New Roman"/>
                <a:ea typeface="Times New Roman"/>
                <a:cs typeface="Times New Roman"/>
                <a:sym typeface="Times New Roman"/>
              </a:rPr>
              <a:t>   case of FAD</a:t>
            </a:r>
            <a:endParaRPr sz="2100" dirty="0"/>
          </a:p>
          <a:p>
            <a:pPr marL="457200" marR="0" lvl="0" indent="-457200" algn="just" rtl="0">
              <a:lnSpc>
                <a:spcPct val="80000"/>
              </a:lnSpc>
              <a:spcBef>
                <a:spcPts val="0"/>
              </a:spcBef>
              <a:spcAft>
                <a:spcPts val="0"/>
              </a:spcAft>
              <a:buNone/>
            </a:pPr>
            <a:r>
              <a:rPr lang="en-US" sz="2100" dirty="0">
                <a:solidFill>
                  <a:schemeClr val="dk1"/>
                </a:solidFill>
                <a:latin typeface="Times New Roman"/>
                <a:ea typeface="Times New Roman"/>
                <a:cs typeface="Times New Roman"/>
                <a:sym typeface="Times New Roman"/>
              </a:rPr>
              <a:t>                   </a:t>
            </a:r>
            <a:endParaRPr sz="2100" dirty="0"/>
          </a:p>
          <a:p>
            <a:pPr marL="457200" marR="0" lvl="0" indent="-457200" algn="just" rtl="0">
              <a:lnSpc>
                <a:spcPct val="80000"/>
              </a:lnSpc>
              <a:spcBef>
                <a:spcPts val="0"/>
              </a:spcBef>
              <a:spcAft>
                <a:spcPts val="0"/>
              </a:spcAft>
              <a:buNone/>
            </a:pPr>
            <a:r>
              <a:rPr lang="en-US" sz="2100" dirty="0">
                <a:solidFill>
                  <a:schemeClr val="dk1"/>
                </a:solidFill>
                <a:latin typeface="Times New Roman"/>
                <a:ea typeface="Times New Roman"/>
                <a:cs typeface="Times New Roman"/>
                <a:sym typeface="Times New Roman"/>
              </a:rPr>
              <a:t>                         AH</a:t>
            </a:r>
            <a:r>
              <a:rPr lang="en-US" sz="2100" baseline="-25000" dirty="0">
                <a:solidFill>
                  <a:schemeClr val="dk1"/>
                </a:solidFill>
                <a:latin typeface="Times New Roman"/>
                <a:ea typeface="Times New Roman"/>
                <a:cs typeface="Times New Roman"/>
                <a:sym typeface="Times New Roman"/>
              </a:rPr>
              <a:t>2</a:t>
            </a:r>
            <a:r>
              <a:rPr lang="en-US" sz="2100" dirty="0">
                <a:solidFill>
                  <a:schemeClr val="dk1"/>
                </a:solidFill>
                <a:latin typeface="Times New Roman"/>
                <a:ea typeface="Times New Roman"/>
                <a:cs typeface="Times New Roman"/>
                <a:sym typeface="Times New Roman"/>
              </a:rPr>
              <a:t>                                                     </a:t>
            </a:r>
            <a:r>
              <a:rPr lang="en-US" sz="2100" dirty="0" smtClean="0">
                <a:solidFill>
                  <a:schemeClr val="dk1"/>
                </a:solidFill>
                <a:latin typeface="Times New Roman"/>
                <a:ea typeface="Times New Roman"/>
                <a:cs typeface="Times New Roman"/>
                <a:sym typeface="Times New Roman"/>
              </a:rPr>
              <a:t>A           </a:t>
            </a:r>
            <a:endParaRPr sz="2100" dirty="0"/>
          </a:p>
          <a:p>
            <a:pPr marL="457200" marR="0" lvl="0" indent="-457200" algn="just" rtl="0">
              <a:lnSpc>
                <a:spcPct val="80000"/>
              </a:lnSpc>
              <a:spcBef>
                <a:spcPts val="0"/>
              </a:spcBef>
              <a:spcAft>
                <a:spcPts val="0"/>
              </a:spcAft>
              <a:buNone/>
            </a:pPr>
            <a:endParaRPr sz="2100" dirty="0">
              <a:solidFill>
                <a:schemeClr val="dk1"/>
              </a:solidFill>
              <a:latin typeface="Times New Roman"/>
              <a:ea typeface="Times New Roman"/>
              <a:cs typeface="Times New Roman"/>
              <a:sym typeface="Times New Roman"/>
            </a:endParaRPr>
          </a:p>
          <a:p>
            <a:pPr marL="457200" marR="0" lvl="0" indent="-457200" algn="just" rtl="0">
              <a:lnSpc>
                <a:spcPct val="80000"/>
              </a:lnSpc>
              <a:spcBef>
                <a:spcPts val="0"/>
              </a:spcBef>
              <a:spcAft>
                <a:spcPts val="0"/>
              </a:spcAft>
              <a:buNone/>
            </a:pPr>
            <a:r>
              <a:rPr lang="en-US" sz="2100" dirty="0">
                <a:solidFill>
                  <a:schemeClr val="dk1"/>
                </a:solidFill>
                <a:latin typeface="Times New Roman"/>
                <a:ea typeface="Times New Roman"/>
                <a:cs typeface="Times New Roman"/>
                <a:sym typeface="Times New Roman"/>
              </a:rPr>
              <a:t>                                      FAD                     FADH</a:t>
            </a:r>
            <a:r>
              <a:rPr lang="en-US" sz="2100" baseline="-25000" dirty="0">
                <a:solidFill>
                  <a:schemeClr val="dk1"/>
                </a:solidFill>
                <a:latin typeface="Times New Roman"/>
                <a:ea typeface="Times New Roman"/>
                <a:cs typeface="Times New Roman"/>
                <a:sym typeface="Times New Roman"/>
              </a:rPr>
              <a:t>2</a:t>
            </a:r>
            <a:endParaRPr sz="2100" baseline="30000" dirty="0">
              <a:solidFill>
                <a:schemeClr val="dk1"/>
              </a:solidFill>
              <a:latin typeface="Times New Roman"/>
              <a:ea typeface="Times New Roman"/>
              <a:cs typeface="Times New Roman"/>
              <a:sym typeface="Times New Roman"/>
            </a:endParaRPr>
          </a:p>
          <a:p>
            <a:pPr marL="457200" marR="0" lvl="0" indent="-457200" algn="just" rtl="0">
              <a:lnSpc>
                <a:spcPct val="80000"/>
              </a:lnSpc>
              <a:spcBef>
                <a:spcPts val="0"/>
              </a:spcBef>
              <a:spcAft>
                <a:spcPts val="0"/>
              </a:spcAft>
              <a:buNone/>
            </a:pPr>
            <a:endParaRPr sz="2100" baseline="30000" dirty="0">
              <a:solidFill>
                <a:schemeClr val="dk1"/>
              </a:solidFill>
              <a:latin typeface="Times New Roman"/>
              <a:ea typeface="Times New Roman"/>
              <a:cs typeface="Times New Roman"/>
              <a:sym typeface="Times New Roman"/>
            </a:endParaRPr>
          </a:p>
          <a:p>
            <a:pPr marL="457200" marR="0" lvl="0" indent="-457200" algn="just" rtl="0">
              <a:lnSpc>
                <a:spcPct val="80000"/>
              </a:lnSpc>
              <a:spcBef>
                <a:spcPts val="0"/>
              </a:spcBef>
              <a:spcAft>
                <a:spcPts val="0"/>
              </a:spcAft>
              <a:buNone/>
            </a:pPr>
            <a:r>
              <a:rPr lang="en-US" sz="2100" dirty="0">
                <a:solidFill>
                  <a:schemeClr val="dk1"/>
                </a:solidFill>
                <a:latin typeface="Times New Roman"/>
                <a:ea typeface="Times New Roman"/>
                <a:cs typeface="Times New Roman"/>
                <a:sym typeface="Times New Roman"/>
              </a:rPr>
              <a:t>- Electrons may be transferred as hydride ions (H+)</a:t>
            </a:r>
            <a:endParaRPr sz="2100" dirty="0"/>
          </a:p>
          <a:p>
            <a:pPr marL="457200" marR="0" lvl="0" indent="-304800" algn="just" rtl="0">
              <a:lnSpc>
                <a:spcPct val="80000"/>
              </a:lnSpc>
              <a:spcBef>
                <a:spcPts val="0"/>
              </a:spcBef>
              <a:spcAft>
                <a:spcPts val="0"/>
              </a:spcAft>
              <a:buClr>
                <a:schemeClr val="dk1"/>
              </a:buClr>
              <a:buSzPts val="2400"/>
              <a:buFont typeface="Arial"/>
              <a:buNone/>
            </a:pPr>
            <a:endParaRPr sz="2100" baseline="30000" dirty="0">
              <a:solidFill>
                <a:schemeClr val="dk1"/>
              </a:solidFill>
              <a:latin typeface="Times New Roman"/>
              <a:ea typeface="Times New Roman"/>
              <a:cs typeface="Times New Roman"/>
              <a:sym typeface="Times New Roman"/>
            </a:endParaRPr>
          </a:p>
          <a:p>
            <a:pPr marL="457200" marR="0" lvl="0" indent="-457200" algn="just" rtl="0">
              <a:lnSpc>
                <a:spcPct val="80000"/>
              </a:lnSpc>
              <a:spcBef>
                <a:spcPts val="0"/>
              </a:spcBef>
              <a:spcAft>
                <a:spcPts val="0"/>
              </a:spcAft>
              <a:buNone/>
            </a:pPr>
            <a:r>
              <a:rPr lang="en-US" sz="2100" dirty="0">
                <a:solidFill>
                  <a:schemeClr val="dk1"/>
                </a:solidFill>
                <a:latin typeface="Times New Roman"/>
                <a:ea typeface="Times New Roman"/>
                <a:cs typeface="Times New Roman"/>
                <a:sym typeface="Times New Roman"/>
              </a:rPr>
              <a:t>                        AH</a:t>
            </a:r>
            <a:r>
              <a:rPr lang="en-US" sz="2100" baseline="-25000" dirty="0">
                <a:solidFill>
                  <a:schemeClr val="dk1"/>
                </a:solidFill>
                <a:latin typeface="Times New Roman"/>
                <a:ea typeface="Times New Roman"/>
                <a:cs typeface="Times New Roman"/>
                <a:sym typeface="Times New Roman"/>
              </a:rPr>
              <a:t>2</a:t>
            </a:r>
            <a:r>
              <a:rPr lang="en-US" sz="2100" dirty="0">
                <a:solidFill>
                  <a:schemeClr val="dk1"/>
                </a:solidFill>
                <a:latin typeface="Times New Roman"/>
                <a:ea typeface="Times New Roman"/>
                <a:cs typeface="Times New Roman"/>
                <a:sym typeface="Times New Roman"/>
              </a:rPr>
              <a:t>                                                      A</a:t>
            </a:r>
            <a:endParaRPr sz="2100" dirty="0"/>
          </a:p>
          <a:p>
            <a:pPr marL="457200" marR="0" lvl="0" indent="-457200" algn="just" rtl="0">
              <a:lnSpc>
                <a:spcPct val="80000"/>
              </a:lnSpc>
              <a:spcBef>
                <a:spcPts val="0"/>
              </a:spcBef>
              <a:spcAft>
                <a:spcPts val="0"/>
              </a:spcAft>
              <a:buNone/>
            </a:pPr>
            <a:endParaRPr sz="2100" baseline="30000" dirty="0">
              <a:solidFill>
                <a:schemeClr val="dk1"/>
              </a:solidFill>
              <a:latin typeface="Times New Roman"/>
              <a:ea typeface="Times New Roman"/>
              <a:cs typeface="Times New Roman"/>
              <a:sym typeface="Times New Roman"/>
            </a:endParaRPr>
          </a:p>
          <a:p>
            <a:pPr marL="457200" marR="0" lvl="0" indent="-457200" algn="just" rtl="0">
              <a:lnSpc>
                <a:spcPct val="80000"/>
              </a:lnSpc>
              <a:spcBef>
                <a:spcPts val="0"/>
              </a:spcBef>
              <a:spcAft>
                <a:spcPts val="0"/>
              </a:spcAft>
              <a:buNone/>
            </a:pPr>
            <a:r>
              <a:rPr lang="en-US" sz="2100" dirty="0">
                <a:solidFill>
                  <a:schemeClr val="dk1"/>
                </a:solidFill>
                <a:latin typeface="Times New Roman"/>
                <a:ea typeface="Times New Roman"/>
                <a:cs typeface="Times New Roman"/>
                <a:sym typeface="Times New Roman"/>
              </a:rPr>
              <a:t>                                      </a:t>
            </a:r>
            <a:endParaRPr sz="2100" dirty="0"/>
          </a:p>
          <a:p>
            <a:pPr marL="457200" marR="0" lvl="0" indent="-457200" algn="just" rtl="0">
              <a:lnSpc>
                <a:spcPct val="80000"/>
              </a:lnSpc>
              <a:spcBef>
                <a:spcPts val="0"/>
              </a:spcBef>
              <a:spcAft>
                <a:spcPts val="0"/>
              </a:spcAft>
              <a:buNone/>
            </a:pPr>
            <a:r>
              <a:rPr lang="en-US" sz="2100" dirty="0">
                <a:solidFill>
                  <a:schemeClr val="dk1"/>
                </a:solidFill>
                <a:latin typeface="Times New Roman"/>
                <a:ea typeface="Times New Roman"/>
                <a:cs typeface="Times New Roman"/>
                <a:sym typeface="Times New Roman"/>
              </a:rPr>
              <a:t>                                      NAD                  NADH+H</a:t>
            </a:r>
            <a:r>
              <a:rPr lang="en-US" sz="2100" baseline="30000" dirty="0">
                <a:solidFill>
                  <a:schemeClr val="dk1"/>
                </a:solidFill>
                <a:latin typeface="Times New Roman"/>
                <a:ea typeface="Times New Roman"/>
                <a:cs typeface="Times New Roman"/>
                <a:sym typeface="Times New Roman"/>
              </a:rPr>
              <a:t>+</a:t>
            </a:r>
            <a:endParaRPr sz="2100" dirty="0"/>
          </a:p>
          <a:p>
            <a:pPr marL="457200" marR="0" lvl="0" indent="-457200" algn="just" rtl="0">
              <a:lnSpc>
                <a:spcPct val="80000"/>
              </a:lnSpc>
              <a:spcBef>
                <a:spcPts val="0"/>
              </a:spcBef>
              <a:spcAft>
                <a:spcPts val="0"/>
              </a:spcAft>
              <a:buNone/>
            </a:pPr>
            <a:endParaRPr sz="2100" baseline="30000" dirty="0">
              <a:solidFill>
                <a:schemeClr val="dk1"/>
              </a:solidFill>
              <a:latin typeface="Times New Roman"/>
              <a:ea typeface="Times New Roman"/>
              <a:cs typeface="Times New Roman"/>
              <a:sym typeface="Times New Roman"/>
            </a:endParaRPr>
          </a:p>
          <a:p>
            <a:pPr marL="457200" marR="0" lvl="0" indent="-457200" algn="just" rtl="0">
              <a:lnSpc>
                <a:spcPct val="80000"/>
              </a:lnSpc>
              <a:spcBef>
                <a:spcPts val="0"/>
              </a:spcBef>
              <a:spcAft>
                <a:spcPts val="0"/>
              </a:spcAft>
              <a:buNone/>
            </a:pPr>
            <a:r>
              <a:rPr lang="en-US" sz="2100" dirty="0">
                <a:solidFill>
                  <a:schemeClr val="dk1"/>
                </a:solidFill>
                <a:latin typeface="Times New Roman"/>
                <a:ea typeface="Times New Roman"/>
                <a:cs typeface="Times New Roman"/>
                <a:sym typeface="Times New Roman"/>
              </a:rPr>
              <a:t>- Electron may  be transferred as a direct combination of an organic </a:t>
            </a:r>
            <a:endParaRPr sz="2100" dirty="0"/>
          </a:p>
          <a:p>
            <a:pPr marL="457200" marR="0" lvl="0" indent="-457200" algn="just" rtl="0">
              <a:lnSpc>
                <a:spcPct val="80000"/>
              </a:lnSpc>
              <a:spcBef>
                <a:spcPts val="0"/>
              </a:spcBef>
              <a:spcAft>
                <a:spcPts val="0"/>
              </a:spcAft>
              <a:buNone/>
            </a:pPr>
            <a:r>
              <a:rPr lang="en-US" sz="2100" dirty="0">
                <a:solidFill>
                  <a:schemeClr val="dk1"/>
                </a:solidFill>
                <a:latin typeface="Times New Roman"/>
                <a:ea typeface="Times New Roman"/>
                <a:cs typeface="Times New Roman"/>
                <a:sym typeface="Times New Roman"/>
              </a:rPr>
              <a:t>   reductant with oxygen</a:t>
            </a:r>
            <a:endParaRPr sz="2100" dirty="0"/>
          </a:p>
          <a:p>
            <a:pPr marL="457200" marR="0" lvl="0" indent="-457200" algn="just" rtl="0">
              <a:lnSpc>
                <a:spcPct val="80000"/>
              </a:lnSpc>
              <a:spcBef>
                <a:spcPts val="0"/>
              </a:spcBef>
              <a:spcAft>
                <a:spcPts val="0"/>
              </a:spcAft>
              <a:buNone/>
            </a:pPr>
            <a:endParaRPr sz="2100" dirty="0">
              <a:solidFill>
                <a:schemeClr val="dk1"/>
              </a:solidFill>
              <a:latin typeface="Times New Roman"/>
              <a:ea typeface="Times New Roman"/>
              <a:cs typeface="Times New Roman"/>
              <a:sym typeface="Times New Roman"/>
            </a:endParaRPr>
          </a:p>
          <a:p>
            <a:pPr marL="457200" marR="0" lvl="0" indent="-457200" algn="just" rtl="0">
              <a:lnSpc>
                <a:spcPct val="80000"/>
              </a:lnSpc>
              <a:spcBef>
                <a:spcPts val="0"/>
              </a:spcBef>
              <a:spcAft>
                <a:spcPts val="0"/>
              </a:spcAft>
              <a:buNone/>
            </a:pPr>
            <a:r>
              <a:rPr lang="en-US" sz="2100" dirty="0">
                <a:solidFill>
                  <a:schemeClr val="dk1"/>
                </a:solidFill>
                <a:latin typeface="Times New Roman"/>
                <a:ea typeface="Times New Roman"/>
                <a:cs typeface="Times New Roman"/>
                <a:sym typeface="Times New Roman"/>
              </a:rPr>
              <a:t>                     R-CH</a:t>
            </a:r>
            <a:r>
              <a:rPr lang="en-US" sz="2100" baseline="-25000" dirty="0">
                <a:solidFill>
                  <a:schemeClr val="dk1"/>
                </a:solidFill>
                <a:latin typeface="Times New Roman"/>
                <a:ea typeface="Times New Roman"/>
                <a:cs typeface="Times New Roman"/>
                <a:sym typeface="Times New Roman"/>
              </a:rPr>
              <a:t>2</a:t>
            </a:r>
            <a:r>
              <a:rPr lang="en-US" sz="2100" dirty="0">
                <a:solidFill>
                  <a:schemeClr val="dk1"/>
                </a:solidFill>
                <a:latin typeface="Times New Roman"/>
                <a:ea typeface="Times New Roman"/>
                <a:cs typeface="Times New Roman"/>
                <a:sym typeface="Times New Roman"/>
              </a:rPr>
              <a:t> + ½  O</a:t>
            </a:r>
            <a:r>
              <a:rPr lang="en-US" sz="2100" baseline="-25000" dirty="0">
                <a:solidFill>
                  <a:schemeClr val="dk1"/>
                </a:solidFill>
                <a:latin typeface="Times New Roman"/>
                <a:ea typeface="Times New Roman"/>
                <a:cs typeface="Times New Roman"/>
                <a:sym typeface="Times New Roman"/>
              </a:rPr>
              <a:t>2</a:t>
            </a:r>
            <a:r>
              <a:rPr lang="en-US" sz="2100" dirty="0">
                <a:solidFill>
                  <a:schemeClr val="dk1"/>
                </a:solidFill>
                <a:latin typeface="Times New Roman"/>
                <a:ea typeface="Times New Roman"/>
                <a:cs typeface="Times New Roman"/>
                <a:sym typeface="Times New Roman"/>
              </a:rPr>
              <a:t>                                </a:t>
            </a:r>
            <a:r>
              <a:rPr lang="en-US" sz="2100" dirty="0" smtClean="0">
                <a:solidFill>
                  <a:schemeClr val="dk1"/>
                </a:solidFill>
                <a:latin typeface="Times New Roman"/>
                <a:ea typeface="Times New Roman"/>
                <a:cs typeface="Times New Roman"/>
                <a:sym typeface="Times New Roman"/>
              </a:rPr>
              <a:t>R-CH</a:t>
            </a:r>
            <a:r>
              <a:rPr lang="en-US" sz="2100" baseline="-25000" dirty="0" smtClean="0">
                <a:solidFill>
                  <a:schemeClr val="dk1"/>
                </a:solidFill>
                <a:latin typeface="Times New Roman"/>
                <a:ea typeface="Times New Roman"/>
                <a:cs typeface="Times New Roman"/>
                <a:sym typeface="Times New Roman"/>
              </a:rPr>
              <a:t>2</a:t>
            </a:r>
            <a:r>
              <a:rPr lang="en-US" sz="2100" dirty="0" smtClean="0">
                <a:solidFill>
                  <a:schemeClr val="dk1"/>
                </a:solidFill>
                <a:latin typeface="Times New Roman"/>
                <a:ea typeface="Times New Roman"/>
                <a:cs typeface="Times New Roman"/>
                <a:sym typeface="Times New Roman"/>
              </a:rPr>
              <a:t>OH </a:t>
            </a:r>
            <a:r>
              <a:rPr lang="en-US" sz="2000" b="1" dirty="0" smtClean="0">
                <a:solidFill>
                  <a:srgbClr val="0070C0"/>
                </a:solidFill>
                <a:latin typeface="Times New Roman"/>
                <a:ea typeface="Times New Roman"/>
                <a:cs typeface="Times New Roman"/>
                <a:sym typeface="Times New Roman"/>
              </a:rPr>
              <a:t>(alcohol)</a:t>
            </a:r>
            <a:endParaRPr sz="2000" b="1" dirty="0">
              <a:solidFill>
                <a:srgbClr val="0070C0"/>
              </a:solidFill>
            </a:endParaRPr>
          </a:p>
        </p:txBody>
      </p:sp>
      <p:cxnSp>
        <p:nvCxnSpPr>
          <p:cNvPr id="240" name="Google Shape;240;p28"/>
          <p:cNvCxnSpPr/>
          <p:nvPr/>
        </p:nvCxnSpPr>
        <p:spPr>
          <a:xfrm>
            <a:off x="2667000" y="2209800"/>
            <a:ext cx="3733800" cy="1588"/>
          </a:xfrm>
          <a:prstGeom prst="straightConnector1">
            <a:avLst/>
          </a:prstGeom>
          <a:noFill/>
          <a:ln w="9525" cap="flat" cmpd="sng">
            <a:solidFill>
              <a:schemeClr val="dk1"/>
            </a:solidFill>
            <a:prstDash val="solid"/>
            <a:round/>
            <a:headEnd type="none" w="sm" len="sm"/>
            <a:tailEnd type="stealth" w="med" len="med"/>
          </a:ln>
        </p:spPr>
      </p:cxnSp>
      <p:cxnSp>
        <p:nvCxnSpPr>
          <p:cNvPr id="241" name="Google Shape;241;p28"/>
          <p:cNvCxnSpPr/>
          <p:nvPr/>
        </p:nvCxnSpPr>
        <p:spPr>
          <a:xfrm rot="10800000" flipH="1">
            <a:off x="3124200" y="2209800"/>
            <a:ext cx="1066800" cy="381000"/>
          </a:xfrm>
          <a:prstGeom prst="straightConnector1">
            <a:avLst/>
          </a:prstGeom>
          <a:noFill/>
          <a:ln w="9525" cap="flat" cmpd="sng">
            <a:solidFill>
              <a:schemeClr val="dk1"/>
            </a:solidFill>
            <a:prstDash val="solid"/>
            <a:round/>
            <a:headEnd type="none" w="sm" len="sm"/>
            <a:tailEnd type="stealth" w="med" len="med"/>
          </a:ln>
        </p:spPr>
      </p:cxnSp>
      <p:cxnSp>
        <p:nvCxnSpPr>
          <p:cNvPr id="242" name="Google Shape;242;p28"/>
          <p:cNvCxnSpPr/>
          <p:nvPr/>
        </p:nvCxnSpPr>
        <p:spPr>
          <a:xfrm>
            <a:off x="4800600" y="2209800"/>
            <a:ext cx="685800" cy="381000"/>
          </a:xfrm>
          <a:prstGeom prst="straightConnector1">
            <a:avLst/>
          </a:prstGeom>
          <a:noFill/>
          <a:ln w="9525" cap="flat" cmpd="sng">
            <a:solidFill>
              <a:schemeClr val="dk1"/>
            </a:solidFill>
            <a:prstDash val="solid"/>
            <a:round/>
            <a:headEnd type="none" w="sm" len="sm"/>
            <a:tailEnd type="stealth" w="med" len="med"/>
          </a:ln>
        </p:spPr>
      </p:cxnSp>
      <p:cxnSp>
        <p:nvCxnSpPr>
          <p:cNvPr id="243" name="Google Shape;243;p28"/>
          <p:cNvCxnSpPr/>
          <p:nvPr/>
        </p:nvCxnSpPr>
        <p:spPr>
          <a:xfrm>
            <a:off x="2590800" y="3808413"/>
            <a:ext cx="3733800" cy="1587"/>
          </a:xfrm>
          <a:prstGeom prst="straightConnector1">
            <a:avLst/>
          </a:prstGeom>
          <a:noFill/>
          <a:ln w="9525" cap="flat" cmpd="sng">
            <a:solidFill>
              <a:schemeClr val="dk1"/>
            </a:solidFill>
            <a:prstDash val="solid"/>
            <a:round/>
            <a:headEnd type="none" w="sm" len="sm"/>
            <a:tailEnd type="stealth" w="med" len="med"/>
          </a:ln>
        </p:spPr>
      </p:cxnSp>
      <p:cxnSp>
        <p:nvCxnSpPr>
          <p:cNvPr id="244" name="Google Shape;244;p28"/>
          <p:cNvCxnSpPr/>
          <p:nvPr/>
        </p:nvCxnSpPr>
        <p:spPr>
          <a:xfrm rot="10800000" flipH="1">
            <a:off x="3200400" y="3810000"/>
            <a:ext cx="1066800" cy="381000"/>
          </a:xfrm>
          <a:prstGeom prst="straightConnector1">
            <a:avLst/>
          </a:prstGeom>
          <a:noFill/>
          <a:ln w="9525" cap="flat" cmpd="sng">
            <a:solidFill>
              <a:schemeClr val="dk1"/>
            </a:solidFill>
            <a:prstDash val="solid"/>
            <a:round/>
            <a:headEnd type="none" w="sm" len="sm"/>
            <a:tailEnd type="stealth" w="med" len="med"/>
          </a:ln>
        </p:spPr>
      </p:cxnSp>
      <p:cxnSp>
        <p:nvCxnSpPr>
          <p:cNvPr id="245" name="Google Shape;245;p28"/>
          <p:cNvCxnSpPr/>
          <p:nvPr/>
        </p:nvCxnSpPr>
        <p:spPr>
          <a:xfrm>
            <a:off x="4953000" y="3810000"/>
            <a:ext cx="685800" cy="381000"/>
          </a:xfrm>
          <a:prstGeom prst="straightConnector1">
            <a:avLst/>
          </a:prstGeom>
          <a:noFill/>
          <a:ln w="9525" cap="flat" cmpd="sng">
            <a:solidFill>
              <a:schemeClr val="dk1"/>
            </a:solidFill>
            <a:prstDash val="solid"/>
            <a:round/>
            <a:headEnd type="none" w="sm" len="sm"/>
            <a:tailEnd type="stealth" w="med" len="med"/>
          </a:ln>
        </p:spPr>
      </p:cxnSp>
      <p:cxnSp>
        <p:nvCxnSpPr>
          <p:cNvPr id="246" name="Google Shape;246;p28"/>
          <p:cNvCxnSpPr/>
          <p:nvPr/>
        </p:nvCxnSpPr>
        <p:spPr>
          <a:xfrm>
            <a:off x="3086100" y="5295900"/>
            <a:ext cx="2057400" cy="9525"/>
          </a:xfrm>
          <a:prstGeom prst="straightConnector1">
            <a:avLst/>
          </a:prstGeom>
          <a:noFill/>
          <a:ln w="9525" cap="flat" cmpd="sng">
            <a:solidFill>
              <a:schemeClr val="dk1"/>
            </a:solidFill>
            <a:prstDash val="solid"/>
            <a:round/>
            <a:headEnd type="none" w="sm" len="sm"/>
            <a:tailEnd type="stealth" w="med" len="med"/>
          </a:ln>
        </p:spPr>
      </p:cxnSp>
      <p:sp>
        <p:nvSpPr>
          <p:cNvPr id="2" name="Rectangle 1"/>
          <p:cNvSpPr/>
          <p:nvPr/>
        </p:nvSpPr>
        <p:spPr>
          <a:xfrm>
            <a:off x="685800" y="2590800"/>
            <a:ext cx="1743075" cy="2571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0070C0"/>
                </a:solidFill>
              </a:rPr>
              <a:t>Act as H carrier </a:t>
            </a:r>
            <a:endParaRPr lang="en-US" sz="1600" b="1" dirty="0">
              <a:solidFill>
                <a:srgbClr val="0070C0"/>
              </a:solidFill>
            </a:endParaRPr>
          </a:p>
        </p:txBody>
      </p:sp>
      <p:cxnSp>
        <p:nvCxnSpPr>
          <p:cNvPr id="4" name="Straight Arrow Connector 3"/>
          <p:cNvCxnSpPr/>
          <p:nvPr/>
        </p:nvCxnSpPr>
        <p:spPr>
          <a:xfrm flipH="1">
            <a:off x="2286000" y="2590800"/>
            <a:ext cx="342899" cy="762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6477000" y="1914525"/>
            <a:ext cx="1743075" cy="4857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rPr>
              <a:t>Oxidation of A + reduction of FAD</a:t>
            </a:r>
            <a:endParaRPr lang="en-US" b="1" dirty="0">
              <a:solidFill>
                <a:srgbClr val="0070C0"/>
              </a:solidFill>
            </a:endParaRPr>
          </a:p>
        </p:txBody>
      </p:sp>
      <p:sp>
        <p:nvSpPr>
          <p:cNvPr id="9" name="Rectangle 8"/>
          <p:cNvSpPr/>
          <p:nvPr/>
        </p:nvSpPr>
        <p:spPr>
          <a:xfrm>
            <a:off x="0" y="5676900"/>
            <a:ext cx="9144000" cy="11811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smtClean="0">
                <a:solidFill>
                  <a:schemeClr val="tx1"/>
                </a:solidFill>
              </a:rPr>
              <a:t>1)a) </a:t>
            </a:r>
            <a:r>
              <a:rPr lang="en-US" b="1" dirty="0" smtClean="0">
                <a:solidFill>
                  <a:srgbClr val="0070C0"/>
                </a:solidFill>
              </a:rPr>
              <a:t>ETC depend on reduction </a:t>
            </a:r>
            <a:r>
              <a:rPr lang="ar-JO" b="1" dirty="0" smtClean="0">
                <a:solidFill>
                  <a:srgbClr val="0070C0"/>
                </a:solidFill>
              </a:rPr>
              <a:t>/</a:t>
            </a:r>
            <a:r>
              <a:rPr lang="en-US" b="1" dirty="0" smtClean="0">
                <a:solidFill>
                  <a:srgbClr val="0070C0"/>
                </a:solidFill>
              </a:rPr>
              <a:t>oxidation reaction, </a:t>
            </a:r>
            <a:r>
              <a:rPr lang="en-US" sz="1800" b="1" dirty="0" smtClean="0">
                <a:solidFill>
                  <a:schemeClr val="tx1"/>
                </a:solidFill>
              </a:rPr>
              <a:t>b) </a:t>
            </a:r>
            <a:r>
              <a:rPr lang="en-US" b="1" dirty="0" smtClean="0">
                <a:solidFill>
                  <a:srgbClr val="0070C0"/>
                </a:solidFill>
              </a:rPr>
              <a:t>electron should be transferred from the least affinity to the highest affinity (for electron), </a:t>
            </a:r>
            <a:r>
              <a:rPr lang="en-US" sz="1800" b="1" dirty="0" smtClean="0">
                <a:solidFill>
                  <a:schemeClr val="tx1"/>
                </a:solidFill>
              </a:rPr>
              <a:t>c) </a:t>
            </a:r>
            <a:r>
              <a:rPr lang="en-US" b="1" dirty="0" smtClean="0">
                <a:solidFill>
                  <a:srgbClr val="0070C0"/>
                </a:solidFill>
              </a:rPr>
              <a:t>electron will be jumping from C1 (least) </a:t>
            </a:r>
            <a:r>
              <a:rPr lang="en-US" b="1" dirty="0" smtClean="0">
                <a:solidFill>
                  <a:srgbClr val="0070C0"/>
                </a:solidFill>
                <a:sym typeface="Wingdings" panose="05000000000000000000" pitchFamily="2" charset="2"/>
              </a:rPr>
              <a:t> C2  C3 (highest) with gradual increase in e- affinity (C2)</a:t>
            </a:r>
          </a:p>
          <a:p>
            <a:r>
              <a:rPr lang="en-US" sz="1800" b="1" dirty="0" smtClean="0">
                <a:solidFill>
                  <a:schemeClr val="tx1"/>
                </a:solidFill>
                <a:sym typeface="Wingdings" panose="05000000000000000000" pitchFamily="2" charset="2"/>
              </a:rPr>
              <a:t>2) </a:t>
            </a:r>
            <a:r>
              <a:rPr lang="en-US" b="1" dirty="0" smtClean="0">
                <a:solidFill>
                  <a:srgbClr val="0070C0"/>
                </a:solidFill>
                <a:sym typeface="Wingdings" panose="05000000000000000000" pitchFamily="2" charset="2"/>
              </a:rPr>
              <a:t>Depend on organization of different components in ETC </a:t>
            </a:r>
            <a:r>
              <a:rPr lang="en-US" b="1" dirty="0" smtClean="0">
                <a:solidFill>
                  <a:srgbClr val="0070C0"/>
                </a:solidFill>
              </a:rPr>
              <a:t> </a:t>
            </a:r>
            <a:endParaRPr lang="en-US" b="1" dirty="0">
              <a:solidFill>
                <a:srgbClr val="0070C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3" descr="f6"/>
          <p:cNvPicPr preferRelativeResize="0"/>
          <p:nvPr/>
        </p:nvPicPr>
        <p:blipFill rotWithShape="1">
          <a:blip r:embed="rId3">
            <a:alphaModFix/>
          </a:blip>
          <a:srcRect/>
          <a:stretch/>
        </p:blipFill>
        <p:spPr>
          <a:xfrm>
            <a:off x="4800600" y="0"/>
            <a:ext cx="4343400" cy="6858000"/>
          </a:xfrm>
          <a:prstGeom prst="rect">
            <a:avLst/>
          </a:prstGeom>
          <a:noFill/>
          <a:ln>
            <a:noFill/>
          </a:ln>
        </p:spPr>
      </p:pic>
      <p:pic>
        <p:nvPicPr>
          <p:cNvPr id="95" name="Google Shape;95;p3" descr="06-06-ExergonicEndergon-L"/>
          <p:cNvPicPr preferRelativeResize="0"/>
          <p:nvPr/>
        </p:nvPicPr>
        <p:blipFill rotWithShape="1">
          <a:blip r:embed="rId4">
            <a:alphaModFix/>
          </a:blip>
          <a:srcRect/>
          <a:stretch/>
        </p:blipFill>
        <p:spPr>
          <a:xfrm>
            <a:off x="0" y="0"/>
            <a:ext cx="4800600" cy="6858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4"/>
          <p:cNvSpPr/>
          <p:nvPr/>
        </p:nvSpPr>
        <p:spPr>
          <a:xfrm>
            <a:off x="0" y="0"/>
            <a:ext cx="9144000" cy="41544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u="sng" dirty="0">
                <a:solidFill>
                  <a:schemeClr val="dk1"/>
                </a:solidFill>
                <a:latin typeface="Times New Roman"/>
                <a:ea typeface="Times New Roman"/>
                <a:cs typeface="Times New Roman"/>
                <a:sym typeface="Times New Roman"/>
              </a:rPr>
              <a:t>Stages of chemical reactions</a:t>
            </a:r>
            <a:endParaRPr dirty="0"/>
          </a:p>
          <a:p>
            <a:pPr marL="514350" marR="0" lvl="0" indent="-514350" algn="l" rtl="0">
              <a:spcBef>
                <a:spcPts val="0"/>
              </a:spcBef>
              <a:spcAft>
                <a:spcPts val="0"/>
              </a:spcAft>
              <a:buNone/>
            </a:pPr>
            <a:r>
              <a:rPr lang="en-US" sz="2400" b="1" dirty="0">
                <a:solidFill>
                  <a:schemeClr val="dk1"/>
                </a:solidFill>
                <a:latin typeface="Times New Roman"/>
                <a:ea typeface="Times New Roman"/>
                <a:cs typeface="Times New Roman"/>
                <a:sym typeface="Times New Roman"/>
              </a:rPr>
              <a:t>1- </a:t>
            </a:r>
            <a:r>
              <a:rPr lang="en-US" sz="2400" b="1" u="sng" dirty="0">
                <a:solidFill>
                  <a:schemeClr val="dk1"/>
                </a:solidFill>
                <a:latin typeface="Times New Roman"/>
                <a:ea typeface="Times New Roman"/>
                <a:cs typeface="Times New Roman"/>
                <a:sym typeface="Times New Roman"/>
              </a:rPr>
              <a:t>Activation Energy</a:t>
            </a:r>
            <a:r>
              <a:rPr lang="en-US" sz="2400" b="1" dirty="0">
                <a:solidFill>
                  <a:schemeClr val="dk1"/>
                </a:solidFill>
                <a:latin typeface="Times New Roman"/>
                <a:ea typeface="Times New Roman"/>
                <a:cs typeface="Times New Roman"/>
                <a:sym typeface="Times New Roman"/>
              </a:rPr>
              <a:t>: </a:t>
            </a:r>
            <a:endParaRPr dirty="0"/>
          </a:p>
          <a:p>
            <a:pPr marL="514350" marR="0" lvl="0" indent="-514350" algn="l" rtl="0">
              <a:spcBef>
                <a:spcPts val="0"/>
              </a:spcBef>
              <a:spcAft>
                <a:spcPts val="0"/>
              </a:spcAft>
              <a:buNone/>
            </a:pPr>
            <a:r>
              <a:rPr lang="en-US" sz="2400" dirty="0">
                <a:solidFill>
                  <a:schemeClr val="dk1"/>
                </a:solidFill>
                <a:latin typeface="Times New Roman"/>
                <a:ea typeface="Times New Roman"/>
                <a:cs typeface="Times New Roman"/>
                <a:sym typeface="Times New Roman"/>
              </a:rPr>
              <a:t>-  Amount of energy that reactant molecules must absorb to start a </a:t>
            </a:r>
            <a:endParaRPr dirty="0"/>
          </a:p>
          <a:p>
            <a:pPr marL="514350" marR="0" lvl="0" indent="-514350" algn="l" rtl="0">
              <a:spcBef>
                <a:spcPts val="0"/>
              </a:spcBef>
              <a:spcAft>
                <a:spcPts val="0"/>
              </a:spcAft>
              <a:buNone/>
            </a:pPr>
            <a:r>
              <a:rPr lang="en-US" sz="2400" dirty="0">
                <a:solidFill>
                  <a:schemeClr val="dk1"/>
                </a:solidFill>
                <a:latin typeface="Times New Roman"/>
                <a:ea typeface="Times New Roman"/>
                <a:cs typeface="Times New Roman"/>
                <a:sym typeface="Times New Roman"/>
              </a:rPr>
              <a:t>   reaction.  </a:t>
            </a:r>
            <a:endParaRPr dirty="0"/>
          </a:p>
          <a:p>
            <a:pPr marL="514350" marR="0" lvl="0" indent="-514350" algn="l" rtl="0">
              <a:spcBef>
                <a:spcPts val="0"/>
              </a:spcBef>
              <a:spcAft>
                <a:spcPts val="0"/>
              </a:spcAft>
              <a:buNone/>
            </a:pPr>
            <a:r>
              <a:rPr lang="en-US" sz="2400" dirty="0">
                <a:solidFill>
                  <a:schemeClr val="dk1"/>
                </a:solidFill>
                <a:latin typeface="Times New Roman"/>
                <a:ea typeface="Times New Roman"/>
                <a:cs typeface="Times New Roman"/>
                <a:sym typeface="Times New Roman"/>
              </a:rPr>
              <a:t>- This energy is usually provided in the form of heat absorbed by the </a:t>
            </a:r>
            <a:endParaRPr dirty="0"/>
          </a:p>
          <a:p>
            <a:pPr marL="514350" marR="0" lvl="0" indent="-514350" algn="l" rtl="0">
              <a:spcBef>
                <a:spcPts val="0"/>
              </a:spcBef>
              <a:spcAft>
                <a:spcPts val="0"/>
              </a:spcAft>
              <a:buNone/>
            </a:pPr>
            <a:r>
              <a:rPr lang="en-US" sz="2400" dirty="0">
                <a:solidFill>
                  <a:schemeClr val="dk1"/>
                </a:solidFill>
                <a:latin typeface="Times New Roman"/>
                <a:ea typeface="Times New Roman"/>
                <a:cs typeface="Times New Roman"/>
                <a:sym typeface="Times New Roman"/>
              </a:rPr>
              <a:t>   reactant molecules form the surroundings.</a:t>
            </a:r>
            <a:endParaRPr dirty="0"/>
          </a:p>
          <a:p>
            <a:pPr marL="514350" marR="0" lvl="0" indent="-514350" algn="l" rtl="0">
              <a:spcBef>
                <a:spcPts val="0"/>
              </a:spcBef>
              <a:spcAft>
                <a:spcPts val="0"/>
              </a:spcAft>
              <a:buNone/>
            </a:pPr>
            <a:r>
              <a:rPr lang="en-US" sz="2400" b="1" dirty="0">
                <a:solidFill>
                  <a:schemeClr val="dk1"/>
                </a:solidFill>
                <a:latin typeface="Times New Roman"/>
                <a:ea typeface="Times New Roman"/>
                <a:cs typeface="Times New Roman"/>
                <a:sym typeface="Times New Roman"/>
              </a:rPr>
              <a:t>2- </a:t>
            </a:r>
            <a:r>
              <a:rPr lang="en-US" sz="2400" b="1" u="sng" dirty="0">
                <a:solidFill>
                  <a:schemeClr val="dk1"/>
                </a:solidFill>
                <a:latin typeface="Times New Roman"/>
                <a:ea typeface="Times New Roman"/>
                <a:cs typeface="Times New Roman"/>
                <a:sym typeface="Times New Roman"/>
              </a:rPr>
              <a:t>Transition State</a:t>
            </a:r>
            <a:r>
              <a:rPr lang="en-US" sz="2400" b="1" dirty="0">
                <a:solidFill>
                  <a:schemeClr val="dk1"/>
                </a:solidFill>
                <a:latin typeface="Times New Roman"/>
                <a:ea typeface="Times New Roman"/>
                <a:cs typeface="Times New Roman"/>
                <a:sym typeface="Times New Roman"/>
              </a:rPr>
              <a:t>: </a:t>
            </a:r>
            <a:endParaRPr dirty="0"/>
          </a:p>
          <a:p>
            <a:pPr marL="514350" marR="0" lvl="0" indent="-514350" algn="l" rtl="0">
              <a:spcBef>
                <a:spcPts val="0"/>
              </a:spcBef>
              <a:spcAft>
                <a:spcPts val="0"/>
              </a:spcAft>
              <a:buNone/>
            </a:pPr>
            <a:r>
              <a:rPr lang="en-US" sz="2400" dirty="0">
                <a:solidFill>
                  <a:schemeClr val="dk1"/>
                </a:solidFill>
                <a:latin typeface="Times New Roman"/>
                <a:ea typeface="Times New Roman"/>
                <a:cs typeface="Times New Roman"/>
                <a:sym typeface="Times New Roman"/>
              </a:rPr>
              <a:t>- Unstable condition of reactant molecules that have absorbed sufficient </a:t>
            </a:r>
            <a:endParaRPr dirty="0"/>
          </a:p>
          <a:p>
            <a:pPr marL="514350" marR="0" lvl="0" indent="-514350" algn="l" rtl="0">
              <a:spcBef>
                <a:spcPts val="0"/>
              </a:spcBef>
              <a:spcAft>
                <a:spcPts val="0"/>
              </a:spcAft>
              <a:buNone/>
            </a:pPr>
            <a:r>
              <a:rPr lang="en-US" sz="2400" dirty="0">
                <a:solidFill>
                  <a:schemeClr val="dk1"/>
                </a:solidFill>
                <a:latin typeface="Times New Roman"/>
                <a:ea typeface="Times New Roman"/>
                <a:cs typeface="Times New Roman"/>
                <a:sym typeface="Times New Roman"/>
              </a:rPr>
              <a:t>   free energy to react.</a:t>
            </a:r>
            <a:endParaRPr dirty="0"/>
          </a:p>
          <a:p>
            <a:pPr marL="514350" marR="0" lvl="0" indent="-514350" algn="l" rtl="0">
              <a:spcBef>
                <a:spcPts val="0"/>
              </a:spcBef>
              <a:spcAft>
                <a:spcPts val="0"/>
              </a:spcAft>
              <a:buNone/>
            </a:pPr>
            <a:r>
              <a:rPr lang="en-US" sz="2400" b="1" dirty="0">
                <a:solidFill>
                  <a:schemeClr val="dk1"/>
                </a:solidFill>
                <a:latin typeface="Times New Roman"/>
                <a:ea typeface="Times New Roman"/>
                <a:cs typeface="Times New Roman"/>
                <a:sym typeface="Times New Roman"/>
              </a:rPr>
              <a:t>3- </a:t>
            </a:r>
            <a:r>
              <a:rPr lang="en-US" sz="2400" b="1" u="sng" dirty="0">
                <a:solidFill>
                  <a:schemeClr val="dk1"/>
                </a:solidFill>
                <a:latin typeface="Times New Roman"/>
                <a:ea typeface="Times New Roman"/>
                <a:cs typeface="Times New Roman"/>
                <a:sym typeface="Times New Roman"/>
              </a:rPr>
              <a:t>Products</a:t>
            </a:r>
            <a:r>
              <a:rPr lang="en-US" sz="2400" dirty="0">
                <a:solidFill>
                  <a:schemeClr val="dk1"/>
                </a:solidFill>
                <a:latin typeface="Times New Roman"/>
                <a:ea typeface="Times New Roman"/>
                <a:cs typeface="Times New Roman"/>
                <a:sym typeface="Times New Roman"/>
              </a:rPr>
              <a:t> </a:t>
            </a:r>
            <a:endParaRPr dirty="0"/>
          </a:p>
          <a:p>
            <a:pPr marL="0" marR="0" lvl="0" indent="0" algn="l" rtl="0">
              <a:spcBef>
                <a:spcPts val="0"/>
              </a:spcBef>
              <a:spcAft>
                <a:spcPts val="0"/>
              </a:spcAft>
              <a:buNone/>
            </a:pPr>
            <a:endParaRPr sz="2400" b="1" u="sng" dirty="0">
              <a:solidFill>
                <a:schemeClr val="dk1"/>
              </a:solidFill>
              <a:latin typeface="Times New Roman"/>
              <a:ea typeface="Times New Roman"/>
              <a:cs typeface="Times New Roman"/>
              <a:sym typeface="Times New Roman"/>
            </a:endParaRPr>
          </a:p>
        </p:txBody>
      </p:sp>
      <p:pic>
        <p:nvPicPr>
          <p:cNvPr id="101" name="Google Shape;101;p4" descr="06-13-EnzymeAction-L"/>
          <p:cNvPicPr preferRelativeResize="0"/>
          <p:nvPr/>
        </p:nvPicPr>
        <p:blipFill rotWithShape="1">
          <a:blip r:embed="rId3">
            <a:alphaModFix/>
          </a:blip>
          <a:srcRect/>
          <a:stretch/>
        </p:blipFill>
        <p:spPr>
          <a:xfrm>
            <a:off x="3733800" y="3811925"/>
            <a:ext cx="5410200" cy="3046075"/>
          </a:xfrm>
          <a:prstGeom prst="rect">
            <a:avLst/>
          </a:prstGeom>
          <a:noFill/>
          <a:ln>
            <a:noFill/>
          </a:ln>
        </p:spPr>
      </p:pic>
      <p:sp>
        <p:nvSpPr>
          <p:cNvPr id="2" name="Rectangle 1"/>
          <p:cNvSpPr/>
          <p:nvPr/>
        </p:nvSpPr>
        <p:spPr>
          <a:xfrm>
            <a:off x="0" y="4154488"/>
            <a:ext cx="3733800" cy="26273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v"/>
            </a:pPr>
            <a:r>
              <a:rPr lang="en-US" sz="1800" b="1" dirty="0" smtClean="0">
                <a:solidFill>
                  <a:schemeClr val="tx1"/>
                </a:solidFill>
              </a:rPr>
              <a:t>In transition state: </a:t>
            </a:r>
            <a:r>
              <a:rPr lang="en-US" sz="1600" b="1" dirty="0" smtClean="0">
                <a:solidFill>
                  <a:srgbClr val="0070C0"/>
                </a:solidFill>
              </a:rPr>
              <a:t>there is large amount of energy which is suitable for them to be in the transition state </a:t>
            </a:r>
          </a:p>
          <a:p>
            <a:pPr marL="285750" indent="-285750">
              <a:buFont typeface="Wingdings" panose="05000000000000000000" pitchFamily="2" charset="2"/>
              <a:buChar char="v"/>
            </a:pPr>
            <a:r>
              <a:rPr lang="en-US" sz="1600" b="1" dirty="0" smtClean="0">
                <a:solidFill>
                  <a:srgbClr val="0070C0"/>
                </a:solidFill>
              </a:rPr>
              <a:t>The reactant molecule will absorb an amount of energy from the surrounding environment and not to be in this unstable state</a:t>
            </a:r>
          </a:p>
          <a:p>
            <a:pPr marL="285750" indent="-285750">
              <a:buFont typeface="Wingdings" panose="05000000000000000000" pitchFamily="2" charset="2"/>
              <a:buChar char="v"/>
            </a:pPr>
            <a:r>
              <a:rPr lang="en-US" sz="1600" b="1" dirty="0" smtClean="0">
                <a:solidFill>
                  <a:srgbClr val="0070C0"/>
                </a:solidFill>
              </a:rPr>
              <a:t>Then substrate converted to product +The </a:t>
            </a:r>
            <a:r>
              <a:rPr lang="en-US" sz="1600" b="1" dirty="0">
                <a:solidFill>
                  <a:srgbClr val="0070C0"/>
                </a:solidFill>
              </a:rPr>
              <a:t>enzyme </a:t>
            </a:r>
            <a:r>
              <a:rPr lang="en-US" sz="1600" b="1" dirty="0" smtClean="0">
                <a:solidFill>
                  <a:srgbClr val="0070C0"/>
                </a:solidFill>
              </a:rPr>
              <a:t>exit </a:t>
            </a:r>
            <a:r>
              <a:rPr lang="en-US" sz="1600" b="1" dirty="0">
                <a:solidFill>
                  <a:srgbClr val="0070C0"/>
                </a:solidFill>
              </a:rPr>
              <a:t>as </a:t>
            </a:r>
            <a:r>
              <a:rPr lang="en-US" sz="1600" b="1" dirty="0" smtClean="0">
                <a:solidFill>
                  <a:srgbClr val="0070C0"/>
                </a:solidFill>
              </a:rPr>
              <a:t>is</a:t>
            </a:r>
            <a:endParaRPr lang="en-US" sz="1600" b="1" dirty="0">
              <a:solidFill>
                <a:srgbClr val="0070C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5"/>
          <p:cNvSpPr/>
          <p:nvPr/>
        </p:nvSpPr>
        <p:spPr>
          <a:xfrm>
            <a:off x="0" y="0"/>
            <a:ext cx="9144000" cy="5586104"/>
          </a:xfrm>
          <a:prstGeom prst="rect">
            <a:avLst/>
          </a:prstGeom>
          <a:noFill/>
          <a:ln>
            <a:solidFill>
              <a:schemeClr val="bg1"/>
            </a:solid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b="1" u="sng" dirty="0">
                <a:solidFill>
                  <a:schemeClr val="dk1"/>
                </a:solidFill>
                <a:latin typeface="Times New Roman"/>
                <a:ea typeface="Times New Roman"/>
                <a:cs typeface="Times New Roman"/>
                <a:sym typeface="Times New Roman"/>
              </a:rPr>
              <a:t>Metabolic pathways can be grouped into two pathways</a:t>
            </a:r>
            <a:r>
              <a:rPr lang="en-US" sz="2100" dirty="0" smtClean="0">
                <a:solidFill>
                  <a:schemeClr val="dk1"/>
                </a:solidFill>
                <a:latin typeface="Times New Roman"/>
                <a:ea typeface="Times New Roman"/>
                <a:cs typeface="Times New Roman"/>
                <a:sym typeface="Times New Roman"/>
              </a:rPr>
              <a:t>:</a:t>
            </a:r>
          </a:p>
          <a:p>
            <a:pPr marL="0" marR="0" lvl="0" indent="0" algn="l" rtl="0">
              <a:spcBef>
                <a:spcPts val="0"/>
              </a:spcBef>
              <a:spcAft>
                <a:spcPts val="0"/>
              </a:spcAft>
              <a:buNone/>
            </a:pPr>
            <a:endParaRPr lang="en-US" sz="2100" dirty="0">
              <a:solidFill>
                <a:schemeClr val="dk1"/>
              </a:solidFill>
              <a:latin typeface="Times New Roman"/>
              <a:cs typeface="Times New Roman"/>
              <a:sym typeface="Times New Roman"/>
            </a:endParaRPr>
          </a:p>
          <a:p>
            <a:pPr marL="0" marR="0" lvl="0" indent="0" algn="l" rtl="0">
              <a:spcBef>
                <a:spcPts val="0"/>
              </a:spcBef>
              <a:spcAft>
                <a:spcPts val="0"/>
              </a:spcAft>
              <a:buNone/>
            </a:pPr>
            <a:endParaRPr lang="en-US" sz="2100" dirty="0">
              <a:ea typeface="Times New Roman"/>
            </a:endParaRPr>
          </a:p>
          <a:p>
            <a:pPr marL="0" marR="0" lvl="0" indent="0" algn="l" rtl="0">
              <a:spcBef>
                <a:spcPts val="0"/>
              </a:spcBef>
              <a:spcAft>
                <a:spcPts val="0"/>
              </a:spcAft>
              <a:buNone/>
            </a:pPr>
            <a:r>
              <a:rPr lang="en-US" sz="2100" b="1" dirty="0" smtClean="0">
                <a:solidFill>
                  <a:schemeClr val="dk1"/>
                </a:solidFill>
                <a:latin typeface="Times New Roman"/>
                <a:ea typeface="Times New Roman"/>
                <a:cs typeface="Times New Roman"/>
                <a:sym typeface="Times New Roman"/>
              </a:rPr>
              <a:t>1- </a:t>
            </a:r>
            <a:r>
              <a:rPr lang="en-US" sz="2100" b="1" dirty="0">
                <a:solidFill>
                  <a:schemeClr val="dk1"/>
                </a:solidFill>
                <a:latin typeface="Times New Roman"/>
                <a:ea typeface="Times New Roman"/>
                <a:cs typeface="Times New Roman"/>
                <a:sym typeface="Times New Roman"/>
              </a:rPr>
              <a:t>Catabolic reactions: </a:t>
            </a:r>
            <a:r>
              <a:rPr lang="en-US" sz="2100" dirty="0">
                <a:solidFill>
                  <a:schemeClr val="dk1"/>
                </a:solidFill>
                <a:latin typeface="Times New Roman"/>
                <a:ea typeface="Times New Roman"/>
                <a:cs typeface="Times New Roman"/>
                <a:sym typeface="Times New Roman"/>
              </a:rPr>
              <a:t>degrade molecules to create smaller molecules </a:t>
            </a:r>
            <a:endParaRPr sz="2100" dirty="0"/>
          </a:p>
          <a:p>
            <a:pPr marL="0" marR="0" lvl="0" indent="0" algn="l" rtl="0">
              <a:spcBef>
                <a:spcPts val="0"/>
              </a:spcBef>
              <a:spcAft>
                <a:spcPts val="0"/>
              </a:spcAft>
              <a:buNone/>
            </a:pPr>
            <a:r>
              <a:rPr lang="en-US" sz="2100" dirty="0">
                <a:solidFill>
                  <a:schemeClr val="dk1"/>
                </a:solidFill>
                <a:latin typeface="Times New Roman"/>
                <a:ea typeface="Times New Roman"/>
                <a:cs typeface="Times New Roman"/>
                <a:sym typeface="Times New Roman"/>
              </a:rPr>
              <a:t>                                        and energy </a:t>
            </a:r>
            <a:r>
              <a:rPr lang="en-US" sz="1800" b="1" dirty="0" smtClean="0">
                <a:solidFill>
                  <a:srgbClr val="0070C0"/>
                </a:solidFill>
                <a:latin typeface="Times New Roman"/>
                <a:ea typeface="Times New Roman"/>
                <a:cs typeface="Times New Roman"/>
                <a:sym typeface="Times New Roman"/>
              </a:rPr>
              <a:t>(accompany with oxidation of these building unit, association with liberation energy)</a:t>
            </a:r>
            <a:endParaRPr sz="1800" b="1" dirty="0">
              <a:solidFill>
                <a:srgbClr val="0070C0"/>
              </a:solidFill>
            </a:endParaRPr>
          </a:p>
          <a:p>
            <a:pPr marL="0" marR="0" lvl="0" indent="0" algn="l" rtl="0">
              <a:spcBef>
                <a:spcPts val="0"/>
              </a:spcBef>
              <a:spcAft>
                <a:spcPts val="0"/>
              </a:spcAft>
              <a:buNone/>
            </a:pPr>
            <a:r>
              <a:rPr lang="en-US" sz="2100" b="1" dirty="0">
                <a:solidFill>
                  <a:schemeClr val="dk1"/>
                </a:solidFill>
                <a:latin typeface="Times New Roman"/>
                <a:ea typeface="Times New Roman"/>
                <a:cs typeface="Times New Roman"/>
                <a:sym typeface="Times New Roman"/>
              </a:rPr>
              <a:t>2- Anabolic reactions: </a:t>
            </a:r>
            <a:r>
              <a:rPr lang="en-US" sz="2100" dirty="0">
                <a:solidFill>
                  <a:schemeClr val="dk1"/>
                </a:solidFill>
                <a:latin typeface="Times New Roman"/>
                <a:ea typeface="Times New Roman"/>
                <a:cs typeface="Times New Roman"/>
                <a:sym typeface="Times New Roman"/>
              </a:rPr>
              <a:t>synthesize molecules for cell maintenance,   </a:t>
            </a:r>
            <a:endParaRPr sz="2100" dirty="0"/>
          </a:p>
          <a:p>
            <a:pPr marL="0" marR="0" lvl="0" indent="0" algn="l" rtl="0">
              <a:spcBef>
                <a:spcPts val="0"/>
              </a:spcBef>
              <a:spcAft>
                <a:spcPts val="0"/>
              </a:spcAft>
              <a:buNone/>
            </a:pPr>
            <a:r>
              <a:rPr lang="en-US" sz="2100" dirty="0">
                <a:solidFill>
                  <a:schemeClr val="dk1"/>
                </a:solidFill>
                <a:latin typeface="Times New Roman"/>
                <a:ea typeface="Times New Roman"/>
                <a:cs typeface="Times New Roman"/>
                <a:sym typeface="Times New Roman"/>
              </a:rPr>
              <a:t>                                       growth and </a:t>
            </a:r>
            <a:r>
              <a:rPr lang="en-US" sz="2100" dirty="0" smtClean="0">
                <a:solidFill>
                  <a:schemeClr val="dk1"/>
                </a:solidFill>
                <a:latin typeface="Times New Roman"/>
                <a:ea typeface="Times New Roman"/>
                <a:cs typeface="Times New Roman"/>
                <a:sym typeface="Times New Roman"/>
              </a:rPr>
              <a:t>reproduction</a:t>
            </a:r>
          </a:p>
          <a:p>
            <a:pPr marL="0" marR="0" lvl="0" indent="0" algn="l" rtl="0">
              <a:spcBef>
                <a:spcPts val="0"/>
              </a:spcBef>
              <a:spcAft>
                <a:spcPts val="0"/>
              </a:spcAft>
              <a:buNone/>
            </a:pPr>
            <a:endParaRPr sz="800" dirty="0">
              <a:solidFill>
                <a:schemeClr val="dk1"/>
              </a:solidFill>
              <a:latin typeface="Times New Roman"/>
              <a:ea typeface="Times New Roman"/>
              <a:cs typeface="Times New Roman"/>
              <a:sym typeface="Times New Roman"/>
            </a:endParaRPr>
          </a:p>
          <a:p>
            <a:pPr marL="0" marR="0" lvl="0" indent="-133350" algn="l" rtl="0">
              <a:spcBef>
                <a:spcPts val="0"/>
              </a:spcBef>
              <a:spcAft>
                <a:spcPts val="0"/>
              </a:spcAft>
              <a:buClr>
                <a:schemeClr val="dk1"/>
              </a:buClr>
              <a:buSzPts val="2100"/>
              <a:buFont typeface="Times New Roman"/>
              <a:buChar char="-"/>
            </a:pPr>
            <a:r>
              <a:rPr lang="en-US" sz="2100" dirty="0">
                <a:solidFill>
                  <a:schemeClr val="dk1"/>
                </a:solidFill>
                <a:latin typeface="Times New Roman"/>
                <a:ea typeface="Times New Roman"/>
                <a:cs typeface="Times New Roman"/>
                <a:sym typeface="Times New Roman"/>
              </a:rPr>
              <a:t> Catabolism is characterized by oxidation reactions and by release of </a:t>
            </a:r>
            <a:endParaRPr sz="2100" dirty="0"/>
          </a:p>
          <a:p>
            <a:pPr marL="0" marR="0" lvl="0" indent="0" algn="l" rtl="0">
              <a:spcBef>
                <a:spcPts val="0"/>
              </a:spcBef>
              <a:spcAft>
                <a:spcPts val="0"/>
              </a:spcAft>
              <a:buNone/>
            </a:pPr>
            <a:r>
              <a:rPr lang="en-US" sz="2100" dirty="0">
                <a:solidFill>
                  <a:schemeClr val="dk1"/>
                </a:solidFill>
                <a:latin typeface="Times New Roman"/>
                <a:ea typeface="Times New Roman"/>
                <a:cs typeface="Times New Roman"/>
                <a:sym typeface="Times New Roman"/>
              </a:rPr>
              <a:t>  free energy which is transformed to ATP.</a:t>
            </a:r>
            <a:endParaRPr sz="2100" dirty="0"/>
          </a:p>
          <a:p>
            <a:pPr marL="0" marR="0" lvl="0" indent="0" algn="l" rtl="0">
              <a:spcBef>
                <a:spcPts val="0"/>
              </a:spcBef>
              <a:spcAft>
                <a:spcPts val="0"/>
              </a:spcAft>
              <a:buNone/>
            </a:pPr>
            <a:r>
              <a:rPr lang="en-US" sz="800" dirty="0" smtClean="0">
                <a:solidFill>
                  <a:schemeClr val="dk1"/>
                </a:solidFill>
                <a:latin typeface="Times New Roman"/>
                <a:ea typeface="Times New Roman"/>
                <a:cs typeface="Times New Roman"/>
                <a:sym typeface="Times New Roman"/>
              </a:rPr>
              <a:t>.</a:t>
            </a:r>
            <a:endParaRPr sz="800" dirty="0">
              <a:solidFill>
                <a:schemeClr val="dk1"/>
              </a:solidFill>
              <a:latin typeface="Times New Roman"/>
              <a:ea typeface="Times New Roman"/>
              <a:cs typeface="Times New Roman"/>
              <a:sym typeface="Times New Roman"/>
            </a:endParaRPr>
          </a:p>
          <a:p>
            <a:pPr marL="0" marR="0" lvl="0" indent="-133350" algn="l" rtl="0">
              <a:spcBef>
                <a:spcPts val="0"/>
              </a:spcBef>
              <a:spcAft>
                <a:spcPts val="0"/>
              </a:spcAft>
              <a:buClr>
                <a:schemeClr val="dk1"/>
              </a:buClr>
              <a:buSzPts val="2100"/>
              <a:buFont typeface="Times New Roman"/>
              <a:buChar char="-"/>
            </a:pPr>
            <a:r>
              <a:rPr lang="en-US" sz="2100" dirty="0">
                <a:solidFill>
                  <a:schemeClr val="dk1"/>
                </a:solidFill>
                <a:latin typeface="Times New Roman"/>
                <a:ea typeface="Times New Roman"/>
                <a:cs typeface="Times New Roman"/>
                <a:sym typeface="Times New Roman"/>
              </a:rPr>
              <a:t> Anabolism is characterized by reduction reactions and by utilization of </a:t>
            </a:r>
            <a:endParaRPr sz="2100" dirty="0"/>
          </a:p>
          <a:p>
            <a:pPr marL="0" marR="0" lvl="0" indent="0" algn="l" rtl="0">
              <a:spcBef>
                <a:spcPts val="0"/>
              </a:spcBef>
              <a:spcAft>
                <a:spcPts val="0"/>
              </a:spcAft>
              <a:buNone/>
            </a:pPr>
            <a:r>
              <a:rPr lang="en-US" sz="2100" dirty="0">
                <a:solidFill>
                  <a:schemeClr val="dk1"/>
                </a:solidFill>
                <a:latin typeface="Times New Roman"/>
                <a:ea typeface="Times New Roman"/>
                <a:cs typeface="Times New Roman"/>
                <a:sym typeface="Times New Roman"/>
              </a:rPr>
              <a:t>  energy accumulated in ATP molecules</a:t>
            </a:r>
            <a:r>
              <a:rPr lang="en-US" sz="2100" dirty="0" smtClean="0">
                <a:solidFill>
                  <a:schemeClr val="dk1"/>
                </a:solidFill>
                <a:latin typeface="Times New Roman"/>
                <a:ea typeface="Times New Roman"/>
                <a:cs typeface="Times New Roman"/>
                <a:sym typeface="Times New Roman"/>
              </a:rPr>
              <a:t>. </a:t>
            </a:r>
            <a:r>
              <a:rPr lang="en-US" sz="2000" b="1" dirty="0" smtClean="0">
                <a:solidFill>
                  <a:srgbClr val="0070C0"/>
                </a:solidFill>
                <a:latin typeface="Times New Roman"/>
                <a:ea typeface="Times New Roman"/>
                <a:cs typeface="Times New Roman"/>
                <a:sym typeface="Times New Roman"/>
              </a:rPr>
              <a:t>(reduction reaction)</a:t>
            </a:r>
            <a:endParaRPr lang="en-US" sz="2000" b="1" dirty="0">
              <a:solidFill>
                <a:srgbClr val="0070C0"/>
              </a:solidFill>
              <a:ea typeface="Times New Roman"/>
            </a:endParaRPr>
          </a:p>
          <a:p>
            <a:pPr marL="0" marR="0" lvl="0" indent="0" algn="l" rtl="0">
              <a:spcBef>
                <a:spcPts val="0"/>
              </a:spcBef>
              <a:spcAft>
                <a:spcPts val="0"/>
              </a:spcAft>
              <a:buNone/>
            </a:pPr>
            <a:r>
              <a:rPr lang="en-US" sz="800" b="1" dirty="0">
                <a:solidFill>
                  <a:srgbClr val="0070C0"/>
                </a:solidFill>
                <a:latin typeface="Times New Roman"/>
                <a:ea typeface="Times New Roman"/>
                <a:cs typeface="Times New Roman"/>
                <a:sym typeface="Times New Roman"/>
              </a:rPr>
              <a:t>.</a:t>
            </a:r>
            <a:endParaRPr sz="800" b="1" dirty="0">
              <a:solidFill>
                <a:srgbClr val="0070C0"/>
              </a:solidFill>
              <a:latin typeface="Times New Roman"/>
              <a:ea typeface="Times New Roman"/>
              <a:cs typeface="Times New Roman"/>
              <a:sym typeface="Times New Roman"/>
            </a:endParaRPr>
          </a:p>
          <a:p>
            <a:pPr marL="0" marR="0" lvl="0" indent="-133350" algn="l" rtl="0">
              <a:spcBef>
                <a:spcPts val="0"/>
              </a:spcBef>
              <a:spcAft>
                <a:spcPts val="0"/>
              </a:spcAft>
              <a:buClr>
                <a:schemeClr val="dk1"/>
              </a:buClr>
              <a:buSzPts val="2100"/>
              <a:buFont typeface="Times New Roman"/>
              <a:buChar char="-"/>
            </a:pPr>
            <a:r>
              <a:rPr lang="en-US" sz="2100" dirty="0">
                <a:solidFill>
                  <a:schemeClr val="dk1"/>
                </a:solidFill>
                <a:latin typeface="Times New Roman"/>
                <a:ea typeface="Times New Roman"/>
                <a:cs typeface="Times New Roman"/>
                <a:sym typeface="Times New Roman"/>
              </a:rPr>
              <a:t> Catabolism and anabolism are tightly linked together by their </a:t>
            </a:r>
            <a:endParaRPr sz="2100" dirty="0"/>
          </a:p>
          <a:p>
            <a:pPr marL="0" marR="0" lvl="0" indent="0" algn="l" rtl="0">
              <a:spcBef>
                <a:spcPts val="0"/>
              </a:spcBef>
              <a:spcAft>
                <a:spcPts val="0"/>
              </a:spcAft>
              <a:buNone/>
            </a:pPr>
            <a:r>
              <a:rPr lang="en-US" sz="2100" dirty="0">
                <a:solidFill>
                  <a:schemeClr val="dk1"/>
                </a:solidFill>
                <a:latin typeface="Times New Roman"/>
                <a:ea typeface="Times New Roman"/>
                <a:cs typeface="Times New Roman"/>
                <a:sym typeface="Times New Roman"/>
              </a:rPr>
              <a:t>  coordinated energy requirements: catabolic processes release the energy </a:t>
            </a:r>
            <a:endParaRPr sz="2100" dirty="0"/>
          </a:p>
          <a:p>
            <a:pPr marL="0" marR="0" lvl="0" indent="0" algn="l" rtl="0">
              <a:spcBef>
                <a:spcPts val="0"/>
              </a:spcBef>
              <a:spcAft>
                <a:spcPts val="0"/>
              </a:spcAft>
              <a:buNone/>
            </a:pPr>
            <a:r>
              <a:rPr lang="en-US" sz="2100" dirty="0">
                <a:solidFill>
                  <a:schemeClr val="dk1"/>
                </a:solidFill>
                <a:latin typeface="Times New Roman"/>
                <a:ea typeface="Times New Roman"/>
                <a:cs typeface="Times New Roman"/>
                <a:sym typeface="Times New Roman"/>
              </a:rPr>
              <a:t>  from food and collect it in the ATP; anabolic processes use the free </a:t>
            </a:r>
            <a:endParaRPr sz="2100" dirty="0"/>
          </a:p>
          <a:p>
            <a:pPr marL="0" marR="0" lvl="0" indent="0" algn="l" rtl="0">
              <a:spcBef>
                <a:spcPts val="0"/>
              </a:spcBef>
              <a:spcAft>
                <a:spcPts val="0"/>
              </a:spcAft>
              <a:buNone/>
            </a:pPr>
            <a:r>
              <a:rPr lang="en-US" sz="2100" dirty="0">
                <a:solidFill>
                  <a:schemeClr val="dk1"/>
                </a:solidFill>
                <a:latin typeface="Times New Roman"/>
                <a:ea typeface="Times New Roman"/>
                <a:cs typeface="Times New Roman"/>
                <a:sym typeface="Times New Roman"/>
              </a:rPr>
              <a:t>  energy stored in ATP to perform work</a:t>
            </a:r>
            <a:r>
              <a:rPr lang="en-US" sz="2100" dirty="0" smtClean="0">
                <a:solidFill>
                  <a:schemeClr val="dk1"/>
                </a:solidFill>
                <a:latin typeface="Times New Roman"/>
                <a:ea typeface="Times New Roman"/>
                <a:cs typeface="Times New Roman"/>
                <a:sym typeface="Times New Roman"/>
              </a:rPr>
              <a:t>.</a:t>
            </a:r>
          </a:p>
        </p:txBody>
      </p:sp>
      <p:sp>
        <p:nvSpPr>
          <p:cNvPr id="2" name="Rectangle 1"/>
          <p:cNvSpPr/>
          <p:nvPr/>
        </p:nvSpPr>
        <p:spPr>
          <a:xfrm>
            <a:off x="114300" y="419101"/>
            <a:ext cx="4124325" cy="4762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rgbClr val="0070C0"/>
                </a:solidFill>
              </a:rPr>
              <a:t>Summation of the reactions occur in our cells either be catabolism or anabolism </a:t>
            </a:r>
            <a:endParaRPr lang="en-US" sz="1600" b="1" dirty="0">
              <a:solidFill>
                <a:srgbClr val="0070C0"/>
              </a:solidFill>
            </a:endParaRPr>
          </a:p>
        </p:txBody>
      </p:sp>
      <p:sp>
        <p:nvSpPr>
          <p:cNvPr id="4" name="Bent Arrow 3"/>
          <p:cNvSpPr/>
          <p:nvPr/>
        </p:nvSpPr>
        <p:spPr>
          <a:xfrm rot="10800000">
            <a:off x="4248149" y="342899"/>
            <a:ext cx="179099" cy="428625"/>
          </a:xfrm>
          <a:prstGeom prst="ben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Rectangle 4"/>
          <p:cNvSpPr/>
          <p:nvPr/>
        </p:nvSpPr>
        <p:spPr>
          <a:xfrm>
            <a:off x="0" y="5514975"/>
            <a:ext cx="8048625" cy="13430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rPr>
              <a:t>**Single step pathway </a:t>
            </a:r>
            <a:r>
              <a:rPr lang="en-US" sz="1600" dirty="0" smtClean="0">
                <a:solidFill>
                  <a:srgbClr val="0070C0"/>
                </a:solidFill>
              </a:rPr>
              <a:t>(energy produced once) will be huge amount of energy &amp; it can cause harmful effect (dangerous to our cells)</a:t>
            </a:r>
          </a:p>
          <a:p>
            <a:r>
              <a:rPr lang="en-US" sz="1600" b="1" dirty="0" smtClean="0">
                <a:solidFill>
                  <a:schemeClr val="tx1"/>
                </a:solidFill>
              </a:rPr>
              <a:t>**multiple step pathway: </a:t>
            </a:r>
            <a:r>
              <a:rPr lang="en-US" sz="1800" b="1" dirty="0" smtClean="0">
                <a:solidFill>
                  <a:schemeClr val="tx1"/>
                </a:solidFill>
              </a:rPr>
              <a:t>1) </a:t>
            </a:r>
            <a:r>
              <a:rPr lang="en-US" sz="1600" dirty="0" smtClean="0">
                <a:solidFill>
                  <a:srgbClr val="0070C0"/>
                </a:solidFill>
              </a:rPr>
              <a:t>glycolysis</a:t>
            </a:r>
            <a:r>
              <a:rPr lang="en-US" sz="1600" dirty="0" smtClean="0">
                <a:solidFill>
                  <a:srgbClr val="0070C0"/>
                </a:solidFill>
                <a:sym typeface="Wingdings" panose="05000000000000000000" pitchFamily="2" charset="2"/>
              </a:rPr>
              <a:t> (3 reaction called key regulation steps) which do regulation of glycolytic pathway </a:t>
            </a:r>
            <a:r>
              <a:rPr lang="en-US" sz="1800" b="1" dirty="0" smtClean="0">
                <a:solidFill>
                  <a:schemeClr val="tx1"/>
                </a:solidFill>
                <a:sym typeface="Wingdings" panose="05000000000000000000" pitchFamily="2" charset="2"/>
              </a:rPr>
              <a:t>2) </a:t>
            </a:r>
            <a:r>
              <a:rPr lang="en-US" sz="1600" dirty="0" smtClean="0">
                <a:solidFill>
                  <a:srgbClr val="0070C0"/>
                </a:solidFill>
                <a:sym typeface="Wingdings" panose="05000000000000000000" pitchFamily="2" charset="2"/>
              </a:rPr>
              <a:t>citric acid cycle (3 reactions key regulation steps) by it the cell control the cycle. </a:t>
            </a:r>
            <a:r>
              <a:rPr lang="en-US" sz="1800" b="1" dirty="0" smtClean="0">
                <a:solidFill>
                  <a:schemeClr val="tx1"/>
                </a:solidFill>
                <a:sym typeface="Wingdings" panose="05000000000000000000" pitchFamily="2" charset="2"/>
              </a:rPr>
              <a:t>Which is better? </a:t>
            </a:r>
            <a:r>
              <a:rPr lang="en-US" sz="1600" dirty="0" smtClean="0">
                <a:solidFill>
                  <a:srgbClr val="0070C0"/>
                </a:solidFill>
                <a:sym typeface="Wingdings" panose="05000000000000000000" pitchFamily="2" charset="2"/>
              </a:rPr>
              <a:t>Multiple step pathway</a:t>
            </a:r>
            <a:endParaRPr lang="en-US" sz="1600" dirty="0">
              <a:solidFill>
                <a:srgbClr val="0070C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6"/>
          <p:cNvPicPr preferRelativeResize="0"/>
          <p:nvPr/>
        </p:nvPicPr>
        <p:blipFill rotWithShape="1">
          <a:blip r:embed="rId3">
            <a:alphaModFix/>
          </a:blip>
          <a:srcRect/>
          <a:stretch/>
        </p:blipFill>
        <p:spPr>
          <a:xfrm>
            <a:off x="6172200" y="803275"/>
            <a:ext cx="2913063" cy="4225925"/>
          </a:xfrm>
          <a:prstGeom prst="rect">
            <a:avLst/>
          </a:prstGeom>
          <a:noFill/>
          <a:ln>
            <a:noFill/>
          </a:ln>
        </p:spPr>
      </p:pic>
      <p:sp>
        <p:nvSpPr>
          <p:cNvPr id="112" name="Google Shape;112;p6"/>
          <p:cNvSpPr/>
          <p:nvPr/>
        </p:nvSpPr>
        <p:spPr>
          <a:xfrm>
            <a:off x="0" y="0"/>
            <a:ext cx="9144000" cy="67405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300" b="1" u="sng" dirty="0">
                <a:solidFill>
                  <a:schemeClr val="dk1"/>
                </a:solidFill>
                <a:latin typeface="Times New Roman"/>
                <a:ea typeface="Times New Roman"/>
                <a:cs typeface="Times New Roman"/>
                <a:sym typeface="Times New Roman"/>
              </a:rPr>
              <a:t>Metabolism proceeds by discrete steps</a:t>
            </a:r>
            <a:endParaRPr sz="2300" dirty="0"/>
          </a:p>
          <a:p>
            <a:pPr marL="0" marR="0" lvl="0" indent="6350" algn="l" rtl="0">
              <a:spcBef>
                <a:spcPts val="0"/>
              </a:spcBef>
              <a:spcAft>
                <a:spcPts val="0"/>
              </a:spcAft>
              <a:buClr>
                <a:schemeClr val="dk1"/>
              </a:buClr>
              <a:buSzPts val="2300"/>
              <a:buFont typeface="Times New Roman"/>
              <a:buChar char="-"/>
            </a:pPr>
            <a:r>
              <a:rPr lang="en-US" sz="2300" dirty="0" err="1">
                <a:solidFill>
                  <a:schemeClr val="dk1"/>
                </a:solidFill>
                <a:latin typeface="Times New Roman"/>
                <a:ea typeface="Times New Roman"/>
                <a:cs typeface="Times New Roman"/>
                <a:sym typeface="Times New Roman"/>
              </a:rPr>
              <a:t>Multiplestep</a:t>
            </a:r>
            <a:r>
              <a:rPr lang="en-US" sz="2300" dirty="0">
                <a:solidFill>
                  <a:schemeClr val="dk1"/>
                </a:solidFill>
                <a:latin typeface="Times New Roman"/>
                <a:ea typeface="Times New Roman"/>
                <a:cs typeface="Times New Roman"/>
                <a:sym typeface="Times New Roman"/>
              </a:rPr>
              <a:t> pathways permit control                         </a:t>
            </a:r>
            <a:endParaRPr sz="2300" dirty="0"/>
          </a:p>
          <a:p>
            <a:pPr marL="0" marR="0" lvl="0" indent="0" algn="l" rtl="0">
              <a:spcBef>
                <a:spcPts val="0"/>
              </a:spcBef>
              <a:spcAft>
                <a:spcPts val="0"/>
              </a:spcAft>
              <a:buNone/>
            </a:pPr>
            <a:r>
              <a:rPr lang="en-US" sz="2300" dirty="0">
                <a:solidFill>
                  <a:schemeClr val="dk1"/>
                </a:solidFill>
                <a:latin typeface="Times New Roman"/>
                <a:ea typeface="Times New Roman"/>
                <a:cs typeface="Times New Roman"/>
                <a:sym typeface="Times New Roman"/>
              </a:rPr>
              <a:t>   of energy input and output</a:t>
            </a:r>
            <a:endParaRPr sz="2300" dirty="0">
              <a:solidFill>
                <a:schemeClr val="dk1"/>
              </a:solidFill>
              <a:latin typeface="Times New Roman"/>
              <a:ea typeface="Times New Roman"/>
              <a:cs typeface="Times New Roman"/>
              <a:sym typeface="Times New Roman"/>
            </a:endParaRPr>
          </a:p>
          <a:p>
            <a:pPr marL="0" marR="0" lvl="0" indent="6350" algn="l" rtl="0">
              <a:spcBef>
                <a:spcPts val="0"/>
              </a:spcBef>
              <a:spcAft>
                <a:spcPts val="0"/>
              </a:spcAft>
              <a:buClr>
                <a:schemeClr val="dk1"/>
              </a:buClr>
              <a:buSzPts val="2300"/>
              <a:buFont typeface="Times New Roman"/>
              <a:buChar char="-"/>
            </a:pPr>
            <a:r>
              <a:rPr lang="en-US" sz="2300" dirty="0">
                <a:solidFill>
                  <a:schemeClr val="dk1"/>
                </a:solidFill>
                <a:latin typeface="Times New Roman"/>
                <a:ea typeface="Times New Roman"/>
                <a:cs typeface="Times New Roman"/>
                <a:sym typeface="Times New Roman"/>
              </a:rPr>
              <a:t>Catabolic multi-step pathways provide </a:t>
            </a:r>
            <a:endParaRPr sz="2300" dirty="0"/>
          </a:p>
          <a:p>
            <a:pPr marL="0" marR="0" lvl="0" indent="0" algn="l" rtl="0">
              <a:spcBef>
                <a:spcPts val="0"/>
              </a:spcBef>
              <a:spcAft>
                <a:spcPts val="0"/>
              </a:spcAft>
              <a:buNone/>
            </a:pPr>
            <a:r>
              <a:rPr lang="en-US" sz="2300" dirty="0">
                <a:solidFill>
                  <a:schemeClr val="dk1"/>
                </a:solidFill>
                <a:latin typeface="Times New Roman"/>
                <a:ea typeface="Times New Roman"/>
                <a:cs typeface="Times New Roman"/>
                <a:sym typeface="Times New Roman"/>
              </a:rPr>
              <a:t>   energy in smaller stepwise amounts </a:t>
            </a:r>
            <a:endParaRPr sz="2300" dirty="0"/>
          </a:p>
          <a:p>
            <a:pPr marL="0" marR="0" lvl="0" indent="6350" algn="l" rtl="0">
              <a:spcBef>
                <a:spcPts val="0"/>
              </a:spcBef>
              <a:spcAft>
                <a:spcPts val="0"/>
              </a:spcAft>
              <a:buClr>
                <a:schemeClr val="dk1"/>
              </a:buClr>
              <a:buSzPts val="2300"/>
              <a:buFont typeface="Times New Roman"/>
              <a:buChar char="-"/>
            </a:pPr>
            <a:r>
              <a:rPr lang="en-US" sz="2300" dirty="0">
                <a:solidFill>
                  <a:schemeClr val="dk1"/>
                </a:solidFill>
                <a:latin typeface="Times New Roman"/>
                <a:ea typeface="Times New Roman"/>
                <a:cs typeface="Times New Roman"/>
                <a:sym typeface="Times New Roman"/>
              </a:rPr>
              <a:t>Each enzyme in a multi-step pathway </a:t>
            </a:r>
            <a:endParaRPr sz="2300" dirty="0"/>
          </a:p>
          <a:p>
            <a:pPr marL="0" marR="0" lvl="0" indent="0" algn="l" rtl="0">
              <a:spcBef>
                <a:spcPts val="0"/>
              </a:spcBef>
              <a:spcAft>
                <a:spcPts val="0"/>
              </a:spcAft>
              <a:buNone/>
            </a:pPr>
            <a:r>
              <a:rPr lang="en-US" sz="2300" dirty="0">
                <a:solidFill>
                  <a:schemeClr val="dk1"/>
                </a:solidFill>
                <a:latin typeface="Times New Roman"/>
                <a:ea typeface="Times New Roman"/>
                <a:cs typeface="Times New Roman"/>
                <a:sym typeface="Times New Roman"/>
              </a:rPr>
              <a:t>  usually catalyzes only one single </a:t>
            </a:r>
            <a:endParaRPr sz="2300" dirty="0"/>
          </a:p>
          <a:p>
            <a:pPr marL="0" marR="0" lvl="0" indent="0" algn="l" rtl="0">
              <a:spcBef>
                <a:spcPts val="0"/>
              </a:spcBef>
              <a:spcAft>
                <a:spcPts val="0"/>
              </a:spcAft>
              <a:buNone/>
            </a:pPr>
            <a:r>
              <a:rPr lang="en-US" sz="2300" dirty="0">
                <a:solidFill>
                  <a:schemeClr val="dk1"/>
                </a:solidFill>
                <a:latin typeface="Times New Roman"/>
                <a:ea typeface="Times New Roman"/>
                <a:cs typeface="Times New Roman"/>
                <a:sym typeface="Times New Roman"/>
              </a:rPr>
              <a:t>  step in the pathway</a:t>
            </a:r>
            <a:endParaRPr sz="2300" dirty="0"/>
          </a:p>
          <a:p>
            <a:pPr marL="0" marR="0" lvl="0" indent="6350" algn="l" rtl="0">
              <a:spcBef>
                <a:spcPts val="0"/>
              </a:spcBef>
              <a:spcAft>
                <a:spcPts val="0"/>
              </a:spcAft>
              <a:buClr>
                <a:schemeClr val="dk1"/>
              </a:buClr>
              <a:buSzPts val="2300"/>
              <a:buFont typeface="Times New Roman"/>
              <a:buChar char="-"/>
            </a:pPr>
            <a:r>
              <a:rPr lang="en-US" sz="2300" dirty="0">
                <a:solidFill>
                  <a:schemeClr val="dk1"/>
                </a:solidFill>
                <a:latin typeface="Times New Roman"/>
                <a:ea typeface="Times New Roman"/>
                <a:cs typeface="Times New Roman"/>
                <a:sym typeface="Times New Roman"/>
              </a:rPr>
              <a:t>Control points occur in multistep pathways</a:t>
            </a:r>
            <a:endParaRPr sz="2300" dirty="0"/>
          </a:p>
          <a:p>
            <a:pPr marL="0" marR="0" lvl="0" indent="0" algn="l" rtl="0">
              <a:spcBef>
                <a:spcPts val="0"/>
              </a:spcBef>
              <a:spcAft>
                <a:spcPts val="0"/>
              </a:spcAft>
              <a:buNone/>
            </a:pPr>
            <a:r>
              <a:rPr lang="en-US" sz="2300" dirty="0">
                <a:solidFill>
                  <a:schemeClr val="dk1"/>
                </a:solidFill>
                <a:latin typeface="Times New Roman"/>
                <a:ea typeface="Times New Roman"/>
                <a:cs typeface="Times New Roman"/>
                <a:sym typeface="Times New Roman"/>
              </a:rPr>
              <a:t>- Metabolic pathways are regulated </a:t>
            </a:r>
            <a:endParaRPr sz="2300" dirty="0"/>
          </a:p>
          <a:p>
            <a:pPr marL="0" marR="0" lvl="0" indent="0" algn="l" rtl="0">
              <a:spcBef>
                <a:spcPts val="0"/>
              </a:spcBef>
              <a:spcAft>
                <a:spcPts val="0"/>
              </a:spcAft>
              <a:buNone/>
            </a:pPr>
            <a:r>
              <a:rPr lang="en-US" sz="2300" dirty="0">
                <a:solidFill>
                  <a:schemeClr val="dk1"/>
                </a:solidFill>
                <a:latin typeface="Times New Roman"/>
                <a:ea typeface="Times New Roman"/>
                <a:cs typeface="Times New Roman"/>
                <a:sym typeface="Times New Roman"/>
              </a:rPr>
              <a:t>   to permit organisms to respond </a:t>
            </a:r>
            <a:endParaRPr sz="2300" dirty="0"/>
          </a:p>
          <a:p>
            <a:pPr marL="0" marR="0" lvl="0" indent="0" algn="l" rtl="0">
              <a:spcBef>
                <a:spcPts val="0"/>
              </a:spcBef>
              <a:spcAft>
                <a:spcPts val="0"/>
              </a:spcAft>
              <a:buNone/>
            </a:pPr>
            <a:r>
              <a:rPr lang="en-US" sz="2300" dirty="0">
                <a:solidFill>
                  <a:schemeClr val="dk1"/>
                </a:solidFill>
                <a:latin typeface="Times New Roman"/>
                <a:ea typeface="Times New Roman"/>
                <a:cs typeface="Times New Roman"/>
                <a:sym typeface="Times New Roman"/>
              </a:rPr>
              <a:t>   to changing conditions</a:t>
            </a:r>
            <a:endParaRPr sz="2300" dirty="0"/>
          </a:p>
          <a:p>
            <a:pPr marL="0" marR="0" lvl="0" indent="6350" algn="l" rtl="0">
              <a:spcBef>
                <a:spcPts val="0"/>
              </a:spcBef>
              <a:spcAft>
                <a:spcPts val="0"/>
              </a:spcAft>
              <a:buClr>
                <a:schemeClr val="dk1"/>
              </a:buClr>
              <a:buSzPts val="2300"/>
              <a:buFont typeface="Times New Roman"/>
              <a:buChar char="-"/>
            </a:pPr>
            <a:r>
              <a:rPr lang="en-US" sz="2300" dirty="0">
                <a:solidFill>
                  <a:schemeClr val="dk1"/>
                </a:solidFill>
                <a:latin typeface="Times New Roman"/>
                <a:ea typeface="Times New Roman"/>
                <a:cs typeface="Times New Roman"/>
                <a:sym typeface="Times New Roman"/>
              </a:rPr>
              <a:t>Most pathways are irreversible</a:t>
            </a:r>
            <a:endParaRPr sz="2300" dirty="0"/>
          </a:p>
          <a:p>
            <a:pPr marL="0" marR="0" lvl="0" indent="6350" algn="l" rtl="0">
              <a:spcBef>
                <a:spcPts val="0"/>
              </a:spcBef>
              <a:spcAft>
                <a:spcPts val="0"/>
              </a:spcAft>
              <a:buClr>
                <a:schemeClr val="dk1"/>
              </a:buClr>
              <a:buSzPts val="2300"/>
              <a:buFont typeface="Times New Roman"/>
              <a:buChar char="-"/>
            </a:pPr>
            <a:r>
              <a:rPr lang="en-US" sz="2300" dirty="0">
                <a:solidFill>
                  <a:schemeClr val="dk1"/>
                </a:solidFill>
                <a:latin typeface="Times New Roman"/>
                <a:ea typeface="Times New Roman"/>
                <a:cs typeface="Times New Roman"/>
                <a:sym typeface="Times New Roman"/>
              </a:rPr>
              <a:t>Flux: flow of material through </a:t>
            </a:r>
            <a:endParaRPr sz="2300" dirty="0"/>
          </a:p>
          <a:p>
            <a:pPr marL="0" marR="0" lvl="0" indent="0" algn="l" rtl="0">
              <a:spcBef>
                <a:spcPts val="0"/>
              </a:spcBef>
              <a:spcAft>
                <a:spcPts val="0"/>
              </a:spcAft>
              <a:buNone/>
            </a:pPr>
            <a:r>
              <a:rPr lang="en-US" sz="2300" dirty="0">
                <a:solidFill>
                  <a:schemeClr val="dk1"/>
                </a:solidFill>
                <a:latin typeface="Times New Roman"/>
                <a:ea typeface="Times New Roman"/>
                <a:cs typeface="Times New Roman"/>
                <a:sym typeface="Times New Roman"/>
              </a:rPr>
              <a:t>   a metabolic pathway which depends </a:t>
            </a:r>
            <a:endParaRPr sz="2300" dirty="0"/>
          </a:p>
          <a:p>
            <a:pPr marL="0" marR="0" lvl="0" indent="0" algn="l" rtl="0">
              <a:spcBef>
                <a:spcPts val="0"/>
              </a:spcBef>
              <a:spcAft>
                <a:spcPts val="0"/>
              </a:spcAft>
              <a:buNone/>
            </a:pPr>
            <a:r>
              <a:rPr lang="en-US" sz="2300" dirty="0">
                <a:solidFill>
                  <a:schemeClr val="dk1"/>
                </a:solidFill>
                <a:latin typeface="Times New Roman"/>
                <a:ea typeface="Times New Roman"/>
                <a:cs typeface="Times New Roman"/>
                <a:sym typeface="Times New Roman"/>
              </a:rPr>
              <a:t>   upon: 1-Supply of substrates</a:t>
            </a:r>
            <a:br>
              <a:rPr lang="en-US" sz="2300" dirty="0">
                <a:solidFill>
                  <a:schemeClr val="dk1"/>
                </a:solidFill>
                <a:latin typeface="Times New Roman"/>
                <a:ea typeface="Times New Roman"/>
                <a:cs typeface="Times New Roman"/>
                <a:sym typeface="Times New Roman"/>
              </a:rPr>
            </a:br>
            <a:r>
              <a:rPr lang="en-US" sz="2300" dirty="0">
                <a:solidFill>
                  <a:schemeClr val="dk1"/>
                </a:solidFill>
                <a:latin typeface="Times New Roman"/>
                <a:ea typeface="Times New Roman"/>
                <a:cs typeface="Times New Roman"/>
                <a:sym typeface="Times New Roman"/>
              </a:rPr>
              <a:t>   2- Removal of products</a:t>
            </a:r>
            <a:br>
              <a:rPr lang="en-US" sz="2300" dirty="0">
                <a:solidFill>
                  <a:schemeClr val="dk1"/>
                </a:solidFill>
                <a:latin typeface="Times New Roman"/>
                <a:ea typeface="Times New Roman"/>
                <a:cs typeface="Times New Roman"/>
                <a:sym typeface="Times New Roman"/>
              </a:rPr>
            </a:br>
            <a:r>
              <a:rPr lang="en-US" sz="2300" dirty="0">
                <a:solidFill>
                  <a:schemeClr val="dk1"/>
                </a:solidFill>
                <a:latin typeface="Times New Roman"/>
                <a:ea typeface="Times New Roman"/>
                <a:cs typeface="Times New Roman"/>
                <a:sym typeface="Times New Roman"/>
              </a:rPr>
              <a:t>   3- Pathway enzyme activities</a:t>
            </a:r>
            <a:endParaRPr sz="2300" dirty="0"/>
          </a:p>
        </p:txBody>
      </p:sp>
      <p:sp>
        <p:nvSpPr>
          <p:cNvPr id="113" name="Google Shape;113;p6"/>
          <p:cNvSpPr/>
          <p:nvPr/>
        </p:nvSpPr>
        <p:spPr>
          <a:xfrm>
            <a:off x="5867400" y="95250"/>
            <a:ext cx="3217863" cy="7080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a:solidFill>
                  <a:schemeClr val="dk1"/>
                </a:solidFill>
                <a:latin typeface="Times New Roman"/>
                <a:ea typeface="Times New Roman"/>
                <a:cs typeface="Times New Roman"/>
                <a:sym typeface="Times New Roman"/>
              </a:rPr>
              <a:t>Single-step versus multi-step </a:t>
            </a:r>
            <a:endParaRPr dirty="0"/>
          </a:p>
          <a:p>
            <a:pPr marL="0" marR="0" lvl="0" indent="0" algn="l" rtl="0">
              <a:spcBef>
                <a:spcPts val="0"/>
              </a:spcBef>
              <a:spcAft>
                <a:spcPts val="0"/>
              </a:spcAft>
              <a:buNone/>
            </a:pPr>
            <a:r>
              <a:rPr lang="en-US" sz="2000" dirty="0">
                <a:solidFill>
                  <a:schemeClr val="dk1"/>
                </a:solidFill>
                <a:latin typeface="Times New Roman"/>
                <a:ea typeface="Times New Roman"/>
                <a:cs typeface="Times New Roman"/>
                <a:sym typeface="Times New Roman"/>
              </a:rPr>
              <a:t>           pathways   </a:t>
            </a:r>
            <a:endParaRPr sz="2000" dirty="0">
              <a:solidFill>
                <a:schemeClr val="dk1"/>
              </a:solidFill>
              <a:latin typeface="Times New Roman"/>
              <a:ea typeface="Times New Roman"/>
              <a:cs typeface="Times New Roman"/>
              <a:sym typeface="Times New Roman"/>
            </a:endParaRPr>
          </a:p>
        </p:txBody>
      </p:sp>
      <p:sp>
        <p:nvSpPr>
          <p:cNvPr id="114" name="Google Shape;114;p6"/>
          <p:cNvSpPr/>
          <p:nvPr/>
        </p:nvSpPr>
        <p:spPr>
          <a:xfrm>
            <a:off x="4972051" y="3546475"/>
            <a:ext cx="3429000"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Times New Roman"/>
                <a:ea typeface="Times New Roman"/>
                <a:cs typeface="Times New Roman"/>
                <a:sym typeface="Times New Roman"/>
              </a:rPr>
              <a:t>A multistep enzyme pathway releases energy in smaller amounts that can be used by the cell</a:t>
            </a:r>
            <a:endParaRPr sz="1200" dirty="0"/>
          </a:p>
        </p:txBody>
      </p:sp>
      <p:sp>
        <p:nvSpPr>
          <p:cNvPr id="2" name="Rectangle 1"/>
          <p:cNvSpPr/>
          <p:nvPr/>
        </p:nvSpPr>
        <p:spPr>
          <a:xfrm>
            <a:off x="4886324" y="5143499"/>
            <a:ext cx="4257675" cy="16922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Flux mean</a:t>
            </a:r>
            <a:r>
              <a:rPr lang="en-US" b="1" dirty="0" smtClean="0">
                <a:solidFill>
                  <a:schemeClr val="tx1"/>
                </a:solidFill>
                <a:sym typeface="Wingdings" panose="05000000000000000000" pitchFamily="2" charset="2"/>
              </a:rPr>
              <a:t> </a:t>
            </a:r>
            <a:r>
              <a:rPr lang="en-US" dirty="0" smtClean="0">
                <a:solidFill>
                  <a:srgbClr val="0070C0"/>
                </a:solidFill>
                <a:sym typeface="Wingdings" panose="05000000000000000000" pitchFamily="2" charset="2"/>
              </a:rPr>
              <a:t>continuation at these reactions and to occur this it has to be </a:t>
            </a:r>
            <a:r>
              <a:rPr lang="en-US" sz="1600" b="1" dirty="0" smtClean="0">
                <a:solidFill>
                  <a:schemeClr val="tx1"/>
                </a:solidFill>
                <a:sym typeface="Wingdings" panose="05000000000000000000" pitchFamily="2" charset="2"/>
              </a:rPr>
              <a:t>1) </a:t>
            </a:r>
            <a:r>
              <a:rPr lang="en-US" dirty="0" smtClean="0">
                <a:solidFill>
                  <a:srgbClr val="0070C0"/>
                </a:solidFill>
                <a:sym typeface="Wingdings" panose="05000000000000000000" pitchFamily="2" charset="2"/>
              </a:rPr>
              <a:t>continuous supply of substrates (the availability of substrate is stimulating the activity of the enzyme) </a:t>
            </a:r>
            <a:r>
              <a:rPr lang="en-US" sz="1600" b="1" dirty="0" smtClean="0">
                <a:solidFill>
                  <a:schemeClr val="tx1"/>
                </a:solidFill>
                <a:sym typeface="Wingdings" panose="05000000000000000000" pitchFamily="2" charset="2"/>
              </a:rPr>
              <a:t>2) </a:t>
            </a:r>
            <a:r>
              <a:rPr lang="en-US" dirty="0" smtClean="0">
                <a:solidFill>
                  <a:srgbClr val="0070C0"/>
                </a:solidFill>
                <a:sym typeface="Wingdings" panose="05000000000000000000" pitchFamily="2" charset="2"/>
              </a:rPr>
              <a:t>removal of products (by end product inhibition or feedback inhibition) </a:t>
            </a:r>
            <a:r>
              <a:rPr lang="en-US" sz="1600" b="1" dirty="0" smtClean="0">
                <a:solidFill>
                  <a:schemeClr val="tx1"/>
                </a:solidFill>
                <a:sym typeface="Wingdings" panose="05000000000000000000" pitchFamily="2" charset="2"/>
              </a:rPr>
              <a:t>3) </a:t>
            </a:r>
            <a:r>
              <a:rPr lang="en-US" dirty="0" smtClean="0">
                <a:solidFill>
                  <a:srgbClr val="0070C0"/>
                </a:solidFill>
                <a:sym typeface="Wingdings" panose="05000000000000000000" pitchFamily="2" charset="2"/>
              </a:rPr>
              <a:t>pathway enzyme activates (depending on different factor including hormonal factor) </a:t>
            </a:r>
            <a:endParaRPr lang="en-US" dirty="0" smtClean="0">
              <a:solidFill>
                <a:srgbClr val="0070C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7"/>
          <p:cNvSpPr/>
          <p:nvPr/>
        </p:nvSpPr>
        <p:spPr>
          <a:xfrm>
            <a:off x="0" y="0"/>
            <a:ext cx="9144000" cy="6709489"/>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None/>
            </a:pPr>
            <a:r>
              <a:rPr lang="en-US" sz="2400" b="1" u="sng" dirty="0">
                <a:solidFill>
                  <a:schemeClr val="dk1"/>
                </a:solidFill>
                <a:latin typeface="Times New Roman"/>
                <a:ea typeface="Times New Roman"/>
                <a:cs typeface="Times New Roman"/>
                <a:sym typeface="Times New Roman"/>
              </a:rPr>
              <a:t>Levels of metabolism regulation</a:t>
            </a:r>
            <a:endParaRPr dirty="0"/>
          </a:p>
          <a:p>
            <a:pPr marL="342900" marR="0" lvl="0" indent="-342900" algn="l" rtl="0">
              <a:spcBef>
                <a:spcPts val="0"/>
              </a:spcBef>
              <a:spcAft>
                <a:spcPts val="0"/>
              </a:spcAft>
              <a:buNone/>
            </a:pPr>
            <a:r>
              <a:rPr lang="en-US" sz="2400" dirty="0">
                <a:solidFill>
                  <a:schemeClr val="dk1"/>
                </a:solidFill>
                <a:latin typeface="Times New Roman"/>
                <a:ea typeface="Times New Roman"/>
                <a:cs typeface="Times New Roman"/>
                <a:sym typeface="Times New Roman"/>
              </a:rPr>
              <a:t>1- Nervous system.</a:t>
            </a:r>
            <a:endParaRPr dirty="0"/>
          </a:p>
          <a:p>
            <a:pPr marL="342900" marR="0" lvl="0" indent="-342900" algn="l" rtl="0">
              <a:spcBef>
                <a:spcPts val="0"/>
              </a:spcBef>
              <a:spcAft>
                <a:spcPts val="0"/>
              </a:spcAft>
              <a:buNone/>
            </a:pPr>
            <a:r>
              <a:rPr lang="en-US" sz="2400" dirty="0">
                <a:solidFill>
                  <a:schemeClr val="dk1"/>
                </a:solidFill>
                <a:latin typeface="Times New Roman"/>
                <a:ea typeface="Times New Roman"/>
                <a:cs typeface="Times New Roman"/>
                <a:sym typeface="Times New Roman"/>
              </a:rPr>
              <a:t>2- Endocrine system.</a:t>
            </a:r>
            <a:endParaRPr dirty="0"/>
          </a:p>
          <a:p>
            <a:pPr marL="342900" marR="0" lvl="0" indent="-342900" algn="l" rtl="0">
              <a:spcBef>
                <a:spcPts val="0"/>
              </a:spcBef>
              <a:spcAft>
                <a:spcPts val="0"/>
              </a:spcAft>
              <a:buNone/>
            </a:pPr>
            <a:r>
              <a:rPr lang="en-US" sz="2400" dirty="0">
                <a:solidFill>
                  <a:schemeClr val="dk1"/>
                </a:solidFill>
                <a:latin typeface="Times New Roman"/>
                <a:ea typeface="Times New Roman"/>
                <a:cs typeface="Times New Roman"/>
                <a:sym typeface="Times New Roman"/>
              </a:rPr>
              <a:t>3- Interaction between organs</a:t>
            </a:r>
            <a:r>
              <a:rPr lang="en-US" sz="2400" dirty="0" smtClean="0">
                <a:solidFill>
                  <a:schemeClr val="dk1"/>
                </a:solidFill>
                <a:latin typeface="Times New Roman"/>
                <a:ea typeface="Times New Roman"/>
                <a:cs typeface="Times New Roman"/>
                <a:sym typeface="Times New Roman"/>
              </a:rPr>
              <a:t>. </a:t>
            </a:r>
            <a:r>
              <a:rPr lang="en-US" sz="1800" b="1" dirty="0" smtClean="0">
                <a:solidFill>
                  <a:srgbClr val="0070C0"/>
                </a:solidFill>
                <a:latin typeface="Times New Roman"/>
                <a:ea typeface="Times New Roman"/>
                <a:cs typeface="Times New Roman"/>
                <a:sym typeface="Times New Roman"/>
              </a:rPr>
              <a:t>(e.g. brain depend on glucose)</a:t>
            </a:r>
            <a:endParaRPr sz="1100" b="1" dirty="0">
              <a:solidFill>
                <a:srgbClr val="0070C0"/>
              </a:solidFill>
            </a:endParaRPr>
          </a:p>
          <a:p>
            <a:pPr marL="342900" marR="0" lvl="0" indent="-342900" algn="l" rtl="0">
              <a:spcBef>
                <a:spcPts val="0"/>
              </a:spcBef>
              <a:spcAft>
                <a:spcPts val="0"/>
              </a:spcAft>
              <a:buNone/>
            </a:pPr>
            <a:r>
              <a:rPr lang="en-US" sz="2400" dirty="0">
                <a:solidFill>
                  <a:schemeClr val="dk1"/>
                </a:solidFill>
                <a:latin typeface="Times New Roman"/>
                <a:ea typeface="Times New Roman"/>
                <a:cs typeface="Times New Roman"/>
                <a:sym typeface="Times New Roman"/>
              </a:rPr>
              <a:t>4- Cell (membrane) level</a:t>
            </a:r>
            <a:r>
              <a:rPr lang="en-US" sz="2400" dirty="0" smtClean="0">
                <a:solidFill>
                  <a:schemeClr val="dk1"/>
                </a:solidFill>
                <a:latin typeface="Times New Roman"/>
                <a:ea typeface="Times New Roman"/>
                <a:cs typeface="Times New Roman"/>
                <a:sym typeface="Times New Roman"/>
              </a:rPr>
              <a:t>. </a:t>
            </a:r>
            <a:r>
              <a:rPr lang="en-US" sz="1800" b="1" dirty="0" smtClean="0">
                <a:solidFill>
                  <a:srgbClr val="0070C0"/>
                </a:solidFill>
                <a:latin typeface="Times New Roman"/>
                <a:ea typeface="Times New Roman"/>
                <a:cs typeface="Times New Roman"/>
                <a:sym typeface="Times New Roman"/>
              </a:rPr>
              <a:t>Or compartmentation or compartmentalization)</a:t>
            </a:r>
          </a:p>
          <a:p>
            <a:pPr marL="342900" marR="0" lvl="0" indent="-342900" algn="l" rtl="0">
              <a:spcBef>
                <a:spcPts val="0"/>
              </a:spcBef>
              <a:spcAft>
                <a:spcPts val="0"/>
              </a:spcAft>
              <a:buNone/>
            </a:pPr>
            <a:endParaRPr lang="en-US" sz="1100" b="1" dirty="0" smtClean="0">
              <a:solidFill>
                <a:srgbClr val="0070C0"/>
              </a:solidFill>
            </a:endParaRPr>
          </a:p>
          <a:p>
            <a:pPr marL="342900" marR="0" lvl="0" indent="-342900" algn="l" rtl="0">
              <a:spcBef>
                <a:spcPts val="0"/>
              </a:spcBef>
              <a:spcAft>
                <a:spcPts val="0"/>
              </a:spcAft>
              <a:buNone/>
            </a:pPr>
            <a:endParaRPr sz="1100" b="1" dirty="0">
              <a:solidFill>
                <a:srgbClr val="0070C0"/>
              </a:solidFill>
            </a:endParaRPr>
          </a:p>
          <a:p>
            <a:pPr marL="342900" marR="0" lvl="0" indent="-342900" algn="l" rtl="0">
              <a:spcBef>
                <a:spcPts val="0"/>
              </a:spcBef>
              <a:spcAft>
                <a:spcPts val="0"/>
              </a:spcAft>
              <a:buNone/>
            </a:pPr>
            <a:r>
              <a:rPr lang="en-US" sz="2400" dirty="0">
                <a:solidFill>
                  <a:schemeClr val="dk1"/>
                </a:solidFill>
                <a:latin typeface="Times New Roman"/>
                <a:ea typeface="Times New Roman"/>
                <a:cs typeface="Times New Roman"/>
                <a:sym typeface="Times New Roman"/>
              </a:rPr>
              <a:t>5- Molecular </a:t>
            </a:r>
            <a:r>
              <a:rPr lang="en-US" sz="2400" dirty="0" smtClean="0">
                <a:solidFill>
                  <a:schemeClr val="dk1"/>
                </a:solidFill>
                <a:latin typeface="Times New Roman"/>
                <a:ea typeface="Times New Roman"/>
                <a:cs typeface="Times New Roman"/>
                <a:sym typeface="Times New Roman"/>
              </a:rPr>
              <a:t>level </a:t>
            </a:r>
            <a:r>
              <a:rPr lang="en-US" sz="1800" b="1" dirty="0" smtClean="0">
                <a:solidFill>
                  <a:srgbClr val="0070C0"/>
                </a:solidFill>
                <a:latin typeface="Times New Roman"/>
                <a:ea typeface="Times New Roman"/>
                <a:cs typeface="Times New Roman"/>
                <a:sym typeface="Times New Roman"/>
              </a:rPr>
              <a:t>(genetic level regulation by controlling activity of different genes)</a:t>
            </a:r>
            <a:endParaRPr sz="2400" b="1" dirty="0">
              <a:solidFill>
                <a:srgbClr val="FF5050"/>
              </a:solidFill>
              <a:latin typeface="Comic Sans MS"/>
              <a:ea typeface="Comic Sans MS"/>
              <a:cs typeface="Comic Sans MS"/>
              <a:sym typeface="Comic Sans MS"/>
            </a:endParaRPr>
          </a:p>
          <a:p>
            <a:pPr marL="342900" marR="0" lvl="0" indent="-342900" algn="l" rtl="0">
              <a:spcBef>
                <a:spcPts val="0"/>
              </a:spcBef>
              <a:spcAft>
                <a:spcPts val="0"/>
              </a:spcAft>
              <a:buNone/>
            </a:pPr>
            <a:r>
              <a:rPr lang="en-US" sz="2400" b="1" u="sng" dirty="0">
                <a:solidFill>
                  <a:schemeClr val="dk1"/>
                </a:solidFill>
                <a:latin typeface="Times New Roman"/>
                <a:ea typeface="Times New Roman"/>
                <a:cs typeface="Times New Roman"/>
                <a:sym typeface="Times New Roman"/>
              </a:rPr>
              <a:t>Stages of metabolism</a:t>
            </a:r>
            <a:endParaRPr dirty="0"/>
          </a:p>
          <a:p>
            <a:pPr marL="342900" marR="0" lvl="0" indent="-342900" algn="l" rtl="0">
              <a:spcBef>
                <a:spcPts val="0"/>
              </a:spcBef>
              <a:spcAft>
                <a:spcPts val="0"/>
              </a:spcAft>
              <a:buNone/>
            </a:pPr>
            <a:r>
              <a:rPr lang="en-US" sz="2400" b="1" u="sng" dirty="0">
                <a:solidFill>
                  <a:schemeClr val="dk1"/>
                </a:solidFill>
                <a:latin typeface="Times New Roman"/>
                <a:ea typeface="Times New Roman"/>
                <a:cs typeface="Times New Roman"/>
                <a:sym typeface="Times New Roman"/>
              </a:rPr>
              <a:t>Catabolism</a:t>
            </a:r>
            <a:endParaRPr dirty="0"/>
          </a:p>
          <a:p>
            <a:pPr marL="342900" marR="0" lvl="0" indent="-342900" algn="l" rtl="0">
              <a:spcBef>
                <a:spcPts val="0"/>
              </a:spcBef>
              <a:spcAft>
                <a:spcPts val="0"/>
              </a:spcAft>
              <a:buNone/>
            </a:pPr>
            <a:r>
              <a:rPr lang="en-US" sz="2400" b="1" dirty="0">
                <a:solidFill>
                  <a:schemeClr val="dk1"/>
                </a:solidFill>
                <a:latin typeface="Times New Roman"/>
                <a:ea typeface="Times New Roman"/>
                <a:cs typeface="Times New Roman"/>
                <a:sym typeface="Times New Roman"/>
              </a:rPr>
              <a:t>Stage I</a:t>
            </a:r>
            <a:r>
              <a:rPr lang="en-US" sz="2400" dirty="0">
                <a:solidFill>
                  <a:schemeClr val="dk1"/>
                </a:solidFill>
                <a:latin typeface="Times New Roman"/>
                <a:ea typeface="Times New Roman"/>
                <a:cs typeface="Times New Roman"/>
                <a:sym typeface="Times New Roman"/>
              </a:rPr>
              <a:t>. Breakdown of macromolecules (proteins, carbohydrates and lipids to respective building blocks. </a:t>
            </a:r>
            <a:endParaRPr dirty="0"/>
          </a:p>
          <a:p>
            <a:pPr marL="342900" marR="0" lvl="0" indent="-342900" algn="l" rtl="0">
              <a:spcBef>
                <a:spcPts val="0"/>
              </a:spcBef>
              <a:spcAft>
                <a:spcPts val="0"/>
              </a:spcAft>
              <a:buNone/>
            </a:pPr>
            <a:r>
              <a:rPr lang="en-US" sz="2400" b="1" dirty="0">
                <a:solidFill>
                  <a:schemeClr val="dk1"/>
                </a:solidFill>
                <a:latin typeface="Times New Roman"/>
                <a:ea typeface="Times New Roman"/>
                <a:cs typeface="Times New Roman"/>
                <a:sym typeface="Times New Roman"/>
              </a:rPr>
              <a:t>Stage II</a:t>
            </a:r>
            <a:r>
              <a:rPr lang="en-US" sz="2400" dirty="0">
                <a:solidFill>
                  <a:schemeClr val="dk1"/>
                </a:solidFill>
                <a:latin typeface="Times New Roman"/>
                <a:ea typeface="Times New Roman"/>
                <a:cs typeface="Times New Roman"/>
                <a:sym typeface="Times New Roman"/>
              </a:rPr>
              <a:t>. Amino acids, fatty acids and glucose are oxidized to common metabolite (acetyl CoA) </a:t>
            </a:r>
            <a:endParaRPr dirty="0"/>
          </a:p>
          <a:p>
            <a:pPr marL="342900" marR="0" lvl="0" indent="-342900" algn="l" rtl="0">
              <a:spcBef>
                <a:spcPts val="0"/>
              </a:spcBef>
              <a:spcAft>
                <a:spcPts val="0"/>
              </a:spcAft>
              <a:buNone/>
            </a:pPr>
            <a:r>
              <a:rPr lang="en-US" sz="2400" b="1" dirty="0">
                <a:solidFill>
                  <a:schemeClr val="dk1"/>
                </a:solidFill>
                <a:latin typeface="Times New Roman"/>
                <a:ea typeface="Times New Roman"/>
                <a:cs typeface="Times New Roman"/>
                <a:sym typeface="Times New Roman"/>
              </a:rPr>
              <a:t>Stage III</a:t>
            </a:r>
            <a:r>
              <a:rPr lang="en-US" sz="2400" dirty="0">
                <a:solidFill>
                  <a:schemeClr val="dk1"/>
                </a:solidFill>
                <a:latin typeface="Times New Roman"/>
                <a:ea typeface="Times New Roman"/>
                <a:cs typeface="Times New Roman"/>
                <a:sym typeface="Times New Roman"/>
              </a:rPr>
              <a:t>. Acetyl CoA is oxidized in citric acid cycle to CO</a:t>
            </a:r>
            <a:r>
              <a:rPr lang="en-US" sz="2400" baseline="-25000" dirty="0">
                <a:solidFill>
                  <a:schemeClr val="dk1"/>
                </a:solidFill>
                <a:latin typeface="Times New Roman"/>
                <a:ea typeface="Times New Roman"/>
                <a:cs typeface="Times New Roman"/>
                <a:sym typeface="Times New Roman"/>
              </a:rPr>
              <a:t>2</a:t>
            </a:r>
            <a:r>
              <a:rPr lang="en-US" sz="2400" dirty="0">
                <a:solidFill>
                  <a:schemeClr val="dk1"/>
                </a:solidFill>
                <a:latin typeface="Times New Roman"/>
                <a:ea typeface="Times New Roman"/>
                <a:cs typeface="Times New Roman"/>
                <a:sym typeface="Times New Roman"/>
              </a:rPr>
              <a:t> and water. As result reduced cofactor, NADH</a:t>
            </a:r>
            <a:r>
              <a:rPr lang="en-US" sz="2400" baseline="-25000" dirty="0">
                <a:solidFill>
                  <a:schemeClr val="dk1"/>
                </a:solidFill>
                <a:latin typeface="Times New Roman"/>
                <a:ea typeface="Times New Roman"/>
                <a:cs typeface="Times New Roman"/>
                <a:sym typeface="Times New Roman"/>
              </a:rPr>
              <a:t>2</a:t>
            </a:r>
            <a:r>
              <a:rPr lang="en-US" sz="2400" dirty="0">
                <a:solidFill>
                  <a:schemeClr val="dk1"/>
                </a:solidFill>
                <a:latin typeface="Times New Roman"/>
                <a:ea typeface="Times New Roman"/>
                <a:cs typeface="Times New Roman"/>
                <a:sym typeface="Times New Roman"/>
              </a:rPr>
              <a:t> and FADH</a:t>
            </a:r>
            <a:r>
              <a:rPr lang="en-US" sz="2400" baseline="-25000" dirty="0">
                <a:solidFill>
                  <a:schemeClr val="dk1"/>
                </a:solidFill>
                <a:latin typeface="Times New Roman"/>
                <a:ea typeface="Times New Roman"/>
                <a:cs typeface="Times New Roman"/>
                <a:sym typeface="Times New Roman"/>
              </a:rPr>
              <a:t>2</a:t>
            </a:r>
            <a:r>
              <a:rPr lang="en-US" sz="2400" dirty="0">
                <a:solidFill>
                  <a:schemeClr val="dk1"/>
                </a:solidFill>
                <a:latin typeface="Times New Roman"/>
                <a:ea typeface="Times New Roman"/>
                <a:cs typeface="Times New Roman"/>
                <a:sym typeface="Times New Roman"/>
              </a:rPr>
              <a:t>, are formed which give up their electrons. Electrons are transported via the tissue respiration chain and released energy is coupled directly to ATP synthesis.</a:t>
            </a:r>
            <a:endParaRPr sz="2400" baseline="-25000" dirty="0">
              <a:solidFill>
                <a:schemeClr val="dk1"/>
              </a:solidFill>
              <a:latin typeface="Times New Roman"/>
              <a:ea typeface="Times New Roman"/>
              <a:cs typeface="Times New Roman"/>
              <a:sym typeface="Times New Roman"/>
            </a:endParaRPr>
          </a:p>
        </p:txBody>
      </p:sp>
      <p:sp>
        <p:nvSpPr>
          <p:cNvPr id="2" name="Rectangle 1"/>
          <p:cNvSpPr/>
          <p:nvPr/>
        </p:nvSpPr>
        <p:spPr>
          <a:xfrm>
            <a:off x="457200" y="1904999"/>
            <a:ext cx="5372100" cy="2952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solidFill>
              </a:rPr>
              <a:t>Not all metabolic pathways occur on the same side of the cell</a:t>
            </a:r>
            <a:endParaRPr lang="en-US" b="1" dirty="0">
              <a:solidFill>
                <a:schemeClr val="accent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170646"/>
          </a:xfrm>
          <a:prstGeom prst="rect">
            <a:avLst/>
          </a:prstGeom>
          <a:noFill/>
        </p:spPr>
        <p:txBody>
          <a:bodyPr wrap="square" rtlCol="0">
            <a:spAutoFit/>
          </a:bodyPr>
          <a:lstStyle/>
          <a:p>
            <a:r>
              <a:rPr lang="en-US" sz="1600" b="1" dirty="0" smtClean="0"/>
              <a:t>Slide7: </a:t>
            </a:r>
          </a:p>
          <a:p>
            <a:r>
              <a:rPr lang="en-US" sz="1800" b="1" dirty="0" smtClean="0">
                <a:solidFill>
                  <a:srgbClr val="0070C0"/>
                </a:solidFill>
              </a:rPr>
              <a:t>**stage 1</a:t>
            </a:r>
            <a:r>
              <a:rPr lang="en-US" sz="1800" b="1" dirty="0" smtClean="0">
                <a:solidFill>
                  <a:srgbClr val="0070C0"/>
                </a:solidFill>
                <a:sym typeface="Wingdings" panose="05000000000000000000" pitchFamily="2" charset="2"/>
              </a:rPr>
              <a:t> </a:t>
            </a:r>
            <a:r>
              <a:rPr lang="en-US" sz="1800" dirty="0" smtClean="0">
                <a:sym typeface="Wingdings" panose="05000000000000000000" pitchFamily="2" charset="2"/>
              </a:rPr>
              <a:t>by enzymes (lipase…</a:t>
            </a:r>
            <a:r>
              <a:rPr lang="en-US" sz="1800" dirty="0" err="1" smtClean="0">
                <a:sym typeface="Wingdings" panose="05000000000000000000" pitchFamily="2" charset="2"/>
              </a:rPr>
              <a:t>etc</a:t>
            </a:r>
            <a:r>
              <a:rPr lang="en-US" sz="1800" dirty="0" smtClean="0">
                <a:sym typeface="Wingdings" panose="05000000000000000000" pitchFamily="2" charset="2"/>
              </a:rPr>
              <a:t>)</a:t>
            </a:r>
          </a:p>
          <a:p>
            <a:r>
              <a:rPr lang="en-US" sz="1800" b="1" dirty="0" smtClean="0">
                <a:solidFill>
                  <a:srgbClr val="0070C0"/>
                </a:solidFill>
                <a:sym typeface="Wingdings" panose="05000000000000000000" pitchFamily="2" charset="2"/>
              </a:rPr>
              <a:t>**stage 2 </a:t>
            </a:r>
            <a:r>
              <a:rPr lang="en-US" sz="1800" dirty="0" smtClean="0">
                <a:sym typeface="Wingdings" panose="05000000000000000000" pitchFamily="2" charset="2"/>
              </a:rPr>
              <a:t>oxidation of small molecules to produce common intermediate metabolite </a:t>
            </a:r>
          </a:p>
          <a:p>
            <a:r>
              <a:rPr lang="en-US" sz="1800" b="1" dirty="0" smtClean="0">
                <a:solidFill>
                  <a:srgbClr val="0070C0"/>
                </a:solidFill>
                <a:sym typeface="Wingdings" panose="05000000000000000000" pitchFamily="2" charset="2"/>
              </a:rPr>
              <a:t>**stage 3 </a:t>
            </a:r>
            <a:r>
              <a:rPr lang="en-US" sz="1800" dirty="0" smtClean="0">
                <a:sym typeface="Wingdings" panose="05000000000000000000" pitchFamily="2" charset="2"/>
              </a:rPr>
              <a:t>returning of </a:t>
            </a:r>
            <a:r>
              <a:rPr lang="en-US" sz="1800" dirty="0" err="1" smtClean="0">
                <a:sym typeface="Wingdings" panose="05000000000000000000" pitchFamily="2" charset="2"/>
              </a:rPr>
              <a:t>acytel</a:t>
            </a:r>
            <a:r>
              <a:rPr lang="en-US" sz="1800" dirty="0" smtClean="0">
                <a:sym typeface="Wingdings" panose="05000000000000000000" pitchFamily="2" charset="2"/>
              </a:rPr>
              <a:t> Co-A to CAC to produce energy </a:t>
            </a:r>
          </a:p>
          <a:p>
            <a:endParaRPr lang="en-US" sz="1600" dirty="0">
              <a:sym typeface="Wingdings" panose="05000000000000000000" pitchFamily="2" charset="2"/>
            </a:endParaRPr>
          </a:p>
          <a:p>
            <a:r>
              <a:rPr lang="en-US" sz="1800" b="1" dirty="0" smtClean="0">
                <a:solidFill>
                  <a:srgbClr val="0070C0"/>
                </a:solidFill>
                <a:sym typeface="Wingdings" panose="05000000000000000000" pitchFamily="2" charset="2"/>
              </a:rPr>
              <a:t>&gt;&gt;NOTE: </a:t>
            </a:r>
            <a:r>
              <a:rPr lang="en-US" sz="1800" dirty="0" smtClean="0">
                <a:sym typeface="Wingdings" panose="05000000000000000000" pitchFamily="2" charset="2"/>
              </a:rPr>
              <a:t>conversion reaction because it end to one molecule (acetyl Co-A)</a:t>
            </a:r>
          </a:p>
          <a:p>
            <a:endParaRPr lang="en-US" dirty="0">
              <a:sym typeface="Wingdings" panose="05000000000000000000" pitchFamily="2" charset="2"/>
            </a:endParaRPr>
          </a:p>
          <a:p>
            <a:endParaRPr lang="en-US" dirty="0" smtClean="0">
              <a:sym typeface="Wingdings" panose="05000000000000000000" pitchFamily="2" charset="2"/>
            </a:endParaRPr>
          </a:p>
          <a:p>
            <a:endParaRPr lang="en-US" dirty="0">
              <a:sym typeface="Wingdings" panose="05000000000000000000" pitchFamily="2" charset="2"/>
            </a:endParaRPr>
          </a:p>
          <a:p>
            <a:r>
              <a:rPr lang="en-US" sz="1800" b="1" dirty="0" smtClean="0">
                <a:sym typeface="Wingdings" panose="05000000000000000000" pitchFamily="2" charset="2"/>
              </a:rPr>
              <a:t>Slide8: </a:t>
            </a:r>
          </a:p>
          <a:p>
            <a:r>
              <a:rPr lang="en-US" sz="1800" b="1" dirty="0" smtClean="0">
                <a:solidFill>
                  <a:srgbClr val="0070C0"/>
                </a:solidFill>
                <a:sym typeface="Wingdings" panose="05000000000000000000" pitchFamily="2" charset="2"/>
              </a:rPr>
              <a:t>**</a:t>
            </a:r>
            <a:r>
              <a:rPr lang="en-US" sz="1800" dirty="0" smtClean="0">
                <a:sym typeface="Wingdings" panose="05000000000000000000" pitchFamily="2" charset="2"/>
              </a:rPr>
              <a:t> the coupling between (</a:t>
            </a:r>
            <a:r>
              <a:rPr lang="en-US" sz="1800" dirty="0" err="1" smtClean="0">
                <a:sym typeface="Wingdings" panose="05000000000000000000" pitchFamily="2" charset="2"/>
              </a:rPr>
              <a:t>ana</a:t>
            </a:r>
            <a:r>
              <a:rPr lang="en-US" sz="1800" dirty="0" smtClean="0">
                <a:sym typeface="Wingdings" panose="05000000000000000000" pitchFamily="2" charset="2"/>
              </a:rPr>
              <a:t>. &amp; </a:t>
            </a:r>
            <a:r>
              <a:rPr lang="en-US" sz="1800" dirty="0" err="1" smtClean="0">
                <a:sym typeface="Wingdings" panose="05000000000000000000" pitchFamily="2" charset="2"/>
              </a:rPr>
              <a:t>cata</a:t>
            </a:r>
            <a:r>
              <a:rPr lang="en-US" sz="1800" dirty="0" smtClean="0">
                <a:sym typeface="Wingdings" panose="05000000000000000000" pitchFamily="2" charset="2"/>
              </a:rPr>
              <a:t>.) </a:t>
            </a:r>
            <a:r>
              <a:rPr lang="ar-JO" sz="1800" dirty="0" smtClean="0">
                <a:sym typeface="Wingdings" panose="05000000000000000000" pitchFamily="2" charset="2"/>
              </a:rPr>
              <a:t>/</a:t>
            </a:r>
            <a:r>
              <a:rPr lang="en-US" sz="1800" dirty="0" smtClean="0">
                <a:sym typeface="Wingdings" panose="05000000000000000000" pitchFamily="2" charset="2"/>
              </a:rPr>
              <a:t> </a:t>
            </a:r>
            <a:r>
              <a:rPr lang="en-US" sz="1800" b="1" dirty="0" smtClean="0">
                <a:solidFill>
                  <a:srgbClr val="FF0000"/>
                </a:solidFill>
                <a:sym typeface="Wingdings" panose="05000000000000000000" pitchFamily="2" charset="2"/>
              </a:rPr>
              <a:t>(LIMITED) </a:t>
            </a:r>
          </a:p>
          <a:p>
            <a:r>
              <a:rPr lang="en-US" sz="1800" dirty="0" smtClean="0">
                <a:sym typeface="Wingdings" panose="05000000000000000000" pitchFamily="2" charset="2"/>
              </a:rPr>
              <a:t>Part of energy produced by </a:t>
            </a:r>
            <a:r>
              <a:rPr lang="en-US" sz="1800" dirty="0" err="1" smtClean="0">
                <a:sym typeface="Wingdings" panose="05000000000000000000" pitchFamily="2" charset="2"/>
              </a:rPr>
              <a:t>cata</a:t>
            </a:r>
            <a:r>
              <a:rPr lang="en-US" sz="1800" dirty="0" smtClean="0">
                <a:sym typeface="Wingdings" panose="05000000000000000000" pitchFamily="2" charset="2"/>
              </a:rPr>
              <a:t>. Used in </a:t>
            </a:r>
            <a:r>
              <a:rPr lang="en-US" sz="1800" dirty="0" err="1" smtClean="0">
                <a:sym typeface="Wingdings" panose="05000000000000000000" pitchFamily="2" charset="2"/>
              </a:rPr>
              <a:t>ana</a:t>
            </a:r>
            <a:r>
              <a:rPr lang="en-US" sz="1800" dirty="0" smtClean="0">
                <a:sym typeface="Wingdings" panose="05000000000000000000" pitchFamily="2" charset="2"/>
              </a:rPr>
              <a:t>. </a:t>
            </a:r>
          </a:p>
          <a:p>
            <a:endParaRPr lang="en-US" sz="1800" dirty="0">
              <a:sym typeface="Wingdings" panose="05000000000000000000" pitchFamily="2" charset="2"/>
            </a:endParaRPr>
          </a:p>
          <a:p>
            <a:endParaRPr lang="en-US" sz="1800" dirty="0" smtClean="0">
              <a:sym typeface="Wingdings" panose="05000000000000000000" pitchFamily="2" charset="2"/>
            </a:endParaRPr>
          </a:p>
          <a:p>
            <a:r>
              <a:rPr lang="en-US" sz="1800" b="1" dirty="0" smtClean="0">
                <a:solidFill>
                  <a:srgbClr val="0070C0"/>
                </a:solidFill>
                <a:sym typeface="Wingdings" panose="05000000000000000000" pitchFamily="2" charset="2"/>
              </a:rPr>
              <a:t>COMPARTMENTATION:</a:t>
            </a:r>
          </a:p>
          <a:p>
            <a:r>
              <a:rPr lang="en-US" sz="2000" b="1" dirty="0" smtClean="0">
                <a:sym typeface="Wingdings" panose="05000000000000000000" pitchFamily="2" charset="2"/>
              </a:rPr>
              <a:t>2. </a:t>
            </a:r>
            <a:r>
              <a:rPr lang="en-US" sz="1800" dirty="0" smtClean="0">
                <a:sym typeface="Wingdings" panose="05000000000000000000" pitchFamily="2" charset="2"/>
              </a:rPr>
              <a:t>Allow cell to carry opposing reactions like:</a:t>
            </a:r>
          </a:p>
          <a:p>
            <a:r>
              <a:rPr lang="en-US" sz="1800" dirty="0">
                <a:sym typeface="Wingdings" panose="05000000000000000000" pitchFamily="2" charset="2"/>
              </a:rPr>
              <a:t> </a:t>
            </a:r>
            <a:r>
              <a:rPr lang="en-US" sz="1800" dirty="0" smtClean="0">
                <a:sym typeface="Wingdings" panose="05000000000000000000" pitchFamily="2" charset="2"/>
              </a:rPr>
              <a:t> (fatty acid oxidation &amp; synthesis)  coupling but to limited stage </a:t>
            </a:r>
          </a:p>
          <a:p>
            <a:endParaRPr lang="en-US" sz="1800" dirty="0">
              <a:sym typeface="Wingdings" panose="05000000000000000000" pitchFamily="2" charset="2"/>
            </a:endParaRPr>
          </a:p>
          <a:p>
            <a:r>
              <a:rPr lang="en-US" sz="2000" b="1" dirty="0" smtClean="0">
                <a:sym typeface="Wingdings" panose="05000000000000000000" pitchFamily="2" charset="2"/>
              </a:rPr>
              <a:t>..</a:t>
            </a:r>
            <a:r>
              <a:rPr lang="en-US" sz="1800" dirty="0" smtClean="0">
                <a:sym typeface="Wingdings" panose="05000000000000000000" pitchFamily="2" charset="2"/>
              </a:rPr>
              <a:t>Reactions depend on enzymes </a:t>
            </a:r>
            <a:endParaRPr lang="en-US" sz="1800" dirty="0"/>
          </a:p>
        </p:txBody>
      </p:sp>
    </p:spTree>
    <p:extLst>
      <p:ext uri="{BB962C8B-B14F-4D97-AF65-F5344CB8AC3E}">
        <p14:creationId xmlns:p14="http://schemas.microsoft.com/office/powerpoint/2010/main" val="917114836"/>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393</TotalTime>
  <Words>3590</Words>
  <Application>Microsoft Office PowerPoint</Application>
  <PresentationFormat>On-screen Show (4:3)</PresentationFormat>
  <Paragraphs>457</Paragraphs>
  <Slides>31</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Comic Sans MS</vt:lpstr>
      <vt:lpstr>Times New Roman</vt:lpstr>
      <vt:lpstr>Wingdings</vt:lpstr>
      <vt:lpstr>Office Theme</vt:lpstr>
      <vt:lpstr>Metabolism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Metabolism</dc:title>
  <dc:creator>user</dc:creator>
  <cp:lastModifiedBy>user</cp:lastModifiedBy>
  <cp:revision>38</cp:revision>
  <dcterms:created xsi:type="dcterms:W3CDTF">2014-04-10T16:27:05Z</dcterms:created>
  <dcterms:modified xsi:type="dcterms:W3CDTF">2021-04-22T21:56:15Z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0x010100CB1B357AF2F8B24E9C0BEF8592B8D98A</vt:lpwstr>
  </property>
</Properties>
</file>