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62455" y="1703832"/>
            <a:ext cx="5736336" cy="2218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2838" y="139649"/>
            <a:ext cx="2265679" cy="33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5970" y="1693543"/>
            <a:ext cx="6958965" cy="290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4654295"/>
              <a:ext cx="9144000" cy="22037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4751451"/>
              <a:ext cx="9144000" cy="2106930"/>
            </a:xfrm>
            <a:custGeom>
              <a:avLst/>
              <a:gdLst/>
              <a:ahLst/>
              <a:cxnLst/>
              <a:rect l="l" t="t" r="r" b="b"/>
              <a:pathLst>
                <a:path w="9144000" h="2106929">
                  <a:moveTo>
                    <a:pt x="0" y="1692211"/>
                  </a:moveTo>
                  <a:lnTo>
                    <a:pt x="0" y="2106545"/>
                  </a:lnTo>
                  <a:lnTo>
                    <a:pt x="9144000" y="2106545"/>
                  </a:lnTo>
                  <a:lnTo>
                    <a:pt x="9144000" y="1750828"/>
                  </a:lnTo>
                  <a:lnTo>
                    <a:pt x="2266828" y="1750828"/>
                  </a:lnTo>
                  <a:lnTo>
                    <a:pt x="1613553" y="1743413"/>
                  </a:lnTo>
                  <a:lnTo>
                    <a:pt x="0" y="1692211"/>
                  </a:lnTo>
                  <a:close/>
                </a:path>
                <a:path w="9144000" h="2106929">
                  <a:moveTo>
                    <a:pt x="9144000" y="0"/>
                  </a:moveTo>
                  <a:lnTo>
                    <a:pt x="8953853" y="89653"/>
                  </a:lnTo>
                  <a:lnTo>
                    <a:pt x="8464392" y="314238"/>
                  </a:lnTo>
                  <a:lnTo>
                    <a:pt x="8055839" y="494011"/>
                  </a:lnTo>
                  <a:lnTo>
                    <a:pt x="7664254" y="658794"/>
                  </a:lnTo>
                  <a:lnTo>
                    <a:pt x="7341069" y="788563"/>
                  </a:lnTo>
                  <a:lnTo>
                    <a:pt x="7028467" y="908141"/>
                  </a:lnTo>
                  <a:lnTo>
                    <a:pt x="6775423" y="1000278"/>
                  </a:lnTo>
                  <a:lnTo>
                    <a:pt x="6528624" y="1085822"/>
                  </a:lnTo>
                  <a:lnTo>
                    <a:pt x="6287566" y="1164993"/>
                  </a:lnTo>
                  <a:lnTo>
                    <a:pt x="6051747" y="1238009"/>
                  </a:lnTo>
                  <a:lnTo>
                    <a:pt x="5820664" y="1305091"/>
                  </a:lnTo>
                  <a:lnTo>
                    <a:pt x="5593815" y="1366459"/>
                  </a:lnTo>
                  <a:lnTo>
                    <a:pt x="5415046" y="1411586"/>
                  </a:lnTo>
                  <a:lnTo>
                    <a:pt x="5238407" y="1453309"/>
                  </a:lnTo>
                  <a:lnTo>
                    <a:pt x="5063642" y="1491741"/>
                  </a:lnTo>
                  <a:lnTo>
                    <a:pt x="4890493" y="1526993"/>
                  </a:lnTo>
                  <a:lnTo>
                    <a:pt x="4718701" y="1559179"/>
                  </a:lnTo>
                  <a:lnTo>
                    <a:pt x="4548012" y="1588411"/>
                  </a:lnTo>
                  <a:lnTo>
                    <a:pt x="4335806" y="1620967"/>
                  </a:lnTo>
                  <a:lnTo>
                    <a:pt x="4124415" y="1649303"/>
                  </a:lnTo>
                  <a:lnTo>
                    <a:pt x="3913339" y="1673639"/>
                  </a:lnTo>
                  <a:lnTo>
                    <a:pt x="3702072" y="1694194"/>
                  </a:lnTo>
                  <a:lnTo>
                    <a:pt x="3490114" y="1711187"/>
                  </a:lnTo>
                  <a:lnTo>
                    <a:pt x="3234143" y="1727188"/>
                  </a:lnTo>
                  <a:lnTo>
                    <a:pt x="2975583" y="1738757"/>
                  </a:lnTo>
                  <a:lnTo>
                    <a:pt x="2669499" y="1747159"/>
                  </a:lnTo>
                  <a:lnTo>
                    <a:pt x="2266828" y="1750828"/>
                  </a:lnTo>
                  <a:lnTo>
                    <a:pt x="9144000" y="175082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7B7B7B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01511" y="0"/>
              <a:ext cx="3142488" cy="68579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05525" y="0"/>
              <a:ext cx="3038475" cy="6858000"/>
            </a:xfrm>
            <a:custGeom>
              <a:avLst/>
              <a:gdLst/>
              <a:ahLst/>
              <a:cxnLst/>
              <a:rect l="l" t="t" r="r" b="b"/>
              <a:pathLst>
                <a:path w="3038475" h="6858000">
                  <a:moveTo>
                    <a:pt x="0" y="0"/>
                  </a:moveTo>
                  <a:lnTo>
                    <a:pt x="43709" y="43490"/>
                  </a:lnTo>
                  <a:lnTo>
                    <a:pt x="86813" y="87102"/>
                  </a:lnTo>
                  <a:lnTo>
                    <a:pt x="129316" y="130832"/>
                  </a:lnTo>
                  <a:lnTo>
                    <a:pt x="171218" y="174676"/>
                  </a:lnTo>
                  <a:lnTo>
                    <a:pt x="212522" y="218633"/>
                  </a:lnTo>
                  <a:lnTo>
                    <a:pt x="253230" y="262698"/>
                  </a:lnTo>
                  <a:lnTo>
                    <a:pt x="293344" y="306869"/>
                  </a:lnTo>
                  <a:lnTo>
                    <a:pt x="332866" y="351144"/>
                  </a:lnTo>
                  <a:lnTo>
                    <a:pt x="371798" y="395519"/>
                  </a:lnTo>
                  <a:lnTo>
                    <a:pt x="410143" y="439991"/>
                  </a:lnTo>
                  <a:lnTo>
                    <a:pt x="447902" y="484558"/>
                  </a:lnTo>
                  <a:lnTo>
                    <a:pt x="485078" y="529216"/>
                  </a:lnTo>
                  <a:lnTo>
                    <a:pt x="521673" y="573962"/>
                  </a:lnTo>
                  <a:lnTo>
                    <a:pt x="557688" y="618794"/>
                  </a:lnTo>
                  <a:lnTo>
                    <a:pt x="593126" y="663709"/>
                  </a:lnTo>
                  <a:lnTo>
                    <a:pt x="627990" y="708703"/>
                  </a:lnTo>
                  <a:lnTo>
                    <a:pt x="662280" y="753774"/>
                  </a:lnTo>
                  <a:lnTo>
                    <a:pt x="696000" y="798919"/>
                  </a:lnTo>
                  <a:lnTo>
                    <a:pt x="729151" y="844135"/>
                  </a:lnTo>
                  <a:lnTo>
                    <a:pt x="761735" y="889419"/>
                  </a:lnTo>
                  <a:lnTo>
                    <a:pt x="793755" y="934768"/>
                  </a:lnTo>
                  <a:lnTo>
                    <a:pt x="825213" y="980179"/>
                  </a:lnTo>
                  <a:lnTo>
                    <a:pt x="856110" y="1025649"/>
                  </a:lnTo>
                  <a:lnTo>
                    <a:pt x="886449" y="1071175"/>
                  </a:lnTo>
                  <a:lnTo>
                    <a:pt x="916232" y="1116755"/>
                  </a:lnTo>
                  <a:lnTo>
                    <a:pt x="945461" y="1162385"/>
                  </a:lnTo>
                  <a:lnTo>
                    <a:pt x="974139" y="1208063"/>
                  </a:lnTo>
                  <a:lnTo>
                    <a:pt x="1002266" y="1253785"/>
                  </a:lnTo>
                  <a:lnTo>
                    <a:pt x="1029846" y="1299548"/>
                  </a:lnTo>
                  <a:lnTo>
                    <a:pt x="1056880" y="1345351"/>
                  </a:lnTo>
                  <a:lnTo>
                    <a:pt x="1083371" y="1391189"/>
                  </a:lnTo>
                  <a:lnTo>
                    <a:pt x="1109321" y="1437060"/>
                  </a:lnTo>
                  <a:lnTo>
                    <a:pt x="1134732" y="1482960"/>
                  </a:lnTo>
                  <a:lnTo>
                    <a:pt x="1159605" y="1528888"/>
                  </a:lnTo>
                  <a:lnTo>
                    <a:pt x="1183943" y="1574840"/>
                  </a:lnTo>
                  <a:lnTo>
                    <a:pt x="1207749" y="1620812"/>
                  </a:lnTo>
                  <a:lnTo>
                    <a:pt x="1231023" y="1666803"/>
                  </a:lnTo>
                  <a:lnTo>
                    <a:pt x="1253769" y="1712809"/>
                  </a:lnTo>
                  <a:lnTo>
                    <a:pt x="1275989" y="1758828"/>
                  </a:lnTo>
                  <a:lnTo>
                    <a:pt x="1297684" y="1804855"/>
                  </a:lnTo>
                  <a:lnTo>
                    <a:pt x="1318856" y="1850889"/>
                  </a:lnTo>
                  <a:lnTo>
                    <a:pt x="1339508" y="1896927"/>
                  </a:lnTo>
                  <a:lnTo>
                    <a:pt x="1359643" y="1942965"/>
                  </a:lnTo>
                  <a:lnTo>
                    <a:pt x="1379261" y="1989001"/>
                  </a:lnTo>
                  <a:lnTo>
                    <a:pt x="1398365" y="2035031"/>
                  </a:lnTo>
                  <a:lnTo>
                    <a:pt x="1416957" y="2081053"/>
                  </a:lnTo>
                  <a:lnTo>
                    <a:pt x="1435039" y="2127064"/>
                  </a:lnTo>
                  <a:lnTo>
                    <a:pt x="1452614" y="2173061"/>
                  </a:lnTo>
                  <a:lnTo>
                    <a:pt x="1469683" y="2219040"/>
                  </a:lnTo>
                  <a:lnTo>
                    <a:pt x="1486249" y="2265000"/>
                  </a:lnTo>
                  <a:lnTo>
                    <a:pt x="1502314" y="2310937"/>
                  </a:lnTo>
                  <a:lnTo>
                    <a:pt x="1517879" y="2356848"/>
                  </a:lnTo>
                  <a:lnTo>
                    <a:pt x="1532947" y="2402730"/>
                  </a:lnTo>
                  <a:lnTo>
                    <a:pt x="1547520" y="2448581"/>
                  </a:lnTo>
                  <a:lnTo>
                    <a:pt x="1561601" y="2494397"/>
                  </a:lnTo>
                  <a:lnTo>
                    <a:pt x="1575190" y="2540175"/>
                  </a:lnTo>
                  <a:lnTo>
                    <a:pt x="1588291" y="2585913"/>
                  </a:lnTo>
                  <a:lnTo>
                    <a:pt x="1600905" y="2631607"/>
                  </a:lnTo>
                  <a:lnTo>
                    <a:pt x="1613035" y="2677255"/>
                  </a:lnTo>
                  <a:lnTo>
                    <a:pt x="1624682" y="2722854"/>
                  </a:lnTo>
                  <a:lnTo>
                    <a:pt x="1635849" y="2768400"/>
                  </a:lnTo>
                  <a:lnTo>
                    <a:pt x="1646538" y="2813892"/>
                  </a:lnTo>
                  <a:lnTo>
                    <a:pt x="1656751" y="2859325"/>
                  </a:lnTo>
                  <a:lnTo>
                    <a:pt x="1666489" y="2904697"/>
                  </a:lnTo>
                  <a:lnTo>
                    <a:pt x="1675756" y="2950005"/>
                  </a:lnTo>
                  <a:lnTo>
                    <a:pt x="1684553" y="2995247"/>
                  </a:lnTo>
                  <a:lnTo>
                    <a:pt x="1692883" y="3040418"/>
                  </a:lnTo>
                  <a:lnTo>
                    <a:pt x="1700747" y="3085517"/>
                  </a:lnTo>
                  <a:lnTo>
                    <a:pt x="1708147" y="3130540"/>
                  </a:lnTo>
                  <a:lnTo>
                    <a:pt x="1715086" y="3175484"/>
                  </a:lnTo>
                  <a:lnTo>
                    <a:pt x="1721566" y="3220347"/>
                  </a:lnTo>
                  <a:lnTo>
                    <a:pt x="1727589" y="3265126"/>
                  </a:lnTo>
                  <a:lnTo>
                    <a:pt x="1733157" y="3309817"/>
                  </a:lnTo>
                  <a:lnTo>
                    <a:pt x="1738272" y="3354417"/>
                  </a:lnTo>
                  <a:lnTo>
                    <a:pt x="1742936" y="3398925"/>
                  </a:lnTo>
                  <a:lnTo>
                    <a:pt x="1747151" y="3443336"/>
                  </a:lnTo>
                  <a:lnTo>
                    <a:pt x="1750920" y="3487648"/>
                  </a:lnTo>
                  <a:lnTo>
                    <a:pt x="1754244" y="3531858"/>
                  </a:lnTo>
                  <a:lnTo>
                    <a:pt x="1757125" y="3575963"/>
                  </a:lnTo>
                  <a:lnTo>
                    <a:pt x="1759567" y="3619960"/>
                  </a:lnTo>
                  <a:lnTo>
                    <a:pt x="1761570" y="3663846"/>
                  </a:lnTo>
                  <a:lnTo>
                    <a:pt x="1763137" y="3707618"/>
                  </a:lnTo>
                  <a:lnTo>
                    <a:pt x="1764271" y="3751274"/>
                  </a:lnTo>
                  <a:lnTo>
                    <a:pt x="1764972" y="3794810"/>
                  </a:lnTo>
                  <a:lnTo>
                    <a:pt x="1765244" y="3838223"/>
                  </a:lnTo>
                  <a:lnTo>
                    <a:pt x="1765087" y="3881511"/>
                  </a:lnTo>
                  <a:lnTo>
                    <a:pt x="1764506" y="3924670"/>
                  </a:lnTo>
                  <a:lnTo>
                    <a:pt x="1763501" y="3967698"/>
                  </a:lnTo>
                  <a:lnTo>
                    <a:pt x="1762074" y="4010592"/>
                  </a:lnTo>
                  <a:lnTo>
                    <a:pt x="1760228" y="4053348"/>
                  </a:lnTo>
                  <a:lnTo>
                    <a:pt x="1757966" y="4095964"/>
                  </a:lnTo>
                  <a:lnTo>
                    <a:pt x="1755288" y="4138437"/>
                  </a:lnTo>
                  <a:lnTo>
                    <a:pt x="1752197" y="4180764"/>
                  </a:lnTo>
                  <a:lnTo>
                    <a:pt x="1748695" y="4222942"/>
                  </a:lnTo>
                  <a:lnTo>
                    <a:pt x="1744785" y="4264969"/>
                  </a:lnTo>
                  <a:lnTo>
                    <a:pt x="1740468" y="4306840"/>
                  </a:lnTo>
                  <a:lnTo>
                    <a:pt x="1735746" y="4348553"/>
                  </a:lnTo>
                  <a:lnTo>
                    <a:pt x="1730622" y="4390106"/>
                  </a:lnTo>
                  <a:lnTo>
                    <a:pt x="1725098" y="4431495"/>
                  </a:lnTo>
                  <a:lnTo>
                    <a:pt x="1719175" y="4472718"/>
                  </a:lnTo>
                  <a:lnTo>
                    <a:pt x="1712857" y="4513771"/>
                  </a:lnTo>
                  <a:lnTo>
                    <a:pt x="1706144" y="4554651"/>
                  </a:lnTo>
                  <a:lnTo>
                    <a:pt x="1699040" y="4595357"/>
                  </a:lnTo>
                  <a:lnTo>
                    <a:pt x="1691545" y="4635884"/>
                  </a:lnTo>
                  <a:lnTo>
                    <a:pt x="1683664" y="4676229"/>
                  </a:lnTo>
                  <a:lnTo>
                    <a:pt x="1675396" y="4716391"/>
                  </a:lnTo>
                  <a:lnTo>
                    <a:pt x="1666745" y="4756365"/>
                  </a:lnTo>
                  <a:lnTo>
                    <a:pt x="1657713" y="4796150"/>
                  </a:lnTo>
                  <a:lnTo>
                    <a:pt x="1648301" y="4835741"/>
                  </a:lnTo>
                  <a:lnTo>
                    <a:pt x="1638512" y="4875137"/>
                  </a:lnTo>
                  <a:lnTo>
                    <a:pt x="1628349" y="4914333"/>
                  </a:lnTo>
                  <a:lnTo>
                    <a:pt x="1617812" y="4953328"/>
                  </a:lnTo>
                  <a:lnTo>
                    <a:pt x="1606904" y="4992119"/>
                  </a:lnTo>
                  <a:lnTo>
                    <a:pt x="1595628" y="5030701"/>
                  </a:lnTo>
                  <a:lnTo>
                    <a:pt x="1583985" y="5069073"/>
                  </a:lnTo>
                  <a:lnTo>
                    <a:pt x="1571977" y="5107232"/>
                  </a:lnTo>
                  <a:lnTo>
                    <a:pt x="1559607" y="5145174"/>
                  </a:lnTo>
                  <a:lnTo>
                    <a:pt x="1546877" y="5182897"/>
                  </a:lnTo>
                  <a:lnTo>
                    <a:pt x="1533789" y="5220398"/>
                  </a:lnTo>
                  <a:lnTo>
                    <a:pt x="1520344" y="5257673"/>
                  </a:lnTo>
                  <a:lnTo>
                    <a:pt x="1506545" y="5294720"/>
                  </a:lnTo>
                  <a:lnTo>
                    <a:pt x="1492395" y="5331536"/>
                  </a:lnTo>
                  <a:lnTo>
                    <a:pt x="1477895" y="5368119"/>
                  </a:lnTo>
                  <a:lnTo>
                    <a:pt x="1463047" y="5404464"/>
                  </a:lnTo>
                  <a:lnTo>
                    <a:pt x="1447853" y="5440569"/>
                  </a:lnTo>
                  <a:lnTo>
                    <a:pt x="1432316" y="5476432"/>
                  </a:lnTo>
                  <a:lnTo>
                    <a:pt x="1416438" y="5512048"/>
                  </a:lnTo>
                  <a:lnTo>
                    <a:pt x="1400220" y="5547416"/>
                  </a:lnTo>
                  <a:lnTo>
                    <a:pt x="1383665" y="5582533"/>
                  </a:lnTo>
                  <a:lnTo>
                    <a:pt x="1366775" y="5617395"/>
                  </a:lnTo>
                  <a:lnTo>
                    <a:pt x="1349552" y="5651999"/>
                  </a:lnTo>
                  <a:lnTo>
                    <a:pt x="1331998" y="5686344"/>
                  </a:lnTo>
                  <a:lnTo>
                    <a:pt x="1314116" y="5720424"/>
                  </a:lnTo>
                  <a:lnTo>
                    <a:pt x="1295907" y="5754239"/>
                  </a:lnTo>
                  <a:lnTo>
                    <a:pt x="1277373" y="5787784"/>
                  </a:lnTo>
                  <a:lnTo>
                    <a:pt x="1258517" y="5821058"/>
                  </a:lnTo>
                  <a:lnTo>
                    <a:pt x="1239340" y="5854056"/>
                  </a:lnTo>
                  <a:lnTo>
                    <a:pt x="1200035" y="5919215"/>
                  </a:lnTo>
                  <a:lnTo>
                    <a:pt x="1159473" y="5983239"/>
                  </a:lnTo>
                  <a:lnTo>
                    <a:pt x="1117672" y="6046104"/>
                  </a:lnTo>
                  <a:lnTo>
                    <a:pt x="1074649" y="6107787"/>
                  </a:lnTo>
                  <a:lnTo>
                    <a:pt x="1030420" y="6168264"/>
                  </a:lnTo>
                  <a:lnTo>
                    <a:pt x="985002" y="6227512"/>
                  </a:lnTo>
                  <a:lnTo>
                    <a:pt x="938413" y="6285508"/>
                  </a:lnTo>
                  <a:lnTo>
                    <a:pt x="890668" y="6342227"/>
                  </a:lnTo>
                  <a:lnTo>
                    <a:pt x="841786" y="6397646"/>
                  </a:lnTo>
                  <a:lnTo>
                    <a:pt x="791781" y="6451743"/>
                  </a:lnTo>
                  <a:lnTo>
                    <a:pt x="740673" y="6504493"/>
                  </a:lnTo>
                  <a:lnTo>
                    <a:pt x="688476" y="6555873"/>
                  </a:lnTo>
                  <a:lnTo>
                    <a:pt x="635209" y="6605859"/>
                  </a:lnTo>
                  <a:lnTo>
                    <a:pt x="580888" y="6654429"/>
                  </a:lnTo>
                  <a:lnTo>
                    <a:pt x="525529" y="6701559"/>
                  </a:lnTo>
                  <a:lnTo>
                    <a:pt x="469150" y="6747224"/>
                  </a:lnTo>
                  <a:lnTo>
                    <a:pt x="411768" y="6791403"/>
                  </a:lnTo>
                  <a:lnTo>
                    <a:pt x="353399" y="6834071"/>
                  </a:lnTo>
                  <a:lnTo>
                    <a:pt x="323850" y="6854831"/>
                  </a:lnTo>
                  <a:lnTo>
                    <a:pt x="3038475" y="6857999"/>
                  </a:lnTo>
                  <a:lnTo>
                    <a:pt x="3038475" y="14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85858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3044" y="2092451"/>
              <a:ext cx="1121664" cy="130302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7467" y="2092451"/>
              <a:ext cx="925068" cy="130302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67027" y="2092451"/>
              <a:ext cx="6313932" cy="130302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03719" y="2092451"/>
              <a:ext cx="925068" cy="130302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196328" y="2092451"/>
              <a:ext cx="1072896" cy="13030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50810" y="2444876"/>
              <a:ext cx="282575" cy="400685"/>
            </a:xfrm>
            <a:custGeom>
              <a:avLst/>
              <a:gdLst/>
              <a:ahLst/>
              <a:cxnLst/>
              <a:rect l="l" t="t" r="r" b="b"/>
              <a:pathLst>
                <a:path w="282575" h="400685">
                  <a:moveTo>
                    <a:pt x="142557" y="0"/>
                  </a:moveTo>
                  <a:lnTo>
                    <a:pt x="91111" y="7598"/>
                  </a:lnTo>
                  <a:lnTo>
                    <a:pt x="50199" y="30400"/>
                  </a:lnTo>
                  <a:lnTo>
                    <a:pt x="19827" y="68419"/>
                  </a:lnTo>
                  <a:lnTo>
                    <a:pt x="0" y="121665"/>
                  </a:lnTo>
                  <a:lnTo>
                    <a:pt x="55460" y="136778"/>
                  </a:lnTo>
                  <a:lnTo>
                    <a:pt x="58675" y="116395"/>
                  </a:lnTo>
                  <a:lnTo>
                    <a:pt x="64565" y="98678"/>
                  </a:lnTo>
                  <a:lnTo>
                    <a:pt x="97402" y="61505"/>
                  </a:lnTo>
                  <a:lnTo>
                    <a:pt x="142049" y="49022"/>
                  </a:lnTo>
                  <a:lnTo>
                    <a:pt x="157386" y="50282"/>
                  </a:lnTo>
                  <a:lnTo>
                    <a:pt x="197802" y="69087"/>
                  </a:lnTo>
                  <a:lnTo>
                    <a:pt x="220537" y="105949"/>
                  </a:lnTo>
                  <a:lnTo>
                    <a:pt x="222059" y="121285"/>
                  </a:lnTo>
                  <a:lnTo>
                    <a:pt x="220180" y="139098"/>
                  </a:lnTo>
                  <a:lnTo>
                    <a:pt x="205182" y="175345"/>
                  </a:lnTo>
                  <a:lnTo>
                    <a:pt x="174775" y="211968"/>
                  </a:lnTo>
                  <a:lnTo>
                    <a:pt x="108503" y="268599"/>
                  </a:lnTo>
                  <a:lnTo>
                    <a:pt x="59532" y="307065"/>
                  </a:lnTo>
                  <a:lnTo>
                    <a:pt x="0" y="352298"/>
                  </a:lnTo>
                  <a:lnTo>
                    <a:pt x="0" y="400431"/>
                  </a:lnTo>
                  <a:lnTo>
                    <a:pt x="282384" y="400431"/>
                  </a:lnTo>
                  <a:lnTo>
                    <a:pt x="282384" y="349376"/>
                  </a:lnTo>
                  <a:lnTo>
                    <a:pt x="72097" y="349376"/>
                  </a:lnTo>
                  <a:lnTo>
                    <a:pt x="108061" y="327443"/>
                  </a:lnTo>
                  <a:lnTo>
                    <a:pt x="140735" y="305641"/>
                  </a:lnTo>
                  <a:lnTo>
                    <a:pt x="196151" y="262382"/>
                  </a:lnTo>
                  <a:lnTo>
                    <a:pt x="237394" y="222218"/>
                  </a:lnTo>
                  <a:lnTo>
                    <a:pt x="263207" y="187578"/>
                  </a:lnTo>
                  <a:lnTo>
                    <a:pt x="280120" y="138179"/>
                  </a:lnTo>
                  <a:lnTo>
                    <a:pt x="281241" y="121031"/>
                  </a:lnTo>
                  <a:lnTo>
                    <a:pt x="278834" y="96650"/>
                  </a:lnTo>
                  <a:lnTo>
                    <a:pt x="259542" y="53701"/>
                  </a:lnTo>
                  <a:lnTo>
                    <a:pt x="221870" y="19770"/>
                  </a:lnTo>
                  <a:lnTo>
                    <a:pt x="171821" y="2192"/>
                  </a:lnTo>
                  <a:lnTo>
                    <a:pt x="142557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50810" y="2444876"/>
              <a:ext cx="282575" cy="400685"/>
            </a:xfrm>
            <a:custGeom>
              <a:avLst/>
              <a:gdLst/>
              <a:ahLst/>
              <a:cxnLst/>
              <a:rect l="l" t="t" r="r" b="b"/>
              <a:pathLst>
                <a:path w="282575" h="400685">
                  <a:moveTo>
                    <a:pt x="142557" y="0"/>
                  </a:moveTo>
                  <a:lnTo>
                    <a:pt x="198262" y="8778"/>
                  </a:lnTo>
                  <a:lnTo>
                    <a:pt x="242633" y="35178"/>
                  </a:lnTo>
                  <a:lnTo>
                    <a:pt x="271605" y="74199"/>
                  </a:lnTo>
                  <a:lnTo>
                    <a:pt x="281241" y="121031"/>
                  </a:lnTo>
                  <a:lnTo>
                    <a:pt x="280120" y="138179"/>
                  </a:lnTo>
                  <a:lnTo>
                    <a:pt x="263207" y="187578"/>
                  </a:lnTo>
                  <a:lnTo>
                    <a:pt x="237394" y="222218"/>
                  </a:lnTo>
                  <a:lnTo>
                    <a:pt x="196151" y="262382"/>
                  </a:lnTo>
                  <a:lnTo>
                    <a:pt x="140735" y="305641"/>
                  </a:lnTo>
                  <a:lnTo>
                    <a:pt x="108061" y="327443"/>
                  </a:lnTo>
                  <a:lnTo>
                    <a:pt x="72097" y="349376"/>
                  </a:lnTo>
                  <a:lnTo>
                    <a:pt x="282384" y="349376"/>
                  </a:lnTo>
                  <a:lnTo>
                    <a:pt x="282384" y="400431"/>
                  </a:lnTo>
                  <a:lnTo>
                    <a:pt x="0" y="400431"/>
                  </a:lnTo>
                  <a:lnTo>
                    <a:pt x="0" y="352298"/>
                  </a:lnTo>
                  <a:lnTo>
                    <a:pt x="59532" y="307065"/>
                  </a:lnTo>
                  <a:lnTo>
                    <a:pt x="108503" y="268599"/>
                  </a:lnTo>
                  <a:lnTo>
                    <a:pt x="146915" y="236900"/>
                  </a:lnTo>
                  <a:lnTo>
                    <a:pt x="192087" y="193801"/>
                  </a:lnTo>
                  <a:lnTo>
                    <a:pt x="214550" y="157114"/>
                  </a:lnTo>
                  <a:lnTo>
                    <a:pt x="222059" y="121285"/>
                  </a:lnTo>
                  <a:lnTo>
                    <a:pt x="220537" y="105949"/>
                  </a:lnTo>
                  <a:lnTo>
                    <a:pt x="197802" y="69087"/>
                  </a:lnTo>
                  <a:lnTo>
                    <a:pt x="157386" y="50282"/>
                  </a:lnTo>
                  <a:lnTo>
                    <a:pt x="142049" y="49022"/>
                  </a:lnTo>
                  <a:lnTo>
                    <a:pt x="126233" y="50405"/>
                  </a:lnTo>
                  <a:lnTo>
                    <a:pt x="84366" y="71247"/>
                  </a:lnTo>
                  <a:lnTo>
                    <a:pt x="58675" y="116395"/>
                  </a:lnTo>
                  <a:lnTo>
                    <a:pt x="55460" y="136778"/>
                  </a:lnTo>
                  <a:lnTo>
                    <a:pt x="0" y="121665"/>
                  </a:lnTo>
                  <a:lnTo>
                    <a:pt x="19827" y="68419"/>
                  </a:lnTo>
                  <a:lnTo>
                    <a:pt x="50199" y="30400"/>
                  </a:lnTo>
                  <a:lnTo>
                    <a:pt x="91111" y="7598"/>
                  </a:lnTo>
                  <a:lnTo>
                    <a:pt x="142557" y="0"/>
                  </a:lnTo>
                  <a:close/>
                </a:path>
              </a:pathLst>
            </a:custGeom>
            <a:ln w="4572">
              <a:solidFill>
                <a:srgbClr val="47DD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73835" y="2673723"/>
              <a:ext cx="138430" cy="45720"/>
            </a:xfrm>
            <a:custGeom>
              <a:avLst/>
              <a:gdLst/>
              <a:ahLst/>
              <a:cxnLst/>
              <a:rect l="l" t="t" r="r" b="b"/>
              <a:pathLst>
                <a:path w="138430" h="45719">
                  <a:moveTo>
                    <a:pt x="138226" y="0"/>
                  </a:moveTo>
                  <a:lnTo>
                    <a:pt x="0" y="0"/>
                  </a:lnTo>
                  <a:lnTo>
                    <a:pt x="0" y="45600"/>
                  </a:lnTo>
                  <a:lnTo>
                    <a:pt x="138226" y="45600"/>
                  </a:lnTo>
                  <a:lnTo>
                    <a:pt x="13822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73835" y="2673723"/>
              <a:ext cx="138430" cy="45720"/>
            </a:xfrm>
            <a:custGeom>
              <a:avLst/>
              <a:gdLst/>
              <a:ahLst/>
              <a:cxnLst/>
              <a:rect l="l" t="t" r="r" b="b"/>
              <a:pathLst>
                <a:path w="138430" h="45719">
                  <a:moveTo>
                    <a:pt x="0" y="45600"/>
                  </a:moveTo>
                  <a:lnTo>
                    <a:pt x="138226" y="45600"/>
                  </a:lnTo>
                  <a:lnTo>
                    <a:pt x="138226" y="0"/>
                  </a:lnTo>
                  <a:lnTo>
                    <a:pt x="0" y="0"/>
                  </a:lnTo>
                  <a:lnTo>
                    <a:pt x="0" y="45600"/>
                  </a:lnTo>
                  <a:close/>
                </a:path>
              </a:pathLst>
            </a:custGeom>
            <a:ln w="4571">
              <a:solidFill>
                <a:srgbClr val="47DD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00732" y="2442591"/>
              <a:ext cx="5362194" cy="41275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00086" y="2673723"/>
              <a:ext cx="138430" cy="45720"/>
            </a:xfrm>
            <a:custGeom>
              <a:avLst/>
              <a:gdLst/>
              <a:ahLst/>
              <a:cxnLst/>
              <a:rect l="l" t="t" r="r" b="b"/>
              <a:pathLst>
                <a:path w="138429" h="45719">
                  <a:moveTo>
                    <a:pt x="138226" y="0"/>
                  </a:moveTo>
                  <a:lnTo>
                    <a:pt x="0" y="0"/>
                  </a:lnTo>
                  <a:lnTo>
                    <a:pt x="0" y="45600"/>
                  </a:lnTo>
                  <a:lnTo>
                    <a:pt x="138226" y="45600"/>
                  </a:lnTo>
                  <a:lnTo>
                    <a:pt x="138226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00086" y="2673723"/>
              <a:ext cx="138430" cy="45720"/>
            </a:xfrm>
            <a:custGeom>
              <a:avLst/>
              <a:gdLst/>
              <a:ahLst/>
              <a:cxnLst/>
              <a:rect l="l" t="t" r="r" b="b"/>
              <a:pathLst>
                <a:path w="138429" h="45719">
                  <a:moveTo>
                    <a:pt x="0" y="45600"/>
                  </a:moveTo>
                  <a:lnTo>
                    <a:pt x="138226" y="45600"/>
                  </a:lnTo>
                  <a:lnTo>
                    <a:pt x="138226" y="0"/>
                  </a:lnTo>
                  <a:lnTo>
                    <a:pt x="0" y="0"/>
                  </a:lnTo>
                  <a:lnTo>
                    <a:pt x="0" y="45600"/>
                  </a:lnTo>
                  <a:close/>
                </a:path>
              </a:pathLst>
            </a:custGeom>
            <a:ln w="4572">
              <a:solidFill>
                <a:srgbClr val="47DD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632319" y="2452623"/>
              <a:ext cx="207645" cy="393065"/>
            </a:xfrm>
            <a:custGeom>
              <a:avLst/>
              <a:gdLst/>
              <a:ahLst/>
              <a:cxnLst/>
              <a:rect l="l" t="t" r="r" b="b"/>
              <a:pathLst>
                <a:path w="207645" h="393064">
                  <a:moveTo>
                    <a:pt x="59563" y="0"/>
                  </a:moveTo>
                  <a:lnTo>
                    <a:pt x="0" y="0"/>
                  </a:lnTo>
                  <a:lnTo>
                    <a:pt x="0" y="392684"/>
                  </a:lnTo>
                  <a:lnTo>
                    <a:pt x="59563" y="392684"/>
                  </a:lnTo>
                  <a:lnTo>
                    <a:pt x="59563" y="0"/>
                  </a:lnTo>
                  <a:close/>
                </a:path>
                <a:path w="207645" h="393064">
                  <a:moveTo>
                    <a:pt x="207391" y="0"/>
                  </a:moveTo>
                  <a:lnTo>
                    <a:pt x="147828" y="0"/>
                  </a:lnTo>
                  <a:lnTo>
                    <a:pt x="147828" y="392684"/>
                  </a:lnTo>
                  <a:lnTo>
                    <a:pt x="207391" y="392684"/>
                  </a:lnTo>
                  <a:lnTo>
                    <a:pt x="207391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632318" y="2452623"/>
              <a:ext cx="207645" cy="393065"/>
            </a:xfrm>
            <a:custGeom>
              <a:avLst/>
              <a:gdLst/>
              <a:ahLst/>
              <a:cxnLst/>
              <a:rect l="l" t="t" r="r" b="b"/>
              <a:pathLst>
                <a:path w="207645" h="393064">
                  <a:moveTo>
                    <a:pt x="147827" y="0"/>
                  </a:moveTo>
                  <a:lnTo>
                    <a:pt x="207390" y="0"/>
                  </a:lnTo>
                  <a:lnTo>
                    <a:pt x="207390" y="392684"/>
                  </a:lnTo>
                  <a:lnTo>
                    <a:pt x="147827" y="392684"/>
                  </a:lnTo>
                  <a:lnTo>
                    <a:pt x="147827" y="0"/>
                  </a:lnTo>
                  <a:close/>
                </a:path>
                <a:path w="207645" h="393064">
                  <a:moveTo>
                    <a:pt x="0" y="0"/>
                  </a:moveTo>
                  <a:lnTo>
                    <a:pt x="59562" y="0"/>
                  </a:lnTo>
                  <a:lnTo>
                    <a:pt x="59562" y="392684"/>
                  </a:lnTo>
                  <a:lnTo>
                    <a:pt x="0" y="392684"/>
                  </a:lnTo>
                  <a:lnTo>
                    <a:pt x="0" y="0"/>
                  </a:lnTo>
                  <a:close/>
                </a:path>
              </a:pathLst>
            </a:custGeom>
            <a:ln w="4572">
              <a:solidFill>
                <a:srgbClr val="47DD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45435" y="5626608"/>
              <a:ext cx="4169664" cy="73609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04416" y="6021323"/>
              <a:ext cx="5247132" cy="53949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689603" y="6281926"/>
              <a:ext cx="859536" cy="53949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226052" y="6281926"/>
              <a:ext cx="403860" cy="539496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06823" y="6281926"/>
              <a:ext cx="859536" cy="53949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942338" y="5713577"/>
            <a:ext cx="4944745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ts val="3010"/>
              </a:lnSpc>
              <a:spcBef>
                <a:spcPts val="100"/>
              </a:spcBef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Prof. Sherif </a:t>
            </a:r>
            <a:r>
              <a:rPr sz="2600" b="1" spc="-75" dirty="0">
                <a:solidFill>
                  <a:srgbClr val="001F5F"/>
                </a:solidFill>
                <a:latin typeface="Arial"/>
                <a:cs typeface="Arial"/>
              </a:rPr>
              <a:t>W.</a:t>
            </a:r>
            <a:r>
              <a:rPr sz="2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Mansour</a:t>
            </a:r>
            <a:endParaRPr sz="2600" dirty="0">
              <a:latin typeface="Arial"/>
              <a:cs typeface="Arial"/>
            </a:endParaRPr>
          </a:p>
          <a:p>
            <a:pPr marL="12065" marR="5080" algn="ctr">
              <a:lnSpc>
                <a:spcPts val="2050"/>
              </a:lnSpc>
              <a:spcBef>
                <a:spcPts val="150"/>
              </a:spcBef>
            </a:pPr>
            <a:r>
              <a:rPr sz="1900" b="1" spc="-5" dirty="0">
                <a:solidFill>
                  <a:srgbClr val="001F5F"/>
                </a:solidFill>
                <a:latin typeface="Arial"/>
                <a:cs typeface="Arial"/>
              </a:rPr>
              <a:t>Physiology dpt., Mutah School of medicine  </a:t>
            </a:r>
            <a:r>
              <a:rPr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202</a:t>
            </a:r>
            <a:r>
              <a:rPr lang="en-US"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1</a:t>
            </a:r>
            <a:r>
              <a:rPr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-202</a:t>
            </a:r>
            <a:r>
              <a:rPr lang="en-US" sz="1900" b="1" spc="-5" dirty="0" smtClean="0">
                <a:solidFill>
                  <a:srgbClr val="001F5F"/>
                </a:solidFill>
                <a:latin typeface="Arial"/>
                <a:cs typeface="Arial"/>
              </a:rPr>
              <a:t>2</a:t>
            </a:r>
            <a:endParaRPr sz="1900" dirty="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867025" y="357187"/>
            <a:ext cx="3122930" cy="4970780"/>
            <a:chOff x="2867025" y="357187"/>
            <a:chExt cx="3122930" cy="4970780"/>
          </a:xfrm>
        </p:grpSpPr>
        <p:sp>
          <p:nvSpPr>
            <p:cNvPr id="28" name="object 28"/>
            <p:cNvSpPr/>
            <p:nvPr/>
          </p:nvSpPr>
          <p:spPr>
            <a:xfrm>
              <a:off x="3851275" y="357187"/>
              <a:ext cx="1085850" cy="108108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867025" y="3130550"/>
              <a:ext cx="3122676" cy="219710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903" y="141223"/>
            <a:ext cx="1860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Excitability of</a:t>
            </a:r>
            <a:r>
              <a:rPr sz="1800" spc="-100" dirty="0"/>
              <a:t> </a:t>
            </a:r>
            <a:r>
              <a:rPr sz="1800" dirty="0"/>
              <a:t>S.M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8458581" y="1673479"/>
            <a:ext cx="4273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1600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590" y="745896"/>
            <a:ext cx="8006080" cy="173291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484"/>
              </a:spcBef>
              <a:buSzPct val="93750"/>
              <a:buChar char="•"/>
              <a:tabLst>
                <a:tab pos="84455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RMP: is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unstable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about –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40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–60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mvolt. 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slow sine</a:t>
            </a:r>
            <a:r>
              <a:rPr sz="16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waves.</a:t>
            </a:r>
            <a:endParaRPr sz="1600">
              <a:latin typeface="Times New Roman"/>
              <a:cs typeface="Times New Roman"/>
            </a:endParaRPr>
          </a:p>
          <a:p>
            <a:pPr marL="83820" indent="-71755">
              <a:lnSpc>
                <a:spcPct val="100000"/>
              </a:lnSpc>
              <a:spcBef>
                <a:spcPts val="380"/>
              </a:spcBef>
              <a:buSzPct val="93750"/>
              <a:buChar char="•"/>
              <a:tabLst>
                <a:tab pos="84455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Action potential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four</a:t>
            </a:r>
            <a:r>
              <a:rPr sz="1600" b="1" spc="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types: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a-Spike potential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 in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sk. </a:t>
            </a:r>
            <a:r>
              <a:rPr sz="1600" spc="-20" dirty="0">
                <a:solidFill>
                  <a:srgbClr val="001F5F"/>
                </a:solidFill>
                <a:latin typeface="Times New Roman"/>
                <a:cs typeface="Times New Roman"/>
              </a:rPr>
              <a:t>ms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50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msec.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Present in the single unit S.M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fibers.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384"/>
              </a:spcBef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b-Action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potential with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prolonged plateau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(hundreds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m.sec)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delayed repolarization  uterus (similar to cardiac</a:t>
            </a:r>
            <a:r>
              <a:rPr sz="16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potential).</a:t>
            </a:r>
            <a:endParaRPr sz="16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380"/>
              </a:spcBef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c-Spike pot.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serrations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small</a:t>
            </a:r>
            <a:r>
              <a:rPr sz="16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intestine.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590" y="2502535"/>
            <a:ext cx="8555990" cy="1049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0330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d-Pacemaker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potential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(slow – wave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potential): It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occurs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rhythmical activity 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Na+-K+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pump. 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When the wave reach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firing level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(-35 mv)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action potentials which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spread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over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muscle.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This  type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 initiates rhythmical contraction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GIT (as in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automatic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cardiac</a:t>
            </a:r>
            <a:r>
              <a:rPr sz="1600" spc="3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fibers).</a:t>
            </a:r>
            <a:endParaRPr sz="1600">
              <a:latin typeface="Times New Roman"/>
              <a:cs typeface="Times New Roman"/>
            </a:endParaRPr>
          </a:p>
          <a:p>
            <a:pPr marL="83820" indent="-71755" algn="just">
              <a:lnSpc>
                <a:spcPct val="100000"/>
              </a:lnSpc>
              <a:spcBef>
                <a:spcPts val="385"/>
              </a:spcBef>
              <a:buSzPct val="93750"/>
              <a:buFont typeface="Times New Roman"/>
              <a:buChar char="•"/>
              <a:tabLst>
                <a:tab pos="84455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Ionic base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action potential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Na+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influx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 influx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both.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2987" y="4005262"/>
            <a:ext cx="7345299" cy="2562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Contractility </a:t>
            </a:r>
            <a:r>
              <a:rPr dirty="0"/>
              <a:t>of</a:t>
            </a:r>
            <a:r>
              <a:rPr spc="-75" dirty="0"/>
              <a:t> </a:t>
            </a:r>
            <a:r>
              <a:rPr dirty="0"/>
              <a:t>S.M.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639" y="447192"/>
            <a:ext cx="5774690" cy="61087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3820" indent="-71755">
              <a:lnSpc>
                <a:spcPct val="100000"/>
              </a:lnSpc>
              <a:spcBef>
                <a:spcPts val="484"/>
              </a:spcBef>
              <a:buSzPct val="93750"/>
              <a:buChar char="•"/>
              <a:tabLst>
                <a:tab pos="84455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Excitation contraction</a:t>
            </a:r>
            <a:r>
              <a:rPr sz="1600" b="1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coupling: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1349375" algn="l"/>
                <a:tab pos="2564130" algn="l"/>
                <a:tab pos="3179445" algn="l"/>
                <a:tab pos="3827145" algn="l"/>
                <a:tab pos="4159885" algn="l"/>
                <a:tab pos="5307330" algn="l"/>
              </a:tabLst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io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n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xtr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llu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ar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lux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10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lul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7651" y="789178"/>
            <a:ext cx="27863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9775" algn="l"/>
                <a:tab pos="1298575" algn="l"/>
                <a:tab pos="1710055" algn="l"/>
              </a:tabLst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release	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from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	sarcoplasmic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639" y="1033017"/>
            <a:ext cx="8700135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reticulum→↑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intracellular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which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combine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calmodulin → activate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myosin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light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chain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kinase 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enzyme → phosphorylation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light chain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myosin → binding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actin &amp;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myosin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shortening  (contraction).</a:t>
            </a:r>
            <a:endParaRPr sz="1600">
              <a:latin typeface="Times New Roman"/>
              <a:cs typeface="Times New Roman"/>
            </a:endParaRPr>
          </a:p>
          <a:p>
            <a:pPr marL="12700" marR="6350" indent="50165" algn="just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 ↓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intra-celular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(by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 pump)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stimulate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myosin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phosphatase enzyme → removal 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phosphate from light chain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myosin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stop contraction →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relaxation.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Characters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S.M.</a:t>
            </a:r>
            <a:r>
              <a:rPr sz="1600" b="1" spc="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contractility:</a:t>
            </a:r>
            <a:endParaRPr sz="1600">
              <a:latin typeface="Times New Roman"/>
              <a:cs typeface="Times New Roman"/>
            </a:endParaRPr>
          </a:p>
          <a:p>
            <a:pPr marL="12700" marR="4053840" algn="just">
              <a:lnSpc>
                <a:spcPct val="12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1-Spontaneous contraction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but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under nervous regulation.  2-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Slow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cycling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cross</a:t>
            </a:r>
            <a:r>
              <a:rPr sz="16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bridges</a:t>
            </a:r>
            <a:endParaRPr sz="1600">
              <a:latin typeface="Times New Roman"/>
              <a:cs typeface="Times New Roman"/>
            </a:endParaRPr>
          </a:p>
          <a:p>
            <a:pPr marL="182880" indent="-170815" algn="just">
              <a:lnSpc>
                <a:spcPct val="100000"/>
              </a:lnSpc>
              <a:spcBef>
                <a:spcPts val="380"/>
              </a:spcBef>
              <a:buSzPct val="93750"/>
              <a:buFont typeface="Times New Roman"/>
              <a:buAutoNum type="arabicPlain" startAt="3"/>
              <a:tabLst>
                <a:tab pos="183515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Slow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onset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and</a:t>
            </a:r>
            <a:r>
              <a:rPr sz="16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relaxation.</a:t>
            </a:r>
            <a:endParaRPr sz="16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385"/>
              </a:spcBef>
              <a:buSzPct val="93750"/>
              <a:buAutoNum type="arabicPlain" startAt="3"/>
              <a:tabLst>
                <a:tab pos="183515" algn="l"/>
              </a:tabLst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O2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consumption is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low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depends mainly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on anaerobic glycolysis.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So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not easily  fatigued.</a:t>
            </a:r>
            <a:endParaRPr sz="1600">
              <a:latin typeface="Times New Roman"/>
              <a:cs typeface="Times New Roman"/>
            </a:endParaRPr>
          </a:p>
          <a:p>
            <a:pPr marL="182880" indent="-170815" algn="just">
              <a:lnSpc>
                <a:spcPct val="100000"/>
              </a:lnSpc>
              <a:spcBef>
                <a:spcPts val="390"/>
              </a:spcBef>
              <a:buSzPct val="93750"/>
              <a:buAutoNum type="arabicPlain" startAt="3"/>
              <a:tabLst>
                <a:tab pos="183515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SM has great ability to shorten as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far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greater percentage of its</a:t>
            </a:r>
            <a:r>
              <a:rPr sz="16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length.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380"/>
              </a:spcBef>
              <a:buSzPct val="93750"/>
              <a:buAutoNum type="arabicPlain" startAt="3"/>
              <a:tabLst>
                <a:tab pos="183515" algn="l"/>
              </a:tabLst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Its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is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sluggish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excitation /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coupling is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very slow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also Ca++ pump is slow so  contraction is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maintained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than in skeletal</a:t>
            </a:r>
            <a:r>
              <a:rPr sz="1600" spc="1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>
              <a:latin typeface="Times New Roman"/>
              <a:cs typeface="Times New Roman"/>
            </a:endParaRPr>
          </a:p>
          <a:p>
            <a:pPr marL="182880" indent="-170815" algn="just">
              <a:lnSpc>
                <a:spcPct val="100000"/>
              </a:lnSpc>
              <a:spcBef>
                <a:spcPts val="385"/>
              </a:spcBef>
              <a:buSzPct val="93750"/>
              <a:buAutoNum type="arabicPlain" startAt="3"/>
              <a:tabLst>
                <a:tab pos="183515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Latch</a:t>
            </a:r>
            <a:r>
              <a:rPr sz="1600" b="1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mechanism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,</a:t>
            </a:r>
            <a:r>
              <a:rPr sz="1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</a:t>
            </a:r>
            <a:r>
              <a:rPr sz="1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prolonged</a:t>
            </a:r>
            <a:r>
              <a:rPr sz="1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tonic</a:t>
            </a:r>
            <a:r>
              <a:rPr sz="1600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contraction</a:t>
            </a:r>
            <a:r>
              <a:rPr sz="1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needs</a:t>
            </a:r>
            <a:r>
              <a:rPr sz="1600" spc="1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less</a:t>
            </a:r>
            <a:r>
              <a:rPr sz="16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energy,</a:t>
            </a:r>
            <a:r>
              <a:rPr sz="1600" spc="1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less</a:t>
            </a:r>
            <a:r>
              <a:rPr sz="1600" spc="1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nervous</a:t>
            </a:r>
            <a:r>
              <a:rPr sz="1600" spc="1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1600" spc="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chemical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than initial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activity.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So this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delays</a:t>
            </a:r>
            <a:r>
              <a:rPr sz="1600" b="1" spc="2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spcBef>
                <a:spcPts val="380"/>
              </a:spcBef>
              <a:buFont typeface="Times New Roman"/>
              <a:buAutoNum type="arabicPlain" startAt="8"/>
              <a:tabLst>
                <a:tab pos="297815" algn="l"/>
              </a:tabLst>
            </a:pP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Stress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(plasticity)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 which if SM is slowly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stretched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increased tension at first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then the  tension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gradually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decreases inspite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continuous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stretch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(e.g.,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urinary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bladder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can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receive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large  volumes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urine without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marked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wall</a:t>
            </a:r>
            <a:r>
              <a:rPr sz="1600" spc="2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tension).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639" y="6203696"/>
            <a:ext cx="18243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9-Visceral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SM</a:t>
            </a:r>
            <a:r>
              <a:rPr sz="16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shows: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0355" y="6154392"/>
            <a:ext cx="6012180" cy="6115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Tone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= continuous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mild</a:t>
            </a:r>
            <a:r>
              <a:rPr sz="16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</a:t>
            </a:r>
            <a:endParaRPr sz="160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385"/>
              </a:spcBef>
              <a:tabLst>
                <a:tab pos="370586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Rhythm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= irregular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due</a:t>
            </a:r>
            <a:r>
              <a:rPr sz="16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</a:t>
            </a:r>
            <a:r>
              <a:rPr sz="16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repetitive	discharge of spike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0416" y="505713"/>
            <a:ext cx="676973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Factors affecting </a:t>
            </a:r>
            <a:r>
              <a:rPr spc="-5" dirty="0"/>
              <a:t>excitability </a:t>
            </a:r>
            <a:r>
              <a:rPr dirty="0"/>
              <a:t>&amp; </a:t>
            </a:r>
            <a:r>
              <a:rPr spc="-5" dirty="0"/>
              <a:t>contractility </a:t>
            </a:r>
            <a:r>
              <a:rPr dirty="0"/>
              <a:t>of smooth</a:t>
            </a:r>
            <a:r>
              <a:rPr spc="-114" dirty="0"/>
              <a:t> </a:t>
            </a:r>
            <a:r>
              <a:rPr dirty="0"/>
              <a:t>muscle.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55970" y="1693543"/>
          <a:ext cx="6985635" cy="2900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340"/>
                <a:gridCol w="2681605"/>
                <a:gridCol w="2599690"/>
              </a:tblGrid>
              <a:tr h="460562"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D5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500" b="1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Excitability </a:t>
                      </a:r>
                      <a:r>
                        <a:rPr sz="1500" b="1" dirty="0">
                          <a:latin typeface="Symbol"/>
                          <a:cs typeface="Symbol"/>
                        </a:rPr>
                        <a:t>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contraction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D5ED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500" b="1" dirty="0">
                          <a:latin typeface="Symbol"/>
                          <a:cs typeface="Symbol"/>
                        </a:rPr>
                        <a:t>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Excitability </a:t>
                      </a:r>
                      <a:r>
                        <a:rPr sz="1500" b="1" dirty="0">
                          <a:latin typeface="Symbol"/>
                          <a:cs typeface="Symbol"/>
                        </a:rPr>
                        <a:t></a:t>
                      </a: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relaxation.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CD5ED"/>
                    </a:solidFill>
                  </a:tcPr>
                </a:tc>
              </a:tr>
              <a:tr h="226575">
                <a:tc rowSpan="9">
                  <a:txBody>
                    <a:bodyPr/>
                    <a:lstStyle/>
                    <a:p>
                      <a:pPr marL="64135" marR="30480">
                        <a:lnSpc>
                          <a:spcPts val="1689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-Motor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neurons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4135" marR="30480">
                        <a:lnSpc>
                          <a:spcPts val="17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-Temperature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4135" marR="30480">
                        <a:lnSpc>
                          <a:spcPts val="1735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-Stretch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4135" marR="30480">
                        <a:lnSpc>
                          <a:spcPts val="1735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-pH</a:t>
                      </a:r>
                      <a:r>
                        <a:rPr sz="1500" b="1" spc="-7" baseline="30555" dirty="0">
                          <a:latin typeface="Times New Roman"/>
                          <a:cs typeface="Times New Roman"/>
                        </a:rPr>
                        <a:t>+</a:t>
                      </a:r>
                      <a:endParaRPr sz="1500" baseline="30555">
                        <a:latin typeface="Times New Roman"/>
                        <a:cs typeface="Times New Roman"/>
                      </a:endParaRPr>
                    </a:p>
                    <a:p>
                      <a:pPr marL="64135" marR="30480">
                        <a:lnSpc>
                          <a:spcPts val="17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-Osm.</a:t>
                      </a:r>
                      <a:r>
                        <a:rPr sz="15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Pressure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1760" marR="30480">
                        <a:lnSpc>
                          <a:spcPts val="173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-Ions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ts val="1735"/>
                        </a:lnSpc>
                        <a:tabLst>
                          <a:tab pos="1232535" algn="l"/>
                        </a:tabLst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Auton</a:t>
                      </a: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5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ic	drugs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5240" marR="30480">
                        <a:lnSpc>
                          <a:spcPts val="1764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-Hormones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8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Parasympathetic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85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Sympathetic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19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Cooling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Warmth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202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Rapid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moderate</a:t>
                      </a:r>
                      <a:r>
                        <a:rPr sz="15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stretch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Severe stretch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2035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Alkalinity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5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Acidity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1591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0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Low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High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86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764"/>
                        </a:lnSpc>
                        <a:spcBef>
                          <a:spcPts val="10"/>
                        </a:spcBef>
                      </a:pPr>
                      <a:r>
                        <a:rPr sz="1500" b="1" dirty="0">
                          <a:latin typeface="Symbol"/>
                          <a:cs typeface="Symbol"/>
                        </a:rPr>
                        <a:t>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500" b="1" spc="-7" baseline="30555" dirty="0">
                          <a:latin typeface="Times New Roman"/>
                          <a:cs typeface="Times New Roman"/>
                        </a:rPr>
                        <a:t>++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500" b="1" spc="-5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500" b="1" spc="-7" baseline="30555" dirty="0">
                          <a:latin typeface="Times New Roman"/>
                          <a:cs typeface="Times New Roman"/>
                        </a:rPr>
                        <a:t>+</a:t>
                      </a:r>
                      <a:endParaRPr sz="1500" baseline="30555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764"/>
                        </a:lnSpc>
                        <a:spcBef>
                          <a:spcPts val="10"/>
                        </a:spcBef>
                      </a:pPr>
                      <a:r>
                        <a:rPr sz="1500" b="1" dirty="0">
                          <a:latin typeface="Symbol"/>
                          <a:cs typeface="Symbol"/>
                        </a:rPr>
                        <a:t>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500" b="1" baseline="30555" dirty="0">
                          <a:latin typeface="Times New Roman"/>
                          <a:cs typeface="Times New Roman"/>
                        </a:rPr>
                        <a:t>++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500" b="1" dirty="0">
                          <a:latin typeface="Symbol"/>
                          <a:cs typeface="Symbol"/>
                        </a:rPr>
                        <a:t>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 K</a:t>
                      </a:r>
                      <a:r>
                        <a:rPr sz="1500" b="1" spc="-7" baseline="30555" dirty="0">
                          <a:latin typeface="Times New Roman"/>
                          <a:cs typeface="Times New Roman"/>
                        </a:rPr>
                        <a:t>+</a:t>
                      </a:r>
                      <a:endParaRPr sz="1500" baseline="30555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199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Parasympathomimetics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Sympathomimetics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19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  <a:tabLst>
                          <a:tab pos="1259840" algn="l"/>
                          <a:tab pos="2162175" algn="l"/>
                        </a:tabLst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Vasopressin,	Oxytocin	and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3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Catecholamines,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591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7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Estrogen.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670"/>
                        </a:lnSpc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Progestrone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4342" y="1979752"/>
            <a:ext cx="445452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0" spc="-175" dirty="0">
                <a:solidFill>
                  <a:srgbClr val="006FC0"/>
                </a:solidFill>
                <a:latin typeface="Trebuchet MS"/>
                <a:cs typeface="Trebuchet MS"/>
              </a:rPr>
              <a:t>Thank</a:t>
            </a:r>
            <a:r>
              <a:rPr sz="8000" b="0" spc="-50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8000" b="0" spc="-380" dirty="0">
                <a:solidFill>
                  <a:srgbClr val="006FC0"/>
                </a:solidFill>
                <a:latin typeface="Trebuchet MS"/>
                <a:cs typeface="Trebuchet MS"/>
              </a:rPr>
              <a:t>You</a:t>
            </a:r>
            <a:endParaRPr sz="8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6905" y="209804"/>
            <a:ext cx="3860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The simple muscle</a:t>
            </a:r>
            <a:r>
              <a:rPr sz="2800" spc="-25" dirty="0"/>
              <a:t> </a:t>
            </a:r>
            <a:r>
              <a:rPr sz="2800" spc="-10" dirty="0"/>
              <a:t>twitch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02742" y="1154328"/>
            <a:ext cx="8417560" cy="22694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Definition: It is the response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a single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maximal 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consists</a:t>
            </a:r>
            <a:r>
              <a:rPr sz="16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of:</a:t>
            </a:r>
            <a:endParaRPr sz="16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380"/>
              </a:spcBef>
              <a:buAutoNum type="arabicParenR"/>
              <a:tabLst>
                <a:tab pos="233679" algn="l"/>
                <a:tab pos="184150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</a:t>
            </a:r>
            <a:r>
              <a:rPr sz="16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period: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between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-About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0.01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duration.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Due</a:t>
            </a:r>
            <a:r>
              <a:rPr sz="16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to: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1-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impulse</a:t>
            </a:r>
            <a:r>
              <a:rPr sz="16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2-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production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MEP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potential. 3-conduction 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impulse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4- contraction and 5-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</a:t>
            </a:r>
            <a:r>
              <a:rPr sz="16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of recording.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4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 during it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contracts either isometrically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isotonically.(0.04</a:t>
            </a:r>
            <a:r>
              <a:rPr sz="16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sec.)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0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relaxed (= 0.05 sec. In isotonic</a:t>
            </a:r>
            <a:r>
              <a:rPr sz="16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simple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can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studied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preparation (siatic</a:t>
            </a:r>
            <a:r>
              <a:rPr sz="16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– gastrocnemius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frog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muscle).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2987" y="3716337"/>
            <a:ext cx="7345299" cy="302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42" y="150751"/>
            <a:ext cx="4905375" cy="72326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/>
              <a:t>Factors affecting the simple muscle</a:t>
            </a:r>
            <a:r>
              <a:rPr spc="-150" dirty="0"/>
              <a:t> </a:t>
            </a:r>
            <a:r>
              <a:rPr dirty="0"/>
              <a:t>twitch:</a:t>
            </a: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800" spc="-25" dirty="0"/>
              <a:t>1-Type </a:t>
            </a:r>
            <a:r>
              <a:rPr sz="1800" dirty="0"/>
              <a:t>of muscle: </a:t>
            </a:r>
            <a:r>
              <a:rPr sz="1800" b="0" dirty="0">
                <a:latin typeface="Times New Roman"/>
                <a:cs typeface="Times New Roman"/>
              </a:rPr>
              <a:t>there are 2 types of </a:t>
            </a:r>
            <a:r>
              <a:rPr sz="1800" b="0" spc="-5" dirty="0">
                <a:latin typeface="Times New Roman"/>
                <a:cs typeface="Times New Roman"/>
              </a:rPr>
              <a:t>muscle</a:t>
            </a:r>
            <a:r>
              <a:rPr sz="1800" b="0" spc="-50" dirty="0">
                <a:latin typeface="Times New Roman"/>
                <a:cs typeface="Times New Roman"/>
              </a:rPr>
              <a:t> </a:t>
            </a:r>
            <a:r>
              <a:rPr sz="1800" b="0" dirty="0">
                <a:latin typeface="Times New Roman"/>
                <a:cs typeface="Times New Roman"/>
              </a:rPr>
              <a:t>fibers: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742" y="6171691"/>
            <a:ext cx="653145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most muscle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contain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both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 types but one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predominant.</a:t>
            </a:r>
            <a:endParaRPr sz="18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75148" y="1215683"/>
          <a:ext cx="6499859" cy="4566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550"/>
                <a:gridCol w="2983230"/>
                <a:gridCol w="85725"/>
                <a:gridCol w="82550"/>
                <a:gridCol w="3180715"/>
                <a:gridCol w="85089"/>
              </a:tblGrid>
              <a:tr h="262390">
                <a:tc gridSpan="3">
                  <a:txBody>
                    <a:bodyPr/>
                    <a:lstStyle/>
                    <a:p>
                      <a:pPr marL="628650">
                        <a:lnSpc>
                          <a:spcPts val="1964"/>
                        </a:lnSpc>
                      </a:pPr>
                      <a:r>
                        <a:rPr sz="1700" b="1" spc="10" dirty="0">
                          <a:latin typeface="Times New Roman"/>
                          <a:cs typeface="Times New Roman"/>
                        </a:rPr>
                        <a:t>Red muscle</a:t>
                      </a:r>
                      <a:r>
                        <a:rPr sz="17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b="1" spc="10" dirty="0">
                          <a:latin typeface="Times New Roman"/>
                          <a:cs typeface="Times New Roman"/>
                        </a:rPr>
                        <a:t>fibers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334010">
                        <a:lnSpc>
                          <a:spcPts val="1964"/>
                        </a:lnSpc>
                      </a:pPr>
                      <a:r>
                        <a:rPr sz="1700" b="1" spc="10" dirty="0">
                          <a:latin typeface="Times New Roman"/>
                          <a:cs typeface="Times New Roman"/>
                        </a:rPr>
                        <a:t>White </a:t>
                      </a:r>
                      <a:r>
                        <a:rPr sz="1700" b="1" spc="5" dirty="0">
                          <a:latin typeface="Times New Roman"/>
                          <a:cs typeface="Times New Roman"/>
                        </a:rPr>
                        <a:t>(pale) </a:t>
                      </a:r>
                      <a:r>
                        <a:rPr sz="1700" b="1" spc="10" dirty="0">
                          <a:latin typeface="Times New Roman"/>
                          <a:cs typeface="Times New Roman"/>
                        </a:rPr>
                        <a:t>muscle fibers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4654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9685" marR="593090" algn="just">
                        <a:lnSpc>
                          <a:spcPts val="1980"/>
                        </a:lnSpc>
                        <a:spcBef>
                          <a:spcPts val="55"/>
                        </a:spcBef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1- Of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type I </a:t>
                      </a:r>
                      <a:r>
                        <a:rPr sz="1700" spc="15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slow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fibers. 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2- Rich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in myoglobin (red) 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3-fibres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small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7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size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3835" marR="179070" indent="-203835" algn="just">
                        <a:lnSpc>
                          <a:spcPts val="1980"/>
                        </a:lnSpc>
                        <a:spcBef>
                          <a:spcPts val="5"/>
                        </a:spcBef>
                        <a:buSzPct val="94117"/>
                        <a:buAutoNum type="arabicPlain" startAt="4"/>
                        <a:tabLst>
                          <a:tab pos="20383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supplied by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small,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slow  nerve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56540" indent="-237490" algn="just">
                        <a:lnSpc>
                          <a:spcPts val="1889"/>
                        </a:lnSpc>
                        <a:buSzPct val="94117"/>
                        <a:buAutoNum type="arabicPlain" startAt="4"/>
                        <a:tabLst>
                          <a:tab pos="25717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More blood supply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0325" marR="180340" indent="-41275" algn="just">
                        <a:lnSpc>
                          <a:spcPts val="1980"/>
                        </a:lnSpc>
                        <a:spcBef>
                          <a:spcPts val="90"/>
                        </a:spcBef>
                        <a:buSzPct val="94117"/>
                        <a:buAutoNum type="arabicPlain" startAt="4"/>
                        <a:tabLst>
                          <a:tab pos="20383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Contain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large number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mitochondria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and depend on  aerobic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metabolism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03835" marR="180340" indent="-203835" algn="just">
                        <a:lnSpc>
                          <a:spcPts val="1980"/>
                        </a:lnSpc>
                        <a:buSzPct val="94117"/>
                        <a:buAutoNum type="arabicPlain" startAt="4"/>
                        <a:tabLst>
                          <a:tab pos="20383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Respond slowly but with  long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duration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56540" indent="-237490" algn="just">
                        <a:lnSpc>
                          <a:spcPts val="1885"/>
                        </a:lnSpc>
                        <a:buSzPct val="94117"/>
                        <a:buAutoNum type="arabicPlain" startAt="4"/>
                        <a:tabLst>
                          <a:tab pos="25717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early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fatigued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31445" marR="177800" indent="-112395" algn="just">
                        <a:lnSpc>
                          <a:spcPct val="97200"/>
                        </a:lnSpc>
                        <a:spcBef>
                          <a:spcPts val="25"/>
                        </a:spcBef>
                        <a:buSzPct val="94117"/>
                        <a:buAutoNum type="arabicPlain" startAt="4"/>
                        <a:tabLst>
                          <a:tab pos="20383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Adapted for prolonged 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muscle activity (Static 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function)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67665" marR="354965" indent="-367665" algn="just">
                        <a:lnSpc>
                          <a:spcPts val="1989"/>
                        </a:lnSpc>
                        <a:spcBef>
                          <a:spcPts val="40"/>
                        </a:spcBef>
                        <a:buSzPct val="94117"/>
                        <a:buAutoNum type="arabicPlain" startAt="4"/>
                        <a:tabLst>
                          <a:tab pos="367665" algn="l"/>
                        </a:tabLst>
                      </a:pPr>
                      <a:r>
                        <a:rPr sz="1700" spc="5" dirty="0">
                          <a:latin typeface="Times New Roman"/>
                          <a:cs typeface="Times New Roman"/>
                        </a:rPr>
                        <a:t>e.g antigravity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muscles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to  maintain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body</a:t>
                      </a:r>
                      <a:r>
                        <a:rPr sz="17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posture.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 indent="-128905">
                        <a:lnSpc>
                          <a:spcPts val="1950"/>
                        </a:lnSpc>
                        <a:buChar char="-"/>
                        <a:tabLst>
                          <a:tab pos="17970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type 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II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fibers </a:t>
                      </a:r>
                      <a:r>
                        <a:rPr sz="1700" spc="15" dirty="0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fast</a:t>
                      </a:r>
                      <a:r>
                        <a:rPr sz="1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fiber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9070" indent="-128905">
                        <a:lnSpc>
                          <a:spcPts val="1975"/>
                        </a:lnSpc>
                        <a:buChar char="-"/>
                        <a:tabLst>
                          <a:tab pos="17970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poor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in myoglobin</a:t>
                      </a:r>
                      <a:r>
                        <a:rPr sz="17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(pale)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9070" indent="-128905">
                        <a:lnSpc>
                          <a:spcPts val="1985"/>
                        </a:lnSpc>
                        <a:buChar char="-"/>
                        <a:tabLst>
                          <a:tab pos="17970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the fibers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large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7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size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9070" indent="-128905">
                        <a:lnSpc>
                          <a:spcPts val="1985"/>
                        </a:lnSpc>
                        <a:buChar char="-"/>
                        <a:tabLst>
                          <a:tab pos="179705" algn="l"/>
                        </a:tabLst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supplied by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large rapid</a:t>
                      </a:r>
                      <a:r>
                        <a:rPr sz="17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nerve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79070" indent="-128905">
                        <a:lnSpc>
                          <a:spcPts val="1975"/>
                        </a:lnSpc>
                        <a:buChar char="-"/>
                        <a:tabLst>
                          <a:tab pos="179705" algn="l"/>
                        </a:tabLst>
                      </a:pPr>
                      <a:r>
                        <a:rPr sz="1700" spc="5" dirty="0">
                          <a:latin typeface="Times New Roman"/>
                          <a:cs typeface="Times New Roman"/>
                        </a:rPr>
                        <a:t>less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blood supply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0800" marR="179070" algn="just">
                        <a:lnSpc>
                          <a:spcPct val="97200"/>
                        </a:lnSpc>
                        <a:spcBef>
                          <a:spcPts val="25"/>
                        </a:spcBef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-contains few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number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of 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mitochondria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and depend on  anaerobic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 metabolism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082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5630" marR="179070" indent="-544830">
                        <a:lnSpc>
                          <a:spcPts val="1980"/>
                        </a:lnSpc>
                        <a:spcBef>
                          <a:spcPts val="975"/>
                        </a:spcBef>
                        <a:tabLst>
                          <a:tab pos="414020" algn="l"/>
                          <a:tab pos="1364615" algn="l"/>
                          <a:tab pos="2153285" algn="l"/>
                          <a:tab pos="2604135" algn="l"/>
                        </a:tabLst>
                      </a:pPr>
                      <a:r>
                        <a:rPr sz="17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it	resp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ond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s	rapi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ly	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bu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t	with 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short</a:t>
                      </a:r>
                      <a:r>
                        <a:rPr sz="17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duration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ts val="1885"/>
                        </a:lnSpc>
                      </a:pPr>
                      <a:r>
                        <a:rPr sz="1700" spc="5" dirty="0">
                          <a:latin typeface="Times New Roman"/>
                          <a:cs typeface="Times New Roman"/>
                        </a:rPr>
                        <a:t>- it early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 fatigued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0800" marR="342265">
                        <a:lnSpc>
                          <a:spcPts val="1989"/>
                        </a:lnSpc>
                        <a:spcBef>
                          <a:spcPts val="75"/>
                        </a:spcBef>
                      </a:pPr>
                      <a:r>
                        <a:rPr sz="1700" spc="10" dirty="0">
                          <a:latin typeface="Times New Roman"/>
                          <a:cs typeface="Times New Roman"/>
                        </a:rPr>
                        <a:t>-Adapted for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rapid,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fine,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skilled  Movement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(Phasic</a:t>
                      </a:r>
                      <a:r>
                        <a:rPr sz="17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function)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1238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424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700" spc="5" dirty="0">
                          <a:latin typeface="Times New Roman"/>
                          <a:cs typeface="Times New Roman"/>
                        </a:rPr>
                        <a:t>-e.g. </a:t>
                      </a:r>
                      <a:r>
                        <a:rPr sz="1700" spc="10" dirty="0">
                          <a:latin typeface="Times New Roman"/>
                          <a:cs typeface="Times New Roman"/>
                        </a:rPr>
                        <a:t>extraocular</a:t>
                      </a:r>
                      <a:r>
                        <a:rPr sz="17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700" spc="5" dirty="0">
                          <a:latin typeface="Times New Roman"/>
                          <a:cs typeface="Times New Roman"/>
                        </a:rPr>
                        <a:t>muscle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1085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1" y="86105"/>
            <a:ext cx="8662492" cy="45313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lang="en-US"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b="1" spc="-3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Temperature: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30"/>
              </a:spcBef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Warming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muscle as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muscular exercise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leads 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stronger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rapid contraction 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by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acceleration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chemical reactions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viscosity.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But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overheating 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(&gt; 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45°C)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→ heat rigor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(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stiffness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30"/>
              </a:spcBef>
            </a:pPr>
            <a:r>
              <a:rPr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r>
              <a:rPr lang="en-US"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Initial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length: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strength of contraction (in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isotonic contraction)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developed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tension (in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isometric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contraction)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are directly proportional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initial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length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muscle fibre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up 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limit  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"</a:t>
            </a:r>
            <a:r>
              <a:rPr sz="18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Starling’s</a:t>
            </a:r>
            <a:r>
              <a:rPr sz="1800" spc="-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law</a:t>
            </a:r>
            <a:r>
              <a:rPr lang="en-US" spc="-5" dirty="0">
                <a:solidFill>
                  <a:srgbClr val="001F5F"/>
                </a:solidFill>
                <a:latin typeface="Times New Roman"/>
                <a:cs typeface="Times New Roman"/>
              </a:rPr>
              <a:t>"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4</a:t>
            </a:r>
            <a:r>
              <a:rPr lang="en-US" sz="18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b="1" spc="-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Fatigue: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Definition:- It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gradual 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muscle contraction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prolonged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 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of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all phases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SMT,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especially relaxation due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repeated and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strong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the  muscle. •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effect: decrease strength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prolonged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duration of contraction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incomplete or absent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relaxation</a:t>
            </a:r>
            <a:endParaRPr sz="1800" dirty="0">
              <a:latin typeface="Times New Roman"/>
              <a:cs typeface="Times New Roman"/>
            </a:endParaRPr>
          </a:p>
          <a:p>
            <a:pPr marL="93345" indent="-812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cause</a:t>
            </a:r>
            <a:r>
              <a:rPr sz="1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8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1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r>
              <a:rPr sz="18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8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indirect</a:t>
            </a:r>
            <a:r>
              <a:rPr sz="1800" b="1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1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(via</a:t>
            </a:r>
            <a:r>
              <a:rPr sz="18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1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8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18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motor</a:t>
            </a:r>
            <a:r>
              <a:rPr sz="18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nerve)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gradual exhaustion of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Ach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at the</a:t>
            </a:r>
            <a:r>
              <a:rPr sz="18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MEP.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00800" y="4648200"/>
            <a:ext cx="1998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exhaustion of</a:t>
            </a:r>
            <a:r>
              <a:rPr sz="18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4641342"/>
            <a:ext cx="631634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-Also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direct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lead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 sources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(ATP)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or accumulation of</a:t>
            </a:r>
            <a:r>
              <a:rPr sz="1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metabolites.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living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(after exercise),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is caused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by: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5519420"/>
            <a:ext cx="8557260" cy="128778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530"/>
              </a:spcBef>
              <a:tabLst>
                <a:tab pos="4648835" algn="l"/>
              </a:tabLst>
            </a:pP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blood supply to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muscle.	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sources.</a:t>
            </a:r>
            <a:endParaRPr sz="1800" dirty="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  <a:spcBef>
                <a:spcPts val="434"/>
              </a:spcBef>
            </a:pP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metabolites which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depress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brain and spinal 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cord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,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central</a:t>
            </a:r>
            <a:r>
              <a:rPr sz="1800" spc="-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effect.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Contracture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occur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ATP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required for</a:t>
            </a:r>
            <a:r>
              <a:rPr sz="18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separation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between the thin and thick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filaments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relaxation.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655" y="141223"/>
            <a:ext cx="3520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5- </a:t>
            </a:r>
            <a:r>
              <a:rPr sz="1800" spc="-10" dirty="0"/>
              <a:t>Stair-case </a:t>
            </a:r>
            <a:r>
              <a:rPr sz="1800" spc="-25" dirty="0"/>
              <a:t>(Treppe)</a:t>
            </a:r>
            <a:r>
              <a:rPr sz="1800" spc="5" dirty="0"/>
              <a:t> </a:t>
            </a:r>
            <a:r>
              <a:rPr sz="1800" spc="-5" dirty="0"/>
              <a:t>phenomenon: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58267" y="413941"/>
            <a:ext cx="8555990" cy="230886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It occurs in the skeletal and cardiac</a:t>
            </a:r>
            <a:r>
              <a:rPr sz="16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a gradual increase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until</a:t>
            </a:r>
            <a:r>
              <a:rPr sz="16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plateau.</a:t>
            </a:r>
            <a:endParaRPr sz="1600" dirty="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occurs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application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series 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maximal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after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each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 twitch.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is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to: 1-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</a:t>
            </a:r>
            <a:r>
              <a:rPr sz="16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intracellular.</a:t>
            </a:r>
            <a:endParaRPr sz="1600" dirty="0">
              <a:latin typeface="Times New Roman"/>
              <a:cs typeface="Times New Roman"/>
            </a:endParaRPr>
          </a:p>
          <a:p>
            <a:pPr marL="1503045" indent="-221615">
              <a:lnSpc>
                <a:spcPct val="100000"/>
              </a:lnSpc>
              <a:spcBef>
                <a:spcPts val="380"/>
              </a:spcBef>
              <a:tabLst>
                <a:tab pos="15036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↑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temperature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6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1267460">
              <a:lnSpc>
                <a:spcPct val="100000"/>
              </a:lnSpc>
              <a:spcBef>
                <a:spcPts val="385"/>
              </a:spcBef>
              <a:tabLst>
                <a:tab pos="1633855" algn="l"/>
                <a:tab pos="1635125" algn="l"/>
                <a:tab pos="1917700" algn="l"/>
                <a:tab pos="2360930" algn="l"/>
                <a:tab pos="2700655" algn="l"/>
                <a:tab pos="2985770" algn="l"/>
                <a:tab pos="3517900" algn="l"/>
                <a:tab pos="4857750" algn="l"/>
                <a:tab pos="5243830" algn="l"/>
                <a:tab pos="5527040" algn="l"/>
                <a:tab pos="6150610" algn="l"/>
                <a:tab pos="6898640" algn="l"/>
                <a:tab pos="747966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↓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K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llu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ry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Ca+2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el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f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copla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i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  reticulum→↑contraction.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7450" y="3213100"/>
            <a:ext cx="6553200" cy="3168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673" y="138125"/>
            <a:ext cx="4523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Summation of muscle</a:t>
            </a:r>
            <a:r>
              <a:rPr sz="2400" spc="-95" dirty="0"/>
              <a:t> </a:t>
            </a:r>
            <a:r>
              <a:rPr sz="2400" dirty="0"/>
              <a:t>contractions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91490" y="850137"/>
            <a:ext cx="8630920" cy="53669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Since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phase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skeletal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starts 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relative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refractory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period, the muscle  respond to another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either cont.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summation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</a:p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) Effect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two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successive</a:t>
            </a:r>
            <a:r>
              <a:rPr sz="1600" b="1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According to frequency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If the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575" b="1" baseline="26455" dirty="0">
                <a:solidFill>
                  <a:srgbClr val="001F5F"/>
                </a:solidFill>
                <a:latin typeface="Times New Roman"/>
                <a:cs typeface="Times New Roman"/>
              </a:rPr>
              <a:t>nd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falls in relation to preceding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one:</a:t>
            </a:r>
            <a:endParaRPr sz="1600" dirty="0">
              <a:latin typeface="Times New Roman"/>
              <a:cs typeface="Times New Roman"/>
            </a:endParaRPr>
          </a:p>
          <a:p>
            <a:pPr marL="50800" marR="3773170">
              <a:lnSpc>
                <a:spcPct val="120000"/>
              </a:lnSpc>
            </a:pP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ARP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strong</a:t>
            </a:r>
            <a:r>
              <a:rPr sz="16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contract.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2 peaks</a:t>
            </a:r>
            <a:r>
              <a:rPr sz="16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 marL="50800" marR="3475990">
              <a:lnSpc>
                <a:spcPct val="120000"/>
              </a:lnSpc>
              <a:tabLst>
                <a:tab pos="3225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 4-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the relaxation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stair-case</a:t>
            </a:r>
            <a:r>
              <a:rPr lang="en-US"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phenomenon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. 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relaxation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normal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lang="en-US"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b</a:t>
            </a:r>
            <a:r>
              <a:rPr lang="en-US"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 of multiple successive</a:t>
            </a:r>
            <a:r>
              <a:rPr sz="1600" b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frequency is low → separate twitches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Stair – case</a:t>
            </a:r>
            <a:r>
              <a:rPr sz="16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phenomenon.</a:t>
            </a:r>
            <a:endParaRPr sz="1600" dirty="0">
              <a:latin typeface="Times New Roman"/>
              <a:cs typeface="Times New Roman"/>
            </a:endParaRPr>
          </a:p>
          <a:p>
            <a:pPr marL="50800" marR="4064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464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and stimuli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falls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relaxation phase 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preceding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Clonus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incomplete</a:t>
            </a:r>
            <a:r>
              <a:rPr sz="16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019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falls 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phase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sustained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complete</a:t>
            </a:r>
            <a:r>
              <a:rPr sz="1600" spc="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2545" indent="20066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Cooling, fatigue &amp;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anti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cholinesterase 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Eserine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change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clonus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into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complete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.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However, 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warmness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rest cause the</a:t>
            </a:r>
            <a:r>
              <a:rPr sz="16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reverse.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908050"/>
            <a:ext cx="7919974" cy="381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3003" y="3026409"/>
            <a:ext cx="541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Clon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us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7221" y="3026409"/>
            <a:ext cx="526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65" dirty="0">
                <a:solidFill>
                  <a:srgbClr val="001F5F"/>
                </a:solidFill>
                <a:latin typeface="Arial"/>
                <a:cs typeface="Arial"/>
              </a:rPr>
              <a:t>T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reppe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0035" y="138125"/>
            <a:ext cx="20332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Smooth</a:t>
            </a:r>
            <a:r>
              <a:rPr sz="2400" spc="-60" dirty="0"/>
              <a:t> </a:t>
            </a:r>
            <a:r>
              <a:rPr sz="2400" spc="-5" dirty="0"/>
              <a:t>Muscle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29590" y="557529"/>
            <a:ext cx="8555355" cy="2854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SzPct val="93750"/>
              <a:buChar char="•"/>
              <a:tabLst>
                <a:tab pos="84455" algn="l"/>
              </a:tabLst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Site: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presents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wall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most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viscera, bl.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vessels, some glands,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intraocular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muscles and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erector pilae 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ms.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So, it controls the involuntary</a:t>
            </a:r>
            <a:r>
              <a:rPr sz="1600" spc="1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activities.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Times New Roman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marL="83820" indent="-71755">
              <a:lnSpc>
                <a:spcPct val="100000"/>
              </a:lnSpc>
              <a:buSzPct val="93750"/>
              <a:buFont typeface="Times New Roman"/>
              <a:buChar char="•"/>
              <a:tabLst>
                <a:tab pos="84455" algn="l"/>
              </a:tabLst>
            </a:pP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Structure:</a:t>
            </a:r>
            <a:endParaRPr sz="1600">
              <a:latin typeface="Times New Roman"/>
              <a:cs typeface="Times New Roman"/>
            </a:endParaRPr>
          </a:p>
          <a:p>
            <a:pPr marL="131445" indent="-119380">
              <a:lnSpc>
                <a:spcPct val="100000"/>
              </a:lnSpc>
              <a:spcBef>
                <a:spcPts val="385"/>
              </a:spcBef>
              <a:buChar char="-"/>
              <a:tabLst>
                <a:tab pos="132080" algn="l"/>
              </a:tabLst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Smooth 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fibers are spindle-shaped,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striated (plain)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cells 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central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long nuclei.</a:t>
            </a:r>
            <a:endParaRPr sz="1600">
              <a:latin typeface="Times New Roman"/>
              <a:cs typeface="Times New Roman"/>
            </a:endParaRPr>
          </a:p>
          <a:p>
            <a:pPr marL="131445" indent="-119380">
              <a:lnSpc>
                <a:spcPct val="100000"/>
              </a:lnSpc>
              <a:spcBef>
                <a:spcPts val="385"/>
              </a:spcBef>
              <a:buChar char="-"/>
              <a:tabLst>
                <a:tab pos="132080" algn="l"/>
              </a:tabLst>
            </a:pP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Fiber’s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length is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20-500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microns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diameter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2-5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microns.</a:t>
            </a:r>
            <a:endParaRPr sz="1600">
              <a:latin typeface="Times New Roman"/>
              <a:cs typeface="Times New Roman"/>
            </a:endParaRPr>
          </a:p>
          <a:p>
            <a:pPr marL="131445" indent="-119380">
              <a:lnSpc>
                <a:spcPct val="100000"/>
              </a:lnSpc>
              <a:spcBef>
                <a:spcPts val="384"/>
              </a:spcBef>
              <a:buChar char="-"/>
              <a:tabLst>
                <a:tab pos="132080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S.M. contains </a:t>
            </a:r>
            <a:r>
              <a:rPr sz="16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actin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filaments which attached to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each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other and to dense bodies</a:t>
            </a:r>
            <a:r>
              <a:rPr sz="1600" spc="3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81610" indent="-169545">
              <a:lnSpc>
                <a:spcPct val="100000"/>
              </a:lnSpc>
              <a:spcBef>
                <a:spcPts val="380"/>
              </a:spcBef>
              <a:buChar char="-"/>
              <a:tabLst>
                <a:tab pos="182245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S.M contain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calmodulin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instead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1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troponin-tropomyosin.</a:t>
            </a:r>
            <a:endParaRPr sz="1600">
              <a:latin typeface="Times New Roman"/>
              <a:cs typeface="Times New Roman"/>
            </a:endParaRPr>
          </a:p>
          <a:p>
            <a:pPr marL="181610" indent="-169545">
              <a:lnSpc>
                <a:spcPct val="100000"/>
              </a:lnSpc>
              <a:spcBef>
                <a:spcPts val="390"/>
              </a:spcBef>
              <a:buChar char="-"/>
              <a:tabLst>
                <a:tab pos="182245" algn="l"/>
              </a:tabLst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S.M contain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less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mitochondria and endoplasmic</a:t>
            </a:r>
            <a:r>
              <a:rPr sz="1600" spc="1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reticulum.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-S.M innervated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autonomic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nervous</a:t>
            </a:r>
            <a:r>
              <a:rPr sz="16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95801" y="3500437"/>
            <a:ext cx="4824349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3016" y="4465066"/>
            <a:ext cx="2814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rgbClr val="001F5F"/>
                </a:solidFill>
                <a:latin typeface="Arial"/>
                <a:cs typeface="Arial"/>
              </a:rPr>
              <a:t>Types </a:t>
            </a:r>
            <a:r>
              <a:rPr sz="1800" b="1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smooth</a:t>
            </a:r>
            <a:r>
              <a:rPr sz="1800" b="1" spc="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Arial"/>
                <a:cs typeface="Arial"/>
              </a:rPr>
              <a:t>muscles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93116"/>
            <a:ext cx="8554720" cy="10991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3820" indent="-71755" algn="just">
              <a:lnSpc>
                <a:spcPct val="100000"/>
              </a:lnSpc>
              <a:spcBef>
                <a:spcPts val="484"/>
              </a:spcBef>
              <a:buSzPct val="93750"/>
              <a:buFont typeface="Times New Roman"/>
              <a:buChar char="•"/>
              <a:tabLst>
                <a:tab pos="84455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S.M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two</a:t>
            </a:r>
            <a:r>
              <a:rPr sz="16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types:</a:t>
            </a:r>
            <a:endParaRPr sz="1600">
              <a:latin typeface="Times New Roman"/>
              <a:cs typeface="Times New Roman"/>
            </a:endParaRPr>
          </a:p>
          <a:p>
            <a:pPr marL="12700" marR="5080" indent="100330" algn="just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-S.M has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motor end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plate but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at nerve endings (sympathetic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parasympathetic)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there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are special 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nodes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(varicosities)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via it neuromuscular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transmission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occurs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depolarization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followed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hyperpolarization followed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according to the type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chemical</a:t>
            </a:r>
            <a:r>
              <a:rPr sz="1600" spc="2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transmitter.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89556" y="1931063"/>
          <a:ext cx="5773420" cy="3485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0515"/>
                <a:gridCol w="2922905"/>
              </a:tblGrid>
              <a:tr h="238387">
                <a:tc>
                  <a:txBody>
                    <a:bodyPr/>
                    <a:lstStyle/>
                    <a:p>
                      <a:pPr marL="649605">
                        <a:lnSpc>
                          <a:spcPts val="1775"/>
                        </a:lnSpc>
                      </a:pPr>
                      <a:r>
                        <a:rPr sz="1550" b="1" spc="10" dirty="0">
                          <a:latin typeface="Times New Roman"/>
                          <a:cs typeface="Times New Roman"/>
                        </a:rPr>
                        <a:t>Multi-unit</a:t>
                      </a:r>
                      <a:r>
                        <a:rPr sz="155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b="1" spc="15" dirty="0">
                          <a:latin typeface="Times New Roman"/>
                          <a:cs typeface="Times New Roman"/>
                        </a:rPr>
                        <a:t>S.M.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ts val="1775"/>
                        </a:lnSpc>
                      </a:pPr>
                      <a:r>
                        <a:rPr sz="1550" b="1" spc="10" dirty="0">
                          <a:latin typeface="Times New Roman"/>
                          <a:cs typeface="Times New Roman"/>
                        </a:rPr>
                        <a:t>Single </a:t>
                      </a:r>
                      <a:r>
                        <a:rPr sz="1550" b="1" spc="15" dirty="0">
                          <a:latin typeface="Times New Roman"/>
                          <a:cs typeface="Times New Roman"/>
                        </a:rPr>
                        <a:t>unit </a:t>
                      </a:r>
                      <a:r>
                        <a:rPr sz="1550" b="1" spc="20" dirty="0">
                          <a:latin typeface="Times New Roman"/>
                          <a:cs typeface="Times New Roman"/>
                        </a:rPr>
                        <a:t>S.M</a:t>
                      </a:r>
                      <a:r>
                        <a:rPr sz="155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b="1" spc="10" dirty="0">
                          <a:latin typeface="Times New Roman"/>
                          <a:cs typeface="Times New Roman"/>
                        </a:rPr>
                        <a:t>(unitary)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3246924">
                <a:tc>
                  <a:txBody>
                    <a:bodyPr/>
                    <a:lstStyle/>
                    <a:p>
                      <a:pPr marL="67945" marR="212090" indent="-50165">
                        <a:lnSpc>
                          <a:spcPts val="1820"/>
                        </a:lnSpc>
                        <a:spcBef>
                          <a:spcPts val="5"/>
                        </a:spcBef>
                        <a:tabLst>
                          <a:tab pos="1164590" algn="l"/>
                          <a:tab pos="1964689" algn="l"/>
                          <a:tab pos="2014220" algn="l"/>
                          <a:tab pos="2381250" algn="l"/>
                        </a:tabLst>
                      </a:pPr>
                      <a:r>
                        <a:rPr sz="155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Separate	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ibers		without  connection.	 (</a:t>
                      </a: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xcept	via	the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775"/>
                        </a:lnSpc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chemical</a:t>
                      </a:r>
                      <a:r>
                        <a:rPr sz="155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transmitters).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35890" indent="-118745">
                        <a:lnSpc>
                          <a:spcPts val="1845"/>
                        </a:lnSpc>
                        <a:buChar char="-"/>
                        <a:tabLst>
                          <a:tab pos="136525" algn="l"/>
                        </a:tabLst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One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nerve for each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fiber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5890" indent="-118745">
                        <a:lnSpc>
                          <a:spcPts val="1825"/>
                        </a:lnSpc>
                        <a:buChar char="-"/>
                        <a:tabLst>
                          <a:tab pos="136525" algn="l"/>
                        </a:tabLst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Not obey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all or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none</a:t>
                      </a:r>
                      <a:r>
                        <a:rPr sz="155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law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3985" marR="213360" indent="-116839">
                        <a:lnSpc>
                          <a:spcPts val="1820"/>
                        </a:lnSpc>
                        <a:spcBef>
                          <a:spcPts val="75"/>
                        </a:spcBef>
                        <a:tabLst>
                          <a:tab pos="1285875" algn="l"/>
                          <a:tab pos="1906905" algn="l"/>
                        </a:tabLst>
                      </a:pPr>
                      <a:r>
                        <a:rPr sz="155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Sensiti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e	to	che</a:t>
                      </a:r>
                      <a:r>
                        <a:rPr sz="155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ical 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transmitter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ts val="1750"/>
                        </a:lnSpc>
                        <a:tabLst>
                          <a:tab pos="634365" algn="l"/>
                          <a:tab pos="1802130" algn="l"/>
                          <a:tab pos="2369820" algn="l"/>
                        </a:tabLst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-Rare	spontaneous	cont.	but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825"/>
                        </a:lnSpc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controlled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nerve</a:t>
                      </a: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impulses.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7780">
                        <a:lnSpc>
                          <a:spcPts val="1820"/>
                        </a:lnSpc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-Not respond to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stretch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596900" marR="212725" indent="-579120" algn="just">
                        <a:lnSpc>
                          <a:spcPct val="98100"/>
                        </a:lnSpc>
                        <a:spcBef>
                          <a:spcPts val="15"/>
                        </a:spcBef>
                        <a:tabLst>
                          <a:tab pos="1906905" algn="l"/>
                        </a:tabLst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-e.g 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iris, 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wall of bl. vs.,  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pilo</a:t>
                      </a:r>
                      <a:r>
                        <a:rPr sz="155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otor	</a:t>
                      </a:r>
                      <a:r>
                        <a:rPr sz="1550" spc="-3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uscle&amp; 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ciliary muscle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marR="211454" indent="-116839">
                        <a:lnSpc>
                          <a:spcPts val="1820"/>
                        </a:lnSpc>
                        <a:spcBef>
                          <a:spcPts val="5"/>
                        </a:spcBef>
                        <a:tabLst>
                          <a:tab pos="840740" algn="l"/>
                          <a:tab pos="1997075" algn="l"/>
                        </a:tabLst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-Aggregated fibers attached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by  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gap	junctions	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550" dirty="0">
                          <a:latin typeface="Times New Roman"/>
                          <a:cs typeface="Times New Roman"/>
                        </a:rPr>
                        <a:t>acilitate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2715" marR="214629">
                        <a:lnSpc>
                          <a:spcPts val="1820"/>
                        </a:lnSpc>
                        <a:spcBef>
                          <a:spcPts val="10"/>
                        </a:spcBef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conduction of action potential  (functional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syncytium).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ts val="1750"/>
                        </a:lnSpc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-one nerve for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many</a:t>
                      </a: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fibers.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ts val="1825"/>
                        </a:lnSpc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-Obey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all or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non</a:t>
                      </a:r>
                      <a:r>
                        <a:rPr sz="155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5" dirty="0">
                          <a:latin typeface="Times New Roman"/>
                          <a:cs typeface="Times New Roman"/>
                        </a:rPr>
                        <a:t>law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3985" indent="-118110">
                        <a:lnSpc>
                          <a:spcPts val="1839"/>
                        </a:lnSpc>
                        <a:buChar char="-"/>
                        <a:tabLst>
                          <a:tab pos="134620" algn="l"/>
                        </a:tabLst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less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sensitive.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Times New Roman"/>
                        <a:buChar char="-"/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-Contract</a:t>
                      </a:r>
                      <a:r>
                        <a:rPr sz="155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spontaneously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33985" indent="-118110">
                        <a:lnSpc>
                          <a:spcPts val="1839"/>
                        </a:lnSpc>
                        <a:buChar char="-"/>
                        <a:tabLst>
                          <a:tab pos="134620" algn="l"/>
                        </a:tabLst>
                      </a:pPr>
                      <a:r>
                        <a:rPr sz="1550" spc="15" dirty="0">
                          <a:latin typeface="Times New Roman"/>
                          <a:cs typeface="Times New Roman"/>
                        </a:rPr>
                        <a:t>Respond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55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stretch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80340" marR="213360" indent="-180340">
                        <a:lnSpc>
                          <a:spcPts val="1830"/>
                        </a:lnSpc>
                        <a:spcBef>
                          <a:spcPts val="65"/>
                        </a:spcBef>
                        <a:buChar char="-"/>
                        <a:tabLst>
                          <a:tab pos="180340" algn="l"/>
                        </a:tabLst>
                      </a:pPr>
                      <a:r>
                        <a:rPr sz="1550" spc="10" dirty="0">
                          <a:latin typeface="Times New Roman"/>
                          <a:cs typeface="Times New Roman"/>
                        </a:rPr>
                        <a:t>e.g wall of viscera as uterus,  GIT,</a:t>
                      </a:r>
                      <a:r>
                        <a:rPr sz="155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50" spc="10" dirty="0">
                          <a:latin typeface="Times New Roman"/>
                          <a:cs typeface="Times New Roman"/>
                        </a:rPr>
                        <a:t>ureter,….…..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C22B83CFD723468AD4A84E22A98B74" ma:contentTypeVersion="0" ma:contentTypeDescription="Create a new document." ma:contentTypeScope="" ma:versionID="90864a1b6031b0b620d385451b5a2ac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C727DF-1248-4328-9B53-5830F2870C0F}"/>
</file>

<file path=customXml/itemProps2.xml><?xml version="1.0" encoding="utf-8"?>
<ds:datastoreItem xmlns:ds="http://schemas.openxmlformats.org/officeDocument/2006/customXml" ds:itemID="{6AC44A08-F15C-448E-A34A-665E0E4AA414}"/>
</file>

<file path=customXml/itemProps3.xml><?xml version="1.0" encoding="utf-8"?>
<ds:datastoreItem xmlns:ds="http://schemas.openxmlformats.org/officeDocument/2006/customXml" ds:itemID="{BE7A640D-D7F6-4CED-B1AF-9D4146FA52E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1329</Words>
  <Application>Microsoft Office PowerPoint</Application>
  <PresentationFormat>On-screen Show (4:3)</PresentationFormat>
  <Paragraphs>164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The simple muscle twitch</vt:lpstr>
      <vt:lpstr>Factors affecting the simple muscle twitch: 1-Type of muscle: there are 2 types of muscle fibers:</vt:lpstr>
      <vt:lpstr>Slide 4</vt:lpstr>
      <vt:lpstr>5- Stair-case (Treppe) phenomenon:</vt:lpstr>
      <vt:lpstr>Summation of muscle contractions</vt:lpstr>
      <vt:lpstr>Slide 7</vt:lpstr>
      <vt:lpstr>Smooth Muscle</vt:lpstr>
      <vt:lpstr>Slide 9</vt:lpstr>
      <vt:lpstr>Excitability of S.M</vt:lpstr>
      <vt:lpstr>Contractility of S.M.</vt:lpstr>
      <vt:lpstr>Factors affecting excitability &amp; contractility of smooth muscle.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1</cp:revision>
  <dcterms:created xsi:type="dcterms:W3CDTF">2022-02-13T10:20:54Z</dcterms:created>
  <dcterms:modified xsi:type="dcterms:W3CDTF">2022-02-23T10:15:22Z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2022-02-13T00:00:00Z</vt:filetime>
  </property>
  <property fmtid="{D5CDD505-2E9C-101B-9397-08002B2CF9AE}" pid="5" name="ContentTypeId">
    <vt:lpwstr>0x01010027C22B83CFD723468AD4A84E22A98B74</vt:lpwstr>
  </property>
</Properties>
</file>