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85" r:id="rId22"/>
    <p:sldId id="279" r:id="rId23"/>
    <p:sldId id="281" r:id="rId24"/>
    <p:sldId id="282" r:id="rId25"/>
    <p:sldId id="286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7663-29CB-4C8A-BF85-D345D8CA36ED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DDBF4-5233-4C64-8AC5-1E08D3E82C5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261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169AD3-C1FA-4CB5-8D81-705D0277F05E}" type="slidenum">
              <a:rPr lang="en-MY" smtClean="0"/>
              <a:pPr eaLnBrk="1" hangingPunct="1"/>
              <a:t>14</a:t>
            </a:fld>
            <a:endParaRPr lang="en-M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8E30D79-91F3-4F97-96A7-FCCAA09D735C}" type="slidenum">
              <a:rPr lang="en-MY" smtClean="0"/>
              <a:pPr eaLnBrk="1" hangingPunct="1"/>
              <a:t>24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D9EE91F-EA04-4A78-9E3F-B84D444D4BEF}" type="slidenum">
              <a:rPr lang="en-MY" smtClean="0"/>
              <a:pPr eaLnBrk="1" hangingPunct="1"/>
              <a:t>26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82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8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59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91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426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08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451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11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08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92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521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90A9-F44C-4B1E-B9F1-65B2A910EE7E}" type="datetimeFigureOut">
              <a:rPr lang="en-MY" smtClean="0"/>
              <a:t>11/12/2023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59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FA5E435-C62E-46D5-80D0-5BE9692B4E98}" type="datetime1">
              <a:rPr lang="en-US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12/11/2023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1F0BD5C-10E9-4E4F-A2AB-F25B3F071729}" type="slidenum">
              <a:rPr lang="ar-SA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40864" y="3429000"/>
            <a:ext cx="2259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3200" b="1" spc="50" dirty="0">
                <a:ln w="11430"/>
                <a:solidFill>
                  <a:srgbClr val="99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L </a:t>
            </a:r>
            <a:r>
              <a:rPr lang="nl-NL" sz="3200" b="1" spc="50" dirty="0" smtClean="0">
                <a:ln w="11430"/>
                <a:solidFill>
                  <a:srgbClr val="99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XIII</a:t>
            </a:r>
            <a:endParaRPr lang="nl-NL" sz="3200" b="1" spc="50" dirty="0">
              <a:ln w="11430"/>
              <a:solidFill>
                <a:srgbClr val="99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190D8C0-40D0-49B1-8D85-1C817AACC58C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8" name="Rectangle 7"/>
          <p:cNvSpPr/>
          <p:nvPr/>
        </p:nvSpPr>
        <p:spPr>
          <a:xfrm>
            <a:off x="-108519" y="148128"/>
            <a:ext cx="914501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dirty="0">
                <a:cs typeface="Times New Roman" pitchFamily="18" charset="0"/>
              </a:rPr>
              <a:t>       </a:t>
            </a:r>
            <a:r>
              <a:rPr lang="en-MY" sz="2800" dirty="0" smtClean="0">
                <a:cs typeface="Times New Roman" pitchFamily="18" charset="0"/>
              </a:rPr>
              <a:t>        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Reservoir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of Infection </a:t>
            </a:r>
            <a:r>
              <a:rPr lang="en-MY" sz="2400" dirty="0"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The human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600" b="1" dirty="0">
                <a:cs typeface="Times New Roman" pitchFamily="18" charset="0"/>
              </a:rPr>
              <a:t> are the only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reservoir </a:t>
            </a:r>
            <a:r>
              <a:rPr lang="en-MY" sz="2600" b="1" dirty="0">
                <a:cs typeface="Times New Roman" pitchFamily="18" charset="0"/>
              </a:rPr>
              <a:t>of infection.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600" dirty="0">
                <a:cs typeface="Times New Roman" pitchFamily="18" charset="0"/>
              </a:rPr>
              <a:t>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600" b="1" dirty="0">
                <a:cs typeface="Times New Roman" pitchFamily="18" charset="0"/>
              </a:rPr>
              <a:t> range from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600" b="1" dirty="0">
                <a:cs typeface="Times New Roman" pitchFamily="18" charset="0"/>
              </a:rPr>
              <a:t> 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severe </a:t>
            </a:r>
            <a:r>
              <a:rPr lang="en-MY" sz="2600" b="1" dirty="0">
                <a:cs typeface="Times New Roman" pitchFamily="18" charset="0"/>
              </a:rPr>
              <a:t>infections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anicteric) </a:t>
            </a:r>
            <a:r>
              <a:rPr lang="en-MY" sz="2600" dirty="0">
                <a:cs typeface="Times New Roman" pitchFamily="18" charset="0"/>
              </a:rPr>
              <a:t>infections are especially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common in children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cs typeface="Times New Roman" pitchFamily="18" charset="0"/>
              </a:rPr>
              <a:t>These cases </a:t>
            </a:r>
            <a:r>
              <a:rPr lang="en-MY" sz="2600" b="1" dirty="0">
                <a:cs typeface="Times New Roman" pitchFamily="18" charset="0"/>
              </a:rPr>
              <a:t>play an important role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 maintaining </a:t>
            </a:r>
            <a:r>
              <a:rPr lang="en-MY" sz="2600" b="1" dirty="0">
                <a:cs typeface="Times New Roman" pitchFamily="18" charset="0"/>
              </a:rPr>
              <a:t>the chain of transmission in the community.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    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There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evidence of a chronic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carrier state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(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d)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Period of Infectivity </a:t>
            </a:r>
            <a:r>
              <a:rPr lang="en-MY" sz="2400" b="1" dirty="0">
                <a:cs typeface="Times New Roman" pitchFamily="18" charset="0"/>
              </a:rPr>
              <a:t>: 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Risk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of HAV transition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greatest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from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2 </a:t>
            </a:r>
            <a:r>
              <a:rPr lang="en-MY" sz="2600" b="1" u="sng" dirty="0">
                <a:cs typeface="Times New Roman" pitchFamily="18" charset="0"/>
              </a:rPr>
              <a:t>weeks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600" b="1" u="sng" dirty="0">
                <a:cs typeface="Times New Roman" pitchFamily="18" charset="0"/>
              </a:rPr>
              <a:t>to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 1 </a:t>
            </a:r>
            <a:r>
              <a:rPr lang="en-MY" sz="2600" b="1" u="sng" dirty="0">
                <a:cs typeface="Times New Roman" pitchFamily="18" charset="0"/>
              </a:rPr>
              <a:t>week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after </a:t>
            </a:r>
            <a:r>
              <a:rPr lang="en-MY" sz="2600" dirty="0">
                <a:cs typeface="Times New Roman" pitchFamily="18" charset="0"/>
              </a:rPr>
              <a:t>the </a:t>
            </a:r>
            <a:r>
              <a:rPr lang="en-MY" sz="2600" b="1" dirty="0">
                <a:cs typeface="Times New Roman" pitchFamily="18" charset="0"/>
              </a:rPr>
              <a:t>onset of jaundice.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   infectivity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falls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rapidly </a:t>
            </a:r>
            <a:r>
              <a:rPr lang="en-MY" sz="2600" b="1" dirty="0">
                <a:cs typeface="Times New Roman" pitchFamily="18" charset="0"/>
              </a:rPr>
              <a:t>with the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onset of jaundice</a:t>
            </a:r>
            <a:endParaRPr lang="en-MY" sz="26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7" y="4980220"/>
            <a:ext cx="835292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e) 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Infective Material </a:t>
            </a:r>
            <a:r>
              <a:rPr lang="en-MY" sz="2600" b="1" dirty="0">
                <a:cs typeface="Times New Roman" pitchFamily="18" charset="0"/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                           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man's faeces</a:t>
            </a:r>
            <a:r>
              <a:rPr lang="en-MY" sz="26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MY" sz="2600" b="1" dirty="0" smtClean="0">
                <a:cs typeface="Times New Roman" pitchFamily="18" charset="0"/>
              </a:rPr>
              <a:t>Blood, serum and other fluids are infective </a:t>
            </a:r>
            <a:r>
              <a:rPr lang="en-MY" sz="2600" dirty="0">
                <a:cs typeface="Times New Roman" pitchFamily="18" charset="0"/>
              </a:rPr>
              <a:t>during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brief stage of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viremia</a:t>
            </a:r>
            <a:endParaRPr lang="en-MY" sz="2600" dirty="0"/>
          </a:p>
        </p:txBody>
      </p:sp>
    </p:spTree>
    <p:extLst>
      <p:ext uri="{BB962C8B-B14F-4D97-AF65-F5344CB8AC3E}">
        <p14:creationId xmlns:p14="http://schemas.microsoft.com/office/powerpoint/2010/main" val="2143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48DAAEC-AEA7-4CFD-BCF1-73C442A42F11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425" y="28641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600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600" b="1" u="sng" dirty="0">
                <a:solidFill>
                  <a:srgbClr val="C00000"/>
                </a:solidFill>
                <a:cs typeface="Times New Roman" pitchFamily="18" charset="0"/>
              </a:rPr>
              <a:t>F) Virus Excretion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600" dirty="0" smtClean="0">
                <a:cs typeface="Times New Roman" pitchFamily="18" charset="0"/>
              </a:rPr>
              <a:t>HAV </a:t>
            </a:r>
            <a:r>
              <a:rPr lang="en-MY" sz="2600" dirty="0">
                <a:cs typeface="Times New Roman" pitchFamily="18" charset="0"/>
              </a:rPr>
              <a:t>is excreted in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faeces </a:t>
            </a:r>
            <a:r>
              <a:rPr lang="en-MY" sz="2600" dirty="0">
                <a:cs typeface="Times New Roman" pitchFamily="18" charset="0"/>
              </a:rPr>
              <a:t>for </a:t>
            </a:r>
            <a:r>
              <a:rPr lang="en-MY" sz="2600" b="1" dirty="0">
                <a:cs typeface="Times New Roman" pitchFamily="18" charset="0"/>
              </a:rPr>
              <a:t>about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2 weeks before </a:t>
            </a:r>
            <a:r>
              <a:rPr lang="en-MY" sz="2600" b="1" dirty="0" smtClean="0">
                <a:cs typeface="Times New Roman" pitchFamily="18" charset="0"/>
              </a:rPr>
              <a:t>the</a:t>
            </a:r>
          </a:p>
          <a:p>
            <a:pPr algn="ctr">
              <a:defRPr/>
            </a:pP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onset of jaundice and for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up to 2 weeks </a:t>
            </a:r>
            <a:r>
              <a:rPr lang="en-MY" sz="2600" b="1" dirty="0">
                <a:cs typeface="Times New Roman" pitchFamily="18" charset="0"/>
              </a:rPr>
              <a:t>thereafter</a:t>
            </a:r>
            <a:r>
              <a:rPr lang="en-MY" sz="26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virus may also be excreted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 urine </a:t>
            </a:r>
          </a:p>
          <a:p>
            <a:pPr marL="342900" indent="-342900" algn="ctr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There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little evidence </a:t>
            </a:r>
            <a:r>
              <a:rPr lang="en-MY" sz="2400" b="1" dirty="0">
                <a:cs typeface="Times New Roman" pitchFamily="18" charset="0"/>
              </a:rPr>
              <a:t>for HAV transmission by exposure to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urine </a:t>
            </a:r>
            <a:r>
              <a:rPr lang="en-MY" sz="2400" b="1" dirty="0">
                <a:cs typeface="Times New Roman" pitchFamily="18" charset="0"/>
              </a:rPr>
              <a:t>or</a:t>
            </a:r>
          </a:p>
          <a:p>
            <a:pPr algn="ctr"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nose-pharyngeal secretions of infected </a:t>
            </a:r>
            <a:r>
              <a:rPr lang="en-MY" sz="2400" dirty="0">
                <a:cs typeface="Times New Roman" pitchFamily="18" charset="0"/>
              </a:rPr>
              <a:t>patients</a:t>
            </a:r>
          </a:p>
        </p:txBody>
      </p:sp>
      <p:pic>
        <p:nvPicPr>
          <p:cNvPr id="19460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174" y="2130194"/>
            <a:ext cx="1115616" cy="711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356100" y="143281"/>
            <a:ext cx="2555875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Cont. .AGENT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59956" y="2432501"/>
            <a:ext cx="2592288" cy="49244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A5238C"/>
                </a:solidFill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193" y="2734127"/>
            <a:ext cx="87484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( a)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AGE </a:t>
            </a:r>
            <a:r>
              <a:rPr lang="en-MY" sz="2800" dirty="0" smtClean="0">
                <a:cs typeface="Times New Roman" pitchFamily="18" charset="0"/>
              </a:rPr>
              <a:t>:</a:t>
            </a:r>
            <a:r>
              <a:rPr lang="en-MY" sz="2600" b="1" dirty="0" smtClean="0">
                <a:cs typeface="Times New Roman" pitchFamily="18" charset="0"/>
              </a:rPr>
              <a:t>People </a:t>
            </a:r>
            <a:r>
              <a:rPr lang="en-MY" sz="2600" b="1" dirty="0">
                <a:cs typeface="Times New Roman" pitchFamily="18" charset="0"/>
              </a:rPr>
              <a:t>from all ages may be infected if susceptible.</a:t>
            </a:r>
            <a:endParaRPr lang="en-MY" sz="2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Infection with HAV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is more </a:t>
            </a:r>
            <a:r>
              <a:rPr lang="en-MY" sz="2600" b="1" dirty="0">
                <a:cs typeface="Times New Roman" pitchFamily="18" charset="0"/>
              </a:rPr>
              <a:t>frequent among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children </a:t>
            </a:r>
            <a:r>
              <a:rPr lang="en-MY" sz="2600" b="1" dirty="0">
                <a:cs typeface="Times New Roman" pitchFamily="18" charset="0"/>
              </a:rPr>
              <a:t>than in adults.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 young children</a:t>
            </a:r>
            <a:r>
              <a:rPr lang="en-MY" sz="2600" dirty="0"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infections tend to be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mild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subclinical 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clinical severity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with age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The ratio of anicteric to icteric cases 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adults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is 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 :3;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children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cs typeface="Times New Roman" pitchFamily="18" charset="0"/>
              </a:rPr>
              <a:t>it may be as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high as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12: 1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However,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faecal excretion of HAV </a:t>
            </a:r>
            <a:r>
              <a:rPr lang="en-MY" sz="2600" b="1" dirty="0">
                <a:cs typeface="Times New Roman" pitchFamily="18" charset="0"/>
              </a:rPr>
              <a:t>antigen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RNA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persists longer in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young than </a:t>
            </a:r>
            <a:r>
              <a:rPr lang="en-MY" sz="2600" b="1" dirty="0">
                <a:cs typeface="Times New Roman" pitchFamily="18" charset="0"/>
              </a:rPr>
              <a:t>in adults </a:t>
            </a:r>
            <a:endParaRPr lang="en-MY" sz="2600" b="1" dirty="0" smtClean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(b) SEX </a:t>
            </a:r>
            <a:r>
              <a:rPr lang="en-MY" sz="2400" b="1" dirty="0" smtClean="0">
                <a:cs typeface="Times New Roman" pitchFamily="18" charset="0"/>
              </a:rPr>
              <a:t>: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Both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sexes are equally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susceptible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5877408-BEF8-4DEF-A5CD-AC5DBB03C7D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329942" y="75544"/>
            <a:ext cx="2376611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b="1" dirty="0" err="1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….HOST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8520" y="188640"/>
            <a:ext cx="925252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    (c)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Immunity</a:t>
            </a:r>
            <a:r>
              <a:rPr lang="en-MY" sz="26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    </a:t>
            </a:r>
            <a:r>
              <a:rPr lang="en-MY" sz="2600" b="1" dirty="0">
                <a:cs typeface="Times New Roman" pitchFamily="18" charset="0"/>
              </a:rPr>
              <a:t>Immunity after attack probably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lasts for life</a:t>
            </a:r>
            <a:r>
              <a:rPr lang="en-MY" sz="2600" dirty="0"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>
                <a:cs typeface="Times New Roman" pitchFamily="18" charset="0"/>
              </a:rPr>
              <a:t> 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second attacks </a:t>
            </a:r>
            <a:r>
              <a:rPr lang="en-MY" sz="2600" dirty="0">
                <a:cs typeface="Times New Roman" pitchFamily="18" charset="0"/>
              </a:rPr>
              <a:t>have been reported in </a:t>
            </a:r>
            <a:r>
              <a:rPr lang="en-MY" sz="2600" b="1" dirty="0">
                <a:cs typeface="Times New Roman" pitchFamily="18" charset="0"/>
              </a:rPr>
              <a:t>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5 % </a:t>
            </a:r>
            <a:r>
              <a:rPr lang="en-MY" sz="2600" dirty="0">
                <a:cs typeface="Times New Roman" pitchFamily="18" charset="0"/>
              </a:rPr>
              <a:t>of </a:t>
            </a:r>
            <a:r>
              <a:rPr lang="en-MY" sz="2600" dirty="0" smtClean="0">
                <a:cs typeface="Times New Roman" pitchFamily="18" charset="0"/>
              </a:rPr>
              <a:t>patients.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Most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people in endemic areas acquire immunity through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subclinical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6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6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Who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is at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risk?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Anyone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who has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600" b="1" dirty="0">
                <a:cs typeface="Times New Roman" pitchFamily="18" charset="0"/>
              </a:rPr>
              <a:t>been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vaccinated </a:t>
            </a:r>
            <a:r>
              <a:rPr lang="en-MY" sz="2600" b="1" dirty="0">
                <a:cs typeface="Times New Roman" pitchFamily="18" charset="0"/>
              </a:rPr>
              <a:t>or previously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infected  </a:t>
            </a:r>
            <a:endParaRPr lang="en-MY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    </a:t>
            </a:r>
            <a:r>
              <a:rPr lang="en-MY" sz="2600" b="1" dirty="0" smtClean="0">
                <a:cs typeface="Times New Roman" pitchFamily="18" charset="0"/>
              </a:rPr>
              <a:t> can </a:t>
            </a:r>
            <a:r>
              <a:rPr lang="en-MY" sz="2600" b="1" dirty="0">
                <a:cs typeface="Times New Roman" pitchFamily="18" charset="0"/>
              </a:rPr>
              <a:t>get HAV </a:t>
            </a:r>
            <a:r>
              <a:rPr lang="en-MY" sz="2600" b="1" dirty="0" smtClean="0">
                <a:cs typeface="Times New Roman" pitchFamily="18" charset="0"/>
              </a:rPr>
              <a:t>infection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600" dirty="0" smtClean="0">
                <a:cs typeface="Times New Roman" pitchFamily="18" charset="0"/>
              </a:rPr>
              <a:t>In </a:t>
            </a:r>
            <a:r>
              <a:rPr lang="en-MY" sz="2600" u="sng" dirty="0" smtClean="0">
                <a:cs typeface="Times New Roman" pitchFamily="18" charset="0"/>
              </a:rPr>
              <a:t>a  </a:t>
            </a:r>
            <a:r>
              <a:rPr lang="en-MY" sz="2600" b="1" u="sng" dirty="0" smtClean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600" b="1" u="sng" dirty="0" err="1" smtClean="0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600" b="1" u="sng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dirty="0" smtClean="0">
                <a:cs typeface="Times New Roman" pitchFamily="18" charset="0"/>
              </a:rPr>
              <a:t>areas </a:t>
            </a:r>
            <a:r>
              <a:rPr lang="en-MY" sz="2600" b="1" dirty="0" smtClean="0">
                <a:cs typeface="Times New Roman" pitchFamily="18" charset="0"/>
              </a:rPr>
              <a:t>most HAV infection occur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during 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       early child </a:t>
            </a:r>
            <a:r>
              <a:rPr lang="en-MY" sz="2600" b="1" dirty="0" smtClean="0">
                <a:cs typeface="Times New Roman" pitchFamily="18" charset="0"/>
              </a:rPr>
              <a:t>hood</a:t>
            </a:r>
            <a:r>
              <a:rPr lang="en-MY" sz="26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Risk factors </a:t>
            </a:r>
            <a:r>
              <a:rPr lang="en-MY" sz="2600" b="1" dirty="0" smtClean="0">
                <a:cs typeface="Times New Roman" pitchFamily="18" charset="0"/>
              </a:rPr>
              <a:t>in </a:t>
            </a:r>
            <a:r>
              <a:rPr lang="en-MY" sz="2600" b="1" u="sng" dirty="0" smtClean="0">
                <a:solidFill>
                  <a:srgbClr val="FF0000"/>
                </a:solidFill>
                <a:cs typeface="Times New Roman" pitchFamily="18" charset="0"/>
              </a:rPr>
              <a:t>intermediate</a:t>
            </a:r>
            <a:r>
              <a:rPr lang="en-MY" sz="2600" b="1" u="sng" dirty="0" smtClean="0">
                <a:cs typeface="Times New Roman" pitchFamily="18" charset="0"/>
              </a:rPr>
              <a:t> and </a:t>
            </a:r>
            <a:r>
              <a:rPr lang="en-MY" sz="2600" b="1" u="sng" dirty="0" smtClean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600" b="1" u="sng" dirty="0" err="1" smtClean="0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600" b="1" u="sng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areas include</a:t>
            </a:r>
            <a:r>
              <a:rPr lang="en-MY" sz="2600" dirty="0" smtClean="0"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            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*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poor sanitation;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         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**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lack of safe water;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*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travelling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to areas of 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high </a:t>
            </a:r>
            <a:r>
              <a:rPr lang="en-MY" sz="2600" b="1" dirty="0" err="1" smtClean="0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without being immunized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             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***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Living in a household with an infected person;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**</a:t>
            </a: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being a sexual partner of someone with acute HA  infection</a:t>
            </a:r>
            <a:endParaRPr lang="en-MY" sz="2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8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0845569-45D5-4783-9475-668A753D43A2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2411412" y="83012"/>
            <a:ext cx="4392836" cy="52322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Environmental Factors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-51030" y="551121"/>
            <a:ext cx="931772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600" b="1" dirty="0">
                <a:cs typeface="Times New Roman" pitchFamily="18" charset="0"/>
              </a:rPr>
              <a:t>Cases may occur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throughout</a:t>
            </a:r>
            <a:r>
              <a:rPr lang="en-MY" sz="2600" b="1" dirty="0">
                <a:cs typeface="Times New Roman" pitchFamily="18" charset="0"/>
              </a:rPr>
              <a:t> the year. </a:t>
            </a:r>
          </a:p>
          <a:p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Poor sanitation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overcrowding </a:t>
            </a:r>
            <a:r>
              <a:rPr lang="en-MY" sz="2600" b="1" dirty="0">
                <a:cs typeface="Times New Roman" pitchFamily="18" charset="0"/>
              </a:rPr>
              <a:t>favour the spread of </a:t>
            </a:r>
            <a:r>
              <a:rPr lang="en-MY" sz="2600" b="1" dirty="0" smtClean="0">
                <a:cs typeface="Times New Roman" pitchFamily="18" charset="0"/>
              </a:rPr>
              <a:t>infection</a:t>
            </a:r>
            <a:endParaRPr lang="en-MY" sz="2600" b="1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dirty="0">
                <a:cs typeface="Times New Roman" pitchFamily="18" charset="0"/>
              </a:rPr>
              <a:t> </a:t>
            </a:r>
            <a:r>
              <a:rPr lang="en-MY" sz="2600" dirty="0" smtClean="0">
                <a:cs typeface="Times New Roman" pitchFamily="18" charset="0"/>
              </a:rPr>
              <a:t>giving </a:t>
            </a:r>
            <a:r>
              <a:rPr lang="en-MY" sz="2600" b="1" dirty="0">
                <a:cs typeface="Times New Roman" pitchFamily="18" charset="0"/>
              </a:rPr>
              <a:t>rise 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water-born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</a:t>
            </a:r>
            <a:r>
              <a:rPr lang="en-MY" sz="2600" b="1" dirty="0"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food-borne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when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standards of hygiene and sanitation are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improved</a:t>
            </a:r>
            <a:r>
              <a:rPr lang="en-MY" sz="2600" dirty="0">
                <a:cs typeface="Times New Roman" pitchFamily="18" charset="0"/>
              </a:rPr>
              <a:t>, </a:t>
            </a:r>
          </a:p>
          <a:p>
            <a:r>
              <a:rPr lang="en-MY" sz="2600" b="1" dirty="0">
                <a:cs typeface="Times New Roman" pitchFamily="18" charset="0"/>
              </a:rPr>
              <a:t>           morbidity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may increase.?????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-155170" y="2489738"/>
            <a:ext cx="931772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        Incubation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Period  ( IP)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10-50 days </a:t>
            </a:r>
            <a:r>
              <a:rPr lang="en-MY" sz="2400" b="1" dirty="0">
                <a:cs typeface="Times New Roman" pitchFamily="18" charset="0"/>
              </a:rPr>
              <a:t>(usually 14-28 days}.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Length </a:t>
            </a:r>
            <a:r>
              <a:rPr lang="en-MY" sz="2600" b="1" dirty="0">
                <a:cs typeface="Times New Roman" pitchFamily="18" charset="0"/>
              </a:rPr>
              <a:t>of the IP is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proportional </a:t>
            </a:r>
            <a:r>
              <a:rPr lang="en-MY" sz="2600" b="1" dirty="0">
                <a:cs typeface="Times New Roman" pitchFamily="18" charset="0"/>
              </a:rPr>
              <a:t>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the dose </a:t>
            </a:r>
            <a:r>
              <a:rPr lang="en-MY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of the </a:t>
            </a:r>
            <a:r>
              <a:rPr lang="en-MY" sz="2600" b="1" dirty="0">
                <a:cs typeface="Times New Roman" pitchFamily="18" charset="0"/>
              </a:rPr>
              <a:t>virus ingested </a:t>
            </a:r>
          </a:p>
          <a:p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600" b="1" dirty="0" smtClean="0">
                <a:solidFill>
                  <a:srgbClr val="C00000"/>
                </a:solidFill>
                <a:cs typeface="Times New Roman" pitchFamily="18" charset="0"/>
              </a:rPr>
              <a:t>     Clinical </a:t>
            </a:r>
            <a:r>
              <a:rPr lang="en-MY" sz="2600" b="1" dirty="0">
                <a:solidFill>
                  <a:srgbClr val="C00000"/>
                </a:solidFill>
                <a:cs typeface="Times New Roman" pitchFamily="18" charset="0"/>
              </a:rPr>
              <a:t>Spectrum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600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onset of jaundic</a:t>
            </a:r>
            <a:r>
              <a:rPr lang="en-MY" sz="2600" b="1" dirty="0">
                <a:cs typeface="Times New Roman" pitchFamily="18" charset="0"/>
              </a:rPr>
              <a:t>e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cs typeface="Times New Roman" pitchFamily="18" charset="0"/>
              </a:rPr>
              <a:t>often preceded by as nausea, vomiting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600" b="1" dirty="0">
                <a:cs typeface="Times New Roman" pitchFamily="18" charset="0"/>
              </a:rPr>
              <a:t>            </a:t>
            </a:r>
            <a:r>
              <a:rPr lang="en-MY" sz="2600" b="1" dirty="0" smtClean="0">
                <a:cs typeface="Times New Roman" pitchFamily="18" charset="0"/>
              </a:rPr>
              <a:t>BUT</a:t>
            </a:r>
            <a:r>
              <a:rPr lang="en-MY" sz="2600" dirty="0" smtClean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anicteric</a:t>
            </a:r>
            <a:r>
              <a:rPr lang="en-MY" sz="2600" b="1" dirty="0">
                <a:cs typeface="Times New Roman" pitchFamily="18" charset="0"/>
              </a:rPr>
              <a:t> hepatitis 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more common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600" dirty="0">
                <a:cs typeface="Times New Roman" pitchFamily="18" charset="0"/>
              </a:rPr>
              <a:t>     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98 % </a:t>
            </a:r>
            <a:r>
              <a:rPr lang="en-MY" sz="2600" b="1" dirty="0">
                <a:cs typeface="Times New Roman" pitchFamily="18" charset="0"/>
              </a:rPr>
              <a:t>of HAV cases  resolves </a:t>
            </a:r>
            <a:r>
              <a:rPr lang="en-MY" sz="2400" b="1" dirty="0">
                <a:cs typeface="Times New Roman" pitchFamily="18" charset="0"/>
              </a:rPr>
              <a:t>completely</a:t>
            </a:r>
          </a:p>
        </p:txBody>
      </p:sp>
      <p:pic>
        <p:nvPicPr>
          <p:cNvPr id="22534" name="Picture 6" descr="HEPATITIS SYMPTOMS vector infographic template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081" y="-15081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1"/>
          <p:cNvSpPr>
            <a:spLocks noChangeArrowheads="1"/>
          </p:cNvSpPr>
          <p:nvPr/>
        </p:nvSpPr>
        <p:spPr bwMode="auto">
          <a:xfrm>
            <a:off x="291391" y="5935121"/>
            <a:ext cx="7480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outcome of infection with HAV is as shown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4288" y="6237312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49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AFC86F-A210-4714-BFFF-C5C9E1C746A9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27881"/>
              </p:ext>
            </p:extLst>
          </p:nvPr>
        </p:nvGraphicFramePr>
        <p:xfrm>
          <a:off x="250825" y="1895475"/>
          <a:ext cx="8785225" cy="29733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outcome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Child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Adult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 smtClean="0">
                          <a:effectLst/>
                        </a:rPr>
                        <a:t>Unapparent (</a:t>
                      </a:r>
                      <a:r>
                        <a:rPr lang="en-MY" sz="2800" b="1" dirty="0">
                          <a:effectLst/>
                        </a:rPr>
                        <a:t>subclinical infection)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80-95%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dirty="0">
                          <a:effectLst/>
                        </a:rPr>
                        <a:t>10-25%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Icteric disease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dirty="0">
                          <a:effectLst/>
                        </a:rPr>
                        <a:t>5-20%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75-90%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Complete recovery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Chronic disease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effectLst/>
                        </a:rPr>
                        <a:t>Mortality rate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dirty="0">
                          <a:effectLst/>
                        </a:rPr>
                        <a:t>0.1%</a:t>
                      </a:r>
                      <a:endParaRPr lang="en-MY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800" b="1" dirty="0">
                          <a:solidFill>
                            <a:srgbClr val="FF0000"/>
                          </a:solidFill>
                          <a:effectLst/>
                        </a:rPr>
                        <a:t>0.3-2.1%</a:t>
                      </a:r>
                      <a:endParaRPr lang="en-MY" sz="2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85" name="Rectangle 1"/>
          <p:cNvSpPr>
            <a:spLocks noChangeArrowheads="1"/>
          </p:cNvSpPr>
          <p:nvPr/>
        </p:nvSpPr>
        <p:spPr bwMode="auto">
          <a:xfrm>
            <a:off x="395288" y="1014413"/>
            <a:ext cx="5184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outcome of infection with HAV 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3586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03188"/>
            <a:ext cx="233997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1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908A469-4556-413D-8FFD-CDAC546DDB35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2225" y="455002"/>
            <a:ext cx="9144000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lphaLcParenBoth"/>
              <a:defRPr/>
            </a:pPr>
            <a:r>
              <a:rPr lang="en-MY" sz="2400" b="1" i="1" dirty="0">
                <a:solidFill>
                  <a:srgbClr val="FF0000"/>
                </a:solidFill>
                <a:cs typeface="Times New Roman" pitchFamily="18" charset="0"/>
              </a:rPr>
              <a:t>Faecal-Oral Route </a:t>
            </a:r>
            <a:r>
              <a:rPr lang="en-MY" sz="2400" b="1" i="1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This is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major </a:t>
            </a:r>
            <a:r>
              <a:rPr lang="en-MY" sz="2400" b="1" dirty="0">
                <a:cs typeface="Times New Roman" pitchFamily="18" charset="0"/>
              </a:rPr>
              <a:t>route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of transmission.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 may occur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DIRECT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(person-to-person</a:t>
            </a:r>
            <a:r>
              <a:rPr lang="en-MY" sz="2400" dirty="0">
                <a:cs typeface="Times New Roman" pitchFamily="18" charset="0"/>
              </a:rPr>
              <a:t>) </a:t>
            </a:r>
            <a:r>
              <a:rPr lang="en-MY" sz="2400" b="1" dirty="0">
                <a:cs typeface="Times New Roman" pitchFamily="18" charset="0"/>
              </a:rPr>
              <a:t>contact</a:t>
            </a:r>
            <a:r>
              <a:rPr lang="en-MY" sz="2400" dirty="0"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INDIRECTLY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by contaminated water, food or milk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MY" sz="2400" b="1" dirty="0">
              <a:cs typeface="Times New Roman" pitchFamily="18" charset="0"/>
            </a:endParaRPr>
          </a:p>
          <a:p>
            <a:pPr>
              <a:defRPr/>
            </a:pP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800" b="1" u="sng" dirty="0" smtClean="0">
                <a:solidFill>
                  <a:srgbClr val="FF0000"/>
                </a:solidFill>
                <a:cs typeface="Times New Roman" pitchFamily="18" charset="0"/>
              </a:rPr>
              <a:t>  in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developed </a:t>
            </a:r>
            <a:r>
              <a:rPr lang="en-MY" sz="2800" dirty="0">
                <a:cs typeface="Times New Roman" pitchFamily="18" charset="0"/>
              </a:rPr>
              <a:t>countries</a:t>
            </a:r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Water-borne</a:t>
            </a:r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transmission</a:t>
            </a:r>
            <a:r>
              <a:rPr lang="en-MY" sz="2800" b="1" dirty="0">
                <a:cs typeface="Times New Roman" pitchFamily="18" charset="0"/>
              </a:rPr>
              <a:t>,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not a major factor</a:t>
            </a:r>
            <a:r>
              <a:rPr lang="en-MY" sz="2800" b="1" dirty="0">
                <a:cs typeface="Times New Roman" pitchFamily="18" charset="0"/>
              </a:rPr>
              <a:t>, where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food-borne outbreaks </a:t>
            </a:r>
            <a:r>
              <a:rPr lang="en-MY" sz="2600" b="1" dirty="0">
                <a:cs typeface="Times New Roman" pitchFamily="18" charset="0"/>
              </a:rPr>
              <a:t>are becoming more frequent</a:t>
            </a:r>
            <a:r>
              <a:rPr lang="en-MY" sz="2400" dirty="0">
                <a:cs typeface="Times New Roman" pitchFamily="18" charset="0"/>
              </a:rPr>
              <a:t>. </a:t>
            </a:r>
            <a:r>
              <a:rPr lang="en-MY" sz="2000" i="1" dirty="0">
                <a:cs typeface="Times New Roman" pitchFamily="18" charset="0"/>
              </a:rPr>
              <a:t>For example</a:t>
            </a:r>
            <a:r>
              <a:rPr lang="en-MY" sz="2000" b="1" i="1" dirty="0">
                <a:cs typeface="Times New Roman" pitchFamily="18" charset="0"/>
              </a:rPr>
              <a:t>, </a:t>
            </a:r>
            <a:r>
              <a:rPr lang="en-MY" sz="2000" b="1" i="1" dirty="0">
                <a:solidFill>
                  <a:srgbClr val="0070C0"/>
                </a:solidFill>
                <a:cs typeface="Times New Roman" pitchFamily="18" charset="0"/>
              </a:rPr>
              <a:t>consumption of salads and vegetables, and </a:t>
            </a:r>
            <a:r>
              <a:rPr lang="en-MY" sz="2000" b="1" i="1" dirty="0" smtClean="0">
                <a:solidFill>
                  <a:srgbClr val="0070C0"/>
                </a:solidFill>
                <a:cs typeface="Times New Roman" pitchFamily="18" charset="0"/>
              </a:rPr>
              <a:t>of raw </a:t>
            </a:r>
            <a:r>
              <a:rPr lang="en-MY" sz="2000" b="1" i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000" b="1" i="1" dirty="0">
                <a:solidFill>
                  <a:srgbClr val="FF0000"/>
                </a:solidFill>
                <a:cs typeface="Times New Roman" pitchFamily="18" charset="0"/>
              </a:rPr>
              <a:t>inadequately cooked shellfish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and </a:t>
            </a:r>
            <a:r>
              <a:rPr lang="en-MY" sz="2000" b="1" i="1" dirty="0" smtClean="0">
                <a:solidFill>
                  <a:srgbClr val="0070C0"/>
                </a:solidFill>
                <a:cs typeface="Times New Roman" pitchFamily="18" charset="0"/>
              </a:rPr>
              <a:t>oysters </a:t>
            </a:r>
            <a:r>
              <a:rPr lang="en-MY" sz="2000" b="1" i="1" dirty="0">
                <a:solidFill>
                  <a:srgbClr val="0070C0"/>
                </a:solidFill>
                <a:cs typeface="Times New Roman" pitchFamily="18" charset="0"/>
              </a:rPr>
              <a:t>cultivated in </a:t>
            </a:r>
            <a:r>
              <a:rPr lang="en-MY" sz="2000" b="1" i="1" dirty="0" smtClean="0">
                <a:solidFill>
                  <a:srgbClr val="0070C0"/>
                </a:solidFill>
                <a:cs typeface="Times New Roman" pitchFamily="18" charset="0"/>
              </a:rPr>
              <a:t>sewage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p</a:t>
            </a:r>
            <a:r>
              <a:rPr lang="en-MY" sz="2400" b="1" dirty="0" smtClean="0">
                <a:cs typeface="Times New Roman" pitchFamily="18" charset="0"/>
              </a:rPr>
              <a:t>olluted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water is associated with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epidemic outbreaks </a:t>
            </a:r>
            <a:r>
              <a:rPr lang="en-MY" sz="2500" b="1" dirty="0">
                <a:cs typeface="Times New Roman" pitchFamily="18" charset="0"/>
              </a:rPr>
              <a:t>of hepatitis A. </a:t>
            </a:r>
            <a:r>
              <a:rPr lang="en-MY" sz="2500" b="1" dirty="0" smtClean="0">
                <a:solidFill>
                  <a:srgbClr val="FF0000"/>
                </a:solidFill>
                <a:cs typeface="Times New Roman" pitchFamily="18" charset="0"/>
              </a:rPr>
              <a:t>?????</a:t>
            </a:r>
            <a:endParaRPr lang="en-MY" sz="25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2168149" y="44624"/>
            <a:ext cx="4492083" cy="52322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Modes Of Transmission</a:t>
            </a:r>
          </a:p>
        </p:txBody>
      </p:sp>
      <p:pic>
        <p:nvPicPr>
          <p:cNvPr id="24581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35696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33338" y="4437919"/>
            <a:ext cx="8653462" cy="954107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Food handlers </a:t>
            </a:r>
            <a:r>
              <a:rPr lang="en-MY" sz="2800" dirty="0">
                <a:cs typeface="Times New Roman" pitchFamily="18" charset="0"/>
              </a:rPr>
              <a:t>are </a:t>
            </a:r>
            <a:r>
              <a:rPr lang="en-MY" sz="2800" b="1" dirty="0">
                <a:cs typeface="Times New Roman" pitchFamily="18" charset="0"/>
              </a:rPr>
              <a:t>critical role in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common-source </a:t>
            </a:r>
            <a:r>
              <a:rPr lang="en-MY" sz="2800" b="1" dirty="0" smtClean="0">
                <a:cs typeface="Times New Roman" pitchFamily="18" charset="0"/>
              </a:rPr>
              <a:t>food-borne </a:t>
            </a:r>
            <a:r>
              <a:rPr lang="en-MY" sz="2800" dirty="0">
                <a:cs typeface="Times New Roman" pitchFamily="18" charset="0"/>
              </a:rPr>
              <a:t>HAV transmission.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3338" y="5366556"/>
            <a:ext cx="90432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Children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play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an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important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role in HAV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transmission ????</a:t>
            </a:r>
          </a:p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cs typeface="Times New Roman" pitchFamily="18" charset="0"/>
              </a:rPr>
              <a:t>as they generally have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asymptomatic or unrecognized illness</a:t>
            </a:r>
          </a:p>
        </p:txBody>
      </p:sp>
    </p:spTree>
    <p:extLst>
      <p:ext uri="{BB962C8B-B14F-4D97-AF65-F5344CB8AC3E}">
        <p14:creationId xmlns:p14="http://schemas.microsoft.com/office/powerpoint/2010/main" val="25963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A953542-CC68-4C4B-93C5-C22239449F2E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800" b="1" dirty="0">
                <a:cs typeface="Times New Roman" pitchFamily="18" charset="0"/>
              </a:rPr>
              <a:t>}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Parenteral Route</a:t>
            </a:r>
            <a:r>
              <a:rPr lang="en-MY" sz="2600" i="1" dirty="0"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i="1" dirty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HAV </a:t>
            </a:r>
            <a:r>
              <a:rPr lang="en-MY" sz="2400" dirty="0">
                <a:solidFill>
                  <a:srgbClr val="000000"/>
                </a:solidFill>
                <a:cs typeface="Times New Roman" pitchFamily="18" charset="0"/>
              </a:rPr>
              <a:t>very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is rarely</a:t>
            </a:r>
            <a:r>
              <a:rPr lang="en-MY" sz="2400" dirty="0">
                <a:cs typeface="Times New Roman" pitchFamily="18" charset="0"/>
              </a:rPr>
              <a:t>, (i.e. by blood and blood products or </a:t>
            </a:r>
            <a:endParaRPr lang="en-MY" sz="2400" dirty="0" smtClean="0">
              <a:cs typeface="Times New Roman" pitchFamily="18" charset="0"/>
            </a:endParaRPr>
          </a:p>
          <a:p>
            <a:pPr algn="just"/>
            <a:r>
              <a:rPr lang="en-MY" sz="2400" dirty="0" smtClean="0">
                <a:cs typeface="Times New Roman" pitchFamily="18" charset="0"/>
              </a:rPr>
              <a:t>by skin penetration through contaminated needles.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This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may occur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during the stage of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viraemia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400" b="1" dirty="0">
                <a:cs typeface="Times New Roman" pitchFamily="18" charset="0"/>
              </a:rPr>
              <a:t>Health care personnel </a:t>
            </a:r>
            <a:r>
              <a:rPr lang="en-MY" sz="2400" dirty="0">
                <a:cs typeface="Times New Roman" pitchFamily="18" charset="0"/>
              </a:rPr>
              <a:t>do not have an increased prevalence</a:t>
            </a:r>
          </a:p>
          <a:p>
            <a:pPr algn="just"/>
            <a:r>
              <a:rPr lang="en-MY" sz="2400" dirty="0">
                <a:cs typeface="Times New Roman" pitchFamily="18" charset="0"/>
              </a:rPr>
              <a:t> of </a:t>
            </a:r>
            <a:r>
              <a:rPr lang="en-MY" sz="2400" b="1" dirty="0">
                <a:cs typeface="Times New Roman" pitchFamily="18" charset="0"/>
              </a:rPr>
              <a:t>HAV infection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nosocomial </a:t>
            </a:r>
            <a:r>
              <a:rPr lang="en-MY" sz="2400" b="1" dirty="0">
                <a:cs typeface="Times New Roman" pitchFamily="18" charset="0"/>
              </a:rPr>
              <a:t>HAV transmission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is rare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algn="just"/>
            <a:r>
              <a:rPr lang="en-MY" sz="2800" b="1" dirty="0">
                <a:cs typeface="Times New Roman" pitchFamily="18" charset="0"/>
              </a:rPr>
              <a:t>(c}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Sexual Transmission</a:t>
            </a:r>
            <a:r>
              <a:rPr lang="en-MY" sz="2400" i="1" dirty="0">
                <a:cs typeface="Times New Roman" pitchFamily="18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mainly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may occur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among homosexual men because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oral-anal contact.</a:t>
            </a:r>
            <a:endParaRPr lang="en-MY" sz="2200" b="1" dirty="0">
              <a:latin typeface="Garamond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15816" y="3216909"/>
            <a:ext cx="1526787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857" y="3607263"/>
            <a:ext cx="86099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HA cases clinically are not distinguishable from other types of acute viral hepatitis.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abnormal liver function tests, such as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serum alanine amino </a:t>
            </a:r>
            <a:r>
              <a:rPr lang="en-MY" sz="2600" b="1" dirty="0" err="1">
                <a:cs typeface="Times New Roman" pitchFamily="18" charset="0"/>
              </a:rPr>
              <a:t>transferase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(ALT)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bilirubin,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Anti-HAV </a:t>
            </a:r>
            <a:r>
              <a:rPr lang="en-MY" sz="2600" b="1" dirty="0">
                <a:cs typeface="Times New Roman" pitchFamily="18" charset="0"/>
              </a:rPr>
              <a:t>appears in the </a:t>
            </a:r>
            <a:r>
              <a:rPr lang="en-MY" sz="2600" b="1" dirty="0" err="1">
                <a:solidFill>
                  <a:srgbClr val="0070C0"/>
                </a:solidFill>
                <a:cs typeface="Times New Roman" pitchFamily="18" charset="0"/>
              </a:rPr>
              <a:t>lgM</a:t>
            </a:r>
            <a:r>
              <a:rPr lang="en-MY" sz="2600" b="1" dirty="0">
                <a:cs typeface="Times New Roman" pitchFamily="18" charset="0"/>
              </a:rPr>
              <a:t> fraction during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acute phase</a:t>
            </a:r>
            <a:r>
              <a:rPr lang="en-MY" sz="26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peaking </a:t>
            </a:r>
            <a:r>
              <a:rPr lang="en-MY" sz="2600" b="1" dirty="0">
                <a:cs typeface="Times New Roman" pitchFamily="18" charset="0"/>
              </a:rPr>
              <a:t>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2 weeks after </a:t>
            </a:r>
            <a:r>
              <a:rPr lang="en-MY" sz="2600" b="1" dirty="0">
                <a:cs typeface="Times New Roman" pitchFamily="18" charset="0"/>
              </a:rPr>
              <a:t>elevation of liver enzymes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MY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116973" y="6398154"/>
            <a:ext cx="216973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>
                <a:cs typeface="Segoe UI Semilight" panose="020B0402040204020203" pitchFamily="34" charset="0"/>
              </a:rPr>
              <a:t>Anti-HAV </a:t>
            </a:r>
            <a:r>
              <a:rPr lang="en-MY" b="1">
                <a:cs typeface="Segoe UI Semilight" panose="020B0402040204020203" pitchFamily="34" charset="0"/>
              </a:rPr>
              <a:t>lgM</a:t>
            </a:r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397" y="4040184"/>
            <a:ext cx="167263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8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D2EB35-8837-4257-8E9D-4967DF94E382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0" y="438210"/>
            <a:ext cx="91440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dirty="0" smtClean="0">
                <a:cs typeface="Segoe UI Semilight" panose="020B0402040204020203" pitchFamily="34" charset="0"/>
              </a:rPr>
              <a:t>Anti-HAV </a:t>
            </a:r>
            <a:r>
              <a:rPr lang="en-MY" sz="2800" b="1" dirty="0" err="1">
                <a:cs typeface="Segoe UI Semilight" panose="020B0402040204020203" pitchFamily="34" charset="0"/>
              </a:rPr>
              <a:t>lgM</a:t>
            </a:r>
            <a:r>
              <a:rPr lang="en-MY" sz="2800" b="1" dirty="0">
                <a:cs typeface="Segoe UI Semilight" panose="020B0402040204020203" pitchFamily="34" charset="0"/>
              </a:rPr>
              <a:t> </a:t>
            </a:r>
            <a:r>
              <a:rPr lang="en-MY" sz="2800" dirty="0">
                <a:cs typeface="Segoe UI Semilight" panose="020B0402040204020203" pitchFamily="34" charset="0"/>
              </a:rPr>
              <a:t>usually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declines</a:t>
            </a:r>
            <a:r>
              <a:rPr lang="en-MY" sz="2800" b="1" dirty="0">
                <a:cs typeface="Segoe UI Semilight" panose="020B0402040204020203" pitchFamily="34" charset="0"/>
              </a:rPr>
              <a:t> to non-detectable levels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within</a:t>
            </a:r>
            <a:r>
              <a:rPr lang="en-MY" sz="2800" b="1" dirty="0" smtClean="0">
                <a:cs typeface="Segoe UI Semilight" panose="020B0402040204020203" pitchFamily="34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3-6 months</a:t>
            </a:r>
            <a:r>
              <a:rPr lang="en-MY" sz="2800" dirty="0">
                <a:cs typeface="Segoe UI Semilight" panose="020B0402040204020203" pitchFamily="34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dirty="0">
                <a:cs typeface="Segoe UI Semilight" panose="020B0402040204020203" pitchFamily="34" charset="0"/>
              </a:rPr>
              <a:t> Anti-HAV </a:t>
            </a:r>
            <a:r>
              <a:rPr lang="en-MY" sz="2800" b="1" dirty="0" err="1">
                <a:cs typeface="Segoe UI Semilight" panose="020B0402040204020203" pitchFamily="34" charset="0"/>
              </a:rPr>
              <a:t>lgG</a:t>
            </a:r>
            <a:r>
              <a:rPr lang="en-MY" sz="2800" dirty="0">
                <a:cs typeface="Segoe UI Semilight" panose="020B0402040204020203" pitchFamily="34" charset="0"/>
              </a:rPr>
              <a:t> appears</a:t>
            </a:r>
            <a:r>
              <a:rPr lang="en-MY" sz="2800" b="1" dirty="0">
                <a:cs typeface="Segoe UI Semilight" panose="020B0402040204020203" pitchFamily="34" charset="0"/>
              </a:rPr>
              <a:t> soon after </a:t>
            </a:r>
            <a:r>
              <a:rPr lang="en-MY" sz="2800" dirty="0">
                <a:cs typeface="Segoe UI Semilight" panose="020B0402040204020203" pitchFamily="34" charset="0"/>
              </a:rPr>
              <a:t>the </a:t>
            </a:r>
            <a:r>
              <a:rPr lang="en-MY" sz="2800" b="1" dirty="0">
                <a:cs typeface="Segoe UI Semilight" panose="020B0402040204020203" pitchFamily="34" charset="0"/>
              </a:rPr>
              <a:t>onset </a:t>
            </a:r>
            <a:r>
              <a:rPr lang="en-MY" sz="2800" dirty="0">
                <a:cs typeface="Segoe UI Semilight" panose="020B0402040204020203" pitchFamily="34" charset="0"/>
              </a:rPr>
              <a:t>of disease </a:t>
            </a:r>
            <a:r>
              <a:rPr lang="en-MY" sz="2800" dirty="0" smtClean="0">
                <a:cs typeface="Segoe UI Semilight" panose="020B0402040204020203" pitchFamily="34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dirty="0" smtClean="0">
                <a:cs typeface="Segoe UI Semilight" panose="020B0402040204020203" pitchFamily="34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cs typeface="Segoe UI Semilight" panose="020B0402040204020203" pitchFamily="34" charset="0"/>
              </a:rPr>
              <a:t>persists for decades</a:t>
            </a:r>
            <a:r>
              <a:rPr lang="en-MY" sz="2800" dirty="0">
                <a:cs typeface="Segoe UI Semilight" panose="020B0402040204020203" pitchFamily="34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>
                <a:cs typeface="Segoe UI Semilight" panose="020B0402040204020203" pitchFamily="34" charset="0"/>
              </a:rPr>
              <a:t> Thus,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detection of </a:t>
            </a:r>
            <a:r>
              <a:rPr lang="en-MY" sz="2800" b="1" dirty="0" err="1">
                <a:solidFill>
                  <a:srgbClr val="FF0000"/>
                </a:solidFill>
                <a:cs typeface="Segoe UI Semilight" panose="020B0402040204020203" pitchFamily="34" charset="0"/>
              </a:rPr>
              <a:t>lgM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-specific </a:t>
            </a:r>
            <a:r>
              <a:rPr lang="en-MY" sz="2800" dirty="0">
                <a:cs typeface="Segoe UI Semilight" panose="020B0402040204020203" pitchFamily="34" charset="0"/>
              </a:rPr>
              <a:t>anti-HAV in the </a:t>
            </a:r>
            <a:r>
              <a:rPr lang="en-MY" sz="2800" b="1" dirty="0">
                <a:cs typeface="Segoe UI Semilight" panose="020B0402040204020203" pitchFamily="34" charset="0"/>
              </a:rPr>
              <a:t>blood of an </a:t>
            </a:r>
            <a:r>
              <a:rPr lang="en-MY" sz="2800" b="1" dirty="0">
                <a:solidFill>
                  <a:srgbClr val="002060"/>
                </a:solidFill>
                <a:cs typeface="Segoe UI Semilight" panose="020B0402040204020203" pitchFamily="34" charset="0"/>
              </a:rPr>
              <a:t>acutely infected </a:t>
            </a:r>
            <a:r>
              <a:rPr lang="en-MY" sz="2800" b="1" dirty="0">
                <a:cs typeface="Segoe UI Semilight" panose="020B0402040204020203" pitchFamily="34" charset="0"/>
              </a:rPr>
              <a:t>patient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confirms the diagnosis of </a:t>
            </a:r>
            <a:r>
              <a:rPr lang="en-MY" sz="28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HAV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Segoe UI Semilight" panose="020B0402040204020203" pitchFamily="34" charset="0"/>
              </a:rPr>
              <a:t>Demonstration</a:t>
            </a:r>
            <a:r>
              <a:rPr lang="en-MY" sz="2800" b="1" dirty="0" smtClean="0">
                <a:cs typeface="Segoe UI Semilight" panose="020B0402040204020203" pitchFamily="34" charset="0"/>
              </a:rPr>
              <a:t> </a:t>
            </a:r>
            <a:r>
              <a:rPr lang="en-MY" sz="2800" b="1" dirty="0">
                <a:cs typeface="Segoe UI Semilight" panose="020B0402040204020203" pitchFamily="34" charset="0"/>
              </a:rPr>
              <a:t>of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HAV particles </a:t>
            </a:r>
            <a:r>
              <a:rPr lang="en-MY" sz="2800" b="1" dirty="0">
                <a:cs typeface="Segoe UI Semilight" panose="020B0402040204020203" pitchFamily="34" charset="0"/>
              </a:rPr>
              <a:t>or </a:t>
            </a:r>
            <a:r>
              <a:rPr lang="en-MY" sz="2800" dirty="0">
                <a:solidFill>
                  <a:prstClr val="black"/>
                </a:solidFill>
                <a:cs typeface="Segoe UI Semilight" panose="020B0402040204020203" pitchFamily="34" charset="0"/>
              </a:rPr>
              <a:t>HAV antigens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specific </a:t>
            </a:r>
            <a:r>
              <a:rPr lang="en-MY" sz="28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viral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antigens  </a:t>
            </a:r>
            <a:r>
              <a:rPr lang="en-MY" sz="2800" b="1" dirty="0">
                <a:cs typeface="Segoe UI Semilight" panose="020B0402040204020203" pitchFamily="34" charset="0"/>
              </a:rPr>
              <a:t>in the faeces, bile and blood.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dirty="0">
                <a:cs typeface="Segoe UI Semilight" panose="020B0402040204020203" pitchFamily="34" charset="0"/>
              </a:rPr>
              <a:t> </a:t>
            </a:r>
            <a:r>
              <a:rPr lang="en-MY" sz="2800" b="1" dirty="0">
                <a:cs typeface="Segoe UI Semilight" panose="020B0402040204020203" pitchFamily="34" charset="0"/>
              </a:rPr>
              <a:t>HAV is detected in th</a:t>
            </a:r>
            <a:r>
              <a:rPr lang="en-MY" sz="2800" b="1" dirty="0">
                <a:solidFill>
                  <a:srgbClr val="9900FF"/>
                </a:solidFill>
                <a:cs typeface="Segoe UI Semilight" panose="020B0402040204020203" pitchFamily="34" charset="0"/>
              </a:rPr>
              <a:t>e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stool</a:t>
            </a:r>
            <a:r>
              <a:rPr lang="en-MY" sz="2800" b="1" dirty="0">
                <a:cs typeface="Segoe UI Semilight" panose="020B0402040204020203" pitchFamily="34" charset="0"/>
              </a:rPr>
              <a:t> from about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Segoe UI Semilight" panose="020B0402040204020203" pitchFamily="34" charset="0"/>
              </a:rPr>
              <a:t>2 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weeks prior </a:t>
            </a:r>
            <a:r>
              <a:rPr lang="en-MY" sz="2600" dirty="0">
                <a:cs typeface="Segoe UI Semilight" panose="020B0402040204020203" pitchFamily="34" charset="0"/>
              </a:rPr>
              <a:t>to the </a:t>
            </a:r>
            <a:r>
              <a:rPr lang="en-MY" sz="2600" b="1" dirty="0">
                <a:cs typeface="Segoe UI Semilight" panose="020B0402040204020203" pitchFamily="34" charset="0"/>
              </a:rPr>
              <a:t>onset of jaundice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, up to 2 weeks </a:t>
            </a:r>
            <a:r>
              <a:rPr lang="en-MY" sz="2800" b="1" dirty="0">
                <a:cs typeface="Segoe UI Semilight" panose="020B0402040204020203" pitchFamily="34" charset="0"/>
              </a:rPr>
              <a:t>after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MY" sz="2800" b="1" dirty="0">
              <a:solidFill>
                <a:srgbClr val="FF0000"/>
              </a:solidFill>
              <a:cs typeface="Segoe UI Semilight" panose="020B0402040204020203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7030A0"/>
                </a:solidFill>
                <a:cs typeface="Segoe UI Semilight" panose="020B0402040204020203" pitchFamily="34" charset="0"/>
              </a:rPr>
              <a:t>Additional</a:t>
            </a:r>
            <a:r>
              <a:rPr lang="en-MY" sz="2800" b="1" dirty="0">
                <a:cs typeface="Segoe UI Semilight" panose="020B0402040204020203" pitchFamily="34" charset="0"/>
              </a:rPr>
              <a:t> tests include reverse transcriptase polymerase chain reaction (</a:t>
            </a:r>
            <a:r>
              <a:rPr lang="en-MY" sz="2800" b="1" dirty="0">
                <a:solidFill>
                  <a:srgbClr val="FF0000"/>
                </a:solidFill>
                <a:cs typeface="Segoe UI Semilight" panose="020B0402040204020203" pitchFamily="34" charset="0"/>
              </a:rPr>
              <a:t>RT-PCR) </a:t>
            </a:r>
            <a:r>
              <a:rPr lang="en-MY" sz="2800" b="1" dirty="0">
                <a:cs typeface="Segoe UI Semilight" panose="020B0402040204020203" pitchFamily="34" charset="0"/>
              </a:rPr>
              <a:t>to detect the hepatitis A virus RNA, and may require specialised laboratory </a:t>
            </a:r>
            <a:r>
              <a:rPr lang="en-MY" sz="2800" b="1" dirty="0" smtClean="0">
                <a:cs typeface="Segoe UI Semilight" panose="020B0402040204020203" pitchFamily="34" charset="0"/>
              </a:rPr>
              <a:t>facilities</a:t>
            </a:r>
            <a:endParaRPr lang="en-MY" sz="2800" b="1" dirty="0">
              <a:cs typeface="Segoe UI Semilight" panose="020B0402040204020203" pitchFamily="34" charset="0"/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5364088" y="19050"/>
            <a:ext cx="2216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0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..Diagnosis</a:t>
            </a:r>
            <a:endParaRPr lang="en-MY" sz="20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70825" y="64150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19" y="3500587"/>
            <a:ext cx="122413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1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D6BE3FD-00D8-4DA1-A308-591D825E19E4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19150"/>
            <a:ext cx="8785225" cy="563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5100" y="82550"/>
            <a:ext cx="8799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The clinical, virologic and serological events following exposure to HAV are </a:t>
            </a:r>
          </a:p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as shown in Fig. 1. </a:t>
            </a:r>
          </a:p>
        </p:txBody>
      </p:sp>
      <p:pic>
        <p:nvPicPr>
          <p:cNvPr id="2867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2525"/>
            <a:ext cx="18351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6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8D84758-6933-45DC-ABB6-34514FB2A088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-12540" y="506413"/>
            <a:ext cx="926506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I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en-MY" sz="2600" b="1" i="1" dirty="0">
                <a:solidFill>
                  <a:srgbClr val="FF0000"/>
                </a:solidFill>
                <a:cs typeface="Times New Roman" pitchFamily="18" charset="0"/>
              </a:rPr>
              <a:t>Control of Reservoir</a:t>
            </a:r>
          </a:p>
          <a:p>
            <a:pPr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  </a:t>
            </a:r>
            <a:r>
              <a:rPr lang="en-MY" sz="2600" b="1" dirty="0">
                <a:cs typeface="Times New Roman" pitchFamily="18" charset="0"/>
              </a:rPr>
              <a:t>Control of reservoir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DIFFICULT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because of the following </a:t>
            </a:r>
          </a:p>
          <a:p>
            <a:pPr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  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a)</a:t>
            </a:r>
            <a:r>
              <a:rPr lang="en-MY" sz="2600" b="1" dirty="0">
                <a:cs typeface="Times New Roman" pitchFamily="18" charset="0"/>
              </a:rPr>
              <a:t>faecal shedding of the virus is at its </a:t>
            </a:r>
            <a:r>
              <a:rPr lang="en-MY" sz="26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height during th</a:t>
            </a:r>
            <a:r>
              <a:rPr lang="en-MY" sz="2600" b="1" dirty="0">
                <a:cs typeface="Times New Roman" pitchFamily="18" charset="0"/>
              </a:rPr>
              <a:t>e 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                 incubation period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early phase </a:t>
            </a:r>
            <a:r>
              <a:rPr lang="en-MY" sz="2600" b="1" dirty="0">
                <a:cs typeface="Times New Roman" pitchFamily="18" charset="0"/>
              </a:rPr>
              <a:t>of illness</a:t>
            </a:r>
          </a:p>
          <a:p>
            <a:pPr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     (b) </a:t>
            </a:r>
            <a:r>
              <a:rPr lang="en-MY" sz="2600" b="1" dirty="0">
                <a:cs typeface="Times New Roman" pitchFamily="18" charset="0"/>
              </a:rPr>
              <a:t>the occurrence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large</a:t>
            </a:r>
            <a:r>
              <a:rPr lang="en-MY" sz="2600" b="1" dirty="0">
                <a:cs typeface="Times New Roman" pitchFamily="18" charset="0"/>
              </a:rPr>
              <a:t> number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subclinical cases </a:t>
            </a:r>
          </a:p>
          <a:p>
            <a:pPr>
              <a:defRPr/>
            </a:pPr>
            <a:r>
              <a:rPr lang="en-MY" sz="2600" b="1" dirty="0">
                <a:cs typeface="Times New Roman" pitchFamily="18" charset="0"/>
              </a:rPr>
              <a:t>    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(c) </a:t>
            </a:r>
            <a:r>
              <a:rPr lang="en-MY" sz="2600" b="1" dirty="0">
                <a:cs typeface="Times New Roman" pitchFamily="18" charset="0"/>
              </a:rPr>
              <a:t>absence of specific treatment, and </a:t>
            </a:r>
          </a:p>
          <a:p>
            <a:pPr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d) </a:t>
            </a:r>
            <a:r>
              <a:rPr lang="en-MY" sz="2600" b="1" dirty="0">
                <a:cs typeface="Times New Roman" pitchFamily="18" charset="0"/>
              </a:rPr>
              <a:t>low socio-economic profile of the population usually involved</a:t>
            </a:r>
            <a:r>
              <a:rPr lang="en-MY" sz="2600" b="1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600" b="1" dirty="0" smtClean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Strict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isolation </a:t>
            </a:r>
            <a:r>
              <a:rPr lang="en-MY" sz="2600" b="1" dirty="0">
                <a:cs typeface="Times New Roman" pitchFamily="18" charset="0"/>
              </a:rPr>
              <a:t>of cases is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not a useful </a:t>
            </a:r>
            <a:r>
              <a:rPr lang="en-MY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control measure </a:t>
            </a:r>
            <a:r>
              <a:rPr lang="en-MY" sz="2600" b="1" dirty="0">
                <a:cs typeface="Times New Roman" pitchFamily="18" charset="0"/>
              </a:rPr>
              <a:t>because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(a)&amp;{b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However, attention should be paid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to the usual control measures </a:t>
            </a:r>
            <a:r>
              <a:rPr lang="en-MY" sz="2600" b="1" dirty="0">
                <a:cs typeface="Times New Roman" pitchFamily="18" charset="0"/>
              </a:rPr>
              <a:t>such as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notification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, complete bed rest </a:t>
            </a:r>
            <a:r>
              <a:rPr lang="en-MY" sz="2600" b="1" dirty="0"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disinfection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 of faeces and fomites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pPr algn="ctr">
              <a:defRPr/>
            </a:pPr>
            <a:r>
              <a:rPr lang="en-MY" sz="2600" b="1" dirty="0">
                <a:solidFill>
                  <a:srgbClr val="464646"/>
                </a:solidFill>
                <a:cs typeface="Times New Roman" pitchFamily="18" charset="0"/>
              </a:rPr>
              <a:t>The use of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0.5 %sodium hypochlorite </a:t>
            </a:r>
            <a:r>
              <a:rPr lang="en-MY" sz="2600" b="1" dirty="0">
                <a:solidFill>
                  <a:srgbClr val="464646"/>
                </a:solidFill>
                <a:cs typeface="Times New Roman" pitchFamily="18" charset="0"/>
              </a:rPr>
              <a:t>has been strongly recommended an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effective disinfectant</a:t>
            </a:r>
            <a:endParaRPr lang="en-MY" sz="26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1547813" y="44450"/>
            <a:ext cx="5472459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PREVENTION AND CONTAINMENT</a:t>
            </a:r>
          </a:p>
        </p:txBody>
      </p:sp>
      <p:pic>
        <p:nvPicPr>
          <p:cNvPr id="29701" name="Picture 7" descr="Vector illustration of World Hepatitis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450"/>
            <a:ext cx="14366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C8AF10-63CA-489C-A389-3E6CC0A86EE6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827584" y="2750408"/>
            <a:ext cx="5670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800" dirty="0"/>
              <a:t>Viral </a:t>
            </a:r>
            <a:r>
              <a:rPr lang="en-MY" sz="4800" dirty="0" smtClean="0"/>
              <a:t>Hepatitis </a:t>
            </a: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-49213"/>
            <a:ext cx="428625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15616" y="4653136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792" y="5904260"/>
            <a:ext cx="2880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000" b="1" dirty="0" smtClean="0">
                <a:solidFill>
                  <a:schemeClr val="tx2"/>
                </a:solidFill>
              </a:rPr>
              <a:t>13</a:t>
            </a:r>
            <a:r>
              <a:rPr lang="en-MY" sz="2000" b="1" baseline="30000" dirty="0" smtClean="0">
                <a:solidFill>
                  <a:schemeClr val="tx2"/>
                </a:solidFill>
              </a:rPr>
              <a:t>th</a:t>
            </a:r>
            <a:r>
              <a:rPr lang="en-MY" sz="2000" b="1" dirty="0" smtClean="0">
                <a:solidFill>
                  <a:schemeClr val="tx2"/>
                </a:solidFill>
              </a:rPr>
              <a:t> </a:t>
            </a:r>
            <a:r>
              <a:rPr lang="en-MY" dirty="0" smtClean="0"/>
              <a:t>December</a:t>
            </a:r>
            <a:r>
              <a:rPr lang="en-MY" sz="2000" b="1" dirty="0" smtClean="0">
                <a:solidFill>
                  <a:schemeClr val="tx2"/>
                </a:solidFill>
              </a:rPr>
              <a:t>2023</a:t>
            </a:r>
            <a:endParaRPr lang="en-MY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2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A3A7004-B406-4340-BA8F-057D2006325A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-3467" y="86916"/>
            <a:ext cx="9058865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II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800" b="1" i="1" dirty="0">
                <a:solidFill>
                  <a:srgbClr val="C00000"/>
                </a:solidFill>
                <a:cs typeface="Times New Roman" pitchFamily="18" charset="0"/>
              </a:rPr>
              <a:t>Control of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Transmission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</a:t>
            </a:r>
            <a:r>
              <a:rPr lang="en-MY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best means of reducing the spread of infection is by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promoting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personal </a:t>
            </a:r>
            <a:r>
              <a:rPr lang="en-MY" sz="2800" b="1" dirty="0"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community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hygiene</a:t>
            </a:r>
            <a:r>
              <a:rPr lang="en-MY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800" dirty="0">
                <a:cs typeface="Times New Roman" pitchFamily="18" charset="0"/>
              </a:rPr>
              <a:t> e.g</a:t>
            </a:r>
            <a:r>
              <a:rPr lang="en-MY" sz="2800" i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en-MY" sz="2800" b="1" i="1" dirty="0">
                <a:solidFill>
                  <a:schemeClr val="accent1"/>
                </a:solidFill>
                <a:cs typeface="Times New Roman" pitchFamily="18" charset="0"/>
              </a:rPr>
              <a:t>hand washing before eating and after toilet</a:t>
            </a:r>
            <a:r>
              <a:rPr lang="en-MY" sz="2800" dirty="0">
                <a:cs typeface="Times New Roman" pitchFamily="18" charset="0"/>
              </a:rPr>
              <a:t>;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Sanitary disposal of excreta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Prevent H2O, food &amp; milk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contamination</a:t>
            </a:r>
            <a:r>
              <a:rPr lang="en-MY" sz="28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purification of community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water</a:t>
            </a:r>
            <a:r>
              <a:rPr lang="en-MY" sz="28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with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adequate chlorination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1mg/L of free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residual </a:t>
            </a:r>
            <a:r>
              <a:rPr lang="en-MY" sz="2800" dirty="0" smtClean="0">
                <a:solidFill>
                  <a:srgbClr val="000000"/>
                </a:solidFill>
                <a:cs typeface="Times New Roman" pitchFamily="18" charset="0"/>
              </a:rPr>
              <a:t>chlorine</a:t>
            </a:r>
          </a:p>
          <a:p>
            <a:pPr>
              <a:lnSpc>
                <a:spcPct val="150000"/>
              </a:lnSpc>
              <a:defRPr/>
            </a:pPr>
            <a:r>
              <a:rPr lang="en-MY" sz="2800" dirty="0" smtClean="0">
                <a:solidFill>
                  <a:srgbClr val="000000"/>
                </a:solidFill>
                <a:cs typeface="Times New Roman" pitchFamily="18" charset="0"/>
              </a:rPr>
              <a:t>can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cause distraction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of the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virus in 30 minutes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at </a:t>
            </a:r>
            <a:r>
              <a:rPr lang="en-MY" sz="2800" dirty="0" err="1">
                <a:solidFill>
                  <a:srgbClr val="000000"/>
                </a:solidFill>
                <a:cs typeface="Times New Roman" pitchFamily="18" charset="0"/>
              </a:rPr>
              <a:t>Ph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≤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8.5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boiling water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is 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recommended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during epidemic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. Proper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autoclaving of  needles syringes other equipment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676455" y="63504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5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88640"/>
            <a:ext cx="914501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III . </a:t>
            </a:r>
            <a:r>
              <a:rPr lang="en-MY" sz="2800" b="1" i="1" dirty="0">
                <a:solidFill>
                  <a:srgbClr val="C00000"/>
                </a:solidFill>
                <a:cs typeface="Times New Roman" pitchFamily="18" charset="0"/>
              </a:rPr>
              <a:t>Control of susceptible population</a:t>
            </a:r>
            <a:endParaRPr lang="en-MY" sz="28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MY" sz="2200" b="1" dirty="0">
                <a:cs typeface="Times New Roman" pitchFamily="18" charset="0"/>
              </a:rPr>
              <a:t>  Targeted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protection of high-risk </a:t>
            </a:r>
            <a:r>
              <a:rPr lang="en-MY" sz="2200" b="1" dirty="0">
                <a:cs typeface="Times New Roman" pitchFamily="18" charset="0"/>
              </a:rPr>
              <a:t>groups </a:t>
            </a:r>
            <a:r>
              <a:rPr lang="en-MY" sz="2200" dirty="0">
                <a:cs typeface="Times New Roman" pitchFamily="18" charset="0"/>
              </a:rPr>
              <a:t>should be considered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    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 low </a:t>
            </a:r>
            <a:r>
              <a:rPr lang="en-MY" sz="2800" b="1" dirty="0"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very low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, settings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Groups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at </a:t>
            </a:r>
            <a:r>
              <a:rPr lang="en-MY" sz="2400" b="1" u="sng" dirty="0">
                <a:solidFill>
                  <a:srgbClr val="0070C0"/>
                </a:solidFill>
                <a:cs typeface="Times New Roman" pitchFamily="18" charset="0"/>
              </a:rPr>
              <a:t>increased risk of hepatitis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400" dirty="0">
                <a:cs typeface="Times New Roman" pitchFamily="18" charset="0"/>
              </a:rPr>
              <a:t>include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Travellers</a:t>
            </a:r>
            <a:r>
              <a:rPr lang="en-MY" sz="2800" b="1" dirty="0">
                <a:cs typeface="Times New Roman" pitchFamily="18" charset="0"/>
              </a:rPr>
              <a:t> to areas of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intermediate </a:t>
            </a:r>
            <a:r>
              <a:rPr lang="en-MY" sz="2800" b="1" dirty="0"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high </a:t>
            </a:r>
            <a:r>
              <a:rPr lang="en-MY" sz="2800" b="1" dirty="0" err="1">
                <a:cs typeface="Times New Roman" pitchFamily="18" charset="0"/>
              </a:rPr>
              <a:t>endemicity</a:t>
            </a:r>
            <a:r>
              <a:rPr lang="en-MY" sz="2800" b="1" dirty="0">
                <a:cs typeface="Times New Roman" pitchFamily="18" charset="0"/>
              </a:rPr>
              <a:t>,</a:t>
            </a:r>
            <a:r>
              <a:rPr lang="en-MY" sz="2800" dirty="0"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800" b="1" dirty="0">
                <a:cs typeface="Times New Roman" pitchFamily="18" charset="0"/>
              </a:rPr>
              <a:t>Men </a:t>
            </a:r>
            <a:r>
              <a:rPr lang="en-MY" sz="2800" b="1" dirty="0" smtClean="0">
                <a:cs typeface="Times New Roman" pitchFamily="18" charset="0"/>
              </a:rPr>
              <a:t>having </a:t>
            </a:r>
            <a:r>
              <a:rPr lang="en-MY" sz="2800" b="1" dirty="0">
                <a:cs typeface="Times New Roman" pitchFamily="18" charset="0"/>
              </a:rPr>
              <a:t>sex with men, </a:t>
            </a: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In </a:t>
            </a:r>
            <a:r>
              <a:rPr lang="en-MY" sz="2400" b="1" dirty="0" smtClean="0">
                <a:cs typeface="Times New Roman" pitchFamily="18" charset="0"/>
              </a:rPr>
              <a:t>addition</a:t>
            </a:r>
            <a:r>
              <a:rPr lang="en-MY" sz="2800" b="1" dirty="0" smtClean="0">
                <a:cs typeface="Times New Roman" pitchFamily="18" charset="0"/>
              </a:rPr>
              <a:t>, pts </a:t>
            </a:r>
            <a:r>
              <a:rPr lang="en-MY" sz="2600" b="1" dirty="0" smtClean="0">
                <a:cs typeface="Times New Roman" pitchFamily="18" charset="0"/>
              </a:rPr>
              <a:t>with </a:t>
            </a:r>
            <a:r>
              <a:rPr lang="en-MY" sz="2600" b="1" dirty="0">
                <a:cs typeface="Times New Roman" pitchFamily="18" charset="0"/>
              </a:rPr>
              <a:t>chronic liver disease are at increased </a:t>
            </a:r>
            <a:r>
              <a:rPr lang="en-MY" sz="2600" b="1" dirty="0" smtClean="0">
                <a:cs typeface="Times New Roman" pitchFamily="18" charset="0"/>
              </a:rPr>
              <a:t>risk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800" b="1" dirty="0" smtClean="0">
                <a:cs typeface="Times New Roman" pitchFamily="18" charset="0"/>
              </a:rPr>
              <a:t>for </a:t>
            </a:r>
            <a:r>
              <a:rPr lang="en-MY" sz="2800" b="1" dirty="0">
                <a:cs typeface="Times New Roman" pitchFamily="18" charset="0"/>
              </a:rPr>
              <a:t>fulminant hepatitis A </a:t>
            </a:r>
            <a:r>
              <a:rPr lang="en-MY" sz="2800" dirty="0">
                <a:cs typeface="Times New Roman" pitchFamily="18" charset="0"/>
              </a:rPr>
              <a:t>and </a:t>
            </a:r>
            <a:r>
              <a:rPr lang="en-MY" sz="2800" b="1" i="1" dirty="0">
                <a:solidFill>
                  <a:srgbClr val="FF0000"/>
                </a:solidFill>
                <a:cs typeface="Times New Roman" pitchFamily="18" charset="0"/>
              </a:rPr>
              <a:t>should be vaccinated </a:t>
            </a:r>
            <a:r>
              <a:rPr lang="en-MY" sz="2400" i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3" y="3550487"/>
            <a:ext cx="88569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MY" sz="2800" b="1" i="1" dirty="0">
                <a:solidFill>
                  <a:srgbClr val="C31391"/>
                </a:solidFill>
                <a:cs typeface="Times New Roman" pitchFamily="18" charset="0"/>
              </a:rPr>
              <a:t>Vaccines : </a:t>
            </a:r>
          </a:p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Two types </a:t>
            </a:r>
            <a:r>
              <a:rPr lang="en-MY" sz="2800" b="1" dirty="0">
                <a:cs typeface="Times New Roman" pitchFamily="18" charset="0"/>
              </a:rPr>
              <a:t>of hepatitis A vaccines are </a:t>
            </a:r>
            <a:r>
              <a:rPr lang="en-MY" sz="2800" dirty="0">
                <a:cs typeface="Times New Roman" pitchFamily="18" charset="0"/>
              </a:rPr>
              <a:t>currently used (WW)</a:t>
            </a:r>
          </a:p>
          <a:p>
            <a:pPr>
              <a:defRPr/>
            </a:pPr>
            <a:r>
              <a:rPr lang="en-MY" sz="2800" dirty="0"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a) Formaldehyde inactivated vaccines </a:t>
            </a:r>
            <a:r>
              <a:rPr lang="en-MY" sz="2800" dirty="0" smtClean="0">
                <a:cs typeface="Times New Roman" pitchFamily="18" charset="0"/>
              </a:rPr>
              <a:t>–produced </a:t>
            </a:r>
            <a:r>
              <a:rPr lang="en-MY" sz="2800" dirty="0">
                <a:cs typeface="Times New Roman" pitchFamily="18" charset="0"/>
              </a:rPr>
              <a:t>in </a:t>
            </a:r>
            <a:r>
              <a:rPr lang="en-MY" sz="2800" b="1" dirty="0">
                <a:cs typeface="Times New Roman" pitchFamily="18" charset="0"/>
              </a:rPr>
              <a:t>several countries </a:t>
            </a:r>
            <a:r>
              <a:rPr lang="en-MY" sz="2800" dirty="0">
                <a:cs typeface="Times New Roman" pitchFamily="18" charset="0"/>
              </a:rPr>
              <a:t>and which are most commonly used WW</a:t>
            </a:r>
          </a:p>
          <a:p>
            <a:pPr>
              <a:defRPr/>
            </a:pP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{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b) Live attenuated vaccines </a:t>
            </a:r>
            <a:r>
              <a:rPr lang="en-MY" sz="2800" dirty="0" smtClean="0">
                <a:cs typeface="Times New Roman" pitchFamily="18" charset="0"/>
              </a:rPr>
              <a:t>–which </a:t>
            </a:r>
            <a:r>
              <a:rPr lang="en-MY" sz="2800" dirty="0">
                <a:cs typeface="Times New Roman" pitchFamily="18" charset="0"/>
              </a:rPr>
              <a:t>are </a:t>
            </a:r>
            <a:r>
              <a:rPr lang="en-MY" sz="2800" dirty="0" smtClean="0">
                <a:cs typeface="Times New Roman" pitchFamily="18" charset="0"/>
              </a:rPr>
              <a:t>manufacture </a:t>
            </a:r>
            <a:r>
              <a:rPr lang="en-MY" sz="2800" b="1" dirty="0" smtClean="0">
                <a:cs typeface="Times New Roman" pitchFamily="18" charset="0"/>
              </a:rPr>
              <a:t>in China </a:t>
            </a:r>
            <a:r>
              <a:rPr lang="en-MY" sz="2800" dirty="0" smtClean="0">
                <a:cs typeface="Times New Roman" pitchFamily="18" charset="0"/>
              </a:rPr>
              <a:t>and are available in several countries.</a:t>
            </a:r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5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2D9F091-CEAC-4423-BE90-F07B9AA98E6F}" type="slidenum">
              <a:rPr lang="ar-SA" smtClean="0"/>
              <a:pPr eaLnBrk="1" hangingPunct="1"/>
              <a:t>22</a:t>
            </a:fld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7950632" y="6320956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Inactivated 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hepatitis A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vaccine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dirty="0" smtClean="0">
                <a:cs typeface="Times New Roman" pitchFamily="18" charset="0"/>
              </a:rPr>
              <a:t>licensed </a:t>
            </a:r>
            <a:r>
              <a:rPr lang="en-MY" sz="2600" dirty="0">
                <a:cs typeface="Times New Roman" pitchFamily="18" charset="0"/>
              </a:rPr>
              <a:t>for </a:t>
            </a:r>
            <a:r>
              <a:rPr lang="en-MY" sz="2600" b="1" dirty="0">
                <a:cs typeface="Times New Roman" pitchFamily="18" charset="0"/>
              </a:rPr>
              <a:t>use in persons ≥12 months </a:t>
            </a:r>
            <a:r>
              <a:rPr lang="en-MY" sz="2600" dirty="0">
                <a:cs typeface="Times New Roman" pitchFamily="18" charset="0"/>
              </a:rPr>
              <a:t>of age.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2 dose </a:t>
            </a:r>
            <a:r>
              <a:rPr lang="en-MY" sz="2600" b="1" dirty="0">
                <a:cs typeface="Times New Roman" pitchFamily="18" charset="0"/>
              </a:rPr>
              <a:t>administration into the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deltoid</a:t>
            </a:r>
            <a:r>
              <a:rPr lang="en-MY" sz="2600" b="1" dirty="0">
                <a:cs typeface="Times New Roman" pitchFamily="18" charset="0"/>
              </a:rPr>
              <a:t> muscle</a:t>
            </a:r>
            <a:r>
              <a:rPr lang="en-MY" sz="2600" dirty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The interval between the first </a:t>
            </a:r>
            <a:r>
              <a:rPr lang="en-MY" sz="2600" dirty="0">
                <a:cs typeface="Times New Roman" pitchFamily="18" charset="0"/>
              </a:rPr>
              <a:t>(primary) dose </a:t>
            </a:r>
            <a:r>
              <a:rPr lang="en-MY" sz="2600" b="1" dirty="0">
                <a:cs typeface="Times New Roman" pitchFamily="18" charset="0"/>
              </a:rPr>
              <a:t>and second</a:t>
            </a:r>
            <a:r>
              <a:rPr lang="en-MY" sz="2600" dirty="0">
                <a:cs typeface="Times New Roman" pitchFamily="18" charset="0"/>
              </a:rPr>
              <a:t> (booster) dose is commonly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6-12 months</a:t>
            </a:r>
            <a:r>
              <a:rPr lang="en-MY" sz="2600" dirty="0">
                <a:cs typeface="Times New Roman" pitchFamily="18" charset="0"/>
              </a:rPr>
              <a:t>;</a:t>
            </a:r>
          </a:p>
          <a:p>
            <a:pPr algn="ctr">
              <a:defRPr/>
            </a:pPr>
            <a:r>
              <a:rPr lang="en-MY" sz="2600" dirty="0">
                <a:cs typeface="Times New Roman" pitchFamily="18" charset="0"/>
              </a:rPr>
              <a:t>    however, the interval between the doses is flexible and can be  </a:t>
            </a:r>
            <a:r>
              <a:rPr lang="en-MY" sz="2600" b="1" dirty="0" smtClean="0">
                <a:cs typeface="Times New Roman" pitchFamily="18" charset="0"/>
              </a:rPr>
              <a:t>extended </a:t>
            </a:r>
            <a:r>
              <a:rPr lang="en-MY" sz="2600" b="1" dirty="0">
                <a:cs typeface="Times New Roman" pitchFamily="18" charset="0"/>
              </a:rPr>
              <a:t>to 18-36 </a:t>
            </a:r>
            <a:r>
              <a:rPr lang="en-MY" sz="2600" b="1" dirty="0" err="1">
                <a:cs typeface="Times New Roman" pitchFamily="18" charset="0"/>
              </a:rPr>
              <a:t>mths</a:t>
            </a:r>
            <a:endParaRPr lang="en-MY" sz="26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It can be administered s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imultaneousl</a:t>
            </a:r>
            <a:r>
              <a:rPr lang="en-MY" sz="2600" b="1" dirty="0">
                <a:cs typeface="Times New Roman" pitchFamily="18" charset="0"/>
              </a:rPr>
              <a:t>y with other vaccines.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Protective efficacy </a:t>
            </a:r>
            <a:r>
              <a:rPr lang="en-MY" sz="2600" dirty="0">
                <a:cs typeface="Times New Roman" pitchFamily="18" charset="0"/>
              </a:rPr>
              <a:t>is about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94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%.</a:t>
            </a:r>
            <a:r>
              <a:rPr lang="en-MY" sz="26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8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Live attenuated vaccine </a:t>
            </a:r>
            <a:r>
              <a:rPr lang="en-MY" sz="2800" dirty="0">
                <a:solidFill>
                  <a:srgbClr val="C00000"/>
                </a:solidFill>
                <a:cs typeface="Times New Roman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administered as 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single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subcutaneous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dose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2654" y="5062564"/>
            <a:ext cx="8791796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cs typeface="Times New Roman" pitchFamily="18" charset="0"/>
              </a:rPr>
              <a:t>Both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inactivated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live attenuated</a:t>
            </a:r>
            <a:r>
              <a:rPr lang="en-MY" sz="2400" b="1" dirty="0">
                <a:cs typeface="Times New Roman" pitchFamily="18" charset="0"/>
              </a:rPr>
              <a:t> hepatitis A vaccines are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highly immunogenic </a:t>
            </a:r>
            <a:r>
              <a:rPr lang="en-MY" sz="2400" b="1" dirty="0">
                <a:cs typeface="Times New Roman" pitchFamily="18" charset="0"/>
              </a:rPr>
              <a:t>and immunization will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generate long-lasting possibly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/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life-long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, protection </a:t>
            </a:r>
            <a:r>
              <a:rPr lang="en-MY" sz="2400" b="1" dirty="0">
                <a:cs typeface="Times New Roman" pitchFamily="18" charset="0"/>
              </a:rPr>
              <a:t>against the disease</a:t>
            </a:r>
            <a:r>
              <a:rPr lang="en-MY" sz="2400" dirty="0">
                <a:cs typeface="Times New Roman" pitchFamily="18" charset="0"/>
              </a:rPr>
              <a:t> in </a:t>
            </a:r>
            <a:r>
              <a:rPr lang="en-MY" sz="2400" b="1" dirty="0">
                <a:cs typeface="Times New Roman" pitchFamily="18" charset="0"/>
              </a:rPr>
              <a:t>children</a:t>
            </a:r>
            <a:r>
              <a:rPr lang="en-MY" sz="2400" dirty="0">
                <a:cs typeface="Times New Roman" pitchFamily="18" charset="0"/>
              </a:rPr>
              <a:t> and </a:t>
            </a:r>
            <a:r>
              <a:rPr lang="en-MY" sz="2400" b="1" dirty="0">
                <a:cs typeface="Times New Roman" pitchFamily="18" charset="0"/>
              </a:rPr>
              <a:t>adults. </a:t>
            </a:r>
          </a:p>
        </p:txBody>
      </p:sp>
    </p:spTree>
    <p:extLst>
      <p:ext uri="{BB962C8B-B14F-4D97-AF65-F5344CB8AC3E}">
        <p14:creationId xmlns:p14="http://schemas.microsoft.com/office/powerpoint/2010/main" val="31158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AB8D05A-4DDA-47BF-B33F-67C3A28FFB74}" type="slidenum">
              <a:rPr lang="ar-SA" smtClean="0"/>
              <a:pPr eaLnBrk="1" hangingPunct="1"/>
              <a:t>23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-179420" y="307540"/>
            <a:ext cx="9144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Immunization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accination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against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HA </a:t>
            </a:r>
            <a:r>
              <a:rPr lang="en-MY" sz="2400" b="1" dirty="0">
                <a:cs typeface="Times New Roman" pitchFamily="18" charset="0"/>
              </a:rPr>
              <a:t>should be part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comprehensive  </a:t>
            </a:r>
            <a:r>
              <a:rPr lang="en-MY" sz="2400" b="1" dirty="0" smtClean="0">
                <a:cs typeface="Times New Roman" pitchFamily="18" charset="0"/>
              </a:rPr>
              <a:t>plan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for the </a:t>
            </a:r>
            <a:r>
              <a:rPr lang="en-MY" sz="2400" b="1" dirty="0">
                <a:cs typeface="Times New Roman" pitchFamily="18" charset="0"/>
              </a:rPr>
              <a:t>prevention and control </a:t>
            </a:r>
            <a:r>
              <a:rPr lang="en-MY" sz="2400" dirty="0">
                <a:cs typeface="Times New Roman" pitchFamily="18" charset="0"/>
              </a:rPr>
              <a:t>of viral hepatitis.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990099"/>
                </a:solidFill>
                <a:cs typeface="Times New Roman" pitchFamily="18" charset="0"/>
              </a:rPr>
              <a:t>Generally speaking</a:t>
            </a:r>
            <a:r>
              <a:rPr lang="en-MY" sz="2400" dirty="0">
                <a:solidFill>
                  <a:srgbClr val="990099"/>
                </a:solidFill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Countries with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intermediate </a:t>
            </a:r>
            <a:r>
              <a:rPr lang="en-MY" sz="24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will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benefit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 most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universal immunization of children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Countries with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low </a:t>
            </a:r>
            <a:r>
              <a:rPr lang="en-MY" sz="24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may consider </a:t>
            </a:r>
            <a:r>
              <a:rPr lang="en-MY" sz="2400" b="1" dirty="0" smtClean="0">
                <a:cs typeface="Times New Roman" pitchFamily="18" charset="0"/>
              </a:rPr>
              <a:t>vaccinating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high-risk adults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In </a:t>
            </a:r>
            <a:r>
              <a:rPr lang="en-MY" sz="2400" b="1" dirty="0">
                <a:cs typeface="Times New Roman" pitchFamily="18" charset="0"/>
              </a:rPr>
              <a:t>countries with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high </a:t>
            </a:r>
            <a:r>
              <a:rPr lang="en-MY" sz="2400" b="1" dirty="0" err="1">
                <a:solidFill>
                  <a:srgbClr val="0070C0"/>
                </a:solidFill>
                <a:cs typeface="Times New Roman" pitchFamily="18" charset="0"/>
              </a:rPr>
              <a:t>endemicity</a:t>
            </a:r>
            <a:r>
              <a:rPr lang="en-MY" sz="2400" dirty="0">
                <a:cs typeface="Times New Roman" pitchFamily="18" charset="0"/>
              </a:rPr>
              <a:t>, the </a:t>
            </a:r>
            <a:r>
              <a:rPr lang="en-MY" sz="2400" b="1" dirty="0">
                <a:cs typeface="Times New Roman" pitchFamily="18" charset="0"/>
              </a:rPr>
              <a:t>use 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vaccine is limited </a:t>
            </a:r>
            <a:r>
              <a:rPr lang="en-MY" sz="2400" b="1" dirty="0">
                <a:cs typeface="Times New Roman" pitchFamily="18" charset="0"/>
              </a:rPr>
              <a:t>as most adults are naturally immune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604" y="4154747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Human Immunoglobulin </a:t>
            </a:r>
            <a:r>
              <a:rPr lang="en-MY" sz="2400" b="1" dirty="0">
                <a:cs typeface="Times New Roman" pitchFamily="18" charset="0"/>
              </a:rPr>
              <a:t>to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induce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passive immunity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Recommended</a:t>
            </a:r>
            <a:r>
              <a:rPr lang="en-MY" sz="2400" b="1" u="sng" dirty="0">
                <a:cs typeface="Times New Roman" pitchFamily="18" charset="0"/>
              </a:rPr>
              <a:t> for</a:t>
            </a:r>
            <a:r>
              <a:rPr lang="en-MY" sz="2400" dirty="0"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a-susceptible person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traveling to endemic </a:t>
            </a:r>
            <a:r>
              <a:rPr lang="en-MY" sz="2400" b="1" dirty="0">
                <a:cs typeface="Times New Roman" pitchFamily="18" charset="0"/>
              </a:rPr>
              <a:t>areas.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b- close personal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contacts of Pt </a:t>
            </a:r>
            <a:r>
              <a:rPr lang="en-MY" sz="2400" b="1" dirty="0">
                <a:cs typeface="Times New Roman" pitchFamily="18" charset="0"/>
              </a:rPr>
              <a:t>with HVA .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c- for the control of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outbreaks  in institutions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    Gamma globulin </a:t>
            </a:r>
            <a:r>
              <a:rPr lang="en-MY" sz="2400" dirty="0">
                <a:cs typeface="Times New Roman" pitchFamily="18" charset="0"/>
              </a:rPr>
              <a:t>given:</a:t>
            </a:r>
          </a:p>
        </p:txBody>
      </p:sp>
      <p:sp>
        <p:nvSpPr>
          <p:cNvPr id="3" name="Right Arrow 2"/>
          <p:cNvSpPr/>
          <p:nvPr/>
        </p:nvSpPr>
        <p:spPr>
          <a:xfrm>
            <a:off x="6553200" y="6198501"/>
            <a:ext cx="2590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MY" b="1">
                <a:cs typeface="Times New Roman" pitchFamily="18" charset="0"/>
              </a:rPr>
              <a:t>Gamma globulin </a:t>
            </a:r>
            <a:r>
              <a:rPr lang="en-MY">
                <a:cs typeface="Times New Roman" pitchFamily="18" charset="0"/>
              </a:rPr>
              <a:t>given</a:t>
            </a: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61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66E2F0A-D378-4723-88AB-82A4E80391AB}" type="slidenum">
              <a:rPr lang="ar-SA" smtClean="0"/>
              <a:pPr eaLnBrk="1" hangingPunct="1"/>
              <a:t>24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481261"/>
            <a:ext cx="90364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Gamma </a:t>
            </a:r>
            <a:r>
              <a:rPr lang="en-MY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globulin </a:t>
            </a:r>
            <a:r>
              <a:rPr lang="en-MY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given</a:t>
            </a:r>
            <a:r>
              <a:rPr lang="en-MY" sz="2800" dirty="0"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800" b="1" dirty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Before </a:t>
            </a:r>
            <a:r>
              <a:rPr lang="en-MY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exposure </a:t>
            </a:r>
            <a:r>
              <a:rPr lang="en-MY" sz="2800" dirty="0">
                <a:cs typeface="Times New Roman" pitchFamily="18" charset="0"/>
              </a:rPr>
              <a:t>to virus </a:t>
            </a:r>
            <a:r>
              <a:rPr lang="en-MY" sz="2800" b="1" dirty="0"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Early  during IP </a:t>
            </a:r>
            <a:r>
              <a:rPr lang="en-MY" sz="2800" dirty="0">
                <a:cs typeface="Times New Roman" pitchFamily="18" charset="0"/>
              </a:rPr>
              <a:t>will </a:t>
            </a:r>
            <a:r>
              <a:rPr lang="en-MY" sz="2800" b="1" dirty="0">
                <a:cs typeface="Times New Roman" pitchFamily="18" charset="0"/>
              </a:rPr>
              <a:t>prevent or </a:t>
            </a:r>
          </a:p>
          <a:p>
            <a:pPr algn="ctr">
              <a:defRPr/>
            </a:pPr>
            <a:r>
              <a:rPr lang="en-MY" sz="2800" b="1" dirty="0">
                <a:cs typeface="Times New Roman" pitchFamily="18" charset="0"/>
              </a:rPr>
              <a:t> attenuate a clinical </a:t>
            </a:r>
            <a:r>
              <a:rPr lang="en-MY" sz="2800" dirty="0">
                <a:cs typeface="Times New Roman" pitchFamily="18" charset="0"/>
              </a:rPr>
              <a:t>illness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BUT  NOT </a:t>
            </a:r>
            <a:r>
              <a:rPr lang="en-MY" sz="2800" b="1" dirty="0">
                <a:cs typeface="Times New Roman" pitchFamily="18" charset="0"/>
              </a:rPr>
              <a:t>always </a:t>
            </a:r>
            <a:endParaRPr lang="en-MY" sz="2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prevent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infection </a:t>
            </a:r>
            <a:r>
              <a:rPr lang="en-MY" sz="2800" b="1" dirty="0">
                <a:cs typeface="Times New Roman" pitchFamily="18" charset="0"/>
              </a:rPr>
              <a:t>and 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excretion of the virus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cs typeface="Times New Roman" pitchFamily="18" charset="0"/>
              </a:rPr>
              <a:t>unapparen</a:t>
            </a:r>
            <a:r>
              <a:rPr lang="en-MY" sz="2800" dirty="0" smtClean="0">
                <a:cs typeface="Times New Roman" pitchFamily="18" charset="0"/>
              </a:rPr>
              <a:t>t or </a:t>
            </a:r>
            <a:r>
              <a:rPr lang="en-MY" sz="2800" b="1" dirty="0" smtClean="0">
                <a:cs typeface="Times New Roman" pitchFamily="18" charset="0"/>
              </a:rPr>
              <a:t>subclinical illness may develop. </a:t>
            </a:r>
            <a:r>
              <a:rPr lang="en-MY" sz="2800" dirty="0" smtClean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800" b="1" dirty="0" smtClean="0">
                <a:cs typeface="Times New Roman" pitchFamily="18" charset="0"/>
              </a:rPr>
              <a:t>           </a:t>
            </a:r>
          </a:p>
          <a:p>
            <a:pPr>
              <a:defRPr/>
            </a:pPr>
            <a:r>
              <a:rPr lang="en-MY" sz="2800" b="1" dirty="0" smtClean="0">
                <a:cs typeface="Times New Roman" pitchFamily="18" charset="0"/>
              </a:rPr>
              <a:t>The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efficacy </a:t>
            </a:r>
            <a:r>
              <a:rPr lang="en-MY" sz="2800" b="1" u="sng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of the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passive immunization </a:t>
            </a:r>
          </a:p>
          <a:p>
            <a:pPr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given in proper dosage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          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within 1-2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Ws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of exposure it prevent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80-90%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if given after onset of symptoms no benefit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duration of protection is,, limited </a:t>
            </a:r>
            <a:r>
              <a:rPr lang="en-MY" sz="2800" dirty="0">
                <a:cs typeface="Times New Roman" pitchFamily="18" charset="0"/>
              </a:rPr>
              <a:t>to approximately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1-2 months </a:t>
            </a:r>
            <a:r>
              <a:rPr lang="en-MY" sz="2800" b="1" dirty="0">
                <a:cs typeface="Times New Roman" pitchFamily="18" charset="0"/>
              </a:rPr>
              <a:t>and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3-5</a:t>
            </a:r>
            <a:r>
              <a:rPr lang="en-MY" sz="2800" b="1" dirty="0">
                <a:cs typeface="Times New Roman" pitchFamily="18" charset="0"/>
              </a:rPr>
              <a:t> months following administration </a:t>
            </a:r>
            <a:r>
              <a:rPr lang="en-MY" sz="2800" b="1" dirty="0" smtClean="0">
                <a:cs typeface="Times New Roman" pitchFamily="18" charset="0"/>
              </a:rPr>
              <a:t>of </a:t>
            </a:r>
            <a:r>
              <a:rPr lang="en-MY" sz="2800" b="1" dirty="0" err="1" smtClean="0">
                <a:cs typeface="Times New Roman" pitchFamily="18" charset="0"/>
              </a:rPr>
              <a:t>lgG</a:t>
            </a:r>
            <a:r>
              <a:rPr lang="en-MY" sz="2800" b="1" dirty="0" smtClean="0"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at dose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0.02 and 0.06 ml/kg body weight</a:t>
            </a:r>
            <a:r>
              <a:rPr lang="en-MY" sz="2800" dirty="0">
                <a:cs typeface="Times New Roman" pitchFamily="18" charset="0"/>
              </a:rPr>
              <a:t>, </a:t>
            </a:r>
            <a:r>
              <a:rPr lang="en-MY" sz="2800" b="1" dirty="0">
                <a:cs typeface="Times New Roman" pitchFamily="18" charset="0"/>
              </a:rPr>
              <a:t>respectively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11413" y="-100013"/>
            <a:ext cx="4518025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>
                <a:latin typeface="Times New Roman" pitchFamily="18" charset="0"/>
                <a:cs typeface="Times New Roman" pitchFamily="18" charset="0"/>
              </a:rPr>
              <a:t>Cont…Control of susceptible population</a:t>
            </a:r>
            <a:endParaRPr lang="en-MY" sz="2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836712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Hepatitis A vaccine is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 of the Jordan National Immunization Program 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rgbClr val="333333"/>
                </a:solidFill>
              </a:rPr>
              <a:t>T</a:t>
            </a:r>
            <a:r>
              <a:rPr lang="en-US" sz="2800" b="1" dirty="0" smtClean="0">
                <a:solidFill>
                  <a:srgbClr val="333333"/>
                </a:solidFill>
              </a:rPr>
              <a:t>he </a:t>
            </a:r>
            <a:r>
              <a:rPr lang="en-US" sz="2800" b="1" dirty="0">
                <a:solidFill>
                  <a:srgbClr val="333333"/>
                </a:solidFill>
              </a:rPr>
              <a:t>vaccine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given to all children </a:t>
            </a:r>
            <a:r>
              <a:rPr lang="en-US" sz="2800" b="1" dirty="0">
                <a:solidFill>
                  <a:srgbClr val="333333"/>
                </a:solidFill>
              </a:rPr>
              <a:t>within the Kingdom, regardless of their nationality or citizenship status</a:t>
            </a:r>
            <a:r>
              <a:rPr lang="en-US" sz="2800" dirty="0" smtClean="0">
                <a:solidFill>
                  <a:srgbClr val="333333"/>
                </a:solidFill>
              </a:rPr>
              <a:t> .</a:t>
            </a:r>
          </a:p>
          <a:p>
            <a:r>
              <a:rPr lang="en-US" sz="2800" b="1" dirty="0" smtClean="0">
                <a:solidFill>
                  <a:srgbClr val="333333"/>
                </a:solidFill>
              </a:rPr>
              <a:t>they </a:t>
            </a:r>
            <a:r>
              <a:rPr lang="en-US" sz="2800" b="1" dirty="0">
                <a:solidFill>
                  <a:srgbClr val="333333"/>
                </a:solidFill>
              </a:rPr>
              <a:t>focus </a:t>
            </a:r>
            <a:r>
              <a:rPr lang="en-US" sz="2800" b="1" dirty="0" smtClean="0">
                <a:solidFill>
                  <a:srgbClr val="333333"/>
                </a:solidFill>
              </a:rPr>
              <a:t>on </a:t>
            </a:r>
            <a:r>
              <a:rPr lang="en-US" sz="2800" b="1" dirty="0">
                <a:solidFill>
                  <a:srgbClr val="333333"/>
                </a:solidFill>
              </a:rPr>
              <a:t>children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younger than six years</a:t>
            </a:r>
            <a:r>
              <a:rPr lang="en-US" sz="2800" b="1" dirty="0">
                <a:solidFill>
                  <a:srgbClr val="333333"/>
                </a:solidFill>
              </a:rPr>
              <a:t>, as they are the most vulnerable to the disease</a:t>
            </a:r>
            <a:r>
              <a:rPr lang="en-US" sz="2800" b="1" dirty="0" smtClean="0">
                <a:solidFill>
                  <a:srgbClr val="333333"/>
                </a:solidFill>
              </a:rPr>
              <a:t>.</a:t>
            </a:r>
          </a:p>
          <a:p>
            <a:endParaRPr lang="en-US" sz="2800" b="1" dirty="0">
              <a:solidFill>
                <a:srgbClr val="333333"/>
              </a:solidFill>
            </a:endParaRPr>
          </a:p>
          <a:p>
            <a:r>
              <a:rPr lang="en-US" sz="2800" b="1" dirty="0">
                <a:solidFill>
                  <a:srgbClr val="333333"/>
                </a:solidFill>
              </a:rPr>
              <a:t>The vaccine is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given in two doses</a:t>
            </a:r>
            <a:r>
              <a:rPr lang="en-US" sz="2800" dirty="0">
                <a:solidFill>
                  <a:srgbClr val="333333"/>
                </a:solidFill>
              </a:rPr>
              <a:t>,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six months </a:t>
            </a:r>
            <a:r>
              <a:rPr lang="en-US" sz="2800" dirty="0">
                <a:solidFill>
                  <a:srgbClr val="333333"/>
                </a:solidFill>
              </a:rPr>
              <a:t>apart, after the age of one, and is 94% effective in children</a:t>
            </a:r>
            <a:r>
              <a:rPr lang="en-US" sz="2800" dirty="0" smtClean="0">
                <a:solidFill>
                  <a:srgbClr val="333333"/>
                </a:solidFill>
              </a:rPr>
              <a:t>.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88640"/>
            <a:ext cx="45382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Hepatitis A vaccine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in Jordan</a:t>
            </a:r>
            <a:endParaRPr lang="ar-JO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CA3B6AE-246D-4D6A-8FCA-2CFFD571AE05}" type="slidenum">
              <a:rPr lang="ar-SA" smtClean="0"/>
              <a:pPr eaLnBrk="1" hangingPunct="1"/>
              <a:t>26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388" y="260350"/>
          <a:ext cx="8424861" cy="6210292"/>
        </p:xfrm>
        <a:graphic>
          <a:graphicData uri="http://schemas.openxmlformats.org/drawingml/2006/table">
            <a:tbl>
              <a:tblPr/>
              <a:tblGrid>
                <a:gridCol w="2304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003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7375"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L>
                      <a:noFill/>
                    </a:lnL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66">
                <a:tc>
                  <a:txBody>
                    <a:bodyPr/>
                    <a:lstStyle/>
                    <a:p>
                      <a:r>
                        <a:rPr lang="en-MY" sz="100"/>
                        <a:t>Year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Capital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Madaba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Balqa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Ramtha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5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Ma'an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r>
                        <a:rPr lang="en-MY" sz="1100" dirty="0" err="1"/>
                        <a:t>Deir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Alla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392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7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Tafeileh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Bani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Kenaneh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22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Badia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Betra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Irbid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/>
                        <a:t>Ajloun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Mafraq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Karak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East Amman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2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Shounah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Koura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Zarqa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666">
                <a:tc>
                  <a:txBody>
                    <a:bodyPr/>
                    <a:lstStyle/>
                    <a:p>
                      <a:r>
                        <a:rPr lang="en-MY" sz="1100" dirty="0"/>
                        <a:t>Aqaba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 err="1"/>
                        <a:t>Jerash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6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/>
                        <a:t>Total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947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754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342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387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464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1082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544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2430"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6394" name="Rectangle 1"/>
          <p:cNvSpPr>
            <a:spLocks noChangeArrowheads="1"/>
          </p:cNvSpPr>
          <p:nvPr/>
        </p:nvSpPr>
        <p:spPr bwMode="auto">
          <a:xfrm>
            <a:off x="4230688" y="1471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9275" y="-274638"/>
          <a:ext cx="8218488" cy="549276"/>
        </p:xfrm>
        <a:graphic>
          <a:graphicData uri="http://schemas.openxmlformats.org/drawingml/2006/table">
            <a:tbl>
              <a:tblPr/>
              <a:tblGrid>
                <a:gridCol w="821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r>
                        <a:rPr lang="en-MY" sz="18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Hepatitis A In Jordan by Health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</a:t>
                      </a:r>
                      <a:r>
                        <a:rPr lang="en-MY" sz="18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Years : 2000 To 2017</a:t>
                      </a:r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5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0238AC3-1212-46C8-A7E8-492233E92DBD}" type="slidenum">
              <a:rPr lang="ar-SA" smtClean="0"/>
              <a:pPr eaLnBrk="1" hangingPunct="1"/>
              <a:t>27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/>
              <a:t>HEPATITIS B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650" y="5805488"/>
          <a:ext cx="7559675" cy="482600"/>
        </p:xfrm>
        <a:graphic>
          <a:graphicData uri="http://schemas.openxmlformats.org/drawingml/2006/table">
            <a:tbl>
              <a:tblPr/>
              <a:tblGrid>
                <a:gridCol w="3923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MY" sz="1100" dirty="0"/>
                        <a:t>Brucellosis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467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r"/>
                      <a:r>
                        <a:rPr lang="en-MY" sz="1100" dirty="0"/>
                        <a:t>Incidence Rate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4.645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F4F9D14-83C2-4E81-A015-7DCC50E7CB87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268089" y="344785"/>
            <a:ext cx="885686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Viral Hepatitis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dirty="0" smtClean="0">
                <a:solidFill>
                  <a:srgbClr val="0070C0"/>
                </a:solidFill>
                <a:cs typeface="Times New Roman" pitchFamily="18" charset="0"/>
              </a:rPr>
              <a:t>Define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as infection of liver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caused by dozen </a:t>
            </a:r>
            <a:r>
              <a:rPr lang="en-MY" sz="2800" dirty="0" smtClean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viruses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dirty="0" smtClean="0">
                <a:cs typeface="Times New Roman" pitchFamily="18" charset="0"/>
              </a:rPr>
              <a:t>More than 30 </a:t>
            </a:r>
            <a:r>
              <a:rPr lang="en-MY" sz="2800" dirty="0">
                <a:cs typeface="Times New Roman" pitchFamily="18" charset="0"/>
              </a:rPr>
              <a:t>years ago only hepatitis A virus (HAV) and hepatitis virus B (HBV)were known.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dirty="0">
                <a:cs typeface="Times New Roman" pitchFamily="18" charset="0"/>
              </a:rPr>
              <a:t>Hepatitis non-A, non-B (HNANB)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800" dirty="0">
                <a:cs typeface="Times New Roman" pitchFamily="18" charset="0"/>
              </a:rPr>
              <a:t>Today’s  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HAV. HBV, HCV. HDV HEV, and HGV </a:t>
            </a:r>
            <a:r>
              <a:rPr lang="en-MY" sz="2800" dirty="0">
                <a:cs typeface="Times New Roman" pitchFamily="18" charset="0"/>
              </a:rPr>
              <a:t>have been identified and are recognised as  </a:t>
            </a: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aetiological agent of viral </a:t>
            </a:r>
            <a:r>
              <a:rPr lang="en-MY" sz="2800" dirty="0">
                <a:cs typeface="Times New Roman" pitchFamily="18" charset="0"/>
              </a:rPr>
              <a:t>hepatitis.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800" dirty="0">
                <a:solidFill>
                  <a:srgbClr val="002060"/>
                </a:solidFill>
                <a:cs typeface="Times New Roman" pitchFamily="18" charset="0"/>
              </a:rPr>
              <a:t>In addition many </a:t>
            </a:r>
            <a:r>
              <a:rPr lang="en-MY" sz="2800" dirty="0">
                <a:solidFill>
                  <a:srgbClr val="0070C0"/>
                </a:solidFill>
                <a:cs typeface="Times New Roman" pitchFamily="18" charset="0"/>
              </a:rPr>
              <a:t>other viruses </a:t>
            </a:r>
            <a:r>
              <a:rPr lang="en-MY" sz="2800" dirty="0">
                <a:solidFill>
                  <a:srgbClr val="002060"/>
                </a:solidFill>
                <a:cs typeface="Times New Roman" pitchFamily="18" charset="0"/>
              </a:rPr>
              <a:t>may be implicated in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hepatitis as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800" b="1" dirty="0" err="1">
                <a:solidFill>
                  <a:srgbClr val="9900FF"/>
                </a:solidFill>
                <a:cs typeface="Times New Roman" pitchFamily="18" charset="0"/>
              </a:rPr>
              <a:t>Cytomegalo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-virus,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 smtClean="0">
                <a:solidFill>
                  <a:srgbClr val="9900FF"/>
                </a:solidFill>
                <a:cs typeface="Times New Roman" pitchFamily="18" charset="0"/>
              </a:rPr>
              <a:t>  Epstein-Barr 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 smtClean="0">
                <a:solidFill>
                  <a:srgbClr val="9900FF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Yellow fever virus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   Rubella virus . </a:t>
            </a:r>
            <a:endParaRPr lang="en-MY" sz="2800" b="1" dirty="0" smtClean="0">
              <a:solidFill>
                <a:srgbClr val="9900FF"/>
              </a:solidFill>
              <a:cs typeface="Times New Roman" pitchFamily="18" charset="0"/>
            </a:endParaRP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361" y="4474857"/>
            <a:ext cx="1096566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7" descr="Vector illustration of World Hepatitis D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338" y="-22225"/>
            <a:ext cx="1346612" cy="8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79644" y="435647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Herpes simplex viruses,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Varicella viruses 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adenoviruses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2615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5D0A890-A96A-447A-8E8E-5B694875801F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22138" y="469504"/>
            <a:ext cx="8986626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MY" sz="2600" b="1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is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 acute infectious disease caused by hepatitis A virus </a:t>
            </a:r>
            <a:r>
              <a:rPr lang="en-MY" sz="2800" b="1" dirty="0" smtClean="0">
                <a:solidFill>
                  <a:srgbClr val="002060"/>
                </a:solidFill>
                <a:cs typeface="Times New Roman" pitchFamily="18" charset="0"/>
              </a:rPr>
              <a:t>   (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HAV). </a:t>
            </a:r>
            <a:r>
              <a:rPr lang="en-MY" sz="2800" b="1" dirty="0">
                <a:cs typeface="Times New Roman" pitchFamily="18" charset="0"/>
              </a:rPr>
              <a:t> (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formerly known as </a:t>
            </a:r>
            <a:r>
              <a:rPr lang="en-MY" sz="2800" dirty="0">
                <a:cs typeface="Times New Roman" pitchFamily="18" charset="0"/>
              </a:rPr>
              <a:t>"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infectious" hepatitis </a:t>
            </a:r>
            <a:r>
              <a:rPr lang="en-MY" sz="2800" dirty="0">
                <a:cs typeface="Times New Roman" pitchFamily="18" charset="0"/>
              </a:rPr>
              <a:t>or </a:t>
            </a:r>
            <a:endParaRPr lang="en-MY" sz="28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7030A0"/>
                </a:solidFill>
                <a:cs typeface="Times New Roman" pitchFamily="18" charset="0"/>
              </a:rPr>
              <a:t>                        epidemic 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jaundice</a:t>
            </a:r>
            <a:r>
              <a:rPr lang="en-MY" sz="2800" dirty="0">
                <a:cs typeface="Times New Roman" pitchFamily="18" charset="0"/>
              </a:rPr>
              <a:t>) </a:t>
            </a:r>
            <a:endParaRPr lang="en-MY" sz="2800" dirty="0" smtClean="0">
              <a:cs typeface="Times New Roman" pitchFamily="18" charset="0"/>
            </a:endParaRPr>
          </a:p>
          <a:p>
            <a:pPr>
              <a:defRPr/>
            </a:pPr>
            <a:endParaRPr lang="en-MY" sz="2800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  </a:t>
            </a:r>
            <a:r>
              <a:rPr lang="en-MY" sz="2800" b="1" dirty="0">
                <a:cs typeface="Times New Roman" pitchFamily="18" charset="0"/>
              </a:rPr>
              <a:t>The disease is having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nonspecific symptoms </a:t>
            </a:r>
            <a:r>
              <a:rPr lang="en-MY" sz="2800" b="1" dirty="0">
                <a:cs typeface="Times New Roman" pitchFamily="18" charset="0"/>
              </a:rPr>
              <a:t>suc</a:t>
            </a:r>
            <a:r>
              <a:rPr lang="en-MY" sz="2800" dirty="0">
                <a:cs typeface="Times New Roman" pitchFamily="18" charset="0"/>
              </a:rPr>
              <a:t>h </a:t>
            </a:r>
            <a:r>
              <a:rPr lang="en-MY" sz="2800" b="1" dirty="0" smtClean="0">
                <a:cs typeface="Times New Roman" pitchFamily="18" charset="0"/>
              </a:rPr>
              <a:t>as</a:t>
            </a:r>
            <a:r>
              <a:rPr lang="en-MY" sz="2800" b="1" dirty="0" smtClean="0">
                <a:solidFill>
                  <a:srgbClr val="0099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fever</a:t>
            </a: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, chills, headache, fatigue, generalized weakness and </a:t>
            </a: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aches</a:t>
            </a:r>
          </a:p>
          <a:p>
            <a:pPr>
              <a:defRPr/>
            </a:pP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i="1" dirty="0" smtClean="0">
                <a:solidFill>
                  <a:srgbClr val="0070C0"/>
                </a:solidFill>
                <a:cs typeface="Times New Roman" pitchFamily="18" charset="0"/>
              </a:rPr>
              <a:t>    and pains</a:t>
            </a:r>
            <a:r>
              <a:rPr lang="en-MY" sz="2200" b="1" i="1" dirty="0">
                <a:solidFill>
                  <a:srgbClr val="0070C0"/>
                </a:solidFill>
                <a:cs typeface="Times New Roman" pitchFamily="18" charset="0"/>
              </a:rPr>
              <a:t>, followed by anorexia, nausea, vomiting, </a:t>
            </a:r>
            <a:r>
              <a:rPr lang="en-MY" sz="2200" b="1" i="1" dirty="0">
                <a:solidFill>
                  <a:schemeClr val="tx2"/>
                </a:solidFill>
                <a:cs typeface="Times New Roman" pitchFamily="18" charset="0"/>
              </a:rPr>
              <a:t>dark </a:t>
            </a:r>
            <a:r>
              <a:rPr lang="en-MY" sz="2200" b="1" i="1" dirty="0" err="1" smtClean="0">
                <a:solidFill>
                  <a:schemeClr val="tx2"/>
                </a:solidFill>
                <a:cs typeface="Times New Roman" pitchFamily="18" charset="0"/>
              </a:rPr>
              <a:t>urine&amp;jaundice</a:t>
            </a:r>
            <a:r>
              <a:rPr lang="en-MY" sz="2200" b="1" i="1" dirty="0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n-MY" sz="2200" i="1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dirty="0">
                <a:cs typeface="Times New Roman" pitchFamily="18" charset="0"/>
              </a:rPr>
              <a:t>Disease spectrum is </a:t>
            </a:r>
            <a:r>
              <a:rPr lang="en-MY" sz="2800" b="1" dirty="0">
                <a:cs typeface="Times New Roman" pitchFamily="18" charset="0"/>
              </a:rPr>
              <a:t>characterized by the occurrence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subclinical</a:t>
            </a:r>
            <a:r>
              <a:rPr lang="en-MY" sz="2800" b="1" dirty="0">
                <a:cs typeface="Times New Roman" pitchFamily="18" charset="0"/>
              </a:rPr>
              <a:t> 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asymptomatic cases</a:t>
            </a:r>
            <a:r>
              <a:rPr lang="en-MY" sz="28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HAV  disease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benign </a:t>
            </a:r>
            <a:r>
              <a:rPr lang="en-MY" sz="2600" dirty="0">
                <a:cs typeface="Times New Roman" pitchFamily="18" charset="0"/>
              </a:rPr>
              <a:t>with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complete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recovery</a:t>
            </a: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several </a:t>
            </a:r>
            <a:r>
              <a:rPr lang="en-MY" sz="2600" b="1" dirty="0" err="1" smtClean="0">
                <a:solidFill>
                  <a:srgbClr val="FF0000"/>
                </a:solidFill>
                <a:cs typeface="Times New Roman" pitchFamily="18" charset="0"/>
              </a:rPr>
              <a:t>wks</a:t>
            </a:r>
            <a:endParaRPr lang="en-MY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cs typeface="Times New Roman" pitchFamily="18" charset="0"/>
              </a:rPr>
              <a:t>Case Fatality </a:t>
            </a:r>
            <a:r>
              <a:rPr lang="en-MY" sz="2800" b="1" dirty="0">
                <a:cs typeface="Times New Roman" pitchFamily="18" charset="0"/>
              </a:rPr>
              <a:t>rate of icteric cases is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&lt;0.1%</a:t>
            </a:r>
            <a:r>
              <a:rPr lang="en-MY" sz="2800" dirty="0">
                <a:cs typeface="Times New Roman" pitchFamily="18" charset="0"/>
              </a:rPr>
              <a:t>, usually </a:t>
            </a:r>
            <a:r>
              <a:rPr lang="en-MY" sz="2800" b="1" dirty="0">
                <a:cs typeface="Times New Roman" pitchFamily="18" charset="0"/>
              </a:rPr>
              <a:t>from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acute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800" b="1" dirty="0">
                <a:cs typeface="Times New Roman" pitchFamily="18" charset="0"/>
              </a:rPr>
              <a:t>failure and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mainly</a:t>
            </a:r>
            <a:r>
              <a:rPr lang="en-MY" sz="2800" b="1" dirty="0">
                <a:cs typeface="Times New Roman" pitchFamily="18" charset="0"/>
              </a:rPr>
              <a:t> affects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older adults</a:t>
            </a:r>
            <a:r>
              <a:rPr lang="en-MY" sz="2600" b="1" dirty="0">
                <a:cs typeface="Times New Roman" pitchFamily="18" charset="0"/>
              </a:rPr>
              <a:t>. 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3563888" y="115561"/>
            <a:ext cx="27146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4000" b="1" dirty="0">
                <a:solidFill>
                  <a:srgbClr val="C00000"/>
                </a:solidFill>
              </a:rPr>
              <a:t>HEPATITIS A</a:t>
            </a:r>
          </a:p>
        </p:txBody>
      </p:sp>
      <p:pic>
        <p:nvPicPr>
          <p:cNvPr id="12293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-27384"/>
            <a:ext cx="123825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6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A31594C-0519-4153-8E0F-9D6715EFFB77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369888"/>
            <a:ext cx="91805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HAV is 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endemic</a:t>
            </a:r>
            <a:r>
              <a:rPr lang="en-MY" sz="2700" b="1" dirty="0">
                <a:cs typeface="Times New Roman" pitchFamily="18" charset="0"/>
              </a:rPr>
              <a:t> in </a:t>
            </a: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most developing </a:t>
            </a:r>
            <a:r>
              <a:rPr lang="en-MY" sz="2700" b="1" dirty="0">
                <a:cs typeface="Times New Roman" pitchFamily="18" charset="0"/>
              </a:rPr>
              <a:t>countries, with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           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frequent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minor or major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 outbreak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The  exact</a:t>
            </a:r>
            <a:r>
              <a:rPr lang="en-MY" sz="27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incidence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of the disease </a:t>
            </a: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is difficult to estimate </a:t>
            </a:r>
            <a:endParaRPr lang="en-MY" sz="27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700" b="1" dirty="0" smtClean="0">
                <a:solidFill>
                  <a:srgbClr val="002060"/>
                </a:solidFill>
                <a:cs typeface="Times New Roman" pitchFamily="18" charset="0"/>
              </a:rPr>
              <a:t>because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of </a:t>
            </a:r>
            <a:r>
              <a:rPr lang="en-MY" sz="2700" b="1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proportion of 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asymptomatic </a:t>
            </a:r>
            <a:r>
              <a:rPr lang="en-MY" sz="2700" b="1" dirty="0" smtClean="0">
                <a:solidFill>
                  <a:srgbClr val="FF0000"/>
                </a:solidFill>
                <a:cs typeface="Times New Roman" pitchFamily="18" charset="0"/>
              </a:rPr>
              <a:t>cases.               </a:t>
            </a:r>
            <a:r>
              <a:rPr lang="en-MY" sz="2700" b="1" dirty="0" smtClean="0">
                <a:solidFill>
                  <a:srgbClr val="002060"/>
                </a:solidFill>
                <a:cs typeface="Times New Roman" pitchFamily="18" charset="0"/>
              </a:rPr>
              <a:t>However </a:t>
            </a:r>
            <a:endParaRPr lang="en-MY" sz="27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WHO </a:t>
            </a:r>
            <a:r>
              <a:rPr lang="en-MY" sz="2700" b="1" dirty="0">
                <a:cs typeface="Times New Roman" pitchFamily="18" charset="0"/>
              </a:rPr>
              <a:t>estimates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700" b="1" dirty="0">
                <a:cs typeface="Times New Roman" pitchFamily="18" charset="0"/>
              </a:rPr>
              <a:t>the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 global burden </a:t>
            </a:r>
            <a:r>
              <a:rPr lang="en-MY" sz="2700" b="1" dirty="0">
                <a:cs typeface="Times New Roman" pitchFamily="18" charset="0"/>
              </a:rPr>
              <a:t>that about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1.4 million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cases /y  or</a:t>
            </a:r>
            <a:r>
              <a:rPr lang="en-MY" sz="27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srgbClr val="000000"/>
                </a:solidFill>
                <a:cs typeface="Times New Roman" pitchFamily="18" charset="0"/>
              </a:rPr>
              <a:t>about</a:t>
            </a:r>
            <a:r>
              <a:rPr lang="en-MY" sz="2700" dirty="0">
                <a:solidFill>
                  <a:srgbClr val="000000"/>
                </a:solidFill>
                <a:cs typeface="Times New Roman" pitchFamily="18" charset="0"/>
              </a:rPr>
              <a:t>        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10-50 </a:t>
            </a:r>
            <a:r>
              <a:rPr lang="en-MY" sz="2700" b="1" dirty="0">
                <a:cs typeface="Times New Roman" pitchFamily="18" charset="0"/>
              </a:rPr>
              <a:t>persons </a:t>
            </a:r>
            <a:r>
              <a:rPr lang="en-MY" sz="2700" b="1" dirty="0">
                <a:solidFill>
                  <a:srgbClr val="FF0000"/>
                </a:solidFill>
                <a:cs typeface="Times New Roman" pitchFamily="18" charset="0"/>
              </a:rPr>
              <a:t>/100,000 </a:t>
            </a:r>
            <a:r>
              <a:rPr lang="en-MY" sz="2700" b="1" dirty="0">
                <a:solidFill>
                  <a:schemeClr val="tx2"/>
                </a:solidFill>
                <a:cs typeface="Times New Roman" pitchFamily="18" charset="0"/>
              </a:rPr>
              <a:t>annually</a:t>
            </a:r>
            <a:r>
              <a:rPr lang="en-MY" sz="2700" b="1" dirty="0">
                <a:solidFill>
                  <a:srgbClr val="000000"/>
                </a:solidFill>
                <a:cs typeface="Times New Roman" pitchFamily="18" charset="0"/>
              </a:rPr>
              <a:t> affected 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WW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Poor standard </a:t>
            </a:r>
            <a:r>
              <a:rPr lang="en-MY" sz="2700" b="1" dirty="0">
                <a:solidFill>
                  <a:srgbClr val="000000"/>
                </a:solidFill>
                <a:cs typeface="Times New Roman" pitchFamily="18" charset="0"/>
              </a:rPr>
              <a:t>of hygiene and </a:t>
            </a: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sanitation,</a:t>
            </a:r>
            <a:r>
              <a:rPr lang="en-MY" sz="27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srgbClr val="002060"/>
                </a:solidFill>
                <a:cs typeface="Times New Roman" pitchFamily="18" charset="0"/>
              </a:rPr>
              <a:t>facilitated</a:t>
            </a:r>
            <a:r>
              <a:rPr lang="en-MY" sz="2700" b="1" dirty="0">
                <a:solidFill>
                  <a:srgbClr val="000000"/>
                </a:solidFill>
                <a:cs typeface="Times New Roman" pitchFamily="18" charset="0"/>
              </a:rPr>
              <a:t> the  spread of infection</a:t>
            </a:r>
            <a:r>
              <a:rPr lang="en-MY" sz="27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347864" y="0"/>
            <a:ext cx="1339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251520" y="4617205"/>
            <a:ext cx="8640960" cy="2092881"/>
          </a:xfrm>
          <a:prstGeom prst="rect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u="sng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For practical purposes the world divided into areas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     </a:t>
            </a:r>
            <a:r>
              <a:rPr lang="en-MY" sz="2400" b="1" dirty="0" smtClean="0">
                <a:solidFill>
                  <a:srgbClr val="000000"/>
                </a:solidFill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Geographical </a:t>
            </a:r>
            <a:r>
              <a:rPr lang="en-MY" sz="2400" b="1" dirty="0">
                <a:cs typeface="Times New Roman" pitchFamily="18" charset="0"/>
              </a:rPr>
              <a:t>areas having </a:t>
            </a:r>
            <a:endParaRPr lang="en-MY" sz="2400" b="1" dirty="0" smtClean="0"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6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6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levels of HAV infection  </a:t>
            </a:r>
            <a:endParaRPr lang="en-MY" sz="26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i="1" dirty="0">
                <a:solidFill>
                  <a:srgbClr val="002060"/>
                </a:solidFill>
                <a:cs typeface="Times New Roman" pitchFamily="18" charset="0"/>
              </a:rPr>
              <a:t>Areas with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intermediate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or</a:t>
            </a:r>
          </a:p>
          <a:p>
            <a:pPr marL="514350" indent="-514350">
              <a:buFont typeface="+mj-lt"/>
              <a:buAutoNum type="romanUcPeriod"/>
              <a:defRPr/>
            </a:pPr>
            <a:r>
              <a:rPr lang="en-MY" sz="2600" b="1" i="1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600" b="1" i="1" dirty="0">
                <a:solidFill>
                  <a:srgbClr val="002060"/>
                </a:solidFill>
                <a:cs typeface="Times New Roman" pitchFamily="18" charset="0"/>
              </a:rPr>
              <a:t>with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 low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levels of HAV infection </a:t>
            </a:r>
            <a:endParaRPr lang="en-MY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EB8412-8B70-469B-B80A-5F4D65161562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414158"/>
            <a:ext cx="9009562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i="1" u="sng" dirty="0" smtClean="0">
                <a:solidFill>
                  <a:srgbClr val="002060"/>
                </a:solidFill>
                <a:cs typeface="Times New Roman" pitchFamily="18" charset="0"/>
              </a:rPr>
              <a:t>Areas with </a:t>
            </a:r>
            <a:r>
              <a:rPr lang="en-MY" sz="2800" b="1" i="1" u="sng" dirty="0" smtClean="0">
                <a:solidFill>
                  <a:srgbClr val="FF0000"/>
                </a:solidFill>
                <a:cs typeface="Times New Roman" pitchFamily="18" charset="0"/>
              </a:rPr>
              <a:t>High Levels of</a:t>
            </a:r>
            <a:r>
              <a:rPr lang="en-MY" sz="2800" b="1" u="sng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HAV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u="sng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MY" sz="2800" b="1" u="sng" dirty="0">
                <a:solidFill>
                  <a:srgbClr val="C00000"/>
                </a:solidFill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8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developing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countries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very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poor,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sanitation and hygienic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practices</a:t>
            </a:r>
            <a:r>
              <a:rPr lang="en-US" sz="2800" b="1" i="1" dirty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Most infection occurs </a:t>
            </a:r>
            <a:r>
              <a:rPr lang="en-MY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at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Early childhood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and </a:t>
            </a:r>
            <a:r>
              <a:rPr lang="en-MY" sz="2800" b="1" dirty="0" smtClean="0">
                <a:solidFill>
                  <a:srgbClr val="000000"/>
                </a:solidFill>
                <a:cs typeface="Times New Roman" pitchFamily="18" charset="0"/>
              </a:rPr>
              <a:t>are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asymptomatic</a:t>
            </a:r>
            <a:endParaRPr lang="en-MY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 smtClean="0">
                <a:solidFill>
                  <a:srgbClr val="000000"/>
                </a:solidFill>
                <a:cs typeface="Times New Roman" pitchFamily="18" charset="0"/>
              </a:rPr>
              <a:t>Thus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clinically apparent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HAV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is rarely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seen in </a:t>
            </a:r>
            <a:r>
              <a:rPr lang="en-MY" sz="2800" b="1" dirty="0" smtClean="0">
                <a:solidFill>
                  <a:srgbClr val="000000"/>
                </a:solidFill>
                <a:cs typeface="Times New Roman" pitchFamily="18" charset="0"/>
              </a:rPr>
              <a:t>these </a:t>
            </a: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areas</a:t>
            </a:r>
            <a:endParaRPr lang="en-MY" sz="2800" b="1" i="1" dirty="0">
              <a:solidFill>
                <a:srgbClr val="9900CC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cs typeface="Times New Roman" pitchFamily="18" charset="0"/>
              </a:rPr>
              <a:t>Most</a:t>
            </a:r>
            <a:r>
              <a:rPr lang="en-MY" sz="2800" b="1" dirty="0">
                <a:solidFill>
                  <a:srgbClr val="9900CC"/>
                </a:solidFill>
                <a:cs typeface="Times New Roman" pitchFamily="18" charset="0"/>
              </a:rPr>
              <a:t> children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(90%) </a:t>
            </a:r>
            <a:r>
              <a:rPr lang="en-MY" sz="2800" b="1" dirty="0">
                <a:cs typeface="Times New Roman" pitchFamily="18" charset="0"/>
              </a:rPr>
              <a:t>have been infected with the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HAV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before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  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age of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10 yrs.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cs typeface="Times New Roman" pitchFamily="18" charset="0"/>
              </a:rPr>
              <a:t>Those infected in childhood do </a:t>
            </a: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not</a:t>
            </a:r>
            <a:r>
              <a:rPr lang="en-MY" sz="2800" b="1" dirty="0">
                <a:cs typeface="Times New Roman" pitchFamily="18" charset="0"/>
              </a:rPr>
              <a:t> experience any noticeable </a:t>
            </a:r>
            <a:r>
              <a:rPr lang="en-MY" sz="2800" b="1" dirty="0">
                <a:solidFill>
                  <a:schemeClr val="accent2"/>
                </a:solidFill>
                <a:cs typeface="Times New Roman" pitchFamily="18" charset="0"/>
              </a:rPr>
              <a:t>symptoms</a:t>
            </a:r>
            <a:r>
              <a:rPr lang="en-MY" sz="2800" b="1" dirty="0" smtClean="0">
                <a:solidFill>
                  <a:srgbClr val="00B050"/>
                </a:solidFill>
                <a:cs typeface="Times New Roman" pitchFamily="18" charset="0"/>
              </a:rPr>
              <a:t>. </a:t>
            </a:r>
            <a:endParaRPr lang="en-MY" sz="28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Epidemics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are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uncommon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because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older children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and adults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are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generally immune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anose="05000000000000000000" pitchFamily="2" charset="2"/>
              <a:buChar char="§"/>
              <a:defRPr/>
            </a:pP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Symptomatic </a:t>
            </a:r>
            <a:r>
              <a:rPr lang="en-MY" sz="2800" b="1" dirty="0">
                <a:cs typeface="Times New Roman" pitchFamily="18" charset="0"/>
              </a:rPr>
              <a:t>disease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rates </a:t>
            </a:r>
            <a:r>
              <a:rPr lang="en-MY" sz="2800" b="1" dirty="0">
                <a:cs typeface="Times New Roman" pitchFamily="18" charset="0"/>
              </a:rPr>
              <a:t>in these areas are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low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endParaRPr lang="en-MY" sz="2800" b="1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outbreaks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are rare  ??</a:t>
            </a:r>
            <a:endParaRPr lang="en-MY" sz="28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81A25FE-1B8F-4CC5-B8C3-55D00F20EDB8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-68720" y="327985"/>
            <a:ext cx="9212221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i="1" dirty="0" smtClean="0">
                <a:solidFill>
                  <a:srgbClr val="002060"/>
                </a:solidFill>
                <a:cs typeface="Times New Roman" pitchFamily="18" charset="0"/>
              </a:rPr>
              <a:t>            </a:t>
            </a:r>
            <a:r>
              <a:rPr lang="en-MY" sz="2800" b="1" i="1" u="sng" dirty="0" smtClean="0">
                <a:solidFill>
                  <a:srgbClr val="002060"/>
                </a:solidFill>
                <a:cs typeface="Times New Roman" pitchFamily="18" charset="0"/>
              </a:rPr>
              <a:t>Areas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with 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intermediate levels of 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HAV </a:t>
            </a: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Intermediate </a:t>
            </a:r>
            <a:r>
              <a:rPr lang="en-MY" sz="2800" b="1" dirty="0" err="1">
                <a:solidFill>
                  <a:srgbClr val="FF0000"/>
                </a:solidFill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) </a:t>
            </a:r>
            <a:endParaRPr lang="en-MY" sz="2600" b="1" i="1" dirty="0">
              <a:solidFill>
                <a:srgbClr val="9900FF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Countries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 transit from 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developing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to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economies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,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where </a:t>
            </a:r>
            <a:r>
              <a:rPr lang="en-MY" sz="2600" b="1" dirty="0">
                <a:cs typeface="Times New Roman" pitchFamily="18" charset="0"/>
              </a:rPr>
              <a:t>sanitary conditions are variable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gradually </a:t>
            </a:r>
            <a:endParaRPr lang="en-MY" sz="2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will</a:t>
            </a:r>
            <a:r>
              <a:rPr lang="en-MY" sz="26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move </a:t>
            </a:r>
            <a:r>
              <a:rPr lang="en-MY" sz="2600" b="1" dirty="0">
                <a:solidFill>
                  <a:srgbClr val="9900CC"/>
                </a:solidFill>
                <a:cs typeface="Times New Roman" pitchFamily="18" charset="0"/>
              </a:rPr>
              <a:t>from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high </a:t>
            </a:r>
            <a:r>
              <a:rPr lang="en-MY" sz="2600" b="1" dirty="0" err="1">
                <a:cs typeface="Times New Roman" pitchFamily="18" charset="0"/>
              </a:rPr>
              <a:t>endemicity</a:t>
            </a:r>
            <a:r>
              <a:rPr lang="en-MY" sz="2600" b="1" dirty="0">
                <a:cs typeface="Times New Roman" pitchFamily="18" charset="0"/>
              </a:rPr>
              <a:t> to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intermediate </a:t>
            </a:r>
            <a:r>
              <a:rPr lang="en-MY" sz="2600" b="1" dirty="0" err="1" smtClean="0">
                <a:cs typeface="Times New Roman" pitchFamily="18" charset="0"/>
              </a:rPr>
              <a:t>endemicity</a:t>
            </a:r>
            <a:endParaRPr lang="en-MY" sz="2600" b="1" dirty="0"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cs typeface="Times New Roman" pitchFamily="18" charset="0"/>
              </a:rPr>
              <a:t>HAV </a:t>
            </a:r>
            <a:r>
              <a:rPr lang="en-MY" sz="2600" b="1" dirty="0">
                <a:cs typeface="Times New Roman" pitchFamily="18" charset="0"/>
              </a:rPr>
              <a:t>become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more serious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problems</a:t>
            </a:r>
            <a:r>
              <a:rPr lang="en-MY" sz="2600" b="1" dirty="0">
                <a:cs typeface="Times New Roman" pitchFamily="18" charset="0"/>
              </a:rPr>
              <a:t> in these areas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6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 children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often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escape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infection in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early childhood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.</a:t>
            </a:r>
            <a:r>
              <a:rPr lang="en-MY" sz="26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600" dirty="0">
                <a:solidFill>
                  <a:prstClr val="black"/>
                </a:solidFill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reach</a:t>
            </a:r>
            <a:r>
              <a:rPr lang="en-MY" sz="26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adulthood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without </a:t>
            </a:r>
            <a:r>
              <a:rPr lang="en-MY" sz="2600" b="1" dirty="0">
                <a:cs typeface="Times New Roman" pitchFamily="18" charset="0"/>
              </a:rPr>
              <a:t>im</a:t>
            </a:r>
            <a:r>
              <a:rPr lang="en-MY" sz="2600" b="1" dirty="0">
                <a:solidFill>
                  <a:prstClr val="black"/>
                </a:solidFill>
                <a:cs typeface="Times New Roman" pitchFamily="18" charset="0"/>
              </a:rPr>
              <a:t>munity</a:t>
            </a:r>
            <a:endParaRPr lang="en-MY" sz="26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but are expose  later in life.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so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 in these areas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most cases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occurs during  </a:t>
            </a:r>
            <a:endParaRPr lang="en-MY" sz="2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late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childhood 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&amp;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early adulthood</a:t>
            </a:r>
            <a:r>
              <a:rPr lang="en-MY" sz="2600" b="1" dirty="0">
                <a:solidFill>
                  <a:srgbClr val="000000"/>
                </a:solidFill>
                <a:cs typeface="Times New Roman" pitchFamily="18" charset="0"/>
              </a:rPr>
              <a:t>.. </a:t>
            </a:r>
            <a:endParaRPr lang="en-MY" sz="26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Ironically, </a:t>
            </a:r>
            <a:r>
              <a:rPr lang="en-MY" sz="2600" b="1" dirty="0">
                <a:cs typeface="Times New Roman" pitchFamily="18" charset="0"/>
              </a:rPr>
              <a:t>these improved economic and sanitary conditions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may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lead to a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600" b="1" u="sng" dirty="0">
                <a:cs typeface="Times New Roman" pitchFamily="18" charset="0"/>
              </a:rPr>
              <a:t>susceptibility in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older age</a:t>
            </a:r>
            <a:r>
              <a:rPr lang="en-MY" sz="2600" b="1" u="sng" dirty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groups and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Higher </a:t>
            </a:r>
            <a:r>
              <a:rPr lang="en-MY" sz="2600" b="1" dirty="0">
                <a:cs typeface="Times New Roman" pitchFamily="18" charset="0"/>
              </a:rPr>
              <a:t>disease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rates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occur in </a:t>
            </a:r>
            <a:r>
              <a:rPr lang="en-MY" sz="2600" b="1" u="sng" dirty="0">
                <a:solidFill>
                  <a:srgbClr val="FF0000"/>
                </a:solidFill>
                <a:cs typeface="Times New Roman" pitchFamily="18" charset="0"/>
              </a:rPr>
              <a:t>adolescents and adults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600" b="1" dirty="0" smtClean="0">
                <a:solidFill>
                  <a:srgbClr val="00B050"/>
                </a:solidFill>
                <a:cs typeface="Times New Roman" pitchFamily="18" charset="0"/>
              </a:rPr>
              <a:t>and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6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large outbreaks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can occur</a:t>
            </a:r>
            <a:r>
              <a:rPr lang="en-MY" sz="2600" b="1" dirty="0">
                <a:solidFill>
                  <a:srgbClr val="00B050"/>
                </a:solidFill>
                <a:cs typeface="Times New Roman" pitchFamily="18" charset="0"/>
              </a:rPr>
              <a:t>. </a:t>
            </a:r>
            <a:endParaRPr lang="en-MY" sz="26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15364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552" y="161179"/>
            <a:ext cx="971550" cy="110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7959093" y="6340953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4545152" y="6252684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Thus, interestingly </a:t>
            </a:r>
          </a:p>
        </p:txBody>
      </p:sp>
    </p:spTree>
    <p:extLst>
      <p:ext uri="{BB962C8B-B14F-4D97-AF65-F5344CB8AC3E}">
        <p14:creationId xmlns:p14="http://schemas.microsoft.com/office/powerpoint/2010/main" val="19582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C4BABED-6C42-43DD-9A2D-8C339D7A18C8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9272" y="548680"/>
            <a:ext cx="9145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Thus, interestingly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with the transition from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high to intermediate </a:t>
            </a:r>
            <a:r>
              <a:rPr lang="en-MY" sz="2800" b="1" dirty="0" err="1">
                <a:cs typeface="Times New Roman" pitchFamily="18" charset="0"/>
              </a:rPr>
              <a:t>endemicity</a:t>
            </a:r>
            <a:r>
              <a:rPr lang="en-MY" sz="2800" b="1" dirty="0"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incidence of clinically </a:t>
            </a:r>
            <a:r>
              <a:rPr lang="en-MY" sz="2800" b="1" dirty="0">
                <a:cs typeface="Times New Roman" pitchFamily="18" charset="0"/>
              </a:rPr>
              <a:t>significant hepatitis </a:t>
            </a:r>
            <a:r>
              <a:rPr lang="en-MY" sz="2800" b="1" dirty="0" smtClean="0">
                <a:cs typeface="Times New Roman" pitchFamily="18" charset="0"/>
              </a:rPr>
              <a:t>A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.??</a:t>
            </a:r>
          </a:p>
          <a:p>
            <a:pPr>
              <a:defRPr/>
            </a:pPr>
            <a:endParaRPr lang="en-MY" sz="28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i="1" u="sng" dirty="0">
                <a:solidFill>
                  <a:srgbClr val="002060"/>
                </a:solidFill>
                <a:cs typeface="Times New Roman" pitchFamily="18" charset="0"/>
              </a:rPr>
              <a:t> Areas with 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low levels of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HAV </a:t>
            </a:r>
            <a:r>
              <a:rPr lang="en-MY" sz="2800" b="1" i="1" u="sng" dirty="0">
                <a:solidFill>
                  <a:srgbClr val="FF0000"/>
                </a:solidFill>
                <a:cs typeface="Times New Roman" pitchFamily="18" charset="0"/>
              </a:rPr>
              <a:t>infection</a:t>
            </a:r>
            <a:r>
              <a:rPr lang="en-MY" sz="2800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(Low </a:t>
            </a:r>
            <a:r>
              <a:rPr lang="en-MY" sz="2800" b="1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  <a:endParaRPr lang="en-MY" sz="2800" b="1" i="1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800" b="1" dirty="0"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developed</a:t>
            </a:r>
            <a:r>
              <a:rPr lang="en-MY" sz="2800" b="1" dirty="0">
                <a:cs typeface="Times New Roman" pitchFamily="18" charset="0"/>
              </a:rPr>
              <a:t> countries with</a:t>
            </a:r>
            <a:r>
              <a:rPr lang="en-MY" sz="28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good sanitary </a:t>
            </a:r>
            <a:r>
              <a:rPr lang="en-MY" sz="2800" dirty="0"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009900"/>
                </a:solidFill>
                <a:cs typeface="Times New Roman" pitchFamily="18" charset="0"/>
              </a:rPr>
              <a:t>hygienic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conditions</a:t>
            </a:r>
            <a:endParaRPr lang="en-MY" sz="28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800" b="1" dirty="0">
                <a:cs typeface="Times New Roman" pitchFamily="18" charset="0"/>
              </a:rPr>
              <a:t>   infection rates</a:t>
            </a:r>
            <a:r>
              <a:rPr lang="en-MY" sz="2800" dirty="0">
                <a:cs typeface="Times New Roman" pitchFamily="18" charset="0"/>
              </a:rPr>
              <a:t> are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low.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800" b="1" dirty="0">
                <a:cs typeface="Times New Roman" pitchFamily="18" charset="0"/>
              </a:rPr>
              <a:t>  Disease may occur among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adolescents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adults </a:t>
            </a:r>
            <a:r>
              <a:rPr lang="en-MY" sz="2800" b="1" dirty="0">
                <a:solidFill>
                  <a:srgbClr val="9900FF"/>
                </a:solidFill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high-risk groups</a:t>
            </a:r>
            <a:r>
              <a:rPr lang="en-MY" sz="2800" dirty="0">
                <a:cs typeface="Times New Roman" pitchFamily="18" charset="0"/>
              </a:rPr>
              <a:t>, </a:t>
            </a:r>
            <a:r>
              <a:rPr lang="en-MY" sz="2800" dirty="0" smtClean="0">
                <a:cs typeface="Times New Roman" pitchFamily="18" charset="0"/>
              </a:rPr>
              <a:t>such </a:t>
            </a:r>
            <a:r>
              <a:rPr lang="en-MY" sz="2800" dirty="0">
                <a:cs typeface="Times New Roman" pitchFamily="18" charset="0"/>
              </a:rPr>
              <a:t>as, </a:t>
            </a:r>
            <a:endParaRPr lang="en-MY" sz="2800" dirty="0" smtClean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800" b="1" dirty="0" smtClean="0">
                <a:cs typeface="Times New Roman" pitchFamily="18" charset="0"/>
              </a:rPr>
              <a:t>homosexual </a:t>
            </a:r>
            <a:r>
              <a:rPr lang="en-MY" sz="2800" b="1" dirty="0">
                <a:cs typeface="Times New Roman" pitchFamily="18" charset="0"/>
              </a:rPr>
              <a:t>men</a:t>
            </a:r>
            <a:r>
              <a:rPr lang="en-MY" sz="2800" dirty="0">
                <a:cs typeface="Times New Roman" pitchFamily="18" charset="0"/>
              </a:rPr>
              <a:t>, </a:t>
            </a:r>
            <a:r>
              <a:rPr lang="en-MY" sz="2800" b="1" dirty="0">
                <a:cs typeface="Times New Roman" pitchFamily="18" charset="0"/>
              </a:rPr>
              <a:t>people travelling </a:t>
            </a:r>
            <a:r>
              <a:rPr lang="en-MY" sz="2800" b="1" i="1" dirty="0">
                <a:cs typeface="Times New Roman" pitchFamily="18" charset="0"/>
              </a:rPr>
              <a:t>to </a:t>
            </a:r>
            <a:r>
              <a:rPr lang="en-MY" sz="2800" b="1" dirty="0">
                <a:cs typeface="Times New Roman" pitchFamily="18" charset="0"/>
              </a:rPr>
              <a:t>areas of high </a:t>
            </a:r>
            <a:r>
              <a:rPr lang="en-MY" sz="2800" b="1" dirty="0" err="1" smtClean="0">
                <a:cs typeface="Times New Roman" pitchFamily="18" charset="0"/>
              </a:rPr>
              <a:t>endemicity</a:t>
            </a:r>
            <a:endParaRPr lang="en-US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779838" y="30163"/>
            <a:ext cx="349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latin typeface="Garamond" pitchFamily="18" charset="0"/>
                <a:cs typeface="Times New Roman" pitchFamily="18" charset="0"/>
              </a:rPr>
              <a:t>Intermediate Endemicity  Cont. ..</a:t>
            </a:r>
            <a:endParaRPr lang="en-MY"/>
          </a:p>
        </p:txBody>
      </p:sp>
      <p:pic>
        <p:nvPicPr>
          <p:cNvPr id="5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552" y="161179"/>
            <a:ext cx="971550" cy="81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3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735ECD5-239B-4AB0-AD6C-7A4BBA020780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07950" y="26035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-20638"/>
            <a:ext cx="1169074" cy="128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2771800" y="4868"/>
            <a:ext cx="475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determinants</a:t>
            </a: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113536" y="377839"/>
            <a:ext cx="2844800" cy="49244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600" b="1" dirty="0">
                <a:solidFill>
                  <a:srgbClr val="C31391"/>
                </a:solidFill>
                <a:cs typeface="Times New Roman" pitchFamily="18" charset="0"/>
              </a:rPr>
              <a:t>AGENT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87002" y="835472"/>
            <a:ext cx="859979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The causative agent, the HAV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 </a:t>
            </a:r>
            <a:endParaRPr lang="en-MY" sz="2400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multiplies only in hepatocytes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Faecal shedding </a:t>
            </a:r>
            <a:r>
              <a:rPr lang="en-MY" sz="2800" b="1" dirty="0">
                <a:cs typeface="Times New Roman" pitchFamily="18" charset="0"/>
              </a:rPr>
              <a:t>of the HAV is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 at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its</a:t>
            </a: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highest </a:t>
            </a:r>
            <a:r>
              <a:rPr lang="en-MY" sz="2800" b="1" dirty="0">
                <a:cs typeface="Times New Roman" pitchFamily="18" charset="0"/>
              </a:rPr>
              <a:t>during </a:t>
            </a:r>
          </a:p>
          <a:p>
            <a:pPr>
              <a:defRPr/>
            </a:pPr>
            <a:r>
              <a:rPr lang="en-MY" sz="2800" b="1" dirty="0">
                <a:cs typeface="Times New Roman" pitchFamily="18" charset="0"/>
              </a:rPr>
              <a:t>                      *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later part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of the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incubation period </a:t>
            </a:r>
            <a:r>
              <a:rPr lang="en-MY" sz="2800" dirty="0">
                <a:cs typeface="Times New Roman" pitchFamily="18" charset="0"/>
              </a:rPr>
              <a:t>and</a:t>
            </a:r>
            <a:r>
              <a:rPr lang="en-MY" sz="2800" dirty="0">
                <a:solidFill>
                  <a:srgbClr val="7030A0"/>
                </a:solidFill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800" b="1" dirty="0">
                <a:solidFill>
                  <a:srgbClr val="7030A0"/>
                </a:solidFill>
                <a:cs typeface="Times New Roman" pitchFamily="18" charset="0"/>
              </a:rPr>
              <a:t>                            *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early acute phase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of illness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en-MY" sz="2800" dirty="0">
                <a:cs typeface="Times New Roman" pitchFamily="18" charset="0"/>
              </a:rPr>
              <a:t>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0160" y="2703016"/>
            <a:ext cx="9021040" cy="4154984"/>
          </a:xfrm>
          <a:prstGeom prst="rect">
            <a:avLst/>
          </a:prstGeom>
          <a:noFill/>
          <a:ln w="3810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(b)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Resistance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600" b="1" dirty="0">
                <a:cs typeface="Times New Roman" pitchFamily="18" charset="0"/>
              </a:rPr>
              <a:t>The virus is fairly resistant to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low pH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heat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&amp;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chemicals.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It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survive more than 10 </a:t>
            </a:r>
            <a:r>
              <a:rPr lang="en-MY" sz="2600" b="1" dirty="0" err="1">
                <a:solidFill>
                  <a:srgbClr val="FF0000"/>
                </a:solidFill>
                <a:cs typeface="Times New Roman" pitchFamily="18" charset="0"/>
              </a:rPr>
              <a:t>wks</a:t>
            </a:r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in well H2O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It withstands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heating to 60 Cº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          for </a:t>
            </a:r>
            <a:r>
              <a:rPr lang="en-MY" sz="2600" b="1" dirty="0">
                <a:solidFill>
                  <a:srgbClr val="002060"/>
                </a:solidFill>
                <a:cs typeface="Times New Roman" pitchFamily="18" charset="0"/>
              </a:rPr>
              <a:t>one hour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affected </a:t>
            </a:r>
            <a:r>
              <a:rPr lang="en-MY" sz="2800" b="1" dirty="0">
                <a:cs typeface="Times New Roman" pitchFamily="18" charset="0"/>
              </a:rPr>
              <a:t>by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chlorine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doses usually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employed for chlorination</a:t>
            </a:r>
            <a:endParaRPr lang="en-MY" sz="28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679950" y="3116868"/>
            <a:ext cx="4391249" cy="2677656"/>
          </a:xfrm>
          <a:prstGeom prst="rect">
            <a:avLst/>
          </a:prstGeom>
          <a:noFill/>
          <a:ln w="44450" cmpd="dbl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The virus is </a:t>
            </a:r>
            <a:r>
              <a:rPr lang="en-MY" sz="2800" b="1" u="sng" dirty="0">
                <a:solidFill>
                  <a:srgbClr val="FF0000"/>
                </a:solidFill>
                <a:cs typeface="Times New Roman" pitchFamily="18" charset="0"/>
              </a:rPr>
              <a:t>inactivated</a:t>
            </a:r>
            <a:r>
              <a:rPr lang="en-MY" sz="2800" b="1" u="sng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by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ultraviolet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rays 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by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boiling for 5 minutes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autoclaving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800" b="1" dirty="0">
                <a:solidFill>
                  <a:srgbClr val="000000"/>
                </a:solidFill>
                <a:cs typeface="Times New Roman" pitchFamily="18" charset="0"/>
              </a:rPr>
              <a:t>Formalin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 is an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effective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disinfectant</a:t>
            </a:r>
            <a:endParaRPr lang="en-MY" sz="28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2963</Words>
  <Application>Microsoft Office PowerPoint</Application>
  <PresentationFormat>On-screen Show (4:3)</PresentationFormat>
  <Paragraphs>770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Courier New</vt:lpstr>
      <vt:lpstr>Garamond</vt:lpstr>
      <vt:lpstr>Segoe UI Semilight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128</cp:revision>
  <dcterms:created xsi:type="dcterms:W3CDTF">2020-11-09T20:41:29Z</dcterms:created>
  <dcterms:modified xsi:type="dcterms:W3CDTF">2023-12-11T17:45:33Z</dcterms:modified>
</cp:coreProperties>
</file>