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2" r:id="rId3"/>
    <p:sldId id="257" r:id="rId4"/>
    <p:sldId id="256" r:id="rId5"/>
    <p:sldId id="264" r:id="rId6"/>
    <p:sldId id="263" r:id="rId7"/>
    <p:sldId id="265" r:id="rId8"/>
    <p:sldId id="262" r:id="rId9"/>
    <p:sldId id="267" r:id="rId10"/>
    <p:sldId id="266" r:id="rId11"/>
    <p:sldId id="261" r:id="rId12"/>
    <p:sldId id="260" r:id="rId13"/>
    <p:sldId id="271" r:id="rId14"/>
    <p:sldId id="272" r:id="rId15"/>
    <p:sldId id="269" r:id="rId16"/>
    <p:sldId id="270" r:id="rId17"/>
    <p:sldId id="268" r:id="rId18"/>
    <p:sldId id="273" r:id="rId19"/>
    <p:sldId id="293" r:id="rId20"/>
    <p:sldId id="294" r:id="rId21"/>
    <p:sldId id="274" r:id="rId22"/>
    <p:sldId id="276" r:id="rId23"/>
    <p:sldId id="277" r:id="rId24"/>
    <p:sldId id="278" r:id="rId25"/>
    <p:sldId id="295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6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8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3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4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3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09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5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7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4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80D1-754E-4F76-8FE4-064AF488A55C}" type="datetimeFigureOut">
              <a:rPr lang="en-MY" smtClean="0"/>
              <a:t>8/5/2022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3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pictures, photos,images كل عام وانتم بخ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1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6830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3) Ingestion:</a:t>
            </a: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Occupational diseases may also result from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ingestion </a:t>
            </a:r>
            <a:r>
              <a:rPr lang="en-MY" sz="2800" b="1" dirty="0" smtClean="0">
                <a:latin typeface="Garamond" pitchFamily="18" charset="0"/>
              </a:rPr>
              <a:t>of chemical substances such as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lead, mercury</a:t>
            </a:r>
            <a:r>
              <a:rPr lang="en-MY" sz="2800" b="1" dirty="0" smtClean="0">
                <a:latin typeface="Garamond" pitchFamily="18" charset="0"/>
              </a:rPr>
              <a:t>, arsenic, zinc, chromium, cadmium, phosphorus etc.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Usually these substances are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swallowed in minute amounts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through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contaminated hands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, f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ood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cigarettes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. </a:t>
            </a:r>
          </a:p>
          <a:p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Much of the </a:t>
            </a:r>
            <a:r>
              <a:rPr lang="en-MY" sz="2800" b="1" dirty="0" smtClean="0">
                <a:latin typeface="Garamond" pitchFamily="18" charset="0"/>
              </a:rPr>
              <a:t>ingested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material is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excreted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through faeces </a:t>
            </a:r>
            <a:r>
              <a:rPr lang="en-MY" sz="2800" b="1" dirty="0" smtClean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only a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small proportion </a:t>
            </a:r>
            <a:r>
              <a:rPr lang="en-MY" sz="2800" b="1" dirty="0" smtClean="0">
                <a:latin typeface="Garamond" pitchFamily="18" charset="0"/>
              </a:rPr>
              <a:t>may reach the general blood circulation.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-113456"/>
            <a:ext cx="1224136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  <a:p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 ingestion</a:t>
            </a:r>
            <a:r>
              <a:rPr lang="en-MY" sz="1400" dirty="0" smtClean="0">
                <a:latin typeface="Garamond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608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128" y="60126"/>
            <a:ext cx="9505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Garamond" pitchFamily="18" charset="0"/>
              </a:rPr>
              <a:t>II. Diseases due to chemical </a:t>
            </a:r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</a:rPr>
              <a:t>agents</a:t>
            </a:r>
            <a:endParaRPr lang="en-MY" sz="2400" b="1" dirty="0">
              <a:solidFill>
                <a:srgbClr val="C00000"/>
              </a:solidFill>
              <a:latin typeface="Garamond" pitchFamily="18" charset="0"/>
            </a:endParaRPr>
          </a:p>
          <a:p>
            <a:endParaRPr lang="en-MY" sz="20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64" y="505698"/>
            <a:ext cx="8009300" cy="1200329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MY" sz="2400" b="1" dirty="0" smtClean="0">
                <a:latin typeface="Garamond" pitchFamily="18" charset="0"/>
              </a:rPr>
              <a:t>Gases</a:t>
            </a:r>
            <a:r>
              <a:rPr lang="en-MY" sz="2400" b="1" dirty="0">
                <a:latin typeface="Garamond" pitchFamily="18" charset="0"/>
              </a:rPr>
              <a:t>: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i="1" dirty="0" err="1" smtClean="0">
                <a:latin typeface="Garamond" pitchFamily="18" charset="0"/>
              </a:rPr>
              <a:t>COv</a:t>
            </a:r>
            <a:r>
              <a:rPr lang="en-MY" sz="2400" b="1" i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CO, HCN, CS2, NH3, N2, H2S, HCI, S02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these </a:t>
            </a:r>
            <a:r>
              <a:rPr lang="en-MY" sz="2400" b="1" dirty="0">
                <a:latin typeface="Garamond" pitchFamily="18" charset="0"/>
              </a:rPr>
              <a:t>cause gas poisoning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891564" y="2210088"/>
            <a:ext cx="3868216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(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i) Inorganic dusts </a:t>
            </a:r>
            <a:r>
              <a:rPr lang="en-MY" sz="2400" b="1" dirty="0">
                <a:latin typeface="Garamond" pitchFamily="18" charset="0"/>
              </a:rPr>
              <a:t>:</a:t>
            </a:r>
          </a:p>
          <a:p>
            <a:r>
              <a:rPr lang="en-MY" sz="2400" b="1" dirty="0">
                <a:latin typeface="Garamond" pitchFamily="18" charset="0"/>
              </a:rPr>
              <a:t>(a) Coal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dust </a:t>
            </a:r>
            <a:r>
              <a:rPr lang="en-MY" sz="2400" b="1" dirty="0" err="1">
                <a:solidFill>
                  <a:srgbClr val="FF0000"/>
                </a:solidFill>
                <a:latin typeface="Garamond" pitchFamily="18" charset="0"/>
              </a:rPr>
              <a:t>Anthracosis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(b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) Silica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(c) Asbestos</a:t>
            </a:r>
          </a:p>
          <a:p>
            <a:r>
              <a:rPr lang="en-MY" sz="2400" b="1" dirty="0">
                <a:latin typeface="Garamond" pitchFamily="18" charset="0"/>
              </a:rPr>
              <a:t>(d) </a:t>
            </a:r>
            <a:r>
              <a:rPr lang="en-MY" sz="2400" b="1" dirty="0" smtClean="0">
                <a:latin typeface="Garamond" pitchFamily="18" charset="0"/>
              </a:rPr>
              <a:t>Iron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326228"/>
            <a:ext cx="4176464" cy="30469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(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ii) Organic (vegetable) dusts</a:t>
            </a:r>
          </a:p>
          <a:p>
            <a:r>
              <a:rPr lang="en-MY" sz="2400" b="1" dirty="0">
                <a:latin typeface="Garamond" pitchFamily="18" charset="0"/>
              </a:rPr>
              <a:t>(a) Cane fibre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Bagassosis</a:t>
            </a:r>
          </a:p>
          <a:p>
            <a:r>
              <a:rPr lang="en-MY" sz="2400" b="1" dirty="0">
                <a:latin typeface="Garamond" pitchFamily="18" charset="0"/>
              </a:rPr>
              <a:t>(b)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Cotton dust</a:t>
            </a:r>
          </a:p>
          <a:p>
            <a:r>
              <a:rPr lang="en-MY" sz="2400" b="1" dirty="0">
                <a:latin typeface="Garamond" pitchFamily="18" charset="0"/>
              </a:rPr>
              <a:t>(c) Tobacco</a:t>
            </a:r>
          </a:p>
          <a:p>
            <a:r>
              <a:rPr lang="en-MY" sz="2400" b="1" dirty="0">
                <a:latin typeface="Garamond" pitchFamily="18" charset="0"/>
              </a:rPr>
              <a:t>(d) Hay or grain dust</a:t>
            </a:r>
          </a:p>
          <a:p>
            <a:r>
              <a:rPr lang="en-MY" sz="2400" b="1" dirty="0" err="1">
                <a:latin typeface="Garamond" pitchFamily="18" charset="0"/>
              </a:rPr>
              <a:t>Byssinosis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 err="1">
                <a:latin typeface="Garamond" pitchFamily="18" charset="0"/>
              </a:rPr>
              <a:t>Tobacossis</a:t>
            </a:r>
            <a:r>
              <a:rPr lang="en-MY" sz="2400" b="1" dirty="0">
                <a:latin typeface="Garamond" pitchFamily="18" charset="0"/>
              </a:rPr>
              <a:t>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Farmers</a:t>
            </a:r>
            <a:r>
              <a:rPr lang="en-MY" sz="2400" b="1" dirty="0">
                <a:latin typeface="Garamond" pitchFamily="18" charset="0"/>
              </a:rPr>
              <a:t>' lung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750" y="4251802"/>
            <a:ext cx="4618650" cy="156966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latin typeface="Garamond" pitchFamily="18" charset="0"/>
              </a:rPr>
              <a:t>(3)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Metals and their compounds </a:t>
            </a:r>
            <a:r>
              <a:rPr lang="en-MY" sz="2400" b="1" dirty="0">
                <a:latin typeface="Garamond" pitchFamily="18" charset="0"/>
              </a:rPr>
              <a:t>Toxic hazards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lead, mercury</a:t>
            </a:r>
            <a:r>
              <a:rPr lang="en-MY" sz="2400" b="1" dirty="0">
                <a:latin typeface="Garamond" pitchFamily="18" charset="0"/>
              </a:rPr>
              <a:t>, cadmium, manganese, beryllium, arsenic, chromium </a:t>
            </a:r>
            <a:r>
              <a:rPr lang="en-MY" sz="2400" b="1" dirty="0" err="1">
                <a:latin typeface="Garamond" pitchFamily="18" charset="0"/>
              </a:rPr>
              <a:t>etc</a:t>
            </a:r>
            <a:endParaRPr lang="en-MY" sz="2400" dirty="0"/>
          </a:p>
        </p:txBody>
      </p:sp>
      <p:sp>
        <p:nvSpPr>
          <p:cNvPr id="7" name="Rectangle 6"/>
          <p:cNvSpPr/>
          <p:nvPr/>
        </p:nvSpPr>
        <p:spPr>
          <a:xfrm>
            <a:off x="230952" y="5862982"/>
            <a:ext cx="4139952" cy="830997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4) Chemicals </a:t>
            </a:r>
            <a:r>
              <a:rPr lang="en-MY" sz="2400" b="1" dirty="0" smtClean="0">
                <a:latin typeface="Garamond" pitchFamily="18" charset="0"/>
              </a:rPr>
              <a:t>:</a:t>
            </a:r>
          </a:p>
          <a:p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Acids, </a:t>
            </a:r>
            <a:r>
              <a:rPr lang="en-MY" sz="2400" b="1" dirty="0" err="1">
                <a:latin typeface="Garamond" pitchFamily="18" charset="0"/>
              </a:rPr>
              <a:t>alkalies</a:t>
            </a:r>
            <a:r>
              <a:rPr lang="en-MY" sz="2400" b="1" dirty="0">
                <a:latin typeface="Garamond" pitchFamily="18" charset="0"/>
              </a:rPr>
              <a:t>, pesticides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469031"/>
            <a:ext cx="4627390" cy="1200329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5) Solvents :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Carbon </a:t>
            </a:r>
            <a:r>
              <a:rPr lang="en-MY" sz="2400" b="1" dirty="0" err="1">
                <a:latin typeface="Garamond" pitchFamily="18" charset="0"/>
              </a:rPr>
              <a:t>bisulphide</a:t>
            </a:r>
            <a:r>
              <a:rPr lang="en-MY" sz="2400" b="1" dirty="0">
                <a:latin typeface="Garamond" pitchFamily="18" charset="0"/>
              </a:rPr>
              <a:t>, benzene, trichloroethylene, chloroform, etc</a:t>
            </a:r>
            <a:r>
              <a:rPr lang="en-MY" sz="2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3455" y="1706027"/>
            <a:ext cx="5357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(2)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Dusts (Pneumoconiosis)</a:t>
            </a:r>
          </a:p>
        </p:txBody>
      </p:sp>
    </p:spTree>
    <p:extLst>
      <p:ext uri="{BB962C8B-B14F-4D97-AF65-F5344CB8AC3E}">
        <p14:creationId xmlns:p14="http://schemas.microsoft.com/office/powerpoint/2010/main" val="12272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120" y="548680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204864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contents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Definitions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Pathogenesis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Types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Individual diseases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Silicosis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Asbestosis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en-MY" sz="28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8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Preventive measures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527276" cy="26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2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3" y="4462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Pneumoconiosis 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24" y="617760"/>
            <a:ext cx="8676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Dust within the size range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health hazard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producing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after a variable period of exposure,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 lung disease known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which may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gradually cripple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man by reducing his working capacity due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lung fibrosis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other complications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624"/>
            <a:ext cx="10436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760557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Definition</a:t>
            </a: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The term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pneumoconiosis derives its meaning from the </a:t>
            </a:r>
          </a:p>
          <a:p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         Greek words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: </a:t>
            </a: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pneuma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= air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and              </a:t>
            </a:r>
            <a:r>
              <a:rPr lang="en-MY" sz="26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konis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= dust</a:t>
            </a:r>
          </a:p>
          <a:p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International Labour Organization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(ILO)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define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as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“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accumulation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 the lungs </a:t>
            </a:r>
            <a:r>
              <a:rPr lang="en-MY" sz="2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and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 reactions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its presence”. </a:t>
            </a:r>
          </a:p>
        </p:txBody>
      </p:sp>
    </p:spTree>
    <p:extLst>
      <p:ext uri="{BB962C8B-B14F-4D97-AF65-F5344CB8AC3E}">
        <p14:creationId xmlns:p14="http://schemas.microsoft.com/office/powerpoint/2010/main" val="261657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568355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can be defined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as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non-neoplastic reaction of lungs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inhaled minerals </a:t>
            </a:r>
          </a:p>
          <a:p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or organic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the resultant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alteration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in their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structur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</a:t>
            </a:r>
          </a:p>
          <a:p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sz="26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Defined as the 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deposition and lung reaction </a:t>
            </a: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dust 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(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dust lung diseases</a:t>
            </a: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).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endParaRPr lang="en-US" sz="26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distribution of dust lesion 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follow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lymphatic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pathways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in lung (around vessels, airways and beneath the pleura).</a:t>
            </a:r>
          </a:p>
        </p:txBody>
      </p:sp>
    </p:spTree>
    <p:extLst>
      <p:ext uri="{BB962C8B-B14F-4D97-AF65-F5344CB8AC3E}">
        <p14:creationId xmlns:p14="http://schemas.microsoft.com/office/powerpoint/2010/main" val="103656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For clinical pneumoconiosis to develop, </a:t>
            </a: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3 essential factors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are required: </a:t>
            </a:r>
          </a:p>
          <a:p>
            <a:pPr marL="457200" indent="-457200">
              <a:buFont typeface="+mj-lt"/>
              <a:buAutoNum type="arabicParenR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 to specific substance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: </a:t>
            </a:r>
            <a:endParaRPr lang="en-MY" sz="26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coal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relatively inert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may accumulate in considerable amounts with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minimal tissue response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; </a:t>
            </a: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while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have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potent biologic effects</a:t>
            </a:r>
            <a:r>
              <a:rPr lang="en-MY" sz="2600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6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2) 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Particles of appropriate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size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be retained in lung </a:t>
            </a: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)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3) Exposure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for a sufficient length of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time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around 10 years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)</a:t>
            </a:r>
          </a:p>
          <a:p>
            <a:endParaRPr lang="en-US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From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occupational health point of view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MY" sz="2600" b="1" dirty="0">
                <a:solidFill>
                  <a:srgbClr val="0070C0"/>
                </a:solidFill>
                <a:cs typeface="Times New Roman" pitchFamily="18" charset="0"/>
              </a:rPr>
              <a:t>dust is </a:t>
            </a:r>
            <a:r>
              <a:rPr lang="en-MY" sz="2600" b="1" dirty="0">
                <a:solidFill>
                  <a:srgbClr val="002060"/>
                </a:solidFill>
                <a:cs typeface="Times New Roman" pitchFamily="18" charset="0"/>
              </a:rPr>
              <a:t>classified by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size into </a:t>
            </a:r>
            <a:r>
              <a:rPr lang="en-MY" sz="2600" b="1" dirty="0" smtClean="0">
                <a:cs typeface="Times New Roman" pitchFamily="18" charset="0"/>
              </a:rPr>
              <a:t>following </a:t>
            </a:r>
            <a:r>
              <a:rPr lang="en-MY" sz="2600" b="1" dirty="0">
                <a:cs typeface="Times New Roman" pitchFamily="18" charset="0"/>
              </a:rPr>
              <a:t>categories</a:t>
            </a:r>
            <a:r>
              <a:rPr lang="en-MY" sz="26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Inhalable Dust</a:t>
            </a:r>
            <a:r>
              <a:rPr lang="en-MY" sz="2600" dirty="0"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cs typeface="Times New Roman" pitchFamily="18" charset="0"/>
              </a:rPr>
              <a:t> </a:t>
            </a:r>
            <a:r>
              <a:rPr lang="en-MY" sz="2600" b="1" dirty="0" smtClean="0">
                <a:cs typeface="Times New Roman" pitchFamily="18" charset="0"/>
              </a:rPr>
              <a:t>is </a:t>
            </a:r>
            <a:r>
              <a:rPr lang="en-MY" sz="2600" b="1" dirty="0">
                <a:cs typeface="Times New Roman" pitchFamily="18" charset="0"/>
              </a:rPr>
              <a:t>the one which enters the body, but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is trapped </a:t>
            </a:r>
            <a:r>
              <a:rPr lang="en-MY" sz="2600" b="1" dirty="0">
                <a:cs typeface="Times New Roman" pitchFamily="18" charset="0"/>
              </a:rPr>
              <a:t>in the nose, throat, and upper respiratory tract</a:t>
            </a:r>
            <a:r>
              <a:rPr lang="en-MY" sz="2600" dirty="0"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cs typeface="Times New Roman" pitchFamily="18" charset="0"/>
              </a:rPr>
              <a:t>Particle size is usually</a:t>
            </a:r>
            <a:r>
              <a:rPr lang="en-MY" sz="2600" b="1" dirty="0"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cs typeface="Times New Roman" pitchFamily="18" charset="0"/>
              </a:rPr>
              <a:t>6-25μ</a:t>
            </a:r>
            <a:r>
              <a:rPr lang="en-MY" sz="2600" dirty="0" smtClean="0"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endParaRPr lang="en-MY" sz="2600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600" b="1" dirty="0" err="1">
                <a:solidFill>
                  <a:srgbClr val="FF0000"/>
                </a:solidFill>
                <a:cs typeface="Times New Roman" pitchFamily="18" charset="0"/>
              </a:rPr>
              <a:t>Respirable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 Dust</a:t>
            </a:r>
            <a:r>
              <a:rPr lang="en-MY" sz="2600" dirty="0"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cs typeface="Times New Roman" pitchFamily="18" charset="0"/>
              </a:rPr>
              <a:t> particles that are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small enough </a:t>
            </a:r>
            <a:r>
              <a:rPr lang="en-MY" sz="2600" dirty="0">
                <a:cs typeface="Times New Roman" pitchFamily="18" charset="0"/>
              </a:rPr>
              <a:t>to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penetrate </a:t>
            </a:r>
            <a:r>
              <a:rPr lang="en-MY" sz="2600" b="1" dirty="0">
                <a:cs typeface="Times New Roman" pitchFamily="18" charset="0"/>
              </a:rPr>
              <a:t>the nose and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upper respiratory </a:t>
            </a:r>
            <a:r>
              <a:rPr lang="en-MY" sz="2600" dirty="0">
                <a:cs typeface="Times New Roman" pitchFamily="18" charset="0"/>
              </a:rPr>
              <a:t>system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beyond the body's natural clearance mechanisms </a:t>
            </a:r>
            <a:r>
              <a:rPr lang="en-MY" sz="2600" b="1" dirty="0">
                <a:cs typeface="Times New Roman" pitchFamily="18" charset="0"/>
              </a:rPr>
              <a:t>of cilia and mucous </a:t>
            </a:r>
            <a:r>
              <a:rPr lang="en-MY" sz="2600" dirty="0">
                <a:cs typeface="Times New Roman" pitchFamily="18" charset="0"/>
              </a:rPr>
              <a:t>and are more   likely to be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retained</a:t>
            </a:r>
            <a:r>
              <a:rPr lang="en-MY" sz="2600" b="1" dirty="0"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MY" sz="2600" b="1" dirty="0">
                <a:cs typeface="Times New Roman" pitchFamily="18" charset="0"/>
              </a:rPr>
              <a:t>maintain)in the lungs</a:t>
            </a:r>
            <a:r>
              <a:rPr lang="en-MY" sz="2600" dirty="0"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600" b="1" dirty="0">
                <a:cs typeface="Times New Roman" pitchFamily="18" charset="0"/>
              </a:rPr>
              <a:t>Particle size is   usually </a:t>
            </a:r>
            <a:r>
              <a:rPr lang="en-MY" sz="2600" b="1" dirty="0" smtClean="0">
                <a:solidFill>
                  <a:srgbClr val="FF0000"/>
                </a:solidFill>
                <a:cs typeface="Times New Roman" pitchFamily="18" charset="0"/>
              </a:rPr>
              <a:t>1-5μ. </a:t>
            </a:r>
            <a:endParaRPr lang="en-MY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Particles of &lt;1 </a:t>
            </a:r>
            <a:r>
              <a:rPr lang="en-MY" sz="2600" b="1" dirty="0" smtClean="0">
                <a:solidFill>
                  <a:srgbClr val="FF0000"/>
                </a:solidFill>
                <a:cs typeface="Times New Roman" pitchFamily="18" charset="0"/>
              </a:rPr>
              <a:t>μ </a:t>
            </a:r>
            <a:r>
              <a:rPr lang="en-MY" sz="2600" b="1" dirty="0">
                <a:cs typeface="Times New Roman" pitchFamily="18" charset="0"/>
              </a:rPr>
              <a:t>are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exhaled out</a:t>
            </a:r>
            <a:r>
              <a:rPr lang="ar-AE" sz="2600" b="1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(</a:t>
            </a:r>
            <a:r>
              <a:rPr lang="en-MY" sz="2600" b="1" dirty="0"/>
              <a:t>respired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251356"/>
            <a:ext cx="2533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Cont.    …Pathogenesis</a:t>
            </a:r>
            <a:r>
              <a:rPr lang="en-MY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" descr="Pathogenesi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94703"/>
            <a:ext cx="1928491" cy="14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0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hogene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7001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hazardous effects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of dusts on the lungs depend </a:t>
            </a:r>
            <a:r>
              <a:rPr lang="en-MY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upon a number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factors such </a:t>
            </a:r>
            <a:r>
              <a:rPr lang="en-MY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as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(a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)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Chemical composition </a:t>
            </a:r>
          </a:p>
          <a:p>
            <a:pPr lvl="0" algn="just"/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(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b) Fineness</a:t>
            </a: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(c) Concentration of dust in the air </a:t>
            </a: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(d) Period of exposure and</a:t>
            </a:r>
          </a:p>
          <a:p>
            <a:pPr lvl="0" algn="just"/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(e) Health status of the person exposed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6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endParaRPr lang="en-MY" sz="26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Therefore, the threshold limit values for different dusts are different.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lvl="0" algn="just"/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addition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the toxic effect of the dust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on the lung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tissues, 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super-</a:t>
            </a:r>
            <a:r>
              <a:rPr lang="en-MY" sz="26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impositionof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infections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like TB </a:t>
            </a:r>
            <a:r>
              <a:rPr lang="en-MY" sz="26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also influence the pattern of pneumoconiosis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96" y="13462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b="1" dirty="0">
                <a:solidFill>
                  <a:prstClr val="black"/>
                </a:solidFill>
                <a:latin typeface="Georgia"/>
              </a:rPr>
              <a:t>Pneumoconiosis may be caused by inhalation of inorganic or organic dust</a:t>
            </a:r>
            <a:endParaRPr lang="ar-EG" sz="2000" b="1" dirty="0">
              <a:solidFill>
                <a:prstClr val="black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65875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170118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1157" y="3244334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169157">
            <a:off x="5643304" y="2398721"/>
            <a:ext cx="2952328" cy="3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8224" y="6165304"/>
            <a:ext cx="162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b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-2022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3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20</a:t>
            </a:fld>
            <a:endParaRPr lang="en-MY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6" y="0"/>
            <a:ext cx="8667716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96" y="196895"/>
            <a:ext cx="1367036" cy="10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2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48" y="7193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Pneumoconiosis is usually divided into three groups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Minor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5608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7952"/>
            <a:ext cx="2198646" cy="17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III Benign Pneumoconiosis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isn't any reaction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in the lungs,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but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 deposition casts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shadow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x-ray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lung.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fibrosis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</a:t>
            </a: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disturbance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lung functions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can result from the inhalation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Iron dust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siderosis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Tin dust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stannosis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Calcium dust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chalcosis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are characterized by the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presence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small rounded dense opacities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chest film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due to perivascular collections of dusts.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deposits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when exposure is discontinued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123728" y="2924944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ight Arrow 3"/>
          <p:cNvSpPr/>
          <p:nvPr/>
        </p:nvSpPr>
        <p:spPr>
          <a:xfrm>
            <a:off x="1964593" y="3345400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2742096" y="3789040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6927"/>
            <a:ext cx="2016224" cy="1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80728"/>
            <a:ext cx="7957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II. Minor Pneumoconiosis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Inhalation of some dusts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results in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“minor </a:t>
            </a:r>
            <a:r>
              <a:rPr lang="en-MY" sz="26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fibrosis”</a:t>
            </a:r>
            <a:r>
              <a:rPr lang="en-MY" sz="2600" dirty="0" err="1" smtClean="0">
                <a:latin typeface="Garamond" pitchFamily="18" charset="0"/>
                <a:cs typeface="Times New Roman" pitchFamily="18" charset="0"/>
              </a:rPr>
              <a:t>of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the lungs </a:t>
            </a:r>
          </a:p>
          <a:p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minimal fibrosis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lungs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without interference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lung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architecture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or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  lung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 tests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These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dusts include: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Mica pneumoconiosis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Koalin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(china clay)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598115" cy="16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48680"/>
            <a:ext cx="89282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III Major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 or 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Complicated </a:t>
            </a:r>
            <a:r>
              <a:rPr lang="en-US" sz="24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</a:p>
          <a:p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related 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 of exposure </a:t>
            </a:r>
            <a:r>
              <a:rPr lang="en-US" sz="26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lesions </a:t>
            </a:r>
            <a:endParaRPr lang="en-US" sz="26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fibrosis 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major fibrosis</a:t>
            </a: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which results in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interference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lung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architecture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function tests </a:t>
            </a:r>
            <a:r>
              <a:rPr lang="en-MY" sz="26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+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collapse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</a:t>
            </a:r>
            <a:endParaRPr lang="en-US" sz="2600" b="1" dirty="0" smtClean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6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compensatory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US" sz="26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752" y="458112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Examples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silicosis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Asbestos  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asbestosis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Coal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62459" y="5671933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3923526" y="6011062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3928658" y="5157824"/>
            <a:ext cx="613236" cy="1381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9516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26</a:t>
            </a:fld>
            <a:endParaRPr lang="en-M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27" y="2492896"/>
            <a:ext cx="4716969" cy="43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62304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88640"/>
            <a:ext cx="5070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732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Silica crystals </a:t>
            </a:r>
            <a:endParaRPr lang="en-MY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06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2204864"/>
            <a:ext cx="533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06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859054">
            <a:off x="5003022" y="2943717"/>
            <a:ext cx="2952328" cy="3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5517232"/>
            <a:ext cx="162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b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-2022 </a:t>
            </a:r>
            <a:endParaRPr lang="en-M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65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3" y="116632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Chemical Hazards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There </a:t>
            </a:r>
            <a:r>
              <a:rPr lang="en-MY" sz="2600" b="1" dirty="0">
                <a:latin typeface="Garamond" pitchFamily="18" charset="0"/>
              </a:rPr>
              <a:t>is hardly any industry which does not make use of chemicals.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chemical hazards are on the increase with the introduction of newer and complex chemicals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Raw materials </a:t>
            </a:r>
            <a:r>
              <a:rPr lang="en-MY" sz="2400" b="1" dirty="0">
                <a:latin typeface="Garamond" pitchFamily="18" charset="0"/>
              </a:rPr>
              <a:t>from many sources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are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converted by the chemical </a:t>
            </a:r>
            <a:r>
              <a:rPr lang="en-MY" sz="2400" b="1" dirty="0">
                <a:latin typeface="Garamond" pitchFamily="18" charset="0"/>
              </a:rPr>
              <a:t>industry into the substances used by the industry itself to produce </a:t>
            </a:r>
            <a:r>
              <a:rPr lang="en-MY" sz="2400" b="1" i="1" dirty="0">
                <a:latin typeface="Garamond" pitchFamily="18" charset="0"/>
              </a:rPr>
              <a:t>cosmetics, detergents and soaps, drugs, dyes, pigments, explosives, </a:t>
            </a:r>
            <a:r>
              <a:rPr lang="en-MY" sz="2400" b="1" i="1" dirty="0" smtClean="0">
                <a:latin typeface="Garamond" pitchFamily="18" charset="0"/>
              </a:rPr>
              <a:t>inks, paints, pesticides</a:t>
            </a:r>
            <a:r>
              <a:rPr lang="en-MY" sz="2400" b="1" i="1" dirty="0">
                <a:latin typeface="Garamond" pitchFamily="18" charset="0"/>
              </a:rPr>
              <a:t>, </a:t>
            </a:r>
            <a:r>
              <a:rPr lang="en-MY" sz="2400" b="1" i="1" dirty="0" smtClean="0">
                <a:latin typeface="Garamond" pitchFamily="18" charset="0"/>
              </a:rPr>
              <a:t>synthetic </a:t>
            </a:r>
            <a:r>
              <a:rPr lang="en-MY" sz="2400" b="1" i="1" dirty="0" err="1">
                <a:latin typeface="Garamond" pitchFamily="18" charset="0"/>
              </a:rPr>
              <a:t>fibers</a:t>
            </a:r>
            <a:r>
              <a:rPr lang="en-MY" sz="2400" b="1" i="1" dirty="0">
                <a:latin typeface="Garamond" pitchFamily="18" charset="0"/>
              </a:rPr>
              <a:t>,</a:t>
            </a:r>
            <a:r>
              <a:rPr lang="en-MY" sz="2400" b="1" dirty="0">
                <a:latin typeface="Garamond" pitchFamily="18" charset="0"/>
              </a:rPr>
              <a:t> and</a:t>
            </a:r>
          </a:p>
          <a:p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Other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industries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use the substances </a:t>
            </a:r>
            <a:r>
              <a:rPr lang="en-MY" sz="2800" b="1" dirty="0">
                <a:latin typeface="Garamond" pitchFamily="18" charset="0"/>
              </a:rPr>
              <a:t>in the production of durable and nondurable goods</a:t>
            </a:r>
            <a:r>
              <a:rPr lang="en-MY" sz="2800" b="1" dirty="0" smtClean="0">
                <a:latin typeface="Garamond" pitchFamily="18" charset="0"/>
              </a:rPr>
              <a:t>.</a:t>
            </a:r>
            <a:endParaRPr lang="en-MY" sz="2600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ill-effects produced 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</a:rPr>
              <a:t>depend upon </a:t>
            </a:r>
            <a:r>
              <a:rPr lang="en-MY" sz="2800" b="1" u="sng" dirty="0" smtClean="0">
                <a:solidFill>
                  <a:schemeClr val="tx2"/>
                </a:solidFill>
                <a:latin typeface="Garamond" pitchFamily="18" charset="0"/>
              </a:rPr>
              <a:t>the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duration of exposure, </a:t>
            </a:r>
            <a:endParaRPr lang="en-MY" sz="28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800" b="1" dirty="0" smtClean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quantum of exposure and  </a:t>
            </a:r>
            <a:endParaRPr lang="en-MY" sz="28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800" b="1" dirty="0" smtClean="0">
                <a:latin typeface="Garamond" pitchFamily="18" charset="0"/>
              </a:rPr>
              <a:t>individual </a:t>
            </a:r>
            <a:r>
              <a:rPr lang="en-MY" sz="2800" b="1" dirty="0">
                <a:latin typeface="Garamond" pitchFamily="18" charset="0"/>
              </a:rPr>
              <a:t>susceptibility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884368" y="6231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298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48" y="3077067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LOCAL ACTION : </a:t>
            </a:r>
          </a:p>
          <a:p>
            <a:r>
              <a:rPr lang="en-MY" sz="2800" b="1" dirty="0" smtClean="0">
                <a:latin typeface="Garamond" pitchFamily="18" charset="0"/>
              </a:rPr>
              <a:t> Some chemicals cause</a:t>
            </a:r>
          </a:p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 dermatitis, eczema, ulcers and even cancer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by </a:t>
            </a: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primary irritant </a:t>
            </a:r>
            <a:r>
              <a:rPr lang="en-MY" sz="2800" b="1" i="1" dirty="0" smtClean="0">
                <a:latin typeface="Garamond" pitchFamily="18" charset="0"/>
              </a:rPr>
              <a:t>action;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some cause dermatitis by an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allergic </a:t>
            </a:r>
            <a:r>
              <a:rPr lang="en-MY" sz="2800" b="1" dirty="0" smtClean="0">
                <a:latin typeface="Garamond" pitchFamily="18" charset="0"/>
              </a:rPr>
              <a:t>action.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Some compounds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are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absorbed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through the skin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cause systemic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effects.  </a:t>
            </a:r>
            <a:r>
              <a:rPr lang="en-MY" sz="2800" b="1" dirty="0" smtClean="0">
                <a:latin typeface="Garamond" pitchFamily="18" charset="0"/>
              </a:rPr>
              <a:t>such as TNT and aniline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Occupational dermatitis is a big problem in industry</a:t>
            </a:r>
            <a:r>
              <a:rPr lang="en-MY" sz="2800" dirty="0" smtClean="0">
                <a:latin typeface="Garamond" pitchFamily="18" charset="0"/>
              </a:rPr>
              <a:t>. </a:t>
            </a:r>
            <a:endParaRPr lang="en-MY" sz="1000" i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2747" y="0"/>
            <a:ext cx="152108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  <a:p>
            <a:r>
              <a:rPr lang="en-MY" sz="1400" dirty="0" smtClean="0">
                <a:latin typeface="Garamond" pitchFamily="18" charset="0"/>
              </a:rPr>
              <a:t> ingestion: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1680" y="30079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Chemical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9941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Chemical agents </a:t>
            </a:r>
            <a:r>
              <a:rPr lang="en-MY" sz="2400" b="1" u="sng" dirty="0">
                <a:solidFill>
                  <a:schemeClr val="tx2"/>
                </a:solidFill>
                <a:latin typeface="Garamond" pitchFamily="18" charset="0"/>
              </a:rPr>
              <a:t>act in three ways :</a:t>
            </a:r>
          </a:p>
          <a:p>
            <a:pPr marL="342900" indent="-342900">
              <a:buAutoNum type="arabicParenBoth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Local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Action :</a:t>
            </a:r>
          </a:p>
          <a:p>
            <a:pPr marL="342900" indent="-342900">
              <a:buAutoNum type="arabicParenBoth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2400" dirty="0">
                <a:latin typeface="Garamond" pitchFamily="18" charset="0"/>
              </a:rPr>
              <a:t>:</a:t>
            </a: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Dusts</a:t>
            </a: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Gases</a:t>
            </a:r>
          </a:p>
          <a:p>
            <a:pPr marL="400050" indent="-400050">
              <a:buAutoNum type="romanLcParenR"/>
            </a:pPr>
            <a:r>
              <a:rPr lang="en-MY" sz="2400" b="1" i="1" dirty="0">
                <a:latin typeface="Garamond" pitchFamily="18" charset="0"/>
              </a:rPr>
              <a:t>Metals and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i="1" dirty="0">
                <a:latin typeface="Garamond" pitchFamily="18" charset="0"/>
              </a:rPr>
              <a:t>Their Compounds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(3)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Ingestion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3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-1"/>
            <a:ext cx="9153935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</a:rPr>
              <a:t>                (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2) INHALATION : </a:t>
            </a:r>
          </a:p>
          <a:p>
            <a:pPr marL="571500" indent="-571500">
              <a:buAutoNum type="romanLcParenBoth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            DUSTS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Dusts are finely divided solid particles with size ranging </a:t>
            </a:r>
            <a:r>
              <a:rPr lang="en-MY" sz="2800" dirty="0" smtClean="0">
                <a:latin typeface="Garamond" pitchFamily="18" charset="0"/>
              </a:rPr>
              <a:t>from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0.1 to 150 microns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They are released into the atmosphere during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crushing, grinding, abrading, (</a:t>
            </a:r>
            <a:r>
              <a:rPr lang="en-US" dirty="0" smtClean="0">
                <a:solidFill>
                  <a:srgbClr val="000000"/>
                </a:solidFill>
              </a:rPr>
              <a:t>scrape</a:t>
            </a:r>
            <a:r>
              <a:rPr lang="en-US" dirty="0" smtClean="0">
                <a:solidFill>
                  <a:srgbClr val="5F6368"/>
                </a:solidFill>
              </a:rPr>
              <a:t> scratch</a:t>
            </a:r>
            <a:r>
              <a:rPr lang="ar-JO" dirty="0">
                <a:solidFill>
                  <a:srgbClr val="5F6368"/>
                </a:solidFill>
              </a:rPr>
              <a:t>كشط</a:t>
            </a:r>
            <a:r>
              <a:rPr lang="en-US" dirty="0" smtClean="0">
                <a:solidFill>
                  <a:srgbClr val="5F6368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loading and unloading </a:t>
            </a:r>
            <a:r>
              <a:rPr lang="en-MY" sz="2800" dirty="0" smtClean="0">
                <a:latin typeface="Garamond" pitchFamily="18" charset="0"/>
              </a:rPr>
              <a:t>operations.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Dusts are </a:t>
            </a:r>
            <a:r>
              <a:rPr lang="en-MY" sz="2800" b="1" dirty="0" smtClean="0">
                <a:latin typeface="Garamond" pitchFamily="18" charset="0"/>
              </a:rPr>
              <a:t>produced </a:t>
            </a:r>
            <a:r>
              <a:rPr lang="en-MY" sz="2800" dirty="0" smtClean="0">
                <a:latin typeface="Garamond" pitchFamily="18" charset="0"/>
              </a:rPr>
              <a:t>in a number of industries </a:t>
            </a:r>
            <a:r>
              <a:rPr lang="en-MY" sz="2800" b="1" dirty="0" smtClean="0">
                <a:latin typeface="Garamond" pitchFamily="18" charset="0"/>
              </a:rPr>
              <a:t>mines, </a:t>
            </a:r>
            <a:r>
              <a:rPr lang="en-MY" sz="2400" b="1" dirty="0" smtClean="0">
                <a:latin typeface="Garamond" pitchFamily="18" charset="0"/>
              </a:rPr>
              <a:t>foundry,</a:t>
            </a:r>
            <a:r>
              <a:rPr lang="ar-JO" dirty="0"/>
              <a:t> مسبك</a:t>
            </a:r>
            <a:r>
              <a:rPr lang="en-MY" sz="2800" b="1" dirty="0" smtClean="0">
                <a:latin typeface="Garamond" pitchFamily="18" charset="0"/>
              </a:rPr>
              <a:t> quarry</a:t>
            </a:r>
            <a:r>
              <a:rPr lang="ar-JO" dirty="0"/>
              <a:t> مقلع</a:t>
            </a:r>
            <a:r>
              <a:rPr lang="en-MY" sz="2800" b="1" dirty="0" smtClean="0">
                <a:latin typeface="Garamond" pitchFamily="18" charset="0"/>
              </a:rPr>
              <a:t>, pottery</a:t>
            </a:r>
            <a:r>
              <a:rPr lang="ar-JO" dirty="0"/>
              <a:t> فخار</a:t>
            </a:r>
            <a:r>
              <a:rPr lang="en-MY" sz="2800" b="1" dirty="0" smtClean="0">
                <a:latin typeface="Garamond" pitchFamily="18" charset="0"/>
              </a:rPr>
              <a:t>, textile, wood or stone working industries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500" b="1" dirty="0" smtClean="0">
                <a:latin typeface="Garamond" pitchFamily="18" charset="0"/>
              </a:rPr>
              <a:t>Dust particles </a:t>
            </a:r>
            <a:r>
              <a:rPr lang="en-MY" sz="2500" b="1" dirty="0" smtClean="0">
                <a:solidFill>
                  <a:srgbClr val="FF0000"/>
                </a:solidFill>
                <a:latin typeface="Garamond" pitchFamily="18" charset="0"/>
              </a:rPr>
              <a:t>larger than 10 microns </a:t>
            </a:r>
            <a:r>
              <a:rPr lang="en-MY" sz="2500" b="1" dirty="0" smtClean="0">
                <a:solidFill>
                  <a:srgbClr val="0070C0"/>
                </a:solidFill>
                <a:latin typeface="Garamond" pitchFamily="18" charset="0"/>
              </a:rPr>
              <a:t>settle down from </a:t>
            </a:r>
            <a:r>
              <a:rPr lang="en-MY" sz="2500" b="1" dirty="0" smtClean="0">
                <a:latin typeface="Garamond" pitchFamily="18" charset="0"/>
              </a:rPr>
              <a:t>the air</a:t>
            </a:r>
            <a:endParaRPr lang="en-MY" sz="25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 rapidly,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while the smaller ones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remain suspended </a:t>
            </a:r>
            <a:r>
              <a:rPr lang="en-MY" sz="2600" b="1" dirty="0" smtClean="0">
                <a:latin typeface="Garamond" pitchFamily="18" charset="0"/>
              </a:rPr>
              <a:t>indefinitely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Particles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smaller than 5 microns </a:t>
            </a:r>
            <a:r>
              <a:rPr lang="en-MY" sz="2800" b="1" dirty="0" smtClean="0">
                <a:latin typeface="Garamond" pitchFamily="18" charset="0"/>
              </a:rPr>
              <a:t>are directly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inhaled</a:t>
            </a:r>
            <a:r>
              <a:rPr lang="en-MY" sz="2800" b="1" dirty="0" smtClean="0">
                <a:latin typeface="Garamond" pitchFamily="18" charset="0"/>
              </a:rPr>
              <a:t> into the lungs and are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retained there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1400" b="1" dirty="0" smtClean="0">
                <a:latin typeface="Garamond" pitchFamily="18" charset="0"/>
              </a:rPr>
              <a:t>This fraction of the dust is called </a:t>
            </a:r>
            <a:r>
              <a:rPr lang="en-MY" sz="1400" dirty="0" smtClean="0">
                <a:latin typeface="Garamond" pitchFamily="18" charset="0"/>
              </a:rPr>
              <a:t>"</a:t>
            </a:r>
            <a:r>
              <a:rPr lang="en-MY" sz="1400" b="1" dirty="0" smtClean="0">
                <a:solidFill>
                  <a:srgbClr val="C00000"/>
                </a:solidFill>
                <a:latin typeface="Garamond" pitchFamily="18" charset="0"/>
              </a:rPr>
              <a:t>respirable dust"</a:t>
            </a:r>
            <a:r>
              <a:rPr lang="en-MY" sz="1400" dirty="0" smtClean="0">
                <a:latin typeface="Garamond" pitchFamily="18" charset="0"/>
              </a:rPr>
              <a:t>, and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994999" y="63567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7452320" y="-315416"/>
            <a:ext cx="152108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  <a:p>
            <a:r>
              <a:rPr lang="en-MY" sz="1400" dirty="0" smtClean="0">
                <a:latin typeface="Garamond" pitchFamily="18" charset="0"/>
              </a:rPr>
              <a:t> ingestion:</a:t>
            </a:r>
          </a:p>
        </p:txBody>
      </p:sp>
    </p:spTree>
    <p:extLst>
      <p:ext uri="{BB962C8B-B14F-4D97-AF65-F5344CB8AC3E}">
        <p14:creationId xmlns:p14="http://schemas.microsoft.com/office/powerpoint/2010/main" val="237059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9" y="448598"/>
            <a:ext cx="91684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This fraction of the dust is called </a:t>
            </a:r>
            <a:r>
              <a:rPr lang="en-MY" sz="2800" dirty="0">
                <a:latin typeface="Garamond" pitchFamily="18" charset="0"/>
              </a:rPr>
              <a:t>"</a:t>
            </a:r>
            <a:r>
              <a:rPr lang="en-MY" sz="2800" b="1" dirty="0" err="1">
                <a:solidFill>
                  <a:srgbClr val="C00000"/>
                </a:solidFill>
                <a:latin typeface="Garamond" pitchFamily="18" charset="0"/>
              </a:rPr>
              <a:t>respirable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dust"</a:t>
            </a:r>
            <a:r>
              <a:rPr lang="en-MY" sz="2800" dirty="0">
                <a:latin typeface="Garamond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is mainly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responsible for pneumoconiosis</a:t>
            </a:r>
            <a:r>
              <a:rPr lang="en-MY" sz="2800" dirty="0">
                <a:latin typeface="Garamond" pitchFamily="18" charset="0"/>
              </a:rPr>
              <a:t>.</a:t>
            </a: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          Dusts have been ·classified into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   </a:t>
            </a:r>
            <a:r>
              <a:rPr lang="en-MY" sz="2800" b="1" i="1" dirty="0" smtClean="0">
                <a:latin typeface="Garamond" pitchFamily="18" charset="0"/>
              </a:rPr>
              <a:t>inorganic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organic </a:t>
            </a:r>
            <a:r>
              <a:rPr lang="en-MY" sz="2800" b="1" dirty="0" smtClean="0">
                <a:latin typeface="Garamond" pitchFamily="18" charset="0"/>
              </a:rPr>
              <a:t>dusts;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soluble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insoluble dusts.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inorganic dusts </a:t>
            </a:r>
            <a:r>
              <a:rPr lang="en-MY" sz="2800" b="1" dirty="0" smtClean="0">
                <a:latin typeface="Garamond" pitchFamily="18" charset="0"/>
              </a:rPr>
              <a:t>are ;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silica</a:t>
            </a:r>
            <a:r>
              <a:rPr lang="en-MY" sz="2800" b="1" dirty="0" smtClean="0">
                <a:latin typeface="Garamond" pitchFamily="18" charset="0"/>
              </a:rPr>
              <a:t>, mica, coal,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asbestos</a:t>
            </a:r>
            <a:r>
              <a:rPr lang="en-MY" sz="2800" b="1" dirty="0" smtClean="0">
                <a:latin typeface="Garamond" pitchFamily="18" charset="0"/>
              </a:rPr>
              <a:t> dust, etc.;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organic dusts are :</a:t>
            </a: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cotton</a:t>
            </a:r>
            <a:r>
              <a:rPr lang="en-MY" sz="2800" b="1" dirty="0" smtClean="0">
                <a:latin typeface="Garamond" pitchFamily="18" charset="0"/>
              </a:rPr>
              <a:t>, jute.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soluble dusts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dissolve slowly, enter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the systemic circulation </a:t>
            </a:r>
            <a:r>
              <a:rPr lang="en-MY" sz="2800" b="1" dirty="0" smtClean="0">
                <a:latin typeface="Garamond" pitchFamily="18" charset="0"/>
              </a:rPr>
              <a:t>and are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   eventually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eliminated </a:t>
            </a:r>
            <a:r>
              <a:rPr lang="en-MY" sz="2800" b="1" dirty="0" smtClean="0">
                <a:latin typeface="Garamond" pitchFamily="18" charset="0"/>
              </a:rPr>
              <a:t>by body metabolism.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insoluble dusts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remain, more or less,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permanently in the lungs</a:t>
            </a:r>
            <a:r>
              <a:rPr lang="en-MY" sz="2800" b="1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They are mainly the cause of pneumoconiosis.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7926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FF0000"/>
                </a:solidFill>
                <a:latin typeface="Garamond" pitchFamily="18" charset="0"/>
              </a:rPr>
              <a:t>Dusts  Cont. ..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670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latin typeface="Garamond" pitchFamily="18" charset="0"/>
              </a:rPr>
              <a:t>(ii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Gases :</a:t>
            </a:r>
          </a:p>
          <a:p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Exposure to gases is a common hazard in industries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Gases are sometimes classified as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simple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oxygen, hydrogen</a:t>
            </a:r>
            <a:r>
              <a:rPr lang="en-MY" sz="2800" dirty="0">
                <a:latin typeface="Garamond" pitchFamily="18" charset="0"/>
              </a:rPr>
              <a:t>),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asphyxiating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carbon monoxide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, cyanide gas, sulphur dioxide, chlorine</a:t>
            </a:r>
            <a:r>
              <a:rPr lang="en-MY" sz="2800" dirty="0">
                <a:latin typeface="Garamond" pitchFamily="18" charset="0"/>
              </a:rPr>
              <a:t>) and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anaesthetic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chloroform, ether, </a:t>
            </a:r>
            <a:r>
              <a:rPr lang="en-MY" sz="2800" b="1" dirty="0" err="1">
                <a:solidFill>
                  <a:schemeClr val="accent1"/>
                </a:solidFill>
                <a:latin typeface="Garamond" pitchFamily="18" charset="0"/>
              </a:rPr>
              <a:t>trichlorethylene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  <a:p>
            <a:endParaRPr lang="en-MY" sz="28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.</a:t>
            </a:r>
            <a:r>
              <a:rPr lang="en-MY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Carbon monoxide hazard is frequently reported in </a:t>
            </a:r>
            <a:endParaRPr lang="en-MY" sz="2800" b="1" i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en-MY" sz="2800" b="1" i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coal-gas </a:t>
            </a:r>
            <a:r>
              <a:rPr lang="en-MY" sz="2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manufacturing plants and steel industry</a:t>
            </a:r>
            <a:r>
              <a:rPr lang="en-MY" sz="2800" b="1" i="1" dirty="0">
                <a:solidFill>
                  <a:schemeClr val="accent1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8385" y="47549"/>
            <a:ext cx="1115616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</a:t>
            </a:r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  <a:p>
            <a:r>
              <a:rPr lang="en-MY" sz="1400" dirty="0" smtClean="0">
                <a:latin typeface="Garamond" pitchFamily="18" charset="0"/>
              </a:rPr>
              <a:t> ingestion:</a:t>
            </a:r>
          </a:p>
        </p:txBody>
      </p:sp>
    </p:spTree>
    <p:extLst>
      <p:ext uri="{BB962C8B-B14F-4D97-AF65-F5344CB8AC3E}">
        <p14:creationId xmlns:p14="http://schemas.microsoft.com/office/powerpoint/2010/main" val="384631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1" y="26064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(iii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 Metals And Their Compounds</a:t>
            </a:r>
            <a:r>
              <a:rPr lang="en-MY" sz="2800" i="1" dirty="0" smtClean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A large number of metals, and their compounds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 are </a:t>
            </a:r>
            <a:r>
              <a:rPr lang="en-MY" sz="2800" b="1" dirty="0">
                <a:latin typeface="Garamond" pitchFamily="18" charset="0"/>
              </a:rPr>
              <a:t>used throughout the industry.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chief mode of entry</a:t>
            </a:r>
            <a:r>
              <a:rPr lang="en-MY" sz="2800" dirty="0">
                <a:latin typeface="Garamond" pitchFamily="18" charset="0"/>
              </a:rPr>
              <a:t> of some of them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  is </a:t>
            </a:r>
            <a:r>
              <a:rPr lang="en-MY" sz="2800" dirty="0">
                <a:latin typeface="Garamond" pitchFamily="18" charset="0"/>
              </a:rPr>
              <a:t>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inhalation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as dust or fumes.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industrial physician should be aware of the toxic effects </a:t>
            </a:r>
            <a:r>
              <a:rPr lang="en-MY" sz="2800" dirty="0">
                <a:latin typeface="Garamond" pitchFamily="18" charset="0"/>
              </a:rPr>
              <a:t>of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lead</a:t>
            </a:r>
            <a:r>
              <a:rPr lang="en-MY" sz="2800" dirty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MY" sz="2800" b="1" dirty="0">
                <a:latin typeface="Garamond" pitchFamily="18" charset="0"/>
              </a:rPr>
              <a:t>antimony, arsenic</a:t>
            </a:r>
            <a:r>
              <a:rPr lang="en-MY" sz="2800" b="1" dirty="0" smtClean="0">
                <a:latin typeface="Garamond" pitchFamily="18" charset="0"/>
              </a:rPr>
              <a:t>, beryllium</a:t>
            </a:r>
            <a:r>
              <a:rPr lang="en-MY" sz="2800" b="1" dirty="0">
                <a:latin typeface="Garamond" pitchFamily="18" charset="0"/>
              </a:rPr>
              <a:t>, cadmium, cobalt, manganese,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mercury, </a:t>
            </a:r>
            <a:r>
              <a:rPr lang="en-MY" sz="2800" b="1" dirty="0">
                <a:latin typeface="Garamond" pitchFamily="18" charset="0"/>
              </a:rPr>
              <a:t>phosphorus, chromium, zinc and others.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ill-effects depend upon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duration </a:t>
            </a:r>
            <a:r>
              <a:rPr lang="en-MY" sz="2800" b="1" dirty="0">
                <a:latin typeface="Garamond" pitchFamily="18" charset="0"/>
              </a:rPr>
              <a:t>of exposure and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dose </a:t>
            </a:r>
            <a:r>
              <a:rPr lang="en-MY" sz="2800" b="1" dirty="0">
                <a:latin typeface="Garamond" pitchFamily="18" charset="0"/>
              </a:rPr>
              <a:t>or concentration of exposure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Unlike the </a:t>
            </a:r>
            <a:r>
              <a:rPr lang="en-MY" sz="2800" b="1" dirty="0">
                <a:latin typeface="Garamond" pitchFamily="18" charset="0"/>
              </a:rPr>
              <a:t>pneumoconiosis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 most chemical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intoxications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respond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favourably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to cessation, exposure and medical treatment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1301" y="-460"/>
            <a:ext cx="119755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   metals</a:t>
            </a:r>
            <a:endParaRPr lang="en-MY" sz="14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1400" dirty="0" smtClean="0">
                <a:latin typeface="Garamond" pitchFamily="18" charset="0"/>
              </a:rPr>
              <a:t> ingestion:</a:t>
            </a:r>
          </a:p>
        </p:txBody>
      </p:sp>
    </p:spTree>
    <p:extLst>
      <p:ext uri="{BB962C8B-B14F-4D97-AF65-F5344CB8AC3E}">
        <p14:creationId xmlns:p14="http://schemas.microsoft.com/office/powerpoint/2010/main" val="343025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6A24D4-0DBC-4783-80EA-F2015FF52F3E}"/>
</file>

<file path=customXml/itemProps2.xml><?xml version="1.0" encoding="utf-8"?>
<ds:datastoreItem xmlns:ds="http://schemas.openxmlformats.org/officeDocument/2006/customXml" ds:itemID="{506C8FD1-A838-459B-9ED0-326D64DB076B}"/>
</file>

<file path=customXml/itemProps3.xml><?xml version="1.0" encoding="utf-8"?>
<ds:datastoreItem xmlns:ds="http://schemas.openxmlformats.org/officeDocument/2006/customXml" ds:itemID="{3F1027D8-3AA0-4913-9772-DBA9A376B7BA}"/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1594</Words>
  <Application>Microsoft Office PowerPoint</Application>
  <PresentationFormat>On-screen Show (4:3)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Georgia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95</cp:revision>
  <dcterms:created xsi:type="dcterms:W3CDTF">2020-02-24T17:57:54Z</dcterms:created>
  <dcterms:modified xsi:type="dcterms:W3CDTF">2022-05-08T15:49:15Z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