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2" r:id="rId4"/>
  </p:sldMasterIdLst>
  <p:notesMasterIdLst>
    <p:notesMasterId r:id="rId47"/>
  </p:notesMasterIdLst>
  <p:sldIdLst>
    <p:sldId id="288" r:id="rId5"/>
    <p:sldId id="319" r:id="rId6"/>
    <p:sldId id="256" r:id="rId7"/>
    <p:sldId id="315" r:id="rId8"/>
    <p:sldId id="257" r:id="rId9"/>
    <p:sldId id="351" r:id="rId10"/>
    <p:sldId id="276" r:id="rId11"/>
    <p:sldId id="258" r:id="rId12"/>
    <p:sldId id="320" r:id="rId13"/>
    <p:sldId id="321" r:id="rId14"/>
    <p:sldId id="322" r:id="rId15"/>
    <p:sldId id="345" r:id="rId16"/>
    <p:sldId id="326" r:id="rId17"/>
    <p:sldId id="346" r:id="rId18"/>
    <p:sldId id="324" r:id="rId19"/>
    <p:sldId id="348" r:id="rId20"/>
    <p:sldId id="325" r:id="rId21"/>
    <p:sldId id="350" r:id="rId22"/>
    <p:sldId id="328" r:id="rId23"/>
    <p:sldId id="329" r:id="rId24"/>
    <p:sldId id="330" r:id="rId25"/>
    <p:sldId id="354" r:id="rId26"/>
    <p:sldId id="331" r:id="rId27"/>
    <p:sldId id="332" r:id="rId28"/>
    <p:sldId id="333" r:id="rId29"/>
    <p:sldId id="356" r:id="rId30"/>
    <p:sldId id="334" r:id="rId31"/>
    <p:sldId id="335" r:id="rId32"/>
    <p:sldId id="336" r:id="rId33"/>
    <p:sldId id="337" r:id="rId34"/>
    <p:sldId id="338" r:id="rId35"/>
    <p:sldId id="269" r:id="rId36"/>
    <p:sldId id="301" r:id="rId37"/>
    <p:sldId id="353" r:id="rId38"/>
    <p:sldId id="303" r:id="rId39"/>
    <p:sldId id="306" r:id="rId40"/>
    <p:sldId id="342" r:id="rId41"/>
    <p:sldId id="340" r:id="rId42"/>
    <p:sldId id="309" r:id="rId43"/>
    <p:sldId id="304" r:id="rId44"/>
    <p:sldId id="312" r:id="rId45"/>
    <p:sldId id="352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345"/>
    <a:srgbClr val="500878"/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82975" autoAdjust="0"/>
  </p:normalViewPr>
  <p:slideViewPr>
    <p:cSldViewPr>
      <p:cViewPr varScale="1">
        <p:scale>
          <a:sx n="100" d="100"/>
          <a:sy n="100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notesMaster" Target="notesMasters/notesMaster1.xml" /><Relationship Id="rId50" Type="http://schemas.openxmlformats.org/officeDocument/2006/relationships/theme" Target="theme/theme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slide" Target="slides/slide42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slide" Target="slides/slide4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viewProps" Target="view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presProps" Target="presProps.xml" /><Relationship Id="rId8" Type="http://schemas.openxmlformats.org/officeDocument/2006/relationships/slide" Target="slides/slide4.xml" /><Relationship Id="rId51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E5B384-E967-A180-F9A4-5F6EF228E8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556472-01A3-370D-4529-93F18F71C84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621388-2E9C-4952-A0DF-B147F9723D59}" type="datetimeFigureOut">
              <a:rPr lang="en-US"/>
              <a:pPr>
                <a:defRPr/>
              </a:pPr>
              <a:t>5/25/2022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07D2CBF-82FC-D3A5-2081-FA98302C41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825CFAF-0909-6F12-CF3A-1D0848076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54973-99C9-E0B3-2F3F-E36049212A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B59B4-2901-3544-9BEA-72990931B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4A5A325-953F-4650-AD91-C0CEC1B436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EFA7C134-486D-3802-98F2-60523D909D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FC1B60-69D2-4194-85A7-540F55902FEB}" type="slidenum">
              <a:rPr lang="ar-SA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FF83FAF-35A5-723F-58CE-53783BFA3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C301DEE-8E80-4D68-3E00-ADF8CD998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700C5562-C657-E2DA-A0DB-B9678BB5B000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0C315B6-17B4-A89C-0F22-FBB88693F0FA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D1BF548-879C-5DA5-328E-2366EEB2DB55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AA072629-B6A4-1A41-7560-66295778B283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22B05A09-3D85-83F4-5BBB-DDE78D76917D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D180C87D-8EB8-B42A-9D94-D35B24B372AA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3A15F9CA-5B07-E41B-FDE1-6567DFE092C8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2D1BA919-595D-68CE-3170-64ABBAD46559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C75AE343-1B06-951A-B153-3AFE75DA8A59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9E2FCCDF-A986-41FC-5185-97190630F569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E6B7DFED-A962-4A23-3132-AEA976FB4698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2398302-66D1-F585-A7C9-955975A9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419DF-8EA1-4C1C-8520-3E1E8A6F4DE2}" type="datetimeFigureOut">
              <a:rPr lang="en-US"/>
              <a:pPr>
                <a:defRPr/>
              </a:pPr>
              <a:t>5/25/2022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9F4EF7D-8274-9A69-BF2A-11B32453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B48DA86-A3C1-AAAB-107B-9BBA9DA6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C5CC8-085B-4AB6-8FF0-FC26C7B75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24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6C22F-024A-8767-1B9A-2AC6BB086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15D4A-ACE0-4EB7-9C1C-290EC14008FE}" type="datetimeFigureOut">
              <a:rPr lang="en-US"/>
              <a:pPr>
                <a:defRPr/>
              </a:pPr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E6AAA-4334-B919-0710-D274A0E6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73654-779D-3E23-1EC9-3F0799AF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A3558-5703-45A0-B4F1-3A5E887CA8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00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ACDEB1-9FF7-EC77-F454-F920A09BA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D9297-B005-D5FA-2FCC-495629B99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9055DB-74EF-11F6-BAB5-F5F844B6F5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BACA4-1638-4E4E-B531-72E9867BA975}" type="datetimeFigureOut">
              <a:rPr lang="en-US"/>
              <a:pPr>
                <a:defRPr/>
              </a:pPr>
              <a:t>5/25/2022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B9DF13-A3D1-C24F-713F-DA71C9CAB5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A8D404-8137-DFAE-2EB5-0536CF5C00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3A93915-F32C-46F0-AB2E-CF608BE503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480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C8D79-EB7E-C933-46AE-83C29EA7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D6D2-0703-473A-9EE9-1DE2D58B14DB}" type="datetimeFigureOut">
              <a:rPr lang="en-US"/>
              <a:pPr>
                <a:defRPr/>
              </a:pPr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F20FE-8D5C-2029-6B5D-021CCDBA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CF74D-95AD-A1E8-8CC0-124F753B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D5F65-818C-49D8-8732-EFC755FFC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27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1F8218-25A3-3444-6B31-34F01E6C1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79302C-E9D0-F43F-F556-D54197D7E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CF299B-A747-A493-880E-FC1D334AC2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FFD5-260E-47C6-BF33-B6A74519084A}" type="datetimeFigureOut">
              <a:rPr lang="en-US"/>
              <a:pPr>
                <a:defRPr/>
              </a:pPr>
              <a:t>5/25/2022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B99025-3099-D7C7-99F9-9F67879909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07233E-AE82-FAAE-1A19-4DFA6D36E7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21ED6BA-C65C-40AA-AD5A-B7BBA0588B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476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B1AFEF-0969-4029-E437-C36A35E5234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AC00-F30F-40D3-A5BC-BBA1339581B1}" type="datetimeFigureOut">
              <a:rPr lang="en-US"/>
              <a:pPr>
                <a:defRPr/>
              </a:pPr>
              <a:t>5/25/2022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EE2577-3378-12CF-7FEB-06568757DC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7E2411-EAC5-5FA4-8D31-397240168D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A85918E-15C8-4BAB-BF32-651F064FF4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483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D3082-DBC7-082C-4375-BE04FE6A8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CFCA7-DCF0-443A-8CC6-72D4E382A7FF}" type="datetimeFigureOut">
              <a:rPr lang="en-US"/>
              <a:pPr>
                <a:defRPr/>
              </a:pPr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9AC8A-9C71-1E80-3147-898021E9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5D735-3AE5-29B8-0E49-81A9F8F7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D5901-8C83-48B6-823F-18CD0A50B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62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442E5-F3B0-0D40-2881-7CCE3628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9F91D-EB45-47F0-894B-528A8804832A}" type="datetimeFigureOut">
              <a:rPr lang="en-US"/>
              <a:pPr>
                <a:defRPr/>
              </a:pPr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12570-F0EB-FA9A-39FF-9A1CEB08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AA59D-3409-CBB1-9B83-59A73BBE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A44F2-C3CD-4436-95CF-7494FFFB4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33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34919-B927-EE23-2636-70B2E887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8B62-518B-4412-90CD-1654A744DB22}" type="datetimeFigureOut">
              <a:rPr lang="en-US"/>
              <a:pPr>
                <a:defRPr/>
              </a:pPr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BB7F8-1251-308D-BE3E-06911467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111F9-F6E6-B250-44E2-1A6A6DAA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BA7A5-E011-4F1A-9EED-9F1E24B38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69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62064-B5C5-EDDD-537C-B653CE857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3433-E8A4-4F8E-8B86-C154A18B2BF2}" type="datetimeFigureOut">
              <a:rPr lang="en-US"/>
              <a:pPr>
                <a:defRPr/>
              </a:pPr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EF335-2ECD-2CD4-FAD9-18375325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C4431-3958-2CB6-5E2B-9F623A40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29A67-6CBE-40EF-BBF8-1270ABB17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58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985616-7CD3-8372-FA53-446FB53C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3696A-F561-4225-8F78-763B132416AF}" type="datetimeFigureOut">
              <a:rPr lang="en-US"/>
              <a:pPr>
                <a:defRPr/>
              </a:pPr>
              <a:t>5/25/2022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54B6EB-78D5-06D2-AC41-6628A562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8734F3-C71C-FFEA-1AEE-EB327195E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DDBB1-586C-4AFA-BBC6-76CEBD1A47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83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BB3519-66F0-FC81-9BEE-CAFA201CE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F5EC-2F45-46D3-846B-A23F375CF144}" type="datetimeFigureOut">
              <a:rPr lang="en-US"/>
              <a:pPr>
                <a:defRPr/>
              </a:pPr>
              <a:t>5/25/2022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16F0E9-F3A6-60D5-52AD-876D040A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7A5FA5-1581-BFB1-C69B-808AC4C1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EAE1D-7AB6-4282-8305-5D2CD8B0C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41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A80E09-AD26-0A78-35D8-2970A681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A2E7-4026-47B3-BDEE-DEC432B73481}" type="datetimeFigureOut">
              <a:rPr lang="en-US"/>
              <a:pPr>
                <a:defRPr/>
              </a:pPr>
              <a:t>5/25/2022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7556EF-CB02-DE31-9C38-BEFC725E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868687-1705-E169-E235-C625144B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FA974-9EBE-458E-96DE-3536E7198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60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ED2992-6A63-71C0-973B-45AB6D09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DE78-141C-4DB7-9581-90FDD5B345FD}" type="datetimeFigureOut">
              <a:rPr lang="en-US"/>
              <a:pPr>
                <a:defRPr/>
              </a:pPr>
              <a:t>5/25/2022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EA46C7-1625-E119-C5A4-4C9D6A72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7CE65-E0A9-1B6F-0C01-E92D6B7D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AD2B2-6E72-4246-8B84-B4D1BFD35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63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CF5499-3E33-0691-DBB3-BE65EC0A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978D-725D-4A7E-951E-D005F1CE0B5D}" type="datetimeFigureOut">
              <a:rPr lang="en-US"/>
              <a:pPr>
                <a:defRPr/>
              </a:pPr>
              <a:t>5/25/2022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07827D-E06E-8E65-0AF5-BB5FCE3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AC2A39-0843-2459-7D5D-D31EF94A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8C96F-5BF6-42BA-BB16-E579E1C6C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9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751BE4-6F59-885A-3EED-CC651A0AF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C7D2-EE05-4530-863D-9BC746509EEE}" type="datetimeFigureOut">
              <a:rPr lang="en-US"/>
              <a:pPr>
                <a:defRPr/>
              </a:pPr>
              <a:t>5/25/2022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6EF1CF-8D5F-5021-B7C7-FEB1DB36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E12FAE-6084-8F3D-171C-BB11B72D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EA68-5BD6-4102-80AD-BFAFB716E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78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CE3E1EB9-CCEB-C5AA-C78C-426D95B48EFB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4D921E0-A40F-464E-CD78-294C940FE61D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7D0491-D78A-D4A6-2390-F97AC10EE2D1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88A45DC-151D-8F44-C3E1-D6A44912BF3D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DE0E8A0-3B30-9F4D-4F70-80BCBCE07966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CC77451-78FA-C1B1-54CD-2F9651EF8CB0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67EC9B1-3B6B-8D9C-240B-8BFDE6667F8A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347B064-7D07-8B9D-4E82-75CA33325730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7F1E690-FFAA-FAD1-BC08-AFBF509675DD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013540F-2A4D-00F5-B1AF-30CA69784C75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73A4602-B48D-3F97-FDF2-FF57CD417082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9DFBCD8E-66D9-A811-D810-1FB41750AA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59B88F2-AA69-B35C-029E-0556818EDD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A714D-F43E-6062-137A-8B924BA68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821B8A-7731-4359-9B37-1EE228730E98}" type="datetimeFigureOut">
              <a:rPr lang="en-US"/>
              <a:pPr>
                <a:defRPr/>
              </a:pPr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BCB2D-39CB-7F55-1289-5FD254967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17378-C3A4-B94E-DB5C-C47FF395A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4B24FC25-4FBC-40B2-80A5-736EBDFB02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24" r:id="rId11"/>
    <p:sldLayoutId id="2147484519" r:id="rId12"/>
    <p:sldLayoutId id="2147484525" r:id="rId13"/>
    <p:sldLayoutId id="2147484520" r:id="rId14"/>
    <p:sldLayoutId id="2147484521" r:id="rId15"/>
    <p:sldLayoutId id="214748452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jpeg" /><Relationship Id="rId5" Type="http://schemas.openxmlformats.org/officeDocument/2006/relationships/image" Target="../media/image19.jpeg" /><Relationship Id="rId4" Type="http://schemas.openxmlformats.org/officeDocument/2006/relationships/image" Target="../media/image18.png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3.jpeg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162.129.103.34/cgi-win/bladtutor.exe/image2?6" TargetMode="Externa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7.jpeg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7" Type="http://schemas.openxmlformats.org/officeDocument/2006/relationships/image" Target="../media/image10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FDFEBA6-2C6D-7CD4-FC6C-C9202E6C1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924800" cy="1470025"/>
          </a:xfrm>
        </p:spPr>
        <p:txBody>
          <a:bodyPr/>
          <a:lstStyle/>
          <a:p>
            <a:pPr algn="l" eaLnBrk="1" hangingPunct="1"/>
            <a:r>
              <a:rPr lang="en-US" altLang="en-US">
                <a:ea typeface="Trebuchet MS" panose="020B0603020202020204" pitchFamily="34" charset="0"/>
                <a:cs typeface="Trebuchet MS" panose="020B0603020202020204" pitchFamily="34" charset="0"/>
              </a:rPr>
              <a:t>Tumors of the kidney and urinary tract</a:t>
            </a:r>
            <a:endParaRPr lang="ar-JO" altLang="en-US"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BEFD0E82-C326-4F7C-5665-342DC5387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6088063"/>
            <a:ext cx="3962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ar-JO" altLang="en-US" sz="4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Subtitle 9">
            <a:extLst>
              <a:ext uri="{FF2B5EF4-FFF2-40B4-BE49-F238E27FC236}">
                <a16:creationId xmlns:a16="http://schemas.microsoft.com/office/drawing/2014/main" id="{F8763A1A-E1CA-8F5B-A211-38E7119C629D}"/>
              </a:ext>
            </a:extLst>
          </p:cNvPr>
          <p:cNvSpPr txBox="1">
            <a:spLocks/>
          </p:cNvSpPr>
          <p:nvPr/>
        </p:nvSpPr>
        <p:spPr bwMode="auto">
          <a:xfrm>
            <a:off x="0" y="4191000"/>
            <a:ext cx="6400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</a:rPr>
              <a:t>SuraAl Rawabdeh MD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</a:rPr>
              <a:t>May 25 2022</a:t>
            </a:r>
            <a:endParaRPr lang="en-US" altLang="en-US" sz="32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325C-D5B1-719D-3FDA-BDA63CF7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06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New classification based on the molecular origins of these tumors</a:t>
            </a:r>
            <a:br>
              <a:rPr lang="en-US" dirty="0"/>
            </a:br>
            <a:endParaRPr lang="en-US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1A94B8B9-282D-8187-5791-E58D93DED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Arial Rounded MT Bold" panose="020F0704030504030204" pitchFamily="34" charset="0"/>
              </a:rPr>
              <a:t>1-Clear Cell Carcinomas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Arial Rounded MT Bold" panose="020F07040305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Arial Rounded MT Bold" panose="020F0704030504030204" pitchFamily="34" charset="0"/>
              </a:rPr>
              <a:t>2-Papillary Renal Cell Carcinomas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Arial Rounded MT Bold" panose="020F07040305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Arial Rounded MT Bold" panose="020F0704030504030204" pitchFamily="34" charset="0"/>
              </a:rPr>
              <a:t>3-Chromophobe Renal Carcinomas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426134A-20CC-0093-2220-F41F09E88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1- Clear Cell Carcinomas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707C0F4-7AAB-8D60-DCBF-B8DB4D3B9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• </a:t>
            </a:r>
            <a:r>
              <a:rPr lang="en-US" altLang="en-US" sz="2000">
                <a:latin typeface="Arial Rounded MT Bold" panose="020F0704030504030204" pitchFamily="34" charset="0"/>
              </a:rPr>
              <a:t>Most common type (70%- 80% of RCC).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• Cells with clear or granular cytoplasm.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• May be: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1-Sporadic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2-Familial (including </a:t>
            </a:r>
            <a:r>
              <a:rPr lang="en-US" altLang="en-US" sz="2000" b="1">
                <a:solidFill>
                  <a:srgbClr val="FF0000"/>
                </a:solidFill>
                <a:latin typeface="Arial Rounded MT Bold" panose="020F0704030504030204" pitchFamily="34" charset="0"/>
              </a:rPr>
              <a:t>Von Hippel-Lindau </a:t>
            </a:r>
            <a:r>
              <a:rPr lang="en-US" altLang="en-US" sz="2000">
                <a:latin typeface="Arial Rounded MT Bold" panose="020F0704030504030204" pitchFamily="34" charset="0"/>
              </a:rPr>
              <a:t>(VHL) disease)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• The </a:t>
            </a:r>
            <a:r>
              <a:rPr lang="en-US" altLang="en-US" sz="2000">
                <a:solidFill>
                  <a:srgbClr val="FF0000"/>
                </a:solidFill>
                <a:latin typeface="Arial Rounded MT Bold" panose="020F0704030504030204" pitchFamily="34" charset="0"/>
              </a:rPr>
              <a:t>VHL</a:t>
            </a:r>
            <a:r>
              <a:rPr lang="en-US" altLang="en-US" sz="2000">
                <a:latin typeface="Arial Rounded MT Bold" panose="020F0704030504030204" pitchFamily="34" charset="0"/>
              </a:rPr>
              <a:t> gene is involved in familial and also sporadic clear cell carcinomas (60%).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D384B19D-EEC0-1852-3D20-A4970C441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525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Morphology of Clear Cell Cancers:</a:t>
            </a:r>
            <a:endParaRPr lang="en-US" sz="32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Solitary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spherical masses 3-15 cm.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Arise anywhere in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cortex.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Cut surface: Yellow to orange to gray-white.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Tumor has well defined margins.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C6B7E62B-2E1A-ECBF-CC1D-4E7CBFEDB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43815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C:\Users\Mohammed\Desktop\Kidney_RCC_Gross20.jpg">
            <a:extLst>
              <a:ext uri="{FF2B5EF4-FFF2-40B4-BE49-F238E27FC236}">
                <a16:creationId xmlns:a16="http://schemas.microsoft.com/office/drawing/2014/main" id="{832C3DB3-1C34-90B0-9B3D-218B76F23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57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E013A0B-CC83-97C9-C10F-60571EB5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5" name="Content Placeholder 3">
            <a:extLst>
              <a:ext uri="{FF2B5EF4-FFF2-40B4-BE49-F238E27FC236}">
                <a16:creationId xmlns:a16="http://schemas.microsoft.com/office/drawing/2014/main" id="{AFADC529-3DB7-D3B8-F27E-044E8780B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8A4388E4-0B56-3448-2088-3C9A0B09F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57200"/>
            <a:ext cx="87249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4EA08-4797-CEC6-F95F-567F6CC01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448800" cy="3276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6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Histology: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itchFamily="18" charset="0"/>
              </a:rPr>
              <a:t>Depending on amounts of lipid &amp; glycogen inside tumor cells: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itchFamily="18" charset="0"/>
              </a:rPr>
              <a:t>1. Vacuolated.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itchFamily="18" charset="0"/>
              </a:rPr>
              <a:t>2. Solid.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itchFamily="18" charset="0"/>
              </a:rPr>
              <a:t>Classic vacuolated (lipid-laden), or clear cells are demarcated by their cell membranes.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itchFamily="18" charset="0"/>
              </a:rPr>
              <a:t>Nuclei are small &amp; round.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ar-J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9" name="Picture 3" descr="C:\Users\Mohammed\Desktop\تنزيل (1).jpg">
            <a:extLst>
              <a:ext uri="{FF2B5EF4-FFF2-40B4-BE49-F238E27FC236}">
                <a16:creationId xmlns:a16="http://schemas.microsoft.com/office/drawing/2014/main" id="{AAD0C68D-C22A-753F-BE0B-46FFA4896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724400" cy="33528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1DA8F72E-0B0E-A97C-70EA-138F5CEB2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4343400" cy="33528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F9E21EC-D9FB-2C0C-E3DB-9E9CE757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132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Arial Rounded MT Bold" panose="020F0704030504030204" pitchFamily="34" charset="0"/>
              </a:rPr>
              <a:t>2- Papillary Renal Cell Carcinomas</a:t>
            </a:r>
            <a:br>
              <a:rPr lang="en-US" altLang="en-US" dirty="0">
                <a:latin typeface="Arial Rounded MT Bold" panose="020F0704030504030204" pitchFamily="34" charset="0"/>
              </a:rPr>
            </a:br>
            <a:endParaRPr lang="en-US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B0FB2FE8-6CDF-029D-0609-91A769502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10% to 15%.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• papillary growth pattern.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• multifocal and bilateral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• familial and sporadic forms.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• </a:t>
            </a:r>
            <a:r>
              <a:rPr lang="en-US" altLang="en-U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MET proto-oncogene on chromosome 7 ----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↑ growth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in the proximal tubular epithelial cells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214B791-1C09-15FA-9E2B-878D95EB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48800" cy="4495800"/>
          </a:xfrm>
        </p:spPr>
        <p:txBody>
          <a:bodyPr/>
          <a:lstStyle/>
          <a:p>
            <a:pPr eaLnBrk="1" hangingPunct="1"/>
            <a:r>
              <a:rPr lang="en-US" alt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sz="2600" b="1">
                <a:solidFill>
                  <a:srgbClr val="E76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  <a:br>
              <a:rPr lang="en-US" alt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u="sng">
                <a:solidFill>
                  <a:srgbClr val="E76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Gross:</a:t>
            </a:r>
            <a:r>
              <a:rPr lang="en-US" altLang="en-US" sz="32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Necrosis, Hemorrhage, Cystic degeneration.</a:t>
            </a:r>
            <a:br>
              <a:rPr lang="en-US" alt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u="sng">
                <a:solidFill>
                  <a:srgbClr val="E76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Histology</a:t>
            </a:r>
            <a:r>
              <a:rPr lang="en-US" altLang="en-US" sz="32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degrees of papilla formation with fibrovascular cores. </a:t>
            </a:r>
            <a:b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have </a:t>
            </a:r>
            <a:r>
              <a:rPr lang="en-US" altLang="en-US" sz="32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more commonly, </a:t>
            </a:r>
            <a:r>
              <a:rPr lang="en-US" altLang="en-US" sz="32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pink cytoplasm</a:t>
            </a: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JO" altLang="en-US" sz="3200"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21507" name="Picture 3" descr="C:\Users\Mohammed\Desktop\gross2.jpg">
            <a:extLst>
              <a:ext uri="{FF2B5EF4-FFF2-40B4-BE49-F238E27FC236}">
                <a16:creationId xmlns:a16="http://schemas.microsoft.com/office/drawing/2014/main" id="{4A969199-B7F2-DEB1-B799-7145F57BC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13288"/>
            <a:ext cx="23622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ECF88158-02D0-6FFC-C8B2-C19B7A3E9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96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>
            <a:extLst>
              <a:ext uri="{FF2B5EF4-FFF2-40B4-BE49-F238E27FC236}">
                <a16:creationId xmlns:a16="http://schemas.microsoft.com/office/drawing/2014/main" id="{B5CD266E-7D82-C0F1-24CE-1EDD26AE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24447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C:\Users\Mohammed\Desktop\تنزيل (3).jpg">
            <a:extLst>
              <a:ext uri="{FF2B5EF4-FFF2-40B4-BE49-F238E27FC236}">
                <a16:creationId xmlns:a16="http://schemas.microsoft.com/office/drawing/2014/main" id="{0F25C22F-026F-5CCE-4073-7593B69FD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43200"/>
            <a:ext cx="2362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 descr="C:\Users\Mohammed\Desktop\تنزيل (2).jpg">
            <a:extLst>
              <a:ext uri="{FF2B5EF4-FFF2-40B4-BE49-F238E27FC236}">
                <a16:creationId xmlns:a16="http://schemas.microsoft.com/office/drawing/2014/main" id="{DD6E7183-9666-1456-2412-AE13A236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43200"/>
            <a:ext cx="24669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516C46D-00D7-B121-8D7A-2DC42DC76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153400" cy="838200"/>
          </a:xfrm>
        </p:spPr>
        <p:txBody>
          <a:bodyPr/>
          <a:lstStyle/>
          <a:p>
            <a:pPr eaLnBrk="1" hangingPunct="1"/>
            <a:r>
              <a:rPr lang="en-US" altLang="en-US"/>
              <a:t>3- Chromophobe Renal Carcinomas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BBDD52A-58C0-DA26-A04A-0058D5C2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0"/>
            <a:ext cx="7391400" cy="43894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• Least common (5%)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000">
              <a:latin typeface="Arial Rounded MT Bold" panose="020F07040305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• From intercalated cells of collecting ducts.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000">
              <a:latin typeface="Arial Rounded MT Bold" panose="020F07040305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• Tumor cells are “less clear” than cells in clear RCC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000">
              <a:latin typeface="Arial Rounded MT Bold" panose="020F07040305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• Multiple losses of entire chromosomes, including 1, 2, 6, 10, 13, 17, and 21.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000">
              <a:latin typeface="Arial Rounded MT Bold" panose="020F07040305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• Extreme hypodiploidy.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000">
              <a:latin typeface="Arial Rounded MT Bold" panose="020F07040305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• Good prognosis.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7071BF-3BE8-11EC-B0B7-ABBDD6D1BB08}"/>
              </a:ext>
            </a:extLst>
          </p:cNvPr>
          <p:cNvSpPr/>
          <p:nvPr/>
        </p:nvSpPr>
        <p:spPr>
          <a:xfrm>
            <a:off x="0" y="0"/>
            <a:ext cx="93726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Morphology</a:t>
            </a:r>
            <a:endParaRPr lang="en-US" sz="32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Gross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Tan-brown mass.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Histology: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Clear, flocculent cytoplasm.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Very prominent distinct cell membranes.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Nuclei are surrounded by halos of clear cytoplasm.</a:t>
            </a:r>
          </a:p>
        </p:txBody>
      </p:sp>
      <p:pic>
        <p:nvPicPr>
          <p:cNvPr id="23555" name="Picture 3" descr="C:\Users\Mohammed\Desktop\تنزيل (4).jpg">
            <a:extLst>
              <a:ext uri="{FF2B5EF4-FFF2-40B4-BE49-F238E27FC236}">
                <a16:creationId xmlns:a16="http://schemas.microsoft.com/office/drawing/2014/main" id="{DA01ACEE-C036-6B77-1CA0-BEE876805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C:\Users\Mohammed\Desktop\chromophobe_renal-figureB_Big.jpg">
            <a:extLst>
              <a:ext uri="{FF2B5EF4-FFF2-40B4-BE49-F238E27FC236}">
                <a16:creationId xmlns:a16="http://schemas.microsoft.com/office/drawing/2014/main" id="{FA402C63-E7BB-BCD3-E86F-4F1591D75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4724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C:\Users\Mohammed\Desktop\chromophobe_renal-figureC_Big.jpg">
            <a:extLst>
              <a:ext uri="{FF2B5EF4-FFF2-40B4-BE49-F238E27FC236}">
                <a16:creationId xmlns:a16="http://schemas.microsoft.com/office/drawing/2014/main" id="{62E61027-7CB0-16C6-3490-E9C4C4CD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10BFC6E-2CFF-6905-7F5B-2A85D34C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Clinical Course of all RCC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F4346BDD-9BB8-BF14-2E79-7EA353647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1- Painless hematuria (50%)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2- palpable abdominal mass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3- dull flank pain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4-Fever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5-Polycythemia ( 5% - 10%): elaboration of erythropoietin by tumor.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49F6063-1091-EDBD-47D5-8E241AF4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Urinary Tract Tumors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F3EBCBD-CEDA-39B6-ECE3-032D89003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8001000" cy="38814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• </a:t>
            </a:r>
            <a:r>
              <a:rPr lang="en-US" altLang="en-US" sz="2400">
                <a:latin typeface="Arial Rounded MT Bold" panose="020F0704030504030204" pitchFamily="34" charset="0"/>
              </a:rPr>
              <a:t>2%-3% of all cancers in adults.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400">
              <a:latin typeface="Arial Rounded MT Bold" panose="020F07040305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>
                <a:latin typeface="Arial Rounded MT Bold" panose="020F0704030504030204" pitchFamily="34" charset="0"/>
              </a:rPr>
              <a:t>• The most common malignant tumor of the kidney is renal cell carcinoma.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400">
              <a:latin typeface="Arial Rounded MT Bold" panose="020F07040305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>
                <a:latin typeface="Arial Rounded MT Bold" panose="020F0704030504030204" pitchFamily="34" charset="0"/>
              </a:rPr>
              <a:t>• Tumors of the lower urinary tract are twice as common as renal cell carcinomas.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053432E-16AD-4153-80AF-D7191F07D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Clinical Course of all RCC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EEF4129B-5D07-0F4F-77AE-0DA4A679D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6- Paraneoplastic syndromes: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1-Hypercalcemia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2-Hypertension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3-Cushing syndrome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4-Feminization or masculinization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7-Metastasis: most commonly to lungs and bones.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8- Invasion of the renal vein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A13E202-DC8B-1208-CF2C-2D9F7A01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Arial Rounded MT Bold" panose="020F0704030504030204" pitchFamily="34" charset="0"/>
              </a:rPr>
              <a:t>Urothelial tumors</a:t>
            </a:r>
            <a:br>
              <a:rPr lang="en-US" altLang="en-US" dirty="0">
                <a:latin typeface="Arial Rounded MT Bold" panose="020F0704030504030204" pitchFamily="34" charset="0"/>
              </a:rPr>
            </a:br>
            <a:r>
              <a:rPr lang="en-US" altLang="en-US" dirty="0">
                <a:latin typeface="Arial Rounded MT Bold" panose="020F0704030504030204" pitchFamily="34" charset="0"/>
              </a:rPr>
              <a:t>(transitional cell carcinoma)</a:t>
            </a:r>
            <a:br>
              <a:rPr lang="en-US" altLang="en-US" dirty="0">
                <a:latin typeface="Arial Rounded MT Bold" panose="020F0704030504030204" pitchFamily="34" charset="0"/>
              </a:rPr>
            </a:br>
            <a:endParaRPr lang="en-US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E8A902CF-ED10-804E-ACA4-7CBB2E5E3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• </a:t>
            </a:r>
            <a:r>
              <a:rPr lang="en-US" altLang="en-US" sz="2000">
                <a:latin typeface="Arial Rounded MT Bold" panose="020F0704030504030204" pitchFamily="34" charset="0"/>
              </a:rPr>
              <a:t>Classified into 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000">
              <a:latin typeface="Arial Rounded MT Bold" panose="020F07040305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1 -Benign papilloma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000">
              <a:latin typeface="Arial Rounded MT Bold" panose="020F07040305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2-Papillary urothelial neoplasms of low grade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000">
              <a:latin typeface="Arial Rounded MT Bold" panose="020F07040305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3-Papillary urothelial carcinoma of high grade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786FDF25-190E-A09F-2B72-34FB45C8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7651" name="Content Placeholder 3">
            <a:extLst>
              <a:ext uri="{FF2B5EF4-FFF2-40B4-BE49-F238E27FC236}">
                <a16:creationId xmlns:a16="http://schemas.microsoft.com/office/drawing/2014/main" id="{F655555A-29D0-2822-5573-0B219D513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0" y="0"/>
            <a:ext cx="9144000" cy="67818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0FA60BFF-E1D2-F2B1-3047-E0BADD7F1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A4BD7EF3-A7BA-ACBD-DF55-2A675241A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966788"/>
            <a:ext cx="87344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D40CA44-79B4-1A7D-6531-9D7A0541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Urothelial (transitional) cell carcinomas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A36868A2-45FF-9D49-EF30-3C2B2988C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7467600" cy="38814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>
                <a:latin typeface="Arial Rounded MT Bold" panose="020F0704030504030204" pitchFamily="34" charset="0"/>
              </a:rPr>
              <a:t>• Low-grade carcinomas are rarely invasive.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>
                <a:latin typeface="Arial Rounded MT Bold" panose="020F0704030504030204" pitchFamily="34" charset="0"/>
              </a:rPr>
              <a:t>• may recur after removal.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400">
              <a:latin typeface="Arial Rounded MT Bold" panose="020F07040305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>
                <a:latin typeface="Arial Rounded MT Bold" panose="020F0704030504030204" pitchFamily="34" charset="0"/>
              </a:rPr>
              <a:t>•Staging at the time of initial diagnosis is the most important prognostic factor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8DCC7AA-81E3-84B3-43AC-72E1085B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14DF79B5-5BD1-E3D6-FD23-DE2B98CD0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D603C0D5-4F92-0F35-C852-750A7272D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D4D6DA7-8526-36EE-1DBC-CA2F475F8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pPr eaLnBrk="1" hangingPunct="1"/>
            <a:r>
              <a:rPr lang="en-US" altLang="en-US"/>
              <a:t>High grade TCC</a:t>
            </a:r>
          </a:p>
        </p:txBody>
      </p:sp>
      <p:pic>
        <p:nvPicPr>
          <p:cNvPr id="31747" name="Picture 4" descr="1hg5x">
            <a:hlinkClick r:id="rId3"/>
            <a:extLst>
              <a:ext uri="{FF2B5EF4-FFF2-40B4-BE49-F238E27FC236}">
                <a16:creationId xmlns:a16="http://schemas.microsoft.com/office/drawing/2014/main" id="{FA982D26-7E22-16E1-FF38-11E26CE9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96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1901CA01-FB66-7F02-772C-02DB0839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squamous cell carcinomas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BC7FAED1-1A36-6BE2-B594-44125A8B6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only 5% of bladder cancers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- Associated with: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•Schistosomiasis infection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•chronic inflammation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•stone formation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F2B0C812-C35B-CABE-2E1B-6C85AA3B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Clinical Course of bladder cancers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A625E-F9BD-B8F1-F53A-2DC390E1E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• Painless hematuria.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• M:F 3:1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• 50 to 70 years.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• Prognosis: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low-grade shallow : good prognosis.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High grade lesions + deep : bad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5A8CC930-C713-4B59-43B1-452F15AA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• Predisposing factors of bladder cancers :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B839D57F-5DA1-2F59-E68B-B7930C932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• not familial.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1- </a:t>
            </a:r>
            <a:r>
              <a:rPr lang="el-GR" altLang="en-US" sz="2000"/>
              <a:t>β-</a:t>
            </a:r>
            <a:r>
              <a:rPr lang="en-US" altLang="en-US" sz="2000">
                <a:latin typeface="Arial Rounded MT Bold" panose="020F0704030504030204" pitchFamily="34" charset="0"/>
              </a:rPr>
              <a:t>naphthylamine (paints; cigarettes)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2- Cigarette smoking.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3- Chronic cystitis.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4- Schistosomiasis.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5- drugs as cyclophosphamide.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1EA2E5DE-8462-CC6A-F5A4-1F41E49D8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726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Kidney Tumors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Benign tumors:</a:t>
            </a:r>
          </a:p>
          <a:p>
            <a:pPr eaLnBrk="1" hangingPunct="1"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Most common benign tumor of kidney: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Small cortical papillary adenomas. 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Oncocytoma.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Angiomyolipoma</a:t>
            </a:r>
          </a:p>
          <a:p>
            <a:pPr eaLnBrk="1" hangingPunct="1"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Malignant tumors: </a:t>
            </a:r>
          </a:p>
          <a:p>
            <a:pPr eaLnBrk="1" hangingPunct="1"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common malignant tumor of kidney: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Renal cell carcinoma.</a:t>
            </a:r>
          </a:p>
          <a:p>
            <a:pPr eaLnBrk="1" hangingPunct="1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Nephroblastoma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Wilms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tumor).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27403D89-4B77-3FDE-DE29-42D7BA77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Treatment: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C46F84E3-CEEF-F661-E1AF-DF2295A7D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7315200" cy="38814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• T</a:t>
            </a:r>
            <a:r>
              <a:rPr lang="en-US" altLang="en-US">
                <a:latin typeface="Arial Rounded MT Bold" panose="020F0704030504030204" pitchFamily="34" charset="0"/>
              </a:rPr>
              <a:t>ransurethral resection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Arial Rounded MT Bold" panose="020F07040305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Arial Rounded MT Bold" panose="020F0704030504030204" pitchFamily="34" charset="0"/>
              </a:rPr>
              <a:t>• (BCG) injections granulomatous reaction (immune response against cancer)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Arial Rounded MT Bold" panose="020F07040305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Arial Rounded MT Bold" panose="020F0704030504030204" pitchFamily="34" charset="0"/>
              </a:rPr>
              <a:t>• Follow-up for recurrence with cystoscopy and urine cytologic studies for the rest of life.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Arial Rounded MT Bold" panose="020F07040305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Arial Rounded MT Bold" panose="020F0704030504030204" pitchFamily="34" charset="0"/>
              </a:rPr>
              <a:t>• Radical cystectomy and chemotherapy for advanced cases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EFC90F93-1EBE-2023-C859-A53C9A9F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1762"/>
          </a:xfrm>
        </p:spPr>
        <p:txBody>
          <a:bodyPr/>
          <a:lstStyle/>
          <a:p>
            <a:pPr eaLnBrk="1" hangingPunct="1"/>
            <a:r>
              <a:rPr lang="en-US" altLang="en-US" sz="8000"/>
              <a:t>Renal tumors of</a:t>
            </a:r>
            <a:br>
              <a:rPr lang="en-US" altLang="en-US" sz="8000"/>
            </a:br>
            <a:r>
              <a:rPr lang="en-US" altLang="en-US" sz="8000"/>
              <a:t>childhood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88F3924E-8DBD-ABDB-0CE8-C8B2CB6C8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4488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Wilms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Tumor: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Nephroblastoma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Most common cancer in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younger than 10 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years of age.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Mostly between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2 &amp; 5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years of age.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Infrequent in adults.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Contain variety of cell &amp; tissue components, all 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derived from </a:t>
            </a: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mesoderm.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May arise </a:t>
            </a: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sporadically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familial.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Inherited as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autosomal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dominant trait.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EC25247A-C5B3-75DD-269D-53104A1C9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601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Morphology</a:t>
            </a:r>
          </a:p>
          <a:p>
            <a:pPr eaLnBrk="1" hangingPunct="1"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Gross: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Large, solitary, well-circumscribed tan to gray mass.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Occasionally:Foci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of Hg, cystic degeneration, necrosis.</a:t>
            </a:r>
            <a:endParaRPr lang="ar-JO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655EE730-E88E-8872-67D7-7BEED6ABB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>
            <a:extLst>
              <a:ext uri="{FF2B5EF4-FFF2-40B4-BE49-F238E27FC236}">
                <a16:creationId xmlns:a16="http://schemas.microsoft.com/office/drawing/2014/main" id="{A621C8E9-E762-3B7E-D9B3-C519BE0CC5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9800"/>
            <a:ext cx="4584700" cy="46482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5D96A063-90F4-5B26-847A-FFBD2C78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0963" name="Content Placeholder 3">
            <a:extLst>
              <a:ext uri="{FF2B5EF4-FFF2-40B4-BE49-F238E27FC236}">
                <a16:creationId xmlns:a16="http://schemas.microsoft.com/office/drawing/2014/main" id="{5FA06859-397C-E2CF-6157-D675CE7AB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1FE1B4D5-1107-1D83-F4F9-D92FEEAF5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72600" cy="747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Microscopic examination: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Characterized by: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Different stages of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nephrogenesis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Classic </a:t>
            </a:r>
            <a:r>
              <a:rPr lang="en-US" sz="3200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triphasic</a:t>
            </a: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combination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present in all lesions:</a:t>
            </a:r>
          </a:p>
          <a:p>
            <a:pPr eaLnBrk="1" hangingPunct="1"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Blastemal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Sheets of small blue cells.(Embryonic)</a:t>
            </a:r>
          </a:p>
          <a:p>
            <a:pPr eaLnBrk="1" hangingPunct="1"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Stromal: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Fibrocytic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Myxoid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    Skeletal muscle differentiation.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Rarely: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Mucinous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epithelium, Smooth muscle.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Adipose tissue, cartilage,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osteoid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neurogenic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T. </a:t>
            </a:r>
          </a:p>
          <a:p>
            <a:pPr eaLnBrk="1" hangingPunct="1"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Epithelial cell types: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Takes the form of abortive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Primative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 tubules or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glomeruli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D69A7FC6-2E02-D99F-B1FA-7DD4D250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48800" cy="2362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Wilms</a:t>
            </a:r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tumor: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A. Tightly packed blue cells =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Blastemal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component.  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Primitive tubules = Epithelial component.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B. Focal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anaplasia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Cells with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hyperchromatic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pleomorphic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nuclei &amp; abnormal mitoses.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ar-JO" b="1" dirty="0">
              <a:latin typeface="Times New Roman" pitchFamily="18" charset="0"/>
            </a:endParaRP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2D3DBACE-2D08-D618-E129-B49C97335B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38400"/>
            <a:ext cx="4343400" cy="4419600"/>
          </a:xfrm>
          <a:noFill/>
        </p:spPr>
      </p:pic>
      <p:pic>
        <p:nvPicPr>
          <p:cNvPr id="43012" name="Picture 5">
            <a:extLst>
              <a:ext uri="{FF2B5EF4-FFF2-40B4-BE49-F238E27FC236}">
                <a16:creationId xmlns:a16="http://schemas.microsoft.com/office/drawing/2014/main" id="{E4357261-1514-DA0C-8FA6-66FCAFBE8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64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6">
            <a:extLst>
              <a:ext uri="{FF2B5EF4-FFF2-40B4-BE49-F238E27FC236}">
                <a16:creationId xmlns:a16="http://schemas.microsoft.com/office/drawing/2014/main" id="{5DC08DEF-06BC-7105-53D4-EAB6AEF11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8400"/>
            <a:ext cx="641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JO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Rectangle 7">
            <a:extLst>
              <a:ext uri="{FF2B5EF4-FFF2-40B4-BE49-F238E27FC236}">
                <a16:creationId xmlns:a16="http://schemas.microsoft.com/office/drawing/2014/main" id="{058D1A49-0746-7FF1-047B-F671CD513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1460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ar-JO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40802105-355C-97B0-6C61-18F541EC3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8A4F7BAE-A8FD-4630-BCEA-709B722AB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FFC12ADF-654E-203F-A18D-95650B01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110B6E1F-EB39-8421-18E9-4EF17F70F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55357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AD729AEC-E68F-DFA2-B690-099C2CBF8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2964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5% of tumors contain foci of </a:t>
            </a:r>
            <a:r>
              <a:rPr lang="en-US" sz="3200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Cells with large,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hyperchromatic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pleomorphic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N.   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&amp; abnormal mitoses.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Presence of </a:t>
            </a:r>
            <a:r>
              <a:rPr lang="en-US" sz="3200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correlates with: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Presence of acquired TP53 mutation.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Resistance to chemotherapy.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Distribution of </a:t>
            </a:r>
            <a:r>
              <a:rPr lang="en-US" sz="3200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anaplastic</a:t>
            </a: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 within primary tumor: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Focal.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Diffuse.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Has important implications in prognosis.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AE1CEB-7137-603A-8E48-AAE1153C037F}"/>
              </a:ext>
            </a:extLst>
          </p:cNvPr>
          <p:cNvSpPr/>
          <p:nvPr/>
        </p:nvSpPr>
        <p:spPr>
          <a:xfrm>
            <a:off x="0" y="0"/>
            <a:ext cx="9144000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Benign tumors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Small cortical papillary adenomas:</a:t>
            </a:r>
          </a:p>
          <a:p>
            <a:pPr eaLnBrk="1" hangingPunct="1">
              <a:defRPr/>
            </a:pPr>
            <a:endParaRPr lang="en-US" sz="32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Well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cirucumscibed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mass, less than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0.5 cm.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Very common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incidental findings.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no clinical significance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/>
              <a:t>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Histology: Dense papillae or tubules composed of   </a:t>
            </a:r>
          </a:p>
          <a:p>
            <a:pPr eaLnBrk="1" hangingPunct="1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small cuboidal cells.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4" descr="C:\Users\Mohammed\Desktop\Case200643image3.jpg">
            <a:extLst>
              <a:ext uri="{FF2B5EF4-FFF2-40B4-BE49-F238E27FC236}">
                <a16:creationId xmlns:a16="http://schemas.microsoft.com/office/drawing/2014/main" id="{B0D65A16-48FF-9079-3775-11E5DEC3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2175"/>
            <a:ext cx="4562475" cy="28829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C:\Users\Mohammed\Desktop\f0208c341c93c11d8ce936be5aca322ed5e83f52.jpg">
            <a:extLst>
              <a:ext uri="{FF2B5EF4-FFF2-40B4-BE49-F238E27FC236}">
                <a16:creationId xmlns:a16="http://schemas.microsoft.com/office/drawing/2014/main" id="{D9DBF442-DA43-BC9E-A7F8-9BDBF436A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2175"/>
            <a:ext cx="4562475" cy="281622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6FB47CBD-70FA-72B2-C787-F4BE8467B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726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Clinical Course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Commonly: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Palpable abdominal mass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may extend across 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midline &amp; down into pelvis.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Less often: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Fever.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Abdominal pain.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Hematuria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Intestinal obstruction due to pressure of tumor. </a:t>
            </a:r>
          </a:p>
          <a:p>
            <a:pPr eaLnBrk="1" hangingPunct="1"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45A1A43B-EA25-2954-6F06-61D0BE8BC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4488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Prognosis: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Very good.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Excellent results are obtained with a combination 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of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nephrectomy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and chemotherapy.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Anaplasia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is associated with bad prognosis.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Focal </a:t>
            </a:r>
            <a:r>
              <a:rPr lang="en-US" sz="3200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that confined within the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resected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nephrectomy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specimen: Have Good prognosis.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Diffuse </a:t>
            </a:r>
            <a:r>
              <a:rPr lang="en-US" sz="3200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with extra-renal spread: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Have poor prognosis.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ar-JO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>
            <a:extLst>
              <a:ext uri="{FF2B5EF4-FFF2-40B4-BE49-F238E27FC236}">
                <a16:creationId xmlns:a16="http://schemas.microsoft.com/office/drawing/2014/main" id="{E706023E-668D-00F8-725E-E7402BE22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609600"/>
            <a:ext cx="6342063" cy="3022600"/>
          </a:xfrm>
        </p:spPr>
        <p:txBody>
          <a:bodyPr/>
          <a:lstStyle/>
          <a:p>
            <a:pPr eaLnBrk="1" hangingPunct="1"/>
            <a:r>
              <a:rPr lang="en-US" altLang="en-US"/>
              <a:t>Good Luck</a:t>
            </a:r>
          </a:p>
        </p:txBody>
      </p:sp>
      <p:sp>
        <p:nvSpPr>
          <p:cNvPr id="49155" name="Text Placeholder 4">
            <a:extLst>
              <a:ext uri="{FF2B5EF4-FFF2-40B4-BE49-F238E27FC236}">
                <a16:creationId xmlns:a16="http://schemas.microsoft.com/office/drawing/2014/main" id="{8C5C6DD4-F6CE-5300-831C-6DC76B16E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27550"/>
            <a:ext cx="6348413" cy="1514475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6BC45213-EDDA-0250-A254-2692414C1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525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Oncocytoma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Arises from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intercalated cells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collecting ducts.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Tumor are 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in size.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Composed of </a:t>
            </a:r>
            <a:r>
              <a:rPr 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oncocytes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Epithelial cells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with excessive amount of </a:t>
            </a:r>
          </a:p>
          <a:p>
            <a:pPr eaLnBrk="1" hangingPunct="1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mitochondria, result in abundant acidophilic    </a:t>
            </a:r>
          </a:p>
          <a:p>
            <a:pPr eaLnBrk="1" hangingPunct="1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granular cytoplasm.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Genetic changes: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Loss of chromosomes 1, 14 &amp; Y.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Resample renal cell carcinomas clinically &amp; </a:t>
            </a:r>
          </a:p>
          <a:p>
            <a:pPr eaLnBrk="1" hangingPunct="1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radiologically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Removed by nephrectomy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make definitive diagnosis. 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Mohammed\Desktop\proximalhisto.jpg">
            <a:extLst>
              <a:ext uri="{FF2B5EF4-FFF2-40B4-BE49-F238E27FC236}">
                <a16:creationId xmlns:a16="http://schemas.microsoft.com/office/drawing/2014/main" id="{98B8561A-F4D7-BC73-23B1-A38F60D7F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92578B8A-F748-010A-B15D-F70721922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32766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978AE9B-1043-605B-C196-6A86B331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Oncocytoma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BD6470CC-FB9C-0612-8E0A-2423129F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7772400" cy="3881437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Arial Rounded MT Bold" panose="020F0704030504030204" pitchFamily="34" charset="0"/>
              </a:rPr>
              <a:t>Morphology: </a:t>
            </a:r>
          </a:p>
          <a:p>
            <a:pPr eaLnBrk="1" hangingPunct="1"/>
            <a:r>
              <a:rPr lang="en-US" altLang="en-US" sz="2000">
                <a:latin typeface="Arial Rounded MT Bold" panose="020F0704030504030204" pitchFamily="34" charset="0"/>
              </a:rPr>
              <a:t>Gross: Round mass with central stellate shape scar.</a:t>
            </a:r>
          </a:p>
          <a:p>
            <a:pPr eaLnBrk="1" hangingPunct="1"/>
            <a:endParaRPr lang="en-US" altLang="en-US" sz="200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altLang="en-US" sz="2000">
                <a:latin typeface="Arial Rounded MT Bold" panose="020F0704030504030204" pitchFamily="34" charset="0"/>
              </a:rPr>
              <a:t>Histology: Cells have tan color &amp; finely granular eosinophilic cytoplasm (large No. of mitochondria).</a:t>
            </a:r>
          </a:p>
          <a:p>
            <a:pPr eaLnBrk="1" hangingPunct="1"/>
            <a:r>
              <a:rPr lang="en-US" altLang="en-US" sz="2000">
                <a:latin typeface="Arial Rounded MT Bold" panose="020F0704030504030204" pitchFamily="34" charset="0"/>
              </a:rPr>
              <a:t>No Mitosis</a:t>
            </a:r>
          </a:p>
          <a:p>
            <a:pPr eaLnBrk="1" hangingPunct="1"/>
            <a:r>
              <a:rPr lang="en-US" altLang="en-US" sz="2000">
                <a:latin typeface="Arial Rounded MT Bold" panose="020F0704030504030204" pitchFamily="34" charset="0"/>
              </a:rPr>
              <a:t>No stromal desmoplasia </a:t>
            </a:r>
          </a:p>
          <a:p>
            <a:pPr eaLnBrk="1" hangingPunct="1"/>
            <a:r>
              <a:rPr lang="en-US" altLang="en-US" sz="2000">
                <a:latin typeface="Arial Rounded MT Bold" panose="020F0704030504030204" pitchFamily="34" charset="0"/>
              </a:rPr>
              <a:t>No Necrosis</a:t>
            </a:r>
          </a:p>
          <a:p>
            <a:pPr eaLnBrk="1" hangingPunct="1"/>
            <a:endParaRPr lang="en-US" altLang="en-US" sz="2000">
              <a:latin typeface="Arial Rounded MT Bold" panose="020F0704030504030204" pitchFamily="34" charset="0"/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DA345E5D-E09C-DA22-CAC5-FAFFFEF10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677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 descr="C:\Users\Mohammed\Desktop\تنزيل.jpg">
            <a:extLst>
              <a:ext uri="{FF2B5EF4-FFF2-40B4-BE49-F238E27FC236}">
                <a16:creationId xmlns:a16="http://schemas.microsoft.com/office/drawing/2014/main" id="{39079089-A3F7-44EF-35E1-6DD5A3E9C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846138"/>
            <a:ext cx="2895600" cy="2286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Mohammed\Desktop\200px-Renal_oncocytoma.jpg">
            <a:extLst>
              <a:ext uri="{FF2B5EF4-FFF2-40B4-BE49-F238E27FC236}">
                <a16:creationId xmlns:a16="http://schemas.microsoft.com/office/drawing/2014/main" id="{4252210C-54CE-7AD5-1BD4-167E5F19A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820738"/>
            <a:ext cx="2743200" cy="2286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Mohammed\Desktop\Kidney_Oncocytoma_Gross3.jpg">
            <a:extLst>
              <a:ext uri="{FF2B5EF4-FFF2-40B4-BE49-F238E27FC236}">
                <a16:creationId xmlns:a16="http://schemas.microsoft.com/office/drawing/2014/main" id="{CD9AB560-C37E-4910-166E-C654FC2F4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820738"/>
            <a:ext cx="3352800" cy="231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Mohammed\Desktop\renal_oncocytoma-figureC_Big.jpg">
            <a:extLst>
              <a:ext uri="{FF2B5EF4-FFF2-40B4-BE49-F238E27FC236}">
                <a16:creationId xmlns:a16="http://schemas.microsoft.com/office/drawing/2014/main" id="{A72126C0-A36F-9F09-4B21-0F505780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191000"/>
            <a:ext cx="2741613" cy="2438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Mohammed\Desktop\oncocytoma-kidney-[3-kd015-3].jpeg">
            <a:extLst>
              <a:ext uri="{FF2B5EF4-FFF2-40B4-BE49-F238E27FC236}">
                <a16:creationId xmlns:a16="http://schemas.microsoft.com/office/drawing/2014/main" id="{A10D4FAC-7F11-0F20-7021-3EDC70C40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4184650"/>
            <a:ext cx="2857500" cy="2438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Mohammed\Desktop\oncocytoma-kidney-[4-kd015-4].jpeg">
            <a:extLst>
              <a:ext uri="{FF2B5EF4-FFF2-40B4-BE49-F238E27FC236}">
                <a16:creationId xmlns:a16="http://schemas.microsoft.com/office/drawing/2014/main" id="{7550395B-8303-AAC2-DAD4-006E9FD81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4184650"/>
            <a:ext cx="3302000" cy="2438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FC26A44-D9DE-852B-A16C-F4121836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Renal Cell Carcinoma: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F7D5F-688E-EACE-1D34-0743F61F5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Origin: renal tubular epithelium.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In cortex.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2%-3% of all cancers in adults.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6th -7th decades.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M:F 2:1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80-85% of primary malignant T. of kidney.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1C07ECB-567D-ACD5-39BA-E67371B5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Predisposing factors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DB424382-319F-CE58-DE2F-2774BCE4D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7086600" cy="388143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• Smoking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• Hypertension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• Obesity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• Occupational exposure to cadmium (nickel-cadmium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  batteries,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etc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• Chronic dialysis &amp; acquired polycystic disease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715E3F2C51640B4ECF0431D023F17" ma:contentTypeVersion="2" ma:contentTypeDescription="Create a new document." ma:contentTypeScope="" ma:versionID="8ff71a0f68f358fa63dc061683fe4d4f">
  <xsd:schema xmlns:xsd="http://www.w3.org/2001/XMLSchema" xmlns:xs="http://www.w3.org/2001/XMLSchema" xmlns:p="http://schemas.microsoft.com/office/2006/metadata/properties" xmlns:ns2="e0ad8373-bfde-47d8-b794-2f09d6972787" targetNamespace="http://schemas.microsoft.com/office/2006/metadata/properties" ma:root="true" ma:fieldsID="f0c5688218bff0f10fb04626d3881636" ns2:_="">
    <xsd:import namespace="e0ad8373-bfde-47d8-b794-2f09d697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d8373-bfde-47d8-b794-2f09d6972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0A18E2-8554-42E2-9CF8-87CC3CA090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875CB5-86AB-4AB2-BDBD-3B0A498771D9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41554F70-268E-4911-87CD-17521DCDF1D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ad8373-bfde-47d8-b794-2f09d69727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5923</TotalTime>
  <Words>1193</Words>
  <Application>Microsoft Office PowerPoint</Application>
  <PresentationFormat>On-screen Show (4:3)</PresentationFormat>
  <Paragraphs>265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Facet</vt:lpstr>
      <vt:lpstr>Tumors of the kidney and urinary tract</vt:lpstr>
      <vt:lpstr>Urinary Tract Tumors </vt:lpstr>
      <vt:lpstr>PowerPoint Presentation</vt:lpstr>
      <vt:lpstr>PowerPoint Presentation</vt:lpstr>
      <vt:lpstr>PowerPoint Presentation</vt:lpstr>
      <vt:lpstr>Oncocytoma </vt:lpstr>
      <vt:lpstr>PowerPoint Presentation</vt:lpstr>
      <vt:lpstr>Renal Cell Carcinoma: RC</vt:lpstr>
      <vt:lpstr>Predisposing factors </vt:lpstr>
      <vt:lpstr>New classification based on the molecular origins of these tumors </vt:lpstr>
      <vt:lpstr>1- Clear Cell Carcinomas </vt:lpstr>
      <vt:lpstr>PowerPoint Presentation</vt:lpstr>
      <vt:lpstr>PowerPoint Presentation</vt:lpstr>
      <vt:lpstr>PowerPoint Presentation</vt:lpstr>
      <vt:lpstr>2- Papillary Renal Cell Carcinomas </vt:lpstr>
      <vt:lpstr>                              Morphology Gross: Necrosis, Hemorrhage, Cystic degeneration. Histology: Various degrees of papilla formation with fibrovascular cores.  Cells have clear or more commonly, pink cytoplasm.   </vt:lpstr>
      <vt:lpstr>3- Chromophobe Renal Carcinomas </vt:lpstr>
      <vt:lpstr>PowerPoint Presentation</vt:lpstr>
      <vt:lpstr>Clinical Course of all RCC </vt:lpstr>
      <vt:lpstr>Clinical Course of all RCC </vt:lpstr>
      <vt:lpstr>Urothelial tumors (transitional cell carcinoma) </vt:lpstr>
      <vt:lpstr>PowerPoint Presentation</vt:lpstr>
      <vt:lpstr>PowerPoint Presentation</vt:lpstr>
      <vt:lpstr>Urothelial (transitional) cell carcinomas </vt:lpstr>
      <vt:lpstr>PowerPoint Presentation</vt:lpstr>
      <vt:lpstr>High grade TCC</vt:lpstr>
      <vt:lpstr>squamous cell carcinomas  </vt:lpstr>
      <vt:lpstr>Clinical Course of bladder cancers </vt:lpstr>
      <vt:lpstr>• Predisposing factors of bladder cancers : </vt:lpstr>
      <vt:lpstr>Treatment: </vt:lpstr>
      <vt:lpstr>Renal tumors of childhood</vt:lpstr>
      <vt:lpstr>PowerPoint Presentation</vt:lpstr>
      <vt:lpstr>PowerPoint Presentation</vt:lpstr>
      <vt:lpstr>PowerPoint Presentation</vt:lpstr>
      <vt:lpstr>PowerPoint Presentation</vt:lpstr>
      <vt:lpstr>  Wilms tumor: A. Tightly packed blue cells = Blastemal component.         Primitive tubules = Epithelial component. B. Focal anaplasia: Cells with hyperchromatic,       pleomorphic nuclei &amp; abnormal mitoses.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Luck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Intracellular accumulations</dc:title>
  <dc:creator>User</dc:creator>
  <cp:lastModifiedBy>Sanabil Hassanat</cp:lastModifiedBy>
  <cp:revision>548</cp:revision>
  <dcterms:created xsi:type="dcterms:W3CDTF">2009-10-22T14:48:26Z</dcterms:created>
  <dcterms:modified xsi:type="dcterms:W3CDTF">2022-05-25T11:04:46Z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