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7" r:id="rId2"/>
    <p:sldId id="256" r:id="rId3"/>
    <p:sldId id="257" r:id="rId4"/>
    <p:sldId id="261" r:id="rId5"/>
    <p:sldId id="262" r:id="rId6"/>
    <p:sldId id="258" r:id="rId7"/>
    <p:sldId id="260" r:id="rId8"/>
    <p:sldId id="259" r:id="rId9"/>
    <p:sldId id="263" r:id="rId10"/>
    <p:sldId id="264" r:id="rId11"/>
    <p:sldId id="265" r:id="rId12"/>
    <p:sldId id="273" r:id="rId13"/>
    <p:sldId id="272" r:id="rId14"/>
    <p:sldId id="271" r:id="rId15"/>
    <p:sldId id="266" r:id="rId16"/>
    <p:sldId id="268" r:id="rId17"/>
    <p:sldId id="274" r:id="rId18"/>
    <p:sldId id="279" r:id="rId19"/>
    <p:sldId id="278" r:id="rId20"/>
    <p:sldId id="280" r:id="rId21"/>
    <p:sldId id="281" r:id="rId22"/>
    <p:sldId id="277" r:id="rId23"/>
    <p:sldId id="282" r:id="rId24"/>
    <p:sldId id="288" r:id="rId25"/>
    <p:sldId id="283" r:id="rId26"/>
    <p:sldId id="289" r:id="rId27"/>
    <p:sldId id="290" r:id="rId28"/>
    <p:sldId id="284" r:id="rId29"/>
  </p:sldIdLst>
  <p:sldSz cx="9144000" cy="6858000" type="screen4x3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  <a:srgbClr val="FFFFFF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9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0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73E-CEF4-4541-8156-51754A9346C3}" type="datetimeFigureOut">
              <a:rPr lang="ar-JO" smtClean="0"/>
              <a:t>26/05/1444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9A5A7-4731-4671-AA74-E998515DAF1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848157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73E-CEF4-4541-8156-51754A9346C3}" type="datetimeFigureOut">
              <a:rPr lang="ar-JO" smtClean="0"/>
              <a:t>26/05/1444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9A5A7-4731-4671-AA74-E998515DAF1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176375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73E-CEF4-4541-8156-51754A9346C3}" type="datetimeFigureOut">
              <a:rPr lang="ar-JO" smtClean="0"/>
              <a:t>26/05/1444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9A5A7-4731-4671-AA74-E998515DAF1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351962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73E-CEF4-4541-8156-51754A9346C3}" type="datetimeFigureOut">
              <a:rPr lang="ar-JO" smtClean="0"/>
              <a:t>26/05/1444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9A5A7-4731-4671-AA74-E998515DAF1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614071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73E-CEF4-4541-8156-51754A9346C3}" type="datetimeFigureOut">
              <a:rPr lang="ar-JO" smtClean="0"/>
              <a:t>26/05/1444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9A5A7-4731-4671-AA74-E998515DAF1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65701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73E-CEF4-4541-8156-51754A9346C3}" type="datetimeFigureOut">
              <a:rPr lang="ar-JO" smtClean="0"/>
              <a:t>26/05/1444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9A5A7-4731-4671-AA74-E998515DAF1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092698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73E-CEF4-4541-8156-51754A9346C3}" type="datetimeFigureOut">
              <a:rPr lang="ar-JO" smtClean="0"/>
              <a:t>26/05/1444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9A5A7-4731-4671-AA74-E998515DAF1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902984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73E-CEF4-4541-8156-51754A9346C3}" type="datetimeFigureOut">
              <a:rPr lang="ar-JO" smtClean="0"/>
              <a:t>26/05/1444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9A5A7-4731-4671-AA74-E998515DAF1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805146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73E-CEF4-4541-8156-51754A9346C3}" type="datetimeFigureOut">
              <a:rPr lang="ar-JO" smtClean="0"/>
              <a:t>26/05/1444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9A5A7-4731-4671-AA74-E998515DAF1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751950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73E-CEF4-4541-8156-51754A9346C3}" type="datetimeFigureOut">
              <a:rPr lang="ar-JO" smtClean="0"/>
              <a:t>26/05/1444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9A5A7-4731-4671-AA74-E998515DAF1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30936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73E-CEF4-4541-8156-51754A9346C3}" type="datetimeFigureOut">
              <a:rPr lang="ar-JO" smtClean="0"/>
              <a:t>26/05/1444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9A5A7-4731-4671-AA74-E998515DAF1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1751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3F73E-CEF4-4541-8156-51754A9346C3}" type="datetimeFigureOut">
              <a:rPr lang="ar-JO" smtClean="0"/>
              <a:t>26/05/1444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9A5A7-4731-4671-AA74-E998515DAF1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83351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3"/>
          <p:cNvSpPr>
            <a:spLocks noChangeArrowheads="1" noChangeShapeType="1" noTextEdit="1"/>
          </p:cNvSpPr>
          <p:nvPr/>
        </p:nvSpPr>
        <p:spPr bwMode="auto">
          <a:xfrm>
            <a:off x="1303383" y="298041"/>
            <a:ext cx="7595918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470"/>
              </a:avLst>
            </a:prstTxWarp>
          </a:bodyPr>
          <a:lstStyle/>
          <a:p>
            <a:pPr algn="ctr"/>
            <a:r>
              <a:rPr lang="ar-AE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بسم الله الرحمن الرحيم</a:t>
            </a:r>
            <a:endParaRPr lang="en-MY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53984" y="5025370"/>
            <a:ext cx="596342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200" b="1" i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charset="0"/>
                <a:cs typeface="Arial" charset="0"/>
              </a:rPr>
              <a:t>Prof  </a:t>
            </a:r>
            <a:r>
              <a:rPr lang="nl-NL" sz="3200" b="1" i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charset="0"/>
                <a:cs typeface="Arial" charset="0"/>
              </a:rPr>
              <a:t>DR. Waqar Al – Kubaisy</a:t>
            </a:r>
            <a:r>
              <a:rPr lang="nl-NL" sz="32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charset="0"/>
                <a:cs typeface="Arial" charset="0"/>
              </a:rPr>
              <a:t> </a:t>
            </a:r>
            <a:endParaRPr lang="en-MY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026" name="Picture 2" descr="G: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51" y="1516448"/>
            <a:ext cx="1259632" cy="1331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64DF8-2D77-4C73-98D0-97A3CFF3D745}" type="slidenum">
              <a:rPr lang="en-MY" smtClean="0"/>
              <a:pPr/>
              <a:t>1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1858797" y="5721062"/>
            <a:ext cx="50831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3600" dirty="0"/>
              <a:t> ا. </a:t>
            </a:r>
            <a:r>
              <a:rPr lang="ar-IQ" sz="3600" dirty="0" smtClean="0"/>
              <a:t>د </a:t>
            </a:r>
            <a:r>
              <a:rPr lang="ar-IQ" sz="3600" dirty="0"/>
              <a:t>وقار عبد القهار الكبيسي </a:t>
            </a:r>
            <a:endParaRPr lang="en-MY" sz="3600" dirty="0"/>
          </a:p>
        </p:txBody>
      </p:sp>
      <p:sp>
        <p:nvSpPr>
          <p:cNvPr id="2" name="Rectangle 1"/>
          <p:cNvSpPr/>
          <p:nvPr/>
        </p:nvSpPr>
        <p:spPr>
          <a:xfrm>
            <a:off x="1075151" y="3322731"/>
            <a:ext cx="695575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MY" sz="3600" b="1" dirty="0">
                <a:solidFill>
                  <a:srgbClr val="000000"/>
                </a:solidFill>
                <a:latin typeface="Arial" panose="020B0604020202020204" pitchFamily="34" charset="0"/>
              </a:rPr>
              <a:t>Chronic Disease </a:t>
            </a:r>
            <a:r>
              <a:rPr lang="en-MY" sz="36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Epidemiology</a:t>
            </a:r>
          </a:p>
          <a:p>
            <a:r>
              <a:rPr lang="en-MY" sz="3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MY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</a:rPr>
              <a:t> </a:t>
            </a:r>
            <a:endParaRPr lang="ar-JO" sz="36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30322" y="2416755"/>
            <a:ext cx="27303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3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</a:rPr>
              <a:t>L  XIV</a:t>
            </a:r>
            <a:endParaRPr lang="ar-JO" sz="36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2140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64396" y="193897"/>
            <a:ext cx="9208396" cy="66423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Smoking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 estimated to cause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about</a:t>
            </a:r>
          </a:p>
          <a:p>
            <a:pPr>
              <a:lnSpc>
                <a:spcPct val="107000"/>
              </a:lnSpc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71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%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of lung cancer, </a:t>
            </a:r>
            <a:endParaRPr lang="en-US" sz="2800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42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%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of chronic respiratory disease and </a:t>
            </a:r>
            <a:endParaRPr lang="en-US" sz="2800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nearly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10%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of cardiovascular disease. </a:t>
            </a:r>
            <a:endParaRPr lang="en-US" sz="2800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    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for 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total population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endParaRPr lang="en-US" sz="2400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smoking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prevalence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highest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among 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upper-middle-income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countries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highest incidence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of smoking among men 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 in </a:t>
            </a:r>
          </a:p>
          <a:p>
            <a:pPr>
              <a:lnSpc>
                <a:spcPct val="107000"/>
              </a:lnSpc>
            </a:pPr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l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ower-middle</a:t>
            </a:r>
            <a:r>
              <a:rPr lang="en-US" sz="28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income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countries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pPr>
              <a:lnSpc>
                <a:spcPct val="107000"/>
              </a:lnSpc>
            </a:pP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II. Insufficient 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physical activity 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endParaRPr lang="en-US" sz="2800" i="1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800" b="1" dirty="0" smtClean="0">
                <a:ea typeface="Calibri" panose="020F0502020204030204" pitchFamily="34" charset="0"/>
                <a:cs typeface="Arial" panose="020B0604020202020204" pitchFamily="34" charset="0"/>
              </a:rPr>
              <a:t>Approximately </a:t>
            </a:r>
            <a:r>
              <a:rPr lang="en-US" sz="28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3.2 million </a:t>
            </a:r>
            <a:r>
              <a:rPr lang="en-US" sz="2800" b="1" dirty="0">
                <a:ea typeface="Calibri" panose="020F0502020204030204" pitchFamily="34" charset="0"/>
                <a:cs typeface="Arial" panose="020B0604020202020204" pitchFamily="34" charset="0"/>
              </a:rPr>
              <a:t>people die each year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due to physical inactivity</a:t>
            </a:r>
            <a:r>
              <a:rPr lang="en-US" sz="2800" b="1" dirty="0"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sz="2800" b="1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800" b="1" dirty="0" smtClean="0">
                <a:ea typeface="Calibri" panose="020F0502020204030204" pitchFamily="34" charset="0"/>
                <a:cs typeface="Arial" panose="020B0604020202020204" pitchFamily="34" charset="0"/>
              </a:rPr>
              <a:t>People </a:t>
            </a:r>
            <a:r>
              <a:rPr lang="en-US" sz="2800" b="1" dirty="0">
                <a:ea typeface="Calibri" panose="020F0502020204030204" pitchFamily="34" charset="0"/>
                <a:cs typeface="Arial" panose="020B0604020202020204" pitchFamily="34" charset="0"/>
              </a:rPr>
              <a:t>who are insufficiently physically active have a </a:t>
            </a:r>
            <a:endParaRPr lang="en-US" sz="2800" b="1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8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20</a:t>
            </a:r>
            <a:r>
              <a:rPr lang="en-US" sz="28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% to 30% </a:t>
            </a:r>
            <a:r>
              <a:rPr lang="en-US" sz="2800" b="1" dirty="0">
                <a:ea typeface="Calibri" panose="020F0502020204030204" pitchFamily="34" charset="0"/>
                <a:cs typeface="Arial" panose="020B0604020202020204" pitchFamily="34" charset="0"/>
              </a:rPr>
              <a:t>increased risk of all-cause mortality</a:t>
            </a:r>
            <a:r>
              <a:rPr lang="en-US" sz="2800" b="1" dirty="0" smtClean="0"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6800046" y="6514321"/>
            <a:ext cx="1294970" cy="3219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0275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3183" y="128788"/>
            <a:ext cx="8950817" cy="6547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Regular physical </a:t>
            </a:r>
            <a:r>
              <a:rPr lang="en-US" sz="26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activity </a:t>
            </a:r>
            <a:r>
              <a:rPr lang="en-US" sz="26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reduces the risk </a:t>
            </a:r>
            <a:r>
              <a:rPr lang="en-US" sz="26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of </a:t>
            </a:r>
            <a:r>
              <a:rPr lang="en-US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CVDs </a:t>
            </a:r>
            <a:r>
              <a:rPr lang="en-US" sz="26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including </a:t>
            </a:r>
            <a:r>
              <a:rPr lang="en-US" sz="26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high blood pressure</a:t>
            </a:r>
            <a:r>
              <a:rPr lang="en-US" sz="26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diabetes,</a:t>
            </a:r>
            <a:r>
              <a:rPr lang="en-US" sz="26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breast and colon cancer </a:t>
            </a:r>
            <a:r>
              <a:rPr lang="en-US" sz="26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US" sz="26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depression. </a:t>
            </a:r>
            <a:endParaRPr lang="en-US" sz="2600" b="1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Insufficient </a:t>
            </a:r>
            <a:r>
              <a:rPr lang="en-US" sz="26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physical activity is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highest </a:t>
            </a:r>
            <a:r>
              <a:rPr lang="en-US" sz="26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 </a:t>
            </a:r>
            <a:r>
              <a:rPr lang="en-US" sz="2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high income 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countries</a:t>
            </a:r>
            <a:r>
              <a:rPr lang="en-US" sz="26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but </a:t>
            </a:r>
            <a:endParaRPr lang="en-US" sz="2600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very 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high </a:t>
            </a:r>
            <a:r>
              <a:rPr lang="en-US" sz="26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levels are now also seen in some </a:t>
            </a:r>
            <a:r>
              <a:rPr lang="en-US" sz="2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middle-income countries </a:t>
            </a:r>
            <a:r>
              <a:rPr lang="en-US" sz="26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especially 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among women</a:t>
            </a:r>
            <a:r>
              <a:rPr lang="en-US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800" b="1" dirty="0" smtClean="0">
                <a:solidFill>
                  <a:srgbClr val="C00000"/>
                </a:solidFill>
              </a:rPr>
              <a:t>III. Harmful </a:t>
            </a:r>
            <a:r>
              <a:rPr lang="en-US" sz="2800" b="1" dirty="0">
                <a:solidFill>
                  <a:srgbClr val="C00000"/>
                </a:solidFill>
              </a:rPr>
              <a:t>use of alcohol : </a:t>
            </a:r>
            <a:r>
              <a:rPr lang="en-US" sz="2600" dirty="0"/>
              <a:t>Approximately </a:t>
            </a:r>
            <a:r>
              <a:rPr lang="en-US" sz="2600" b="1" dirty="0">
                <a:solidFill>
                  <a:srgbClr val="FF0000"/>
                </a:solidFill>
              </a:rPr>
              <a:t>2.3 million </a:t>
            </a:r>
            <a:r>
              <a:rPr lang="en-US" sz="2600" dirty="0"/>
              <a:t>die each year from the harmful use of alcohol, accounting for </a:t>
            </a:r>
            <a:r>
              <a:rPr lang="en-US" sz="2600" b="1" dirty="0">
                <a:solidFill>
                  <a:srgbClr val="FF0000"/>
                </a:solidFill>
              </a:rPr>
              <a:t>about 3.8% of all deaths </a:t>
            </a:r>
            <a:r>
              <a:rPr lang="en-US" sz="2600" dirty="0"/>
              <a:t>in the world. </a:t>
            </a:r>
            <a:endParaRPr lang="en-US" sz="2600" dirty="0" smtClean="0"/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600" b="1" dirty="0" smtClean="0">
                <a:solidFill>
                  <a:schemeClr val="accent1">
                    <a:lumMod val="50000"/>
                  </a:schemeClr>
                </a:solidFill>
              </a:rPr>
              <a:t>More </a:t>
            </a:r>
            <a:r>
              <a:rPr lang="en-US" sz="2600" b="1" dirty="0">
                <a:solidFill>
                  <a:srgbClr val="FF0000"/>
                </a:solidFill>
              </a:rPr>
              <a:t>than half 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of these deaths occur from NCDs including</a:t>
            </a:r>
            <a:r>
              <a:rPr lang="en-US" sz="2600" dirty="0"/>
              <a:t> </a:t>
            </a:r>
            <a:r>
              <a:rPr lang="en-US" sz="2600" b="1" dirty="0"/>
              <a:t>cancers, </a:t>
            </a:r>
            <a:r>
              <a:rPr lang="en-US" sz="2600" b="1" dirty="0" smtClean="0"/>
              <a:t>CVDs and </a:t>
            </a:r>
            <a:r>
              <a:rPr lang="en-US" sz="2600" b="1" dirty="0"/>
              <a:t>liver cirrhosis. </a:t>
            </a:r>
            <a:endParaRPr lang="en-US" sz="2600" b="1" dirty="0" smtClean="0"/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</a:rPr>
              <a:t>While 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</a:rPr>
              <a:t>adult per capita consumption is </a:t>
            </a:r>
            <a:endParaRPr lang="en-US" sz="2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600" b="1" dirty="0" smtClean="0">
                <a:solidFill>
                  <a:srgbClr val="FF0000"/>
                </a:solidFill>
              </a:rPr>
              <a:t>highest </a:t>
            </a:r>
            <a:r>
              <a:rPr lang="en-US" sz="2600" b="1" dirty="0">
                <a:solidFill>
                  <a:srgbClr val="FF0000"/>
                </a:solidFill>
              </a:rPr>
              <a:t>in high-income</a:t>
            </a:r>
            <a:r>
              <a:rPr lang="en-US" sz="2600" dirty="0"/>
              <a:t> countries, it is nearly as high in the populous </a:t>
            </a:r>
            <a:r>
              <a:rPr lang="en-US" sz="2600" b="1" dirty="0"/>
              <a:t>upper-middle-income</a:t>
            </a:r>
            <a:r>
              <a:rPr lang="en-US" sz="2600" dirty="0"/>
              <a:t> </a:t>
            </a:r>
            <a:r>
              <a:rPr lang="en-US" sz="2600" dirty="0" smtClean="0"/>
              <a:t>countries</a:t>
            </a:r>
            <a:endParaRPr lang="en-US" sz="26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63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54546" y="252224"/>
            <a:ext cx="9298546" cy="5624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8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en-US" sz="2800" b="1" dirty="0" smtClean="0">
                <a:solidFill>
                  <a:srgbClr val="C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IV. Unhealthy </a:t>
            </a:r>
            <a:r>
              <a:rPr lang="en-US" sz="2800" b="1" dirty="0">
                <a:solidFill>
                  <a:srgbClr val="C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diet : </a:t>
            </a:r>
            <a:endParaRPr lang="en-US" sz="2800" b="1" dirty="0" smtClean="0">
              <a:solidFill>
                <a:srgbClr val="C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Adequate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consumption of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fruit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vegetables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 reduces the risk for </a:t>
            </a: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CVDs,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stomach cancer and colorectal cancer. </a:t>
            </a:r>
            <a:endParaRPr lang="en-US" sz="2800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Most populations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consume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much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higher levels of salt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than recommended by WHO for disease prevention; high salt consumption is an important determinant of high blood pressure and cardiovascular risk. </a:t>
            </a:r>
            <a:endParaRPr lang="en-US" sz="2800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en-US" sz="28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en-US" sz="2800" b="1" dirty="0" smtClean="0">
                <a:solidFill>
                  <a:srgbClr val="C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V. High </a:t>
            </a:r>
            <a:r>
              <a:rPr lang="en-US" sz="2800" b="1" dirty="0">
                <a:solidFill>
                  <a:srgbClr val="C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consumption of saturated fats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trans-fatty acids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is linked to heart disease. </a:t>
            </a:r>
            <a:endParaRPr lang="en-US" sz="2800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800" b="1" dirty="0" smtClean="0">
                <a:ea typeface="Calibri" panose="020F0502020204030204" pitchFamily="34" charset="0"/>
                <a:cs typeface="Arial" panose="020B0604020202020204" pitchFamily="34" charset="0"/>
              </a:rPr>
              <a:t>Unhealthy </a:t>
            </a:r>
            <a:r>
              <a:rPr lang="en-US" sz="2800" b="1" dirty="0">
                <a:ea typeface="Calibri" panose="020F0502020204030204" pitchFamily="34" charset="0"/>
                <a:cs typeface="Arial" panose="020B0604020202020204" pitchFamily="34" charset="0"/>
              </a:rPr>
              <a:t>diet is rising quickly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in lower-resource </a:t>
            </a:r>
            <a:r>
              <a:rPr lang="en-US" sz="2800" b="1" dirty="0">
                <a:ea typeface="Calibri" panose="020F0502020204030204" pitchFamily="34" charset="0"/>
                <a:cs typeface="Arial" panose="020B0604020202020204" pitchFamily="34" charset="0"/>
              </a:rPr>
              <a:t>settings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>
                <a:ea typeface="Calibri" panose="020F0502020204030204" pitchFamily="34" charset="0"/>
                <a:cs typeface="Arial" panose="020B0604020202020204" pitchFamily="34" charset="0"/>
              </a:rPr>
              <a:t>Available data suggest that fat intake has </a:t>
            </a:r>
            <a:r>
              <a:rPr lang="en-US" sz="28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been rising </a:t>
            </a:r>
            <a:r>
              <a:rPr lang="en-US" sz="2800" b="1" dirty="0">
                <a:ea typeface="Calibri" panose="020F0502020204030204" pitchFamily="34" charset="0"/>
                <a:cs typeface="Arial" panose="020B0604020202020204" pitchFamily="34" charset="0"/>
              </a:rPr>
              <a:t>rapidly in </a:t>
            </a:r>
            <a:r>
              <a:rPr lang="en-US" sz="2800" b="1" dirty="0" smtClean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lower middle- </a:t>
            </a:r>
            <a:r>
              <a:rPr lang="en-US" sz="2800" b="1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income countries </a:t>
            </a:r>
            <a:r>
              <a:rPr lang="en-US" sz="2800" b="1" dirty="0">
                <a:ea typeface="Calibri" panose="020F0502020204030204" pitchFamily="34" charset="0"/>
                <a:cs typeface="Arial" panose="020B0604020202020204" pitchFamily="34" charset="0"/>
              </a:rPr>
              <a:t>since the 1980s.</a:t>
            </a:r>
            <a:endParaRPr lang="en-US" sz="2800" b="1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3032" y="5842337"/>
            <a:ext cx="90409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MY" sz="1600" dirty="0">
                <a:solidFill>
                  <a:srgbClr val="202124"/>
                </a:solidFill>
              </a:rPr>
              <a:t>Commercial baked goods, such as cakes, cookies and </a:t>
            </a:r>
            <a:r>
              <a:rPr lang="en-MY" sz="1600" dirty="0" err="1">
                <a:solidFill>
                  <a:srgbClr val="202124"/>
                </a:solidFill>
              </a:rPr>
              <a:t>pies.Microwave</a:t>
            </a:r>
            <a:r>
              <a:rPr lang="en-MY" sz="1600" dirty="0">
                <a:solidFill>
                  <a:srgbClr val="202124"/>
                </a:solidFill>
              </a:rPr>
              <a:t> </a:t>
            </a:r>
            <a:r>
              <a:rPr lang="en-MY" sz="1600" dirty="0" err="1">
                <a:solidFill>
                  <a:srgbClr val="202124"/>
                </a:solidFill>
              </a:rPr>
              <a:t>popcorn.Frozen</a:t>
            </a:r>
            <a:r>
              <a:rPr lang="en-MY" sz="1600" dirty="0">
                <a:solidFill>
                  <a:srgbClr val="202124"/>
                </a:solidFill>
              </a:rPr>
              <a:t> </a:t>
            </a:r>
            <a:r>
              <a:rPr lang="en-MY" sz="1600" dirty="0" err="1">
                <a:solidFill>
                  <a:srgbClr val="202124"/>
                </a:solidFill>
              </a:rPr>
              <a:t>pizza.Refrigerated</a:t>
            </a:r>
            <a:r>
              <a:rPr lang="en-MY" sz="1600" dirty="0">
                <a:solidFill>
                  <a:srgbClr val="202124"/>
                </a:solidFill>
              </a:rPr>
              <a:t> dough, such as biscuits and </a:t>
            </a:r>
            <a:r>
              <a:rPr lang="en-MY" sz="1600" dirty="0" err="1">
                <a:solidFill>
                  <a:srgbClr val="202124"/>
                </a:solidFill>
              </a:rPr>
              <a:t>rolls.Fried</a:t>
            </a:r>
            <a:r>
              <a:rPr lang="en-MY" sz="1600" dirty="0">
                <a:solidFill>
                  <a:srgbClr val="202124"/>
                </a:solidFill>
              </a:rPr>
              <a:t> foods, including </a:t>
            </a:r>
            <a:r>
              <a:rPr lang="en-MY" sz="1600" dirty="0" err="1">
                <a:solidFill>
                  <a:srgbClr val="202124"/>
                </a:solidFill>
              </a:rPr>
              <a:t>french</a:t>
            </a:r>
            <a:r>
              <a:rPr lang="en-MY" sz="1600" dirty="0">
                <a:solidFill>
                  <a:srgbClr val="202124"/>
                </a:solidFill>
              </a:rPr>
              <a:t> fries, doughnuts and fried </a:t>
            </a:r>
            <a:r>
              <a:rPr lang="en-MY" sz="1600" dirty="0" err="1">
                <a:solidFill>
                  <a:srgbClr val="202124"/>
                </a:solidFill>
              </a:rPr>
              <a:t>chicken.Nondairy</a:t>
            </a:r>
            <a:r>
              <a:rPr lang="en-MY" sz="1600" dirty="0">
                <a:solidFill>
                  <a:srgbClr val="202124"/>
                </a:solidFill>
              </a:rPr>
              <a:t> coffee creamer. Stick margarine.</a:t>
            </a:r>
            <a:r>
              <a:rPr lang="en-US" sz="1600" dirty="0"/>
              <a:t> Trans fats raise your LDL</a:t>
            </a:r>
            <a:endParaRPr lang="en-MY" sz="1600" dirty="0">
              <a:solidFill>
                <a:srgbClr val="2021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33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6354"/>
            <a:ext cx="9144000" cy="6711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800" b="1" dirty="0" smtClean="0">
                <a:solidFill>
                  <a:srgbClr val="C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VI.  Raised </a:t>
            </a:r>
            <a:r>
              <a:rPr lang="en-US" sz="2800" b="1" dirty="0">
                <a:solidFill>
                  <a:srgbClr val="C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blood pressure </a:t>
            </a:r>
            <a:r>
              <a:rPr lang="en-US" sz="2800" b="1" dirty="0" smtClean="0">
                <a:solidFill>
                  <a:srgbClr val="C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2400" dirty="0">
                <a:ea typeface="Calibri" panose="020F0502020204030204" pitchFamily="34" charset="0"/>
                <a:cs typeface="Arial" panose="020B0604020202020204" pitchFamily="34" charset="0"/>
              </a:rPr>
              <a:t>Raised blood pressure is </a:t>
            </a:r>
            <a:r>
              <a:rPr lang="en-US" sz="2400" dirty="0" smtClean="0">
                <a:ea typeface="Calibri" panose="020F0502020204030204" pitchFamily="34" charset="0"/>
                <a:cs typeface="Arial" panose="020B0604020202020204" pitchFamily="34" charset="0"/>
              </a:rPr>
              <a:t>estimated</a:t>
            </a: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to cause </a:t>
            </a:r>
            <a:r>
              <a:rPr lang="en-US" sz="26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7.5 million deaths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, about </a:t>
            </a:r>
            <a:r>
              <a:rPr lang="en-US" sz="26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12.8% 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of all deaths. </a:t>
            </a:r>
            <a:endParaRPr lang="en-US" sz="2600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It 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is a major risk factor </a:t>
            </a:r>
            <a:r>
              <a:rPr lang="en-US" sz="26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for </a:t>
            </a:r>
            <a:r>
              <a:rPr lang="en-US" sz="2600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CVDs</a:t>
            </a: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600" b="1" dirty="0" smtClean="0">
                <a:solidFill>
                  <a:schemeClr val="tx2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US" sz="26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prevalence </a:t>
            </a:r>
            <a:r>
              <a:rPr lang="en-US" sz="26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of raised blood pressure </a:t>
            </a:r>
            <a:r>
              <a:rPr lang="en-US" sz="2600" b="1" dirty="0">
                <a:solidFill>
                  <a:schemeClr val="tx2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is similar across all income groups.</a:t>
            </a:r>
            <a:endParaRPr lang="en-US" sz="2600" b="1" dirty="0" smtClean="0">
              <a:solidFill>
                <a:schemeClr val="tx2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8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VII. Overweight </a:t>
            </a:r>
            <a:r>
              <a:rPr lang="en-US" sz="2800" b="1" dirty="0">
                <a:solidFill>
                  <a:srgbClr val="C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and obesity </a:t>
            </a:r>
            <a:r>
              <a:rPr lang="en-US" sz="2800" b="1" dirty="0">
                <a:solidFill>
                  <a:srgbClr val="0070C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endParaRPr lang="en-US" sz="2800" b="1" dirty="0" smtClean="0">
              <a:solidFill>
                <a:srgbClr val="0070C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600" b="1" dirty="0" smtClean="0">
                <a:ea typeface="Calibri" panose="020F0502020204030204" pitchFamily="34" charset="0"/>
                <a:cs typeface="Arial" panose="020B0604020202020204" pitchFamily="34" charset="0"/>
              </a:rPr>
              <a:t>At </a:t>
            </a:r>
            <a:r>
              <a:rPr lang="en-US" sz="2600" b="1" dirty="0">
                <a:ea typeface="Calibri" panose="020F0502020204030204" pitchFamily="34" charset="0"/>
                <a:cs typeface="Arial" panose="020B0604020202020204" pitchFamily="34" charset="0"/>
              </a:rPr>
              <a:t>least </a:t>
            </a:r>
            <a:r>
              <a:rPr lang="en-US" sz="26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2.8 million 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people </a:t>
            </a:r>
            <a:r>
              <a:rPr lang="en-US" sz="2600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die</a:t>
            </a: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each year 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as a result of being </a:t>
            </a:r>
            <a:r>
              <a:rPr lang="en-US" sz="26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overweight or obese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sz="2600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6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Risks</a:t>
            </a:r>
            <a:r>
              <a:rPr lang="en-US" sz="2600" b="1" dirty="0" smtClean="0">
                <a:solidFill>
                  <a:schemeClr val="tx2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>
                <a:solidFill>
                  <a:schemeClr val="tx2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of heart disease, stroke and diabetes increase steadily with increasing body mass index (BMI</a:t>
            </a:r>
            <a:r>
              <a:rPr lang="en-US" sz="2600" b="1" dirty="0" smtClean="0">
                <a:solidFill>
                  <a:schemeClr val="tx2"/>
                </a:solidFill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Raised BMI 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also </a:t>
            </a:r>
            <a:r>
              <a:rPr lang="en-US" sz="2600" b="1" dirty="0">
                <a:ea typeface="Calibri" panose="020F0502020204030204" pitchFamily="34" charset="0"/>
                <a:cs typeface="Arial" panose="020B0604020202020204" pitchFamily="34" charset="0"/>
              </a:rPr>
              <a:t>increases 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the risk of </a:t>
            </a:r>
            <a:r>
              <a:rPr lang="en-US" sz="26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certain cancers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sz="2600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600" b="1" dirty="0" smtClean="0"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US" sz="2600" b="1" dirty="0">
                <a:ea typeface="Calibri" panose="020F0502020204030204" pitchFamily="34" charset="0"/>
                <a:cs typeface="Arial" panose="020B0604020202020204" pitchFamily="34" charset="0"/>
              </a:rPr>
              <a:t>prevalence 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of overweight is </a:t>
            </a:r>
            <a:r>
              <a:rPr lang="en-US" sz="26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highest 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in </a:t>
            </a:r>
            <a:endParaRPr lang="en-US" sz="2600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smtClean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 upper-middle-income 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countries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             but </a:t>
            </a: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very 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high levels are also reported from some lower-middle income countries</a:t>
            </a: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.. </a:t>
            </a:r>
            <a:endParaRPr lang="en-US" sz="2600" dirty="0" smtClean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37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69182"/>
            <a:ext cx="9144000" cy="6763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28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VIII. Raised </a:t>
            </a:r>
            <a:r>
              <a:rPr lang="en-US" sz="2800" b="1" dirty="0">
                <a:solidFill>
                  <a:srgbClr val="C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cholesterol </a:t>
            </a:r>
            <a:r>
              <a:rPr lang="en-US" sz="2800" dirty="0">
                <a:solidFill>
                  <a:srgbClr val="C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endParaRPr lang="en-US" sz="2800" dirty="0" smtClean="0">
              <a:solidFill>
                <a:srgbClr val="C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400" dirty="0" smtClean="0">
                <a:ea typeface="Calibri" panose="020F0502020204030204" pitchFamily="34" charset="0"/>
                <a:cs typeface="Arial" panose="020B0604020202020204" pitchFamily="34" charset="0"/>
              </a:rPr>
              <a:t>Raised </a:t>
            </a:r>
            <a:r>
              <a:rPr lang="en-US" sz="2400" dirty="0">
                <a:ea typeface="Calibri" panose="020F0502020204030204" pitchFamily="34" charset="0"/>
                <a:cs typeface="Arial" panose="020B0604020202020204" pitchFamily="34" charset="0"/>
              </a:rPr>
              <a:t>cholesterol is estimated to </a:t>
            </a:r>
            <a:r>
              <a:rPr lang="en-US" sz="2400" dirty="0" smtClean="0">
                <a:ea typeface="Calibri" panose="020F0502020204030204" pitchFamily="34" charset="0"/>
                <a:cs typeface="Arial" panose="020B0604020202020204" pitchFamily="34" charset="0"/>
              </a:rPr>
              <a:t> cause </a:t>
            </a:r>
            <a:r>
              <a:rPr lang="en-US" sz="26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2.6 million deaths annually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; it increases the risk of heart disease and stroke</a:t>
            </a: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Raised cholesterol is </a:t>
            </a:r>
            <a:r>
              <a:rPr lang="en-US" sz="26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highest </a:t>
            </a: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in </a:t>
            </a:r>
            <a:r>
              <a:rPr lang="en-US" sz="2600" b="1" dirty="0" smtClean="0">
                <a:solidFill>
                  <a:schemeClr val="tx2"/>
                </a:solidFill>
                <a:ea typeface="Calibri" panose="020F0502020204030204" pitchFamily="34" charset="0"/>
                <a:cs typeface="Arial" panose="020B0604020202020204" pitchFamily="34" charset="0"/>
              </a:rPr>
              <a:t>high-income </a:t>
            </a:r>
            <a:r>
              <a:rPr lang="en-US" sz="2600" b="1" dirty="0">
                <a:solidFill>
                  <a:schemeClr val="tx2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countries</a:t>
            </a: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7000"/>
              </a:lnSpc>
            </a:pPr>
            <a:endParaRPr lang="en-US" sz="2800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solidFill>
                  <a:srgbClr val="C00000"/>
                </a:solidFill>
              </a:rPr>
              <a:t>IX. Cancer-associated </a:t>
            </a:r>
            <a:r>
              <a:rPr lang="en-US" sz="2800" b="1" dirty="0">
                <a:solidFill>
                  <a:srgbClr val="C00000"/>
                </a:solidFill>
              </a:rPr>
              <a:t>infections </a:t>
            </a:r>
            <a:r>
              <a:rPr lang="en-US" sz="2800" dirty="0"/>
              <a:t>: </a:t>
            </a:r>
            <a:endParaRPr lang="en-US" sz="2800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600" dirty="0" smtClean="0"/>
              <a:t>At </a:t>
            </a:r>
            <a:r>
              <a:rPr lang="en-US" sz="2600" dirty="0"/>
              <a:t>least </a:t>
            </a:r>
            <a:r>
              <a:rPr lang="en-US" sz="2600" b="1" dirty="0">
                <a:solidFill>
                  <a:srgbClr val="FF0000"/>
                </a:solidFill>
              </a:rPr>
              <a:t>2 million </a:t>
            </a:r>
            <a:r>
              <a:rPr lang="en-US" sz="2600" dirty="0"/>
              <a:t>cancer cases </a:t>
            </a:r>
            <a:r>
              <a:rPr lang="en-US" sz="2600" b="1" dirty="0"/>
              <a:t>per year</a:t>
            </a:r>
            <a:r>
              <a:rPr lang="en-US" sz="2600" dirty="0"/>
              <a:t>, </a:t>
            </a:r>
            <a:endParaRPr lang="en-US" sz="2600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600" b="1" dirty="0" smtClean="0">
                <a:solidFill>
                  <a:srgbClr val="FF0000"/>
                </a:solidFill>
              </a:rPr>
              <a:t>18</a:t>
            </a:r>
            <a:r>
              <a:rPr lang="en-US" sz="2600" b="1" dirty="0">
                <a:solidFill>
                  <a:srgbClr val="FF0000"/>
                </a:solidFill>
              </a:rPr>
              <a:t>% </a:t>
            </a:r>
            <a:r>
              <a:rPr lang="en-US" sz="2600" dirty="0"/>
              <a:t>of the </a:t>
            </a:r>
            <a:r>
              <a:rPr lang="en-US" sz="2600" b="1" dirty="0">
                <a:solidFill>
                  <a:srgbClr val="002060"/>
                </a:solidFill>
              </a:rPr>
              <a:t>global cancer burden</a:t>
            </a:r>
            <a:r>
              <a:rPr lang="en-US" sz="2600" dirty="0"/>
              <a:t>, </a:t>
            </a:r>
            <a:r>
              <a:rPr lang="en-US" sz="2600" b="1" dirty="0"/>
              <a:t>are attributable to a few specific </a:t>
            </a:r>
            <a:r>
              <a:rPr lang="en-US" sz="2600" b="1" dirty="0">
                <a:solidFill>
                  <a:srgbClr val="FF0000"/>
                </a:solidFill>
              </a:rPr>
              <a:t>chronic infections</a:t>
            </a:r>
            <a:r>
              <a:rPr lang="en-US" sz="2600" b="1" dirty="0"/>
              <a:t>,</a:t>
            </a:r>
            <a:r>
              <a:rPr lang="en-US" sz="2600" dirty="0"/>
              <a:t> and this fraction is </a:t>
            </a:r>
            <a:r>
              <a:rPr lang="en-US" sz="2600" dirty="0" smtClean="0"/>
              <a:t>substantially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600" dirty="0" smtClean="0"/>
              <a:t> </a:t>
            </a:r>
            <a:r>
              <a:rPr lang="en-US" sz="2600" b="1" dirty="0">
                <a:solidFill>
                  <a:srgbClr val="FF0000"/>
                </a:solidFill>
              </a:rPr>
              <a:t>larger</a:t>
            </a:r>
            <a:r>
              <a:rPr lang="en-US" sz="2600" dirty="0"/>
              <a:t> in </a:t>
            </a:r>
            <a:r>
              <a:rPr lang="en-US" sz="2600" b="1" dirty="0">
                <a:solidFill>
                  <a:srgbClr val="002060"/>
                </a:solidFill>
              </a:rPr>
              <a:t>low-income countries</a:t>
            </a:r>
            <a:r>
              <a:rPr lang="en-US" sz="2600" dirty="0"/>
              <a:t>. </a:t>
            </a:r>
            <a:endParaRPr lang="en-US" sz="2600" dirty="0" smtClean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600" dirty="0" smtClean="0"/>
              <a:t>The </a:t>
            </a:r>
            <a:r>
              <a:rPr lang="en-US" sz="2600" dirty="0"/>
              <a:t>principal infectious agents are </a:t>
            </a:r>
            <a:r>
              <a:rPr lang="en-US" sz="2600" b="1" dirty="0" smtClean="0">
                <a:solidFill>
                  <a:srgbClr val="002060"/>
                </a:solidFill>
              </a:rPr>
              <a:t>HPV</a:t>
            </a:r>
            <a:r>
              <a:rPr lang="en-US" sz="2600" dirty="0" smtClean="0"/>
              <a:t>, </a:t>
            </a:r>
            <a:r>
              <a:rPr lang="en-US" sz="2600" b="1" dirty="0" smtClean="0">
                <a:solidFill>
                  <a:srgbClr val="002060"/>
                </a:solidFill>
              </a:rPr>
              <a:t>HBV, HCV</a:t>
            </a:r>
            <a:r>
              <a:rPr lang="en-US" sz="2600" b="1" dirty="0" smtClean="0"/>
              <a:t>&amp;</a:t>
            </a:r>
            <a:r>
              <a:rPr lang="en-US" sz="2600" b="1" dirty="0" smtClean="0">
                <a:solidFill>
                  <a:srgbClr val="002060"/>
                </a:solidFill>
              </a:rPr>
              <a:t>H pylori</a:t>
            </a:r>
            <a:r>
              <a:rPr lang="en-US" sz="2600" dirty="0"/>
              <a:t>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</a:rPr>
              <a:t>These infections are </a:t>
            </a:r>
            <a:r>
              <a:rPr lang="en-US" sz="2600" b="1" dirty="0"/>
              <a:t>largely </a:t>
            </a:r>
            <a:r>
              <a:rPr lang="en-US" sz="2600" b="1" dirty="0">
                <a:solidFill>
                  <a:srgbClr val="FF0000"/>
                </a:solidFill>
              </a:rPr>
              <a:t>preventable </a:t>
            </a:r>
            <a:r>
              <a:rPr lang="en-US" sz="2600" b="1" dirty="0"/>
              <a:t>through 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</a:rPr>
              <a:t>vaccinations and measures to avoid transmission, or </a:t>
            </a:r>
            <a:r>
              <a:rPr lang="en-US" sz="2600" dirty="0">
                <a:solidFill>
                  <a:srgbClr val="002060"/>
                </a:solidFill>
              </a:rPr>
              <a:t>treatable</a:t>
            </a:r>
            <a:r>
              <a:rPr lang="en-US" sz="2600" dirty="0"/>
              <a:t>.</a:t>
            </a:r>
            <a:r>
              <a:rPr lang="en-US" sz="2800" dirty="0"/>
              <a:t> </a:t>
            </a:r>
            <a:endParaRPr lang="en-US" sz="2800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 dirty="0"/>
              <a:t> </a:t>
            </a:r>
            <a:r>
              <a:rPr lang="en-US" sz="2800" b="1" dirty="0" smtClean="0"/>
              <a:t> </a:t>
            </a:r>
            <a:r>
              <a:rPr lang="en-US" sz="2400" b="1" dirty="0" smtClean="0"/>
              <a:t>For </a:t>
            </a:r>
            <a:r>
              <a:rPr lang="en-US" sz="2400" b="1" dirty="0"/>
              <a:t>example, transmission of Hepatitis C virus has been largely </a:t>
            </a:r>
            <a:endParaRPr lang="en-US" sz="2400" b="1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400" b="1" dirty="0" smtClean="0"/>
              <a:t>  stopped </a:t>
            </a:r>
            <a:r>
              <a:rPr lang="en-US" sz="2400" b="1" dirty="0"/>
              <a:t>among high-income populations, </a:t>
            </a:r>
            <a:endParaRPr lang="en-US" sz="2400" b="1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400" b="1" dirty="0" smtClean="0"/>
              <a:t>but </a:t>
            </a:r>
            <a:r>
              <a:rPr lang="en-US" sz="2400" b="1" dirty="0"/>
              <a:t>not in many low-resource countries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665677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3029" y="210603"/>
            <a:ext cx="9040971" cy="61770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3200" b="1" i="1" dirty="0">
                <a:solidFill>
                  <a:srgbClr val="FF0000"/>
                </a:solidFill>
              </a:rPr>
              <a:t>X</a:t>
            </a:r>
            <a:r>
              <a:rPr lang="en-US" sz="3200" b="1" i="1" dirty="0">
                <a:solidFill>
                  <a:srgbClr val="C00000"/>
                </a:solidFill>
              </a:rPr>
              <a:t>. </a:t>
            </a:r>
            <a:r>
              <a:rPr lang="en-US" sz="2800" b="1" i="1" dirty="0">
                <a:solidFill>
                  <a:srgbClr val="C00000"/>
                </a:solidFill>
              </a:rPr>
              <a:t>Environmental risk factors </a:t>
            </a:r>
            <a:r>
              <a:rPr lang="en-US" sz="2800" i="1" dirty="0"/>
              <a:t>: </a:t>
            </a:r>
            <a:r>
              <a:rPr lang="en-US" sz="2800" dirty="0"/>
              <a:t>occupational hazards, air and water pollution, and possession of destructive</a:t>
            </a:r>
            <a:r>
              <a:rPr lang="en-US" sz="2800" b="1" dirty="0"/>
              <a:t> weapons </a:t>
            </a:r>
            <a:r>
              <a:rPr lang="en-US" sz="2800" dirty="0"/>
              <a:t>in </a:t>
            </a:r>
            <a:r>
              <a:rPr lang="en-US" sz="2800" dirty="0" smtClean="0"/>
              <a:t> case </a:t>
            </a:r>
            <a:r>
              <a:rPr lang="en-US" sz="2800" dirty="0"/>
              <a:t>of injuries</a:t>
            </a:r>
            <a:r>
              <a:rPr lang="en-US" sz="2800" dirty="0" smtClean="0"/>
              <a:t>.</a:t>
            </a:r>
            <a:endParaRPr lang="en-US" sz="2800" b="1" dirty="0">
              <a:solidFill>
                <a:srgbClr val="FF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en-US" sz="3200" b="1" dirty="0" smtClean="0">
                <a:solidFill>
                  <a:srgbClr val="C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Gaps </a:t>
            </a:r>
            <a:r>
              <a:rPr lang="en-US" sz="3200" b="1" dirty="0">
                <a:solidFill>
                  <a:srgbClr val="C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in natural history</a:t>
            </a:r>
            <a:endParaRPr lang="en-US" sz="3200" dirty="0" smtClean="0">
              <a:solidFill>
                <a:srgbClr val="C0000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400" b="1" dirty="0">
                <a:ea typeface="Calibri" panose="020F0502020204030204" pitchFamily="34" charset="0"/>
                <a:cs typeface="Arial" panose="020B0604020202020204" pitchFamily="34" charset="0"/>
              </a:rPr>
              <a:t>There are many gaps in our knowledge about the natural history of chronic diseases. These </a:t>
            </a:r>
            <a:r>
              <a:rPr lang="en-US" sz="24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gaps cause difficulties in </a:t>
            </a:r>
            <a:r>
              <a:rPr lang="en-US" sz="24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etiological </a:t>
            </a:r>
            <a:r>
              <a:rPr lang="en-US" sz="2400" b="1" dirty="0"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sz="24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nvestigations</a:t>
            </a:r>
            <a:r>
              <a:rPr lang="en-US" sz="2400" b="1" dirty="0"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US" sz="24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research </a:t>
            </a:r>
            <a:r>
              <a:rPr lang="en-US" sz="2400" b="1" dirty="0" smtClean="0">
                <a:ea typeface="Calibri" panose="020F0502020204030204" pitchFamily="34" charset="0"/>
                <a:cs typeface="Arial" panose="020B0604020202020204" pitchFamily="34" charset="0"/>
              </a:rPr>
              <a:t>These </a:t>
            </a:r>
            <a:r>
              <a:rPr lang="en-US" sz="2400" b="1" dirty="0">
                <a:ea typeface="Calibri" panose="020F0502020204030204" pitchFamily="34" charset="0"/>
                <a:cs typeface="Arial" panose="020B0604020202020204" pitchFamily="34" charset="0"/>
              </a:rPr>
              <a:t>are:-</a:t>
            </a:r>
            <a:endParaRPr lang="en-US" sz="2400" b="1" dirty="0" smtClean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800" b="1" i="1" dirty="0" smtClean="0">
                <a:solidFill>
                  <a:srgbClr val="C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US" sz="2800" i="1" dirty="0" smtClean="0">
                <a:solidFill>
                  <a:srgbClr val="C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800" b="1" i="1" dirty="0" smtClean="0">
                <a:solidFill>
                  <a:srgbClr val="C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Absence of a known agent</a:t>
            </a:r>
            <a:endParaRPr lang="en-US" sz="2800" b="1" dirty="0" smtClean="0">
              <a:solidFill>
                <a:srgbClr val="C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There is much to learn about the cause of chronic diseases.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Whereas in some chronic diseases the cause is known </a:t>
            </a:r>
            <a:r>
              <a:rPr lang="en-US" sz="2400" b="1" i="1" dirty="0" smtClean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(e.g., silica in silicosis, asbestos in mesothelioma),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for many </a:t>
            </a:r>
            <a:r>
              <a:rPr lang="en-US" sz="2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chronic diseases the causative agent </a:t>
            </a:r>
            <a:r>
              <a:rPr lang="en-US" sz="26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is not known</a:t>
            </a:r>
            <a:r>
              <a:rPr lang="en-US" sz="2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The absence 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of a known agent makes both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diagnosis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and specific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prevention difficult</a:t>
            </a:r>
          </a:p>
        </p:txBody>
      </p:sp>
    </p:spTree>
    <p:extLst>
      <p:ext uri="{BB962C8B-B14F-4D97-AF65-F5344CB8AC3E}">
        <p14:creationId xmlns:p14="http://schemas.microsoft.com/office/powerpoint/2010/main" val="144943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00578" y="388696"/>
            <a:ext cx="9344578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</a:rPr>
              <a:t>            </a:t>
            </a:r>
            <a:r>
              <a:rPr lang="en-US" sz="2800" b="1" i="1" dirty="0" smtClean="0">
                <a:solidFill>
                  <a:srgbClr val="C00000"/>
                </a:solidFill>
              </a:rPr>
              <a:t>2</a:t>
            </a:r>
            <a:r>
              <a:rPr lang="en-US" sz="2800" b="1" i="1" dirty="0">
                <a:solidFill>
                  <a:srgbClr val="C00000"/>
                </a:solidFill>
              </a:rPr>
              <a:t>. Multifactorial causation</a:t>
            </a:r>
            <a:endParaRPr lang="en-US" sz="2800" b="1" dirty="0">
              <a:solidFill>
                <a:srgbClr val="C0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600" b="1" dirty="0">
                <a:solidFill>
                  <a:srgbClr val="0070C0"/>
                </a:solidFill>
              </a:rPr>
              <a:t>Most</a:t>
            </a:r>
            <a:r>
              <a:rPr lang="en-US" sz="2600" dirty="0"/>
              <a:t> chronic diseases are the result of </a:t>
            </a:r>
            <a:r>
              <a:rPr lang="en-US" sz="2600" b="1" dirty="0">
                <a:solidFill>
                  <a:srgbClr val="FF0000"/>
                </a:solidFill>
              </a:rPr>
              <a:t>multiple causes </a:t>
            </a:r>
            <a:endParaRPr lang="en-US" sz="2600" b="1" dirty="0" smtClean="0">
              <a:solidFill>
                <a:srgbClr val="FF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600" b="1" dirty="0" smtClean="0">
                <a:solidFill>
                  <a:srgbClr val="0070C0"/>
                </a:solidFill>
              </a:rPr>
              <a:t>rarely </a:t>
            </a:r>
            <a:r>
              <a:rPr lang="en-US" sz="2600" dirty="0" smtClean="0"/>
              <a:t>is there a simple </a:t>
            </a:r>
            <a:r>
              <a:rPr lang="en-US" sz="2600" b="1" dirty="0" smtClean="0">
                <a:solidFill>
                  <a:schemeClr val="accent1">
                    <a:lumMod val="50000"/>
                  </a:schemeClr>
                </a:solidFill>
              </a:rPr>
              <a:t>one-to-one cause-effect </a:t>
            </a:r>
            <a:r>
              <a:rPr lang="en-US" sz="2600" dirty="0" smtClean="0"/>
              <a:t>relationship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 smtClean="0"/>
              <a:t>In the absence of a known agent</a:t>
            </a:r>
            <a:r>
              <a:rPr lang="en-US" sz="2800" dirty="0" smtClean="0"/>
              <a:t>, the term "</a:t>
            </a:r>
            <a:r>
              <a:rPr lang="en-US" sz="2800" b="1" dirty="0" smtClean="0">
                <a:solidFill>
                  <a:srgbClr val="FF0000"/>
                </a:solidFill>
              </a:rPr>
              <a:t>risk factor(s)“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is </a:t>
            </a:r>
            <a:r>
              <a:rPr lang="en-US" sz="2800" dirty="0" smtClean="0">
                <a:solidFill>
                  <a:srgbClr val="0070C0"/>
                </a:solidFill>
              </a:rPr>
              <a:t>used to describe </a:t>
            </a:r>
            <a:r>
              <a:rPr lang="en-US" sz="2800" dirty="0" smtClean="0"/>
              <a:t>certain factors in a </a:t>
            </a:r>
            <a:r>
              <a:rPr lang="en-US" sz="2800" b="1" dirty="0" smtClean="0"/>
              <a:t>person's background or life-style </a:t>
            </a:r>
            <a:r>
              <a:rPr lang="en-US" sz="2800" dirty="0" smtClean="0"/>
              <a:t>that make, </a:t>
            </a:r>
            <a:r>
              <a:rPr lang="en-US" sz="2800" b="1" dirty="0" smtClean="0">
                <a:solidFill>
                  <a:srgbClr val="0070C0"/>
                </a:solidFill>
              </a:rPr>
              <a:t>the likelihood of the chronic condition more probable.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 smtClean="0"/>
              <a:t>Further</a:t>
            </a:r>
            <a:r>
              <a:rPr lang="en-US" sz="2800" dirty="0"/>
              <a:t>, chronic diseases appear to result from </a:t>
            </a:r>
            <a:r>
              <a:rPr lang="en-US" sz="2800" dirty="0" smtClean="0"/>
              <a:t>the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 smtClean="0"/>
              <a:t> </a:t>
            </a:r>
            <a:r>
              <a:rPr lang="en-US" sz="2800" b="1" dirty="0">
                <a:solidFill>
                  <a:srgbClr val="FF0000"/>
                </a:solidFill>
              </a:rPr>
              <a:t>cumulative</a:t>
            </a:r>
            <a:r>
              <a:rPr lang="en-US" sz="2800" b="1" dirty="0">
                <a:solidFill>
                  <a:srgbClr val="0070C0"/>
                </a:solidFill>
              </a:rPr>
              <a:t> effects </a:t>
            </a:r>
            <a:r>
              <a:rPr lang="en-US" sz="2800" dirty="0"/>
              <a:t>of multiple risk factors.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1" dirty="0" smtClean="0">
                <a:solidFill>
                  <a:srgbClr val="00B0F0"/>
                </a:solidFill>
              </a:rPr>
              <a:t>   </a:t>
            </a:r>
            <a:r>
              <a:rPr lang="en-US" sz="2600" b="1" dirty="0" smtClean="0">
                <a:solidFill>
                  <a:srgbClr val="FF0000"/>
                </a:solidFill>
              </a:rPr>
              <a:t>These </a:t>
            </a:r>
            <a:r>
              <a:rPr lang="en-US" sz="2600" b="1" dirty="0">
                <a:solidFill>
                  <a:srgbClr val="FF0000"/>
                </a:solidFill>
              </a:rPr>
              <a:t>factors </a:t>
            </a:r>
            <a:r>
              <a:rPr lang="en-US" sz="2600" b="1" dirty="0">
                <a:solidFill>
                  <a:srgbClr val="0070C0"/>
                </a:solidFill>
              </a:rPr>
              <a:t>may be both 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environmental</a:t>
            </a:r>
            <a:r>
              <a:rPr lang="en-US" sz="2600" b="1" dirty="0">
                <a:solidFill>
                  <a:srgbClr val="0070C0"/>
                </a:solidFill>
              </a:rPr>
              <a:t> and </a:t>
            </a:r>
            <a:r>
              <a:rPr lang="en-US" sz="2600" b="1" dirty="0" err="1" smtClean="0">
                <a:solidFill>
                  <a:schemeClr val="accent1">
                    <a:lumMod val="50000"/>
                  </a:schemeClr>
                </a:solidFill>
              </a:rPr>
              <a:t>behavioural</a:t>
            </a:r>
            <a:r>
              <a:rPr lang="en-US" sz="2600" b="1" dirty="0" smtClean="0">
                <a:solidFill>
                  <a:schemeClr val="accent1">
                    <a:lumMod val="50000"/>
                  </a:schemeClr>
                </a:solidFill>
              </a:rPr>
              <a:t>,  </a:t>
            </a:r>
            <a:r>
              <a:rPr lang="en-US" sz="2600" b="1" dirty="0" smtClean="0">
                <a:solidFill>
                  <a:srgbClr val="0070C0"/>
                </a:solidFill>
              </a:rPr>
              <a:t>or 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constitutional</a:t>
            </a:r>
            <a:r>
              <a:rPr lang="en-US" sz="2800" b="1" dirty="0">
                <a:solidFill>
                  <a:srgbClr val="00B0F0"/>
                </a:solidFill>
              </a:rPr>
              <a:t>. </a:t>
            </a:r>
            <a:endParaRPr lang="en-US" sz="2800" b="1" dirty="0" smtClean="0">
              <a:solidFill>
                <a:srgbClr val="00B0F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600" b="1" dirty="0" smtClean="0">
                <a:solidFill>
                  <a:srgbClr val="FF0000"/>
                </a:solidFill>
              </a:rPr>
              <a:t>    Epidemiology </a:t>
            </a:r>
            <a:r>
              <a:rPr lang="en-US" sz="2600" b="1" dirty="0"/>
              <a:t>has contributed massively in the </a:t>
            </a:r>
            <a:r>
              <a:rPr lang="en-US" sz="2600" b="1" dirty="0" smtClean="0"/>
              <a:t>i</a:t>
            </a:r>
            <a:r>
              <a:rPr lang="en-US" sz="2600" b="1" dirty="0" smtClean="0">
                <a:solidFill>
                  <a:srgbClr val="0070C0"/>
                </a:solidFill>
              </a:rPr>
              <a:t>dentification</a:t>
            </a:r>
          </a:p>
          <a:p>
            <a:r>
              <a:rPr lang="en-US" sz="2600" b="1" dirty="0">
                <a:solidFill>
                  <a:srgbClr val="0070C0"/>
                </a:solidFill>
              </a:rPr>
              <a:t> </a:t>
            </a:r>
            <a:r>
              <a:rPr lang="en-US" sz="2600" b="1" dirty="0" smtClean="0">
                <a:solidFill>
                  <a:srgbClr val="0070C0"/>
                </a:solidFill>
              </a:rPr>
              <a:t> </a:t>
            </a:r>
            <a:r>
              <a:rPr lang="en-US" sz="2600" b="1" dirty="0" smtClean="0"/>
              <a:t> </a:t>
            </a:r>
            <a:r>
              <a:rPr lang="en-US" sz="2800" b="1" dirty="0"/>
              <a:t>of </a:t>
            </a: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risk </a:t>
            </a:r>
            <a:r>
              <a:rPr lang="en-US" sz="2800" b="1" dirty="0">
                <a:solidFill>
                  <a:srgbClr val="0070C0"/>
                </a:solidFill>
              </a:rPr>
              <a:t>factors </a:t>
            </a:r>
            <a:r>
              <a:rPr lang="en-US" sz="2800" b="1" dirty="0"/>
              <a:t>of chronic diseases</a:t>
            </a:r>
            <a:r>
              <a:rPr lang="en-US" sz="2800" b="1" dirty="0" smtClean="0"/>
              <a:t>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/>
              <a:t> </a:t>
            </a:r>
            <a:r>
              <a:rPr lang="en-US" sz="2800" b="1" dirty="0" smtClean="0"/>
              <a:t> </a:t>
            </a:r>
            <a:r>
              <a:rPr lang="en-US" sz="2800" b="1" dirty="0"/>
              <a:t>Many more are yet to be identified and evaluated</a:t>
            </a:r>
            <a:endParaRPr lang="en-US" sz="2800" b="1" dirty="0">
              <a:latin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12712" y="0"/>
            <a:ext cx="2486578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Gaps in natural history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50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7230"/>
            <a:ext cx="8937938" cy="3319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800" b="1" i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en-US" sz="2800" b="1" i="1" dirty="0" smtClean="0">
                <a:solidFill>
                  <a:srgbClr val="C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en-US" sz="2800" b="1" i="1" dirty="0">
                <a:solidFill>
                  <a:srgbClr val="C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. Long latent period</a:t>
            </a:r>
            <a:endParaRPr lang="en-US" sz="2800" b="1" dirty="0" smtClean="0">
              <a:solidFill>
                <a:srgbClr val="C0000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400" b="1" dirty="0" smtClean="0"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en-US" sz="2400" b="1" dirty="0">
                <a:ea typeface="Calibri" panose="020F0502020204030204" pitchFamily="34" charset="0"/>
                <a:cs typeface="Arial" panose="020B0604020202020204" pitchFamily="34" charset="0"/>
              </a:rPr>
              <a:t>further obstacle to our understanding of the natural history of </a:t>
            </a:r>
            <a:r>
              <a:rPr lang="en-US" sz="2400" b="1" dirty="0" smtClean="0"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2400" dirty="0" smtClean="0">
                <a:ea typeface="Calibri" panose="020F0502020204030204" pitchFamily="34" charset="0"/>
                <a:cs typeface="Arial" panose="020B0604020202020204" pitchFamily="34" charset="0"/>
              </a:rPr>
              <a:t>chronic </a:t>
            </a:r>
            <a:r>
              <a:rPr lang="en-US" sz="2400" dirty="0">
                <a:ea typeface="Calibri" panose="020F0502020204030204" pitchFamily="34" charset="0"/>
                <a:cs typeface="Arial" panose="020B0604020202020204" pitchFamily="34" charset="0"/>
              </a:rPr>
              <a:t>disease </a:t>
            </a:r>
            <a:r>
              <a:rPr lang="en-US" sz="24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is the long latent </a:t>
            </a:r>
            <a:r>
              <a:rPr lang="en-US" sz="2400" dirty="0">
                <a:ea typeface="Calibri" panose="020F0502020204030204" pitchFamily="34" charset="0"/>
                <a:cs typeface="Arial" panose="020B0604020202020204" pitchFamily="34" charset="0"/>
              </a:rPr>
              <a:t>(or incubation)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period between the first exposure to</a:t>
            </a:r>
            <a:r>
              <a:rPr lang="en-US" sz="24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"</a:t>
            </a:r>
            <a:r>
              <a:rPr lang="en-US" sz="24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suspected cause</a:t>
            </a:r>
            <a:r>
              <a:rPr lang="en-US" sz="2400" b="1" dirty="0">
                <a:ea typeface="Calibri" panose="020F0502020204030204" pitchFamily="34" charset="0"/>
                <a:cs typeface="Arial" panose="020B0604020202020204" pitchFamily="34" charset="0"/>
              </a:rPr>
              <a:t>" </a:t>
            </a:r>
            <a:r>
              <a:rPr lang="en-US" sz="2400" dirty="0">
                <a:ea typeface="Calibri" panose="020F0502020204030204" pitchFamily="34" charset="0"/>
                <a:cs typeface="Arial" panose="020B0604020202020204" pitchFamily="34" charset="0"/>
              </a:rPr>
              <a:t>and the eventual </a:t>
            </a:r>
            <a:r>
              <a:rPr lang="en-US" sz="24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development of disease</a:t>
            </a:r>
            <a:r>
              <a:rPr lang="en-US" sz="2400" dirty="0">
                <a:ea typeface="Calibri" panose="020F0502020204030204" pitchFamily="34" charset="0"/>
                <a:cs typeface="Arial" panose="020B0604020202020204" pitchFamily="34" charset="0"/>
              </a:rPr>
              <a:t> (e.g., cervical cancer). </a:t>
            </a:r>
            <a:endParaRPr lang="en-US" sz="2400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This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makes it 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difficult to link suspected causes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(antecedent events) 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with 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outcomes, 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e.g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., </a:t>
            </a:r>
            <a:r>
              <a:rPr lang="en-US" sz="2000" b="1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possible relation between oral contraceptives and the occurrence of cervical cancer. </a:t>
            </a:r>
            <a:endParaRPr lang="en-US" sz="2000" b="1" i="1" dirty="0" smtClean="0"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99623" y="3072955"/>
            <a:ext cx="9343623" cy="3912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400" b="1" i="1" dirty="0" smtClean="0">
                <a:solidFill>
                  <a:srgbClr val="C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           </a:t>
            </a:r>
            <a:r>
              <a:rPr lang="en-US" sz="2800" b="1" i="1" dirty="0" smtClean="0">
                <a:solidFill>
                  <a:srgbClr val="C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en-US" sz="2800" b="1" i="1" dirty="0">
                <a:solidFill>
                  <a:srgbClr val="C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. Indefinite onset</a:t>
            </a:r>
            <a:endParaRPr lang="en-US" sz="2800" b="1" dirty="0">
              <a:solidFill>
                <a:srgbClr val="C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en-US" sz="2500" dirty="0">
                <a:ea typeface="Calibri" panose="020F0502020204030204" pitchFamily="34" charset="0"/>
                <a:cs typeface="Arial" panose="020B0604020202020204" pitchFamily="34" charset="0"/>
              </a:rPr>
              <a:t>  Most chronic diseases are </a:t>
            </a:r>
            <a:r>
              <a:rPr lang="en-US" sz="25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slow in onset </a:t>
            </a:r>
            <a:r>
              <a:rPr lang="en-US" sz="2500" dirty="0">
                <a:ea typeface="Calibri" panose="020F0502020204030204" pitchFamily="34" charset="0"/>
                <a:cs typeface="Arial" panose="020B0604020202020204" pitchFamily="34" charset="0"/>
              </a:rPr>
              <a:t>and development, </a:t>
            </a:r>
            <a:r>
              <a:rPr lang="en-US" sz="2500" dirty="0" smtClean="0"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US" sz="2500" dirty="0"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US" sz="2500" dirty="0" smtClean="0"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en-US" sz="25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distinction </a:t>
            </a:r>
            <a:r>
              <a:rPr lang="en-US" sz="25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between diseased and non-diseased </a:t>
            </a:r>
            <a:r>
              <a:rPr lang="en-US" sz="2500" dirty="0">
                <a:ea typeface="Calibri" panose="020F0502020204030204" pitchFamily="34" charset="0"/>
                <a:cs typeface="Arial" panose="020B0604020202020204" pitchFamily="34" charset="0"/>
              </a:rPr>
              <a:t>states may be </a:t>
            </a:r>
            <a:r>
              <a:rPr lang="en-US" sz="25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difficult to </a:t>
            </a:r>
            <a:r>
              <a:rPr lang="en-US" sz="2500" dirty="0">
                <a:ea typeface="Calibri" panose="020F0502020204030204" pitchFamily="34" charset="0"/>
                <a:cs typeface="Arial" panose="020B0604020202020204" pitchFamily="34" charset="0"/>
              </a:rPr>
              <a:t>establish (e.g.DM &amp;hypertension</a:t>
            </a:r>
            <a:r>
              <a:rPr lang="en-US" sz="2400" dirty="0">
                <a:ea typeface="Calibri" panose="020F0502020204030204" pitchFamily="34" charset="0"/>
                <a:cs typeface="Arial" panose="020B0604020202020204" pitchFamily="34" charset="0"/>
              </a:rPr>
              <a:t>). </a:t>
            </a: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500" b="1" dirty="0" smtClean="0">
                <a:ea typeface="Calibri" panose="020F0502020204030204" pitchFamily="34" charset="0"/>
                <a:cs typeface="Arial" panose="020B0604020202020204" pitchFamily="34" charset="0"/>
              </a:rPr>
              <a:t>In many chronic diseases (e.g., cancer) the underlying </a:t>
            </a: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500" b="1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pathological processes </a:t>
            </a:r>
            <a:r>
              <a:rPr lang="en-US" sz="2500" b="1" dirty="0" smtClean="0">
                <a:ea typeface="Calibri" panose="020F0502020204030204" pitchFamily="34" charset="0"/>
                <a:cs typeface="Arial" panose="020B0604020202020204" pitchFamily="34" charset="0"/>
              </a:rPr>
              <a:t>are well established long before the disease manifests itself. </a:t>
            </a:r>
            <a:endParaRPr lang="en-US" sz="25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500" b="1" dirty="0">
                <a:ea typeface="Calibri" panose="020F0502020204030204" pitchFamily="34" charset="0"/>
                <a:cs typeface="Arial" panose="020B0604020202020204" pitchFamily="34" charset="0"/>
              </a:rPr>
              <a:t>By the time the patient seeks medical advice, the damage already caused may be irreversible or difficult to treat</a:t>
            </a:r>
            <a:r>
              <a:rPr lang="en-US" sz="2500" dirty="0"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7061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46986" y="1766461"/>
            <a:ext cx="3528811" cy="981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Prevention</a:t>
            </a:r>
            <a:endParaRPr lang="en-US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7416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99804"/>
            <a:ext cx="9144000" cy="6052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600" b="1" dirty="0">
                <a:ea typeface="Calibri" panose="020F0502020204030204" pitchFamily="34" charset="0"/>
                <a:cs typeface="Arial" panose="020B0604020202020204" pitchFamily="34" charset="0"/>
              </a:rPr>
              <a:t>The preventive attack on chronic diseases 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is based on the knowledge that they are multifactorial in causation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, so their </a:t>
            </a:r>
            <a:r>
              <a:rPr lang="en-US" sz="2600" b="1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prevention demands a </a:t>
            </a:r>
            <a:r>
              <a:rPr lang="en-US" sz="26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complex mix of interventions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800" dirty="0" smtClean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rgbClr val="CC3399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Previously</a:t>
            </a: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only tertiary </a:t>
            </a:r>
            <a:r>
              <a:rPr lang="en-US" sz="2800" b="1" dirty="0" smtClean="0">
                <a:ea typeface="Calibri" panose="020F0502020204030204" pitchFamily="34" charset="0"/>
                <a:cs typeface="Arial" panose="020B0604020202020204" pitchFamily="34" charset="0"/>
              </a:rPr>
              <a:t>prevention seemed possible to prevent or delay the development of further </a:t>
            </a:r>
            <a:r>
              <a:rPr lang="en-US" sz="2800" b="1" dirty="0" smtClean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disability</a:t>
            </a:r>
            <a:r>
              <a:rPr lang="en-US" sz="2800" b="1" dirty="0" smtClean="0">
                <a:ea typeface="Calibri" panose="020F0502020204030204" pitchFamily="34" charset="0"/>
                <a:cs typeface="Arial" panose="020B0604020202020204" pitchFamily="34" charset="0"/>
              </a:rPr>
              <a:t> or the occurrence of </a:t>
            </a:r>
            <a:r>
              <a:rPr lang="en-US" sz="2800" b="1" dirty="0" smtClean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premature death</a:t>
            </a:r>
            <a:r>
              <a:rPr lang="en-US" sz="2800" b="1" dirty="0" smtClean="0"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rgbClr val="C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But, </a:t>
            </a: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now, with the </a:t>
            </a:r>
            <a:r>
              <a:rPr lang="en-US" sz="28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identification of risk factors</a:t>
            </a: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Health promotion activities </a:t>
            </a: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aimed at </a:t>
            </a:r>
            <a:r>
              <a:rPr lang="en-US" sz="28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primary prevention </a:t>
            </a: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are </a:t>
            </a:r>
            <a:r>
              <a:rPr lang="en-US" sz="2600" b="1" dirty="0" smtClean="0">
                <a:ea typeface="Calibri" panose="020F0502020204030204" pitchFamily="34" charset="0"/>
                <a:cs typeface="Arial" panose="020B0604020202020204" pitchFamily="34" charset="0"/>
              </a:rPr>
              <a:t>being </a:t>
            </a:r>
            <a:r>
              <a:rPr lang="en-US" sz="26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increasingly</a:t>
            </a:r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 applied in the control of chronic diseases. </a:t>
            </a: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8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Some </a:t>
            </a:r>
            <a:r>
              <a:rPr lang="en-US" sz="2800" b="1" dirty="0">
                <a:ea typeface="Calibri" panose="020F0502020204030204" pitchFamily="34" charset="0"/>
                <a:cs typeface="Arial" panose="020B0604020202020204" pitchFamily="34" charset="0"/>
              </a:rPr>
              <a:t>of the </a:t>
            </a:r>
            <a:r>
              <a:rPr lang="en-US" sz="28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interventions </a:t>
            </a:r>
            <a:r>
              <a:rPr lang="en-US" sz="2800" b="1" dirty="0">
                <a:ea typeface="Calibri" panose="020F0502020204030204" pitchFamily="34" charset="0"/>
                <a:cs typeface="Arial" panose="020B0604020202020204" pitchFamily="34" charset="0"/>
              </a:rPr>
              <a:t>that </a:t>
            </a:r>
            <a:r>
              <a:rPr lang="en-US" sz="28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should be </a:t>
            </a:r>
            <a:r>
              <a:rPr lang="en-US" sz="2800" b="1" dirty="0">
                <a:ea typeface="Calibri" panose="020F0502020204030204" pitchFamily="34" charset="0"/>
                <a:cs typeface="Arial" panose="020B0604020202020204" pitchFamily="34" charset="0"/>
              </a:rPr>
              <a:t>undertaken immediately to produce accelerated results in terms of lives saved,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disease prevented </a:t>
            </a:r>
            <a:r>
              <a:rPr lang="en-US" sz="2800" b="1" dirty="0"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 heavy cost avoided </a:t>
            </a:r>
            <a:endParaRPr lang="en-US" sz="2800" b="1" dirty="0" smtClean="0">
              <a:solidFill>
                <a:schemeClr val="accent1">
                  <a:lumMod val="75000"/>
                </a:schemeClr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8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are </a:t>
            </a:r>
            <a:r>
              <a:rPr lang="en-US" sz="28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as follows </a:t>
            </a:r>
            <a:r>
              <a:rPr lang="en-US" sz="28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800" b="1" dirty="0">
              <a:solidFill>
                <a:srgbClr val="FF000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54499" y="208117"/>
            <a:ext cx="3165997" cy="530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Prevention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ight Arrow 3"/>
          <p:cNvSpPr/>
          <p:nvPr/>
        </p:nvSpPr>
        <p:spPr>
          <a:xfrm flipV="1">
            <a:off x="2743202" y="6207616"/>
            <a:ext cx="3979570" cy="3090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144637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80505" y="-214213"/>
            <a:ext cx="50485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JO" sz="800" b="0" i="0" u="none" strike="noStrike" baseline="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MY" sz="40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MY" sz="2400" b="1" dirty="0">
                <a:solidFill>
                  <a:srgbClr val="C00000"/>
                </a:solidFill>
                <a:latin typeface="Arial" panose="020B0604020202020204" pitchFamily="34" charset="0"/>
              </a:rPr>
              <a:t>Chronic Disease </a:t>
            </a:r>
            <a:r>
              <a:rPr lang="en-MY" sz="24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Epidemiology</a:t>
            </a:r>
            <a:endParaRPr lang="ar-JO" sz="2400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41667" y="616784"/>
            <a:ext cx="9195515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600" dirty="0">
                <a:solidFill>
                  <a:srgbClr val="333333"/>
                </a:solidFill>
              </a:rPr>
              <a:t>NCDs constitute one of the greatest health </a:t>
            </a:r>
            <a:r>
              <a:rPr lang="en-US" sz="2600" dirty="0" smtClean="0">
                <a:solidFill>
                  <a:srgbClr val="333333"/>
                </a:solidFill>
              </a:rPr>
              <a:t>&amp; </a:t>
            </a:r>
            <a:r>
              <a:rPr lang="en-US" sz="2600" dirty="0">
                <a:solidFill>
                  <a:srgbClr val="333333"/>
                </a:solidFill>
              </a:rPr>
              <a:t>development challenges of this century, </a:t>
            </a:r>
            <a:r>
              <a:rPr lang="en-US" sz="2600" dirty="0">
                <a:solidFill>
                  <a:schemeClr val="accent1">
                    <a:lumMod val="50000"/>
                  </a:schemeClr>
                </a:solidFill>
              </a:rPr>
              <a:t>according to WHO</a:t>
            </a:r>
            <a:r>
              <a:rPr lang="en-US" sz="26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en-US" sz="2600" i="0" dirty="0" smtClean="0"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600" dirty="0" smtClean="0">
                <a:solidFill>
                  <a:srgbClr val="333333"/>
                </a:solidFill>
              </a:rPr>
              <a:t>NCDs</a:t>
            </a:r>
            <a:r>
              <a:rPr lang="en-US" sz="2600" i="0" dirty="0" smtClean="0">
                <a:solidFill>
                  <a:srgbClr val="4D4D4D"/>
                </a:solidFill>
                <a:effectLst/>
              </a:rPr>
              <a:t> now ‘</a:t>
            </a:r>
            <a:r>
              <a:rPr lang="en-US" sz="2600" b="1" i="0" dirty="0" smtClean="0">
                <a:solidFill>
                  <a:srgbClr val="FF0000"/>
                </a:solidFill>
                <a:effectLst/>
              </a:rPr>
              <a:t>top killers </a:t>
            </a:r>
            <a:r>
              <a:rPr lang="en-US" sz="2600" i="0" dirty="0" smtClean="0">
                <a:solidFill>
                  <a:srgbClr val="4D4D4D"/>
                </a:solidFill>
                <a:effectLst/>
              </a:rPr>
              <a:t>globally</a:t>
            </a:r>
            <a:r>
              <a:rPr lang="en-US" sz="2800" i="0" dirty="0" smtClean="0">
                <a:solidFill>
                  <a:srgbClr val="4D4D4D"/>
                </a:solidFill>
                <a:effectLst/>
              </a:rPr>
              <a:t>’ </a:t>
            </a:r>
            <a:r>
              <a:rPr lang="en-US" sz="1600" b="1" i="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UN health agency report    </a:t>
            </a:r>
            <a:r>
              <a:rPr lang="en-MY" sz="1600" b="1" dirty="0" smtClean="0">
                <a:solidFill>
                  <a:schemeClr val="accent1">
                    <a:lumMod val="50000"/>
                  </a:schemeClr>
                </a:solidFill>
              </a:rPr>
              <a:t>21 </a:t>
            </a:r>
            <a:r>
              <a:rPr lang="en-MY" sz="1600" b="1" dirty="0">
                <a:solidFill>
                  <a:schemeClr val="accent1">
                    <a:lumMod val="50000"/>
                  </a:schemeClr>
                </a:solidFill>
              </a:rPr>
              <a:t>September </a:t>
            </a:r>
            <a:r>
              <a:rPr lang="en-MY" b="1" dirty="0" smtClean="0">
                <a:solidFill>
                  <a:schemeClr val="accent1">
                    <a:lumMod val="50000"/>
                  </a:schemeClr>
                </a:solidFill>
              </a:rPr>
              <a:t>2022</a:t>
            </a:r>
          </a:p>
          <a:p>
            <a:endParaRPr lang="en-MY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600" b="1" dirty="0" smtClean="0">
                <a:solidFill>
                  <a:srgbClr val="333333"/>
                </a:solidFill>
              </a:rPr>
              <a:t>Account almost </a:t>
            </a:r>
            <a:r>
              <a:rPr lang="en-US" sz="2600" b="1" dirty="0" smtClean="0">
                <a:solidFill>
                  <a:srgbClr val="FF0000"/>
                </a:solidFill>
              </a:rPr>
              <a:t>three-quarters </a:t>
            </a:r>
            <a:r>
              <a:rPr lang="en-US" sz="2600" b="1" dirty="0">
                <a:solidFill>
                  <a:srgbClr val="FF0000"/>
                </a:solidFill>
              </a:rPr>
              <a:t>of deaths </a:t>
            </a:r>
            <a:r>
              <a:rPr lang="en-US" sz="2600" b="1" dirty="0">
                <a:solidFill>
                  <a:srgbClr val="333333"/>
                </a:solidFill>
              </a:rPr>
              <a:t>in the world, </a:t>
            </a:r>
            <a:endParaRPr lang="en-US" sz="2600" b="1" dirty="0" smtClean="0">
              <a:solidFill>
                <a:srgbClr val="333333"/>
              </a:solidFill>
            </a:endParaRPr>
          </a:p>
          <a:p>
            <a:r>
              <a:rPr lang="en-US" sz="2600" b="1" dirty="0" smtClean="0">
                <a:solidFill>
                  <a:srgbClr val="333333"/>
                </a:solidFill>
              </a:rPr>
              <a:t>             taking </a:t>
            </a:r>
            <a:r>
              <a:rPr lang="en-US" sz="2600" b="1" dirty="0">
                <a:solidFill>
                  <a:srgbClr val="FF0000"/>
                </a:solidFill>
              </a:rPr>
              <a:t>41 million </a:t>
            </a:r>
            <a:r>
              <a:rPr lang="en-US" sz="2600" b="1" dirty="0">
                <a:solidFill>
                  <a:srgbClr val="333333"/>
                </a:solidFill>
              </a:rPr>
              <a:t>lives every year. </a:t>
            </a:r>
            <a:endParaRPr lang="en-US" sz="2600" b="1" dirty="0" smtClean="0">
              <a:solidFill>
                <a:srgbClr val="333333"/>
              </a:solidFill>
            </a:endParaRPr>
          </a:p>
          <a:p>
            <a:endParaRPr lang="en-US" sz="1600" dirty="0" smtClean="0">
              <a:solidFill>
                <a:srgbClr val="333333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600" b="1" dirty="0">
                <a:solidFill>
                  <a:srgbClr val="FF0000"/>
                </a:solidFill>
              </a:rPr>
              <a:t>Every two seconds</a:t>
            </a:r>
            <a:r>
              <a:rPr lang="en-US" sz="2600" b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sz="2600" b="1" dirty="0">
                <a:solidFill>
                  <a:schemeClr val="tx2"/>
                </a:solidFill>
              </a:rPr>
              <a:t>one person </a:t>
            </a:r>
            <a:r>
              <a:rPr lang="en-US" sz="2600" b="1" dirty="0">
                <a:solidFill>
                  <a:srgbClr val="FF0000"/>
                </a:solidFill>
              </a:rPr>
              <a:t>age </a:t>
            </a:r>
            <a:r>
              <a:rPr lang="en-US" sz="2600" b="1" dirty="0" smtClean="0">
                <a:solidFill>
                  <a:srgbClr val="FF0000"/>
                </a:solidFill>
              </a:rPr>
              <a:t>&lt;</a:t>
            </a:r>
            <a:r>
              <a:rPr lang="en-US" sz="2600" b="1" dirty="0">
                <a:solidFill>
                  <a:srgbClr val="FF0000"/>
                </a:solidFill>
              </a:rPr>
              <a:t>70 </a:t>
            </a:r>
            <a:r>
              <a:rPr lang="en-US" sz="2600" b="1" dirty="0" smtClean="0">
                <a:solidFill>
                  <a:srgbClr val="FF0000"/>
                </a:solidFill>
              </a:rPr>
              <a:t>years dies </a:t>
            </a:r>
            <a:r>
              <a:rPr lang="en-US" sz="2600" dirty="0">
                <a:solidFill>
                  <a:srgbClr val="333333"/>
                </a:solidFill>
              </a:rPr>
              <a:t>of an NCD</a:t>
            </a:r>
            <a:r>
              <a:rPr lang="en-US" sz="2600" dirty="0" smtClean="0">
                <a:solidFill>
                  <a:srgbClr val="333333"/>
                </a:solidFill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i="1" dirty="0" smtClean="0">
                <a:solidFill>
                  <a:srgbClr val="0070C0"/>
                </a:solidFill>
                <a:latin typeface="-apple-system"/>
              </a:rPr>
              <a:t>  </a:t>
            </a:r>
            <a:r>
              <a:rPr lang="en-US" sz="2000" i="1" dirty="0" smtClean="0">
                <a:solidFill>
                  <a:srgbClr val="0070C0"/>
                </a:solidFill>
                <a:latin typeface="-apple-system"/>
              </a:rPr>
              <a:t>such </a:t>
            </a:r>
            <a:r>
              <a:rPr lang="en-US" sz="2000" i="1" dirty="0">
                <a:solidFill>
                  <a:srgbClr val="0070C0"/>
                </a:solidFill>
                <a:latin typeface="-apple-system"/>
              </a:rPr>
              <a:t>as heart disease, cancer, diabetes &amp; respiratory diseases.</a:t>
            </a:r>
            <a:endParaRPr lang="en-US" sz="2000" i="1" dirty="0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rgbClr val="0F1419"/>
                </a:solidFill>
                <a:latin typeface="-apple-system"/>
              </a:rPr>
              <a:t>   Almost </a:t>
            </a:r>
            <a:r>
              <a:rPr lang="en-US" sz="2400" dirty="0">
                <a:solidFill>
                  <a:srgbClr val="0F1419"/>
                </a:solidFill>
                <a:latin typeface="-apple-system"/>
              </a:rPr>
              <a:t>9 in </a:t>
            </a:r>
            <a:r>
              <a:rPr lang="en-US" sz="2600" dirty="0">
                <a:solidFill>
                  <a:srgbClr val="0F1419"/>
                </a:solidFill>
                <a:latin typeface="-apple-system"/>
              </a:rPr>
              <a:t>10 </a:t>
            </a:r>
            <a:r>
              <a:rPr lang="en-US" sz="2600" dirty="0" smtClean="0">
                <a:solidFill>
                  <a:srgbClr val="0F1419"/>
                </a:solidFill>
                <a:latin typeface="-apple-system"/>
              </a:rPr>
              <a:t>(</a:t>
            </a:r>
            <a:r>
              <a:rPr lang="en-US" sz="2600" dirty="0" smtClean="0">
                <a:solidFill>
                  <a:srgbClr val="FF0000"/>
                </a:solidFill>
              </a:rPr>
              <a:t>86% )</a:t>
            </a:r>
            <a:r>
              <a:rPr lang="en-US" sz="2600" dirty="0" smtClean="0"/>
              <a:t>of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>
                <a:solidFill>
                  <a:srgbClr val="333333"/>
                </a:solidFill>
              </a:rPr>
              <a:t>those deaths occur in </a:t>
            </a:r>
            <a:r>
              <a:rPr lang="en-US" sz="2600" b="1" dirty="0">
                <a:solidFill>
                  <a:srgbClr val="FF0000"/>
                </a:solidFill>
              </a:rPr>
              <a:t>low and middle-income countries. 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600" b="1" dirty="0">
                <a:solidFill>
                  <a:srgbClr val="002060"/>
                </a:solidFill>
              </a:rPr>
              <a:t>This major public health shift has gone largely unnoticed over the last decades.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</a:rPr>
              <a:t>Eliminating tobacco</a:t>
            </a:r>
            <a:r>
              <a:rPr lang="en-US" sz="2600" dirty="0">
                <a:solidFill>
                  <a:srgbClr val="333333"/>
                </a:solidFill>
              </a:rPr>
              <a:t>, harmful </a:t>
            </a:r>
            <a:r>
              <a:rPr lang="en-US" sz="2600" b="1" dirty="0">
                <a:solidFill>
                  <a:srgbClr val="333333"/>
                </a:solidFill>
              </a:rPr>
              <a:t>alcohol </a:t>
            </a:r>
            <a:r>
              <a:rPr lang="en-US" sz="2600" dirty="0">
                <a:solidFill>
                  <a:srgbClr val="333333"/>
                </a:solidFill>
              </a:rPr>
              <a:t>and </a:t>
            </a:r>
            <a:r>
              <a:rPr lang="en-US" sz="2600" b="1" dirty="0">
                <a:solidFill>
                  <a:srgbClr val="333333"/>
                </a:solidFill>
              </a:rPr>
              <a:t>unhealthy diets </a:t>
            </a:r>
            <a:r>
              <a:rPr lang="en-US" sz="2600" dirty="0">
                <a:solidFill>
                  <a:srgbClr val="333333"/>
                </a:solidFill>
              </a:rPr>
              <a:t>could </a:t>
            </a:r>
            <a:r>
              <a:rPr lang="en-US" sz="2600" dirty="0" smtClean="0">
                <a:solidFill>
                  <a:srgbClr val="333333"/>
                </a:solidFill>
              </a:rPr>
              <a:t>  prevent </a:t>
            </a:r>
            <a:r>
              <a:rPr lang="en-US" sz="2600" dirty="0">
                <a:solidFill>
                  <a:srgbClr val="333333"/>
                </a:solidFill>
              </a:rPr>
              <a:t>or delay NCD-related illnesses health and </a:t>
            </a:r>
            <a:r>
              <a:rPr lang="en-US" sz="2600" b="1" dirty="0">
                <a:solidFill>
                  <a:srgbClr val="333333"/>
                </a:solidFill>
              </a:rPr>
              <a:t>premature deaths</a:t>
            </a:r>
            <a:r>
              <a:rPr lang="en-US" sz="2400" dirty="0" smtClean="0">
                <a:solidFill>
                  <a:srgbClr val="333333"/>
                </a:solidFill>
              </a:rPr>
              <a:t>.</a:t>
            </a:r>
            <a:endParaRPr lang="en-US" sz="2400" dirty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4575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0152" y="530594"/>
            <a:ext cx="8950817" cy="6085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en-US" sz="28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Protecting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 people from</a:t>
            </a:r>
            <a:r>
              <a:rPr lang="en-US" sz="2800" b="1" dirty="0">
                <a:solidFill>
                  <a:srgbClr val="C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tobacco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smoke and </a:t>
            </a:r>
            <a:r>
              <a:rPr lang="en-US" sz="2800" b="1" dirty="0">
                <a:solidFill>
                  <a:schemeClr val="tx2"/>
                </a:solidFill>
                <a:ea typeface="Calibri" panose="020F0502020204030204" pitchFamily="34" charset="0"/>
                <a:cs typeface="Arial" panose="020B0604020202020204" pitchFamily="34" charset="0"/>
              </a:rPr>
              <a:t>banning smoking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 in public places, </a:t>
            </a:r>
            <a:r>
              <a:rPr lang="en-US" sz="28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warning</a:t>
            </a:r>
            <a:r>
              <a:rPr lang="en-US" sz="2800" b="1" dirty="0">
                <a:solidFill>
                  <a:schemeClr val="tx2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about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the dangers of tobacco use, </a:t>
            </a:r>
            <a:r>
              <a:rPr lang="en-US" sz="28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enforcing bans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on tobacco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advertising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promotion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sponsorships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raising taxes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on tobacco;</a:t>
            </a:r>
            <a:endParaRPr lang="en-US" sz="2800" dirty="0" smtClean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en-US" sz="2800" b="1" dirty="0">
                <a:solidFill>
                  <a:srgbClr val="C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Restricting access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to retailed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alcohol</a:t>
            </a:r>
            <a:r>
              <a:rPr lang="en-US" sz="28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enforcing bans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on alcohol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advertising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raising taxes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on alcohol;</a:t>
            </a:r>
            <a:endParaRPr lang="en-US" sz="2800" dirty="0" smtClean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en-US" sz="28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>
                <a:solidFill>
                  <a:srgbClr val="C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Reduce salt intake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and salt content of food;</a:t>
            </a:r>
            <a:endParaRPr lang="en-US" sz="2800" dirty="0" smtClean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4. </a:t>
            </a:r>
            <a:r>
              <a:rPr lang="en-US" sz="2800" b="1" dirty="0">
                <a:solidFill>
                  <a:srgbClr val="C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Replacing trans-fat in food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with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polyunsaturated f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at; and</a:t>
            </a:r>
            <a:endParaRPr lang="en-US" sz="2800" dirty="0" smtClean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5. </a:t>
            </a:r>
            <a:r>
              <a:rPr lang="en-US" sz="2800" b="1" dirty="0">
                <a:solidFill>
                  <a:srgbClr val="C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Promoting public awareness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about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diet and physical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activity,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including through mass media. </a:t>
            </a:r>
            <a:endParaRPr lang="en-US" sz="2800" dirty="0" smtClean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srgbClr val="C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In addition</a:t>
            </a:r>
            <a:r>
              <a:rPr lang="en-US" sz="28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there are many other</a:t>
            </a:r>
            <a:r>
              <a:rPr lang="en-US" sz="2800" b="1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cost-effective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low cost population-wide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interventions that can </a:t>
            </a:r>
            <a:r>
              <a:rPr lang="en-US" sz="28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reduce risk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factors for NCDs. </a:t>
            </a:r>
            <a:r>
              <a:rPr lang="en-US" sz="2800" b="1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These include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47671" y="0"/>
            <a:ext cx="3165997" cy="530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800" b="1" dirty="0">
                <a:solidFill>
                  <a:srgbClr val="CC339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Prevention</a:t>
            </a:r>
            <a:endParaRPr lang="en-US" sz="2800" dirty="0">
              <a:solidFill>
                <a:srgbClr val="CC33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5615188" y="6279210"/>
            <a:ext cx="271705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876792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30594"/>
            <a:ext cx="9144000" cy="5995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en-US" sz="2800" b="1" dirty="0">
                <a:ea typeface="Calibri" panose="020F0502020204030204" pitchFamily="34" charset="0"/>
                <a:cs typeface="Arial" panose="020B0604020202020204" pitchFamily="34" charset="0"/>
              </a:rPr>
              <a:t>Nicotine dependence treatment;</a:t>
            </a:r>
            <a:endParaRPr lang="en-US" sz="2800" b="1" dirty="0" smtClean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800" b="1" dirty="0">
                <a:ea typeface="Calibri" panose="020F0502020204030204" pitchFamily="34" charset="0"/>
                <a:cs typeface="Arial" panose="020B0604020202020204" pitchFamily="34" charset="0"/>
              </a:rPr>
              <a:t>2. Enforcing drink-driving laws;</a:t>
            </a:r>
            <a:endParaRPr lang="en-US" sz="2800" b="1" dirty="0" smtClean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800" b="1" dirty="0">
                <a:ea typeface="Calibri" panose="020F0502020204030204" pitchFamily="34" charset="0"/>
                <a:cs typeface="Arial" panose="020B0604020202020204" pitchFamily="34" charset="0"/>
              </a:rPr>
              <a:t>3. Restrictions on marketing of foods and beverages high in salt, fats and sugar;</a:t>
            </a:r>
            <a:endParaRPr lang="en-US" sz="2800" b="1" dirty="0" smtClean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800" b="1" dirty="0">
                <a:ea typeface="Calibri" panose="020F0502020204030204" pitchFamily="34" charset="0"/>
                <a:cs typeface="Arial" panose="020B0604020202020204" pitchFamily="34" charset="0"/>
              </a:rPr>
              <a:t>4. Food taxes and subsidies to promote healthy diets.</a:t>
            </a:r>
            <a:endParaRPr lang="en-US" sz="2800" b="1" dirty="0" smtClean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800" b="1" dirty="0">
                <a:ea typeface="Calibri" panose="020F0502020204030204" pitchFamily="34" charset="0"/>
                <a:cs typeface="Arial" panose="020B0604020202020204" pitchFamily="34" charset="0"/>
              </a:rPr>
              <a:t>5. Healthy nutrition environments in schools;</a:t>
            </a:r>
            <a:endParaRPr lang="en-US" sz="2800" b="1" dirty="0" smtClean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800" b="1" dirty="0">
                <a:ea typeface="Calibri" panose="020F0502020204030204" pitchFamily="34" charset="0"/>
                <a:cs typeface="Arial" panose="020B0604020202020204" pitchFamily="34" charset="0"/>
              </a:rPr>
              <a:t>6. Nutrition information and counselling in health care;</a:t>
            </a:r>
            <a:endParaRPr lang="en-US" sz="2800" b="1" dirty="0" smtClean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800" b="1" dirty="0">
                <a:ea typeface="Calibri" panose="020F0502020204030204" pitchFamily="34" charset="0"/>
                <a:cs typeface="Arial" panose="020B0604020202020204" pitchFamily="34" charset="0"/>
              </a:rPr>
              <a:t>7. National physical activity guidelines (school based physical activity </a:t>
            </a:r>
            <a:r>
              <a:rPr lang="en-US" sz="2800" b="1" dirty="0" err="1">
                <a:ea typeface="Calibri" panose="020F0502020204030204" pitchFamily="34" charset="0"/>
                <a:cs typeface="Arial" panose="020B0604020202020204" pitchFamily="34" charset="0"/>
              </a:rPr>
              <a:t>programmes</a:t>
            </a:r>
            <a:r>
              <a:rPr lang="en-US" sz="2800" b="1" dirty="0">
                <a:ea typeface="Calibri" panose="020F0502020204030204" pitchFamily="34" charset="0"/>
                <a:cs typeface="Arial" panose="020B0604020202020204" pitchFamily="34" charset="0"/>
              </a:rPr>
              <a:t> for children and workplace </a:t>
            </a:r>
            <a:r>
              <a:rPr lang="en-US" sz="2800" b="1" dirty="0" err="1">
                <a:ea typeface="Calibri" panose="020F0502020204030204" pitchFamily="34" charset="0"/>
                <a:cs typeface="Arial" panose="020B0604020202020204" pitchFamily="34" charset="0"/>
              </a:rPr>
              <a:t>programmes</a:t>
            </a:r>
            <a:r>
              <a:rPr lang="en-US" sz="2800" b="1" dirty="0">
                <a:ea typeface="Calibri" panose="020F0502020204030204" pitchFamily="34" charset="0"/>
                <a:cs typeface="Arial" panose="020B0604020202020204" pitchFamily="34" charset="0"/>
              </a:rPr>
              <a:t> for physical activity and healthy diets).</a:t>
            </a:r>
            <a:endParaRPr lang="en-US" sz="2800" b="1" dirty="0" smtClean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28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There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also are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population-wide interventions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that focus on cancer prevention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like </a:t>
            </a:r>
            <a:endParaRPr lang="ar-JO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47671" y="0"/>
            <a:ext cx="3165997" cy="530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Prevention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4005330" y="6041193"/>
            <a:ext cx="287804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1341447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31820" y="142295"/>
            <a:ext cx="9028090" cy="65142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26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Vaccination</a:t>
            </a:r>
            <a:r>
              <a:rPr lang="en-US" sz="2600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against </a:t>
            </a:r>
            <a:r>
              <a:rPr lang="en-US" sz="2600" dirty="0" smtClean="0">
                <a:solidFill>
                  <a:srgbClr val="00B0F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HBV, </a:t>
            </a: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a major cause of liver cancer. </a:t>
            </a: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26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Vaccination</a:t>
            </a:r>
            <a:r>
              <a:rPr lang="en-US" sz="2600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against HPV, the main cause of cervical cancer, </a:t>
            </a:r>
            <a:r>
              <a:rPr lang="en-US" sz="26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Protection</a:t>
            </a: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 against </a:t>
            </a:r>
            <a:r>
              <a:rPr lang="en-US" sz="2600" b="1" dirty="0" smtClean="0">
                <a:solidFill>
                  <a:srgbClr val="00B0F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environmental</a:t>
            </a:r>
            <a:r>
              <a:rPr lang="en-US" sz="2600" b="1" dirty="0" smtClean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or </a:t>
            </a:r>
            <a:r>
              <a:rPr lang="en-US" sz="2600" b="1" dirty="0" smtClean="0">
                <a:solidFill>
                  <a:srgbClr val="00B0F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occupational</a:t>
            </a: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 risk factors for cancer, such as asbestos and </a:t>
            </a:r>
            <a:r>
              <a:rPr lang="en-US" sz="2600" dirty="0" smtClean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en-US" sz="2600" b="1" dirty="0" smtClean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ontaminants in drinking-water </a:t>
            </a: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can be included in effective prevention strategies. </a:t>
            </a: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2600" b="1" dirty="0" smtClean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Present knowledge </a:t>
            </a: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indicates that the chronically ill require a wide spectrum of services </a:t>
            </a: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case finding through </a:t>
            </a:r>
            <a:r>
              <a:rPr lang="en-US" sz="2600" b="1" dirty="0" smtClean="0">
                <a:solidFill>
                  <a:srgbClr val="00B0F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screening</a:t>
            </a: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health </a:t>
            </a:r>
            <a:r>
              <a:rPr lang="en-US" sz="2600" b="1" dirty="0" smtClean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examination techniques</a:t>
            </a:r>
            <a:r>
              <a:rPr lang="en-US" sz="2600" dirty="0" smtClean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application </a:t>
            </a: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of improved </a:t>
            </a:r>
            <a:r>
              <a:rPr lang="en-US" sz="2600" b="1" dirty="0" smtClean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methods of diagnosis</a:t>
            </a: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600" dirty="0" smtClean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treatment</a:t>
            </a:r>
            <a:r>
              <a:rPr lang="en-US" sz="2600" dirty="0" smtClean="0">
                <a:solidFill>
                  <a:srgbClr val="00B0F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US" sz="2600" dirty="0" smtClean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rehabilitation</a:t>
            </a:r>
            <a:r>
              <a:rPr lang="en-US" sz="2600" dirty="0" smtClean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control of food, water and air pollution;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smtClean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</a:rPr>
              <a:t>reducing accidents</a:t>
            </a:r>
            <a:r>
              <a:rPr lang="en-US" sz="2600" dirty="0" smtClean="0">
                <a:ea typeface="Calibri" panose="020F0502020204030204" pitchFamily="34" charset="0"/>
              </a:rPr>
              <a:t>; influencing patterns of human </a:t>
            </a:r>
            <a:r>
              <a:rPr lang="en-US" sz="2600" dirty="0" err="1" smtClean="0">
                <a:ea typeface="Calibri" panose="020F0502020204030204" pitchFamily="34" charset="0"/>
              </a:rPr>
              <a:t>behaviour</a:t>
            </a:r>
            <a:r>
              <a:rPr lang="en-US" sz="2600" dirty="0" smtClean="0">
                <a:ea typeface="Calibri" panose="020F0502020204030204" pitchFamily="34" charset="0"/>
              </a:rPr>
              <a:t> and </a:t>
            </a:r>
            <a:r>
              <a:rPr lang="en-US" sz="2600" b="1" dirty="0" smtClean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</a:rPr>
              <a:t>life-styles </a:t>
            </a:r>
            <a:r>
              <a:rPr lang="en-US" sz="2600" dirty="0" smtClean="0">
                <a:ea typeface="Calibri" panose="020F0502020204030204" pitchFamily="34" charset="0"/>
              </a:rPr>
              <a:t>through intensive education;</a:t>
            </a: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n-US" sz="2600" dirty="0" smtClean="0">
                <a:ea typeface="Calibri" panose="020F0502020204030204" pitchFamily="34" charset="0"/>
              </a:rPr>
              <a:t> </a:t>
            </a:r>
            <a:r>
              <a:rPr lang="en-US" sz="2600" b="1" dirty="0" smtClean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</a:rPr>
              <a:t>upgrading standards of institutional </a:t>
            </a:r>
            <a:r>
              <a:rPr lang="en-US" sz="2600" dirty="0" smtClean="0">
                <a:ea typeface="Calibri" panose="020F0502020204030204" pitchFamily="34" charset="0"/>
              </a:rPr>
              <a:t>care and developing and applying better </a:t>
            </a:r>
            <a:r>
              <a:rPr lang="en-US" sz="2600" b="1" dirty="0" smtClean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</a:rPr>
              <a:t>methods of comprehensive medical care including primary health care</a:t>
            </a:r>
            <a:endParaRPr lang="ar-JO" sz="26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3501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15910" y="311989"/>
            <a:ext cx="9370270" cy="6217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6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Political </a:t>
            </a:r>
            <a:r>
              <a:rPr lang="en-US" sz="26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approaches 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are also needed as in the case of </a:t>
            </a:r>
            <a:r>
              <a:rPr lang="en-US" sz="26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smoking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 control, control of </a:t>
            </a:r>
            <a:r>
              <a:rPr lang="en-US" sz="26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alcohol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US" sz="26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drug abuse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sz="2600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approach should be holistic in handling the complex medical and social needs of the chronically ill and should always be considered in relation to the family and community.</a:t>
            </a:r>
            <a:endParaRPr lang="en-US" sz="2600" dirty="0" smtClean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800" b="1" dirty="0" smtClean="0">
                <a:solidFill>
                  <a:srgbClr val="FF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                Integrated approach</a:t>
            </a:r>
            <a:endParaRPr lang="en-US" sz="2800" b="1" dirty="0" smtClean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600" b="1" dirty="0" smtClean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It </a:t>
            </a:r>
            <a:r>
              <a:rPr lang="en-US" sz="2600" b="1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is now felt that the principles of prevention of CHD can </a:t>
            </a:r>
            <a:r>
              <a:rPr lang="en-US" sz="2600" b="1" dirty="0" smtClean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be</a:t>
            </a:r>
          </a:p>
          <a:p>
            <a:pPr>
              <a:lnSpc>
                <a:spcPct val="107000"/>
              </a:lnSpc>
            </a:pPr>
            <a:r>
              <a:rPr lang="en-US" sz="2600" b="1" dirty="0" smtClean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applied also to other major </a:t>
            </a:r>
            <a:r>
              <a:rPr lang="en-US" sz="2600" b="1" dirty="0" smtClean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NCDs because </a:t>
            </a:r>
            <a:r>
              <a:rPr lang="en-US" sz="2600" b="1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of common risk </a:t>
            </a:r>
            <a:r>
              <a:rPr lang="en-US" sz="2600" b="1" dirty="0" smtClean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factors</a:t>
            </a:r>
            <a:endParaRPr lang="en-US" sz="2600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broader </a:t>
            </a: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concept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is 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emerging, that is, to 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develop an </a:t>
            </a:r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overall</a:t>
            </a: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integrated </a:t>
            </a:r>
            <a:r>
              <a:rPr lang="en-US" sz="2600" b="1" dirty="0" err="1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programme</a:t>
            </a:r>
            <a:r>
              <a:rPr lang="en-US" sz="26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for the </a:t>
            </a:r>
            <a:r>
              <a:rPr lang="en-US" sz="26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Prevention </a:t>
            </a:r>
            <a:r>
              <a:rPr lang="en-US" sz="26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&amp; </a:t>
            </a:r>
            <a:r>
              <a:rPr lang="en-US" sz="26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Control of </a:t>
            </a:r>
            <a:r>
              <a:rPr lang="en-US" sz="26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NCDs</a:t>
            </a: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6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ea typeface="Calibri" panose="020F0502020204030204" pitchFamily="34" charset="0"/>
                <a:cs typeface="Arial" panose="020B0604020202020204" pitchFamily="34" charset="0"/>
              </a:rPr>
              <a:t>as part of primary health care systems, </a:t>
            </a:r>
            <a:r>
              <a:rPr lang="en-US" sz="2800" b="1" dirty="0" smtClean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simultaneously</a:t>
            </a: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800" b="1" dirty="0" smtClean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attacking several risk factors known to be implicated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in the </a:t>
            </a:r>
            <a:r>
              <a:rPr lang="en-US" sz="2800" b="1" dirty="0">
                <a:solidFill>
                  <a:srgbClr val="0070C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development of non-communicable diseases. </a:t>
            </a:r>
            <a:endParaRPr lang="en-US" sz="2800" b="1" dirty="0" smtClean="0">
              <a:solidFill>
                <a:srgbClr val="0070C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000" dirty="0" smtClean="0">
                <a:ea typeface="Calibri" panose="020F0502020204030204" pitchFamily="34" charset="0"/>
                <a:cs typeface="Arial" panose="020B0604020202020204" pitchFamily="34" charset="0"/>
              </a:rPr>
              <a:t>Such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a typeface="Calibri" panose="020F0502020204030204" pitchFamily="34" charset="0"/>
                <a:cs typeface="Arial" panose="020B0604020202020204" pitchFamily="34" charset="0"/>
              </a:rPr>
              <a:t>concerted 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preventive action should reduce not </a:t>
            </a:r>
            <a:r>
              <a:rPr lang="en-US" sz="2000" dirty="0" smtClean="0">
                <a:ea typeface="Calibri" panose="020F0502020204030204" pitchFamily="34" charset="0"/>
                <a:cs typeface="Arial" panose="020B0604020202020204" pitchFamily="34" charset="0"/>
              </a:rPr>
              <a:t>only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6156101" y="6201178"/>
            <a:ext cx="1854558" cy="3284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6885527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67426" y="148471"/>
            <a:ext cx="9427335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     Such concerted 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preventive action should reduce not only </a:t>
            </a: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CVD</a:t>
            </a:r>
          </a:p>
          <a:p>
            <a:pPr algn="ctr"/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   but 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also other major NCDs, with an overall improvement in </a:t>
            </a:r>
            <a:endParaRPr lang="en-US" sz="2600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health   and 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length of life </a:t>
            </a:r>
            <a:endParaRPr lang="en-US" sz="2600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600" b="1" dirty="0" smtClean="0">
                <a:ea typeface="Calibri" panose="020F0502020204030204" pitchFamily="34" charset="0"/>
                <a:cs typeface="Arial" panose="020B0604020202020204" pitchFamily="34" charset="0"/>
              </a:rPr>
              <a:t>Recently</a:t>
            </a:r>
            <a:r>
              <a:rPr lang="en-US" sz="2600" b="1" dirty="0">
                <a:ea typeface="Calibri" panose="020F0502020204030204" pitchFamily="34" charset="0"/>
                <a:cs typeface="Arial" panose="020B0604020202020204" pitchFamily="34" charset="0"/>
              </a:rPr>
              <a:t>, the WHO has </a:t>
            </a:r>
            <a:r>
              <a:rPr lang="en-US" sz="26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developed 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a survey methodology known as </a:t>
            </a:r>
            <a:r>
              <a:rPr lang="en-US" sz="2600" b="1" i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"the STEPS Non-communicable </a:t>
            </a:r>
            <a:r>
              <a:rPr lang="en-US" sz="26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Disease </a:t>
            </a:r>
            <a:r>
              <a:rPr lang="en-US" sz="2600" b="1" i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Risk Factors Survey" 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to help countries establish NCD surveillance system. </a:t>
            </a:r>
            <a:endParaRPr lang="en-US" sz="2600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Some 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surveys 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are conducted at the </a:t>
            </a:r>
            <a:r>
              <a:rPr lang="en-US" sz="26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country level 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and others </a:t>
            </a: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at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US" sz="26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subnational level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sz="2600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                   The </a:t>
            </a:r>
            <a:r>
              <a:rPr lang="en-US" sz="26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methodology 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prescribes </a:t>
            </a:r>
            <a:r>
              <a:rPr lang="en-US" sz="26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three steps </a:t>
            </a:r>
            <a:endParaRPr lang="en-US" sz="2600" b="1" dirty="0" smtClean="0">
              <a:solidFill>
                <a:srgbClr val="FF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  questionnaire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endParaRPr lang="en-US" sz="2600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   physical 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measurements, and </a:t>
            </a:r>
            <a:endParaRPr lang="en-US" sz="2600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    biochemical 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measurements. </a:t>
            </a:r>
            <a:endParaRPr lang="en-US" sz="2600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600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en-US" sz="26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US" sz="26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core topics covered 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by most surveys are </a:t>
            </a:r>
            <a:endParaRPr lang="en-US" sz="2600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   demographic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endParaRPr lang="en-US" sz="2600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    health 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status </a:t>
            </a: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     health </a:t>
            </a:r>
            <a:r>
              <a:rPr lang="en-US" sz="2600" dirty="0" err="1">
                <a:ea typeface="Calibri" panose="020F0502020204030204" pitchFamily="34" charset="0"/>
                <a:cs typeface="Arial" panose="020B0604020202020204" pitchFamily="34" charset="0"/>
              </a:rPr>
              <a:t>behaviours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sz="2600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ea typeface="Calibri" panose="020F0502020204030204" pitchFamily="34" charset="0"/>
                <a:cs typeface="Arial" panose="020B0604020202020204" pitchFamily="34" charset="0"/>
              </a:rPr>
              <a:t>These </a:t>
            </a:r>
            <a:r>
              <a:rPr lang="en-US" sz="1400" dirty="0">
                <a:ea typeface="Calibri" panose="020F0502020204030204" pitchFamily="34" charset="0"/>
                <a:cs typeface="Arial" panose="020B0604020202020204" pitchFamily="34" charset="0"/>
              </a:rPr>
              <a:t>provide data on socioeconomic risk factors and metabolic, </a:t>
            </a:r>
          </a:p>
        </p:txBody>
      </p:sp>
    </p:spTree>
    <p:extLst>
      <p:ext uri="{BB962C8B-B14F-4D97-AF65-F5344CB8AC3E}">
        <p14:creationId xmlns:p14="http://schemas.microsoft.com/office/powerpoint/2010/main" val="30950771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5054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These provide data on </a:t>
            </a:r>
            <a:endParaRPr lang="en-US" sz="2800" b="1" dirty="0" smtClean="0">
              <a:solidFill>
                <a:srgbClr val="FF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socioeconomic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risk factors </a:t>
            </a: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metabolic, </a:t>
            </a:r>
            <a:endParaRPr lang="en-US" sz="2800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nutritional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endParaRPr lang="en-US" sz="2800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lifestyle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risk factors. </a:t>
            </a:r>
            <a:endParaRPr lang="en-US" sz="2800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Details 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may differ from country to country and from year to year </a:t>
            </a:r>
            <a:r>
              <a:rPr lang="en-US" sz="800" i="1" dirty="0">
                <a:ea typeface="Calibri" panose="020F0502020204030204" pitchFamily="34" charset="0"/>
                <a:cs typeface="Arial" panose="020B0604020202020204" pitchFamily="34" charset="0"/>
              </a:rPr>
              <a:t>(11).</a:t>
            </a:r>
            <a:endParaRPr lang="en-US" sz="8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 smtClean="0">
              <a:solidFill>
                <a:srgbClr val="333333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 smtClean="0">
                <a:solidFill>
                  <a:srgbClr val="333333"/>
                </a:solidFill>
                <a:ea typeface="Calibri" panose="020F0502020204030204" pitchFamily="34" charset="0"/>
                <a:cs typeface="Arial" panose="020B0604020202020204" pitchFamily="34" charset="0"/>
              </a:rPr>
              <a:t>Jordan</a:t>
            </a: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STEPS 2019;</a:t>
            </a:r>
            <a:r>
              <a:rPr lang="en-US" sz="2800" dirty="0">
                <a:solidFill>
                  <a:srgbClr val="333333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This is the third STEPS conducted by Jordan.</a:t>
            </a:r>
            <a:r>
              <a:rPr lang="en-US" sz="28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STEPS is a household-based survey to obtain core data on the established risk factors that determine the major burden of NCDs.</a:t>
            </a:r>
            <a:endParaRPr lang="en-US" sz="28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9463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20907" y="1903"/>
            <a:ext cx="2945785" cy="769441"/>
          </a:xfrm>
          <a:prstGeom prst="rect">
            <a:avLst/>
          </a:prstGeom>
          <a:noFill/>
          <a:ln>
            <a:solidFill>
              <a:srgbClr val="FFFFFF"/>
            </a:solidFill>
          </a:ln>
          <a:effectLst/>
        </p:spPr>
        <p:txBody>
          <a:bodyPr wrap="square" lIns="91440" tIns="45720" rIns="91440" bIns="45720">
            <a:spAutoFit/>
          </a:bodyPr>
          <a:lstStyle/>
          <a:p>
            <a:r>
              <a:rPr lang="en-US" sz="4400" dirty="0">
                <a:solidFill>
                  <a:srgbClr val="333333"/>
                </a:solidFill>
                <a:ea typeface="Calibri" panose="020F0502020204030204" pitchFamily="34" charset="0"/>
                <a:cs typeface="Arial" panose="020B0604020202020204" pitchFamily="34" charset="0"/>
              </a:rPr>
              <a:t>Jordan</a:t>
            </a:r>
            <a:endParaRPr lang="ar-JO" sz="4400" dirty="0"/>
          </a:p>
        </p:txBody>
      </p:sp>
      <p:sp>
        <p:nvSpPr>
          <p:cNvPr id="4" name="Rectangle 3"/>
          <p:cNvSpPr/>
          <p:nvPr/>
        </p:nvSpPr>
        <p:spPr>
          <a:xfrm>
            <a:off x="266007" y="771344"/>
            <a:ext cx="8877993" cy="5866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solidFill>
                  <a:srgbClr val="333333"/>
                </a:solidFill>
                <a:ea typeface="Calibri" panose="020F0502020204030204" pitchFamily="34" charset="0"/>
                <a:cs typeface="Arial" panose="020B0604020202020204" pitchFamily="34" charset="0"/>
              </a:rPr>
              <a:t>Jordan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   STEPS 2019;</a:t>
            </a:r>
            <a:r>
              <a:rPr lang="en-US" sz="2800" dirty="0">
                <a:solidFill>
                  <a:srgbClr val="333333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2800" dirty="0" smtClean="0">
              <a:solidFill>
                <a:srgbClr val="333333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 smtClean="0">
                <a:solidFill>
                  <a:srgbClr val="333333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This </a:t>
            </a:r>
            <a:r>
              <a:rPr lang="en-US" sz="2800" dirty="0">
                <a:solidFill>
                  <a:srgbClr val="333333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is the third STEPS conducted by Jordan.</a:t>
            </a:r>
            <a:r>
              <a:rPr lang="en-US" sz="28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2800" dirty="0" smtClean="0">
              <a:solidFill>
                <a:srgbClr val="333333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 smtClean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STEPS </a:t>
            </a:r>
            <a:r>
              <a:rPr lang="en-US" sz="28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is a household-based survey to obtain core data on the established risk factors that determine the major burden of NCDs</a:t>
            </a:r>
            <a:r>
              <a:rPr lang="en-US" sz="2800" dirty="0" smtClean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7000"/>
              </a:lnSpc>
            </a:pPr>
            <a:r>
              <a:rPr lang="en-US" sz="2800" b="1" cap="all" dirty="0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GEOGRAPHIC COVERAGE;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National</a:t>
            </a:r>
            <a:r>
              <a:rPr lang="en-US" sz="2800" cap="all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,   </a:t>
            </a:r>
            <a:endParaRPr lang="en-US" sz="2800" cap="all" dirty="0" smtClean="0">
              <a:solidFill>
                <a:srgbClr val="FF00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800" cap="all" dirty="0" smtClean="0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UNIVERSE</a:t>
            </a:r>
            <a:r>
              <a:rPr lang="en-US" sz="2800" cap="all" dirty="0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Adults aged 18-69 year</a:t>
            </a:r>
            <a:endParaRPr lang="en-US" sz="2800" dirty="0">
              <a:solidFill>
                <a:srgbClr val="FF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800" cap="all" dirty="0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KIND OF DATA</a:t>
            </a:r>
            <a:r>
              <a:rPr lang="en-US" sz="2800" cap="all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:  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Sample survey data</a:t>
            </a:r>
            <a:r>
              <a:rPr lang="en-US" sz="28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[</a:t>
            </a:r>
            <a:r>
              <a:rPr lang="en-US" sz="2800" dirty="0" err="1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ssd</a:t>
            </a:r>
            <a:r>
              <a:rPr lang="en-US" sz="2800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]</a:t>
            </a:r>
            <a:r>
              <a:rPr lang="en-US" sz="2800" cap="all" dirty="0">
                <a:solidFill>
                  <a:srgbClr val="33333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endParaRPr lang="en-US" sz="2800" cap="all" dirty="0" smtClean="0">
              <a:solidFill>
                <a:srgbClr val="333333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800" cap="all" dirty="0" smtClean="0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UNIT </a:t>
            </a:r>
            <a:r>
              <a:rPr lang="en-US" sz="2800" cap="all" dirty="0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OF ANALYSIS</a:t>
            </a:r>
            <a:r>
              <a:rPr lang="en-US" sz="2800" cap="all" dirty="0" smtClean="0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2800" dirty="0" smtClean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Individuals</a:t>
            </a:r>
            <a:endParaRPr lang="en-US" sz="2800" dirty="0">
              <a:solidFill>
                <a:srgbClr val="FF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en-US" sz="2800" dirty="0" smtClean="0">
              <a:solidFill>
                <a:srgbClr val="333333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800" dirty="0" smtClean="0">
                <a:solidFill>
                  <a:srgbClr val="333333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US" sz="2800" dirty="0">
                <a:solidFill>
                  <a:srgbClr val="333333"/>
                </a:solidFill>
                <a:ea typeface="Calibri" panose="020F0502020204030204" pitchFamily="34" charset="0"/>
                <a:cs typeface="Arial" panose="020B0604020202020204" pitchFamily="34" charset="0"/>
              </a:rPr>
              <a:t>following topics were included in the survey: </a:t>
            </a:r>
            <a:endParaRPr lang="en-US" sz="2800" dirty="0" smtClean="0">
              <a:solidFill>
                <a:srgbClr val="333333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en-US" sz="2400" dirty="0" smtClean="0">
              <a:solidFill>
                <a:srgbClr val="333333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7265324" y="6217920"/>
            <a:ext cx="154367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264054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4197" y="1056376"/>
            <a:ext cx="3433156" cy="1817292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600" b="1" dirty="0">
                <a:solidFill>
                  <a:srgbClr val="333333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tobacco use, </a:t>
            </a:r>
          </a:p>
          <a:p>
            <a:pPr>
              <a:lnSpc>
                <a:spcPct val="107000"/>
              </a:lnSpc>
            </a:pPr>
            <a:r>
              <a:rPr lang="en-US" sz="2600" b="1" dirty="0">
                <a:solidFill>
                  <a:srgbClr val="333333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alcohol consumption,</a:t>
            </a:r>
          </a:p>
          <a:p>
            <a:pPr>
              <a:lnSpc>
                <a:spcPct val="107000"/>
              </a:lnSpc>
            </a:pPr>
            <a:r>
              <a:rPr lang="en-US" sz="2600" b="1" dirty="0">
                <a:solidFill>
                  <a:srgbClr val="333333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diet,</a:t>
            </a:r>
          </a:p>
          <a:p>
            <a:pPr>
              <a:lnSpc>
                <a:spcPct val="107000"/>
              </a:lnSpc>
            </a:pPr>
            <a:r>
              <a:rPr lang="en-US" sz="2600" b="1" dirty="0">
                <a:solidFill>
                  <a:srgbClr val="333333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physical activity</a:t>
            </a:r>
            <a:r>
              <a:rPr lang="en-US" sz="2800" b="1" dirty="0">
                <a:solidFill>
                  <a:srgbClr val="333333"/>
                </a:solidFill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</a:p>
        </p:txBody>
      </p:sp>
      <p:sp>
        <p:nvSpPr>
          <p:cNvPr id="5" name="Rectangle 4"/>
          <p:cNvSpPr/>
          <p:nvPr/>
        </p:nvSpPr>
        <p:spPr>
          <a:xfrm>
            <a:off x="3757353" y="722726"/>
            <a:ext cx="5195454" cy="223298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600" dirty="0">
                <a:solidFill>
                  <a:srgbClr val="333333"/>
                </a:solidFill>
                <a:ea typeface="Calibri" panose="020F0502020204030204" pitchFamily="34" charset="0"/>
                <a:cs typeface="Arial" panose="020B0604020202020204" pitchFamily="34" charset="0"/>
              </a:rPr>
              <a:t>history of raised blood </a:t>
            </a:r>
            <a:r>
              <a:rPr lang="en-US" sz="26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glucose,</a:t>
            </a:r>
          </a:p>
          <a:p>
            <a:pPr>
              <a:lnSpc>
                <a:spcPct val="107000"/>
              </a:lnSpc>
            </a:pPr>
            <a:r>
              <a:rPr lang="en-US" sz="2600" dirty="0">
                <a:solidFill>
                  <a:srgbClr val="333333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history of raised blood </a:t>
            </a:r>
            <a:r>
              <a:rPr lang="en-US" sz="26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pressure, </a:t>
            </a:r>
          </a:p>
          <a:p>
            <a:pPr>
              <a:lnSpc>
                <a:spcPct val="107000"/>
              </a:lnSpc>
            </a:pPr>
            <a:r>
              <a:rPr lang="en-US" sz="2600" dirty="0">
                <a:solidFill>
                  <a:srgbClr val="333333"/>
                </a:solidFill>
                <a:ea typeface="Calibri" panose="020F0502020204030204" pitchFamily="34" charset="0"/>
                <a:cs typeface="Arial" panose="020B0604020202020204" pitchFamily="34" charset="0"/>
              </a:rPr>
              <a:t>history of raised total </a:t>
            </a:r>
            <a:r>
              <a:rPr lang="en-US" sz="26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cholesterol</a:t>
            </a:r>
            <a:r>
              <a:rPr lang="en-US" sz="2600" dirty="0">
                <a:solidFill>
                  <a:srgbClr val="333333"/>
                </a:solidFill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</a:p>
          <a:p>
            <a:pPr>
              <a:lnSpc>
                <a:spcPct val="107000"/>
              </a:lnSpc>
            </a:pPr>
            <a:r>
              <a:rPr lang="en-US" sz="2600" dirty="0">
                <a:solidFill>
                  <a:srgbClr val="333333"/>
                </a:solidFill>
                <a:ea typeface="Calibri" panose="020F0502020204030204" pitchFamily="34" charset="0"/>
                <a:cs typeface="Arial" panose="020B0604020202020204" pitchFamily="34" charset="0"/>
              </a:rPr>
              <a:t>history of </a:t>
            </a:r>
            <a:r>
              <a:rPr lang="en-US" sz="2600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CVDs</a:t>
            </a:r>
            <a:r>
              <a:rPr lang="en-US" sz="2600" dirty="0" smtClean="0">
                <a:solidFill>
                  <a:srgbClr val="333333"/>
                </a:solidFill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600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lifestyle </a:t>
            </a:r>
            <a:r>
              <a:rPr lang="en-US" sz="26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advice</a:t>
            </a:r>
            <a:r>
              <a:rPr lang="en-US" sz="2600" dirty="0">
                <a:solidFill>
                  <a:srgbClr val="333333"/>
                </a:solidFill>
                <a:ea typeface="Calibri" panose="020F0502020204030204" pitchFamily="34" charset="0"/>
                <a:cs typeface="Arial" panose="020B0604020202020204" pitchFamily="34" charset="0"/>
              </a:rPr>
              <a:t>, and </a:t>
            </a:r>
          </a:p>
          <a:p>
            <a:pPr>
              <a:lnSpc>
                <a:spcPct val="107000"/>
              </a:lnSpc>
            </a:pPr>
            <a:r>
              <a:rPr lang="en-US" sz="26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cervical cancer screening</a:t>
            </a:r>
            <a:r>
              <a:rPr lang="en-US" sz="2600" dirty="0">
                <a:solidFill>
                  <a:srgbClr val="333333"/>
                </a:solidFill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706581" y="199506"/>
            <a:ext cx="82462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The following topics were included in the survey</a:t>
            </a:r>
            <a:endParaRPr lang="ar-JO" sz="2800" b="1" dirty="0">
              <a:solidFill>
                <a:srgbClr val="0070C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210728"/>
            <a:ext cx="9185564" cy="34513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8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Additionally, the following measures were taken: </a:t>
            </a:r>
            <a:endParaRPr lang="en-US" sz="2800" dirty="0" smtClean="0">
              <a:solidFill>
                <a:srgbClr val="FF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600" dirty="0" smtClean="0">
                <a:solidFill>
                  <a:srgbClr val="333333"/>
                </a:solidFill>
                <a:ea typeface="Calibri" panose="020F0502020204030204" pitchFamily="34" charset="0"/>
                <a:cs typeface="Arial" panose="020B0604020202020204" pitchFamily="34" charset="0"/>
              </a:rPr>
              <a:t>blood </a:t>
            </a:r>
            <a:r>
              <a:rPr lang="en-US" sz="2600" dirty="0">
                <a:solidFill>
                  <a:srgbClr val="333333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pressure, height, weight, , heart rate, </a:t>
            </a:r>
            <a:r>
              <a:rPr lang="en-US" sz="2600" dirty="0" smtClean="0">
                <a:solidFill>
                  <a:srgbClr val="333333"/>
                </a:solidFill>
                <a:ea typeface="Calibri" panose="020F0502020204030204" pitchFamily="34" charset="0"/>
                <a:cs typeface="Arial" panose="020B0604020202020204" pitchFamily="34" charset="0"/>
              </a:rPr>
              <a:t>waist </a:t>
            </a:r>
            <a:r>
              <a:rPr lang="en-US" sz="2600" dirty="0">
                <a:solidFill>
                  <a:srgbClr val="333333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circumference, hip </a:t>
            </a:r>
            <a:r>
              <a:rPr lang="en-US" sz="2600" dirty="0" smtClean="0">
                <a:solidFill>
                  <a:srgbClr val="333333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circumference, fasting </a:t>
            </a:r>
            <a:r>
              <a:rPr lang="en-US" sz="2600" dirty="0">
                <a:solidFill>
                  <a:srgbClr val="333333"/>
                </a:solidFill>
                <a:ea typeface="Calibri" panose="020F0502020204030204" pitchFamily="34" charset="0"/>
                <a:cs typeface="Arial" panose="020B0604020202020204" pitchFamily="34" charset="0"/>
              </a:rPr>
              <a:t>blood glucose, total cholesterol, triglycerides, HDL cholesterol, LDL cholesterol, urinary sodium and urinary creatinine. </a:t>
            </a:r>
            <a:endParaRPr lang="en-US" sz="2600" dirty="0" smtClean="0">
              <a:solidFill>
                <a:srgbClr val="333333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en-US" sz="2400" dirty="0">
              <a:solidFill>
                <a:srgbClr val="333333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4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Finally</a:t>
            </a:r>
            <a:r>
              <a:rPr lang="en-US" sz="24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, the following optional modules were included</a:t>
            </a:r>
            <a:r>
              <a:rPr lang="en-US" sz="2400" dirty="0" smtClean="0">
                <a:solidFill>
                  <a:srgbClr val="333333"/>
                </a:solidFill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07000"/>
              </a:lnSpc>
            </a:pPr>
            <a:r>
              <a:rPr lang="en-US" sz="2400" dirty="0">
                <a:solidFill>
                  <a:srgbClr val="333333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rgbClr val="333333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en-US" sz="2400" dirty="0">
                <a:solidFill>
                  <a:srgbClr val="333333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tobacco policy and household energy use</a:t>
            </a:r>
            <a:r>
              <a:rPr lang="en-US" sz="2400" dirty="0" smtClean="0">
                <a:solidFill>
                  <a:srgbClr val="333333"/>
                </a:solidFill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1100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3031" y="502276"/>
            <a:ext cx="8912180" cy="6019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b="1" cap="all" dirty="0">
                <a:solidFill>
                  <a:srgbClr val="FF0000"/>
                </a:solidFill>
                <a:latin typeface="Open Sans"/>
                <a:ea typeface="Times New Roman" panose="02020603050405020304" pitchFamily="18" charset="0"/>
                <a:cs typeface="Arial" panose="020B0604020202020204" pitchFamily="34" charset="0"/>
              </a:rPr>
              <a:t>SAMPLING PROCEDURE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333333"/>
                </a:solidFill>
                <a:latin typeface="Open Sans"/>
                <a:ea typeface="Times New Roman" panose="02020603050405020304" pitchFamily="18" charset="0"/>
                <a:cs typeface="Arial" panose="020B0604020202020204" pitchFamily="34" charset="0"/>
              </a:rPr>
              <a:t>A </a:t>
            </a:r>
            <a:r>
              <a:rPr lang="en-US" b="1" dirty="0">
                <a:solidFill>
                  <a:srgbClr val="FF0000"/>
                </a:solidFill>
                <a:latin typeface="Open Sans"/>
                <a:ea typeface="Times New Roman" panose="02020603050405020304" pitchFamily="18" charset="0"/>
                <a:cs typeface="Arial" panose="020B0604020202020204" pitchFamily="34" charset="0"/>
              </a:rPr>
              <a:t>multi-stage </a:t>
            </a:r>
            <a:r>
              <a:rPr lang="en-US" b="1" dirty="0">
                <a:solidFill>
                  <a:srgbClr val="333333"/>
                </a:solidFill>
                <a:latin typeface="Open Sans"/>
                <a:ea typeface="Times New Roman" panose="02020603050405020304" pitchFamily="18" charset="0"/>
                <a:cs typeface="Arial" panose="020B0604020202020204" pitchFamily="34" charset="0"/>
              </a:rPr>
              <a:t>cluster sample of households</a:t>
            </a:r>
            <a:r>
              <a:rPr lang="en-US" dirty="0">
                <a:solidFill>
                  <a:srgbClr val="333333"/>
                </a:solidFill>
                <a:latin typeface="Open Sans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dirty="0">
                <a:solidFill>
                  <a:srgbClr val="FF0000"/>
                </a:solidFill>
                <a:latin typeface="Open Sans"/>
                <a:ea typeface="Times New Roman" panose="02020603050405020304" pitchFamily="18" charset="0"/>
                <a:cs typeface="Arial" panose="020B0604020202020204" pitchFamily="34" charset="0"/>
              </a:rPr>
              <a:t>One individual </a:t>
            </a:r>
            <a:r>
              <a:rPr lang="en-US" dirty="0">
                <a:solidFill>
                  <a:srgbClr val="333333"/>
                </a:solidFill>
                <a:latin typeface="Open Sans"/>
                <a:ea typeface="Times New Roman" panose="02020603050405020304" pitchFamily="18" charset="0"/>
                <a:cs typeface="Arial" panose="020B0604020202020204" pitchFamily="34" charset="0"/>
              </a:rPr>
              <a:t>within the age range of the survey was selected </a:t>
            </a:r>
            <a:r>
              <a:rPr lang="en-US" dirty="0">
                <a:solidFill>
                  <a:srgbClr val="FF0000"/>
                </a:solidFill>
                <a:latin typeface="Open Sans"/>
                <a:ea typeface="Times New Roman" panose="02020603050405020304" pitchFamily="18" charset="0"/>
                <a:cs typeface="Arial" panose="020B0604020202020204" pitchFamily="34" charset="0"/>
              </a:rPr>
              <a:t>per household</a:t>
            </a:r>
            <a:r>
              <a:rPr lang="en-US" dirty="0">
                <a:solidFill>
                  <a:srgbClr val="333333"/>
                </a:solidFill>
                <a:latin typeface="Open Sans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dirty="0" smtClean="0">
                <a:solidFill>
                  <a:srgbClr val="333333"/>
                </a:solidFill>
                <a:latin typeface="Open Sans"/>
                <a:ea typeface="Times New Roman" panose="02020603050405020304" pitchFamily="18" charset="0"/>
                <a:cs typeface="Arial" panose="020B0604020202020204" pitchFamily="34" charset="0"/>
              </a:rPr>
              <a:t>Note </a:t>
            </a:r>
            <a:r>
              <a:rPr lang="en-US" dirty="0">
                <a:solidFill>
                  <a:srgbClr val="FF0000"/>
                </a:solidFill>
                <a:latin typeface="Open Sans"/>
                <a:ea typeface="Times New Roman" panose="02020603050405020304" pitchFamily="18" charset="0"/>
                <a:cs typeface="Arial" panose="020B0604020202020204" pitchFamily="34" charset="0"/>
              </a:rPr>
              <a:t>Jordanians and Syrians were sampled separately, as described in the report.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b="1" cap="all" dirty="0">
                <a:solidFill>
                  <a:srgbClr val="FF0000"/>
                </a:solidFill>
                <a:latin typeface="Open Sans"/>
                <a:ea typeface="Times New Roman" panose="02020603050405020304" pitchFamily="18" charset="0"/>
                <a:cs typeface="Arial" panose="020B0604020202020204" pitchFamily="34" charset="0"/>
              </a:rPr>
              <a:t>RESPONSE RATE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333333"/>
                </a:solidFill>
                <a:latin typeface="Open Sans"/>
                <a:ea typeface="Times New Roman" panose="02020603050405020304" pitchFamily="18" charset="0"/>
                <a:cs typeface="Arial" panose="020B0604020202020204" pitchFamily="34" charset="0"/>
              </a:rPr>
              <a:t>Overall response rate </a:t>
            </a:r>
            <a:r>
              <a:rPr lang="en-US" b="1" dirty="0">
                <a:solidFill>
                  <a:srgbClr val="FF0000"/>
                </a:solidFill>
                <a:latin typeface="Open Sans"/>
                <a:ea typeface="Times New Roman" panose="02020603050405020304" pitchFamily="18" charset="0"/>
                <a:cs typeface="Arial" panose="020B0604020202020204" pitchFamily="34" charset="0"/>
              </a:rPr>
              <a:t>was 95%. </a:t>
            </a:r>
            <a:endParaRPr lang="en-US" dirty="0" smtClean="0">
              <a:solidFill>
                <a:srgbClr val="333333"/>
              </a:solidFill>
              <a:latin typeface="Open Sans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b="1" cap="all" dirty="0" smtClean="0">
                <a:solidFill>
                  <a:srgbClr val="333333"/>
                </a:solidFill>
                <a:latin typeface="Open Sans"/>
                <a:ea typeface="Times New Roman" panose="02020603050405020304" pitchFamily="18" charset="0"/>
                <a:cs typeface="Arial" panose="020B0604020202020204" pitchFamily="34" charset="0"/>
              </a:rPr>
              <a:t>WEIGHTING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333333"/>
                </a:solidFill>
                <a:latin typeface="Open Sans"/>
                <a:ea typeface="Times New Roman" panose="02020603050405020304" pitchFamily="18" charset="0"/>
                <a:cs typeface="Arial" panose="020B0604020202020204" pitchFamily="34" charset="0"/>
              </a:rPr>
              <a:t>Analysis weights were calculated by taking the inverse of the probability of selection of each participant. These weights were adjusted for differences in the age-sex composition of the sample population as compared to the target population.</a:t>
            </a:r>
            <a:br>
              <a:rPr lang="en-US" dirty="0">
                <a:solidFill>
                  <a:srgbClr val="333333"/>
                </a:solidFill>
                <a:latin typeface="Open Sans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333333"/>
                </a:solidFill>
                <a:latin typeface="Open Sans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US" dirty="0">
                <a:solidFill>
                  <a:srgbClr val="333333"/>
                </a:solidFill>
                <a:latin typeface="Open Sans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333333"/>
                </a:solidFill>
                <a:latin typeface="Open Sans"/>
                <a:ea typeface="Times New Roman" panose="02020603050405020304" pitchFamily="18" charset="0"/>
                <a:cs typeface="Arial" panose="020B0604020202020204" pitchFamily="34" charset="0"/>
              </a:rPr>
              <a:t>Different weight variables are available per Step:</a:t>
            </a:r>
            <a:br>
              <a:rPr lang="en-US" dirty="0">
                <a:solidFill>
                  <a:srgbClr val="333333"/>
                </a:solidFill>
                <a:latin typeface="Open Sans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333333"/>
                </a:solidFill>
                <a:latin typeface="Open Sans"/>
                <a:ea typeface="Times New Roman" panose="02020603050405020304" pitchFamily="18" charset="0"/>
                <a:cs typeface="Arial" panose="020B0604020202020204" pitchFamily="34" charset="0"/>
              </a:rPr>
              <a:t>wStep1 - for interview data</a:t>
            </a:r>
            <a:br>
              <a:rPr lang="en-US" dirty="0">
                <a:solidFill>
                  <a:srgbClr val="333333"/>
                </a:solidFill>
                <a:latin typeface="Open Sans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333333"/>
                </a:solidFill>
                <a:latin typeface="Open Sans"/>
                <a:ea typeface="Times New Roman" panose="02020603050405020304" pitchFamily="18" charset="0"/>
                <a:cs typeface="Arial" panose="020B0604020202020204" pitchFamily="34" charset="0"/>
              </a:rPr>
              <a:t>wStep2 - for physical measures</a:t>
            </a:r>
            <a:br>
              <a:rPr lang="en-US" dirty="0">
                <a:solidFill>
                  <a:srgbClr val="333333"/>
                </a:solidFill>
                <a:latin typeface="Open Sans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333333"/>
                </a:solidFill>
                <a:latin typeface="Open Sans"/>
                <a:ea typeface="Times New Roman" panose="02020603050405020304" pitchFamily="18" charset="0"/>
                <a:cs typeface="Arial" panose="020B0604020202020204" pitchFamily="34" charset="0"/>
              </a:rPr>
              <a:t>wStep3 - for biochemical measures</a:t>
            </a:r>
            <a:br>
              <a:rPr lang="en-US" dirty="0">
                <a:solidFill>
                  <a:srgbClr val="333333"/>
                </a:solidFill>
                <a:latin typeface="Open Sans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333333"/>
                </a:solidFill>
                <a:latin typeface="Open Sans"/>
                <a:ea typeface="Times New Roman" panose="02020603050405020304" pitchFamily="18" charset="0"/>
                <a:cs typeface="Arial" panose="020B0604020202020204" pitchFamily="34" charset="0"/>
              </a:rPr>
              <a:t>This allows for differences in the weight calculation for each Step of the survey as the age-sex composition of the respondents to each Step can differ slightly due to refusal or drop out. Additionally, some countries perform subsampling for Step 2 and/or Step 3. When no subsampling is done and response rates do not differ across Steps of the survey, the 3 weight variables will be the same.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126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184473" y="123487"/>
            <a:ext cx="9225442" cy="6755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600" dirty="0" smtClean="0">
                <a:ea typeface="Calibri" panose="020F0502020204030204" pitchFamily="34" charset="0"/>
              </a:rPr>
              <a:t>"</a:t>
            </a:r>
            <a:r>
              <a:rPr lang="en-US" sz="2600" dirty="0">
                <a:solidFill>
                  <a:srgbClr val="FF0000"/>
                </a:solidFill>
                <a:ea typeface="Calibri" panose="020F0502020204030204" pitchFamily="34" charset="0"/>
              </a:rPr>
              <a:t>Up to now </a:t>
            </a:r>
            <a:r>
              <a:rPr lang="en-US" sz="2600" dirty="0">
                <a:ea typeface="Calibri" panose="020F0502020204030204" pitchFamily="34" charset="0"/>
              </a:rPr>
              <a:t>no widely acceptable definition </a:t>
            </a:r>
            <a:r>
              <a:rPr lang="en-US" sz="2600" dirty="0" smtClean="0">
                <a:ea typeface="Calibri" panose="020F0502020204030204" pitchFamily="34" charset="0"/>
              </a:rPr>
              <a:t> of </a:t>
            </a:r>
            <a:r>
              <a:rPr lang="en-US" sz="2600" dirty="0">
                <a:ea typeface="Calibri" panose="020F0502020204030204" pitchFamily="34" charset="0"/>
              </a:rPr>
              <a:t>acute or chronic </a:t>
            </a:r>
            <a:r>
              <a:rPr lang="en-US" sz="2600" dirty="0" smtClean="0">
                <a:ea typeface="Calibri" panose="020F0502020204030204" pitchFamily="34" charset="0"/>
              </a:rPr>
              <a:t>patients </a:t>
            </a:r>
            <a:r>
              <a:rPr lang="en-US" sz="2600" dirty="0">
                <a:ea typeface="Calibri" panose="020F0502020204030204" pitchFamily="34" charset="0"/>
              </a:rPr>
              <a:t>has been found. </a:t>
            </a:r>
            <a:endParaRPr lang="en-US" sz="2600" dirty="0" smtClean="0">
              <a:ea typeface="Calibri" panose="020F0502020204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 dirty="0" smtClean="0">
                <a:ea typeface="Calibri" panose="020F0502020204030204" pitchFamily="34" charset="0"/>
              </a:rPr>
              <a:t>Some </a:t>
            </a:r>
            <a:r>
              <a:rPr lang="en-US" sz="2800" dirty="0">
                <a:ea typeface="Calibri" panose="020F0502020204030204" pitchFamily="34" charset="0"/>
              </a:rPr>
              <a:t>authors maintain that an </a:t>
            </a:r>
            <a:r>
              <a:rPr lang="en-US" sz="2800" b="1" dirty="0">
                <a:solidFill>
                  <a:srgbClr val="FF0000"/>
                </a:solidFill>
                <a:ea typeface="Calibri" panose="020F0502020204030204" pitchFamily="34" charset="0"/>
              </a:rPr>
              <a:t>acute illness </a:t>
            </a:r>
            <a:r>
              <a:rPr lang="en-US" sz="2800" dirty="0">
                <a:ea typeface="Calibri" panose="020F0502020204030204" pitchFamily="34" charset="0"/>
              </a:rPr>
              <a:t>usually consists of a </a:t>
            </a:r>
            <a:r>
              <a:rPr lang="en-US" sz="2800" dirty="0">
                <a:solidFill>
                  <a:srgbClr val="002060"/>
                </a:solidFill>
                <a:ea typeface="Calibri" panose="020F0502020204030204" pitchFamily="34" charset="0"/>
              </a:rPr>
              <a:t>simple episode </a:t>
            </a:r>
            <a:r>
              <a:rPr lang="en-US" sz="2800" dirty="0">
                <a:ea typeface="Calibri" panose="020F0502020204030204" pitchFamily="34" charset="0"/>
              </a:rPr>
              <a:t>of fairly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short duration </a:t>
            </a:r>
            <a:r>
              <a:rPr lang="en-US" sz="2800" dirty="0">
                <a:ea typeface="Calibri" panose="020F0502020204030204" pitchFamily="34" charset="0"/>
              </a:rPr>
              <a:t>from which the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patient returns to normal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activity</a:t>
            </a:r>
            <a:r>
              <a:rPr lang="en-US" sz="2800" dirty="0" smtClean="0">
                <a:ea typeface="Calibri" panose="020F0502020204030204" pitchFamily="34" charset="0"/>
              </a:rPr>
              <a:t>.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2800" dirty="0" smtClean="0">
              <a:ea typeface="Calibri" panose="020F0502020204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tx2"/>
                </a:solidFill>
                <a:ea typeface="Calibri" panose="020F0502020204030204" pitchFamily="34" charset="0"/>
              </a:rPr>
              <a:t>Whereas </a:t>
            </a:r>
            <a:r>
              <a:rPr lang="en-US" sz="2800" dirty="0">
                <a:ea typeface="Calibri" panose="020F0502020204030204" pitchFamily="34" charset="0"/>
              </a:rPr>
              <a:t>a</a:t>
            </a:r>
            <a:r>
              <a:rPr lang="en-US" sz="2800" b="1" dirty="0">
                <a:solidFill>
                  <a:srgbClr val="FF0000"/>
                </a:solidFill>
                <a:ea typeface="Calibri" panose="020F0502020204030204" pitchFamily="34" charset="0"/>
              </a:rPr>
              <a:t> chronic </a:t>
            </a:r>
            <a:r>
              <a:rPr lang="en-US" sz="2800" dirty="0">
                <a:ea typeface="Calibri" panose="020F0502020204030204" pitchFamily="34" charset="0"/>
              </a:rPr>
              <a:t>illness is one </a:t>
            </a:r>
            <a:r>
              <a:rPr lang="en-US" sz="2800" b="1" dirty="0">
                <a:solidFill>
                  <a:srgbClr val="FF0000"/>
                </a:solidFill>
                <a:ea typeface="Calibri" panose="020F0502020204030204" pitchFamily="34" charset="0"/>
              </a:rPr>
              <a:t>of long duration </a:t>
            </a:r>
            <a:r>
              <a:rPr lang="en-US" sz="2800" dirty="0">
                <a:ea typeface="Calibri" panose="020F0502020204030204" pitchFamily="34" charset="0"/>
              </a:rPr>
              <a:t>in which the patient </a:t>
            </a:r>
            <a:r>
              <a:rPr lang="en-US" sz="2800" dirty="0" smtClean="0">
                <a:ea typeface="Calibri" panose="020F0502020204030204" pitchFamily="34" charset="0"/>
              </a:rPr>
              <a:t>is </a:t>
            </a:r>
            <a:r>
              <a:rPr lang="en-US" sz="2800" b="1" dirty="0" smtClean="0">
                <a:solidFill>
                  <a:srgbClr val="FF0000"/>
                </a:solidFill>
                <a:ea typeface="Calibri" panose="020F0502020204030204" pitchFamily="34" charset="0"/>
              </a:rPr>
              <a:t>permanently</a:t>
            </a:r>
            <a:r>
              <a:rPr lang="en-US" sz="2800" b="1" dirty="0" smtClean="0">
                <a:solidFill>
                  <a:schemeClr val="tx2"/>
                </a:solidFill>
                <a:ea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chemeClr val="tx2"/>
                </a:solidFill>
                <a:ea typeface="Calibri" panose="020F0502020204030204" pitchFamily="34" charset="0"/>
              </a:rPr>
              <a:t>incapacitated </a:t>
            </a:r>
            <a:r>
              <a:rPr lang="en-US" sz="2800" dirty="0">
                <a:ea typeface="Calibri" panose="020F0502020204030204" pitchFamily="34" charset="0"/>
              </a:rPr>
              <a:t>to a more or less marked degree</a:t>
            </a:r>
            <a:r>
              <a:rPr lang="en-US" sz="2800" dirty="0" smtClean="0">
                <a:ea typeface="Calibri" panose="020F0502020204030204" pitchFamily="34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2800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700" b="1" dirty="0">
                <a:solidFill>
                  <a:schemeClr val="accent1">
                    <a:lumMod val="75000"/>
                  </a:schemeClr>
                </a:solidFill>
              </a:rPr>
              <a:t>Chronic diseases </a:t>
            </a:r>
            <a:r>
              <a:rPr lang="en-US" sz="2700" b="1" dirty="0" smtClean="0">
                <a:solidFill>
                  <a:schemeClr val="accent1">
                    <a:lumMod val="75000"/>
                  </a:schemeClr>
                </a:solidFill>
              </a:rPr>
              <a:t>&amp;conditions </a:t>
            </a:r>
            <a:r>
              <a:rPr lang="en-US" sz="2700" b="1" dirty="0">
                <a:solidFill>
                  <a:schemeClr val="accent1">
                    <a:lumMod val="75000"/>
                  </a:schemeClr>
                </a:solidFill>
              </a:rPr>
              <a:t>have been variously defined. </a:t>
            </a:r>
            <a:endParaRPr lang="en-US" sz="27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rgbClr val="002060"/>
                </a:solidFill>
              </a:rPr>
              <a:t>An </a:t>
            </a:r>
            <a:r>
              <a:rPr lang="en-US" sz="2800" b="1" dirty="0">
                <a:solidFill>
                  <a:srgbClr val="002060"/>
                </a:solidFill>
              </a:rPr>
              <a:t>EURO symposium in 1957 </a:t>
            </a:r>
            <a:r>
              <a:rPr lang="en-US" sz="2800" dirty="0" smtClean="0"/>
              <a:t>gave </a:t>
            </a:r>
            <a:r>
              <a:rPr lang="en-US" sz="2800" dirty="0"/>
              <a:t>the following </a:t>
            </a:r>
            <a:r>
              <a:rPr lang="en-US" sz="2800" b="1" dirty="0">
                <a:solidFill>
                  <a:srgbClr val="FF0000"/>
                </a:solidFill>
              </a:rPr>
              <a:t>definition</a:t>
            </a:r>
            <a:r>
              <a:rPr lang="en-US" sz="2800" dirty="0"/>
              <a:t> </a:t>
            </a:r>
            <a:r>
              <a:rPr lang="en-US" sz="2800" dirty="0" smtClean="0"/>
              <a:t>"</a:t>
            </a:r>
            <a:r>
              <a:rPr lang="en-US" sz="2800" dirty="0"/>
              <a:t>A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n impairment of bodily structure and/or function that necessitates a modification of the patient's normal life, and has persisted over an extended period of time".</a:t>
            </a:r>
          </a:p>
          <a:p>
            <a:endParaRPr lang="en-US" dirty="0" smtClean="0">
              <a:latin typeface="Times New Roman" panose="02020603050405020304" pitchFamily="18" charset="0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2284863" y="6489314"/>
            <a:ext cx="637390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/>
              <a:t>The Commission on Chronic Illness in USA has defined</a:t>
            </a:r>
            <a:r>
              <a:rPr lang="en-US" sz="900" b="1" dirty="0"/>
              <a:t> "chronic </a:t>
            </a:r>
            <a:r>
              <a:rPr lang="en-US" sz="900" dirty="0"/>
              <a:t>diseases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722399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6063" y="547831"/>
            <a:ext cx="8937937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The Commission on Chronic Illness in USA </a:t>
            </a:r>
            <a:r>
              <a:rPr lang="en-US" sz="2000" dirty="0" smtClean="0"/>
              <a:t>has </a:t>
            </a:r>
            <a:r>
              <a:rPr lang="en-US" sz="2400" b="1" dirty="0" smtClean="0">
                <a:solidFill>
                  <a:srgbClr val="FF0000"/>
                </a:solidFill>
              </a:rPr>
              <a:t>defined "chronic diseases" as</a:t>
            </a:r>
          </a:p>
          <a:p>
            <a:r>
              <a:rPr lang="en-US" sz="2800" dirty="0" smtClean="0"/>
              <a:t> "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comprising all impairments or deviations from normal, which </a:t>
            </a:r>
            <a:r>
              <a:rPr lang="en-US" sz="2800" b="1" dirty="0" smtClean="0">
                <a:solidFill>
                  <a:srgbClr val="FF0000"/>
                </a:solidFill>
              </a:rPr>
              <a:t>have one </a:t>
            </a:r>
            <a:r>
              <a:rPr lang="en-US" sz="2800" b="1" dirty="0" smtClean="0"/>
              <a:t>or </a:t>
            </a:r>
            <a:r>
              <a:rPr lang="en-US" sz="2800" b="1" dirty="0" smtClean="0">
                <a:solidFill>
                  <a:srgbClr val="FF0000"/>
                </a:solidFill>
              </a:rPr>
              <a:t>more of </a:t>
            </a:r>
            <a:r>
              <a:rPr lang="en-US" sz="2800" b="1" dirty="0" smtClean="0"/>
              <a:t>the following </a:t>
            </a:r>
            <a:r>
              <a:rPr lang="en-US" sz="2800" b="1" dirty="0" smtClean="0">
                <a:solidFill>
                  <a:srgbClr val="FF0000"/>
                </a:solidFill>
              </a:rPr>
              <a:t>characteristics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r>
              <a:rPr lang="en-US" sz="2800" b="1" dirty="0" smtClean="0"/>
              <a:t>a. are permanent</a:t>
            </a:r>
          </a:p>
          <a:p>
            <a:r>
              <a:rPr lang="en-US" sz="2800" b="1" dirty="0" smtClean="0"/>
              <a:t>b. leave residual disability</a:t>
            </a:r>
          </a:p>
          <a:p>
            <a:r>
              <a:rPr lang="en-US" sz="2800" b="1" dirty="0" smtClean="0"/>
              <a:t>c. are caused by non-reversible pathological alteration</a:t>
            </a:r>
          </a:p>
          <a:p>
            <a:r>
              <a:rPr lang="en-US" sz="2800" b="1" dirty="0" smtClean="0"/>
              <a:t>d. require special training of the patient for rehabilitation</a:t>
            </a:r>
          </a:p>
          <a:p>
            <a:r>
              <a:rPr lang="en-US" sz="2800" b="1" dirty="0" smtClean="0"/>
              <a:t>e. may be expected to require a long period of supervision,  observation or care"</a:t>
            </a:r>
          </a:p>
          <a:p>
            <a:endParaRPr lang="en-US" dirty="0" smtClean="0"/>
          </a:p>
          <a:p>
            <a:r>
              <a:rPr lang="en-US" sz="2800" b="1" dirty="0" smtClean="0">
                <a:solidFill>
                  <a:srgbClr val="002060"/>
                </a:solidFill>
              </a:rPr>
              <a:t>In short, there is no international definition of what duration should be considered long-term although many consider that </a:t>
            </a:r>
            <a:r>
              <a:rPr lang="en-US" sz="2800" b="1" dirty="0" smtClean="0">
                <a:solidFill>
                  <a:srgbClr val="FF0000"/>
                </a:solidFill>
              </a:rPr>
              <a:t>chronic conditions </a:t>
            </a:r>
            <a:r>
              <a:rPr lang="en-US" sz="2800" b="1" dirty="0" smtClean="0">
                <a:solidFill>
                  <a:srgbClr val="002060"/>
                </a:solidFill>
              </a:rPr>
              <a:t>are generally those, that have had a </a:t>
            </a:r>
            <a:r>
              <a:rPr lang="en-US" sz="2800" b="1" dirty="0" smtClean="0">
                <a:solidFill>
                  <a:srgbClr val="FF0000"/>
                </a:solidFill>
              </a:rPr>
              <a:t>duration of at least 3 months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72873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425" y="407195"/>
            <a:ext cx="88220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Non-communicable diseases (NCDs) include</a:t>
            </a:r>
            <a:r>
              <a:rPr lang="en-US" sz="2800" b="1" dirty="0" smtClean="0">
                <a:solidFill>
                  <a:srgbClr val="002060"/>
                </a:solidFill>
              </a:rPr>
              <a:t>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 </a:t>
            </a:r>
            <a:r>
              <a:rPr lang="en-US" sz="2800" b="1" dirty="0" smtClean="0"/>
              <a:t>cardiovascular, renal, nervous and mental diseases, </a:t>
            </a:r>
            <a:r>
              <a:rPr lang="en-US" sz="2800" b="1" dirty="0" err="1" smtClean="0"/>
              <a:t>musculo</a:t>
            </a:r>
            <a:r>
              <a:rPr lang="en-US" sz="2800" b="1" dirty="0" smtClean="0"/>
              <a:t>-skeletal conditions such as arthritis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b="1" dirty="0" smtClean="0"/>
              <a:t>chronic non-specific respiratory diseases </a:t>
            </a:r>
            <a:r>
              <a:rPr lang="en-US" sz="2800" dirty="0" smtClean="0"/>
              <a:t>(</a:t>
            </a:r>
            <a:r>
              <a:rPr lang="en-US" sz="2400" i="1" dirty="0" smtClean="0"/>
              <a:t>e.g., </a:t>
            </a:r>
            <a:r>
              <a:rPr lang="en-US" sz="2400" i="1" dirty="0" smtClean="0">
                <a:solidFill>
                  <a:schemeClr val="accent1">
                    <a:lumMod val="75000"/>
                  </a:schemeClr>
                </a:solidFill>
              </a:rPr>
              <a:t>chronic bronchitis, emphysema, asthma),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b="1" dirty="0" smtClean="0"/>
              <a:t> permanent results of accidents,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b="1" dirty="0" smtClean="0"/>
              <a:t>senility,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b="1" dirty="0" smtClean="0"/>
              <a:t>blindness, cancer, diabetes, obesity            </a:t>
            </a:r>
            <a:r>
              <a:rPr lang="en-US" sz="2800" dirty="0" smtClean="0"/>
              <a:t>and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b="1" dirty="0" smtClean="0"/>
              <a:t>various other metabolic                       </a:t>
            </a:r>
            <a:r>
              <a:rPr lang="en-US" sz="2800" dirty="0" smtClean="0"/>
              <a:t>and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b="1" dirty="0" smtClean="0"/>
              <a:t>degenerative diseases</a:t>
            </a:r>
            <a:r>
              <a:rPr lang="en-US" sz="2800" dirty="0" smtClean="0"/>
              <a:t>                              and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b="1" dirty="0" smtClean="0"/>
              <a:t>chronic results of communicable diseases</a:t>
            </a:r>
            <a:r>
              <a:rPr lang="en-US" sz="2800" dirty="0" smtClean="0"/>
              <a:t>.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b="1" dirty="0" smtClean="0"/>
              <a:t>Disorders of unknown cause and progressive course </a:t>
            </a:r>
            <a:r>
              <a:rPr lang="en-US" sz="2800" dirty="0" smtClean="0"/>
              <a:t>are often labelled "degenerative".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38696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58148" y="180304"/>
            <a:ext cx="9015210" cy="6480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8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       </a:t>
            </a:r>
            <a:r>
              <a:rPr lang="en-US" sz="2800" b="1" dirty="0" smtClean="0">
                <a:solidFill>
                  <a:srgbClr val="C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US" sz="2800" b="1" dirty="0">
                <a:solidFill>
                  <a:srgbClr val="C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problem</a:t>
            </a:r>
            <a:endParaRPr lang="en-US" sz="2800" dirty="0" smtClean="0">
              <a:solidFill>
                <a:srgbClr val="C0000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Chronic </a:t>
            </a:r>
            <a:r>
              <a:rPr lang="en-US" sz="2800" b="1" dirty="0" smtClean="0">
                <a:solidFill>
                  <a:srgbClr val="002060"/>
                </a:solidFill>
              </a:rPr>
              <a:t>NCDs </a:t>
            </a: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are assuming </a:t>
            </a:r>
            <a:r>
              <a:rPr lang="en-US" sz="28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increasing</a:t>
            </a:r>
            <a:r>
              <a:rPr lang="en-US" sz="2800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importance among </a:t>
            </a: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the adult population in </a:t>
            </a:r>
            <a:r>
              <a:rPr lang="en-US" sz="2600" b="1" dirty="0" smtClean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both developed &amp;developing </a:t>
            </a: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countries. </a:t>
            </a: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Cardiovascula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r diseases (CVD)and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 cancer </a:t>
            </a: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are at present the </a:t>
            </a:r>
            <a:r>
              <a:rPr lang="en-US" sz="2800" b="1" dirty="0" smtClean="0">
                <a:solidFill>
                  <a:srgbClr val="7030A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leading causes of death </a:t>
            </a: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in </a:t>
            </a:r>
            <a:r>
              <a:rPr lang="en-US" sz="2800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developed </a:t>
            </a: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countries. </a:t>
            </a: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The prevalence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of chronic disease </a:t>
            </a:r>
            <a:r>
              <a:rPr lang="en-US" sz="2800" b="1" dirty="0" smtClean="0">
                <a:ea typeface="Calibri" panose="020F0502020204030204" pitchFamily="34" charset="0"/>
                <a:cs typeface="Arial" panose="020B0604020202020204" pitchFamily="34" charset="0"/>
              </a:rPr>
              <a:t>is showing </a:t>
            </a:r>
            <a:r>
              <a:rPr lang="en-US" sz="28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an upward </a:t>
            </a: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trend in most countries, and for </a:t>
            </a:r>
            <a:r>
              <a:rPr lang="en-US" sz="2800" b="1" dirty="0" smtClean="0">
                <a:solidFill>
                  <a:srgbClr val="7030A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several reasons </a:t>
            </a: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this trend is </a:t>
            </a:r>
            <a:r>
              <a:rPr lang="en-US" sz="2800" b="1" dirty="0" smtClean="0">
                <a:ea typeface="Calibri" panose="020F0502020204030204" pitchFamily="34" charset="0"/>
                <a:cs typeface="Arial" panose="020B0604020202020204" pitchFamily="34" charset="0"/>
              </a:rPr>
              <a:t>likely to increase.</a:t>
            </a: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For one reason</a:t>
            </a:r>
            <a:r>
              <a:rPr lang="en-US" sz="2800" dirty="0" smtClean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life expectancy </a:t>
            </a:r>
            <a:r>
              <a:rPr lang="en-US" sz="2800" b="1" dirty="0" smtClean="0">
                <a:ea typeface="Calibri" panose="020F0502020204030204" pitchFamily="34" charset="0"/>
                <a:cs typeface="Arial" panose="020B0604020202020204" pitchFamily="34" charset="0"/>
              </a:rPr>
              <a:t>is increasing </a:t>
            </a: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in most countries and a greater number of people are living to older ages, and are </a:t>
            </a:r>
            <a:r>
              <a:rPr lang="en-US" sz="2800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at </a:t>
            </a:r>
            <a:r>
              <a:rPr lang="en-US" sz="28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greater risk </a:t>
            </a:r>
            <a:r>
              <a:rPr lang="en-US" sz="2800" b="1" dirty="0" smtClean="0"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o chronic diseases of various kinds.</a:t>
            </a: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For another, </a:t>
            </a:r>
            <a:endParaRPr lang="en-US" sz="14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3219718" y="5885645"/>
            <a:ext cx="245947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95009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880" y="316289"/>
            <a:ext cx="9156880" cy="6382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600" b="1" dirty="0" smtClean="0">
                <a:solidFill>
                  <a:srgbClr val="0070C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For another</a:t>
            </a:r>
            <a:r>
              <a:rPr lang="en-US" sz="2600" b="1" dirty="0" smtClean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US" sz="26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life-styles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behavioural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 patterns of people are </a:t>
            </a:r>
            <a:r>
              <a:rPr lang="en-US" sz="26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changing rapidly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, these being </a:t>
            </a: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favorable 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to the onset of chronic diseases</a:t>
            </a: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Modern medical care is now enabling many with chronic diseases to survive. </a:t>
            </a:r>
            <a:endParaRPr lang="en-US" sz="2600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6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The impact of chronic diseases </a:t>
            </a: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on the lives of people is </a:t>
            </a:r>
            <a:r>
              <a:rPr lang="en-US" sz="2600" b="1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serious</a:t>
            </a: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 when measured   of 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loss of life</a:t>
            </a:r>
            <a:r>
              <a:rPr lang="en-US" sz="2600" b="1" dirty="0"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disablement,</a:t>
            </a:r>
            <a:r>
              <a:rPr lang="en-US" sz="2600" b="1" dirty="0">
                <a:solidFill>
                  <a:schemeClr val="tx2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family</a:t>
            </a:r>
            <a:r>
              <a:rPr lang="en-US" sz="2600" b="1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hardship </a:t>
            </a:r>
            <a:r>
              <a:rPr lang="en-US" sz="2600" b="1" dirty="0"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poverty, </a:t>
            </a:r>
            <a:r>
              <a:rPr lang="en-US" sz="2600" b="1" dirty="0"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US" sz="2600" b="1" dirty="0">
                <a:solidFill>
                  <a:schemeClr val="tx2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economic loss to the country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sz="2600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en-US" sz="2600" b="1" dirty="0" smtClean="0">
                <a:ea typeface="Calibri" panose="020F0502020204030204" pitchFamily="34" charset="0"/>
                <a:cs typeface="Arial" panose="020B0604020202020204" pitchFamily="34" charset="0"/>
              </a:rPr>
              <a:t>Developing </a:t>
            </a:r>
            <a:r>
              <a:rPr lang="en-US" sz="2600" b="1" dirty="0">
                <a:ea typeface="Calibri" panose="020F0502020204030204" pitchFamily="34" charset="0"/>
                <a:cs typeface="Arial" panose="020B0604020202020204" pitchFamily="34" charset="0"/>
              </a:rPr>
              <a:t>countries 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are now </a:t>
            </a:r>
            <a:r>
              <a:rPr lang="en-US" sz="26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warned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 to take appropriate steps </a:t>
            </a: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    to 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avoid the "epidemics" of </a:t>
            </a: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en-US" sz="2600" dirty="0"/>
              <a:t> NCDs </a:t>
            </a: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likely 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to come with socio-economic and health </a:t>
            </a: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developments.                           </a:t>
            </a:r>
            <a:r>
              <a:rPr lang="en-US" sz="2600" b="1" dirty="0" smtClean="0"/>
              <a:t>each </a:t>
            </a:r>
            <a:r>
              <a:rPr lang="en-US" sz="2600" b="1" dirty="0"/>
              <a:t>year</a:t>
            </a:r>
            <a:r>
              <a:rPr lang="en-US" sz="2600" dirty="0" smtClean="0"/>
              <a:t>,</a:t>
            </a: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n-US" sz="2400" dirty="0" smtClean="0"/>
              <a:t>NCDs  </a:t>
            </a:r>
            <a:r>
              <a:rPr lang="en-US" sz="2400" dirty="0"/>
              <a:t>kill </a:t>
            </a:r>
            <a:r>
              <a:rPr lang="en-US" sz="2400" b="1" dirty="0"/>
              <a:t>41 million people </a:t>
            </a:r>
            <a:r>
              <a:rPr lang="en-US" sz="2400" dirty="0" smtClean="0"/>
              <a:t>equivalent </a:t>
            </a:r>
            <a:r>
              <a:rPr lang="en-US" sz="2400" dirty="0"/>
              <a:t>to </a:t>
            </a:r>
            <a:r>
              <a:rPr lang="en-US" sz="2400" b="1" dirty="0">
                <a:solidFill>
                  <a:srgbClr val="FF0000"/>
                </a:solidFill>
              </a:rPr>
              <a:t>74% </a:t>
            </a:r>
            <a:r>
              <a:rPr lang="en-US" sz="2400" dirty="0"/>
              <a:t>of all </a:t>
            </a:r>
            <a:r>
              <a:rPr lang="en-US" sz="2400" dirty="0">
                <a:solidFill>
                  <a:srgbClr val="FF0000"/>
                </a:solidFill>
              </a:rPr>
              <a:t>deaths globally</a:t>
            </a:r>
            <a:r>
              <a:rPr lang="en-US" sz="2400" dirty="0"/>
              <a:t>. </a:t>
            </a:r>
            <a:endParaRPr lang="en-US" sz="2400" dirty="0" smtClean="0"/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rgbClr val="FF0000"/>
                </a:solidFill>
              </a:rPr>
              <a:t>17 </a:t>
            </a:r>
            <a:r>
              <a:rPr lang="en-US" sz="2400" dirty="0">
                <a:solidFill>
                  <a:srgbClr val="FF0000"/>
                </a:solidFill>
              </a:rPr>
              <a:t>million </a:t>
            </a:r>
            <a:r>
              <a:rPr lang="en-US" sz="2400" dirty="0"/>
              <a:t>people die from a NCD </a:t>
            </a:r>
            <a:r>
              <a:rPr lang="en-US" sz="2400" dirty="0">
                <a:solidFill>
                  <a:srgbClr val="FF0000"/>
                </a:solidFill>
              </a:rPr>
              <a:t>before age 70</a:t>
            </a:r>
            <a:r>
              <a:rPr lang="en-US" sz="2400" dirty="0"/>
              <a:t>; </a:t>
            </a:r>
            <a:endParaRPr lang="en-US" sz="2400" dirty="0" smtClean="0"/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FF0000"/>
                </a:solidFill>
              </a:rPr>
              <a:t>86</a:t>
            </a:r>
            <a:r>
              <a:rPr lang="en-US" sz="2400" b="1" dirty="0">
                <a:solidFill>
                  <a:srgbClr val="FF0000"/>
                </a:solidFill>
              </a:rPr>
              <a:t>% </a:t>
            </a:r>
            <a:r>
              <a:rPr lang="en-US" sz="2400" dirty="0">
                <a:solidFill>
                  <a:srgbClr val="FF0000"/>
                </a:solidFill>
              </a:rPr>
              <a:t>of </a:t>
            </a:r>
            <a:r>
              <a:rPr lang="en-US" sz="2400" dirty="0"/>
              <a:t>these premature deaths occur in </a:t>
            </a:r>
            <a:r>
              <a:rPr lang="en-US" sz="2400" dirty="0">
                <a:solidFill>
                  <a:srgbClr val="FF0000"/>
                </a:solidFill>
              </a:rPr>
              <a:t>low- and middle-income </a:t>
            </a:r>
            <a:r>
              <a:rPr lang="en-US" sz="2400" dirty="0" smtClean="0"/>
              <a:t>countries                                                           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By cause, </a:t>
            </a:r>
            <a:r>
              <a:rPr lang="en-US" sz="2400" dirty="0" smtClean="0"/>
              <a:t> 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25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64296"/>
            <a:ext cx="9144000" cy="6019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By cause  responsible </a:t>
            </a:r>
          </a:p>
          <a:p>
            <a:pPr marL="514350" indent="-514350">
              <a:lnSpc>
                <a:spcPct val="107000"/>
              </a:lnSpc>
              <a:buFont typeface="+mj-lt"/>
              <a:buAutoNum type="romanLcPeriod"/>
            </a:pP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CVDs 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largest proportion 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of NCD deaths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(47.9 %), 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17.9 million</a:t>
            </a:r>
          </a:p>
          <a:p>
            <a:pPr marL="514350" indent="-514350">
              <a:lnSpc>
                <a:spcPct val="107000"/>
              </a:lnSpc>
              <a:buFont typeface="+mj-lt"/>
              <a:buAutoNum type="romanLcPeriod"/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followed by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cancers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(21%),  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9.3 million</a:t>
            </a:r>
          </a:p>
          <a:p>
            <a:pPr marL="514350" indent="-514350">
              <a:lnSpc>
                <a:spcPct val="107000"/>
              </a:lnSpc>
              <a:buFont typeface="+mj-lt"/>
              <a:buAutoNum type="romanLcPeriod"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chronic respiratory 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diseases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(11.72%), 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4.1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million</a:t>
            </a:r>
            <a:endParaRPr lang="en-US" sz="2400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07000"/>
              </a:lnSpc>
              <a:buFont typeface="+mj-lt"/>
              <a:buAutoNum type="romanLcPeriod"/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digestive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diseases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(6.1 %),</a:t>
            </a:r>
          </a:p>
          <a:p>
            <a:pPr marL="514350" indent="-514350">
              <a:lnSpc>
                <a:spcPct val="107000"/>
              </a:lnSpc>
              <a:buFont typeface="+mj-lt"/>
              <a:buAutoNum type="romanLcPeriod"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diabetes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(3.5 %) 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1.5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million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</a:p>
          <a:p>
            <a:pPr marL="514350" indent="-514350">
              <a:lnSpc>
                <a:spcPct val="107000"/>
              </a:lnSpc>
              <a:buFont typeface="+mj-lt"/>
              <a:buAutoNum type="romanLcPeriod"/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rest of the NCDs were responsible for 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9.78% 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of deaths </a:t>
            </a:r>
          </a:p>
          <a:p>
            <a:pPr>
              <a:lnSpc>
                <a:spcPct val="107000"/>
              </a:lnSpc>
            </a:pPr>
            <a:endParaRPr lang="en-US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As population will age, annual NCD deaths are projected to rise </a:t>
            </a: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substantially, to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52 million 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2030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7000"/>
              </a:lnSpc>
            </a:pPr>
            <a:endParaRPr lang="en-US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Annual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CVDs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mortality 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 projected to increase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by 6 million 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cancer 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mortality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by 4 million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107000"/>
              </a:lnSpc>
            </a:pPr>
            <a:endParaRPr lang="en-US" sz="2400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78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8789" y="186339"/>
            <a:ext cx="9015211" cy="6349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NCDs  risk 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factors</a:t>
            </a:r>
            <a:endParaRPr lang="en-US" sz="3200" dirty="0" smtClean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Most epidemiologists accept that a </a:t>
            </a:r>
            <a:r>
              <a:rPr lang="en-US" sz="26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sets of "risk factors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" are responsible for a major share of adult </a:t>
            </a:r>
            <a:r>
              <a:rPr lang="en-US" sz="26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NCDs</a:t>
            </a: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 morbidity 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and premature mortality</a:t>
            </a: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7000"/>
              </a:lnSpc>
            </a:pP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en-US" sz="28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large </a:t>
            </a:r>
            <a:r>
              <a:rPr lang="en-US" sz="2800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% </a:t>
            </a: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of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NCDs are </a:t>
            </a:r>
            <a:r>
              <a:rPr lang="en-US" sz="28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preventable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 through the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changes in these factors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sz="2800" dirty="0" smtClean="0">
              <a:solidFill>
                <a:schemeClr val="accent1">
                  <a:lumMod val="75000"/>
                </a:schemeClr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en-US" sz="2800" dirty="0" smtClean="0">
              <a:solidFill>
                <a:schemeClr val="accent1">
                  <a:lumMod val="75000"/>
                </a:schemeClr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these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risk factors </a:t>
            </a: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on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NCDs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epidemic include</a:t>
            </a: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800" dirty="0" smtClean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1. Tobacco 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endParaRPr lang="en-US" sz="2800" b="1" dirty="0" smtClean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Almost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6 million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people die from tobacco use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each year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endParaRPr lang="en-US" sz="2800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both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from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direct tobacco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use and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second-hand smoke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sz="2800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 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2020, this number 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was increased 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 7.5 million, </a:t>
            </a:r>
            <a:endParaRPr lang="en-US" sz="2800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accounting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for 10% of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all deaths. </a:t>
            </a:r>
            <a:endParaRPr lang="en-US" sz="2800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Smoking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 estimated to cause about 71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%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4237149" y="6050946"/>
            <a:ext cx="243410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558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3016</TotalTime>
  <Words>2847</Words>
  <Application>Microsoft Office PowerPoint</Application>
  <PresentationFormat>On-screen Show (4:3)</PresentationFormat>
  <Paragraphs>256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-apple-system</vt:lpstr>
      <vt:lpstr>Arial</vt:lpstr>
      <vt:lpstr>Calibri</vt:lpstr>
      <vt:lpstr>Calibri Light</vt:lpstr>
      <vt:lpstr>Open Sans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183</cp:revision>
  <dcterms:created xsi:type="dcterms:W3CDTF">2022-10-30T11:41:08Z</dcterms:created>
  <dcterms:modified xsi:type="dcterms:W3CDTF">2022-12-19T20:10:25Z</dcterms:modified>
</cp:coreProperties>
</file>