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87" r:id="rId6"/>
    <p:sldId id="288" r:id="rId7"/>
    <p:sldId id="289" r:id="rId8"/>
    <p:sldId id="262" r:id="rId9"/>
    <p:sldId id="290" r:id="rId10"/>
    <p:sldId id="263" r:id="rId11"/>
    <p:sldId id="291" r:id="rId12"/>
    <p:sldId id="264" r:id="rId13"/>
    <p:sldId id="265" r:id="rId14"/>
    <p:sldId id="266" r:id="rId15"/>
    <p:sldId id="292" r:id="rId16"/>
    <p:sldId id="267" r:id="rId17"/>
    <p:sldId id="268" r:id="rId18"/>
    <p:sldId id="269" r:id="rId19"/>
    <p:sldId id="270" r:id="rId20"/>
    <p:sldId id="271" r:id="rId21"/>
    <p:sldId id="272" r:id="rId22"/>
    <p:sldId id="293" r:id="rId23"/>
    <p:sldId id="273" r:id="rId24"/>
    <p:sldId id="274" r:id="rId25"/>
    <p:sldId id="294" r:id="rId26"/>
    <p:sldId id="295" r:id="rId27"/>
    <p:sldId id="275" r:id="rId28"/>
    <p:sldId id="296" r:id="rId29"/>
    <p:sldId id="276" r:id="rId30"/>
    <p:sldId id="277" r:id="rId31"/>
    <p:sldId id="297" r:id="rId32"/>
    <p:sldId id="278" r:id="rId33"/>
    <p:sldId id="279" r:id="rId34"/>
    <p:sldId id="280" r:id="rId35"/>
    <p:sldId id="298" r:id="rId36"/>
    <p:sldId id="281" r:id="rId37"/>
    <p:sldId id="299" r:id="rId38"/>
    <p:sldId id="306" r:id="rId39"/>
    <p:sldId id="282" r:id="rId40"/>
    <p:sldId id="300" r:id="rId41"/>
    <p:sldId id="307" r:id="rId42"/>
    <p:sldId id="283" r:id="rId43"/>
    <p:sldId id="284" r:id="rId44"/>
    <p:sldId id="301" r:id="rId45"/>
    <p:sldId id="285" r:id="rId46"/>
    <p:sldId id="303" r:id="rId47"/>
    <p:sldId id="305" r:id="rId48"/>
    <p:sldId id="261"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D1E8-C5E7-4771-B3CB-389058CED3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05C4559-2D38-47C7-A351-66C73A39A0E1}">
      <dgm:prSet/>
      <dgm:spPr/>
      <dgm:t>
        <a:bodyPr/>
        <a:lstStyle/>
        <a:p>
          <a:r>
            <a:rPr lang="en-US"/>
            <a:t>General appearance: Pain or cachectic or obese</a:t>
          </a:r>
        </a:p>
      </dgm:t>
    </dgm:pt>
    <dgm:pt modelId="{F0F194C1-7127-4029-AECF-DBCF63708C58}" type="parTrans" cxnId="{44C64B1A-5FC4-4FFE-8530-96D300B3C7C4}">
      <dgm:prSet/>
      <dgm:spPr/>
      <dgm:t>
        <a:bodyPr/>
        <a:lstStyle/>
        <a:p>
          <a:endParaRPr lang="en-US"/>
        </a:p>
      </dgm:t>
    </dgm:pt>
    <dgm:pt modelId="{0CB293E8-79AB-4D36-B054-44C8B1F4BF1B}" type="sibTrans" cxnId="{44C64B1A-5FC4-4FFE-8530-96D300B3C7C4}">
      <dgm:prSet/>
      <dgm:spPr/>
      <dgm:t>
        <a:bodyPr/>
        <a:lstStyle/>
        <a:p>
          <a:endParaRPr lang="en-US"/>
        </a:p>
      </dgm:t>
    </dgm:pt>
    <dgm:pt modelId="{4B6478C8-7D63-4B9B-B02E-DAB83CDE952A}">
      <dgm:prSet/>
      <dgm:spPr/>
      <dgm:t>
        <a:bodyPr/>
        <a:lstStyle/>
        <a:p>
          <a:r>
            <a:rPr lang="en-US"/>
            <a:t>Hands: Clubbing, koilonychia(spoon shaped nails) and signs of liver disease, including leukonychia and palmar erythema.</a:t>
          </a:r>
        </a:p>
      </dgm:t>
    </dgm:pt>
    <dgm:pt modelId="{FFA7ABAC-7EEE-4A2E-A8DE-89F3AAC0E507}" type="parTrans" cxnId="{1075BBCB-07D6-4064-B628-2606E02C1FC7}">
      <dgm:prSet/>
      <dgm:spPr/>
      <dgm:t>
        <a:bodyPr/>
        <a:lstStyle/>
        <a:p>
          <a:endParaRPr lang="en-US"/>
        </a:p>
      </dgm:t>
    </dgm:pt>
    <dgm:pt modelId="{5CE38DFE-4366-4B97-B1EA-6ACF97036D3C}" type="sibTrans" cxnId="{1075BBCB-07D6-4064-B628-2606E02C1FC7}">
      <dgm:prSet/>
      <dgm:spPr/>
      <dgm:t>
        <a:bodyPr/>
        <a:lstStyle/>
        <a:p>
          <a:endParaRPr lang="en-US"/>
        </a:p>
      </dgm:t>
    </dgm:pt>
    <dgm:pt modelId="{4F84B538-159F-437D-A7DB-682EF92D954D}">
      <dgm:prSet/>
      <dgm:spPr/>
      <dgm:t>
        <a:bodyPr/>
        <a:lstStyle/>
        <a:p>
          <a:r>
            <a:rPr lang="en-US"/>
            <a:t>Mouth and throat: aphthous ulcers, which are common in gluten enteropathy and inflammatory bowel disease</a:t>
          </a:r>
        </a:p>
      </dgm:t>
    </dgm:pt>
    <dgm:pt modelId="{345FC011-C0A7-45B7-8DEF-9B8E99AACE88}" type="parTrans" cxnId="{70E0789C-2935-429A-BBFB-A41BEAEA3236}">
      <dgm:prSet/>
      <dgm:spPr/>
      <dgm:t>
        <a:bodyPr/>
        <a:lstStyle/>
        <a:p>
          <a:endParaRPr lang="en-US"/>
        </a:p>
      </dgm:t>
    </dgm:pt>
    <dgm:pt modelId="{394A71EE-60D4-4D42-B2BE-AB2215EDE4DA}" type="sibTrans" cxnId="{70E0789C-2935-429A-BBFB-A41BEAEA3236}">
      <dgm:prSet/>
      <dgm:spPr/>
      <dgm:t>
        <a:bodyPr/>
        <a:lstStyle/>
        <a:p>
          <a:endParaRPr lang="en-US"/>
        </a:p>
      </dgm:t>
    </dgm:pt>
    <dgm:pt modelId="{A3AC28E8-FA12-4757-A711-8EB25DB02616}" type="pres">
      <dgm:prSet presAssocID="{A744D1E8-C5E7-4771-B3CB-389058CED3B9}" presName="linear" presStyleCnt="0">
        <dgm:presLayoutVars>
          <dgm:animLvl val="lvl"/>
          <dgm:resizeHandles val="exact"/>
        </dgm:presLayoutVars>
      </dgm:prSet>
      <dgm:spPr/>
    </dgm:pt>
    <dgm:pt modelId="{D427A9BB-1728-4DD0-9354-6FD4AEB4645E}" type="pres">
      <dgm:prSet presAssocID="{705C4559-2D38-47C7-A351-66C73A39A0E1}" presName="parentText" presStyleLbl="node1" presStyleIdx="0" presStyleCnt="3">
        <dgm:presLayoutVars>
          <dgm:chMax val="0"/>
          <dgm:bulletEnabled val="1"/>
        </dgm:presLayoutVars>
      </dgm:prSet>
      <dgm:spPr/>
    </dgm:pt>
    <dgm:pt modelId="{423AE687-616D-4EBC-9D08-DF81D256863B}" type="pres">
      <dgm:prSet presAssocID="{0CB293E8-79AB-4D36-B054-44C8B1F4BF1B}" presName="spacer" presStyleCnt="0"/>
      <dgm:spPr/>
    </dgm:pt>
    <dgm:pt modelId="{56AD9CDD-3771-4015-A4B4-98CE2CD7EA4F}" type="pres">
      <dgm:prSet presAssocID="{4B6478C8-7D63-4B9B-B02E-DAB83CDE952A}" presName="parentText" presStyleLbl="node1" presStyleIdx="1" presStyleCnt="3">
        <dgm:presLayoutVars>
          <dgm:chMax val="0"/>
          <dgm:bulletEnabled val="1"/>
        </dgm:presLayoutVars>
      </dgm:prSet>
      <dgm:spPr/>
    </dgm:pt>
    <dgm:pt modelId="{F49446A5-BD80-4FA3-B822-049EE6C63B3E}" type="pres">
      <dgm:prSet presAssocID="{5CE38DFE-4366-4B97-B1EA-6ACF97036D3C}" presName="spacer" presStyleCnt="0"/>
      <dgm:spPr/>
    </dgm:pt>
    <dgm:pt modelId="{B8E227B2-3049-46A0-9E9A-1B4ACE7E220C}" type="pres">
      <dgm:prSet presAssocID="{4F84B538-159F-437D-A7DB-682EF92D954D}" presName="parentText" presStyleLbl="node1" presStyleIdx="2" presStyleCnt="3">
        <dgm:presLayoutVars>
          <dgm:chMax val="0"/>
          <dgm:bulletEnabled val="1"/>
        </dgm:presLayoutVars>
      </dgm:prSet>
      <dgm:spPr/>
    </dgm:pt>
  </dgm:ptLst>
  <dgm:cxnLst>
    <dgm:cxn modelId="{44C64B1A-5FC4-4FFE-8530-96D300B3C7C4}" srcId="{A744D1E8-C5E7-4771-B3CB-389058CED3B9}" destId="{705C4559-2D38-47C7-A351-66C73A39A0E1}" srcOrd="0" destOrd="0" parTransId="{F0F194C1-7127-4029-AECF-DBCF63708C58}" sibTransId="{0CB293E8-79AB-4D36-B054-44C8B1F4BF1B}"/>
    <dgm:cxn modelId="{EB13C532-A517-4E27-96AD-4902EF3D1A7E}" type="presOf" srcId="{4B6478C8-7D63-4B9B-B02E-DAB83CDE952A}" destId="{56AD9CDD-3771-4015-A4B4-98CE2CD7EA4F}" srcOrd="0" destOrd="0" presId="urn:microsoft.com/office/officeart/2005/8/layout/vList2"/>
    <dgm:cxn modelId="{9F3BC86D-662A-45AF-BF9E-489F8FE1B212}" type="presOf" srcId="{4F84B538-159F-437D-A7DB-682EF92D954D}" destId="{B8E227B2-3049-46A0-9E9A-1B4ACE7E220C}" srcOrd="0" destOrd="0" presId="urn:microsoft.com/office/officeart/2005/8/layout/vList2"/>
    <dgm:cxn modelId="{90B3667D-4FCA-4DE0-A0D8-374D9CDB1DC5}" type="presOf" srcId="{705C4559-2D38-47C7-A351-66C73A39A0E1}" destId="{D427A9BB-1728-4DD0-9354-6FD4AEB4645E}" srcOrd="0" destOrd="0" presId="urn:microsoft.com/office/officeart/2005/8/layout/vList2"/>
    <dgm:cxn modelId="{70E0789C-2935-429A-BBFB-A41BEAEA3236}" srcId="{A744D1E8-C5E7-4771-B3CB-389058CED3B9}" destId="{4F84B538-159F-437D-A7DB-682EF92D954D}" srcOrd="2" destOrd="0" parTransId="{345FC011-C0A7-45B7-8DEF-9B8E99AACE88}" sibTransId="{394A71EE-60D4-4D42-B2BE-AB2215EDE4DA}"/>
    <dgm:cxn modelId="{1075BBCB-07D6-4064-B628-2606E02C1FC7}" srcId="{A744D1E8-C5E7-4771-B3CB-389058CED3B9}" destId="{4B6478C8-7D63-4B9B-B02E-DAB83CDE952A}" srcOrd="1" destOrd="0" parTransId="{FFA7ABAC-7EEE-4A2E-A8DE-89F3AAC0E507}" sibTransId="{5CE38DFE-4366-4B97-B1EA-6ACF97036D3C}"/>
    <dgm:cxn modelId="{13827BEF-4E82-4D43-94ED-4192E530FD3B}" type="presOf" srcId="{A744D1E8-C5E7-4771-B3CB-389058CED3B9}" destId="{A3AC28E8-FA12-4757-A711-8EB25DB02616}" srcOrd="0" destOrd="0" presId="urn:microsoft.com/office/officeart/2005/8/layout/vList2"/>
    <dgm:cxn modelId="{A0D7A83D-2401-4E0F-BFE5-5867ED8C75FA}" type="presParOf" srcId="{A3AC28E8-FA12-4757-A711-8EB25DB02616}" destId="{D427A9BB-1728-4DD0-9354-6FD4AEB4645E}" srcOrd="0" destOrd="0" presId="urn:microsoft.com/office/officeart/2005/8/layout/vList2"/>
    <dgm:cxn modelId="{5BDC12A0-6713-45E7-A25E-53BFF81A3F80}" type="presParOf" srcId="{A3AC28E8-FA12-4757-A711-8EB25DB02616}" destId="{423AE687-616D-4EBC-9D08-DF81D256863B}" srcOrd="1" destOrd="0" presId="urn:microsoft.com/office/officeart/2005/8/layout/vList2"/>
    <dgm:cxn modelId="{E7B0F7D8-2EAF-4CA0-B719-C39CD655745E}" type="presParOf" srcId="{A3AC28E8-FA12-4757-A711-8EB25DB02616}" destId="{56AD9CDD-3771-4015-A4B4-98CE2CD7EA4F}" srcOrd="2" destOrd="0" presId="urn:microsoft.com/office/officeart/2005/8/layout/vList2"/>
    <dgm:cxn modelId="{C474B8D1-8714-4554-99E2-42D420C782EC}" type="presParOf" srcId="{A3AC28E8-FA12-4757-A711-8EB25DB02616}" destId="{F49446A5-BD80-4FA3-B822-049EE6C63B3E}" srcOrd="3" destOrd="0" presId="urn:microsoft.com/office/officeart/2005/8/layout/vList2"/>
    <dgm:cxn modelId="{D253BC59-3C7B-4560-A9C8-CE9DD09CBCED}" type="presParOf" srcId="{A3AC28E8-FA12-4757-A711-8EB25DB02616}" destId="{B8E227B2-3049-46A0-9E9A-1B4ACE7E22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6E9C6-B5EC-4509-B31B-D4CABEBF4B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4A3A3A1-0D36-4D8C-8130-C42EA35D930A}">
      <dgm:prSet/>
      <dgm:spPr/>
      <dgm:t>
        <a:bodyPr/>
        <a:lstStyle/>
        <a:p>
          <a:r>
            <a:rPr lang="en-US" b="1"/>
            <a:t>Endocrine – due to excess estrogens</a:t>
          </a:r>
          <a:endParaRPr lang="en-US"/>
        </a:p>
      </dgm:t>
    </dgm:pt>
    <dgm:pt modelId="{CE7EEC83-9C71-4975-8D14-AE029A61F97F}" type="parTrans" cxnId="{8B100714-98B5-4C7A-9677-0F870639EA94}">
      <dgm:prSet/>
      <dgm:spPr/>
      <dgm:t>
        <a:bodyPr/>
        <a:lstStyle/>
        <a:p>
          <a:endParaRPr lang="en-US"/>
        </a:p>
      </dgm:t>
    </dgm:pt>
    <dgm:pt modelId="{5500BCF9-579C-4661-9FAF-D88DC1BDD118}" type="sibTrans" cxnId="{8B100714-98B5-4C7A-9677-0F870639EA94}">
      <dgm:prSet/>
      <dgm:spPr/>
      <dgm:t>
        <a:bodyPr/>
        <a:lstStyle/>
        <a:p>
          <a:endParaRPr lang="en-US"/>
        </a:p>
      </dgm:t>
    </dgm:pt>
    <dgm:pt modelId="{B8FAA983-53CC-4B58-AC70-2ADE522F694B}">
      <dgm:prSet/>
      <dgm:spPr/>
      <dgm:t>
        <a:bodyPr/>
        <a:lstStyle/>
        <a:p>
          <a:r>
            <a:rPr lang="en-US"/>
            <a:t>Gynecomastia</a:t>
          </a:r>
        </a:p>
      </dgm:t>
    </dgm:pt>
    <dgm:pt modelId="{4EFA2940-5BCD-4418-B3B2-DCFDAFC18D6C}" type="parTrans" cxnId="{4FB63D13-7DF0-49EF-9191-875591684736}">
      <dgm:prSet/>
      <dgm:spPr/>
      <dgm:t>
        <a:bodyPr/>
        <a:lstStyle/>
        <a:p>
          <a:endParaRPr lang="en-US"/>
        </a:p>
      </dgm:t>
    </dgm:pt>
    <dgm:pt modelId="{0C31F387-6D33-4E3C-9C3C-F6E4989B4AE1}" type="sibTrans" cxnId="{4FB63D13-7DF0-49EF-9191-875591684736}">
      <dgm:prSet/>
      <dgm:spPr/>
      <dgm:t>
        <a:bodyPr/>
        <a:lstStyle/>
        <a:p>
          <a:endParaRPr lang="en-US"/>
        </a:p>
      </dgm:t>
    </dgm:pt>
    <dgm:pt modelId="{498AC5EF-2BC3-4F82-9540-64AA39DABEBF}">
      <dgm:prSet/>
      <dgm:spPr/>
      <dgm:t>
        <a:bodyPr/>
        <a:lstStyle/>
        <a:p>
          <a:r>
            <a:rPr lang="en-US"/>
            <a:t>Testicular atrophy</a:t>
          </a:r>
        </a:p>
      </dgm:t>
    </dgm:pt>
    <dgm:pt modelId="{1A7D8951-A25C-4719-B730-56107E98AD72}" type="parTrans" cxnId="{070EB3A8-9D7B-43DC-99BD-B4731D2272D2}">
      <dgm:prSet/>
      <dgm:spPr/>
      <dgm:t>
        <a:bodyPr/>
        <a:lstStyle/>
        <a:p>
          <a:endParaRPr lang="en-US"/>
        </a:p>
      </dgm:t>
    </dgm:pt>
    <dgm:pt modelId="{9C0B86E1-D0AB-4785-806D-94AF3EFB03DF}" type="sibTrans" cxnId="{070EB3A8-9D7B-43DC-99BD-B4731D2272D2}">
      <dgm:prSet/>
      <dgm:spPr/>
      <dgm:t>
        <a:bodyPr/>
        <a:lstStyle/>
        <a:p>
          <a:endParaRPr lang="en-US"/>
        </a:p>
      </dgm:t>
    </dgm:pt>
    <dgm:pt modelId="{555145BA-75DD-41AD-9821-D148FD32532B}">
      <dgm:prSet/>
      <dgm:spPr/>
      <dgm:t>
        <a:bodyPr/>
        <a:lstStyle/>
        <a:p>
          <a:r>
            <a:rPr lang="en-US"/>
            <a:t>Loss of axillary and pubic hair</a:t>
          </a:r>
        </a:p>
      </dgm:t>
    </dgm:pt>
    <dgm:pt modelId="{13F9FFA2-B723-4551-BFE3-580A0538DF1C}" type="parTrans" cxnId="{DDCD6B7C-6FAA-4E69-A362-471F31F8B9DC}">
      <dgm:prSet/>
      <dgm:spPr/>
      <dgm:t>
        <a:bodyPr/>
        <a:lstStyle/>
        <a:p>
          <a:endParaRPr lang="en-US"/>
        </a:p>
      </dgm:t>
    </dgm:pt>
    <dgm:pt modelId="{C8AE0A0F-14E4-4D61-B467-74152F3D77CF}" type="sibTrans" cxnId="{DDCD6B7C-6FAA-4E69-A362-471F31F8B9DC}">
      <dgm:prSet/>
      <dgm:spPr/>
      <dgm:t>
        <a:bodyPr/>
        <a:lstStyle/>
        <a:p>
          <a:endParaRPr lang="en-US"/>
        </a:p>
      </dgm:t>
    </dgm:pt>
    <dgm:pt modelId="{F5CD46A6-5402-4274-BDD0-B6C155E17C7C}">
      <dgm:prSet/>
      <dgm:spPr/>
      <dgm:t>
        <a:bodyPr/>
        <a:lstStyle/>
        <a:p>
          <a:r>
            <a:rPr lang="en-US" b="1"/>
            <a:t>Other</a:t>
          </a:r>
          <a:endParaRPr lang="en-US"/>
        </a:p>
      </dgm:t>
    </dgm:pt>
    <dgm:pt modelId="{D21B0914-4C9E-472C-B43A-8566E1493967}" type="parTrans" cxnId="{6AE40C57-D6BE-429F-B809-12AFF9068A29}">
      <dgm:prSet/>
      <dgm:spPr/>
      <dgm:t>
        <a:bodyPr/>
        <a:lstStyle/>
        <a:p>
          <a:endParaRPr lang="en-US"/>
        </a:p>
      </dgm:t>
    </dgm:pt>
    <dgm:pt modelId="{29B4F6B1-B5B8-4064-941B-8841C1A02A4C}" type="sibTrans" cxnId="{6AE40C57-D6BE-429F-B809-12AFF9068A29}">
      <dgm:prSet/>
      <dgm:spPr/>
      <dgm:t>
        <a:bodyPr/>
        <a:lstStyle/>
        <a:p>
          <a:endParaRPr lang="en-US"/>
        </a:p>
      </dgm:t>
    </dgm:pt>
    <dgm:pt modelId="{B96F5A90-634D-4FA3-9C0C-BE218DAE0E07}">
      <dgm:prSet/>
      <dgm:spPr/>
      <dgm:t>
        <a:bodyPr/>
        <a:lstStyle/>
        <a:p>
          <a:r>
            <a:rPr lang="en-US"/>
            <a:t>Parotid swelling – particularly in alcohol-related liver disease</a:t>
          </a:r>
        </a:p>
      </dgm:t>
    </dgm:pt>
    <dgm:pt modelId="{21DC3DB9-9CFE-413F-B365-228150DAC638}" type="parTrans" cxnId="{ABF07E88-6CF6-4C9B-8292-1DE859363F08}">
      <dgm:prSet/>
      <dgm:spPr/>
      <dgm:t>
        <a:bodyPr/>
        <a:lstStyle/>
        <a:p>
          <a:endParaRPr lang="en-US"/>
        </a:p>
      </dgm:t>
    </dgm:pt>
    <dgm:pt modelId="{1AB4BF4E-0D2F-4DA0-A8F8-2F4DA4AE28CF}" type="sibTrans" cxnId="{ABF07E88-6CF6-4C9B-8292-1DE859363F08}">
      <dgm:prSet/>
      <dgm:spPr/>
      <dgm:t>
        <a:bodyPr/>
        <a:lstStyle/>
        <a:p>
          <a:endParaRPr lang="en-US"/>
        </a:p>
      </dgm:t>
    </dgm:pt>
    <dgm:pt modelId="{894A2EE5-FF75-41BD-973E-7B933093A312}">
      <dgm:prSet/>
      <dgm:spPr/>
      <dgm:t>
        <a:bodyPr/>
        <a:lstStyle/>
        <a:p>
          <a:r>
            <a:rPr lang="en-US"/>
            <a:t>Hepatic fetor – characteristic sweet-smelling breath</a:t>
          </a:r>
        </a:p>
      </dgm:t>
    </dgm:pt>
    <dgm:pt modelId="{DD62C847-CA98-4FD3-ADE8-3477BB7B7A78}" type="parTrans" cxnId="{80FEE40A-62D7-4D46-950F-A807D8DF1AC4}">
      <dgm:prSet/>
      <dgm:spPr/>
      <dgm:t>
        <a:bodyPr/>
        <a:lstStyle/>
        <a:p>
          <a:endParaRPr lang="en-US"/>
        </a:p>
      </dgm:t>
    </dgm:pt>
    <dgm:pt modelId="{1001C824-155D-4D42-BD55-FB017E7E7BAA}" type="sibTrans" cxnId="{80FEE40A-62D7-4D46-950F-A807D8DF1AC4}">
      <dgm:prSet/>
      <dgm:spPr/>
      <dgm:t>
        <a:bodyPr/>
        <a:lstStyle/>
        <a:p>
          <a:endParaRPr lang="en-US"/>
        </a:p>
      </dgm:t>
    </dgm:pt>
    <dgm:pt modelId="{4E917A98-C8B7-4807-A82D-8263942EEE86}">
      <dgm:prSet/>
      <dgm:spPr/>
      <dgm:t>
        <a:bodyPr/>
        <a:lstStyle/>
        <a:p>
          <a:r>
            <a:rPr lang="en-US"/>
            <a:t>Hepatic flap – a sign of encephalopathy and advanced disease (asterixis)</a:t>
          </a:r>
        </a:p>
      </dgm:t>
    </dgm:pt>
    <dgm:pt modelId="{61D01078-9050-4020-B0AB-B8EB7EB2F9CD}" type="parTrans" cxnId="{CE6DBBF9-1AB8-4D6E-A969-E05186DD55F0}">
      <dgm:prSet/>
      <dgm:spPr/>
      <dgm:t>
        <a:bodyPr/>
        <a:lstStyle/>
        <a:p>
          <a:endParaRPr lang="en-US"/>
        </a:p>
      </dgm:t>
    </dgm:pt>
    <dgm:pt modelId="{7CC1E997-C3FA-429F-A134-F3E8AF5286E0}" type="sibTrans" cxnId="{CE6DBBF9-1AB8-4D6E-A969-E05186DD55F0}">
      <dgm:prSet/>
      <dgm:spPr/>
      <dgm:t>
        <a:bodyPr/>
        <a:lstStyle/>
        <a:p>
          <a:endParaRPr lang="en-US"/>
        </a:p>
      </dgm:t>
    </dgm:pt>
    <dgm:pt modelId="{4376E837-2362-4F3D-AE1A-AB14F88C20B0}" type="pres">
      <dgm:prSet presAssocID="{1B46E9C6-B5EC-4509-B31B-D4CABEBF4B98}" presName="linear" presStyleCnt="0">
        <dgm:presLayoutVars>
          <dgm:animLvl val="lvl"/>
          <dgm:resizeHandles val="exact"/>
        </dgm:presLayoutVars>
      </dgm:prSet>
      <dgm:spPr/>
    </dgm:pt>
    <dgm:pt modelId="{EEA5C9F7-276F-4BA5-BBC1-5EC589EC37CC}" type="pres">
      <dgm:prSet presAssocID="{04A3A3A1-0D36-4D8C-8130-C42EA35D930A}" presName="parentText" presStyleLbl="node1" presStyleIdx="0" presStyleCnt="2">
        <dgm:presLayoutVars>
          <dgm:chMax val="0"/>
          <dgm:bulletEnabled val="1"/>
        </dgm:presLayoutVars>
      </dgm:prSet>
      <dgm:spPr/>
    </dgm:pt>
    <dgm:pt modelId="{CE9545E2-800C-446B-999D-F49F0879C498}" type="pres">
      <dgm:prSet presAssocID="{04A3A3A1-0D36-4D8C-8130-C42EA35D930A}" presName="childText" presStyleLbl="revTx" presStyleIdx="0" presStyleCnt="2">
        <dgm:presLayoutVars>
          <dgm:bulletEnabled val="1"/>
        </dgm:presLayoutVars>
      </dgm:prSet>
      <dgm:spPr/>
    </dgm:pt>
    <dgm:pt modelId="{A63AB407-775C-4E4A-938C-7B4BB205BBF2}" type="pres">
      <dgm:prSet presAssocID="{F5CD46A6-5402-4274-BDD0-B6C155E17C7C}" presName="parentText" presStyleLbl="node1" presStyleIdx="1" presStyleCnt="2">
        <dgm:presLayoutVars>
          <dgm:chMax val="0"/>
          <dgm:bulletEnabled val="1"/>
        </dgm:presLayoutVars>
      </dgm:prSet>
      <dgm:spPr/>
    </dgm:pt>
    <dgm:pt modelId="{B86FA635-FFCD-4E1A-8765-82361A6AF55E}" type="pres">
      <dgm:prSet presAssocID="{F5CD46A6-5402-4274-BDD0-B6C155E17C7C}" presName="childText" presStyleLbl="revTx" presStyleIdx="1" presStyleCnt="2">
        <dgm:presLayoutVars>
          <dgm:bulletEnabled val="1"/>
        </dgm:presLayoutVars>
      </dgm:prSet>
      <dgm:spPr/>
    </dgm:pt>
  </dgm:ptLst>
  <dgm:cxnLst>
    <dgm:cxn modelId="{6958CA0A-573B-4855-8C08-20025E742C37}" type="presOf" srcId="{555145BA-75DD-41AD-9821-D148FD32532B}" destId="{CE9545E2-800C-446B-999D-F49F0879C498}" srcOrd="0" destOrd="2" presId="urn:microsoft.com/office/officeart/2005/8/layout/vList2"/>
    <dgm:cxn modelId="{80FEE40A-62D7-4D46-950F-A807D8DF1AC4}" srcId="{F5CD46A6-5402-4274-BDD0-B6C155E17C7C}" destId="{894A2EE5-FF75-41BD-973E-7B933093A312}" srcOrd="1" destOrd="0" parTransId="{DD62C847-CA98-4FD3-ADE8-3477BB7B7A78}" sibTransId="{1001C824-155D-4D42-BD55-FB017E7E7BAA}"/>
    <dgm:cxn modelId="{0A0DB10F-D8F6-4FEA-B16A-8A462291CD5C}" type="presOf" srcId="{498AC5EF-2BC3-4F82-9540-64AA39DABEBF}" destId="{CE9545E2-800C-446B-999D-F49F0879C498}" srcOrd="0" destOrd="1" presId="urn:microsoft.com/office/officeart/2005/8/layout/vList2"/>
    <dgm:cxn modelId="{4FB63D13-7DF0-49EF-9191-875591684736}" srcId="{04A3A3A1-0D36-4D8C-8130-C42EA35D930A}" destId="{B8FAA983-53CC-4B58-AC70-2ADE522F694B}" srcOrd="0" destOrd="0" parTransId="{4EFA2940-5BCD-4418-B3B2-DCFDAFC18D6C}" sibTransId="{0C31F387-6D33-4E3C-9C3C-F6E4989B4AE1}"/>
    <dgm:cxn modelId="{8B100714-98B5-4C7A-9677-0F870639EA94}" srcId="{1B46E9C6-B5EC-4509-B31B-D4CABEBF4B98}" destId="{04A3A3A1-0D36-4D8C-8130-C42EA35D930A}" srcOrd="0" destOrd="0" parTransId="{CE7EEC83-9C71-4975-8D14-AE029A61F97F}" sibTransId="{5500BCF9-579C-4661-9FAF-D88DC1BDD118}"/>
    <dgm:cxn modelId="{EF467B23-EF29-4EAF-B420-AE5E6CCF96A3}" type="presOf" srcId="{04A3A3A1-0D36-4D8C-8130-C42EA35D930A}" destId="{EEA5C9F7-276F-4BA5-BBC1-5EC589EC37CC}" srcOrd="0" destOrd="0" presId="urn:microsoft.com/office/officeart/2005/8/layout/vList2"/>
    <dgm:cxn modelId="{F3E94F32-0EBF-4562-BF28-8A884B5375D1}" type="presOf" srcId="{1B46E9C6-B5EC-4509-B31B-D4CABEBF4B98}" destId="{4376E837-2362-4F3D-AE1A-AB14F88C20B0}" srcOrd="0" destOrd="0" presId="urn:microsoft.com/office/officeart/2005/8/layout/vList2"/>
    <dgm:cxn modelId="{F3C0A168-E93B-486E-8ADF-B5BC5F9EF782}" type="presOf" srcId="{B96F5A90-634D-4FA3-9C0C-BE218DAE0E07}" destId="{B86FA635-FFCD-4E1A-8765-82361A6AF55E}" srcOrd="0" destOrd="0" presId="urn:microsoft.com/office/officeart/2005/8/layout/vList2"/>
    <dgm:cxn modelId="{6AE40C57-D6BE-429F-B809-12AFF9068A29}" srcId="{1B46E9C6-B5EC-4509-B31B-D4CABEBF4B98}" destId="{F5CD46A6-5402-4274-BDD0-B6C155E17C7C}" srcOrd="1" destOrd="0" parTransId="{D21B0914-4C9E-472C-B43A-8566E1493967}" sibTransId="{29B4F6B1-B5B8-4064-941B-8841C1A02A4C}"/>
    <dgm:cxn modelId="{DDCD6B7C-6FAA-4E69-A362-471F31F8B9DC}" srcId="{04A3A3A1-0D36-4D8C-8130-C42EA35D930A}" destId="{555145BA-75DD-41AD-9821-D148FD32532B}" srcOrd="2" destOrd="0" parTransId="{13F9FFA2-B723-4551-BFE3-580A0538DF1C}" sibTransId="{C8AE0A0F-14E4-4D61-B467-74152F3D77CF}"/>
    <dgm:cxn modelId="{ABF07E88-6CF6-4C9B-8292-1DE859363F08}" srcId="{F5CD46A6-5402-4274-BDD0-B6C155E17C7C}" destId="{B96F5A90-634D-4FA3-9C0C-BE218DAE0E07}" srcOrd="0" destOrd="0" parTransId="{21DC3DB9-9CFE-413F-B365-228150DAC638}" sibTransId="{1AB4BF4E-0D2F-4DA0-A8F8-2F4DA4AE28CF}"/>
    <dgm:cxn modelId="{C042818B-C232-4BC8-99CE-F534EE062A92}" type="presOf" srcId="{B8FAA983-53CC-4B58-AC70-2ADE522F694B}" destId="{CE9545E2-800C-446B-999D-F49F0879C498}" srcOrd="0" destOrd="0" presId="urn:microsoft.com/office/officeart/2005/8/layout/vList2"/>
    <dgm:cxn modelId="{070EB3A8-9D7B-43DC-99BD-B4731D2272D2}" srcId="{04A3A3A1-0D36-4D8C-8130-C42EA35D930A}" destId="{498AC5EF-2BC3-4F82-9540-64AA39DABEBF}" srcOrd="1" destOrd="0" parTransId="{1A7D8951-A25C-4719-B730-56107E98AD72}" sibTransId="{9C0B86E1-D0AB-4785-806D-94AF3EFB03DF}"/>
    <dgm:cxn modelId="{6336FFC9-8832-4C60-B0D7-D25285E78C7D}" type="presOf" srcId="{4E917A98-C8B7-4807-A82D-8263942EEE86}" destId="{B86FA635-FFCD-4E1A-8765-82361A6AF55E}" srcOrd="0" destOrd="2" presId="urn:microsoft.com/office/officeart/2005/8/layout/vList2"/>
    <dgm:cxn modelId="{0462D6CD-3879-4C3B-AEA6-E644B41EF37D}" type="presOf" srcId="{894A2EE5-FF75-41BD-973E-7B933093A312}" destId="{B86FA635-FFCD-4E1A-8765-82361A6AF55E}" srcOrd="0" destOrd="1" presId="urn:microsoft.com/office/officeart/2005/8/layout/vList2"/>
    <dgm:cxn modelId="{8F1FD5D2-3245-4F12-A3C3-7748C1379A38}" type="presOf" srcId="{F5CD46A6-5402-4274-BDD0-B6C155E17C7C}" destId="{A63AB407-775C-4E4A-938C-7B4BB205BBF2}" srcOrd="0" destOrd="0" presId="urn:microsoft.com/office/officeart/2005/8/layout/vList2"/>
    <dgm:cxn modelId="{CE6DBBF9-1AB8-4D6E-A969-E05186DD55F0}" srcId="{F5CD46A6-5402-4274-BDD0-B6C155E17C7C}" destId="{4E917A98-C8B7-4807-A82D-8263942EEE86}" srcOrd="2" destOrd="0" parTransId="{61D01078-9050-4020-B0AB-B8EB7EB2F9CD}" sibTransId="{7CC1E997-C3FA-429F-A134-F3E8AF5286E0}"/>
    <dgm:cxn modelId="{D1694204-E881-4AB0-A9D4-C3D8EE1A9B0B}" type="presParOf" srcId="{4376E837-2362-4F3D-AE1A-AB14F88C20B0}" destId="{EEA5C9F7-276F-4BA5-BBC1-5EC589EC37CC}" srcOrd="0" destOrd="0" presId="urn:microsoft.com/office/officeart/2005/8/layout/vList2"/>
    <dgm:cxn modelId="{A5695B8A-A532-4696-9673-F5E3C073AAC7}" type="presParOf" srcId="{4376E837-2362-4F3D-AE1A-AB14F88C20B0}" destId="{CE9545E2-800C-446B-999D-F49F0879C498}" srcOrd="1" destOrd="0" presId="urn:microsoft.com/office/officeart/2005/8/layout/vList2"/>
    <dgm:cxn modelId="{D539D480-4BD6-4C37-B9AE-C1D2B5AF611B}" type="presParOf" srcId="{4376E837-2362-4F3D-AE1A-AB14F88C20B0}" destId="{A63AB407-775C-4E4A-938C-7B4BB205BBF2}" srcOrd="2" destOrd="0" presId="urn:microsoft.com/office/officeart/2005/8/layout/vList2"/>
    <dgm:cxn modelId="{216989D2-7097-4BDE-A107-B113AB3F2209}" type="presParOf" srcId="{4376E837-2362-4F3D-AE1A-AB14F88C20B0}" destId="{B86FA635-FFCD-4E1A-8765-82361A6AF55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7A9BB-1728-4DD0-9354-6FD4AEB4645E}">
      <dsp:nvSpPr>
        <dsp:cNvPr id="0" name=""/>
        <dsp:cNvSpPr/>
      </dsp:nvSpPr>
      <dsp:spPr>
        <a:xfrm>
          <a:off x="0" y="335232"/>
          <a:ext cx="5117960" cy="11747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General appearance: Pain or cachectic or obese</a:t>
          </a:r>
        </a:p>
      </dsp:txBody>
      <dsp:txXfrm>
        <a:off x="57347" y="392579"/>
        <a:ext cx="5003266" cy="1060059"/>
      </dsp:txXfrm>
    </dsp:sp>
    <dsp:sp modelId="{56AD9CDD-3771-4015-A4B4-98CE2CD7EA4F}">
      <dsp:nvSpPr>
        <dsp:cNvPr id="0" name=""/>
        <dsp:cNvSpPr/>
      </dsp:nvSpPr>
      <dsp:spPr>
        <a:xfrm>
          <a:off x="0" y="1570465"/>
          <a:ext cx="5117960" cy="11747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Hands: Clubbing, koilonychia(spoon shaped nails) and signs of liver disease, including leukonychia and palmar erythema.</a:t>
          </a:r>
        </a:p>
      </dsp:txBody>
      <dsp:txXfrm>
        <a:off x="57347" y="1627812"/>
        <a:ext cx="5003266" cy="1060059"/>
      </dsp:txXfrm>
    </dsp:sp>
    <dsp:sp modelId="{B8E227B2-3049-46A0-9E9A-1B4ACE7E220C}">
      <dsp:nvSpPr>
        <dsp:cNvPr id="0" name=""/>
        <dsp:cNvSpPr/>
      </dsp:nvSpPr>
      <dsp:spPr>
        <a:xfrm>
          <a:off x="0" y="2805698"/>
          <a:ext cx="5117960" cy="11747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Mouth and throat: aphthous ulcers, which are common in gluten enteropathy and inflammatory bowel disease</a:t>
          </a:r>
        </a:p>
      </dsp:txBody>
      <dsp:txXfrm>
        <a:off x="57347" y="2863045"/>
        <a:ext cx="5003266" cy="106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5C9F7-276F-4BA5-BBC1-5EC589EC37CC}">
      <dsp:nvSpPr>
        <dsp:cNvPr id="0" name=""/>
        <dsp:cNvSpPr/>
      </dsp:nvSpPr>
      <dsp:spPr>
        <a:xfrm>
          <a:off x="0" y="188777"/>
          <a:ext cx="484090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Endocrine – due to excess estrogens</a:t>
          </a:r>
          <a:endParaRPr lang="en-US" sz="2400" kern="1200"/>
        </a:p>
      </dsp:txBody>
      <dsp:txXfrm>
        <a:off x="28100" y="216877"/>
        <a:ext cx="4784700" cy="519439"/>
      </dsp:txXfrm>
    </dsp:sp>
    <dsp:sp modelId="{CE9545E2-800C-446B-999D-F49F0879C498}">
      <dsp:nvSpPr>
        <dsp:cNvPr id="0" name=""/>
        <dsp:cNvSpPr/>
      </dsp:nvSpPr>
      <dsp:spPr>
        <a:xfrm>
          <a:off x="0" y="764417"/>
          <a:ext cx="48409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Gynecomastia</a:t>
          </a:r>
        </a:p>
        <a:p>
          <a:pPr marL="171450" lvl="1" indent="-171450" algn="l" defTabSz="844550">
            <a:lnSpc>
              <a:spcPct val="90000"/>
            </a:lnSpc>
            <a:spcBef>
              <a:spcPct val="0"/>
            </a:spcBef>
            <a:spcAft>
              <a:spcPct val="20000"/>
            </a:spcAft>
            <a:buChar char="•"/>
          </a:pPr>
          <a:r>
            <a:rPr lang="en-US" sz="1900" kern="1200"/>
            <a:t>Testicular atrophy</a:t>
          </a:r>
        </a:p>
        <a:p>
          <a:pPr marL="171450" lvl="1" indent="-171450" algn="l" defTabSz="844550">
            <a:lnSpc>
              <a:spcPct val="90000"/>
            </a:lnSpc>
            <a:spcBef>
              <a:spcPct val="0"/>
            </a:spcBef>
            <a:spcAft>
              <a:spcPct val="20000"/>
            </a:spcAft>
            <a:buChar char="•"/>
          </a:pPr>
          <a:r>
            <a:rPr lang="en-US" sz="1900" kern="1200"/>
            <a:t>Loss of axillary and pubic hair</a:t>
          </a:r>
        </a:p>
      </dsp:txBody>
      <dsp:txXfrm>
        <a:off x="0" y="764417"/>
        <a:ext cx="4840900" cy="993600"/>
      </dsp:txXfrm>
    </dsp:sp>
    <dsp:sp modelId="{A63AB407-775C-4E4A-938C-7B4BB205BBF2}">
      <dsp:nvSpPr>
        <dsp:cNvPr id="0" name=""/>
        <dsp:cNvSpPr/>
      </dsp:nvSpPr>
      <dsp:spPr>
        <a:xfrm>
          <a:off x="0" y="1758018"/>
          <a:ext cx="4840900" cy="575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Other</a:t>
          </a:r>
          <a:endParaRPr lang="en-US" sz="2400" kern="1200"/>
        </a:p>
      </dsp:txBody>
      <dsp:txXfrm>
        <a:off x="28100" y="1786118"/>
        <a:ext cx="4784700" cy="519439"/>
      </dsp:txXfrm>
    </dsp:sp>
    <dsp:sp modelId="{B86FA635-FFCD-4E1A-8765-82361A6AF55E}">
      <dsp:nvSpPr>
        <dsp:cNvPr id="0" name=""/>
        <dsp:cNvSpPr/>
      </dsp:nvSpPr>
      <dsp:spPr>
        <a:xfrm>
          <a:off x="0" y="2333657"/>
          <a:ext cx="48409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Parotid swelling – particularly in alcohol-related liver disease</a:t>
          </a:r>
        </a:p>
        <a:p>
          <a:pPr marL="171450" lvl="1" indent="-171450" algn="l" defTabSz="844550">
            <a:lnSpc>
              <a:spcPct val="90000"/>
            </a:lnSpc>
            <a:spcBef>
              <a:spcPct val="0"/>
            </a:spcBef>
            <a:spcAft>
              <a:spcPct val="20000"/>
            </a:spcAft>
            <a:buChar char="•"/>
          </a:pPr>
          <a:r>
            <a:rPr lang="en-US" sz="1900" kern="1200"/>
            <a:t>Hepatic fetor – characteristic sweet-smelling breath</a:t>
          </a:r>
        </a:p>
        <a:p>
          <a:pPr marL="171450" lvl="1" indent="-171450" algn="l" defTabSz="844550">
            <a:lnSpc>
              <a:spcPct val="90000"/>
            </a:lnSpc>
            <a:spcBef>
              <a:spcPct val="0"/>
            </a:spcBef>
            <a:spcAft>
              <a:spcPct val="20000"/>
            </a:spcAft>
            <a:buChar char="•"/>
          </a:pPr>
          <a:r>
            <a:rPr lang="en-US" sz="1900" kern="1200"/>
            <a:t>Hepatic flap – a sign of encephalopathy and advanced disease (asterixis)</a:t>
          </a:r>
        </a:p>
      </dsp:txBody>
      <dsp:txXfrm>
        <a:off x="0" y="2333657"/>
        <a:ext cx="4840900" cy="1788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4691-E82C-4009-B7E5-EFAADACC0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A9881-4739-4D32-B0B0-6177442FE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2387D-D1A3-4DAA-813D-2CAD319119C0}"/>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34A0EC78-7470-43BE-9F49-567233EE5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8FB6D-9AC0-42E1-A8AF-1E2EF19625FB}"/>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148069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C578-E7CB-4D67-9566-43F12DB17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39B6CF-44FC-41B8-87C3-7292099E5A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66400-8ABF-47BF-942C-99357C3CAE77}"/>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F0E40A13-E04B-40FA-9E73-F4EFB42CE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5C7F6-A585-4CE2-B1FD-C546A041AC31}"/>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381344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EFE9F-C3AF-483A-922C-3A6702780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F3AC5-B4A0-47A1-B81E-5C545C7DD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5DBE3-E008-40D2-8FD0-C7F8127B0266}"/>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850FC3DE-7DA8-4A39-8E58-E8B3A3AAA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485E5-249D-4775-9599-380B7D7A302E}"/>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274971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1D8C-6E3A-452B-B568-3EF94E5EE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A17D8-68DE-495D-8527-58AF085B82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6D03E-B0B3-4798-A0F4-BACC8EED3553}"/>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318494E8-69D4-45ED-B10B-F29191C6D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C13E9-29E6-48FF-B5DF-88D78B4BBAE0}"/>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320493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0FE6-B81D-489D-BE5D-A1AB3ABB4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841477-FCAA-412B-8756-D7636E61F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64AB8F-B36A-4244-9F6A-C3C1F998B10F}"/>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2ED14552-B204-42C2-BF24-883FBCDE0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64312-0961-4A22-8ED3-EFCEB1F020F8}"/>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101643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3191-756F-4242-9B50-417CE3D93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2485D-4DFE-4D4E-BCE4-58F91DA76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9F142B-6815-4C86-B60A-3A8B1ECEFE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0934B-DEE8-4BBC-8396-71E791B0B781}"/>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6" name="Footer Placeholder 5">
            <a:extLst>
              <a:ext uri="{FF2B5EF4-FFF2-40B4-BE49-F238E27FC236}">
                <a16:creationId xmlns:a16="http://schemas.microsoft.com/office/drawing/2014/main" id="{D8134444-023B-412C-9957-8C8A9C857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5289B-F80B-4716-8D09-67BF3D478309}"/>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131655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5D00-F99F-40D6-9226-28E3BC64E5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27DFE-65FC-42AF-B12B-17567A3D8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AED9C-B98B-48E2-87F6-667E92EFE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FCD406-6D2E-4B01-8AB8-2D9C81AC5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22395-1CEA-45E4-BA89-A8484C1E91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B4D3E-E019-42CC-B7B0-A8263ECE6B58}"/>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8" name="Footer Placeholder 7">
            <a:extLst>
              <a:ext uri="{FF2B5EF4-FFF2-40B4-BE49-F238E27FC236}">
                <a16:creationId xmlns:a16="http://schemas.microsoft.com/office/drawing/2014/main" id="{61D0251A-50DF-45A0-9C90-E2CE5F46B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8DABE3-583F-4178-AF9B-D06852C0FD31}"/>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372813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FE9C-F086-46B9-AF28-C0B0E9144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70088-066A-4A86-A4F8-086A3FF22100}"/>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4" name="Footer Placeholder 3">
            <a:extLst>
              <a:ext uri="{FF2B5EF4-FFF2-40B4-BE49-F238E27FC236}">
                <a16:creationId xmlns:a16="http://schemas.microsoft.com/office/drawing/2014/main" id="{89A6FC28-9C0B-49EE-A84D-833FA27EA3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20A85A-41D8-47AA-85DD-B8CBC2108F4D}"/>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385905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893CF-54AD-4DA6-99E4-67998D778448}"/>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3" name="Footer Placeholder 2">
            <a:extLst>
              <a:ext uri="{FF2B5EF4-FFF2-40B4-BE49-F238E27FC236}">
                <a16:creationId xmlns:a16="http://schemas.microsoft.com/office/drawing/2014/main" id="{E608B836-4804-49EE-A788-47833FF19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22DC2-2784-4F3C-BF88-B95569AD7A83}"/>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372133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729F-050B-450C-A150-85025BF17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15E172-CD77-4488-BD1D-6FFF76D59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E6129D-2830-469E-8162-74E075404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9B4A-F3DE-457D-A655-E4FF197B9D78}"/>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6" name="Footer Placeholder 5">
            <a:extLst>
              <a:ext uri="{FF2B5EF4-FFF2-40B4-BE49-F238E27FC236}">
                <a16:creationId xmlns:a16="http://schemas.microsoft.com/office/drawing/2014/main" id="{5BF3AF83-591A-4CF6-9EA2-DCAB2D2C6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74838-7902-460E-9100-FA2711FE9FF4}"/>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157044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5758-584F-498C-865B-F4894EF95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B3022-71FA-481B-8809-5523258B7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75F9F-F0F2-46A0-B10F-360B18543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297A8-72C9-4020-8E58-F8B01C76602D}"/>
              </a:ext>
            </a:extLst>
          </p:cNvPr>
          <p:cNvSpPr>
            <a:spLocks noGrp="1"/>
          </p:cNvSpPr>
          <p:nvPr>
            <p:ph type="dt" sz="half" idx="10"/>
          </p:nvPr>
        </p:nvSpPr>
        <p:spPr/>
        <p:txBody>
          <a:bodyPr/>
          <a:lstStyle/>
          <a:p>
            <a:fld id="{5361496A-EA58-4CDD-AB1A-FBD194A01702}" type="datetimeFigureOut">
              <a:rPr lang="en-US" smtClean="0"/>
              <a:t>8/3/2021</a:t>
            </a:fld>
            <a:endParaRPr lang="en-US"/>
          </a:p>
        </p:txBody>
      </p:sp>
      <p:sp>
        <p:nvSpPr>
          <p:cNvPr id="6" name="Footer Placeholder 5">
            <a:extLst>
              <a:ext uri="{FF2B5EF4-FFF2-40B4-BE49-F238E27FC236}">
                <a16:creationId xmlns:a16="http://schemas.microsoft.com/office/drawing/2014/main" id="{995771DE-BD2F-4C5C-AC86-E672C7387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3A29C-19F9-471C-BED1-3D36F9EE9E62}"/>
              </a:ext>
            </a:extLst>
          </p:cNvPr>
          <p:cNvSpPr>
            <a:spLocks noGrp="1"/>
          </p:cNvSpPr>
          <p:nvPr>
            <p:ph type="sldNum" sz="quarter" idx="12"/>
          </p:nvPr>
        </p:nvSpPr>
        <p:spPr/>
        <p:txBody>
          <a:bodyPr/>
          <a:lstStyle/>
          <a:p>
            <a:fld id="{48B67226-05BB-42AB-8756-E187A2B403E2}" type="slidenum">
              <a:rPr lang="en-US" smtClean="0"/>
              <a:t>‹#›</a:t>
            </a:fld>
            <a:endParaRPr lang="en-US"/>
          </a:p>
        </p:txBody>
      </p:sp>
    </p:spTree>
    <p:extLst>
      <p:ext uri="{BB962C8B-B14F-4D97-AF65-F5344CB8AC3E}">
        <p14:creationId xmlns:p14="http://schemas.microsoft.com/office/powerpoint/2010/main" val="47378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35E4A-1E8F-4E31-A200-8B2B6FD6A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C35E86-9173-4AAF-B5C8-90D2C2B44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8ABC5-5FB6-43CD-896A-C807B0D01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1496A-EA58-4CDD-AB1A-FBD194A01702}" type="datetimeFigureOut">
              <a:rPr lang="en-US" smtClean="0"/>
              <a:t>8/3/2021</a:t>
            </a:fld>
            <a:endParaRPr lang="en-US"/>
          </a:p>
        </p:txBody>
      </p:sp>
      <p:sp>
        <p:nvSpPr>
          <p:cNvPr id="5" name="Footer Placeholder 4">
            <a:extLst>
              <a:ext uri="{FF2B5EF4-FFF2-40B4-BE49-F238E27FC236}">
                <a16:creationId xmlns:a16="http://schemas.microsoft.com/office/drawing/2014/main" id="{E9917405-855B-4F40-B71D-9517D4167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1C9EC8-F032-4611-99E6-2499EE301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67226-05BB-42AB-8756-E187A2B403E2}" type="slidenum">
              <a:rPr lang="en-US" smtClean="0"/>
              <a:t>‹#›</a:t>
            </a:fld>
            <a:endParaRPr lang="en-US"/>
          </a:p>
        </p:txBody>
      </p:sp>
    </p:spTree>
    <p:extLst>
      <p:ext uri="{BB962C8B-B14F-4D97-AF65-F5344CB8AC3E}">
        <p14:creationId xmlns:p14="http://schemas.microsoft.com/office/powerpoint/2010/main" val="195432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k desk with doctor items">
            <a:extLst>
              <a:ext uri="{FF2B5EF4-FFF2-40B4-BE49-F238E27FC236}">
                <a16:creationId xmlns:a16="http://schemas.microsoft.com/office/drawing/2014/main" id="{ACC9661D-691A-4733-82E0-F9D17EEF98BB}"/>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13A151-FA13-4AC7-9B4C-0CA13797E92D}"/>
              </a:ext>
            </a:extLst>
          </p:cNvPr>
          <p:cNvSpPr>
            <a:spLocks noGrp="1"/>
          </p:cNvSpPr>
          <p:nvPr>
            <p:ph type="ctrTitle"/>
          </p:nvPr>
        </p:nvSpPr>
        <p:spPr>
          <a:xfrm>
            <a:off x="477981" y="1122363"/>
            <a:ext cx="4023360" cy="3204134"/>
          </a:xfrm>
        </p:spPr>
        <p:txBody>
          <a:bodyPr anchor="b">
            <a:normAutofit/>
          </a:bodyPr>
          <a:lstStyle/>
          <a:p>
            <a:pPr algn="l"/>
            <a:r>
              <a:rPr lang="en-US" sz="4800" b="1" dirty="0"/>
              <a:t>Abdominal Examination</a:t>
            </a:r>
          </a:p>
        </p:txBody>
      </p:sp>
      <p:sp>
        <p:nvSpPr>
          <p:cNvPr id="3" name="Subtitle 2">
            <a:extLst>
              <a:ext uri="{FF2B5EF4-FFF2-40B4-BE49-F238E27FC236}">
                <a16:creationId xmlns:a16="http://schemas.microsoft.com/office/drawing/2014/main" id="{966E156B-C6C2-4DC8-BC52-DEBBEB44ABF2}"/>
              </a:ext>
            </a:extLst>
          </p:cNvPr>
          <p:cNvSpPr>
            <a:spLocks noGrp="1"/>
          </p:cNvSpPr>
          <p:nvPr>
            <p:ph type="subTitle" idx="1"/>
          </p:nvPr>
        </p:nvSpPr>
        <p:spPr>
          <a:xfrm>
            <a:off x="477980" y="4872922"/>
            <a:ext cx="4023359" cy="1208141"/>
          </a:xfrm>
        </p:spPr>
        <p:txBody>
          <a:bodyPr>
            <a:normAutofit/>
          </a:bodyPr>
          <a:lstStyle/>
          <a:p>
            <a:pPr algn="l"/>
            <a:r>
              <a:rPr lang="en-US" sz="2000" b="1" dirty="0"/>
              <a:t>Dr. Ali </a:t>
            </a:r>
            <a:r>
              <a:rPr lang="en-US" sz="2000" b="1" dirty="0" err="1"/>
              <a:t>Jad</a:t>
            </a:r>
            <a:r>
              <a:rPr lang="en-US" sz="2000" b="1" dirty="0"/>
              <a:t> </a:t>
            </a:r>
            <a:r>
              <a:rPr lang="en-US" sz="2000" b="1" dirty="0" err="1"/>
              <a:t>Abdelwahab</a:t>
            </a:r>
            <a:endParaRPr lang="en-US" sz="2000" b="1" dirty="0"/>
          </a:p>
          <a:p>
            <a:pPr algn="l"/>
            <a:r>
              <a:rPr lang="en-US" sz="2000" b="1" dirty="0"/>
              <a:t>Introductory Course 2020/ 2021</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0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9406E-1BD6-486A-A701-B99575CDF369}"/>
              </a:ext>
            </a:extLst>
          </p:cNvPr>
          <p:cNvSpPr>
            <a:spLocks noGrp="1"/>
          </p:cNvSpPr>
          <p:nvPr>
            <p:ph type="title"/>
          </p:nvPr>
        </p:nvSpPr>
        <p:spPr>
          <a:xfrm>
            <a:off x="1075767" y="1188637"/>
            <a:ext cx="2988234" cy="4480726"/>
          </a:xfrm>
        </p:spPr>
        <p:txBody>
          <a:bodyPr>
            <a:normAutofit/>
          </a:bodyPr>
          <a:lstStyle/>
          <a:p>
            <a:pPr algn="r"/>
            <a:r>
              <a:rPr lang="en-US" sz="5100" b="1"/>
              <a:t>Inspection</a:t>
            </a:r>
            <a:endParaRPr lang="en-US" sz="5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DF08F5-A3F3-4019-BC83-77A46426C1CC}"/>
              </a:ext>
            </a:extLst>
          </p:cNvPr>
          <p:cNvSpPr>
            <a:spLocks noGrp="1"/>
          </p:cNvSpPr>
          <p:nvPr>
            <p:ph idx="1"/>
          </p:nvPr>
        </p:nvSpPr>
        <p:spPr>
          <a:xfrm>
            <a:off x="5255260" y="1648870"/>
            <a:ext cx="4702848" cy="3560260"/>
          </a:xfrm>
        </p:spPr>
        <p:txBody>
          <a:bodyPr anchor="ctr">
            <a:normAutofit/>
          </a:bodyPr>
          <a:lstStyle/>
          <a:p>
            <a:pPr marL="0" indent="0">
              <a:buNone/>
            </a:pPr>
            <a:r>
              <a:rPr lang="en-US" sz="2000"/>
              <a:t>Start inspection from the foot of the bed</a:t>
            </a:r>
          </a:p>
          <a:p>
            <a:pPr marL="0" indent="0">
              <a:buNone/>
            </a:pPr>
            <a:r>
              <a:rPr lang="en-US" sz="2000"/>
              <a:t>Obvious abdominal findings</a:t>
            </a:r>
          </a:p>
          <a:p>
            <a:r>
              <a:rPr lang="en-US" sz="2000"/>
              <a:t>Abdominal symmetry</a:t>
            </a:r>
          </a:p>
          <a:p>
            <a:r>
              <a:rPr lang="en-US" sz="2000"/>
              <a:t>Shape of abdomen: flat, distended</a:t>
            </a:r>
          </a:p>
          <a:p>
            <a:r>
              <a:rPr lang="en-US" sz="2000"/>
              <a:t>Umbilicus</a:t>
            </a:r>
          </a:p>
          <a:p>
            <a:r>
              <a:rPr lang="en-US" sz="2000"/>
              <a:t>Stoma bags</a:t>
            </a:r>
          </a:p>
          <a:p>
            <a:r>
              <a:rPr lang="en-US" sz="2000"/>
              <a:t>Drains –wound drains, abdominal drains</a:t>
            </a:r>
          </a:p>
        </p:txBody>
      </p:sp>
    </p:spTree>
    <p:extLst>
      <p:ext uri="{BB962C8B-B14F-4D97-AF65-F5344CB8AC3E}">
        <p14:creationId xmlns:p14="http://schemas.microsoft.com/office/powerpoint/2010/main" val="195171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D511C-EB41-41EC-BDF8-78C383CF43FA}"/>
              </a:ext>
            </a:extLst>
          </p:cNvPr>
          <p:cNvSpPr>
            <a:spLocks noGrp="1"/>
          </p:cNvSpPr>
          <p:nvPr>
            <p:ph type="title"/>
          </p:nvPr>
        </p:nvSpPr>
        <p:spPr>
          <a:xfrm>
            <a:off x="1075767" y="1188637"/>
            <a:ext cx="2988234" cy="4480726"/>
          </a:xfrm>
        </p:spPr>
        <p:txBody>
          <a:bodyPr>
            <a:normAutofit/>
          </a:bodyPr>
          <a:lstStyle/>
          <a:p>
            <a:pPr algn="r"/>
            <a:r>
              <a:rPr lang="en-US" sz="5100" b="1"/>
              <a:t>Inspection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ACA05-79D3-40FB-9DE3-4B13C3F3332A}"/>
              </a:ext>
            </a:extLst>
          </p:cNvPr>
          <p:cNvSpPr>
            <a:spLocks noGrp="1"/>
          </p:cNvSpPr>
          <p:nvPr>
            <p:ph idx="1"/>
          </p:nvPr>
        </p:nvSpPr>
        <p:spPr>
          <a:xfrm>
            <a:off x="5255260" y="1648870"/>
            <a:ext cx="4702848" cy="3560260"/>
          </a:xfrm>
        </p:spPr>
        <p:txBody>
          <a:bodyPr anchor="ctr">
            <a:normAutofit/>
          </a:bodyPr>
          <a:lstStyle/>
          <a:p>
            <a:r>
              <a:rPr lang="en-US" sz="1700"/>
              <a:t>Stand to the right side of the patient</a:t>
            </a:r>
          </a:p>
          <a:p>
            <a:r>
              <a:rPr lang="en-US" sz="1700"/>
              <a:t>Movement of abdominal wall with respiration</a:t>
            </a:r>
          </a:p>
          <a:p>
            <a:r>
              <a:rPr lang="en-US" sz="1700"/>
              <a:t>Visible peristalsis,</a:t>
            </a:r>
          </a:p>
          <a:p>
            <a:r>
              <a:rPr lang="en-US" sz="1700"/>
              <a:t>Visible pulsation</a:t>
            </a:r>
          </a:p>
          <a:p>
            <a:r>
              <a:rPr lang="en-US" sz="1700"/>
              <a:t>Dilated vein, discoloration, pigmentation</a:t>
            </a:r>
          </a:p>
          <a:p>
            <a:r>
              <a:rPr lang="en-US" sz="1700"/>
              <a:t>Presence of scar : site , shape: neat, ugly, wide, bulge</a:t>
            </a:r>
          </a:p>
          <a:p>
            <a:r>
              <a:rPr lang="en-US" sz="1700"/>
              <a:t>Examine for divaricated recti</a:t>
            </a:r>
          </a:p>
          <a:p>
            <a:r>
              <a:rPr lang="en-US" sz="1700"/>
              <a:t>Ask patient raises the head off the bed or coughs.</a:t>
            </a:r>
          </a:p>
          <a:p>
            <a:endParaRPr lang="en-US" sz="1700"/>
          </a:p>
        </p:txBody>
      </p:sp>
    </p:spTree>
    <p:extLst>
      <p:ext uri="{BB962C8B-B14F-4D97-AF65-F5344CB8AC3E}">
        <p14:creationId xmlns:p14="http://schemas.microsoft.com/office/powerpoint/2010/main" val="243174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FCC6-08B2-4D72-8F52-842F06407D6B}"/>
              </a:ext>
            </a:extLst>
          </p:cNvPr>
          <p:cNvSpPr>
            <a:spLocks noGrp="1"/>
          </p:cNvSpPr>
          <p:nvPr>
            <p:ph type="title"/>
          </p:nvPr>
        </p:nvSpPr>
        <p:spPr/>
        <p:txBody>
          <a:bodyPr/>
          <a:lstStyle/>
          <a:p>
            <a:r>
              <a:rPr lang="en-US" dirty="0"/>
              <a:t>Abdominal scars and stomas</a:t>
            </a:r>
          </a:p>
        </p:txBody>
      </p:sp>
      <p:pic>
        <p:nvPicPr>
          <p:cNvPr id="5" name="Content Placeholder 4">
            <a:extLst>
              <a:ext uri="{FF2B5EF4-FFF2-40B4-BE49-F238E27FC236}">
                <a16:creationId xmlns:a16="http://schemas.microsoft.com/office/drawing/2014/main" id="{C8F59DC1-BF01-4A69-8E2F-B8B240BBA33D}"/>
              </a:ext>
            </a:extLst>
          </p:cNvPr>
          <p:cNvPicPr>
            <a:picLocks noGrp="1" noChangeAspect="1"/>
          </p:cNvPicPr>
          <p:nvPr>
            <p:ph idx="1"/>
          </p:nvPr>
        </p:nvPicPr>
        <p:blipFill>
          <a:blip r:embed="rId2"/>
          <a:stretch>
            <a:fillRect/>
          </a:stretch>
        </p:blipFill>
        <p:spPr>
          <a:xfrm>
            <a:off x="1751356" y="1977573"/>
            <a:ext cx="2638425" cy="3019425"/>
          </a:xfrm>
        </p:spPr>
      </p:pic>
      <p:pic>
        <p:nvPicPr>
          <p:cNvPr id="7" name="Picture 6">
            <a:extLst>
              <a:ext uri="{FF2B5EF4-FFF2-40B4-BE49-F238E27FC236}">
                <a16:creationId xmlns:a16="http://schemas.microsoft.com/office/drawing/2014/main" id="{D200400A-8EB8-444F-9037-6546F96737DD}"/>
              </a:ext>
            </a:extLst>
          </p:cNvPr>
          <p:cNvPicPr>
            <a:picLocks noChangeAspect="1"/>
          </p:cNvPicPr>
          <p:nvPr/>
        </p:nvPicPr>
        <p:blipFill>
          <a:blip r:embed="rId3"/>
          <a:stretch>
            <a:fillRect/>
          </a:stretch>
        </p:blipFill>
        <p:spPr>
          <a:xfrm>
            <a:off x="5762003" y="1616759"/>
            <a:ext cx="4219575" cy="3667125"/>
          </a:xfrm>
          <a:prstGeom prst="rect">
            <a:avLst/>
          </a:prstGeom>
        </p:spPr>
      </p:pic>
    </p:spTree>
    <p:extLst>
      <p:ext uri="{BB962C8B-B14F-4D97-AF65-F5344CB8AC3E}">
        <p14:creationId xmlns:p14="http://schemas.microsoft.com/office/powerpoint/2010/main" val="364568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B0BE-600B-4DAE-8C84-E7E33BF62535}"/>
              </a:ext>
            </a:extLst>
          </p:cNvPr>
          <p:cNvSpPr>
            <a:spLocks noGrp="1"/>
          </p:cNvSpPr>
          <p:nvPr>
            <p:ph type="title"/>
          </p:nvPr>
        </p:nvSpPr>
        <p:spPr/>
        <p:txBody>
          <a:bodyPr/>
          <a:lstStyle/>
          <a:p>
            <a:r>
              <a:rPr lang="en-US" dirty="0"/>
              <a:t>Bruising</a:t>
            </a:r>
          </a:p>
        </p:txBody>
      </p:sp>
      <p:pic>
        <p:nvPicPr>
          <p:cNvPr id="5" name="Content Placeholder 4">
            <a:extLst>
              <a:ext uri="{FF2B5EF4-FFF2-40B4-BE49-F238E27FC236}">
                <a16:creationId xmlns:a16="http://schemas.microsoft.com/office/drawing/2014/main" id="{161831D3-F0F1-4015-B5E8-1D5B1DA4F585}"/>
              </a:ext>
            </a:extLst>
          </p:cNvPr>
          <p:cNvPicPr>
            <a:picLocks noGrp="1" noChangeAspect="1"/>
          </p:cNvPicPr>
          <p:nvPr>
            <p:ph idx="1"/>
          </p:nvPr>
        </p:nvPicPr>
        <p:blipFill>
          <a:blip r:embed="rId2"/>
          <a:stretch>
            <a:fillRect/>
          </a:stretch>
        </p:blipFill>
        <p:spPr>
          <a:xfrm>
            <a:off x="1551160" y="1909943"/>
            <a:ext cx="9089679" cy="4182701"/>
          </a:xfrm>
        </p:spPr>
      </p:pic>
    </p:spTree>
    <p:extLst>
      <p:ext uri="{BB962C8B-B14F-4D97-AF65-F5344CB8AC3E}">
        <p14:creationId xmlns:p14="http://schemas.microsoft.com/office/powerpoint/2010/main" val="195753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88879-4CC2-4977-A32D-08645B0739CF}"/>
              </a:ext>
            </a:extLst>
          </p:cNvPr>
          <p:cNvSpPr>
            <a:spLocks noGrp="1"/>
          </p:cNvSpPr>
          <p:nvPr>
            <p:ph type="title"/>
          </p:nvPr>
        </p:nvSpPr>
        <p:spPr>
          <a:xfrm>
            <a:off x="1075767" y="1188637"/>
            <a:ext cx="2988234" cy="4480726"/>
          </a:xfrm>
        </p:spPr>
        <p:txBody>
          <a:bodyPr>
            <a:normAutofit/>
          </a:bodyPr>
          <a:lstStyle/>
          <a:p>
            <a:pPr algn="r"/>
            <a:r>
              <a:rPr lang="en-US" sz="5600" b="1"/>
              <a:t>Palpation</a:t>
            </a:r>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7ABC0B-9026-475A-BED9-680219B6B054}"/>
              </a:ext>
            </a:extLst>
          </p:cNvPr>
          <p:cNvSpPr>
            <a:spLocks noGrp="1"/>
          </p:cNvSpPr>
          <p:nvPr>
            <p:ph idx="1"/>
          </p:nvPr>
        </p:nvSpPr>
        <p:spPr>
          <a:xfrm>
            <a:off x="5255260" y="1648870"/>
            <a:ext cx="4702848" cy="3560260"/>
          </a:xfrm>
        </p:spPr>
        <p:txBody>
          <a:bodyPr anchor="ctr">
            <a:normAutofit/>
          </a:bodyPr>
          <a:lstStyle/>
          <a:p>
            <a:r>
              <a:rPr lang="en-US" sz="2400"/>
              <a:t>Ensure that your hands are warm.</a:t>
            </a:r>
          </a:p>
          <a:p>
            <a:r>
              <a:rPr lang="en-US" sz="2400"/>
              <a:t>If the bed is low , kneel beside it.</a:t>
            </a:r>
          </a:p>
          <a:p>
            <a:r>
              <a:rPr lang="en-US" sz="2400"/>
              <a:t>Ask the patient to show you where any pain is and to report any tenderness elicited during palpation.</a:t>
            </a:r>
          </a:p>
          <a:p>
            <a:r>
              <a:rPr lang="en-US" sz="2400"/>
              <a:t>Ask the patient to place the arms by the sides to help relax the abdominal wall.</a:t>
            </a:r>
          </a:p>
        </p:txBody>
      </p:sp>
    </p:spTree>
    <p:extLst>
      <p:ext uri="{BB962C8B-B14F-4D97-AF65-F5344CB8AC3E}">
        <p14:creationId xmlns:p14="http://schemas.microsoft.com/office/powerpoint/2010/main" val="162778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69C1C-74F6-4AFF-B058-A9D5B5ADFFAB}"/>
              </a:ext>
            </a:extLst>
          </p:cNvPr>
          <p:cNvSpPr>
            <a:spLocks noGrp="1"/>
          </p:cNvSpPr>
          <p:nvPr>
            <p:ph type="title"/>
          </p:nvPr>
        </p:nvSpPr>
        <p:spPr>
          <a:xfrm>
            <a:off x="1123356" y="1188637"/>
            <a:ext cx="9984615" cy="1597228"/>
          </a:xfrm>
        </p:spPr>
        <p:txBody>
          <a:bodyPr>
            <a:normAutofit/>
          </a:bodyPr>
          <a:lstStyle/>
          <a:p>
            <a:r>
              <a:rPr lang="en-US" sz="6000" b="1"/>
              <a:t>Palpation</a:t>
            </a:r>
            <a:endParaRPr lang="en-US" sz="6000" b="1" dirty="0"/>
          </a:p>
        </p:txBody>
      </p:sp>
      <p:pic>
        <p:nvPicPr>
          <p:cNvPr id="5" name="Picture 4">
            <a:extLst>
              <a:ext uri="{FF2B5EF4-FFF2-40B4-BE49-F238E27FC236}">
                <a16:creationId xmlns:a16="http://schemas.microsoft.com/office/drawing/2014/main" id="{977D54AD-3388-4328-9C91-8FFEC13EF434}"/>
              </a:ext>
            </a:extLst>
          </p:cNvPr>
          <p:cNvPicPr>
            <a:picLocks noChangeAspect="1"/>
          </p:cNvPicPr>
          <p:nvPr/>
        </p:nvPicPr>
        <p:blipFill>
          <a:blip r:embed="rId2"/>
          <a:stretch>
            <a:fillRect/>
          </a:stretch>
        </p:blipFill>
        <p:spPr>
          <a:xfrm>
            <a:off x="1123357" y="3061349"/>
            <a:ext cx="3533985" cy="2642154"/>
          </a:xfrm>
          <a:prstGeom prst="rect">
            <a:avLst/>
          </a:prstGeom>
        </p:spPr>
      </p:pic>
      <p:sp>
        <p:nvSpPr>
          <p:cNvPr id="3" name="Content Placeholder 2">
            <a:extLst>
              <a:ext uri="{FF2B5EF4-FFF2-40B4-BE49-F238E27FC236}">
                <a16:creationId xmlns:a16="http://schemas.microsoft.com/office/drawing/2014/main" id="{38BC7F8B-8CFD-485C-8E29-5B0CCE742496}"/>
              </a:ext>
            </a:extLst>
          </p:cNvPr>
          <p:cNvSpPr>
            <a:spLocks noGrp="1"/>
          </p:cNvSpPr>
          <p:nvPr>
            <p:ph idx="1"/>
          </p:nvPr>
        </p:nvSpPr>
        <p:spPr>
          <a:xfrm>
            <a:off x="5255260" y="1491175"/>
            <a:ext cx="5813383" cy="4235301"/>
          </a:xfrm>
        </p:spPr>
        <p:txBody>
          <a:bodyPr anchor="t">
            <a:normAutofit/>
          </a:bodyPr>
          <a:lstStyle/>
          <a:p>
            <a:r>
              <a:rPr lang="en-US" sz="2000" dirty="0"/>
              <a:t>Use your right hand, keeping it flat and in contact with the abdominal wall.</a:t>
            </a:r>
          </a:p>
          <a:p>
            <a:r>
              <a:rPr lang="en-US" sz="2000" dirty="0"/>
              <a:t>Observe the patient’s face for any sign of discomfort throughout the examination.</a:t>
            </a:r>
          </a:p>
          <a:p>
            <a:r>
              <a:rPr lang="en-US" sz="2000" dirty="0"/>
              <a:t>Begin with light superficial palpation away from any site of pain.</a:t>
            </a:r>
          </a:p>
          <a:p>
            <a:r>
              <a:rPr lang="en-US" sz="2000" dirty="0"/>
              <a:t>Palpate each region in turn, looking for abdominal muscle tone, tenderness, superficial masses and palpable cough impulse</a:t>
            </a:r>
          </a:p>
          <a:p>
            <a:r>
              <a:rPr lang="en-US" sz="2000" dirty="0"/>
              <a:t> Repeat with deeper palpation</a:t>
            </a:r>
          </a:p>
          <a:p>
            <a:endParaRPr lang="en-US" sz="1400" dirty="0"/>
          </a:p>
        </p:txBody>
      </p:sp>
    </p:spTree>
    <p:extLst>
      <p:ext uri="{BB962C8B-B14F-4D97-AF65-F5344CB8AC3E}">
        <p14:creationId xmlns:p14="http://schemas.microsoft.com/office/powerpoint/2010/main" val="47650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1653A-29CB-4471-8897-62334AEADD27}"/>
              </a:ext>
            </a:extLst>
          </p:cNvPr>
          <p:cNvSpPr>
            <a:spLocks noGrp="1"/>
          </p:cNvSpPr>
          <p:nvPr>
            <p:ph type="title"/>
          </p:nvPr>
        </p:nvSpPr>
        <p:spPr>
          <a:xfrm>
            <a:off x="1075767" y="1188637"/>
            <a:ext cx="2988234" cy="4480726"/>
          </a:xfrm>
        </p:spPr>
        <p:txBody>
          <a:bodyPr>
            <a:normAutofit/>
          </a:bodyPr>
          <a:lstStyle/>
          <a:p>
            <a:pPr algn="r"/>
            <a:r>
              <a:rPr lang="en-US" sz="5600" b="1"/>
              <a:t>Palpation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8089DA-5AD6-4BF1-8400-2E2A42934C7E}"/>
              </a:ext>
            </a:extLst>
          </p:cNvPr>
          <p:cNvSpPr>
            <a:spLocks noGrp="1"/>
          </p:cNvSpPr>
          <p:nvPr>
            <p:ph idx="1"/>
          </p:nvPr>
        </p:nvSpPr>
        <p:spPr>
          <a:xfrm>
            <a:off x="5255260" y="1648870"/>
            <a:ext cx="4702848" cy="3560260"/>
          </a:xfrm>
        </p:spPr>
        <p:txBody>
          <a:bodyPr anchor="ctr">
            <a:normAutofit/>
          </a:bodyPr>
          <a:lstStyle/>
          <a:p>
            <a:r>
              <a:rPr lang="en-US" sz="1900"/>
              <a:t>Describe any mass using the basic principles: its site, size , surface, shape  and consistency, and note whether it moves on respiration. Is the mass fixed or mobile?</a:t>
            </a:r>
          </a:p>
          <a:p>
            <a:r>
              <a:rPr lang="en-US" sz="1900"/>
              <a:t>To determine if  a mass is superficial and in the abdominal wall rather than within the abdominal cavity , ask the patient to tense the abdominal muscles by lifting his head.</a:t>
            </a:r>
          </a:p>
          <a:p>
            <a:r>
              <a:rPr lang="en-US" sz="1900"/>
              <a:t>An abdominal wall mass will still be palpable , whereas an intra-abdominal mass will not.</a:t>
            </a:r>
          </a:p>
        </p:txBody>
      </p:sp>
    </p:spTree>
    <p:extLst>
      <p:ext uri="{BB962C8B-B14F-4D97-AF65-F5344CB8AC3E}">
        <p14:creationId xmlns:p14="http://schemas.microsoft.com/office/powerpoint/2010/main" val="229876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8BE18F-9773-42CD-802A-D18CAE2D7C37}"/>
              </a:ext>
            </a:extLst>
          </p:cNvPr>
          <p:cNvPicPr>
            <a:picLocks noChangeAspect="1"/>
          </p:cNvPicPr>
          <p:nvPr/>
        </p:nvPicPr>
        <p:blipFill>
          <a:blip r:embed="rId2"/>
          <a:stretch>
            <a:fillRect/>
          </a:stretch>
        </p:blipFill>
        <p:spPr>
          <a:xfrm>
            <a:off x="942536" y="0"/>
            <a:ext cx="10206166" cy="6752492"/>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25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E5018F4-5CA4-4B77-8E29-0057EE1588F5}"/>
              </a:ext>
            </a:extLst>
          </p:cNvPr>
          <p:cNvPicPr>
            <a:picLocks noGrp="1" noChangeAspect="1"/>
          </p:cNvPicPr>
          <p:nvPr>
            <p:ph idx="1"/>
          </p:nvPr>
        </p:nvPicPr>
        <p:blipFill>
          <a:blip r:embed="rId2"/>
          <a:stretch>
            <a:fillRect/>
          </a:stretch>
        </p:blipFill>
        <p:spPr>
          <a:xfrm>
            <a:off x="2428650" y="-21026"/>
            <a:ext cx="7042207" cy="6624891"/>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17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EAF36-5B5F-46C9-9443-75669FBE78FB}"/>
              </a:ext>
            </a:extLst>
          </p:cNvPr>
          <p:cNvSpPr>
            <a:spLocks noGrp="1"/>
          </p:cNvSpPr>
          <p:nvPr>
            <p:ph type="title"/>
          </p:nvPr>
        </p:nvSpPr>
        <p:spPr>
          <a:xfrm>
            <a:off x="1075767" y="1188637"/>
            <a:ext cx="2988234" cy="4480726"/>
          </a:xfrm>
        </p:spPr>
        <p:txBody>
          <a:bodyPr>
            <a:normAutofit/>
          </a:bodyPr>
          <a:lstStyle/>
          <a:p>
            <a:pPr algn="r"/>
            <a:r>
              <a:rPr lang="en-US" sz="5600" b="1" dirty="0"/>
              <a:t>Palpation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F94E18-64DD-4488-B340-ED00C0F1DD7F}"/>
              </a:ext>
            </a:extLst>
          </p:cNvPr>
          <p:cNvSpPr>
            <a:spLocks noGrp="1"/>
          </p:cNvSpPr>
          <p:nvPr>
            <p:ph idx="1"/>
          </p:nvPr>
        </p:nvSpPr>
        <p:spPr>
          <a:xfrm>
            <a:off x="5255260" y="1648870"/>
            <a:ext cx="4702848" cy="3560260"/>
          </a:xfrm>
        </p:spPr>
        <p:txBody>
          <a:bodyPr anchor="ctr">
            <a:normAutofit/>
          </a:bodyPr>
          <a:lstStyle/>
          <a:p>
            <a:r>
              <a:rPr lang="en-US" sz="2200" dirty="0"/>
              <a:t>Muscle tone : guarding and rigidity</a:t>
            </a:r>
          </a:p>
          <a:p>
            <a:r>
              <a:rPr lang="en-US" sz="2200" dirty="0"/>
              <a:t>Tenderness Discomfort during palpation may vary and be accompanied by resistance to palpation.</a:t>
            </a:r>
          </a:p>
          <a:p>
            <a:r>
              <a:rPr lang="en-US" sz="2200" dirty="0"/>
              <a:t>Organs : describe size, surface: smooth or irregular, edge: smooth or irregular ,  consistency : soft or hard, tenderness and whether it is pulsatile.</a:t>
            </a:r>
          </a:p>
        </p:txBody>
      </p:sp>
    </p:spTree>
    <p:extLst>
      <p:ext uri="{BB962C8B-B14F-4D97-AF65-F5344CB8AC3E}">
        <p14:creationId xmlns:p14="http://schemas.microsoft.com/office/powerpoint/2010/main" val="428570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5EECE4-B41D-4BF6-8526-95E3D1B1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1" y="323519"/>
            <a:ext cx="4331208" cy="6212748"/>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7C9B27-A78C-451B-9944-85401242CBE2}"/>
              </a:ext>
            </a:extLst>
          </p:cNvPr>
          <p:cNvSpPr>
            <a:spLocks noGrp="1"/>
          </p:cNvSpPr>
          <p:nvPr>
            <p:ph type="title"/>
          </p:nvPr>
        </p:nvSpPr>
        <p:spPr>
          <a:xfrm>
            <a:off x="1006900" y="1188637"/>
            <a:ext cx="3165813" cy="4480726"/>
          </a:xfrm>
        </p:spPr>
        <p:txBody>
          <a:bodyPr>
            <a:normAutofit/>
          </a:bodyPr>
          <a:lstStyle/>
          <a:p>
            <a:pPr algn="r"/>
            <a:r>
              <a:rPr lang="en-US" sz="4600" b="1" dirty="0"/>
              <a:t>General Examination</a:t>
            </a:r>
          </a:p>
        </p:txBody>
      </p:sp>
      <p:graphicFrame>
        <p:nvGraphicFramePr>
          <p:cNvPr id="5" name="Content Placeholder 2">
            <a:extLst>
              <a:ext uri="{FF2B5EF4-FFF2-40B4-BE49-F238E27FC236}">
                <a16:creationId xmlns:a16="http://schemas.microsoft.com/office/drawing/2014/main" id="{31CA9D10-E81C-4DCB-8A6C-93821C170014}"/>
              </a:ext>
            </a:extLst>
          </p:cNvPr>
          <p:cNvGraphicFramePr>
            <a:graphicFrameLocks noGrp="1"/>
          </p:cNvGraphicFramePr>
          <p:nvPr>
            <p:ph idx="1"/>
            <p:extLst>
              <p:ext uri="{D42A27DB-BD31-4B8C-83A1-F6EECF244321}">
                <p14:modId xmlns:p14="http://schemas.microsoft.com/office/powerpoint/2010/main" val="3187387813"/>
              </p:ext>
            </p:extLst>
          </p:nvPr>
        </p:nvGraphicFramePr>
        <p:xfrm>
          <a:off x="5098095" y="1266743"/>
          <a:ext cx="5117960" cy="4315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25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3440B0-4421-47F3-82BE-28F138B7DBA7}"/>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b="1" kern="1200">
                <a:solidFill>
                  <a:schemeClr val="tx1"/>
                </a:solidFill>
                <a:latin typeface="+mj-lt"/>
                <a:ea typeface="+mj-ea"/>
                <a:cs typeface="+mj-cs"/>
              </a:rPr>
              <a:t>Hepatomegaly and Splenomegaly</a:t>
            </a:r>
            <a:endParaRPr lang="en-US" sz="5200" b="1"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0C9B7F8B-440E-4C33-96D9-40886DDE104B}"/>
              </a:ext>
            </a:extLst>
          </p:cNvPr>
          <p:cNvPicPr>
            <a:picLocks noGrp="1" noChangeAspect="1"/>
          </p:cNvPicPr>
          <p:nvPr>
            <p:ph idx="1"/>
          </p:nvPr>
        </p:nvPicPr>
        <p:blipFill>
          <a:blip r:embed="rId2"/>
          <a:stretch>
            <a:fillRect/>
          </a:stretch>
        </p:blipFill>
        <p:spPr>
          <a:xfrm>
            <a:off x="776340" y="557189"/>
            <a:ext cx="10639320" cy="4629236"/>
          </a:xfrm>
          <a:prstGeom prst="rect">
            <a:avLst/>
          </a:prstGeom>
        </p:spPr>
      </p:pic>
    </p:spTree>
    <p:extLst>
      <p:ext uri="{BB962C8B-B14F-4D97-AF65-F5344CB8AC3E}">
        <p14:creationId xmlns:p14="http://schemas.microsoft.com/office/powerpoint/2010/main" val="1949424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D8E9A-1FDE-4B0B-88B3-5BF41A6D5566}"/>
              </a:ext>
            </a:extLst>
          </p:cNvPr>
          <p:cNvSpPr>
            <a:spLocks noGrp="1"/>
          </p:cNvSpPr>
          <p:nvPr>
            <p:ph type="title"/>
          </p:nvPr>
        </p:nvSpPr>
        <p:spPr>
          <a:xfrm>
            <a:off x="1123356" y="1188637"/>
            <a:ext cx="9984615" cy="1597228"/>
          </a:xfrm>
        </p:spPr>
        <p:txBody>
          <a:bodyPr>
            <a:normAutofit/>
          </a:bodyPr>
          <a:lstStyle/>
          <a:p>
            <a:r>
              <a:rPr lang="en-US" sz="6000" b="1"/>
              <a:t>Causes of Hepatomegaly</a:t>
            </a:r>
          </a:p>
        </p:txBody>
      </p:sp>
      <p:pic>
        <p:nvPicPr>
          <p:cNvPr id="5" name="Picture 4">
            <a:extLst>
              <a:ext uri="{FF2B5EF4-FFF2-40B4-BE49-F238E27FC236}">
                <a16:creationId xmlns:a16="http://schemas.microsoft.com/office/drawing/2014/main" id="{871DDF50-18C3-483C-BC54-2802A4DB974A}"/>
              </a:ext>
            </a:extLst>
          </p:cNvPr>
          <p:cNvPicPr>
            <a:picLocks noChangeAspect="1"/>
          </p:cNvPicPr>
          <p:nvPr/>
        </p:nvPicPr>
        <p:blipFill>
          <a:blip r:embed="rId2"/>
          <a:stretch>
            <a:fillRect/>
          </a:stretch>
        </p:blipFill>
        <p:spPr>
          <a:xfrm>
            <a:off x="1123357" y="3160394"/>
            <a:ext cx="3533985" cy="2444064"/>
          </a:xfrm>
          <a:prstGeom prst="rect">
            <a:avLst/>
          </a:prstGeom>
        </p:spPr>
      </p:pic>
      <p:sp>
        <p:nvSpPr>
          <p:cNvPr id="4" name="Content Placeholder 3">
            <a:extLst>
              <a:ext uri="{FF2B5EF4-FFF2-40B4-BE49-F238E27FC236}">
                <a16:creationId xmlns:a16="http://schemas.microsoft.com/office/drawing/2014/main" id="{8DC84B69-F457-47BE-A43B-85637E287043}"/>
              </a:ext>
            </a:extLst>
          </p:cNvPr>
          <p:cNvSpPr>
            <a:spLocks noGrp="1"/>
          </p:cNvSpPr>
          <p:nvPr>
            <p:ph idx="1"/>
          </p:nvPr>
        </p:nvSpPr>
        <p:spPr>
          <a:xfrm>
            <a:off x="5255260" y="2616591"/>
            <a:ext cx="5126697" cy="3109885"/>
          </a:xfrm>
        </p:spPr>
        <p:txBody>
          <a:bodyPr anchor="t">
            <a:normAutofit fontScale="92500" lnSpcReduction="10000"/>
          </a:bodyPr>
          <a:lstStyle/>
          <a:p>
            <a:pPr marL="0" indent="0">
              <a:buNone/>
            </a:pPr>
            <a:r>
              <a:rPr lang="en-US" sz="2000" dirty="0"/>
              <a:t>Chronic parenchymal liver disease</a:t>
            </a:r>
          </a:p>
          <a:p>
            <a:pPr marL="0" indent="0">
              <a:buNone/>
            </a:pPr>
            <a:r>
              <a:rPr lang="en-US" sz="2000" dirty="0"/>
              <a:t>• Alcoholic liver disease</a:t>
            </a:r>
          </a:p>
          <a:p>
            <a:pPr marL="0" indent="0">
              <a:buNone/>
            </a:pPr>
            <a:r>
              <a:rPr lang="en-US" sz="2000" dirty="0"/>
              <a:t>• Hepatic steatosis</a:t>
            </a:r>
          </a:p>
          <a:p>
            <a:pPr marL="0" indent="0">
              <a:buNone/>
            </a:pPr>
            <a:r>
              <a:rPr lang="en-US" sz="2000" dirty="0"/>
              <a:t>• Autoimmune hepatitis</a:t>
            </a:r>
          </a:p>
          <a:p>
            <a:pPr marL="0" indent="0">
              <a:buNone/>
            </a:pPr>
            <a:r>
              <a:rPr lang="en-US" sz="2000" dirty="0"/>
              <a:t>• Viral hepatitis</a:t>
            </a:r>
          </a:p>
          <a:p>
            <a:pPr marL="0" indent="0">
              <a:buNone/>
            </a:pPr>
            <a:r>
              <a:rPr lang="en-US" sz="2000" dirty="0"/>
              <a:t>• Primary biliary cirrhosis</a:t>
            </a:r>
          </a:p>
          <a:p>
            <a:pPr marL="0" indent="0">
              <a:buNone/>
            </a:pPr>
            <a:r>
              <a:rPr lang="en-US" sz="2000" dirty="0"/>
              <a:t>Malignancy</a:t>
            </a:r>
          </a:p>
          <a:p>
            <a:pPr marL="0" indent="0">
              <a:buNone/>
            </a:pPr>
            <a:r>
              <a:rPr lang="en-US" sz="2000" dirty="0"/>
              <a:t>• Primary hepatocellular cancer • Secondary metastatic cancer</a:t>
            </a:r>
          </a:p>
          <a:p>
            <a:pPr marL="0" indent="0">
              <a:buNone/>
            </a:pPr>
            <a:endParaRPr lang="en-US" sz="1400" dirty="0"/>
          </a:p>
        </p:txBody>
      </p:sp>
    </p:spTree>
    <p:extLst>
      <p:ext uri="{BB962C8B-B14F-4D97-AF65-F5344CB8AC3E}">
        <p14:creationId xmlns:p14="http://schemas.microsoft.com/office/powerpoint/2010/main" val="68404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D1BF-A51A-475B-9032-CD555C2919BD}"/>
              </a:ext>
            </a:extLst>
          </p:cNvPr>
          <p:cNvSpPr>
            <a:spLocks noGrp="1"/>
          </p:cNvSpPr>
          <p:nvPr>
            <p:ph type="title"/>
          </p:nvPr>
        </p:nvSpPr>
        <p:spPr/>
        <p:txBody>
          <a:bodyPr/>
          <a:lstStyle/>
          <a:p>
            <a:r>
              <a:rPr lang="en-US" dirty="0"/>
              <a:t>Causes of Hepatomegaly</a:t>
            </a:r>
          </a:p>
        </p:txBody>
      </p:sp>
      <p:sp>
        <p:nvSpPr>
          <p:cNvPr id="3" name="Content Placeholder 2">
            <a:extLst>
              <a:ext uri="{FF2B5EF4-FFF2-40B4-BE49-F238E27FC236}">
                <a16:creationId xmlns:a16="http://schemas.microsoft.com/office/drawing/2014/main" id="{ED6C6882-0028-4A6F-B7CF-30E3822119A1}"/>
              </a:ext>
            </a:extLst>
          </p:cNvPr>
          <p:cNvSpPr>
            <a:spLocks noGrp="1"/>
          </p:cNvSpPr>
          <p:nvPr>
            <p:ph idx="1"/>
          </p:nvPr>
        </p:nvSpPr>
        <p:spPr/>
        <p:txBody>
          <a:bodyPr>
            <a:normAutofit fontScale="85000" lnSpcReduction="20000"/>
          </a:bodyPr>
          <a:lstStyle/>
          <a:p>
            <a:pPr marL="0" indent="0">
              <a:buNone/>
            </a:pPr>
            <a:r>
              <a:rPr lang="en-US" dirty="0"/>
              <a:t>Right heart failure</a:t>
            </a:r>
          </a:p>
          <a:p>
            <a:pPr marL="0" indent="0">
              <a:buNone/>
            </a:pPr>
            <a:r>
              <a:rPr lang="en-US" dirty="0"/>
              <a:t>Hematological disorders</a:t>
            </a:r>
          </a:p>
          <a:p>
            <a:pPr marL="0" indent="0">
              <a:buNone/>
            </a:pPr>
            <a:r>
              <a:rPr lang="en-US" dirty="0"/>
              <a:t>• Lymphoma</a:t>
            </a:r>
          </a:p>
          <a:p>
            <a:pPr marL="0" indent="0">
              <a:buNone/>
            </a:pPr>
            <a:r>
              <a:rPr lang="en-US" dirty="0"/>
              <a:t>• Leukemia</a:t>
            </a:r>
          </a:p>
          <a:p>
            <a:pPr marL="0" indent="0">
              <a:buNone/>
            </a:pPr>
            <a:r>
              <a:rPr lang="en-US" dirty="0"/>
              <a:t>• Myelofibrosis</a:t>
            </a:r>
          </a:p>
          <a:p>
            <a:pPr marL="0" indent="0">
              <a:buNone/>
            </a:pPr>
            <a:r>
              <a:rPr lang="en-US" dirty="0"/>
              <a:t>• Polycythemia</a:t>
            </a:r>
          </a:p>
          <a:p>
            <a:pPr marL="0" indent="0">
              <a:buNone/>
            </a:pPr>
            <a:r>
              <a:rPr lang="en-US" dirty="0"/>
              <a:t>Rarities</a:t>
            </a:r>
          </a:p>
          <a:p>
            <a:pPr marL="0" indent="0">
              <a:buNone/>
            </a:pPr>
            <a:r>
              <a:rPr lang="en-US" dirty="0"/>
              <a:t>• Amyloidosis</a:t>
            </a:r>
          </a:p>
          <a:p>
            <a:pPr marL="0" indent="0">
              <a:buNone/>
            </a:pPr>
            <a:r>
              <a:rPr lang="en-US" dirty="0"/>
              <a:t>• Budd–Chiari syndrome</a:t>
            </a:r>
          </a:p>
          <a:p>
            <a:pPr marL="0" indent="0">
              <a:buNone/>
            </a:pPr>
            <a:r>
              <a:rPr lang="en-US" dirty="0"/>
              <a:t>• Sarcoidosis</a:t>
            </a:r>
          </a:p>
          <a:p>
            <a:pPr marL="0" indent="0">
              <a:buNone/>
            </a:pPr>
            <a:r>
              <a:rPr lang="en-US" dirty="0"/>
              <a:t>• Glycogen storage disorders</a:t>
            </a:r>
          </a:p>
        </p:txBody>
      </p:sp>
    </p:spTree>
    <p:extLst>
      <p:ext uri="{BB962C8B-B14F-4D97-AF65-F5344CB8AC3E}">
        <p14:creationId xmlns:p14="http://schemas.microsoft.com/office/powerpoint/2010/main" val="16575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6F084D8-49F4-49C8-8D10-1BA5018E32C8}"/>
              </a:ext>
            </a:extLst>
          </p:cNvPr>
          <p:cNvPicPr>
            <a:picLocks noGrp="1" noChangeAspect="1"/>
          </p:cNvPicPr>
          <p:nvPr>
            <p:ph idx="1"/>
          </p:nvPr>
        </p:nvPicPr>
        <p:blipFill>
          <a:blip r:embed="rId2"/>
          <a:stretch>
            <a:fillRect/>
          </a:stretch>
        </p:blipFill>
        <p:spPr>
          <a:xfrm>
            <a:off x="1289303" y="1119116"/>
            <a:ext cx="6913012"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B5B83-63F2-403F-A750-724DE7A7D28B}"/>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7400" b="1" kern="1200">
                <a:solidFill>
                  <a:schemeClr val="tx1"/>
                </a:solidFill>
                <a:latin typeface="+mj-lt"/>
                <a:ea typeface="+mj-ea"/>
                <a:cs typeface="+mj-cs"/>
              </a:rPr>
              <a:t>Palpation of the Spleen</a:t>
            </a:r>
          </a:p>
        </p:txBody>
      </p:sp>
    </p:spTree>
    <p:extLst>
      <p:ext uri="{BB962C8B-B14F-4D97-AF65-F5344CB8AC3E}">
        <p14:creationId xmlns:p14="http://schemas.microsoft.com/office/powerpoint/2010/main" val="425216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78581-C0A5-4CBF-B758-044B389BC66C}"/>
              </a:ext>
            </a:extLst>
          </p:cNvPr>
          <p:cNvSpPr>
            <a:spLocks noGrp="1"/>
          </p:cNvSpPr>
          <p:nvPr>
            <p:ph type="title"/>
          </p:nvPr>
        </p:nvSpPr>
        <p:spPr>
          <a:xfrm>
            <a:off x="1285240" y="1050595"/>
            <a:ext cx="8074815" cy="1618489"/>
          </a:xfrm>
        </p:spPr>
        <p:txBody>
          <a:bodyPr anchor="ctr">
            <a:normAutofit/>
          </a:bodyPr>
          <a:lstStyle/>
          <a:p>
            <a:r>
              <a:rPr lang="en-US" sz="6100" b="1"/>
              <a:t>Causes of Splenomegaly</a:t>
            </a:r>
          </a:p>
        </p:txBody>
      </p:sp>
      <p:sp>
        <p:nvSpPr>
          <p:cNvPr id="4" name="Content Placeholder 3">
            <a:extLst>
              <a:ext uri="{FF2B5EF4-FFF2-40B4-BE49-F238E27FC236}">
                <a16:creationId xmlns:a16="http://schemas.microsoft.com/office/drawing/2014/main" id="{3F0A63E0-D207-4931-8781-76B13316A72D}"/>
              </a:ext>
            </a:extLst>
          </p:cNvPr>
          <p:cNvSpPr>
            <a:spLocks noGrp="1"/>
          </p:cNvSpPr>
          <p:nvPr>
            <p:ph idx="1"/>
          </p:nvPr>
        </p:nvSpPr>
        <p:spPr>
          <a:xfrm>
            <a:off x="1285240" y="2969469"/>
            <a:ext cx="8074815" cy="2800395"/>
          </a:xfrm>
        </p:spPr>
        <p:txBody>
          <a:bodyPr anchor="t">
            <a:normAutofit/>
          </a:bodyPr>
          <a:lstStyle/>
          <a:p>
            <a:pPr marL="0" indent="0">
              <a:buNone/>
            </a:pPr>
            <a:r>
              <a:rPr lang="en-US" sz="2000"/>
              <a:t>Hematological disorders</a:t>
            </a:r>
          </a:p>
          <a:p>
            <a:pPr marL="0" indent="0">
              <a:buNone/>
            </a:pPr>
            <a:r>
              <a:rPr lang="en-US" sz="2000"/>
              <a:t>• Lymphoma and lymphatic leukemias</a:t>
            </a:r>
          </a:p>
          <a:p>
            <a:pPr marL="0" indent="0">
              <a:buNone/>
            </a:pPr>
            <a:r>
              <a:rPr lang="en-US" sz="2000"/>
              <a:t>• Myeloproliferative diseases,</a:t>
            </a:r>
          </a:p>
          <a:p>
            <a:r>
              <a:rPr lang="en-US" sz="2000"/>
              <a:t>Polycythemia rubra vera and</a:t>
            </a:r>
          </a:p>
          <a:p>
            <a:r>
              <a:rPr lang="en-US" sz="2000"/>
              <a:t>Myelofibrosis</a:t>
            </a:r>
          </a:p>
          <a:p>
            <a:pPr marL="0" indent="0">
              <a:buNone/>
            </a:pPr>
            <a:r>
              <a:rPr lang="en-US" sz="2000"/>
              <a:t>• Hemolytic anemia,</a:t>
            </a:r>
          </a:p>
          <a:p>
            <a:r>
              <a:rPr lang="en-US" sz="2000"/>
              <a:t>Congenital spherocytosis</a:t>
            </a:r>
          </a:p>
        </p:txBody>
      </p:sp>
    </p:spTree>
    <p:extLst>
      <p:ext uri="{BB962C8B-B14F-4D97-AF65-F5344CB8AC3E}">
        <p14:creationId xmlns:p14="http://schemas.microsoft.com/office/powerpoint/2010/main" val="237457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2CF0C-29DB-41A5-9304-F92DC9A40013}"/>
              </a:ext>
            </a:extLst>
          </p:cNvPr>
          <p:cNvSpPr>
            <a:spLocks noGrp="1"/>
          </p:cNvSpPr>
          <p:nvPr>
            <p:ph type="title"/>
          </p:nvPr>
        </p:nvSpPr>
        <p:spPr>
          <a:xfrm>
            <a:off x="1285240" y="1050595"/>
            <a:ext cx="8074815" cy="1618489"/>
          </a:xfrm>
        </p:spPr>
        <p:txBody>
          <a:bodyPr anchor="ctr">
            <a:normAutofit/>
          </a:bodyPr>
          <a:lstStyle/>
          <a:p>
            <a:r>
              <a:rPr lang="en-US" sz="6100" b="1"/>
              <a:t>Causes of Splenomegaly</a:t>
            </a:r>
          </a:p>
        </p:txBody>
      </p:sp>
      <p:sp>
        <p:nvSpPr>
          <p:cNvPr id="3" name="Content Placeholder 2">
            <a:extLst>
              <a:ext uri="{FF2B5EF4-FFF2-40B4-BE49-F238E27FC236}">
                <a16:creationId xmlns:a16="http://schemas.microsoft.com/office/drawing/2014/main" id="{3D45A97F-615E-40BA-8C68-AACA8AD91C4E}"/>
              </a:ext>
            </a:extLst>
          </p:cNvPr>
          <p:cNvSpPr>
            <a:spLocks noGrp="1"/>
          </p:cNvSpPr>
          <p:nvPr>
            <p:ph idx="1"/>
          </p:nvPr>
        </p:nvSpPr>
        <p:spPr>
          <a:xfrm>
            <a:off x="1285240" y="2969469"/>
            <a:ext cx="8074815" cy="2800395"/>
          </a:xfrm>
        </p:spPr>
        <p:txBody>
          <a:bodyPr anchor="t">
            <a:normAutofit/>
          </a:bodyPr>
          <a:lstStyle/>
          <a:p>
            <a:pPr marL="0" indent="0">
              <a:buNone/>
            </a:pPr>
            <a:r>
              <a:rPr lang="en-US" sz="2400"/>
              <a:t>Portal hypertension</a:t>
            </a:r>
          </a:p>
          <a:p>
            <a:pPr marL="0" indent="0">
              <a:buNone/>
            </a:pPr>
            <a:r>
              <a:rPr lang="en-US" sz="2400"/>
              <a:t>Infections</a:t>
            </a:r>
          </a:p>
          <a:p>
            <a:pPr marL="0" indent="0">
              <a:buNone/>
            </a:pPr>
            <a:r>
              <a:rPr lang="en-US" sz="2400"/>
              <a:t>• Glandular fever</a:t>
            </a:r>
          </a:p>
          <a:p>
            <a:pPr marL="0" indent="0">
              <a:buNone/>
            </a:pPr>
            <a:r>
              <a:rPr lang="en-US" sz="2400"/>
              <a:t>• Malaria, kala-azar (leishmaniasis)</a:t>
            </a:r>
          </a:p>
          <a:p>
            <a:pPr marL="0" indent="0">
              <a:buNone/>
            </a:pPr>
            <a:r>
              <a:rPr lang="en-US" sz="2400"/>
              <a:t>• Bacterial endocarditis</a:t>
            </a:r>
          </a:p>
          <a:p>
            <a:pPr marL="0" indent="0">
              <a:buNone/>
            </a:pPr>
            <a:r>
              <a:rPr lang="en-US" sz="2400"/>
              <a:t>• Brucellosis, tuberculosis,salmonellosis</a:t>
            </a:r>
          </a:p>
        </p:txBody>
      </p:sp>
    </p:spTree>
    <p:extLst>
      <p:ext uri="{BB962C8B-B14F-4D97-AF65-F5344CB8AC3E}">
        <p14:creationId xmlns:p14="http://schemas.microsoft.com/office/powerpoint/2010/main" val="200564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F15B7-7ADD-40CF-A5F7-F97CFD1CD775}"/>
              </a:ext>
            </a:extLst>
          </p:cNvPr>
          <p:cNvSpPr>
            <a:spLocks noGrp="1"/>
          </p:cNvSpPr>
          <p:nvPr>
            <p:ph type="title"/>
          </p:nvPr>
        </p:nvSpPr>
        <p:spPr>
          <a:xfrm>
            <a:off x="1285240" y="1050595"/>
            <a:ext cx="8074815" cy="1618489"/>
          </a:xfrm>
        </p:spPr>
        <p:txBody>
          <a:bodyPr anchor="ctr">
            <a:normAutofit/>
          </a:bodyPr>
          <a:lstStyle/>
          <a:p>
            <a:r>
              <a:rPr lang="en-US" sz="6100" b="1"/>
              <a:t>Causes of Splenomegaly</a:t>
            </a:r>
          </a:p>
        </p:txBody>
      </p:sp>
      <p:sp>
        <p:nvSpPr>
          <p:cNvPr id="3" name="Content Placeholder 2">
            <a:extLst>
              <a:ext uri="{FF2B5EF4-FFF2-40B4-BE49-F238E27FC236}">
                <a16:creationId xmlns:a16="http://schemas.microsoft.com/office/drawing/2014/main" id="{DDD87BC4-BB49-4CCD-84DC-B1022AFD2311}"/>
              </a:ext>
            </a:extLst>
          </p:cNvPr>
          <p:cNvSpPr>
            <a:spLocks noGrp="1"/>
          </p:cNvSpPr>
          <p:nvPr>
            <p:ph idx="1"/>
          </p:nvPr>
        </p:nvSpPr>
        <p:spPr>
          <a:xfrm>
            <a:off x="1285240" y="2969469"/>
            <a:ext cx="8074815" cy="2800395"/>
          </a:xfrm>
        </p:spPr>
        <p:txBody>
          <a:bodyPr anchor="t">
            <a:normAutofit/>
          </a:bodyPr>
          <a:lstStyle/>
          <a:p>
            <a:pPr marL="0" indent="0">
              <a:buNone/>
            </a:pPr>
            <a:r>
              <a:rPr lang="en-US" sz="2000"/>
              <a:t>Rheumatological conditions</a:t>
            </a:r>
          </a:p>
          <a:p>
            <a:pPr marL="0" indent="0">
              <a:buNone/>
            </a:pPr>
            <a:r>
              <a:rPr lang="en-US" sz="2000"/>
              <a:t>• Rheumatoid arthritis (Felty’s syndrome)</a:t>
            </a:r>
          </a:p>
          <a:p>
            <a:pPr marL="0" indent="0">
              <a:buNone/>
            </a:pPr>
            <a:r>
              <a:rPr lang="en-US" sz="2000"/>
              <a:t>• Systemic lupus erythematosus</a:t>
            </a:r>
          </a:p>
          <a:p>
            <a:pPr marL="0" indent="0">
              <a:buNone/>
            </a:pPr>
            <a:r>
              <a:rPr lang="en-US" sz="2000"/>
              <a:t>Rarities</a:t>
            </a:r>
          </a:p>
          <a:p>
            <a:pPr marL="0" indent="0">
              <a:buNone/>
            </a:pPr>
            <a:r>
              <a:rPr lang="en-US" sz="2000"/>
              <a:t>• Sarcoidosis</a:t>
            </a:r>
          </a:p>
          <a:p>
            <a:pPr marL="0" indent="0">
              <a:buNone/>
            </a:pPr>
            <a:r>
              <a:rPr lang="en-US" sz="2000"/>
              <a:t>• Amyloidosis</a:t>
            </a:r>
          </a:p>
          <a:p>
            <a:pPr marL="0" indent="0">
              <a:buNone/>
            </a:pPr>
            <a:r>
              <a:rPr lang="en-US" sz="2000"/>
              <a:t>• Glycogen storage disorders</a:t>
            </a:r>
          </a:p>
        </p:txBody>
      </p:sp>
    </p:spTree>
    <p:extLst>
      <p:ext uri="{BB962C8B-B14F-4D97-AF65-F5344CB8AC3E}">
        <p14:creationId xmlns:p14="http://schemas.microsoft.com/office/powerpoint/2010/main" val="101132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5F00F-C307-458C-9B97-6F52FF20F198}"/>
              </a:ext>
            </a:extLst>
          </p:cNvPr>
          <p:cNvSpPr>
            <a:spLocks noGrp="1"/>
          </p:cNvSpPr>
          <p:nvPr>
            <p:ph type="title"/>
          </p:nvPr>
        </p:nvSpPr>
        <p:spPr>
          <a:xfrm>
            <a:off x="1285240" y="1050595"/>
            <a:ext cx="8074815" cy="1618489"/>
          </a:xfrm>
        </p:spPr>
        <p:txBody>
          <a:bodyPr anchor="ctr">
            <a:normAutofit/>
          </a:bodyPr>
          <a:lstStyle/>
          <a:p>
            <a:r>
              <a:rPr lang="en-US" sz="7200" b="1"/>
              <a:t>Splenomegaly</a:t>
            </a:r>
          </a:p>
        </p:txBody>
      </p:sp>
      <p:sp>
        <p:nvSpPr>
          <p:cNvPr id="3" name="Content Placeholder 2">
            <a:extLst>
              <a:ext uri="{FF2B5EF4-FFF2-40B4-BE49-F238E27FC236}">
                <a16:creationId xmlns:a16="http://schemas.microsoft.com/office/drawing/2014/main" id="{F5041694-2AA1-434E-8FB1-290EACE154FF}"/>
              </a:ext>
            </a:extLst>
          </p:cNvPr>
          <p:cNvSpPr>
            <a:spLocks noGrp="1"/>
          </p:cNvSpPr>
          <p:nvPr>
            <p:ph idx="1"/>
          </p:nvPr>
        </p:nvSpPr>
        <p:spPr>
          <a:xfrm>
            <a:off x="1285240" y="2969469"/>
            <a:ext cx="8074815" cy="2800395"/>
          </a:xfrm>
        </p:spPr>
        <p:txBody>
          <a:bodyPr anchor="t">
            <a:normAutofit/>
          </a:bodyPr>
          <a:lstStyle/>
          <a:p>
            <a:r>
              <a:rPr lang="en-US" sz="2400" dirty="0"/>
              <a:t>Place your hand over the umbilicus. Keep your  hand stationary and ask the patient to breathe in deeply through the mouth.</a:t>
            </a:r>
          </a:p>
          <a:p>
            <a:r>
              <a:rPr lang="en-US" sz="2400" dirty="0"/>
              <a:t>Feel for the splenic edge as it descends on inspiration</a:t>
            </a:r>
          </a:p>
          <a:p>
            <a:r>
              <a:rPr lang="en-US" sz="2400" dirty="0"/>
              <a:t>Move your hand diagonally  upwards towards the left hypochondrium 1cm at a time between each breath the patient takes.</a:t>
            </a:r>
          </a:p>
        </p:txBody>
      </p:sp>
    </p:spTree>
    <p:extLst>
      <p:ext uri="{BB962C8B-B14F-4D97-AF65-F5344CB8AC3E}">
        <p14:creationId xmlns:p14="http://schemas.microsoft.com/office/powerpoint/2010/main" val="211923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AD972-A5C4-4BFC-9414-22E711A39916}"/>
              </a:ext>
            </a:extLst>
          </p:cNvPr>
          <p:cNvSpPr>
            <a:spLocks noGrp="1"/>
          </p:cNvSpPr>
          <p:nvPr>
            <p:ph type="title"/>
          </p:nvPr>
        </p:nvSpPr>
        <p:spPr>
          <a:xfrm>
            <a:off x="1285240" y="1050595"/>
            <a:ext cx="8074815" cy="1618489"/>
          </a:xfrm>
        </p:spPr>
        <p:txBody>
          <a:bodyPr anchor="ctr">
            <a:normAutofit/>
          </a:bodyPr>
          <a:lstStyle/>
          <a:p>
            <a:r>
              <a:rPr lang="en-US" sz="7200" b="1"/>
              <a:t>Splenomegaly</a:t>
            </a:r>
          </a:p>
        </p:txBody>
      </p:sp>
      <p:sp>
        <p:nvSpPr>
          <p:cNvPr id="3" name="Content Placeholder 2">
            <a:extLst>
              <a:ext uri="{FF2B5EF4-FFF2-40B4-BE49-F238E27FC236}">
                <a16:creationId xmlns:a16="http://schemas.microsoft.com/office/drawing/2014/main" id="{9E106040-BF55-4F8B-808C-3123DCEEE107}"/>
              </a:ext>
            </a:extLst>
          </p:cNvPr>
          <p:cNvSpPr>
            <a:spLocks noGrp="1"/>
          </p:cNvSpPr>
          <p:nvPr>
            <p:ph idx="1"/>
          </p:nvPr>
        </p:nvSpPr>
        <p:spPr>
          <a:xfrm>
            <a:off x="1285240" y="2969469"/>
            <a:ext cx="8074815" cy="2800395"/>
          </a:xfrm>
        </p:spPr>
        <p:txBody>
          <a:bodyPr anchor="t">
            <a:normAutofit/>
          </a:bodyPr>
          <a:lstStyle/>
          <a:p>
            <a:r>
              <a:rPr lang="en-US" sz="2200" dirty="0"/>
              <a:t>Feel the costal margin along its length, as the position of the spleen tip is variable.</a:t>
            </a:r>
          </a:p>
          <a:p>
            <a:r>
              <a:rPr lang="en-US" sz="2200" dirty="0"/>
              <a:t>If you cannot feel the splenic edge, ask the patient to roll towards you and on to his right side and repeat the above. Palpate with your right hand, placing your left hand behind the patient’s left lower ribs, pulling the rib cage forward</a:t>
            </a:r>
          </a:p>
          <a:p>
            <a:r>
              <a:rPr lang="en-US" sz="2200" dirty="0"/>
              <a:t>Feel along the left costal margin and percuss over the lateral chest wall to confirm or exclude the presence of splenic dullness.</a:t>
            </a:r>
          </a:p>
          <a:p>
            <a:endParaRPr lang="en-US" sz="2200" dirty="0"/>
          </a:p>
        </p:txBody>
      </p:sp>
    </p:spTree>
    <p:extLst>
      <p:ext uri="{BB962C8B-B14F-4D97-AF65-F5344CB8AC3E}">
        <p14:creationId xmlns:p14="http://schemas.microsoft.com/office/powerpoint/2010/main" val="133798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8C6C3C-A4BB-4E04-A3EE-8943DDB8E2A5}"/>
              </a:ext>
            </a:extLst>
          </p:cNvPr>
          <p:cNvPicPr>
            <a:picLocks noChangeAspect="1"/>
          </p:cNvPicPr>
          <p:nvPr/>
        </p:nvPicPr>
        <p:blipFill>
          <a:blip r:embed="rId2"/>
          <a:stretch>
            <a:fillRect/>
          </a:stretch>
        </p:blipFill>
        <p:spPr>
          <a:xfrm>
            <a:off x="2266014" y="128445"/>
            <a:ext cx="8040219" cy="672955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6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79DE9-3700-44FD-8ABF-CF87AE4DF4A2}"/>
              </a:ext>
            </a:extLst>
          </p:cNvPr>
          <p:cNvSpPr>
            <a:spLocks noGrp="1"/>
          </p:cNvSpPr>
          <p:nvPr>
            <p:ph type="title"/>
          </p:nvPr>
        </p:nvSpPr>
        <p:spPr>
          <a:xfrm>
            <a:off x="1285240" y="1050595"/>
            <a:ext cx="8074815" cy="1618489"/>
          </a:xfrm>
        </p:spPr>
        <p:txBody>
          <a:bodyPr anchor="ctr">
            <a:normAutofit/>
          </a:bodyPr>
          <a:lstStyle/>
          <a:p>
            <a:r>
              <a:rPr lang="en-US" sz="7200" b="1" dirty="0"/>
              <a:t>General Examination</a:t>
            </a:r>
          </a:p>
        </p:txBody>
      </p:sp>
      <p:sp>
        <p:nvSpPr>
          <p:cNvPr id="7" name="Content Placeholder 2">
            <a:extLst>
              <a:ext uri="{FF2B5EF4-FFF2-40B4-BE49-F238E27FC236}">
                <a16:creationId xmlns:a16="http://schemas.microsoft.com/office/drawing/2014/main" id="{4BA496E2-20B4-48CC-8C96-5783F98CF474}"/>
              </a:ext>
            </a:extLst>
          </p:cNvPr>
          <p:cNvSpPr>
            <a:spLocks noGrp="1"/>
          </p:cNvSpPr>
          <p:nvPr>
            <p:ph idx="1"/>
          </p:nvPr>
        </p:nvSpPr>
        <p:spPr>
          <a:xfrm>
            <a:off x="1285240" y="2969469"/>
            <a:ext cx="8074815" cy="2800395"/>
          </a:xfrm>
        </p:spPr>
        <p:txBody>
          <a:bodyPr anchor="t">
            <a:normAutofit/>
          </a:bodyPr>
          <a:lstStyle/>
          <a:p>
            <a:r>
              <a:rPr lang="en-US" sz="2400"/>
              <a:t>Ask the patient to look down and retract the upper eyelid to expose the sclera; look to see if it is yellow in natural light</a:t>
            </a:r>
          </a:p>
          <a:p>
            <a:r>
              <a:rPr lang="en-US" sz="2400"/>
              <a:t>Examine the cervical, axillary and inguinal lymph nodes</a:t>
            </a:r>
          </a:p>
          <a:p>
            <a:endParaRPr lang="en-US" sz="2400"/>
          </a:p>
        </p:txBody>
      </p:sp>
    </p:spTree>
    <p:extLst>
      <p:ext uri="{BB962C8B-B14F-4D97-AF65-F5344CB8AC3E}">
        <p14:creationId xmlns:p14="http://schemas.microsoft.com/office/powerpoint/2010/main" val="232646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C76A0-7096-4CD7-B0C5-979458E3AAD4}"/>
              </a:ext>
            </a:extLst>
          </p:cNvPr>
          <p:cNvSpPr>
            <a:spLocks noGrp="1"/>
          </p:cNvSpPr>
          <p:nvPr>
            <p:ph type="title"/>
          </p:nvPr>
        </p:nvSpPr>
        <p:spPr>
          <a:xfrm>
            <a:off x="1285240" y="1050595"/>
            <a:ext cx="8074815" cy="1618489"/>
          </a:xfrm>
        </p:spPr>
        <p:txBody>
          <a:bodyPr anchor="ctr">
            <a:normAutofit/>
          </a:bodyPr>
          <a:lstStyle/>
          <a:p>
            <a:r>
              <a:rPr lang="en-US" sz="7200" b="1"/>
              <a:t>Percussion</a:t>
            </a:r>
          </a:p>
        </p:txBody>
      </p:sp>
      <p:sp>
        <p:nvSpPr>
          <p:cNvPr id="3" name="Content Placeholder 2">
            <a:extLst>
              <a:ext uri="{FF2B5EF4-FFF2-40B4-BE49-F238E27FC236}">
                <a16:creationId xmlns:a16="http://schemas.microsoft.com/office/drawing/2014/main" id="{F3B25FCC-604A-4075-AC06-FB3D1F6D0A7A}"/>
              </a:ext>
            </a:extLst>
          </p:cNvPr>
          <p:cNvSpPr>
            <a:spLocks noGrp="1"/>
          </p:cNvSpPr>
          <p:nvPr>
            <p:ph idx="1"/>
          </p:nvPr>
        </p:nvSpPr>
        <p:spPr>
          <a:xfrm>
            <a:off x="1285240" y="2969469"/>
            <a:ext cx="8074815" cy="2800395"/>
          </a:xfrm>
        </p:spPr>
        <p:txBody>
          <a:bodyPr anchor="t">
            <a:normAutofit/>
          </a:bodyPr>
          <a:lstStyle/>
          <a:p>
            <a:r>
              <a:rPr lang="en-US" sz="2400" dirty="0"/>
              <a:t>Ask the patient to hold his breath in full expiration.</a:t>
            </a:r>
          </a:p>
          <a:p>
            <a:r>
              <a:rPr lang="en-US" sz="2400" dirty="0"/>
              <a:t>Percuss downwards from the right fifth intercostal space in the mid-clavicular line , listening for the dullness  that indicates the upper border of the liver.</a:t>
            </a:r>
          </a:p>
        </p:txBody>
      </p:sp>
    </p:spTree>
    <p:extLst>
      <p:ext uri="{BB962C8B-B14F-4D97-AF65-F5344CB8AC3E}">
        <p14:creationId xmlns:p14="http://schemas.microsoft.com/office/powerpoint/2010/main" val="256704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C0ECD-EFB7-43EC-9412-D745EAB029F7}"/>
              </a:ext>
            </a:extLst>
          </p:cNvPr>
          <p:cNvSpPr>
            <a:spLocks noGrp="1"/>
          </p:cNvSpPr>
          <p:nvPr>
            <p:ph type="title"/>
          </p:nvPr>
        </p:nvSpPr>
        <p:spPr>
          <a:xfrm>
            <a:off x="1285240" y="1050595"/>
            <a:ext cx="8074815" cy="1618489"/>
          </a:xfrm>
        </p:spPr>
        <p:txBody>
          <a:bodyPr anchor="ctr">
            <a:normAutofit/>
          </a:bodyPr>
          <a:lstStyle/>
          <a:p>
            <a:r>
              <a:rPr lang="en-US" sz="7200" b="1" dirty="0"/>
              <a:t>Percussion</a:t>
            </a:r>
          </a:p>
        </p:txBody>
      </p:sp>
      <p:sp>
        <p:nvSpPr>
          <p:cNvPr id="3" name="Content Placeholder 2">
            <a:extLst>
              <a:ext uri="{FF2B5EF4-FFF2-40B4-BE49-F238E27FC236}">
                <a16:creationId xmlns:a16="http://schemas.microsoft.com/office/drawing/2014/main" id="{AD4C554A-8852-44DB-8074-17295C84C34F}"/>
              </a:ext>
            </a:extLst>
          </p:cNvPr>
          <p:cNvSpPr>
            <a:spLocks noGrp="1"/>
          </p:cNvSpPr>
          <p:nvPr>
            <p:ph idx="1"/>
          </p:nvPr>
        </p:nvSpPr>
        <p:spPr>
          <a:xfrm>
            <a:off x="1285240" y="2969469"/>
            <a:ext cx="8074815" cy="2800395"/>
          </a:xfrm>
        </p:spPr>
        <p:txBody>
          <a:bodyPr anchor="t">
            <a:normAutofit/>
          </a:bodyPr>
          <a:lstStyle/>
          <a:p>
            <a:r>
              <a:rPr lang="en-US" sz="2200" dirty="0"/>
              <a:t>Measure the distance in centimeters below the costal margin in the mid clavicular line or from the upper border of dullness to the palpable liver edge.</a:t>
            </a:r>
          </a:p>
          <a:p>
            <a:r>
              <a:rPr lang="en-US" sz="2200" dirty="0"/>
              <a:t>Ask the patient to breathe in deeply and gently palpate the right upper quadrant of the abdomen in themed clavicular line. As the liver descends , the inflamed gallbladder contacts the fingertips, causing pain and the sudden arrest of inspiration (Murphy’s sign)</a:t>
            </a:r>
          </a:p>
          <a:p>
            <a:endParaRPr lang="en-US" sz="2200" dirty="0"/>
          </a:p>
        </p:txBody>
      </p:sp>
    </p:spTree>
    <p:extLst>
      <p:ext uri="{BB962C8B-B14F-4D97-AF65-F5344CB8AC3E}">
        <p14:creationId xmlns:p14="http://schemas.microsoft.com/office/powerpoint/2010/main" val="363594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9164DA7-DBCD-49EB-BE3C-F203DA3AC57D}"/>
              </a:ext>
            </a:extLst>
          </p:cNvPr>
          <p:cNvPicPr>
            <a:picLocks noGrp="1" noChangeAspect="1"/>
          </p:cNvPicPr>
          <p:nvPr>
            <p:ph idx="1"/>
          </p:nvPr>
        </p:nvPicPr>
        <p:blipFill>
          <a:blip r:embed="rId2"/>
          <a:stretch>
            <a:fillRect/>
          </a:stretch>
        </p:blipFill>
        <p:spPr>
          <a:xfrm>
            <a:off x="1289303" y="1119116"/>
            <a:ext cx="7743380"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5C0A2-16EB-4C5B-8441-515B4F2139B9}"/>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7400" b="1" kern="1200">
                <a:solidFill>
                  <a:schemeClr val="tx1"/>
                </a:solidFill>
                <a:latin typeface="+mj-lt"/>
                <a:ea typeface="+mj-ea"/>
                <a:cs typeface="+mj-cs"/>
              </a:rPr>
              <a:t>Percussing for Ascites.</a:t>
            </a:r>
          </a:p>
        </p:txBody>
      </p:sp>
    </p:spTree>
    <p:extLst>
      <p:ext uri="{BB962C8B-B14F-4D97-AF65-F5344CB8AC3E}">
        <p14:creationId xmlns:p14="http://schemas.microsoft.com/office/powerpoint/2010/main" val="2106705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FFE2E-50E4-4859-949D-48910D74E0D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Fluid Thrill</a:t>
            </a:r>
          </a:p>
        </p:txBody>
      </p:sp>
      <p:sp>
        <p:nvSpPr>
          <p:cNvPr id="22"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B4A403E-CA60-4FF1-BE4C-5005968141E6}"/>
              </a:ext>
            </a:extLst>
          </p:cNvPr>
          <p:cNvPicPr>
            <a:picLocks noGrp="1" noChangeAspect="1"/>
          </p:cNvPicPr>
          <p:nvPr>
            <p:ph idx="1"/>
          </p:nvPr>
        </p:nvPicPr>
        <p:blipFill>
          <a:blip r:embed="rId2"/>
          <a:stretch>
            <a:fillRect/>
          </a:stretch>
        </p:blipFill>
        <p:spPr>
          <a:xfrm>
            <a:off x="5414356" y="1164642"/>
            <a:ext cx="6408836" cy="4377463"/>
          </a:xfrm>
          <a:prstGeom prst="rect">
            <a:avLst/>
          </a:prstGeom>
        </p:spPr>
      </p:pic>
    </p:spTree>
    <p:extLst>
      <p:ext uri="{BB962C8B-B14F-4D97-AF65-F5344CB8AC3E}">
        <p14:creationId xmlns:p14="http://schemas.microsoft.com/office/powerpoint/2010/main" val="20481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52EC3-EAAF-4225-AEA6-6CF616AEBF2B}"/>
              </a:ext>
            </a:extLst>
          </p:cNvPr>
          <p:cNvSpPr>
            <a:spLocks noGrp="1"/>
          </p:cNvSpPr>
          <p:nvPr>
            <p:ph type="title"/>
          </p:nvPr>
        </p:nvSpPr>
        <p:spPr>
          <a:xfrm>
            <a:off x="1075767" y="1188637"/>
            <a:ext cx="2988234" cy="4480726"/>
          </a:xfrm>
        </p:spPr>
        <p:txBody>
          <a:bodyPr>
            <a:normAutofit/>
          </a:bodyPr>
          <a:lstStyle/>
          <a:p>
            <a:pPr algn="r"/>
            <a:r>
              <a:rPr lang="en-US" sz="6600" b="1"/>
              <a:t>Shifting dullness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098342-C658-455C-9015-28897D558608}"/>
              </a:ext>
            </a:extLst>
          </p:cNvPr>
          <p:cNvSpPr>
            <a:spLocks noGrp="1"/>
          </p:cNvSpPr>
          <p:nvPr>
            <p:ph idx="1"/>
          </p:nvPr>
        </p:nvSpPr>
        <p:spPr>
          <a:xfrm>
            <a:off x="5255260" y="1648870"/>
            <a:ext cx="4702848" cy="3560260"/>
          </a:xfrm>
        </p:spPr>
        <p:txBody>
          <a:bodyPr anchor="ctr">
            <a:normAutofit/>
          </a:bodyPr>
          <a:lstStyle/>
          <a:p>
            <a:r>
              <a:rPr lang="en-US" sz="2400"/>
              <a:t>With the patient supine, percuss from the midline out to the flanks. Note any change from resonant to dull, along with areas of dullness and resonance.</a:t>
            </a:r>
          </a:p>
        </p:txBody>
      </p:sp>
    </p:spTree>
    <p:extLst>
      <p:ext uri="{BB962C8B-B14F-4D97-AF65-F5344CB8AC3E}">
        <p14:creationId xmlns:p14="http://schemas.microsoft.com/office/powerpoint/2010/main" val="522921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E5C14-B187-43F6-A296-8DB2549BE550}"/>
              </a:ext>
            </a:extLst>
          </p:cNvPr>
          <p:cNvSpPr>
            <a:spLocks noGrp="1"/>
          </p:cNvSpPr>
          <p:nvPr>
            <p:ph type="title"/>
          </p:nvPr>
        </p:nvSpPr>
        <p:spPr>
          <a:xfrm>
            <a:off x="1075767" y="1188637"/>
            <a:ext cx="2988234" cy="4480726"/>
          </a:xfrm>
        </p:spPr>
        <p:txBody>
          <a:bodyPr>
            <a:normAutofit/>
          </a:bodyPr>
          <a:lstStyle/>
          <a:p>
            <a:pPr algn="r"/>
            <a:r>
              <a:rPr lang="en-US" sz="6600"/>
              <a:t>Shifting dullness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B569BB-6537-4C63-9157-4CB52241725B}"/>
              </a:ext>
            </a:extLst>
          </p:cNvPr>
          <p:cNvSpPr>
            <a:spLocks noGrp="1"/>
          </p:cNvSpPr>
          <p:nvPr>
            <p:ph idx="1"/>
          </p:nvPr>
        </p:nvSpPr>
        <p:spPr>
          <a:xfrm>
            <a:off x="5255260" y="1648870"/>
            <a:ext cx="4702848" cy="3560260"/>
          </a:xfrm>
        </p:spPr>
        <p:txBody>
          <a:bodyPr anchor="ctr">
            <a:normAutofit/>
          </a:bodyPr>
          <a:lstStyle/>
          <a:p>
            <a:r>
              <a:rPr lang="en-US" sz="2400" dirty="0"/>
              <a:t>Keep your finger on the site of dullness in the flank and ask the patient to turn on to his opposite side.</a:t>
            </a:r>
          </a:p>
          <a:p>
            <a:r>
              <a:rPr lang="en-US" sz="2400" dirty="0"/>
              <a:t>Pause for 10 seconds to allow any ascites to gravitate, then percuss again. If the area of dullness is now resonant, shifting dullness is present.</a:t>
            </a:r>
          </a:p>
          <a:p>
            <a:endParaRPr lang="en-US" sz="2400" dirty="0"/>
          </a:p>
        </p:txBody>
      </p:sp>
    </p:spTree>
    <p:extLst>
      <p:ext uri="{BB962C8B-B14F-4D97-AF65-F5344CB8AC3E}">
        <p14:creationId xmlns:p14="http://schemas.microsoft.com/office/powerpoint/2010/main" val="3950132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52E8E-9014-43CA-A5C7-C6C4B9F58F9E}"/>
              </a:ext>
            </a:extLst>
          </p:cNvPr>
          <p:cNvSpPr>
            <a:spLocks noGrp="1"/>
          </p:cNvSpPr>
          <p:nvPr>
            <p:ph type="title"/>
          </p:nvPr>
        </p:nvSpPr>
        <p:spPr>
          <a:xfrm>
            <a:off x="1285240" y="1050595"/>
            <a:ext cx="8074815" cy="1618489"/>
          </a:xfrm>
        </p:spPr>
        <p:txBody>
          <a:bodyPr anchor="ctr">
            <a:normAutofit/>
          </a:bodyPr>
          <a:lstStyle/>
          <a:p>
            <a:r>
              <a:rPr lang="en-US" sz="7200" b="1"/>
              <a:t>Auscultation</a:t>
            </a:r>
          </a:p>
        </p:txBody>
      </p:sp>
      <p:sp>
        <p:nvSpPr>
          <p:cNvPr id="3" name="Content Placeholder 2">
            <a:extLst>
              <a:ext uri="{FF2B5EF4-FFF2-40B4-BE49-F238E27FC236}">
                <a16:creationId xmlns:a16="http://schemas.microsoft.com/office/drawing/2014/main" id="{5B95AF61-0606-493C-B8A5-FF951E5CA821}"/>
              </a:ext>
            </a:extLst>
          </p:cNvPr>
          <p:cNvSpPr>
            <a:spLocks noGrp="1"/>
          </p:cNvSpPr>
          <p:nvPr>
            <p:ph idx="1"/>
          </p:nvPr>
        </p:nvSpPr>
        <p:spPr>
          <a:xfrm>
            <a:off x="1285240" y="2969469"/>
            <a:ext cx="8074815" cy="2800395"/>
          </a:xfrm>
        </p:spPr>
        <p:txBody>
          <a:bodyPr anchor="t">
            <a:normAutofit/>
          </a:bodyPr>
          <a:lstStyle/>
          <a:p>
            <a:r>
              <a:rPr lang="en-US" sz="2400" dirty="0"/>
              <a:t>With the patient supine, place your stethoscope diaphragm to the right of the umbilicus and do not move it.</a:t>
            </a:r>
          </a:p>
          <a:p>
            <a:r>
              <a:rPr lang="en-US" sz="2400" dirty="0"/>
              <a:t>Listen for up to 2 minutes before concluding that bowel sounds are absent. Bowel sounds are gurgling noises from the normal peristaltic activity of the gut. They normally occur every 5–10 seconds, but the frequency varies.</a:t>
            </a:r>
          </a:p>
          <a:p>
            <a:r>
              <a:rPr lang="en-US" sz="2400" dirty="0"/>
              <a:t>Listen above the umbilicus over the aorta for arterial bruits.</a:t>
            </a:r>
          </a:p>
        </p:txBody>
      </p:sp>
    </p:spTree>
    <p:extLst>
      <p:ext uri="{BB962C8B-B14F-4D97-AF65-F5344CB8AC3E}">
        <p14:creationId xmlns:p14="http://schemas.microsoft.com/office/powerpoint/2010/main" val="2663283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6DCD9-79A6-4875-85C5-36917C2E9700}"/>
              </a:ext>
            </a:extLst>
          </p:cNvPr>
          <p:cNvSpPr>
            <a:spLocks noGrp="1"/>
          </p:cNvSpPr>
          <p:nvPr>
            <p:ph type="title"/>
          </p:nvPr>
        </p:nvSpPr>
        <p:spPr>
          <a:xfrm>
            <a:off x="1285240" y="1050595"/>
            <a:ext cx="8074815" cy="1618489"/>
          </a:xfrm>
        </p:spPr>
        <p:txBody>
          <a:bodyPr anchor="ctr">
            <a:normAutofit/>
          </a:bodyPr>
          <a:lstStyle/>
          <a:p>
            <a:r>
              <a:rPr lang="en-US" sz="7200" b="1"/>
              <a:t>Auscultation</a:t>
            </a:r>
          </a:p>
        </p:txBody>
      </p:sp>
      <p:sp>
        <p:nvSpPr>
          <p:cNvPr id="3" name="Content Placeholder 2">
            <a:extLst>
              <a:ext uri="{FF2B5EF4-FFF2-40B4-BE49-F238E27FC236}">
                <a16:creationId xmlns:a16="http://schemas.microsoft.com/office/drawing/2014/main" id="{71719C89-49D7-4FAB-9905-0391AEDCA2B7}"/>
              </a:ext>
            </a:extLst>
          </p:cNvPr>
          <p:cNvSpPr>
            <a:spLocks noGrp="1"/>
          </p:cNvSpPr>
          <p:nvPr>
            <p:ph idx="1"/>
          </p:nvPr>
        </p:nvSpPr>
        <p:spPr>
          <a:xfrm>
            <a:off x="1285240" y="2969469"/>
            <a:ext cx="8074815" cy="2800395"/>
          </a:xfrm>
        </p:spPr>
        <p:txBody>
          <a:bodyPr anchor="t">
            <a:normAutofit/>
          </a:bodyPr>
          <a:lstStyle/>
          <a:p>
            <a:r>
              <a:rPr lang="en-US" sz="2400"/>
              <a:t>Now listen 2–3 cm above and lateral to the umbilicus for bruits from renal artery stenosis.</a:t>
            </a:r>
          </a:p>
          <a:p>
            <a:r>
              <a:rPr lang="en-US" sz="2400"/>
              <a:t>Listen over the liver for bruits. A friction rub, which sounds like rubbing your dry fingers together, may be heard over the liver (perihepatitis) or spleen (peri splenitis).</a:t>
            </a:r>
          </a:p>
          <a:p>
            <a:endParaRPr lang="en-US" sz="2400"/>
          </a:p>
        </p:txBody>
      </p:sp>
    </p:spTree>
    <p:extLst>
      <p:ext uri="{BB962C8B-B14F-4D97-AF65-F5344CB8AC3E}">
        <p14:creationId xmlns:p14="http://schemas.microsoft.com/office/powerpoint/2010/main" val="190729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EDD32-70FA-4F94-BC99-C860F976417F}"/>
              </a:ext>
            </a:extLst>
          </p:cNvPr>
          <p:cNvSpPr>
            <a:spLocks noGrp="1"/>
          </p:cNvSpPr>
          <p:nvPr>
            <p:ph type="title"/>
          </p:nvPr>
        </p:nvSpPr>
        <p:spPr>
          <a:xfrm>
            <a:off x="1285240" y="1050595"/>
            <a:ext cx="8074815" cy="1618489"/>
          </a:xfrm>
        </p:spPr>
        <p:txBody>
          <a:bodyPr anchor="ctr">
            <a:normAutofit/>
          </a:bodyPr>
          <a:lstStyle/>
          <a:p>
            <a:r>
              <a:rPr lang="en-US" sz="7200" b="1"/>
              <a:t>Auscultation</a:t>
            </a:r>
          </a:p>
        </p:txBody>
      </p:sp>
      <p:sp>
        <p:nvSpPr>
          <p:cNvPr id="3" name="Content Placeholder 2">
            <a:extLst>
              <a:ext uri="{FF2B5EF4-FFF2-40B4-BE49-F238E27FC236}">
                <a16:creationId xmlns:a16="http://schemas.microsoft.com/office/drawing/2014/main" id="{389EA964-0C38-4FD2-8058-434B708EB9BD}"/>
              </a:ext>
            </a:extLst>
          </p:cNvPr>
          <p:cNvSpPr>
            <a:spLocks noGrp="1"/>
          </p:cNvSpPr>
          <p:nvPr>
            <p:ph idx="1"/>
          </p:nvPr>
        </p:nvSpPr>
        <p:spPr>
          <a:xfrm>
            <a:off x="1285240" y="2969469"/>
            <a:ext cx="8074815" cy="2800395"/>
          </a:xfrm>
        </p:spPr>
        <p:txBody>
          <a:bodyPr anchor="t">
            <a:normAutofit/>
          </a:bodyPr>
          <a:lstStyle/>
          <a:p>
            <a:r>
              <a:rPr lang="en-US" sz="2400"/>
              <a:t>A succession splash sounds like half-filled water bottle being shaken. Explain the procedure to the patient, then shake the patient’s abdomen by lifting him with both hands under his pelvis. An audible splash more than 4 hours after the patient has eaten or drunk anything indicates delayed gastric emptying, e.g., pyloric stenosis.</a:t>
            </a:r>
          </a:p>
          <a:p>
            <a:endParaRPr lang="en-US" sz="2400"/>
          </a:p>
        </p:txBody>
      </p:sp>
    </p:spTree>
    <p:extLst>
      <p:ext uri="{BB962C8B-B14F-4D97-AF65-F5344CB8AC3E}">
        <p14:creationId xmlns:p14="http://schemas.microsoft.com/office/powerpoint/2010/main" val="306972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033C3-9977-4012-B6E1-464A61EDEFDE}"/>
              </a:ext>
            </a:extLst>
          </p:cNvPr>
          <p:cNvSpPr>
            <a:spLocks noGrp="1"/>
          </p:cNvSpPr>
          <p:nvPr>
            <p:ph type="title"/>
          </p:nvPr>
        </p:nvSpPr>
        <p:spPr>
          <a:xfrm>
            <a:off x="1075767" y="1188637"/>
            <a:ext cx="2988234" cy="4480726"/>
          </a:xfrm>
        </p:spPr>
        <p:txBody>
          <a:bodyPr>
            <a:normAutofit/>
          </a:bodyPr>
          <a:lstStyle/>
          <a:p>
            <a:pPr algn="r"/>
            <a:r>
              <a:rPr lang="en-US" sz="6600" b="1"/>
              <a:t>Hernias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4361DD-8E2B-4D25-9993-8BD15E6A4631}"/>
              </a:ext>
            </a:extLst>
          </p:cNvPr>
          <p:cNvSpPr>
            <a:spLocks noGrp="1"/>
          </p:cNvSpPr>
          <p:nvPr>
            <p:ph idx="1"/>
          </p:nvPr>
        </p:nvSpPr>
        <p:spPr>
          <a:xfrm>
            <a:off x="5255260" y="1648870"/>
            <a:ext cx="4702848" cy="3560260"/>
          </a:xfrm>
        </p:spPr>
        <p:txBody>
          <a:bodyPr anchor="ctr">
            <a:normAutofit/>
          </a:bodyPr>
          <a:lstStyle/>
          <a:p>
            <a:r>
              <a:rPr lang="en-US" sz="2000" dirty="0"/>
              <a:t>Examine the groin with the patient standing upright.</a:t>
            </a:r>
          </a:p>
          <a:p>
            <a:r>
              <a:rPr lang="en-US" sz="2000" dirty="0"/>
              <a:t>Inspect the inguinal and femoral canals and the scrotum for any lumps or bulges.</a:t>
            </a:r>
          </a:p>
          <a:p>
            <a:r>
              <a:rPr lang="en-US" sz="2000" dirty="0"/>
              <a:t>Ask the patient to cough; look for an impulse over the femoral or inguinal canals and scrotum.</a:t>
            </a:r>
          </a:p>
          <a:p>
            <a:r>
              <a:rPr lang="en-US" sz="2000" dirty="0"/>
              <a:t>Identify the anatomical relationships between the bulge, the pubic tubercle and the inguinal ligament to distinguish a femoral from an inguinal hernia.</a:t>
            </a:r>
          </a:p>
        </p:txBody>
      </p:sp>
    </p:spTree>
    <p:extLst>
      <p:ext uri="{BB962C8B-B14F-4D97-AF65-F5344CB8AC3E}">
        <p14:creationId xmlns:p14="http://schemas.microsoft.com/office/powerpoint/2010/main" val="217176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C0BC0-A54D-4E7A-9672-4AE9862B4909}"/>
              </a:ext>
            </a:extLst>
          </p:cNvPr>
          <p:cNvSpPr>
            <a:spLocks noGrp="1"/>
          </p:cNvSpPr>
          <p:nvPr>
            <p:ph type="title"/>
          </p:nvPr>
        </p:nvSpPr>
        <p:spPr>
          <a:xfrm>
            <a:off x="1075767" y="1188637"/>
            <a:ext cx="2988234" cy="4480726"/>
          </a:xfrm>
        </p:spPr>
        <p:txBody>
          <a:bodyPr>
            <a:normAutofit/>
          </a:bodyPr>
          <a:lstStyle/>
          <a:p>
            <a:pPr algn="r"/>
            <a:r>
              <a:rPr lang="en-US" sz="5100" b="1" dirty="0"/>
              <a:t>Nutritional state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5C1AC345-6023-4459-B99C-D115829207D8}"/>
              </a:ext>
            </a:extLst>
          </p:cNvPr>
          <p:cNvSpPr>
            <a:spLocks noGrp="1"/>
          </p:cNvSpPr>
          <p:nvPr>
            <p:ph idx="1"/>
          </p:nvPr>
        </p:nvSpPr>
        <p:spPr>
          <a:xfrm>
            <a:off x="5255260" y="1648870"/>
            <a:ext cx="4702848" cy="3560260"/>
          </a:xfrm>
        </p:spPr>
        <p:txBody>
          <a:bodyPr anchor="ctr">
            <a:normAutofit/>
          </a:bodyPr>
          <a:lstStyle/>
          <a:p>
            <a:r>
              <a:rPr lang="en-US" sz="2400"/>
              <a:t>Record the height, weight, waist circumference and the patient’s body mass index</a:t>
            </a:r>
          </a:p>
          <a:p>
            <a:r>
              <a:rPr lang="en-US" sz="2400"/>
              <a:t>Look for abdominal striae, which indicate rapid weight gain, previous pregnancy or, rarely, Cushing’s syndrome.</a:t>
            </a:r>
          </a:p>
          <a:p>
            <a:r>
              <a:rPr lang="en-US" sz="2400"/>
              <a:t> Loose skin folds signify recent weight loss.</a:t>
            </a:r>
          </a:p>
        </p:txBody>
      </p:sp>
    </p:spTree>
    <p:extLst>
      <p:ext uri="{BB962C8B-B14F-4D97-AF65-F5344CB8AC3E}">
        <p14:creationId xmlns:p14="http://schemas.microsoft.com/office/powerpoint/2010/main" val="38139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7EB50-5266-4109-9E9E-05D592DB87D1}"/>
              </a:ext>
            </a:extLst>
          </p:cNvPr>
          <p:cNvSpPr>
            <a:spLocks noGrp="1"/>
          </p:cNvSpPr>
          <p:nvPr>
            <p:ph type="title"/>
          </p:nvPr>
        </p:nvSpPr>
        <p:spPr>
          <a:xfrm>
            <a:off x="1075767" y="1188637"/>
            <a:ext cx="2988234" cy="4480726"/>
          </a:xfrm>
        </p:spPr>
        <p:txBody>
          <a:bodyPr>
            <a:normAutofit/>
          </a:bodyPr>
          <a:lstStyle/>
          <a:p>
            <a:pPr algn="r"/>
            <a:r>
              <a:rPr lang="en-US" sz="6600" b="1"/>
              <a:t>Hernias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34CD8B-F811-443A-B6EE-460B98F1000D}"/>
              </a:ext>
            </a:extLst>
          </p:cNvPr>
          <p:cNvSpPr>
            <a:spLocks noGrp="1"/>
          </p:cNvSpPr>
          <p:nvPr>
            <p:ph idx="1"/>
          </p:nvPr>
        </p:nvSpPr>
        <p:spPr>
          <a:xfrm>
            <a:off x="5255260" y="1648870"/>
            <a:ext cx="4702848" cy="3560260"/>
          </a:xfrm>
        </p:spPr>
        <p:txBody>
          <a:bodyPr anchor="ctr">
            <a:normAutofit/>
          </a:bodyPr>
          <a:lstStyle/>
          <a:p>
            <a:r>
              <a:rPr lang="en-US" sz="2400"/>
              <a:t>Palpate the external inguinal ring and along the inguinal canal for possible muscle defects. Ask the patient to cough and feel for a cough impulse.</a:t>
            </a:r>
          </a:p>
          <a:p>
            <a:endParaRPr lang="en-US" sz="2400"/>
          </a:p>
        </p:txBody>
      </p:sp>
    </p:spTree>
    <p:extLst>
      <p:ext uri="{BB962C8B-B14F-4D97-AF65-F5344CB8AC3E}">
        <p14:creationId xmlns:p14="http://schemas.microsoft.com/office/powerpoint/2010/main" val="1170866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13734-FA5C-4FE3-8650-C184623474C1}"/>
              </a:ext>
            </a:extLst>
          </p:cNvPr>
          <p:cNvSpPr>
            <a:spLocks noGrp="1"/>
          </p:cNvSpPr>
          <p:nvPr>
            <p:ph type="title"/>
          </p:nvPr>
        </p:nvSpPr>
        <p:spPr>
          <a:xfrm>
            <a:off x="1075767" y="1188637"/>
            <a:ext cx="2988234" cy="4480726"/>
          </a:xfrm>
        </p:spPr>
        <p:txBody>
          <a:bodyPr>
            <a:normAutofit/>
          </a:bodyPr>
          <a:lstStyle/>
          <a:p>
            <a:pPr algn="r"/>
            <a:r>
              <a:rPr lang="en-US" sz="6600" b="1"/>
              <a:t>Hernias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F4908B-2A4B-4EFB-A878-FE0A2147AC7C}"/>
              </a:ext>
            </a:extLst>
          </p:cNvPr>
          <p:cNvSpPr>
            <a:spLocks noGrp="1"/>
          </p:cNvSpPr>
          <p:nvPr>
            <p:ph idx="1"/>
          </p:nvPr>
        </p:nvSpPr>
        <p:spPr>
          <a:xfrm>
            <a:off x="5255260" y="1648870"/>
            <a:ext cx="4702848" cy="3560260"/>
          </a:xfrm>
        </p:spPr>
        <p:txBody>
          <a:bodyPr anchor="ctr">
            <a:normAutofit/>
          </a:bodyPr>
          <a:lstStyle/>
          <a:p>
            <a:r>
              <a:rPr lang="en-US" sz="2000"/>
              <a:t>Now ask the patient to lie down and establish whether the hernia reduces spontaneously. If  so, press two fingers over the internal inguinal ring at the mid inguinal point and ask the patient to cough or stand up while you maintain pressure over the internal inguinal ring. If the hernia reappears, it is a direct hernia. If it can be prevented from reappearing, it is an indirect inguinal hernia.</a:t>
            </a:r>
          </a:p>
          <a:p>
            <a:r>
              <a:rPr lang="en-US" sz="2000"/>
              <a:t>Examine the opposite side to exclude the possibility of asymptomatic hernias</a:t>
            </a:r>
          </a:p>
          <a:p>
            <a:endParaRPr lang="en-US" sz="2000"/>
          </a:p>
        </p:txBody>
      </p:sp>
    </p:spTree>
    <p:extLst>
      <p:ext uri="{BB962C8B-B14F-4D97-AF65-F5344CB8AC3E}">
        <p14:creationId xmlns:p14="http://schemas.microsoft.com/office/powerpoint/2010/main" val="2168064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D73A62-B273-478F-B278-E405C7AA000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b="1" kern="1200">
                <a:solidFill>
                  <a:schemeClr val="tx1"/>
                </a:solidFill>
                <a:latin typeface="+mj-lt"/>
                <a:ea typeface="+mj-ea"/>
                <a:cs typeface="+mj-cs"/>
              </a:rPr>
              <a:t>Digital Rectal Examination(DRE)</a:t>
            </a:r>
            <a:endParaRPr lang="en-US" sz="41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D10AA29-7372-40A2-9EF8-6A411E6C367C}"/>
              </a:ext>
            </a:extLst>
          </p:cNvPr>
          <p:cNvPicPr>
            <a:picLocks noGrp="1" noChangeAspect="1"/>
          </p:cNvPicPr>
          <p:nvPr>
            <p:ph idx="1"/>
          </p:nvPr>
        </p:nvPicPr>
        <p:blipFill>
          <a:blip r:embed="rId2"/>
          <a:stretch>
            <a:fillRect/>
          </a:stretch>
        </p:blipFill>
        <p:spPr>
          <a:xfrm>
            <a:off x="5478408" y="625684"/>
            <a:ext cx="6280732" cy="5455380"/>
          </a:xfrm>
          <a:prstGeom prst="rect">
            <a:avLst/>
          </a:prstGeom>
        </p:spPr>
      </p:pic>
    </p:spTree>
    <p:extLst>
      <p:ext uri="{BB962C8B-B14F-4D97-AF65-F5344CB8AC3E}">
        <p14:creationId xmlns:p14="http://schemas.microsoft.com/office/powerpoint/2010/main" val="1372789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A7A04-BF80-4FD2-AE76-CD5242BC5830}"/>
              </a:ext>
            </a:extLst>
          </p:cNvPr>
          <p:cNvSpPr>
            <a:spLocks noGrp="1"/>
          </p:cNvSpPr>
          <p:nvPr>
            <p:ph type="title"/>
          </p:nvPr>
        </p:nvSpPr>
        <p:spPr>
          <a:xfrm>
            <a:off x="1285240" y="1050595"/>
            <a:ext cx="8074815" cy="1618489"/>
          </a:xfrm>
        </p:spPr>
        <p:txBody>
          <a:bodyPr anchor="ctr">
            <a:normAutofit/>
          </a:bodyPr>
          <a:lstStyle/>
          <a:p>
            <a:r>
              <a:rPr lang="en-US" sz="5000" b="1"/>
              <a:t>Digital Rectal Examination(DRE)</a:t>
            </a:r>
          </a:p>
        </p:txBody>
      </p:sp>
      <p:sp>
        <p:nvSpPr>
          <p:cNvPr id="3" name="Content Placeholder 2">
            <a:extLst>
              <a:ext uri="{FF2B5EF4-FFF2-40B4-BE49-F238E27FC236}">
                <a16:creationId xmlns:a16="http://schemas.microsoft.com/office/drawing/2014/main" id="{109AFEC9-3DB3-426E-BB8E-CEF2D815F0DC}"/>
              </a:ext>
            </a:extLst>
          </p:cNvPr>
          <p:cNvSpPr>
            <a:spLocks noGrp="1"/>
          </p:cNvSpPr>
          <p:nvPr>
            <p:ph idx="1"/>
          </p:nvPr>
        </p:nvSpPr>
        <p:spPr>
          <a:xfrm>
            <a:off x="1285240" y="2969469"/>
            <a:ext cx="8074815" cy="2800395"/>
          </a:xfrm>
        </p:spPr>
        <p:txBody>
          <a:bodyPr anchor="t">
            <a:normAutofit/>
          </a:bodyPr>
          <a:lstStyle/>
          <a:p>
            <a:r>
              <a:rPr lang="en-US" sz="2400" dirty="0"/>
              <a:t>Explain what you are going to do, why it is necessary and ask for permission to proceed. Tell the patient that the examination may be uncomfortable but should not be painful.</a:t>
            </a:r>
          </a:p>
          <a:p>
            <a:r>
              <a:rPr lang="en-US" sz="2400" dirty="0"/>
              <a:t>Offer a chaperone ; record if this is refused. Record the name of the chaperone.</a:t>
            </a:r>
          </a:p>
        </p:txBody>
      </p:sp>
    </p:spTree>
    <p:extLst>
      <p:ext uri="{BB962C8B-B14F-4D97-AF65-F5344CB8AC3E}">
        <p14:creationId xmlns:p14="http://schemas.microsoft.com/office/powerpoint/2010/main" val="1116758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7416F-34F4-4E71-93E6-5E707F7F8FC0}"/>
              </a:ext>
            </a:extLst>
          </p:cNvPr>
          <p:cNvSpPr>
            <a:spLocks noGrp="1"/>
          </p:cNvSpPr>
          <p:nvPr>
            <p:ph type="title"/>
          </p:nvPr>
        </p:nvSpPr>
        <p:spPr>
          <a:xfrm>
            <a:off x="1285240" y="1050595"/>
            <a:ext cx="8074815" cy="1618489"/>
          </a:xfrm>
        </p:spPr>
        <p:txBody>
          <a:bodyPr anchor="ctr">
            <a:normAutofit/>
          </a:bodyPr>
          <a:lstStyle/>
          <a:p>
            <a:r>
              <a:rPr lang="en-US" sz="5000" b="1"/>
              <a:t>Digital Rectal Examination(DRE)</a:t>
            </a:r>
          </a:p>
        </p:txBody>
      </p:sp>
      <p:sp>
        <p:nvSpPr>
          <p:cNvPr id="3" name="Content Placeholder 2">
            <a:extLst>
              <a:ext uri="{FF2B5EF4-FFF2-40B4-BE49-F238E27FC236}">
                <a16:creationId xmlns:a16="http://schemas.microsoft.com/office/drawing/2014/main" id="{D87CC117-B0D5-49E6-B12D-E095CB6E2274}"/>
              </a:ext>
            </a:extLst>
          </p:cNvPr>
          <p:cNvSpPr>
            <a:spLocks noGrp="1"/>
          </p:cNvSpPr>
          <p:nvPr>
            <p:ph idx="1"/>
          </p:nvPr>
        </p:nvSpPr>
        <p:spPr>
          <a:xfrm>
            <a:off x="1285240" y="2969469"/>
            <a:ext cx="8074815" cy="2800395"/>
          </a:xfrm>
        </p:spPr>
        <p:txBody>
          <a:bodyPr anchor="t">
            <a:normAutofit/>
          </a:bodyPr>
          <a:lstStyle/>
          <a:p>
            <a:r>
              <a:rPr lang="en-US" sz="2400" dirty="0"/>
              <a:t>Position the patient in the left lateral position with his buttocks at the edge of the couch, his knees drawn up to his chest and his heels clear of his perineum</a:t>
            </a:r>
          </a:p>
          <a:p>
            <a:r>
              <a:rPr lang="en-US" sz="2400" dirty="0"/>
              <a:t>Put on gloves and examine the perianal skin, using an effective light source.</a:t>
            </a:r>
          </a:p>
          <a:p>
            <a:r>
              <a:rPr lang="en-US" sz="2400" dirty="0"/>
              <a:t>Look for skin lesions , external hemorrhoids and fistulae.</a:t>
            </a:r>
          </a:p>
          <a:p>
            <a:r>
              <a:rPr lang="en-US" sz="2400" dirty="0"/>
              <a:t>Lubricate your index finger with water-based gel.</a:t>
            </a:r>
          </a:p>
          <a:p>
            <a:endParaRPr lang="en-US" sz="2400" dirty="0"/>
          </a:p>
        </p:txBody>
      </p:sp>
    </p:spTree>
    <p:extLst>
      <p:ext uri="{BB962C8B-B14F-4D97-AF65-F5344CB8AC3E}">
        <p14:creationId xmlns:p14="http://schemas.microsoft.com/office/powerpoint/2010/main" val="587152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D87F4-C5A0-46DE-AF07-E8122093948C}"/>
              </a:ext>
            </a:extLst>
          </p:cNvPr>
          <p:cNvSpPr>
            <a:spLocks noGrp="1"/>
          </p:cNvSpPr>
          <p:nvPr>
            <p:ph type="title"/>
          </p:nvPr>
        </p:nvSpPr>
        <p:spPr>
          <a:xfrm>
            <a:off x="1285240" y="1050595"/>
            <a:ext cx="8074815" cy="1618489"/>
          </a:xfrm>
        </p:spPr>
        <p:txBody>
          <a:bodyPr anchor="ctr">
            <a:normAutofit/>
          </a:bodyPr>
          <a:lstStyle/>
          <a:p>
            <a:r>
              <a:rPr lang="en-US" sz="5000" b="1"/>
              <a:t>Digital Rectal Examination(DRE)</a:t>
            </a:r>
          </a:p>
        </p:txBody>
      </p:sp>
      <p:sp>
        <p:nvSpPr>
          <p:cNvPr id="3" name="Content Placeholder 2">
            <a:extLst>
              <a:ext uri="{FF2B5EF4-FFF2-40B4-BE49-F238E27FC236}">
                <a16:creationId xmlns:a16="http://schemas.microsoft.com/office/drawing/2014/main" id="{B1A0718F-9E15-43C8-8E55-249EFD769257}"/>
              </a:ext>
            </a:extLst>
          </p:cNvPr>
          <p:cNvSpPr>
            <a:spLocks noGrp="1"/>
          </p:cNvSpPr>
          <p:nvPr>
            <p:ph idx="1"/>
          </p:nvPr>
        </p:nvSpPr>
        <p:spPr>
          <a:xfrm>
            <a:off x="1285240" y="2969469"/>
            <a:ext cx="8074815" cy="2800395"/>
          </a:xfrm>
        </p:spPr>
        <p:txBody>
          <a:bodyPr anchor="t">
            <a:normAutofit/>
          </a:bodyPr>
          <a:lstStyle/>
          <a:p>
            <a:r>
              <a:rPr lang="en-US" sz="2000" dirty="0"/>
              <a:t>Place the pulp of your forefinger on the  anal margin and apply steady pressure on the sphincter to push your finger gently through the anal canal into the rectum</a:t>
            </a:r>
          </a:p>
          <a:p>
            <a:r>
              <a:rPr lang="en-US" sz="2000" dirty="0"/>
              <a:t>If anal spasm occurs , ask the patient to breathe in deeply and relax. If necessary, insert a local anesthetic suppository before trying again. If pain persists, examination under general anesthesia may be necessary.</a:t>
            </a:r>
          </a:p>
          <a:p>
            <a:r>
              <a:rPr lang="en-US" sz="2000" dirty="0"/>
              <a:t>Ask the patient to squeeze your finger with his anal muscles and note any weakness of sphincter contraction.</a:t>
            </a:r>
          </a:p>
        </p:txBody>
      </p:sp>
    </p:spTree>
    <p:extLst>
      <p:ext uri="{BB962C8B-B14F-4D97-AF65-F5344CB8AC3E}">
        <p14:creationId xmlns:p14="http://schemas.microsoft.com/office/powerpoint/2010/main" val="3893739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8918-4DE2-43AF-82A5-B4EF5E6EF710}"/>
              </a:ext>
            </a:extLst>
          </p:cNvPr>
          <p:cNvSpPr>
            <a:spLocks noGrp="1"/>
          </p:cNvSpPr>
          <p:nvPr>
            <p:ph type="title"/>
          </p:nvPr>
        </p:nvSpPr>
        <p:spPr>
          <a:xfrm>
            <a:off x="1285240" y="1050595"/>
            <a:ext cx="8074815" cy="1618489"/>
          </a:xfrm>
        </p:spPr>
        <p:txBody>
          <a:bodyPr anchor="ctr">
            <a:normAutofit/>
          </a:bodyPr>
          <a:lstStyle/>
          <a:p>
            <a:r>
              <a:rPr lang="en-US" sz="5000" b="1"/>
              <a:t>Digital Rectal Examination(DRE)</a:t>
            </a:r>
          </a:p>
        </p:txBody>
      </p:sp>
      <p:sp>
        <p:nvSpPr>
          <p:cNvPr id="3" name="Content Placeholder 2">
            <a:extLst>
              <a:ext uri="{FF2B5EF4-FFF2-40B4-BE49-F238E27FC236}">
                <a16:creationId xmlns:a16="http://schemas.microsoft.com/office/drawing/2014/main" id="{7AEC391A-8E7A-40F0-B8D4-C115EC40DA80}"/>
              </a:ext>
            </a:extLst>
          </p:cNvPr>
          <p:cNvSpPr>
            <a:spLocks noGrp="1"/>
          </p:cNvSpPr>
          <p:nvPr>
            <p:ph idx="1"/>
          </p:nvPr>
        </p:nvSpPr>
        <p:spPr>
          <a:xfrm>
            <a:off x="1285240" y="2969469"/>
            <a:ext cx="8074815" cy="2800395"/>
          </a:xfrm>
        </p:spPr>
        <p:txBody>
          <a:bodyPr anchor="t">
            <a:normAutofit/>
          </a:bodyPr>
          <a:lstStyle/>
          <a:p>
            <a:r>
              <a:rPr lang="en-US" sz="2400"/>
              <a:t>Palpate systematically around the entire rectum; note any abnormality and examine any mass. Record the percentage of the rectal circumference involved by disease and its distance from  the anus </a:t>
            </a:r>
          </a:p>
          <a:p>
            <a:r>
              <a:rPr lang="en-US" sz="2400"/>
              <a:t>Identify the uterine cervix in women and the prostate in men; assess the size, shape and consistency of the prostate and note any tenderness.</a:t>
            </a:r>
          </a:p>
          <a:p>
            <a:endParaRPr lang="en-US" sz="2400"/>
          </a:p>
        </p:txBody>
      </p:sp>
    </p:spTree>
    <p:extLst>
      <p:ext uri="{BB962C8B-B14F-4D97-AF65-F5344CB8AC3E}">
        <p14:creationId xmlns:p14="http://schemas.microsoft.com/office/powerpoint/2010/main" val="105650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D0BC5-DA56-4287-9DB7-6A0F03EAE074}"/>
              </a:ext>
            </a:extLst>
          </p:cNvPr>
          <p:cNvSpPr>
            <a:spLocks noGrp="1"/>
          </p:cNvSpPr>
          <p:nvPr>
            <p:ph type="title"/>
          </p:nvPr>
        </p:nvSpPr>
        <p:spPr>
          <a:xfrm>
            <a:off x="1285240" y="1050595"/>
            <a:ext cx="8074815" cy="1618489"/>
          </a:xfrm>
        </p:spPr>
        <p:txBody>
          <a:bodyPr anchor="ctr">
            <a:normAutofit/>
          </a:bodyPr>
          <a:lstStyle/>
          <a:p>
            <a:r>
              <a:rPr lang="en-US" sz="5000" b="1"/>
              <a:t>Digital Rectal Examination(DRE)</a:t>
            </a:r>
          </a:p>
        </p:txBody>
      </p:sp>
      <p:sp>
        <p:nvSpPr>
          <p:cNvPr id="3" name="Content Placeholder 2">
            <a:extLst>
              <a:ext uri="{FF2B5EF4-FFF2-40B4-BE49-F238E27FC236}">
                <a16:creationId xmlns:a16="http://schemas.microsoft.com/office/drawing/2014/main" id="{2E1E9002-9EFA-4C4F-9A8B-A57911ED8622}"/>
              </a:ext>
            </a:extLst>
          </p:cNvPr>
          <p:cNvSpPr>
            <a:spLocks noGrp="1"/>
          </p:cNvSpPr>
          <p:nvPr>
            <p:ph idx="1"/>
          </p:nvPr>
        </p:nvSpPr>
        <p:spPr>
          <a:xfrm>
            <a:off x="1285240" y="2969469"/>
            <a:ext cx="8074815" cy="2800395"/>
          </a:xfrm>
        </p:spPr>
        <p:txBody>
          <a:bodyPr anchor="t">
            <a:normAutofit/>
          </a:bodyPr>
          <a:lstStyle/>
          <a:p>
            <a:r>
              <a:rPr lang="en-US" sz="2400" dirty="0"/>
              <a:t>If the rectum contains feces and you are in doubt about palpable masses, repeat the examination after the patient has defecated.</a:t>
            </a:r>
          </a:p>
          <a:p>
            <a:r>
              <a:rPr lang="en-US" sz="2400" dirty="0"/>
              <a:t>Slowly withdraw your finger. Examine it for stool color and the presence of blood or mucus</a:t>
            </a:r>
          </a:p>
          <a:p>
            <a:endParaRPr lang="en-US" sz="2400" dirty="0"/>
          </a:p>
        </p:txBody>
      </p:sp>
    </p:spTree>
    <p:extLst>
      <p:ext uri="{BB962C8B-B14F-4D97-AF65-F5344CB8AC3E}">
        <p14:creationId xmlns:p14="http://schemas.microsoft.com/office/powerpoint/2010/main" val="2140433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740D35-7EF0-4647-8941-BB368DD51EA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a:solidFill>
                  <a:schemeClr val="tx1"/>
                </a:solidFill>
                <a:latin typeface="+mj-lt"/>
                <a:ea typeface="+mj-ea"/>
                <a:cs typeface="+mj-cs"/>
              </a:rPr>
              <a:t>Video Demonstrating Abdominal Examination</a:t>
            </a:r>
          </a:p>
        </p:txBody>
      </p:sp>
      <p:sp>
        <p:nvSpPr>
          <p:cNvPr id="3" name="Content Placeholder 2">
            <a:extLst>
              <a:ext uri="{FF2B5EF4-FFF2-40B4-BE49-F238E27FC236}">
                <a16:creationId xmlns:a16="http://schemas.microsoft.com/office/drawing/2014/main" id="{38EB5E8B-417B-464D-A0DC-556F05D58277}"/>
              </a:ext>
            </a:extLst>
          </p:cNvPr>
          <p:cNvSpPr>
            <a:spLocks noGrp="1"/>
          </p:cNvSpPr>
          <p:nvPr>
            <p:ph idx="1"/>
          </p:nvPr>
        </p:nvSpPr>
        <p:spPr>
          <a:xfrm>
            <a:off x="1966912" y="5645150"/>
            <a:ext cx="8258176" cy="631825"/>
          </a:xfrm>
        </p:spPr>
        <p:txBody>
          <a:bodyPr vert="horz" lIns="91440" tIns="45720" rIns="91440" bIns="45720" rtlCol="0" anchor="ctr">
            <a:normAutofit/>
          </a:bodyPr>
          <a:lstStyle/>
          <a:p>
            <a:pPr marL="0" indent="0" algn="ctr">
              <a:buNone/>
            </a:pPr>
            <a:r>
              <a:rPr lang="en-US" kern="1200">
                <a:solidFill>
                  <a:schemeClr val="tx1"/>
                </a:solidFill>
                <a:latin typeface="+mn-lt"/>
                <a:ea typeface="+mn-ea"/>
                <a:cs typeface="+mn-cs"/>
              </a:rPr>
              <a:t>https://www.youtube.com/watch?v=PYAnF6GJY2I</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86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lant, flower, blur&#10;&#10;Description automatically generated">
            <a:extLst>
              <a:ext uri="{FF2B5EF4-FFF2-40B4-BE49-F238E27FC236}">
                <a16:creationId xmlns:a16="http://schemas.microsoft.com/office/drawing/2014/main" id="{E2235152-CCD1-4352-BC12-851AD20B0C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135" b="221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4BA2E-A492-4361-B2F5-09E0B6A3121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Have A Nice Day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3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2F710FC-0D43-40E6-869B-672396974B0B}"/>
              </a:ext>
            </a:extLst>
          </p:cNvPr>
          <p:cNvPicPr>
            <a:picLocks noGrp="1" noChangeAspect="1"/>
          </p:cNvPicPr>
          <p:nvPr>
            <p:ph idx="1"/>
          </p:nvPr>
        </p:nvPicPr>
        <p:blipFill>
          <a:blip r:embed="rId2"/>
          <a:stretch>
            <a:fillRect/>
          </a:stretch>
        </p:blipFill>
        <p:spPr>
          <a:xfrm>
            <a:off x="844865" y="140677"/>
            <a:ext cx="6884192" cy="6090480"/>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BF0B-1CC8-4C9E-9133-BF9D8C807912}"/>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kern="1200" dirty="0">
                <a:solidFill>
                  <a:schemeClr val="tx1"/>
                </a:solidFill>
                <a:latin typeface="+mj-lt"/>
                <a:ea typeface="+mj-ea"/>
                <a:cs typeface="+mj-cs"/>
              </a:rPr>
              <a:t>Stigmata Chronic Liver Disease</a:t>
            </a:r>
          </a:p>
        </p:txBody>
      </p:sp>
    </p:spTree>
    <p:extLst>
      <p:ext uri="{BB962C8B-B14F-4D97-AF65-F5344CB8AC3E}">
        <p14:creationId xmlns:p14="http://schemas.microsoft.com/office/powerpoint/2010/main" val="62810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A1BF0-DE61-4D77-A199-25B72ED7A1F0}"/>
              </a:ext>
            </a:extLst>
          </p:cNvPr>
          <p:cNvSpPr>
            <a:spLocks noGrp="1"/>
          </p:cNvSpPr>
          <p:nvPr>
            <p:ph type="title"/>
          </p:nvPr>
        </p:nvSpPr>
        <p:spPr>
          <a:xfrm>
            <a:off x="1075767" y="1188637"/>
            <a:ext cx="2988234" cy="4480726"/>
          </a:xfrm>
        </p:spPr>
        <p:txBody>
          <a:bodyPr>
            <a:normAutofit/>
          </a:bodyPr>
          <a:lstStyle/>
          <a:p>
            <a:pPr algn="r"/>
            <a:r>
              <a:rPr lang="en-US" sz="5100" b="1"/>
              <a:t>Peripheral Stigmata (Signs) of Chronic Liver</a:t>
            </a:r>
            <a:br>
              <a:rPr lang="en-US" sz="5100" b="1"/>
            </a:br>
            <a:r>
              <a:rPr lang="en-US" sz="5100" b="1"/>
              <a:t>Disease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D89544-2715-4492-9813-68253CE5008A}"/>
              </a:ext>
            </a:extLst>
          </p:cNvPr>
          <p:cNvSpPr>
            <a:spLocks noGrp="1"/>
          </p:cNvSpPr>
          <p:nvPr>
            <p:ph idx="1"/>
          </p:nvPr>
        </p:nvSpPr>
        <p:spPr>
          <a:xfrm>
            <a:off x="5255260" y="1648870"/>
            <a:ext cx="4702848" cy="3560260"/>
          </a:xfrm>
        </p:spPr>
        <p:txBody>
          <a:bodyPr anchor="ctr">
            <a:normAutofit/>
          </a:bodyPr>
          <a:lstStyle/>
          <a:p>
            <a:pPr marL="0" indent="0">
              <a:buNone/>
            </a:pPr>
            <a:r>
              <a:rPr lang="en-US" sz="1700" b="1"/>
              <a:t>Skin, nails and hands</a:t>
            </a:r>
          </a:p>
          <a:p>
            <a:r>
              <a:rPr lang="en-US" sz="1700"/>
              <a:t>Spider nevi – small telangiectatic superficial blood vessels with a central feeding vessel</a:t>
            </a:r>
          </a:p>
          <a:p>
            <a:r>
              <a:rPr lang="en-US" sz="1700"/>
              <a:t> Clubbing of the hands</a:t>
            </a:r>
          </a:p>
          <a:p>
            <a:r>
              <a:rPr lang="en-US" sz="1700"/>
              <a:t>Leukonychia – expansion of the paler half-moon at the base of the nail</a:t>
            </a:r>
          </a:p>
          <a:p>
            <a:r>
              <a:rPr lang="en-US" sz="1700"/>
              <a:t>Palmar erythema – seen on the thenar and hypothenar eminence </a:t>
            </a:r>
          </a:p>
          <a:p>
            <a:r>
              <a:rPr lang="en-US" sz="1700"/>
              <a:t> Bruising</a:t>
            </a:r>
          </a:p>
          <a:p>
            <a:r>
              <a:rPr lang="en-US" sz="1700"/>
              <a:t>Dupytren’s contracture </a:t>
            </a:r>
          </a:p>
          <a:p>
            <a:r>
              <a:rPr lang="en-US" sz="1700"/>
              <a:t>Scratch marks</a:t>
            </a:r>
          </a:p>
        </p:txBody>
      </p:sp>
    </p:spTree>
    <p:extLst>
      <p:ext uri="{BB962C8B-B14F-4D97-AF65-F5344CB8AC3E}">
        <p14:creationId xmlns:p14="http://schemas.microsoft.com/office/powerpoint/2010/main" val="81063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7E3E9-6FD2-4468-9FA8-94FBDA949B5A}"/>
              </a:ext>
            </a:extLst>
          </p:cNvPr>
          <p:cNvSpPr>
            <a:spLocks noGrp="1"/>
          </p:cNvSpPr>
          <p:nvPr>
            <p:ph type="title"/>
          </p:nvPr>
        </p:nvSpPr>
        <p:spPr>
          <a:xfrm>
            <a:off x="1006900" y="1188637"/>
            <a:ext cx="3152097" cy="4480726"/>
          </a:xfrm>
        </p:spPr>
        <p:txBody>
          <a:bodyPr>
            <a:normAutofit/>
          </a:bodyPr>
          <a:lstStyle/>
          <a:p>
            <a:pPr algn="r"/>
            <a:r>
              <a:rPr lang="en-US" sz="5100" b="1"/>
              <a:t>Peripheral Stigmata (Signs) of Chronic Liver</a:t>
            </a:r>
            <a:br>
              <a:rPr lang="en-US" sz="5100" b="1"/>
            </a:br>
            <a:r>
              <a:rPr lang="en-US" sz="5100" b="1"/>
              <a:t>Disease</a:t>
            </a: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3C9ED9D-8D1E-4E5D-978C-4489281FE80D}"/>
              </a:ext>
            </a:extLst>
          </p:cNvPr>
          <p:cNvGraphicFramePr>
            <a:graphicFrameLocks noGrp="1"/>
          </p:cNvGraphicFramePr>
          <p:nvPr>
            <p:ph idx="1"/>
            <p:extLst>
              <p:ext uri="{D42A27DB-BD31-4B8C-83A1-F6EECF244321}">
                <p14:modId xmlns:p14="http://schemas.microsoft.com/office/powerpoint/2010/main" val="4095618065"/>
              </p:ext>
            </p:extLst>
          </p:nvPr>
        </p:nvGraphicFramePr>
        <p:xfrm>
          <a:off x="5293698" y="1265230"/>
          <a:ext cx="4840901" cy="431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38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B5982-243D-4F81-A808-B8709547006A}"/>
              </a:ext>
            </a:extLst>
          </p:cNvPr>
          <p:cNvSpPr>
            <a:spLocks noGrp="1"/>
          </p:cNvSpPr>
          <p:nvPr>
            <p:ph type="title"/>
          </p:nvPr>
        </p:nvSpPr>
        <p:spPr>
          <a:xfrm>
            <a:off x="1075767" y="1188637"/>
            <a:ext cx="2988234" cy="4480726"/>
          </a:xfrm>
        </p:spPr>
        <p:txBody>
          <a:bodyPr>
            <a:normAutofit/>
          </a:bodyPr>
          <a:lstStyle/>
          <a:p>
            <a:pPr algn="r"/>
            <a:r>
              <a:rPr lang="en-US" sz="5100" b="1"/>
              <a:t>Inspection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30B779-CE78-4A20-8DC6-F34DD261F05F}"/>
              </a:ext>
            </a:extLst>
          </p:cNvPr>
          <p:cNvSpPr>
            <a:spLocks noGrp="1"/>
          </p:cNvSpPr>
          <p:nvPr>
            <p:ph idx="1"/>
          </p:nvPr>
        </p:nvSpPr>
        <p:spPr>
          <a:xfrm>
            <a:off x="5255260" y="1648870"/>
            <a:ext cx="4702848" cy="3560260"/>
          </a:xfrm>
        </p:spPr>
        <p:txBody>
          <a:bodyPr anchor="ctr">
            <a:normAutofit/>
          </a:bodyPr>
          <a:lstStyle/>
          <a:p>
            <a:r>
              <a:rPr lang="en-US" sz="2400"/>
              <a:t>Examine the patient in good light and warm surroundings.</a:t>
            </a:r>
          </a:p>
          <a:p>
            <a:r>
              <a:rPr lang="en-US" sz="2400"/>
              <a:t>Position the patient comfortably supine with the head resting on only  one or two pillows to relax the abdominal wall muscles. Look at the teeth, tongue and buccal mucosa</a:t>
            </a:r>
          </a:p>
        </p:txBody>
      </p:sp>
    </p:spTree>
    <p:extLst>
      <p:ext uri="{BB962C8B-B14F-4D97-AF65-F5344CB8AC3E}">
        <p14:creationId xmlns:p14="http://schemas.microsoft.com/office/powerpoint/2010/main" val="118547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EA73F-835B-4393-A947-417D007184B1}"/>
              </a:ext>
            </a:extLst>
          </p:cNvPr>
          <p:cNvSpPr>
            <a:spLocks noGrp="1"/>
          </p:cNvSpPr>
          <p:nvPr>
            <p:ph type="title"/>
          </p:nvPr>
        </p:nvSpPr>
        <p:spPr>
          <a:xfrm>
            <a:off x="1075767" y="1188637"/>
            <a:ext cx="2988234" cy="4480726"/>
          </a:xfrm>
        </p:spPr>
        <p:txBody>
          <a:bodyPr>
            <a:normAutofit/>
          </a:bodyPr>
          <a:lstStyle/>
          <a:p>
            <a:pPr algn="r"/>
            <a:r>
              <a:rPr lang="en-US" sz="5100" b="1"/>
              <a:t>Inspection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0716FE-ADB4-41CC-AA18-E0E05CCA99BB}"/>
              </a:ext>
            </a:extLst>
          </p:cNvPr>
          <p:cNvSpPr>
            <a:spLocks noGrp="1"/>
          </p:cNvSpPr>
          <p:nvPr>
            <p:ph idx="1"/>
          </p:nvPr>
        </p:nvSpPr>
        <p:spPr>
          <a:xfrm>
            <a:off x="5255260" y="1648870"/>
            <a:ext cx="4702848" cy="3560260"/>
          </a:xfrm>
        </p:spPr>
        <p:txBody>
          <a:bodyPr anchor="ctr">
            <a:normAutofit/>
          </a:bodyPr>
          <a:lstStyle/>
          <a:p>
            <a:r>
              <a:rPr lang="en-US" sz="2400"/>
              <a:t>Note any smell, e.g., alcohol,  fetor hepaticus</a:t>
            </a:r>
          </a:p>
          <a:p>
            <a:r>
              <a:rPr lang="en-US" sz="2400"/>
              <a:t>Expose the abdomen from the xiphisternum to the symphysis pubis, leaving the chest and legs covered.?? Nipple to mid thigh ??</a:t>
            </a:r>
          </a:p>
          <a:p>
            <a:endParaRPr lang="en-US" sz="2400"/>
          </a:p>
        </p:txBody>
      </p:sp>
    </p:spTree>
    <p:extLst>
      <p:ext uri="{BB962C8B-B14F-4D97-AF65-F5344CB8AC3E}">
        <p14:creationId xmlns:p14="http://schemas.microsoft.com/office/powerpoint/2010/main" val="167232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1910</Words>
  <Application>Microsoft Office PowerPoint</Application>
  <PresentationFormat>Widescreen</PresentationFormat>
  <Paragraphs>185</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Abdominal Examination</vt:lpstr>
      <vt:lpstr>General Examination</vt:lpstr>
      <vt:lpstr>General Examination</vt:lpstr>
      <vt:lpstr>Nutritional state</vt:lpstr>
      <vt:lpstr>Stigmata Chronic Liver Disease</vt:lpstr>
      <vt:lpstr>Peripheral Stigmata (Signs) of Chronic Liver Disease</vt:lpstr>
      <vt:lpstr>Peripheral Stigmata (Signs) of Chronic Liver Disease</vt:lpstr>
      <vt:lpstr>Inspection</vt:lpstr>
      <vt:lpstr>Inspection</vt:lpstr>
      <vt:lpstr>Inspection</vt:lpstr>
      <vt:lpstr>Inspection</vt:lpstr>
      <vt:lpstr>Abdominal scars and stomas</vt:lpstr>
      <vt:lpstr>Bruising</vt:lpstr>
      <vt:lpstr>Palpation</vt:lpstr>
      <vt:lpstr>Palpation</vt:lpstr>
      <vt:lpstr>Palpation</vt:lpstr>
      <vt:lpstr>PowerPoint Presentation</vt:lpstr>
      <vt:lpstr>PowerPoint Presentation</vt:lpstr>
      <vt:lpstr>Palpation</vt:lpstr>
      <vt:lpstr>Hepatomegaly and Splenomegaly</vt:lpstr>
      <vt:lpstr>Causes of Hepatomegaly</vt:lpstr>
      <vt:lpstr>Causes of Hepatomegaly</vt:lpstr>
      <vt:lpstr>Palpation of the Spleen</vt:lpstr>
      <vt:lpstr>Causes of Splenomegaly</vt:lpstr>
      <vt:lpstr>Causes of Splenomegaly</vt:lpstr>
      <vt:lpstr>Causes of Splenomegaly</vt:lpstr>
      <vt:lpstr>Splenomegaly</vt:lpstr>
      <vt:lpstr>Splenomegaly</vt:lpstr>
      <vt:lpstr>PowerPoint Presentation</vt:lpstr>
      <vt:lpstr>Percussion</vt:lpstr>
      <vt:lpstr>Percussion</vt:lpstr>
      <vt:lpstr>Percussing for Ascites.</vt:lpstr>
      <vt:lpstr>Fluid Thrill</vt:lpstr>
      <vt:lpstr>Shifting dullness</vt:lpstr>
      <vt:lpstr>Shifting dullness</vt:lpstr>
      <vt:lpstr>Auscultation</vt:lpstr>
      <vt:lpstr>Auscultation</vt:lpstr>
      <vt:lpstr>Auscultation</vt:lpstr>
      <vt:lpstr>Hernias</vt:lpstr>
      <vt:lpstr>Hernias</vt:lpstr>
      <vt:lpstr>Hernias</vt:lpstr>
      <vt:lpstr>Digital Rectal Examination(DRE)</vt:lpstr>
      <vt:lpstr>Digital Rectal Examination(DRE)</vt:lpstr>
      <vt:lpstr>Digital Rectal Examination(DRE)</vt:lpstr>
      <vt:lpstr>Digital Rectal Examination(DRE)</vt:lpstr>
      <vt:lpstr>Digital Rectal Examination(DRE)</vt:lpstr>
      <vt:lpstr>Digital Rectal Examination(DRE)</vt:lpstr>
      <vt:lpstr>Video Demonstrating Abdominal Examination</vt:lpstr>
      <vt:lpstr>Have A Nice 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Examination</dc:title>
  <dc:creator>Ali Abdel Wahab</dc:creator>
  <cp:lastModifiedBy>Ali Abdel Wahab</cp:lastModifiedBy>
  <cp:revision>1</cp:revision>
  <dcterms:created xsi:type="dcterms:W3CDTF">2021-08-03T05:52:59Z</dcterms:created>
  <dcterms:modified xsi:type="dcterms:W3CDTF">2021-08-03T05:56:52Z</dcterms:modified>
</cp:coreProperties>
</file>