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40"/>
  </p:notesMasterIdLst>
  <p:sldIdLst>
    <p:sldId id="256" r:id="rId2"/>
    <p:sldId id="316" r:id="rId3"/>
    <p:sldId id="303" r:id="rId4"/>
    <p:sldId id="307" r:id="rId5"/>
    <p:sldId id="317" r:id="rId6"/>
    <p:sldId id="308" r:id="rId7"/>
    <p:sldId id="309" r:id="rId8"/>
    <p:sldId id="311" r:id="rId9"/>
    <p:sldId id="312" r:id="rId10"/>
    <p:sldId id="257" r:id="rId11"/>
    <p:sldId id="258" r:id="rId12"/>
    <p:sldId id="259" r:id="rId13"/>
    <p:sldId id="260" r:id="rId14"/>
    <p:sldId id="304" r:id="rId15"/>
    <p:sldId id="262" r:id="rId16"/>
    <p:sldId id="264" r:id="rId17"/>
    <p:sldId id="265" r:id="rId18"/>
    <p:sldId id="266" r:id="rId19"/>
    <p:sldId id="267" r:id="rId20"/>
    <p:sldId id="269" r:id="rId21"/>
    <p:sldId id="270" r:id="rId22"/>
    <p:sldId id="313" r:id="rId23"/>
    <p:sldId id="271" r:id="rId24"/>
    <p:sldId id="314" r:id="rId25"/>
    <p:sldId id="273" r:id="rId26"/>
    <p:sldId id="274" r:id="rId27"/>
    <p:sldId id="275" r:id="rId28"/>
    <p:sldId id="276" r:id="rId29"/>
    <p:sldId id="278" r:id="rId30"/>
    <p:sldId id="279" r:id="rId31"/>
    <p:sldId id="284" r:id="rId32"/>
    <p:sldId id="283" r:id="rId33"/>
    <p:sldId id="285" r:id="rId34"/>
    <p:sldId id="315" r:id="rId35"/>
    <p:sldId id="296" r:id="rId36"/>
    <p:sldId id="300" r:id="rId37"/>
    <p:sldId id="298" r:id="rId38"/>
    <p:sldId id="302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320" autoAdjust="0"/>
  </p:normalViewPr>
  <p:slideViewPr>
    <p:cSldViewPr>
      <p:cViewPr>
        <p:scale>
          <a:sx n="50" d="100"/>
          <a:sy n="50" d="100"/>
        </p:scale>
        <p:origin x="-912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1BB6FF-C1D0-480C-8D8C-7DE1A13E6D2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6AA5D111-C7E5-4F4A-A84C-B2BC44993234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FOOD BORNE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INFECTION</a:t>
          </a:r>
        </a:p>
      </dgm:t>
    </dgm:pt>
    <dgm:pt modelId="{0A80D233-4E6A-4EDD-869C-E5D00CFD71AA}" type="parTrans" cxnId="{FC9E6534-1340-4400-9B30-44113E520889}">
      <dgm:prSet/>
      <dgm:spPr/>
      <dgm:t>
        <a:bodyPr/>
        <a:lstStyle/>
        <a:p>
          <a:pPr rtl="1"/>
          <a:endParaRPr lang="ar-JO"/>
        </a:p>
      </dgm:t>
    </dgm:pt>
    <dgm:pt modelId="{9E7C1AC7-3359-4955-ABAE-8F7664DC8CEB}" type="sibTrans" cxnId="{FC9E6534-1340-4400-9B30-44113E520889}">
      <dgm:prSet/>
      <dgm:spPr/>
      <dgm:t>
        <a:bodyPr/>
        <a:lstStyle/>
        <a:p>
          <a:pPr rtl="1"/>
          <a:endParaRPr lang="ar-JO"/>
        </a:p>
      </dgm:t>
    </dgm:pt>
    <dgm:pt modelId="{F8E9B650-9E76-43B3-9B49-31DD160FC306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BACTERIAL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-Typhoid, Cholera,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Bacillary dysentery,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Salmonella</a:t>
          </a:r>
        </a:p>
      </dgm:t>
    </dgm:pt>
    <dgm:pt modelId="{6519E830-54CF-4E6A-818E-DCBC13D620E3}" type="parTrans" cxnId="{A0E0329A-92D5-41D3-984B-CA8491D84B1F}">
      <dgm:prSet/>
      <dgm:spPr/>
      <dgm:t>
        <a:bodyPr/>
        <a:lstStyle/>
        <a:p>
          <a:pPr rtl="1"/>
          <a:endParaRPr lang="ar-JO"/>
        </a:p>
      </dgm:t>
    </dgm:pt>
    <dgm:pt modelId="{FFFC0F70-998A-400C-B444-963B3C502EF7}" type="sibTrans" cxnId="{A0E0329A-92D5-41D3-984B-CA8491D84B1F}">
      <dgm:prSet/>
      <dgm:spPr/>
      <dgm:t>
        <a:bodyPr/>
        <a:lstStyle/>
        <a:p>
          <a:pPr rtl="1"/>
          <a:endParaRPr lang="ar-JO"/>
        </a:p>
      </dgm:t>
    </dgm:pt>
    <dgm:pt modelId="{CCFD7ADE-2E03-4C7A-9B3F-26250417736B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PARASITIC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-Ascariasis,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Trichinosis,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Amoebiasis</a:t>
          </a:r>
        </a:p>
      </dgm:t>
    </dgm:pt>
    <dgm:pt modelId="{667C2522-185D-4B04-BA01-159F2327AA2D}" type="parTrans" cxnId="{507821FA-B624-48BD-8E58-E57D115BE110}">
      <dgm:prSet/>
      <dgm:spPr/>
      <dgm:t>
        <a:bodyPr/>
        <a:lstStyle/>
        <a:p>
          <a:pPr rtl="1"/>
          <a:endParaRPr lang="ar-JO"/>
        </a:p>
      </dgm:t>
    </dgm:pt>
    <dgm:pt modelId="{F3FE1F13-72CF-4025-8C4E-21C6F30A03B4}" type="sibTrans" cxnId="{507821FA-B624-48BD-8E58-E57D115BE110}">
      <dgm:prSet/>
      <dgm:spPr/>
      <dgm:t>
        <a:bodyPr/>
        <a:lstStyle/>
        <a:p>
          <a:pPr rtl="1"/>
          <a:endParaRPr lang="ar-JO"/>
        </a:p>
      </dgm:t>
    </dgm:pt>
    <dgm:pt modelId="{0A68D18E-2B8D-4401-8956-7F8A02F91D4D}" type="pres">
      <dgm:prSet presAssocID="{6D1BB6FF-C1D0-480C-8D8C-7DE1A13E6D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F4D1E82-9593-47DD-8527-5AC4F5E6793E}" type="pres">
      <dgm:prSet presAssocID="{6AA5D111-C7E5-4F4A-A84C-B2BC44993234}" presName="hierRoot1" presStyleCnt="0">
        <dgm:presLayoutVars>
          <dgm:hierBranch/>
        </dgm:presLayoutVars>
      </dgm:prSet>
      <dgm:spPr/>
    </dgm:pt>
    <dgm:pt modelId="{0E8804B9-63A1-4496-88B3-935F2B126984}" type="pres">
      <dgm:prSet presAssocID="{6AA5D111-C7E5-4F4A-A84C-B2BC44993234}" presName="rootComposite1" presStyleCnt="0"/>
      <dgm:spPr/>
    </dgm:pt>
    <dgm:pt modelId="{857C87A1-C1D5-4D2F-BE08-22CE59D19E06}" type="pres">
      <dgm:prSet presAssocID="{6AA5D111-C7E5-4F4A-A84C-B2BC4499323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2FDB000C-1B2B-4D8E-B4A9-48CEE23D3E62}" type="pres">
      <dgm:prSet presAssocID="{6AA5D111-C7E5-4F4A-A84C-B2BC44993234}" presName="rootConnector1" presStyleLbl="node1" presStyleIdx="0" presStyleCnt="0"/>
      <dgm:spPr/>
      <dgm:t>
        <a:bodyPr/>
        <a:lstStyle/>
        <a:p>
          <a:pPr rtl="1"/>
          <a:endParaRPr lang="ar-JO"/>
        </a:p>
      </dgm:t>
    </dgm:pt>
    <dgm:pt modelId="{E99AFE36-2525-4ECD-B8A7-E379F7397B1B}" type="pres">
      <dgm:prSet presAssocID="{6AA5D111-C7E5-4F4A-A84C-B2BC44993234}" presName="hierChild2" presStyleCnt="0"/>
      <dgm:spPr/>
    </dgm:pt>
    <dgm:pt modelId="{FBD7B656-EDB7-48DD-A773-D161514F4603}" type="pres">
      <dgm:prSet presAssocID="{6519E830-54CF-4E6A-818E-DCBC13D620E3}" presName="Name35" presStyleLbl="parChTrans1D2" presStyleIdx="0" presStyleCnt="2"/>
      <dgm:spPr/>
    </dgm:pt>
    <dgm:pt modelId="{A551B8DD-A08F-4ABB-B25B-77B02B2A137B}" type="pres">
      <dgm:prSet presAssocID="{F8E9B650-9E76-43B3-9B49-31DD160FC306}" presName="hierRoot2" presStyleCnt="0">
        <dgm:presLayoutVars>
          <dgm:hierBranch/>
        </dgm:presLayoutVars>
      </dgm:prSet>
      <dgm:spPr/>
    </dgm:pt>
    <dgm:pt modelId="{0F288A1C-8F0F-4DB2-B0E1-8761950EF62B}" type="pres">
      <dgm:prSet presAssocID="{F8E9B650-9E76-43B3-9B49-31DD160FC306}" presName="rootComposite" presStyleCnt="0"/>
      <dgm:spPr/>
    </dgm:pt>
    <dgm:pt modelId="{DCFD2253-93DA-47F3-A229-2BE45D075CCF}" type="pres">
      <dgm:prSet presAssocID="{F8E9B650-9E76-43B3-9B49-31DD160FC306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C4FA733F-337C-45E8-94A8-502218D7C564}" type="pres">
      <dgm:prSet presAssocID="{F8E9B650-9E76-43B3-9B49-31DD160FC306}" presName="rootConnector" presStyleLbl="node2" presStyleIdx="0" presStyleCnt="2"/>
      <dgm:spPr/>
      <dgm:t>
        <a:bodyPr/>
        <a:lstStyle/>
        <a:p>
          <a:pPr rtl="1"/>
          <a:endParaRPr lang="ar-JO"/>
        </a:p>
      </dgm:t>
    </dgm:pt>
    <dgm:pt modelId="{C96D9AD7-8685-4BE0-8B71-B87EB9BE5D09}" type="pres">
      <dgm:prSet presAssocID="{F8E9B650-9E76-43B3-9B49-31DD160FC306}" presName="hierChild4" presStyleCnt="0"/>
      <dgm:spPr/>
    </dgm:pt>
    <dgm:pt modelId="{83F8E62A-F41E-4323-B7BC-8DB3A17E2FE0}" type="pres">
      <dgm:prSet presAssocID="{F8E9B650-9E76-43B3-9B49-31DD160FC306}" presName="hierChild5" presStyleCnt="0"/>
      <dgm:spPr/>
    </dgm:pt>
    <dgm:pt modelId="{8DE3CBD3-6466-4622-A355-DF83CFD1A92C}" type="pres">
      <dgm:prSet presAssocID="{667C2522-185D-4B04-BA01-159F2327AA2D}" presName="Name35" presStyleLbl="parChTrans1D2" presStyleIdx="1" presStyleCnt="2"/>
      <dgm:spPr/>
    </dgm:pt>
    <dgm:pt modelId="{1D010604-8619-430C-A2E4-E21DA76D7D03}" type="pres">
      <dgm:prSet presAssocID="{CCFD7ADE-2E03-4C7A-9B3F-26250417736B}" presName="hierRoot2" presStyleCnt="0">
        <dgm:presLayoutVars>
          <dgm:hierBranch/>
        </dgm:presLayoutVars>
      </dgm:prSet>
      <dgm:spPr/>
    </dgm:pt>
    <dgm:pt modelId="{0B6C8E5E-5148-4737-9FB8-79DE441ADAAD}" type="pres">
      <dgm:prSet presAssocID="{CCFD7ADE-2E03-4C7A-9B3F-26250417736B}" presName="rootComposite" presStyleCnt="0"/>
      <dgm:spPr/>
    </dgm:pt>
    <dgm:pt modelId="{9E7B1FB0-8B9C-4FD3-A399-56654E7A2DAC}" type="pres">
      <dgm:prSet presAssocID="{CCFD7ADE-2E03-4C7A-9B3F-26250417736B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6045F25F-5D12-41BB-8072-421A06909F19}" type="pres">
      <dgm:prSet presAssocID="{CCFD7ADE-2E03-4C7A-9B3F-26250417736B}" presName="rootConnector" presStyleLbl="node2" presStyleIdx="1" presStyleCnt="2"/>
      <dgm:spPr/>
      <dgm:t>
        <a:bodyPr/>
        <a:lstStyle/>
        <a:p>
          <a:pPr rtl="1"/>
          <a:endParaRPr lang="ar-JO"/>
        </a:p>
      </dgm:t>
    </dgm:pt>
    <dgm:pt modelId="{9333E525-815B-45A6-8A8C-CBB1B5778318}" type="pres">
      <dgm:prSet presAssocID="{CCFD7ADE-2E03-4C7A-9B3F-26250417736B}" presName="hierChild4" presStyleCnt="0"/>
      <dgm:spPr/>
    </dgm:pt>
    <dgm:pt modelId="{9708708E-2A8A-4251-8821-A0B0BB425AD6}" type="pres">
      <dgm:prSet presAssocID="{CCFD7ADE-2E03-4C7A-9B3F-26250417736B}" presName="hierChild5" presStyleCnt="0"/>
      <dgm:spPr/>
    </dgm:pt>
    <dgm:pt modelId="{A88A7904-A0EA-4CEF-8D68-D81C6A0FBC4B}" type="pres">
      <dgm:prSet presAssocID="{6AA5D111-C7E5-4F4A-A84C-B2BC44993234}" presName="hierChild3" presStyleCnt="0"/>
      <dgm:spPr/>
    </dgm:pt>
  </dgm:ptLst>
  <dgm:cxnLst>
    <dgm:cxn modelId="{A241418A-E3D5-4F3F-833B-FF67F87FB9E0}" type="presOf" srcId="{667C2522-185D-4B04-BA01-159F2327AA2D}" destId="{8DE3CBD3-6466-4622-A355-DF83CFD1A92C}" srcOrd="0" destOrd="0" presId="urn:microsoft.com/office/officeart/2005/8/layout/orgChart1"/>
    <dgm:cxn modelId="{D1FC044B-BAAE-4079-BED0-F74FC0115B56}" type="presOf" srcId="{6D1BB6FF-C1D0-480C-8D8C-7DE1A13E6D2F}" destId="{0A68D18E-2B8D-4401-8956-7F8A02F91D4D}" srcOrd="0" destOrd="0" presId="urn:microsoft.com/office/officeart/2005/8/layout/orgChart1"/>
    <dgm:cxn modelId="{41B553B9-DA1B-4FBC-AE6A-A7A12ECE90B1}" type="presOf" srcId="{6AA5D111-C7E5-4F4A-A84C-B2BC44993234}" destId="{2FDB000C-1B2B-4D8E-B4A9-48CEE23D3E62}" srcOrd="1" destOrd="0" presId="urn:microsoft.com/office/officeart/2005/8/layout/orgChart1"/>
    <dgm:cxn modelId="{1B88240C-214A-42D9-8B19-D113C0B31C82}" type="presOf" srcId="{6519E830-54CF-4E6A-818E-DCBC13D620E3}" destId="{FBD7B656-EDB7-48DD-A773-D161514F4603}" srcOrd="0" destOrd="0" presId="urn:microsoft.com/office/officeart/2005/8/layout/orgChart1"/>
    <dgm:cxn modelId="{8C724F3B-C373-4196-9823-60FCF17949DA}" type="presOf" srcId="{CCFD7ADE-2E03-4C7A-9B3F-26250417736B}" destId="{6045F25F-5D12-41BB-8072-421A06909F19}" srcOrd="1" destOrd="0" presId="urn:microsoft.com/office/officeart/2005/8/layout/orgChart1"/>
    <dgm:cxn modelId="{A0E0329A-92D5-41D3-984B-CA8491D84B1F}" srcId="{6AA5D111-C7E5-4F4A-A84C-B2BC44993234}" destId="{F8E9B650-9E76-43B3-9B49-31DD160FC306}" srcOrd="0" destOrd="0" parTransId="{6519E830-54CF-4E6A-818E-DCBC13D620E3}" sibTransId="{FFFC0F70-998A-400C-B444-963B3C502EF7}"/>
    <dgm:cxn modelId="{FC9E6534-1340-4400-9B30-44113E520889}" srcId="{6D1BB6FF-C1D0-480C-8D8C-7DE1A13E6D2F}" destId="{6AA5D111-C7E5-4F4A-A84C-B2BC44993234}" srcOrd="0" destOrd="0" parTransId="{0A80D233-4E6A-4EDD-869C-E5D00CFD71AA}" sibTransId="{9E7C1AC7-3359-4955-ABAE-8F7664DC8CEB}"/>
    <dgm:cxn modelId="{BBD3CE5E-472D-4414-849E-61DDF06AAFFB}" type="presOf" srcId="{6AA5D111-C7E5-4F4A-A84C-B2BC44993234}" destId="{857C87A1-C1D5-4D2F-BE08-22CE59D19E06}" srcOrd="0" destOrd="0" presId="urn:microsoft.com/office/officeart/2005/8/layout/orgChart1"/>
    <dgm:cxn modelId="{507821FA-B624-48BD-8E58-E57D115BE110}" srcId="{6AA5D111-C7E5-4F4A-A84C-B2BC44993234}" destId="{CCFD7ADE-2E03-4C7A-9B3F-26250417736B}" srcOrd="1" destOrd="0" parTransId="{667C2522-185D-4B04-BA01-159F2327AA2D}" sibTransId="{F3FE1F13-72CF-4025-8C4E-21C6F30A03B4}"/>
    <dgm:cxn modelId="{C3AA308C-7E6D-4712-9DCE-1764195B0D9F}" type="presOf" srcId="{F8E9B650-9E76-43B3-9B49-31DD160FC306}" destId="{C4FA733F-337C-45E8-94A8-502218D7C564}" srcOrd="1" destOrd="0" presId="urn:microsoft.com/office/officeart/2005/8/layout/orgChart1"/>
    <dgm:cxn modelId="{E07536FE-D3F3-431E-95B1-B08B09C81001}" type="presOf" srcId="{F8E9B650-9E76-43B3-9B49-31DD160FC306}" destId="{DCFD2253-93DA-47F3-A229-2BE45D075CCF}" srcOrd="0" destOrd="0" presId="urn:microsoft.com/office/officeart/2005/8/layout/orgChart1"/>
    <dgm:cxn modelId="{1CCA8CD2-B9A8-478E-821E-CC1F6C55D98E}" type="presOf" srcId="{CCFD7ADE-2E03-4C7A-9B3F-26250417736B}" destId="{9E7B1FB0-8B9C-4FD3-A399-56654E7A2DAC}" srcOrd="0" destOrd="0" presId="urn:microsoft.com/office/officeart/2005/8/layout/orgChart1"/>
    <dgm:cxn modelId="{F0551077-ADEF-4D7F-B617-4F403EB91CB5}" type="presParOf" srcId="{0A68D18E-2B8D-4401-8956-7F8A02F91D4D}" destId="{5F4D1E82-9593-47DD-8527-5AC4F5E6793E}" srcOrd="0" destOrd="0" presId="urn:microsoft.com/office/officeart/2005/8/layout/orgChart1"/>
    <dgm:cxn modelId="{96D83988-70E3-4E25-8E9F-0DA58A792A34}" type="presParOf" srcId="{5F4D1E82-9593-47DD-8527-5AC4F5E6793E}" destId="{0E8804B9-63A1-4496-88B3-935F2B126984}" srcOrd="0" destOrd="0" presId="urn:microsoft.com/office/officeart/2005/8/layout/orgChart1"/>
    <dgm:cxn modelId="{3D37A5E1-E142-4615-9D10-81766ADC8DFD}" type="presParOf" srcId="{0E8804B9-63A1-4496-88B3-935F2B126984}" destId="{857C87A1-C1D5-4D2F-BE08-22CE59D19E06}" srcOrd="0" destOrd="0" presId="urn:microsoft.com/office/officeart/2005/8/layout/orgChart1"/>
    <dgm:cxn modelId="{35E394C5-5389-4408-A015-98581B9C466B}" type="presParOf" srcId="{0E8804B9-63A1-4496-88B3-935F2B126984}" destId="{2FDB000C-1B2B-4D8E-B4A9-48CEE23D3E62}" srcOrd="1" destOrd="0" presId="urn:microsoft.com/office/officeart/2005/8/layout/orgChart1"/>
    <dgm:cxn modelId="{54BA13C8-F5A9-4AA8-86CE-360DC56420D5}" type="presParOf" srcId="{5F4D1E82-9593-47DD-8527-5AC4F5E6793E}" destId="{E99AFE36-2525-4ECD-B8A7-E379F7397B1B}" srcOrd="1" destOrd="0" presId="urn:microsoft.com/office/officeart/2005/8/layout/orgChart1"/>
    <dgm:cxn modelId="{0DCABD15-FE4D-4DC2-9C4A-18BB2AFC4051}" type="presParOf" srcId="{E99AFE36-2525-4ECD-B8A7-E379F7397B1B}" destId="{FBD7B656-EDB7-48DD-A773-D161514F4603}" srcOrd="0" destOrd="0" presId="urn:microsoft.com/office/officeart/2005/8/layout/orgChart1"/>
    <dgm:cxn modelId="{7300CA80-1173-40C7-A57D-CA27888BB015}" type="presParOf" srcId="{E99AFE36-2525-4ECD-B8A7-E379F7397B1B}" destId="{A551B8DD-A08F-4ABB-B25B-77B02B2A137B}" srcOrd="1" destOrd="0" presId="urn:microsoft.com/office/officeart/2005/8/layout/orgChart1"/>
    <dgm:cxn modelId="{809A7728-A637-43D5-9FA5-15C7C8B7DA21}" type="presParOf" srcId="{A551B8DD-A08F-4ABB-B25B-77B02B2A137B}" destId="{0F288A1C-8F0F-4DB2-B0E1-8761950EF62B}" srcOrd="0" destOrd="0" presId="urn:microsoft.com/office/officeart/2005/8/layout/orgChart1"/>
    <dgm:cxn modelId="{9DDB0FCE-5F5B-4488-94B8-EB49E5E6674E}" type="presParOf" srcId="{0F288A1C-8F0F-4DB2-B0E1-8761950EF62B}" destId="{DCFD2253-93DA-47F3-A229-2BE45D075CCF}" srcOrd="0" destOrd="0" presId="urn:microsoft.com/office/officeart/2005/8/layout/orgChart1"/>
    <dgm:cxn modelId="{E13CCF90-7E6A-4E1A-88CC-1128034D3EED}" type="presParOf" srcId="{0F288A1C-8F0F-4DB2-B0E1-8761950EF62B}" destId="{C4FA733F-337C-45E8-94A8-502218D7C564}" srcOrd="1" destOrd="0" presId="urn:microsoft.com/office/officeart/2005/8/layout/orgChart1"/>
    <dgm:cxn modelId="{6D3C5A07-C785-42BF-974C-2A517AB0F9F4}" type="presParOf" srcId="{A551B8DD-A08F-4ABB-B25B-77B02B2A137B}" destId="{C96D9AD7-8685-4BE0-8B71-B87EB9BE5D09}" srcOrd="1" destOrd="0" presId="urn:microsoft.com/office/officeart/2005/8/layout/orgChart1"/>
    <dgm:cxn modelId="{B2AA2DD6-B11B-4DDF-9834-3DD680977602}" type="presParOf" srcId="{A551B8DD-A08F-4ABB-B25B-77B02B2A137B}" destId="{83F8E62A-F41E-4323-B7BC-8DB3A17E2FE0}" srcOrd="2" destOrd="0" presId="urn:microsoft.com/office/officeart/2005/8/layout/orgChart1"/>
    <dgm:cxn modelId="{5AA07482-7E19-4967-9D87-373861096907}" type="presParOf" srcId="{E99AFE36-2525-4ECD-B8A7-E379F7397B1B}" destId="{8DE3CBD3-6466-4622-A355-DF83CFD1A92C}" srcOrd="2" destOrd="0" presId="urn:microsoft.com/office/officeart/2005/8/layout/orgChart1"/>
    <dgm:cxn modelId="{0F452BFD-3720-4E5D-A456-E1E38E8AF9AA}" type="presParOf" srcId="{E99AFE36-2525-4ECD-B8A7-E379F7397B1B}" destId="{1D010604-8619-430C-A2E4-E21DA76D7D03}" srcOrd="3" destOrd="0" presId="urn:microsoft.com/office/officeart/2005/8/layout/orgChart1"/>
    <dgm:cxn modelId="{94F2CC13-698D-407D-B956-B703654ED018}" type="presParOf" srcId="{1D010604-8619-430C-A2E4-E21DA76D7D03}" destId="{0B6C8E5E-5148-4737-9FB8-79DE441ADAAD}" srcOrd="0" destOrd="0" presId="urn:microsoft.com/office/officeart/2005/8/layout/orgChart1"/>
    <dgm:cxn modelId="{D7AB91EA-912C-4632-A9DB-860A1D3CAF6B}" type="presParOf" srcId="{0B6C8E5E-5148-4737-9FB8-79DE441ADAAD}" destId="{9E7B1FB0-8B9C-4FD3-A399-56654E7A2DAC}" srcOrd="0" destOrd="0" presId="urn:microsoft.com/office/officeart/2005/8/layout/orgChart1"/>
    <dgm:cxn modelId="{D45AF5BF-914C-4B4A-99C8-8C4FCC4C2572}" type="presParOf" srcId="{0B6C8E5E-5148-4737-9FB8-79DE441ADAAD}" destId="{6045F25F-5D12-41BB-8072-421A06909F19}" srcOrd="1" destOrd="0" presId="urn:microsoft.com/office/officeart/2005/8/layout/orgChart1"/>
    <dgm:cxn modelId="{D5114F61-1B14-490D-AB2F-A3DE952E6AB9}" type="presParOf" srcId="{1D010604-8619-430C-A2E4-E21DA76D7D03}" destId="{9333E525-815B-45A6-8A8C-CBB1B5778318}" srcOrd="1" destOrd="0" presId="urn:microsoft.com/office/officeart/2005/8/layout/orgChart1"/>
    <dgm:cxn modelId="{231C0E51-C24A-429D-9067-1B30E909705F}" type="presParOf" srcId="{1D010604-8619-430C-A2E4-E21DA76D7D03}" destId="{9708708E-2A8A-4251-8821-A0B0BB425AD6}" srcOrd="2" destOrd="0" presId="urn:microsoft.com/office/officeart/2005/8/layout/orgChart1"/>
    <dgm:cxn modelId="{46C151E2-8C59-42CB-8598-0234250A224D}" type="presParOf" srcId="{5F4D1E82-9593-47DD-8527-5AC4F5E6793E}" destId="{A88A7904-A0EA-4CEF-8D68-D81C6A0FBC4B}" srcOrd="2" destOrd="0" presId="urn:microsoft.com/office/officeart/2005/8/layout/orgChart1"/>
  </dgm:cxnLst>
  <dgm:bg>
    <a:solidFill>
      <a:srgbClr val="FFFF0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0A01C6-4591-4D21-833A-236B69D52EE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8E6D53D8-F63E-4F03-9539-5F59CE1F0A23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FOOD POISONING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OR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INTOXICATION</a:t>
          </a:r>
        </a:p>
      </dgm:t>
    </dgm:pt>
    <dgm:pt modelId="{555E1CAB-BC9F-4B25-B104-6BC25925710C}" type="parTrans" cxnId="{FD017CA1-5A83-4470-B24E-AA6C3C2AE55F}">
      <dgm:prSet/>
      <dgm:spPr/>
      <dgm:t>
        <a:bodyPr/>
        <a:lstStyle/>
        <a:p>
          <a:pPr rtl="1"/>
          <a:endParaRPr lang="ar-JO"/>
        </a:p>
      </dgm:t>
    </dgm:pt>
    <dgm:pt modelId="{96DB48BB-3EBF-4CAA-9446-BCBB2220478B}" type="sibTrans" cxnId="{FD017CA1-5A83-4470-B24E-AA6C3C2AE55F}">
      <dgm:prSet/>
      <dgm:spPr/>
      <dgm:t>
        <a:bodyPr/>
        <a:lstStyle/>
        <a:p>
          <a:pPr rtl="1"/>
          <a:endParaRPr lang="ar-JO"/>
        </a:p>
      </dgm:t>
    </dgm:pt>
    <dgm:pt modelId="{A753A032-9E49-42EC-8CB7-CA54EF74F720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BACTERIAL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Staphylococcus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Streptococcus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Cl. </a:t>
          </a:r>
          <a:r>
            <a:rPr kumimoji="0" lang="en-US" sz="18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botulinum</a:t>
          </a:r>
          <a:endParaRPr kumimoji="0" lang="en-US" sz="1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7C03BB16-D689-4856-A7F1-43F59FF1B2CA}" type="parTrans" cxnId="{A50E12D4-51B7-4DD7-8302-37A392E72D0A}">
      <dgm:prSet/>
      <dgm:spPr/>
      <dgm:t>
        <a:bodyPr/>
        <a:lstStyle/>
        <a:p>
          <a:pPr rtl="1"/>
          <a:endParaRPr lang="ar-JO"/>
        </a:p>
      </dgm:t>
    </dgm:pt>
    <dgm:pt modelId="{08426C4F-DF28-4613-A34E-E89695BFFEA3}" type="sibTrans" cxnId="{A50E12D4-51B7-4DD7-8302-37A392E72D0A}">
      <dgm:prSet/>
      <dgm:spPr/>
      <dgm:t>
        <a:bodyPr/>
        <a:lstStyle/>
        <a:p>
          <a:pPr rtl="1"/>
          <a:endParaRPr lang="ar-JO"/>
        </a:p>
      </dgm:t>
    </dgm:pt>
    <dgm:pt modelId="{199DD590-FC05-4A3B-8AEF-A2198D87E751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PLANT OR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ANIMAL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Mushroom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Mussels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Fish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Herbs</a:t>
          </a:r>
        </a:p>
      </dgm:t>
    </dgm:pt>
    <dgm:pt modelId="{3D6D94D2-0C18-4CC6-8C25-AA80FE673547}" type="parTrans" cxnId="{F83A6B85-6516-40F0-A61E-BF24C5CF3A79}">
      <dgm:prSet/>
      <dgm:spPr/>
      <dgm:t>
        <a:bodyPr/>
        <a:lstStyle/>
        <a:p>
          <a:pPr rtl="1"/>
          <a:endParaRPr lang="ar-JO"/>
        </a:p>
      </dgm:t>
    </dgm:pt>
    <dgm:pt modelId="{01DF578D-D8C1-45BA-ACFC-57D0978400E9}" type="sibTrans" cxnId="{F83A6B85-6516-40F0-A61E-BF24C5CF3A79}">
      <dgm:prSet/>
      <dgm:spPr/>
      <dgm:t>
        <a:bodyPr/>
        <a:lstStyle/>
        <a:p>
          <a:pPr rtl="1"/>
          <a:endParaRPr lang="ar-JO"/>
        </a:p>
      </dgm:t>
    </dgm:pt>
    <dgm:pt modelId="{4A258EB2-F2F9-49E3-ABB4-C4906B7EE4F4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CHEMICAL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DDT, Lead,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Mercury, Cadmium</a:t>
          </a:r>
        </a:p>
      </dgm:t>
    </dgm:pt>
    <dgm:pt modelId="{14129092-D386-4AA8-A9BD-11EAEA7C5BB2}" type="parTrans" cxnId="{703B4297-934E-407A-BA64-D5C5774EA64F}">
      <dgm:prSet/>
      <dgm:spPr/>
      <dgm:t>
        <a:bodyPr/>
        <a:lstStyle/>
        <a:p>
          <a:pPr rtl="1"/>
          <a:endParaRPr lang="ar-JO"/>
        </a:p>
      </dgm:t>
    </dgm:pt>
    <dgm:pt modelId="{EF8E0579-6DE4-4654-9E11-68F625B56317}" type="sibTrans" cxnId="{703B4297-934E-407A-BA64-D5C5774EA64F}">
      <dgm:prSet/>
      <dgm:spPr/>
      <dgm:t>
        <a:bodyPr/>
        <a:lstStyle/>
        <a:p>
          <a:pPr rtl="1"/>
          <a:endParaRPr lang="ar-JO"/>
        </a:p>
      </dgm:t>
    </dgm:pt>
    <dgm:pt modelId="{1D5A65BD-09BB-490E-A443-72EA1622DB20}" type="pres">
      <dgm:prSet presAssocID="{660A01C6-4591-4D21-833A-236B69D52EE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13AD4B4-9F1A-4C19-B89F-C981D178065E}" type="pres">
      <dgm:prSet presAssocID="{8E6D53D8-F63E-4F03-9539-5F59CE1F0A23}" presName="hierRoot1" presStyleCnt="0">
        <dgm:presLayoutVars>
          <dgm:hierBranch/>
        </dgm:presLayoutVars>
      </dgm:prSet>
      <dgm:spPr/>
    </dgm:pt>
    <dgm:pt modelId="{DF536D16-3B02-4D42-B47F-97204166347B}" type="pres">
      <dgm:prSet presAssocID="{8E6D53D8-F63E-4F03-9539-5F59CE1F0A23}" presName="rootComposite1" presStyleCnt="0"/>
      <dgm:spPr/>
    </dgm:pt>
    <dgm:pt modelId="{AFD3EFA6-CD8D-4B5C-AC21-C17B9124BC93}" type="pres">
      <dgm:prSet presAssocID="{8E6D53D8-F63E-4F03-9539-5F59CE1F0A2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4CCC4F62-F4C6-4D78-AFA5-2D78D62808DF}" type="pres">
      <dgm:prSet presAssocID="{8E6D53D8-F63E-4F03-9539-5F59CE1F0A23}" presName="rootConnector1" presStyleLbl="node1" presStyleIdx="0" presStyleCnt="0"/>
      <dgm:spPr/>
      <dgm:t>
        <a:bodyPr/>
        <a:lstStyle/>
        <a:p>
          <a:pPr rtl="1"/>
          <a:endParaRPr lang="ar-JO"/>
        </a:p>
      </dgm:t>
    </dgm:pt>
    <dgm:pt modelId="{F9D9C3E4-4A7E-4730-9453-81607D89E142}" type="pres">
      <dgm:prSet presAssocID="{8E6D53D8-F63E-4F03-9539-5F59CE1F0A23}" presName="hierChild2" presStyleCnt="0"/>
      <dgm:spPr/>
    </dgm:pt>
    <dgm:pt modelId="{B6F7BE6A-A0EE-420B-8BD2-0F934582F9D3}" type="pres">
      <dgm:prSet presAssocID="{7C03BB16-D689-4856-A7F1-43F59FF1B2CA}" presName="Name35" presStyleLbl="parChTrans1D2" presStyleIdx="0" presStyleCnt="3"/>
      <dgm:spPr/>
    </dgm:pt>
    <dgm:pt modelId="{C7F63B7D-1CF1-4D21-A1EF-9228D9A4EB9F}" type="pres">
      <dgm:prSet presAssocID="{A753A032-9E49-42EC-8CB7-CA54EF74F720}" presName="hierRoot2" presStyleCnt="0">
        <dgm:presLayoutVars>
          <dgm:hierBranch/>
        </dgm:presLayoutVars>
      </dgm:prSet>
      <dgm:spPr/>
    </dgm:pt>
    <dgm:pt modelId="{3F56DCD8-F1B1-4991-AF63-85093BD04C9E}" type="pres">
      <dgm:prSet presAssocID="{A753A032-9E49-42EC-8CB7-CA54EF74F720}" presName="rootComposite" presStyleCnt="0"/>
      <dgm:spPr/>
    </dgm:pt>
    <dgm:pt modelId="{35E9BFD9-0ED3-4F49-B5CA-2617515E9BCF}" type="pres">
      <dgm:prSet presAssocID="{A753A032-9E49-42EC-8CB7-CA54EF74F720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2C788D68-68AA-470E-B90A-AFBDBF2779A8}" type="pres">
      <dgm:prSet presAssocID="{A753A032-9E49-42EC-8CB7-CA54EF74F720}" presName="rootConnector" presStyleLbl="node2" presStyleIdx="0" presStyleCnt="3"/>
      <dgm:spPr/>
      <dgm:t>
        <a:bodyPr/>
        <a:lstStyle/>
        <a:p>
          <a:pPr rtl="1"/>
          <a:endParaRPr lang="ar-JO"/>
        </a:p>
      </dgm:t>
    </dgm:pt>
    <dgm:pt modelId="{095A6507-8B08-4539-B8DB-69222AC6175D}" type="pres">
      <dgm:prSet presAssocID="{A753A032-9E49-42EC-8CB7-CA54EF74F720}" presName="hierChild4" presStyleCnt="0"/>
      <dgm:spPr/>
    </dgm:pt>
    <dgm:pt modelId="{F13C9C6C-E3E8-4F74-9DEA-9C923E98235A}" type="pres">
      <dgm:prSet presAssocID="{A753A032-9E49-42EC-8CB7-CA54EF74F720}" presName="hierChild5" presStyleCnt="0"/>
      <dgm:spPr/>
    </dgm:pt>
    <dgm:pt modelId="{36019D0D-1777-4E48-AAC4-0AECE5C2A3C5}" type="pres">
      <dgm:prSet presAssocID="{3D6D94D2-0C18-4CC6-8C25-AA80FE673547}" presName="Name35" presStyleLbl="parChTrans1D2" presStyleIdx="1" presStyleCnt="3"/>
      <dgm:spPr/>
    </dgm:pt>
    <dgm:pt modelId="{29BAF3F8-130C-4468-8F2A-4138EBD9839D}" type="pres">
      <dgm:prSet presAssocID="{199DD590-FC05-4A3B-8AEF-A2198D87E751}" presName="hierRoot2" presStyleCnt="0">
        <dgm:presLayoutVars>
          <dgm:hierBranch/>
        </dgm:presLayoutVars>
      </dgm:prSet>
      <dgm:spPr/>
    </dgm:pt>
    <dgm:pt modelId="{BBC9A5D1-4609-4C7C-AA5E-21135911501F}" type="pres">
      <dgm:prSet presAssocID="{199DD590-FC05-4A3B-8AEF-A2198D87E751}" presName="rootComposite" presStyleCnt="0"/>
      <dgm:spPr/>
    </dgm:pt>
    <dgm:pt modelId="{961DCBC3-5F8D-4835-8B26-CE04C319D621}" type="pres">
      <dgm:prSet presAssocID="{199DD590-FC05-4A3B-8AEF-A2198D87E75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37531CFF-0724-46CF-9485-D42B637C78B4}" type="pres">
      <dgm:prSet presAssocID="{199DD590-FC05-4A3B-8AEF-A2198D87E751}" presName="rootConnector" presStyleLbl="node2" presStyleIdx="1" presStyleCnt="3"/>
      <dgm:spPr/>
      <dgm:t>
        <a:bodyPr/>
        <a:lstStyle/>
        <a:p>
          <a:pPr rtl="1"/>
          <a:endParaRPr lang="ar-JO"/>
        </a:p>
      </dgm:t>
    </dgm:pt>
    <dgm:pt modelId="{874B353B-97D4-4CE3-BC07-AD0637015CE8}" type="pres">
      <dgm:prSet presAssocID="{199DD590-FC05-4A3B-8AEF-A2198D87E751}" presName="hierChild4" presStyleCnt="0"/>
      <dgm:spPr/>
    </dgm:pt>
    <dgm:pt modelId="{407EC79B-B2FF-4F22-BBC2-E68D62B3A033}" type="pres">
      <dgm:prSet presAssocID="{199DD590-FC05-4A3B-8AEF-A2198D87E751}" presName="hierChild5" presStyleCnt="0"/>
      <dgm:spPr/>
    </dgm:pt>
    <dgm:pt modelId="{C3D44997-04F0-4285-A4D3-E1575B1FEA5E}" type="pres">
      <dgm:prSet presAssocID="{14129092-D386-4AA8-A9BD-11EAEA7C5BB2}" presName="Name35" presStyleLbl="parChTrans1D2" presStyleIdx="2" presStyleCnt="3"/>
      <dgm:spPr/>
    </dgm:pt>
    <dgm:pt modelId="{1B03211A-1BA4-4D61-874E-38EA07E3BA07}" type="pres">
      <dgm:prSet presAssocID="{4A258EB2-F2F9-49E3-ABB4-C4906B7EE4F4}" presName="hierRoot2" presStyleCnt="0">
        <dgm:presLayoutVars>
          <dgm:hierBranch/>
        </dgm:presLayoutVars>
      </dgm:prSet>
      <dgm:spPr/>
    </dgm:pt>
    <dgm:pt modelId="{489FBEE4-F895-47E9-B2AB-B28DDEC34D83}" type="pres">
      <dgm:prSet presAssocID="{4A258EB2-F2F9-49E3-ABB4-C4906B7EE4F4}" presName="rootComposite" presStyleCnt="0"/>
      <dgm:spPr/>
    </dgm:pt>
    <dgm:pt modelId="{2E028A15-E5CE-4032-A13B-7E91D1EC3B35}" type="pres">
      <dgm:prSet presAssocID="{4A258EB2-F2F9-49E3-ABB4-C4906B7EE4F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650CFC5C-9EA5-41B6-A91E-8BE441B63A87}" type="pres">
      <dgm:prSet presAssocID="{4A258EB2-F2F9-49E3-ABB4-C4906B7EE4F4}" presName="rootConnector" presStyleLbl="node2" presStyleIdx="2" presStyleCnt="3"/>
      <dgm:spPr/>
      <dgm:t>
        <a:bodyPr/>
        <a:lstStyle/>
        <a:p>
          <a:pPr rtl="1"/>
          <a:endParaRPr lang="ar-JO"/>
        </a:p>
      </dgm:t>
    </dgm:pt>
    <dgm:pt modelId="{76CF94E2-65F0-4002-B338-F51F96919803}" type="pres">
      <dgm:prSet presAssocID="{4A258EB2-F2F9-49E3-ABB4-C4906B7EE4F4}" presName="hierChild4" presStyleCnt="0"/>
      <dgm:spPr/>
    </dgm:pt>
    <dgm:pt modelId="{DB2320CA-AC88-443B-98CF-03B69B933451}" type="pres">
      <dgm:prSet presAssocID="{4A258EB2-F2F9-49E3-ABB4-C4906B7EE4F4}" presName="hierChild5" presStyleCnt="0"/>
      <dgm:spPr/>
    </dgm:pt>
    <dgm:pt modelId="{0D2C77FE-3A0E-4B5D-A569-083177CD6170}" type="pres">
      <dgm:prSet presAssocID="{8E6D53D8-F63E-4F03-9539-5F59CE1F0A23}" presName="hierChild3" presStyleCnt="0"/>
      <dgm:spPr/>
    </dgm:pt>
  </dgm:ptLst>
  <dgm:cxnLst>
    <dgm:cxn modelId="{070AE7A2-BF60-4AE5-ADC5-2C2C556DF758}" type="presOf" srcId="{4A258EB2-F2F9-49E3-ABB4-C4906B7EE4F4}" destId="{2E028A15-E5CE-4032-A13B-7E91D1EC3B35}" srcOrd="0" destOrd="0" presId="urn:microsoft.com/office/officeart/2005/8/layout/orgChart1"/>
    <dgm:cxn modelId="{1E73BFEB-5180-4E79-B9C2-731FB126D39C}" type="presOf" srcId="{8E6D53D8-F63E-4F03-9539-5F59CE1F0A23}" destId="{AFD3EFA6-CD8D-4B5C-AC21-C17B9124BC93}" srcOrd="0" destOrd="0" presId="urn:microsoft.com/office/officeart/2005/8/layout/orgChart1"/>
    <dgm:cxn modelId="{8F61B1CF-E8FF-44ED-9802-1C34D0B45A0E}" type="presOf" srcId="{14129092-D386-4AA8-A9BD-11EAEA7C5BB2}" destId="{C3D44997-04F0-4285-A4D3-E1575B1FEA5E}" srcOrd="0" destOrd="0" presId="urn:microsoft.com/office/officeart/2005/8/layout/orgChart1"/>
    <dgm:cxn modelId="{45B16915-C894-4319-9B54-FF70415526A1}" type="presOf" srcId="{A753A032-9E49-42EC-8CB7-CA54EF74F720}" destId="{2C788D68-68AA-470E-B90A-AFBDBF2779A8}" srcOrd="1" destOrd="0" presId="urn:microsoft.com/office/officeart/2005/8/layout/orgChart1"/>
    <dgm:cxn modelId="{E754AA2D-E5D8-41CD-9CF0-69C4DC679145}" type="presOf" srcId="{A753A032-9E49-42EC-8CB7-CA54EF74F720}" destId="{35E9BFD9-0ED3-4F49-B5CA-2617515E9BCF}" srcOrd="0" destOrd="0" presId="urn:microsoft.com/office/officeart/2005/8/layout/orgChart1"/>
    <dgm:cxn modelId="{6909346B-0AC2-49BB-B9D3-EE8DD6C91F69}" type="presOf" srcId="{4A258EB2-F2F9-49E3-ABB4-C4906B7EE4F4}" destId="{650CFC5C-9EA5-41B6-A91E-8BE441B63A87}" srcOrd="1" destOrd="0" presId="urn:microsoft.com/office/officeart/2005/8/layout/orgChart1"/>
    <dgm:cxn modelId="{28C2B4D7-094E-41F9-8F7E-288E3088E402}" type="presOf" srcId="{660A01C6-4591-4D21-833A-236B69D52EEF}" destId="{1D5A65BD-09BB-490E-A443-72EA1622DB20}" srcOrd="0" destOrd="0" presId="urn:microsoft.com/office/officeart/2005/8/layout/orgChart1"/>
    <dgm:cxn modelId="{F83A6B85-6516-40F0-A61E-BF24C5CF3A79}" srcId="{8E6D53D8-F63E-4F03-9539-5F59CE1F0A23}" destId="{199DD590-FC05-4A3B-8AEF-A2198D87E751}" srcOrd="1" destOrd="0" parTransId="{3D6D94D2-0C18-4CC6-8C25-AA80FE673547}" sibTransId="{01DF578D-D8C1-45BA-ACFC-57D0978400E9}"/>
    <dgm:cxn modelId="{E0DD6DA8-3F83-4BF5-B2FB-72DD4A069AD8}" type="presOf" srcId="{3D6D94D2-0C18-4CC6-8C25-AA80FE673547}" destId="{36019D0D-1777-4E48-AAC4-0AECE5C2A3C5}" srcOrd="0" destOrd="0" presId="urn:microsoft.com/office/officeart/2005/8/layout/orgChart1"/>
    <dgm:cxn modelId="{703B4297-934E-407A-BA64-D5C5774EA64F}" srcId="{8E6D53D8-F63E-4F03-9539-5F59CE1F0A23}" destId="{4A258EB2-F2F9-49E3-ABB4-C4906B7EE4F4}" srcOrd="2" destOrd="0" parTransId="{14129092-D386-4AA8-A9BD-11EAEA7C5BB2}" sibTransId="{EF8E0579-6DE4-4654-9E11-68F625B56317}"/>
    <dgm:cxn modelId="{FD017CA1-5A83-4470-B24E-AA6C3C2AE55F}" srcId="{660A01C6-4591-4D21-833A-236B69D52EEF}" destId="{8E6D53D8-F63E-4F03-9539-5F59CE1F0A23}" srcOrd="0" destOrd="0" parTransId="{555E1CAB-BC9F-4B25-B104-6BC25925710C}" sibTransId="{96DB48BB-3EBF-4CAA-9446-BCBB2220478B}"/>
    <dgm:cxn modelId="{C80F0521-8A67-42EC-AA26-F98FFE97B19E}" type="presOf" srcId="{199DD590-FC05-4A3B-8AEF-A2198D87E751}" destId="{961DCBC3-5F8D-4835-8B26-CE04C319D621}" srcOrd="0" destOrd="0" presId="urn:microsoft.com/office/officeart/2005/8/layout/orgChart1"/>
    <dgm:cxn modelId="{A50E12D4-51B7-4DD7-8302-37A392E72D0A}" srcId="{8E6D53D8-F63E-4F03-9539-5F59CE1F0A23}" destId="{A753A032-9E49-42EC-8CB7-CA54EF74F720}" srcOrd="0" destOrd="0" parTransId="{7C03BB16-D689-4856-A7F1-43F59FF1B2CA}" sibTransId="{08426C4F-DF28-4613-A34E-E89695BFFEA3}"/>
    <dgm:cxn modelId="{670680E8-D454-4B65-93BD-19614A832C12}" type="presOf" srcId="{8E6D53D8-F63E-4F03-9539-5F59CE1F0A23}" destId="{4CCC4F62-F4C6-4D78-AFA5-2D78D62808DF}" srcOrd="1" destOrd="0" presId="urn:microsoft.com/office/officeart/2005/8/layout/orgChart1"/>
    <dgm:cxn modelId="{8F680D48-EC10-45F1-BD2B-F77A4BE9B1C5}" type="presOf" srcId="{199DD590-FC05-4A3B-8AEF-A2198D87E751}" destId="{37531CFF-0724-46CF-9485-D42B637C78B4}" srcOrd="1" destOrd="0" presId="urn:microsoft.com/office/officeart/2005/8/layout/orgChart1"/>
    <dgm:cxn modelId="{A9DBF78C-807F-45B6-82E4-7CE275B39EFB}" type="presOf" srcId="{7C03BB16-D689-4856-A7F1-43F59FF1B2CA}" destId="{B6F7BE6A-A0EE-420B-8BD2-0F934582F9D3}" srcOrd="0" destOrd="0" presId="urn:microsoft.com/office/officeart/2005/8/layout/orgChart1"/>
    <dgm:cxn modelId="{37060D7A-068F-4177-B8C9-BBC9FC356BED}" type="presParOf" srcId="{1D5A65BD-09BB-490E-A443-72EA1622DB20}" destId="{213AD4B4-9F1A-4C19-B89F-C981D178065E}" srcOrd="0" destOrd="0" presId="urn:microsoft.com/office/officeart/2005/8/layout/orgChart1"/>
    <dgm:cxn modelId="{E8B66A9A-18CE-4F14-8930-ACB8D3EE70AE}" type="presParOf" srcId="{213AD4B4-9F1A-4C19-B89F-C981D178065E}" destId="{DF536D16-3B02-4D42-B47F-97204166347B}" srcOrd="0" destOrd="0" presId="urn:microsoft.com/office/officeart/2005/8/layout/orgChart1"/>
    <dgm:cxn modelId="{0CAD90C7-D710-4EFE-9835-E801756A3FA3}" type="presParOf" srcId="{DF536D16-3B02-4D42-B47F-97204166347B}" destId="{AFD3EFA6-CD8D-4B5C-AC21-C17B9124BC93}" srcOrd="0" destOrd="0" presId="urn:microsoft.com/office/officeart/2005/8/layout/orgChart1"/>
    <dgm:cxn modelId="{0E4D5923-082C-467C-AC5C-CD8B76D57138}" type="presParOf" srcId="{DF536D16-3B02-4D42-B47F-97204166347B}" destId="{4CCC4F62-F4C6-4D78-AFA5-2D78D62808DF}" srcOrd="1" destOrd="0" presId="urn:microsoft.com/office/officeart/2005/8/layout/orgChart1"/>
    <dgm:cxn modelId="{EB2F921E-6BC1-4771-B680-27727295ADF7}" type="presParOf" srcId="{213AD4B4-9F1A-4C19-B89F-C981D178065E}" destId="{F9D9C3E4-4A7E-4730-9453-81607D89E142}" srcOrd="1" destOrd="0" presId="urn:microsoft.com/office/officeart/2005/8/layout/orgChart1"/>
    <dgm:cxn modelId="{C1D75CD4-8627-4132-8F84-CBB059C67E86}" type="presParOf" srcId="{F9D9C3E4-4A7E-4730-9453-81607D89E142}" destId="{B6F7BE6A-A0EE-420B-8BD2-0F934582F9D3}" srcOrd="0" destOrd="0" presId="urn:microsoft.com/office/officeart/2005/8/layout/orgChart1"/>
    <dgm:cxn modelId="{4A3EE94D-D902-42C7-AF32-3127FF3FC3F3}" type="presParOf" srcId="{F9D9C3E4-4A7E-4730-9453-81607D89E142}" destId="{C7F63B7D-1CF1-4D21-A1EF-9228D9A4EB9F}" srcOrd="1" destOrd="0" presId="urn:microsoft.com/office/officeart/2005/8/layout/orgChart1"/>
    <dgm:cxn modelId="{7CA91730-0C35-46D3-A502-4BD398C4B787}" type="presParOf" srcId="{C7F63B7D-1CF1-4D21-A1EF-9228D9A4EB9F}" destId="{3F56DCD8-F1B1-4991-AF63-85093BD04C9E}" srcOrd="0" destOrd="0" presId="urn:microsoft.com/office/officeart/2005/8/layout/orgChart1"/>
    <dgm:cxn modelId="{770A8EF4-4141-4495-9500-A416FA7927F5}" type="presParOf" srcId="{3F56DCD8-F1B1-4991-AF63-85093BD04C9E}" destId="{35E9BFD9-0ED3-4F49-B5CA-2617515E9BCF}" srcOrd="0" destOrd="0" presId="urn:microsoft.com/office/officeart/2005/8/layout/orgChart1"/>
    <dgm:cxn modelId="{6C936A38-6E07-4BCD-9664-4A848553C2C7}" type="presParOf" srcId="{3F56DCD8-F1B1-4991-AF63-85093BD04C9E}" destId="{2C788D68-68AA-470E-B90A-AFBDBF2779A8}" srcOrd="1" destOrd="0" presId="urn:microsoft.com/office/officeart/2005/8/layout/orgChart1"/>
    <dgm:cxn modelId="{CE578FA9-CF1E-4098-8324-BDAC4D626A3B}" type="presParOf" srcId="{C7F63B7D-1CF1-4D21-A1EF-9228D9A4EB9F}" destId="{095A6507-8B08-4539-B8DB-69222AC6175D}" srcOrd="1" destOrd="0" presId="urn:microsoft.com/office/officeart/2005/8/layout/orgChart1"/>
    <dgm:cxn modelId="{AD539F47-4C24-4B7D-B2F2-B8B223ECF8AB}" type="presParOf" srcId="{C7F63B7D-1CF1-4D21-A1EF-9228D9A4EB9F}" destId="{F13C9C6C-E3E8-4F74-9DEA-9C923E98235A}" srcOrd="2" destOrd="0" presId="urn:microsoft.com/office/officeart/2005/8/layout/orgChart1"/>
    <dgm:cxn modelId="{96716EEF-38B1-42ED-A5EC-29FB18C071C6}" type="presParOf" srcId="{F9D9C3E4-4A7E-4730-9453-81607D89E142}" destId="{36019D0D-1777-4E48-AAC4-0AECE5C2A3C5}" srcOrd="2" destOrd="0" presId="urn:microsoft.com/office/officeart/2005/8/layout/orgChart1"/>
    <dgm:cxn modelId="{51C3A3D3-A3DB-406E-9499-0AC1D9786E56}" type="presParOf" srcId="{F9D9C3E4-4A7E-4730-9453-81607D89E142}" destId="{29BAF3F8-130C-4468-8F2A-4138EBD9839D}" srcOrd="3" destOrd="0" presId="urn:microsoft.com/office/officeart/2005/8/layout/orgChart1"/>
    <dgm:cxn modelId="{BABCB6FA-7D7A-4E23-B5CD-777385EA8298}" type="presParOf" srcId="{29BAF3F8-130C-4468-8F2A-4138EBD9839D}" destId="{BBC9A5D1-4609-4C7C-AA5E-21135911501F}" srcOrd="0" destOrd="0" presId="urn:microsoft.com/office/officeart/2005/8/layout/orgChart1"/>
    <dgm:cxn modelId="{F521B565-8BC4-4D61-99ED-8C1A8A5F34C7}" type="presParOf" srcId="{BBC9A5D1-4609-4C7C-AA5E-21135911501F}" destId="{961DCBC3-5F8D-4835-8B26-CE04C319D621}" srcOrd="0" destOrd="0" presId="urn:microsoft.com/office/officeart/2005/8/layout/orgChart1"/>
    <dgm:cxn modelId="{DB8D2367-C26A-4A27-B908-7BAB33606C46}" type="presParOf" srcId="{BBC9A5D1-4609-4C7C-AA5E-21135911501F}" destId="{37531CFF-0724-46CF-9485-D42B637C78B4}" srcOrd="1" destOrd="0" presId="urn:microsoft.com/office/officeart/2005/8/layout/orgChart1"/>
    <dgm:cxn modelId="{7734281B-3E31-4C03-A829-DDDAFA6EB616}" type="presParOf" srcId="{29BAF3F8-130C-4468-8F2A-4138EBD9839D}" destId="{874B353B-97D4-4CE3-BC07-AD0637015CE8}" srcOrd="1" destOrd="0" presId="urn:microsoft.com/office/officeart/2005/8/layout/orgChart1"/>
    <dgm:cxn modelId="{4B2A0188-0186-48F9-9A7F-C67778D5CFF1}" type="presParOf" srcId="{29BAF3F8-130C-4468-8F2A-4138EBD9839D}" destId="{407EC79B-B2FF-4F22-BBC2-E68D62B3A033}" srcOrd="2" destOrd="0" presId="urn:microsoft.com/office/officeart/2005/8/layout/orgChart1"/>
    <dgm:cxn modelId="{8169E869-896C-4A50-9EBE-868800BDF8AD}" type="presParOf" srcId="{F9D9C3E4-4A7E-4730-9453-81607D89E142}" destId="{C3D44997-04F0-4285-A4D3-E1575B1FEA5E}" srcOrd="4" destOrd="0" presId="urn:microsoft.com/office/officeart/2005/8/layout/orgChart1"/>
    <dgm:cxn modelId="{040531B0-465D-499F-9D6A-D574FD768FEA}" type="presParOf" srcId="{F9D9C3E4-4A7E-4730-9453-81607D89E142}" destId="{1B03211A-1BA4-4D61-874E-38EA07E3BA07}" srcOrd="5" destOrd="0" presId="urn:microsoft.com/office/officeart/2005/8/layout/orgChart1"/>
    <dgm:cxn modelId="{435DFAB7-A543-4A72-950D-563320266E56}" type="presParOf" srcId="{1B03211A-1BA4-4D61-874E-38EA07E3BA07}" destId="{489FBEE4-F895-47E9-B2AB-B28DDEC34D83}" srcOrd="0" destOrd="0" presId="urn:microsoft.com/office/officeart/2005/8/layout/orgChart1"/>
    <dgm:cxn modelId="{3FBFFAFF-31E9-4C81-8324-3FA5A7AA1544}" type="presParOf" srcId="{489FBEE4-F895-47E9-B2AB-B28DDEC34D83}" destId="{2E028A15-E5CE-4032-A13B-7E91D1EC3B35}" srcOrd="0" destOrd="0" presId="urn:microsoft.com/office/officeart/2005/8/layout/orgChart1"/>
    <dgm:cxn modelId="{11B26CA7-EF57-46F6-8B31-4D0A9316F621}" type="presParOf" srcId="{489FBEE4-F895-47E9-B2AB-B28DDEC34D83}" destId="{650CFC5C-9EA5-41B6-A91E-8BE441B63A87}" srcOrd="1" destOrd="0" presId="urn:microsoft.com/office/officeart/2005/8/layout/orgChart1"/>
    <dgm:cxn modelId="{B12E35B4-A848-44A2-AC3D-D88E9EE7ECB4}" type="presParOf" srcId="{1B03211A-1BA4-4D61-874E-38EA07E3BA07}" destId="{76CF94E2-65F0-4002-B338-F51F96919803}" srcOrd="1" destOrd="0" presId="urn:microsoft.com/office/officeart/2005/8/layout/orgChart1"/>
    <dgm:cxn modelId="{1BF81B08-2DAF-4B5D-B05F-9D75A187AA3C}" type="presParOf" srcId="{1B03211A-1BA4-4D61-874E-38EA07E3BA07}" destId="{DB2320CA-AC88-443B-98CF-03B69B933451}" srcOrd="2" destOrd="0" presId="urn:microsoft.com/office/officeart/2005/8/layout/orgChart1"/>
    <dgm:cxn modelId="{92E1F7AB-3B84-4078-A372-AB61C0C94096}" type="presParOf" srcId="{213AD4B4-9F1A-4C19-B89F-C981D178065E}" destId="{0D2C77FE-3A0E-4B5D-A569-083177CD6170}" srcOrd="2" destOrd="0" presId="urn:microsoft.com/office/officeart/2005/8/layout/orgChart1"/>
  </dgm:cxnLst>
  <dgm:bg>
    <a:solidFill>
      <a:srgbClr val="FFFF0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E3CBD3-6466-4622-A355-DF83CFD1A92C}">
      <dsp:nvSpPr>
        <dsp:cNvPr id="0" name=""/>
        <dsp:cNvSpPr/>
      </dsp:nvSpPr>
      <dsp:spPr>
        <a:xfrm>
          <a:off x="4305300" y="1991396"/>
          <a:ext cx="2356063" cy="8178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8903"/>
              </a:lnTo>
              <a:lnTo>
                <a:pt x="2356063" y="408903"/>
              </a:lnTo>
              <a:lnTo>
                <a:pt x="2356063" y="8178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D7B656-EDB7-48DD-A773-D161514F4603}">
      <dsp:nvSpPr>
        <dsp:cNvPr id="0" name=""/>
        <dsp:cNvSpPr/>
      </dsp:nvSpPr>
      <dsp:spPr>
        <a:xfrm>
          <a:off x="1949236" y="1991396"/>
          <a:ext cx="2356063" cy="817807"/>
        </a:xfrm>
        <a:custGeom>
          <a:avLst/>
          <a:gdLst/>
          <a:ahLst/>
          <a:cxnLst/>
          <a:rect l="0" t="0" r="0" b="0"/>
          <a:pathLst>
            <a:path>
              <a:moveTo>
                <a:pt x="2356063" y="0"/>
              </a:moveTo>
              <a:lnTo>
                <a:pt x="2356063" y="408903"/>
              </a:lnTo>
              <a:lnTo>
                <a:pt x="0" y="408903"/>
              </a:lnTo>
              <a:lnTo>
                <a:pt x="0" y="8178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7C87A1-C1D5-4D2F-BE08-22CE59D19E06}">
      <dsp:nvSpPr>
        <dsp:cNvPr id="0" name=""/>
        <dsp:cNvSpPr/>
      </dsp:nvSpPr>
      <dsp:spPr>
        <a:xfrm>
          <a:off x="2358139" y="44236"/>
          <a:ext cx="3894320" cy="1947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3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FOOD BORNE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3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INFECTION</a:t>
          </a:r>
        </a:p>
      </dsp:txBody>
      <dsp:txXfrm>
        <a:off x="2358139" y="44236"/>
        <a:ext cx="3894320" cy="1947160"/>
      </dsp:txXfrm>
    </dsp:sp>
    <dsp:sp modelId="{DCFD2253-93DA-47F3-A229-2BE45D075CCF}">
      <dsp:nvSpPr>
        <dsp:cNvPr id="0" name=""/>
        <dsp:cNvSpPr/>
      </dsp:nvSpPr>
      <dsp:spPr>
        <a:xfrm>
          <a:off x="2075" y="2809203"/>
          <a:ext cx="3894320" cy="1947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3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BACTERIAL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3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-Typhoid, Cholera,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3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Bacillary dysentery,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3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Salmonella</a:t>
          </a:r>
        </a:p>
      </dsp:txBody>
      <dsp:txXfrm>
        <a:off x="2075" y="2809203"/>
        <a:ext cx="3894320" cy="1947160"/>
      </dsp:txXfrm>
    </dsp:sp>
    <dsp:sp modelId="{9E7B1FB0-8B9C-4FD3-A399-56654E7A2DAC}">
      <dsp:nvSpPr>
        <dsp:cNvPr id="0" name=""/>
        <dsp:cNvSpPr/>
      </dsp:nvSpPr>
      <dsp:spPr>
        <a:xfrm>
          <a:off x="4714203" y="2809203"/>
          <a:ext cx="3894320" cy="1947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3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PARASITIC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3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-Ascariasis,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3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Trichinosis,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3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Amoebiasis</a:t>
          </a:r>
        </a:p>
      </dsp:txBody>
      <dsp:txXfrm>
        <a:off x="4714203" y="2809203"/>
        <a:ext cx="3894320" cy="1947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D44997-04F0-4285-A4D3-E1575B1FEA5E}">
      <dsp:nvSpPr>
        <dsp:cNvPr id="0" name=""/>
        <dsp:cNvSpPr/>
      </dsp:nvSpPr>
      <dsp:spPr>
        <a:xfrm>
          <a:off x="4114799" y="2223870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019D0D-1777-4E48-AAC4-0AECE5C2A3C5}">
      <dsp:nvSpPr>
        <dsp:cNvPr id="0" name=""/>
        <dsp:cNvSpPr/>
      </dsp:nvSpPr>
      <dsp:spPr>
        <a:xfrm>
          <a:off x="4069079" y="2223870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F7BE6A-A0EE-420B-8BD2-0F934582F9D3}">
      <dsp:nvSpPr>
        <dsp:cNvPr id="0" name=""/>
        <dsp:cNvSpPr/>
      </dsp:nvSpPr>
      <dsp:spPr>
        <a:xfrm>
          <a:off x="1203548" y="2223870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D3EFA6-CD8D-4B5C-AC21-C17B9124BC93}">
      <dsp:nvSpPr>
        <dsp:cNvPr id="0" name=""/>
        <dsp:cNvSpPr/>
      </dsp:nvSpPr>
      <dsp:spPr>
        <a:xfrm>
          <a:off x="2911803" y="1020874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FOOD POISONING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OR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INTOXICATION</a:t>
          </a:r>
        </a:p>
      </dsp:txBody>
      <dsp:txXfrm>
        <a:off x="2911803" y="1020874"/>
        <a:ext cx="2405992" cy="1202996"/>
      </dsp:txXfrm>
    </dsp:sp>
    <dsp:sp modelId="{35E9BFD9-0ED3-4F49-B5CA-2617515E9BCF}">
      <dsp:nvSpPr>
        <dsp:cNvPr id="0" name=""/>
        <dsp:cNvSpPr/>
      </dsp:nvSpPr>
      <dsp:spPr>
        <a:xfrm>
          <a:off x="552" y="2729129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BACTERIAL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n-US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Staphylococcus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n-US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Streptococcus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n-US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Cl. </a:t>
          </a:r>
          <a:r>
            <a:rPr kumimoji="0" lang="en-US" sz="18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botulinum</a:t>
          </a:r>
          <a:endParaRPr kumimoji="0" lang="en-US" sz="1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552" y="2729129"/>
        <a:ext cx="2405992" cy="1202996"/>
      </dsp:txXfrm>
    </dsp:sp>
    <dsp:sp modelId="{961DCBC3-5F8D-4835-8B26-CE04C319D621}">
      <dsp:nvSpPr>
        <dsp:cNvPr id="0" name=""/>
        <dsp:cNvSpPr/>
      </dsp:nvSpPr>
      <dsp:spPr>
        <a:xfrm>
          <a:off x="2911803" y="2729129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PLANT OR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ANIMAL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Mushroom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Mussels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Fish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Herbs</a:t>
          </a:r>
        </a:p>
      </dsp:txBody>
      <dsp:txXfrm>
        <a:off x="2911803" y="2729129"/>
        <a:ext cx="2405992" cy="1202996"/>
      </dsp:txXfrm>
    </dsp:sp>
    <dsp:sp modelId="{2E028A15-E5CE-4032-A13B-7E91D1EC3B35}">
      <dsp:nvSpPr>
        <dsp:cNvPr id="0" name=""/>
        <dsp:cNvSpPr/>
      </dsp:nvSpPr>
      <dsp:spPr>
        <a:xfrm>
          <a:off x="5823054" y="2729129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CHEMICAL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DDT, Lead,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Mercury, Cadmium</a:t>
          </a:r>
        </a:p>
      </dsp:txBody>
      <dsp:txXfrm>
        <a:off x="5823054" y="2729129"/>
        <a:ext cx="2405992" cy="1202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4A8DD5A-9578-40BA-83F9-204188FFBEA9}" type="datetimeFigureOut">
              <a:rPr lang="en-US"/>
              <a:pPr>
                <a:defRPr/>
              </a:pPr>
              <a:t>12/9/2019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89A0FC8-B155-4737-870E-76DDA2F21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033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JO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CEBF4F-3832-47EE-8E18-63240BD4A0EB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JO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A1ADB9-AF76-4F8A-A0EA-E6CEB5A6F03D}" type="slidenum">
              <a:rPr lang="en-US" smtClean="0">
                <a:latin typeface="Arial" pitchFamily="34" charset="0"/>
              </a:rPr>
              <a:pPr/>
              <a:t>6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64C70FE-FC9B-442B-94AD-309456A7C78C}" type="slidenum">
              <a:rPr lang="en-US" smtClean="0">
                <a:latin typeface="Arial" pitchFamily="34" charset="0"/>
              </a:rPr>
              <a:pPr/>
              <a:t>13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/>
            <a:r>
              <a:rPr lang="en-US" sz="2400" smtClean="0"/>
              <a:t>Major problem other parts of S. Asia, also Argentina, Chile, China, Hungary, Mexico, Peru</a:t>
            </a:r>
          </a:p>
          <a:p>
            <a:pPr marL="0" lvl="1"/>
            <a:r>
              <a:rPr lang="en-US" sz="2400" smtClean="0">
                <a:latin typeface="Times New Roman" pitchFamily="18" charset="0"/>
              </a:rPr>
              <a:t>“</a:t>
            </a:r>
            <a:r>
              <a:rPr lang="en-US" sz="2400" smtClean="0"/>
              <a:t>affects millions</a:t>
            </a:r>
            <a:r>
              <a:rPr lang="en-US" sz="2400" smtClean="0">
                <a:latin typeface="Times New Roman" pitchFamily="18" charset="0"/>
              </a:rPr>
              <a:t>”</a:t>
            </a:r>
            <a:r>
              <a:rPr lang="en-US" sz="2400" smtClean="0"/>
              <a:t> (WHO) but often of mild form</a:t>
            </a:r>
          </a:p>
          <a:p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3ECA87-C2AE-49E1-8E82-88C15E34F610}" type="slidenum">
              <a:rPr lang="en-US" smtClean="0">
                <a:latin typeface="Arial" pitchFamily="34" charset="0"/>
              </a:rPr>
              <a:pPr/>
              <a:t>14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3C7F-8F76-4650-B42C-E227F86BA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5ED55-5F8B-4EF2-9620-0537A939CF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67F27-677F-4BD7-99D0-6FEC62D1B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D67AA-941C-49DF-BBE0-3418487BF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98290-5784-423B-8313-FD422D066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9D02A-07A7-4D24-B94A-4EFAFDAC8C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2036F-FFCA-4D06-BE63-72151B313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09BAD-0943-4FE6-9D44-6F16A44D5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C1861-6B80-410E-BC06-48A6A61F6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5BC54-DFBF-47E2-8D3E-828591E28C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E15B1-D7B3-4FA4-B97C-DF9B80039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6F005-176E-4D06-B5EA-CBB31FE704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85960-BDB7-4A34-8E96-984B89C64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1CF291FF-5B97-49D2-9754-D3A9734BD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wmf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97-2003_Worksheet1.xls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4"/>
          <p:cNvSpPr>
            <a:spLocks noGrp="1" noChangeArrowheads="1"/>
          </p:cNvSpPr>
          <p:nvPr>
            <p:ph type="ctrTitle"/>
          </p:nvPr>
        </p:nvSpPr>
        <p:spPr>
          <a:xfrm>
            <a:off x="762000" y="1066800"/>
            <a:ext cx="7772400" cy="4041775"/>
          </a:xfrm>
        </p:spPr>
        <p:txBody>
          <a:bodyPr/>
          <a:lstStyle/>
          <a:p>
            <a:pPr eaLnBrk="1" hangingPunct="1"/>
            <a:r>
              <a:rPr lang="en-US" sz="8000" b="1" smtClean="0">
                <a:solidFill>
                  <a:srgbClr val="FF0000"/>
                </a:solidFill>
              </a:rPr>
              <a:t>ENVIRONMENTAL SANITATION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B9DB-483C-4794-AD87-6E4A4C32E7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COMPONENTS OF ENVIRNOMENTAL SANITATION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sz="2800" dirty="0" smtClean="0"/>
              <a:t>WATER SANITATION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800" dirty="0" smtClean="0"/>
              <a:t>FOOD AND MILK SANITATION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800" dirty="0" smtClean="0"/>
              <a:t>EXCRETA DISPOSAL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800" dirty="0" smtClean="0"/>
              <a:t>SEWAGE DISPOSAL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800" dirty="0" smtClean="0"/>
              <a:t>REFUSE DISPOSAL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800" dirty="0" smtClean="0"/>
              <a:t>VECTOR AND VERMIN CONTROL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800" dirty="0" smtClean="0"/>
              <a:t>HOUSING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800" dirty="0" smtClean="0"/>
              <a:t>AIR SANITATION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CFDD0-DD77-46E1-B411-246F8F99225C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WATER SANITATION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smtClean="0"/>
              <a:t>WATER ANALYSIS CONSISTS OF: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Physical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Chemical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Radiological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Biological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Bacteriological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EFF7A0-E600-4C51-88E6-145317130DCF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WATER SANITATION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/>
            <a:r>
              <a:rPr lang="en-US" b="1" dirty="0" smtClean="0"/>
              <a:t>PUBLIC WATER SUPPLY MUST BE-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200" dirty="0" smtClean="0"/>
              <a:t>Safe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200" dirty="0" smtClean="0"/>
              <a:t>Reasonably Soft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200" dirty="0" smtClean="0"/>
              <a:t>Plentiful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200" dirty="0" smtClean="0"/>
              <a:t>Cheap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F0286-BD5F-4C18-A56F-BCB2CD6333E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>
          <a:xfrm>
            <a:off x="533400" y="914400"/>
            <a:ext cx="8229600" cy="563562"/>
          </a:xfrm>
        </p:spPr>
        <p:txBody>
          <a:bodyPr/>
          <a:lstStyle/>
          <a:p>
            <a:pPr eaLnBrk="1" hangingPunct="1"/>
            <a:r>
              <a:rPr lang="en-US" dirty="0" smtClean="0"/>
              <a:t>WATER SANITATION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305800" cy="4525963"/>
          </a:xfrm>
        </p:spPr>
        <p:txBody>
          <a:bodyPr/>
          <a:lstStyle/>
          <a:p>
            <a:pPr eaLnBrk="1" hangingPunct="1"/>
            <a:r>
              <a:rPr lang="en-US" b="1" dirty="0" smtClean="0"/>
              <a:t>HOUSEHOLD TREATMENT OF WATER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z="3600" dirty="0" smtClean="0">
                <a:solidFill>
                  <a:srgbClr val="FF0000"/>
                </a:solidFill>
              </a:rPr>
              <a:t>Boiling, i.e., Beyond 2 Minutes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z="3600" dirty="0" smtClean="0">
                <a:solidFill>
                  <a:srgbClr val="FF0000"/>
                </a:solidFill>
              </a:rPr>
              <a:t>Chlorination- </a:t>
            </a:r>
            <a:r>
              <a:rPr lang="en-US" sz="2400" dirty="0" smtClean="0">
                <a:solidFill>
                  <a:srgbClr val="FF0000"/>
                </a:solidFill>
              </a:rPr>
              <a:t>1-5ppm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z="3600" dirty="0" smtClean="0">
                <a:solidFill>
                  <a:srgbClr val="FF0000"/>
                </a:solidFill>
              </a:rPr>
              <a:t>Iodine Treatment- </a:t>
            </a:r>
            <a:r>
              <a:rPr lang="en-US" sz="2400" dirty="0" smtClean="0">
                <a:solidFill>
                  <a:srgbClr val="FF0000"/>
                </a:solidFill>
              </a:rPr>
              <a:t>10 Drops Per Gallon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z="3600" dirty="0" smtClean="0">
                <a:solidFill>
                  <a:srgbClr val="FF0000"/>
                </a:solidFill>
              </a:rPr>
              <a:t>Filtration 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z="3600" dirty="0" smtClean="0">
                <a:solidFill>
                  <a:srgbClr val="FF0000"/>
                </a:solidFill>
              </a:rPr>
              <a:t>Aeration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AA32E5-111F-4C25-AF77-754F2BC066B1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219200"/>
          </a:xfrm>
        </p:spPr>
        <p:txBody>
          <a:bodyPr/>
          <a:lstStyle/>
          <a:p>
            <a:pPr eaLnBrk="1" hangingPunct="1"/>
            <a:r>
              <a:rPr lang="en-US" dirty="0" smtClean="0"/>
              <a:t>Natural chemical hazards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1"/>
            <a:ext cx="8229600" cy="2971800"/>
          </a:xfrm>
        </p:spPr>
        <p:txBody>
          <a:bodyPr/>
          <a:lstStyle/>
          <a:p>
            <a:pPr eaLnBrk="1" hangingPunct="1"/>
            <a:r>
              <a:rPr lang="en-US" dirty="0" smtClean="0"/>
              <a:t>Arsenic</a:t>
            </a:r>
          </a:p>
          <a:p>
            <a:pPr lvl="1" eaLnBrk="1" hangingPunct="1"/>
            <a:r>
              <a:rPr lang="en-US" sz="2400" dirty="0" smtClean="0"/>
              <a:t>Skin lesions, various cancers</a:t>
            </a:r>
          </a:p>
          <a:p>
            <a:pPr lvl="1" eaLnBrk="1" hangingPunct="1"/>
            <a:r>
              <a:rPr lang="en-US" sz="2400" dirty="0" smtClean="0">
                <a:latin typeface="Times New Roman" pitchFamily="18" charset="0"/>
              </a:rPr>
              <a:t>“</a:t>
            </a:r>
            <a:r>
              <a:rPr lang="en-US" sz="2400" dirty="0" smtClean="0"/>
              <a:t>20 to 60</a:t>
            </a:r>
            <a:r>
              <a:rPr lang="en-US" sz="2400" dirty="0" smtClean="0">
                <a:latin typeface="Times New Roman" pitchFamily="18" charset="0"/>
              </a:rPr>
              <a:t>”</a:t>
            </a:r>
            <a:r>
              <a:rPr lang="en-US" sz="2400" dirty="0" smtClean="0"/>
              <a:t> million exposed in Bangladesh</a:t>
            </a:r>
          </a:p>
          <a:p>
            <a:pPr eaLnBrk="1" hangingPunct="1"/>
            <a:r>
              <a:rPr lang="en-US" dirty="0" smtClean="0"/>
              <a:t>Fluorosis </a:t>
            </a:r>
          </a:p>
          <a:p>
            <a:pPr lvl="1" eaLnBrk="1" hangingPunct="1"/>
            <a:r>
              <a:rPr lang="en-US" sz="2400" dirty="0" smtClean="0"/>
              <a:t>Dental damage, crippling bone damage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9D02A-07A7-4D24-B94A-4EFAFDAC8C3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4"/>
          <p:cNvSpPr>
            <a:spLocks noGrp="1" noChangeArrowheads="1"/>
          </p:cNvSpPr>
          <p:nvPr>
            <p:ph type="title"/>
          </p:nvPr>
        </p:nvSpPr>
        <p:spPr>
          <a:xfrm>
            <a:off x="1905000" y="762000"/>
            <a:ext cx="52578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WATER SANITATION</a:t>
            </a:r>
            <a:br>
              <a:rPr lang="en-US" sz="3200" dirty="0" smtClean="0"/>
            </a:br>
            <a:r>
              <a:rPr lang="en-US" sz="3200" b="1" dirty="0" smtClean="0"/>
              <a:t>CHEMICAL QUALITY</a:t>
            </a:r>
          </a:p>
        </p:txBody>
      </p:sp>
      <p:graphicFrame>
        <p:nvGraphicFramePr>
          <p:cNvPr id="13349" name="Group 3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81724096"/>
              </p:ext>
            </p:extLst>
          </p:nvPr>
        </p:nvGraphicFramePr>
        <p:xfrm>
          <a:off x="838200" y="1905000"/>
          <a:ext cx="7693025" cy="4191003"/>
        </p:xfrm>
        <a:graphic>
          <a:graphicData uri="http://schemas.openxmlformats.org/drawingml/2006/table">
            <a:tbl>
              <a:tblPr/>
              <a:tblGrid>
                <a:gridCol w="3846513"/>
                <a:gridCol w="3846512"/>
              </a:tblGrid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Chemical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Concentration[mg/L]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Arsenic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Barium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    Cadmium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    Chromium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Cyanide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    Lead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Selenium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Silver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8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F9EB14-B031-4DA9-B99E-48AE27599917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pic>
        <p:nvPicPr>
          <p:cNvPr id="4098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858" y="76200"/>
            <a:ext cx="1825142" cy="1725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24384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600" b="1" dirty="0" smtClean="0"/>
              <a:t>FOOD AND MILK SANITATION</a:t>
            </a:r>
            <a:br>
              <a:rPr lang="en-US" sz="3600" b="1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The GOLDEN RULE of food sanitation is: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       </a:t>
            </a:r>
            <a:r>
              <a:rPr lang="en-US" sz="3200" b="1" dirty="0" smtClean="0"/>
              <a:t>“Keep it cold or hot, and keep it covered”</a:t>
            </a:r>
            <a:br>
              <a:rPr lang="en-US" sz="3200" b="1" dirty="0" smtClean="0"/>
            </a:br>
            <a:endParaRPr lang="en-US" sz="3200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352800"/>
            <a:ext cx="8001000" cy="2733675"/>
          </a:xfrm>
        </p:spPr>
        <p:txBody>
          <a:bodyPr/>
          <a:lstStyle/>
          <a:p>
            <a:pPr eaLnBrk="1" hangingPunct="1"/>
            <a:r>
              <a:rPr lang="en-US" dirty="0" smtClean="0"/>
              <a:t>3 Enemies Of Food Storage: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sz="3600" b="1" dirty="0" smtClean="0">
                <a:solidFill>
                  <a:srgbClr val="FF0000"/>
                </a:solidFill>
              </a:rPr>
              <a:t>High Temperature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sz="3600" b="1" dirty="0" smtClean="0">
                <a:solidFill>
                  <a:srgbClr val="FF0000"/>
                </a:solidFill>
              </a:rPr>
              <a:t>High Humidity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sz="3600" b="1" dirty="0" smtClean="0">
                <a:solidFill>
                  <a:srgbClr val="FF0000"/>
                </a:solidFill>
              </a:rPr>
              <a:t>Contamination By Strong Odors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AC913-BD16-4BA3-99B8-5AFBC0FFFE8A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AutoShape 4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990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FOOD SANITATION:</a:t>
            </a:r>
            <a:br>
              <a:rPr lang="en-US" sz="3200" dirty="0" smtClean="0"/>
            </a:br>
            <a:r>
              <a:rPr lang="en-US" sz="3200" dirty="0" smtClean="0"/>
              <a:t>FOOD BORNE DISEASES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10002085"/>
              </p:ext>
            </p:extLst>
          </p:nvPr>
        </p:nvGraphicFramePr>
        <p:xfrm>
          <a:off x="368300" y="1752600"/>
          <a:ext cx="86106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54D156-2CFE-4A91-B4EB-01A650148163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9144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FOOD SANITATION:</a:t>
            </a:r>
            <a:br>
              <a:rPr lang="en-US" sz="3200" dirty="0" smtClean="0"/>
            </a:br>
            <a:r>
              <a:rPr lang="en-US" sz="3200" dirty="0" smtClean="0"/>
              <a:t>FOOD BORNE DISASE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46146431"/>
              </p:ext>
            </p:extLst>
          </p:nvPr>
        </p:nvGraphicFramePr>
        <p:xfrm>
          <a:off x="533400" y="1524000"/>
          <a:ext cx="82296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CEC3-4926-4CF8-B271-232FFAF8814A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MILK SANITATION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5400" u="sng" dirty="0" smtClean="0"/>
              <a:t>Sterilization</a:t>
            </a:r>
            <a:r>
              <a:rPr lang="en-US" dirty="0" smtClean="0"/>
              <a:t>- The application of high temperature for the purpose of </a:t>
            </a:r>
            <a:r>
              <a:rPr lang="en-US" u="sng" dirty="0" smtClean="0">
                <a:solidFill>
                  <a:srgbClr val="FF0000"/>
                </a:solidFill>
              </a:rPr>
              <a:t>destroying all types of microorganisms. </a:t>
            </a:r>
          </a:p>
          <a:p>
            <a:pPr eaLnBrk="1" hangingPunct="1"/>
            <a:r>
              <a:rPr lang="en-US" sz="5400" u="sng" dirty="0" smtClean="0"/>
              <a:t>Pasteurization-</a:t>
            </a:r>
            <a:r>
              <a:rPr lang="en-US" dirty="0" smtClean="0"/>
              <a:t> The application of heat to milk for the purpose of </a:t>
            </a:r>
            <a:r>
              <a:rPr lang="en-US" sz="3600" u="sng" dirty="0" smtClean="0">
                <a:solidFill>
                  <a:srgbClr val="FF0000"/>
                </a:solidFill>
              </a:rPr>
              <a:t>destroying pathogenic microorganisms with minimum injury to the substance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D5DD2-E9BD-4734-B977-EAEE0D52DF6E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Sanitation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19200"/>
            <a:ext cx="8763000" cy="1676400"/>
          </a:xfrm>
        </p:spPr>
        <p:txBody>
          <a:bodyPr/>
          <a:lstStyle/>
          <a:p>
            <a:r>
              <a:rPr lang="en-US" dirty="0" smtClean="0"/>
              <a:t>Is the hygienic means of preventing human contact from the hazards of wastes to promote health </a:t>
            </a:r>
          </a:p>
        </p:txBody>
      </p:sp>
      <p:pic>
        <p:nvPicPr>
          <p:cNvPr id="8196" name="Picture 2054"/>
          <p:cNvPicPr>
            <a:picLocks noChangeAspect="1" noChangeArrowheads="1"/>
          </p:cNvPicPr>
          <p:nvPr/>
        </p:nvPicPr>
        <p:blipFill>
          <a:blip r:embed="rId3" cstate="print"/>
          <a:srcRect b="11960"/>
          <a:stretch>
            <a:fillRect/>
          </a:stretch>
        </p:blipFill>
        <p:spPr bwMode="auto">
          <a:xfrm>
            <a:off x="1295400" y="2971800"/>
            <a:ext cx="6705600" cy="35687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9D02A-07A7-4D24-B94A-4EFAFDAC8C3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11430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EXCRETA DISPOSAL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62201"/>
            <a:ext cx="8229600" cy="2667000"/>
          </a:xfrm>
        </p:spPr>
        <p:txBody>
          <a:bodyPr/>
          <a:lstStyle/>
          <a:p>
            <a:pPr marL="533400" indent="-533400" eaLnBrk="1" hangingPunct="1"/>
            <a:r>
              <a:rPr lang="en-US" b="1" dirty="0" smtClean="0"/>
              <a:t>METHODS :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z="3200" dirty="0" smtClean="0"/>
              <a:t>With Water Carriage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z="3200" dirty="0" smtClean="0"/>
              <a:t>Without Water Carriage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184C0-1EC0-4618-8523-6AE8A0DD8546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6400800" cy="808038"/>
          </a:xfrm>
        </p:spPr>
        <p:txBody>
          <a:bodyPr/>
          <a:lstStyle/>
          <a:p>
            <a:pPr eaLnBrk="1" hangingPunct="1"/>
            <a:r>
              <a:rPr lang="en-US" dirty="0" smtClean="0"/>
              <a:t>EXCRETA DISPOSAL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1. </a:t>
            </a:r>
            <a:r>
              <a:rPr lang="en-US" b="1" dirty="0" smtClean="0"/>
              <a:t>Without Water Carriage</a:t>
            </a:r>
          </a:p>
          <a:p>
            <a:pPr lvl="1" eaLnBrk="1" hangingPunct="1"/>
            <a:r>
              <a:rPr lang="en-US" dirty="0" smtClean="0"/>
              <a:t>Cat-hole                    </a:t>
            </a:r>
          </a:p>
          <a:p>
            <a:pPr lvl="1" eaLnBrk="1" hangingPunct="1"/>
            <a:r>
              <a:rPr lang="en-US" dirty="0" smtClean="0"/>
              <a:t>Straddle Trench</a:t>
            </a:r>
          </a:p>
          <a:p>
            <a:pPr lvl="1" eaLnBrk="1" hangingPunct="1"/>
            <a:r>
              <a:rPr lang="en-US" dirty="0" smtClean="0"/>
              <a:t>Sanitary Pit Privy</a:t>
            </a:r>
          </a:p>
          <a:p>
            <a:pPr lvl="1" eaLnBrk="1" hangingPunct="1"/>
            <a:r>
              <a:rPr lang="en-US" dirty="0" smtClean="0"/>
              <a:t>Bored-hole</a:t>
            </a:r>
          </a:p>
          <a:p>
            <a:pPr lvl="1" eaLnBrk="1" hangingPunct="1"/>
            <a:r>
              <a:rPr lang="en-US" dirty="0" smtClean="0"/>
              <a:t>Chemical Toilet </a:t>
            </a:r>
          </a:p>
          <a:p>
            <a:pPr lvl="1" eaLnBrk="1" hangingPunct="1"/>
            <a:r>
              <a:rPr lang="en-US" dirty="0" smtClean="0"/>
              <a:t>Pail System</a:t>
            </a:r>
          </a:p>
          <a:p>
            <a:pPr lvl="1" eaLnBrk="1" hangingPunct="1"/>
            <a:r>
              <a:rPr lang="en-US" dirty="0" smtClean="0"/>
              <a:t>Overhung Latrine      -”Pour-flush”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BBCD8B-8610-4562-A8D9-355B5BE45294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pic>
        <p:nvPicPr>
          <p:cNvPr id="5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858" y="304800"/>
            <a:ext cx="1583337" cy="1496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5CA507-F117-4E6A-8C38-9E399B592A06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pic>
        <p:nvPicPr>
          <p:cNvPr id="90114" name="Picture 2" descr="http://charlescamping.ie/store/media/catalog/product/cache/1/image/9df78eab33525d08d6e5fb8d27136e95/b/o/boat-chemical-toilet-989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3429000"/>
            <a:ext cx="3287713" cy="3429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0116" name="Picture 4" descr="http://pool.howtopedia.org/images/9/9f/Emergency_toilet_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91600" cy="3200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0118" name="Picture 6" descr="https://encrypted-tbn1.gstatic.com/images?q=tbn:ANd9GcRqVwFMC3ZcO8j4fPnt9-vEJrYoIhRL_9Jqjtt4EJG6fRDBU9n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3505200"/>
            <a:ext cx="2343150" cy="3352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0120" name="Picture 8" descr="https://encrypted-tbn0.gstatic.com/images?q=tbn:ANd9GcRCAvnOovckqQhLofNBNAwa6Eze7Dx9jMN6m-cJFTKlN2jmwxf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505200"/>
            <a:ext cx="2800350" cy="3352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990600"/>
            <a:ext cx="977395" cy="924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dirty="0" smtClean="0"/>
              <a:t>EXCRETA DISPOSAL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2819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2. </a:t>
            </a:r>
            <a:r>
              <a:rPr lang="en-US" b="1" dirty="0" smtClean="0"/>
              <a:t>With Water Carriage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Water Sealed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Septic Toilet/Aqua Privy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err="1" smtClean="0"/>
              <a:t>Imhoff</a:t>
            </a:r>
            <a:r>
              <a:rPr lang="en-US" dirty="0" smtClean="0"/>
              <a:t> Tank System 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893AC1-D57F-4749-A1A9-956E56D7DA39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41174A-9B0C-49ED-AF69-FA70AF568855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pic>
        <p:nvPicPr>
          <p:cNvPr id="115714" name="Picture 2" descr="http://activerain.com/image_store/uploads/4/3/2/1/3/ar1251537531312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3657600"/>
            <a:ext cx="5638800" cy="3200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5716" name="Picture 4" descr="http://www.sswm.info/sites/default/files/toolbox/WAaF%202002%20Sanitation%20Technology%20Optio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867400" cy="3581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858" y="685800"/>
            <a:ext cx="1180329" cy="1115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295400"/>
          </a:xfrm>
        </p:spPr>
        <p:txBody>
          <a:bodyPr/>
          <a:lstStyle/>
          <a:p>
            <a:pPr eaLnBrk="1" hangingPunct="1"/>
            <a:r>
              <a:rPr lang="en-US" dirty="0" smtClean="0"/>
              <a:t>REFUSE/WASTE DISPOSAL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 eaLnBrk="1" hangingPunct="1"/>
            <a:r>
              <a:rPr lang="en-US" b="1" dirty="0" smtClean="0"/>
              <a:t>Refuse</a:t>
            </a:r>
            <a:r>
              <a:rPr lang="en-US" dirty="0" smtClean="0"/>
              <a:t> Is A General Term Applied To Solid And Semi Solid Waste Materials Other Than Human Excreta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8465A-42CB-4072-B924-28AC1FB4A9E9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pPr eaLnBrk="1" hangingPunct="1"/>
            <a:r>
              <a:rPr lang="en-US" dirty="0" smtClean="0"/>
              <a:t>REFUSE DISPOSAL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86800" cy="4724400"/>
          </a:xfrm>
        </p:spPr>
        <p:txBody>
          <a:bodyPr/>
          <a:lstStyle/>
          <a:p>
            <a:pPr eaLnBrk="1" hangingPunct="1"/>
            <a:r>
              <a:rPr lang="en-US" dirty="0" smtClean="0"/>
              <a:t>Public Health Reasons For Proper Disposal Of Wastes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z="4000" b="1" dirty="0" smtClean="0"/>
              <a:t>Breeding Place For Insects and Rats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z="4000" b="1" dirty="0" smtClean="0"/>
              <a:t>Gives Out Foul Smell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z="4000" b="1" dirty="0" smtClean="0"/>
              <a:t>“Eye Sore”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z="4000" b="1" dirty="0" smtClean="0"/>
              <a:t>Fire Hazard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C84F91-199C-4097-ADCD-A5E5B42A738F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REFUSE DISPOSAL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828800"/>
            <a:ext cx="8534400" cy="4297363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Types Of Refuse</a:t>
            </a:r>
          </a:p>
          <a:p>
            <a:pPr marL="971550" lvl="1" indent="-514350" eaLnBrk="1" hangingPunct="1">
              <a:buFont typeface="+mj-lt"/>
              <a:buAutoNum type="alphaUcPeriod"/>
            </a:pPr>
            <a:r>
              <a:rPr lang="en-US" b="1" dirty="0" smtClean="0"/>
              <a:t>Garbage</a:t>
            </a:r>
            <a:r>
              <a:rPr lang="en-US" dirty="0" smtClean="0"/>
              <a:t>: Left-over Vegetables, Animal And Fish Material From Kitchens And Food Establishments.</a:t>
            </a:r>
          </a:p>
          <a:p>
            <a:pPr marL="971550" lvl="1" indent="-514350" eaLnBrk="1" hangingPunct="1">
              <a:buFont typeface="+mj-lt"/>
              <a:buAutoNum type="alphaUcPeriod"/>
            </a:pPr>
            <a:r>
              <a:rPr lang="en-US" b="1" dirty="0" smtClean="0"/>
              <a:t>Rubbish</a:t>
            </a:r>
            <a:r>
              <a:rPr lang="en-US" dirty="0" smtClean="0"/>
              <a:t>: Waste Material Such As Bottles, Broken Glass, Tin Cans, Waste Papers, Discarded </a:t>
            </a:r>
            <a:r>
              <a:rPr lang="en-US" dirty="0" err="1" smtClean="0"/>
              <a:t>Porcelainware</a:t>
            </a:r>
            <a:r>
              <a:rPr lang="en-US" dirty="0" smtClean="0"/>
              <a:t>, Pieces Of Metal, Wrapping Papers Etc.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51831C-ADC5-4A43-AE01-A8BA1C561414}" type="slidenum">
              <a:rPr lang="en-US" smtClean="0"/>
              <a:pPr>
                <a:defRPr/>
              </a:pPr>
              <a:t>27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731838"/>
          </a:xfrm>
        </p:spPr>
        <p:txBody>
          <a:bodyPr/>
          <a:lstStyle/>
          <a:p>
            <a:pPr eaLnBrk="1" hangingPunct="1"/>
            <a:r>
              <a:rPr lang="en-US" dirty="0" smtClean="0"/>
              <a:t>REFUSE DISPOSAL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95400"/>
            <a:ext cx="8839200" cy="48307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Type Of Refuse: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lphaUcPeriod" startAt="3"/>
            </a:pPr>
            <a:r>
              <a:rPr lang="en-US" dirty="0"/>
              <a:t>Ashes: Left-over From Burning Of Wood And Coal.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lphaUcPeriod" startAt="3"/>
            </a:pPr>
            <a:r>
              <a:rPr lang="en-US" dirty="0" smtClean="0"/>
              <a:t>Dead Animals/ Carcasses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lphaUcPeriod" startAt="3"/>
            </a:pPr>
            <a:r>
              <a:rPr lang="en-US" dirty="0" smtClean="0"/>
              <a:t>Stable Manure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lphaUcPeriod" startAt="3"/>
            </a:pPr>
            <a:r>
              <a:rPr lang="en-US" dirty="0" smtClean="0"/>
              <a:t>Street Sweeping: Dust, Manure, Leaves, Cigarette Butts, Waste Paper And Other Materials That Are Swept From The Streets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lphaUcPeriod" startAt="3"/>
            </a:pPr>
            <a:r>
              <a:rPr lang="en-US" dirty="0" smtClean="0"/>
              <a:t>Night </a:t>
            </a:r>
            <a:r>
              <a:rPr lang="en-US" dirty="0"/>
              <a:t>Soil: Human Waste Wrapped And Thrown Into Sidewalks And </a:t>
            </a:r>
            <a:r>
              <a:rPr lang="en-US" dirty="0" smtClean="0"/>
              <a:t>Streets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lphaUcPeriod" startAt="3"/>
            </a:pPr>
            <a:r>
              <a:rPr lang="en-US" dirty="0" smtClean="0"/>
              <a:t>Yard </a:t>
            </a:r>
            <a:r>
              <a:rPr lang="en-US" dirty="0"/>
              <a:t>Cuttings: Leaves, Branches, Grass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lphaUcPeriod" startAt="3"/>
            </a:pPr>
            <a:endParaRPr lang="en-US" dirty="0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7295D9-E126-4F51-97C9-4716C47DD897}" type="slidenum">
              <a:rPr lang="en-US" smtClean="0"/>
              <a:pPr>
                <a:defRPr/>
              </a:pPr>
              <a:t>28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>
          <a:xfrm>
            <a:off x="228600" y="596036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REFUSE DISPOSAL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828800"/>
            <a:ext cx="8458200" cy="4297363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Characteristics Of Containers</a:t>
            </a:r>
          </a:p>
          <a:p>
            <a:pPr lvl="1" eaLnBrk="1" hangingPunct="1"/>
            <a:r>
              <a:rPr lang="en-US" dirty="0" smtClean="0"/>
              <a:t>Small Enough To Be Easily Carried</a:t>
            </a:r>
          </a:p>
          <a:p>
            <a:pPr lvl="1" eaLnBrk="1" hangingPunct="1"/>
            <a:r>
              <a:rPr lang="en-US" dirty="0" smtClean="0"/>
              <a:t>Sufficient In Number</a:t>
            </a:r>
          </a:p>
          <a:p>
            <a:pPr lvl="1" eaLnBrk="1" hangingPunct="1"/>
            <a:r>
              <a:rPr lang="en-US" dirty="0" smtClean="0"/>
              <a:t>Provided With Tight-fitting Covers</a:t>
            </a:r>
          </a:p>
          <a:p>
            <a:pPr lvl="1" eaLnBrk="1" hangingPunct="1"/>
            <a:r>
              <a:rPr lang="en-US" dirty="0" smtClean="0"/>
              <a:t>Made Of Sturdy Material</a:t>
            </a:r>
          </a:p>
          <a:p>
            <a:pPr lvl="1" eaLnBrk="1" hangingPunct="1"/>
            <a:r>
              <a:rPr lang="en-US" dirty="0" smtClean="0"/>
              <a:t>Steady</a:t>
            </a:r>
          </a:p>
          <a:p>
            <a:pPr lvl="1" eaLnBrk="1" hangingPunct="1"/>
            <a:r>
              <a:rPr lang="en-US" dirty="0" smtClean="0"/>
              <a:t>Placed In An Accessible Location</a:t>
            </a: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CCA066-40B5-4730-A6C1-8449404B92D3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pic>
        <p:nvPicPr>
          <p:cNvPr id="5122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04800"/>
            <a:ext cx="1825142" cy="1725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533400"/>
            <a:ext cx="7793037" cy="12271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Some water, sanitation and health –WSH- numbers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017713"/>
            <a:ext cx="8726488" cy="4459287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err="1" smtClean="0"/>
              <a:t>Faecal</a:t>
            </a:r>
            <a:r>
              <a:rPr lang="en-US" sz="2800" dirty="0" smtClean="0"/>
              <a:t>-oral</a:t>
            </a:r>
          </a:p>
          <a:p>
            <a:pPr marL="914400" lvl="1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err="1" smtClean="0"/>
              <a:t>Diarrhoeal</a:t>
            </a:r>
            <a:r>
              <a:rPr lang="en-US" sz="2400" dirty="0" smtClean="0"/>
              <a:t> disease</a:t>
            </a:r>
          </a:p>
          <a:p>
            <a:pPr marL="1371600" lvl="2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 smtClean="0"/>
              <a:t>2 million deaths/year from </a:t>
            </a:r>
            <a:r>
              <a:rPr lang="en-US" sz="2000" b="1" dirty="0" err="1" smtClean="0"/>
              <a:t>diarrhoea</a:t>
            </a:r>
            <a:r>
              <a:rPr lang="en-US" sz="2000" b="1" dirty="0" smtClean="0"/>
              <a:t>, mostly under 5</a:t>
            </a:r>
          </a:p>
          <a:p>
            <a:pPr marL="1714500" lvl="3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800" b="1" dirty="0" smtClean="0"/>
              <a:t>(Jumbo jet crash every hour and a half)</a:t>
            </a:r>
          </a:p>
          <a:p>
            <a:pPr marL="1371600" lvl="2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 smtClean="0"/>
              <a:t>One billion cases/year</a:t>
            </a:r>
          </a:p>
          <a:p>
            <a:pPr marL="1371600" lvl="2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 smtClean="0"/>
              <a:t>4.3% of Burden of Disease DALYs</a:t>
            </a:r>
          </a:p>
          <a:p>
            <a:pPr marL="1371600" lvl="2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 smtClean="0"/>
              <a:t>88% (?) attributable to inadequate WSH</a:t>
            </a:r>
          </a:p>
          <a:p>
            <a:pPr marL="914400" lvl="1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1/3 of developing world </a:t>
            </a:r>
            <a:r>
              <a:rPr lang="en-US" sz="2400" dirty="0" err="1" smtClean="0"/>
              <a:t>pop</a:t>
            </a:r>
            <a:r>
              <a:rPr lang="en-US" sz="2400" dirty="0" err="1" smtClean="0">
                <a:latin typeface="Times New Roman"/>
              </a:rPr>
              <a:t>’</a:t>
            </a:r>
            <a:r>
              <a:rPr lang="en-US" sz="2400" dirty="0" err="1" smtClean="0"/>
              <a:t>n</a:t>
            </a:r>
            <a:r>
              <a:rPr lang="en-US" sz="2400" dirty="0" smtClean="0"/>
              <a:t> carry intestinal worms</a:t>
            </a:r>
          </a:p>
          <a:p>
            <a:pPr marL="914400" lvl="1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200 million infected by </a:t>
            </a:r>
            <a:r>
              <a:rPr lang="en-US" sz="2400" dirty="0" err="1" smtClean="0"/>
              <a:t>schistosomiasis</a:t>
            </a:r>
            <a:r>
              <a:rPr lang="en-US" sz="2400" dirty="0" smtClean="0"/>
              <a:t> (</a:t>
            </a:r>
            <a:r>
              <a:rPr lang="en-US" sz="2400" dirty="0" err="1" smtClean="0"/>
              <a:t>bilharzia</a:t>
            </a:r>
            <a:r>
              <a:rPr lang="en-US" sz="2400" dirty="0" smtClean="0"/>
              <a:t>)</a:t>
            </a:r>
          </a:p>
          <a:p>
            <a:pPr marL="514350" indent="-51435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6-9 million blind from trachoma (1/4 reduced by adequate water supply)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9D02A-07A7-4D24-B94A-4EFAFDAC8C3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6629400" cy="884238"/>
          </a:xfrm>
        </p:spPr>
        <p:txBody>
          <a:bodyPr/>
          <a:lstStyle/>
          <a:p>
            <a:pPr eaLnBrk="1" hangingPunct="1"/>
            <a:r>
              <a:rPr lang="en-US" smtClean="0"/>
              <a:t>REFUSE DISPOSAL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eaLnBrk="1" hangingPunct="1"/>
            <a:r>
              <a:rPr lang="en-US" b="1" dirty="0" smtClean="0"/>
              <a:t>Community Refuse Disposal Methods</a:t>
            </a:r>
            <a:r>
              <a:rPr lang="en-US" dirty="0" smtClean="0"/>
              <a:t>: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600" dirty="0" smtClean="0"/>
              <a:t>Dumping On Land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600" dirty="0" smtClean="0"/>
              <a:t>Sanitary Landfill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600" dirty="0" smtClean="0"/>
              <a:t>Composting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600" dirty="0" smtClean="0"/>
              <a:t>Incineration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600" dirty="0" smtClean="0"/>
              <a:t>Reduction And Salvage</a:t>
            </a: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0C210-DEA6-4594-8B27-11799A7A9A80}" type="slidenum">
              <a:rPr lang="en-US" smtClean="0"/>
              <a:pPr>
                <a:defRPr/>
              </a:pPr>
              <a:t>30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>
          <a:xfrm>
            <a:off x="304800" y="7620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REFUSE DISPOSAL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eaLnBrk="1" hangingPunct="1"/>
            <a:r>
              <a:rPr lang="en-US" dirty="0" smtClean="0"/>
              <a:t>Refuse Disposal Methods For Households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600" dirty="0" smtClean="0"/>
              <a:t>Burial 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600" dirty="0" smtClean="0"/>
              <a:t>Burning 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600" dirty="0" smtClean="0"/>
              <a:t>Feeding To Animals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600" dirty="0" smtClean="0"/>
              <a:t>Composting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600" dirty="0" smtClean="0"/>
              <a:t>Grinding And Disposal To Sewer</a:t>
            </a: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6F7B57-AA8F-459F-958B-14CF8257D92B}" type="slidenum">
              <a:rPr lang="en-US" smtClean="0"/>
              <a:pPr>
                <a:defRPr/>
              </a:pPr>
              <a:t>31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VERMIN CONTROL</a:t>
            </a:r>
            <a:br>
              <a:rPr lang="en-US" sz="3600" b="1" dirty="0" smtClean="0"/>
            </a:br>
            <a:r>
              <a:rPr lang="en-US" sz="3600" b="1" dirty="0" smtClean="0"/>
              <a:t>[RODENT AND INSECTS]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Types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sz="3600" dirty="0" smtClean="0"/>
              <a:t>Physical Or Mechanical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sz="3600" dirty="0" smtClean="0"/>
              <a:t>Chemical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sz="3600" dirty="0" smtClean="0"/>
              <a:t>Biological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sz="3600" dirty="0" smtClean="0"/>
              <a:t>Environmental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 sz="3600" dirty="0" smtClean="0"/>
              <a:t>Educational</a:t>
            </a: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CF05D9-B9DF-4CF2-A86F-052A4AE801AA}" type="slidenum">
              <a:rPr lang="en-US" smtClean="0"/>
              <a:pPr>
                <a:defRPr/>
              </a:pPr>
              <a:t>32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dirty="0" smtClean="0"/>
              <a:t>HOUSING SANITATION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47800"/>
            <a:ext cx="8839200" cy="5029199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4000" b="1" dirty="0" smtClean="0"/>
              <a:t>Characteristics of an Acceptable House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dirty="0" smtClean="0"/>
              <a:t>Adequate Space: At Least 50 </a:t>
            </a:r>
            <a:r>
              <a:rPr lang="en-US" dirty="0" err="1" smtClean="0"/>
              <a:t>Sq.Ft</a:t>
            </a:r>
            <a:r>
              <a:rPr lang="en-US" dirty="0" smtClean="0"/>
              <a:t>./Person For Bedroom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dirty="0" smtClean="0"/>
              <a:t>Adequate Lighting: At Least 100 Ft. </a:t>
            </a:r>
            <a:r>
              <a:rPr lang="en-US" sz="2400" dirty="0" smtClean="0"/>
              <a:t>Candles For Reading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dirty="0" smtClean="0"/>
              <a:t>Adequate Water Supply: </a:t>
            </a:r>
            <a:r>
              <a:rPr lang="en-US" b="1" u="sng" dirty="0" smtClean="0">
                <a:solidFill>
                  <a:srgbClr val="FF0000"/>
                </a:solidFill>
              </a:rPr>
              <a:t>15-20</a:t>
            </a:r>
            <a:r>
              <a:rPr lang="en-US" dirty="0" smtClean="0"/>
              <a:t> Gallons Per Capita Per Day</a:t>
            </a:r>
          </a:p>
          <a:p>
            <a:pPr marL="971550" lvl="1" indent="-514350" eaLnBrk="1" hangingPunct="1">
              <a:buFont typeface="+mj-lt"/>
              <a:buAutoNum type="arabicPeriod" startAt="4"/>
            </a:pPr>
            <a:r>
              <a:rPr lang="en-US" dirty="0"/>
              <a:t>Noise: Should Not Be More Than 30 Decibels</a:t>
            </a:r>
          </a:p>
          <a:p>
            <a:pPr marL="971550" lvl="1" indent="-514350" eaLnBrk="1" hangingPunct="1">
              <a:buFont typeface="+mj-lt"/>
              <a:buAutoNum type="arabicPeriod" startAt="4"/>
            </a:pPr>
            <a:r>
              <a:rPr lang="en-US" dirty="0"/>
              <a:t>Adequate Heat And Ventilation</a:t>
            </a:r>
          </a:p>
          <a:p>
            <a:pPr marL="971550" lvl="1" indent="-514350" eaLnBrk="1" hangingPunct="1">
              <a:buFont typeface="+mj-lt"/>
              <a:buAutoNum type="arabicPeriod" startAt="4"/>
            </a:pPr>
            <a:r>
              <a:rPr lang="en-US" dirty="0"/>
              <a:t>Equipped With Sanitary Toilet, Food Storage And Proper Refuse Disposal</a:t>
            </a:r>
          </a:p>
          <a:p>
            <a:pPr marL="914400" lvl="1" indent="-457200" eaLnBrk="1" hangingPunct="1">
              <a:buFontTx/>
              <a:buAutoNum type="arabicPeriod"/>
            </a:pPr>
            <a:endParaRPr lang="en-US" dirty="0" smtClean="0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2B734E-C2E5-4267-A7A7-D5CEAF534319}" type="slidenum">
              <a:rPr lang="en-US" smtClean="0"/>
              <a:pPr>
                <a:defRPr/>
              </a:pPr>
              <a:t>33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0F64B-E353-42C6-86FC-08019B87C030}" type="slidenum">
              <a:rPr lang="en-US" smtClean="0"/>
              <a:pPr>
                <a:defRPr/>
              </a:pPr>
              <a:t>34</a:t>
            </a:fld>
            <a:endParaRPr lang="en-US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635569"/>
              </p:ext>
            </p:extLst>
          </p:nvPr>
        </p:nvGraphicFramePr>
        <p:xfrm>
          <a:off x="228600" y="2209800"/>
          <a:ext cx="8686799" cy="23622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781812"/>
                <a:gridCol w="3350743"/>
                <a:gridCol w="1096392"/>
                <a:gridCol w="3457852"/>
              </a:tblGrid>
              <a:tr h="2362200"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20 dB</a:t>
                      </a:r>
                      <a:br>
                        <a:rPr lang="en-US" sz="16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30 dB</a:t>
                      </a:r>
                      <a:br>
                        <a:rPr lang="en-US" sz="16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40 dB</a:t>
                      </a:r>
                      <a:br>
                        <a:rPr lang="en-US" sz="16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50 dB</a:t>
                      </a:r>
                      <a:br>
                        <a:rPr lang="en-US" sz="16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60 dB</a:t>
                      </a:r>
                      <a:br>
                        <a:rPr lang="en-US" sz="16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70 dB</a:t>
                      </a:r>
                      <a:br>
                        <a:rPr lang="en-US" sz="16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80 dB</a:t>
                      </a:r>
                      <a:endParaRPr lang="en-US" sz="160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/>
                        <a:t>Ticking watch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Quiet whisper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Refrigerator hum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Rainfall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Sewing machine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Washing machine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Alarm clock (two feet away)</a:t>
                      </a:r>
                      <a:endParaRPr lang="en-US" sz="1600" dirty="0">
                        <a:latin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85 dB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en-US" sz="16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95 dB</a:t>
                      </a:r>
                      <a:br>
                        <a:rPr lang="en-US" sz="16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100 dB</a:t>
                      </a:r>
                      <a:br>
                        <a:rPr lang="en-US" sz="16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105 dB</a:t>
                      </a:r>
                      <a:br>
                        <a:rPr lang="en-US" sz="16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110 dB</a:t>
                      </a:r>
                      <a:br>
                        <a:rPr lang="en-US" sz="16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120 dB</a:t>
                      </a:r>
                      <a:br>
                        <a:rPr lang="en-US" sz="16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130 dB</a:t>
                      </a:r>
                      <a:endParaRPr lang="en-US" sz="160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/>
                        <a:t>Average traffic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MRI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Blow dryer, subway train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Power mower, chainsaw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Screaming child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Rock concert, thunderclap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Jackhammer, jet plane (100 feet away)</a:t>
                      </a:r>
                      <a:endParaRPr lang="en-US" sz="1600" dirty="0">
                        <a:latin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33400" y="533400"/>
            <a:ext cx="80010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/>
              <a:t>What Does "Loud" Mean?</a:t>
            </a:r>
          </a:p>
          <a:p>
            <a:pPr algn="just">
              <a:defRPr/>
            </a:pPr>
            <a:r>
              <a:rPr lang="en-US" dirty="0">
                <a:solidFill>
                  <a:srgbClr val="FF0000"/>
                </a:solidFill>
              </a:rPr>
              <a:t>The loudness of sound is measured in decibels (dB). Most experts recommend that you use earplugs when exposed to 85 dB and above. But what does </a:t>
            </a:r>
            <a:r>
              <a:rPr lang="en-US" b="1" dirty="0">
                <a:solidFill>
                  <a:srgbClr val="FF0000"/>
                </a:solidFill>
              </a:rPr>
              <a:t>85 dB</a:t>
            </a:r>
            <a:r>
              <a:rPr lang="en-US" dirty="0">
                <a:solidFill>
                  <a:srgbClr val="FF0000"/>
                </a:solidFill>
              </a:rPr>
              <a:t> mean? The following chart shows common sounds and their associated sound levels.</a:t>
            </a:r>
          </a:p>
        </p:txBody>
      </p:sp>
      <p:pic>
        <p:nvPicPr>
          <p:cNvPr id="5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58" y="4724399"/>
            <a:ext cx="1825142" cy="1725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14400"/>
            <a:ext cx="8382000" cy="4724400"/>
          </a:xfrm>
        </p:spPr>
        <p:txBody>
          <a:bodyPr/>
          <a:lstStyle/>
          <a:p>
            <a:pPr marL="533400" indent="-533400" eaLnBrk="1" hangingPunct="1"/>
            <a:r>
              <a:rPr lang="en-US" dirty="0" smtClean="0"/>
              <a:t>The Most Common And Most Practical Disinfecting Agent For Drinking Water: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200" b="1" dirty="0" smtClean="0"/>
              <a:t>Ozone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200" b="1" dirty="0" smtClean="0"/>
              <a:t>Silver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200" b="1" dirty="0" err="1" smtClean="0"/>
              <a:t>Uv</a:t>
            </a:r>
            <a:r>
              <a:rPr lang="en-US" sz="3200" b="1" dirty="0" smtClean="0"/>
              <a:t> Rays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sz="3200" b="1" dirty="0" smtClean="0"/>
              <a:t>Chlorine</a:t>
            </a:r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4E947D-42F5-4DA1-9E17-618A24C790AB}" type="slidenum">
              <a:rPr lang="en-US" smtClean="0"/>
              <a:pPr>
                <a:defRPr/>
              </a:pPr>
              <a:t>35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457200"/>
            <a:ext cx="8686800" cy="6019800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sz="4400" u="sng" dirty="0" smtClean="0"/>
              <a:t>Water Sanitation</a:t>
            </a:r>
          </a:p>
          <a:p>
            <a:pPr marL="533400" indent="-5334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FF0000"/>
                </a:solidFill>
              </a:rPr>
              <a:t>Chlorination Of Water Removes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800" b="1" dirty="0" smtClean="0"/>
              <a:t>Odor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800" b="1" dirty="0" smtClean="0"/>
              <a:t>Bacteria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800" b="1" dirty="0" smtClean="0"/>
              <a:t>Bad Taste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800" b="1" dirty="0" smtClean="0"/>
              <a:t>Turbidity</a:t>
            </a:r>
          </a:p>
          <a:p>
            <a:pPr marL="533400" indent="-533400"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533400" indent="-5334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FF0000"/>
                </a:solidFill>
              </a:rPr>
              <a:t>Turbidity </a:t>
            </a:r>
            <a:r>
              <a:rPr lang="en-US" b="1" dirty="0">
                <a:solidFill>
                  <a:srgbClr val="FF0000"/>
                </a:solidFill>
              </a:rPr>
              <a:t>Of Water Can Be Removed By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800" b="1" dirty="0"/>
              <a:t>Chlorination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800" b="1" dirty="0" smtClean="0"/>
              <a:t>Boiling</a:t>
            </a:r>
            <a:r>
              <a:rPr lang="en-US" sz="2800" b="1" dirty="0"/>
              <a:t>		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800" b="1" dirty="0"/>
              <a:t>Coagulation    	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800" b="1" dirty="0" smtClean="0"/>
              <a:t>Filtration</a:t>
            </a:r>
            <a:endParaRPr lang="en-US" sz="2800" b="1" dirty="0"/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endParaRPr lang="en-US" sz="4000" dirty="0" smtClean="0"/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11B0C-DB2A-4FEF-B73A-07FFB3A3DC81}" type="slidenum">
              <a:rPr lang="en-US" smtClean="0"/>
              <a:pPr>
                <a:defRPr/>
              </a:pPr>
              <a:t>36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Air Pollution</a:t>
            </a:r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1"/>
            <a:ext cx="8001000" cy="41148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dirty="0" smtClean="0"/>
              <a:t>The Most Important Air Pollution Problem In Urban Areas Are Those That Come From: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3600" dirty="0" smtClean="0"/>
              <a:t>Acid Rain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5400" dirty="0" smtClean="0"/>
              <a:t>Automobiles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3600" dirty="0" smtClean="0"/>
              <a:t>Factories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3600" dirty="0" smtClean="0"/>
              <a:t>Burning Of Trash</a:t>
            </a:r>
          </a:p>
        </p:txBody>
      </p:sp>
      <p:sp>
        <p:nvSpPr>
          <p:cNvPr id="553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77C498-7220-4EC2-B52F-58528553B35A}" type="slidenum">
              <a:rPr lang="en-US" smtClean="0"/>
              <a:pPr>
                <a:defRPr/>
              </a:pPr>
              <a:t>37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unep.org/ietc/portals/136/Images/Our%20Work/Former%20focal%20areas/Water%20and%20sanitation/WaterAndSanitation-PillarPresent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57200"/>
            <a:ext cx="8534400" cy="62198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0E15B1-D7B3-4FA4-B97C-DF9B8003964B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pic>
        <p:nvPicPr>
          <p:cNvPr id="4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1583337" cy="1496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953375" cy="1143000"/>
          </a:xfrm>
        </p:spPr>
        <p:txBody>
          <a:bodyPr/>
          <a:lstStyle/>
          <a:p>
            <a:pPr eaLnBrk="1" hangingPunct="1"/>
            <a:r>
              <a:rPr lang="en-US" smtClean="0"/>
              <a:t>Classifications of disease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017713"/>
            <a:ext cx="8726488" cy="411480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Classification usually by </a:t>
            </a:r>
            <a:r>
              <a:rPr lang="en-US" u="sng" dirty="0" smtClean="0"/>
              <a:t>organism</a:t>
            </a:r>
            <a:r>
              <a:rPr lang="en-US" dirty="0" smtClean="0"/>
              <a:t> (viral, bacterial, </a:t>
            </a:r>
            <a:r>
              <a:rPr lang="en-US" dirty="0" err="1" smtClean="0"/>
              <a:t>etc</a:t>
            </a:r>
            <a:r>
              <a:rPr lang="en-US" dirty="0" smtClean="0"/>
              <a:t>) or </a:t>
            </a:r>
            <a:r>
              <a:rPr lang="en-US" u="sng" dirty="0" smtClean="0"/>
              <a:t>organ</a:t>
            </a:r>
            <a:r>
              <a:rPr lang="en-US" dirty="0" smtClean="0"/>
              <a:t> (diseases of head, heart, liver etc</a:t>
            </a:r>
            <a:r>
              <a:rPr lang="en-US" dirty="0" smtClean="0"/>
              <a:t>.)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en-US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Classification </a:t>
            </a:r>
            <a:r>
              <a:rPr lang="en-US" dirty="0"/>
              <a:t>by transmission route</a:t>
            </a:r>
          </a:p>
          <a:p>
            <a:pPr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If you know how it</a:t>
            </a:r>
            <a:r>
              <a:rPr lang="en-US" dirty="0" smtClean="0">
                <a:latin typeface="Times New Roman" pitchFamily="18" charset="0"/>
              </a:rPr>
              <a:t>’</a:t>
            </a:r>
            <a:r>
              <a:rPr lang="en-US" dirty="0" smtClean="0"/>
              <a:t>s spread, you know how to stop it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9D02A-07A7-4D24-B94A-4EFAFDAC8C3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E2D750-CC38-45E7-A0F7-D4D4D02345E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228600" y="381000"/>
            <a:ext cx="8686800" cy="5940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 algn="just">
              <a:buFontTx/>
              <a:buAutoNum type="arabicPeriod"/>
              <a:defRPr/>
            </a:pPr>
            <a:r>
              <a:rPr lang="en-US" sz="2000" b="1" dirty="0">
                <a:solidFill>
                  <a:schemeClr val="tx1"/>
                </a:solidFill>
              </a:rPr>
              <a:t>There  is </a:t>
            </a:r>
            <a:r>
              <a:rPr lang="en-US" sz="2000" b="1" dirty="0" smtClean="0">
                <a:solidFill>
                  <a:schemeClr val="tx1"/>
                </a:solidFill>
              </a:rPr>
              <a:t>a </a:t>
            </a:r>
            <a:r>
              <a:rPr lang="en-US" sz="2000" b="1" dirty="0">
                <a:solidFill>
                  <a:schemeClr val="tx1"/>
                </a:solidFill>
              </a:rPr>
              <a:t>direct impact of </a:t>
            </a:r>
            <a:r>
              <a:rPr lang="en-US" sz="2000" b="1" u="sng" dirty="0">
                <a:solidFill>
                  <a:schemeClr val="tx1"/>
                </a:solidFill>
              </a:rPr>
              <a:t>consuming contaminated water</a:t>
            </a:r>
            <a:r>
              <a:rPr lang="en-US" sz="2000" b="1" dirty="0">
                <a:solidFill>
                  <a:schemeClr val="tx1"/>
                </a:solidFill>
              </a:rPr>
              <a:t> this is known as </a:t>
            </a:r>
            <a:r>
              <a:rPr lang="en-US" sz="2000" b="1" u="sng" dirty="0">
                <a:solidFill>
                  <a:schemeClr val="tx1"/>
                </a:solidFill>
              </a:rPr>
              <a:t>'waterborne disease</a:t>
            </a:r>
            <a:r>
              <a:rPr lang="en-US" sz="2000" b="1" dirty="0">
                <a:solidFill>
                  <a:schemeClr val="tx1"/>
                </a:solidFill>
              </a:rPr>
              <a:t>' and includes </a:t>
            </a:r>
            <a:r>
              <a:rPr lang="en-US" sz="2000" b="1" u="sng" dirty="0">
                <a:solidFill>
                  <a:schemeClr val="tx1"/>
                </a:solidFill>
              </a:rPr>
              <a:t>diarrhea , typhoid, viral hepatitis A, cholera, dysentery.</a:t>
            </a:r>
          </a:p>
          <a:p>
            <a:pPr marL="457200" indent="-457200" algn="just">
              <a:buFontTx/>
              <a:buAutoNum type="arabicPeriod"/>
              <a:defRPr/>
            </a:pPr>
            <a:endParaRPr lang="en-US" sz="2000" b="1" u="sng" dirty="0">
              <a:solidFill>
                <a:schemeClr val="tx1"/>
              </a:solidFill>
            </a:endParaRPr>
          </a:p>
          <a:p>
            <a:pPr marL="457200" indent="-457200" algn="just">
              <a:buFontTx/>
              <a:buAutoNum type="arabicPeriod" startAt="2"/>
              <a:defRPr/>
            </a:pPr>
            <a:r>
              <a:rPr lang="en-US" sz="2000" b="1" dirty="0">
                <a:solidFill>
                  <a:schemeClr val="tx1"/>
                </a:solidFill>
              </a:rPr>
              <a:t>There  is the effect of </a:t>
            </a:r>
            <a:r>
              <a:rPr lang="en-US" sz="2000" b="1" u="sng" dirty="0">
                <a:solidFill>
                  <a:schemeClr val="tx1"/>
                </a:solidFill>
              </a:rPr>
              <a:t>inadequate quantities of water being available for personal hygiene</a:t>
            </a:r>
            <a:r>
              <a:rPr lang="en-US" sz="2000" b="1" dirty="0">
                <a:solidFill>
                  <a:schemeClr val="tx1"/>
                </a:solidFill>
              </a:rPr>
              <a:t> or the of un-hygienic practices which contaminate water and cause diseases.</a:t>
            </a:r>
            <a:r>
              <a:rPr lang="en-US" sz="2000" b="1" u="sng" dirty="0">
                <a:solidFill>
                  <a:schemeClr val="tx1"/>
                </a:solidFill>
              </a:rPr>
              <a:t> Without enough water,</a:t>
            </a:r>
            <a:r>
              <a:rPr lang="en-US" sz="2000" b="1" dirty="0">
                <a:solidFill>
                  <a:schemeClr val="tx1"/>
                </a:solidFill>
              </a:rPr>
              <a:t> skin and eye infections (including trachoma) are easily spread, as are the </a:t>
            </a:r>
            <a:r>
              <a:rPr lang="en-US" sz="2000" b="1" dirty="0" err="1">
                <a:solidFill>
                  <a:schemeClr val="tx1"/>
                </a:solidFill>
              </a:rPr>
              <a:t>faecal</a:t>
            </a:r>
            <a:r>
              <a:rPr lang="en-US" sz="2000" b="1" dirty="0">
                <a:solidFill>
                  <a:schemeClr val="tx1"/>
                </a:solidFill>
              </a:rPr>
              <a:t>–oral diseases. These diseases are known as </a:t>
            </a:r>
            <a:r>
              <a:rPr lang="en-US" sz="2000" b="1" u="sng" dirty="0">
                <a:solidFill>
                  <a:schemeClr val="tx1"/>
                </a:solidFill>
              </a:rPr>
              <a:t>'water-washed diseases</a:t>
            </a:r>
            <a:r>
              <a:rPr lang="en-US" sz="2000" b="1" dirty="0">
                <a:solidFill>
                  <a:schemeClr val="tx1"/>
                </a:solidFill>
              </a:rPr>
              <a:t>‘</a:t>
            </a:r>
          </a:p>
          <a:p>
            <a:pPr marL="457200" indent="-457200" algn="just">
              <a:buFontTx/>
              <a:buAutoNum type="arabicPeriod" startAt="2"/>
              <a:defRPr/>
            </a:pPr>
            <a:endParaRPr lang="en-US" sz="2000" b="1" dirty="0">
              <a:solidFill>
                <a:schemeClr val="tx1"/>
              </a:solidFill>
            </a:endParaRPr>
          </a:p>
          <a:p>
            <a:pPr marL="457200" indent="-457200" algn="just">
              <a:buFontTx/>
              <a:buAutoNum type="arabicPeriod" startAt="3"/>
              <a:defRPr/>
            </a:pPr>
            <a:r>
              <a:rPr lang="en-US" sz="2000" b="1" dirty="0">
                <a:solidFill>
                  <a:schemeClr val="tx1"/>
                </a:solidFill>
              </a:rPr>
              <a:t>There  are </a:t>
            </a:r>
            <a:r>
              <a:rPr lang="en-US" sz="2000" b="1" u="sng" dirty="0">
                <a:solidFill>
                  <a:schemeClr val="tx1"/>
                </a:solidFill>
              </a:rPr>
              <a:t>'water based diseases' and "water-related vector-borne diseases" </a:t>
            </a:r>
            <a:r>
              <a:rPr lang="en-US" sz="2000" b="1" dirty="0">
                <a:solidFill>
                  <a:schemeClr val="tx1"/>
                </a:solidFill>
              </a:rPr>
              <a:t>in which the aquatic environment provides an essential habitat for the mosquito vectors and intermediate snail hosts of parasites that cause human diseases.</a:t>
            </a:r>
          </a:p>
          <a:p>
            <a:pPr marL="457200" indent="-457200" algn="just">
              <a:buFontTx/>
              <a:buAutoNum type="arabicPeriod" startAt="3"/>
              <a:defRPr/>
            </a:pPr>
            <a:endParaRPr lang="en-US" sz="2000" b="1" dirty="0">
              <a:solidFill>
                <a:schemeClr val="tx1"/>
              </a:solidFill>
            </a:endParaRPr>
          </a:p>
          <a:p>
            <a:pPr lvl="1" indent="-457200" algn="just">
              <a:defRPr/>
            </a:pPr>
            <a:r>
              <a:rPr lang="en-US" sz="2000" b="1" dirty="0">
                <a:solidFill>
                  <a:schemeClr val="tx1"/>
                </a:solidFill>
              </a:rPr>
              <a:t>4.	There is </a:t>
            </a:r>
            <a:r>
              <a:rPr lang="en-US" sz="2000" b="1" u="sng" dirty="0">
                <a:solidFill>
                  <a:schemeClr val="tx1"/>
                </a:solidFill>
              </a:rPr>
              <a:t>chemically contaminated water </a:t>
            </a:r>
            <a:r>
              <a:rPr lang="en-US" sz="2000" b="1" dirty="0">
                <a:solidFill>
                  <a:schemeClr val="tx1"/>
                </a:solidFill>
              </a:rPr>
              <a:t>such as water containing excessive amounts of arsenic or fluoride. Some contaminants are added to drinking water as a result of natural processes and some due to human activities such as industry and mining.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190500"/>
            <a:ext cx="8301038" cy="825500"/>
          </a:xfrm>
        </p:spPr>
        <p:txBody>
          <a:bodyPr/>
          <a:lstStyle/>
          <a:p>
            <a:pPr marL="838200" indent="-838200" eaLnBrk="1" hangingPunct="1"/>
            <a:r>
              <a:rPr lang="en-US" sz="3600" b="1" smtClean="0"/>
              <a:t>The F-Diagramme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3451225"/>
            <a:ext cx="8686800" cy="1273175"/>
            <a:chOff x="288" y="2174"/>
            <a:chExt cx="5472" cy="802"/>
          </a:xfrm>
        </p:grpSpPr>
        <p:grpSp>
          <p:nvGrpSpPr>
            <p:cNvPr id="10288" name="Group 4"/>
            <p:cNvGrpSpPr>
              <a:grpSpLocks/>
            </p:cNvGrpSpPr>
            <p:nvPr/>
          </p:nvGrpSpPr>
          <p:grpSpPr bwMode="auto">
            <a:xfrm>
              <a:off x="288" y="2174"/>
              <a:ext cx="892" cy="802"/>
              <a:chOff x="288" y="2174"/>
              <a:chExt cx="892" cy="802"/>
            </a:xfrm>
          </p:grpSpPr>
          <p:sp>
            <p:nvSpPr>
              <p:cNvPr id="10292" name="Oval 5"/>
              <p:cNvSpPr>
                <a:spLocks noChangeArrowheads="1"/>
              </p:cNvSpPr>
              <p:nvPr/>
            </p:nvSpPr>
            <p:spPr bwMode="auto">
              <a:xfrm>
                <a:off x="288" y="2174"/>
                <a:ext cx="844" cy="80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ar-JO" b="1"/>
              </a:p>
            </p:txBody>
          </p:sp>
          <p:sp>
            <p:nvSpPr>
              <p:cNvPr id="10293" name="Text Box 6"/>
              <p:cNvSpPr txBox="1">
                <a:spLocks noChangeArrowheads="1"/>
              </p:cNvSpPr>
              <p:nvPr/>
            </p:nvSpPr>
            <p:spPr bwMode="auto">
              <a:xfrm>
                <a:off x="336" y="2400"/>
                <a:ext cx="8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/>
                  <a:t>Faeces</a:t>
                </a:r>
              </a:p>
            </p:txBody>
          </p:sp>
        </p:grpSp>
        <p:grpSp>
          <p:nvGrpSpPr>
            <p:cNvPr id="10289" name="Group 7"/>
            <p:cNvGrpSpPr>
              <a:grpSpLocks/>
            </p:cNvGrpSpPr>
            <p:nvPr/>
          </p:nvGrpSpPr>
          <p:grpSpPr bwMode="auto">
            <a:xfrm>
              <a:off x="4772" y="2256"/>
              <a:ext cx="988" cy="714"/>
              <a:chOff x="4772" y="2256"/>
              <a:chExt cx="988" cy="714"/>
            </a:xfrm>
          </p:grpSpPr>
          <p:sp>
            <p:nvSpPr>
              <p:cNvPr id="10290" name="Oval 8"/>
              <p:cNvSpPr>
                <a:spLocks noChangeArrowheads="1"/>
              </p:cNvSpPr>
              <p:nvPr/>
            </p:nvSpPr>
            <p:spPr bwMode="auto">
              <a:xfrm>
                <a:off x="4800" y="2256"/>
                <a:ext cx="796" cy="71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ar-JO" b="1"/>
              </a:p>
            </p:txBody>
          </p:sp>
          <p:sp>
            <p:nvSpPr>
              <p:cNvPr id="10291" name="Text Box 9"/>
              <p:cNvSpPr txBox="1">
                <a:spLocks noChangeArrowheads="1"/>
              </p:cNvSpPr>
              <p:nvPr/>
            </p:nvSpPr>
            <p:spPr bwMode="auto">
              <a:xfrm>
                <a:off x="4772" y="2356"/>
                <a:ext cx="988" cy="5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Future Victim</a:t>
                </a:r>
              </a:p>
            </p:txBody>
          </p:sp>
        </p:grpSp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1797050" y="1828800"/>
            <a:ext cx="5926138" cy="2044700"/>
            <a:chOff x="1132" y="1152"/>
            <a:chExt cx="3733" cy="1288"/>
          </a:xfrm>
        </p:grpSpPr>
        <p:sp>
          <p:nvSpPr>
            <p:cNvPr id="10283" name="Text Box 11"/>
            <p:cNvSpPr txBox="1">
              <a:spLocks noChangeArrowheads="1"/>
            </p:cNvSpPr>
            <p:nvPr/>
          </p:nvSpPr>
          <p:spPr bwMode="auto">
            <a:xfrm>
              <a:off x="2112" y="1330"/>
              <a:ext cx="7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Fluids</a:t>
              </a:r>
            </a:p>
          </p:txBody>
        </p:sp>
        <p:grpSp>
          <p:nvGrpSpPr>
            <p:cNvPr id="10284" name="Group 12"/>
            <p:cNvGrpSpPr>
              <a:grpSpLocks/>
            </p:cNvGrpSpPr>
            <p:nvPr/>
          </p:nvGrpSpPr>
          <p:grpSpPr bwMode="auto">
            <a:xfrm>
              <a:off x="1132" y="1152"/>
              <a:ext cx="3733" cy="1288"/>
              <a:chOff x="1132" y="1152"/>
              <a:chExt cx="3733" cy="1288"/>
            </a:xfrm>
          </p:grpSpPr>
          <p:sp>
            <p:nvSpPr>
              <p:cNvPr id="10285" name="Oval 13"/>
              <p:cNvSpPr>
                <a:spLocks noChangeArrowheads="1"/>
              </p:cNvSpPr>
              <p:nvPr/>
            </p:nvSpPr>
            <p:spPr bwMode="auto">
              <a:xfrm>
                <a:off x="2065" y="1152"/>
                <a:ext cx="700" cy="66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ar-JO" b="1"/>
              </a:p>
            </p:txBody>
          </p:sp>
          <p:sp>
            <p:nvSpPr>
              <p:cNvPr id="10286" name="Line 14"/>
              <p:cNvSpPr>
                <a:spLocks noChangeShapeType="1"/>
              </p:cNvSpPr>
              <p:nvPr/>
            </p:nvSpPr>
            <p:spPr bwMode="auto">
              <a:xfrm flipV="1">
                <a:off x="1132" y="1641"/>
                <a:ext cx="980" cy="799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ar-JO"/>
              </a:p>
            </p:txBody>
          </p:sp>
          <p:sp>
            <p:nvSpPr>
              <p:cNvPr id="10287" name="Line 15"/>
              <p:cNvSpPr>
                <a:spLocks noChangeShapeType="1"/>
              </p:cNvSpPr>
              <p:nvPr/>
            </p:nvSpPr>
            <p:spPr bwMode="auto">
              <a:xfrm>
                <a:off x="2765" y="1507"/>
                <a:ext cx="2100" cy="80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ar-JO"/>
              </a:p>
            </p:txBody>
          </p:sp>
        </p:grpSp>
      </p:grp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1752600" y="2971800"/>
            <a:ext cx="5897563" cy="1143000"/>
            <a:chOff x="1104" y="1872"/>
            <a:chExt cx="3715" cy="720"/>
          </a:xfrm>
        </p:grpSpPr>
        <p:sp>
          <p:nvSpPr>
            <p:cNvPr id="10279" name="Oval 17"/>
            <p:cNvSpPr>
              <a:spLocks noChangeArrowheads="1"/>
            </p:cNvSpPr>
            <p:nvPr/>
          </p:nvSpPr>
          <p:spPr bwMode="auto">
            <a:xfrm>
              <a:off x="1968" y="1872"/>
              <a:ext cx="796" cy="72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ar-JO" b="1"/>
            </a:p>
          </p:txBody>
        </p:sp>
        <p:sp>
          <p:nvSpPr>
            <p:cNvPr id="10280" name="Line 18"/>
            <p:cNvSpPr>
              <a:spLocks noChangeShapeType="1"/>
            </p:cNvSpPr>
            <p:nvPr/>
          </p:nvSpPr>
          <p:spPr bwMode="auto">
            <a:xfrm flipV="1">
              <a:off x="1104" y="2208"/>
              <a:ext cx="885" cy="24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81" name="Text Box 19"/>
            <p:cNvSpPr txBox="1">
              <a:spLocks noChangeArrowheads="1"/>
            </p:cNvSpPr>
            <p:nvPr/>
          </p:nvSpPr>
          <p:spPr bwMode="auto">
            <a:xfrm>
              <a:off x="1968" y="2085"/>
              <a:ext cx="8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Fingers</a:t>
              </a:r>
            </a:p>
          </p:txBody>
        </p:sp>
        <p:sp>
          <p:nvSpPr>
            <p:cNvPr id="10282" name="Line 20"/>
            <p:cNvSpPr>
              <a:spLocks noChangeShapeType="1"/>
            </p:cNvSpPr>
            <p:nvPr/>
          </p:nvSpPr>
          <p:spPr bwMode="auto">
            <a:xfrm>
              <a:off x="2672" y="2040"/>
              <a:ext cx="2147" cy="35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1871663" y="4014788"/>
            <a:ext cx="5778500" cy="1268412"/>
            <a:chOff x="1179" y="2529"/>
            <a:chExt cx="3640" cy="799"/>
          </a:xfrm>
        </p:grpSpPr>
        <p:sp>
          <p:nvSpPr>
            <p:cNvPr id="10275" name="Oval 22"/>
            <p:cNvSpPr>
              <a:spLocks noChangeArrowheads="1"/>
            </p:cNvSpPr>
            <p:nvPr/>
          </p:nvSpPr>
          <p:spPr bwMode="auto">
            <a:xfrm>
              <a:off x="2112" y="2662"/>
              <a:ext cx="700" cy="66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ar-JO" b="1"/>
            </a:p>
          </p:txBody>
        </p:sp>
        <p:sp>
          <p:nvSpPr>
            <p:cNvPr id="10276" name="Line 23"/>
            <p:cNvSpPr>
              <a:spLocks noChangeShapeType="1"/>
            </p:cNvSpPr>
            <p:nvPr/>
          </p:nvSpPr>
          <p:spPr bwMode="auto">
            <a:xfrm>
              <a:off x="1179" y="2529"/>
              <a:ext cx="933" cy="44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77" name="Text Box 24"/>
            <p:cNvSpPr txBox="1">
              <a:spLocks noChangeArrowheads="1"/>
            </p:cNvSpPr>
            <p:nvPr/>
          </p:nvSpPr>
          <p:spPr bwMode="auto">
            <a:xfrm>
              <a:off x="2112" y="2840"/>
              <a:ext cx="7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Flies</a:t>
              </a:r>
            </a:p>
          </p:txBody>
        </p:sp>
        <p:sp>
          <p:nvSpPr>
            <p:cNvPr id="10278" name="Line 25"/>
            <p:cNvSpPr>
              <a:spLocks noChangeShapeType="1"/>
            </p:cNvSpPr>
            <p:nvPr/>
          </p:nvSpPr>
          <p:spPr bwMode="auto">
            <a:xfrm flipV="1">
              <a:off x="2765" y="2840"/>
              <a:ext cx="2054" cy="35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1871663" y="4084638"/>
            <a:ext cx="6149975" cy="2468562"/>
            <a:chOff x="1179" y="2573"/>
            <a:chExt cx="3874" cy="1555"/>
          </a:xfrm>
        </p:grpSpPr>
        <p:sp>
          <p:nvSpPr>
            <p:cNvPr id="10271" name="Oval 27"/>
            <p:cNvSpPr>
              <a:spLocks noChangeArrowheads="1"/>
            </p:cNvSpPr>
            <p:nvPr/>
          </p:nvSpPr>
          <p:spPr bwMode="auto">
            <a:xfrm>
              <a:off x="2065" y="3398"/>
              <a:ext cx="767" cy="73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ar-JO" b="1"/>
            </a:p>
          </p:txBody>
        </p:sp>
        <p:sp>
          <p:nvSpPr>
            <p:cNvPr id="10272" name="Line 28"/>
            <p:cNvSpPr>
              <a:spLocks noChangeShapeType="1"/>
            </p:cNvSpPr>
            <p:nvPr/>
          </p:nvSpPr>
          <p:spPr bwMode="auto">
            <a:xfrm>
              <a:off x="1179" y="2573"/>
              <a:ext cx="980" cy="977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73" name="Text Box 29"/>
            <p:cNvSpPr txBox="1">
              <a:spLocks noChangeArrowheads="1"/>
            </p:cNvSpPr>
            <p:nvPr/>
          </p:nvSpPr>
          <p:spPr bwMode="auto">
            <a:xfrm>
              <a:off x="2112" y="3552"/>
              <a:ext cx="86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Fields/Floors</a:t>
              </a:r>
            </a:p>
          </p:txBody>
        </p:sp>
        <p:sp>
          <p:nvSpPr>
            <p:cNvPr id="10274" name="Line 30"/>
            <p:cNvSpPr>
              <a:spLocks noChangeShapeType="1"/>
            </p:cNvSpPr>
            <p:nvPr/>
          </p:nvSpPr>
          <p:spPr bwMode="auto">
            <a:xfrm flipV="1">
              <a:off x="2880" y="2928"/>
              <a:ext cx="2173" cy="86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</p:grpSp>
      <p:grpSp>
        <p:nvGrpSpPr>
          <p:cNvPr id="10" name="Group 31"/>
          <p:cNvGrpSpPr>
            <a:grpSpLocks/>
          </p:cNvGrpSpPr>
          <p:nvPr/>
        </p:nvGrpSpPr>
        <p:grpSpPr bwMode="auto">
          <a:xfrm>
            <a:off x="261938" y="2179638"/>
            <a:ext cx="2559050" cy="4162425"/>
            <a:chOff x="165" y="1373"/>
            <a:chExt cx="1612" cy="2622"/>
          </a:xfrm>
        </p:grpSpPr>
        <p:sp>
          <p:nvSpPr>
            <p:cNvPr id="10267" name="Rectangle 32"/>
            <p:cNvSpPr>
              <a:spLocks noChangeArrowheads="1"/>
            </p:cNvSpPr>
            <p:nvPr/>
          </p:nvSpPr>
          <p:spPr bwMode="auto">
            <a:xfrm>
              <a:off x="1619" y="2395"/>
              <a:ext cx="155" cy="1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10268" name="Rectangle 33"/>
            <p:cNvSpPr>
              <a:spLocks noChangeArrowheads="1"/>
            </p:cNvSpPr>
            <p:nvPr/>
          </p:nvSpPr>
          <p:spPr bwMode="auto">
            <a:xfrm>
              <a:off x="1604" y="1577"/>
              <a:ext cx="173" cy="6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10269" name="AutoShape 34"/>
            <p:cNvSpPr>
              <a:spLocks/>
            </p:cNvSpPr>
            <p:nvPr/>
          </p:nvSpPr>
          <p:spPr bwMode="auto">
            <a:xfrm>
              <a:off x="165" y="1373"/>
              <a:ext cx="1211" cy="384"/>
            </a:xfrm>
            <a:prstGeom prst="borderCallout2">
              <a:avLst>
                <a:gd name="adj1" fmla="val 18750"/>
                <a:gd name="adj2" fmla="val 103963"/>
                <a:gd name="adj3" fmla="val 18750"/>
                <a:gd name="adj4" fmla="val 106935"/>
                <a:gd name="adj5" fmla="val 109898"/>
                <a:gd name="adj6" fmla="val 11750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1"/>
                <a:t>Sanitation</a:t>
              </a:r>
            </a:p>
          </p:txBody>
        </p:sp>
        <p:sp>
          <p:nvSpPr>
            <p:cNvPr id="10270" name="Line 35"/>
            <p:cNvSpPr>
              <a:spLocks noChangeShapeType="1"/>
            </p:cNvSpPr>
            <p:nvPr/>
          </p:nvSpPr>
          <p:spPr bwMode="auto">
            <a:xfrm>
              <a:off x="1398" y="1489"/>
              <a:ext cx="221" cy="16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JO"/>
            </a:p>
          </p:txBody>
        </p:sp>
      </p:grpSp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4316413" y="2463800"/>
            <a:ext cx="3259137" cy="3467100"/>
            <a:chOff x="2719" y="1552"/>
            <a:chExt cx="2053" cy="2184"/>
          </a:xfrm>
        </p:grpSpPr>
        <p:sp>
          <p:nvSpPr>
            <p:cNvPr id="10260" name="Oval 37"/>
            <p:cNvSpPr>
              <a:spLocks noChangeArrowheads="1"/>
            </p:cNvSpPr>
            <p:nvPr/>
          </p:nvSpPr>
          <p:spPr bwMode="auto">
            <a:xfrm>
              <a:off x="3465" y="2262"/>
              <a:ext cx="700" cy="66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ar-JO" b="1"/>
            </a:p>
          </p:txBody>
        </p:sp>
        <p:sp>
          <p:nvSpPr>
            <p:cNvPr id="10261" name="Text Box 38"/>
            <p:cNvSpPr txBox="1">
              <a:spLocks noChangeArrowheads="1"/>
            </p:cNvSpPr>
            <p:nvPr/>
          </p:nvSpPr>
          <p:spPr bwMode="auto">
            <a:xfrm>
              <a:off x="3419" y="2440"/>
              <a:ext cx="7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Food</a:t>
              </a:r>
            </a:p>
          </p:txBody>
        </p:sp>
        <p:sp>
          <p:nvSpPr>
            <p:cNvPr id="10262" name="Line 39"/>
            <p:cNvSpPr>
              <a:spLocks noChangeShapeType="1"/>
            </p:cNvSpPr>
            <p:nvPr/>
          </p:nvSpPr>
          <p:spPr bwMode="auto">
            <a:xfrm>
              <a:off x="2765" y="1552"/>
              <a:ext cx="840" cy="79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63" name="Line 40"/>
            <p:cNvSpPr>
              <a:spLocks noChangeShapeType="1"/>
            </p:cNvSpPr>
            <p:nvPr/>
          </p:nvSpPr>
          <p:spPr bwMode="auto">
            <a:xfrm>
              <a:off x="2719" y="2262"/>
              <a:ext cx="793" cy="311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64" name="Line 41"/>
            <p:cNvSpPr>
              <a:spLocks noChangeShapeType="1"/>
            </p:cNvSpPr>
            <p:nvPr/>
          </p:nvSpPr>
          <p:spPr bwMode="auto">
            <a:xfrm flipV="1">
              <a:off x="2765" y="2618"/>
              <a:ext cx="700" cy="35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65" name="Line 42"/>
            <p:cNvSpPr>
              <a:spLocks noChangeShapeType="1"/>
            </p:cNvSpPr>
            <p:nvPr/>
          </p:nvSpPr>
          <p:spPr bwMode="auto">
            <a:xfrm flipV="1">
              <a:off x="2880" y="2880"/>
              <a:ext cx="720" cy="85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66" name="Line 43"/>
            <p:cNvSpPr>
              <a:spLocks noChangeShapeType="1"/>
            </p:cNvSpPr>
            <p:nvPr/>
          </p:nvSpPr>
          <p:spPr bwMode="auto">
            <a:xfrm flipV="1">
              <a:off x="4212" y="2618"/>
              <a:ext cx="56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</p:grpSp>
      <p:grpSp>
        <p:nvGrpSpPr>
          <p:cNvPr id="12" name="Group 44"/>
          <p:cNvGrpSpPr>
            <a:grpSpLocks/>
          </p:cNvGrpSpPr>
          <p:nvPr/>
        </p:nvGrpSpPr>
        <p:grpSpPr bwMode="auto">
          <a:xfrm>
            <a:off x="4992688" y="2044700"/>
            <a:ext cx="2278062" cy="3586163"/>
            <a:chOff x="3145" y="1288"/>
            <a:chExt cx="1435" cy="2259"/>
          </a:xfrm>
        </p:grpSpPr>
        <p:sp>
          <p:nvSpPr>
            <p:cNvPr id="10255" name="Rectangle 45"/>
            <p:cNvSpPr>
              <a:spLocks noChangeArrowheads="1"/>
            </p:cNvSpPr>
            <p:nvPr/>
          </p:nvSpPr>
          <p:spPr bwMode="auto">
            <a:xfrm>
              <a:off x="3145" y="1737"/>
              <a:ext cx="119" cy="18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10256" name="Rectangle 46"/>
            <p:cNvSpPr>
              <a:spLocks noChangeArrowheads="1"/>
            </p:cNvSpPr>
            <p:nvPr/>
          </p:nvSpPr>
          <p:spPr bwMode="auto">
            <a:xfrm>
              <a:off x="4461" y="1655"/>
              <a:ext cx="119" cy="18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10257" name="Line 47"/>
            <p:cNvSpPr>
              <a:spLocks noChangeShapeType="1"/>
            </p:cNvSpPr>
            <p:nvPr/>
          </p:nvSpPr>
          <p:spPr bwMode="auto">
            <a:xfrm>
              <a:off x="4188" y="1591"/>
              <a:ext cx="246" cy="2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58" name="Text Box 48"/>
            <p:cNvSpPr txBox="1">
              <a:spLocks noChangeArrowheads="1"/>
            </p:cNvSpPr>
            <p:nvPr/>
          </p:nvSpPr>
          <p:spPr bwMode="auto">
            <a:xfrm>
              <a:off x="3383" y="1288"/>
              <a:ext cx="99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Hygiene</a:t>
              </a:r>
            </a:p>
          </p:txBody>
        </p:sp>
        <p:sp>
          <p:nvSpPr>
            <p:cNvPr id="10259" name="Line 49"/>
            <p:cNvSpPr>
              <a:spLocks noChangeShapeType="1"/>
            </p:cNvSpPr>
            <p:nvPr/>
          </p:nvSpPr>
          <p:spPr bwMode="auto">
            <a:xfrm flipH="1">
              <a:off x="3282" y="1600"/>
              <a:ext cx="265" cy="2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JO"/>
            </a:p>
          </p:txBody>
        </p:sp>
      </p:grpSp>
      <p:grpSp>
        <p:nvGrpSpPr>
          <p:cNvPr id="13" name="Group 50"/>
          <p:cNvGrpSpPr>
            <a:grpSpLocks/>
          </p:cNvGrpSpPr>
          <p:nvPr/>
        </p:nvGrpSpPr>
        <p:grpSpPr bwMode="auto">
          <a:xfrm>
            <a:off x="2120900" y="1117600"/>
            <a:ext cx="2643188" cy="1830388"/>
            <a:chOff x="1336" y="704"/>
            <a:chExt cx="1665" cy="1153"/>
          </a:xfrm>
        </p:grpSpPr>
        <p:sp>
          <p:nvSpPr>
            <p:cNvPr id="10252" name="Rectangle 51"/>
            <p:cNvSpPr>
              <a:spLocks noChangeArrowheads="1"/>
            </p:cNvSpPr>
            <p:nvPr/>
          </p:nvSpPr>
          <p:spPr bwMode="auto">
            <a:xfrm>
              <a:off x="2828" y="1217"/>
              <a:ext cx="173" cy="6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10253" name="Text Box 52"/>
            <p:cNvSpPr txBox="1">
              <a:spLocks noChangeArrowheads="1"/>
            </p:cNvSpPr>
            <p:nvPr/>
          </p:nvSpPr>
          <p:spPr bwMode="auto">
            <a:xfrm>
              <a:off x="1336" y="704"/>
              <a:ext cx="1400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Water supply</a:t>
              </a:r>
            </a:p>
          </p:txBody>
        </p:sp>
        <p:cxnSp>
          <p:nvCxnSpPr>
            <p:cNvPr id="10254" name="AutoShape 53"/>
            <p:cNvCxnSpPr>
              <a:cxnSpLocks noChangeShapeType="1"/>
              <a:stCxn id="10252" idx="0"/>
              <a:endCxn id="10253" idx="3"/>
            </p:cNvCxnSpPr>
            <p:nvPr/>
          </p:nvCxnSpPr>
          <p:spPr bwMode="auto">
            <a:xfrm flipH="1" flipV="1">
              <a:off x="2736" y="851"/>
              <a:ext cx="179" cy="36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9D02A-07A7-4D24-B94A-4EFAFDAC8C3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7782640"/>
              </p:ext>
            </p:extLst>
          </p:nvPr>
        </p:nvGraphicFramePr>
        <p:xfrm>
          <a:off x="381000" y="457200"/>
          <a:ext cx="8305800" cy="556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hart" r:id="rId4" imgW="6677025" imgH="3152775" progId="Excel.Chart.8">
                  <p:embed/>
                </p:oleObj>
              </mc:Choice>
              <mc:Fallback>
                <p:oleObj name="Chart" r:id="rId4" imgW="6677025" imgH="3152775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57200"/>
                        <a:ext cx="8305800" cy="5562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9D02A-07A7-4D24-B94A-4EFAFDAC8C3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189163" y="1784350"/>
            <a:ext cx="4267200" cy="3851275"/>
            <a:chOff x="1379" y="1124"/>
            <a:chExt cx="2688" cy="2426"/>
          </a:xfrm>
        </p:grpSpPr>
        <p:grpSp>
          <p:nvGrpSpPr>
            <p:cNvPr id="12207" name="Group 3"/>
            <p:cNvGrpSpPr>
              <a:grpSpLocks/>
            </p:cNvGrpSpPr>
            <p:nvPr/>
          </p:nvGrpSpPr>
          <p:grpSpPr bwMode="auto">
            <a:xfrm>
              <a:off x="2263" y="3172"/>
              <a:ext cx="657" cy="268"/>
              <a:chOff x="2209" y="3085"/>
              <a:chExt cx="670" cy="288"/>
            </a:xfrm>
          </p:grpSpPr>
          <p:grpSp>
            <p:nvGrpSpPr>
              <p:cNvPr id="12210" name="Group 4"/>
              <p:cNvGrpSpPr>
                <a:grpSpLocks/>
              </p:cNvGrpSpPr>
              <p:nvPr/>
            </p:nvGrpSpPr>
            <p:grpSpPr bwMode="auto">
              <a:xfrm>
                <a:off x="2275" y="3085"/>
                <a:ext cx="604" cy="74"/>
                <a:chOff x="2275" y="3085"/>
                <a:chExt cx="604" cy="74"/>
              </a:xfrm>
            </p:grpSpPr>
            <p:grpSp>
              <p:nvGrpSpPr>
                <p:cNvPr id="12375" name="Group 5"/>
                <p:cNvGrpSpPr>
                  <a:grpSpLocks/>
                </p:cNvGrpSpPr>
                <p:nvPr/>
              </p:nvGrpSpPr>
              <p:grpSpPr bwMode="auto">
                <a:xfrm>
                  <a:off x="2275" y="3085"/>
                  <a:ext cx="308" cy="74"/>
                  <a:chOff x="2275" y="3085"/>
                  <a:chExt cx="308" cy="74"/>
                </a:xfrm>
              </p:grpSpPr>
              <p:grpSp>
                <p:nvGrpSpPr>
                  <p:cNvPr id="12396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2275" y="3085"/>
                    <a:ext cx="85" cy="74"/>
                    <a:chOff x="2275" y="3085"/>
                    <a:chExt cx="85" cy="74"/>
                  </a:xfrm>
                </p:grpSpPr>
                <p:sp>
                  <p:nvSpPr>
                    <p:cNvPr id="12410" name="AutoShape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75" y="3085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411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6" y="3119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412" name="Rectangle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06" y="3119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413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27" y="3119"/>
                      <a:ext cx="7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414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2324" y="3115"/>
                      <a:ext cx="13" cy="44"/>
                    </a:xfrm>
                    <a:custGeom>
                      <a:avLst/>
                      <a:gdLst>
                        <a:gd name="T0" fmla="*/ 12 w 13"/>
                        <a:gd name="T1" fmla="*/ 35 h 44"/>
                        <a:gd name="T2" fmla="*/ 12 w 13"/>
                        <a:gd name="T3" fmla="*/ 0 h 44"/>
                        <a:gd name="T4" fmla="*/ 0 w 13"/>
                        <a:gd name="T5" fmla="*/ 9 h 44"/>
                        <a:gd name="T6" fmla="*/ 0 w 13"/>
                        <a:gd name="T7" fmla="*/ 43 h 44"/>
                        <a:gd name="T8" fmla="*/ 12 w 13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44"/>
                        <a:gd name="T17" fmla="*/ 13 w 13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44">
                          <a:moveTo>
                            <a:pt x="12" y="35"/>
                          </a:moveTo>
                          <a:lnTo>
                            <a:pt x="12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2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</p:grpSp>
              <p:sp>
                <p:nvSpPr>
                  <p:cNvPr id="12397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2346" y="3085"/>
                    <a:ext cx="84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98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357" y="3119"/>
                    <a:ext cx="4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99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2376" y="311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400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3119"/>
                    <a:ext cx="8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401" name="AutoShape 16"/>
                  <p:cNvSpPr>
                    <a:spLocks noChangeArrowheads="1"/>
                  </p:cNvSpPr>
                  <p:nvPr/>
                </p:nvSpPr>
                <p:spPr bwMode="auto">
                  <a:xfrm>
                    <a:off x="2420" y="308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402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2431" y="311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403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2452" y="311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404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2472" y="3119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405" name="Freeform 20"/>
                  <p:cNvSpPr>
                    <a:spLocks/>
                  </p:cNvSpPr>
                  <p:nvPr/>
                </p:nvSpPr>
                <p:spPr bwMode="auto">
                  <a:xfrm>
                    <a:off x="2470" y="3115"/>
                    <a:ext cx="13" cy="44"/>
                  </a:xfrm>
                  <a:custGeom>
                    <a:avLst/>
                    <a:gdLst>
                      <a:gd name="T0" fmla="*/ 12 w 13"/>
                      <a:gd name="T1" fmla="*/ 35 h 44"/>
                      <a:gd name="T2" fmla="*/ 12 w 13"/>
                      <a:gd name="T3" fmla="*/ 0 h 44"/>
                      <a:gd name="T4" fmla="*/ 0 w 13"/>
                      <a:gd name="T5" fmla="*/ 9 h 44"/>
                      <a:gd name="T6" fmla="*/ 0 w 13"/>
                      <a:gd name="T7" fmla="*/ 43 h 44"/>
                      <a:gd name="T8" fmla="*/ 12 w 13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3"/>
                      <a:gd name="T16" fmla="*/ 0 h 44"/>
                      <a:gd name="T17" fmla="*/ 13 w 13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3" h="44">
                        <a:moveTo>
                          <a:pt x="12" y="35"/>
                        </a:moveTo>
                        <a:lnTo>
                          <a:pt x="12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2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2406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2498" y="308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407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2554" y="311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408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2529" y="311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409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2503" y="3118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2376" name="Group 25"/>
                <p:cNvGrpSpPr>
                  <a:grpSpLocks/>
                </p:cNvGrpSpPr>
                <p:nvPr/>
              </p:nvGrpSpPr>
              <p:grpSpPr bwMode="auto">
                <a:xfrm>
                  <a:off x="2571" y="3085"/>
                  <a:ext cx="308" cy="74"/>
                  <a:chOff x="2571" y="3085"/>
                  <a:chExt cx="308" cy="74"/>
                </a:xfrm>
              </p:grpSpPr>
              <p:grpSp>
                <p:nvGrpSpPr>
                  <p:cNvPr id="12377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2571" y="3085"/>
                    <a:ext cx="85" cy="74"/>
                    <a:chOff x="2571" y="3085"/>
                    <a:chExt cx="85" cy="74"/>
                  </a:xfrm>
                </p:grpSpPr>
                <p:sp>
                  <p:nvSpPr>
                    <p:cNvPr id="12391" name="AutoShap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1" y="3085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92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1" y="3119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93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1" y="3119"/>
                      <a:ext cx="6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94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2" y="3119"/>
                      <a:ext cx="8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95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2619" y="3115"/>
                      <a:ext cx="14" cy="44"/>
                    </a:xfrm>
                    <a:custGeom>
                      <a:avLst/>
                      <a:gdLst>
                        <a:gd name="T0" fmla="*/ 13 w 14"/>
                        <a:gd name="T1" fmla="*/ 35 h 44"/>
                        <a:gd name="T2" fmla="*/ 13 w 14"/>
                        <a:gd name="T3" fmla="*/ 0 h 44"/>
                        <a:gd name="T4" fmla="*/ 0 w 14"/>
                        <a:gd name="T5" fmla="*/ 9 h 44"/>
                        <a:gd name="T6" fmla="*/ 0 w 14"/>
                        <a:gd name="T7" fmla="*/ 43 h 44"/>
                        <a:gd name="T8" fmla="*/ 13 w 14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4"/>
                        <a:gd name="T16" fmla="*/ 0 h 44"/>
                        <a:gd name="T17" fmla="*/ 14 w 14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4" h="44">
                          <a:moveTo>
                            <a:pt x="13" y="35"/>
                          </a:moveTo>
                          <a:lnTo>
                            <a:pt x="13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3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</p:grpSp>
              <p:sp>
                <p:nvSpPr>
                  <p:cNvPr id="12378" name="AutoShape 32"/>
                  <p:cNvSpPr>
                    <a:spLocks noChangeArrowheads="1"/>
                  </p:cNvSpPr>
                  <p:nvPr/>
                </p:nvSpPr>
                <p:spPr bwMode="auto">
                  <a:xfrm>
                    <a:off x="2641" y="308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79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2651" y="311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80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2672" y="311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81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2693" y="3119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82" name="AutoShape 36"/>
                  <p:cNvSpPr>
                    <a:spLocks noChangeArrowheads="1"/>
                  </p:cNvSpPr>
                  <p:nvPr/>
                </p:nvSpPr>
                <p:spPr bwMode="auto">
                  <a:xfrm>
                    <a:off x="2716" y="308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83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2726" y="311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84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2747" y="311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85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2767" y="3119"/>
                    <a:ext cx="8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86" name="Freeform 40"/>
                  <p:cNvSpPr>
                    <a:spLocks/>
                  </p:cNvSpPr>
                  <p:nvPr/>
                </p:nvSpPr>
                <p:spPr bwMode="auto">
                  <a:xfrm>
                    <a:off x="2764" y="3115"/>
                    <a:ext cx="15" cy="44"/>
                  </a:xfrm>
                  <a:custGeom>
                    <a:avLst/>
                    <a:gdLst>
                      <a:gd name="T0" fmla="*/ 14 w 15"/>
                      <a:gd name="T1" fmla="*/ 35 h 44"/>
                      <a:gd name="T2" fmla="*/ 14 w 15"/>
                      <a:gd name="T3" fmla="*/ 0 h 44"/>
                      <a:gd name="T4" fmla="*/ 0 w 15"/>
                      <a:gd name="T5" fmla="*/ 9 h 44"/>
                      <a:gd name="T6" fmla="*/ 0 w 15"/>
                      <a:gd name="T7" fmla="*/ 43 h 44"/>
                      <a:gd name="T8" fmla="*/ 14 w 15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5"/>
                      <a:gd name="T16" fmla="*/ 0 h 44"/>
                      <a:gd name="T17" fmla="*/ 15 w 15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5" h="44">
                        <a:moveTo>
                          <a:pt x="14" y="35"/>
                        </a:moveTo>
                        <a:lnTo>
                          <a:pt x="14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4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2387" name="AutoShape 41"/>
                  <p:cNvSpPr>
                    <a:spLocks noChangeArrowheads="1"/>
                  </p:cNvSpPr>
                  <p:nvPr/>
                </p:nvSpPr>
                <p:spPr bwMode="auto">
                  <a:xfrm>
                    <a:off x="2794" y="308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88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2850" y="311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89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2824" y="311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90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2798" y="3118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</p:grpSp>
          <p:grpSp>
            <p:nvGrpSpPr>
              <p:cNvPr id="12211" name="Group 45"/>
              <p:cNvGrpSpPr>
                <a:grpSpLocks/>
              </p:cNvGrpSpPr>
              <p:nvPr/>
            </p:nvGrpSpPr>
            <p:grpSpPr bwMode="auto">
              <a:xfrm>
                <a:off x="2230" y="3155"/>
                <a:ext cx="604" cy="74"/>
                <a:chOff x="2230" y="3155"/>
                <a:chExt cx="604" cy="74"/>
              </a:xfrm>
            </p:grpSpPr>
            <p:grpSp>
              <p:nvGrpSpPr>
                <p:cNvPr id="12335" name="Group 46"/>
                <p:cNvGrpSpPr>
                  <a:grpSpLocks/>
                </p:cNvGrpSpPr>
                <p:nvPr/>
              </p:nvGrpSpPr>
              <p:grpSpPr bwMode="auto">
                <a:xfrm>
                  <a:off x="2230" y="3155"/>
                  <a:ext cx="308" cy="74"/>
                  <a:chOff x="2230" y="3155"/>
                  <a:chExt cx="308" cy="74"/>
                </a:xfrm>
              </p:grpSpPr>
              <p:grpSp>
                <p:nvGrpSpPr>
                  <p:cNvPr id="12356" name="Group 47"/>
                  <p:cNvGrpSpPr>
                    <a:grpSpLocks/>
                  </p:cNvGrpSpPr>
                  <p:nvPr/>
                </p:nvGrpSpPr>
                <p:grpSpPr bwMode="auto">
                  <a:xfrm>
                    <a:off x="2230" y="3155"/>
                    <a:ext cx="85" cy="74"/>
                    <a:chOff x="2230" y="3155"/>
                    <a:chExt cx="85" cy="74"/>
                  </a:xfrm>
                </p:grpSpPr>
                <p:sp>
                  <p:nvSpPr>
                    <p:cNvPr id="12370" name="AutoShap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30" y="3155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71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1" y="3189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72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1" y="3189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73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2" y="3189"/>
                      <a:ext cx="7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74" name="Freeform 52"/>
                    <p:cNvSpPr>
                      <a:spLocks/>
                    </p:cNvSpPr>
                    <p:nvPr/>
                  </p:nvSpPr>
                  <p:spPr bwMode="auto">
                    <a:xfrm>
                      <a:off x="2279" y="3185"/>
                      <a:ext cx="13" cy="44"/>
                    </a:xfrm>
                    <a:custGeom>
                      <a:avLst/>
                      <a:gdLst>
                        <a:gd name="T0" fmla="*/ 12 w 13"/>
                        <a:gd name="T1" fmla="*/ 35 h 44"/>
                        <a:gd name="T2" fmla="*/ 12 w 13"/>
                        <a:gd name="T3" fmla="*/ 0 h 44"/>
                        <a:gd name="T4" fmla="*/ 0 w 13"/>
                        <a:gd name="T5" fmla="*/ 9 h 44"/>
                        <a:gd name="T6" fmla="*/ 0 w 13"/>
                        <a:gd name="T7" fmla="*/ 43 h 44"/>
                        <a:gd name="T8" fmla="*/ 12 w 13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44"/>
                        <a:gd name="T17" fmla="*/ 13 w 13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44">
                          <a:moveTo>
                            <a:pt x="12" y="35"/>
                          </a:moveTo>
                          <a:lnTo>
                            <a:pt x="12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2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</p:grpSp>
              <p:sp>
                <p:nvSpPr>
                  <p:cNvPr id="12357" name="AutoShape 53"/>
                  <p:cNvSpPr>
                    <a:spLocks noChangeArrowheads="1"/>
                  </p:cNvSpPr>
                  <p:nvPr/>
                </p:nvSpPr>
                <p:spPr bwMode="auto">
                  <a:xfrm>
                    <a:off x="2301" y="3155"/>
                    <a:ext cx="84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58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312" y="3189"/>
                    <a:ext cx="4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59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2332" y="318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60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3189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61" name="AutoShape 57"/>
                  <p:cNvSpPr>
                    <a:spLocks noChangeArrowheads="1"/>
                  </p:cNvSpPr>
                  <p:nvPr/>
                </p:nvSpPr>
                <p:spPr bwMode="auto">
                  <a:xfrm>
                    <a:off x="2375" y="315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62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2386" y="318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63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2407" y="318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64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2427" y="3189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65" name="Freeform 61"/>
                  <p:cNvSpPr>
                    <a:spLocks/>
                  </p:cNvSpPr>
                  <p:nvPr/>
                </p:nvSpPr>
                <p:spPr bwMode="auto">
                  <a:xfrm>
                    <a:off x="2425" y="3185"/>
                    <a:ext cx="13" cy="44"/>
                  </a:xfrm>
                  <a:custGeom>
                    <a:avLst/>
                    <a:gdLst>
                      <a:gd name="T0" fmla="*/ 12 w 13"/>
                      <a:gd name="T1" fmla="*/ 35 h 44"/>
                      <a:gd name="T2" fmla="*/ 12 w 13"/>
                      <a:gd name="T3" fmla="*/ 0 h 44"/>
                      <a:gd name="T4" fmla="*/ 0 w 13"/>
                      <a:gd name="T5" fmla="*/ 9 h 44"/>
                      <a:gd name="T6" fmla="*/ 0 w 13"/>
                      <a:gd name="T7" fmla="*/ 43 h 44"/>
                      <a:gd name="T8" fmla="*/ 12 w 13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3"/>
                      <a:gd name="T16" fmla="*/ 0 h 44"/>
                      <a:gd name="T17" fmla="*/ 13 w 13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3" h="44">
                        <a:moveTo>
                          <a:pt x="12" y="35"/>
                        </a:moveTo>
                        <a:lnTo>
                          <a:pt x="12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2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2366" name="AutoShape 62"/>
                  <p:cNvSpPr>
                    <a:spLocks noChangeArrowheads="1"/>
                  </p:cNvSpPr>
                  <p:nvPr/>
                </p:nvSpPr>
                <p:spPr bwMode="auto">
                  <a:xfrm>
                    <a:off x="2453" y="315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67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2509" y="318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68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2484" y="318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69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2458" y="3187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2336" name="Group 66"/>
                <p:cNvGrpSpPr>
                  <a:grpSpLocks/>
                </p:cNvGrpSpPr>
                <p:nvPr/>
              </p:nvGrpSpPr>
              <p:grpSpPr bwMode="auto">
                <a:xfrm>
                  <a:off x="2526" y="3155"/>
                  <a:ext cx="308" cy="74"/>
                  <a:chOff x="2526" y="3155"/>
                  <a:chExt cx="308" cy="74"/>
                </a:xfrm>
              </p:grpSpPr>
              <p:grpSp>
                <p:nvGrpSpPr>
                  <p:cNvPr id="12337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2526" y="3155"/>
                    <a:ext cx="85" cy="74"/>
                    <a:chOff x="2526" y="3155"/>
                    <a:chExt cx="85" cy="74"/>
                  </a:xfrm>
                </p:grpSpPr>
                <p:sp>
                  <p:nvSpPr>
                    <p:cNvPr id="12351" name="AutoShape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6" y="3155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52" name="Rectangle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6" y="3189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53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6" y="3189"/>
                      <a:ext cx="6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54" name="Rectangle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7" y="3189"/>
                      <a:ext cx="8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55" name="Freeform 72"/>
                    <p:cNvSpPr>
                      <a:spLocks/>
                    </p:cNvSpPr>
                    <p:nvPr/>
                  </p:nvSpPr>
                  <p:spPr bwMode="auto">
                    <a:xfrm>
                      <a:off x="2574" y="3185"/>
                      <a:ext cx="14" cy="44"/>
                    </a:xfrm>
                    <a:custGeom>
                      <a:avLst/>
                      <a:gdLst>
                        <a:gd name="T0" fmla="*/ 13 w 14"/>
                        <a:gd name="T1" fmla="*/ 35 h 44"/>
                        <a:gd name="T2" fmla="*/ 13 w 14"/>
                        <a:gd name="T3" fmla="*/ 0 h 44"/>
                        <a:gd name="T4" fmla="*/ 0 w 14"/>
                        <a:gd name="T5" fmla="*/ 9 h 44"/>
                        <a:gd name="T6" fmla="*/ 0 w 14"/>
                        <a:gd name="T7" fmla="*/ 43 h 44"/>
                        <a:gd name="T8" fmla="*/ 13 w 14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4"/>
                        <a:gd name="T16" fmla="*/ 0 h 44"/>
                        <a:gd name="T17" fmla="*/ 14 w 14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4" h="44">
                          <a:moveTo>
                            <a:pt x="13" y="35"/>
                          </a:moveTo>
                          <a:lnTo>
                            <a:pt x="13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3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</p:grpSp>
              <p:sp>
                <p:nvSpPr>
                  <p:cNvPr id="12338" name="AutoShape 73"/>
                  <p:cNvSpPr>
                    <a:spLocks noChangeArrowheads="1"/>
                  </p:cNvSpPr>
                  <p:nvPr/>
                </p:nvSpPr>
                <p:spPr bwMode="auto">
                  <a:xfrm>
                    <a:off x="2596" y="315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39" name="Rectangle 74"/>
                  <p:cNvSpPr>
                    <a:spLocks noChangeArrowheads="1"/>
                  </p:cNvSpPr>
                  <p:nvPr/>
                </p:nvSpPr>
                <p:spPr bwMode="auto">
                  <a:xfrm>
                    <a:off x="2606" y="318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40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2627" y="318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41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2648" y="3189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42" name="AutoShape 77"/>
                  <p:cNvSpPr>
                    <a:spLocks noChangeArrowheads="1"/>
                  </p:cNvSpPr>
                  <p:nvPr/>
                </p:nvSpPr>
                <p:spPr bwMode="auto">
                  <a:xfrm>
                    <a:off x="2672" y="3155"/>
                    <a:ext cx="84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43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2682" y="318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44" name="Rectangle 79"/>
                  <p:cNvSpPr>
                    <a:spLocks noChangeArrowheads="1"/>
                  </p:cNvSpPr>
                  <p:nvPr/>
                </p:nvSpPr>
                <p:spPr bwMode="auto">
                  <a:xfrm>
                    <a:off x="2702" y="318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45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2722" y="3189"/>
                    <a:ext cx="8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46" name="Freeform 81"/>
                  <p:cNvSpPr>
                    <a:spLocks/>
                  </p:cNvSpPr>
                  <p:nvPr/>
                </p:nvSpPr>
                <p:spPr bwMode="auto">
                  <a:xfrm>
                    <a:off x="2719" y="3185"/>
                    <a:ext cx="15" cy="44"/>
                  </a:xfrm>
                  <a:custGeom>
                    <a:avLst/>
                    <a:gdLst>
                      <a:gd name="T0" fmla="*/ 14 w 15"/>
                      <a:gd name="T1" fmla="*/ 35 h 44"/>
                      <a:gd name="T2" fmla="*/ 14 w 15"/>
                      <a:gd name="T3" fmla="*/ 0 h 44"/>
                      <a:gd name="T4" fmla="*/ 0 w 15"/>
                      <a:gd name="T5" fmla="*/ 9 h 44"/>
                      <a:gd name="T6" fmla="*/ 0 w 15"/>
                      <a:gd name="T7" fmla="*/ 43 h 44"/>
                      <a:gd name="T8" fmla="*/ 14 w 15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5"/>
                      <a:gd name="T16" fmla="*/ 0 h 44"/>
                      <a:gd name="T17" fmla="*/ 15 w 15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5" h="44">
                        <a:moveTo>
                          <a:pt x="14" y="35"/>
                        </a:moveTo>
                        <a:lnTo>
                          <a:pt x="14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4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2347" name="AutoShape 82"/>
                  <p:cNvSpPr>
                    <a:spLocks noChangeArrowheads="1"/>
                  </p:cNvSpPr>
                  <p:nvPr/>
                </p:nvSpPr>
                <p:spPr bwMode="auto">
                  <a:xfrm>
                    <a:off x="2749" y="315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48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2805" y="318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49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2779" y="318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50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2753" y="3187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</p:grpSp>
          <p:grpSp>
            <p:nvGrpSpPr>
              <p:cNvPr id="12212" name="Group 86"/>
              <p:cNvGrpSpPr>
                <a:grpSpLocks/>
              </p:cNvGrpSpPr>
              <p:nvPr/>
            </p:nvGrpSpPr>
            <p:grpSpPr bwMode="auto">
              <a:xfrm>
                <a:off x="2209" y="3220"/>
                <a:ext cx="604" cy="73"/>
                <a:chOff x="2209" y="3220"/>
                <a:chExt cx="604" cy="73"/>
              </a:xfrm>
            </p:grpSpPr>
            <p:grpSp>
              <p:nvGrpSpPr>
                <p:cNvPr id="12295" name="Group 87"/>
                <p:cNvGrpSpPr>
                  <a:grpSpLocks/>
                </p:cNvGrpSpPr>
                <p:nvPr/>
              </p:nvGrpSpPr>
              <p:grpSpPr bwMode="auto">
                <a:xfrm>
                  <a:off x="2209" y="3220"/>
                  <a:ext cx="308" cy="73"/>
                  <a:chOff x="2209" y="3220"/>
                  <a:chExt cx="308" cy="73"/>
                </a:xfrm>
              </p:grpSpPr>
              <p:grpSp>
                <p:nvGrpSpPr>
                  <p:cNvPr id="12316" name="Group 88"/>
                  <p:cNvGrpSpPr>
                    <a:grpSpLocks/>
                  </p:cNvGrpSpPr>
                  <p:nvPr/>
                </p:nvGrpSpPr>
                <p:grpSpPr bwMode="auto">
                  <a:xfrm>
                    <a:off x="2209" y="3220"/>
                    <a:ext cx="85" cy="73"/>
                    <a:chOff x="2209" y="3220"/>
                    <a:chExt cx="85" cy="73"/>
                  </a:xfrm>
                </p:grpSpPr>
                <p:sp>
                  <p:nvSpPr>
                    <p:cNvPr id="12330" name="AutoShape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9" y="3220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31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0" y="3254"/>
                      <a:ext cx="5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32" name="Rectangle 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0" y="3254"/>
                      <a:ext cx="5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33" name="Rectangle 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1" y="3254"/>
                      <a:ext cx="7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34" name="Freeform 93"/>
                    <p:cNvSpPr>
                      <a:spLocks/>
                    </p:cNvSpPr>
                    <p:nvPr/>
                  </p:nvSpPr>
                  <p:spPr bwMode="auto">
                    <a:xfrm>
                      <a:off x="2258" y="3250"/>
                      <a:ext cx="13" cy="43"/>
                    </a:xfrm>
                    <a:custGeom>
                      <a:avLst/>
                      <a:gdLst>
                        <a:gd name="T0" fmla="*/ 12 w 13"/>
                        <a:gd name="T1" fmla="*/ 34 h 43"/>
                        <a:gd name="T2" fmla="*/ 12 w 13"/>
                        <a:gd name="T3" fmla="*/ 0 h 43"/>
                        <a:gd name="T4" fmla="*/ 0 w 13"/>
                        <a:gd name="T5" fmla="*/ 8 h 43"/>
                        <a:gd name="T6" fmla="*/ 0 w 13"/>
                        <a:gd name="T7" fmla="*/ 42 h 43"/>
                        <a:gd name="T8" fmla="*/ 12 w 13"/>
                        <a:gd name="T9" fmla="*/ 34 h 43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43"/>
                        <a:gd name="T17" fmla="*/ 13 w 13"/>
                        <a:gd name="T18" fmla="*/ 43 h 43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43">
                          <a:moveTo>
                            <a:pt x="12" y="34"/>
                          </a:moveTo>
                          <a:lnTo>
                            <a:pt x="12" y="0"/>
                          </a:lnTo>
                          <a:lnTo>
                            <a:pt x="0" y="8"/>
                          </a:lnTo>
                          <a:lnTo>
                            <a:pt x="0" y="42"/>
                          </a:lnTo>
                          <a:lnTo>
                            <a:pt x="12" y="34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</p:grpSp>
              <p:sp>
                <p:nvSpPr>
                  <p:cNvPr id="12317" name="AutoShape 94"/>
                  <p:cNvSpPr>
                    <a:spLocks noChangeArrowheads="1"/>
                  </p:cNvSpPr>
                  <p:nvPr/>
                </p:nvSpPr>
                <p:spPr bwMode="auto">
                  <a:xfrm>
                    <a:off x="2280" y="3220"/>
                    <a:ext cx="84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18" name="Rectangle 95"/>
                  <p:cNvSpPr>
                    <a:spLocks noChangeArrowheads="1"/>
                  </p:cNvSpPr>
                  <p:nvPr/>
                </p:nvSpPr>
                <p:spPr bwMode="auto">
                  <a:xfrm>
                    <a:off x="2291" y="3254"/>
                    <a:ext cx="4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19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2311" y="3254"/>
                    <a:ext cx="5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20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2331" y="3254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21" name="AutoShape 98"/>
                  <p:cNvSpPr>
                    <a:spLocks noChangeArrowheads="1"/>
                  </p:cNvSpPr>
                  <p:nvPr/>
                </p:nvSpPr>
                <p:spPr bwMode="auto">
                  <a:xfrm>
                    <a:off x="2354" y="3220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22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2365" y="3254"/>
                    <a:ext cx="5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23" name="Rectangle 100"/>
                  <p:cNvSpPr>
                    <a:spLocks noChangeArrowheads="1"/>
                  </p:cNvSpPr>
                  <p:nvPr/>
                </p:nvSpPr>
                <p:spPr bwMode="auto">
                  <a:xfrm>
                    <a:off x="2386" y="3254"/>
                    <a:ext cx="5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24" name="Rectangle 101"/>
                  <p:cNvSpPr>
                    <a:spLocks noChangeArrowheads="1"/>
                  </p:cNvSpPr>
                  <p:nvPr/>
                </p:nvSpPr>
                <p:spPr bwMode="auto">
                  <a:xfrm>
                    <a:off x="2406" y="3254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25" name="Freeform 102"/>
                  <p:cNvSpPr>
                    <a:spLocks/>
                  </p:cNvSpPr>
                  <p:nvPr/>
                </p:nvSpPr>
                <p:spPr bwMode="auto">
                  <a:xfrm>
                    <a:off x="2404" y="3250"/>
                    <a:ext cx="13" cy="43"/>
                  </a:xfrm>
                  <a:custGeom>
                    <a:avLst/>
                    <a:gdLst>
                      <a:gd name="T0" fmla="*/ 12 w 13"/>
                      <a:gd name="T1" fmla="*/ 34 h 43"/>
                      <a:gd name="T2" fmla="*/ 12 w 13"/>
                      <a:gd name="T3" fmla="*/ 0 h 43"/>
                      <a:gd name="T4" fmla="*/ 0 w 13"/>
                      <a:gd name="T5" fmla="*/ 8 h 43"/>
                      <a:gd name="T6" fmla="*/ 0 w 13"/>
                      <a:gd name="T7" fmla="*/ 42 h 43"/>
                      <a:gd name="T8" fmla="*/ 12 w 13"/>
                      <a:gd name="T9" fmla="*/ 34 h 4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3"/>
                      <a:gd name="T16" fmla="*/ 0 h 43"/>
                      <a:gd name="T17" fmla="*/ 13 w 13"/>
                      <a:gd name="T18" fmla="*/ 43 h 4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3" h="43">
                        <a:moveTo>
                          <a:pt x="12" y="34"/>
                        </a:moveTo>
                        <a:lnTo>
                          <a:pt x="12" y="0"/>
                        </a:lnTo>
                        <a:lnTo>
                          <a:pt x="0" y="8"/>
                        </a:lnTo>
                        <a:lnTo>
                          <a:pt x="0" y="42"/>
                        </a:lnTo>
                        <a:lnTo>
                          <a:pt x="12" y="34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2326" name="AutoShape 103"/>
                  <p:cNvSpPr>
                    <a:spLocks noChangeArrowheads="1"/>
                  </p:cNvSpPr>
                  <p:nvPr/>
                </p:nvSpPr>
                <p:spPr bwMode="auto">
                  <a:xfrm>
                    <a:off x="2432" y="3220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27" name="Rectangle 104"/>
                  <p:cNvSpPr>
                    <a:spLocks noChangeArrowheads="1"/>
                  </p:cNvSpPr>
                  <p:nvPr/>
                </p:nvSpPr>
                <p:spPr bwMode="auto">
                  <a:xfrm>
                    <a:off x="2488" y="3254"/>
                    <a:ext cx="5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28" name="Rectangle 105"/>
                  <p:cNvSpPr>
                    <a:spLocks noChangeArrowheads="1"/>
                  </p:cNvSpPr>
                  <p:nvPr/>
                </p:nvSpPr>
                <p:spPr bwMode="auto">
                  <a:xfrm>
                    <a:off x="2463" y="3254"/>
                    <a:ext cx="5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29" name="Rectangle 106"/>
                  <p:cNvSpPr>
                    <a:spLocks noChangeArrowheads="1"/>
                  </p:cNvSpPr>
                  <p:nvPr/>
                </p:nvSpPr>
                <p:spPr bwMode="auto">
                  <a:xfrm>
                    <a:off x="2437" y="3252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2296" name="Group 107"/>
                <p:cNvGrpSpPr>
                  <a:grpSpLocks/>
                </p:cNvGrpSpPr>
                <p:nvPr/>
              </p:nvGrpSpPr>
              <p:grpSpPr bwMode="auto">
                <a:xfrm>
                  <a:off x="2505" y="3220"/>
                  <a:ext cx="308" cy="73"/>
                  <a:chOff x="2505" y="3220"/>
                  <a:chExt cx="308" cy="73"/>
                </a:xfrm>
              </p:grpSpPr>
              <p:grpSp>
                <p:nvGrpSpPr>
                  <p:cNvPr id="12297" name="Group 108"/>
                  <p:cNvGrpSpPr>
                    <a:grpSpLocks/>
                  </p:cNvGrpSpPr>
                  <p:nvPr/>
                </p:nvGrpSpPr>
                <p:grpSpPr bwMode="auto">
                  <a:xfrm>
                    <a:off x="2505" y="3220"/>
                    <a:ext cx="85" cy="73"/>
                    <a:chOff x="2505" y="3220"/>
                    <a:chExt cx="85" cy="73"/>
                  </a:xfrm>
                </p:grpSpPr>
                <p:sp>
                  <p:nvSpPr>
                    <p:cNvPr id="12311" name="AutoShape 1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5" y="3220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12" name="Rectangle 1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5" y="3254"/>
                      <a:ext cx="5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13" name="Rectangle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5" y="3254"/>
                      <a:ext cx="6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14" name="Rectangle 1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6" y="3254"/>
                      <a:ext cx="8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15" name="Freeform 113"/>
                    <p:cNvSpPr>
                      <a:spLocks/>
                    </p:cNvSpPr>
                    <p:nvPr/>
                  </p:nvSpPr>
                  <p:spPr bwMode="auto">
                    <a:xfrm>
                      <a:off x="2553" y="3250"/>
                      <a:ext cx="14" cy="43"/>
                    </a:xfrm>
                    <a:custGeom>
                      <a:avLst/>
                      <a:gdLst>
                        <a:gd name="T0" fmla="*/ 13 w 14"/>
                        <a:gd name="T1" fmla="*/ 34 h 43"/>
                        <a:gd name="T2" fmla="*/ 13 w 14"/>
                        <a:gd name="T3" fmla="*/ 0 h 43"/>
                        <a:gd name="T4" fmla="*/ 0 w 14"/>
                        <a:gd name="T5" fmla="*/ 8 h 43"/>
                        <a:gd name="T6" fmla="*/ 0 w 14"/>
                        <a:gd name="T7" fmla="*/ 42 h 43"/>
                        <a:gd name="T8" fmla="*/ 13 w 14"/>
                        <a:gd name="T9" fmla="*/ 34 h 43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4"/>
                        <a:gd name="T16" fmla="*/ 0 h 43"/>
                        <a:gd name="T17" fmla="*/ 14 w 14"/>
                        <a:gd name="T18" fmla="*/ 43 h 43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4" h="43">
                          <a:moveTo>
                            <a:pt x="13" y="34"/>
                          </a:moveTo>
                          <a:lnTo>
                            <a:pt x="13" y="0"/>
                          </a:lnTo>
                          <a:lnTo>
                            <a:pt x="0" y="8"/>
                          </a:lnTo>
                          <a:lnTo>
                            <a:pt x="0" y="42"/>
                          </a:lnTo>
                          <a:lnTo>
                            <a:pt x="13" y="34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</p:grpSp>
              <p:sp>
                <p:nvSpPr>
                  <p:cNvPr id="12298" name="AutoShape 114"/>
                  <p:cNvSpPr>
                    <a:spLocks noChangeArrowheads="1"/>
                  </p:cNvSpPr>
                  <p:nvPr/>
                </p:nvSpPr>
                <p:spPr bwMode="auto">
                  <a:xfrm>
                    <a:off x="2575" y="3220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99" name="Rectangle 115"/>
                  <p:cNvSpPr>
                    <a:spLocks noChangeArrowheads="1"/>
                  </p:cNvSpPr>
                  <p:nvPr/>
                </p:nvSpPr>
                <p:spPr bwMode="auto">
                  <a:xfrm>
                    <a:off x="2585" y="3254"/>
                    <a:ext cx="6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00" name="Rectangle 116"/>
                  <p:cNvSpPr>
                    <a:spLocks noChangeArrowheads="1"/>
                  </p:cNvSpPr>
                  <p:nvPr/>
                </p:nvSpPr>
                <p:spPr bwMode="auto">
                  <a:xfrm>
                    <a:off x="2606" y="3254"/>
                    <a:ext cx="6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01" name="Rectangle 117"/>
                  <p:cNvSpPr>
                    <a:spLocks noChangeArrowheads="1"/>
                  </p:cNvSpPr>
                  <p:nvPr/>
                </p:nvSpPr>
                <p:spPr bwMode="auto">
                  <a:xfrm>
                    <a:off x="2627" y="3254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02" name="AutoShape 118"/>
                  <p:cNvSpPr>
                    <a:spLocks noChangeArrowheads="1"/>
                  </p:cNvSpPr>
                  <p:nvPr/>
                </p:nvSpPr>
                <p:spPr bwMode="auto">
                  <a:xfrm>
                    <a:off x="2651" y="3220"/>
                    <a:ext cx="84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03" name="Rectangle 119"/>
                  <p:cNvSpPr>
                    <a:spLocks noChangeArrowheads="1"/>
                  </p:cNvSpPr>
                  <p:nvPr/>
                </p:nvSpPr>
                <p:spPr bwMode="auto">
                  <a:xfrm>
                    <a:off x="2661" y="3254"/>
                    <a:ext cx="5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04" name="Rectangle 120"/>
                  <p:cNvSpPr>
                    <a:spLocks noChangeArrowheads="1"/>
                  </p:cNvSpPr>
                  <p:nvPr/>
                </p:nvSpPr>
                <p:spPr bwMode="auto">
                  <a:xfrm>
                    <a:off x="2681" y="3254"/>
                    <a:ext cx="6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05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2701" y="3254"/>
                    <a:ext cx="8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06" name="Freeform 122"/>
                  <p:cNvSpPr>
                    <a:spLocks/>
                  </p:cNvSpPr>
                  <p:nvPr/>
                </p:nvSpPr>
                <p:spPr bwMode="auto">
                  <a:xfrm>
                    <a:off x="2698" y="3250"/>
                    <a:ext cx="15" cy="43"/>
                  </a:xfrm>
                  <a:custGeom>
                    <a:avLst/>
                    <a:gdLst>
                      <a:gd name="T0" fmla="*/ 14 w 15"/>
                      <a:gd name="T1" fmla="*/ 34 h 43"/>
                      <a:gd name="T2" fmla="*/ 14 w 15"/>
                      <a:gd name="T3" fmla="*/ 0 h 43"/>
                      <a:gd name="T4" fmla="*/ 0 w 15"/>
                      <a:gd name="T5" fmla="*/ 8 h 43"/>
                      <a:gd name="T6" fmla="*/ 0 w 15"/>
                      <a:gd name="T7" fmla="*/ 42 h 43"/>
                      <a:gd name="T8" fmla="*/ 14 w 15"/>
                      <a:gd name="T9" fmla="*/ 34 h 4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5"/>
                      <a:gd name="T16" fmla="*/ 0 h 43"/>
                      <a:gd name="T17" fmla="*/ 15 w 15"/>
                      <a:gd name="T18" fmla="*/ 43 h 4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5" h="43">
                        <a:moveTo>
                          <a:pt x="14" y="34"/>
                        </a:moveTo>
                        <a:lnTo>
                          <a:pt x="14" y="0"/>
                        </a:lnTo>
                        <a:lnTo>
                          <a:pt x="0" y="8"/>
                        </a:lnTo>
                        <a:lnTo>
                          <a:pt x="0" y="42"/>
                        </a:lnTo>
                        <a:lnTo>
                          <a:pt x="14" y="34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2307" name="AutoShape 123"/>
                  <p:cNvSpPr>
                    <a:spLocks noChangeArrowheads="1"/>
                  </p:cNvSpPr>
                  <p:nvPr/>
                </p:nvSpPr>
                <p:spPr bwMode="auto">
                  <a:xfrm>
                    <a:off x="2728" y="3220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08" name="Rectangle 124"/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3254"/>
                    <a:ext cx="5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09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2758" y="3254"/>
                    <a:ext cx="6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10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2732" y="3252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</p:grpSp>
          <p:grpSp>
            <p:nvGrpSpPr>
              <p:cNvPr id="12213" name="Group 127"/>
              <p:cNvGrpSpPr>
                <a:grpSpLocks/>
              </p:cNvGrpSpPr>
              <p:nvPr/>
            </p:nvGrpSpPr>
            <p:grpSpPr bwMode="auto">
              <a:xfrm>
                <a:off x="2212" y="3271"/>
                <a:ext cx="604" cy="74"/>
                <a:chOff x="2212" y="3271"/>
                <a:chExt cx="604" cy="74"/>
              </a:xfrm>
            </p:grpSpPr>
            <p:grpSp>
              <p:nvGrpSpPr>
                <p:cNvPr id="12255" name="Group 128"/>
                <p:cNvGrpSpPr>
                  <a:grpSpLocks/>
                </p:cNvGrpSpPr>
                <p:nvPr/>
              </p:nvGrpSpPr>
              <p:grpSpPr bwMode="auto">
                <a:xfrm>
                  <a:off x="2212" y="3271"/>
                  <a:ext cx="308" cy="74"/>
                  <a:chOff x="2212" y="3271"/>
                  <a:chExt cx="308" cy="74"/>
                </a:xfrm>
              </p:grpSpPr>
              <p:grpSp>
                <p:nvGrpSpPr>
                  <p:cNvPr id="12276" name="Group 129"/>
                  <p:cNvGrpSpPr>
                    <a:grpSpLocks/>
                  </p:cNvGrpSpPr>
                  <p:nvPr/>
                </p:nvGrpSpPr>
                <p:grpSpPr bwMode="auto">
                  <a:xfrm>
                    <a:off x="2212" y="3271"/>
                    <a:ext cx="85" cy="74"/>
                    <a:chOff x="2212" y="3271"/>
                    <a:chExt cx="85" cy="74"/>
                  </a:xfrm>
                </p:grpSpPr>
                <p:sp>
                  <p:nvSpPr>
                    <p:cNvPr id="12290" name="AutoShape 1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2" y="3271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91" name="Rectangle 1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3" y="3305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92" name="Rectangle 1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3" y="3305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93" name="Rectangle 1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4" y="3305"/>
                      <a:ext cx="7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94" name="Freeform 134"/>
                    <p:cNvSpPr>
                      <a:spLocks/>
                    </p:cNvSpPr>
                    <p:nvPr/>
                  </p:nvSpPr>
                  <p:spPr bwMode="auto">
                    <a:xfrm>
                      <a:off x="2261" y="3301"/>
                      <a:ext cx="13" cy="44"/>
                    </a:xfrm>
                    <a:custGeom>
                      <a:avLst/>
                      <a:gdLst>
                        <a:gd name="T0" fmla="*/ 12 w 13"/>
                        <a:gd name="T1" fmla="*/ 35 h 44"/>
                        <a:gd name="T2" fmla="*/ 12 w 13"/>
                        <a:gd name="T3" fmla="*/ 0 h 44"/>
                        <a:gd name="T4" fmla="*/ 0 w 13"/>
                        <a:gd name="T5" fmla="*/ 9 h 44"/>
                        <a:gd name="T6" fmla="*/ 0 w 13"/>
                        <a:gd name="T7" fmla="*/ 43 h 44"/>
                        <a:gd name="T8" fmla="*/ 12 w 13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44"/>
                        <a:gd name="T17" fmla="*/ 13 w 13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44">
                          <a:moveTo>
                            <a:pt x="12" y="35"/>
                          </a:moveTo>
                          <a:lnTo>
                            <a:pt x="12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2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</p:grpSp>
              <p:sp>
                <p:nvSpPr>
                  <p:cNvPr id="12277" name="AutoShape 135"/>
                  <p:cNvSpPr>
                    <a:spLocks noChangeArrowheads="1"/>
                  </p:cNvSpPr>
                  <p:nvPr/>
                </p:nvSpPr>
                <p:spPr bwMode="auto">
                  <a:xfrm>
                    <a:off x="2283" y="3271"/>
                    <a:ext cx="84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78" name="Rectangle 136"/>
                  <p:cNvSpPr>
                    <a:spLocks noChangeArrowheads="1"/>
                  </p:cNvSpPr>
                  <p:nvPr/>
                </p:nvSpPr>
                <p:spPr bwMode="auto">
                  <a:xfrm>
                    <a:off x="2294" y="3305"/>
                    <a:ext cx="4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79" name="Rectangle 137"/>
                  <p:cNvSpPr>
                    <a:spLocks noChangeArrowheads="1"/>
                  </p:cNvSpPr>
                  <p:nvPr/>
                </p:nvSpPr>
                <p:spPr bwMode="auto">
                  <a:xfrm>
                    <a:off x="2314" y="3305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80" name="Rectangle 138"/>
                  <p:cNvSpPr>
                    <a:spLocks noChangeArrowheads="1"/>
                  </p:cNvSpPr>
                  <p:nvPr/>
                </p:nvSpPr>
                <p:spPr bwMode="auto">
                  <a:xfrm>
                    <a:off x="2334" y="3305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81" name="AutoShape 139"/>
                  <p:cNvSpPr>
                    <a:spLocks noChangeArrowheads="1"/>
                  </p:cNvSpPr>
                  <p:nvPr/>
                </p:nvSpPr>
                <p:spPr bwMode="auto">
                  <a:xfrm>
                    <a:off x="2357" y="3271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82" name="Rectangle 140"/>
                  <p:cNvSpPr>
                    <a:spLocks noChangeArrowheads="1"/>
                  </p:cNvSpPr>
                  <p:nvPr/>
                </p:nvSpPr>
                <p:spPr bwMode="auto">
                  <a:xfrm>
                    <a:off x="2368" y="3305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83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2389" y="3305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84" name="Rectangle 142"/>
                  <p:cNvSpPr>
                    <a:spLocks noChangeArrowheads="1"/>
                  </p:cNvSpPr>
                  <p:nvPr/>
                </p:nvSpPr>
                <p:spPr bwMode="auto">
                  <a:xfrm>
                    <a:off x="2409" y="3305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85" name="Freeform 143"/>
                  <p:cNvSpPr>
                    <a:spLocks/>
                  </p:cNvSpPr>
                  <p:nvPr/>
                </p:nvSpPr>
                <p:spPr bwMode="auto">
                  <a:xfrm>
                    <a:off x="2407" y="3301"/>
                    <a:ext cx="13" cy="44"/>
                  </a:xfrm>
                  <a:custGeom>
                    <a:avLst/>
                    <a:gdLst>
                      <a:gd name="T0" fmla="*/ 12 w 13"/>
                      <a:gd name="T1" fmla="*/ 35 h 44"/>
                      <a:gd name="T2" fmla="*/ 12 w 13"/>
                      <a:gd name="T3" fmla="*/ 0 h 44"/>
                      <a:gd name="T4" fmla="*/ 0 w 13"/>
                      <a:gd name="T5" fmla="*/ 9 h 44"/>
                      <a:gd name="T6" fmla="*/ 0 w 13"/>
                      <a:gd name="T7" fmla="*/ 43 h 44"/>
                      <a:gd name="T8" fmla="*/ 12 w 13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3"/>
                      <a:gd name="T16" fmla="*/ 0 h 44"/>
                      <a:gd name="T17" fmla="*/ 13 w 13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3" h="44">
                        <a:moveTo>
                          <a:pt x="12" y="35"/>
                        </a:moveTo>
                        <a:lnTo>
                          <a:pt x="12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2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2286" name="AutoShape 144"/>
                  <p:cNvSpPr>
                    <a:spLocks noChangeArrowheads="1"/>
                  </p:cNvSpPr>
                  <p:nvPr/>
                </p:nvSpPr>
                <p:spPr bwMode="auto">
                  <a:xfrm>
                    <a:off x="2435" y="3271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87" name="Rectangle 145"/>
                  <p:cNvSpPr>
                    <a:spLocks noChangeArrowheads="1"/>
                  </p:cNvSpPr>
                  <p:nvPr/>
                </p:nvSpPr>
                <p:spPr bwMode="auto">
                  <a:xfrm>
                    <a:off x="2491" y="3305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88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2466" y="3305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89" name="Rectangle 147"/>
                  <p:cNvSpPr>
                    <a:spLocks noChangeArrowheads="1"/>
                  </p:cNvSpPr>
                  <p:nvPr/>
                </p:nvSpPr>
                <p:spPr bwMode="auto">
                  <a:xfrm>
                    <a:off x="2440" y="3304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2256" name="Group 148"/>
                <p:cNvGrpSpPr>
                  <a:grpSpLocks/>
                </p:cNvGrpSpPr>
                <p:nvPr/>
              </p:nvGrpSpPr>
              <p:grpSpPr bwMode="auto">
                <a:xfrm>
                  <a:off x="2508" y="3271"/>
                  <a:ext cx="308" cy="74"/>
                  <a:chOff x="2508" y="3271"/>
                  <a:chExt cx="308" cy="74"/>
                </a:xfrm>
              </p:grpSpPr>
              <p:grpSp>
                <p:nvGrpSpPr>
                  <p:cNvPr id="12257" name="Group 149"/>
                  <p:cNvGrpSpPr>
                    <a:grpSpLocks/>
                  </p:cNvGrpSpPr>
                  <p:nvPr/>
                </p:nvGrpSpPr>
                <p:grpSpPr bwMode="auto">
                  <a:xfrm>
                    <a:off x="2508" y="3271"/>
                    <a:ext cx="85" cy="74"/>
                    <a:chOff x="2508" y="3271"/>
                    <a:chExt cx="85" cy="74"/>
                  </a:xfrm>
                </p:grpSpPr>
                <p:sp>
                  <p:nvSpPr>
                    <p:cNvPr id="12271" name="AutoShape 1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8" y="3271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72" name="Rectangle 1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8" y="3305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73" name="Rectangle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8" y="3305"/>
                      <a:ext cx="6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74" name="Rectangle 1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9" y="3305"/>
                      <a:ext cx="8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75" name="Freeform 154"/>
                    <p:cNvSpPr>
                      <a:spLocks/>
                    </p:cNvSpPr>
                    <p:nvPr/>
                  </p:nvSpPr>
                  <p:spPr bwMode="auto">
                    <a:xfrm>
                      <a:off x="2556" y="3301"/>
                      <a:ext cx="14" cy="44"/>
                    </a:xfrm>
                    <a:custGeom>
                      <a:avLst/>
                      <a:gdLst>
                        <a:gd name="T0" fmla="*/ 13 w 14"/>
                        <a:gd name="T1" fmla="*/ 35 h 44"/>
                        <a:gd name="T2" fmla="*/ 13 w 14"/>
                        <a:gd name="T3" fmla="*/ 0 h 44"/>
                        <a:gd name="T4" fmla="*/ 0 w 14"/>
                        <a:gd name="T5" fmla="*/ 9 h 44"/>
                        <a:gd name="T6" fmla="*/ 0 w 14"/>
                        <a:gd name="T7" fmla="*/ 43 h 44"/>
                        <a:gd name="T8" fmla="*/ 13 w 14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4"/>
                        <a:gd name="T16" fmla="*/ 0 h 44"/>
                        <a:gd name="T17" fmla="*/ 14 w 14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4" h="44">
                          <a:moveTo>
                            <a:pt x="13" y="35"/>
                          </a:moveTo>
                          <a:lnTo>
                            <a:pt x="13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3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</p:grpSp>
              <p:sp>
                <p:nvSpPr>
                  <p:cNvPr id="12258" name="AutoShape 155"/>
                  <p:cNvSpPr>
                    <a:spLocks noChangeArrowheads="1"/>
                  </p:cNvSpPr>
                  <p:nvPr/>
                </p:nvSpPr>
                <p:spPr bwMode="auto">
                  <a:xfrm>
                    <a:off x="2578" y="3271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59" name="Rectangle 156"/>
                  <p:cNvSpPr>
                    <a:spLocks noChangeArrowheads="1"/>
                  </p:cNvSpPr>
                  <p:nvPr/>
                </p:nvSpPr>
                <p:spPr bwMode="auto">
                  <a:xfrm>
                    <a:off x="2588" y="3305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60" name="Rectangle 157"/>
                  <p:cNvSpPr>
                    <a:spLocks noChangeArrowheads="1"/>
                  </p:cNvSpPr>
                  <p:nvPr/>
                </p:nvSpPr>
                <p:spPr bwMode="auto">
                  <a:xfrm>
                    <a:off x="2609" y="3305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61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2630" y="3305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62" name="AutoShape 159"/>
                  <p:cNvSpPr>
                    <a:spLocks noChangeArrowheads="1"/>
                  </p:cNvSpPr>
                  <p:nvPr/>
                </p:nvSpPr>
                <p:spPr bwMode="auto">
                  <a:xfrm>
                    <a:off x="2654" y="3271"/>
                    <a:ext cx="84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63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2664" y="3305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64" name="Rectangle 161"/>
                  <p:cNvSpPr>
                    <a:spLocks noChangeArrowheads="1"/>
                  </p:cNvSpPr>
                  <p:nvPr/>
                </p:nvSpPr>
                <p:spPr bwMode="auto">
                  <a:xfrm>
                    <a:off x="2684" y="3305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65" name="Rectangle 162"/>
                  <p:cNvSpPr>
                    <a:spLocks noChangeArrowheads="1"/>
                  </p:cNvSpPr>
                  <p:nvPr/>
                </p:nvSpPr>
                <p:spPr bwMode="auto">
                  <a:xfrm>
                    <a:off x="2704" y="3305"/>
                    <a:ext cx="8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66" name="Freeform 163"/>
                  <p:cNvSpPr>
                    <a:spLocks/>
                  </p:cNvSpPr>
                  <p:nvPr/>
                </p:nvSpPr>
                <p:spPr bwMode="auto">
                  <a:xfrm>
                    <a:off x="2701" y="3301"/>
                    <a:ext cx="15" cy="44"/>
                  </a:xfrm>
                  <a:custGeom>
                    <a:avLst/>
                    <a:gdLst>
                      <a:gd name="T0" fmla="*/ 14 w 15"/>
                      <a:gd name="T1" fmla="*/ 35 h 44"/>
                      <a:gd name="T2" fmla="*/ 14 w 15"/>
                      <a:gd name="T3" fmla="*/ 0 h 44"/>
                      <a:gd name="T4" fmla="*/ 0 w 15"/>
                      <a:gd name="T5" fmla="*/ 9 h 44"/>
                      <a:gd name="T6" fmla="*/ 0 w 15"/>
                      <a:gd name="T7" fmla="*/ 43 h 44"/>
                      <a:gd name="T8" fmla="*/ 14 w 15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5"/>
                      <a:gd name="T16" fmla="*/ 0 h 44"/>
                      <a:gd name="T17" fmla="*/ 15 w 15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5" h="44">
                        <a:moveTo>
                          <a:pt x="14" y="35"/>
                        </a:moveTo>
                        <a:lnTo>
                          <a:pt x="14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4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2267" name="AutoShape 164"/>
                  <p:cNvSpPr>
                    <a:spLocks noChangeArrowheads="1"/>
                  </p:cNvSpPr>
                  <p:nvPr/>
                </p:nvSpPr>
                <p:spPr bwMode="auto">
                  <a:xfrm>
                    <a:off x="2731" y="3271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68" name="Rectangle 165"/>
                  <p:cNvSpPr>
                    <a:spLocks noChangeArrowheads="1"/>
                  </p:cNvSpPr>
                  <p:nvPr/>
                </p:nvSpPr>
                <p:spPr bwMode="auto">
                  <a:xfrm>
                    <a:off x="2787" y="3305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69" name="Rectangle 166"/>
                  <p:cNvSpPr>
                    <a:spLocks noChangeArrowheads="1"/>
                  </p:cNvSpPr>
                  <p:nvPr/>
                </p:nvSpPr>
                <p:spPr bwMode="auto">
                  <a:xfrm>
                    <a:off x="2761" y="3305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70" name="Rectangle 167"/>
                  <p:cNvSpPr>
                    <a:spLocks noChangeArrowheads="1"/>
                  </p:cNvSpPr>
                  <p:nvPr/>
                </p:nvSpPr>
                <p:spPr bwMode="auto">
                  <a:xfrm>
                    <a:off x="2735" y="3304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</p:grpSp>
          <p:grpSp>
            <p:nvGrpSpPr>
              <p:cNvPr id="12214" name="Group 168"/>
              <p:cNvGrpSpPr>
                <a:grpSpLocks/>
              </p:cNvGrpSpPr>
              <p:nvPr/>
            </p:nvGrpSpPr>
            <p:grpSpPr bwMode="auto">
              <a:xfrm>
                <a:off x="2215" y="3299"/>
                <a:ext cx="604" cy="74"/>
                <a:chOff x="2215" y="3299"/>
                <a:chExt cx="604" cy="74"/>
              </a:xfrm>
            </p:grpSpPr>
            <p:grpSp>
              <p:nvGrpSpPr>
                <p:cNvPr id="12215" name="Group 169"/>
                <p:cNvGrpSpPr>
                  <a:grpSpLocks/>
                </p:cNvGrpSpPr>
                <p:nvPr/>
              </p:nvGrpSpPr>
              <p:grpSpPr bwMode="auto">
                <a:xfrm>
                  <a:off x="2215" y="3299"/>
                  <a:ext cx="308" cy="74"/>
                  <a:chOff x="2215" y="3299"/>
                  <a:chExt cx="308" cy="74"/>
                </a:xfrm>
              </p:grpSpPr>
              <p:grpSp>
                <p:nvGrpSpPr>
                  <p:cNvPr id="12236" name="Group 170"/>
                  <p:cNvGrpSpPr>
                    <a:grpSpLocks/>
                  </p:cNvGrpSpPr>
                  <p:nvPr/>
                </p:nvGrpSpPr>
                <p:grpSpPr bwMode="auto">
                  <a:xfrm>
                    <a:off x="2215" y="3299"/>
                    <a:ext cx="85" cy="74"/>
                    <a:chOff x="2215" y="3299"/>
                    <a:chExt cx="85" cy="74"/>
                  </a:xfrm>
                </p:grpSpPr>
                <p:sp>
                  <p:nvSpPr>
                    <p:cNvPr id="12250" name="AutoShape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5" y="3299"/>
                      <a:ext cx="85" cy="63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51" name="Rectangle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6" y="3333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52" name="Rectangle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6" y="3333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53" name="Rectangle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7" y="3333"/>
                      <a:ext cx="7" cy="29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54" name="Freeform 175"/>
                    <p:cNvSpPr>
                      <a:spLocks/>
                    </p:cNvSpPr>
                    <p:nvPr/>
                  </p:nvSpPr>
                  <p:spPr bwMode="auto">
                    <a:xfrm>
                      <a:off x="2264" y="3329"/>
                      <a:ext cx="13" cy="44"/>
                    </a:xfrm>
                    <a:custGeom>
                      <a:avLst/>
                      <a:gdLst>
                        <a:gd name="T0" fmla="*/ 12 w 13"/>
                        <a:gd name="T1" fmla="*/ 35 h 44"/>
                        <a:gd name="T2" fmla="*/ 12 w 13"/>
                        <a:gd name="T3" fmla="*/ 0 h 44"/>
                        <a:gd name="T4" fmla="*/ 0 w 13"/>
                        <a:gd name="T5" fmla="*/ 9 h 44"/>
                        <a:gd name="T6" fmla="*/ 0 w 13"/>
                        <a:gd name="T7" fmla="*/ 43 h 44"/>
                        <a:gd name="T8" fmla="*/ 12 w 13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44"/>
                        <a:gd name="T17" fmla="*/ 13 w 13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44">
                          <a:moveTo>
                            <a:pt x="12" y="35"/>
                          </a:moveTo>
                          <a:lnTo>
                            <a:pt x="12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2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</p:grpSp>
              <p:sp>
                <p:nvSpPr>
                  <p:cNvPr id="12237" name="AutoShape 176"/>
                  <p:cNvSpPr>
                    <a:spLocks noChangeArrowheads="1"/>
                  </p:cNvSpPr>
                  <p:nvPr/>
                </p:nvSpPr>
                <p:spPr bwMode="auto">
                  <a:xfrm>
                    <a:off x="2286" y="3299"/>
                    <a:ext cx="84" cy="63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38" name="Rectangle 177"/>
                  <p:cNvSpPr>
                    <a:spLocks noChangeArrowheads="1"/>
                  </p:cNvSpPr>
                  <p:nvPr/>
                </p:nvSpPr>
                <p:spPr bwMode="auto">
                  <a:xfrm>
                    <a:off x="2297" y="3333"/>
                    <a:ext cx="4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39" name="Rectangle 178"/>
                  <p:cNvSpPr>
                    <a:spLocks noChangeArrowheads="1"/>
                  </p:cNvSpPr>
                  <p:nvPr/>
                </p:nvSpPr>
                <p:spPr bwMode="auto">
                  <a:xfrm>
                    <a:off x="2317" y="3333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40" name="Rectangle 179"/>
                  <p:cNvSpPr>
                    <a:spLocks noChangeArrowheads="1"/>
                  </p:cNvSpPr>
                  <p:nvPr/>
                </p:nvSpPr>
                <p:spPr bwMode="auto">
                  <a:xfrm>
                    <a:off x="2337" y="3333"/>
                    <a:ext cx="7" cy="29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41" name="AutoShape 180"/>
                  <p:cNvSpPr>
                    <a:spLocks noChangeArrowheads="1"/>
                  </p:cNvSpPr>
                  <p:nvPr/>
                </p:nvSpPr>
                <p:spPr bwMode="auto">
                  <a:xfrm>
                    <a:off x="2361" y="3299"/>
                    <a:ext cx="84" cy="63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42" name="Rectangle 181"/>
                  <p:cNvSpPr>
                    <a:spLocks noChangeArrowheads="1"/>
                  </p:cNvSpPr>
                  <p:nvPr/>
                </p:nvSpPr>
                <p:spPr bwMode="auto">
                  <a:xfrm>
                    <a:off x="2371" y="3333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43" name="Rectangle 182"/>
                  <p:cNvSpPr>
                    <a:spLocks noChangeArrowheads="1"/>
                  </p:cNvSpPr>
                  <p:nvPr/>
                </p:nvSpPr>
                <p:spPr bwMode="auto">
                  <a:xfrm>
                    <a:off x="2392" y="3333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44" name="Rectangle 183"/>
                  <p:cNvSpPr>
                    <a:spLocks noChangeArrowheads="1"/>
                  </p:cNvSpPr>
                  <p:nvPr/>
                </p:nvSpPr>
                <p:spPr bwMode="auto">
                  <a:xfrm>
                    <a:off x="2412" y="3333"/>
                    <a:ext cx="7" cy="29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45" name="Freeform 184"/>
                  <p:cNvSpPr>
                    <a:spLocks/>
                  </p:cNvSpPr>
                  <p:nvPr/>
                </p:nvSpPr>
                <p:spPr bwMode="auto">
                  <a:xfrm>
                    <a:off x="2410" y="3329"/>
                    <a:ext cx="13" cy="44"/>
                  </a:xfrm>
                  <a:custGeom>
                    <a:avLst/>
                    <a:gdLst>
                      <a:gd name="T0" fmla="*/ 12 w 13"/>
                      <a:gd name="T1" fmla="*/ 35 h 44"/>
                      <a:gd name="T2" fmla="*/ 12 w 13"/>
                      <a:gd name="T3" fmla="*/ 0 h 44"/>
                      <a:gd name="T4" fmla="*/ 0 w 13"/>
                      <a:gd name="T5" fmla="*/ 9 h 44"/>
                      <a:gd name="T6" fmla="*/ 0 w 13"/>
                      <a:gd name="T7" fmla="*/ 43 h 44"/>
                      <a:gd name="T8" fmla="*/ 12 w 13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3"/>
                      <a:gd name="T16" fmla="*/ 0 h 44"/>
                      <a:gd name="T17" fmla="*/ 13 w 13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3" h="44">
                        <a:moveTo>
                          <a:pt x="12" y="35"/>
                        </a:moveTo>
                        <a:lnTo>
                          <a:pt x="12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2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2246" name="AutoShape 185"/>
                  <p:cNvSpPr>
                    <a:spLocks noChangeArrowheads="1"/>
                  </p:cNvSpPr>
                  <p:nvPr/>
                </p:nvSpPr>
                <p:spPr bwMode="auto">
                  <a:xfrm>
                    <a:off x="2438" y="3299"/>
                    <a:ext cx="85" cy="63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47" name="Rectangle 186"/>
                  <p:cNvSpPr>
                    <a:spLocks noChangeArrowheads="1"/>
                  </p:cNvSpPr>
                  <p:nvPr/>
                </p:nvSpPr>
                <p:spPr bwMode="auto">
                  <a:xfrm>
                    <a:off x="2494" y="3333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48" name="Rectangle 187"/>
                  <p:cNvSpPr>
                    <a:spLocks noChangeArrowheads="1"/>
                  </p:cNvSpPr>
                  <p:nvPr/>
                </p:nvSpPr>
                <p:spPr bwMode="auto">
                  <a:xfrm>
                    <a:off x="2469" y="3333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49" name="Rectangle 188"/>
                  <p:cNvSpPr>
                    <a:spLocks noChangeArrowheads="1"/>
                  </p:cNvSpPr>
                  <p:nvPr/>
                </p:nvSpPr>
                <p:spPr bwMode="auto">
                  <a:xfrm>
                    <a:off x="2443" y="3332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2216" name="Group 189"/>
                <p:cNvGrpSpPr>
                  <a:grpSpLocks/>
                </p:cNvGrpSpPr>
                <p:nvPr/>
              </p:nvGrpSpPr>
              <p:grpSpPr bwMode="auto">
                <a:xfrm>
                  <a:off x="2511" y="3299"/>
                  <a:ext cx="308" cy="74"/>
                  <a:chOff x="2511" y="3299"/>
                  <a:chExt cx="308" cy="74"/>
                </a:xfrm>
              </p:grpSpPr>
              <p:grpSp>
                <p:nvGrpSpPr>
                  <p:cNvPr id="12217" name="Group 190"/>
                  <p:cNvGrpSpPr>
                    <a:grpSpLocks/>
                  </p:cNvGrpSpPr>
                  <p:nvPr/>
                </p:nvGrpSpPr>
                <p:grpSpPr bwMode="auto">
                  <a:xfrm>
                    <a:off x="2511" y="3299"/>
                    <a:ext cx="85" cy="74"/>
                    <a:chOff x="2511" y="3299"/>
                    <a:chExt cx="85" cy="74"/>
                  </a:xfrm>
                </p:grpSpPr>
                <p:sp>
                  <p:nvSpPr>
                    <p:cNvPr id="12231" name="AutoShape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1" y="3299"/>
                      <a:ext cx="85" cy="63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32" name="Rectangle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1" y="3333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33" name="Rectangle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1" y="3333"/>
                      <a:ext cx="6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34" name="Rectangle 1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2" y="3333"/>
                      <a:ext cx="8" cy="29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35" name="Freeform 195"/>
                    <p:cNvSpPr>
                      <a:spLocks/>
                    </p:cNvSpPr>
                    <p:nvPr/>
                  </p:nvSpPr>
                  <p:spPr bwMode="auto">
                    <a:xfrm>
                      <a:off x="2559" y="3329"/>
                      <a:ext cx="14" cy="44"/>
                    </a:xfrm>
                    <a:custGeom>
                      <a:avLst/>
                      <a:gdLst>
                        <a:gd name="T0" fmla="*/ 13 w 14"/>
                        <a:gd name="T1" fmla="*/ 35 h 44"/>
                        <a:gd name="T2" fmla="*/ 13 w 14"/>
                        <a:gd name="T3" fmla="*/ 0 h 44"/>
                        <a:gd name="T4" fmla="*/ 0 w 14"/>
                        <a:gd name="T5" fmla="*/ 9 h 44"/>
                        <a:gd name="T6" fmla="*/ 0 w 14"/>
                        <a:gd name="T7" fmla="*/ 43 h 44"/>
                        <a:gd name="T8" fmla="*/ 13 w 14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4"/>
                        <a:gd name="T16" fmla="*/ 0 h 44"/>
                        <a:gd name="T17" fmla="*/ 14 w 14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4" h="44">
                          <a:moveTo>
                            <a:pt x="13" y="35"/>
                          </a:moveTo>
                          <a:lnTo>
                            <a:pt x="13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3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</p:grpSp>
              <p:sp>
                <p:nvSpPr>
                  <p:cNvPr id="12218" name="AutoShape 196"/>
                  <p:cNvSpPr>
                    <a:spLocks noChangeArrowheads="1"/>
                  </p:cNvSpPr>
                  <p:nvPr/>
                </p:nvSpPr>
                <p:spPr bwMode="auto">
                  <a:xfrm>
                    <a:off x="2581" y="3299"/>
                    <a:ext cx="85" cy="63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19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2591" y="3333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20" name="Rectangle 198"/>
                  <p:cNvSpPr>
                    <a:spLocks noChangeArrowheads="1"/>
                  </p:cNvSpPr>
                  <p:nvPr/>
                </p:nvSpPr>
                <p:spPr bwMode="auto">
                  <a:xfrm>
                    <a:off x="2612" y="3333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21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2633" y="3333"/>
                    <a:ext cx="6" cy="29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22" name="AutoShape 200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299"/>
                    <a:ext cx="84" cy="63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23" name="Rectangle 201"/>
                  <p:cNvSpPr>
                    <a:spLocks noChangeArrowheads="1"/>
                  </p:cNvSpPr>
                  <p:nvPr/>
                </p:nvSpPr>
                <p:spPr bwMode="auto">
                  <a:xfrm>
                    <a:off x="2667" y="3333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24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2687" y="3333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25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2708" y="3333"/>
                    <a:ext cx="8" cy="29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26" name="Freeform 204"/>
                  <p:cNvSpPr>
                    <a:spLocks/>
                  </p:cNvSpPr>
                  <p:nvPr/>
                </p:nvSpPr>
                <p:spPr bwMode="auto">
                  <a:xfrm>
                    <a:off x="2705" y="3329"/>
                    <a:ext cx="14" cy="44"/>
                  </a:xfrm>
                  <a:custGeom>
                    <a:avLst/>
                    <a:gdLst>
                      <a:gd name="T0" fmla="*/ 13 w 14"/>
                      <a:gd name="T1" fmla="*/ 35 h 44"/>
                      <a:gd name="T2" fmla="*/ 13 w 14"/>
                      <a:gd name="T3" fmla="*/ 0 h 44"/>
                      <a:gd name="T4" fmla="*/ 0 w 14"/>
                      <a:gd name="T5" fmla="*/ 9 h 44"/>
                      <a:gd name="T6" fmla="*/ 0 w 14"/>
                      <a:gd name="T7" fmla="*/ 43 h 44"/>
                      <a:gd name="T8" fmla="*/ 13 w 14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4"/>
                      <a:gd name="T16" fmla="*/ 0 h 44"/>
                      <a:gd name="T17" fmla="*/ 14 w 14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4" h="44">
                        <a:moveTo>
                          <a:pt x="13" y="35"/>
                        </a:moveTo>
                        <a:lnTo>
                          <a:pt x="13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3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2227" name="AutoShape 205"/>
                  <p:cNvSpPr>
                    <a:spLocks noChangeArrowheads="1"/>
                  </p:cNvSpPr>
                  <p:nvPr/>
                </p:nvSpPr>
                <p:spPr bwMode="auto">
                  <a:xfrm>
                    <a:off x="2734" y="3299"/>
                    <a:ext cx="85" cy="63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28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2790" y="3333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29" name="Rectangle 207"/>
                  <p:cNvSpPr>
                    <a:spLocks noChangeArrowheads="1"/>
                  </p:cNvSpPr>
                  <p:nvPr/>
                </p:nvSpPr>
                <p:spPr bwMode="auto">
                  <a:xfrm>
                    <a:off x="2764" y="3333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30" name="Rectangle 208"/>
                  <p:cNvSpPr>
                    <a:spLocks noChangeArrowheads="1"/>
                  </p:cNvSpPr>
                  <p:nvPr/>
                </p:nvSpPr>
                <p:spPr bwMode="auto">
                  <a:xfrm>
                    <a:off x="2738" y="3332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</p:grpSp>
        </p:grpSp>
        <p:sp>
          <p:nvSpPr>
            <p:cNvPr id="12208" name="Rectangle 209"/>
            <p:cNvSpPr>
              <a:spLocks noChangeArrowheads="1"/>
            </p:cNvSpPr>
            <p:nvPr/>
          </p:nvSpPr>
          <p:spPr bwMode="auto">
            <a:xfrm>
              <a:off x="3436" y="1684"/>
              <a:ext cx="547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/>
              <a:r>
                <a:rPr lang="en-GB"/>
                <a:t>Ward</a:t>
              </a:r>
            </a:p>
          </p:txBody>
        </p:sp>
        <p:sp>
          <p:nvSpPr>
            <p:cNvPr id="12209" name="Oval 210"/>
            <p:cNvSpPr>
              <a:spLocks noChangeArrowheads="1"/>
            </p:cNvSpPr>
            <p:nvPr/>
          </p:nvSpPr>
          <p:spPr bwMode="auto">
            <a:xfrm>
              <a:off x="1379" y="1124"/>
              <a:ext cx="2688" cy="242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JO"/>
            </a:p>
          </p:txBody>
        </p:sp>
      </p:grpSp>
      <p:grpSp>
        <p:nvGrpSpPr>
          <p:cNvPr id="29" name="Group 211"/>
          <p:cNvGrpSpPr>
            <a:grpSpLocks/>
          </p:cNvGrpSpPr>
          <p:nvPr/>
        </p:nvGrpSpPr>
        <p:grpSpPr bwMode="auto">
          <a:xfrm>
            <a:off x="1547813" y="1295400"/>
            <a:ext cx="5549900" cy="4830763"/>
            <a:chOff x="975" y="816"/>
            <a:chExt cx="3496" cy="3043"/>
          </a:xfrm>
        </p:grpSpPr>
        <p:sp>
          <p:nvSpPr>
            <p:cNvPr id="11380" name="Rectangle 212"/>
            <p:cNvSpPr>
              <a:spLocks noChangeArrowheads="1"/>
            </p:cNvSpPr>
            <p:nvPr/>
          </p:nvSpPr>
          <p:spPr bwMode="auto">
            <a:xfrm>
              <a:off x="3873" y="1505"/>
              <a:ext cx="416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r>
                <a:rPr lang="en-GB"/>
                <a:t>City</a:t>
              </a:r>
            </a:p>
          </p:txBody>
        </p:sp>
        <p:sp>
          <p:nvSpPr>
            <p:cNvPr id="11381" name="Oval 213"/>
            <p:cNvSpPr>
              <a:spLocks noChangeArrowheads="1"/>
            </p:cNvSpPr>
            <p:nvPr/>
          </p:nvSpPr>
          <p:spPr bwMode="auto">
            <a:xfrm>
              <a:off x="975" y="816"/>
              <a:ext cx="3496" cy="304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JO"/>
            </a:p>
          </p:txBody>
        </p:sp>
        <p:grpSp>
          <p:nvGrpSpPr>
            <p:cNvPr id="11382" name="Group 214"/>
            <p:cNvGrpSpPr>
              <a:grpSpLocks/>
            </p:cNvGrpSpPr>
            <p:nvPr/>
          </p:nvGrpSpPr>
          <p:grpSpPr bwMode="auto">
            <a:xfrm>
              <a:off x="2087" y="3558"/>
              <a:ext cx="1092" cy="272"/>
              <a:chOff x="2030" y="3500"/>
              <a:chExt cx="1113" cy="293"/>
            </a:xfrm>
          </p:grpSpPr>
          <p:grpSp>
            <p:nvGrpSpPr>
              <p:cNvPr id="11383" name="Group 215"/>
              <p:cNvGrpSpPr>
                <a:grpSpLocks/>
              </p:cNvGrpSpPr>
              <p:nvPr/>
            </p:nvGrpSpPr>
            <p:grpSpPr bwMode="auto">
              <a:xfrm>
                <a:off x="2060" y="3500"/>
                <a:ext cx="585" cy="161"/>
                <a:chOff x="2060" y="3500"/>
                <a:chExt cx="585" cy="161"/>
              </a:xfrm>
            </p:grpSpPr>
            <p:grpSp>
              <p:nvGrpSpPr>
                <p:cNvPr id="12002" name="Group 216"/>
                <p:cNvGrpSpPr>
                  <a:grpSpLocks/>
                </p:cNvGrpSpPr>
                <p:nvPr/>
              </p:nvGrpSpPr>
              <p:grpSpPr bwMode="auto">
                <a:xfrm>
                  <a:off x="2125" y="3500"/>
                  <a:ext cx="520" cy="52"/>
                  <a:chOff x="2125" y="3500"/>
                  <a:chExt cx="520" cy="52"/>
                </a:xfrm>
              </p:grpSpPr>
              <p:grpSp>
                <p:nvGrpSpPr>
                  <p:cNvPr id="12167" name="Group 217"/>
                  <p:cNvGrpSpPr>
                    <a:grpSpLocks/>
                  </p:cNvGrpSpPr>
                  <p:nvPr/>
                </p:nvGrpSpPr>
                <p:grpSpPr bwMode="auto">
                  <a:xfrm>
                    <a:off x="2125" y="3500"/>
                    <a:ext cx="265" cy="52"/>
                    <a:chOff x="2125" y="3500"/>
                    <a:chExt cx="265" cy="52"/>
                  </a:xfrm>
                </p:grpSpPr>
                <p:grpSp>
                  <p:nvGrpSpPr>
                    <p:cNvPr id="12188" name="Group 2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25" y="3500"/>
                      <a:ext cx="72" cy="52"/>
                      <a:chOff x="2125" y="3500"/>
                      <a:chExt cx="72" cy="52"/>
                    </a:xfrm>
                  </p:grpSpPr>
                  <p:sp>
                    <p:nvSpPr>
                      <p:cNvPr id="12202" name="AutoShape 2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25" y="3500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203" name="Rectangle 2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34" y="3525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204" name="Rectangle 2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51" y="3525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205" name="Rectangle 2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69" y="3525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206" name="Freeform 22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66" y="3521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2189" name="AutoShape 2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5" y="3500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90" name="Rectangle 2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5" y="3525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91" name="Rectangle 2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2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92" name="Rectangle 2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30" y="352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93" name="AutoShape 2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0" y="3500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94" name="Rectangle 2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9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95" name="Rectangle 2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77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96" name="Rectangle 2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5" y="352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97" name="Freeform 232"/>
                    <p:cNvSpPr>
                      <a:spLocks/>
                    </p:cNvSpPr>
                    <p:nvPr/>
                  </p:nvSpPr>
                  <p:spPr bwMode="auto">
                    <a:xfrm>
                      <a:off x="2292" y="3521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98" name="AutoShape 2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17" y="3500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99" name="Rectangle 2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66" y="3525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00" name="Rectangle 2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4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01" name="Rectangle 2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21" y="3523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2168" name="Group 237"/>
                  <p:cNvGrpSpPr>
                    <a:grpSpLocks/>
                  </p:cNvGrpSpPr>
                  <p:nvPr/>
                </p:nvGrpSpPr>
                <p:grpSpPr bwMode="auto">
                  <a:xfrm>
                    <a:off x="2380" y="3500"/>
                    <a:ext cx="265" cy="52"/>
                    <a:chOff x="2380" y="3500"/>
                    <a:chExt cx="265" cy="52"/>
                  </a:xfrm>
                </p:grpSpPr>
                <p:grpSp>
                  <p:nvGrpSpPr>
                    <p:cNvPr id="12169" name="Group 2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80" y="3500"/>
                      <a:ext cx="72" cy="52"/>
                      <a:chOff x="2380" y="3500"/>
                      <a:chExt cx="72" cy="52"/>
                    </a:xfrm>
                  </p:grpSpPr>
                  <p:sp>
                    <p:nvSpPr>
                      <p:cNvPr id="12183" name="AutoShape 2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80" y="3500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84" name="Rectangle 2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89" y="3525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85" name="Rectangle 2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07" y="3525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86" name="Rectangle 2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24" y="3525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87" name="Freeform 24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1" y="3521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2170" name="AutoShape 2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0" y="3500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71" name="Rectangle 2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50" y="3525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72" name="Rectangle 2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67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73" name="Rectangle 2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5" y="352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74" name="AutoShape 2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6" y="35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75" name="Rectangle 2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4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76" name="Rectangle 2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2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77" name="Rectangle 2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0" y="352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78" name="Freeform 252"/>
                    <p:cNvSpPr>
                      <a:spLocks/>
                    </p:cNvSpPr>
                    <p:nvPr/>
                  </p:nvSpPr>
                  <p:spPr bwMode="auto">
                    <a:xfrm>
                      <a:off x="2547" y="3521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79" name="AutoShape 2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3" y="35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80" name="Rectangle 2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1" y="3525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81" name="Rectangle 2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9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82" name="Rectangle 2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6" y="3523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2003" name="Group 257"/>
                <p:cNvGrpSpPr>
                  <a:grpSpLocks/>
                </p:cNvGrpSpPr>
                <p:nvPr/>
              </p:nvGrpSpPr>
              <p:grpSpPr bwMode="auto">
                <a:xfrm>
                  <a:off x="2098" y="3535"/>
                  <a:ext cx="521" cy="52"/>
                  <a:chOff x="2098" y="3535"/>
                  <a:chExt cx="521" cy="52"/>
                </a:xfrm>
              </p:grpSpPr>
              <p:grpSp>
                <p:nvGrpSpPr>
                  <p:cNvPr id="12127" name="Group 258"/>
                  <p:cNvGrpSpPr>
                    <a:grpSpLocks/>
                  </p:cNvGrpSpPr>
                  <p:nvPr/>
                </p:nvGrpSpPr>
                <p:grpSpPr bwMode="auto">
                  <a:xfrm>
                    <a:off x="2098" y="3535"/>
                    <a:ext cx="266" cy="52"/>
                    <a:chOff x="2098" y="3535"/>
                    <a:chExt cx="266" cy="52"/>
                  </a:xfrm>
                </p:grpSpPr>
                <p:grpSp>
                  <p:nvGrpSpPr>
                    <p:cNvPr id="12148" name="Group 2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98" y="3535"/>
                      <a:ext cx="73" cy="52"/>
                      <a:chOff x="2098" y="3535"/>
                      <a:chExt cx="73" cy="52"/>
                    </a:xfrm>
                  </p:grpSpPr>
                  <p:sp>
                    <p:nvSpPr>
                      <p:cNvPr id="12162" name="AutoShape 2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98" y="3535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63" name="Rectangle 2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08" y="3560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64" name="Rectangle 2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25" y="3560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65" name="Rectangle 2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43" y="3560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66" name="Freeform 26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40" y="3556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2149" name="AutoShape 2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9" y="3535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50" name="Rectangle 2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68" y="356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51" name="Rectangle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356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52" name="Rectangle 2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4" y="3560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53" name="AutoShape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4" y="3535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54" name="Rectangle 2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33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55" name="Rectangle 2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1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56" name="Rectangle 2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9" y="3560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57" name="Freeform 273"/>
                    <p:cNvSpPr>
                      <a:spLocks/>
                    </p:cNvSpPr>
                    <p:nvPr/>
                  </p:nvSpPr>
                  <p:spPr bwMode="auto">
                    <a:xfrm>
                      <a:off x="2266" y="3556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58" name="AutoShape 2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1" y="3535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59" name="Rectangle 2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0" y="356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60" name="Rectangle 2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18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61" name="Rectangle 2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5" y="355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2128" name="Group 278"/>
                  <p:cNvGrpSpPr>
                    <a:grpSpLocks/>
                  </p:cNvGrpSpPr>
                  <p:nvPr/>
                </p:nvGrpSpPr>
                <p:grpSpPr bwMode="auto">
                  <a:xfrm>
                    <a:off x="2354" y="3535"/>
                    <a:ext cx="265" cy="52"/>
                    <a:chOff x="2354" y="3535"/>
                    <a:chExt cx="265" cy="52"/>
                  </a:xfrm>
                </p:grpSpPr>
                <p:grpSp>
                  <p:nvGrpSpPr>
                    <p:cNvPr id="12129" name="Group 27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54" y="3535"/>
                      <a:ext cx="72" cy="52"/>
                      <a:chOff x="2354" y="3535"/>
                      <a:chExt cx="72" cy="52"/>
                    </a:xfrm>
                  </p:grpSpPr>
                  <p:sp>
                    <p:nvSpPr>
                      <p:cNvPr id="12143" name="AutoShape 2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4" y="3535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44" name="Rectangle 2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63" y="3560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45" name="Rectangle 2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80" y="3560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46" name="Rectangle 2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98" y="3560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47" name="Freeform 28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95" y="3556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2130" name="AutoShape 2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4" y="3535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31" name="Rectangle 2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23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32" name="Rectangle 2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1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33" name="Rectangle 2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59" y="3560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34" name="AutoShape 2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79" y="3535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35" name="Rectangle 2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8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36" name="Rectangle 2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6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37" name="Rectangle 2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4" y="3560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38" name="Freeform 293"/>
                    <p:cNvSpPr>
                      <a:spLocks/>
                    </p:cNvSpPr>
                    <p:nvPr/>
                  </p:nvSpPr>
                  <p:spPr bwMode="auto">
                    <a:xfrm>
                      <a:off x="2521" y="3556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39" name="AutoShape 2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6" y="3535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40" name="Rectangle 2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5" y="356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41" name="Rectangle 2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3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42" name="Rectangle 2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0" y="355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2004" name="Group 298"/>
                <p:cNvGrpSpPr>
                  <a:grpSpLocks/>
                </p:cNvGrpSpPr>
                <p:nvPr/>
              </p:nvGrpSpPr>
              <p:grpSpPr bwMode="auto">
                <a:xfrm>
                  <a:off x="2086" y="3568"/>
                  <a:ext cx="521" cy="51"/>
                  <a:chOff x="2086" y="3568"/>
                  <a:chExt cx="521" cy="51"/>
                </a:xfrm>
              </p:grpSpPr>
              <p:grpSp>
                <p:nvGrpSpPr>
                  <p:cNvPr id="12087" name="Group 299"/>
                  <p:cNvGrpSpPr>
                    <a:grpSpLocks/>
                  </p:cNvGrpSpPr>
                  <p:nvPr/>
                </p:nvGrpSpPr>
                <p:grpSpPr bwMode="auto">
                  <a:xfrm>
                    <a:off x="2086" y="3568"/>
                    <a:ext cx="265" cy="51"/>
                    <a:chOff x="2086" y="3568"/>
                    <a:chExt cx="265" cy="51"/>
                  </a:xfrm>
                </p:grpSpPr>
                <p:grpSp>
                  <p:nvGrpSpPr>
                    <p:cNvPr id="12108" name="Group 30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86" y="3568"/>
                      <a:ext cx="73" cy="51"/>
                      <a:chOff x="2086" y="3568"/>
                      <a:chExt cx="73" cy="51"/>
                    </a:xfrm>
                  </p:grpSpPr>
                  <p:sp>
                    <p:nvSpPr>
                      <p:cNvPr id="12122" name="AutoShape 30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86" y="3568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23" name="Rectangle 30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96" y="3592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24" name="Rectangle 30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13" y="3592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25" name="Rectangle 3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30" y="3592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26" name="Freeform 30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28" y="3588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2109" name="AutoShape 3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47" y="356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10" name="Rectangle 3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6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11" name="Rectangle 3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74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12" name="Rectangle 3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2" y="3592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13" name="AutoShape 3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2" y="356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14" name="Rectangle 3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1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15" name="Rectangle 3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39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16" name="Rectangle 3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6" y="3592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17" name="Freeform 314"/>
                    <p:cNvSpPr>
                      <a:spLocks/>
                    </p:cNvSpPr>
                    <p:nvPr/>
                  </p:nvSpPr>
                  <p:spPr bwMode="auto">
                    <a:xfrm>
                      <a:off x="2253" y="3588"/>
                      <a:ext cx="13" cy="31"/>
                    </a:xfrm>
                    <a:custGeom>
                      <a:avLst/>
                      <a:gdLst>
                        <a:gd name="T0" fmla="*/ 12 w 13"/>
                        <a:gd name="T1" fmla="*/ 25 h 31"/>
                        <a:gd name="T2" fmla="*/ 12 w 13"/>
                        <a:gd name="T3" fmla="*/ 0 h 31"/>
                        <a:gd name="T4" fmla="*/ 0 w 13"/>
                        <a:gd name="T5" fmla="*/ 6 h 31"/>
                        <a:gd name="T6" fmla="*/ 0 w 13"/>
                        <a:gd name="T7" fmla="*/ 30 h 31"/>
                        <a:gd name="T8" fmla="*/ 12 w 13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31"/>
                        <a:gd name="T17" fmla="*/ 13 w 13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31">
                          <a:moveTo>
                            <a:pt x="12" y="25"/>
                          </a:moveTo>
                          <a:lnTo>
                            <a:pt x="12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2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18" name="AutoShape 3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79" y="356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19" name="Rectangle 3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27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20" name="Rectangle 3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06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21" name="Rectangle 3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3" y="3591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2088" name="Group 319"/>
                  <p:cNvGrpSpPr>
                    <a:grpSpLocks/>
                  </p:cNvGrpSpPr>
                  <p:nvPr/>
                </p:nvGrpSpPr>
                <p:grpSpPr bwMode="auto">
                  <a:xfrm>
                    <a:off x="2341" y="3568"/>
                    <a:ext cx="266" cy="51"/>
                    <a:chOff x="2341" y="3568"/>
                    <a:chExt cx="266" cy="51"/>
                  </a:xfrm>
                </p:grpSpPr>
                <p:grpSp>
                  <p:nvGrpSpPr>
                    <p:cNvPr id="12089" name="Group 32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41" y="3568"/>
                      <a:ext cx="73" cy="51"/>
                      <a:chOff x="2341" y="3568"/>
                      <a:chExt cx="73" cy="51"/>
                    </a:xfrm>
                  </p:grpSpPr>
                  <p:sp>
                    <p:nvSpPr>
                      <p:cNvPr id="12103" name="AutoShape 3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41" y="3568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04" name="Rectangle 3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1" y="3592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05" name="Rectangle 3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68" y="3592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06" name="Rectangle 3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86" y="3592"/>
                        <a:ext cx="5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07" name="Freeform 32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83" y="3588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2090" name="AutoShape 3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2" y="356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91" name="Rectangle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1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92" name="Rectangle 3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29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93" name="Rectangle 3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7" y="3592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94" name="AutoShape 3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67" y="3568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95" name="Rectangle 3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76" y="35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96" name="Rectangle 3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4" y="35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97" name="Rectangle 3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1" y="3592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98" name="Freeform 334"/>
                    <p:cNvSpPr>
                      <a:spLocks/>
                    </p:cNvSpPr>
                    <p:nvPr/>
                  </p:nvSpPr>
                  <p:spPr bwMode="auto">
                    <a:xfrm>
                      <a:off x="2509" y="3588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99" name="AutoShape 3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4" y="3568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00" name="Rectangle 3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3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01" name="Rectangle 3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1" y="35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02" name="Rectangle 3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8" y="3591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2005" name="Group 339"/>
                <p:cNvGrpSpPr>
                  <a:grpSpLocks/>
                </p:cNvGrpSpPr>
                <p:nvPr/>
              </p:nvGrpSpPr>
              <p:grpSpPr bwMode="auto">
                <a:xfrm>
                  <a:off x="2088" y="3594"/>
                  <a:ext cx="520" cy="51"/>
                  <a:chOff x="2088" y="3594"/>
                  <a:chExt cx="520" cy="51"/>
                </a:xfrm>
              </p:grpSpPr>
              <p:grpSp>
                <p:nvGrpSpPr>
                  <p:cNvPr id="12047" name="Group 340"/>
                  <p:cNvGrpSpPr>
                    <a:grpSpLocks/>
                  </p:cNvGrpSpPr>
                  <p:nvPr/>
                </p:nvGrpSpPr>
                <p:grpSpPr bwMode="auto">
                  <a:xfrm>
                    <a:off x="2088" y="3594"/>
                    <a:ext cx="265" cy="51"/>
                    <a:chOff x="2088" y="3594"/>
                    <a:chExt cx="265" cy="51"/>
                  </a:xfrm>
                </p:grpSpPr>
                <p:grpSp>
                  <p:nvGrpSpPr>
                    <p:cNvPr id="12068" name="Group 3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88" y="3594"/>
                      <a:ext cx="72" cy="51"/>
                      <a:chOff x="2088" y="3594"/>
                      <a:chExt cx="72" cy="51"/>
                    </a:xfrm>
                  </p:grpSpPr>
                  <p:sp>
                    <p:nvSpPr>
                      <p:cNvPr id="12082" name="AutoShape 3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88" y="3594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83" name="Rectangle 3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97" y="3618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84" name="Rectangle 34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15" y="3618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85" name="Rectangle 3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32" y="3618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86" name="Freeform 34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29" y="3614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2069" name="AutoShape 3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49" y="359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70" name="Rectangle 3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8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71" name="Rectangle 3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75" y="3618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72" name="Rectangle 3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3" y="3618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73" name="AutoShape 3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4" y="359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74" name="Rectangle 3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3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75" name="Rectangle 3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1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76" name="Rectangle 3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8" y="3618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77" name="Freeform 355"/>
                    <p:cNvSpPr>
                      <a:spLocks/>
                    </p:cNvSpPr>
                    <p:nvPr/>
                  </p:nvSpPr>
                  <p:spPr bwMode="auto">
                    <a:xfrm>
                      <a:off x="2255" y="3614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78" name="AutoShape 3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1" y="359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79" name="Rectangle 3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29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80" name="Rectangle 3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08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81" name="Rectangle 3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4" y="3617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2048" name="Group 360"/>
                  <p:cNvGrpSpPr>
                    <a:grpSpLocks/>
                  </p:cNvGrpSpPr>
                  <p:nvPr/>
                </p:nvGrpSpPr>
                <p:grpSpPr bwMode="auto">
                  <a:xfrm>
                    <a:off x="2343" y="3594"/>
                    <a:ext cx="265" cy="51"/>
                    <a:chOff x="2343" y="3594"/>
                    <a:chExt cx="265" cy="51"/>
                  </a:xfrm>
                </p:grpSpPr>
                <p:grpSp>
                  <p:nvGrpSpPr>
                    <p:cNvPr id="12049" name="Group 36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43" y="3594"/>
                      <a:ext cx="72" cy="51"/>
                      <a:chOff x="2343" y="3594"/>
                      <a:chExt cx="72" cy="51"/>
                    </a:xfrm>
                  </p:grpSpPr>
                  <p:sp>
                    <p:nvSpPr>
                      <p:cNvPr id="12063" name="AutoShape 3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43" y="3594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64" name="Rectangle 3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2" y="3618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65" name="Rectangle 3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70" y="3618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66" name="Rectangle 36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87" y="3618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67" name="Freeform 36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85" y="3614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2050" name="AutoShape 3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4" y="359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51" name="Rectangle 3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3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52" name="Rectangle 3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30" y="3618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53" name="Rectangle 3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9" y="3618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54" name="AutoShape 3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69" y="359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55" name="Rectangle 3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78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56" name="Rectangle 3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6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57" name="Rectangle 3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3" y="3618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58" name="Freeform 375"/>
                    <p:cNvSpPr>
                      <a:spLocks/>
                    </p:cNvSpPr>
                    <p:nvPr/>
                  </p:nvSpPr>
                  <p:spPr bwMode="auto">
                    <a:xfrm>
                      <a:off x="2510" y="3614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59" name="AutoShape 3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6" y="359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60" name="Rectangle 3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4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61" name="Rectangle 3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3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62" name="Rectangle 3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9" y="3617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2006" name="Group 380"/>
                <p:cNvGrpSpPr>
                  <a:grpSpLocks/>
                </p:cNvGrpSpPr>
                <p:nvPr/>
              </p:nvGrpSpPr>
              <p:grpSpPr bwMode="auto">
                <a:xfrm>
                  <a:off x="2060" y="3609"/>
                  <a:ext cx="520" cy="52"/>
                  <a:chOff x="2060" y="3609"/>
                  <a:chExt cx="520" cy="52"/>
                </a:xfrm>
              </p:grpSpPr>
              <p:grpSp>
                <p:nvGrpSpPr>
                  <p:cNvPr id="12007" name="Group 381"/>
                  <p:cNvGrpSpPr>
                    <a:grpSpLocks/>
                  </p:cNvGrpSpPr>
                  <p:nvPr/>
                </p:nvGrpSpPr>
                <p:grpSpPr bwMode="auto">
                  <a:xfrm>
                    <a:off x="2060" y="3609"/>
                    <a:ext cx="265" cy="52"/>
                    <a:chOff x="2060" y="3609"/>
                    <a:chExt cx="265" cy="52"/>
                  </a:xfrm>
                </p:grpSpPr>
                <p:grpSp>
                  <p:nvGrpSpPr>
                    <p:cNvPr id="12028" name="Group 38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60" y="3609"/>
                      <a:ext cx="72" cy="52"/>
                      <a:chOff x="2060" y="3609"/>
                      <a:chExt cx="72" cy="52"/>
                    </a:xfrm>
                  </p:grpSpPr>
                  <p:sp>
                    <p:nvSpPr>
                      <p:cNvPr id="12042" name="AutoShape 3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60" y="3609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43" name="Rectangle 3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69" y="363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44" name="Rectangle 38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87" y="363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45" name="Rectangle 3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04" y="3634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46" name="Freeform 38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01" y="3630"/>
                        <a:ext cx="13" cy="31"/>
                      </a:xfrm>
                      <a:custGeom>
                        <a:avLst/>
                        <a:gdLst>
                          <a:gd name="T0" fmla="*/ 12 w 13"/>
                          <a:gd name="T1" fmla="*/ 25 h 31"/>
                          <a:gd name="T2" fmla="*/ 12 w 13"/>
                          <a:gd name="T3" fmla="*/ 0 h 31"/>
                          <a:gd name="T4" fmla="*/ 0 w 13"/>
                          <a:gd name="T5" fmla="*/ 6 h 31"/>
                          <a:gd name="T6" fmla="*/ 0 w 13"/>
                          <a:gd name="T7" fmla="*/ 30 h 31"/>
                          <a:gd name="T8" fmla="*/ 12 w 13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3"/>
                          <a:gd name="T16" fmla="*/ 0 h 31"/>
                          <a:gd name="T17" fmla="*/ 13 w 13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3" h="31">
                            <a:moveTo>
                              <a:pt x="12" y="25"/>
                            </a:moveTo>
                            <a:lnTo>
                              <a:pt x="12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2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2029" name="AutoShape 3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21" y="360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30" name="Rectangle 3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30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31" name="Rectangle 3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47" y="363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32" name="Rectangle 3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65" y="3634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33" name="AutoShape 3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360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34" name="Rectangle 3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5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35" name="Rectangle 3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3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36" name="Rectangle 3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30" y="3634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37" name="Freeform 396"/>
                    <p:cNvSpPr>
                      <a:spLocks/>
                    </p:cNvSpPr>
                    <p:nvPr/>
                  </p:nvSpPr>
                  <p:spPr bwMode="auto">
                    <a:xfrm>
                      <a:off x="2227" y="3630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38" name="AutoShape 3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3" y="360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39" name="Rectangle 3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01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40" name="Rectangle 3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0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41" name="Rectangle 4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6" y="3633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2008" name="Group 401"/>
                  <p:cNvGrpSpPr>
                    <a:grpSpLocks/>
                  </p:cNvGrpSpPr>
                  <p:nvPr/>
                </p:nvGrpSpPr>
                <p:grpSpPr bwMode="auto">
                  <a:xfrm>
                    <a:off x="2315" y="3609"/>
                    <a:ext cx="265" cy="52"/>
                    <a:chOff x="2315" y="3609"/>
                    <a:chExt cx="265" cy="52"/>
                  </a:xfrm>
                </p:grpSpPr>
                <p:grpSp>
                  <p:nvGrpSpPr>
                    <p:cNvPr id="12009" name="Group 40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15" y="3609"/>
                      <a:ext cx="73" cy="52"/>
                      <a:chOff x="2315" y="3609"/>
                      <a:chExt cx="73" cy="52"/>
                    </a:xfrm>
                  </p:grpSpPr>
                  <p:sp>
                    <p:nvSpPr>
                      <p:cNvPr id="12023" name="AutoShape 40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15" y="3609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24" name="Rectangle 4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24" y="3634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25" name="Rectangle 40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42" y="3634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26" name="Rectangle 40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9" y="3634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27" name="Freeform 40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7" y="3630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2010" name="AutoShape 4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76" y="360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11" name="Rectangle 4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85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12" name="Rectangle 4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3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13" name="Rectangle 4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21" y="3634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14" name="AutoShape 4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1" y="360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15" name="Rectangle 4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50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16" name="Rectangle 4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68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17" name="Rectangle 4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5" y="3634"/>
                      <a:ext cx="6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18" name="Freeform 416"/>
                    <p:cNvSpPr>
                      <a:spLocks/>
                    </p:cNvSpPr>
                    <p:nvPr/>
                  </p:nvSpPr>
                  <p:spPr bwMode="auto">
                    <a:xfrm>
                      <a:off x="2482" y="3630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19" name="AutoShape 4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8" y="360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20" name="Rectangle 4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6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21" name="Rectangle 4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5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22" name="Rectangle 4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1" y="3633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</p:grpSp>
          <p:grpSp>
            <p:nvGrpSpPr>
              <p:cNvPr id="11384" name="Group 421"/>
              <p:cNvGrpSpPr>
                <a:grpSpLocks/>
              </p:cNvGrpSpPr>
              <p:nvPr/>
            </p:nvGrpSpPr>
            <p:grpSpPr bwMode="auto">
              <a:xfrm>
                <a:off x="2558" y="3506"/>
                <a:ext cx="585" cy="161"/>
                <a:chOff x="2558" y="3506"/>
                <a:chExt cx="585" cy="161"/>
              </a:xfrm>
            </p:grpSpPr>
            <p:grpSp>
              <p:nvGrpSpPr>
                <p:cNvPr id="11797" name="Group 422"/>
                <p:cNvGrpSpPr>
                  <a:grpSpLocks/>
                </p:cNvGrpSpPr>
                <p:nvPr/>
              </p:nvGrpSpPr>
              <p:grpSpPr bwMode="auto">
                <a:xfrm>
                  <a:off x="2623" y="3506"/>
                  <a:ext cx="520" cy="52"/>
                  <a:chOff x="2623" y="3506"/>
                  <a:chExt cx="520" cy="52"/>
                </a:xfrm>
              </p:grpSpPr>
              <p:grpSp>
                <p:nvGrpSpPr>
                  <p:cNvPr id="11962" name="Group 423"/>
                  <p:cNvGrpSpPr>
                    <a:grpSpLocks/>
                  </p:cNvGrpSpPr>
                  <p:nvPr/>
                </p:nvGrpSpPr>
                <p:grpSpPr bwMode="auto">
                  <a:xfrm>
                    <a:off x="2623" y="3506"/>
                    <a:ext cx="265" cy="52"/>
                    <a:chOff x="2623" y="3506"/>
                    <a:chExt cx="265" cy="52"/>
                  </a:xfrm>
                </p:grpSpPr>
                <p:grpSp>
                  <p:nvGrpSpPr>
                    <p:cNvPr id="11983" name="Group 42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23" y="3506"/>
                      <a:ext cx="72" cy="52"/>
                      <a:chOff x="2623" y="3506"/>
                      <a:chExt cx="72" cy="52"/>
                    </a:xfrm>
                  </p:grpSpPr>
                  <p:sp>
                    <p:nvSpPr>
                      <p:cNvPr id="11997" name="AutoShape 4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3" y="3506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98" name="Rectangle 4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32" y="3531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99" name="Rectangle 4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9" y="3531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00" name="Rectangle 4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67" y="3531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01" name="Freeform 42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64" y="3527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984" name="AutoShape 4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3" y="3506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85" name="Rectangle 4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3" y="353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86" name="Rectangle 4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0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87" name="Rectangle 4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8" y="3531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88" name="AutoShape 4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8" y="3506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89" name="Rectangle 4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7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90" name="Rectangle 4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5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91" name="Rectangle 4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93" y="3531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92" name="Freeform 438"/>
                    <p:cNvSpPr>
                      <a:spLocks/>
                    </p:cNvSpPr>
                    <p:nvPr/>
                  </p:nvSpPr>
                  <p:spPr bwMode="auto">
                    <a:xfrm>
                      <a:off x="2790" y="3527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93" name="AutoShape 4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5" y="3506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94" name="Rectangle 4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64" y="353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95" name="Rectangle 4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42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96" name="Rectangle 4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9" y="3529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963" name="Group 443"/>
                  <p:cNvGrpSpPr>
                    <a:grpSpLocks/>
                  </p:cNvGrpSpPr>
                  <p:nvPr/>
                </p:nvGrpSpPr>
                <p:grpSpPr bwMode="auto">
                  <a:xfrm>
                    <a:off x="2878" y="3506"/>
                    <a:ext cx="265" cy="52"/>
                    <a:chOff x="2878" y="3506"/>
                    <a:chExt cx="265" cy="52"/>
                  </a:xfrm>
                </p:grpSpPr>
                <p:grpSp>
                  <p:nvGrpSpPr>
                    <p:cNvPr id="11964" name="Group 4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78" y="3506"/>
                      <a:ext cx="72" cy="52"/>
                      <a:chOff x="2878" y="3506"/>
                      <a:chExt cx="72" cy="52"/>
                    </a:xfrm>
                  </p:grpSpPr>
                  <p:sp>
                    <p:nvSpPr>
                      <p:cNvPr id="11978" name="AutoShape 4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78" y="3506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79" name="Rectangle 4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7" y="3531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80" name="Rectangle 4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05" y="3531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81" name="Rectangle 4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2" y="3531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82" name="Freeform 44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19" y="3527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965" name="AutoShape 4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8" y="3506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66" name="Rectangle 4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8" y="353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67" name="Rectangle 4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65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68" name="Rectangle 4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3" y="3531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69" name="AutoShape 4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04" y="350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70" name="Rectangle 4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12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71" name="Rectangle 4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0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72" name="Rectangle 4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48" y="3531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73" name="Freeform 458"/>
                    <p:cNvSpPr>
                      <a:spLocks/>
                    </p:cNvSpPr>
                    <p:nvPr/>
                  </p:nvSpPr>
                  <p:spPr bwMode="auto">
                    <a:xfrm>
                      <a:off x="3045" y="3527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74" name="AutoShape 4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71" y="350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75" name="Rectangle 4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19" y="353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76" name="Rectangle 4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97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77" name="Rectangle 4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74" y="3529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1798" name="Group 463"/>
                <p:cNvGrpSpPr>
                  <a:grpSpLocks/>
                </p:cNvGrpSpPr>
                <p:nvPr/>
              </p:nvGrpSpPr>
              <p:grpSpPr bwMode="auto">
                <a:xfrm>
                  <a:off x="2596" y="3541"/>
                  <a:ext cx="521" cy="52"/>
                  <a:chOff x="2596" y="3541"/>
                  <a:chExt cx="521" cy="52"/>
                </a:xfrm>
              </p:grpSpPr>
              <p:grpSp>
                <p:nvGrpSpPr>
                  <p:cNvPr id="11922" name="Group 464"/>
                  <p:cNvGrpSpPr>
                    <a:grpSpLocks/>
                  </p:cNvGrpSpPr>
                  <p:nvPr/>
                </p:nvGrpSpPr>
                <p:grpSpPr bwMode="auto">
                  <a:xfrm>
                    <a:off x="2596" y="3541"/>
                    <a:ext cx="266" cy="52"/>
                    <a:chOff x="2596" y="3541"/>
                    <a:chExt cx="266" cy="52"/>
                  </a:xfrm>
                </p:grpSpPr>
                <p:grpSp>
                  <p:nvGrpSpPr>
                    <p:cNvPr id="11943" name="Group 46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96" y="3541"/>
                      <a:ext cx="73" cy="52"/>
                      <a:chOff x="2596" y="3541"/>
                      <a:chExt cx="73" cy="52"/>
                    </a:xfrm>
                  </p:grpSpPr>
                  <p:sp>
                    <p:nvSpPr>
                      <p:cNvPr id="11957" name="AutoShape 4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96" y="3541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58" name="Rectangle 4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06" y="3566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59" name="Rectangle 4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3" y="3566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60" name="Rectangle 4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1" y="3566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61" name="Freeform 47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38" y="3562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944" name="AutoShape 4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3541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45" name="Rectangle 4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6" y="35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46" name="Rectangle 4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4" y="35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47" name="Rectangle 4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2" y="356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48" name="AutoShape 4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2" y="3541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49" name="Rectangle 4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1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50" name="Rectangle 4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9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51" name="Rectangle 4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7" y="356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52" name="Freeform 479"/>
                    <p:cNvSpPr>
                      <a:spLocks/>
                    </p:cNvSpPr>
                    <p:nvPr/>
                  </p:nvSpPr>
                  <p:spPr bwMode="auto">
                    <a:xfrm>
                      <a:off x="2764" y="3562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53" name="AutoShape 4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89" y="3541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54" name="Rectangle 4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38" y="35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55" name="Rectangle 4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6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56" name="Rectangle 4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93" y="356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923" name="Group 484"/>
                  <p:cNvGrpSpPr>
                    <a:grpSpLocks/>
                  </p:cNvGrpSpPr>
                  <p:nvPr/>
                </p:nvGrpSpPr>
                <p:grpSpPr bwMode="auto">
                  <a:xfrm>
                    <a:off x="2852" y="3541"/>
                    <a:ext cx="265" cy="52"/>
                    <a:chOff x="2852" y="3541"/>
                    <a:chExt cx="265" cy="52"/>
                  </a:xfrm>
                </p:grpSpPr>
                <p:grpSp>
                  <p:nvGrpSpPr>
                    <p:cNvPr id="11924" name="Group 48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52" y="3541"/>
                      <a:ext cx="72" cy="52"/>
                      <a:chOff x="2852" y="3541"/>
                      <a:chExt cx="72" cy="52"/>
                    </a:xfrm>
                  </p:grpSpPr>
                  <p:sp>
                    <p:nvSpPr>
                      <p:cNvPr id="11938" name="AutoShape 4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2" y="3541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39" name="Rectangle 48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61" y="3566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40" name="Rectangle 48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78" y="3566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41" name="Rectangle 4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96" y="3566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42" name="Freeform 49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93" y="3562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925" name="AutoShape 4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2" y="3541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26" name="Rectangle 4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1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27" name="Rectangle 4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9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28" name="Rectangle 4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57" y="356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29" name="AutoShape 4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7" y="3541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30" name="Rectangle 4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6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31" name="Rectangle 4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04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32" name="Rectangle 4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2" y="356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33" name="Freeform 499"/>
                    <p:cNvSpPr>
                      <a:spLocks/>
                    </p:cNvSpPr>
                    <p:nvPr/>
                  </p:nvSpPr>
                  <p:spPr bwMode="auto">
                    <a:xfrm>
                      <a:off x="3019" y="3562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34" name="AutoShape 5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44" y="3541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35" name="Rectangle 5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93" y="35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36" name="Rectangle 5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71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37" name="Rectangle 5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48" y="356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1799" name="Group 504"/>
                <p:cNvGrpSpPr>
                  <a:grpSpLocks/>
                </p:cNvGrpSpPr>
                <p:nvPr/>
              </p:nvGrpSpPr>
              <p:grpSpPr bwMode="auto">
                <a:xfrm>
                  <a:off x="2584" y="3574"/>
                  <a:ext cx="521" cy="51"/>
                  <a:chOff x="2584" y="3574"/>
                  <a:chExt cx="521" cy="51"/>
                </a:xfrm>
              </p:grpSpPr>
              <p:grpSp>
                <p:nvGrpSpPr>
                  <p:cNvPr id="11882" name="Group 505"/>
                  <p:cNvGrpSpPr>
                    <a:grpSpLocks/>
                  </p:cNvGrpSpPr>
                  <p:nvPr/>
                </p:nvGrpSpPr>
                <p:grpSpPr bwMode="auto">
                  <a:xfrm>
                    <a:off x="2584" y="3574"/>
                    <a:ext cx="265" cy="51"/>
                    <a:chOff x="2584" y="3574"/>
                    <a:chExt cx="265" cy="51"/>
                  </a:xfrm>
                </p:grpSpPr>
                <p:grpSp>
                  <p:nvGrpSpPr>
                    <p:cNvPr id="11903" name="Group 50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84" y="3574"/>
                      <a:ext cx="73" cy="51"/>
                      <a:chOff x="2584" y="3574"/>
                      <a:chExt cx="73" cy="51"/>
                    </a:xfrm>
                  </p:grpSpPr>
                  <p:sp>
                    <p:nvSpPr>
                      <p:cNvPr id="11917" name="AutoShape 50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84" y="3574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18" name="Rectangle 50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94" y="3598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19" name="Rectangle 50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11" y="3598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20" name="Rectangle 5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8" y="3598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21" name="Freeform 51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26" y="3594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904" name="AutoShape 5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45" y="357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05" name="Rectangle 5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4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06" name="Rectangle 5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2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07" name="Rectangle 5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0" y="3598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08" name="AutoShape 5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0" y="357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09" name="Rectangle 5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9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10" name="Rectangle 5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7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11" name="Rectangle 5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4" y="3598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12" name="Freeform 520"/>
                    <p:cNvSpPr>
                      <a:spLocks/>
                    </p:cNvSpPr>
                    <p:nvPr/>
                  </p:nvSpPr>
                  <p:spPr bwMode="auto">
                    <a:xfrm>
                      <a:off x="2751" y="3594"/>
                      <a:ext cx="13" cy="31"/>
                    </a:xfrm>
                    <a:custGeom>
                      <a:avLst/>
                      <a:gdLst>
                        <a:gd name="T0" fmla="*/ 12 w 13"/>
                        <a:gd name="T1" fmla="*/ 25 h 31"/>
                        <a:gd name="T2" fmla="*/ 12 w 13"/>
                        <a:gd name="T3" fmla="*/ 0 h 31"/>
                        <a:gd name="T4" fmla="*/ 0 w 13"/>
                        <a:gd name="T5" fmla="*/ 6 h 31"/>
                        <a:gd name="T6" fmla="*/ 0 w 13"/>
                        <a:gd name="T7" fmla="*/ 30 h 31"/>
                        <a:gd name="T8" fmla="*/ 12 w 13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31"/>
                        <a:gd name="T17" fmla="*/ 13 w 13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31">
                          <a:moveTo>
                            <a:pt x="12" y="25"/>
                          </a:moveTo>
                          <a:lnTo>
                            <a:pt x="12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2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13" name="AutoShape 5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7" y="357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14" name="Rectangle 5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5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15" name="Rectangle 5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04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16" name="Rectangle 5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81" y="3597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883" name="Group 525"/>
                  <p:cNvGrpSpPr>
                    <a:grpSpLocks/>
                  </p:cNvGrpSpPr>
                  <p:nvPr/>
                </p:nvGrpSpPr>
                <p:grpSpPr bwMode="auto">
                  <a:xfrm>
                    <a:off x="2839" y="3574"/>
                    <a:ext cx="266" cy="51"/>
                    <a:chOff x="2839" y="3574"/>
                    <a:chExt cx="266" cy="51"/>
                  </a:xfrm>
                </p:grpSpPr>
                <p:grpSp>
                  <p:nvGrpSpPr>
                    <p:cNvPr id="11884" name="Group 5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39" y="3574"/>
                      <a:ext cx="73" cy="51"/>
                      <a:chOff x="2839" y="3574"/>
                      <a:chExt cx="73" cy="51"/>
                    </a:xfrm>
                  </p:grpSpPr>
                  <p:sp>
                    <p:nvSpPr>
                      <p:cNvPr id="11898" name="AutoShape 5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9" y="3574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99" name="Rectangle 5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9" y="3598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00" name="Rectangle 5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66" y="3598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01" name="Rectangle 5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4" y="3598"/>
                        <a:ext cx="5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02" name="Freeform 53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81" y="3594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885" name="AutoShape 5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00" y="357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86" name="Rectangle 5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09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87" name="Rectangle 5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7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88" name="Rectangle 5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5" y="3598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89" name="AutoShape 5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65" y="3574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90" name="Rectangle 5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4" y="3598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91" name="Rectangle 5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92" y="3598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92" name="Rectangle 5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09" y="3598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93" name="Freeform 540"/>
                    <p:cNvSpPr>
                      <a:spLocks/>
                    </p:cNvSpPr>
                    <p:nvPr/>
                  </p:nvSpPr>
                  <p:spPr bwMode="auto">
                    <a:xfrm>
                      <a:off x="3007" y="3594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94" name="AutoShape 5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2" y="3574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95" name="Rectangle 5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81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96" name="Rectangle 5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59" y="3598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97" name="Rectangle 5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6" y="3597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1800" name="Group 545"/>
                <p:cNvGrpSpPr>
                  <a:grpSpLocks/>
                </p:cNvGrpSpPr>
                <p:nvPr/>
              </p:nvGrpSpPr>
              <p:grpSpPr bwMode="auto">
                <a:xfrm>
                  <a:off x="2586" y="3600"/>
                  <a:ext cx="520" cy="51"/>
                  <a:chOff x="2586" y="3600"/>
                  <a:chExt cx="520" cy="51"/>
                </a:xfrm>
              </p:grpSpPr>
              <p:grpSp>
                <p:nvGrpSpPr>
                  <p:cNvPr id="11842" name="Group 546"/>
                  <p:cNvGrpSpPr>
                    <a:grpSpLocks/>
                  </p:cNvGrpSpPr>
                  <p:nvPr/>
                </p:nvGrpSpPr>
                <p:grpSpPr bwMode="auto">
                  <a:xfrm>
                    <a:off x="2586" y="3600"/>
                    <a:ext cx="265" cy="51"/>
                    <a:chOff x="2586" y="3600"/>
                    <a:chExt cx="265" cy="51"/>
                  </a:xfrm>
                </p:grpSpPr>
                <p:grpSp>
                  <p:nvGrpSpPr>
                    <p:cNvPr id="11863" name="Group 54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86" y="3600"/>
                      <a:ext cx="72" cy="51"/>
                      <a:chOff x="2586" y="3600"/>
                      <a:chExt cx="72" cy="51"/>
                    </a:xfrm>
                  </p:grpSpPr>
                  <p:sp>
                    <p:nvSpPr>
                      <p:cNvPr id="11877" name="AutoShape 5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86" y="3600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78" name="Rectangle 5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95" y="362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79" name="Rectangle 55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13" y="362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80" name="Rectangle 5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30" y="3624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81" name="Freeform 55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27" y="3620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864" name="AutoShape 5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47" y="36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65" name="Rectangle 5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6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66" name="Rectangle 5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3" y="362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67" name="Rectangle 5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1" y="3624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68" name="AutoShape 5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2" y="36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69" name="Rectangle 5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1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70" name="Rectangle 5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9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71" name="Rectangle 5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6" y="3624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72" name="Freeform 561"/>
                    <p:cNvSpPr>
                      <a:spLocks/>
                    </p:cNvSpPr>
                    <p:nvPr/>
                  </p:nvSpPr>
                  <p:spPr bwMode="auto">
                    <a:xfrm>
                      <a:off x="2753" y="3620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73" name="AutoShape 5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9" y="36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74" name="Rectangle 5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7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75" name="Rectangle 5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06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76" name="Rectangle 5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82" y="3623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843" name="Group 566"/>
                  <p:cNvGrpSpPr>
                    <a:grpSpLocks/>
                  </p:cNvGrpSpPr>
                  <p:nvPr/>
                </p:nvGrpSpPr>
                <p:grpSpPr bwMode="auto">
                  <a:xfrm>
                    <a:off x="2841" y="3600"/>
                    <a:ext cx="265" cy="51"/>
                    <a:chOff x="2841" y="3600"/>
                    <a:chExt cx="265" cy="51"/>
                  </a:xfrm>
                </p:grpSpPr>
                <p:grpSp>
                  <p:nvGrpSpPr>
                    <p:cNvPr id="11844" name="Group 5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41" y="3600"/>
                      <a:ext cx="72" cy="51"/>
                      <a:chOff x="2841" y="3600"/>
                      <a:chExt cx="72" cy="51"/>
                    </a:xfrm>
                  </p:grpSpPr>
                  <p:sp>
                    <p:nvSpPr>
                      <p:cNvPr id="11858" name="AutoShape 5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1" y="3600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59" name="Rectangle 5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0" y="362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60" name="Rectangle 57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68" y="3624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61" name="Rectangle 57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5" y="3624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62" name="Freeform 57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83" y="3620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845" name="AutoShape 5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02" y="36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46" name="Rectangle 5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1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47" name="Rectangle 5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8" y="362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48" name="Rectangle 5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7" y="3624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49" name="AutoShape 5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67" y="36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50" name="Rectangle 5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6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51" name="Rectangle 5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94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52" name="Rectangle 5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11" y="3624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53" name="Freeform 581"/>
                    <p:cNvSpPr>
                      <a:spLocks/>
                    </p:cNvSpPr>
                    <p:nvPr/>
                  </p:nvSpPr>
                  <p:spPr bwMode="auto">
                    <a:xfrm>
                      <a:off x="3008" y="3620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54" name="AutoShape 5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4" y="36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55" name="Rectangle 5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82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56" name="Rectangle 5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61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57" name="Rectangle 5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7" y="3623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1801" name="Group 586"/>
                <p:cNvGrpSpPr>
                  <a:grpSpLocks/>
                </p:cNvGrpSpPr>
                <p:nvPr/>
              </p:nvGrpSpPr>
              <p:grpSpPr bwMode="auto">
                <a:xfrm>
                  <a:off x="2558" y="3615"/>
                  <a:ext cx="520" cy="52"/>
                  <a:chOff x="2558" y="3615"/>
                  <a:chExt cx="520" cy="52"/>
                </a:xfrm>
              </p:grpSpPr>
              <p:grpSp>
                <p:nvGrpSpPr>
                  <p:cNvPr id="11802" name="Group 587"/>
                  <p:cNvGrpSpPr>
                    <a:grpSpLocks/>
                  </p:cNvGrpSpPr>
                  <p:nvPr/>
                </p:nvGrpSpPr>
                <p:grpSpPr bwMode="auto">
                  <a:xfrm>
                    <a:off x="2558" y="3615"/>
                    <a:ext cx="265" cy="52"/>
                    <a:chOff x="2558" y="3615"/>
                    <a:chExt cx="265" cy="52"/>
                  </a:xfrm>
                </p:grpSpPr>
                <p:grpSp>
                  <p:nvGrpSpPr>
                    <p:cNvPr id="11823" name="Group 58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58" y="3615"/>
                      <a:ext cx="72" cy="52"/>
                      <a:chOff x="2558" y="3615"/>
                      <a:chExt cx="72" cy="52"/>
                    </a:xfrm>
                  </p:grpSpPr>
                  <p:sp>
                    <p:nvSpPr>
                      <p:cNvPr id="11837" name="AutoShape 5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58" y="3615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38" name="Rectangle 5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67" y="3640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39" name="Rectangle 5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85" y="3640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40" name="Rectangle 5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02" y="3640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41" name="Freeform 59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99" y="3636"/>
                        <a:ext cx="13" cy="31"/>
                      </a:xfrm>
                      <a:custGeom>
                        <a:avLst/>
                        <a:gdLst>
                          <a:gd name="T0" fmla="*/ 12 w 13"/>
                          <a:gd name="T1" fmla="*/ 25 h 31"/>
                          <a:gd name="T2" fmla="*/ 12 w 13"/>
                          <a:gd name="T3" fmla="*/ 0 h 31"/>
                          <a:gd name="T4" fmla="*/ 0 w 13"/>
                          <a:gd name="T5" fmla="*/ 6 h 31"/>
                          <a:gd name="T6" fmla="*/ 0 w 13"/>
                          <a:gd name="T7" fmla="*/ 30 h 31"/>
                          <a:gd name="T8" fmla="*/ 12 w 13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3"/>
                          <a:gd name="T16" fmla="*/ 0 h 31"/>
                          <a:gd name="T17" fmla="*/ 13 w 13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3" h="31">
                            <a:moveTo>
                              <a:pt x="12" y="25"/>
                            </a:moveTo>
                            <a:lnTo>
                              <a:pt x="12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2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824" name="AutoShape 5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19" y="3615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25" name="Rectangle 5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8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26" name="Rectangle 5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45" y="364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27" name="Rectangle 5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3" y="3640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28" name="AutoShape 5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4" y="3615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29" name="Rectangle 5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3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30" name="Rectangle 6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1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31" name="Rectangle 6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8" y="3640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32" name="Freeform 602"/>
                    <p:cNvSpPr>
                      <a:spLocks/>
                    </p:cNvSpPr>
                    <p:nvPr/>
                  </p:nvSpPr>
                  <p:spPr bwMode="auto">
                    <a:xfrm>
                      <a:off x="2725" y="3636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33" name="AutoShape 6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1" y="3615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34" name="Rectangle 6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99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35" name="Rectangle 6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8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36" name="Rectangle 6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4" y="363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803" name="Group 607"/>
                  <p:cNvGrpSpPr>
                    <a:grpSpLocks/>
                  </p:cNvGrpSpPr>
                  <p:nvPr/>
                </p:nvGrpSpPr>
                <p:grpSpPr bwMode="auto">
                  <a:xfrm>
                    <a:off x="2813" y="3615"/>
                    <a:ext cx="265" cy="52"/>
                    <a:chOff x="2813" y="3615"/>
                    <a:chExt cx="265" cy="52"/>
                  </a:xfrm>
                </p:grpSpPr>
                <p:grpSp>
                  <p:nvGrpSpPr>
                    <p:cNvPr id="11804" name="Group 60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13" y="3615"/>
                      <a:ext cx="73" cy="52"/>
                      <a:chOff x="2813" y="3615"/>
                      <a:chExt cx="73" cy="52"/>
                    </a:xfrm>
                  </p:grpSpPr>
                  <p:sp>
                    <p:nvSpPr>
                      <p:cNvPr id="11818" name="AutoShape 60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3" y="3615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19" name="Rectangle 6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2" y="3640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20" name="Rectangle 6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0" y="3640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21" name="Rectangle 6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7" y="3640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22" name="Freeform 61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55" y="3636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805" name="AutoShape 6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74" y="3615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06" name="Rectangle 6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3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07" name="Rectangle 6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01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08" name="Rectangle 6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9" y="3640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09" name="AutoShape 6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9" y="3615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10" name="Rectangle 6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8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11" name="Rectangle 6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66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12" name="Rectangle 6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3" y="3640"/>
                      <a:ext cx="6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13" name="Freeform 622"/>
                    <p:cNvSpPr>
                      <a:spLocks/>
                    </p:cNvSpPr>
                    <p:nvPr/>
                  </p:nvSpPr>
                  <p:spPr bwMode="auto">
                    <a:xfrm>
                      <a:off x="2980" y="3636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14" name="AutoShape 6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06" y="3615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15" name="Rectangle 6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54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16" name="Rectangle 6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3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17" name="Rectangle 6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09" y="363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</p:grpSp>
          <p:grpSp>
            <p:nvGrpSpPr>
              <p:cNvPr id="11385" name="Group 627"/>
              <p:cNvGrpSpPr>
                <a:grpSpLocks/>
              </p:cNvGrpSpPr>
              <p:nvPr/>
            </p:nvGrpSpPr>
            <p:grpSpPr bwMode="auto">
              <a:xfrm>
                <a:off x="2507" y="3629"/>
                <a:ext cx="585" cy="161"/>
                <a:chOff x="2507" y="3629"/>
                <a:chExt cx="585" cy="161"/>
              </a:xfrm>
            </p:grpSpPr>
            <p:grpSp>
              <p:nvGrpSpPr>
                <p:cNvPr id="11592" name="Group 628"/>
                <p:cNvGrpSpPr>
                  <a:grpSpLocks/>
                </p:cNvGrpSpPr>
                <p:nvPr/>
              </p:nvGrpSpPr>
              <p:grpSpPr bwMode="auto">
                <a:xfrm>
                  <a:off x="2572" y="3629"/>
                  <a:ext cx="520" cy="52"/>
                  <a:chOff x="2572" y="3629"/>
                  <a:chExt cx="520" cy="52"/>
                </a:xfrm>
              </p:grpSpPr>
              <p:grpSp>
                <p:nvGrpSpPr>
                  <p:cNvPr id="11757" name="Group 629"/>
                  <p:cNvGrpSpPr>
                    <a:grpSpLocks/>
                  </p:cNvGrpSpPr>
                  <p:nvPr/>
                </p:nvGrpSpPr>
                <p:grpSpPr bwMode="auto">
                  <a:xfrm>
                    <a:off x="2572" y="3629"/>
                    <a:ext cx="265" cy="52"/>
                    <a:chOff x="2572" y="3629"/>
                    <a:chExt cx="265" cy="52"/>
                  </a:xfrm>
                </p:grpSpPr>
                <p:grpSp>
                  <p:nvGrpSpPr>
                    <p:cNvPr id="11778" name="Group 63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72" y="3629"/>
                      <a:ext cx="72" cy="52"/>
                      <a:chOff x="2572" y="3629"/>
                      <a:chExt cx="72" cy="52"/>
                    </a:xfrm>
                  </p:grpSpPr>
                  <p:sp>
                    <p:nvSpPr>
                      <p:cNvPr id="11792" name="AutoShape 6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72" y="3629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93" name="Rectangle 6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81" y="365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94" name="Rectangle 6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98" y="3654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95" name="Rectangle 6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16" y="3654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96" name="Freeform 63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13" y="3650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779" name="AutoShape 6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32" y="3629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80" name="Rectangle 6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42" y="365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81" name="Rectangle 6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9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82" name="Rectangle 6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7" y="3654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83" name="AutoShape 6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7" y="3629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84" name="Rectangle 6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6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85" name="Rectangle 6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4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86" name="Rectangle 6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2" y="3654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87" name="Freeform 644"/>
                    <p:cNvSpPr>
                      <a:spLocks/>
                    </p:cNvSpPr>
                    <p:nvPr/>
                  </p:nvSpPr>
                  <p:spPr bwMode="auto">
                    <a:xfrm>
                      <a:off x="2739" y="3650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88" name="AutoShape 6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4" y="3629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89" name="Rectangle 6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3" y="365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90" name="Rectangle 6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91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91" name="Rectangle 6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8" y="3652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758" name="Group 649"/>
                  <p:cNvGrpSpPr>
                    <a:grpSpLocks/>
                  </p:cNvGrpSpPr>
                  <p:nvPr/>
                </p:nvGrpSpPr>
                <p:grpSpPr bwMode="auto">
                  <a:xfrm>
                    <a:off x="2827" y="3629"/>
                    <a:ext cx="265" cy="52"/>
                    <a:chOff x="2827" y="3629"/>
                    <a:chExt cx="265" cy="52"/>
                  </a:xfrm>
                </p:grpSpPr>
                <p:grpSp>
                  <p:nvGrpSpPr>
                    <p:cNvPr id="11759" name="Group 65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27" y="3629"/>
                      <a:ext cx="72" cy="52"/>
                      <a:chOff x="2827" y="3629"/>
                      <a:chExt cx="72" cy="52"/>
                    </a:xfrm>
                  </p:grpSpPr>
                  <p:sp>
                    <p:nvSpPr>
                      <p:cNvPr id="11773" name="AutoShape 6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7" y="3629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74" name="Rectangle 6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6" y="365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75" name="Rectangle 6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4" y="365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76" name="Rectangle 6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71" y="3654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77" name="Freeform 65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68" y="3650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760" name="AutoShape 6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7" y="3629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61" name="Rectangle 6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97" y="365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62" name="Rectangle 6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4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63" name="Rectangle 6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2" y="3654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64" name="AutoShape 6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53" y="362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65" name="Rectangle 6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61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66" name="Rectangle 6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9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67" name="Rectangle 6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97" y="3654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68" name="Freeform 664"/>
                    <p:cNvSpPr>
                      <a:spLocks/>
                    </p:cNvSpPr>
                    <p:nvPr/>
                  </p:nvSpPr>
                  <p:spPr bwMode="auto">
                    <a:xfrm>
                      <a:off x="2994" y="3650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69" name="AutoShape 6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0" y="362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70" name="Rectangle 6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68" y="365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71" name="Rectangle 6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46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72" name="Rectangle 6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3" y="3652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1593" name="Group 669"/>
                <p:cNvGrpSpPr>
                  <a:grpSpLocks/>
                </p:cNvGrpSpPr>
                <p:nvPr/>
              </p:nvGrpSpPr>
              <p:grpSpPr bwMode="auto">
                <a:xfrm>
                  <a:off x="2545" y="3664"/>
                  <a:ext cx="521" cy="52"/>
                  <a:chOff x="2545" y="3664"/>
                  <a:chExt cx="521" cy="52"/>
                </a:xfrm>
              </p:grpSpPr>
              <p:grpSp>
                <p:nvGrpSpPr>
                  <p:cNvPr id="11717" name="Group 670"/>
                  <p:cNvGrpSpPr>
                    <a:grpSpLocks/>
                  </p:cNvGrpSpPr>
                  <p:nvPr/>
                </p:nvGrpSpPr>
                <p:grpSpPr bwMode="auto">
                  <a:xfrm>
                    <a:off x="2545" y="3664"/>
                    <a:ext cx="266" cy="52"/>
                    <a:chOff x="2545" y="3664"/>
                    <a:chExt cx="266" cy="52"/>
                  </a:xfrm>
                </p:grpSpPr>
                <p:grpSp>
                  <p:nvGrpSpPr>
                    <p:cNvPr id="11738" name="Group 67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45" y="3664"/>
                      <a:ext cx="73" cy="52"/>
                      <a:chOff x="2545" y="3664"/>
                      <a:chExt cx="73" cy="52"/>
                    </a:xfrm>
                  </p:grpSpPr>
                  <p:sp>
                    <p:nvSpPr>
                      <p:cNvPr id="11752" name="AutoShape 67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45" y="3664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53" name="Rectangle 67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55" y="3689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54" name="Rectangle 6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72" y="3689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55" name="Rectangle 6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90" y="3689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56" name="Freeform 67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87" y="3685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739" name="AutoShape 6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6" y="366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40" name="Rectangle 6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15" y="3689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41" name="Rectangle 6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33" y="3689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42" name="Rectangle 6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1" y="368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43" name="AutoShape 6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1" y="3664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44" name="Rectangle 6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0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45" name="Rectangle 6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8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46" name="Rectangle 6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6" y="368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47" name="Freeform 685"/>
                    <p:cNvSpPr>
                      <a:spLocks/>
                    </p:cNvSpPr>
                    <p:nvPr/>
                  </p:nvSpPr>
                  <p:spPr bwMode="auto">
                    <a:xfrm>
                      <a:off x="2713" y="3685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48" name="AutoShape 6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8" y="3664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49" name="Rectangle 6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87" y="3689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50" name="Rectangle 6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5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51" name="Rectangle 6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2" y="3688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718" name="Group 690"/>
                  <p:cNvGrpSpPr>
                    <a:grpSpLocks/>
                  </p:cNvGrpSpPr>
                  <p:nvPr/>
                </p:nvGrpSpPr>
                <p:grpSpPr bwMode="auto">
                  <a:xfrm>
                    <a:off x="2801" y="3664"/>
                    <a:ext cx="265" cy="52"/>
                    <a:chOff x="2801" y="3664"/>
                    <a:chExt cx="265" cy="52"/>
                  </a:xfrm>
                </p:grpSpPr>
                <p:grpSp>
                  <p:nvGrpSpPr>
                    <p:cNvPr id="11719" name="Group 69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01" y="3664"/>
                      <a:ext cx="72" cy="52"/>
                      <a:chOff x="2801" y="3664"/>
                      <a:chExt cx="72" cy="52"/>
                    </a:xfrm>
                  </p:grpSpPr>
                  <p:sp>
                    <p:nvSpPr>
                      <p:cNvPr id="11733" name="AutoShape 6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1" y="3664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34" name="Rectangle 6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0" y="3689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35" name="Rectangle 6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7" y="3689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36" name="Rectangle 69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5" y="3689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37" name="Freeform 69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42" y="3685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720" name="AutoShape 6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61" y="3664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21" name="Rectangle 6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70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22" name="Rectangle 6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8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23" name="Rectangle 7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06" y="368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24" name="AutoShape 7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6" y="3664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25" name="Rectangle 7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5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26" name="Rectangle 7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53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27" name="Rectangle 7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368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28" name="Freeform 705"/>
                    <p:cNvSpPr>
                      <a:spLocks/>
                    </p:cNvSpPr>
                    <p:nvPr/>
                  </p:nvSpPr>
                  <p:spPr bwMode="auto">
                    <a:xfrm>
                      <a:off x="2968" y="3685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29" name="AutoShape 7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93" y="3664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30" name="Rectangle 7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42" y="3689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31" name="Rectangle 7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0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32" name="Rectangle 7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97" y="3688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1594" name="Group 710"/>
                <p:cNvGrpSpPr>
                  <a:grpSpLocks/>
                </p:cNvGrpSpPr>
                <p:nvPr/>
              </p:nvGrpSpPr>
              <p:grpSpPr bwMode="auto">
                <a:xfrm>
                  <a:off x="2533" y="3697"/>
                  <a:ext cx="521" cy="51"/>
                  <a:chOff x="2533" y="3697"/>
                  <a:chExt cx="521" cy="51"/>
                </a:xfrm>
              </p:grpSpPr>
              <p:grpSp>
                <p:nvGrpSpPr>
                  <p:cNvPr id="11677" name="Group 711"/>
                  <p:cNvGrpSpPr>
                    <a:grpSpLocks/>
                  </p:cNvGrpSpPr>
                  <p:nvPr/>
                </p:nvGrpSpPr>
                <p:grpSpPr bwMode="auto">
                  <a:xfrm>
                    <a:off x="2533" y="3697"/>
                    <a:ext cx="265" cy="51"/>
                    <a:chOff x="2533" y="3697"/>
                    <a:chExt cx="265" cy="51"/>
                  </a:xfrm>
                </p:grpSpPr>
                <p:grpSp>
                  <p:nvGrpSpPr>
                    <p:cNvPr id="11698" name="Group 7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33" y="3697"/>
                      <a:ext cx="73" cy="51"/>
                      <a:chOff x="2533" y="3697"/>
                      <a:chExt cx="73" cy="51"/>
                    </a:xfrm>
                  </p:grpSpPr>
                  <p:sp>
                    <p:nvSpPr>
                      <p:cNvPr id="11712" name="AutoShape 7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33" y="3697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13" name="Rectangle 7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43" y="3721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14" name="Rectangle 71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60" y="3721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15" name="Rectangle 7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77" y="3721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16" name="Freeform 71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75" y="3717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699" name="AutoShape 7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4" y="3697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00" name="Rectangle 7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3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01" name="Rectangle 7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1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02" name="Rectangle 7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39" y="3721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03" name="AutoShape 7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9" y="3697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04" name="Rectangle 7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8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05" name="Rectangle 7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6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06" name="Rectangle 7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3" y="3721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07" name="Freeform 726"/>
                    <p:cNvSpPr>
                      <a:spLocks/>
                    </p:cNvSpPr>
                    <p:nvPr/>
                  </p:nvSpPr>
                  <p:spPr bwMode="auto">
                    <a:xfrm>
                      <a:off x="2700" y="3717"/>
                      <a:ext cx="13" cy="31"/>
                    </a:xfrm>
                    <a:custGeom>
                      <a:avLst/>
                      <a:gdLst>
                        <a:gd name="T0" fmla="*/ 12 w 13"/>
                        <a:gd name="T1" fmla="*/ 25 h 31"/>
                        <a:gd name="T2" fmla="*/ 12 w 13"/>
                        <a:gd name="T3" fmla="*/ 0 h 31"/>
                        <a:gd name="T4" fmla="*/ 0 w 13"/>
                        <a:gd name="T5" fmla="*/ 6 h 31"/>
                        <a:gd name="T6" fmla="*/ 0 w 13"/>
                        <a:gd name="T7" fmla="*/ 30 h 31"/>
                        <a:gd name="T8" fmla="*/ 12 w 13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31"/>
                        <a:gd name="T17" fmla="*/ 13 w 13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31">
                          <a:moveTo>
                            <a:pt x="12" y="25"/>
                          </a:moveTo>
                          <a:lnTo>
                            <a:pt x="12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2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08" name="AutoShape 7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6" y="3697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09" name="Rectangle 7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4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10" name="Rectangle 7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3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11" name="Rectangle 7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0" y="3720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678" name="Group 731"/>
                  <p:cNvGrpSpPr>
                    <a:grpSpLocks/>
                  </p:cNvGrpSpPr>
                  <p:nvPr/>
                </p:nvGrpSpPr>
                <p:grpSpPr bwMode="auto">
                  <a:xfrm>
                    <a:off x="2788" y="3697"/>
                    <a:ext cx="266" cy="51"/>
                    <a:chOff x="2788" y="3697"/>
                    <a:chExt cx="266" cy="51"/>
                  </a:xfrm>
                </p:grpSpPr>
                <p:grpSp>
                  <p:nvGrpSpPr>
                    <p:cNvPr id="11679" name="Group 73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88" y="3697"/>
                      <a:ext cx="73" cy="51"/>
                      <a:chOff x="2788" y="3697"/>
                      <a:chExt cx="73" cy="51"/>
                    </a:xfrm>
                  </p:grpSpPr>
                  <p:sp>
                    <p:nvSpPr>
                      <p:cNvPr id="11693" name="AutoShape 7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8" y="3697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94" name="Rectangle 7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8" y="3721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95" name="Rectangle 7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5" y="3721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96" name="Rectangle 73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3" y="3721"/>
                        <a:ext cx="5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97" name="Freeform 73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30" y="3717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680" name="AutoShape 7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49" y="3697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81" name="Rectangle 7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58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82" name="Rectangle 7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76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83" name="Rectangle 7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94" y="3721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84" name="AutoShape 7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4" y="3697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85" name="Rectangle 7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3" y="372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86" name="Rectangle 7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1" y="372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87" name="Rectangle 7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58" y="3721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88" name="Freeform 746"/>
                    <p:cNvSpPr>
                      <a:spLocks/>
                    </p:cNvSpPr>
                    <p:nvPr/>
                  </p:nvSpPr>
                  <p:spPr bwMode="auto">
                    <a:xfrm>
                      <a:off x="2956" y="3717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89" name="AutoShape 7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1" y="3697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90" name="Rectangle 7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0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91" name="Rectangle 7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08" y="372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92" name="Rectangle 7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5" y="3720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1595" name="Group 751"/>
                <p:cNvGrpSpPr>
                  <a:grpSpLocks/>
                </p:cNvGrpSpPr>
                <p:nvPr/>
              </p:nvGrpSpPr>
              <p:grpSpPr bwMode="auto">
                <a:xfrm>
                  <a:off x="2535" y="3723"/>
                  <a:ext cx="520" cy="51"/>
                  <a:chOff x="2535" y="3723"/>
                  <a:chExt cx="520" cy="51"/>
                </a:xfrm>
              </p:grpSpPr>
              <p:grpSp>
                <p:nvGrpSpPr>
                  <p:cNvPr id="11637" name="Group 752"/>
                  <p:cNvGrpSpPr>
                    <a:grpSpLocks/>
                  </p:cNvGrpSpPr>
                  <p:nvPr/>
                </p:nvGrpSpPr>
                <p:grpSpPr bwMode="auto">
                  <a:xfrm>
                    <a:off x="2535" y="3723"/>
                    <a:ext cx="265" cy="51"/>
                    <a:chOff x="2535" y="3723"/>
                    <a:chExt cx="265" cy="51"/>
                  </a:xfrm>
                </p:grpSpPr>
                <p:grpSp>
                  <p:nvGrpSpPr>
                    <p:cNvPr id="11658" name="Group 75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35" y="3723"/>
                      <a:ext cx="72" cy="51"/>
                      <a:chOff x="2535" y="3723"/>
                      <a:chExt cx="72" cy="51"/>
                    </a:xfrm>
                  </p:grpSpPr>
                  <p:sp>
                    <p:nvSpPr>
                      <p:cNvPr id="11672" name="AutoShape 7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35" y="3723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73" name="Rectangle 75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44" y="3747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74" name="Rectangle 7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62" y="3747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75" name="Rectangle 7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79" y="3747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76" name="Freeform 75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76" y="3743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659" name="AutoShape 7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6" y="3723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60" name="Rectangle 7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5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61" name="Rectangle 7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2" y="374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62" name="Rectangle 7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40" y="3747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63" name="AutoShape 7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1" y="3723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64" name="Rectangle 7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0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65" name="Rectangle 7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8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66" name="Rectangle 7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5" y="3747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67" name="Freeform 767"/>
                    <p:cNvSpPr>
                      <a:spLocks/>
                    </p:cNvSpPr>
                    <p:nvPr/>
                  </p:nvSpPr>
                  <p:spPr bwMode="auto">
                    <a:xfrm>
                      <a:off x="2702" y="3743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68" name="AutoShape 7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8" y="3723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69" name="Rectangle 7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6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70" name="Rectangle 7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71" name="Rectangle 7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1" y="374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638" name="Group 772"/>
                  <p:cNvGrpSpPr>
                    <a:grpSpLocks/>
                  </p:cNvGrpSpPr>
                  <p:nvPr/>
                </p:nvGrpSpPr>
                <p:grpSpPr bwMode="auto">
                  <a:xfrm>
                    <a:off x="2790" y="3723"/>
                    <a:ext cx="265" cy="51"/>
                    <a:chOff x="2790" y="3723"/>
                    <a:chExt cx="265" cy="51"/>
                  </a:xfrm>
                </p:grpSpPr>
                <p:grpSp>
                  <p:nvGrpSpPr>
                    <p:cNvPr id="11639" name="Group 77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90" y="3723"/>
                      <a:ext cx="72" cy="51"/>
                      <a:chOff x="2790" y="3723"/>
                      <a:chExt cx="72" cy="51"/>
                    </a:xfrm>
                  </p:grpSpPr>
                  <p:sp>
                    <p:nvSpPr>
                      <p:cNvPr id="11653" name="AutoShape 7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0" y="3723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54" name="Rectangle 7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9" y="3747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55" name="Rectangle 7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7" y="3747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56" name="Rectangle 7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4" y="3747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57" name="Freeform 77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32" y="3743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640" name="AutoShape 7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51" y="3723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41" name="Rectangle 7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60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42" name="Rectangle 7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77" y="374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43" name="Rectangle 7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96" y="3747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44" name="AutoShape 7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6" y="3723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45" name="Rectangle 7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5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46" name="Rectangle 7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3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47" name="Rectangle 7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60" y="3747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48" name="Freeform 787"/>
                    <p:cNvSpPr>
                      <a:spLocks/>
                    </p:cNvSpPr>
                    <p:nvPr/>
                  </p:nvSpPr>
                  <p:spPr bwMode="auto">
                    <a:xfrm>
                      <a:off x="2957" y="3743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49" name="AutoShape 7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3" y="3723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50" name="Rectangle 7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1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51" name="Rectangle 7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10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52" name="Rectangle 7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6" y="374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1596" name="Group 792"/>
                <p:cNvGrpSpPr>
                  <a:grpSpLocks/>
                </p:cNvGrpSpPr>
                <p:nvPr/>
              </p:nvGrpSpPr>
              <p:grpSpPr bwMode="auto">
                <a:xfrm>
                  <a:off x="2507" y="3738"/>
                  <a:ext cx="520" cy="52"/>
                  <a:chOff x="2507" y="3738"/>
                  <a:chExt cx="520" cy="52"/>
                </a:xfrm>
              </p:grpSpPr>
              <p:grpSp>
                <p:nvGrpSpPr>
                  <p:cNvPr id="11597" name="Group 793"/>
                  <p:cNvGrpSpPr>
                    <a:grpSpLocks/>
                  </p:cNvGrpSpPr>
                  <p:nvPr/>
                </p:nvGrpSpPr>
                <p:grpSpPr bwMode="auto">
                  <a:xfrm>
                    <a:off x="2507" y="3738"/>
                    <a:ext cx="265" cy="52"/>
                    <a:chOff x="2507" y="3738"/>
                    <a:chExt cx="265" cy="52"/>
                  </a:xfrm>
                </p:grpSpPr>
                <p:grpSp>
                  <p:nvGrpSpPr>
                    <p:cNvPr id="11618" name="Group 79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07" y="3738"/>
                      <a:ext cx="72" cy="52"/>
                      <a:chOff x="2507" y="3738"/>
                      <a:chExt cx="72" cy="52"/>
                    </a:xfrm>
                  </p:grpSpPr>
                  <p:sp>
                    <p:nvSpPr>
                      <p:cNvPr id="11632" name="AutoShape 79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07" y="3738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33" name="Rectangle 79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16" y="3763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34" name="Rectangle 79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34" y="3763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35" name="Rectangle 79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51" y="3763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36" name="Freeform 79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48" y="3759"/>
                        <a:ext cx="13" cy="31"/>
                      </a:xfrm>
                      <a:custGeom>
                        <a:avLst/>
                        <a:gdLst>
                          <a:gd name="T0" fmla="*/ 12 w 13"/>
                          <a:gd name="T1" fmla="*/ 25 h 31"/>
                          <a:gd name="T2" fmla="*/ 12 w 13"/>
                          <a:gd name="T3" fmla="*/ 0 h 31"/>
                          <a:gd name="T4" fmla="*/ 0 w 13"/>
                          <a:gd name="T5" fmla="*/ 6 h 31"/>
                          <a:gd name="T6" fmla="*/ 0 w 13"/>
                          <a:gd name="T7" fmla="*/ 30 h 31"/>
                          <a:gd name="T8" fmla="*/ 12 w 13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3"/>
                          <a:gd name="T16" fmla="*/ 0 h 31"/>
                          <a:gd name="T17" fmla="*/ 13 w 13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3" h="31">
                            <a:moveTo>
                              <a:pt x="12" y="25"/>
                            </a:moveTo>
                            <a:lnTo>
                              <a:pt x="12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2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619" name="AutoShape 8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8" y="373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20" name="Rectangle 8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7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21" name="Rectangle 8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4" y="3763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22" name="Rectangle 8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12" y="3763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23" name="AutoShape 8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33" y="373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24" name="Rectangle 8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42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25" name="Rectangle 8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0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26" name="Rectangle 8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7" y="3763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27" name="Freeform 808"/>
                    <p:cNvSpPr>
                      <a:spLocks/>
                    </p:cNvSpPr>
                    <p:nvPr/>
                  </p:nvSpPr>
                  <p:spPr bwMode="auto">
                    <a:xfrm>
                      <a:off x="2674" y="3759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28" name="AutoShape 8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0" y="373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29" name="Rectangle 8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8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30" name="Rectangle 8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7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31" name="Rectangle 8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3" y="3762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598" name="Group 813"/>
                  <p:cNvGrpSpPr>
                    <a:grpSpLocks/>
                  </p:cNvGrpSpPr>
                  <p:nvPr/>
                </p:nvGrpSpPr>
                <p:grpSpPr bwMode="auto">
                  <a:xfrm>
                    <a:off x="2762" y="3738"/>
                    <a:ext cx="265" cy="52"/>
                    <a:chOff x="2762" y="3738"/>
                    <a:chExt cx="265" cy="52"/>
                  </a:xfrm>
                </p:grpSpPr>
                <p:grpSp>
                  <p:nvGrpSpPr>
                    <p:cNvPr id="11599" name="Group 81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62" y="3738"/>
                      <a:ext cx="73" cy="52"/>
                      <a:chOff x="2762" y="3738"/>
                      <a:chExt cx="73" cy="52"/>
                    </a:xfrm>
                  </p:grpSpPr>
                  <p:sp>
                    <p:nvSpPr>
                      <p:cNvPr id="11613" name="AutoShape 81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2" y="3738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14" name="Rectangle 8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1" y="3763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15" name="Rectangle 81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9" y="3763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16" name="Rectangle 8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6" y="3763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17" name="Freeform 81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04" y="3759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600" name="AutoShape 8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3" y="373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01" name="Rectangle 8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32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02" name="Rectangle 8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50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03" name="Rectangle 8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68" y="3763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04" name="AutoShape 8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8" y="373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05" name="Rectangle 8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97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06" name="Rectangle 8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5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07" name="Rectangle 8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2" y="3763"/>
                      <a:ext cx="6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08" name="Freeform 828"/>
                    <p:cNvSpPr>
                      <a:spLocks/>
                    </p:cNvSpPr>
                    <p:nvPr/>
                  </p:nvSpPr>
                  <p:spPr bwMode="auto">
                    <a:xfrm>
                      <a:off x="2929" y="3759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09" name="AutoShape 8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55" y="373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10" name="Rectangle 8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03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11" name="Rectangle 8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2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12" name="Rectangle 8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58" y="3762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</p:grpSp>
          <p:grpSp>
            <p:nvGrpSpPr>
              <p:cNvPr id="11386" name="Group 833"/>
              <p:cNvGrpSpPr>
                <a:grpSpLocks/>
              </p:cNvGrpSpPr>
              <p:nvPr/>
            </p:nvGrpSpPr>
            <p:grpSpPr bwMode="auto">
              <a:xfrm>
                <a:off x="2030" y="3632"/>
                <a:ext cx="585" cy="161"/>
                <a:chOff x="2030" y="3632"/>
                <a:chExt cx="585" cy="161"/>
              </a:xfrm>
            </p:grpSpPr>
            <p:grpSp>
              <p:nvGrpSpPr>
                <p:cNvPr id="11387" name="Group 834"/>
                <p:cNvGrpSpPr>
                  <a:grpSpLocks/>
                </p:cNvGrpSpPr>
                <p:nvPr/>
              </p:nvGrpSpPr>
              <p:grpSpPr bwMode="auto">
                <a:xfrm>
                  <a:off x="2095" y="3632"/>
                  <a:ext cx="520" cy="52"/>
                  <a:chOff x="2095" y="3632"/>
                  <a:chExt cx="520" cy="52"/>
                </a:xfrm>
              </p:grpSpPr>
              <p:grpSp>
                <p:nvGrpSpPr>
                  <p:cNvPr id="11552" name="Group 835"/>
                  <p:cNvGrpSpPr>
                    <a:grpSpLocks/>
                  </p:cNvGrpSpPr>
                  <p:nvPr/>
                </p:nvGrpSpPr>
                <p:grpSpPr bwMode="auto">
                  <a:xfrm>
                    <a:off x="2095" y="3632"/>
                    <a:ext cx="265" cy="52"/>
                    <a:chOff x="2095" y="3632"/>
                    <a:chExt cx="265" cy="52"/>
                  </a:xfrm>
                </p:grpSpPr>
                <p:grpSp>
                  <p:nvGrpSpPr>
                    <p:cNvPr id="11573" name="Group 83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95" y="3632"/>
                      <a:ext cx="72" cy="52"/>
                      <a:chOff x="2095" y="3632"/>
                      <a:chExt cx="72" cy="52"/>
                    </a:xfrm>
                  </p:grpSpPr>
                  <p:sp>
                    <p:nvSpPr>
                      <p:cNvPr id="11587" name="AutoShape 8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95" y="3632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88" name="Rectangle 8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04" y="3657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89" name="Rectangle 8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21" y="3657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90" name="Rectangle 8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39" y="3657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91" name="Freeform 84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36" y="3653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574" name="AutoShape 8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5" y="3632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75" name="Rectangle 8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65" y="365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76" name="Rectangle 8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2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77" name="Rectangle 8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0" y="3657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78" name="AutoShape 8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0" y="3632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79" name="Rectangle 8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9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80" name="Rectangle 8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7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81" name="Rectangle 8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5" y="3657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82" name="Freeform 850"/>
                    <p:cNvSpPr>
                      <a:spLocks/>
                    </p:cNvSpPr>
                    <p:nvPr/>
                  </p:nvSpPr>
                  <p:spPr bwMode="auto">
                    <a:xfrm>
                      <a:off x="2262" y="3653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83" name="AutoShape 8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7" y="3632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84" name="Rectangle 8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36" y="365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85" name="Rectangle 8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14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86" name="Rectangle 8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1" y="3655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553" name="Group 855"/>
                  <p:cNvGrpSpPr>
                    <a:grpSpLocks/>
                  </p:cNvGrpSpPr>
                  <p:nvPr/>
                </p:nvGrpSpPr>
                <p:grpSpPr bwMode="auto">
                  <a:xfrm>
                    <a:off x="2350" y="3632"/>
                    <a:ext cx="265" cy="52"/>
                    <a:chOff x="2350" y="3632"/>
                    <a:chExt cx="265" cy="52"/>
                  </a:xfrm>
                </p:grpSpPr>
                <p:grpSp>
                  <p:nvGrpSpPr>
                    <p:cNvPr id="11554" name="Group 85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50" y="3632"/>
                      <a:ext cx="72" cy="52"/>
                      <a:chOff x="2350" y="3632"/>
                      <a:chExt cx="72" cy="52"/>
                    </a:xfrm>
                  </p:grpSpPr>
                  <p:sp>
                    <p:nvSpPr>
                      <p:cNvPr id="11568" name="AutoShape 8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0" y="3632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69" name="Rectangle 8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9" y="3657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70" name="Rectangle 8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77" y="3657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71" name="Rectangle 8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94" y="3657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72" name="Freeform 86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91" y="3653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555" name="AutoShape 8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0" y="3632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56" name="Rectangle 8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20" y="365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57" name="Rectangle 8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37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58" name="Rectangle 8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55" y="3657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59" name="AutoShape 8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76" y="3632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60" name="Rectangle 8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4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61" name="Rectangle 8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2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62" name="Rectangle 8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0" y="3657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63" name="Freeform 870"/>
                    <p:cNvSpPr>
                      <a:spLocks/>
                    </p:cNvSpPr>
                    <p:nvPr/>
                  </p:nvSpPr>
                  <p:spPr bwMode="auto">
                    <a:xfrm>
                      <a:off x="2517" y="3653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64" name="AutoShape 8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3" y="3632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65" name="Rectangle 8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1" y="365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66" name="Rectangle 8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9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67" name="Rectangle 8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6" y="3655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1388" name="Group 875"/>
                <p:cNvGrpSpPr>
                  <a:grpSpLocks/>
                </p:cNvGrpSpPr>
                <p:nvPr/>
              </p:nvGrpSpPr>
              <p:grpSpPr bwMode="auto">
                <a:xfrm>
                  <a:off x="2068" y="3667"/>
                  <a:ext cx="521" cy="52"/>
                  <a:chOff x="2068" y="3667"/>
                  <a:chExt cx="521" cy="52"/>
                </a:xfrm>
              </p:grpSpPr>
              <p:grpSp>
                <p:nvGrpSpPr>
                  <p:cNvPr id="11512" name="Group 876"/>
                  <p:cNvGrpSpPr>
                    <a:grpSpLocks/>
                  </p:cNvGrpSpPr>
                  <p:nvPr/>
                </p:nvGrpSpPr>
                <p:grpSpPr bwMode="auto">
                  <a:xfrm>
                    <a:off x="2068" y="3667"/>
                    <a:ext cx="266" cy="52"/>
                    <a:chOff x="2068" y="3667"/>
                    <a:chExt cx="266" cy="52"/>
                  </a:xfrm>
                </p:grpSpPr>
                <p:grpSp>
                  <p:nvGrpSpPr>
                    <p:cNvPr id="11533" name="Group 87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68" y="3667"/>
                      <a:ext cx="73" cy="52"/>
                      <a:chOff x="2068" y="3667"/>
                      <a:chExt cx="73" cy="52"/>
                    </a:xfrm>
                  </p:grpSpPr>
                  <p:sp>
                    <p:nvSpPr>
                      <p:cNvPr id="11547" name="AutoShape 8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68" y="3667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48" name="Rectangle 8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78" y="3692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49" name="Rectangle 8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95" y="3692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50" name="Rectangle 8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13" y="3692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51" name="Freeform 88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10" y="3688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534" name="AutoShape 8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29" y="3667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35" name="Rectangle 8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38" y="36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36" name="Rectangle 8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6" y="36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37" name="Rectangle 8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74" y="3692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38" name="AutoShape 8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4" y="3667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39" name="Rectangle 8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3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40" name="Rectangle 8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1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41" name="Rectangle 8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39" y="3692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42" name="Freeform 891"/>
                    <p:cNvSpPr>
                      <a:spLocks/>
                    </p:cNvSpPr>
                    <p:nvPr/>
                  </p:nvSpPr>
                  <p:spPr bwMode="auto">
                    <a:xfrm>
                      <a:off x="2236" y="3688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43" name="AutoShape 8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1" y="3667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44" name="Rectangle 8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10" y="36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45" name="Rectangle 8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8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46" name="Rectangle 8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5" y="3691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513" name="Group 896"/>
                  <p:cNvGrpSpPr>
                    <a:grpSpLocks/>
                  </p:cNvGrpSpPr>
                  <p:nvPr/>
                </p:nvGrpSpPr>
                <p:grpSpPr bwMode="auto">
                  <a:xfrm>
                    <a:off x="2324" y="3667"/>
                    <a:ext cx="265" cy="52"/>
                    <a:chOff x="2324" y="3667"/>
                    <a:chExt cx="265" cy="52"/>
                  </a:xfrm>
                </p:grpSpPr>
                <p:grpSp>
                  <p:nvGrpSpPr>
                    <p:cNvPr id="11514" name="Group 89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24" y="3667"/>
                      <a:ext cx="72" cy="52"/>
                      <a:chOff x="2324" y="3667"/>
                      <a:chExt cx="72" cy="52"/>
                    </a:xfrm>
                  </p:grpSpPr>
                  <p:sp>
                    <p:nvSpPr>
                      <p:cNvPr id="11528" name="AutoShape 89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24" y="3667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29" name="Rectangle 89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33" y="3692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30" name="Rectangle 90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0" y="3692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31" name="Rectangle 90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68" y="3692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32" name="Freeform 90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65" y="3688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515" name="AutoShape 9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84" y="3667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16" name="Rectangle 9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93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17" name="Rectangle 9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1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18" name="Rectangle 9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29" y="3692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19" name="AutoShape 9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9" y="3667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20" name="Rectangle 9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58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21" name="Rectangle 9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76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22" name="Rectangle 9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4" y="3692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23" name="Freeform 911"/>
                    <p:cNvSpPr>
                      <a:spLocks/>
                    </p:cNvSpPr>
                    <p:nvPr/>
                  </p:nvSpPr>
                  <p:spPr bwMode="auto">
                    <a:xfrm>
                      <a:off x="2491" y="3688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24" name="AutoShape 9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6" y="3667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25" name="Rectangle 9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5" y="36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26" name="Rectangle 9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3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27" name="Rectangle 9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0" y="3691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1389" name="Group 916"/>
                <p:cNvGrpSpPr>
                  <a:grpSpLocks/>
                </p:cNvGrpSpPr>
                <p:nvPr/>
              </p:nvGrpSpPr>
              <p:grpSpPr bwMode="auto">
                <a:xfrm>
                  <a:off x="2056" y="3700"/>
                  <a:ext cx="521" cy="51"/>
                  <a:chOff x="2056" y="3700"/>
                  <a:chExt cx="521" cy="51"/>
                </a:xfrm>
              </p:grpSpPr>
              <p:grpSp>
                <p:nvGrpSpPr>
                  <p:cNvPr id="11472" name="Group 917"/>
                  <p:cNvGrpSpPr>
                    <a:grpSpLocks/>
                  </p:cNvGrpSpPr>
                  <p:nvPr/>
                </p:nvGrpSpPr>
                <p:grpSpPr bwMode="auto">
                  <a:xfrm>
                    <a:off x="2056" y="3700"/>
                    <a:ext cx="265" cy="51"/>
                    <a:chOff x="2056" y="3700"/>
                    <a:chExt cx="265" cy="51"/>
                  </a:xfrm>
                </p:grpSpPr>
                <p:grpSp>
                  <p:nvGrpSpPr>
                    <p:cNvPr id="11493" name="Group 9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56" y="3700"/>
                      <a:ext cx="73" cy="51"/>
                      <a:chOff x="2056" y="3700"/>
                      <a:chExt cx="73" cy="51"/>
                    </a:xfrm>
                  </p:grpSpPr>
                  <p:sp>
                    <p:nvSpPr>
                      <p:cNvPr id="11507" name="AutoShape 9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56" y="3700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08" name="Rectangle 9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66" y="372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09" name="Rectangle 9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83" y="3724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10" name="Rectangle 9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00" y="3724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11" name="Freeform 92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98" y="3720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494" name="AutoShape 9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17" y="37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95" name="Rectangle 9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26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96" name="Rectangle 9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44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97" name="Rectangle 9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62" y="3724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98" name="AutoShape 9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2" y="37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99" name="Rectangle 9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1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00" name="Rectangle 9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9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01" name="Rectangle 9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6" y="3724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02" name="Freeform 932"/>
                    <p:cNvSpPr>
                      <a:spLocks/>
                    </p:cNvSpPr>
                    <p:nvPr/>
                  </p:nvSpPr>
                  <p:spPr bwMode="auto">
                    <a:xfrm>
                      <a:off x="2223" y="3720"/>
                      <a:ext cx="13" cy="31"/>
                    </a:xfrm>
                    <a:custGeom>
                      <a:avLst/>
                      <a:gdLst>
                        <a:gd name="T0" fmla="*/ 12 w 13"/>
                        <a:gd name="T1" fmla="*/ 25 h 31"/>
                        <a:gd name="T2" fmla="*/ 12 w 13"/>
                        <a:gd name="T3" fmla="*/ 0 h 31"/>
                        <a:gd name="T4" fmla="*/ 0 w 13"/>
                        <a:gd name="T5" fmla="*/ 6 h 31"/>
                        <a:gd name="T6" fmla="*/ 0 w 13"/>
                        <a:gd name="T7" fmla="*/ 30 h 31"/>
                        <a:gd name="T8" fmla="*/ 12 w 13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31"/>
                        <a:gd name="T17" fmla="*/ 13 w 13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31">
                          <a:moveTo>
                            <a:pt x="12" y="25"/>
                          </a:moveTo>
                          <a:lnTo>
                            <a:pt x="12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2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03" name="AutoShape 9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9" y="37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04" name="Rectangle 9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7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05" name="Rectangle 9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76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06" name="Rectangle 9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3" y="3723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473" name="Group 937"/>
                  <p:cNvGrpSpPr>
                    <a:grpSpLocks/>
                  </p:cNvGrpSpPr>
                  <p:nvPr/>
                </p:nvGrpSpPr>
                <p:grpSpPr bwMode="auto">
                  <a:xfrm>
                    <a:off x="2311" y="3700"/>
                    <a:ext cx="266" cy="51"/>
                    <a:chOff x="2311" y="3700"/>
                    <a:chExt cx="266" cy="51"/>
                  </a:xfrm>
                </p:grpSpPr>
                <p:grpSp>
                  <p:nvGrpSpPr>
                    <p:cNvPr id="3" name="Group 9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11" y="3700"/>
                      <a:ext cx="73" cy="51"/>
                      <a:chOff x="2311" y="3700"/>
                      <a:chExt cx="73" cy="51"/>
                    </a:xfrm>
                  </p:grpSpPr>
                  <p:sp>
                    <p:nvSpPr>
                      <p:cNvPr id="11488" name="AutoShape 9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11" y="3700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89" name="Rectangle 9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21" y="372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90" name="Rectangle 9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38" y="3724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91" name="Rectangle 9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6" y="3724"/>
                        <a:ext cx="5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92" name="Freeform 94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3" y="3720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475" name="AutoShape 9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72" y="37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76" name="Rectangle 9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81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77" name="Rectangle 9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99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78" name="Rectangle 9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7" y="3724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79" name="AutoShape 9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37" y="3700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80" name="Rectangle 9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6" y="372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81" name="Rectangle 9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64" y="372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82" name="Rectangle 9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1" y="3724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83" name="Freeform 952"/>
                    <p:cNvSpPr>
                      <a:spLocks/>
                    </p:cNvSpPr>
                    <p:nvPr/>
                  </p:nvSpPr>
                  <p:spPr bwMode="auto">
                    <a:xfrm>
                      <a:off x="2479" y="3720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84" name="AutoShape 9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4" y="3700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85" name="Rectangle 9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3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86" name="Rectangle 9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1" y="372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87" name="Rectangle 9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8" y="3723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4" name="Group 957"/>
                <p:cNvGrpSpPr>
                  <a:grpSpLocks/>
                </p:cNvGrpSpPr>
                <p:nvPr/>
              </p:nvGrpSpPr>
              <p:grpSpPr bwMode="auto">
                <a:xfrm>
                  <a:off x="2058" y="3726"/>
                  <a:ext cx="520" cy="51"/>
                  <a:chOff x="2058" y="3726"/>
                  <a:chExt cx="520" cy="51"/>
                </a:xfrm>
              </p:grpSpPr>
              <p:grpSp>
                <p:nvGrpSpPr>
                  <p:cNvPr id="11432" name="Group 958"/>
                  <p:cNvGrpSpPr>
                    <a:grpSpLocks/>
                  </p:cNvGrpSpPr>
                  <p:nvPr/>
                </p:nvGrpSpPr>
                <p:grpSpPr bwMode="auto">
                  <a:xfrm>
                    <a:off x="2058" y="3726"/>
                    <a:ext cx="265" cy="51"/>
                    <a:chOff x="2058" y="3726"/>
                    <a:chExt cx="265" cy="51"/>
                  </a:xfrm>
                </p:grpSpPr>
                <p:grpSp>
                  <p:nvGrpSpPr>
                    <p:cNvPr id="11453" name="Group 9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58" y="3726"/>
                      <a:ext cx="72" cy="51"/>
                      <a:chOff x="2058" y="3726"/>
                      <a:chExt cx="72" cy="51"/>
                    </a:xfrm>
                  </p:grpSpPr>
                  <p:sp>
                    <p:nvSpPr>
                      <p:cNvPr id="11467" name="AutoShape 9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58" y="3726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68" name="Rectangle 9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67" y="3750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69" name="Rectangle 9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85" y="3750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70" name="Rectangle 9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02" y="3750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71" name="Freeform 96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99" y="3746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454" name="AutoShape 9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19" y="372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55" name="Rectangle 9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28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56" name="Rectangle 9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45" y="375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57" name="Rectangle 9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63" y="3750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58" name="AutoShape 9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4" y="372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59" name="Rectangle 9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3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60" name="Rectangle 9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1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61" name="Rectangle 9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8" y="3750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62" name="Freeform 973"/>
                    <p:cNvSpPr>
                      <a:spLocks/>
                    </p:cNvSpPr>
                    <p:nvPr/>
                  </p:nvSpPr>
                  <p:spPr bwMode="auto">
                    <a:xfrm>
                      <a:off x="2225" y="3746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63" name="AutoShape 9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1" y="372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64" name="Rectangle 9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9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65" name="Rectangle 9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78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66" name="Rectangle 9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4" y="374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433" name="Group 978"/>
                  <p:cNvGrpSpPr>
                    <a:grpSpLocks/>
                  </p:cNvGrpSpPr>
                  <p:nvPr/>
                </p:nvGrpSpPr>
                <p:grpSpPr bwMode="auto">
                  <a:xfrm>
                    <a:off x="2313" y="3726"/>
                    <a:ext cx="265" cy="51"/>
                    <a:chOff x="2313" y="3726"/>
                    <a:chExt cx="265" cy="51"/>
                  </a:xfrm>
                </p:grpSpPr>
                <p:grpSp>
                  <p:nvGrpSpPr>
                    <p:cNvPr id="11434" name="Group 97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13" y="3726"/>
                      <a:ext cx="72" cy="51"/>
                      <a:chOff x="2313" y="3726"/>
                      <a:chExt cx="72" cy="51"/>
                    </a:xfrm>
                  </p:grpSpPr>
                  <p:sp>
                    <p:nvSpPr>
                      <p:cNvPr id="11448" name="AutoShape 9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13" y="3726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49" name="Rectangle 9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22" y="3750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50" name="Rectangle 9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40" y="3750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51" name="Rectangle 9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7" y="3750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52" name="Freeform 98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5" y="3746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435" name="AutoShape 9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74" y="372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36" name="Rectangle 9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83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37" name="Rectangle 9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0" y="375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38" name="Rectangle 9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9" y="3750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39" name="AutoShape 9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39" y="372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40" name="Rectangle 9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8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41" name="Rectangle 9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66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42" name="Rectangle 9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3" y="3750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43" name="Freeform 993"/>
                    <p:cNvSpPr>
                      <a:spLocks/>
                    </p:cNvSpPr>
                    <p:nvPr/>
                  </p:nvSpPr>
                  <p:spPr bwMode="auto">
                    <a:xfrm>
                      <a:off x="2480" y="3746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44" name="AutoShape 9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6" y="372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45" name="Rectangle 9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4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46" name="Rectangle 9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3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47" name="Rectangle 9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9" y="374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5" name="Group 998"/>
                <p:cNvGrpSpPr>
                  <a:grpSpLocks/>
                </p:cNvGrpSpPr>
                <p:nvPr/>
              </p:nvGrpSpPr>
              <p:grpSpPr bwMode="auto">
                <a:xfrm>
                  <a:off x="2030" y="3741"/>
                  <a:ext cx="520" cy="52"/>
                  <a:chOff x="2030" y="3741"/>
                  <a:chExt cx="520" cy="52"/>
                </a:xfrm>
              </p:grpSpPr>
              <p:grpSp>
                <p:nvGrpSpPr>
                  <p:cNvPr id="11392" name="Group 999"/>
                  <p:cNvGrpSpPr>
                    <a:grpSpLocks/>
                  </p:cNvGrpSpPr>
                  <p:nvPr/>
                </p:nvGrpSpPr>
                <p:grpSpPr bwMode="auto">
                  <a:xfrm>
                    <a:off x="2030" y="3741"/>
                    <a:ext cx="265" cy="52"/>
                    <a:chOff x="2030" y="3741"/>
                    <a:chExt cx="265" cy="52"/>
                  </a:xfrm>
                </p:grpSpPr>
                <p:grpSp>
                  <p:nvGrpSpPr>
                    <p:cNvPr id="11413" name="Group 100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30" y="3741"/>
                      <a:ext cx="72" cy="52"/>
                      <a:chOff x="2030" y="3741"/>
                      <a:chExt cx="72" cy="52"/>
                    </a:xfrm>
                  </p:grpSpPr>
                  <p:sp>
                    <p:nvSpPr>
                      <p:cNvPr id="11427" name="AutoShape 100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30" y="3741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28" name="Rectangle 100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39" y="3766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29" name="Rectangle 100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57" y="3766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30" name="Rectangle 10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74" y="3766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31" name="Freeform 100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71" y="3762"/>
                        <a:ext cx="13" cy="31"/>
                      </a:xfrm>
                      <a:custGeom>
                        <a:avLst/>
                        <a:gdLst>
                          <a:gd name="T0" fmla="*/ 12 w 13"/>
                          <a:gd name="T1" fmla="*/ 25 h 31"/>
                          <a:gd name="T2" fmla="*/ 12 w 13"/>
                          <a:gd name="T3" fmla="*/ 0 h 31"/>
                          <a:gd name="T4" fmla="*/ 0 w 13"/>
                          <a:gd name="T5" fmla="*/ 6 h 31"/>
                          <a:gd name="T6" fmla="*/ 0 w 13"/>
                          <a:gd name="T7" fmla="*/ 30 h 31"/>
                          <a:gd name="T8" fmla="*/ 12 w 13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3"/>
                          <a:gd name="T16" fmla="*/ 0 h 31"/>
                          <a:gd name="T17" fmla="*/ 13 w 13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3" h="31">
                            <a:moveTo>
                              <a:pt x="12" y="25"/>
                            </a:moveTo>
                            <a:lnTo>
                              <a:pt x="12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2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414" name="AutoShape 10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1" y="3741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15" name="Rectangle 10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00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16" name="Rectangle 10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17" y="37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17" name="Rectangle 10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35" y="376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18" name="AutoShape 10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6" y="3741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19" name="Rectangle 10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65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20" name="Rectangle 10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3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21" name="Rectangle 10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0" y="376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22" name="Freeform 1014"/>
                    <p:cNvSpPr>
                      <a:spLocks/>
                    </p:cNvSpPr>
                    <p:nvPr/>
                  </p:nvSpPr>
                  <p:spPr bwMode="auto">
                    <a:xfrm>
                      <a:off x="2197" y="3762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23" name="AutoShape 10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3" y="3741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24" name="Rectangle 10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71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25" name="Rectangle 10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0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26" name="Rectangle 10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6" y="376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393" name="Group 1019"/>
                  <p:cNvGrpSpPr>
                    <a:grpSpLocks/>
                  </p:cNvGrpSpPr>
                  <p:nvPr/>
                </p:nvGrpSpPr>
                <p:grpSpPr bwMode="auto">
                  <a:xfrm>
                    <a:off x="2285" y="3741"/>
                    <a:ext cx="265" cy="52"/>
                    <a:chOff x="2285" y="3741"/>
                    <a:chExt cx="265" cy="52"/>
                  </a:xfrm>
                </p:grpSpPr>
                <p:grpSp>
                  <p:nvGrpSpPr>
                    <p:cNvPr id="11394" name="Group 102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285" y="3741"/>
                      <a:ext cx="73" cy="52"/>
                      <a:chOff x="2285" y="3741"/>
                      <a:chExt cx="73" cy="52"/>
                    </a:xfrm>
                  </p:grpSpPr>
                  <p:sp>
                    <p:nvSpPr>
                      <p:cNvPr id="11408" name="AutoShape 10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285" y="3741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09" name="Rectangle 10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294" y="3766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10" name="Rectangle 10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12" y="3766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11" name="Rectangle 10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29" y="3766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12" name="Freeform 102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27" y="3762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395" name="AutoShape 10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6" y="3741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396" name="Rectangle 10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55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397" name="Rectangle 10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73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398" name="Rectangle 10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91" y="3766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399" name="AutoShape 10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1" y="3741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00" name="Rectangle 10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20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01" name="Rectangle 10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38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02" name="Rectangle 10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55" y="3766"/>
                      <a:ext cx="6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03" name="Freeform 1034"/>
                    <p:cNvSpPr>
                      <a:spLocks/>
                    </p:cNvSpPr>
                    <p:nvPr/>
                  </p:nvSpPr>
                  <p:spPr bwMode="auto">
                    <a:xfrm>
                      <a:off x="2452" y="3762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04" name="AutoShape 10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78" y="3741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05" name="Rectangle 10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6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06" name="Rectangle 10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5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07" name="Rectangle 10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1" y="376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</p:grpSp>
        </p:grpSp>
      </p:grpSp>
      <p:grpSp>
        <p:nvGrpSpPr>
          <p:cNvPr id="11390" name="Group 1039"/>
          <p:cNvGrpSpPr>
            <a:grpSpLocks/>
          </p:cNvGrpSpPr>
          <p:nvPr/>
        </p:nvGrpSpPr>
        <p:grpSpPr bwMode="auto">
          <a:xfrm>
            <a:off x="1143000" y="1690688"/>
            <a:ext cx="6691313" cy="5156200"/>
            <a:chOff x="720" y="1065"/>
            <a:chExt cx="4215" cy="3248"/>
          </a:xfrm>
        </p:grpSpPr>
        <p:sp>
          <p:nvSpPr>
            <p:cNvPr id="11378" name="Rectangle 1040"/>
            <p:cNvSpPr>
              <a:spLocks noChangeArrowheads="1"/>
            </p:cNvSpPr>
            <p:nvPr/>
          </p:nvSpPr>
          <p:spPr bwMode="auto">
            <a:xfrm>
              <a:off x="4048" y="1084"/>
              <a:ext cx="747" cy="4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River &amp; Environs</a:t>
              </a:r>
            </a:p>
          </p:txBody>
        </p:sp>
        <p:sp>
          <p:nvSpPr>
            <p:cNvPr id="11379" name="Freeform 1041"/>
            <p:cNvSpPr>
              <a:spLocks/>
            </p:cNvSpPr>
            <p:nvPr/>
          </p:nvSpPr>
          <p:spPr bwMode="auto">
            <a:xfrm>
              <a:off x="720" y="1065"/>
              <a:ext cx="4215" cy="3248"/>
            </a:xfrm>
            <a:custGeom>
              <a:avLst/>
              <a:gdLst>
                <a:gd name="T0" fmla="*/ 0 w 4297"/>
                <a:gd name="T1" fmla="*/ 1919 h 3497"/>
                <a:gd name="T2" fmla="*/ 556 w 4297"/>
                <a:gd name="T3" fmla="*/ 1880 h 3497"/>
                <a:gd name="T4" fmla="*/ 941 w 4297"/>
                <a:gd name="T5" fmla="*/ 1957 h 3497"/>
                <a:gd name="T6" fmla="*/ 1871 w 4297"/>
                <a:gd name="T7" fmla="*/ 2003 h 3497"/>
                <a:gd name="T8" fmla="*/ 2415 w 4297"/>
                <a:gd name="T9" fmla="*/ 2141 h 3497"/>
                <a:gd name="T10" fmla="*/ 3175 w 4297"/>
                <a:gd name="T11" fmla="*/ 1825 h 3497"/>
                <a:gd name="T12" fmla="*/ 3431 w 4297"/>
                <a:gd name="T13" fmla="*/ 1317 h 3497"/>
                <a:gd name="T14" fmla="*/ 3624 w 4297"/>
                <a:gd name="T15" fmla="*/ 0 h 3497"/>
                <a:gd name="T16" fmla="*/ 3828 w 4297"/>
                <a:gd name="T17" fmla="*/ 39 h 3497"/>
                <a:gd name="T18" fmla="*/ 3666 w 4297"/>
                <a:gd name="T19" fmla="*/ 1325 h 3497"/>
                <a:gd name="T20" fmla="*/ 3410 w 4297"/>
                <a:gd name="T21" fmla="*/ 1919 h 3497"/>
                <a:gd name="T22" fmla="*/ 2553 w 4297"/>
                <a:gd name="T23" fmla="*/ 2245 h 3497"/>
                <a:gd name="T24" fmla="*/ 1818 w 4297"/>
                <a:gd name="T25" fmla="*/ 2080 h 3497"/>
                <a:gd name="T26" fmla="*/ 941 w 4297"/>
                <a:gd name="T27" fmla="*/ 2050 h 3497"/>
                <a:gd name="T28" fmla="*/ 567 w 4297"/>
                <a:gd name="T29" fmla="*/ 1964 h 3497"/>
                <a:gd name="T30" fmla="*/ 75 w 4297"/>
                <a:gd name="T31" fmla="*/ 2003 h 3497"/>
                <a:gd name="T32" fmla="*/ 0 w 4297"/>
                <a:gd name="T33" fmla="*/ 1919 h 349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97"/>
                <a:gd name="T52" fmla="*/ 0 h 3497"/>
                <a:gd name="T53" fmla="*/ 4297 w 4297"/>
                <a:gd name="T54" fmla="*/ 3497 h 349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97" h="3497">
                  <a:moveTo>
                    <a:pt x="0" y="2988"/>
                  </a:moveTo>
                  <a:lnTo>
                    <a:pt x="624" y="2928"/>
                  </a:lnTo>
                  <a:lnTo>
                    <a:pt x="1056" y="3048"/>
                  </a:lnTo>
                  <a:lnTo>
                    <a:pt x="2100" y="3120"/>
                  </a:lnTo>
                  <a:lnTo>
                    <a:pt x="2712" y="3336"/>
                  </a:lnTo>
                  <a:lnTo>
                    <a:pt x="3564" y="2844"/>
                  </a:lnTo>
                  <a:lnTo>
                    <a:pt x="3852" y="2052"/>
                  </a:lnTo>
                  <a:lnTo>
                    <a:pt x="4068" y="0"/>
                  </a:lnTo>
                  <a:lnTo>
                    <a:pt x="4296" y="60"/>
                  </a:lnTo>
                  <a:lnTo>
                    <a:pt x="4116" y="2064"/>
                  </a:lnTo>
                  <a:lnTo>
                    <a:pt x="3828" y="2988"/>
                  </a:lnTo>
                  <a:lnTo>
                    <a:pt x="2868" y="3496"/>
                  </a:lnTo>
                  <a:lnTo>
                    <a:pt x="2040" y="3240"/>
                  </a:lnTo>
                  <a:lnTo>
                    <a:pt x="1056" y="3192"/>
                  </a:lnTo>
                  <a:lnTo>
                    <a:pt x="636" y="3060"/>
                  </a:lnTo>
                  <a:lnTo>
                    <a:pt x="84" y="3120"/>
                  </a:lnTo>
                  <a:lnTo>
                    <a:pt x="0" y="2988"/>
                  </a:lnTo>
                </a:path>
              </a:pathLst>
            </a:custGeom>
            <a:solidFill>
              <a:schemeClr val="accent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ar-JO"/>
            </a:p>
          </p:txBody>
        </p:sp>
      </p:grpSp>
      <p:grpSp>
        <p:nvGrpSpPr>
          <p:cNvPr id="11391" name="Group 1042"/>
          <p:cNvGrpSpPr>
            <a:grpSpLocks/>
          </p:cNvGrpSpPr>
          <p:nvPr/>
        </p:nvGrpSpPr>
        <p:grpSpPr bwMode="auto">
          <a:xfrm>
            <a:off x="2981325" y="2278063"/>
            <a:ext cx="2776538" cy="2646362"/>
            <a:chOff x="1878" y="1435"/>
            <a:chExt cx="1749" cy="1667"/>
          </a:xfrm>
        </p:grpSpPr>
        <p:sp>
          <p:nvSpPr>
            <p:cNvPr id="11313" name="Rectangle 1043"/>
            <p:cNvSpPr>
              <a:spLocks noChangeArrowheads="1"/>
            </p:cNvSpPr>
            <p:nvPr/>
          </p:nvSpPr>
          <p:spPr bwMode="auto">
            <a:xfrm>
              <a:off x="2919" y="1747"/>
              <a:ext cx="708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/>
              <a:r>
                <a:rPr lang="en-GB" sz="1600" b="1"/>
                <a:t>Peri-domestic</a:t>
              </a:r>
            </a:p>
          </p:txBody>
        </p:sp>
        <p:grpSp>
          <p:nvGrpSpPr>
            <p:cNvPr id="11314" name="Group 1044"/>
            <p:cNvGrpSpPr>
              <a:grpSpLocks/>
            </p:cNvGrpSpPr>
            <p:nvPr/>
          </p:nvGrpSpPr>
          <p:grpSpPr bwMode="auto">
            <a:xfrm>
              <a:off x="2182" y="2661"/>
              <a:ext cx="738" cy="348"/>
              <a:chOff x="2111" y="2540"/>
              <a:chExt cx="748" cy="369"/>
            </a:xfrm>
          </p:grpSpPr>
          <p:grpSp>
            <p:nvGrpSpPr>
              <p:cNvPr id="11317" name="Group 1045"/>
              <p:cNvGrpSpPr>
                <a:grpSpLocks/>
              </p:cNvGrpSpPr>
              <p:nvPr/>
            </p:nvGrpSpPr>
            <p:grpSpPr bwMode="auto">
              <a:xfrm>
                <a:off x="2111" y="2540"/>
                <a:ext cx="748" cy="219"/>
                <a:chOff x="2111" y="2540"/>
                <a:chExt cx="748" cy="219"/>
              </a:xfrm>
            </p:grpSpPr>
            <p:grpSp>
              <p:nvGrpSpPr>
                <p:cNvPr id="11359" name="Group 1046"/>
                <p:cNvGrpSpPr>
                  <a:grpSpLocks/>
                </p:cNvGrpSpPr>
                <p:nvPr/>
              </p:nvGrpSpPr>
              <p:grpSpPr bwMode="auto">
                <a:xfrm>
                  <a:off x="2111" y="2540"/>
                  <a:ext cx="214" cy="219"/>
                  <a:chOff x="2111" y="2540"/>
                  <a:chExt cx="214" cy="219"/>
                </a:xfrm>
              </p:grpSpPr>
              <p:sp>
                <p:nvSpPr>
                  <p:cNvPr id="11373" name="AutoShape 1047"/>
                  <p:cNvSpPr>
                    <a:spLocks noChangeArrowheads="1"/>
                  </p:cNvSpPr>
                  <p:nvPr/>
                </p:nvSpPr>
                <p:spPr bwMode="auto">
                  <a:xfrm>
                    <a:off x="2111" y="2540"/>
                    <a:ext cx="214" cy="195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74" name="Rectangle 1048"/>
                  <p:cNvSpPr>
                    <a:spLocks noChangeArrowheads="1"/>
                  </p:cNvSpPr>
                  <p:nvPr/>
                </p:nvSpPr>
                <p:spPr bwMode="auto">
                  <a:xfrm>
                    <a:off x="2136" y="2641"/>
                    <a:ext cx="23" cy="4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75" name="Rectangle 1049"/>
                  <p:cNvSpPr>
                    <a:spLocks noChangeArrowheads="1"/>
                  </p:cNvSpPr>
                  <p:nvPr/>
                </p:nvSpPr>
                <p:spPr bwMode="auto">
                  <a:xfrm>
                    <a:off x="2185" y="2641"/>
                    <a:ext cx="24" cy="4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76" name="Rectangle 1050"/>
                  <p:cNvSpPr>
                    <a:spLocks noChangeArrowheads="1"/>
                  </p:cNvSpPr>
                  <p:nvPr/>
                </p:nvSpPr>
                <p:spPr bwMode="auto">
                  <a:xfrm>
                    <a:off x="2234" y="2641"/>
                    <a:ext cx="28" cy="94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77" name="Freeform 1051"/>
                  <p:cNvSpPr>
                    <a:spLocks/>
                  </p:cNvSpPr>
                  <p:nvPr/>
                </p:nvSpPr>
                <p:spPr bwMode="auto">
                  <a:xfrm>
                    <a:off x="2233" y="2637"/>
                    <a:ext cx="32" cy="122"/>
                  </a:xfrm>
                  <a:custGeom>
                    <a:avLst/>
                    <a:gdLst>
                      <a:gd name="T0" fmla="*/ 31 w 32"/>
                      <a:gd name="T1" fmla="*/ 99 h 122"/>
                      <a:gd name="T2" fmla="*/ 31 w 32"/>
                      <a:gd name="T3" fmla="*/ 0 h 122"/>
                      <a:gd name="T4" fmla="*/ 0 w 32"/>
                      <a:gd name="T5" fmla="*/ 24 h 122"/>
                      <a:gd name="T6" fmla="*/ 0 w 32"/>
                      <a:gd name="T7" fmla="*/ 121 h 122"/>
                      <a:gd name="T8" fmla="*/ 31 w 32"/>
                      <a:gd name="T9" fmla="*/ 99 h 12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2"/>
                      <a:gd name="T16" fmla="*/ 0 h 122"/>
                      <a:gd name="T17" fmla="*/ 32 w 32"/>
                      <a:gd name="T18" fmla="*/ 122 h 12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2" h="122">
                        <a:moveTo>
                          <a:pt x="31" y="99"/>
                        </a:moveTo>
                        <a:lnTo>
                          <a:pt x="31" y="0"/>
                        </a:lnTo>
                        <a:lnTo>
                          <a:pt x="0" y="24"/>
                        </a:lnTo>
                        <a:lnTo>
                          <a:pt x="0" y="121"/>
                        </a:lnTo>
                        <a:lnTo>
                          <a:pt x="31" y="99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</p:grpSp>
            <p:sp>
              <p:nvSpPr>
                <p:cNvPr id="11360" name="AutoShape 1052"/>
                <p:cNvSpPr>
                  <a:spLocks noChangeArrowheads="1"/>
                </p:cNvSpPr>
                <p:nvPr/>
              </p:nvSpPr>
              <p:spPr bwMode="auto">
                <a:xfrm>
                  <a:off x="2279" y="2540"/>
                  <a:ext cx="214" cy="195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61" name="Rectangle 1053"/>
                <p:cNvSpPr>
                  <a:spLocks noChangeArrowheads="1"/>
                </p:cNvSpPr>
                <p:nvPr/>
              </p:nvSpPr>
              <p:spPr bwMode="auto">
                <a:xfrm>
                  <a:off x="2304" y="2641"/>
                  <a:ext cx="23" cy="4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62" name="Rectangle 1054"/>
                <p:cNvSpPr>
                  <a:spLocks noChangeArrowheads="1"/>
                </p:cNvSpPr>
                <p:nvPr/>
              </p:nvSpPr>
              <p:spPr bwMode="auto">
                <a:xfrm>
                  <a:off x="2353" y="2641"/>
                  <a:ext cx="24" cy="4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63" name="Rectangle 1055"/>
                <p:cNvSpPr>
                  <a:spLocks noChangeArrowheads="1"/>
                </p:cNvSpPr>
                <p:nvPr/>
              </p:nvSpPr>
              <p:spPr bwMode="auto">
                <a:xfrm>
                  <a:off x="2402" y="2641"/>
                  <a:ext cx="28" cy="9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64" name="AutoShape 1056"/>
                <p:cNvSpPr>
                  <a:spLocks noChangeArrowheads="1"/>
                </p:cNvSpPr>
                <p:nvPr/>
              </p:nvSpPr>
              <p:spPr bwMode="auto">
                <a:xfrm>
                  <a:off x="2459" y="2540"/>
                  <a:ext cx="214" cy="195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65" name="Rectangle 1057"/>
                <p:cNvSpPr>
                  <a:spLocks noChangeArrowheads="1"/>
                </p:cNvSpPr>
                <p:nvPr/>
              </p:nvSpPr>
              <p:spPr bwMode="auto">
                <a:xfrm>
                  <a:off x="2484" y="2641"/>
                  <a:ext cx="23" cy="4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66" name="Rectangle 1058"/>
                <p:cNvSpPr>
                  <a:spLocks noChangeArrowheads="1"/>
                </p:cNvSpPr>
                <p:nvPr/>
              </p:nvSpPr>
              <p:spPr bwMode="auto">
                <a:xfrm>
                  <a:off x="2533" y="2641"/>
                  <a:ext cx="24" cy="4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67" name="Rectangle 1059"/>
                <p:cNvSpPr>
                  <a:spLocks noChangeArrowheads="1"/>
                </p:cNvSpPr>
                <p:nvPr/>
              </p:nvSpPr>
              <p:spPr bwMode="auto">
                <a:xfrm>
                  <a:off x="2582" y="2641"/>
                  <a:ext cx="28" cy="9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68" name="Freeform 1060"/>
                <p:cNvSpPr>
                  <a:spLocks/>
                </p:cNvSpPr>
                <p:nvPr/>
              </p:nvSpPr>
              <p:spPr bwMode="auto">
                <a:xfrm>
                  <a:off x="2581" y="2637"/>
                  <a:ext cx="32" cy="122"/>
                </a:xfrm>
                <a:custGeom>
                  <a:avLst/>
                  <a:gdLst>
                    <a:gd name="T0" fmla="*/ 31 w 32"/>
                    <a:gd name="T1" fmla="*/ 99 h 122"/>
                    <a:gd name="T2" fmla="*/ 31 w 32"/>
                    <a:gd name="T3" fmla="*/ 0 h 122"/>
                    <a:gd name="T4" fmla="*/ 0 w 32"/>
                    <a:gd name="T5" fmla="*/ 24 h 122"/>
                    <a:gd name="T6" fmla="*/ 0 w 32"/>
                    <a:gd name="T7" fmla="*/ 121 h 122"/>
                    <a:gd name="T8" fmla="*/ 31 w 32"/>
                    <a:gd name="T9" fmla="*/ 99 h 1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122"/>
                    <a:gd name="T17" fmla="*/ 32 w 32"/>
                    <a:gd name="T18" fmla="*/ 122 h 1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122">
                      <a:moveTo>
                        <a:pt x="31" y="99"/>
                      </a:moveTo>
                      <a:lnTo>
                        <a:pt x="31" y="0"/>
                      </a:lnTo>
                      <a:lnTo>
                        <a:pt x="0" y="24"/>
                      </a:lnTo>
                      <a:lnTo>
                        <a:pt x="0" y="121"/>
                      </a:lnTo>
                      <a:lnTo>
                        <a:pt x="31" y="99"/>
                      </a:lnTo>
                    </a:path>
                  </a:pathLst>
                </a:custGeom>
                <a:solidFill>
                  <a:schemeClr val="bg1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1369" name="AutoShape 1061"/>
                <p:cNvSpPr>
                  <a:spLocks noChangeArrowheads="1"/>
                </p:cNvSpPr>
                <p:nvPr/>
              </p:nvSpPr>
              <p:spPr bwMode="auto">
                <a:xfrm>
                  <a:off x="2645" y="2540"/>
                  <a:ext cx="214" cy="195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70" name="Rectangle 1062"/>
                <p:cNvSpPr>
                  <a:spLocks noChangeArrowheads="1"/>
                </p:cNvSpPr>
                <p:nvPr/>
              </p:nvSpPr>
              <p:spPr bwMode="auto">
                <a:xfrm>
                  <a:off x="2778" y="2641"/>
                  <a:ext cx="23" cy="4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71" name="Rectangle 1063"/>
                <p:cNvSpPr>
                  <a:spLocks noChangeArrowheads="1"/>
                </p:cNvSpPr>
                <p:nvPr/>
              </p:nvSpPr>
              <p:spPr bwMode="auto">
                <a:xfrm>
                  <a:off x="2719" y="2641"/>
                  <a:ext cx="24" cy="4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72" name="Rectangle 1064"/>
                <p:cNvSpPr>
                  <a:spLocks noChangeArrowheads="1"/>
                </p:cNvSpPr>
                <p:nvPr/>
              </p:nvSpPr>
              <p:spPr bwMode="auto">
                <a:xfrm>
                  <a:off x="2654" y="2635"/>
                  <a:ext cx="28" cy="9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sp>
            <p:nvSpPr>
              <p:cNvPr id="11318" name="AutoShape 1065"/>
              <p:cNvSpPr>
                <a:spLocks noChangeArrowheads="1"/>
              </p:cNvSpPr>
              <p:nvPr/>
            </p:nvSpPr>
            <p:spPr bwMode="auto">
              <a:xfrm>
                <a:off x="2259" y="2762"/>
                <a:ext cx="156" cy="16"/>
              </a:xfrm>
              <a:prstGeom prst="parallelogram">
                <a:avLst>
                  <a:gd name="adj" fmla="val 24370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sp>
            <p:nvSpPr>
              <p:cNvPr id="11319" name="Line 1066"/>
              <p:cNvSpPr>
                <a:spLocks noChangeShapeType="1"/>
              </p:cNvSpPr>
              <p:nvPr/>
            </p:nvSpPr>
            <p:spPr bwMode="auto">
              <a:xfrm>
                <a:off x="2262" y="2786"/>
                <a:ext cx="0" cy="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sp>
            <p:nvSpPr>
              <p:cNvPr id="11320" name="Line 1067"/>
              <p:cNvSpPr>
                <a:spLocks noChangeShapeType="1"/>
              </p:cNvSpPr>
              <p:nvPr/>
            </p:nvSpPr>
            <p:spPr bwMode="auto">
              <a:xfrm>
                <a:off x="2381" y="2787"/>
                <a:ext cx="0" cy="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sp>
            <p:nvSpPr>
              <p:cNvPr id="11321" name="Line 1068"/>
              <p:cNvSpPr>
                <a:spLocks noChangeShapeType="1"/>
              </p:cNvSpPr>
              <p:nvPr/>
            </p:nvSpPr>
            <p:spPr bwMode="auto">
              <a:xfrm>
                <a:off x="2416" y="2766"/>
                <a:ext cx="0" cy="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grpSp>
            <p:nvGrpSpPr>
              <p:cNvPr id="11322" name="Group 1069"/>
              <p:cNvGrpSpPr>
                <a:grpSpLocks/>
              </p:cNvGrpSpPr>
              <p:nvPr/>
            </p:nvGrpSpPr>
            <p:grpSpPr bwMode="auto">
              <a:xfrm>
                <a:off x="2551" y="2777"/>
                <a:ext cx="66" cy="111"/>
                <a:chOff x="2551" y="2777"/>
                <a:chExt cx="66" cy="111"/>
              </a:xfrm>
            </p:grpSpPr>
            <p:sp>
              <p:nvSpPr>
                <p:cNvPr id="11354" name="Line 1070"/>
                <p:cNvSpPr>
                  <a:spLocks noChangeShapeType="1"/>
                </p:cNvSpPr>
                <p:nvPr/>
              </p:nvSpPr>
              <p:spPr bwMode="auto">
                <a:xfrm flipV="1">
                  <a:off x="2585" y="2790"/>
                  <a:ext cx="0" cy="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55" name="Freeform 1071"/>
                <p:cNvSpPr>
                  <a:spLocks/>
                </p:cNvSpPr>
                <p:nvPr/>
              </p:nvSpPr>
              <p:spPr bwMode="auto">
                <a:xfrm>
                  <a:off x="2552" y="2826"/>
                  <a:ext cx="65" cy="62"/>
                </a:xfrm>
                <a:custGeom>
                  <a:avLst/>
                  <a:gdLst>
                    <a:gd name="T0" fmla="*/ 64 w 65"/>
                    <a:gd name="T1" fmla="*/ 54 h 62"/>
                    <a:gd name="T2" fmla="*/ 55 w 65"/>
                    <a:gd name="T3" fmla="*/ 54 h 62"/>
                    <a:gd name="T4" fmla="*/ 31 w 65"/>
                    <a:gd name="T5" fmla="*/ 0 h 62"/>
                    <a:gd name="T6" fmla="*/ 13 w 65"/>
                    <a:gd name="T7" fmla="*/ 61 h 62"/>
                    <a:gd name="T8" fmla="*/ 0 w 65"/>
                    <a:gd name="T9" fmla="*/ 57 h 62"/>
                    <a:gd name="T10" fmla="*/ 0 w 65"/>
                    <a:gd name="T11" fmla="*/ 57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5"/>
                    <a:gd name="T19" fmla="*/ 0 h 62"/>
                    <a:gd name="T20" fmla="*/ 65 w 65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5" h="62">
                      <a:moveTo>
                        <a:pt x="64" y="54"/>
                      </a:moveTo>
                      <a:lnTo>
                        <a:pt x="55" y="54"/>
                      </a:lnTo>
                      <a:lnTo>
                        <a:pt x="31" y="0"/>
                      </a:lnTo>
                      <a:lnTo>
                        <a:pt x="13" y="61"/>
                      </a:lnTo>
                      <a:lnTo>
                        <a:pt x="0" y="57"/>
                      </a:lnTo>
                    </a:path>
                  </a:pathLst>
                </a:custGeom>
                <a:solidFill>
                  <a:schemeClr val="bg1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1356" name="Line 1072"/>
                <p:cNvSpPr>
                  <a:spLocks noChangeShapeType="1"/>
                </p:cNvSpPr>
                <p:nvPr/>
              </p:nvSpPr>
              <p:spPr bwMode="auto">
                <a:xfrm flipH="1">
                  <a:off x="2551" y="2799"/>
                  <a:ext cx="36" cy="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57" name="Line 1073"/>
                <p:cNvSpPr>
                  <a:spLocks noChangeShapeType="1"/>
                </p:cNvSpPr>
                <p:nvPr/>
              </p:nvSpPr>
              <p:spPr bwMode="auto">
                <a:xfrm>
                  <a:off x="2594" y="2803"/>
                  <a:ext cx="20" cy="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58" name="Oval 1074"/>
                <p:cNvSpPr>
                  <a:spLocks noChangeArrowheads="1"/>
                </p:cNvSpPr>
                <p:nvPr/>
              </p:nvSpPr>
              <p:spPr bwMode="auto">
                <a:xfrm>
                  <a:off x="2578" y="2777"/>
                  <a:ext cx="14" cy="1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grpSp>
            <p:nvGrpSpPr>
              <p:cNvPr id="11323" name="Group 1075"/>
              <p:cNvGrpSpPr>
                <a:grpSpLocks/>
              </p:cNvGrpSpPr>
              <p:nvPr/>
            </p:nvGrpSpPr>
            <p:grpSpPr bwMode="auto">
              <a:xfrm>
                <a:off x="2383" y="2798"/>
                <a:ext cx="66" cy="111"/>
                <a:chOff x="2383" y="2798"/>
                <a:chExt cx="66" cy="111"/>
              </a:xfrm>
            </p:grpSpPr>
            <p:sp>
              <p:nvSpPr>
                <p:cNvPr id="11349" name="Line 1076"/>
                <p:cNvSpPr>
                  <a:spLocks noChangeShapeType="1"/>
                </p:cNvSpPr>
                <p:nvPr/>
              </p:nvSpPr>
              <p:spPr bwMode="auto">
                <a:xfrm flipV="1">
                  <a:off x="2417" y="2811"/>
                  <a:ext cx="0" cy="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50" name="Freeform 1077"/>
                <p:cNvSpPr>
                  <a:spLocks/>
                </p:cNvSpPr>
                <p:nvPr/>
              </p:nvSpPr>
              <p:spPr bwMode="auto">
                <a:xfrm>
                  <a:off x="2384" y="2847"/>
                  <a:ext cx="65" cy="62"/>
                </a:xfrm>
                <a:custGeom>
                  <a:avLst/>
                  <a:gdLst>
                    <a:gd name="T0" fmla="*/ 64 w 65"/>
                    <a:gd name="T1" fmla="*/ 54 h 62"/>
                    <a:gd name="T2" fmla="*/ 55 w 65"/>
                    <a:gd name="T3" fmla="*/ 54 h 62"/>
                    <a:gd name="T4" fmla="*/ 31 w 65"/>
                    <a:gd name="T5" fmla="*/ 0 h 62"/>
                    <a:gd name="T6" fmla="*/ 13 w 65"/>
                    <a:gd name="T7" fmla="*/ 61 h 62"/>
                    <a:gd name="T8" fmla="*/ 0 w 65"/>
                    <a:gd name="T9" fmla="*/ 57 h 62"/>
                    <a:gd name="T10" fmla="*/ 0 w 65"/>
                    <a:gd name="T11" fmla="*/ 57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5"/>
                    <a:gd name="T19" fmla="*/ 0 h 62"/>
                    <a:gd name="T20" fmla="*/ 65 w 65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5" h="62">
                      <a:moveTo>
                        <a:pt x="64" y="54"/>
                      </a:moveTo>
                      <a:lnTo>
                        <a:pt x="55" y="54"/>
                      </a:lnTo>
                      <a:lnTo>
                        <a:pt x="31" y="0"/>
                      </a:lnTo>
                      <a:lnTo>
                        <a:pt x="13" y="61"/>
                      </a:lnTo>
                      <a:lnTo>
                        <a:pt x="0" y="57"/>
                      </a:lnTo>
                    </a:path>
                  </a:pathLst>
                </a:custGeom>
                <a:solidFill>
                  <a:schemeClr val="bg1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1351" name="Line 1078"/>
                <p:cNvSpPr>
                  <a:spLocks noChangeShapeType="1"/>
                </p:cNvSpPr>
                <p:nvPr/>
              </p:nvSpPr>
              <p:spPr bwMode="auto">
                <a:xfrm flipH="1">
                  <a:off x="2383" y="2820"/>
                  <a:ext cx="36" cy="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52" name="Line 1079"/>
                <p:cNvSpPr>
                  <a:spLocks noChangeShapeType="1"/>
                </p:cNvSpPr>
                <p:nvPr/>
              </p:nvSpPr>
              <p:spPr bwMode="auto">
                <a:xfrm>
                  <a:off x="2426" y="2824"/>
                  <a:ext cx="20" cy="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53" name="Oval 1080"/>
                <p:cNvSpPr>
                  <a:spLocks noChangeArrowheads="1"/>
                </p:cNvSpPr>
                <p:nvPr/>
              </p:nvSpPr>
              <p:spPr bwMode="auto">
                <a:xfrm>
                  <a:off x="2410" y="2798"/>
                  <a:ext cx="14" cy="1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grpSp>
            <p:nvGrpSpPr>
              <p:cNvPr id="11324" name="Group 1081"/>
              <p:cNvGrpSpPr>
                <a:grpSpLocks/>
              </p:cNvGrpSpPr>
              <p:nvPr/>
            </p:nvGrpSpPr>
            <p:grpSpPr bwMode="auto">
              <a:xfrm>
                <a:off x="2203" y="2783"/>
                <a:ext cx="66" cy="111"/>
                <a:chOff x="2203" y="2783"/>
                <a:chExt cx="66" cy="111"/>
              </a:xfrm>
            </p:grpSpPr>
            <p:sp>
              <p:nvSpPr>
                <p:cNvPr id="11344" name="Line 1082"/>
                <p:cNvSpPr>
                  <a:spLocks noChangeShapeType="1"/>
                </p:cNvSpPr>
                <p:nvPr/>
              </p:nvSpPr>
              <p:spPr bwMode="auto">
                <a:xfrm flipV="1">
                  <a:off x="2237" y="2796"/>
                  <a:ext cx="0" cy="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45" name="Freeform 1083"/>
                <p:cNvSpPr>
                  <a:spLocks/>
                </p:cNvSpPr>
                <p:nvPr/>
              </p:nvSpPr>
              <p:spPr bwMode="auto">
                <a:xfrm>
                  <a:off x="2204" y="2832"/>
                  <a:ext cx="65" cy="62"/>
                </a:xfrm>
                <a:custGeom>
                  <a:avLst/>
                  <a:gdLst>
                    <a:gd name="T0" fmla="*/ 64 w 65"/>
                    <a:gd name="T1" fmla="*/ 54 h 62"/>
                    <a:gd name="T2" fmla="*/ 55 w 65"/>
                    <a:gd name="T3" fmla="*/ 54 h 62"/>
                    <a:gd name="T4" fmla="*/ 31 w 65"/>
                    <a:gd name="T5" fmla="*/ 0 h 62"/>
                    <a:gd name="T6" fmla="*/ 13 w 65"/>
                    <a:gd name="T7" fmla="*/ 61 h 62"/>
                    <a:gd name="T8" fmla="*/ 0 w 65"/>
                    <a:gd name="T9" fmla="*/ 57 h 62"/>
                    <a:gd name="T10" fmla="*/ 0 w 65"/>
                    <a:gd name="T11" fmla="*/ 57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5"/>
                    <a:gd name="T19" fmla="*/ 0 h 62"/>
                    <a:gd name="T20" fmla="*/ 65 w 65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5" h="62">
                      <a:moveTo>
                        <a:pt x="64" y="54"/>
                      </a:moveTo>
                      <a:lnTo>
                        <a:pt x="55" y="54"/>
                      </a:lnTo>
                      <a:lnTo>
                        <a:pt x="31" y="0"/>
                      </a:lnTo>
                      <a:lnTo>
                        <a:pt x="13" y="61"/>
                      </a:lnTo>
                      <a:lnTo>
                        <a:pt x="0" y="57"/>
                      </a:lnTo>
                    </a:path>
                  </a:pathLst>
                </a:custGeom>
                <a:solidFill>
                  <a:schemeClr val="bg1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1346" name="Line 1084"/>
                <p:cNvSpPr>
                  <a:spLocks noChangeShapeType="1"/>
                </p:cNvSpPr>
                <p:nvPr/>
              </p:nvSpPr>
              <p:spPr bwMode="auto">
                <a:xfrm flipH="1">
                  <a:off x="2203" y="2805"/>
                  <a:ext cx="36" cy="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47" name="Line 1085"/>
                <p:cNvSpPr>
                  <a:spLocks noChangeShapeType="1"/>
                </p:cNvSpPr>
                <p:nvPr/>
              </p:nvSpPr>
              <p:spPr bwMode="auto">
                <a:xfrm>
                  <a:off x="2246" y="2809"/>
                  <a:ext cx="20" cy="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48" name="Oval 1086"/>
                <p:cNvSpPr>
                  <a:spLocks noChangeArrowheads="1"/>
                </p:cNvSpPr>
                <p:nvPr/>
              </p:nvSpPr>
              <p:spPr bwMode="auto">
                <a:xfrm>
                  <a:off x="2230" y="2783"/>
                  <a:ext cx="14" cy="1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grpSp>
            <p:nvGrpSpPr>
              <p:cNvPr id="11325" name="Group 1087"/>
              <p:cNvGrpSpPr>
                <a:grpSpLocks/>
              </p:cNvGrpSpPr>
              <p:nvPr/>
            </p:nvGrpSpPr>
            <p:grpSpPr bwMode="auto">
              <a:xfrm>
                <a:off x="2430" y="2732"/>
                <a:ext cx="109" cy="85"/>
                <a:chOff x="2430" y="2732"/>
                <a:chExt cx="109" cy="85"/>
              </a:xfrm>
            </p:grpSpPr>
            <p:grpSp>
              <p:nvGrpSpPr>
                <p:cNvPr id="11332" name="Group 1088"/>
                <p:cNvGrpSpPr>
                  <a:grpSpLocks/>
                </p:cNvGrpSpPr>
                <p:nvPr/>
              </p:nvGrpSpPr>
              <p:grpSpPr bwMode="auto">
                <a:xfrm>
                  <a:off x="2430" y="2732"/>
                  <a:ext cx="66" cy="85"/>
                  <a:chOff x="2430" y="2732"/>
                  <a:chExt cx="66" cy="85"/>
                </a:xfrm>
              </p:grpSpPr>
              <p:sp>
                <p:nvSpPr>
                  <p:cNvPr id="11339" name="Line 108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64" y="2740"/>
                    <a:ext cx="0" cy="3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40" name="Freeform 1090"/>
                  <p:cNvSpPr>
                    <a:spLocks/>
                  </p:cNvSpPr>
                  <p:nvPr/>
                </p:nvSpPr>
                <p:spPr bwMode="auto">
                  <a:xfrm>
                    <a:off x="2431" y="2769"/>
                    <a:ext cx="65" cy="48"/>
                  </a:xfrm>
                  <a:custGeom>
                    <a:avLst/>
                    <a:gdLst>
                      <a:gd name="T0" fmla="*/ 64 w 65"/>
                      <a:gd name="T1" fmla="*/ 42 h 48"/>
                      <a:gd name="T2" fmla="*/ 55 w 65"/>
                      <a:gd name="T3" fmla="*/ 42 h 48"/>
                      <a:gd name="T4" fmla="*/ 31 w 65"/>
                      <a:gd name="T5" fmla="*/ 0 h 48"/>
                      <a:gd name="T6" fmla="*/ 13 w 65"/>
                      <a:gd name="T7" fmla="*/ 47 h 48"/>
                      <a:gd name="T8" fmla="*/ 0 w 65"/>
                      <a:gd name="T9" fmla="*/ 44 h 48"/>
                      <a:gd name="T10" fmla="*/ 0 w 65"/>
                      <a:gd name="T11" fmla="*/ 44 h 4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65"/>
                      <a:gd name="T19" fmla="*/ 0 h 48"/>
                      <a:gd name="T20" fmla="*/ 65 w 65"/>
                      <a:gd name="T21" fmla="*/ 48 h 4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65" h="48">
                        <a:moveTo>
                          <a:pt x="64" y="42"/>
                        </a:moveTo>
                        <a:lnTo>
                          <a:pt x="55" y="42"/>
                        </a:lnTo>
                        <a:lnTo>
                          <a:pt x="31" y="0"/>
                        </a:lnTo>
                        <a:lnTo>
                          <a:pt x="13" y="47"/>
                        </a:lnTo>
                        <a:lnTo>
                          <a:pt x="0" y="44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1341" name="Line 109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30" y="2749"/>
                    <a:ext cx="36" cy="1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42" name="Line 1092"/>
                  <p:cNvSpPr>
                    <a:spLocks noChangeShapeType="1"/>
                  </p:cNvSpPr>
                  <p:nvPr/>
                </p:nvSpPr>
                <p:spPr bwMode="auto">
                  <a:xfrm>
                    <a:off x="2473" y="2752"/>
                    <a:ext cx="20" cy="1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43" name="Oval 1093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2732"/>
                    <a:ext cx="14" cy="9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1333" name="Group 1094"/>
                <p:cNvGrpSpPr>
                  <a:grpSpLocks/>
                </p:cNvGrpSpPr>
                <p:nvPr/>
              </p:nvGrpSpPr>
              <p:grpSpPr bwMode="auto">
                <a:xfrm>
                  <a:off x="2490" y="2763"/>
                  <a:ext cx="49" cy="45"/>
                  <a:chOff x="2490" y="2763"/>
                  <a:chExt cx="49" cy="45"/>
                </a:xfrm>
              </p:grpSpPr>
              <p:sp>
                <p:nvSpPr>
                  <p:cNvPr id="11334" name="Line 109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516" y="2764"/>
                    <a:ext cx="0" cy="2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35" name="Freeform 1096"/>
                  <p:cNvSpPr>
                    <a:spLocks/>
                  </p:cNvSpPr>
                  <p:nvPr/>
                </p:nvSpPr>
                <p:spPr bwMode="auto">
                  <a:xfrm>
                    <a:off x="2492" y="2781"/>
                    <a:ext cx="47" cy="27"/>
                  </a:xfrm>
                  <a:custGeom>
                    <a:avLst/>
                    <a:gdLst>
                      <a:gd name="T0" fmla="*/ 46 w 47"/>
                      <a:gd name="T1" fmla="*/ 23 h 27"/>
                      <a:gd name="T2" fmla="*/ 40 w 47"/>
                      <a:gd name="T3" fmla="*/ 23 h 27"/>
                      <a:gd name="T4" fmla="*/ 22 w 47"/>
                      <a:gd name="T5" fmla="*/ 0 h 27"/>
                      <a:gd name="T6" fmla="*/ 10 w 47"/>
                      <a:gd name="T7" fmla="*/ 26 h 27"/>
                      <a:gd name="T8" fmla="*/ 0 w 47"/>
                      <a:gd name="T9" fmla="*/ 24 h 27"/>
                      <a:gd name="T10" fmla="*/ 0 w 47"/>
                      <a:gd name="T11" fmla="*/ 24 h 27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47"/>
                      <a:gd name="T19" fmla="*/ 0 h 27"/>
                      <a:gd name="T20" fmla="*/ 47 w 47"/>
                      <a:gd name="T21" fmla="*/ 27 h 27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47" h="27">
                        <a:moveTo>
                          <a:pt x="46" y="23"/>
                        </a:moveTo>
                        <a:lnTo>
                          <a:pt x="40" y="23"/>
                        </a:lnTo>
                        <a:lnTo>
                          <a:pt x="22" y="0"/>
                        </a:lnTo>
                        <a:lnTo>
                          <a:pt x="10" y="26"/>
                        </a:lnTo>
                        <a:lnTo>
                          <a:pt x="0" y="24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1336" name="Line 109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90" y="2772"/>
                    <a:ext cx="28" cy="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37" name="Line 1098"/>
                  <p:cNvSpPr>
                    <a:spLocks noChangeShapeType="1"/>
                  </p:cNvSpPr>
                  <p:nvPr/>
                </p:nvSpPr>
                <p:spPr bwMode="auto">
                  <a:xfrm>
                    <a:off x="2523" y="2774"/>
                    <a:ext cx="12" cy="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38" name="Oval 1099"/>
                  <p:cNvSpPr>
                    <a:spLocks noChangeArrowheads="1"/>
                  </p:cNvSpPr>
                  <p:nvPr/>
                </p:nvSpPr>
                <p:spPr bwMode="auto">
                  <a:xfrm>
                    <a:off x="2512" y="2763"/>
                    <a:ext cx="7" cy="1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</p:grpSp>
          <p:grpSp>
            <p:nvGrpSpPr>
              <p:cNvPr id="11326" name="Group 1100"/>
              <p:cNvGrpSpPr>
                <a:grpSpLocks/>
              </p:cNvGrpSpPr>
              <p:nvPr/>
            </p:nvGrpSpPr>
            <p:grpSpPr bwMode="auto">
              <a:xfrm>
                <a:off x="2155" y="2774"/>
                <a:ext cx="55" cy="50"/>
                <a:chOff x="2155" y="2774"/>
                <a:chExt cx="55" cy="50"/>
              </a:xfrm>
            </p:grpSpPr>
            <p:sp>
              <p:nvSpPr>
                <p:cNvPr id="11327" name="Line 1101"/>
                <p:cNvSpPr>
                  <a:spLocks noChangeShapeType="1"/>
                </p:cNvSpPr>
                <p:nvPr/>
              </p:nvSpPr>
              <p:spPr bwMode="auto">
                <a:xfrm flipV="1">
                  <a:off x="2184" y="2776"/>
                  <a:ext cx="0" cy="2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28" name="Freeform 1102"/>
                <p:cNvSpPr>
                  <a:spLocks/>
                </p:cNvSpPr>
                <p:nvPr/>
              </p:nvSpPr>
              <p:spPr bwMode="auto">
                <a:xfrm>
                  <a:off x="2156" y="2795"/>
                  <a:ext cx="54" cy="29"/>
                </a:xfrm>
                <a:custGeom>
                  <a:avLst/>
                  <a:gdLst>
                    <a:gd name="T0" fmla="*/ 53 w 54"/>
                    <a:gd name="T1" fmla="*/ 25 h 29"/>
                    <a:gd name="T2" fmla="*/ 46 w 54"/>
                    <a:gd name="T3" fmla="*/ 25 h 29"/>
                    <a:gd name="T4" fmla="*/ 26 w 54"/>
                    <a:gd name="T5" fmla="*/ 0 h 29"/>
                    <a:gd name="T6" fmla="*/ 11 w 54"/>
                    <a:gd name="T7" fmla="*/ 28 h 29"/>
                    <a:gd name="T8" fmla="*/ 0 w 54"/>
                    <a:gd name="T9" fmla="*/ 26 h 29"/>
                    <a:gd name="T10" fmla="*/ 0 w 54"/>
                    <a:gd name="T11" fmla="*/ 26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54"/>
                    <a:gd name="T19" fmla="*/ 0 h 29"/>
                    <a:gd name="T20" fmla="*/ 54 w 54"/>
                    <a:gd name="T21" fmla="*/ 29 h 2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54" h="29">
                      <a:moveTo>
                        <a:pt x="53" y="25"/>
                      </a:moveTo>
                      <a:lnTo>
                        <a:pt x="46" y="25"/>
                      </a:lnTo>
                      <a:lnTo>
                        <a:pt x="26" y="0"/>
                      </a:lnTo>
                      <a:lnTo>
                        <a:pt x="11" y="28"/>
                      </a:lnTo>
                      <a:lnTo>
                        <a:pt x="0" y="26"/>
                      </a:lnTo>
                    </a:path>
                  </a:pathLst>
                </a:custGeom>
                <a:solidFill>
                  <a:schemeClr val="bg1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1329" name="Line 1103"/>
                <p:cNvSpPr>
                  <a:spLocks noChangeShapeType="1"/>
                </p:cNvSpPr>
                <p:nvPr/>
              </p:nvSpPr>
              <p:spPr bwMode="auto">
                <a:xfrm flipH="1">
                  <a:off x="2155" y="2784"/>
                  <a:ext cx="31" cy="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30" name="Line 1104"/>
                <p:cNvSpPr>
                  <a:spLocks noChangeShapeType="1"/>
                </p:cNvSpPr>
                <p:nvPr/>
              </p:nvSpPr>
              <p:spPr bwMode="auto">
                <a:xfrm>
                  <a:off x="2192" y="2786"/>
                  <a:ext cx="15" cy="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31" name="Oval 1105"/>
                <p:cNvSpPr>
                  <a:spLocks noChangeArrowheads="1"/>
                </p:cNvSpPr>
                <p:nvPr/>
              </p:nvSpPr>
              <p:spPr bwMode="auto">
                <a:xfrm>
                  <a:off x="2178" y="2774"/>
                  <a:ext cx="11" cy="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</p:grpSp>
        <p:sp>
          <p:nvSpPr>
            <p:cNvPr id="11315" name="Oval 1106"/>
            <p:cNvSpPr>
              <a:spLocks noChangeArrowheads="1"/>
            </p:cNvSpPr>
            <p:nvPr/>
          </p:nvSpPr>
          <p:spPr bwMode="auto">
            <a:xfrm>
              <a:off x="1878" y="1435"/>
              <a:ext cx="1744" cy="166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11316" name="Rectangle 1107"/>
            <p:cNvSpPr>
              <a:spLocks noChangeArrowheads="1"/>
            </p:cNvSpPr>
            <p:nvPr/>
          </p:nvSpPr>
          <p:spPr bwMode="auto">
            <a:xfrm>
              <a:off x="3089" y="2289"/>
              <a:ext cx="479" cy="5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 b="1"/>
                <a:t>(street, school,                  work-place)</a:t>
              </a:r>
            </a:p>
          </p:txBody>
        </p:sp>
      </p:grpSp>
      <p:grpSp>
        <p:nvGrpSpPr>
          <p:cNvPr id="11474" name="Group 1108"/>
          <p:cNvGrpSpPr>
            <a:grpSpLocks/>
          </p:cNvGrpSpPr>
          <p:nvPr/>
        </p:nvGrpSpPr>
        <p:grpSpPr bwMode="auto">
          <a:xfrm>
            <a:off x="3656013" y="2998788"/>
            <a:ext cx="1258887" cy="1190625"/>
            <a:chOff x="2303" y="1889"/>
            <a:chExt cx="793" cy="750"/>
          </a:xfrm>
        </p:grpSpPr>
        <p:grpSp>
          <p:nvGrpSpPr>
            <p:cNvPr id="11272" name="Group 1109"/>
            <p:cNvGrpSpPr>
              <a:grpSpLocks/>
            </p:cNvGrpSpPr>
            <p:nvPr/>
          </p:nvGrpSpPr>
          <p:grpSpPr bwMode="auto">
            <a:xfrm>
              <a:off x="2303" y="1889"/>
              <a:ext cx="793" cy="750"/>
              <a:chOff x="2303" y="1889"/>
              <a:chExt cx="793" cy="750"/>
            </a:xfrm>
          </p:grpSpPr>
          <p:grpSp>
            <p:nvGrpSpPr>
              <p:cNvPr id="11304" name="Group 1110"/>
              <p:cNvGrpSpPr>
                <a:grpSpLocks/>
              </p:cNvGrpSpPr>
              <p:nvPr/>
            </p:nvGrpSpPr>
            <p:grpSpPr bwMode="auto">
              <a:xfrm>
                <a:off x="2467" y="2027"/>
                <a:ext cx="500" cy="469"/>
                <a:chOff x="2417" y="1852"/>
                <a:chExt cx="510" cy="505"/>
              </a:xfrm>
            </p:grpSpPr>
            <p:sp>
              <p:nvSpPr>
                <p:cNvPr id="11306" name="Rectangle 1111"/>
                <p:cNvSpPr>
                  <a:spLocks noChangeArrowheads="1"/>
                </p:cNvSpPr>
                <p:nvPr/>
              </p:nvSpPr>
              <p:spPr bwMode="auto">
                <a:xfrm>
                  <a:off x="2417" y="1852"/>
                  <a:ext cx="510" cy="24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lIns="90488" tIns="44450" rIns="90488" bIns="4445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/>
                    <a:t>Home</a:t>
                  </a:r>
                </a:p>
              </p:txBody>
            </p:sp>
            <p:grpSp>
              <p:nvGrpSpPr>
                <p:cNvPr id="11307" name="Group 1112"/>
                <p:cNvGrpSpPr>
                  <a:grpSpLocks/>
                </p:cNvGrpSpPr>
                <p:nvPr/>
              </p:nvGrpSpPr>
              <p:grpSpPr bwMode="auto">
                <a:xfrm>
                  <a:off x="2430" y="2045"/>
                  <a:ext cx="424" cy="312"/>
                  <a:chOff x="2430" y="2045"/>
                  <a:chExt cx="424" cy="312"/>
                </a:xfrm>
              </p:grpSpPr>
              <p:sp>
                <p:nvSpPr>
                  <p:cNvPr id="11308" name="AutoShape 1113"/>
                  <p:cNvSpPr>
                    <a:spLocks noChangeArrowheads="1"/>
                  </p:cNvSpPr>
                  <p:nvPr/>
                </p:nvSpPr>
                <p:spPr bwMode="auto">
                  <a:xfrm>
                    <a:off x="2430" y="2045"/>
                    <a:ext cx="424" cy="280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09" name="Rectangle 1114"/>
                  <p:cNvSpPr>
                    <a:spLocks noChangeArrowheads="1"/>
                  </p:cNvSpPr>
                  <p:nvPr/>
                </p:nvSpPr>
                <p:spPr bwMode="auto">
                  <a:xfrm>
                    <a:off x="2478" y="2189"/>
                    <a:ext cx="52" cy="7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10" name="Rectangle 1115"/>
                  <p:cNvSpPr>
                    <a:spLocks noChangeArrowheads="1"/>
                  </p:cNvSpPr>
                  <p:nvPr/>
                </p:nvSpPr>
                <p:spPr bwMode="auto">
                  <a:xfrm>
                    <a:off x="2574" y="2189"/>
                    <a:ext cx="55" cy="7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11" name="Rectangle 1116"/>
                  <p:cNvSpPr>
                    <a:spLocks noChangeArrowheads="1"/>
                  </p:cNvSpPr>
                  <p:nvPr/>
                </p:nvSpPr>
                <p:spPr bwMode="auto">
                  <a:xfrm>
                    <a:off x="2670" y="2189"/>
                    <a:ext cx="61" cy="1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12" name="Freeform 1117"/>
                  <p:cNvSpPr>
                    <a:spLocks/>
                  </p:cNvSpPr>
                  <p:nvPr/>
                </p:nvSpPr>
                <p:spPr bwMode="auto">
                  <a:xfrm>
                    <a:off x="2672" y="2185"/>
                    <a:ext cx="61" cy="172"/>
                  </a:xfrm>
                  <a:custGeom>
                    <a:avLst/>
                    <a:gdLst>
                      <a:gd name="T0" fmla="*/ 60 w 61"/>
                      <a:gd name="T1" fmla="*/ 140 h 172"/>
                      <a:gd name="T2" fmla="*/ 60 w 61"/>
                      <a:gd name="T3" fmla="*/ 0 h 172"/>
                      <a:gd name="T4" fmla="*/ 0 w 61"/>
                      <a:gd name="T5" fmla="*/ 34 h 172"/>
                      <a:gd name="T6" fmla="*/ 0 w 61"/>
                      <a:gd name="T7" fmla="*/ 171 h 172"/>
                      <a:gd name="T8" fmla="*/ 60 w 61"/>
                      <a:gd name="T9" fmla="*/ 140 h 17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1"/>
                      <a:gd name="T16" fmla="*/ 0 h 172"/>
                      <a:gd name="T17" fmla="*/ 61 w 61"/>
                      <a:gd name="T18" fmla="*/ 172 h 17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1" h="172">
                        <a:moveTo>
                          <a:pt x="60" y="140"/>
                        </a:moveTo>
                        <a:lnTo>
                          <a:pt x="60" y="0"/>
                        </a:lnTo>
                        <a:lnTo>
                          <a:pt x="0" y="34"/>
                        </a:lnTo>
                        <a:lnTo>
                          <a:pt x="0" y="171"/>
                        </a:lnTo>
                        <a:lnTo>
                          <a:pt x="60" y="14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</p:grpSp>
          </p:grpSp>
          <p:sp>
            <p:nvSpPr>
              <p:cNvPr id="11305" name="Oval 1118"/>
              <p:cNvSpPr>
                <a:spLocks noChangeArrowheads="1"/>
              </p:cNvSpPr>
              <p:nvPr/>
            </p:nvSpPr>
            <p:spPr bwMode="auto">
              <a:xfrm>
                <a:off x="2303" y="1889"/>
                <a:ext cx="793" cy="75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</p:grpSp>
        <p:grpSp>
          <p:nvGrpSpPr>
            <p:cNvPr id="11273" name="Group 1119"/>
            <p:cNvGrpSpPr>
              <a:grpSpLocks/>
            </p:cNvGrpSpPr>
            <p:nvPr/>
          </p:nvGrpSpPr>
          <p:grpSpPr bwMode="auto">
            <a:xfrm>
              <a:off x="2503" y="2329"/>
              <a:ext cx="504" cy="273"/>
              <a:chOff x="2454" y="2177"/>
              <a:chExt cx="514" cy="294"/>
            </a:xfrm>
          </p:grpSpPr>
          <p:grpSp>
            <p:nvGrpSpPr>
              <p:cNvPr id="11274" name="Group 1120"/>
              <p:cNvGrpSpPr>
                <a:grpSpLocks/>
              </p:cNvGrpSpPr>
              <p:nvPr/>
            </p:nvGrpSpPr>
            <p:grpSpPr bwMode="auto">
              <a:xfrm>
                <a:off x="2852" y="2177"/>
                <a:ext cx="116" cy="141"/>
                <a:chOff x="2852" y="2177"/>
                <a:chExt cx="116" cy="141"/>
              </a:xfrm>
            </p:grpSpPr>
            <p:sp>
              <p:nvSpPr>
                <p:cNvPr id="11299" name="Line 1121"/>
                <p:cNvSpPr>
                  <a:spLocks noChangeShapeType="1"/>
                </p:cNvSpPr>
                <p:nvPr/>
              </p:nvSpPr>
              <p:spPr bwMode="auto">
                <a:xfrm flipV="1">
                  <a:off x="2912" y="2195"/>
                  <a:ext cx="0" cy="5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00" name="Freeform 1122"/>
                <p:cNvSpPr>
                  <a:spLocks/>
                </p:cNvSpPr>
                <p:nvPr/>
              </p:nvSpPr>
              <p:spPr bwMode="auto">
                <a:xfrm>
                  <a:off x="2852" y="2240"/>
                  <a:ext cx="116" cy="78"/>
                </a:xfrm>
                <a:custGeom>
                  <a:avLst/>
                  <a:gdLst>
                    <a:gd name="T0" fmla="*/ 115 w 116"/>
                    <a:gd name="T1" fmla="*/ 69 h 78"/>
                    <a:gd name="T2" fmla="*/ 99 w 116"/>
                    <a:gd name="T3" fmla="*/ 69 h 78"/>
                    <a:gd name="T4" fmla="*/ 56 w 116"/>
                    <a:gd name="T5" fmla="*/ 0 h 78"/>
                    <a:gd name="T6" fmla="*/ 24 w 116"/>
                    <a:gd name="T7" fmla="*/ 77 h 78"/>
                    <a:gd name="T8" fmla="*/ 0 w 116"/>
                    <a:gd name="T9" fmla="*/ 72 h 78"/>
                    <a:gd name="T10" fmla="*/ 0 w 116"/>
                    <a:gd name="T11" fmla="*/ 72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16"/>
                    <a:gd name="T19" fmla="*/ 0 h 78"/>
                    <a:gd name="T20" fmla="*/ 116 w 116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16" h="78">
                      <a:moveTo>
                        <a:pt x="115" y="69"/>
                      </a:moveTo>
                      <a:lnTo>
                        <a:pt x="99" y="69"/>
                      </a:lnTo>
                      <a:lnTo>
                        <a:pt x="56" y="0"/>
                      </a:lnTo>
                      <a:lnTo>
                        <a:pt x="24" y="77"/>
                      </a:lnTo>
                      <a:lnTo>
                        <a:pt x="0" y="72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1301" name="Line 1123"/>
                <p:cNvSpPr>
                  <a:spLocks noChangeShapeType="1"/>
                </p:cNvSpPr>
                <p:nvPr/>
              </p:nvSpPr>
              <p:spPr bwMode="auto">
                <a:xfrm flipH="1">
                  <a:off x="2853" y="2205"/>
                  <a:ext cx="58" cy="2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02" name="Line 1124"/>
                <p:cNvSpPr>
                  <a:spLocks noChangeShapeType="1"/>
                </p:cNvSpPr>
                <p:nvPr/>
              </p:nvSpPr>
              <p:spPr bwMode="auto">
                <a:xfrm>
                  <a:off x="2924" y="2210"/>
                  <a:ext cx="44" cy="2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03" name="Oval 1125"/>
                <p:cNvSpPr>
                  <a:spLocks noChangeArrowheads="1"/>
                </p:cNvSpPr>
                <p:nvPr/>
              </p:nvSpPr>
              <p:spPr bwMode="auto">
                <a:xfrm>
                  <a:off x="2896" y="2177"/>
                  <a:ext cx="32" cy="2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grpSp>
            <p:nvGrpSpPr>
              <p:cNvPr id="11275" name="Group 1126"/>
              <p:cNvGrpSpPr>
                <a:grpSpLocks/>
              </p:cNvGrpSpPr>
              <p:nvPr/>
            </p:nvGrpSpPr>
            <p:grpSpPr bwMode="auto">
              <a:xfrm>
                <a:off x="2756" y="2231"/>
                <a:ext cx="116" cy="141"/>
                <a:chOff x="2756" y="2231"/>
                <a:chExt cx="116" cy="141"/>
              </a:xfrm>
            </p:grpSpPr>
            <p:sp>
              <p:nvSpPr>
                <p:cNvPr id="11294" name="Line 1127"/>
                <p:cNvSpPr>
                  <a:spLocks noChangeShapeType="1"/>
                </p:cNvSpPr>
                <p:nvPr/>
              </p:nvSpPr>
              <p:spPr bwMode="auto">
                <a:xfrm flipV="1">
                  <a:off x="2816" y="2249"/>
                  <a:ext cx="0" cy="5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95" name="Freeform 1128"/>
                <p:cNvSpPr>
                  <a:spLocks/>
                </p:cNvSpPr>
                <p:nvPr/>
              </p:nvSpPr>
              <p:spPr bwMode="auto">
                <a:xfrm>
                  <a:off x="2756" y="2294"/>
                  <a:ext cx="116" cy="78"/>
                </a:xfrm>
                <a:custGeom>
                  <a:avLst/>
                  <a:gdLst>
                    <a:gd name="T0" fmla="*/ 115 w 116"/>
                    <a:gd name="T1" fmla="*/ 69 h 78"/>
                    <a:gd name="T2" fmla="*/ 99 w 116"/>
                    <a:gd name="T3" fmla="*/ 69 h 78"/>
                    <a:gd name="T4" fmla="*/ 56 w 116"/>
                    <a:gd name="T5" fmla="*/ 0 h 78"/>
                    <a:gd name="T6" fmla="*/ 24 w 116"/>
                    <a:gd name="T7" fmla="*/ 77 h 78"/>
                    <a:gd name="T8" fmla="*/ 0 w 116"/>
                    <a:gd name="T9" fmla="*/ 72 h 78"/>
                    <a:gd name="T10" fmla="*/ 0 w 116"/>
                    <a:gd name="T11" fmla="*/ 72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16"/>
                    <a:gd name="T19" fmla="*/ 0 h 78"/>
                    <a:gd name="T20" fmla="*/ 116 w 116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16" h="78">
                      <a:moveTo>
                        <a:pt x="115" y="69"/>
                      </a:moveTo>
                      <a:lnTo>
                        <a:pt x="99" y="69"/>
                      </a:lnTo>
                      <a:lnTo>
                        <a:pt x="56" y="0"/>
                      </a:lnTo>
                      <a:lnTo>
                        <a:pt x="24" y="77"/>
                      </a:lnTo>
                      <a:lnTo>
                        <a:pt x="0" y="72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1296" name="Line 1129"/>
                <p:cNvSpPr>
                  <a:spLocks noChangeShapeType="1"/>
                </p:cNvSpPr>
                <p:nvPr/>
              </p:nvSpPr>
              <p:spPr bwMode="auto">
                <a:xfrm flipH="1">
                  <a:off x="2757" y="2259"/>
                  <a:ext cx="58" cy="2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97" name="Line 1130"/>
                <p:cNvSpPr>
                  <a:spLocks noChangeShapeType="1"/>
                </p:cNvSpPr>
                <p:nvPr/>
              </p:nvSpPr>
              <p:spPr bwMode="auto">
                <a:xfrm>
                  <a:off x="2828" y="2264"/>
                  <a:ext cx="44" cy="2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98" name="Oval 1131"/>
                <p:cNvSpPr>
                  <a:spLocks noChangeArrowheads="1"/>
                </p:cNvSpPr>
                <p:nvPr/>
              </p:nvSpPr>
              <p:spPr bwMode="auto">
                <a:xfrm>
                  <a:off x="2800" y="2231"/>
                  <a:ext cx="32" cy="2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grpSp>
            <p:nvGrpSpPr>
              <p:cNvPr id="11276" name="Group 1132"/>
              <p:cNvGrpSpPr>
                <a:grpSpLocks/>
              </p:cNvGrpSpPr>
              <p:nvPr/>
            </p:nvGrpSpPr>
            <p:grpSpPr bwMode="auto">
              <a:xfrm>
                <a:off x="2552" y="2330"/>
                <a:ext cx="116" cy="141"/>
                <a:chOff x="2552" y="2330"/>
                <a:chExt cx="116" cy="141"/>
              </a:xfrm>
            </p:grpSpPr>
            <p:sp>
              <p:nvSpPr>
                <p:cNvPr id="11289" name="Line 1133"/>
                <p:cNvSpPr>
                  <a:spLocks noChangeShapeType="1"/>
                </p:cNvSpPr>
                <p:nvPr/>
              </p:nvSpPr>
              <p:spPr bwMode="auto">
                <a:xfrm flipV="1">
                  <a:off x="2612" y="2348"/>
                  <a:ext cx="0" cy="5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90" name="Freeform 1134"/>
                <p:cNvSpPr>
                  <a:spLocks/>
                </p:cNvSpPr>
                <p:nvPr/>
              </p:nvSpPr>
              <p:spPr bwMode="auto">
                <a:xfrm>
                  <a:off x="2552" y="2393"/>
                  <a:ext cx="116" cy="78"/>
                </a:xfrm>
                <a:custGeom>
                  <a:avLst/>
                  <a:gdLst>
                    <a:gd name="T0" fmla="*/ 115 w 116"/>
                    <a:gd name="T1" fmla="*/ 69 h 78"/>
                    <a:gd name="T2" fmla="*/ 99 w 116"/>
                    <a:gd name="T3" fmla="*/ 69 h 78"/>
                    <a:gd name="T4" fmla="*/ 56 w 116"/>
                    <a:gd name="T5" fmla="*/ 0 h 78"/>
                    <a:gd name="T6" fmla="*/ 24 w 116"/>
                    <a:gd name="T7" fmla="*/ 77 h 78"/>
                    <a:gd name="T8" fmla="*/ 0 w 116"/>
                    <a:gd name="T9" fmla="*/ 72 h 78"/>
                    <a:gd name="T10" fmla="*/ 0 w 116"/>
                    <a:gd name="T11" fmla="*/ 72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16"/>
                    <a:gd name="T19" fmla="*/ 0 h 78"/>
                    <a:gd name="T20" fmla="*/ 116 w 116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16" h="78">
                      <a:moveTo>
                        <a:pt x="115" y="69"/>
                      </a:moveTo>
                      <a:lnTo>
                        <a:pt x="99" y="69"/>
                      </a:lnTo>
                      <a:lnTo>
                        <a:pt x="56" y="0"/>
                      </a:lnTo>
                      <a:lnTo>
                        <a:pt x="24" y="77"/>
                      </a:lnTo>
                      <a:lnTo>
                        <a:pt x="0" y="72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1291" name="Line 1135"/>
                <p:cNvSpPr>
                  <a:spLocks noChangeShapeType="1"/>
                </p:cNvSpPr>
                <p:nvPr/>
              </p:nvSpPr>
              <p:spPr bwMode="auto">
                <a:xfrm flipH="1">
                  <a:off x="2553" y="2358"/>
                  <a:ext cx="58" cy="2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92" name="Line 1136"/>
                <p:cNvSpPr>
                  <a:spLocks noChangeShapeType="1"/>
                </p:cNvSpPr>
                <p:nvPr/>
              </p:nvSpPr>
              <p:spPr bwMode="auto">
                <a:xfrm>
                  <a:off x="2624" y="2363"/>
                  <a:ext cx="44" cy="2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93" name="Oval 1137"/>
                <p:cNvSpPr>
                  <a:spLocks noChangeArrowheads="1"/>
                </p:cNvSpPr>
                <p:nvPr/>
              </p:nvSpPr>
              <p:spPr bwMode="auto">
                <a:xfrm>
                  <a:off x="2596" y="2330"/>
                  <a:ext cx="32" cy="2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grpSp>
            <p:nvGrpSpPr>
              <p:cNvPr id="11277" name="Group 1138"/>
              <p:cNvGrpSpPr>
                <a:grpSpLocks/>
              </p:cNvGrpSpPr>
              <p:nvPr/>
            </p:nvGrpSpPr>
            <p:grpSpPr bwMode="auto">
              <a:xfrm>
                <a:off x="2454" y="2350"/>
                <a:ext cx="98" cy="66"/>
                <a:chOff x="2454" y="2350"/>
                <a:chExt cx="98" cy="66"/>
              </a:xfrm>
            </p:grpSpPr>
            <p:sp>
              <p:nvSpPr>
                <p:cNvPr id="11284" name="Line 1139"/>
                <p:cNvSpPr>
                  <a:spLocks noChangeShapeType="1"/>
                </p:cNvSpPr>
                <p:nvPr/>
              </p:nvSpPr>
              <p:spPr bwMode="auto">
                <a:xfrm flipV="1">
                  <a:off x="2505" y="2354"/>
                  <a:ext cx="0" cy="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85" name="Freeform 1140"/>
                <p:cNvSpPr>
                  <a:spLocks/>
                </p:cNvSpPr>
                <p:nvPr/>
              </p:nvSpPr>
              <p:spPr bwMode="auto">
                <a:xfrm>
                  <a:off x="2454" y="2378"/>
                  <a:ext cx="98" cy="38"/>
                </a:xfrm>
                <a:custGeom>
                  <a:avLst/>
                  <a:gdLst>
                    <a:gd name="T0" fmla="*/ 97 w 98"/>
                    <a:gd name="T1" fmla="*/ 33 h 38"/>
                    <a:gd name="T2" fmla="*/ 84 w 98"/>
                    <a:gd name="T3" fmla="*/ 33 h 38"/>
                    <a:gd name="T4" fmla="*/ 47 w 98"/>
                    <a:gd name="T5" fmla="*/ 0 h 38"/>
                    <a:gd name="T6" fmla="*/ 20 w 98"/>
                    <a:gd name="T7" fmla="*/ 37 h 38"/>
                    <a:gd name="T8" fmla="*/ 0 w 98"/>
                    <a:gd name="T9" fmla="*/ 34 h 38"/>
                    <a:gd name="T10" fmla="*/ 0 w 98"/>
                    <a:gd name="T11" fmla="*/ 34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38"/>
                    <a:gd name="T20" fmla="*/ 98 w 98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38">
                      <a:moveTo>
                        <a:pt x="97" y="33"/>
                      </a:moveTo>
                      <a:lnTo>
                        <a:pt x="84" y="33"/>
                      </a:lnTo>
                      <a:lnTo>
                        <a:pt x="47" y="0"/>
                      </a:lnTo>
                      <a:lnTo>
                        <a:pt x="20" y="37"/>
                      </a:lnTo>
                      <a:lnTo>
                        <a:pt x="0" y="34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1286" name="Line 1141"/>
                <p:cNvSpPr>
                  <a:spLocks noChangeShapeType="1"/>
                </p:cNvSpPr>
                <p:nvPr/>
              </p:nvSpPr>
              <p:spPr bwMode="auto">
                <a:xfrm flipH="1">
                  <a:off x="2454" y="2364"/>
                  <a:ext cx="50" cy="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87" name="Line 1142"/>
                <p:cNvSpPr>
                  <a:spLocks noChangeShapeType="1"/>
                </p:cNvSpPr>
                <p:nvPr/>
              </p:nvSpPr>
              <p:spPr bwMode="auto">
                <a:xfrm>
                  <a:off x="2515" y="2366"/>
                  <a:ext cx="36" cy="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88" name="Oval 1143"/>
                <p:cNvSpPr>
                  <a:spLocks noChangeArrowheads="1"/>
                </p:cNvSpPr>
                <p:nvPr/>
              </p:nvSpPr>
              <p:spPr bwMode="auto">
                <a:xfrm>
                  <a:off x="2492" y="2350"/>
                  <a:ext cx="25" cy="6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grpSp>
            <p:nvGrpSpPr>
              <p:cNvPr id="11278" name="Group 1144"/>
              <p:cNvGrpSpPr>
                <a:grpSpLocks/>
              </p:cNvGrpSpPr>
              <p:nvPr/>
            </p:nvGrpSpPr>
            <p:grpSpPr bwMode="auto">
              <a:xfrm>
                <a:off x="2667" y="2365"/>
                <a:ext cx="98" cy="72"/>
                <a:chOff x="2667" y="2365"/>
                <a:chExt cx="98" cy="72"/>
              </a:xfrm>
            </p:grpSpPr>
            <p:sp>
              <p:nvSpPr>
                <p:cNvPr id="11279" name="Line 1145"/>
                <p:cNvSpPr>
                  <a:spLocks noChangeShapeType="1"/>
                </p:cNvSpPr>
                <p:nvPr/>
              </p:nvSpPr>
              <p:spPr bwMode="auto">
                <a:xfrm flipV="1">
                  <a:off x="2718" y="2370"/>
                  <a:ext cx="0" cy="3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80" name="Freeform 1146"/>
                <p:cNvSpPr>
                  <a:spLocks/>
                </p:cNvSpPr>
                <p:nvPr/>
              </p:nvSpPr>
              <p:spPr bwMode="auto">
                <a:xfrm>
                  <a:off x="2667" y="2396"/>
                  <a:ext cx="98" cy="41"/>
                </a:xfrm>
                <a:custGeom>
                  <a:avLst/>
                  <a:gdLst>
                    <a:gd name="T0" fmla="*/ 97 w 98"/>
                    <a:gd name="T1" fmla="*/ 36 h 41"/>
                    <a:gd name="T2" fmla="*/ 84 w 98"/>
                    <a:gd name="T3" fmla="*/ 36 h 41"/>
                    <a:gd name="T4" fmla="*/ 47 w 98"/>
                    <a:gd name="T5" fmla="*/ 0 h 41"/>
                    <a:gd name="T6" fmla="*/ 20 w 98"/>
                    <a:gd name="T7" fmla="*/ 40 h 41"/>
                    <a:gd name="T8" fmla="*/ 0 w 98"/>
                    <a:gd name="T9" fmla="*/ 37 h 41"/>
                    <a:gd name="T10" fmla="*/ 0 w 98"/>
                    <a:gd name="T11" fmla="*/ 37 h 4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41"/>
                    <a:gd name="T20" fmla="*/ 98 w 98"/>
                    <a:gd name="T21" fmla="*/ 41 h 4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41">
                      <a:moveTo>
                        <a:pt x="97" y="36"/>
                      </a:moveTo>
                      <a:lnTo>
                        <a:pt x="84" y="36"/>
                      </a:lnTo>
                      <a:lnTo>
                        <a:pt x="47" y="0"/>
                      </a:lnTo>
                      <a:lnTo>
                        <a:pt x="20" y="40"/>
                      </a:lnTo>
                      <a:lnTo>
                        <a:pt x="0" y="37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1281" name="Line 1147"/>
                <p:cNvSpPr>
                  <a:spLocks noChangeShapeType="1"/>
                </p:cNvSpPr>
                <p:nvPr/>
              </p:nvSpPr>
              <p:spPr bwMode="auto">
                <a:xfrm flipH="1">
                  <a:off x="2667" y="2380"/>
                  <a:ext cx="50" cy="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82" name="Line 1148"/>
                <p:cNvSpPr>
                  <a:spLocks noChangeShapeType="1"/>
                </p:cNvSpPr>
                <p:nvPr/>
              </p:nvSpPr>
              <p:spPr bwMode="auto">
                <a:xfrm>
                  <a:off x="2728" y="2382"/>
                  <a:ext cx="36" cy="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83" name="Oval 1149"/>
                <p:cNvSpPr>
                  <a:spLocks noChangeArrowheads="1"/>
                </p:cNvSpPr>
                <p:nvPr/>
              </p:nvSpPr>
              <p:spPr bwMode="auto">
                <a:xfrm>
                  <a:off x="2705" y="2365"/>
                  <a:ext cx="25" cy="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</p:grpSp>
      </p:grpSp>
      <p:sp>
        <p:nvSpPr>
          <p:cNvPr id="11271" name="Rectangle 1150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793038" cy="769938"/>
          </a:xfrm>
        </p:spPr>
        <p:txBody>
          <a:bodyPr/>
          <a:lstStyle/>
          <a:p>
            <a:pPr eaLnBrk="1" hangingPunct="1"/>
            <a:r>
              <a:rPr lang="en-US" smtClean="0"/>
              <a:t>How people see their city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65BC54-DFBF-47E2-8D3E-828591E28CE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319338" y="1619250"/>
            <a:ext cx="4875212" cy="4524375"/>
            <a:chOff x="1461" y="1020"/>
            <a:chExt cx="3071" cy="2850"/>
          </a:xfrm>
        </p:grpSpPr>
        <p:sp>
          <p:nvSpPr>
            <p:cNvPr id="14423" name="Rectangle 3"/>
            <p:cNvSpPr>
              <a:spLocks noChangeArrowheads="1"/>
            </p:cNvSpPr>
            <p:nvPr/>
          </p:nvSpPr>
          <p:spPr bwMode="auto">
            <a:xfrm>
              <a:off x="3416" y="1287"/>
              <a:ext cx="759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/>
                <a:t>(street,school,                  workplace)</a:t>
              </a:r>
            </a:p>
          </p:txBody>
        </p:sp>
        <p:grpSp>
          <p:nvGrpSpPr>
            <p:cNvPr id="14424" name="Group 4"/>
            <p:cNvGrpSpPr>
              <a:grpSpLocks/>
            </p:cNvGrpSpPr>
            <p:nvPr/>
          </p:nvGrpSpPr>
          <p:grpSpPr bwMode="auto">
            <a:xfrm>
              <a:off x="1461" y="1020"/>
              <a:ext cx="3071" cy="2850"/>
              <a:chOff x="1534" y="523"/>
              <a:chExt cx="3071" cy="2850"/>
            </a:xfrm>
          </p:grpSpPr>
          <p:sp>
            <p:nvSpPr>
              <p:cNvPr id="14425" name="Oval 5"/>
              <p:cNvSpPr>
                <a:spLocks noChangeArrowheads="1"/>
              </p:cNvSpPr>
              <p:nvPr/>
            </p:nvSpPr>
            <p:spPr bwMode="auto">
              <a:xfrm>
                <a:off x="1534" y="523"/>
                <a:ext cx="3071" cy="284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sp>
            <p:nvSpPr>
              <p:cNvPr id="14426" name="Rectangle 6"/>
              <p:cNvSpPr>
                <a:spLocks noChangeArrowheads="1"/>
              </p:cNvSpPr>
              <p:nvPr/>
            </p:nvSpPr>
            <p:spPr bwMode="auto">
              <a:xfrm>
                <a:off x="2663" y="604"/>
                <a:ext cx="935" cy="30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GB" sz="1600" b="1"/>
                  <a:t>Peri-domestic</a:t>
                </a:r>
              </a:p>
            </p:txBody>
          </p:sp>
          <p:grpSp>
            <p:nvGrpSpPr>
              <p:cNvPr id="14427" name="Group 7"/>
              <p:cNvGrpSpPr>
                <a:grpSpLocks/>
              </p:cNvGrpSpPr>
              <p:nvPr/>
            </p:nvGrpSpPr>
            <p:grpSpPr bwMode="auto">
              <a:xfrm>
                <a:off x="2199" y="726"/>
                <a:ext cx="578" cy="288"/>
                <a:chOff x="2199" y="726"/>
                <a:chExt cx="578" cy="288"/>
              </a:xfrm>
            </p:grpSpPr>
            <p:grpSp>
              <p:nvGrpSpPr>
                <p:cNvPr id="14467" name="Group 8"/>
                <p:cNvGrpSpPr>
                  <a:grpSpLocks/>
                </p:cNvGrpSpPr>
                <p:nvPr/>
              </p:nvGrpSpPr>
              <p:grpSpPr bwMode="auto">
                <a:xfrm>
                  <a:off x="2199" y="726"/>
                  <a:ext cx="578" cy="171"/>
                  <a:chOff x="2199" y="726"/>
                  <a:chExt cx="578" cy="171"/>
                </a:xfrm>
              </p:grpSpPr>
              <p:grpSp>
                <p:nvGrpSpPr>
                  <p:cNvPr id="14509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2199" y="726"/>
                    <a:ext cx="164" cy="171"/>
                    <a:chOff x="2199" y="726"/>
                    <a:chExt cx="164" cy="171"/>
                  </a:xfrm>
                </p:grpSpPr>
                <p:sp>
                  <p:nvSpPr>
                    <p:cNvPr id="14523" name="AutoShap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9" y="726"/>
                      <a:ext cx="164" cy="151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524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9" y="805"/>
                      <a:ext cx="15" cy="3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525" name="Rectangl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7" y="805"/>
                      <a:ext cx="16" cy="3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526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4" y="805"/>
                      <a:ext cx="20" cy="7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527" name="Freeform 14"/>
                    <p:cNvSpPr>
                      <a:spLocks/>
                    </p:cNvSpPr>
                    <p:nvPr/>
                  </p:nvSpPr>
                  <p:spPr bwMode="auto">
                    <a:xfrm>
                      <a:off x="2292" y="801"/>
                      <a:ext cx="25" cy="96"/>
                    </a:xfrm>
                    <a:custGeom>
                      <a:avLst/>
                      <a:gdLst>
                        <a:gd name="T0" fmla="*/ 24 w 25"/>
                        <a:gd name="T1" fmla="*/ 78 h 96"/>
                        <a:gd name="T2" fmla="*/ 24 w 25"/>
                        <a:gd name="T3" fmla="*/ 0 h 96"/>
                        <a:gd name="T4" fmla="*/ 0 w 25"/>
                        <a:gd name="T5" fmla="*/ 19 h 96"/>
                        <a:gd name="T6" fmla="*/ 0 w 25"/>
                        <a:gd name="T7" fmla="*/ 95 h 96"/>
                        <a:gd name="T8" fmla="*/ 24 w 25"/>
                        <a:gd name="T9" fmla="*/ 78 h 9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5"/>
                        <a:gd name="T16" fmla="*/ 0 h 96"/>
                        <a:gd name="T17" fmla="*/ 25 w 25"/>
                        <a:gd name="T18" fmla="*/ 96 h 9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5" h="96">
                          <a:moveTo>
                            <a:pt x="24" y="78"/>
                          </a:moveTo>
                          <a:lnTo>
                            <a:pt x="24" y="0"/>
                          </a:lnTo>
                          <a:lnTo>
                            <a:pt x="0" y="19"/>
                          </a:lnTo>
                          <a:lnTo>
                            <a:pt x="0" y="95"/>
                          </a:lnTo>
                          <a:lnTo>
                            <a:pt x="24" y="78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</p:grpSp>
              <p:sp>
                <p:nvSpPr>
                  <p:cNvPr id="14510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2329" y="726"/>
                    <a:ext cx="164" cy="151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11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2348" y="805"/>
                    <a:ext cx="16" cy="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12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2387" y="805"/>
                    <a:ext cx="16" cy="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13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2424" y="805"/>
                    <a:ext cx="21" cy="7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14" name="AutoShape 19"/>
                  <p:cNvSpPr>
                    <a:spLocks noChangeArrowheads="1"/>
                  </p:cNvSpPr>
                  <p:nvPr/>
                </p:nvSpPr>
                <p:spPr bwMode="auto">
                  <a:xfrm>
                    <a:off x="2468" y="726"/>
                    <a:ext cx="164" cy="151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15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2489" y="805"/>
                    <a:ext cx="15" cy="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16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2526" y="805"/>
                    <a:ext cx="17" cy="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17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2565" y="805"/>
                    <a:ext cx="19" cy="7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18" name="Freeform 23"/>
                  <p:cNvSpPr>
                    <a:spLocks/>
                  </p:cNvSpPr>
                  <p:nvPr/>
                </p:nvSpPr>
                <p:spPr bwMode="auto">
                  <a:xfrm>
                    <a:off x="2563" y="801"/>
                    <a:ext cx="24" cy="96"/>
                  </a:xfrm>
                  <a:custGeom>
                    <a:avLst/>
                    <a:gdLst>
                      <a:gd name="T0" fmla="*/ 23 w 24"/>
                      <a:gd name="T1" fmla="*/ 78 h 96"/>
                      <a:gd name="T2" fmla="*/ 23 w 24"/>
                      <a:gd name="T3" fmla="*/ 0 h 96"/>
                      <a:gd name="T4" fmla="*/ 0 w 24"/>
                      <a:gd name="T5" fmla="*/ 19 h 96"/>
                      <a:gd name="T6" fmla="*/ 0 w 24"/>
                      <a:gd name="T7" fmla="*/ 95 h 96"/>
                      <a:gd name="T8" fmla="*/ 23 w 24"/>
                      <a:gd name="T9" fmla="*/ 78 h 9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4"/>
                      <a:gd name="T16" fmla="*/ 0 h 96"/>
                      <a:gd name="T17" fmla="*/ 24 w 24"/>
                      <a:gd name="T18" fmla="*/ 96 h 9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4" h="96">
                        <a:moveTo>
                          <a:pt x="23" y="78"/>
                        </a:moveTo>
                        <a:lnTo>
                          <a:pt x="23" y="0"/>
                        </a:lnTo>
                        <a:lnTo>
                          <a:pt x="0" y="19"/>
                        </a:lnTo>
                        <a:lnTo>
                          <a:pt x="0" y="95"/>
                        </a:lnTo>
                        <a:lnTo>
                          <a:pt x="23" y="78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4519" name="AutoShape 2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726"/>
                    <a:ext cx="164" cy="151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20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2717" y="805"/>
                    <a:ext cx="15" cy="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21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2671" y="805"/>
                    <a:ext cx="16" cy="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22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2621" y="800"/>
                    <a:ext cx="19" cy="7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sp>
              <p:nvSpPr>
                <p:cNvPr id="14468" name="AutoShape 28"/>
                <p:cNvSpPr>
                  <a:spLocks noChangeArrowheads="1"/>
                </p:cNvSpPr>
                <p:nvPr/>
              </p:nvSpPr>
              <p:spPr bwMode="auto">
                <a:xfrm>
                  <a:off x="2314" y="900"/>
                  <a:ext cx="119" cy="11"/>
                </a:xfrm>
                <a:prstGeom prst="parallelogram">
                  <a:avLst>
                    <a:gd name="adj" fmla="val 270404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69" name="Line 29"/>
                <p:cNvSpPr>
                  <a:spLocks noChangeShapeType="1"/>
                </p:cNvSpPr>
                <p:nvPr/>
              </p:nvSpPr>
              <p:spPr bwMode="auto">
                <a:xfrm>
                  <a:off x="2315" y="919"/>
                  <a:ext cx="0" cy="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70" name="Line 30"/>
                <p:cNvSpPr>
                  <a:spLocks noChangeShapeType="1"/>
                </p:cNvSpPr>
                <p:nvPr/>
              </p:nvSpPr>
              <p:spPr bwMode="auto">
                <a:xfrm>
                  <a:off x="2407" y="920"/>
                  <a:ext cx="0" cy="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71" name="Line 31"/>
                <p:cNvSpPr>
                  <a:spLocks noChangeShapeType="1"/>
                </p:cNvSpPr>
                <p:nvPr/>
              </p:nvSpPr>
              <p:spPr bwMode="auto">
                <a:xfrm>
                  <a:off x="2435" y="902"/>
                  <a:ext cx="0" cy="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grpSp>
              <p:nvGrpSpPr>
                <p:cNvPr id="14472" name="Group 32"/>
                <p:cNvGrpSpPr>
                  <a:grpSpLocks/>
                </p:cNvGrpSpPr>
                <p:nvPr/>
              </p:nvGrpSpPr>
              <p:grpSpPr bwMode="auto">
                <a:xfrm>
                  <a:off x="2538" y="911"/>
                  <a:ext cx="52" cy="86"/>
                  <a:chOff x="2538" y="911"/>
                  <a:chExt cx="52" cy="86"/>
                </a:xfrm>
              </p:grpSpPr>
              <p:sp>
                <p:nvSpPr>
                  <p:cNvPr id="14504" name="Line 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565" y="920"/>
                    <a:ext cx="0" cy="3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05" name="Freeform 34"/>
                  <p:cNvSpPr>
                    <a:spLocks/>
                  </p:cNvSpPr>
                  <p:nvPr/>
                </p:nvSpPr>
                <p:spPr bwMode="auto">
                  <a:xfrm>
                    <a:off x="2540" y="949"/>
                    <a:ext cx="50" cy="48"/>
                  </a:xfrm>
                  <a:custGeom>
                    <a:avLst/>
                    <a:gdLst>
                      <a:gd name="T0" fmla="*/ 49 w 50"/>
                      <a:gd name="T1" fmla="*/ 42 h 48"/>
                      <a:gd name="T2" fmla="*/ 42 w 50"/>
                      <a:gd name="T3" fmla="*/ 42 h 48"/>
                      <a:gd name="T4" fmla="*/ 24 w 50"/>
                      <a:gd name="T5" fmla="*/ 0 h 48"/>
                      <a:gd name="T6" fmla="*/ 10 w 50"/>
                      <a:gd name="T7" fmla="*/ 47 h 48"/>
                      <a:gd name="T8" fmla="*/ 0 w 50"/>
                      <a:gd name="T9" fmla="*/ 44 h 48"/>
                      <a:gd name="T10" fmla="*/ 0 w 50"/>
                      <a:gd name="T11" fmla="*/ 44 h 4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50"/>
                      <a:gd name="T19" fmla="*/ 0 h 48"/>
                      <a:gd name="T20" fmla="*/ 50 w 50"/>
                      <a:gd name="T21" fmla="*/ 48 h 4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50" h="48">
                        <a:moveTo>
                          <a:pt x="49" y="42"/>
                        </a:moveTo>
                        <a:lnTo>
                          <a:pt x="42" y="42"/>
                        </a:lnTo>
                        <a:lnTo>
                          <a:pt x="24" y="0"/>
                        </a:lnTo>
                        <a:lnTo>
                          <a:pt x="10" y="47"/>
                        </a:lnTo>
                        <a:lnTo>
                          <a:pt x="0" y="44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4506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538" y="929"/>
                    <a:ext cx="30" cy="1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07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2573" y="932"/>
                    <a:ext cx="14" cy="1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08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2561" y="911"/>
                    <a:ext cx="9" cy="1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4473" name="Group 38"/>
                <p:cNvGrpSpPr>
                  <a:grpSpLocks/>
                </p:cNvGrpSpPr>
                <p:nvPr/>
              </p:nvGrpSpPr>
              <p:grpSpPr bwMode="auto">
                <a:xfrm>
                  <a:off x="2408" y="928"/>
                  <a:ext cx="52" cy="86"/>
                  <a:chOff x="2408" y="928"/>
                  <a:chExt cx="52" cy="86"/>
                </a:xfrm>
              </p:grpSpPr>
              <p:sp>
                <p:nvSpPr>
                  <p:cNvPr id="14499" name="Line 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36" y="937"/>
                    <a:ext cx="0" cy="3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00" name="Freeform 40"/>
                  <p:cNvSpPr>
                    <a:spLocks/>
                  </p:cNvSpPr>
                  <p:nvPr/>
                </p:nvSpPr>
                <p:spPr bwMode="auto">
                  <a:xfrm>
                    <a:off x="2409" y="965"/>
                    <a:ext cx="51" cy="49"/>
                  </a:xfrm>
                  <a:custGeom>
                    <a:avLst/>
                    <a:gdLst>
                      <a:gd name="T0" fmla="*/ 50 w 51"/>
                      <a:gd name="T1" fmla="*/ 43 h 49"/>
                      <a:gd name="T2" fmla="*/ 43 w 51"/>
                      <a:gd name="T3" fmla="*/ 43 h 49"/>
                      <a:gd name="T4" fmla="*/ 24 w 51"/>
                      <a:gd name="T5" fmla="*/ 0 h 49"/>
                      <a:gd name="T6" fmla="*/ 10 w 51"/>
                      <a:gd name="T7" fmla="*/ 48 h 49"/>
                      <a:gd name="T8" fmla="*/ 0 w 51"/>
                      <a:gd name="T9" fmla="*/ 45 h 49"/>
                      <a:gd name="T10" fmla="*/ 0 w 51"/>
                      <a:gd name="T11" fmla="*/ 45 h 4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51"/>
                      <a:gd name="T19" fmla="*/ 0 h 49"/>
                      <a:gd name="T20" fmla="*/ 51 w 51"/>
                      <a:gd name="T21" fmla="*/ 49 h 49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51" h="49">
                        <a:moveTo>
                          <a:pt x="50" y="43"/>
                        </a:moveTo>
                        <a:lnTo>
                          <a:pt x="43" y="43"/>
                        </a:lnTo>
                        <a:lnTo>
                          <a:pt x="24" y="0"/>
                        </a:lnTo>
                        <a:lnTo>
                          <a:pt x="10" y="48"/>
                        </a:lnTo>
                        <a:lnTo>
                          <a:pt x="0" y="4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4501" name="Line 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08" y="945"/>
                    <a:ext cx="30" cy="1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02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2444" y="948"/>
                    <a:ext cx="12" cy="1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03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2431" y="928"/>
                    <a:ext cx="10" cy="9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4474" name="Group 44"/>
                <p:cNvGrpSpPr>
                  <a:grpSpLocks/>
                </p:cNvGrpSpPr>
                <p:nvPr/>
              </p:nvGrpSpPr>
              <p:grpSpPr bwMode="auto">
                <a:xfrm>
                  <a:off x="2268" y="916"/>
                  <a:ext cx="53" cy="86"/>
                  <a:chOff x="2268" y="916"/>
                  <a:chExt cx="53" cy="86"/>
                </a:xfrm>
              </p:grpSpPr>
              <p:sp>
                <p:nvSpPr>
                  <p:cNvPr id="14494" name="Line 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296" y="925"/>
                    <a:ext cx="0" cy="3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95" name="Freeform 46"/>
                  <p:cNvSpPr>
                    <a:spLocks/>
                  </p:cNvSpPr>
                  <p:nvPr/>
                </p:nvSpPr>
                <p:spPr bwMode="auto">
                  <a:xfrm>
                    <a:off x="2270" y="954"/>
                    <a:ext cx="51" cy="48"/>
                  </a:xfrm>
                  <a:custGeom>
                    <a:avLst/>
                    <a:gdLst>
                      <a:gd name="T0" fmla="*/ 50 w 51"/>
                      <a:gd name="T1" fmla="*/ 42 h 48"/>
                      <a:gd name="T2" fmla="*/ 43 w 51"/>
                      <a:gd name="T3" fmla="*/ 42 h 48"/>
                      <a:gd name="T4" fmla="*/ 24 w 51"/>
                      <a:gd name="T5" fmla="*/ 0 h 48"/>
                      <a:gd name="T6" fmla="*/ 10 w 51"/>
                      <a:gd name="T7" fmla="*/ 47 h 48"/>
                      <a:gd name="T8" fmla="*/ 0 w 51"/>
                      <a:gd name="T9" fmla="*/ 44 h 48"/>
                      <a:gd name="T10" fmla="*/ 0 w 51"/>
                      <a:gd name="T11" fmla="*/ 44 h 4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51"/>
                      <a:gd name="T19" fmla="*/ 0 h 48"/>
                      <a:gd name="T20" fmla="*/ 51 w 51"/>
                      <a:gd name="T21" fmla="*/ 48 h 4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51" h="48">
                        <a:moveTo>
                          <a:pt x="50" y="42"/>
                        </a:moveTo>
                        <a:lnTo>
                          <a:pt x="43" y="42"/>
                        </a:lnTo>
                        <a:lnTo>
                          <a:pt x="24" y="0"/>
                        </a:lnTo>
                        <a:lnTo>
                          <a:pt x="10" y="47"/>
                        </a:lnTo>
                        <a:lnTo>
                          <a:pt x="0" y="44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4496" name="Line 4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268" y="934"/>
                    <a:ext cx="30" cy="1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97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937"/>
                    <a:ext cx="13" cy="1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98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2291" y="916"/>
                    <a:ext cx="10" cy="1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4475" name="Group 50"/>
                <p:cNvGrpSpPr>
                  <a:grpSpLocks/>
                </p:cNvGrpSpPr>
                <p:nvPr/>
              </p:nvGrpSpPr>
              <p:grpSpPr bwMode="auto">
                <a:xfrm>
                  <a:off x="2445" y="877"/>
                  <a:ext cx="85" cy="65"/>
                  <a:chOff x="2445" y="877"/>
                  <a:chExt cx="85" cy="65"/>
                </a:xfrm>
              </p:grpSpPr>
              <p:grpSp>
                <p:nvGrpSpPr>
                  <p:cNvPr id="14482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2445" y="877"/>
                    <a:ext cx="52" cy="65"/>
                    <a:chOff x="2445" y="877"/>
                    <a:chExt cx="52" cy="65"/>
                  </a:xfrm>
                </p:grpSpPr>
                <p:sp>
                  <p:nvSpPr>
                    <p:cNvPr id="14489" name="Line 5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472" y="881"/>
                      <a:ext cx="0" cy="2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90" name="Freeform 53"/>
                    <p:cNvSpPr>
                      <a:spLocks/>
                    </p:cNvSpPr>
                    <p:nvPr/>
                  </p:nvSpPr>
                  <p:spPr bwMode="auto">
                    <a:xfrm>
                      <a:off x="2447" y="904"/>
                      <a:ext cx="50" cy="38"/>
                    </a:xfrm>
                    <a:custGeom>
                      <a:avLst/>
                      <a:gdLst>
                        <a:gd name="T0" fmla="*/ 49 w 50"/>
                        <a:gd name="T1" fmla="*/ 33 h 38"/>
                        <a:gd name="T2" fmla="*/ 42 w 50"/>
                        <a:gd name="T3" fmla="*/ 33 h 38"/>
                        <a:gd name="T4" fmla="*/ 24 w 50"/>
                        <a:gd name="T5" fmla="*/ 0 h 38"/>
                        <a:gd name="T6" fmla="*/ 10 w 50"/>
                        <a:gd name="T7" fmla="*/ 37 h 38"/>
                        <a:gd name="T8" fmla="*/ 0 w 50"/>
                        <a:gd name="T9" fmla="*/ 34 h 38"/>
                        <a:gd name="T10" fmla="*/ 0 w 50"/>
                        <a:gd name="T11" fmla="*/ 34 h 38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50"/>
                        <a:gd name="T19" fmla="*/ 0 h 38"/>
                        <a:gd name="T20" fmla="*/ 50 w 50"/>
                        <a:gd name="T21" fmla="*/ 38 h 38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50" h="38">
                          <a:moveTo>
                            <a:pt x="49" y="33"/>
                          </a:moveTo>
                          <a:lnTo>
                            <a:pt x="42" y="33"/>
                          </a:lnTo>
                          <a:lnTo>
                            <a:pt x="24" y="0"/>
                          </a:lnTo>
                          <a:lnTo>
                            <a:pt x="10" y="37"/>
                          </a:lnTo>
                          <a:lnTo>
                            <a:pt x="0" y="34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91" name="Line 5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445" y="890"/>
                      <a:ext cx="29" cy="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92" name="Line 5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480" y="892"/>
                      <a:ext cx="13" cy="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93" name="Oval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67" y="877"/>
                      <a:ext cx="10" cy="5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4483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2491" y="897"/>
                    <a:ext cx="39" cy="39"/>
                    <a:chOff x="2491" y="897"/>
                    <a:chExt cx="39" cy="39"/>
                  </a:xfrm>
                </p:grpSpPr>
                <p:sp>
                  <p:nvSpPr>
                    <p:cNvPr id="14484" name="Line 5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512" y="899"/>
                      <a:ext cx="0" cy="2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85" name="Freeform 59"/>
                    <p:cNvSpPr>
                      <a:spLocks/>
                    </p:cNvSpPr>
                    <p:nvPr/>
                  </p:nvSpPr>
                  <p:spPr bwMode="auto">
                    <a:xfrm>
                      <a:off x="2493" y="914"/>
                      <a:ext cx="37" cy="22"/>
                    </a:xfrm>
                    <a:custGeom>
                      <a:avLst/>
                      <a:gdLst>
                        <a:gd name="T0" fmla="*/ 36 w 37"/>
                        <a:gd name="T1" fmla="*/ 19 h 22"/>
                        <a:gd name="T2" fmla="*/ 31 w 37"/>
                        <a:gd name="T3" fmla="*/ 19 h 22"/>
                        <a:gd name="T4" fmla="*/ 17 w 37"/>
                        <a:gd name="T5" fmla="*/ 0 h 22"/>
                        <a:gd name="T6" fmla="*/ 7 w 37"/>
                        <a:gd name="T7" fmla="*/ 21 h 22"/>
                        <a:gd name="T8" fmla="*/ 0 w 37"/>
                        <a:gd name="T9" fmla="*/ 20 h 22"/>
                        <a:gd name="T10" fmla="*/ 0 w 37"/>
                        <a:gd name="T11" fmla="*/ 20 h 22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37"/>
                        <a:gd name="T19" fmla="*/ 0 h 22"/>
                        <a:gd name="T20" fmla="*/ 37 w 37"/>
                        <a:gd name="T21" fmla="*/ 22 h 22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37" h="22">
                          <a:moveTo>
                            <a:pt x="36" y="19"/>
                          </a:moveTo>
                          <a:lnTo>
                            <a:pt x="31" y="19"/>
                          </a:lnTo>
                          <a:lnTo>
                            <a:pt x="17" y="0"/>
                          </a:lnTo>
                          <a:lnTo>
                            <a:pt x="7" y="21"/>
                          </a:lnTo>
                          <a:lnTo>
                            <a:pt x="0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86" name="Line 6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491" y="907"/>
                      <a:ext cx="23" cy="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87" name="Line 6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18" y="909"/>
                      <a:ext cx="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88" name="Oval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0" y="897"/>
                      <a:ext cx="3" cy="6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4476" name="Group 63"/>
                <p:cNvGrpSpPr>
                  <a:grpSpLocks/>
                </p:cNvGrpSpPr>
                <p:nvPr/>
              </p:nvGrpSpPr>
              <p:grpSpPr bwMode="auto">
                <a:xfrm>
                  <a:off x="2231" y="909"/>
                  <a:ext cx="44" cy="38"/>
                  <a:chOff x="2231" y="909"/>
                  <a:chExt cx="44" cy="38"/>
                </a:xfrm>
              </p:grpSpPr>
              <p:sp>
                <p:nvSpPr>
                  <p:cNvPr id="14477" name="Line 6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255" y="909"/>
                    <a:ext cx="0" cy="2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78" name="Freeform 65"/>
                  <p:cNvSpPr>
                    <a:spLocks/>
                  </p:cNvSpPr>
                  <p:nvPr/>
                </p:nvSpPr>
                <p:spPr bwMode="auto">
                  <a:xfrm>
                    <a:off x="2232" y="925"/>
                    <a:ext cx="43" cy="22"/>
                  </a:xfrm>
                  <a:custGeom>
                    <a:avLst/>
                    <a:gdLst>
                      <a:gd name="T0" fmla="*/ 42 w 43"/>
                      <a:gd name="T1" fmla="*/ 19 h 22"/>
                      <a:gd name="T2" fmla="*/ 36 w 43"/>
                      <a:gd name="T3" fmla="*/ 19 h 22"/>
                      <a:gd name="T4" fmla="*/ 20 w 43"/>
                      <a:gd name="T5" fmla="*/ 0 h 22"/>
                      <a:gd name="T6" fmla="*/ 9 w 43"/>
                      <a:gd name="T7" fmla="*/ 21 h 22"/>
                      <a:gd name="T8" fmla="*/ 0 w 43"/>
                      <a:gd name="T9" fmla="*/ 20 h 22"/>
                      <a:gd name="T10" fmla="*/ 0 w 43"/>
                      <a:gd name="T11" fmla="*/ 20 h 2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43"/>
                      <a:gd name="T19" fmla="*/ 0 h 22"/>
                      <a:gd name="T20" fmla="*/ 43 w 43"/>
                      <a:gd name="T21" fmla="*/ 22 h 2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43" h="22">
                        <a:moveTo>
                          <a:pt x="42" y="19"/>
                        </a:moveTo>
                        <a:lnTo>
                          <a:pt x="36" y="19"/>
                        </a:lnTo>
                        <a:lnTo>
                          <a:pt x="20" y="0"/>
                        </a:lnTo>
                        <a:lnTo>
                          <a:pt x="9" y="21"/>
                        </a:lnTo>
                        <a:lnTo>
                          <a:pt x="0" y="2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4479" name="Line 6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231" y="917"/>
                    <a:ext cx="2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80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2262" y="919"/>
                    <a:ext cx="10" cy="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81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2251" y="909"/>
                    <a:ext cx="7" cy="1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</p:grpSp>
          <p:grpSp>
            <p:nvGrpSpPr>
              <p:cNvPr id="14428" name="Group 69"/>
              <p:cNvGrpSpPr>
                <a:grpSpLocks/>
              </p:cNvGrpSpPr>
              <p:nvPr/>
            </p:nvGrpSpPr>
            <p:grpSpPr bwMode="auto">
              <a:xfrm>
                <a:off x="2271" y="2888"/>
                <a:ext cx="1482" cy="485"/>
                <a:chOff x="2271" y="2888"/>
                <a:chExt cx="1482" cy="485"/>
              </a:xfrm>
            </p:grpSpPr>
            <p:grpSp>
              <p:nvGrpSpPr>
                <p:cNvPr id="14429" name="Group 70"/>
                <p:cNvGrpSpPr>
                  <a:grpSpLocks/>
                </p:cNvGrpSpPr>
                <p:nvPr/>
              </p:nvGrpSpPr>
              <p:grpSpPr bwMode="auto">
                <a:xfrm>
                  <a:off x="3357" y="2912"/>
                  <a:ext cx="257" cy="306"/>
                  <a:chOff x="3357" y="2912"/>
                  <a:chExt cx="257" cy="306"/>
                </a:xfrm>
              </p:grpSpPr>
              <p:sp>
                <p:nvSpPr>
                  <p:cNvPr id="14462" name="Oval 71"/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365" y="3172"/>
                    <a:ext cx="36" cy="46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63" name="Oval 72"/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576" y="2912"/>
                    <a:ext cx="37" cy="46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64" name="Line 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397" y="2961"/>
                    <a:ext cx="217" cy="2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 useBgFill="1">
                <p:nvSpPr>
                  <p:cNvPr id="14465" name="Oval 74"/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572" y="2922"/>
                    <a:ext cx="31" cy="46"/>
                  </a:xfrm>
                  <a:prstGeom prst="ellipse">
                    <a:avLst/>
                  </a:prstGeom>
                  <a:ln w="12700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66" name="Line 7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357" y="2929"/>
                    <a:ext cx="224" cy="25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4430" name="Group 76"/>
                <p:cNvGrpSpPr>
                  <a:grpSpLocks/>
                </p:cNvGrpSpPr>
                <p:nvPr/>
              </p:nvGrpSpPr>
              <p:grpSpPr bwMode="auto">
                <a:xfrm>
                  <a:off x="3405" y="2976"/>
                  <a:ext cx="257" cy="306"/>
                  <a:chOff x="3405" y="2976"/>
                  <a:chExt cx="257" cy="306"/>
                </a:xfrm>
              </p:grpSpPr>
              <p:sp>
                <p:nvSpPr>
                  <p:cNvPr id="14457" name="Oval 77"/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413" y="3237"/>
                    <a:ext cx="37" cy="45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58" name="Oval 78"/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626" y="2976"/>
                    <a:ext cx="36" cy="45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59" name="Line 7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45" y="3024"/>
                    <a:ext cx="216" cy="2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 useBgFill="1">
                <p:nvSpPr>
                  <p:cNvPr id="14460" name="Oval 80"/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621" y="2986"/>
                    <a:ext cx="31" cy="45"/>
                  </a:xfrm>
                  <a:prstGeom prst="ellipse">
                    <a:avLst/>
                  </a:prstGeom>
                  <a:ln w="12700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61" name="Line 8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05" y="2993"/>
                    <a:ext cx="225" cy="25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4431" name="Group 82"/>
                <p:cNvGrpSpPr>
                  <a:grpSpLocks/>
                </p:cNvGrpSpPr>
                <p:nvPr/>
              </p:nvGrpSpPr>
              <p:grpSpPr bwMode="auto">
                <a:xfrm>
                  <a:off x="3497" y="2996"/>
                  <a:ext cx="256" cy="307"/>
                  <a:chOff x="3497" y="2996"/>
                  <a:chExt cx="256" cy="307"/>
                </a:xfrm>
              </p:grpSpPr>
              <p:sp>
                <p:nvSpPr>
                  <p:cNvPr id="14452" name="Oval 83"/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505" y="3258"/>
                    <a:ext cx="36" cy="45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53" name="Oval 84"/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717" y="2996"/>
                    <a:ext cx="36" cy="46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54" name="Line 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536" y="3045"/>
                    <a:ext cx="216" cy="247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 useBgFill="1">
                <p:nvSpPr>
                  <p:cNvPr id="14455" name="Oval 86"/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712" y="3007"/>
                    <a:ext cx="30" cy="46"/>
                  </a:xfrm>
                  <a:prstGeom prst="ellipse">
                    <a:avLst/>
                  </a:prstGeom>
                  <a:ln w="12700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56" name="Line 8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97" y="3015"/>
                    <a:ext cx="224" cy="25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4432" name="Group 88"/>
                <p:cNvGrpSpPr>
                  <a:grpSpLocks/>
                </p:cNvGrpSpPr>
                <p:nvPr/>
              </p:nvGrpSpPr>
              <p:grpSpPr bwMode="auto">
                <a:xfrm>
                  <a:off x="2271" y="2888"/>
                  <a:ext cx="416" cy="275"/>
                  <a:chOff x="2271" y="2888"/>
                  <a:chExt cx="416" cy="275"/>
                </a:xfrm>
              </p:grpSpPr>
              <p:grpSp>
                <p:nvGrpSpPr>
                  <p:cNvPr id="14434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2319" y="2888"/>
                    <a:ext cx="368" cy="128"/>
                    <a:chOff x="2319" y="2888"/>
                    <a:chExt cx="368" cy="128"/>
                  </a:xfrm>
                </p:grpSpPr>
                <p:sp>
                  <p:nvSpPr>
                    <p:cNvPr id="14447" name="Oval 90"/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647" y="2974"/>
                      <a:ext cx="36" cy="45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48" name="Oval 91"/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324" y="2883"/>
                      <a:ext cx="36" cy="46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49" name="Line 9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48" y="2937"/>
                      <a:ext cx="309" cy="7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 useBgFill="1">
                  <p:nvSpPr>
                    <p:cNvPr id="14450" name="Oval 93"/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341" y="2887"/>
                      <a:ext cx="30" cy="45"/>
                    </a:xfrm>
                    <a:prstGeom prst="ellipse">
                      <a:avLst/>
                    </a:prstGeom>
                    <a:ln w="12700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51" name="Line 9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57" y="2893"/>
                      <a:ext cx="316" cy="8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3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2299" y="2959"/>
                    <a:ext cx="369" cy="127"/>
                    <a:chOff x="2299" y="2959"/>
                    <a:chExt cx="369" cy="127"/>
                  </a:xfrm>
                </p:grpSpPr>
                <p:sp>
                  <p:nvSpPr>
                    <p:cNvPr id="14442" name="Oval 96"/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626" y="3044"/>
                      <a:ext cx="37" cy="46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43" name="Oval 97"/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304" y="2954"/>
                      <a:ext cx="36" cy="46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44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27" y="3008"/>
                      <a:ext cx="308" cy="7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 useBgFill="1">
                  <p:nvSpPr>
                    <p:cNvPr id="14445" name="Oval 99"/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320" y="2958"/>
                      <a:ext cx="30" cy="45"/>
                    </a:xfrm>
                    <a:prstGeom prst="ellipse">
                      <a:avLst/>
                    </a:prstGeom>
                    <a:ln w="12700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46" name="Line 10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36" y="2964"/>
                      <a:ext cx="317" cy="8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443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2271" y="3037"/>
                    <a:ext cx="367" cy="126"/>
                    <a:chOff x="2271" y="3037"/>
                    <a:chExt cx="367" cy="126"/>
                  </a:xfrm>
                </p:grpSpPr>
                <p:sp>
                  <p:nvSpPr>
                    <p:cNvPr id="14437" name="Oval 102"/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598" y="3122"/>
                      <a:ext cx="36" cy="45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38" name="Oval 103"/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276" y="3032"/>
                      <a:ext cx="36" cy="45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39" name="Line 10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299" y="3085"/>
                      <a:ext cx="309" cy="77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 useBgFill="1">
                  <p:nvSpPr>
                    <p:cNvPr id="14440" name="Oval 105"/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292" y="3034"/>
                      <a:ext cx="30" cy="46"/>
                    </a:xfrm>
                    <a:prstGeom prst="ellipse">
                      <a:avLst/>
                    </a:prstGeom>
                    <a:ln w="12700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41" name="Line 10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8" y="3041"/>
                      <a:ext cx="316" cy="8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sp>
              <p:nvSpPr>
                <p:cNvPr id="14433" name="Rectangle 107"/>
                <p:cNvSpPr>
                  <a:spLocks noChangeArrowheads="1"/>
                </p:cNvSpPr>
                <p:nvPr/>
              </p:nvSpPr>
              <p:spPr bwMode="auto">
                <a:xfrm>
                  <a:off x="2634" y="3009"/>
                  <a:ext cx="780" cy="36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lIns="90488" tIns="44450" rIns="90488" bIns="4445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sz="1600"/>
                    <a:t>Street Sewers</a:t>
                  </a:r>
                </a:p>
              </p:txBody>
            </p:sp>
          </p:grpSp>
        </p:grpSp>
      </p:grpSp>
      <p:grpSp>
        <p:nvGrpSpPr>
          <p:cNvPr id="23" name="Group 108"/>
          <p:cNvGrpSpPr>
            <a:grpSpLocks/>
          </p:cNvGrpSpPr>
          <p:nvPr/>
        </p:nvGrpSpPr>
        <p:grpSpPr bwMode="auto">
          <a:xfrm>
            <a:off x="3160713" y="1163638"/>
            <a:ext cx="3259137" cy="5694362"/>
            <a:chOff x="1991" y="733"/>
            <a:chExt cx="2053" cy="3587"/>
          </a:xfrm>
        </p:grpSpPr>
        <p:sp>
          <p:nvSpPr>
            <p:cNvPr id="14375" name="Rectangle 109"/>
            <p:cNvSpPr>
              <a:spLocks noChangeArrowheads="1"/>
            </p:cNvSpPr>
            <p:nvPr/>
          </p:nvSpPr>
          <p:spPr bwMode="auto">
            <a:xfrm>
              <a:off x="2741" y="733"/>
              <a:ext cx="60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b="1"/>
                <a:t>Home</a:t>
              </a:r>
            </a:p>
          </p:txBody>
        </p:sp>
        <p:grpSp>
          <p:nvGrpSpPr>
            <p:cNvPr id="14376" name="Group 110"/>
            <p:cNvGrpSpPr>
              <a:grpSpLocks/>
            </p:cNvGrpSpPr>
            <p:nvPr/>
          </p:nvGrpSpPr>
          <p:grpSpPr bwMode="auto">
            <a:xfrm>
              <a:off x="1991" y="3905"/>
              <a:ext cx="459" cy="415"/>
              <a:chOff x="2033" y="308"/>
              <a:chExt cx="459" cy="415"/>
            </a:xfrm>
          </p:grpSpPr>
          <p:grpSp>
            <p:nvGrpSpPr>
              <p:cNvPr id="14387" name="Group 111"/>
              <p:cNvGrpSpPr>
                <a:grpSpLocks/>
              </p:cNvGrpSpPr>
              <p:nvPr/>
            </p:nvGrpSpPr>
            <p:grpSpPr bwMode="auto">
              <a:xfrm>
                <a:off x="2165" y="308"/>
                <a:ext cx="327" cy="244"/>
                <a:chOff x="2165" y="308"/>
                <a:chExt cx="327" cy="244"/>
              </a:xfrm>
            </p:grpSpPr>
            <p:sp>
              <p:nvSpPr>
                <p:cNvPr id="14418" name="AutoShape 112"/>
                <p:cNvSpPr>
                  <a:spLocks noChangeArrowheads="1"/>
                </p:cNvSpPr>
                <p:nvPr/>
              </p:nvSpPr>
              <p:spPr bwMode="auto">
                <a:xfrm>
                  <a:off x="2165" y="308"/>
                  <a:ext cx="327" cy="217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19" name="Rectangle 113"/>
                <p:cNvSpPr>
                  <a:spLocks noChangeArrowheads="1"/>
                </p:cNvSpPr>
                <p:nvPr/>
              </p:nvSpPr>
              <p:spPr bwMode="auto">
                <a:xfrm>
                  <a:off x="2202" y="420"/>
                  <a:ext cx="38" cy="53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20" name="Rectangle 114"/>
                <p:cNvSpPr>
                  <a:spLocks noChangeArrowheads="1"/>
                </p:cNvSpPr>
                <p:nvPr/>
              </p:nvSpPr>
              <p:spPr bwMode="auto">
                <a:xfrm>
                  <a:off x="2276" y="420"/>
                  <a:ext cx="41" cy="53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21" name="Rectangle 115"/>
                <p:cNvSpPr>
                  <a:spLocks noChangeArrowheads="1"/>
                </p:cNvSpPr>
                <p:nvPr/>
              </p:nvSpPr>
              <p:spPr bwMode="auto">
                <a:xfrm>
                  <a:off x="2351" y="420"/>
                  <a:ext cx="46" cy="105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22" name="Freeform 116"/>
                <p:cNvSpPr>
                  <a:spLocks/>
                </p:cNvSpPr>
                <p:nvPr/>
              </p:nvSpPr>
              <p:spPr bwMode="auto">
                <a:xfrm>
                  <a:off x="2352" y="416"/>
                  <a:ext cx="47" cy="136"/>
                </a:xfrm>
                <a:custGeom>
                  <a:avLst/>
                  <a:gdLst>
                    <a:gd name="T0" fmla="*/ 46 w 47"/>
                    <a:gd name="T1" fmla="*/ 110 h 136"/>
                    <a:gd name="T2" fmla="*/ 46 w 47"/>
                    <a:gd name="T3" fmla="*/ 0 h 136"/>
                    <a:gd name="T4" fmla="*/ 0 w 47"/>
                    <a:gd name="T5" fmla="*/ 27 h 136"/>
                    <a:gd name="T6" fmla="*/ 0 w 47"/>
                    <a:gd name="T7" fmla="*/ 135 h 136"/>
                    <a:gd name="T8" fmla="*/ 46 w 47"/>
                    <a:gd name="T9" fmla="*/ 110 h 1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7"/>
                    <a:gd name="T16" fmla="*/ 0 h 136"/>
                    <a:gd name="T17" fmla="*/ 47 w 47"/>
                    <a:gd name="T18" fmla="*/ 136 h 1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7" h="136">
                      <a:moveTo>
                        <a:pt x="46" y="110"/>
                      </a:moveTo>
                      <a:lnTo>
                        <a:pt x="46" y="0"/>
                      </a:lnTo>
                      <a:lnTo>
                        <a:pt x="0" y="27"/>
                      </a:lnTo>
                      <a:lnTo>
                        <a:pt x="0" y="135"/>
                      </a:lnTo>
                      <a:lnTo>
                        <a:pt x="46" y="110"/>
                      </a:lnTo>
                    </a:path>
                  </a:pathLst>
                </a:custGeom>
                <a:solidFill>
                  <a:schemeClr val="bg1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</p:grpSp>
          <p:grpSp>
            <p:nvGrpSpPr>
              <p:cNvPr id="14388" name="Group 117"/>
              <p:cNvGrpSpPr>
                <a:grpSpLocks/>
              </p:cNvGrpSpPr>
              <p:nvPr/>
            </p:nvGrpSpPr>
            <p:grpSpPr bwMode="auto">
              <a:xfrm>
                <a:off x="2342" y="537"/>
                <a:ext cx="91" cy="110"/>
                <a:chOff x="2342" y="537"/>
                <a:chExt cx="91" cy="110"/>
              </a:xfrm>
            </p:grpSpPr>
            <p:sp>
              <p:nvSpPr>
                <p:cNvPr id="14413" name="Line 118"/>
                <p:cNvSpPr>
                  <a:spLocks noChangeShapeType="1"/>
                </p:cNvSpPr>
                <p:nvPr/>
              </p:nvSpPr>
              <p:spPr bwMode="auto">
                <a:xfrm flipV="1">
                  <a:off x="2389" y="549"/>
                  <a:ext cx="0" cy="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14" name="Freeform 119"/>
                <p:cNvSpPr>
                  <a:spLocks/>
                </p:cNvSpPr>
                <p:nvPr/>
              </p:nvSpPr>
              <p:spPr bwMode="auto">
                <a:xfrm>
                  <a:off x="2342" y="585"/>
                  <a:ext cx="91" cy="62"/>
                </a:xfrm>
                <a:custGeom>
                  <a:avLst/>
                  <a:gdLst>
                    <a:gd name="T0" fmla="*/ 90 w 91"/>
                    <a:gd name="T1" fmla="*/ 54 h 62"/>
                    <a:gd name="T2" fmla="*/ 78 w 91"/>
                    <a:gd name="T3" fmla="*/ 54 h 62"/>
                    <a:gd name="T4" fmla="*/ 43 w 91"/>
                    <a:gd name="T5" fmla="*/ 0 h 62"/>
                    <a:gd name="T6" fmla="*/ 19 w 91"/>
                    <a:gd name="T7" fmla="*/ 61 h 62"/>
                    <a:gd name="T8" fmla="*/ 0 w 91"/>
                    <a:gd name="T9" fmla="*/ 57 h 62"/>
                    <a:gd name="T10" fmla="*/ 0 w 91"/>
                    <a:gd name="T11" fmla="*/ 57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1"/>
                    <a:gd name="T19" fmla="*/ 0 h 62"/>
                    <a:gd name="T20" fmla="*/ 91 w 91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1" h="62">
                      <a:moveTo>
                        <a:pt x="90" y="54"/>
                      </a:moveTo>
                      <a:lnTo>
                        <a:pt x="78" y="54"/>
                      </a:lnTo>
                      <a:lnTo>
                        <a:pt x="43" y="0"/>
                      </a:lnTo>
                      <a:lnTo>
                        <a:pt x="19" y="61"/>
                      </a:lnTo>
                      <a:lnTo>
                        <a:pt x="0" y="57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4415" name="Line 120"/>
                <p:cNvSpPr>
                  <a:spLocks noChangeShapeType="1"/>
                </p:cNvSpPr>
                <p:nvPr/>
              </p:nvSpPr>
              <p:spPr bwMode="auto">
                <a:xfrm flipH="1">
                  <a:off x="2342" y="558"/>
                  <a:ext cx="47" cy="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16" name="Line 121"/>
                <p:cNvSpPr>
                  <a:spLocks noChangeShapeType="1"/>
                </p:cNvSpPr>
                <p:nvPr/>
              </p:nvSpPr>
              <p:spPr bwMode="auto">
                <a:xfrm>
                  <a:off x="2400" y="562"/>
                  <a:ext cx="32" cy="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17" name="Oval 122"/>
                <p:cNvSpPr>
                  <a:spLocks noChangeArrowheads="1"/>
                </p:cNvSpPr>
                <p:nvPr/>
              </p:nvSpPr>
              <p:spPr bwMode="auto">
                <a:xfrm>
                  <a:off x="2377" y="537"/>
                  <a:ext cx="23" cy="13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grpSp>
            <p:nvGrpSpPr>
              <p:cNvPr id="14389" name="Group 123"/>
              <p:cNvGrpSpPr>
                <a:grpSpLocks/>
              </p:cNvGrpSpPr>
              <p:nvPr/>
            </p:nvGrpSpPr>
            <p:grpSpPr bwMode="auto">
              <a:xfrm>
                <a:off x="2268" y="579"/>
                <a:ext cx="90" cy="110"/>
                <a:chOff x="2268" y="579"/>
                <a:chExt cx="90" cy="110"/>
              </a:xfrm>
            </p:grpSpPr>
            <p:sp>
              <p:nvSpPr>
                <p:cNvPr id="14408" name="Line 124"/>
                <p:cNvSpPr>
                  <a:spLocks noChangeShapeType="1"/>
                </p:cNvSpPr>
                <p:nvPr/>
              </p:nvSpPr>
              <p:spPr bwMode="auto">
                <a:xfrm flipV="1">
                  <a:off x="2314" y="591"/>
                  <a:ext cx="0" cy="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09" name="Freeform 125"/>
                <p:cNvSpPr>
                  <a:spLocks/>
                </p:cNvSpPr>
                <p:nvPr/>
              </p:nvSpPr>
              <p:spPr bwMode="auto">
                <a:xfrm>
                  <a:off x="2268" y="628"/>
                  <a:ext cx="90" cy="61"/>
                </a:xfrm>
                <a:custGeom>
                  <a:avLst/>
                  <a:gdLst>
                    <a:gd name="T0" fmla="*/ 89 w 90"/>
                    <a:gd name="T1" fmla="*/ 54 h 61"/>
                    <a:gd name="T2" fmla="*/ 77 w 90"/>
                    <a:gd name="T3" fmla="*/ 54 h 61"/>
                    <a:gd name="T4" fmla="*/ 43 w 90"/>
                    <a:gd name="T5" fmla="*/ 0 h 61"/>
                    <a:gd name="T6" fmla="*/ 18 w 90"/>
                    <a:gd name="T7" fmla="*/ 60 h 61"/>
                    <a:gd name="T8" fmla="*/ 0 w 90"/>
                    <a:gd name="T9" fmla="*/ 56 h 61"/>
                    <a:gd name="T10" fmla="*/ 0 w 90"/>
                    <a:gd name="T11" fmla="*/ 56 h 6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0"/>
                    <a:gd name="T19" fmla="*/ 0 h 61"/>
                    <a:gd name="T20" fmla="*/ 90 w 90"/>
                    <a:gd name="T21" fmla="*/ 61 h 6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0" h="61">
                      <a:moveTo>
                        <a:pt x="89" y="54"/>
                      </a:moveTo>
                      <a:lnTo>
                        <a:pt x="77" y="54"/>
                      </a:lnTo>
                      <a:lnTo>
                        <a:pt x="43" y="0"/>
                      </a:lnTo>
                      <a:lnTo>
                        <a:pt x="18" y="60"/>
                      </a:lnTo>
                      <a:lnTo>
                        <a:pt x="0" y="56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4410" name="Line 126"/>
                <p:cNvSpPr>
                  <a:spLocks noChangeShapeType="1"/>
                </p:cNvSpPr>
                <p:nvPr/>
              </p:nvSpPr>
              <p:spPr bwMode="auto">
                <a:xfrm flipH="1">
                  <a:off x="2268" y="601"/>
                  <a:ext cx="47" cy="1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11" name="Line 127"/>
                <p:cNvSpPr>
                  <a:spLocks noChangeShapeType="1"/>
                </p:cNvSpPr>
                <p:nvPr/>
              </p:nvSpPr>
              <p:spPr bwMode="auto">
                <a:xfrm>
                  <a:off x="2324" y="605"/>
                  <a:ext cx="32" cy="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12" name="Oval 128"/>
                <p:cNvSpPr>
                  <a:spLocks noChangeArrowheads="1"/>
                </p:cNvSpPr>
                <p:nvPr/>
              </p:nvSpPr>
              <p:spPr bwMode="auto">
                <a:xfrm>
                  <a:off x="2303" y="579"/>
                  <a:ext cx="23" cy="1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grpSp>
            <p:nvGrpSpPr>
              <p:cNvPr id="14390" name="Group 129"/>
              <p:cNvGrpSpPr>
                <a:grpSpLocks/>
              </p:cNvGrpSpPr>
              <p:nvPr/>
            </p:nvGrpSpPr>
            <p:grpSpPr bwMode="auto">
              <a:xfrm>
                <a:off x="2122" y="607"/>
                <a:ext cx="91" cy="109"/>
                <a:chOff x="2122" y="607"/>
                <a:chExt cx="91" cy="109"/>
              </a:xfrm>
            </p:grpSpPr>
            <p:sp>
              <p:nvSpPr>
                <p:cNvPr id="14403" name="Line 130"/>
                <p:cNvSpPr>
                  <a:spLocks noChangeShapeType="1"/>
                </p:cNvSpPr>
                <p:nvPr/>
              </p:nvSpPr>
              <p:spPr bwMode="auto">
                <a:xfrm flipV="1">
                  <a:off x="2169" y="618"/>
                  <a:ext cx="0" cy="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04" name="Freeform 131"/>
                <p:cNvSpPr>
                  <a:spLocks/>
                </p:cNvSpPr>
                <p:nvPr/>
              </p:nvSpPr>
              <p:spPr bwMode="auto">
                <a:xfrm>
                  <a:off x="2122" y="654"/>
                  <a:ext cx="91" cy="62"/>
                </a:xfrm>
                <a:custGeom>
                  <a:avLst/>
                  <a:gdLst>
                    <a:gd name="T0" fmla="*/ 90 w 91"/>
                    <a:gd name="T1" fmla="*/ 54 h 62"/>
                    <a:gd name="T2" fmla="*/ 78 w 91"/>
                    <a:gd name="T3" fmla="*/ 54 h 62"/>
                    <a:gd name="T4" fmla="*/ 43 w 91"/>
                    <a:gd name="T5" fmla="*/ 0 h 62"/>
                    <a:gd name="T6" fmla="*/ 19 w 91"/>
                    <a:gd name="T7" fmla="*/ 61 h 62"/>
                    <a:gd name="T8" fmla="*/ 0 w 91"/>
                    <a:gd name="T9" fmla="*/ 57 h 62"/>
                    <a:gd name="T10" fmla="*/ 0 w 91"/>
                    <a:gd name="T11" fmla="*/ 57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1"/>
                    <a:gd name="T19" fmla="*/ 0 h 62"/>
                    <a:gd name="T20" fmla="*/ 91 w 91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1" h="62">
                      <a:moveTo>
                        <a:pt x="90" y="54"/>
                      </a:moveTo>
                      <a:lnTo>
                        <a:pt x="78" y="54"/>
                      </a:lnTo>
                      <a:lnTo>
                        <a:pt x="43" y="0"/>
                      </a:lnTo>
                      <a:lnTo>
                        <a:pt x="19" y="61"/>
                      </a:lnTo>
                      <a:lnTo>
                        <a:pt x="0" y="57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4405" name="Line 132"/>
                <p:cNvSpPr>
                  <a:spLocks noChangeShapeType="1"/>
                </p:cNvSpPr>
                <p:nvPr/>
              </p:nvSpPr>
              <p:spPr bwMode="auto">
                <a:xfrm flipH="1">
                  <a:off x="2122" y="628"/>
                  <a:ext cx="47" cy="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06" name="Line 133"/>
                <p:cNvSpPr>
                  <a:spLocks noChangeShapeType="1"/>
                </p:cNvSpPr>
                <p:nvPr/>
              </p:nvSpPr>
              <p:spPr bwMode="auto">
                <a:xfrm>
                  <a:off x="2179" y="632"/>
                  <a:ext cx="33" cy="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07" name="Oval 134"/>
                <p:cNvSpPr>
                  <a:spLocks noChangeArrowheads="1"/>
                </p:cNvSpPr>
                <p:nvPr/>
              </p:nvSpPr>
              <p:spPr bwMode="auto">
                <a:xfrm>
                  <a:off x="2157" y="607"/>
                  <a:ext cx="23" cy="13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grpSp>
            <p:nvGrpSpPr>
              <p:cNvPr id="14391" name="Group 135"/>
              <p:cNvGrpSpPr>
                <a:grpSpLocks/>
              </p:cNvGrpSpPr>
              <p:nvPr/>
            </p:nvGrpSpPr>
            <p:grpSpPr bwMode="auto">
              <a:xfrm>
                <a:off x="2033" y="672"/>
                <a:ext cx="77" cy="51"/>
                <a:chOff x="2033" y="672"/>
                <a:chExt cx="77" cy="51"/>
              </a:xfrm>
            </p:grpSpPr>
            <p:sp>
              <p:nvSpPr>
                <p:cNvPr id="14398" name="Line 136"/>
                <p:cNvSpPr>
                  <a:spLocks noChangeShapeType="1"/>
                </p:cNvSpPr>
                <p:nvPr/>
              </p:nvSpPr>
              <p:spPr bwMode="auto">
                <a:xfrm flipV="1">
                  <a:off x="2073" y="673"/>
                  <a:ext cx="0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399" name="Freeform 137"/>
                <p:cNvSpPr>
                  <a:spLocks/>
                </p:cNvSpPr>
                <p:nvPr/>
              </p:nvSpPr>
              <p:spPr bwMode="auto">
                <a:xfrm>
                  <a:off x="2034" y="694"/>
                  <a:ext cx="76" cy="29"/>
                </a:xfrm>
                <a:custGeom>
                  <a:avLst/>
                  <a:gdLst>
                    <a:gd name="T0" fmla="*/ 75 w 76"/>
                    <a:gd name="T1" fmla="*/ 25 h 29"/>
                    <a:gd name="T2" fmla="*/ 65 w 76"/>
                    <a:gd name="T3" fmla="*/ 25 h 29"/>
                    <a:gd name="T4" fmla="*/ 36 w 76"/>
                    <a:gd name="T5" fmla="*/ 0 h 29"/>
                    <a:gd name="T6" fmla="*/ 16 w 76"/>
                    <a:gd name="T7" fmla="*/ 28 h 29"/>
                    <a:gd name="T8" fmla="*/ 0 w 76"/>
                    <a:gd name="T9" fmla="*/ 26 h 29"/>
                    <a:gd name="T10" fmla="*/ 0 w 76"/>
                    <a:gd name="T11" fmla="*/ 26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76"/>
                    <a:gd name="T19" fmla="*/ 0 h 29"/>
                    <a:gd name="T20" fmla="*/ 76 w 76"/>
                    <a:gd name="T21" fmla="*/ 29 h 2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76" h="29">
                      <a:moveTo>
                        <a:pt x="75" y="25"/>
                      </a:moveTo>
                      <a:lnTo>
                        <a:pt x="65" y="25"/>
                      </a:lnTo>
                      <a:lnTo>
                        <a:pt x="36" y="0"/>
                      </a:lnTo>
                      <a:lnTo>
                        <a:pt x="16" y="28"/>
                      </a:lnTo>
                      <a:lnTo>
                        <a:pt x="0" y="26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4400" name="Line 138"/>
                <p:cNvSpPr>
                  <a:spLocks noChangeShapeType="1"/>
                </p:cNvSpPr>
                <p:nvPr/>
              </p:nvSpPr>
              <p:spPr bwMode="auto">
                <a:xfrm flipH="1">
                  <a:off x="2033" y="683"/>
                  <a:ext cx="40" cy="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01" name="Line 139"/>
                <p:cNvSpPr>
                  <a:spLocks noChangeShapeType="1"/>
                </p:cNvSpPr>
                <p:nvPr/>
              </p:nvSpPr>
              <p:spPr bwMode="auto">
                <a:xfrm>
                  <a:off x="2082" y="684"/>
                  <a:ext cx="27" cy="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02" name="Oval 140"/>
                <p:cNvSpPr>
                  <a:spLocks noChangeArrowheads="1"/>
                </p:cNvSpPr>
                <p:nvPr/>
              </p:nvSpPr>
              <p:spPr bwMode="auto">
                <a:xfrm>
                  <a:off x="2065" y="672"/>
                  <a:ext cx="17" cy="3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grpSp>
            <p:nvGrpSpPr>
              <p:cNvPr id="14392" name="Group 141"/>
              <p:cNvGrpSpPr>
                <a:grpSpLocks/>
              </p:cNvGrpSpPr>
              <p:nvPr/>
            </p:nvGrpSpPr>
            <p:grpSpPr bwMode="auto">
              <a:xfrm>
                <a:off x="2205" y="640"/>
                <a:ext cx="77" cy="56"/>
                <a:chOff x="2205" y="640"/>
                <a:chExt cx="77" cy="56"/>
              </a:xfrm>
            </p:grpSpPr>
            <p:sp>
              <p:nvSpPr>
                <p:cNvPr id="14393" name="Line 142"/>
                <p:cNvSpPr>
                  <a:spLocks noChangeShapeType="1"/>
                </p:cNvSpPr>
                <p:nvPr/>
              </p:nvSpPr>
              <p:spPr bwMode="auto">
                <a:xfrm flipV="1">
                  <a:off x="2244" y="643"/>
                  <a:ext cx="0" cy="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394" name="Freeform 143"/>
                <p:cNvSpPr>
                  <a:spLocks/>
                </p:cNvSpPr>
                <p:nvPr/>
              </p:nvSpPr>
              <p:spPr bwMode="auto">
                <a:xfrm>
                  <a:off x="2205" y="663"/>
                  <a:ext cx="77" cy="33"/>
                </a:xfrm>
                <a:custGeom>
                  <a:avLst/>
                  <a:gdLst>
                    <a:gd name="T0" fmla="*/ 76 w 77"/>
                    <a:gd name="T1" fmla="*/ 29 h 33"/>
                    <a:gd name="T2" fmla="*/ 66 w 77"/>
                    <a:gd name="T3" fmla="*/ 29 h 33"/>
                    <a:gd name="T4" fmla="*/ 37 w 77"/>
                    <a:gd name="T5" fmla="*/ 0 h 33"/>
                    <a:gd name="T6" fmla="*/ 16 w 77"/>
                    <a:gd name="T7" fmla="*/ 32 h 33"/>
                    <a:gd name="T8" fmla="*/ 0 w 77"/>
                    <a:gd name="T9" fmla="*/ 30 h 33"/>
                    <a:gd name="T10" fmla="*/ 0 w 77"/>
                    <a:gd name="T11" fmla="*/ 30 h 3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77"/>
                    <a:gd name="T19" fmla="*/ 0 h 33"/>
                    <a:gd name="T20" fmla="*/ 77 w 77"/>
                    <a:gd name="T21" fmla="*/ 33 h 3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77" h="33">
                      <a:moveTo>
                        <a:pt x="76" y="29"/>
                      </a:moveTo>
                      <a:lnTo>
                        <a:pt x="66" y="29"/>
                      </a:lnTo>
                      <a:lnTo>
                        <a:pt x="37" y="0"/>
                      </a:lnTo>
                      <a:lnTo>
                        <a:pt x="16" y="32"/>
                      </a:lnTo>
                      <a:lnTo>
                        <a:pt x="0" y="3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4395" name="Line 144"/>
                <p:cNvSpPr>
                  <a:spLocks noChangeShapeType="1"/>
                </p:cNvSpPr>
                <p:nvPr/>
              </p:nvSpPr>
              <p:spPr bwMode="auto">
                <a:xfrm flipH="1">
                  <a:off x="2205" y="652"/>
                  <a:ext cx="39" cy="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396" name="Line 145"/>
                <p:cNvSpPr>
                  <a:spLocks noChangeShapeType="1"/>
                </p:cNvSpPr>
                <p:nvPr/>
              </p:nvSpPr>
              <p:spPr bwMode="auto">
                <a:xfrm>
                  <a:off x="2253" y="654"/>
                  <a:ext cx="27" cy="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397" name="Oval 146"/>
                <p:cNvSpPr>
                  <a:spLocks noChangeArrowheads="1"/>
                </p:cNvSpPr>
                <p:nvPr/>
              </p:nvSpPr>
              <p:spPr bwMode="auto">
                <a:xfrm>
                  <a:off x="2235" y="640"/>
                  <a:ext cx="18" cy="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</p:grpSp>
        <p:sp>
          <p:nvSpPr>
            <p:cNvPr id="14377" name="Rectangle 147"/>
            <p:cNvSpPr>
              <a:spLocks noChangeArrowheads="1"/>
            </p:cNvSpPr>
            <p:nvPr/>
          </p:nvSpPr>
          <p:spPr bwMode="auto">
            <a:xfrm>
              <a:off x="2482" y="3905"/>
              <a:ext cx="840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/>
                <a:t>House Connections</a:t>
              </a:r>
            </a:p>
          </p:txBody>
        </p:sp>
        <p:grpSp>
          <p:nvGrpSpPr>
            <p:cNvPr id="14378" name="Group 148"/>
            <p:cNvGrpSpPr>
              <a:grpSpLocks/>
            </p:cNvGrpSpPr>
            <p:nvPr/>
          </p:nvGrpSpPr>
          <p:grpSpPr bwMode="auto">
            <a:xfrm>
              <a:off x="3287" y="3953"/>
              <a:ext cx="757" cy="302"/>
              <a:chOff x="1824" y="3360"/>
              <a:chExt cx="757" cy="302"/>
            </a:xfrm>
          </p:grpSpPr>
          <p:sp>
            <p:nvSpPr>
              <p:cNvPr id="14379" name="Oval 149"/>
              <p:cNvSpPr>
                <a:spLocks noChangeArrowheads="1"/>
              </p:cNvSpPr>
              <p:nvPr/>
            </p:nvSpPr>
            <p:spPr bwMode="auto">
              <a:xfrm>
                <a:off x="2382" y="3467"/>
                <a:ext cx="199" cy="195"/>
              </a:xfrm>
              <a:prstGeom prst="ellipse">
                <a:avLst/>
              </a:prstGeom>
              <a:solidFill>
                <a:srgbClr val="CC66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grpSp>
            <p:nvGrpSpPr>
              <p:cNvPr id="14380" name="Group 150"/>
              <p:cNvGrpSpPr>
                <a:grpSpLocks/>
              </p:cNvGrpSpPr>
              <p:nvPr/>
            </p:nvGrpSpPr>
            <p:grpSpPr bwMode="auto">
              <a:xfrm>
                <a:off x="1824" y="3360"/>
                <a:ext cx="624" cy="173"/>
                <a:chOff x="1488" y="3264"/>
                <a:chExt cx="1008" cy="365"/>
              </a:xfrm>
            </p:grpSpPr>
            <p:grpSp>
              <p:nvGrpSpPr>
                <p:cNvPr id="14381" name="Group 151"/>
                <p:cNvGrpSpPr>
                  <a:grpSpLocks/>
                </p:cNvGrpSpPr>
                <p:nvPr/>
              </p:nvGrpSpPr>
              <p:grpSpPr bwMode="auto">
                <a:xfrm>
                  <a:off x="1488" y="3264"/>
                  <a:ext cx="528" cy="288"/>
                  <a:chOff x="1776" y="3408"/>
                  <a:chExt cx="336" cy="192"/>
                </a:xfrm>
              </p:grpSpPr>
              <p:sp>
                <p:nvSpPr>
                  <p:cNvPr id="14384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3408"/>
                    <a:ext cx="336" cy="48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385" name="Line 153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3456"/>
                    <a:ext cx="336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4386" name="Line 154"/>
                  <p:cNvSpPr>
                    <a:spLocks noChangeShapeType="1"/>
                  </p:cNvSpPr>
                  <p:nvPr/>
                </p:nvSpPr>
                <p:spPr bwMode="auto">
                  <a:xfrm>
                    <a:off x="2112" y="3456"/>
                    <a:ext cx="0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</p:grpSp>
            <p:sp>
              <p:nvSpPr>
                <p:cNvPr id="14382" name="Freeform 155"/>
                <p:cNvSpPr>
                  <a:spLocks/>
                </p:cNvSpPr>
                <p:nvPr/>
              </p:nvSpPr>
              <p:spPr bwMode="auto">
                <a:xfrm>
                  <a:off x="2028" y="3469"/>
                  <a:ext cx="418" cy="160"/>
                </a:xfrm>
                <a:custGeom>
                  <a:avLst/>
                  <a:gdLst>
                    <a:gd name="T0" fmla="*/ 0 w 418"/>
                    <a:gd name="T1" fmla="*/ 77 h 160"/>
                    <a:gd name="T2" fmla="*/ 258 w 418"/>
                    <a:gd name="T3" fmla="*/ 149 h 160"/>
                    <a:gd name="T4" fmla="*/ 328 w 418"/>
                    <a:gd name="T5" fmla="*/ 13 h 160"/>
                    <a:gd name="T6" fmla="*/ 418 w 418"/>
                    <a:gd name="T7" fmla="*/ 72 h 1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18"/>
                    <a:gd name="T13" fmla="*/ 0 h 160"/>
                    <a:gd name="T14" fmla="*/ 418 w 418"/>
                    <a:gd name="T15" fmla="*/ 160 h 1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18" h="160">
                      <a:moveTo>
                        <a:pt x="0" y="77"/>
                      </a:moveTo>
                      <a:cubicBezTo>
                        <a:pt x="42" y="89"/>
                        <a:pt x="203" y="160"/>
                        <a:pt x="258" y="149"/>
                      </a:cubicBezTo>
                      <a:cubicBezTo>
                        <a:pt x="313" y="138"/>
                        <a:pt x="301" y="26"/>
                        <a:pt x="328" y="13"/>
                      </a:cubicBezTo>
                      <a:cubicBezTo>
                        <a:pt x="355" y="0"/>
                        <a:pt x="399" y="60"/>
                        <a:pt x="418" y="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4383" name="Freeform 156"/>
                <p:cNvSpPr>
                  <a:spLocks/>
                </p:cNvSpPr>
                <p:nvPr/>
              </p:nvSpPr>
              <p:spPr bwMode="auto">
                <a:xfrm>
                  <a:off x="2028" y="3380"/>
                  <a:ext cx="468" cy="173"/>
                </a:xfrm>
                <a:custGeom>
                  <a:avLst/>
                  <a:gdLst>
                    <a:gd name="T0" fmla="*/ 0 w 468"/>
                    <a:gd name="T1" fmla="*/ 88 h 173"/>
                    <a:gd name="T2" fmla="*/ 216 w 468"/>
                    <a:gd name="T3" fmla="*/ 160 h 173"/>
                    <a:gd name="T4" fmla="*/ 312 w 468"/>
                    <a:gd name="T5" fmla="*/ 10 h 173"/>
                    <a:gd name="T6" fmla="*/ 468 w 468"/>
                    <a:gd name="T7" fmla="*/ 100 h 17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68"/>
                    <a:gd name="T13" fmla="*/ 0 h 173"/>
                    <a:gd name="T14" fmla="*/ 468 w 468"/>
                    <a:gd name="T15" fmla="*/ 173 h 17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68" h="173">
                      <a:moveTo>
                        <a:pt x="0" y="88"/>
                      </a:moveTo>
                      <a:cubicBezTo>
                        <a:pt x="36" y="100"/>
                        <a:pt x="164" y="173"/>
                        <a:pt x="216" y="160"/>
                      </a:cubicBezTo>
                      <a:cubicBezTo>
                        <a:pt x="268" y="147"/>
                        <a:pt x="270" y="20"/>
                        <a:pt x="312" y="10"/>
                      </a:cubicBezTo>
                      <a:cubicBezTo>
                        <a:pt x="354" y="0"/>
                        <a:pt x="435" y="81"/>
                        <a:pt x="468" y="10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</p:grpSp>
        </p:grpSp>
      </p:grpSp>
      <p:sp>
        <p:nvSpPr>
          <p:cNvPr id="13316" name="Rectangle 157"/>
          <p:cNvSpPr>
            <a:spLocks noGrp="1" noChangeArrowheads="1"/>
          </p:cNvSpPr>
          <p:nvPr>
            <p:ph type="title"/>
          </p:nvPr>
        </p:nvSpPr>
        <p:spPr>
          <a:xfrm>
            <a:off x="876300" y="428625"/>
            <a:ext cx="7793038" cy="6937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An environmental view</a:t>
            </a:r>
          </a:p>
        </p:txBody>
      </p:sp>
      <p:sp>
        <p:nvSpPr>
          <p:cNvPr id="13317" name="Freeform 158"/>
          <p:cNvSpPr>
            <a:spLocks/>
          </p:cNvSpPr>
          <p:nvPr/>
        </p:nvSpPr>
        <p:spPr bwMode="auto">
          <a:xfrm>
            <a:off x="1249363" y="1233488"/>
            <a:ext cx="6689725" cy="4600575"/>
          </a:xfrm>
          <a:custGeom>
            <a:avLst/>
            <a:gdLst>
              <a:gd name="T0" fmla="*/ 0 w 4214"/>
              <a:gd name="T1" fmla="*/ 2147483647 h 2898"/>
              <a:gd name="T2" fmla="*/ 2147483647 w 4214"/>
              <a:gd name="T3" fmla="*/ 2147483647 h 2898"/>
              <a:gd name="T4" fmla="*/ 2147483647 w 4214"/>
              <a:gd name="T5" fmla="*/ 2147483647 h 2898"/>
              <a:gd name="T6" fmla="*/ 2147483647 w 4214"/>
              <a:gd name="T7" fmla="*/ 2147483647 h 2898"/>
              <a:gd name="T8" fmla="*/ 2147483647 w 4214"/>
              <a:gd name="T9" fmla="*/ 2147483647 h 2898"/>
              <a:gd name="T10" fmla="*/ 2147483647 w 4214"/>
              <a:gd name="T11" fmla="*/ 2147483647 h 2898"/>
              <a:gd name="T12" fmla="*/ 2147483647 w 4214"/>
              <a:gd name="T13" fmla="*/ 2147483647 h 2898"/>
              <a:gd name="T14" fmla="*/ 2147483647 w 4214"/>
              <a:gd name="T15" fmla="*/ 0 h 2898"/>
              <a:gd name="T16" fmla="*/ 2147483647 w 4214"/>
              <a:gd name="T17" fmla="*/ 2147483647 h 2898"/>
              <a:gd name="T18" fmla="*/ 2147483647 w 4214"/>
              <a:gd name="T19" fmla="*/ 2147483647 h 2898"/>
              <a:gd name="T20" fmla="*/ 2147483647 w 4214"/>
              <a:gd name="T21" fmla="*/ 2147483647 h 2898"/>
              <a:gd name="T22" fmla="*/ 2147483647 w 4214"/>
              <a:gd name="T23" fmla="*/ 2147483647 h 2898"/>
              <a:gd name="T24" fmla="*/ 2147483647 w 4214"/>
              <a:gd name="T25" fmla="*/ 2147483647 h 2898"/>
              <a:gd name="T26" fmla="*/ 2147483647 w 4214"/>
              <a:gd name="T27" fmla="*/ 2147483647 h 2898"/>
              <a:gd name="T28" fmla="*/ 2147483647 w 4214"/>
              <a:gd name="T29" fmla="*/ 2147483647 h 2898"/>
              <a:gd name="T30" fmla="*/ 2147483647 w 4214"/>
              <a:gd name="T31" fmla="*/ 2147483647 h 2898"/>
              <a:gd name="T32" fmla="*/ 2147483647 w 4214"/>
              <a:gd name="T33" fmla="*/ 2147483647 h 2898"/>
              <a:gd name="T34" fmla="*/ 2147483647 w 4214"/>
              <a:gd name="T35" fmla="*/ 2147483647 h 2898"/>
              <a:gd name="T36" fmla="*/ 0 w 4214"/>
              <a:gd name="T37" fmla="*/ 2147483647 h 289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214"/>
              <a:gd name="T58" fmla="*/ 0 h 2898"/>
              <a:gd name="T59" fmla="*/ 4214 w 4214"/>
              <a:gd name="T60" fmla="*/ 2898 h 289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214" h="2898">
                <a:moveTo>
                  <a:pt x="0" y="2775"/>
                </a:moveTo>
                <a:lnTo>
                  <a:pt x="612" y="2720"/>
                </a:lnTo>
                <a:lnTo>
                  <a:pt x="842" y="2162"/>
                </a:lnTo>
                <a:lnTo>
                  <a:pt x="1185" y="1913"/>
                </a:lnTo>
                <a:lnTo>
                  <a:pt x="1683" y="1430"/>
                </a:lnTo>
                <a:lnTo>
                  <a:pt x="2359" y="1440"/>
                </a:lnTo>
                <a:lnTo>
                  <a:pt x="3392" y="1403"/>
                </a:lnTo>
                <a:lnTo>
                  <a:pt x="3990" y="0"/>
                </a:lnTo>
                <a:lnTo>
                  <a:pt x="4214" y="56"/>
                </a:lnTo>
                <a:lnTo>
                  <a:pt x="3859" y="1010"/>
                </a:lnTo>
                <a:lnTo>
                  <a:pt x="3502" y="1568"/>
                </a:lnTo>
                <a:lnTo>
                  <a:pt x="2332" y="1586"/>
                </a:lnTo>
                <a:lnTo>
                  <a:pt x="1811" y="1577"/>
                </a:lnTo>
                <a:lnTo>
                  <a:pt x="1224" y="2069"/>
                </a:lnTo>
                <a:lnTo>
                  <a:pt x="942" y="2317"/>
                </a:lnTo>
                <a:lnTo>
                  <a:pt x="678" y="2860"/>
                </a:lnTo>
                <a:lnTo>
                  <a:pt x="668" y="2830"/>
                </a:lnTo>
                <a:lnTo>
                  <a:pt x="82" y="2898"/>
                </a:lnTo>
                <a:lnTo>
                  <a:pt x="0" y="2775"/>
                </a:lnTo>
              </a:path>
            </a:pathLst>
          </a:custGeom>
          <a:solidFill>
            <a:schemeClr val="accent1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ar-JO"/>
          </a:p>
        </p:txBody>
      </p:sp>
      <p:grpSp>
        <p:nvGrpSpPr>
          <p:cNvPr id="14435" name="Group 159"/>
          <p:cNvGrpSpPr>
            <a:grpSpLocks/>
          </p:cNvGrpSpPr>
          <p:nvPr/>
        </p:nvGrpSpPr>
        <p:grpSpPr bwMode="auto">
          <a:xfrm>
            <a:off x="3659188" y="2705100"/>
            <a:ext cx="2171700" cy="2193925"/>
            <a:chOff x="2305" y="1704"/>
            <a:chExt cx="1368" cy="1382"/>
          </a:xfrm>
        </p:grpSpPr>
        <p:grpSp>
          <p:nvGrpSpPr>
            <p:cNvPr id="13535" name="Group 160"/>
            <p:cNvGrpSpPr>
              <a:grpSpLocks/>
            </p:cNvGrpSpPr>
            <p:nvPr/>
          </p:nvGrpSpPr>
          <p:grpSpPr bwMode="auto">
            <a:xfrm>
              <a:off x="2619" y="2381"/>
              <a:ext cx="948" cy="123"/>
              <a:chOff x="2619" y="2381"/>
              <a:chExt cx="948" cy="123"/>
            </a:xfrm>
          </p:grpSpPr>
          <p:sp>
            <p:nvSpPr>
              <p:cNvPr id="14372" name="AutoShape 161"/>
              <p:cNvSpPr>
                <a:spLocks noChangeArrowheads="1"/>
              </p:cNvSpPr>
              <p:nvPr/>
            </p:nvSpPr>
            <p:spPr bwMode="auto">
              <a:xfrm>
                <a:off x="2619" y="2381"/>
                <a:ext cx="948" cy="123"/>
              </a:xfrm>
              <a:prstGeom prst="parallelogram">
                <a:avLst>
                  <a:gd name="adj" fmla="val 192647"/>
                </a:avLst>
              </a:prstGeom>
              <a:solidFill>
                <a:srgbClr val="CC66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sp>
            <p:nvSpPr>
              <p:cNvPr id="14373" name="Line 162"/>
              <p:cNvSpPr>
                <a:spLocks noChangeShapeType="1"/>
              </p:cNvSpPr>
              <p:nvPr/>
            </p:nvSpPr>
            <p:spPr bwMode="auto">
              <a:xfrm>
                <a:off x="2823" y="2402"/>
                <a:ext cx="68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sp>
            <p:nvSpPr>
              <p:cNvPr id="14374" name="Line 163"/>
              <p:cNvSpPr>
                <a:spLocks noChangeShapeType="1"/>
              </p:cNvSpPr>
              <p:nvPr/>
            </p:nvSpPr>
            <p:spPr bwMode="auto">
              <a:xfrm>
                <a:off x="2767" y="2437"/>
                <a:ext cx="68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</p:grpSp>
        <p:grpSp>
          <p:nvGrpSpPr>
            <p:cNvPr id="13536" name="Group 164"/>
            <p:cNvGrpSpPr>
              <a:grpSpLocks/>
            </p:cNvGrpSpPr>
            <p:nvPr/>
          </p:nvGrpSpPr>
          <p:grpSpPr bwMode="auto">
            <a:xfrm>
              <a:off x="2305" y="1704"/>
              <a:ext cx="1368" cy="1382"/>
              <a:chOff x="2305" y="1704"/>
              <a:chExt cx="1368" cy="1382"/>
            </a:xfrm>
          </p:grpSpPr>
          <p:grpSp>
            <p:nvGrpSpPr>
              <p:cNvPr id="13537" name="Group 165"/>
              <p:cNvGrpSpPr>
                <a:grpSpLocks/>
              </p:cNvGrpSpPr>
              <p:nvPr/>
            </p:nvGrpSpPr>
            <p:grpSpPr bwMode="auto">
              <a:xfrm>
                <a:off x="2640" y="1939"/>
                <a:ext cx="861" cy="229"/>
                <a:chOff x="2649" y="1479"/>
                <a:chExt cx="861" cy="229"/>
              </a:xfrm>
            </p:grpSpPr>
            <p:grpSp>
              <p:nvGrpSpPr>
                <p:cNvPr id="13548" name="Group 166"/>
                <p:cNvGrpSpPr>
                  <a:grpSpLocks/>
                </p:cNvGrpSpPr>
                <p:nvPr/>
              </p:nvGrpSpPr>
              <p:grpSpPr bwMode="auto">
                <a:xfrm>
                  <a:off x="2673" y="1479"/>
                  <a:ext cx="450" cy="126"/>
                  <a:chOff x="2673" y="1479"/>
                  <a:chExt cx="450" cy="126"/>
                </a:xfrm>
              </p:grpSpPr>
              <p:grpSp>
                <p:nvGrpSpPr>
                  <p:cNvPr id="14167" name="Group 167"/>
                  <p:cNvGrpSpPr>
                    <a:grpSpLocks/>
                  </p:cNvGrpSpPr>
                  <p:nvPr/>
                </p:nvGrpSpPr>
                <p:grpSpPr bwMode="auto">
                  <a:xfrm>
                    <a:off x="2722" y="1479"/>
                    <a:ext cx="401" cy="41"/>
                    <a:chOff x="2722" y="1479"/>
                    <a:chExt cx="401" cy="41"/>
                  </a:xfrm>
                </p:grpSpPr>
                <p:grpSp>
                  <p:nvGrpSpPr>
                    <p:cNvPr id="14332" name="Group 16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22" y="1479"/>
                      <a:ext cx="204" cy="41"/>
                      <a:chOff x="2722" y="1479"/>
                      <a:chExt cx="204" cy="41"/>
                    </a:xfrm>
                  </p:grpSpPr>
                  <p:grpSp>
                    <p:nvGrpSpPr>
                      <p:cNvPr id="14353" name="Group 16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722" y="1479"/>
                        <a:ext cx="55" cy="41"/>
                        <a:chOff x="2722" y="1479"/>
                        <a:chExt cx="55" cy="41"/>
                      </a:xfrm>
                    </p:grpSpPr>
                    <p:sp>
                      <p:nvSpPr>
                        <p:cNvPr id="14367" name="AutoShape 17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22" y="1479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68" name="Rectangle 17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29" y="1499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69" name="Rectangle 17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42" y="1499"/>
                          <a:ext cx="2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70" name="Rectangle 17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57" y="1499"/>
                          <a:ext cx="1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71" name="Freeform 17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53" y="1495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354" name="AutoShape 1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8" y="1479"/>
                        <a:ext cx="56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55" name="Rectangle 1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7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56" name="Rectangle 1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0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57" name="Rectangle 1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4" y="1499"/>
                        <a:ext cx="1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58" name="AutoShape 1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9" y="1479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59" name="Rectangle 1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6" y="1499"/>
                        <a:ext cx="2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60" name="Rectangle 1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1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61" name="Rectangle 1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3" y="1499"/>
                        <a:ext cx="3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62" name="Freeform 18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50" y="1495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63" name="AutoShape 1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71" y="1479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64" name="Rectangle 18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08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65" name="Rectangle 1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93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66" name="Rectangle 18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74" y="1497"/>
                        <a:ext cx="3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4333" name="Group 18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20" y="1479"/>
                      <a:ext cx="203" cy="41"/>
                      <a:chOff x="2920" y="1479"/>
                      <a:chExt cx="203" cy="41"/>
                    </a:xfrm>
                  </p:grpSpPr>
                  <p:grpSp>
                    <p:nvGrpSpPr>
                      <p:cNvPr id="14334" name="Group 18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20" y="1479"/>
                        <a:ext cx="54" cy="41"/>
                        <a:chOff x="2920" y="1479"/>
                        <a:chExt cx="54" cy="41"/>
                      </a:xfrm>
                    </p:grpSpPr>
                    <p:sp>
                      <p:nvSpPr>
                        <p:cNvPr id="14348" name="AutoShape 19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20" y="1479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49" name="Rectangle 19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27" y="1499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50" name="Rectangle 19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41" y="1499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51" name="Rectangle 19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54" y="1499"/>
                          <a:ext cx="2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52" name="Freeform 19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51" y="1495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335" name="AutoShape 19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66" y="1479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36" name="Rectangle 19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4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37" name="Rectangle 19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7" y="1499"/>
                        <a:ext cx="2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38" name="Rectangle 19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1" y="1499"/>
                        <a:ext cx="3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39" name="AutoShape 19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7" y="1479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40" name="Rectangle 20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4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41" name="Rectangle 20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37" y="1499"/>
                        <a:ext cx="2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42" name="Rectangle 20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52" y="1499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43" name="Freeform 20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049" y="1495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44" name="AutoShape 2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70" y="1479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45" name="Rectangle 20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07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46" name="Rectangle 20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89" y="1499"/>
                        <a:ext cx="2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47" name="Rectangle 20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72" y="1497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4168" name="Group 208"/>
                  <p:cNvGrpSpPr>
                    <a:grpSpLocks/>
                  </p:cNvGrpSpPr>
                  <p:nvPr/>
                </p:nvGrpSpPr>
                <p:grpSpPr bwMode="auto">
                  <a:xfrm>
                    <a:off x="2701" y="1506"/>
                    <a:ext cx="403" cy="40"/>
                    <a:chOff x="2701" y="1506"/>
                    <a:chExt cx="403" cy="40"/>
                  </a:xfrm>
                </p:grpSpPr>
                <p:grpSp>
                  <p:nvGrpSpPr>
                    <p:cNvPr id="14292" name="Group 20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01" y="1506"/>
                      <a:ext cx="204" cy="40"/>
                      <a:chOff x="2701" y="1506"/>
                      <a:chExt cx="204" cy="40"/>
                    </a:xfrm>
                  </p:grpSpPr>
                  <p:grpSp>
                    <p:nvGrpSpPr>
                      <p:cNvPr id="14313" name="Group 21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701" y="1506"/>
                        <a:ext cx="55" cy="40"/>
                        <a:chOff x="2701" y="1506"/>
                        <a:chExt cx="55" cy="40"/>
                      </a:xfrm>
                    </p:grpSpPr>
                    <p:sp>
                      <p:nvSpPr>
                        <p:cNvPr id="14327" name="AutoShape 21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1" y="1506"/>
                          <a:ext cx="55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28" name="Rectangle 21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9" y="1525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29" name="Rectangle 21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22" y="1525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30" name="Rectangle 21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36" y="1525"/>
                          <a:ext cx="2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31" name="Freeform 21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32" y="1521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314" name="AutoShape 2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49" y="1506"/>
                        <a:ext cx="53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15" name="Rectangle 21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6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16" name="Rectangle 2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9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17" name="Rectangle 2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4" y="1525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18" name="AutoShape 2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9" y="1506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19" name="Rectangle 2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6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20" name="Rectangle 2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0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21" name="Rectangle 2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4" y="1525"/>
                        <a:ext cx="3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22" name="Freeform 22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31" y="1521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23" name="AutoShape 2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1" y="1506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24" name="Rectangle 2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9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25" name="Rectangle 2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72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26" name="Rectangle 2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3" y="1525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4293" name="Group 2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00" y="1506"/>
                      <a:ext cx="204" cy="40"/>
                      <a:chOff x="2900" y="1506"/>
                      <a:chExt cx="204" cy="40"/>
                    </a:xfrm>
                  </p:grpSpPr>
                  <p:grpSp>
                    <p:nvGrpSpPr>
                      <p:cNvPr id="14294" name="Group 23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00" y="1506"/>
                        <a:ext cx="53" cy="40"/>
                        <a:chOff x="2900" y="1506"/>
                        <a:chExt cx="53" cy="40"/>
                      </a:xfrm>
                    </p:grpSpPr>
                    <p:sp>
                      <p:nvSpPr>
                        <p:cNvPr id="14308" name="AutoShape 23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00" y="1506"/>
                          <a:ext cx="53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09" name="Rectangle 23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06" y="1525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10" name="Rectangle 23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20" y="1525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11" name="Rectangle 23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34" y="1525"/>
                          <a:ext cx="2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12" name="Freeform 23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31" y="1521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295" name="AutoShape 23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46" y="1506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96" name="Rectangle 2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3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97" name="Rectangle 2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67" y="1525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98" name="Rectangle 2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1" y="1525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99" name="AutoShape 2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7" y="1506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00" name="Rectangle 2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4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01" name="Rectangle 2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7" y="1525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02" name="Rectangle 2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32" y="1525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03" name="Freeform 24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028" y="1521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04" name="AutoShape 2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9" y="1506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05" name="Rectangle 2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86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06" name="Rectangle 2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70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07" name="Rectangle 2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52" y="1525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4169" name="Group 249"/>
                  <p:cNvGrpSpPr>
                    <a:grpSpLocks/>
                  </p:cNvGrpSpPr>
                  <p:nvPr/>
                </p:nvGrpSpPr>
                <p:grpSpPr bwMode="auto">
                  <a:xfrm>
                    <a:off x="2692" y="1531"/>
                    <a:ext cx="402" cy="40"/>
                    <a:chOff x="2692" y="1531"/>
                    <a:chExt cx="402" cy="40"/>
                  </a:xfrm>
                </p:grpSpPr>
                <p:grpSp>
                  <p:nvGrpSpPr>
                    <p:cNvPr id="14252" name="Group 25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92" y="1531"/>
                      <a:ext cx="204" cy="40"/>
                      <a:chOff x="2692" y="1531"/>
                      <a:chExt cx="204" cy="40"/>
                    </a:xfrm>
                  </p:grpSpPr>
                  <p:grpSp>
                    <p:nvGrpSpPr>
                      <p:cNvPr id="14273" name="Group 25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92" y="1531"/>
                        <a:ext cx="55" cy="40"/>
                        <a:chOff x="2692" y="1531"/>
                        <a:chExt cx="55" cy="40"/>
                      </a:xfrm>
                    </p:grpSpPr>
                    <p:sp>
                      <p:nvSpPr>
                        <p:cNvPr id="14287" name="AutoShape 25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92" y="1531"/>
                          <a:ext cx="55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88" name="Rectangle 25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0" y="1550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89" name="Rectangle 25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13" y="1550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90" name="Rectangle 25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26" y="1550"/>
                          <a:ext cx="2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91" name="Freeform 25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24" y="1546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274" name="AutoShape 2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9" y="1531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75" name="Rectangle 2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46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76" name="Rectangle 2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7" y="1550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77" name="Rectangle 2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4" y="1550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78" name="AutoShape 2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0" y="1531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79" name="Rectangle 2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7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80" name="Rectangle 2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0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81" name="Rectangle 2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4" y="1550"/>
                        <a:ext cx="3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82" name="Freeform 26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21" y="1546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83" name="AutoShape 2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2" y="1531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84" name="Rectangle 2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79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85" name="Rectangle 2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62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86" name="Rectangle 2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2" y="1550"/>
                        <a:ext cx="7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4253" name="Group 27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90" y="1531"/>
                      <a:ext cx="204" cy="40"/>
                      <a:chOff x="2890" y="1531"/>
                      <a:chExt cx="204" cy="40"/>
                    </a:xfrm>
                  </p:grpSpPr>
                  <p:grpSp>
                    <p:nvGrpSpPr>
                      <p:cNvPr id="14254" name="Group 27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90" y="1531"/>
                        <a:ext cx="55" cy="40"/>
                        <a:chOff x="2890" y="1531"/>
                        <a:chExt cx="55" cy="40"/>
                      </a:xfrm>
                    </p:grpSpPr>
                    <p:sp>
                      <p:nvSpPr>
                        <p:cNvPr id="14268" name="AutoShape 27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90" y="1531"/>
                          <a:ext cx="55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69" name="Rectangle 27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94" y="1550"/>
                          <a:ext cx="7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70" name="Rectangle 27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10" y="1550"/>
                          <a:ext cx="2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71" name="Rectangle 27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25" y="1550"/>
                          <a:ext cx="2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72" name="Freeform 27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21" y="1546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255" name="AutoShape 2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37" y="1531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56" name="Rectangle 2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44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57" name="Rectangle 2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8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58" name="Rectangle 2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2" y="1550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59" name="AutoShape 2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7" y="1531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60" name="Rectangle 2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4" y="1550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61" name="Rectangle 2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9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62" name="Rectangle 2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1" y="1550"/>
                        <a:ext cx="3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63" name="Freeform 28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019" y="1546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64" name="AutoShape 2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39" y="1531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65" name="Rectangle 28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76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66" name="Rectangle 28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61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67" name="Rectangle 2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2" y="1550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4170" name="Group 290"/>
                  <p:cNvGrpSpPr>
                    <a:grpSpLocks/>
                  </p:cNvGrpSpPr>
                  <p:nvPr/>
                </p:nvGrpSpPr>
                <p:grpSpPr bwMode="auto">
                  <a:xfrm>
                    <a:off x="2693" y="1552"/>
                    <a:ext cx="402" cy="39"/>
                    <a:chOff x="2693" y="1552"/>
                    <a:chExt cx="402" cy="39"/>
                  </a:xfrm>
                </p:grpSpPr>
                <p:grpSp>
                  <p:nvGrpSpPr>
                    <p:cNvPr id="14212" name="Group 29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93" y="1552"/>
                      <a:ext cx="203" cy="39"/>
                      <a:chOff x="2693" y="1552"/>
                      <a:chExt cx="203" cy="39"/>
                    </a:xfrm>
                  </p:grpSpPr>
                  <p:grpSp>
                    <p:nvGrpSpPr>
                      <p:cNvPr id="14233" name="Group 29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93" y="1552"/>
                        <a:ext cx="55" cy="39"/>
                        <a:chOff x="2693" y="1552"/>
                        <a:chExt cx="55" cy="39"/>
                      </a:xfrm>
                    </p:grpSpPr>
                    <p:sp>
                      <p:nvSpPr>
                        <p:cNvPr id="14247" name="AutoShape 29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93" y="1552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48" name="Rectangle 29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1" y="1571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49" name="Rectangle 29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15" y="1571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50" name="Rectangle 29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28" y="1571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51" name="Freeform 29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25" y="1567"/>
                          <a:ext cx="8" cy="24"/>
                        </a:xfrm>
                        <a:custGeom>
                          <a:avLst/>
                          <a:gdLst>
                            <a:gd name="T0" fmla="*/ 7 w 8"/>
                            <a:gd name="T1" fmla="*/ 19 h 24"/>
                            <a:gd name="T2" fmla="*/ 7 w 8"/>
                            <a:gd name="T3" fmla="*/ 0 h 24"/>
                            <a:gd name="T4" fmla="*/ 0 w 8"/>
                            <a:gd name="T5" fmla="*/ 5 h 24"/>
                            <a:gd name="T6" fmla="*/ 0 w 8"/>
                            <a:gd name="T7" fmla="*/ 23 h 24"/>
                            <a:gd name="T8" fmla="*/ 7 w 8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8"/>
                            <a:gd name="T16" fmla="*/ 0 h 24"/>
                            <a:gd name="T17" fmla="*/ 8 w 8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8" h="24">
                              <a:moveTo>
                                <a:pt x="7" y="19"/>
                              </a:moveTo>
                              <a:lnTo>
                                <a:pt x="7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7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234" name="AutoShape 29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40" y="1552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35" name="Rectangle 29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48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36" name="Rectangle 30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1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37" name="Rectangle 30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5" y="1571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38" name="AutoShape 30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2" y="1552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39" name="Rectangle 30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8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40" name="Rectangle 3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2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41" name="Rectangle 30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5" y="1571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42" name="Freeform 30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22" y="1567"/>
                        <a:ext cx="10" cy="24"/>
                      </a:xfrm>
                      <a:custGeom>
                        <a:avLst/>
                        <a:gdLst>
                          <a:gd name="T0" fmla="*/ 9 w 10"/>
                          <a:gd name="T1" fmla="*/ 19 h 24"/>
                          <a:gd name="T2" fmla="*/ 9 w 10"/>
                          <a:gd name="T3" fmla="*/ 0 h 24"/>
                          <a:gd name="T4" fmla="*/ 0 w 10"/>
                          <a:gd name="T5" fmla="*/ 5 h 24"/>
                          <a:gd name="T6" fmla="*/ 0 w 10"/>
                          <a:gd name="T7" fmla="*/ 23 h 24"/>
                          <a:gd name="T8" fmla="*/ 9 w 10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4"/>
                          <a:gd name="T17" fmla="*/ 10 w 10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4">
                            <a:moveTo>
                              <a:pt x="9" y="19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9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43" name="AutoShape 30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4" y="1552"/>
                        <a:ext cx="52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44" name="Rectangle 30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1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45" name="Rectangle 30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64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46" name="Rectangle 3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6" y="1570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4213" name="Group 31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92" y="1552"/>
                      <a:ext cx="203" cy="39"/>
                      <a:chOff x="2892" y="1552"/>
                      <a:chExt cx="203" cy="39"/>
                    </a:xfrm>
                  </p:grpSpPr>
                  <p:grpSp>
                    <p:nvGrpSpPr>
                      <p:cNvPr id="14214" name="Group 31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92" y="1552"/>
                        <a:ext cx="53" cy="39"/>
                        <a:chOff x="2892" y="1552"/>
                        <a:chExt cx="53" cy="39"/>
                      </a:xfrm>
                    </p:grpSpPr>
                    <p:sp>
                      <p:nvSpPr>
                        <p:cNvPr id="14228" name="AutoShape 31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92" y="1552"/>
                          <a:ext cx="53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29" name="Rectangle 31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98" y="1571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30" name="Rectangle 31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12" y="1571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31" name="Rectangle 31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25" y="1571"/>
                          <a:ext cx="4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32" name="Freeform 31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23" y="1567"/>
                          <a:ext cx="10" cy="24"/>
                        </a:xfrm>
                        <a:custGeom>
                          <a:avLst/>
                          <a:gdLst>
                            <a:gd name="T0" fmla="*/ 9 w 10"/>
                            <a:gd name="T1" fmla="*/ 19 h 24"/>
                            <a:gd name="T2" fmla="*/ 9 w 10"/>
                            <a:gd name="T3" fmla="*/ 0 h 24"/>
                            <a:gd name="T4" fmla="*/ 0 w 10"/>
                            <a:gd name="T5" fmla="*/ 5 h 24"/>
                            <a:gd name="T6" fmla="*/ 0 w 10"/>
                            <a:gd name="T7" fmla="*/ 23 h 24"/>
                            <a:gd name="T8" fmla="*/ 9 w 10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4"/>
                            <a:gd name="T17" fmla="*/ 10 w 10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4">
                              <a:moveTo>
                                <a:pt x="9" y="19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9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215" name="AutoShape 3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39" y="1552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16" name="Rectangle 3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45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17" name="Rectangle 3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9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18" name="Rectangle 3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3" y="1571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19" name="AutoShape 3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8" y="1552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20" name="Rectangle 3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6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21" name="Rectangle 3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0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22" name="Rectangle 3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3" y="1571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23" name="Freeform 32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020" y="1567"/>
                        <a:ext cx="9" cy="24"/>
                      </a:xfrm>
                      <a:custGeom>
                        <a:avLst/>
                        <a:gdLst>
                          <a:gd name="T0" fmla="*/ 8 w 9"/>
                          <a:gd name="T1" fmla="*/ 19 h 24"/>
                          <a:gd name="T2" fmla="*/ 8 w 9"/>
                          <a:gd name="T3" fmla="*/ 0 h 24"/>
                          <a:gd name="T4" fmla="*/ 0 w 9"/>
                          <a:gd name="T5" fmla="*/ 5 h 24"/>
                          <a:gd name="T6" fmla="*/ 0 w 9"/>
                          <a:gd name="T7" fmla="*/ 23 h 24"/>
                          <a:gd name="T8" fmla="*/ 8 w 9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4"/>
                          <a:gd name="T17" fmla="*/ 9 w 9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4">
                            <a:moveTo>
                              <a:pt x="8" y="19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8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24" name="AutoShape 3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1" y="1552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25" name="Rectangle 3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77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26" name="Rectangle 3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62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27" name="Rectangle 3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3" y="1570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4171" name="Group 331"/>
                  <p:cNvGrpSpPr>
                    <a:grpSpLocks/>
                  </p:cNvGrpSpPr>
                  <p:nvPr/>
                </p:nvGrpSpPr>
                <p:grpSpPr bwMode="auto">
                  <a:xfrm>
                    <a:off x="2673" y="1565"/>
                    <a:ext cx="399" cy="40"/>
                    <a:chOff x="2673" y="1565"/>
                    <a:chExt cx="399" cy="40"/>
                  </a:xfrm>
                </p:grpSpPr>
                <p:grpSp>
                  <p:nvGrpSpPr>
                    <p:cNvPr id="14172" name="Group 33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73" y="1565"/>
                      <a:ext cx="203" cy="40"/>
                      <a:chOff x="2673" y="1565"/>
                      <a:chExt cx="203" cy="40"/>
                    </a:xfrm>
                  </p:grpSpPr>
                  <p:grpSp>
                    <p:nvGrpSpPr>
                      <p:cNvPr id="14193" name="Group 33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73" y="1565"/>
                        <a:ext cx="53" cy="40"/>
                        <a:chOff x="2673" y="1565"/>
                        <a:chExt cx="53" cy="40"/>
                      </a:xfrm>
                    </p:grpSpPr>
                    <p:sp>
                      <p:nvSpPr>
                        <p:cNvPr id="14207" name="AutoShape 33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73" y="1565"/>
                          <a:ext cx="53" cy="30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08" name="Rectangle 33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79" y="1584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09" name="Rectangle 33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92" y="1584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10" name="Rectangle 33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6" y="1584"/>
                          <a:ext cx="3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11" name="Freeform 33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03" y="1580"/>
                          <a:ext cx="11" cy="25"/>
                        </a:xfrm>
                        <a:custGeom>
                          <a:avLst/>
                          <a:gdLst>
                            <a:gd name="T0" fmla="*/ 10 w 11"/>
                            <a:gd name="T1" fmla="*/ 20 h 25"/>
                            <a:gd name="T2" fmla="*/ 10 w 11"/>
                            <a:gd name="T3" fmla="*/ 0 h 25"/>
                            <a:gd name="T4" fmla="*/ 0 w 11"/>
                            <a:gd name="T5" fmla="*/ 5 h 25"/>
                            <a:gd name="T6" fmla="*/ 0 w 11"/>
                            <a:gd name="T7" fmla="*/ 24 h 25"/>
                            <a:gd name="T8" fmla="*/ 10 w 11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1"/>
                            <a:gd name="T16" fmla="*/ 0 h 25"/>
                            <a:gd name="T17" fmla="*/ 11 w 11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1" h="25">
                              <a:moveTo>
                                <a:pt x="10" y="20"/>
                              </a:moveTo>
                              <a:lnTo>
                                <a:pt x="10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10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194" name="AutoShape 3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19" y="1565"/>
                        <a:ext cx="54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95" name="Rectangle 3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26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96" name="Rectangle 3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9" y="1584"/>
                        <a:ext cx="2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97" name="Rectangle 3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584"/>
                        <a:ext cx="3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98" name="AutoShape 3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9" y="1565"/>
                        <a:ext cx="55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99" name="Rectangle 34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7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00" name="Rectangle 3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1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01" name="Rectangle 3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4" y="1584"/>
                        <a:ext cx="1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02" name="Freeform 34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01" y="1580"/>
                        <a:ext cx="8" cy="25"/>
                      </a:xfrm>
                      <a:custGeom>
                        <a:avLst/>
                        <a:gdLst>
                          <a:gd name="T0" fmla="*/ 7 w 8"/>
                          <a:gd name="T1" fmla="*/ 20 h 25"/>
                          <a:gd name="T2" fmla="*/ 7 w 8"/>
                          <a:gd name="T3" fmla="*/ 0 h 25"/>
                          <a:gd name="T4" fmla="*/ 0 w 8"/>
                          <a:gd name="T5" fmla="*/ 5 h 25"/>
                          <a:gd name="T6" fmla="*/ 0 w 8"/>
                          <a:gd name="T7" fmla="*/ 24 h 25"/>
                          <a:gd name="T8" fmla="*/ 7 w 8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8"/>
                          <a:gd name="T16" fmla="*/ 0 h 25"/>
                          <a:gd name="T17" fmla="*/ 8 w 8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8" h="25">
                            <a:moveTo>
                              <a:pt x="7" y="20"/>
                            </a:moveTo>
                            <a:lnTo>
                              <a:pt x="7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7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03" name="AutoShape 3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1" y="1565"/>
                        <a:ext cx="55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04" name="Rectangle 3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8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05" name="Rectangle 35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3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06" name="Rectangle 3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4" y="1583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4173" name="Group 35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69" y="1565"/>
                      <a:ext cx="203" cy="40"/>
                      <a:chOff x="2869" y="1565"/>
                      <a:chExt cx="203" cy="40"/>
                    </a:xfrm>
                  </p:grpSpPr>
                  <p:grpSp>
                    <p:nvGrpSpPr>
                      <p:cNvPr id="14174" name="Group 35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69" y="1565"/>
                        <a:ext cx="56" cy="40"/>
                        <a:chOff x="2869" y="1565"/>
                        <a:chExt cx="56" cy="40"/>
                      </a:xfrm>
                    </p:grpSpPr>
                    <p:sp>
                      <p:nvSpPr>
                        <p:cNvPr id="14188" name="AutoShape 35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69" y="1565"/>
                          <a:ext cx="56" cy="30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89" name="Rectangle 35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77" y="1584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90" name="Rectangle 35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91" y="1584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91" name="Rectangle 35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04" y="1584"/>
                          <a:ext cx="2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92" name="Freeform 35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00" y="1580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175" name="AutoShape 3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16" y="1565"/>
                        <a:ext cx="55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76" name="Rectangle 3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4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77" name="Rectangle 3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38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78" name="Rectangle 3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2" y="1584"/>
                        <a:ext cx="1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79" name="AutoShape 3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67" y="1565"/>
                        <a:ext cx="54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80" name="Rectangle 3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4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81" name="Rectangle 36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8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82" name="Rectangle 3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1" y="1584"/>
                        <a:ext cx="4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83" name="Freeform 36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98" y="1580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84" name="AutoShape 3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9" y="1565"/>
                        <a:ext cx="53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85" name="Rectangle 3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57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86" name="Rectangle 37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0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87" name="Rectangle 37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1" y="1583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</p:grpSp>
            <p:grpSp>
              <p:nvGrpSpPr>
                <p:cNvPr id="13549" name="Group 372"/>
                <p:cNvGrpSpPr>
                  <a:grpSpLocks/>
                </p:cNvGrpSpPr>
                <p:nvPr/>
              </p:nvGrpSpPr>
              <p:grpSpPr bwMode="auto">
                <a:xfrm>
                  <a:off x="3058" y="1483"/>
                  <a:ext cx="452" cy="127"/>
                  <a:chOff x="3058" y="1483"/>
                  <a:chExt cx="452" cy="127"/>
                </a:xfrm>
              </p:grpSpPr>
              <p:grpSp>
                <p:nvGrpSpPr>
                  <p:cNvPr id="13962" name="Group 373"/>
                  <p:cNvGrpSpPr>
                    <a:grpSpLocks/>
                  </p:cNvGrpSpPr>
                  <p:nvPr/>
                </p:nvGrpSpPr>
                <p:grpSpPr bwMode="auto">
                  <a:xfrm>
                    <a:off x="3109" y="1483"/>
                    <a:ext cx="401" cy="40"/>
                    <a:chOff x="3109" y="1483"/>
                    <a:chExt cx="401" cy="40"/>
                  </a:xfrm>
                </p:grpSpPr>
                <p:grpSp>
                  <p:nvGrpSpPr>
                    <p:cNvPr id="14127" name="Group 37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109" y="1483"/>
                      <a:ext cx="203" cy="40"/>
                      <a:chOff x="3109" y="1483"/>
                      <a:chExt cx="203" cy="40"/>
                    </a:xfrm>
                  </p:grpSpPr>
                  <p:grpSp>
                    <p:nvGrpSpPr>
                      <p:cNvPr id="14148" name="Group 37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109" y="1483"/>
                        <a:ext cx="53" cy="40"/>
                        <a:chOff x="3109" y="1483"/>
                        <a:chExt cx="53" cy="40"/>
                      </a:xfrm>
                    </p:grpSpPr>
                    <p:sp>
                      <p:nvSpPr>
                        <p:cNvPr id="14162" name="AutoShape 37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09" y="1483"/>
                          <a:ext cx="53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63" name="Rectangle 37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16" y="1503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64" name="Rectangle 37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28" y="1503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65" name="Rectangle 37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42" y="1503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66" name="Freeform 38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139" y="1499"/>
                          <a:ext cx="10" cy="24"/>
                        </a:xfrm>
                        <a:custGeom>
                          <a:avLst/>
                          <a:gdLst>
                            <a:gd name="T0" fmla="*/ 9 w 10"/>
                            <a:gd name="T1" fmla="*/ 19 h 24"/>
                            <a:gd name="T2" fmla="*/ 9 w 10"/>
                            <a:gd name="T3" fmla="*/ 0 h 24"/>
                            <a:gd name="T4" fmla="*/ 0 w 10"/>
                            <a:gd name="T5" fmla="*/ 5 h 24"/>
                            <a:gd name="T6" fmla="*/ 0 w 10"/>
                            <a:gd name="T7" fmla="*/ 23 h 24"/>
                            <a:gd name="T8" fmla="*/ 9 w 10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4"/>
                            <a:gd name="T17" fmla="*/ 10 w 10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4">
                              <a:moveTo>
                                <a:pt x="9" y="19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9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149" name="AutoShape 3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5" y="1483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50" name="Rectangle 3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3" y="15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51" name="Rectangle 3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6" y="15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52" name="Rectangle 3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9" y="1503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53" name="AutoShape 38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05" y="1483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54" name="Rectangle 3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12" y="15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55" name="Rectangle 38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6" y="1503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56" name="Rectangle 38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40" y="1503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57" name="Freeform 38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237" y="1499"/>
                        <a:ext cx="9" cy="24"/>
                      </a:xfrm>
                      <a:custGeom>
                        <a:avLst/>
                        <a:gdLst>
                          <a:gd name="T0" fmla="*/ 8 w 9"/>
                          <a:gd name="T1" fmla="*/ 19 h 24"/>
                          <a:gd name="T2" fmla="*/ 8 w 9"/>
                          <a:gd name="T3" fmla="*/ 0 h 24"/>
                          <a:gd name="T4" fmla="*/ 0 w 9"/>
                          <a:gd name="T5" fmla="*/ 5 h 24"/>
                          <a:gd name="T6" fmla="*/ 0 w 9"/>
                          <a:gd name="T7" fmla="*/ 23 h 24"/>
                          <a:gd name="T8" fmla="*/ 8 w 9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4"/>
                          <a:gd name="T17" fmla="*/ 9 w 9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4">
                            <a:moveTo>
                              <a:pt x="8" y="19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8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58" name="AutoShape 3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56" y="1483"/>
                        <a:ext cx="56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59" name="Rectangle 3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95" y="15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60" name="Rectangle 3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78" y="1503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61" name="Rectangle 3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60" y="1502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4128" name="Group 39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05" y="1483"/>
                      <a:ext cx="205" cy="40"/>
                      <a:chOff x="3305" y="1483"/>
                      <a:chExt cx="205" cy="40"/>
                    </a:xfrm>
                  </p:grpSpPr>
                  <p:grpSp>
                    <p:nvGrpSpPr>
                      <p:cNvPr id="14129" name="Group 39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05" y="1483"/>
                        <a:ext cx="55" cy="40"/>
                        <a:chOff x="3305" y="1483"/>
                        <a:chExt cx="55" cy="40"/>
                      </a:xfrm>
                    </p:grpSpPr>
                    <p:sp>
                      <p:nvSpPr>
                        <p:cNvPr id="14143" name="AutoShape 39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05" y="1483"/>
                          <a:ext cx="55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44" name="Rectangle 39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13" y="1503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45" name="Rectangle 39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27" y="1503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46" name="Rectangle 39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41" y="1503"/>
                          <a:ext cx="1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47" name="Freeform 40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38" y="1499"/>
                          <a:ext cx="8" cy="24"/>
                        </a:xfrm>
                        <a:custGeom>
                          <a:avLst/>
                          <a:gdLst>
                            <a:gd name="T0" fmla="*/ 7 w 8"/>
                            <a:gd name="T1" fmla="*/ 19 h 24"/>
                            <a:gd name="T2" fmla="*/ 7 w 8"/>
                            <a:gd name="T3" fmla="*/ 0 h 24"/>
                            <a:gd name="T4" fmla="*/ 0 w 8"/>
                            <a:gd name="T5" fmla="*/ 5 h 24"/>
                            <a:gd name="T6" fmla="*/ 0 w 8"/>
                            <a:gd name="T7" fmla="*/ 23 h 24"/>
                            <a:gd name="T8" fmla="*/ 7 w 8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8"/>
                            <a:gd name="T16" fmla="*/ 0 h 24"/>
                            <a:gd name="T17" fmla="*/ 8 w 8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8" h="24">
                              <a:moveTo>
                                <a:pt x="7" y="19"/>
                              </a:moveTo>
                              <a:lnTo>
                                <a:pt x="7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7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130" name="AutoShape 40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2" y="1483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31" name="Rectangle 40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0" y="15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32" name="Rectangle 40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3" y="1503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33" name="Rectangle 4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8" y="1503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34" name="AutoShape 40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4" y="1483"/>
                        <a:ext cx="53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35" name="Rectangle 40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9" y="1503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36" name="Rectangle 40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4" y="1503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37" name="Rectangle 40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37" y="1503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38" name="Freeform 40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34" y="1499"/>
                        <a:ext cx="10" cy="24"/>
                      </a:xfrm>
                      <a:custGeom>
                        <a:avLst/>
                        <a:gdLst>
                          <a:gd name="T0" fmla="*/ 9 w 10"/>
                          <a:gd name="T1" fmla="*/ 19 h 24"/>
                          <a:gd name="T2" fmla="*/ 9 w 10"/>
                          <a:gd name="T3" fmla="*/ 0 h 24"/>
                          <a:gd name="T4" fmla="*/ 0 w 10"/>
                          <a:gd name="T5" fmla="*/ 5 h 24"/>
                          <a:gd name="T6" fmla="*/ 0 w 10"/>
                          <a:gd name="T7" fmla="*/ 23 h 24"/>
                          <a:gd name="T8" fmla="*/ 9 w 10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4"/>
                          <a:gd name="T17" fmla="*/ 10 w 10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4">
                            <a:moveTo>
                              <a:pt x="9" y="19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9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39" name="AutoShape 4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56" y="1483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40" name="Rectangle 4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93" y="15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41" name="Rectangle 4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76" y="15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42" name="Rectangle 4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58" y="1502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963" name="Group 414"/>
                  <p:cNvGrpSpPr>
                    <a:grpSpLocks/>
                  </p:cNvGrpSpPr>
                  <p:nvPr/>
                </p:nvGrpSpPr>
                <p:grpSpPr bwMode="auto">
                  <a:xfrm>
                    <a:off x="3087" y="1511"/>
                    <a:ext cx="402" cy="40"/>
                    <a:chOff x="3087" y="1511"/>
                    <a:chExt cx="402" cy="40"/>
                  </a:xfrm>
                </p:grpSpPr>
                <p:grpSp>
                  <p:nvGrpSpPr>
                    <p:cNvPr id="14087" name="Group 41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87" y="1511"/>
                      <a:ext cx="205" cy="40"/>
                      <a:chOff x="3087" y="1511"/>
                      <a:chExt cx="205" cy="40"/>
                    </a:xfrm>
                  </p:grpSpPr>
                  <p:grpSp>
                    <p:nvGrpSpPr>
                      <p:cNvPr id="14108" name="Group 41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87" y="1511"/>
                        <a:ext cx="55" cy="40"/>
                        <a:chOff x="3087" y="1511"/>
                        <a:chExt cx="55" cy="40"/>
                      </a:xfrm>
                    </p:grpSpPr>
                    <p:sp>
                      <p:nvSpPr>
                        <p:cNvPr id="14122" name="AutoShape 41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87" y="1511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23" name="Rectangle 41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95" y="1530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24" name="Rectangle 41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09" y="1530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25" name="Rectangle 42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22" y="1530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26" name="Freeform 42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119" y="1526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109" name="AutoShape 4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4" y="1511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10" name="Rectangle 4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41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11" name="Rectangle 4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6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12" name="Rectangle 4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9" y="1530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13" name="AutoShape 4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4" y="1511"/>
                        <a:ext cx="56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14" name="Rectangle 4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92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15" name="Rectangle 4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06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16" name="Rectangle 4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0" y="1530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17" name="Freeform 43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217" y="1526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18" name="AutoShape 4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38" y="1511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19" name="Rectangle 4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75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20" name="Rectangle 4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57" y="1530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21" name="Rectangle 4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40" y="1529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4088" name="Group 43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86" y="1511"/>
                      <a:ext cx="203" cy="40"/>
                      <a:chOff x="3286" y="1511"/>
                      <a:chExt cx="203" cy="40"/>
                    </a:xfrm>
                  </p:grpSpPr>
                  <p:grpSp>
                    <p:nvGrpSpPr>
                      <p:cNvPr id="14089" name="Group 43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86" y="1511"/>
                        <a:ext cx="54" cy="40"/>
                        <a:chOff x="3286" y="1511"/>
                        <a:chExt cx="54" cy="40"/>
                      </a:xfrm>
                    </p:grpSpPr>
                    <p:sp>
                      <p:nvSpPr>
                        <p:cNvPr id="14103" name="AutoShape 43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86" y="1511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04" name="Rectangle 43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90" y="1530"/>
                          <a:ext cx="6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05" name="Rectangle 43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05" y="1530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06" name="Rectangle 44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20" y="1530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07" name="Freeform 44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17" y="1526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090" name="AutoShape 4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3" y="1511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91" name="Rectangle 4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0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92" name="Rectangle 44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2" y="1530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93" name="Rectangle 4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7" y="1530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94" name="AutoShape 4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3" y="1511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95" name="Rectangle 4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0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96" name="Rectangle 4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4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97" name="Rectangle 4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17" y="1530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98" name="Freeform 4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14" y="1526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99" name="AutoShape 4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35" y="1511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00" name="Rectangle 4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73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01" name="Rectangle 4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56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02" name="Rectangle 4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37" y="1529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964" name="Group 455"/>
                  <p:cNvGrpSpPr>
                    <a:grpSpLocks/>
                  </p:cNvGrpSpPr>
                  <p:nvPr/>
                </p:nvGrpSpPr>
                <p:grpSpPr bwMode="auto">
                  <a:xfrm>
                    <a:off x="3077" y="1536"/>
                    <a:ext cx="403" cy="40"/>
                    <a:chOff x="3077" y="1536"/>
                    <a:chExt cx="403" cy="40"/>
                  </a:xfrm>
                </p:grpSpPr>
                <p:grpSp>
                  <p:nvGrpSpPr>
                    <p:cNvPr id="14047" name="Group 45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77" y="1536"/>
                      <a:ext cx="205" cy="40"/>
                      <a:chOff x="3077" y="1536"/>
                      <a:chExt cx="205" cy="40"/>
                    </a:xfrm>
                  </p:grpSpPr>
                  <p:grpSp>
                    <p:nvGrpSpPr>
                      <p:cNvPr id="14068" name="Group 45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77" y="1536"/>
                        <a:ext cx="56" cy="40"/>
                        <a:chOff x="3077" y="1536"/>
                        <a:chExt cx="56" cy="40"/>
                      </a:xfrm>
                    </p:grpSpPr>
                    <p:sp>
                      <p:nvSpPr>
                        <p:cNvPr id="14082" name="AutoShape 45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7" y="1536"/>
                          <a:ext cx="56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83" name="Rectangle 45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85" y="1555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84" name="Rectangle 46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99" y="1555"/>
                          <a:ext cx="2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85" name="Rectangle 46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13" y="1555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86" name="Freeform 46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110" y="1551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069" name="AutoShape 4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25" y="153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70" name="Rectangle 4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2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71" name="Rectangle 46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46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72" name="Rectangle 4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1" y="1555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73" name="AutoShape 4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6" y="153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74" name="Rectangle 4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3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75" name="Rectangle 4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97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76" name="Rectangle 47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10" y="1555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77" name="Freeform 47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207" y="1551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78" name="AutoShape 47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8" y="153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79" name="Rectangle 47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65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80" name="Rectangle 4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45" y="1555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81" name="Rectangle 4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31" y="1555"/>
                        <a:ext cx="1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4048" name="Group 47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76" y="1536"/>
                      <a:ext cx="204" cy="40"/>
                      <a:chOff x="3276" y="1536"/>
                      <a:chExt cx="204" cy="40"/>
                    </a:xfrm>
                  </p:grpSpPr>
                  <p:grpSp>
                    <p:nvGrpSpPr>
                      <p:cNvPr id="14049" name="Group 47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76" y="1536"/>
                        <a:ext cx="55" cy="40"/>
                        <a:chOff x="3276" y="1536"/>
                        <a:chExt cx="55" cy="40"/>
                      </a:xfrm>
                    </p:grpSpPr>
                    <p:sp>
                      <p:nvSpPr>
                        <p:cNvPr id="14063" name="AutoShape 47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76" y="1536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64" name="Rectangle 47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84" y="1555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65" name="Rectangle 48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97" y="1555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66" name="Rectangle 48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10" y="1555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67" name="Freeform 48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07" y="1551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050" name="AutoShape 4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23" y="1536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51" name="Rectangle 4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0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52" name="Rectangle 48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1" y="1555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53" name="Rectangle 4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7" y="1555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54" name="AutoShape 48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3" y="1536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55" name="Rectangle 48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1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56" name="Rectangle 4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4" y="1555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57" name="Rectangle 4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7" y="1555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58" name="Freeform 49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05" y="1551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59" name="AutoShape 4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5" y="1536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60" name="Rectangle 4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63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61" name="Rectangle 4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46" y="1555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62" name="Rectangle 49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9" y="1555"/>
                        <a:ext cx="1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965" name="Group 496"/>
                  <p:cNvGrpSpPr>
                    <a:grpSpLocks/>
                  </p:cNvGrpSpPr>
                  <p:nvPr/>
                </p:nvGrpSpPr>
                <p:grpSpPr bwMode="auto">
                  <a:xfrm>
                    <a:off x="3079" y="1557"/>
                    <a:ext cx="402" cy="39"/>
                    <a:chOff x="3079" y="1557"/>
                    <a:chExt cx="402" cy="39"/>
                  </a:xfrm>
                </p:grpSpPr>
                <p:grpSp>
                  <p:nvGrpSpPr>
                    <p:cNvPr id="14007" name="Group 49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79" y="1557"/>
                      <a:ext cx="205" cy="39"/>
                      <a:chOff x="3079" y="1557"/>
                      <a:chExt cx="205" cy="39"/>
                    </a:xfrm>
                  </p:grpSpPr>
                  <p:grpSp>
                    <p:nvGrpSpPr>
                      <p:cNvPr id="14028" name="Group 49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79" y="1557"/>
                        <a:ext cx="54" cy="39"/>
                        <a:chOff x="3079" y="1557"/>
                        <a:chExt cx="54" cy="39"/>
                      </a:xfrm>
                    </p:grpSpPr>
                    <p:sp>
                      <p:nvSpPr>
                        <p:cNvPr id="14042" name="AutoShape 49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9" y="1557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43" name="Rectangle 50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86" y="1575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44" name="Rectangle 50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01" y="1575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45" name="Rectangle 50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14" y="1575"/>
                          <a:ext cx="3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46" name="Freeform 50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111" y="1571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029" name="AutoShape 5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27" y="1557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30" name="Rectangle 50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3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31" name="Rectangle 50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47" y="1575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32" name="Rectangle 50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1" y="1575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33" name="AutoShape 50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7" y="1557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34" name="Rectangle 50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4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35" name="Rectangle 5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98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36" name="Rectangle 5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11" y="1575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37" name="Freeform 51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208" y="1571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38" name="AutoShape 5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9" y="1557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39" name="Rectangle 5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66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40" name="Rectangle 51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50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41" name="Rectangle 5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32" y="1574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4008" name="Group 5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77" y="1557"/>
                      <a:ext cx="204" cy="39"/>
                      <a:chOff x="3277" y="1557"/>
                      <a:chExt cx="204" cy="39"/>
                    </a:xfrm>
                  </p:grpSpPr>
                  <p:grpSp>
                    <p:nvGrpSpPr>
                      <p:cNvPr id="14009" name="Group 51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77" y="1557"/>
                        <a:ext cx="55" cy="39"/>
                        <a:chOff x="3277" y="1557"/>
                        <a:chExt cx="55" cy="39"/>
                      </a:xfrm>
                    </p:grpSpPr>
                    <p:sp>
                      <p:nvSpPr>
                        <p:cNvPr id="14023" name="AutoShape 51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77" y="1557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24" name="Rectangle 52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85" y="1575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25" name="Rectangle 52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98" y="1575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26" name="Rectangle 52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11" y="1575"/>
                          <a:ext cx="3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27" name="Freeform 52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09" y="1571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010" name="AutoShape 5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25" y="1557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11" name="Rectangle 5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2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12" name="Rectangle 5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2" y="1575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13" name="Rectangle 5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9" y="1575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14" name="AutoShape 5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5" y="1557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15" name="Rectangle 5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2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16" name="Rectangle 5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6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17" name="Rectangle 5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9" y="1575"/>
                        <a:ext cx="3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18" name="Freeform 53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05" y="1571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19" name="AutoShape 5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7" y="1557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20" name="Rectangle 5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64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21" name="Rectangle 5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48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22" name="Rectangle 53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9" y="1574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966" name="Group 537"/>
                  <p:cNvGrpSpPr>
                    <a:grpSpLocks/>
                  </p:cNvGrpSpPr>
                  <p:nvPr/>
                </p:nvGrpSpPr>
                <p:grpSpPr bwMode="auto">
                  <a:xfrm>
                    <a:off x="3058" y="1569"/>
                    <a:ext cx="401" cy="41"/>
                    <a:chOff x="3058" y="1569"/>
                    <a:chExt cx="401" cy="41"/>
                  </a:xfrm>
                </p:grpSpPr>
                <p:grpSp>
                  <p:nvGrpSpPr>
                    <p:cNvPr id="13967" name="Group 5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58" y="1569"/>
                      <a:ext cx="203" cy="41"/>
                      <a:chOff x="3058" y="1569"/>
                      <a:chExt cx="203" cy="41"/>
                    </a:xfrm>
                  </p:grpSpPr>
                  <p:grpSp>
                    <p:nvGrpSpPr>
                      <p:cNvPr id="13988" name="Group 53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58" y="1569"/>
                        <a:ext cx="55" cy="41"/>
                        <a:chOff x="3058" y="1569"/>
                        <a:chExt cx="55" cy="41"/>
                      </a:xfrm>
                    </p:grpSpPr>
                    <p:sp>
                      <p:nvSpPr>
                        <p:cNvPr id="14002" name="AutoShape 54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58" y="1569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03" name="Rectangle 54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62" y="1589"/>
                          <a:ext cx="7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04" name="Rectangle 54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8" y="1589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05" name="Rectangle 54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92" y="1589"/>
                          <a:ext cx="3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06" name="Freeform 54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089" y="1585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989" name="AutoShape 5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05" y="1569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90" name="Rectangle 5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13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91" name="Rectangle 5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25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92" name="Rectangle 5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9" y="1589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93" name="AutoShape 5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6" y="1569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94" name="Rectangle 55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3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95" name="Rectangle 5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3" y="1589"/>
                        <a:ext cx="7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96" name="Rectangle 5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9" y="1589"/>
                        <a:ext cx="3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97" name="Freeform 55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86" y="1585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98" name="AutoShape 5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08" y="1569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99" name="Rectangle 55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45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00" name="Rectangle 5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9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01" name="Rectangle 5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10" y="1588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4" name="Group 5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56" y="1569"/>
                      <a:ext cx="203" cy="41"/>
                      <a:chOff x="3256" y="1569"/>
                      <a:chExt cx="203" cy="41"/>
                    </a:xfrm>
                  </p:grpSpPr>
                  <p:grpSp>
                    <p:nvGrpSpPr>
                      <p:cNvPr id="13969" name="Group 55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56" y="1569"/>
                        <a:ext cx="54" cy="41"/>
                        <a:chOff x="3256" y="1569"/>
                        <a:chExt cx="54" cy="41"/>
                      </a:xfrm>
                    </p:grpSpPr>
                    <p:sp>
                      <p:nvSpPr>
                        <p:cNvPr id="13983" name="AutoShape 56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56" y="1569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84" name="Rectangle 56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62" y="1589"/>
                          <a:ext cx="2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85" name="Rectangle 56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77" y="1589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86" name="Rectangle 56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90" y="1589"/>
                          <a:ext cx="2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87" name="Freeform 56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288" y="1585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970" name="AutoShape 56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02" y="1569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71" name="Rectangle 5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09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72" name="Rectangle 5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24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73" name="Rectangle 5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8" y="1589"/>
                        <a:ext cx="1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74" name="AutoShape 5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2" y="1569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75" name="Rectangle 57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0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76" name="Rectangle 57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4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77" name="Rectangle 57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8" y="1589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78" name="Freeform 57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85" y="1585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79" name="AutoShape 5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5" y="1569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80" name="Rectangle 5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42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81" name="Rectangle 5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6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82" name="Rectangle 5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7" y="1588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</p:grpSp>
            <p:grpSp>
              <p:nvGrpSpPr>
                <p:cNvPr id="13550" name="Group 578"/>
                <p:cNvGrpSpPr>
                  <a:grpSpLocks/>
                </p:cNvGrpSpPr>
                <p:nvPr/>
              </p:nvGrpSpPr>
              <p:grpSpPr bwMode="auto">
                <a:xfrm>
                  <a:off x="3018" y="1579"/>
                  <a:ext cx="452" cy="126"/>
                  <a:chOff x="3018" y="1579"/>
                  <a:chExt cx="452" cy="126"/>
                </a:xfrm>
              </p:grpSpPr>
              <p:grpSp>
                <p:nvGrpSpPr>
                  <p:cNvPr id="13757" name="Group 579"/>
                  <p:cNvGrpSpPr>
                    <a:grpSpLocks/>
                  </p:cNvGrpSpPr>
                  <p:nvPr/>
                </p:nvGrpSpPr>
                <p:grpSpPr bwMode="auto">
                  <a:xfrm>
                    <a:off x="3070" y="1579"/>
                    <a:ext cx="400" cy="40"/>
                    <a:chOff x="3070" y="1579"/>
                    <a:chExt cx="400" cy="40"/>
                  </a:xfrm>
                </p:grpSpPr>
                <p:grpSp>
                  <p:nvGrpSpPr>
                    <p:cNvPr id="13922" name="Group 58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70" y="1579"/>
                      <a:ext cx="203" cy="40"/>
                      <a:chOff x="3070" y="1579"/>
                      <a:chExt cx="203" cy="40"/>
                    </a:xfrm>
                  </p:grpSpPr>
                  <p:grpSp>
                    <p:nvGrpSpPr>
                      <p:cNvPr id="13943" name="Group 58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70" y="1579"/>
                        <a:ext cx="52" cy="40"/>
                        <a:chOff x="3070" y="1579"/>
                        <a:chExt cx="52" cy="40"/>
                      </a:xfrm>
                    </p:grpSpPr>
                    <p:sp>
                      <p:nvSpPr>
                        <p:cNvPr id="13957" name="AutoShape 58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0" y="1579"/>
                          <a:ext cx="52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58" name="Rectangle 58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6" y="1599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59" name="Rectangle 58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89" y="1599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60" name="Rectangle 58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03" y="1599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61" name="Freeform 58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100" y="1595"/>
                          <a:ext cx="10" cy="24"/>
                        </a:xfrm>
                        <a:custGeom>
                          <a:avLst/>
                          <a:gdLst>
                            <a:gd name="T0" fmla="*/ 9 w 10"/>
                            <a:gd name="T1" fmla="*/ 19 h 24"/>
                            <a:gd name="T2" fmla="*/ 9 w 10"/>
                            <a:gd name="T3" fmla="*/ 0 h 24"/>
                            <a:gd name="T4" fmla="*/ 0 w 10"/>
                            <a:gd name="T5" fmla="*/ 5 h 24"/>
                            <a:gd name="T6" fmla="*/ 0 w 10"/>
                            <a:gd name="T7" fmla="*/ 23 h 24"/>
                            <a:gd name="T8" fmla="*/ 9 w 10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4"/>
                            <a:gd name="T17" fmla="*/ 10 w 10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4">
                              <a:moveTo>
                                <a:pt x="9" y="19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9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944" name="AutoShape 58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16" y="1579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45" name="Rectangle 58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23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46" name="Rectangle 5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6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47" name="Rectangle 5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0" y="1599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48" name="AutoShape 5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6" y="1579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49" name="Rectangle 5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3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50" name="Rectangle 5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6" y="1599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51" name="Rectangle 5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01" y="1599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52" name="Freeform 59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97" y="1595"/>
                        <a:ext cx="10" cy="24"/>
                      </a:xfrm>
                      <a:custGeom>
                        <a:avLst/>
                        <a:gdLst>
                          <a:gd name="T0" fmla="*/ 9 w 10"/>
                          <a:gd name="T1" fmla="*/ 19 h 24"/>
                          <a:gd name="T2" fmla="*/ 9 w 10"/>
                          <a:gd name="T3" fmla="*/ 0 h 24"/>
                          <a:gd name="T4" fmla="*/ 0 w 10"/>
                          <a:gd name="T5" fmla="*/ 5 h 24"/>
                          <a:gd name="T6" fmla="*/ 0 w 10"/>
                          <a:gd name="T7" fmla="*/ 23 h 24"/>
                          <a:gd name="T8" fmla="*/ 9 w 10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4"/>
                          <a:gd name="T17" fmla="*/ 10 w 10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4">
                            <a:moveTo>
                              <a:pt x="9" y="19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9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53" name="AutoShape 59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17" y="1579"/>
                        <a:ext cx="56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54" name="Rectangle 59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56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55" name="Rectangle 59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39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56" name="Rectangle 59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1" y="1598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3923" name="Group 60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66" y="1579"/>
                      <a:ext cx="204" cy="40"/>
                      <a:chOff x="3266" y="1579"/>
                      <a:chExt cx="204" cy="40"/>
                    </a:xfrm>
                  </p:grpSpPr>
                  <p:grpSp>
                    <p:nvGrpSpPr>
                      <p:cNvPr id="13924" name="Group 60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66" y="1579"/>
                        <a:ext cx="55" cy="40"/>
                        <a:chOff x="3266" y="1579"/>
                        <a:chExt cx="55" cy="40"/>
                      </a:xfrm>
                    </p:grpSpPr>
                    <p:sp>
                      <p:nvSpPr>
                        <p:cNvPr id="13938" name="AutoShape 60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66" y="1579"/>
                          <a:ext cx="55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39" name="Rectangle 60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73" y="1599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40" name="Rectangle 60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88" y="1599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41" name="Rectangle 60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00" y="1599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42" name="Freeform 60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296" y="1595"/>
                          <a:ext cx="10" cy="24"/>
                        </a:xfrm>
                        <a:custGeom>
                          <a:avLst/>
                          <a:gdLst>
                            <a:gd name="T0" fmla="*/ 9 w 10"/>
                            <a:gd name="T1" fmla="*/ 19 h 24"/>
                            <a:gd name="T2" fmla="*/ 9 w 10"/>
                            <a:gd name="T3" fmla="*/ 0 h 24"/>
                            <a:gd name="T4" fmla="*/ 0 w 10"/>
                            <a:gd name="T5" fmla="*/ 5 h 24"/>
                            <a:gd name="T6" fmla="*/ 0 w 10"/>
                            <a:gd name="T7" fmla="*/ 23 h 24"/>
                            <a:gd name="T8" fmla="*/ 9 w 10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4"/>
                            <a:gd name="T17" fmla="*/ 10 w 10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4">
                              <a:moveTo>
                                <a:pt x="9" y="19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9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925" name="AutoShape 60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13" y="1579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26" name="Rectangle 60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21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27" name="Rectangle 60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4" y="1599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28" name="Rectangle 6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8" y="1599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29" name="AutoShape 6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4" y="1579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30" name="Rectangle 6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0" y="1599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31" name="Rectangle 6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5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32" name="Rectangle 6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8" y="1599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33" name="Freeform 61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95" y="1595"/>
                        <a:ext cx="9" cy="24"/>
                      </a:xfrm>
                      <a:custGeom>
                        <a:avLst/>
                        <a:gdLst>
                          <a:gd name="T0" fmla="*/ 8 w 9"/>
                          <a:gd name="T1" fmla="*/ 19 h 24"/>
                          <a:gd name="T2" fmla="*/ 8 w 9"/>
                          <a:gd name="T3" fmla="*/ 0 h 24"/>
                          <a:gd name="T4" fmla="*/ 0 w 9"/>
                          <a:gd name="T5" fmla="*/ 5 h 24"/>
                          <a:gd name="T6" fmla="*/ 0 w 9"/>
                          <a:gd name="T7" fmla="*/ 23 h 24"/>
                          <a:gd name="T8" fmla="*/ 8 w 9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4"/>
                          <a:gd name="T17" fmla="*/ 9 w 9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4">
                            <a:moveTo>
                              <a:pt x="8" y="19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8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34" name="AutoShape 6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16" y="1579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35" name="Rectangle 61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53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36" name="Rectangle 6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36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37" name="Rectangle 6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18" y="1598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758" name="Group 620"/>
                  <p:cNvGrpSpPr>
                    <a:grpSpLocks/>
                  </p:cNvGrpSpPr>
                  <p:nvPr/>
                </p:nvGrpSpPr>
                <p:grpSpPr bwMode="auto">
                  <a:xfrm>
                    <a:off x="3048" y="1608"/>
                    <a:ext cx="402" cy="39"/>
                    <a:chOff x="3048" y="1608"/>
                    <a:chExt cx="402" cy="39"/>
                  </a:xfrm>
                </p:grpSpPr>
                <p:grpSp>
                  <p:nvGrpSpPr>
                    <p:cNvPr id="13882" name="Group 62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48" y="1608"/>
                      <a:ext cx="204" cy="39"/>
                      <a:chOff x="3048" y="1608"/>
                      <a:chExt cx="204" cy="39"/>
                    </a:xfrm>
                  </p:grpSpPr>
                  <p:grpSp>
                    <p:nvGrpSpPr>
                      <p:cNvPr id="13903" name="Group 62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48" y="1608"/>
                        <a:ext cx="55" cy="39"/>
                        <a:chOff x="3048" y="1608"/>
                        <a:chExt cx="55" cy="39"/>
                      </a:xfrm>
                    </p:grpSpPr>
                    <p:sp>
                      <p:nvSpPr>
                        <p:cNvPr id="13917" name="AutoShape 62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48" y="1608"/>
                          <a:ext cx="55" cy="30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18" name="Rectangle 62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56" y="1626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19" name="Rectangle 62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66" y="1626"/>
                          <a:ext cx="7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20" name="Rectangle 62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82" y="1626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21" name="Freeform 62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079" y="1622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904" name="AutoShape 6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95" y="1608"/>
                        <a:ext cx="54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05" name="Rectangle 6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02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06" name="Rectangle 6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17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07" name="Rectangle 6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29" y="1626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08" name="AutoShape 6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45" y="1608"/>
                        <a:ext cx="56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09" name="Rectangle 6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3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10" name="Rectangle 6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6" y="1626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11" name="Rectangle 6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1" y="1626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12" name="Freeform 63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77" y="1622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13" name="AutoShape 6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97" y="1608"/>
                        <a:ext cx="55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14" name="Rectangle 6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36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15" name="Rectangle 6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18" y="1626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16" name="Rectangle 6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01" y="1626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3883" name="Group 6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46" y="1608"/>
                      <a:ext cx="204" cy="39"/>
                      <a:chOff x="3246" y="1608"/>
                      <a:chExt cx="204" cy="39"/>
                    </a:xfrm>
                  </p:grpSpPr>
                  <p:grpSp>
                    <p:nvGrpSpPr>
                      <p:cNvPr id="13884" name="Group 64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46" y="1608"/>
                        <a:ext cx="54" cy="39"/>
                        <a:chOff x="3246" y="1608"/>
                        <a:chExt cx="54" cy="39"/>
                      </a:xfrm>
                    </p:grpSpPr>
                    <p:sp>
                      <p:nvSpPr>
                        <p:cNvPr id="13898" name="AutoShape 64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46" y="1608"/>
                          <a:ext cx="54" cy="30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99" name="Rectangle 64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53" y="1626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00" name="Rectangle 64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66" y="1626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01" name="Rectangle 64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81" y="1626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02" name="Freeform 64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277" y="1622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885" name="AutoShape 6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94" y="1608"/>
                        <a:ext cx="53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86" name="Rectangle 6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00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87" name="Rectangle 65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13" y="1626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88" name="Rectangle 6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28" y="1626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89" name="AutoShape 6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4" y="1608"/>
                        <a:ext cx="54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90" name="Rectangle 6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0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91" name="Rectangle 6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4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92" name="Rectangle 65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8" y="1626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93" name="Freeform 65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75" y="1622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94" name="AutoShape 6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5" y="1608"/>
                        <a:ext cx="55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95" name="Rectangle 6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30" y="1626"/>
                        <a:ext cx="7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96" name="Rectangle 6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16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97" name="Rectangle 6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8" y="1626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759" name="Group 661"/>
                  <p:cNvGrpSpPr>
                    <a:grpSpLocks/>
                  </p:cNvGrpSpPr>
                  <p:nvPr/>
                </p:nvGrpSpPr>
                <p:grpSpPr bwMode="auto">
                  <a:xfrm>
                    <a:off x="3038" y="1633"/>
                    <a:ext cx="403" cy="39"/>
                    <a:chOff x="3038" y="1633"/>
                    <a:chExt cx="403" cy="39"/>
                  </a:xfrm>
                </p:grpSpPr>
                <p:grpSp>
                  <p:nvGrpSpPr>
                    <p:cNvPr id="13842" name="Group 66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38" y="1633"/>
                      <a:ext cx="204" cy="39"/>
                      <a:chOff x="3038" y="1633"/>
                      <a:chExt cx="204" cy="39"/>
                    </a:xfrm>
                  </p:grpSpPr>
                  <p:grpSp>
                    <p:nvGrpSpPr>
                      <p:cNvPr id="13863" name="Group 66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38" y="1633"/>
                        <a:ext cx="55" cy="39"/>
                        <a:chOff x="3038" y="1633"/>
                        <a:chExt cx="55" cy="39"/>
                      </a:xfrm>
                    </p:grpSpPr>
                    <p:sp>
                      <p:nvSpPr>
                        <p:cNvPr id="13877" name="AutoShape 66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38" y="1633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78" name="Rectangle 66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46" y="165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79" name="Rectangle 6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60" y="1652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80" name="Rectangle 66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3" y="1652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81" name="Freeform 66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070" y="1648"/>
                          <a:ext cx="9" cy="24"/>
                        </a:xfrm>
                        <a:custGeom>
                          <a:avLst/>
                          <a:gdLst>
                            <a:gd name="T0" fmla="*/ 8 w 9"/>
                            <a:gd name="T1" fmla="*/ 19 h 24"/>
                            <a:gd name="T2" fmla="*/ 8 w 9"/>
                            <a:gd name="T3" fmla="*/ 0 h 24"/>
                            <a:gd name="T4" fmla="*/ 0 w 9"/>
                            <a:gd name="T5" fmla="*/ 5 h 24"/>
                            <a:gd name="T6" fmla="*/ 0 w 9"/>
                            <a:gd name="T7" fmla="*/ 23 h 24"/>
                            <a:gd name="T8" fmla="*/ 8 w 9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4"/>
                            <a:gd name="T17" fmla="*/ 9 w 9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4">
                              <a:moveTo>
                                <a:pt x="8" y="19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8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864" name="AutoShape 6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85" y="1633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65" name="Rectangle 67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93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66" name="Rectangle 67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07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67" name="Rectangle 67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18" y="1652"/>
                        <a:ext cx="7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68" name="AutoShape 67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6" y="1633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69" name="Rectangle 6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43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70" name="Rectangle 6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7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71" name="Rectangle 6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0" y="1652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72" name="Freeform 67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67" y="1648"/>
                        <a:ext cx="11" cy="24"/>
                      </a:xfrm>
                      <a:custGeom>
                        <a:avLst/>
                        <a:gdLst>
                          <a:gd name="T0" fmla="*/ 10 w 11"/>
                          <a:gd name="T1" fmla="*/ 19 h 24"/>
                          <a:gd name="T2" fmla="*/ 10 w 11"/>
                          <a:gd name="T3" fmla="*/ 0 h 24"/>
                          <a:gd name="T4" fmla="*/ 0 w 11"/>
                          <a:gd name="T5" fmla="*/ 5 h 24"/>
                          <a:gd name="T6" fmla="*/ 0 w 11"/>
                          <a:gd name="T7" fmla="*/ 23 h 24"/>
                          <a:gd name="T8" fmla="*/ 10 w 11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1"/>
                          <a:gd name="T16" fmla="*/ 0 h 24"/>
                          <a:gd name="T17" fmla="*/ 11 w 11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1" h="24">
                            <a:moveTo>
                              <a:pt x="10" y="19"/>
                            </a:moveTo>
                            <a:lnTo>
                              <a:pt x="10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10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73" name="AutoShape 6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8" y="1633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74" name="Rectangle 6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5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75" name="Rectangle 6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09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76" name="Rectangle 6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91" y="1651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3843" name="Group 68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37" y="1633"/>
                      <a:ext cx="204" cy="39"/>
                      <a:chOff x="3237" y="1633"/>
                      <a:chExt cx="204" cy="39"/>
                    </a:xfrm>
                  </p:grpSpPr>
                  <p:grpSp>
                    <p:nvGrpSpPr>
                      <p:cNvPr id="13844" name="Group 68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37" y="1633"/>
                        <a:ext cx="54" cy="39"/>
                        <a:chOff x="3237" y="1633"/>
                        <a:chExt cx="54" cy="39"/>
                      </a:xfrm>
                    </p:grpSpPr>
                    <p:sp>
                      <p:nvSpPr>
                        <p:cNvPr id="13858" name="AutoShape 68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37" y="1633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59" name="Rectangle 68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44" y="165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60" name="Rectangle 68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56" y="1652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61" name="Rectangle 68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71" y="1652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62" name="Freeform 68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268" y="1648"/>
                          <a:ext cx="10" cy="24"/>
                        </a:xfrm>
                        <a:custGeom>
                          <a:avLst/>
                          <a:gdLst>
                            <a:gd name="T0" fmla="*/ 9 w 10"/>
                            <a:gd name="T1" fmla="*/ 19 h 24"/>
                            <a:gd name="T2" fmla="*/ 9 w 10"/>
                            <a:gd name="T3" fmla="*/ 0 h 24"/>
                            <a:gd name="T4" fmla="*/ 0 w 10"/>
                            <a:gd name="T5" fmla="*/ 5 h 24"/>
                            <a:gd name="T6" fmla="*/ 0 w 10"/>
                            <a:gd name="T7" fmla="*/ 23 h 24"/>
                            <a:gd name="T8" fmla="*/ 9 w 10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4"/>
                            <a:gd name="T17" fmla="*/ 10 w 10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4">
                              <a:moveTo>
                                <a:pt x="9" y="19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9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845" name="AutoShape 6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84" y="1633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46" name="Rectangle 6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91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47" name="Rectangle 6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04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48" name="Rectangle 6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18" y="1652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49" name="AutoShape 6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4" y="1633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50" name="Rectangle 6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2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51" name="Rectangle 69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4" y="1652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52" name="Rectangle 69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8" y="1652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53" name="Freeform 69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65" y="1648"/>
                        <a:ext cx="10" cy="24"/>
                      </a:xfrm>
                      <a:custGeom>
                        <a:avLst/>
                        <a:gdLst>
                          <a:gd name="T0" fmla="*/ 9 w 10"/>
                          <a:gd name="T1" fmla="*/ 19 h 24"/>
                          <a:gd name="T2" fmla="*/ 9 w 10"/>
                          <a:gd name="T3" fmla="*/ 0 h 24"/>
                          <a:gd name="T4" fmla="*/ 0 w 10"/>
                          <a:gd name="T5" fmla="*/ 5 h 24"/>
                          <a:gd name="T6" fmla="*/ 0 w 10"/>
                          <a:gd name="T7" fmla="*/ 23 h 24"/>
                          <a:gd name="T8" fmla="*/ 9 w 10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4"/>
                          <a:gd name="T17" fmla="*/ 10 w 10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4">
                            <a:moveTo>
                              <a:pt x="9" y="19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9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54" name="AutoShape 69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6" y="1633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55" name="Rectangle 69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4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56" name="Rectangle 70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7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57" name="Rectangle 70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0" y="1651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760" name="Group 702"/>
                  <p:cNvGrpSpPr>
                    <a:grpSpLocks/>
                  </p:cNvGrpSpPr>
                  <p:nvPr/>
                </p:nvGrpSpPr>
                <p:grpSpPr bwMode="auto">
                  <a:xfrm>
                    <a:off x="3040" y="1654"/>
                    <a:ext cx="401" cy="39"/>
                    <a:chOff x="3040" y="1654"/>
                    <a:chExt cx="401" cy="39"/>
                  </a:xfrm>
                </p:grpSpPr>
                <p:grpSp>
                  <p:nvGrpSpPr>
                    <p:cNvPr id="13802" name="Group 70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40" y="1654"/>
                      <a:ext cx="204" cy="39"/>
                      <a:chOff x="3040" y="1654"/>
                      <a:chExt cx="204" cy="39"/>
                    </a:xfrm>
                  </p:grpSpPr>
                  <p:grpSp>
                    <p:nvGrpSpPr>
                      <p:cNvPr id="13823" name="Group 70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40" y="1654"/>
                        <a:ext cx="54" cy="39"/>
                        <a:chOff x="3040" y="1654"/>
                        <a:chExt cx="54" cy="39"/>
                      </a:xfrm>
                    </p:grpSpPr>
                    <p:sp>
                      <p:nvSpPr>
                        <p:cNvPr id="13837" name="AutoShape 70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40" y="1654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38" name="Rectangle 70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47" y="167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39" name="Rectangle 70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61" y="167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40" name="Rectangle 70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4" y="1672"/>
                          <a:ext cx="2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41" name="Freeform 70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071" y="1668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824" name="AutoShape 7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87" y="1654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25" name="Rectangle 7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94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26" name="Rectangle 7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08" y="1672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27" name="Rectangle 7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22" y="1672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28" name="AutoShape 7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7" y="1654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29" name="Rectangle 71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45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30" name="Rectangle 7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9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31" name="Rectangle 71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2" y="1672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32" name="Freeform 71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69" y="1668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33" name="AutoShape 7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9" y="1654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34" name="Rectangle 7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7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35" name="Rectangle 7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11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36" name="Rectangle 7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92" y="1671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3803" name="Group 7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38" y="1654"/>
                      <a:ext cx="203" cy="39"/>
                      <a:chOff x="3238" y="1654"/>
                      <a:chExt cx="203" cy="39"/>
                    </a:xfrm>
                  </p:grpSpPr>
                  <p:grpSp>
                    <p:nvGrpSpPr>
                      <p:cNvPr id="13804" name="Group 72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38" y="1654"/>
                        <a:ext cx="54" cy="39"/>
                        <a:chOff x="3238" y="1654"/>
                        <a:chExt cx="54" cy="39"/>
                      </a:xfrm>
                    </p:grpSpPr>
                    <p:sp>
                      <p:nvSpPr>
                        <p:cNvPr id="13818" name="AutoShape 72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38" y="1654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19" name="Rectangle 72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45" y="167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20" name="Rectangle 72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58" y="1672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21" name="Rectangle 72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72" y="1672"/>
                          <a:ext cx="3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22" name="Freeform 72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269" y="1668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805" name="AutoShape 7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86" y="1654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06" name="Rectangle 7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89" y="1672"/>
                        <a:ext cx="7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07" name="Rectangle 7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04" y="1672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08" name="Rectangle 7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20" y="1672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09" name="AutoShape 7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6" y="1654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10" name="Rectangle 7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3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11" name="Rectangle 73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6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12" name="Rectangle 7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9" y="1672"/>
                        <a:ext cx="4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13" name="Freeform 73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66" y="1668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14" name="AutoShape 7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8" y="1654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15" name="Rectangle 7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5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16" name="Rectangle 7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8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17" name="Rectangle 7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0" y="1671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761" name="Group 743"/>
                  <p:cNvGrpSpPr>
                    <a:grpSpLocks/>
                  </p:cNvGrpSpPr>
                  <p:nvPr/>
                </p:nvGrpSpPr>
                <p:grpSpPr bwMode="auto">
                  <a:xfrm>
                    <a:off x="3018" y="1665"/>
                    <a:ext cx="402" cy="40"/>
                    <a:chOff x="3018" y="1665"/>
                    <a:chExt cx="402" cy="40"/>
                  </a:xfrm>
                </p:grpSpPr>
                <p:grpSp>
                  <p:nvGrpSpPr>
                    <p:cNvPr id="13762" name="Group 7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18" y="1665"/>
                      <a:ext cx="204" cy="40"/>
                      <a:chOff x="3018" y="1665"/>
                      <a:chExt cx="204" cy="40"/>
                    </a:xfrm>
                  </p:grpSpPr>
                  <p:grpSp>
                    <p:nvGrpSpPr>
                      <p:cNvPr id="13783" name="Group 74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18" y="1665"/>
                        <a:ext cx="54" cy="40"/>
                        <a:chOff x="3018" y="1665"/>
                        <a:chExt cx="54" cy="40"/>
                      </a:xfrm>
                    </p:grpSpPr>
                    <p:sp>
                      <p:nvSpPr>
                        <p:cNvPr id="13797" name="AutoShape 74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18" y="1665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98" name="Rectangle 74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25" y="1684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99" name="Rectangle 74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39" y="1684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00" name="Rectangle 74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53" y="1684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01" name="Freeform 75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049" y="1680"/>
                          <a:ext cx="11" cy="25"/>
                        </a:xfrm>
                        <a:custGeom>
                          <a:avLst/>
                          <a:gdLst>
                            <a:gd name="T0" fmla="*/ 10 w 11"/>
                            <a:gd name="T1" fmla="*/ 20 h 25"/>
                            <a:gd name="T2" fmla="*/ 10 w 11"/>
                            <a:gd name="T3" fmla="*/ 0 h 25"/>
                            <a:gd name="T4" fmla="*/ 0 w 11"/>
                            <a:gd name="T5" fmla="*/ 5 h 25"/>
                            <a:gd name="T6" fmla="*/ 0 w 11"/>
                            <a:gd name="T7" fmla="*/ 24 h 25"/>
                            <a:gd name="T8" fmla="*/ 10 w 11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1"/>
                            <a:gd name="T16" fmla="*/ 0 h 25"/>
                            <a:gd name="T17" fmla="*/ 11 w 11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1" h="25">
                              <a:moveTo>
                                <a:pt x="10" y="20"/>
                              </a:moveTo>
                              <a:lnTo>
                                <a:pt x="10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10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784" name="AutoShape 7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66" y="1665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85" name="Rectangle 7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69" y="1684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86" name="Rectangle 7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85" y="1684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87" name="Rectangle 7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00" y="1684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88" name="AutoShape 75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17" y="1665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89" name="Rectangle 7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23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90" name="Rectangle 7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6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91" name="Rectangle 7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0" y="1684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92" name="Freeform 75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47" y="1680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93" name="AutoShape 7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8" y="1665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94" name="Rectangle 7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05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95" name="Rectangle 7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9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96" name="Rectangle 7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0" y="1683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3763" name="Group 76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16" y="1665"/>
                      <a:ext cx="204" cy="40"/>
                      <a:chOff x="3216" y="1665"/>
                      <a:chExt cx="204" cy="40"/>
                    </a:xfrm>
                  </p:grpSpPr>
                  <p:grpSp>
                    <p:nvGrpSpPr>
                      <p:cNvPr id="13764" name="Group 76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16" y="1665"/>
                        <a:ext cx="55" cy="40"/>
                        <a:chOff x="3216" y="1665"/>
                        <a:chExt cx="55" cy="40"/>
                      </a:xfrm>
                    </p:grpSpPr>
                    <p:sp>
                      <p:nvSpPr>
                        <p:cNvPr id="13778" name="AutoShape 7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16" y="1665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79" name="Rectangle 76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23" y="1684"/>
                          <a:ext cx="2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80" name="Rectangle 76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38" y="1684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81" name="Rectangle 76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50" y="1684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82" name="Freeform 77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248" y="1680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765" name="AutoShape 77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63" y="1665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66" name="Rectangle 77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70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67" name="Rectangle 77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85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68" name="Rectangle 7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98" y="1684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69" name="AutoShape 7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13" y="1665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70" name="Rectangle 7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21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71" name="Rectangle 7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5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72" name="Rectangle 7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8" y="1684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73" name="Freeform 77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45" y="1680"/>
                        <a:ext cx="8" cy="25"/>
                      </a:xfrm>
                      <a:custGeom>
                        <a:avLst/>
                        <a:gdLst>
                          <a:gd name="T0" fmla="*/ 7 w 8"/>
                          <a:gd name="T1" fmla="*/ 20 h 25"/>
                          <a:gd name="T2" fmla="*/ 7 w 8"/>
                          <a:gd name="T3" fmla="*/ 0 h 25"/>
                          <a:gd name="T4" fmla="*/ 0 w 8"/>
                          <a:gd name="T5" fmla="*/ 5 h 25"/>
                          <a:gd name="T6" fmla="*/ 0 w 8"/>
                          <a:gd name="T7" fmla="*/ 24 h 25"/>
                          <a:gd name="T8" fmla="*/ 7 w 8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8"/>
                          <a:gd name="T16" fmla="*/ 0 h 25"/>
                          <a:gd name="T17" fmla="*/ 8 w 8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8" h="25">
                            <a:moveTo>
                              <a:pt x="7" y="20"/>
                            </a:moveTo>
                            <a:lnTo>
                              <a:pt x="7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7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74" name="AutoShape 7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5" y="1665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75" name="Rectangle 7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3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76" name="Rectangle 7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7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77" name="Rectangle 7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8" y="1683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</p:grpSp>
            <p:grpSp>
              <p:nvGrpSpPr>
                <p:cNvPr id="13551" name="Group 784"/>
                <p:cNvGrpSpPr>
                  <a:grpSpLocks/>
                </p:cNvGrpSpPr>
                <p:nvPr/>
              </p:nvGrpSpPr>
              <p:grpSpPr bwMode="auto">
                <a:xfrm>
                  <a:off x="2649" y="1582"/>
                  <a:ext cx="452" cy="126"/>
                  <a:chOff x="2649" y="1582"/>
                  <a:chExt cx="452" cy="126"/>
                </a:xfrm>
              </p:grpSpPr>
              <p:grpSp>
                <p:nvGrpSpPr>
                  <p:cNvPr id="13552" name="Group 785"/>
                  <p:cNvGrpSpPr>
                    <a:grpSpLocks/>
                  </p:cNvGrpSpPr>
                  <p:nvPr/>
                </p:nvGrpSpPr>
                <p:grpSpPr bwMode="auto">
                  <a:xfrm>
                    <a:off x="2699" y="1582"/>
                    <a:ext cx="402" cy="40"/>
                    <a:chOff x="2699" y="1582"/>
                    <a:chExt cx="402" cy="40"/>
                  </a:xfrm>
                </p:grpSpPr>
                <p:grpSp>
                  <p:nvGrpSpPr>
                    <p:cNvPr id="13717" name="Group 78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99" y="1582"/>
                      <a:ext cx="203" cy="40"/>
                      <a:chOff x="2699" y="1582"/>
                      <a:chExt cx="203" cy="40"/>
                    </a:xfrm>
                  </p:grpSpPr>
                  <p:grpSp>
                    <p:nvGrpSpPr>
                      <p:cNvPr id="13738" name="Group 78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99" y="1582"/>
                        <a:ext cx="54" cy="40"/>
                        <a:chOff x="2699" y="1582"/>
                        <a:chExt cx="54" cy="40"/>
                      </a:xfrm>
                    </p:grpSpPr>
                    <p:sp>
                      <p:nvSpPr>
                        <p:cNvPr id="13752" name="AutoShape 78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99" y="1582"/>
                          <a:ext cx="54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53" name="Rectangle 78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6" y="160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54" name="Rectangle 79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19" y="1602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55" name="Rectangle 79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33" y="1602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56" name="Freeform 79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30" y="1598"/>
                          <a:ext cx="9" cy="24"/>
                        </a:xfrm>
                        <a:custGeom>
                          <a:avLst/>
                          <a:gdLst>
                            <a:gd name="T0" fmla="*/ 8 w 9"/>
                            <a:gd name="T1" fmla="*/ 19 h 24"/>
                            <a:gd name="T2" fmla="*/ 8 w 9"/>
                            <a:gd name="T3" fmla="*/ 0 h 24"/>
                            <a:gd name="T4" fmla="*/ 0 w 9"/>
                            <a:gd name="T5" fmla="*/ 5 h 24"/>
                            <a:gd name="T6" fmla="*/ 0 w 9"/>
                            <a:gd name="T7" fmla="*/ 23 h 24"/>
                            <a:gd name="T8" fmla="*/ 8 w 9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4"/>
                            <a:gd name="T17" fmla="*/ 9 w 9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4">
                              <a:moveTo>
                                <a:pt x="8" y="19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8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739" name="AutoShape 7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45" y="1582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40" name="Rectangle 7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41" name="Rectangle 79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6" y="1602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42" name="Rectangle 79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1" y="1602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43" name="AutoShape 79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6" y="1582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44" name="Rectangle 79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3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45" name="Rectangle 79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6" y="1602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46" name="Rectangle 80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1" y="1602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47" name="Freeform 80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28" y="1598"/>
                        <a:ext cx="10" cy="24"/>
                      </a:xfrm>
                      <a:custGeom>
                        <a:avLst/>
                        <a:gdLst>
                          <a:gd name="T0" fmla="*/ 9 w 10"/>
                          <a:gd name="T1" fmla="*/ 19 h 24"/>
                          <a:gd name="T2" fmla="*/ 9 w 10"/>
                          <a:gd name="T3" fmla="*/ 0 h 24"/>
                          <a:gd name="T4" fmla="*/ 0 w 10"/>
                          <a:gd name="T5" fmla="*/ 5 h 24"/>
                          <a:gd name="T6" fmla="*/ 0 w 10"/>
                          <a:gd name="T7" fmla="*/ 23 h 24"/>
                          <a:gd name="T8" fmla="*/ 9 w 10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4"/>
                          <a:gd name="T17" fmla="*/ 10 w 10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4">
                            <a:moveTo>
                              <a:pt x="9" y="19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9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48" name="AutoShape 80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8" y="1582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49" name="Rectangle 80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6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50" name="Rectangle 8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69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51" name="Rectangle 80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1" y="1600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3718" name="Group 80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98" y="1582"/>
                      <a:ext cx="203" cy="40"/>
                      <a:chOff x="2898" y="1582"/>
                      <a:chExt cx="203" cy="40"/>
                    </a:xfrm>
                  </p:grpSpPr>
                  <p:grpSp>
                    <p:nvGrpSpPr>
                      <p:cNvPr id="13719" name="Group 80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98" y="1582"/>
                        <a:ext cx="53" cy="40"/>
                        <a:chOff x="2898" y="1582"/>
                        <a:chExt cx="53" cy="40"/>
                      </a:xfrm>
                    </p:grpSpPr>
                    <p:sp>
                      <p:nvSpPr>
                        <p:cNvPr id="13733" name="AutoShape 80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98" y="1582"/>
                          <a:ext cx="53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34" name="Rectangle 80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04" y="160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35" name="Rectangle 81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17" y="160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36" name="Rectangle 81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31" y="1602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37" name="Freeform 81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28" y="1598"/>
                          <a:ext cx="10" cy="24"/>
                        </a:xfrm>
                        <a:custGeom>
                          <a:avLst/>
                          <a:gdLst>
                            <a:gd name="T0" fmla="*/ 9 w 10"/>
                            <a:gd name="T1" fmla="*/ 19 h 24"/>
                            <a:gd name="T2" fmla="*/ 9 w 10"/>
                            <a:gd name="T3" fmla="*/ 0 h 24"/>
                            <a:gd name="T4" fmla="*/ 0 w 10"/>
                            <a:gd name="T5" fmla="*/ 5 h 24"/>
                            <a:gd name="T6" fmla="*/ 0 w 10"/>
                            <a:gd name="T7" fmla="*/ 23 h 24"/>
                            <a:gd name="T8" fmla="*/ 9 w 10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4"/>
                            <a:gd name="T17" fmla="*/ 10 w 10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4">
                              <a:moveTo>
                                <a:pt x="9" y="19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9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720" name="AutoShape 8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43" y="1582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21" name="Rectangle 8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1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22" name="Rectangle 81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64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23" name="Rectangle 8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8" y="1602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24" name="AutoShape 81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4" y="1582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25" name="Rectangle 8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1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26" name="Rectangle 8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5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27" name="Rectangle 8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9" y="1602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28" name="Freeform 82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025" y="1598"/>
                        <a:ext cx="9" cy="24"/>
                      </a:xfrm>
                      <a:custGeom>
                        <a:avLst/>
                        <a:gdLst>
                          <a:gd name="T0" fmla="*/ 8 w 9"/>
                          <a:gd name="T1" fmla="*/ 19 h 24"/>
                          <a:gd name="T2" fmla="*/ 8 w 9"/>
                          <a:gd name="T3" fmla="*/ 0 h 24"/>
                          <a:gd name="T4" fmla="*/ 0 w 9"/>
                          <a:gd name="T5" fmla="*/ 5 h 24"/>
                          <a:gd name="T6" fmla="*/ 0 w 9"/>
                          <a:gd name="T7" fmla="*/ 23 h 24"/>
                          <a:gd name="T8" fmla="*/ 8 w 9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4"/>
                          <a:gd name="T17" fmla="*/ 9 w 9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4">
                            <a:moveTo>
                              <a:pt x="8" y="19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8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29" name="AutoShape 8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6" y="1582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30" name="Rectangle 8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83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31" name="Rectangle 8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67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32" name="Rectangle 8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9" y="1600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553" name="Group 826"/>
                  <p:cNvGrpSpPr>
                    <a:grpSpLocks/>
                  </p:cNvGrpSpPr>
                  <p:nvPr/>
                </p:nvGrpSpPr>
                <p:grpSpPr bwMode="auto">
                  <a:xfrm>
                    <a:off x="2678" y="1610"/>
                    <a:ext cx="402" cy="40"/>
                    <a:chOff x="2678" y="1610"/>
                    <a:chExt cx="402" cy="40"/>
                  </a:xfrm>
                </p:grpSpPr>
                <p:grpSp>
                  <p:nvGrpSpPr>
                    <p:cNvPr id="13677" name="Group 82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78" y="1610"/>
                      <a:ext cx="205" cy="40"/>
                      <a:chOff x="2678" y="1610"/>
                      <a:chExt cx="205" cy="40"/>
                    </a:xfrm>
                  </p:grpSpPr>
                  <p:grpSp>
                    <p:nvGrpSpPr>
                      <p:cNvPr id="13698" name="Group 82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78" y="1610"/>
                        <a:ext cx="54" cy="40"/>
                        <a:chOff x="2678" y="1610"/>
                        <a:chExt cx="54" cy="40"/>
                      </a:xfrm>
                    </p:grpSpPr>
                    <p:sp>
                      <p:nvSpPr>
                        <p:cNvPr id="13712" name="AutoShape 82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78" y="1610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13" name="Rectangle 83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85" y="1629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14" name="Rectangle 83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99" y="1629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15" name="Rectangle 83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13" y="1629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16" name="Freeform 83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10" y="1625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699" name="AutoShape 8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25" y="1610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00" name="Rectangle 8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29" y="1629"/>
                        <a:ext cx="7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01" name="Rectangle 83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46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02" name="Rectangle 8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1" y="1629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03" name="AutoShape 8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6" y="1610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04" name="Rectangle 8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3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05" name="Rectangle 8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7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06" name="Rectangle 8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0" y="1629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07" name="Freeform 84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07" y="1625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08" name="AutoShape 8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8" y="1610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09" name="Rectangle 84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65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10" name="Rectangle 8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9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11" name="Rectangle 8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1" y="1628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3678" name="Group 84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77" y="1610"/>
                      <a:ext cx="203" cy="40"/>
                      <a:chOff x="2877" y="1610"/>
                      <a:chExt cx="203" cy="40"/>
                    </a:xfrm>
                  </p:grpSpPr>
                  <p:grpSp>
                    <p:nvGrpSpPr>
                      <p:cNvPr id="13679" name="Group 84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77" y="1610"/>
                        <a:ext cx="54" cy="40"/>
                        <a:chOff x="2877" y="1610"/>
                        <a:chExt cx="54" cy="40"/>
                      </a:xfrm>
                    </p:grpSpPr>
                    <p:sp>
                      <p:nvSpPr>
                        <p:cNvPr id="13693" name="AutoShape 84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77" y="1610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94" name="Rectangle 85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84" y="1629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95" name="Rectangle 85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94" y="1629"/>
                          <a:ext cx="7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96" name="Rectangle 85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10" y="1629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97" name="Freeform 85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07" y="1625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680" name="AutoShape 8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3" y="1610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81" name="Rectangle 85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30" y="1629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82" name="Rectangle 8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44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83" name="Rectangle 8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8" y="1629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84" name="AutoShape 8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3" y="1610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85" name="Rectangle 8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1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86" name="Rectangle 8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4" y="1629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87" name="Rectangle 8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9" y="1629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88" name="Freeform 86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005" y="1625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89" name="AutoShape 8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5" y="1610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90" name="Rectangle 8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64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91" name="Rectangle 86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6" y="1629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92" name="Rectangle 8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9" y="1628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554" name="Group 867"/>
                  <p:cNvGrpSpPr>
                    <a:grpSpLocks/>
                  </p:cNvGrpSpPr>
                  <p:nvPr/>
                </p:nvGrpSpPr>
                <p:grpSpPr bwMode="auto">
                  <a:xfrm>
                    <a:off x="2669" y="1635"/>
                    <a:ext cx="401" cy="40"/>
                    <a:chOff x="2669" y="1635"/>
                    <a:chExt cx="401" cy="40"/>
                  </a:xfrm>
                </p:grpSpPr>
                <p:grpSp>
                  <p:nvGrpSpPr>
                    <p:cNvPr id="13637" name="Group 86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69" y="1635"/>
                      <a:ext cx="204" cy="40"/>
                      <a:chOff x="2669" y="1635"/>
                      <a:chExt cx="204" cy="40"/>
                    </a:xfrm>
                  </p:grpSpPr>
                  <p:grpSp>
                    <p:nvGrpSpPr>
                      <p:cNvPr id="13658" name="Group 86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69" y="1635"/>
                        <a:ext cx="55" cy="40"/>
                        <a:chOff x="2669" y="1635"/>
                        <a:chExt cx="55" cy="40"/>
                      </a:xfrm>
                    </p:grpSpPr>
                    <p:sp>
                      <p:nvSpPr>
                        <p:cNvPr id="13672" name="AutoShape 87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69" y="1635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73" name="Rectangle 87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73" y="1655"/>
                          <a:ext cx="7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74" name="Rectangle 87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89" y="1655"/>
                          <a:ext cx="2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75" name="Rectangle 87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3" y="1655"/>
                          <a:ext cx="3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76" name="Freeform 87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01" y="1651"/>
                          <a:ext cx="9" cy="24"/>
                        </a:xfrm>
                        <a:custGeom>
                          <a:avLst/>
                          <a:gdLst>
                            <a:gd name="T0" fmla="*/ 8 w 9"/>
                            <a:gd name="T1" fmla="*/ 19 h 24"/>
                            <a:gd name="T2" fmla="*/ 8 w 9"/>
                            <a:gd name="T3" fmla="*/ 0 h 24"/>
                            <a:gd name="T4" fmla="*/ 0 w 9"/>
                            <a:gd name="T5" fmla="*/ 5 h 24"/>
                            <a:gd name="T6" fmla="*/ 0 w 9"/>
                            <a:gd name="T7" fmla="*/ 23 h 24"/>
                            <a:gd name="T8" fmla="*/ 8 w 9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4"/>
                            <a:gd name="T17" fmla="*/ 9 w 9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4">
                              <a:moveTo>
                                <a:pt x="8" y="19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8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659" name="AutoShape 8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17" y="1635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60" name="Rectangle 8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23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61" name="Rectangle 8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6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62" name="Rectangle 8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1" y="1655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63" name="AutoShape 8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6" y="1635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64" name="Rectangle 8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3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65" name="Rectangle 8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8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66" name="Rectangle 8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1" y="1655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67" name="Freeform 88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797" y="1651"/>
                        <a:ext cx="10" cy="24"/>
                      </a:xfrm>
                      <a:custGeom>
                        <a:avLst/>
                        <a:gdLst>
                          <a:gd name="T0" fmla="*/ 9 w 10"/>
                          <a:gd name="T1" fmla="*/ 19 h 24"/>
                          <a:gd name="T2" fmla="*/ 9 w 10"/>
                          <a:gd name="T3" fmla="*/ 0 h 24"/>
                          <a:gd name="T4" fmla="*/ 0 w 10"/>
                          <a:gd name="T5" fmla="*/ 5 h 24"/>
                          <a:gd name="T6" fmla="*/ 0 w 10"/>
                          <a:gd name="T7" fmla="*/ 23 h 24"/>
                          <a:gd name="T8" fmla="*/ 9 w 10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4"/>
                          <a:gd name="T17" fmla="*/ 10 w 10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4">
                            <a:moveTo>
                              <a:pt x="9" y="19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9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68" name="AutoShape 8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8" y="1635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69" name="Rectangle 88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5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70" name="Rectangle 8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0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71" name="Rectangle 88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1" y="1654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3638" name="Group 88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66" y="1635"/>
                      <a:ext cx="204" cy="40"/>
                      <a:chOff x="2866" y="1635"/>
                      <a:chExt cx="204" cy="40"/>
                    </a:xfrm>
                  </p:grpSpPr>
                  <p:grpSp>
                    <p:nvGrpSpPr>
                      <p:cNvPr id="13639" name="Group 88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66" y="1635"/>
                        <a:ext cx="55" cy="40"/>
                        <a:chOff x="2866" y="1635"/>
                        <a:chExt cx="55" cy="40"/>
                      </a:xfrm>
                    </p:grpSpPr>
                    <p:sp>
                      <p:nvSpPr>
                        <p:cNvPr id="13653" name="AutoShape 89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66" y="1635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54" name="Rectangle 89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74" y="1655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55" name="Rectangle 89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88" y="1655"/>
                          <a:ext cx="2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56" name="Rectangle 89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01" y="1655"/>
                          <a:ext cx="2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57" name="Freeform 89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898" y="1651"/>
                          <a:ext cx="9" cy="24"/>
                        </a:xfrm>
                        <a:custGeom>
                          <a:avLst/>
                          <a:gdLst>
                            <a:gd name="T0" fmla="*/ 8 w 9"/>
                            <a:gd name="T1" fmla="*/ 19 h 24"/>
                            <a:gd name="T2" fmla="*/ 8 w 9"/>
                            <a:gd name="T3" fmla="*/ 0 h 24"/>
                            <a:gd name="T4" fmla="*/ 0 w 9"/>
                            <a:gd name="T5" fmla="*/ 5 h 24"/>
                            <a:gd name="T6" fmla="*/ 0 w 9"/>
                            <a:gd name="T7" fmla="*/ 23 h 24"/>
                            <a:gd name="T8" fmla="*/ 8 w 9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4"/>
                            <a:gd name="T17" fmla="*/ 9 w 9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4">
                              <a:moveTo>
                                <a:pt x="8" y="19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8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640" name="AutoShape 89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13" y="1635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41" name="Rectangle 89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1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42" name="Rectangle 89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35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43" name="Rectangle 89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49" y="1655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44" name="AutoShape 89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64" y="1635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45" name="Rectangle 90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1" y="1655"/>
                        <a:ext cx="2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46" name="Rectangle 90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5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47" name="Rectangle 90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8" y="1655"/>
                        <a:ext cx="3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48" name="Freeform 90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96" y="1651"/>
                        <a:ext cx="10" cy="24"/>
                      </a:xfrm>
                      <a:custGeom>
                        <a:avLst/>
                        <a:gdLst>
                          <a:gd name="T0" fmla="*/ 9 w 10"/>
                          <a:gd name="T1" fmla="*/ 19 h 24"/>
                          <a:gd name="T2" fmla="*/ 9 w 10"/>
                          <a:gd name="T3" fmla="*/ 0 h 24"/>
                          <a:gd name="T4" fmla="*/ 0 w 10"/>
                          <a:gd name="T5" fmla="*/ 5 h 24"/>
                          <a:gd name="T6" fmla="*/ 0 w 10"/>
                          <a:gd name="T7" fmla="*/ 23 h 24"/>
                          <a:gd name="T8" fmla="*/ 9 w 10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4"/>
                          <a:gd name="T17" fmla="*/ 10 w 10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4">
                            <a:moveTo>
                              <a:pt x="9" y="19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9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49" name="AutoShape 9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6" y="1635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50" name="Rectangle 90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54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51" name="Rectangle 90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36" y="1655"/>
                        <a:ext cx="2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52" name="Rectangle 90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9" y="1654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555" name="Group 908"/>
                  <p:cNvGrpSpPr>
                    <a:grpSpLocks/>
                  </p:cNvGrpSpPr>
                  <p:nvPr/>
                </p:nvGrpSpPr>
                <p:grpSpPr bwMode="auto">
                  <a:xfrm>
                    <a:off x="2671" y="1656"/>
                    <a:ext cx="400" cy="39"/>
                    <a:chOff x="2671" y="1656"/>
                    <a:chExt cx="400" cy="39"/>
                  </a:xfrm>
                </p:grpSpPr>
                <p:grpSp>
                  <p:nvGrpSpPr>
                    <p:cNvPr id="13597" name="Group 90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71" y="1656"/>
                      <a:ext cx="203" cy="39"/>
                      <a:chOff x="2671" y="1656"/>
                      <a:chExt cx="203" cy="39"/>
                    </a:xfrm>
                  </p:grpSpPr>
                  <p:grpSp>
                    <p:nvGrpSpPr>
                      <p:cNvPr id="13618" name="Group 91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71" y="1656"/>
                        <a:ext cx="54" cy="39"/>
                        <a:chOff x="2671" y="1656"/>
                        <a:chExt cx="54" cy="39"/>
                      </a:xfrm>
                    </p:grpSpPr>
                    <p:sp>
                      <p:nvSpPr>
                        <p:cNvPr id="13632" name="AutoShape 91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71" y="1656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33" name="Rectangle 91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77" y="1674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34" name="Rectangle 91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91" y="1674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35" name="Rectangle 91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5" y="1674"/>
                          <a:ext cx="3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36" name="Freeform 91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01" y="1670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619" name="AutoShape 9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18" y="165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20" name="Rectangle 91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25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21" name="Rectangle 9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7" y="1674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22" name="Rectangle 9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2" y="1674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23" name="AutoShape 9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8" y="165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24" name="Rectangle 9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5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25" name="Rectangle 9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9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26" name="Rectangle 9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2" y="1674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27" name="Freeform 92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799" y="1670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28" name="AutoShape 9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0" y="165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29" name="Rectangle 9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6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30" name="Rectangle 9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1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31" name="Rectangle 9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2" y="1674"/>
                        <a:ext cx="3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3598" name="Group 9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68" y="1656"/>
                      <a:ext cx="203" cy="39"/>
                      <a:chOff x="2868" y="1656"/>
                      <a:chExt cx="203" cy="39"/>
                    </a:xfrm>
                  </p:grpSpPr>
                  <p:grpSp>
                    <p:nvGrpSpPr>
                      <p:cNvPr id="13599" name="Group 93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68" y="1656"/>
                        <a:ext cx="54" cy="39"/>
                        <a:chOff x="2868" y="1656"/>
                        <a:chExt cx="54" cy="39"/>
                      </a:xfrm>
                    </p:grpSpPr>
                    <p:sp>
                      <p:nvSpPr>
                        <p:cNvPr id="13613" name="AutoShape 93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68" y="1656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14" name="Rectangle 93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75" y="1674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15" name="Rectangle 93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89" y="1674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16" name="Rectangle 93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02" y="1674"/>
                          <a:ext cx="2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17" name="Freeform 93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00" y="1670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600" name="AutoShape 93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15" y="165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01" name="Rectangle 9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2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02" name="Rectangle 9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36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03" name="Rectangle 9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0" y="1674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04" name="AutoShape 9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65" y="1656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05" name="Rectangle 9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3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06" name="Rectangle 9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7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07" name="Rectangle 9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0" y="1674"/>
                        <a:ext cx="3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08" name="Freeform 94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97" y="1670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09" name="AutoShape 9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7" y="165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10" name="Rectangle 9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55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11" name="Rectangle 9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38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12" name="Rectangle 9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0" y="1674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556" name="Group 949"/>
                  <p:cNvGrpSpPr>
                    <a:grpSpLocks/>
                  </p:cNvGrpSpPr>
                  <p:nvPr/>
                </p:nvGrpSpPr>
                <p:grpSpPr bwMode="auto">
                  <a:xfrm>
                    <a:off x="2649" y="1668"/>
                    <a:ext cx="401" cy="40"/>
                    <a:chOff x="2649" y="1668"/>
                    <a:chExt cx="401" cy="40"/>
                  </a:xfrm>
                </p:grpSpPr>
                <p:grpSp>
                  <p:nvGrpSpPr>
                    <p:cNvPr id="13557" name="Group 95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49" y="1668"/>
                      <a:ext cx="203" cy="40"/>
                      <a:chOff x="2649" y="1668"/>
                      <a:chExt cx="203" cy="40"/>
                    </a:xfrm>
                  </p:grpSpPr>
                  <p:grpSp>
                    <p:nvGrpSpPr>
                      <p:cNvPr id="13578" name="Group 95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49" y="1668"/>
                        <a:ext cx="54" cy="40"/>
                        <a:chOff x="2649" y="1668"/>
                        <a:chExt cx="54" cy="40"/>
                      </a:xfrm>
                    </p:grpSpPr>
                    <p:sp>
                      <p:nvSpPr>
                        <p:cNvPr id="13592" name="AutoShape 95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49" y="1668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593" name="Rectangle 95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56" y="1687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594" name="Rectangle 95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70" y="1687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595" name="Rectangle 95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82" y="1687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596" name="Freeform 95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679" y="1683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579" name="AutoShape 9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96" y="1668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80" name="Rectangle 9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03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81" name="Rectangle 9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17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82" name="Rectangle 9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0" y="1687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83" name="AutoShape 9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46" y="1668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84" name="Rectangle 9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85" name="Rectangle 9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7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86" name="Rectangle 9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1" y="1687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87" name="Freeform 96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777" y="1683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88" name="AutoShape 9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8" y="1668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89" name="Rectangle 9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6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90" name="Rectangle 9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9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91" name="Rectangle 9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1" y="1686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3558" name="Group 97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47" y="1668"/>
                      <a:ext cx="203" cy="40"/>
                      <a:chOff x="2847" y="1668"/>
                      <a:chExt cx="203" cy="40"/>
                    </a:xfrm>
                  </p:grpSpPr>
                  <p:grpSp>
                    <p:nvGrpSpPr>
                      <p:cNvPr id="13559" name="Group 97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47" y="1668"/>
                        <a:ext cx="53" cy="40"/>
                        <a:chOff x="2847" y="1668"/>
                        <a:chExt cx="53" cy="40"/>
                      </a:xfrm>
                    </p:grpSpPr>
                    <p:sp>
                      <p:nvSpPr>
                        <p:cNvPr id="13573" name="AutoShape 97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47" y="1668"/>
                          <a:ext cx="53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574" name="Rectangle 97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53" y="1687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575" name="Rectangle 97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67" y="1687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576" name="Rectangle 97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81" y="1687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577" name="Freeform 97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878" y="1683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560" name="AutoShape 9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94" y="1668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61" name="Rectangle 9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97" y="1687"/>
                        <a:ext cx="7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62" name="Rectangle 9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14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63" name="Rectangle 9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9" y="1687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64" name="AutoShape 9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44" y="1668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65" name="Rectangle 9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1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66" name="Rectangle 9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64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67" name="Rectangle 9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8" y="1687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68" name="Freeform 98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75" y="1683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69" name="AutoShape 9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6" y="1668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70" name="Rectangle 98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32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71" name="Rectangle 98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7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72" name="Rectangle 9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8" y="1686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</p:grpSp>
          </p:grpSp>
          <p:grpSp>
            <p:nvGrpSpPr>
              <p:cNvPr id="13538" name="Group 990"/>
              <p:cNvGrpSpPr>
                <a:grpSpLocks/>
              </p:cNvGrpSpPr>
              <p:nvPr/>
            </p:nvGrpSpPr>
            <p:grpSpPr bwMode="auto">
              <a:xfrm>
                <a:off x="2305" y="1704"/>
                <a:ext cx="1368" cy="1382"/>
                <a:chOff x="2305" y="1704"/>
                <a:chExt cx="1368" cy="1382"/>
              </a:xfrm>
            </p:grpSpPr>
            <p:sp>
              <p:nvSpPr>
                <p:cNvPr id="13539" name="Oval 991"/>
                <p:cNvSpPr>
                  <a:spLocks noChangeArrowheads="1"/>
                </p:cNvSpPr>
                <p:nvPr/>
              </p:nvSpPr>
              <p:spPr bwMode="auto">
                <a:xfrm>
                  <a:off x="2305" y="1704"/>
                  <a:ext cx="1368" cy="1382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3540" name="Rectangle 992"/>
                <p:cNvSpPr>
                  <a:spLocks noChangeArrowheads="1"/>
                </p:cNvSpPr>
                <p:nvPr/>
              </p:nvSpPr>
              <p:spPr bwMode="auto">
                <a:xfrm>
                  <a:off x="2397" y="2602"/>
                  <a:ext cx="1239" cy="36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lIns="90488" tIns="44450" rIns="90488" bIns="4445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sz="1600"/>
                    <a:t>Central Treatment Works</a:t>
                  </a:r>
                </a:p>
              </p:txBody>
            </p:sp>
            <p:grpSp>
              <p:nvGrpSpPr>
                <p:cNvPr id="13541" name="Group 993"/>
                <p:cNvGrpSpPr>
                  <a:grpSpLocks/>
                </p:cNvGrpSpPr>
                <p:nvPr/>
              </p:nvGrpSpPr>
              <p:grpSpPr bwMode="auto">
                <a:xfrm>
                  <a:off x="2508" y="1760"/>
                  <a:ext cx="888" cy="752"/>
                  <a:chOff x="2508" y="1760"/>
                  <a:chExt cx="888" cy="752"/>
                </a:xfrm>
              </p:grpSpPr>
              <p:sp>
                <p:nvSpPr>
                  <p:cNvPr id="13542" name="Rectangle 994"/>
                  <p:cNvSpPr>
                    <a:spLocks noChangeArrowheads="1"/>
                  </p:cNvSpPr>
                  <p:nvPr/>
                </p:nvSpPr>
                <p:spPr bwMode="auto">
                  <a:xfrm>
                    <a:off x="2740" y="1760"/>
                    <a:ext cx="424" cy="229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lIns="90488" tIns="44450" rIns="90488" bIns="44450">
                    <a:spAutoFit/>
                  </a:bodyPr>
                  <a:lstStyle/>
                  <a:p>
                    <a:pPr algn="ctr"/>
                    <a:r>
                      <a:rPr lang="en-GB" b="1"/>
                      <a:t>City</a:t>
                    </a:r>
                  </a:p>
                </p:txBody>
              </p:sp>
              <p:sp>
                <p:nvSpPr>
                  <p:cNvPr id="13543" name="Line 995"/>
                  <p:cNvSpPr>
                    <a:spLocks noChangeShapeType="1"/>
                  </p:cNvSpPr>
                  <p:nvPr/>
                </p:nvSpPr>
                <p:spPr bwMode="auto">
                  <a:xfrm>
                    <a:off x="2708" y="2470"/>
                    <a:ext cx="68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3544" name="Line 99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724" y="2377"/>
                    <a:ext cx="221" cy="1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3545" name="AutoShape 997"/>
                  <p:cNvSpPr>
                    <a:spLocks noChangeArrowheads="1"/>
                  </p:cNvSpPr>
                  <p:nvPr/>
                </p:nvSpPr>
                <p:spPr bwMode="auto">
                  <a:xfrm rot="-1886891" flipH="1" flipV="1">
                    <a:off x="2550" y="2293"/>
                    <a:ext cx="377" cy="134"/>
                  </a:xfrm>
                  <a:prstGeom prst="parallelogram">
                    <a:avLst>
                      <a:gd name="adj" fmla="val 70336"/>
                    </a:avLst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3546" name="AutoShape 998"/>
                  <p:cNvSpPr>
                    <a:spLocks noChangeArrowheads="1"/>
                  </p:cNvSpPr>
                  <p:nvPr/>
                </p:nvSpPr>
                <p:spPr bwMode="auto">
                  <a:xfrm rot="19544692" flipH="1">
                    <a:off x="2508" y="2254"/>
                    <a:ext cx="377" cy="61"/>
                  </a:xfrm>
                  <a:prstGeom prst="parallelogram">
                    <a:avLst>
                      <a:gd name="adj" fmla="val 154508"/>
                    </a:avLst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3547" name="Rectangle 999"/>
                  <p:cNvSpPr>
                    <a:spLocks noChangeArrowheads="1"/>
                  </p:cNvSpPr>
                  <p:nvPr/>
                </p:nvSpPr>
                <p:spPr bwMode="auto">
                  <a:xfrm>
                    <a:off x="2516" y="2368"/>
                    <a:ext cx="10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</p:grpSp>
        </p:grpSp>
      </p:grpSp>
      <p:grpSp>
        <p:nvGrpSpPr>
          <p:cNvPr id="13968" name="Group 1000"/>
          <p:cNvGrpSpPr>
            <a:grpSpLocks/>
          </p:cNvGrpSpPr>
          <p:nvPr/>
        </p:nvGrpSpPr>
        <p:grpSpPr bwMode="auto">
          <a:xfrm>
            <a:off x="3060700" y="2255838"/>
            <a:ext cx="3379788" cy="3244850"/>
            <a:chOff x="1928" y="1421"/>
            <a:chExt cx="2129" cy="2044"/>
          </a:xfrm>
        </p:grpSpPr>
        <p:sp>
          <p:nvSpPr>
            <p:cNvPr id="13320" name="Rectangle 1001"/>
            <p:cNvSpPr>
              <a:spLocks noChangeArrowheads="1"/>
            </p:cNvSpPr>
            <p:nvPr/>
          </p:nvSpPr>
          <p:spPr bwMode="auto">
            <a:xfrm>
              <a:off x="2615" y="3137"/>
              <a:ext cx="78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/>
                <a:t>Collectors</a:t>
              </a:r>
            </a:p>
          </p:txBody>
        </p:sp>
        <p:grpSp>
          <p:nvGrpSpPr>
            <p:cNvPr id="13321" name="Group 1002"/>
            <p:cNvGrpSpPr>
              <a:grpSpLocks/>
            </p:cNvGrpSpPr>
            <p:nvPr/>
          </p:nvGrpSpPr>
          <p:grpSpPr bwMode="auto">
            <a:xfrm>
              <a:off x="1928" y="1421"/>
              <a:ext cx="2129" cy="2044"/>
              <a:chOff x="1928" y="1421"/>
              <a:chExt cx="2129" cy="2044"/>
            </a:xfrm>
          </p:grpSpPr>
          <p:sp>
            <p:nvSpPr>
              <p:cNvPr id="13322" name="Rectangle 1003"/>
              <p:cNvSpPr>
                <a:spLocks noChangeArrowheads="1"/>
              </p:cNvSpPr>
              <p:nvPr/>
            </p:nvSpPr>
            <p:spPr bwMode="auto">
              <a:xfrm>
                <a:off x="2673" y="1459"/>
                <a:ext cx="55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/>
                <a:r>
                  <a:rPr lang="en-GB" b="1"/>
                  <a:t>Ward</a:t>
                </a:r>
              </a:p>
            </p:txBody>
          </p:sp>
          <p:grpSp>
            <p:nvGrpSpPr>
              <p:cNvPr id="13323" name="Group 1004"/>
              <p:cNvGrpSpPr>
                <a:grpSpLocks/>
              </p:cNvGrpSpPr>
              <p:nvPr/>
            </p:nvGrpSpPr>
            <p:grpSpPr bwMode="auto">
              <a:xfrm>
                <a:off x="2383" y="1574"/>
                <a:ext cx="354" cy="163"/>
                <a:chOff x="2456" y="1077"/>
                <a:chExt cx="354" cy="163"/>
              </a:xfrm>
            </p:grpSpPr>
            <p:grpSp>
              <p:nvGrpSpPr>
                <p:cNvPr id="13330" name="Group 1005"/>
                <p:cNvGrpSpPr>
                  <a:grpSpLocks/>
                </p:cNvGrpSpPr>
                <p:nvPr/>
              </p:nvGrpSpPr>
              <p:grpSpPr bwMode="auto">
                <a:xfrm>
                  <a:off x="2492" y="1077"/>
                  <a:ext cx="318" cy="41"/>
                  <a:chOff x="2492" y="1077"/>
                  <a:chExt cx="318" cy="41"/>
                </a:xfrm>
              </p:grpSpPr>
              <p:grpSp>
                <p:nvGrpSpPr>
                  <p:cNvPr id="13495" name="Group 1006"/>
                  <p:cNvGrpSpPr>
                    <a:grpSpLocks/>
                  </p:cNvGrpSpPr>
                  <p:nvPr/>
                </p:nvGrpSpPr>
                <p:grpSpPr bwMode="auto">
                  <a:xfrm>
                    <a:off x="2492" y="1077"/>
                    <a:ext cx="161" cy="41"/>
                    <a:chOff x="2492" y="1077"/>
                    <a:chExt cx="161" cy="41"/>
                  </a:xfrm>
                </p:grpSpPr>
                <p:grpSp>
                  <p:nvGrpSpPr>
                    <p:cNvPr id="13516" name="Group 100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92" y="1077"/>
                      <a:ext cx="40" cy="41"/>
                      <a:chOff x="2492" y="1077"/>
                      <a:chExt cx="40" cy="41"/>
                    </a:xfrm>
                  </p:grpSpPr>
                  <p:sp>
                    <p:nvSpPr>
                      <p:cNvPr id="13530" name="AutoShape 100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92" y="1077"/>
                        <a:ext cx="40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31" name="Rectangle 100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93" y="1096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32" name="Rectangle 10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04" y="1096"/>
                        <a:ext cx="6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33" name="Rectangle 10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19" y="1096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34" name="Freeform 101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15" y="1092"/>
                        <a:ext cx="7" cy="26"/>
                      </a:xfrm>
                      <a:custGeom>
                        <a:avLst/>
                        <a:gdLst>
                          <a:gd name="T0" fmla="*/ 6 w 7"/>
                          <a:gd name="T1" fmla="*/ 20 h 26"/>
                          <a:gd name="T2" fmla="*/ 6 w 7"/>
                          <a:gd name="T3" fmla="*/ 0 h 26"/>
                          <a:gd name="T4" fmla="*/ 0 w 7"/>
                          <a:gd name="T5" fmla="*/ 5 h 26"/>
                          <a:gd name="T6" fmla="*/ 0 w 7"/>
                          <a:gd name="T7" fmla="*/ 25 h 26"/>
                          <a:gd name="T8" fmla="*/ 6 w 7"/>
                          <a:gd name="T9" fmla="*/ 20 h 2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"/>
                          <a:gd name="T16" fmla="*/ 0 h 26"/>
                          <a:gd name="T17" fmla="*/ 7 w 7"/>
                          <a:gd name="T18" fmla="*/ 26 h 2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" h="26">
                            <a:moveTo>
                              <a:pt x="6" y="20"/>
                            </a:moveTo>
                            <a:lnTo>
                              <a:pt x="6" y="0"/>
                            </a:lnTo>
                            <a:lnTo>
                              <a:pt x="0" y="5"/>
                            </a:lnTo>
                            <a:lnTo>
                              <a:pt x="0" y="25"/>
                            </a:lnTo>
                            <a:lnTo>
                              <a:pt x="6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3517" name="AutoShape 10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9" y="1077"/>
                      <a:ext cx="41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18" name="Rectangle 10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1" y="1096"/>
                      <a:ext cx="5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19" name="Rectangle 10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4" y="1096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20" name="Rectangle 10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6" y="1096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21" name="AutoShape 10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8" y="1077"/>
                      <a:ext cx="43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22" name="Rectangle 10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0" y="1096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23" name="Rectangle 10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1" y="1096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24" name="Rectangle 10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6" y="1096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25" name="Freeform 1021"/>
                    <p:cNvSpPr>
                      <a:spLocks/>
                    </p:cNvSpPr>
                    <p:nvPr/>
                  </p:nvSpPr>
                  <p:spPr bwMode="auto">
                    <a:xfrm>
                      <a:off x="2593" y="1092"/>
                      <a:ext cx="8" cy="26"/>
                    </a:xfrm>
                    <a:custGeom>
                      <a:avLst/>
                      <a:gdLst>
                        <a:gd name="T0" fmla="*/ 7 w 8"/>
                        <a:gd name="T1" fmla="*/ 20 h 26"/>
                        <a:gd name="T2" fmla="*/ 7 w 8"/>
                        <a:gd name="T3" fmla="*/ 0 h 26"/>
                        <a:gd name="T4" fmla="*/ 0 w 8"/>
                        <a:gd name="T5" fmla="*/ 5 h 26"/>
                        <a:gd name="T6" fmla="*/ 0 w 8"/>
                        <a:gd name="T7" fmla="*/ 25 h 26"/>
                        <a:gd name="T8" fmla="*/ 7 w 8"/>
                        <a:gd name="T9" fmla="*/ 20 h 2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"/>
                        <a:gd name="T16" fmla="*/ 0 h 26"/>
                        <a:gd name="T17" fmla="*/ 8 w 8"/>
                        <a:gd name="T18" fmla="*/ 26 h 2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" h="26">
                          <a:moveTo>
                            <a:pt x="7" y="20"/>
                          </a:moveTo>
                          <a:lnTo>
                            <a:pt x="7" y="0"/>
                          </a:lnTo>
                          <a:lnTo>
                            <a:pt x="0" y="5"/>
                          </a:lnTo>
                          <a:lnTo>
                            <a:pt x="0" y="25"/>
                          </a:lnTo>
                          <a:lnTo>
                            <a:pt x="7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26" name="AutoShape 10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11" y="107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27" name="Rectangle 10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36" y="1096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28" name="Rectangle 10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3" y="1096"/>
                      <a:ext cx="6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29" name="Rectangle 10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13" y="1095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3496" name="Group 1026"/>
                  <p:cNvGrpSpPr>
                    <a:grpSpLocks/>
                  </p:cNvGrpSpPr>
                  <p:nvPr/>
                </p:nvGrpSpPr>
                <p:grpSpPr bwMode="auto">
                  <a:xfrm>
                    <a:off x="2649" y="1077"/>
                    <a:ext cx="161" cy="41"/>
                    <a:chOff x="2649" y="1077"/>
                    <a:chExt cx="161" cy="41"/>
                  </a:xfrm>
                </p:grpSpPr>
                <p:grpSp>
                  <p:nvGrpSpPr>
                    <p:cNvPr id="13497" name="Group 102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49" y="1077"/>
                      <a:ext cx="42" cy="41"/>
                      <a:chOff x="2649" y="1077"/>
                      <a:chExt cx="42" cy="41"/>
                    </a:xfrm>
                  </p:grpSpPr>
                  <p:sp>
                    <p:nvSpPr>
                      <p:cNvPr id="13511" name="AutoShape 10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9" y="1077"/>
                        <a:ext cx="42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12" name="Rectangle 10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1" y="1096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13" name="Rectangle 10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66" y="1096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14" name="Rectangle 10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3" y="1096"/>
                        <a:ext cx="7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15" name="Freeform 103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73" y="1092"/>
                        <a:ext cx="7" cy="26"/>
                      </a:xfrm>
                      <a:custGeom>
                        <a:avLst/>
                        <a:gdLst>
                          <a:gd name="T0" fmla="*/ 6 w 7"/>
                          <a:gd name="T1" fmla="*/ 20 h 26"/>
                          <a:gd name="T2" fmla="*/ 6 w 7"/>
                          <a:gd name="T3" fmla="*/ 0 h 26"/>
                          <a:gd name="T4" fmla="*/ 0 w 7"/>
                          <a:gd name="T5" fmla="*/ 5 h 26"/>
                          <a:gd name="T6" fmla="*/ 0 w 7"/>
                          <a:gd name="T7" fmla="*/ 25 h 26"/>
                          <a:gd name="T8" fmla="*/ 6 w 7"/>
                          <a:gd name="T9" fmla="*/ 20 h 2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"/>
                          <a:gd name="T16" fmla="*/ 0 h 26"/>
                          <a:gd name="T17" fmla="*/ 7 w 7"/>
                          <a:gd name="T18" fmla="*/ 26 h 2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" h="26">
                            <a:moveTo>
                              <a:pt x="6" y="20"/>
                            </a:moveTo>
                            <a:lnTo>
                              <a:pt x="6" y="0"/>
                            </a:lnTo>
                            <a:lnTo>
                              <a:pt x="0" y="5"/>
                            </a:lnTo>
                            <a:lnTo>
                              <a:pt x="0" y="25"/>
                            </a:lnTo>
                            <a:lnTo>
                              <a:pt x="6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3498" name="AutoShape 10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6" y="107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99" name="Rectangle 10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2" y="1096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00" name="Rectangle 10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4" y="1096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01" name="Rectangle 10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1" y="1096"/>
                      <a:ext cx="7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02" name="AutoShape 10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7" y="107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03" name="Rectangle 10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9" y="1096"/>
                      <a:ext cx="6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04" name="Rectangle 10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0" y="1096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05" name="Rectangle 10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4" y="1096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06" name="Freeform 1041"/>
                    <p:cNvSpPr>
                      <a:spLocks/>
                    </p:cNvSpPr>
                    <p:nvPr/>
                  </p:nvSpPr>
                  <p:spPr bwMode="auto">
                    <a:xfrm>
                      <a:off x="2751" y="1092"/>
                      <a:ext cx="8" cy="26"/>
                    </a:xfrm>
                    <a:custGeom>
                      <a:avLst/>
                      <a:gdLst>
                        <a:gd name="T0" fmla="*/ 7 w 8"/>
                        <a:gd name="T1" fmla="*/ 20 h 26"/>
                        <a:gd name="T2" fmla="*/ 7 w 8"/>
                        <a:gd name="T3" fmla="*/ 0 h 26"/>
                        <a:gd name="T4" fmla="*/ 0 w 8"/>
                        <a:gd name="T5" fmla="*/ 5 h 26"/>
                        <a:gd name="T6" fmla="*/ 0 w 8"/>
                        <a:gd name="T7" fmla="*/ 25 h 26"/>
                        <a:gd name="T8" fmla="*/ 7 w 8"/>
                        <a:gd name="T9" fmla="*/ 20 h 2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"/>
                        <a:gd name="T16" fmla="*/ 0 h 26"/>
                        <a:gd name="T17" fmla="*/ 8 w 8"/>
                        <a:gd name="T18" fmla="*/ 26 h 2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" h="26">
                          <a:moveTo>
                            <a:pt x="7" y="20"/>
                          </a:moveTo>
                          <a:lnTo>
                            <a:pt x="7" y="0"/>
                          </a:lnTo>
                          <a:lnTo>
                            <a:pt x="0" y="5"/>
                          </a:lnTo>
                          <a:lnTo>
                            <a:pt x="0" y="25"/>
                          </a:lnTo>
                          <a:lnTo>
                            <a:pt x="7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07" name="AutoShape 10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8" y="107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08" name="Rectangle 10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95" y="1096"/>
                      <a:ext cx="6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09" name="Rectangle 10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81" y="1096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10" name="Rectangle 10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1" y="1095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3331" name="Group 1046"/>
                <p:cNvGrpSpPr>
                  <a:grpSpLocks/>
                </p:cNvGrpSpPr>
                <p:nvPr/>
              </p:nvGrpSpPr>
              <p:grpSpPr bwMode="auto">
                <a:xfrm>
                  <a:off x="2467" y="1117"/>
                  <a:ext cx="319" cy="42"/>
                  <a:chOff x="2467" y="1117"/>
                  <a:chExt cx="319" cy="42"/>
                </a:xfrm>
              </p:grpSpPr>
              <p:grpSp>
                <p:nvGrpSpPr>
                  <p:cNvPr id="13455" name="Group 1047"/>
                  <p:cNvGrpSpPr>
                    <a:grpSpLocks/>
                  </p:cNvGrpSpPr>
                  <p:nvPr/>
                </p:nvGrpSpPr>
                <p:grpSpPr bwMode="auto">
                  <a:xfrm>
                    <a:off x="2467" y="1117"/>
                    <a:ext cx="160" cy="42"/>
                    <a:chOff x="2467" y="1117"/>
                    <a:chExt cx="160" cy="42"/>
                  </a:xfrm>
                </p:grpSpPr>
                <p:grpSp>
                  <p:nvGrpSpPr>
                    <p:cNvPr id="13476" name="Group 104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67" y="1117"/>
                      <a:ext cx="41" cy="42"/>
                      <a:chOff x="2467" y="1117"/>
                      <a:chExt cx="41" cy="42"/>
                    </a:xfrm>
                  </p:grpSpPr>
                  <p:sp>
                    <p:nvSpPr>
                      <p:cNvPr id="13490" name="AutoShape 10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67" y="1117"/>
                        <a:ext cx="41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91" name="Rectangle 105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72" y="113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92" name="Rectangle 10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80" y="1137"/>
                        <a:ext cx="7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93" name="Rectangle 10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91" y="1137"/>
                        <a:ext cx="7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94" name="Freeform 105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92" y="1133"/>
                        <a:ext cx="7" cy="26"/>
                      </a:xfrm>
                      <a:custGeom>
                        <a:avLst/>
                        <a:gdLst>
                          <a:gd name="T0" fmla="*/ 6 w 7"/>
                          <a:gd name="T1" fmla="*/ 20 h 26"/>
                          <a:gd name="T2" fmla="*/ 6 w 7"/>
                          <a:gd name="T3" fmla="*/ 0 h 26"/>
                          <a:gd name="T4" fmla="*/ 0 w 7"/>
                          <a:gd name="T5" fmla="*/ 5 h 26"/>
                          <a:gd name="T6" fmla="*/ 0 w 7"/>
                          <a:gd name="T7" fmla="*/ 25 h 26"/>
                          <a:gd name="T8" fmla="*/ 6 w 7"/>
                          <a:gd name="T9" fmla="*/ 20 h 2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"/>
                          <a:gd name="T16" fmla="*/ 0 h 26"/>
                          <a:gd name="T17" fmla="*/ 7 w 7"/>
                          <a:gd name="T18" fmla="*/ 26 h 2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" h="26">
                            <a:moveTo>
                              <a:pt x="6" y="20"/>
                            </a:moveTo>
                            <a:lnTo>
                              <a:pt x="6" y="0"/>
                            </a:lnTo>
                            <a:lnTo>
                              <a:pt x="0" y="5"/>
                            </a:lnTo>
                            <a:lnTo>
                              <a:pt x="0" y="25"/>
                            </a:lnTo>
                            <a:lnTo>
                              <a:pt x="6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3477" name="AutoShape 10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5" y="1117"/>
                      <a:ext cx="41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78" name="Rectangle 10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7" y="1137"/>
                      <a:ext cx="6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79" name="Rectangle 10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1" y="1137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80" name="Rectangle 10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9" y="1137"/>
                      <a:ext cx="7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81" name="AutoShape 10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4" y="111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82" name="Rectangle 10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0" y="1137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83" name="Rectangle 10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8" y="1137"/>
                      <a:ext cx="6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84" name="Rectangle 10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2" y="1137"/>
                      <a:ext cx="1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85" name="Freeform 1062"/>
                    <p:cNvSpPr>
                      <a:spLocks/>
                    </p:cNvSpPr>
                    <p:nvPr/>
                  </p:nvSpPr>
                  <p:spPr bwMode="auto">
                    <a:xfrm>
                      <a:off x="2569" y="1133"/>
                      <a:ext cx="8" cy="26"/>
                    </a:xfrm>
                    <a:custGeom>
                      <a:avLst/>
                      <a:gdLst>
                        <a:gd name="T0" fmla="*/ 7 w 8"/>
                        <a:gd name="T1" fmla="*/ 20 h 26"/>
                        <a:gd name="T2" fmla="*/ 7 w 8"/>
                        <a:gd name="T3" fmla="*/ 0 h 26"/>
                        <a:gd name="T4" fmla="*/ 0 w 8"/>
                        <a:gd name="T5" fmla="*/ 5 h 26"/>
                        <a:gd name="T6" fmla="*/ 0 w 8"/>
                        <a:gd name="T7" fmla="*/ 25 h 26"/>
                        <a:gd name="T8" fmla="*/ 7 w 8"/>
                        <a:gd name="T9" fmla="*/ 20 h 2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"/>
                        <a:gd name="T16" fmla="*/ 0 h 26"/>
                        <a:gd name="T17" fmla="*/ 8 w 8"/>
                        <a:gd name="T18" fmla="*/ 26 h 2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" h="26">
                          <a:moveTo>
                            <a:pt x="7" y="20"/>
                          </a:moveTo>
                          <a:lnTo>
                            <a:pt x="7" y="0"/>
                          </a:lnTo>
                          <a:lnTo>
                            <a:pt x="0" y="5"/>
                          </a:lnTo>
                          <a:lnTo>
                            <a:pt x="0" y="25"/>
                          </a:lnTo>
                          <a:lnTo>
                            <a:pt x="7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86" name="AutoShape 10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5" y="111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87" name="Rectangle 10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13" y="1137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88" name="Rectangle 10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9" y="1137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89" name="Rectangle 10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8" y="1135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3456" name="Group 1067"/>
                  <p:cNvGrpSpPr>
                    <a:grpSpLocks/>
                  </p:cNvGrpSpPr>
                  <p:nvPr/>
                </p:nvGrpSpPr>
                <p:grpSpPr bwMode="auto">
                  <a:xfrm>
                    <a:off x="2625" y="1117"/>
                    <a:ext cx="161" cy="42"/>
                    <a:chOff x="2625" y="1117"/>
                    <a:chExt cx="161" cy="42"/>
                  </a:xfrm>
                </p:grpSpPr>
                <p:grpSp>
                  <p:nvGrpSpPr>
                    <p:cNvPr id="13457" name="Group 106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25" y="1117"/>
                      <a:ext cx="42" cy="42"/>
                      <a:chOff x="2625" y="1117"/>
                      <a:chExt cx="42" cy="42"/>
                    </a:xfrm>
                  </p:grpSpPr>
                  <p:sp>
                    <p:nvSpPr>
                      <p:cNvPr id="13471" name="AutoShape 10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5" y="1117"/>
                        <a:ext cx="42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72" name="Rectangle 107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6" y="1137"/>
                        <a:ext cx="7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73" name="Rectangle 107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0" y="113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74" name="Rectangle 107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1137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75" name="Freeform 107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49" y="1133"/>
                        <a:ext cx="9" cy="26"/>
                      </a:xfrm>
                      <a:custGeom>
                        <a:avLst/>
                        <a:gdLst>
                          <a:gd name="T0" fmla="*/ 8 w 9"/>
                          <a:gd name="T1" fmla="*/ 20 h 26"/>
                          <a:gd name="T2" fmla="*/ 8 w 9"/>
                          <a:gd name="T3" fmla="*/ 0 h 26"/>
                          <a:gd name="T4" fmla="*/ 0 w 9"/>
                          <a:gd name="T5" fmla="*/ 5 h 26"/>
                          <a:gd name="T6" fmla="*/ 0 w 9"/>
                          <a:gd name="T7" fmla="*/ 25 h 26"/>
                          <a:gd name="T8" fmla="*/ 8 w 9"/>
                          <a:gd name="T9" fmla="*/ 20 h 2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6"/>
                          <a:gd name="T17" fmla="*/ 9 w 9"/>
                          <a:gd name="T18" fmla="*/ 26 h 2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6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5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3458" name="AutoShape 10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3" y="111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59" name="Rectangle 10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5" y="1137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60" name="Rectangle 10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5" y="1137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61" name="Rectangle 10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0" y="1137"/>
                      <a:ext cx="1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62" name="AutoShape 10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4" y="1117"/>
                      <a:ext cx="41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63" name="Rectangle 10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9" y="1137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64" name="Rectangle 10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9" y="1137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65" name="Rectangle 10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0" y="1137"/>
                      <a:ext cx="1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66" name="Freeform 1082"/>
                    <p:cNvSpPr>
                      <a:spLocks/>
                    </p:cNvSpPr>
                    <p:nvPr/>
                  </p:nvSpPr>
                  <p:spPr bwMode="auto">
                    <a:xfrm>
                      <a:off x="2727" y="1133"/>
                      <a:ext cx="8" cy="26"/>
                    </a:xfrm>
                    <a:custGeom>
                      <a:avLst/>
                      <a:gdLst>
                        <a:gd name="T0" fmla="*/ 7 w 8"/>
                        <a:gd name="T1" fmla="*/ 20 h 26"/>
                        <a:gd name="T2" fmla="*/ 7 w 8"/>
                        <a:gd name="T3" fmla="*/ 0 h 26"/>
                        <a:gd name="T4" fmla="*/ 0 w 8"/>
                        <a:gd name="T5" fmla="*/ 5 h 26"/>
                        <a:gd name="T6" fmla="*/ 0 w 8"/>
                        <a:gd name="T7" fmla="*/ 25 h 26"/>
                        <a:gd name="T8" fmla="*/ 7 w 8"/>
                        <a:gd name="T9" fmla="*/ 20 h 2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"/>
                        <a:gd name="T16" fmla="*/ 0 h 26"/>
                        <a:gd name="T17" fmla="*/ 8 w 8"/>
                        <a:gd name="T18" fmla="*/ 26 h 2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" h="26">
                          <a:moveTo>
                            <a:pt x="7" y="20"/>
                          </a:moveTo>
                          <a:lnTo>
                            <a:pt x="7" y="0"/>
                          </a:lnTo>
                          <a:lnTo>
                            <a:pt x="0" y="5"/>
                          </a:lnTo>
                          <a:lnTo>
                            <a:pt x="0" y="25"/>
                          </a:lnTo>
                          <a:lnTo>
                            <a:pt x="7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67" name="AutoShape 10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4" y="111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68" name="Rectangle 10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4" y="1137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69" name="Rectangle 10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7" y="1137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70" name="Rectangle 10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6" y="1135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3332" name="Group 1087"/>
                <p:cNvGrpSpPr>
                  <a:grpSpLocks/>
                </p:cNvGrpSpPr>
                <p:nvPr/>
              </p:nvGrpSpPr>
              <p:grpSpPr bwMode="auto">
                <a:xfrm>
                  <a:off x="2456" y="1154"/>
                  <a:ext cx="319" cy="41"/>
                  <a:chOff x="2456" y="1154"/>
                  <a:chExt cx="319" cy="41"/>
                </a:xfrm>
              </p:grpSpPr>
              <p:grpSp>
                <p:nvGrpSpPr>
                  <p:cNvPr id="13415" name="Group 1088"/>
                  <p:cNvGrpSpPr>
                    <a:grpSpLocks/>
                  </p:cNvGrpSpPr>
                  <p:nvPr/>
                </p:nvGrpSpPr>
                <p:grpSpPr bwMode="auto">
                  <a:xfrm>
                    <a:off x="2456" y="1154"/>
                    <a:ext cx="161" cy="41"/>
                    <a:chOff x="2456" y="1154"/>
                    <a:chExt cx="161" cy="41"/>
                  </a:xfrm>
                </p:grpSpPr>
                <p:grpSp>
                  <p:nvGrpSpPr>
                    <p:cNvPr id="13436" name="Group 108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56" y="1154"/>
                      <a:ext cx="41" cy="41"/>
                      <a:chOff x="2456" y="1154"/>
                      <a:chExt cx="41" cy="41"/>
                    </a:xfrm>
                  </p:grpSpPr>
                  <p:sp>
                    <p:nvSpPr>
                      <p:cNvPr id="13450" name="AutoShape 10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56" y="1154"/>
                        <a:ext cx="41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51" name="Rectangle 10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57" y="1174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52" name="Rectangle 10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72" y="117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53" name="Rectangle 10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84" y="1174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54" name="Freeform 109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1" y="1170"/>
                        <a:ext cx="7" cy="25"/>
                      </a:xfrm>
                      <a:custGeom>
                        <a:avLst/>
                        <a:gdLst>
                          <a:gd name="T0" fmla="*/ 6 w 7"/>
                          <a:gd name="T1" fmla="*/ 20 h 25"/>
                          <a:gd name="T2" fmla="*/ 6 w 7"/>
                          <a:gd name="T3" fmla="*/ 0 h 25"/>
                          <a:gd name="T4" fmla="*/ 0 w 7"/>
                          <a:gd name="T5" fmla="*/ 5 h 25"/>
                          <a:gd name="T6" fmla="*/ 0 w 7"/>
                          <a:gd name="T7" fmla="*/ 24 h 25"/>
                          <a:gd name="T8" fmla="*/ 6 w 7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"/>
                          <a:gd name="T16" fmla="*/ 0 h 25"/>
                          <a:gd name="T17" fmla="*/ 7 w 7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" h="25">
                            <a:moveTo>
                              <a:pt x="6" y="20"/>
                            </a:moveTo>
                            <a:lnTo>
                              <a:pt x="6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6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3437" name="AutoShape 10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4" y="1154"/>
                      <a:ext cx="40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38" name="Rectangle 10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6" y="1174"/>
                      <a:ext cx="6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39" name="Rectangle 10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6" y="1174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40" name="Rectangle 10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0" y="1174"/>
                      <a:ext cx="1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41" name="AutoShape 10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3" y="115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42" name="Rectangle 1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6" y="1174"/>
                      <a:ext cx="6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43" name="Rectangle 1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0" y="1174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44" name="Rectangle 1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7" y="1174"/>
                      <a:ext cx="7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45" name="Freeform 1103"/>
                    <p:cNvSpPr>
                      <a:spLocks/>
                    </p:cNvSpPr>
                    <p:nvPr/>
                  </p:nvSpPr>
                  <p:spPr bwMode="auto">
                    <a:xfrm>
                      <a:off x="2559" y="1170"/>
                      <a:ext cx="6" cy="25"/>
                    </a:xfrm>
                    <a:custGeom>
                      <a:avLst/>
                      <a:gdLst>
                        <a:gd name="T0" fmla="*/ 5 w 6"/>
                        <a:gd name="T1" fmla="*/ 20 h 25"/>
                        <a:gd name="T2" fmla="*/ 5 w 6"/>
                        <a:gd name="T3" fmla="*/ 0 h 25"/>
                        <a:gd name="T4" fmla="*/ 0 w 6"/>
                        <a:gd name="T5" fmla="*/ 5 h 25"/>
                        <a:gd name="T6" fmla="*/ 0 w 6"/>
                        <a:gd name="T7" fmla="*/ 24 h 25"/>
                        <a:gd name="T8" fmla="*/ 5 w 6"/>
                        <a:gd name="T9" fmla="*/ 20 h 2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6"/>
                        <a:gd name="T16" fmla="*/ 0 h 25"/>
                        <a:gd name="T17" fmla="*/ 6 w 6"/>
                        <a:gd name="T18" fmla="*/ 25 h 2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6" h="25">
                          <a:moveTo>
                            <a:pt x="5" y="20"/>
                          </a:moveTo>
                          <a:lnTo>
                            <a:pt x="5" y="0"/>
                          </a:lnTo>
                          <a:lnTo>
                            <a:pt x="0" y="5"/>
                          </a:lnTo>
                          <a:lnTo>
                            <a:pt x="0" y="24"/>
                          </a:lnTo>
                          <a:lnTo>
                            <a:pt x="5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46" name="AutoShape 1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5" y="115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47" name="Rectangle 1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5" y="1174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48" name="Rectangle 1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7" y="1174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49" name="Rectangle 1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4" y="1172"/>
                      <a:ext cx="7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3416" name="Group 1108"/>
                  <p:cNvGrpSpPr>
                    <a:grpSpLocks/>
                  </p:cNvGrpSpPr>
                  <p:nvPr/>
                </p:nvGrpSpPr>
                <p:grpSpPr bwMode="auto">
                  <a:xfrm>
                    <a:off x="2614" y="1154"/>
                    <a:ext cx="161" cy="41"/>
                    <a:chOff x="2614" y="1154"/>
                    <a:chExt cx="161" cy="41"/>
                  </a:xfrm>
                </p:grpSpPr>
                <p:grpSp>
                  <p:nvGrpSpPr>
                    <p:cNvPr id="13417" name="Group 110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14" y="1154"/>
                      <a:ext cx="42" cy="41"/>
                      <a:chOff x="2614" y="1154"/>
                      <a:chExt cx="42" cy="41"/>
                    </a:xfrm>
                  </p:grpSpPr>
                  <p:sp>
                    <p:nvSpPr>
                      <p:cNvPr id="13431" name="AutoShape 11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14" y="1154"/>
                        <a:ext cx="42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32" name="Rectangle 11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16" y="1174"/>
                        <a:ext cx="6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33" name="Rectangle 11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9" y="117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34" name="Rectangle 11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0" y="1174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35" name="Freeform 111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37" y="1170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3418" name="AutoShape 11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1" y="115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19" name="Rectangle 1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1174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20" name="Rectangle 1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5" y="1174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21" name="Rectangle 1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5" y="1174"/>
                      <a:ext cx="7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22" name="AutoShape 11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2" y="1154"/>
                      <a:ext cx="41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23" name="Rectangle 11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7" y="1174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24" name="Rectangle 1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9" y="1174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25" name="Rectangle 11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9" y="1174"/>
                      <a:ext cx="1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26" name="Freeform 1123"/>
                    <p:cNvSpPr>
                      <a:spLocks/>
                    </p:cNvSpPr>
                    <p:nvPr/>
                  </p:nvSpPr>
                  <p:spPr bwMode="auto">
                    <a:xfrm>
                      <a:off x="2715" y="1170"/>
                      <a:ext cx="9" cy="25"/>
                    </a:xfrm>
                    <a:custGeom>
                      <a:avLst/>
                      <a:gdLst>
                        <a:gd name="T0" fmla="*/ 8 w 9"/>
                        <a:gd name="T1" fmla="*/ 20 h 25"/>
                        <a:gd name="T2" fmla="*/ 8 w 9"/>
                        <a:gd name="T3" fmla="*/ 0 h 25"/>
                        <a:gd name="T4" fmla="*/ 0 w 9"/>
                        <a:gd name="T5" fmla="*/ 5 h 25"/>
                        <a:gd name="T6" fmla="*/ 0 w 9"/>
                        <a:gd name="T7" fmla="*/ 24 h 25"/>
                        <a:gd name="T8" fmla="*/ 8 w 9"/>
                        <a:gd name="T9" fmla="*/ 20 h 2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9"/>
                        <a:gd name="T16" fmla="*/ 0 h 25"/>
                        <a:gd name="T17" fmla="*/ 9 w 9"/>
                        <a:gd name="T18" fmla="*/ 25 h 2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9" h="25">
                          <a:moveTo>
                            <a:pt x="8" y="20"/>
                          </a:moveTo>
                          <a:lnTo>
                            <a:pt x="8" y="0"/>
                          </a:lnTo>
                          <a:lnTo>
                            <a:pt x="0" y="5"/>
                          </a:lnTo>
                          <a:lnTo>
                            <a:pt x="0" y="24"/>
                          </a:lnTo>
                          <a:lnTo>
                            <a:pt x="8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27" name="AutoShape 1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3" y="115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28" name="Rectangle 1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0" y="1174"/>
                      <a:ext cx="6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29" name="Rectangle 11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9" y="1174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30" name="Rectangle 11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172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3333" name="Group 1128"/>
                <p:cNvGrpSpPr>
                  <a:grpSpLocks/>
                </p:cNvGrpSpPr>
                <p:nvPr/>
              </p:nvGrpSpPr>
              <p:grpSpPr bwMode="auto">
                <a:xfrm>
                  <a:off x="2456" y="1184"/>
                  <a:ext cx="321" cy="41"/>
                  <a:chOff x="2456" y="1184"/>
                  <a:chExt cx="321" cy="41"/>
                </a:xfrm>
              </p:grpSpPr>
              <p:grpSp>
                <p:nvGrpSpPr>
                  <p:cNvPr id="13375" name="Group 1129"/>
                  <p:cNvGrpSpPr>
                    <a:grpSpLocks/>
                  </p:cNvGrpSpPr>
                  <p:nvPr/>
                </p:nvGrpSpPr>
                <p:grpSpPr bwMode="auto">
                  <a:xfrm>
                    <a:off x="2456" y="1184"/>
                    <a:ext cx="162" cy="41"/>
                    <a:chOff x="2456" y="1184"/>
                    <a:chExt cx="162" cy="41"/>
                  </a:xfrm>
                </p:grpSpPr>
                <p:grpSp>
                  <p:nvGrpSpPr>
                    <p:cNvPr id="13396" name="Group 113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56" y="1184"/>
                      <a:ext cx="44" cy="41"/>
                      <a:chOff x="2456" y="1184"/>
                      <a:chExt cx="44" cy="41"/>
                    </a:xfrm>
                  </p:grpSpPr>
                  <p:sp>
                    <p:nvSpPr>
                      <p:cNvPr id="13410" name="AutoShape 11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56" y="1184"/>
                        <a:ext cx="4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11" name="Rectangle 11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59" y="1203"/>
                        <a:ext cx="6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12" name="Rectangle 11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70" y="1203"/>
                        <a:ext cx="7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13" name="Rectangle 11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85" y="1203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14" name="Freeform 113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2" y="1199"/>
                        <a:ext cx="8" cy="26"/>
                      </a:xfrm>
                      <a:custGeom>
                        <a:avLst/>
                        <a:gdLst>
                          <a:gd name="T0" fmla="*/ 7 w 8"/>
                          <a:gd name="T1" fmla="*/ 20 h 26"/>
                          <a:gd name="T2" fmla="*/ 7 w 8"/>
                          <a:gd name="T3" fmla="*/ 0 h 26"/>
                          <a:gd name="T4" fmla="*/ 0 w 8"/>
                          <a:gd name="T5" fmla="*/ 5 h 26"/>
                          <a:gd name="T6" fmla="*/ 0 w 8"/>
                          <a:gd name="T7" fmla="*/ 25 h 26"/>
                          <a:gd name="T8" fmla="*/ 7 w 8"/>
                          <a:gd name="T9" fmla="*/ 20 h 2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8"/>
                          <a:gd name="T16" fmla="*/ 0 h 26"/>
                          <a:gd name="T17" fmla="*/ 8 w 8"/>
                          <a:gd name="T18" fmla="*/ 26 h 2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8" h="26">
                            <a:moveTo>
                              <a:pt x="7" y="20"/>
                            </a:moveTo>
                            <a:lnTo>
                              <a:pt x="7" y="0"/>
                            </a:lnTo>
                            <a:lnTo>
                              <a:pt x="0" y="5"/>
                            </a:lnTo>
                            <a:lnTo>
                              <a:pt x="0" y="25"/>
                            </a:lnTo>
                            <a:lnTo>
                              <a:pt x="7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3397" name="AutoShape 11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6" y="1184"/>
                      <a:ext cx="40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98" name="Rectangle 11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7" y="1203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99" name="Rectangle 11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8" y="1203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00" name="Rectangle 11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2" y="1203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01" name="AutoShape 11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5" y="118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02" name="Rectangle 11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0" y="1203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03" name="Rectangle 11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8" y="1203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04" name="Rectangle 11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9" y="1203"/>
                      <a:ext cx="7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05" name="Freeform 1144"/>
                    <p:cNvSpPr>
                      <a:spLocks/>
                    </p:cNvSpPr>
                    <p:nvPr/>
                  </p:nvSpPr>
                  <p:spPr bwMode="auto">
                    <a:xfrm>
                      <a:off x="2560" y="1199"/>
                      <a:ext cx="7" cy="26"/>
                    </a:xfrm>
                    <a:custGeom>
                      <a:avLst/>
                      <a:gdLst>
                        <a:gd name="T0" fmla="*/ 6 w 7"/>
                        <a:gd name="T1" fmla="*/ 20 h 26"/>
                        <a:gd name="T2" fmla="*/ 6 w 7"/>
                        <a:gd name="T3" fmla="*/ 0 h 26"/>
                        <a:gd name="T4" fmla="*/ 0 w 7"/>
                        <a:gd name="T5" fmla="*/ 5 h 26"/>
                        <a:gd name="T6" fmla="*/ 0 w 7"/>
                        <a:gd name="T7" fmla="*/ 25 h 26"/>
                        <a:gd name="T8" fmla="*/ 6 w 7"/>
                        <a:gd name="T9" fmla="*/ 20 h 2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"/>
                        <a:gd name="T16" fmla="*/ 0 h 26"/>
                        <a:gd name="T17" fmla="*/ 7 w 7"/>
                        <a:gd name="T18" fmla="*/ 26 h 2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" h="26">
                          <a:moveTo>
                            <a:pt x="6" y="20"/>
                          </a:moveTo>
                          <a:lnTo>
                            <a:pt x="6" y="0"/>
                          </a:lnTo>
                          <a:lnTo>
                            <a:pt x="0" y="5"/>
                          </a:lnTo>
                          <a:lnTo>
                            <a:pt x="0" y="25"/>
                          </a:lnTo>
                          <a:lnTo>
                            <a:pt x="6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06" name="AutoShape 11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7" y="1184"/>
                      <a:ext cx="41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07" name="Rectangle 11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3" y="1203"/>
                      <a:ext cx="6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08" name="Rectangle 11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203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09" name="Rectangle 11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6" y="1202"/>
                      <a:ext cx="6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3376" name="Group 1149"/>
                  <p:cNvGrpSpPr>
                    <a:grpSpLocks/>
                  </p:cNvGrpSpPr>
                  <p:nvPr/>
                </p:nvGrpSpPr>
                <p:grpSpPr bwMode="auto">
                  <a:xfrm>
                    <a:off x="2616" y="1184"/>
                    <a:ext cx="161" cy="41"/>
                    <a:chOff x="2616" y="1184"/>
                    <a:chExt cx="161" cy="41"/>
                  </a:xfrm>
                </p:grpSpPr>
                <p:grpSp>
                  <p:nvGrpSpPr>
                    <p:cNvPr id="13377" name="Group 115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16" y="1184"/>
                      <a:ext cx="42" cy="41"/>
                      <a:chOff x="2616" y="1184"/>
                      <a:chExt cx="42" cy="41"/>
                    </a:xfrm>
                  </p:grpSpPr>
                  <p:sp>
                    <p:nvSpPr>
                      <p:cNvPr id="13391" name="AutoShape 11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16" y="1184"/>
                        <a:ext cx="42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92" name="Rectangle 11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1" y="12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93" name="Rectangle 11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31" y="12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94" name="Rectangle 11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3" y="1203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95" name="Freeform 115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39" y="1199"/>
                        <a:ext cx="9" cy="26"/>
                      </a:xfrm>
                      <a:custGeom>
                        <a:avLst/>
                        <a:gdLst>
                          <a:gd name="T0" fmla="*/ 8 w 9"/>
                          <a:gd name="T1" fmla="*/ 20 h 26"/>
                          <a:gd name="T2" fmla="*/ 8 w 9"/>
                          <a:gd name="T3" fmla="*/ 0 h 26"/>
                          <a:gd name="T4" fmla="*/ 0 w 9"/>
                          <a:gd name="T5" fmla="*/ 5 h 26"/>
                          <a:gd name="T6" fmla="*/ 0 w 9"/>
                          <a:gd name="T7" fmla="*/ 25 h 26"/>
                          <a:gd name="T8" fmla="*/ 8 w 9"/>
                          <a:gd name="T9" fmla="*/ 20 h 2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6"/>
                          <a:gd name="T17" fmla="*/ 9 w 9"/>
                          <a:gd name="T18" fmla="*/ 26 h 2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6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5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3378" name="AutoShape 11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3" y="118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79" name="Rectangle 1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5" y="1203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80" name="Rectangle 11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6" y="1203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81" name="Rectangle 11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0" y="1203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82" name="AutoShape 11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3" y="118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83" name="Rectangle 11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5" y="1203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84" name="Rectangle 11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6" y="1203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85" name="Rectangle 11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0" y="1203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86" name="Freeform 1164"/>
                    <p:cNvSpPr>
                      <a:spLocks/>
                    </p:cNvSpPr>
                    <p:nvPr/>
                  </p:nvSpPr>
                  <p:spPr bwMode="auto">
                    <a:xfrm>
                      <a:off x="2717" y="1199"/>
                      <a:ext cx="9" cy="26"/>
                    </a:xfrm>
                    <a:custGeom>
                      <a:avLst/>
                      <a:gdLst>
                        <a:gd name="T0" fmla="*/ 8 w 9"/>
                        <a:gd name="T1" fmla="*/ 20 h 26"/>
                        <a:gd name="T2" fmla="*/ 8 w 9"/>
                        <a:gd name="T3" fmla="*/ 0 h 26"/>
                        <a:gd name="T4" fmla="*/ 0 w 9"/>
                        <a:gd name="T5" fmla="*/ 5 h 26"/>
                        <a:gd name="T6" fmla="*/ 0 w 9"/>
                        <a:gd name="T7" fmla="*/ 25 h 26"/>
                        <a:gd name="T8" fmla="*/ 8 w 9"/>
                        <a:gd name="T9" fmla="*/ 20 h 2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9"/>
                        <a:gd name="T16" fmla="*/ 0 h 26"/>
                        <a:gd name="T17" fmla="*/ 9 w 9"/>
                        <a:gd name="T18" fmla="*/ 26 h 2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9" h="26">
                          <a:moveTo>
                            <a:pt x="8" y="20"/>
                          </a:moveTo>
                          <a:lnTo>
                            <a:pt x="8" y="0"/>
                          </a:lnTo>
                          <a:lnTo>
                            <a:pt x="0" y="5"/>
                          </a:lnTo>
                          <a:lnTo>
                            <a:pt x="0" y="25"/>
                          </a:lnTo>
                          <a:lnTo>
                            <a:pt x="8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87" name="AutoShape 11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5" y="118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88" name="Rectangle 11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4" y="1203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89" name="Rectangle 11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1" y="1203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90" name="Rectangle 1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202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3334" name="Group 1169"/>
                <p:cNvGrpSpPr>
                  <a:grpSpLocks/>
                </p:cNvGrpSpPr>
                <p:nvPr/>
              </p:nvGrpSpPr>
              <p:grpSpPr bwMode="auto">
                <a:xfrm>
                  <a:off x="2458" y="1200"/>
                  <a:ext cx="321" cy="40"/>
                  <a:chOff x="2458" y="1200"/>
                  <a:chExt cx="321" cy="40"/>
                </a:xfrm>
              </p:grpSpPr>
              <p:grpSp>
                <p:nvGrpSpPr>
                  <p:cNvPr id="13335" name="Group 1170"/>
                  <p:cNvGrpSpPr>
                    <a:grpSpLocks/>
                  </p:cNvGrpSpPr>
                  <p:nvPr/>
                </p:nvGrpSpPr>
                <p:grpSpPr bwMode="auto">
                  <a:xfrm>
                    <a:off x="2458" y="1200"/>
                    <a:ext cx="163" cy="40"/>
                    <a:chOff x="2458" y="1200"/>
                    <a:chExt cx="163" cy="40"/>
                  </a:xfrm>
                </p:grpSpPr>
                <p:grpSp>
                  <p:nvGrpSpPr>
                    <p:cNvPr id="13356" name="Group 117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58" y="1200"/>
                      <a:ext cx="43" cy="40"/>
                      <a:chOff x="2458" y="1200"/>
                      <a:chExt cx="43" cy="40"/>
                    </a:xfrm>
                  </p:grpSpPr>
                  <p:sp>
                    <p:nvSpPr>
                      <p:cNvPr id="13370" name="AutoShape 117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58" y="1200"/>
                        <a:ext cx="43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71" name="Rectangle 117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64" y="1219"/>
                        <a:ext cx="1" cy="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72" name="Rectangle 11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71" y="1219"/>
                        <a:ext cx="7" cy="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73" name="Rectangle 11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87" y="1219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74" name="Freeform 117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4" y="1215"/>
                        <a:ext cx="7" cy="25"/>
                      </a:xfrm>
                      <a:custGeom>
                        <a:avLst/>
                        <a:gdLst>
                          <a:gd name="T0" fmla="*/ 6 w 7"/>
                          <a:gd name="T1" fmla="*/ 20 h 25"/>
                          <a:gd name="T2" fmla="*/ 6 w 7"/>
                          <a:gd name="T3" fmla="*/ 0 h 25"/>
                          <a:gd name="T4" fmla="*/ 0 w 7"/>
                          <a:gd name="T5" fmla="*/ 5 h 25"/>
                          <a:gd name="T6" fmla="*/ 0 w 7"/>
                          <a:gd name="T7" fmla="*/ 24 h 25"/>
                          <a:gd name="T8" fmla="*/ 6 w 7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"/>
                          <a:gd name="T16" fmla="*/ 0 h 25"/>
                          <a:gd name="T17" fmla="*/ 7 w 7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" h="25">
                            <a:moveTo>
                              <a:pt x="6" y="20"/>
                            </a:moveTo>
                            <a:lnTo>
                              <a:pt x="6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6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3357" name="AutoShape 11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7" y="1200"/>
                      <a:ext cx="41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58" name="Rectangle 11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8" y="1219"/>
                      <a:ext cx="7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59" name="Rectangle 11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2" y="1219"/>
                      <a:ext cx="1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60" name="Rectangle 11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4" y="1219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61" name="AutoShape 11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7" y="1200"/>
                      <a:ext cx="40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62" name="Rectangle 11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2" y="1219"/>
                      <a:ext cx="1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63" name="Rectangle 11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3" y="1219"/>
                      <a:ext cx="1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64" name="Rectangle 11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1" y="1219"/>
                      <a:ext cx="7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65" name="Freeform 1185"/>
                    <p:cNvSpPr>
                      <a:spLocks/>
                    </p:cNvSpPr>
                    <p:nvPr/>
                  </p:nvSpPr>
                  <p:spPr bwMode="auto">
                    <a:xfrm>
                      <a:off x="2561" y="1215"/>
                      <a:ext cx="8" cy="25"/>
                    </a:xfrm>
                    <a:custGeom>
                      <a:avLst/>
                      <a:gdLst>
                        <a:gd name="T0" fmla="*/ 7 w 8"/>
                        <a:gd name="T1" fmla="*/ 20 h 25"/>
                        <a:gd name="T2" fmla="*/ 7 w 8"/>
                        <a:gd name="T3" fmla="*/ 0 h 25"/>
                        <a:gd name="T4" fmla="*/ 0 w 8"/>
                        <a:gd name="T5" fmla="*/ 5 h 25"/>
                        <a:gd name="T6" fmla="*/ 0 w 8"/>
                        <a:gd name="T7" fmla="*/ 24 h 25"/>
                        <a:gd name="T8" fmla="*/ 7 w 8"/>
                        <a:gd name="T9" fmla="*/ 20 h 2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"/>
                        <a:gd name="T16" fmla="*/ 0 h 25"/>
                        <a:gd name="T17" fmla="*/ 8 w 8"/>
                        <a:gd name="T18" fmla="*/ 25 h 2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" h="25">
                          <a:moveTo>
                            <a:pt x="7" y="20"/>
                          </a:moveTo>
                          <a:lnTo>
                            <a:pt x="7" y="0"/>
                          </a:lnTo>
                          <a:lnTo>
                            <a:pt x="0" y="5"/>
                          </a:lnTo>
                          <a:lnTo>
                            <a:pt x="0" y="24"/>
                          </a:lnTo>
                          <a:lnTo>
                            <a:pt x="7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66" name="AutoShape 11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8" y="1200"/>
                      <a:ext cx="43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67" name="Rectangle 11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5" y="1219"/>
                      <a:ext cx="7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68" name="Rectangle 1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1" y="1219"/>
                      <a:ext cx="6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69" name="Rectangle 1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7" y="1218"/>
                      <a:ext cx="7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3336" name="Group 1190"/>
                  <p:cNvGrpSpPr>
                    <a:grpSpLocks/>
                  </p:cNvGrpSpPr>
                  <p:nvPr/>
                </p:nvGrpSpPr>
                <p:grpSpPr bwMode="auto">
                  <a:xfrm>
                    <a:off x="2618" y="1200"/>
                    <a:ext cx="161" cy="40"/>
                    <a:chOff x="2618" y="1200"/>
                    <a:chExt cx="161" cy="40"/>
                  </a:xfrm>
                </p:grpSpPr>
                <p:grpSp>
                  <p:nvGrpSpPr>
                    <p:cNvPr id="13337" name="Group 119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18" y="1200"/>
                      <a:ext cx="42" cy="40"/>
                      <a:chOff x="2618" y="1200"/>
                      <a:chExt cx="42" cy="40"/>
                    </a:xfrm>
                  </p:grpSpPr>
                  <p:sp>
                    <p:nvSpPr>
                      <p:cNvPr id="13351" name="AutoShape 11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18" y="1200"/>
                        <a:ext cx="42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52" name="Rectangle 11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0" y="1219"/>
                        <a:ext cx="5" cy="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53" name="Rectangle 11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32" y="1219"/>
                        <a:ext cx="1" cy="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54" name="Rectangle 119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4" y="1219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55" name="Freeform 119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41" y="1215"/>
                        <a:ext cx="8" cy="25"/>
                      </a:xfrm>
                      <a:custGeom>
                        <a:avLst/>
                        <a:gdLst>
                          <a:gd name="T0" fmla="*/ 7 w 8"/>
                          <a:gd name="T1" fmla="*/ 20 h 25"/>
                          <a:gd name="T2" fmla="*/ 7 w 8"/>
                          <a:gd name="T3" fmla="*/ 0 h 25"/>
                          <a:gd name="T4" fmla="*/ 0 w 8"/>
                          <a:gd name="T5" fmla="*/ 5 h 25"/>
                          <a:gd name="T6" fmla="*/ 0 w 8"/>
                          <a:gd name="T7" fmla="*/ 24 h 25"/>
                          <a:gd name="T8" fmla="*/ 7 w 8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8"/>
                          <a:gd name="T16" fmla="*/ 0 h 25"/>
                          <a:gd name="T17" fmla="*/ 8 w 8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8" h="25">
                            <a:moveTo>
                              <a:pt x="7" y="20"/>
                            </a:moveTo>
                            <a:lnTo>
                              <a:pt x="7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7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3338" name="AutoShape 11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5" y="1200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39" name="Rectangle 11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1219"/>
                      <a:ext cx="7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40" name="Rectangle 11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8" y="1219"/>
                      <a:ext cx="7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41" name="Rectangle 12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8" y="1219"/>
                      <a:ext cx="7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42" name="AutoShape 12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5" y="1200"/>
                      <a:ext cx="41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43" name="Rectangle 12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7" y="1219"/>
                      <a:ext cx="7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44" name="Rectangle 12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8" y="1219"/>
                      <a:ext cx="7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45" name="Rectangle 12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2" y="1219"/>
                      <a:ext cx="2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46" name="Freeform 1205"/>
                    <p:cNvSpPr>
                      <a:spLocks/>
                    </p:cNvSpPr>
                    <p:nvPr/>
                  </p:nvSpPr>
                  <p:spPr bwMode="auto">
                    <a:xfrm>
                      <a:off x="2719" y="1215"/>
                      <a:ext cx="8" cy="25"/>
                    </a:xfrm>
                    <a:custGeom>
                      <a:avLst/>
                      <a:gdLst>
                        <a:gd name="T0" fmla="*/ 7 w 8"/>
                        <a:gd name="T1" fmla="*/ 20 h 25"/>
                        <a:gd name="T2" fmla="*/ 7 w 8"/>
                        <a:gd name="T3" fmla="*/ 0 h 25"/>
                        <a:gd name="T4" fmla="*/ 0 w 8"/>
                        <a:gd name="T5" fmla="*/ 5 h 25"/>
                        <a:gd name="T6" fmla="*/ 0 w 8"/>
                        <a:gd name="T7" fmla="*/ 24 h 25"/>
                        <a:gd name="T8" fmla="*/ 7 w 8"/>
                        <a:gd name="T9" fmla="*/ 20 h 2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"/>
                        <a:gd name="T16" fmla="*/ 0 h 25"/>
                        <a:gd name="T17" fmla="*/ 8 w 8"/>
                        <a:gd name="T18" fmla="*/ 25 h 2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" h="25">
                          <a:moveTo>
                            <a:pt x="7" y="20"/>
                          </a:moveTo>
                          <a:lnTo>
                            <a:pt x="7" y="0"/>
                          </a:lnTo>
                          <a:lnTo>
                            <a:pt x="0" y="5"/>
                          </a:lnTo>
                          <a:lnTo>
                            <a:pt x="0" y="24"/>
                          </a:lnTo>
                          <a:lnTo>
                            <a:pt x="7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47" name="AutoShape 12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200"/>
                      <a:ext cx="43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48" name="Rectangle 12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2" y="1219"/>
                      <a:ext cx="7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49" name="Rectangle 12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3" y="1219"/>
                      <a:ext cx="1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50" name="Rectangle 12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5" y="1218"/>
                      <a:ext cx="7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</p:grpSp>
          <p:sp>
            <p:nvSpPr>
              <p:cNvPr id="13324" name="Oval 1210"/>
              <p:cNvSpPr>
                <a:spLocks noChangeArrowheads="1"/>
              </p:cNvSpPr>
              <p:nvPr/>
            </p:nvSpPr>
            <p:spPr bwMode="auto">
              <a:xfrm>
                <a:off x="1935" y="1421"/>
                <a:ext cx="2122" cy="204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sp>
            <p:nvSpPr>
              <p:cNvPr id="13325" name="Oval 1211"/>
              <p:cNvSpPr>
                <a:spLocks noChangeArrowheads="1"/>
              </p:cNvSpPr>
              <p:nvPr/>
            </p:nvSpPr>
            <p:spPr bwMode="auto">
              <a:xfrm rot="6431182">
                <a:off x="1940" y="2918"/>
                <a:ext cx="72" cy="9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sp>
            <p:nvSpPr>
              <p:cNvPr id="13326" name="Oval 1212"/>
              <p:cNvSpPr>
                <a:spLocks noChangeArrowheads="1"/>
              </p:cNvSpPr>
              <p:nvPr/>
            </p:nvSpPr>
            <p:spPr bwMode="auto">
              <a:xfrm rot="6431182">
                <a:off x="2404" y="2496"/>
                <a:ext cx="72" cy="9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sp useBgFill="1">
            <p:nvSpPr>
              <p:cNvPr id="13327" name="Oval 1213"/>
              <p:cNvSpPr>
                <a:spLocks noChangeArrowheads="1"/>
              </p:cNvSpPr>
              <p:nvPr/>
            </p:nvSpPr>
            <p:spPr bwMode="auto">
              <a:xfrm rot="6431182">
                <a:off x="2382" y="2522"/>
                <a:ext cx="93" cy="81"/>
              </a:xfrm>
              <a:prstGeom prst="ellipse">
                <a:avLst/>
              </a:prstGeom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sp>
            <p:nvSpPr>
              <p:cNvPr id="13328" name="Line 1214"/>
              <p:cNvSpPr>
                <a:spLocks noChangeShapeType="1"/>
              </p:cNvSpPr>
              <p:nvPr/>
            </p:nvSpPr>
            <p:spPr bwMode="auto">
              <a:xfrm rot="5651182">
                <a:off x="1943" y="2517"/>
                <a:ext cx="451" cy="4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sp>
            <p:nvSpPr>
              <p:cNvPr id="13329" name="Line 1215"/>
              <p:cNvSpPr>
                <a:spLocks noChangeShapeType="1"/>
              </p:cNvSpPr>
              <p:nvPr/>
            </p:nvSpPr>
            <p:spPr bwMode="auto">
              <a:xfrm rot="5651182">
                <a:off x="2030" y="2570"/>
                <a:ext cx="434" cy="41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65BC54-DFBF-47E2-8D3E-828591E28CE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</TotalTime>
  <Words>1072</Words>
  <Application>Microsoft Office PowerPoint</Application>
  <PresentationFormat>On-screen Show (4:3)</PresentationFormat>
  <Paragraphs>295</Paragraphs>
  <Slides>38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Office Theme</vt:lpstr>
      <vt:lpstr>Chart</vt:lpstr>
      <vt:lpstr>ENVIRONMENTAL SANITATION</vt:lpstr>
      <vt:lpstr>Sanitation</vt:lpstr>
      <vt:lpstr>Some water, sanitation and health –WSH- numbers</vt:lpstr>
      <vt:lpstr>Classifications of disease </vt:lpstr>
      <vt:lpstr>PowerPoint Presentation</vt:lpstr>
      <vt:lpstr>The F-Diagramme</vt:lpstr>
      <vt:lpstr> </vt:lpstr>
      <vt:lpstr>How people see their city</vt:lpstr>
      <vt:lpstr>An environmental view</vt:lpstr>
      <vt:lpstr>COMPONENTS OF ENVIRNOMENTAL SANITATION</vt:lpstr>
      <vt:lpstr>WATER SANITATION</vt:lpstr>
      <vt:lpstr>WATER SANITATION</vt:lpstr>
      <vt:lpstr>WATER SANITATION</vt:lpstr>
      <vt:lpstr>Natural chemical hazards</vt:lpstr>
      <vt:lpstr>WATER SANITATION CHEMICAL QUALITY</vt:lpstr>
      <vt:lpstr> FOOD AND MILK SANITATION  The GOLDEN RULE of food sanitation is:          “Keep it cold or hot, and keep it covered” </vt:lpstr>
      <vt:lpstr>FOOD SANITATION: FOOD BORNE DISEASES</vt:lpstr>
      <vt:lpstr>FOOD SANITATION: FOOD BORNE DISASE</vt:lpstr>
      <vt:lpstr>MILK SANITATION</vt:lpstr>
      <vt:lpstr>EXCRETA DISPOSAL</vt:lpstr>
      <vt:lpstr>EXCRETA DISPOSAL</vt:lpstr>
      <vt:lpstr>PowerPoint Presentation</vt:lpstr>
      <vt:lpstr>EXCRETA DISPOSAL </vt:lpstr>
      <vt:lpstr>PowerPoint Presentation</vt:lpstr>
      <vt:lpstr>REFUSE/WASTE DISPOSAL</vt:lpstr>
      <vt:lpstr>REFUSE DISPOSAL</vt:lpstr>
      <vt:lpstr>REFUSE DISPOSAL</vt:lpstr>
      <vt:lpstr>REFUSE DISPOSAL</vt:lpstr>
      <vt:lpstr>REFUSE DISPOSAL</vt:lpstr>
      <vt:lpstr>REFUSE DISPOSAL</vt:lpstr>
      <vt:lpstr>REFUSE DISPOSAL</vt:lpstr>
      <vt:lpstr>VERMIN CONTROL [RODENT AND INSECTS]</vt:lpstr>
      <vt:lpstr>HOUSING SANITATION</vt:lpstr>
      <vt:lpstr>PowerPoint Presentation</vt:lpstr>
      <vt:lpstr>PowerPoint Presentation</vt:lpstr>
      <vt:lpstr>PowerPoint Presentation</vt:lpstr>
      <vt:lpstr>Air Pollution</vt:lpstr>
      <vt:lpstr>PowerPoint Presentation</vt:lpstr>
    </vt:vector>
  </TitlesOfParts>
  <Company>none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SANITATION</dc:title>
  <dc:creator>Theresita</dc:creator>
  <cp:lastModifiedBy>MCC</cp:lastModifiedBy>
  <cp:revision>36</cp:revision>
  <dcterms:created xsi:type="dcterms:W3CDTF">2007-03-28T01:16:50Z</dcterms:created>
  <dcterms:modified xsi:type="dcterms:W3CDTF">2019-12-09T20:28:56Z</dcterms:modified>
</cp:coreProperties>
</file>