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811" r:id="rId4"/>
    <p:sldMasterId id="2147483867" r:id="rId5"/>
    <p:sldMasterId id="2147483879" r:id="rId6"/>
  </p:sldMasterIdLst>
  <p:notesMasterIdLst>
    <p:notesMasterId r:id="rId28"/>
  </p:notesMasterIdLst>
  <p:sldIdLst>
    <p:sldId id="939" r:id="rId7"/>
    <p:sldId id="621" r:id="rId8"/>
    <p:sldId id="350" r:id="rId9"/>
    <p:sldId id="579" r:id="rId10"/>
    <p:sldId id="352" r:id="rId11"/>
    <p:sldId id="623" r:id="rId12"/>
    <p:sldId id="467" r:id="rId13"/>
    <p:sldId id="468" r:id="rId14"/>
    <p:sldId id="639" r:id="rId15"/>
    <p:sldId id="437" r:id="rId16"/>
    <p:sldId id="363" r:id="rId17"/>
    <p:sldId id="624" r:id="rId18"/>
    <p:sldId id="457" r:id="rId19"/>
    <p:sldId id="628" r:id="rId20"/>
    <p:sldId id="357" r:id="rId21"/>
    <p:sldId id="356" r:id="rId22"/>
    <p:sldId id="625" r:id="rId23"/>
    <p:sldId id="355" r:id="rId24"/>
    <p:sldId id="641" r:id="rId25"/>
    <p:sldId id="640" r:id="rId26"/>
    <p:sldId id="9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A302-C4C0-4E73-94F4-010FCF2AE5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90B9-4937-45C1-85DB-FCD8260F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3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>
            <a:extLst>
              <a:ext uri="{FF2B5EF4-FFF2-40B4-BE49-F238E27FC236}">
                <a16:creationId xmlns:a16="http://schemas.microsoft.com/office/drawing/2014/main" id="{EB95D3FD-B783-4FA0-9ECA-A7C68F96C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>
            <a:extLst>
              <a:ext uri="{FF2B5EF4-FFF2-40B4-BE49-F238E27FC236}">
                <a16:creationId xmlns:a16="http://schemas.microsoft.com/office/drawing/2014/main" id="{82BA8ABB-CEA5-42BE-BEEB-E89A304B41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304132" name="Slide Number Placeholder 3">
            <a:extLst>
              <a:ext uri="{FF2B5EF4-FFF2-40B4-BE49-F238E27FC236}">
                <a16:creationId xmlns:a16="http://schemas.microsoft.com/office/drawing/2014/main" id="{1EEF8E0B-FCC3-4853-831D-D95B39EDE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53E11-F127-4E8A-A44A-527342B9ED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4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>
            <a:extLst>
              <a:ext uri="{FF2B5EF4-FFF2-40B4-BE49-F238E27FC236}">
                <a16:creationId xmlns:a16="http://schemas.microsoft.com/office/drawing/2014/main" id="{C6C460A7-AF20-48B0-AA82-5A37B7282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Notes Placeholder 2">
            <a:extLst>
              <a:ext uri="{FF2B5EF4-FFF2-40B4-BE49-F238E27FC236}">
                <a16:creationId xmlns:a16="http://schemas.microsoft.com/office/drawing/2014/main" id="{2C982824-46B6-43BB-AE9A-A43211F36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305156" name="Slide Number Placeholder 3">
            <a:extLst>
              <a:ext uri="{FF2B5EF4-FFF2-40B4-BE49-F238E27FC236}">
                <a16:creationId xmlns:a16="http://schemas.microsoft.com/office/drawing/2014/main" id="{BA92A195-A4EF-4A77-8FE9-3BD10E79D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40274-E8D6-496B-AF32-C15BAA8E7C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BF292-FD31-43D9-962A-2610BBBE02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FC49FB-4959-415B-AC81-6D0AE72657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>
            <a:extLst>
              <a:ext uri="{FF2B5EF4-FFF2-40B4-BE49-F238E27FC236}">
                <a16:creationId xmlns:a16="http://schemas.microsoft.com/office/drawing/2014/main" id="{2EB371C5-6A12-40AB-952F-81B4BAB47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>
            <a:extLst>
              <a:ext uri="{FF2B5EF4-FFF2-40B4-BE49-F238E27FC236}">
                <a16:creationId xmlns:a16="http://schemas.microsoft.com/office/drawing/2014/main" id="{A14F7E77-BA29-4E1B-9F40-081E5B93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Palate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Forms the roof of the mouth and the floor of the nasal cavity.</a:t>
            </a:r>
          </a:p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A. Hard palate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the anterior 2/3 of the palate and forms a bony framework covered with a mucous membrane between the nasal and oral cavities.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Consists of the palatine processes of the maxillae and horizontal plates of the palatine bones.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Contains the incisive foramen in its median plane anteriorly and the greater and lesser palatine foramina posteriorly.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Receives sensory innervation through the greater palatine and nasopalatine nerves and blood from the greater palatine artery.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id="{ED13B796-BFE5-44AD-85FF-4DF286945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A8B29-3B79-4433-9869-2AC2A2976C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5D1E2E-B631-494F-9140-A37B331640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5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69162-537E-4313-9DB5-BE2A24BA15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7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ADF9-00B1-4680-8DE3-9FEF60D7E6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F785-7CC8-457F-B2E8-0428EF3DA1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69162-537E-4313-9DB5-BE2A24BA15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2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>
            <a:extLst>
              <a:ext uri="{FF2B5EF4-FFF2-40B4-BE49-F238E27FC236}">
                <a16:creationId xmlns:a16="http://schemas.microsoft.com/office/drawing/2014/main" id="{5B9354B0-11BC-4D66-A470-19C523A036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>
            <a:extLst>
              <a:ext uri="{FF2B5EF4-FFF2-40B4-BE49-F238E27FC236}">
                <a16:creationId xmlns:a16="http://schemas.microsoft.com/office/drawing/2014/main" id="{A311C282-C895-4341-B7A2-88EA630B2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10276" name="Slide Number Placeholder 3">
            <a:extLst>
              <a:ext uri="{FF2B5EF4-FFF2-40B4-BE49-F238E27FC236}">
                <a16:creationId xmlns:a16="http://schemas.microsoft.com/office/drawing/2014/main" id="{C14D2B53-5658-4C08-8CEC-3622CF656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D65FA-5E45-48AA-834A-5BC56DE3A0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8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>
            <a:extLst>
              <a:ext uri="{FF2B5EF4-FFF2-40B4-BE49-F238E27FC236}">
                <a16:creationId xmlns:a16="http://schemas.microsoft.com/office/drawing/2014/main" id="{E410795C-959C-45EC-8494-6CD48BF08C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>
            <a:extLst>
              <a:ext uri="{FF2B5EF4-FFF2-40B4-BE49-F238E27FC236}">
                <a16:creationId xmlns:a16="http://schemas.microsoft.com/office/drawing/2014/main" id="{FF8BFC58-A411-4B0D-A6BC-4F3AA0467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11300" name="Slide Number Placeholder 3">
            <a:extLst>
              <a:ext uri="{FF2B5EF4-FFF2-40B4-BE49-F238E27FC236}">
                <a16:creationId xmlns:a16="http://schemas.microsoft.com/office/drawing/2014/main" id="{74256C76-26F5-4688-913E-0A5EC07A6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2AED1-B7DE-464B-88E9-8C93BD0EFD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08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D05DC-64EF-49E1-8FBF-8E845345C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4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It is the most cause of epidural or extradural hematoma</a:t>
            </a:r>
            <a:endParaRPr lang="ar-SA" dirty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C13A0-97EA-4D33-8C3A-3CB83F24E8C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4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64906-EEBE-4984-BAA0-744BC131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6532-093F-4A53-8913-802C4066DC8D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2186E-6C2B-4E9D-8B36-0C212EB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F41A-8C86-4519-B9CF-F3BE2719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FB67-1EB4-480B-80F2-6B2A062AD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E5487-06F1-4A28-A74F-282AE5A3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1814-81DB-475E-ADB9-8DB56E68B84F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95E7-D1A9-4026-89BD-36E98F83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F423-00EF-4C55-B9E8-1978D50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35A4-980B-47C4-8CA8-A20CFB887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E0735-65CE-4AE2-9CA8-EA745301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E9A0-D4E1-4089-B523-CD9C0282472C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29B50-DAE0-49C4-81FC-45A53533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BF50-811C-4857-9FB0-EE03BC40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DA25-2429-43E3-B894-812E77B1B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5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6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5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9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9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2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2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E0F9D-C37B-436A-80F9-D42E3026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026C-3CF8-4B91-9CDB-B49E1CD5B8AE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8B92-95BD-4FB3-B1F0-3F26DAB6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1BCA-9396-4248-A0D6-150E520C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390E-9B38-4BDA-B12C-A56AD5694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1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2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6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7439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120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119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197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91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301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7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9AAB-2D32-4901-9B62-98E68620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981B-F259-4FF2-9AB4-0288B577A98F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76C4A-B630-46B6-B2FD-1724730B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DED8-1BA2-485B-9914-CEC30607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676D-EC3A-425E-AE3D-49244ABD3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369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370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922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8508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9511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B9933-D22D-4F37-B105-5DEB6D8C37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75D62-56F3-43D3-9B1A-9BDD43EAC8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8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584013-9BEA-49A6-AFE2-D42926508B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08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E5CBFA-2F0B-4CED-A421-50132109D4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0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1C883-7254-4C98-B652-BB805D48F1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49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D8BAD-90AE-4503-AA89-AD543FD14A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3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121694-95BF-4317-AF39-D9E7CB00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8274-A78C-4B3B-8F35-41BA93917F3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DA5583-AB56-44E3-9310-51C156B4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F23B39-03D9-45A9-851E-0DCE9340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6AC6-9B6C-4FCF-A5BE-E38FEFC7A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48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AC264-2AAC-4E36-838C-FC21BFC31E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92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618D6B-3935-45CA-AB41-C30CD75D57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3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E0543-A2A0-4D0B-A582-B9753AFECF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32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396486-3E54-48C6-8AAF-055D119795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23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1E8B8-186A-44E5-86DF-7F0C1D3DDB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1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BB48A8-5F3E-449A-94AD-47921E6EC8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96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BCD3D-2952-46BB-AE1C-57F66B4FE4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2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A0B44-28A8-4850-8AD1-6D709F879E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73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884E1-42F6-48D0-B3EB-B2376393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80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FC1D28-403C-47CE-BB03-2238E51C9C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82D74C-0373-45A1-A7AD-93C84911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AE64-089E-4D42-B567-097886AD2771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7FB81-CE43-43DF-A8D1-A802C053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098BEA-66BD-4D77-B060-7E62CDF9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6BCE-C1A9-4218-AE29-6BC927191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215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50BA0F-CC4E-42D4-8862-66743215C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41D79-9804-429F-A6CE-398B2BAC0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8CFD5F-9201-49BC-A06E-751000D56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B8DA3-560C-4F8D-AFB5-610BCE20E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24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0D21C6-886A-48F4-B621-642D36FDF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DF986-E3CC-43F1-A067-8D066D1E9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DEAE6B-1409-4CEB-8AA3-CB6EACFC9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B4EC7-FB03-42F0-8211-858BD33D2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098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08B0B1-05A8-4841-A521-FD8512F1B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5962C-3345-4243-AFD2-6504EC78D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732BD-E3DB-4916-B53A-C28E940AB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12A3C-D9F8-425D-A32F-F51E7899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69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36CBB-975F-46FD-BAFE-855103D5B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F3523-4399-407B-A79A-1D1B23BB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7F2E3-CDF8-4020-8B9C-D4935D37A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698F-C252-4990-90D4-3148618A3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490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18018F-3B0A-4B05-9681-5625B573D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4B58B8-CC50-43A6-815F-FF54FDD62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183B1A-6283-4088-B11D-08F54A5B9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C8E0-219E-4ED0-91F0-34D214709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034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E58696-B1C5-4C69-BCDC-5D55D6E6A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0766AE-06AB-4ACA-B384-9E5F6DFB1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63E53-2942-49CA-8397-58ACD9F41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F8367-3253-42DE-BF4B-35BAF3023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80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2ECA36-4C9A-46C7-A5B1-0BF493278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878F7-6C41-4268-A2E3-F099DEDEB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3FD896-6A74-44B7-B3B9-017AB657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2C7DB-00BA-4D00-A552-50E6B770B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425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209E7-EB5B-4893-B2BF-37C597ADC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ECAE2-E9F7-48A4-8A30-8F2652FD5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ABA27-86C1-4262-9B88-411704472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B74AA-77D7-43D8-B096-784EA3832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25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D6C88-726E-4346-9D54-5DB517A5E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4D01B-FA03-44CB-9B01-2D12012C2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05752-D496-45A8-8A5A-5C0B37553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815E7-D8C0-4DD6-A677-CC0320E8F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926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85749-6F25-46D3-B173-A31C313C3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B14A9-B708-4E4F-91B2-DC53A163B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1F8A-99F4-4F16-B674-DD1023CE0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92BEA-4E22-42C4-9ABF-E8626C79F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B730A6-6F71-4A4B-AB64-51C4111B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54AE-0B75-4D11-8A52-5BACBB9365FE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BB4117-2CEC-433C-9C23-674E04EF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61E0D0-B602-45A4-AF12-EE910CEF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C6F3-8A6B-4855-8778-5EEC9EAF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7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06E78-A22E-4991-8899-E6F038205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E7508-1A3B-474F-A1BD-77AC68C48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913C9E-2A0F-40C1-88EA-B06700533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1D25F-4817-4024-B429-1B6D4CDA1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17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69D3F-D728-4623-A5BB-CF5179AB8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A47EA-F2AD-4C28-8770-9B93CA013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13318-2A42-4170-AD8B-58270C134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EE868-1A30-4AB3-B26B-DAE432E5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51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A7C03-C235-4FD0-815A-A72D7B0CA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E8C4F-E672-489E-A279-32597F3B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93912-207A-43BF-AA95-8BDAC3D3D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8D3EA-9389-438B-882C-9504B6BE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36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D179E-33AD-417E-AC29-911F905C8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302BA-CC4C-454C-9518-2B0290F4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59301-E0AE-4A9E-9BF8-04330F538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7B453-4DFF-4639-ADC9-ADA56DF03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21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4BD0D-6949-48EF-9B59-F787BD1E5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8D8EF-E944-4D94-AE2D-8CEA1494D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853A-D42E-4570-9FD1-58B2FCA6B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4DDD8-15EB-429A-BB0E-DEB08B22A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382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952972-B59A-4C2B-AC25-B675FAA9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5C3A1-D6A5-4440-91AD-EC50CF65A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F1D8C0-C9F9-46E8-A837-70FF4612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221-ADDD-45B7-B04D-C695A1CD0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56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5C8D34-10AE-4F7F-92E8-FC7B33AD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458207-2784-47AD-B554-C84E4524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F8BB54-7D97-4BBB-8730-838B06A1C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13DB7-5A44-4F00-ACF0-0BC805C0F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28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265FD4-CCBD-4C74-A7CB-99E4FA86B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14DB5-1B50-4959-848F-91F992A3C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ADAC0-D4C2-42C0-BC1C-02EDBBDD2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F72EF-04B2-497C-B46D-29F1A620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44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A36A0-5CF4-4268-AA6F-D3C7C61F4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4825C-05A7-417F-B905-6DDF62F7B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FAD0-E080-4255-BF51-242010261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5021-2F79-4BDE-B8FE-40FC9E35E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152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1AF67-FDC8-4B96-A910-3A6CA6F8F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2B826-E152-4D8E-A39A-B6BD274EE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5863D-075E-4E0C-97C5-D211C17F7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6E45-8AD4-49B0-9976-172C1976F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9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BA285B-D30B-4514-B14D-8FD06C4B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5B0D-4D89-448D-8ED2-7C540092968E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C5E8AF-688C-4278-850B-352BE642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1B229E-7D7A-418C-A07B-29B0FC19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6E88-EB86-4095-80DA-C61980238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864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4FFE91-0E48-41F7-9766-BE1B7864B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44472-F89B-4167-A1A9-380578369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84C6A-965E-4B79-84AB-7C18624B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50E3E-20EA-4077-A838-B5085F048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510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A7E2C-697A-41F7-A7FD-2A434DDA7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011C8-54BE-455C-B42B-7680A7AED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3B673-E77F-4679-9967-7A2601FD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1E4D-69D1-4EDD-8024-BD39EA0E5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000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FCA071-492E-4C41-9612-8BF7F65FF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33AA9-49D2-402E-8E14-B8310C062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4E6105-BA43-4B3F-80A8-2382A395B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8E738-91A7-4CC2-8EDF-782EBCCE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983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465-9A3E-4F83-8535-6673AD83D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502E8-E01C-459A-BB0C-15F0AF734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ABD15-1E8C-438C-B3A1-CB4B09EA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4F4EA-D74D-494D-BCAA-63AFA4F2B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138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1591-4B31-4FEF-8166-06A60C93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38681-AEB8-42C9-9875-3EB7FEA5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19147-3915-442D-AEB4-F3E670A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fld id="{C741198E-73E5-40EF-AAC9-72E2E1BE90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8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1CB51-BAF5-4630-841A-9CD13901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BE1A-AF7A-44A3-B5D2-2484F36F309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846E51-8782-4DB0-B239-4F810518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A4BB54-F32A-4BDE-9CF8-33B91002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D559-5D31-45F7-82C5-C17C98DDB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F227A9-2848-400E-AA92-1CCE28C3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9C6-8573-46FB-B992-94F27A18B3EC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9784A6-1D83-45D7-BB41-1B6D285C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28085F-9283-4CA1-A09F-398C2F4E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2099-E106-4F06-AC84-E2D051978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0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4FCDD824-333C-4FA0-97FF-DE2BE0132B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0E5FA0E-93A6-4CD2-8743-3F0674D03D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C79BA-F947-4A22-AC72-B9171AC95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27EC7-1773-44EF-BFD9-20D2F7346595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51AD4-2C4D-432F-BB5A-1267DD80D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03C69-ADB8-4613-B50E-E89752431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B5C756-6F04-439A-B1D5-7DBC4BF9E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defRPr/>
            </a:pPr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24/04/1443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defRPr/>
            </a:pPr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7099-9656-419B-8763-5A7D2F8A0091}" type="datetimeFigureOut">
              <a:rPr lang="ar-SA" smtClean="0"/>
              <a:pPr/>
              <a:t>24/04/1443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57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5F559-3C6E-4787-98D3-55F735CD709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9E47C3-A608-43B8-9512-F610913DD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F6F67B-4795-472A-A5B7-9D4269E96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9C29A3-2638-4DC0-AE3E-43A380767E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125C0D-AD96-44AE-82B6-5C21BB8D3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D40DF2-2883-4E20-AB3E-0EBDA8BE89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5EDF9-2441-43FB-97B0-CDFB9BBE2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98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412DE3-0DED-4E1F-9178-8D6217B3C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871ADB-801A-4F22-98C9-33DA5C76E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080D04-E040-445C-90CC-D1B52802A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E4A69E-22B9-4436-8D5A-F77530DA4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3F439-E6D9-4943-805A-5FE8D5D9D8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494F8AD8-352E-4E1C-9729-8432F0498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3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jpeg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421884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مساعد العميد لشؤون الطلاب والامتحانات - كلية الطب - جامعة مؤتة</a:t>
            </a:r>
            <a:r>
              <a:rPr lang="ar-JO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دكتوراة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8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8640"/>
            <a:ext cx="11929403" cy="594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 anatomy of middle meningeal artery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048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Main trunk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from a point above the middle of the zygomatic arch to the pterion.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746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048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Anterior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between 2 points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048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Pterion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is about point 3 cm behind the frontozygomatic suture and about 3 cm above the middle of the zygomatic arch.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048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point between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(root of the nose)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(tip of the external occipital protuberance).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1714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50925" algn="l"/>
                <a:tab pos="1790700" algn="l"/>
                <a:tab pos="19583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3) Posterior branch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line runs upwards and backwards from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pterion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lambda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E5B21-C843-4790-8367-0FD7FDBBF451}"/>
              </a:ext>
            </a:extLst>
          </p:cNvPr>
          <p:cNvSpPr/>
          <p:nvPr/>
        </p:nvSpPr>
        <p:spPr>
          <a:xfrm>
            <a:off x="5219114" y="5683349"/>
            <a:ext cx="4879673" cy="73397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8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rcRect l="7008" t="6516" r="12520" b="14735"/>
          <a:stretch>
            <a:fillRect/>
          </a:stretch>
        </p:blipFill>
        <p:spPr bwMode="auto">
          <a:xfrm>
            <a:off x="1488661" y="377776"/>
            <a:ext cx="78501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4009611" y="2682827"/>
            <a:ext cx="2490787" cy="1008063"/>
          </a:xfrm>
          <a:custGeom>
            <a:avLst/>
            <a:gdLst>
              <a:gd name="connsiteX0" fmla="*/ 2971800 w 2971800"/>
              <a:gd name="connsiteY0" fmla="*/ 1211580 h 1211580"/>
              <a:gd name="connsiteX1" fmla="*/ 2606040 w 2971800"/>
              <a:gd name="connsiteY1" fmla="*/ 845820 h 1211580"/>
              <a:gd name="connsiteX2" fmla="*/ 1600200 w 2971800"/>
              <a:gd name="connsiteY2" fmla="*/ 388620 h 1211580"/>
              <a:gd name="connsiteX3" fmla="*/ 891540 w 2971800"/>
              <a:gd name="connsiteY3" fmla="*/ 182880 h 1211580"/>
              <a:gd name="connsiteX4" fmla="*/ 320040 w 2971800"/>
              <a:gd name="connsiteY4" fmla="*/ 45720 h 1211580"/>
              <a:gd name="connsiteX5" fmla="*/ 0 w 2971800"/>
              <a:gd name="connsiteY5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1211580">
                <a:moveTo>
                  <a:pt x="2971800" y="1211580"/>
                </a:moveTo>
                <a:cubicBezTo>
                  <a:pt x="2903220" y="1097280"/>
                  <a:pt x="2834640" y="982980"/>
                  <a:pt x="2606040" y="845820"/>
                </a:cubicBezTo>
                <a:cubicBezTo>
                  <a:pt x="2377440" y="708660"/>
                  <a:pt x="1885950" y="499110"/>
                  <a:pt x="1600200" y="388620"/>
                </a:cubicBezTo>
                <a:cubicBezTo>
                  <a:pt x="1314450" y="278130"/>
                  <a:pt x="1104900" y="240030"/>
                  <a:pt x="891540" y="182880"/>
                </a:cubicBezTo>
                <a:cubicBezTo>
                  <a:pt x="678180" y="125730"/>
                  <a:pt x="468630" y="76200"/>
                  <a:pt x="320040" y="45720"/>
                </a:cubicBezTo>
                <a:cubicBezTo>
                  <a:pt x="171450" y="15240"/>
                  <a:pt x="85725" y="7620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306597" y="377777"/>
            <a:ext cx="1366838" cy="3313113"/>
          </a:xfrm>
          <a:custGeom>
            <a:avLst/>
            <a:gdLst>
              <a:gd name="connsiteX0" fmla="*/ 746760 w 868680"/>
              <a:gd name="connsiteY0" fmla="*/ 2693670 h 2693670"/>
              <a:gd name="connsiteX1" fmla="*/ 861060 w 868680"/>
              <a:gd name="connsiteY1" fmla="*/ 1870710 h 2693670"/>
              <a:gd name="connsiteX2" fmla="*/ 701040 w 868680"/>
              <a:gd name="connsiteY2" fmla="*/ 1116330 h 2693670"/>
              <a:gd name="connsiteX3" fmla="*/ 381000 w 868680"/>
              <a:gd name="connsiteY3" fmla="*/ 544830 h 2693670"/>
              <a:gd name="connsiteX4" fmla="*/ 60960 w 868680"/>
              <a:gd name="connsiteY4" fmla="*/ 87630 h 2693670"/>
              <a:gd name="connsiteX5" fmla="*/ 15240 w 868680"/>
              <a:gd name="connsiteY5" fmla="*/ 19050 h 269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80" h="2693670">
                <a:moveTo>
                  <a:pt x="746760" y="2693670"/>
                </a:moveTo>
                <a:cubicBezTo>
                  <a:pt x="807720" y="2413635"/>
                  <a:pt x="868680" y="2133600"/>
                  <a:pt x="861060" y="1870710"/>
                </a:cubicBezTo>
                <a:cubicBezTo>
                  <a:pt x="853440" y="1607820"/>
                  <a:pt x="781050" y="1337310"/>
                  <a:pt x="701040" y="1116330"/>
                </a:cubicBezTo>
                <a:cubicBezTo>
                  <a:pt x="621030" y="895350"/>
                  <a:pt x="487680" y="716280"/>
                  <a:pt x="381000" y="544830"/>
                </a:cubicBezTo>
                <a:cubicBezTo>
                  <a:pt x="274320" y="373380"/>
                  <a:pt x="121920" y="175260"/>
                  <a:pt x="60960" y="87630"/>
                </a:cubicBezTo>
                <a:cubicBezTo>
                  <a:pt x="0" y="0"/>
                  <a:pt x="7620" y="9525"/>
                  <a:pt x="15240" y="1905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121252" y="-98474"/>
            <a:ext cx="3707904" cy="936104"/>
          </a:xfrm>
          <a:prstGeom prst="callout2">
            <a:avLst>
              <a:gd name="adj1" fmla="val 55815"/>
              <a:gd name="adj2" fmla="val 9760"/>
              <a:gd name="adj3" fmla="val 111757"/>
              <a:gd name="adj4" fmla="val -39894"/>
              <a:gd name="adj5" fmla="val 79094"/>
              <a:gd name="adj6" fmla="val -47041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Anterior branch of middle meningeal artery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2785548" y="5759394"/>
            <a:ext cx="3816424" cy="1000132"/>
          </a:xfrm>
          <a:prstGeom prst="callout2">
            <a:avLst>
              <a:gd name="adj1" fmla="val 9541"/>
              <a:gd name="adj2" fmla="val 51993"/>
              <a:gd name="adj3" fmla="val -30123"/>
              <a:gd name="adj4" fmla="val 40178"/>
              <a:gd name="adj5" fmla="val -264059"/>
              <a:gd name="adj6" fmla="val 25900"/>
            </a:avLst>
          </a:prstGeom>
          <a:solidFill>
            <a:schemeClr val="bg1"/>
          </a:solidFill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Posterior branch of 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Middle meningeal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193260" y="1890366"/>
            <a:ext cx="3707904" cy="936104"/>
          </a:xfrm>
          <a:prstGeom prst="callout2">
            <a:avLst>
              <a:gd name="adj1" fmla="val 42615"/>
              <a:gd name="adj2" fmla="val 7094"/>
              <a:gd name="adj3" fmla="val -41366"/>
              <a:gd name="adj4" fmla="val -45226"/>
              <a:gd name="adj5" fmla="val -34428"/>
              <a:gd name="adj6" fmla="val -61703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Precentral gyrus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301780" y="4050606"/>
            <a:ext cx="2987824" cy="1008112"/>
          </a:xfrm>
          <a:prstGeom prst="callout2">
            <a:avLst>
              <a:gd name="adj1" fmla="val 9541"/>
              <a:gd name="adj2" fmla="val 51993"/>
              <a:gd name="adj3" fmla="val -30123"/>
              <a:gd name="adj4" fmla="val 40178"/>
              <a:gd name="adj5" fmla="val -87084"/>
              <a:gd name="adj6" fmla="val -7027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temporal gyrus 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317" y="1316044"/>
            <a:ext cx="274305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Motor area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772" y="4914703"/>
            <a:ext cx="337784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Auditory area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3372" y="-30042"/>
            <a:ext cx="36004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Contralateral Hemiplegia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908" y="4626670"/>
            <a:ext cx="3435538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Contralateral impairment of hearing 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3606B-C0E7-4AA4-85B4-33C04A641759}"/>
              </a:ext>
            </a:extLst>
          </p:cNvPr>
          <p:cNvSpPr txBox="1"/>
          <p:nvPr/>
        </p:nvSpPr>
        <p:spPr>
          <a:xfrm>
            <a:off x="9493256" y="2059674"/>
            <a:ext cx="2505484" cy="224676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Middle meningeal artery is the most cause of epidural or extradural hematoma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0389DD-4323-4574-8F0D-6311B6817236}"/>
              </a:ext>
            </a:extLst>
          </p:cNvPr>
          <p:cNvSpPr/>
          <p:nvPr/>
        </p:nvSpPr>
        <p:spPr>
          <a:xfrm>
            <a:off x="8975188" y="477005"/>
            <a:ext cx="3216812" cy="36062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6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>
            <a:extLst>
              <a:ext uri="{FF2B5EF4-FFF2-40B4-BE49-F238E27FC236}">
                <a16:creationId xmlns:a16="http://schemas.microsoft.com/office/drawing/2014/main" id="{354685F9-3857-4D9B-8C38-A8A119D0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15105" t="8855" r="43750" b="40277"/>
          <a:stretch>
            <a:fillRect/>
          </a:stretch>
        </p:blipFill>
        <p:spPr bwMode="auto">
          <a:xfrm>
            <a:off x="1612558" y="504825"/>
            <a:ext cx="62738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6124D7D2-77CF-407A-9BBF-D4B098D0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033" y="5730875"/>
            <a:ext cx="2514600" cy="58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Inf. Alveolar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219B52D-8086-4301-9046-C59BDDB0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208" y="1368426"/>
            <a:ext cx="2592388" cy="1077913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Mandibular foramen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24985D2F-393D-4E28-AE20-99393074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977" y="224748"/>
            <a:ext cx="1938338" cy="58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Maxillary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C4AE5FA-85BB-4DDB-8F8F-137C14E3D9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19372" y="3384550"/>
            <a:ext cx="1152525" cy="259238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FCD05B34-7BCB-40FB-AE26-821A187DEA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4808" y="808948"/>
            <a:ext cx="451192" cy="228826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58B9072C-15D7-4D61-893C-61DF54D80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0846" y="2376489"/>
            <a:ext cx="576262" cy="15843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4342D371-9876-4D68-8AE6-A5C325BD7571}"/>
              </a:ext>
            </a:extLst>
          </p:cNvPr>
          <p:cNvSpPr>
            <a:spLocks/>
          </p:cNvSpPr>
          <p:nvPr/>
        </p:nvSpPr>
        <p:spPr bwMode="auto">
          <a:xfrm>
            <a:off x="-44792" y="5894388"/>
            <a:ext cx="3240088" cy="874712"/>
          </a:xfrm>
          <a:prstGeom prst="callout2">
            <a:avLst>
              <a:gd name="adj1" fmla="val 12270"/>
              <a:gd name="adj2" fmla="val 45962"/>
              <a:gd name="adj3" fmla="val -110633"/>
              <a:gd name="adj4" fmla="val 72087"/>
              <a:gd name="adj5" fmla="val -57634"/>
              <a:gd name="adj6" fmla="val 8296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branch </a:t>
            </a: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B4326C7F-433A-4A0E-87E9-F1EDA6267D05}"/>
              </a:ext>
            </a:extLst>
          </p:cNvPr>
          <p:cNvSpPr>
            <a:spLocks/>
          </p:cNvSpPr>
          <p:nvPr/>
        </p:nvSpPr>
        <p:spPr bwMode="auto">
          <a:xfrm>
            <a:off x="-187666" y="2663826"/>
            <a:ext cx="2411413" cy="936625"/>
          </a:xfrm>
          <a:prstGeom prst="callout2">
            <a:avLst>
              <a:gd name="adj1" fmla="val 63943"/>
              <a:gd name="adj2" fmla="val 72747"/>
              <a:gd name="adj3" fmla="val 220904"/>
              <a:gd name="adj4" fmla="val 110838"/>
              <a:gd name="adj5" fmla="val 206597"/>
              <a:gd name="adj6" fmla="val 14374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Maxillary teeth 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8D38003C-6C6F-4FB0-B608-30C08DABF1C0}"/>
              </a:ext>
            </a:extLst>
          </p:cNvPr>
          <p:cNvSpPr>
            <a:spLocks/>
          </p:cNvSpPr>
          <p:nvPr/>
        </p:nvSpPr>
        <p:spPr bwMode="auto">
          <a:xfrm>
            <a:off x="3484221" y="5545139"/>
            <a:ext cx="2411412" cy="935037"/>
          </a:xfrm>
          <a:prstGeom prst="callout2">
            <a:avLst>
              <a:gd name="adj1" fmla="val 7115"/>
              <a:gd name="adj2" fmla="val 61373"/>
              <a:gd name="adj3" fmla="val -185661"/>
              <a:gd name="adj4" fmla="val 83735"/>
              <a:gd name="adj5" fmla="val -186570"/>
              <a:gd name="adj6" fmla="val 7360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Mylohyoid artery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A9EFB-63EB-4B4C-ABE1-7E718CEA3A51}"/>
              </a:ext>
            </a:extLst>
          </p:cNvPr>
          <p:cNvSpPr txBox="1"/>
          <p:nvPr/>
        </p:nvSpPr>
        <p:spPr>
          <a:xfrm>
            <a:off x="7886358" y="206858"/>
            <a:ext cx="4085248" cy="543443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Inferior alveolar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637540" algn="l"/>
                <a:tab pos="149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runs downwards deep to ramus of mandible.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637540" algn="l"/>
                <a:tab pos="149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enters the mandibular foramen and runs in the mandibular canal.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637540" algn="l"/>
                <a:tab pos="149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72009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Mylohyoid artery before entering the foramen.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72009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Dental branches to the lower teeth.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72009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 branch exits from the mental foramen to the chin.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E95EE-0495-4E38-B1B8-4ED1B333EE93}"/>
              </a:ext>
            </a:extLst>
          </p:cNvPr>
          <p:cNvSpPr/>
          <p:nvPr/>
        </p:nvSpPr>
        <p:spPr>
          <a:xfrm>
            <a:off x="7616905" y="6353175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1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>
            <a:extLst>
              <a:ext uri="{FF2B5EF4-FFF2-40B4-BE49-F238E27FC236}">
                <a16:creationId xmlns:a16="http://schemas.microsoft.com/office/drawing/2014/main" id="{914A1E74-3FD2-4A42-AB7B-F14093B4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15105" t="8855" r="43750" b="40277"/>
          <a:stretch>
            <a:fillRect/>
          </a:stretch>
        </p:blipFill>
        <p:spPr bwMode="auto">
          <a:xfrm>
            <a:off x="3432175" y="549275"/>
            <a:ext cx="60579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ED7B40D1-7809-4937-B691-7D480196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6" y="981075"/>
            <a:ext cx="1908175" cy="1384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Posterior Deep Temporal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13A5C69-7582-4AC1-9C7C-58258D45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295400"/>
            <a:ext cx="4025901" cy="58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Ant. Deep Temporal</a:t>
            </a:r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F361D430-508A-4291-9E55-5593939FA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1628776"/>
            <a:ext cx="1008063" cy="7207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1F54A3BF-F3CD-40CF-8C60-92AD452CC2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8164" y="1484314"/>
            <a:ext cx="2016125" cy="86518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74230E-E58D-4909-AB97-2602BC8B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211139"/>
            <a:ext cx="9217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 branches of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000" b="1" i="0" u="sng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maxillary artery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E17DDC62-BF5E-48B1-B927-BF6D54BB4C99}"/>
              </a:ext>
            </a:extLst>
          </p:cNvPr>
          <p:cNvSpPr>
            <a:spLocks/>
          </p:cNvSpPr>
          <p:nvPr/>
        </p:nvSpPr>
        <p:spPr bwMode="auto">
          <a:xfrm flipH="1">
            <a:off x="8075614" y="4005263"/>
            <a:ext cx="2484437" cy="874712"/>
          </a:xfrm>
          <a:prstGeom prst="callout2">
            <a:avLst>
              <a:gd name="adj1" fmla="val -58795"/>
              <a:gd name="adj2" fmla="val 165495"/>
              <a:gd name="adj3" fmla="val 60706"/>
              <a:gd name="adj4" fmla="val 87235"/>
              <a:gd name="adj5" fmla="val -149834"/>
              <a:gd name="adj6" fmla="val 158845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 arteries </a:t>
            </a:r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9AFB2AD4-BCA6-4B8B-8919-504865B57D7D}"/>
              </a:ext>
            </a:extLst>
          </p:cNvPr>
          <p:cNvSpPr>
            <a:spLocks/>
          </p:cNvSpPr>
          <p:nvPr/>
        </p:nvSpPr>
        <p:spPr bwMode="auto">
          <a:xfrm flipH="1">
            <a:off x="7896225" y="2781301"/>
            <a:ext cx="3240088" cy="874713"/>
          </a:xfrm>
          <a:prstGeom prst="callout2">
            <a:avLst>
              <a:gd name="adj1" fmla="val 26389"/>
              <a:gd name="adj2" fmla="val 82574"/>
              <a:gd name="adj3" fmla="val -21187"/>
              <a:gd name="adj4" fmla="val 107860"/>
              <a:gd name="adj5" fmla="val 21998"/>
              <a:gd name="adj6" fmla="val 125774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Masseteric artery 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3AB16AA5-B7CC-489C-9698-78AEF53E8AB4}"/>
              </a:ext>
            </a:extLst>
          </p:cNvPr>
          <p:cNvSpPr>
            <a:spLocks/>
          </p:cNvSpPr>
          <p:nvPr/>
        </p:nvSpPr>
        <p:spPr bwMode="auto">
          <a:xfrm>
            <a:off x="1524000" y="2708275"/>
            <a:ext cx="3240088" cy="876300"/>
          </a:xfrm>
          <a:prstGeom prst="callout2">
            <a:avLst>
              <a:gd name="adj1" fmla="val 54628"/>
              <a:gd name="adj2" fmla="val 75709"/>
              <a:gd name="adj3" fmla="val 26820"/>
              <a:gd name="adj4" fmla="val 124641"/>
              <a:gd name="adj5" fmla="val 19599"/>
              <a:gd name="adj6" fmla="val 14936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Buccal artery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5E924A-23E9-4A29-B98F-DC2CB026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899150"/>
            <a:ext cx="698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Associated with muscles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D417-A496-4F4F-A440-7C8C24B68691}"/>
              </a:ext>
            </a:extLst>
          </p:cNvPr>
          <p:cNvSpPr txBox="1"/>
          <p:nvPr/>
        </p:nvSpPr>
        <p:spPr>
          <a:xfrm>
            <a:off x="0" y="1"/>
            <a:ext cx="12084148" cy="697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III- Branches of the 3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(PIG PPS):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  <a:tab pos="27051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Posterior Superior alveolar artery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maxillary sinus, upper molar and premolar teeth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  <a:tab pos="9017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Infra-orbital artery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  <a:tab pos="9017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(3) Greater palatine artery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Pharyngeal branch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-pharynx.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Pterygoid canal artery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-pharynx. 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 Sphenopalatine artery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It is continuation of the maxillary artery.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It is the main blood supply of the nose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ADC0F1-A18E-440F-A758-7BAEB4366194}"/>
              </a:ext>
            </a:extLst>
          </p:cNvPr>
          <p:cNvSpPr/>
          <p:nvPr/>
        </p:nvSpPr>
        <p:spPr>
          <a:xfrm>
            <a:off x="7836761" y="1951480"/>
            <a:ext cx="3898039" cy="4036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1458" t="10938" r="41277" b="43230"/>
          <a:stretch>
            <a:fillRect/>
          </a:stretch>
        </p:blipFill>
        <p:spPr bwMode="auto">
          <a:xfrm>
            <a:off x="2566988" y="571500"/>
            <a:ext cx="75612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6240464" y="1484314"/>
            <a:ext cx="287337" cy="172878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847850" y="5508625"/>
            <a:ext cx="3303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Greater palatine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3518089" y="6115362"/>
            <a:ext cx="50786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Posterior superior alveolar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002383" y="848701"/>
            <a:ext cx="30508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Sphenopalatine</a:t>
            </a: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V="1">
            <a:off x="4727576" y="4797426"/>
            <a:ext cx="720725" cy="792163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6024563" y="3875688"/>
            <a:ext cx="591630" cy="2361601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1" y="211139"/>
            <a:ext cx="9109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major branches of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3000" b="1" i="0" u="sng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maxillary artery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AutoShape 13"/>
          <p:cNvSpPr>
            <a:spLocks/>
          </p:cNvSpPr>
          <p:nvPr/>
        </p:nvSpPr>
        <p:spPr bwMode="auto">
          <a:xfrm>
            <a:off x="119212" y="1852384"/>
            <a:ext cx="3240088" cy="874713"/>
          </a:xfrm>
          <a:prstGeom prst="callout2">
            <a:avLst>
              <a:gd name="adj1" fmla="val 31644"/>
              <a:gd name="adj2" fmla="val 80545"/>
              <a:gd name="adj3" fmla="val 48711"/>
              <a:gd name="adj4" fmla="val 151508"/>
              <a:gd name="adj5" fmla="val 156619"/>
              <a:gd name="adj6" fmla="val 184823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Infraorbital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 flipH="1">
            <a:off x="7464425" y="1330326"/>
            <a:ext cx="3240088" cy="874713"/>
          </a:xfrm>
          <a:prstGeom prst="callout2">
            <a:avLst>
              <a:gd name="adj1" fmla="val 54628"/>
              <a:gd name="adj2" fmla="val 75709"/>
              <a:gd name="adj3" fmla="val 134127"/>
              <a:gd name="adj4" fmla="val 115488"/>
              <a:gd name="adj5" fmla="val 220095"/>
              <a:gd name="adj6" fmla="val 123429"/>
            </a:avLst>
          </a:prstGeom>
          <a:noFill/>
          <a:ln w="38100">
            <a:solidFill>
              <a:srgbClr val="00FFFF"/>
            </a:solidFill>
            <a:miter lim="800000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Pharyngeal branch </a:t>
            </a:r>
          </a:p>
        </p:txBody>
      </p:sp>
      <p:sp>
        <p:nvSpPr>
          <p:cNvPr id="16" name="Rectangle 15"/>
          <p:cNvSpPr/>
          <p:nvPr/>
        </p:nvSpPr>
        <p:spPr>
          <a:xfrm rot="20074084">
            <a:off x="2162543" y="3183265"/>
            <a:ext cx="3384376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Nasal septum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5CE12C-BE74-43D2-A8FA-3B8F8BC3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782" y="648483"/>
            <a:ext cx="27368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enter bony canals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D12C37-EA8D-428E-B5FD-48DB6E49E90C}"/>
              </a:ext>
            </a:extLst>
          </p:cNvPr>
          <p:cNvSpPr/>
          <p:nvPr/>
        </p:nvSpPr>
        <p:spPr>
          <a:xfrm rot="18229003">
            <a:off x="8650848" y="3732795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5" grpId="0" animBg="1"/>
      <p:bldP spid="18" grpId="0" animBg="1"/>
      <p:bldP spid="22" grpId="0" animBg="1"/>
      <p:bldP spid="23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5105" t="8855" r="43750" b="40277"/>
          <a:stretch>
            <a:fillRect/>
          </a:stretch>
        </p:blipFill>
        <p:spPr bwMode="auto">
          <a:xfrm>
            <a:off x="3432175" y="549275"/>
            <a:ext cx="60579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896226" y="4221164"/>
            <a:ext cx="2087563" cy="15700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Posterior  Superior  Alveolar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0" y="765176"/>
            <a:ext cx="2700338" cy="1223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Infraorbital artery 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 flipV="1">
            <a:off x="5807076" y="2997201"/>
            <a:ext cx="2233613" cy="1871663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151313" y="1052513"/>
            <a:ext cx="1223962" cy="12239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151313" y="1125538"/>
            <a:ext cx="215900" cy="16557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1524001" y="4497389"/>
            <a:ext cx="3135313" cy="1019175"/>
          </a:xfrm>
          <a:prstGeom prst="callout2">
            <a:avLst>
              <a:gd name="adj1" fmla="val -122256"/>
              <a:gd name="adj2" fmla="val 7866"/>
              <a:gd name="adj3" fmla="val 13407"/>
              <a:gd name="adj4" fmla="val 4881"/>
              <a:gd name="adj5" fmla="val -120777"/>
              <a:gd name="adj6" fmla="val -504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Anterior, middle Superior alveolar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1C95F-B5F7-41D5-87F9-E5C019DDC491}"/>
              </a:ext>
            </a:extLst>
          </p:cNvPr>
          <p:cNvSpPr/>
          <p:nvPr/>
        </p:nvSpPr>
        <p:spPr>
          <a:xfrm>
            <a:off x="7427743" y="207086"/>
            <a:ext cx="4477756" cy="55809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EAAB48-49B8-4777-9F09-5435536688A1}"/>
              </a:ext>
            </a:extLst>
          </p:cNvPr>
          <p:cNvSpPr txBox="1"/>
          <p:nvPr/>
        </p:nvSpPr>
        <p:spPr>
          <a:xfrm>
            <a:off x="140677" y="182880"/>
            <a:ext cx="11887200" cy="620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>
                <a:tab pos="0" algn="l"/>
                <a:tab pos="9017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infra-orbital artery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enters orbit through inferior orbital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fissure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 infraorbital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-----infra orbital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foramen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 finally reaches the face.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Middle and anterior superior alveolar artery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supply the maxillary sinus, upper canine and incisor teeth.</a:t>
            </a: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669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Terminal branches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face </a:t>
            </a:r>
          </a:p>
          <a:p>
            <a:pPr marL="9144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66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Inferior palpebral artery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lower eye lid.</a:t>
            </a:r>
          </a:p>
          <a:p>
            <a:pPr marL="9144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66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Lateral nasal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skin over the nose.</a:t>
            </a:r>
          </a:p>
          <a:p>
            <a:pPr marL="9144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66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Superior labial artery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upper lib.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50BD6-C28D-4096-8A5B-F77E11620085}"/>
              </a:ext>
            </a:extLst>
          </p:cNvPr>
          <p:cNvSpPr/>
          <p:nvPr/>
        </p:nvSpPr>
        <p:spPr>
          <a:xfrm>
            <a:off x="6924247" y="6400800"/>
            <a:ext cx="3898039" cy="4036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965DF911-55D9-436D-8C20-1A3D37CB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493" r="69402" b="55730"/>
          <a:stretch>
            <a:fillRect/>
          </a:stretch>
        </p:blipFill>
        <p:spPr bwMode="auto">
          <a:xfrm>
            <a:off x="4168946" y="770646"/>
            <a:ext cx="4572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C98E2C67-EB75-448D-95B3-D15E3CB32515}"/>
              </a:ext>
            </a:extLst>
          </p:cNvPr>
          <p:cNvSpPr>
            <a:spLocks/>
          </p:cNvSpPr>
          <p:nvPr/>
        </p:nvSpPr>
        <p:spPr bwMode="auto">
          <a:xfrm flipH="1">
            <a:off x="8598076" y="2413701"/>
            <a:ext cx="2714644" cy="641114"/>
          </a:xfrm>
          <a:prstGeom prst="callout2">
            <a:avLst>
              <a:gd name="adj1" fmla="val 37304"/>
              <a:gd name="adj2" fmla="val 77786"/>
              <a:gd name="adj3" fmla="val 9352"/>
              <a:gd name="adj4" fmla="val 95483"/>
              <a:gd name="adj5" fmla="val 140334"/>
              <a:gd name="adj6" fmla="val 137315"/>
            </a:avLst>
          </a:prstGeom>
          <a:noFill/>
          <a:ln w="38100">
            <a:solidFill>
              <a:srgbClr val="C0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Groove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1B16FFFB-4088-48DD-A0DF-14EBD0528C42}"/>
              </a:ext>
            </a:extLst>
          </p:cNvPr>
          <p:cNvSpPr>
            <a:spLocks/>
          </p:cNvSpPr>
          <p:nvPr/>
        </p:nvSpPr>
        <p:spPr bwMode="auto">
          <a:xfrm flipH="1">
            <a:off x="8812390" y="4199651"/>
            <a:ext cx="3379610" cy="989791"/>
          </a:xfrm>
          <a:prstGeom prst="callout2">
            <a:avLst>
              <a:gd name="adj1" fmla="val 22182"/>
              <a:gd name="adj2" fmla="val 86080"/>
              <a:gd name="adj3" fmla="val 7341"/>
              <a:gd name="adj4" fmla="val 96488"/>
              <a:gd name="adj5" fmla="val -5749"/>
              <a:gd name="adj6" fmla="val 138005"/>
            </a:avLst>
          </a:prstGeom>
          <a:noFill/>
          <a:ln w="38100">
            <a:solidFill>
              <a:srgbClr val="C0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greater palatine foramina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58EBE96F-360F-4DF8-B922-61F241D14CFF}"/>
              </a:ext>
            </a:extLst>
          </p:cNvPr>
          <p:cNvSpPr>
            <a:spLocks/>
          </p:cNvSpPr>
          <p:nvPr/>
        </p:nvSpPr>
        <p:spPr bwMode="auto">
          <a:xfrm flipH="1">
            <a:off x="6597165" y="109611"/>
            <a:ext cx="2714644" cy="571504"/>
          </a:xfrm>
          <a:prstGeom prst="callout2">
            <a:avLst>
              <a:gd name="adj1" fmla="val 132541"/>
              <a:gd name="adj2" fmla="val 79866"/>
              <a:gd name="adj3" fmla="val 82913"/>
              <a:gd name="adj4" fmla="val 97578"/>
              <a:gd name="adj5" fmla="val 330907"/>
              <a:gd name="adj6" fmla="val 111125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incisive foramen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E58307DD-C1C6-443B-8B2D-3F187C7F7122}"/>
              </a:ext>
            </a:extLst>
          </p:cNvPr>
          <p:cNvSpPr>
            <a:spLocks/>
          </p:cNvSpPr>
          <p:nvPr/>
        </p:nvSpPr>
        <p:spPr bwMode="auto">
          <a:xfrm>
            <a:off x="8391935" y="1092108"/>
            <a:ext cx="2534116" cy="1000132"/>
          </a:xfrm>
          <a:prstGeom prst="callout2">
            <a:avLst>
              <a:gd name="adj1" fmla="val 38369"/>
              <a:gd name="adj2" fmla="val 3957"/>
              <a:gd name="adj3" fmla="val 45365"/>
              <a:gd name="adj4" fmla="val -17114"/>
              <a:gd name="adj5" fmla="val 135912"/>
              <a:gd name="adj6" fmla="val -30894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Alveolar arch</a:t>
            </a:r>
            <a:endParaRPr kumimoji="0" lang="en-US" altLang="zh-CN" sz="2800" b="0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C6888-E614-47D2-A0A8-EC6AEC8A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308" y="2405772"/>
            <a:ext cx="224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 palate </a:t>
            </a:r>
            <a:endParaRPr kumimoji="0" lang="ar-SA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62181201-EA0A-4A37-8C1E-5A861598A7A0}"/>
              </a:ext>
            </a:extLst>
          </p:cNvPr>
          <p:cNvSpPr>
            <a:spLocks/>
          </p:cNvSpPr>
          <p:nvPr/>
        </p:nvSpPr>
        <p:spPr bwMode="auto">
          <a:xfrm flipH="1">
            <a:off x="8890534" y="5391067"/>
            <a:ext cx="2714644" cy="1357322"/>
          </a:xfrm>
          <a:prstGeom prst="callout2">
            <a:avLst>
              <a:gd name="adj1" fmla="val 22182"/>
              <a:gd name="adj2" fmla="val 86080"/>
              <a:gd name="adj3" fmla="val 7341"/>
              <a:gd name="adj4" fmla="val 96488"/>
              <a:gd name="adj5" fmla="val -69742"/>
              <a:gd name="adj6" fmla="val 149334"/>
            </a:avLst>
          </a:prstGeom>
          <a:noFill/>
          <a:ln w="38100">
            <a:solidFill>
              <a:srgbClr val="C0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lesser palatine foramina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3307F-32B7-4D58-81AC-BAC8AD427F08}"/>
              </a:ext>
            </a:extLst>
          </p:cNvPr>
          <p:cNvSpPr txBox="1"/>
          <p:nvPr/>
        </p:nvSpPr>
        <p:spPr>
          <a:xfrm>
            <a:off x="41994" y="92287"/>
            <a:ext cx="4227678" cy="664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>
                <a:tab pos="11430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palatine artery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descends through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palatine canal and foramen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 runs forward in a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groove on the medial side of the alveolar arch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incisive foramen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 palate and gum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>
                <a:tab pos="1143000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gives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 palatine artery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soft palate and tonsil.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0324B-1A90-48F1-92A6-D46F2439EFB8}"/>
              </a:ext>
            </a:extLst>
          </p:cNvPr>
          <p:cNvSpPr/>
          <p:nvPr/>
        </p:nvSpPr>
        <p:spPr>
          <a:xfrm rot="17210960">
            <a:off x="9332497" y="1973180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pvp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96" y="-44450"/>
            <a:ext cx="631507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8951083" y="3313113"/>
            <a:ext cx="2786062" cy="519112"/>
          </a:xfrm>
          <a:prstGeom prst="callout2">
            <a:avLst>
              <a:gd name="adj1" fmla="val 49676"/>
              <a:gd name="adj2" fmla="val 97671"/>
              <a:gd name="adj3" fmla="val 41921"/>
              <a:gd name="adj4" fmla="val 99148"/>
              <a:gd name="adj5" fmla="val -62189"/>
              <a:gd name="adj6" fmla="val 133857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Facial vein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2528128" y="289512"/>
            <a:ext cx="3493477" cy="624888"/>
          </a:xfrm>
          <a:prstGeom prst="callout2">
            <a:avLst>
              <a:gd name="adj1" fmla="val 73213"/>
              <a:gd name="adj2" fmla="val 44710"/>
              <a:gd name="adj3" fmla="val 218068"/>
              <a:gd name="adj4" fmla="val 40433"/>
              <a:gd name="adj5" fmla="val 302190"/>
              <a:gd name="adj6" fmla="val 37229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Cavernous sinus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753625" y="3896021"/>
            <a:ext cx="2066925" cy="719137"/>
          </a:xfrm>
          <a:prstGeom prst="callout2">
            <a:avLst>
              <a:gd name="adj1" fmla="val 67282"/>
              <a:gd name="adj2" fmla="val 5789"/>
              <a:gd name="adj3" fmla="val 70886"/>
              <a:gd name="adj4" fmla="val -14311"/>
              <a:gd name="adj5" fmla="val -103481"/>
              <a:gd name="adj6" fmla="val -125233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Pterygoid venous Plexus</a:t>
            </a: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flipH="1">
            <a:off x="8254170" y="5562601"/>
            <a:ext cx="2871788" cy="701675"/>
          </a:xfrm>
          <a:prstGeom prst="callout2">
            <a:avLst>
              <a:gd name="adj1" fmla="val -254097"/>
              <a:gd name="adj2" fmla="val 150239"/>
              <a:gd name="adj3" fmla="val 55845"/>
              <a:gd name="adj4" fmla="val 92437"/>
              <a:gd name="adj5" fmla="val -183470"/>
              <a:gd name="adj6" fmla="val 167856"/>
            </a:avLst>
          </a:prstGeom>
          <a:noFill/>
          <a:ln w="38100">
            <a:solidFill>
              <a:srgbClr val="00FF99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Facial vein</a:t>
            </a: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>
            <a:off x="8533571" y="2106614"/>
            <a:ext cx="3203575" cy="701675"/>
          </a:xfrm>
          <a:prstGeom prst="callout2">
            <a:avLst>
              <a:gd name="adj1" fmla="val 58060"/>
              <a:gd name="adj2" fmla="val 72280"/>
              <a:gd name="adj3" fmla="val 57092"/>
              <a:gd name="adj4" fmla="val 123832"/>
              <a:gd name="adj5" fmla="val 19633"/>
              <a:gd name="adj6" fmla="val 125055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  Ophthalmic vein </a:t>
            </a: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182221" y="2173454"/>
            <a:ext cx="3010486" cy="1269670"/>
          </a:xfrm>
          <a:prstGeom prst="callout2">
            <a:avLst>
              <a:gd name="adj1" fmla="val 43375"/>
              <a:gd name="adj2" fmla="val 86644"/>
              <a:gd name="adj3" fmla="val 67209"/>
              <a:gd name="adj4" fmla="val 116569"/>
              <a:gd name="adj5" fmla="val 51511"/>
              <a:gd name="adj6" fmla="val 155055"/>
            </a:avLst>
          </a:prstGeom>
          <a:solidFill>
            <a:schemeClr val="bg1"/>
          </a:solidFill>
          <a:ln w="38100">
            <a:solidFill>
              <a:srgbClr val="00FF99"/>
            </a:solidFill>
            <a:miter lim="800000"/>
            <a:headEnd type="arrow" w="med" len="med"/>
            <a:tailEnd type="arrow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Emissary veins through foramen ovale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83BB0-36CF-4B84-9924-939461DB708D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1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>
            <a:off x="590843" y="671532"/>
            <a:ext cx="10452295" cy="550418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Maxillary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A92A1-AD56-4571-8FBB-185171530E5A}"/>
              </a:ext>
            </a:extLst>
          </p:cNvPr>
          <p:cNvSpPr/>
          <p:nvPr/>
        </p:nvSpPr>
        <p:spPr>
          <a:xfrm>
            <a:off x="7005711" y="207086"/>
            <a:ext cx="4899787" cy="9042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55317-DF8F-48C0-9F29-0A8C8FF3AE95}"/>
              </a:ext>
            </a:extLst>
          </p:cNvPr>
          <p:cNvSpPr txBox="1"/>
          <p:nvPr/>
        </p:nvSpPr>
        <p:spPr>
          <a:xfrm>
            <a:off x="168811" y="225083"/>
            <a:ext cx="11859065" cy="588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Pterygoid venous plexus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around and inside the substance of lateral pterygoid muscle.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Tributaries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 veins corresponding to the branches of maxillary artery.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Drainage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by the maxillary vein which ends inside the parotid gland by uniting with the superficial temporal vein to form the retromandibular vein.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Communications of the pterygoid plexus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Facial vein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through the deep facial vein.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Cavernous sinus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 emissary veins passing through the foramen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ovale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Inferior ophthalmic vein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through the inferior orbital fissure.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"/>
              <a:tabLst>
                <a:tab pos="-90170" algn="l"/>
                <a:tab pos="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 importance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veins of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 are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valveless, So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infection can be carried to the cavernous sinus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meningitis and cavernous sinus thrombosis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8BC9B-EAFC-47C9-9A36-C86D7D67AC3F}"/>
              </a:ext>
            </a:extLst>
          </p:cNvPr>
          <p:cNvSpPr/>
          <p:nvPr/>
        </p:nvSpPr>
        <p:spPr>
          <a:xfrm>
            <a:off x="2194560" y="6229292"/>
            <a:ext cx="5434359" cy="60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5105" t="8855" r="43750" b="40277"/>
          <a:stretch>
            <a:fillRect/>
          </a:stretch>
        </p:blipFill>
        <p:spPr bwMode="auto">
          <a:xfrm>
            <a:off x="2640014" y="836614"/>
            <a:ext cx="60594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8739189" y="3849689"/>
            <a:ext cx="2181225" cy="1019175"/>
          </a:xfrm>
          <a:prstGeom prst="callout2">
            <a:avLst>
              <a:gd name="adj1" fmla="val 46884"/>
              <a:gd name="adj2" fmla="val 97435"/>
              <a:gd name="adj3" fmla="val 17125"/>
              <a:gd name="adj4" fmla="val 103977"/>
              <a:gd name="adj5" fmla="val 29806"/>
              <a:gd name="adj6" fmla="val 19164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Ext. Carotid artery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8594726" y="2409826"/>
            <a:ext cx="2181225" cy="1019175"/>
          </a:xfrm>
          <a:prstGeom prst="callout2">
            <a:avLst>
              <a:gd name="adj1" fmla="val 30060"/>
              <a:gd name="adj2" fmla="val 99398"/>
              <a:gd name="adj3" fmla="val 46410"/>
              <a:gd name="adj4" fmla="val 192762"/>
              <a:gd name="adj5" fmla="val 96451"/>
              <a:gd name="adj6" fmla="val 19867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Maxillary artery (1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part) 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703389" y="260351"/>
            <a:ext cx="2181225" cy="1019175"/>
          </a:xfrm>
          <a:prstGeom prst="callout2">
            <a:avLst>
              <a:gd name="adj1" fmla="val 29213"/>
              <a:gd name="adj2" fmla="val 76472"/>
              <a:gd name="adj3" fmla="val 206375"/>
              <a:gd name="adj4" fmla="val 172544"/>
              <a:gd name="adj5" fmla="val 261674"/>
              <a:gd name="adj6" fmla="val 16375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Maxillary artery (3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part) </a:t>
            </a: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7680326" y="765176"/>
            <a:ext cx="2786063" cy="1019175"/>
          </a:xfrm>
          <a:prstGeom prst="callout2">
            <a:avLst>
              <a:gd name="adj1" fmla="val 27852"/>
              <a:gd name="adj2" fmla="val 97435"/>
              <a:gd name="adj3" fmla="val 38528"/>
              <a:gd name="adj4" fmla="val 110556"/>
              <a:gd name="adj5" fmla="val 201014"/>
              <a:gd name="adj6" fmla="val 16602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Lateral Pterygoid</a:t>
            </a: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6794501" y="4941889"/>
            <a:ext cx="2181225" cy="1019175"/>
          </a:xfrm>
          <a:prstGeom prst="callout2">
            <a:avLst>
              <a:gd name="adj1" fmla="val 29213"/>
              <a:gd name="adj2" fmla="val 76472"/>
              <a:gd name="adj3" fmla="val 29361"/>
              <a:gd name="adj4" fmla="val 98898"/>
              <a:gd name="adj5" fmla="val -177225"/>
              <a:gd name="adj6" fmla="val 151288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Maxillary artery (2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part) 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94296" y="2991643"/>
            <a:ext cx="3455988" cy="874713"/>
          </a:xfrm>
          <a:prstGeom prst="callout2">
            <a:avLst>
              <a:gd name="adj1" fmla="val 12270"/>
              <a:gd name="adj2" fmla="val 45962"/>
              <a:gd name="adj3" fmla="val -4525"/>
              <a:gd name="adj4" fmla="val 84406"/>
              <a:gd name="adj5" fmla="val -22070"/>
              <a:gd name="adj6" fmla="val 14732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Pterygomaxillary fissure to pterygopalatine fossa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441EA-211A-4BFC-9F7C-C048FC8670AD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A2F7D-B2C0-4BE7-9E1E-30BBB60AC37F}"/>
              </a:ext>
            </a:extLst>
          </p:cNvPr>
          <p:cNvSpPr txBox="1"/>
          <p:nvPr/>
        </p:nvSpPr>
        <p:spPr>
          <a:xfrm>
            <a:off x="140677" y="98474"/>
            <a:ext cx="1192940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Maxillary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larger of the 2 terminal branches of ECA inside the parotid gland.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ends in the pterygopalatine fossa.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 and relations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it is divided by lateral pterygoid muscle into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parts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First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It leaves the parotid gland through its anterior surface.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runs either deep or superficial to the lateral pterygoid muscle.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passes through pterygomaxillary fissure to reach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pterygopalatine fossa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  <a:tab pos="18097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 Branches from the 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(MIADA)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branches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Middle meningeal artery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Inferior alveolar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tabLst>
                <a:tab pos="149860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Accessory meningeal artery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enters the skull through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foramen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ovale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 meninges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Deep auricular artery to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external auditory meatus and outer layer of the ear drum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Anterior tympanic artery to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middle ear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N.B: posterior tympanic artery branch from posterior auricular artery.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45F5DD-26A6-43D7-9C22-3E4343984F0D}"/>
              </a:ext>
            </a:extLst>
          </p:cNvPr>
          <p:cNvSpPr/>
          <p:nvPr/>
        </p:nvSpPr>
        <p:spPr>
          <a:xfrm>
            <a:off x="8007459" y="98474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5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1458" t="10938" r="41277" b="43230"/>
          <a:stretch>
            <a:fillRect/>
          </a:stretch>
        </p:blipFill>
        <p:spPr bwMode="auto">
          <a:xfrm>
            <a:off x="2495551" y="571500"/>
            <a:ext cx="7458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8760297" y="4365104"/>
            <a:ext cx="1907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Deep auricular artery 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8543926" y="3500439"/>
            <a:ext cx="936625" cy="9366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AutoShape 13"/>
          <p:cNvSpPr>
            <a:spLocks/>
          </p:cNvSpPr>
          <p:nvPr/>
        </p:nvSpPr>
        <p:spPr bwMode="auto">
          <a:xfrm>
            <a:off x="4370388" y="968375"/>
            <a:ext cx="3238500" cy="876300"/>
          </a:xfrm>
          <a:prstGeom prst="callout2">
            <a:avLst>
              <a:gd name="adj1" fmla="val 54628"/>
              <a:gd name="adj2" fmla="val 75709"/>
              <a:gd name="adj3" fmla="val 119417"/>
              <a:gd name="adj4" fmla="val 110982"/>
              <a:gd name="adj5" fmla="val 283559"/>
              <a:gd name="adj6" fmla="val 11120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Middle meningeal</a:t>
            </a:r>
          </a:p>
        </p:txBody>
      </p:sp>
      <p:sp>
        <p:nvSpPr>
          <p:cNvPr id="26" name="AutoShape 13"/>
          <p:cNvSpPr>
            <a:spLocks/>
          </p:cNvSpPr>
          <p:nvPr/>
        </p:nvSpPr>
        <p:spPr bwMode="auto">
          <a:xfrm>
            <a:off x="548818" y="2598153"/>
            <a:ext cx="3240088" cy="874712"/>
          </a:xfrm>
          <a:prstGeom prst="callout2">
            <a:avLst>
              <a:gd name="adj1" fmla="val 54628"/>
              <a:gd name="adj2" fmla="val 75709"/>
              <a:gd name="adj3" fmla="val 201027"/>
              <a:gd name="adj4" fmla="val 193102"/>
              <a:gd name="adj5" fmla="val 115328"/>
              <a:gd name="adj6" fmla="val 22161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Accessory meningeal artery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416051" y="115889"/>
            <a:ext cx="9217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major branches of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3000" b="1" i="0" u="sng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maxillary artery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F7F3DCEE-7E4A-448C-8EA2-7FDE9DA325D5}"/>
              </a:ext>
            </a:extLst>
          </p:cNvPr>
          <p:cNvSpPr>
            <a:spLocks/>
          </p:cNvSpPr>
          <p:nvPr/>
        </p:nvSpPr>
        <p:spPr bwMode="auto">
          <a:xfrm>
            <a:off x="1842172" y="5849144"/>
            <a:ext cx="5056432" cy="874712"/>
          </a:xfrm>
          <a:prstGeom prst="callout2">
            <a:avLst>
              <a:gd name="adj1" fmla="val 43370"/>
              <a:gd name="adj2" fmla="val 93793"/>
              <a:gd name="adj3" fmla="val 45025"/>
              <a:gd name="adj4" fmla="val 115949"/>
              <a:gd name="adj5" fmla="val -204716"/>
              <a:gd name="adj6" fmla="val 11963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Inferior alveolar artery 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F878F0F1-2C9B-41D0-A14C-EC3EDDCAABB7}"/>
              </a:ext>
            </a:extLst>
          </p:cNvPr>
          <p:cNvSpPr>
            <a:spLocks/>
          </p:cNvSpPr>
          <p:nvPr/>
        </p:nvSpPr>
        <p:spPr bwMode="auto">
          <a:xfrm>
            <a:off x="8760297" y="980626"/>
            <a:ext cx="3238500" cy="876300"/>
          </a:xfrm>
          <a:prstGeom prst="callout2">
            <a:avLst>
              <a:gd name="adj1" fmla="val 105999"/>
              <a:gd name="adj2" fmla="val 24451"/>
              <a:gd name="adj3" fmla="val 177209"/>
              <a:gd name="adj4" fmla="val 27580"/>
              <a:gd name="adj5" fmla="val 288375"/>
              <a:gd name="adj6" fmla="val -13467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Anterior tympanic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6DFA2-7A14-4E73-B362-65EA5DF8CAA7}"/>
              </a:ext>
            </a:extLst>
          </p:cNvPr>
          <p:cNvSpPr txBox="1"/>
          <p:nvPr/>
        </p:nvSpPr>
        <p:spPr>
          <a:xfrm>
            <a:off x="10668001" y="208261"/>
            <a:ext cx="1330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MIADA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B505D-BAA3-40E8-84F2-8D3A14AC0561}"/>
              </a:ext>
            </a:extLst>
          </p:cNvPr>
          <p:cNvSpPr/>
          <p:nvPr/>
        </p:nvSpPr>
        <p:spPr>
          <a:xfrm>
            <a:off x="0" y="6451795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  <p:bldP spid="26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>
            <a:off x="590843" y="671532"/>
            <a:ext cx="10452295" cy="550418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Middle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Meningeal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2408B-6E0C-43D7-ACE1-A71EA110F354}"/>
              </a:ext>
            </a:extLst>
          </p:cNvPr>
          <p:cNvSpPr/>
          <p:nvPr/>
        </p:nvSpPr>
        <p:spPr>
          <a:xfrm>
            <a:off x="7357403" y="207086"/>
            <a:ext cx="4548095" cy="84799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81624BD-DADE-4714-92C5-8E6ED7C26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10000" contrast="30000"/>
          </a:blip>
          <a:srcRect l="11458" t="10938" r="41277" b="47059"/>
          <a:stretch/>
        </p:blipFill>
        <p:spPr bwMode="auto">
          <a:xfrm>
            <a:off x="1985737" y="0"/>
            <a:ext cx="7458075" cy="523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26">
            <a:extLst>
              <a:ext uri="{FF2B5EF4-FFF2-40B4-BE49-F238E27FC236}">
                <a16:creationId xmlns:a16="http://schemas.microsoft.com/office/drawing/2014/main" id="{5796F6B8-836A-4999-995E-01E4DBB76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050" y="3649588"/>
            <a:ext cx="2031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Middle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Meningeal</a:t>
            </a:r>
          </a:p>
        </p:txBody>
      </p:sp>
      <p:sp>
        <p:nvSpPr>
          <p:cNvPr id="4" name="Line 19">
            <a:extLst>
              <a:ext uri="{FF2B5EF4-FFF2-40B4-BE49-F238E27FC236}">
                <a16:creationId xmlns:a16="http://schemas.microsoft.com/office/drawing/2014/main" id="{B0B78601-612C-4FE2-BCCA-69399AFF13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57849" y="3001964"/>
            <a:ext cx="1223962" cy="115093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55E59A06-9A6F-4E8B-9E36-450D33972149}"/>
              </a:ext>
            </a:extLst>
          </p:cNvPr>
          <p:cNvSpPr>
            <a:spLocks/>
          </p:cNvSpPr>
          <p:nvPr/>
        </p:nvSpPr>
        <p:spPr bwMode="auto">
          <a:xfrm>
            <a:off x="3282724" y="-95250"/>
            <a:ext cx="3238500" cy="876300"/>
          </a:xfrm>
          <a:prstGeom prst="callout2">
            <a:avLst>
              <a:gd name="adj1" fmla="val 54628"/>
              <a:gd name="adj2" fmla="val 75709"/>
              <a:gd name="adj3" fmla="val 153330"/>
              <a:gd name="adj4" fmla="val 122982"/>
              <a:gd name="adj5" fmla="val 324155"/>
              <a:gd name="adj6" fmla="val 12953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spinosum 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93A9F22F-7EE0-4F8A-8E02-715508D3A086}"/>
              </a:ext>
            </a:extLst>
          </p:cNvPr>
          <p:cNvSpPr>
            <a:spLocks/>
          </p:cNvSpPr>
          <p:nvPr/>
        </p:nvSpPr>
        <p:spPr bwMode="auto">
          <a:xfrm>
            <a:off x="6378350" y="120650"/>
            <a:ext cx="3779837" cy="876300"/>
          </a:xfrm>
          <a:prstGeom prst="callout2">
            <a:avLst>
              <a:gd name="adj1" fmla="val 119578"/>
              <a:gd name="adj2" fmla="val 38662"/>
              <a:gd name="adj3" fmla="val 116901"/>
              <a:gd name="adj4" fmla="val 45288"/>
              <a:gd name="adj5" fmla="val 307073"/>
              <a:gd name="adj6" fmla="val 3496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Auriculotemporal nerve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6F2E92-535B-4817-BDB1-2A77EE8703CC}"/>
              </a:ext>
            </a:extLst>
          </p:cNvPr>
          <p:cNvSpPr txBox="1"/>
          <p:nvPr/>
        </p:nvSpPr>
        <p:spPr>
          <a:xfrm>
            <a:off x="275771" y="5095008"/>
            <a:ext cx="11916229" cy="1697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passes upward deep to the lateral pterygoid muscle.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Then it passes between the 2 roots of the auriculotemporal nerve.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enters the foramen spinosum to reach the middle cranial fossa.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E966D-8FE1-4A70-AE4A-2D8701E71670}"/>
              </a:ext>
            </a:extLst>
          </p:cNvPr>
          <p:cNvSpPr/>
          <p:nvPr/>
        </p:nvSpPr>
        <p:spPr>
          <a:xfrm rot="18478558">
            <a:off x="8853167" y="1713154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9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56993C36-00D2-473C-BB51-5CBA6127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0" t="5859" r="27490" b="14063"/>
          <a:stretch>
            <a:fillRect/>
          </a:stretch>
        </p:blipFill>
        <p:spPr bwMode="auto">
          <a:xfrm>
            <a:off x="5050072" y="3629"/>
            <a:ext cx="5186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AECE307F-6CE7-4E0E-A3F8-686514C2E229}"/>
              </a:ext>
            </a:extLst>
          </p:cNvPr>
          <p:cNvSpPr>
            <a:spLocks/>
          </p:cNvSpPr>
          <p:nvPr/>
        </p:nvSpPr>
        <p:spPr bwMode="auto">
          <a:xfrm flipH="1">
            <a:off x="3271055" y="1056365"/>
            <a:ext cx="2448272" cy="1008112"/>
          </a:xfrm>
          <a:prstGeom prst="callout2">
            <a:avLst>
              <a:gd name="adj1" fmla="val 78656"/>
              <a:gd name="adj2" fmla="val 9195"/>
              <a:gd name="adj3" fmla="val 68865"/>
              <a:gd name="adj4" fmla="val -49502"/>
              <a:gd name="adj5" fmla="val 228806"/>
              <a:gd name="adj6" fmla="val -11676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spinosum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253D569-9012-45C6-A265-C1077A8D42D3}"/>
              </a:ext>
            </a:extLst>
          </p:cNvPr>
          <p:cNvSpPr/>
          <p:nvPr/>
        </p:nvSpPr>
        <p:spPr>
          <a:xfrm>
            <a:off x="8671159" y="3361193"/>
            <a:ext cx="661988" cy="71437"/>
          </a:xfrm>
          <a:custGeom>
            <a:avLst/>
            <a:gdLst>
              <a:gd name="connsiteX0" fmla="*/ 0 w 683741"/>
              <a:gd name="connsiteY0" fmla="*/ 24713 h 152400"/>
              <a:gd name="connsiteX1" fmla="*/ 247135 w 683741"/>
              <a:gd name="connsiteY1" fmla="*/ 148281 h 152400"/>
              <a:gd name="connsiteX2" fmla="*/ 617838 w 683741"/>
              <a:gd name="connsiteY2" fmla="*/ 49427 h 152400"/>
              <a:gd name="connsiteX3" fmla="*/ 642551 w 683741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41" h="152400">
                <a:moveTo>
                  <a:pt x="0" y="24713"/>
                </a:moveTo>
                <a:cubicBezTo>
                  <a:pt x="72081" y="84437"/>
                  <a:pt x="144162" y="144162"/>
                  <a:pt x="247135" y="148281"/>
                </a:cubicBezTo>
                <a:cubicBezTo>
                  <a:pt x="350108" y="152400"/>
                  <a:pt x="551935" y="74141"/>
                  <a:pt x="617838" y="49427"/>
                </a:cubicBezTo>
                <a:cubicBezTo>
                  <a:pt x="683741" y="24714"/>
                  <a:pt x="642551" y="0"/>
                  <a:pt x="642551" y="0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E849222-E0BA-4BE6-9FDD-C2AAF1EEEC2C}"/>
              </a:ext>
            </a:extLst>
          </p:cNvPr>
          <p:cNvSpPr/>
          <p:nvPr/>
        </p:nvSpPr>
        <p:spPr>
          <a:xfrm>
            <a:off x="9242660" y="3327854"/>
            <a:ext cx="588963" cy="1841500"/>
          </a:xfrm>
          <a:custGeom>
            <a:avLst/>
            <a:gdLst>
              <a:gd name="connsiteX0" fmla="*/ 0 w 589006"/>
              <a:gd name="connsiteY0" fmla="*/ 61783 h 1841156"/>
              <a:gd name="connsiteX1" fmla="*/ 296562 w 589006"/>
              <a:gd name="connsiteY1" fmla="*/ 86497 h 1841156"/>
              <a:gd name="connsiteX2" fmla="*/ 543698 w 589006"/>
              <a:gd name="connsiteY2" fmla="*/ 580767 h 1841156"/>
              <a:gd name="connsiteX3" fmla="*/ 568411 w 589006"/>
              <a:gd name="connsiteY3" fmla="*/ 1322173 h 1841156"/>
              <a:gd name="connsiteX4" fmla="*/ 420130 w 589006"/>
              <a:gd name="connsiteY4" fmla="*/ 1841156 h 184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06" h="1841156">
                <a:moveTo>
                  <a:pt x="0" y="61783"/>
                </a:moveTo>
                <a:cubicBezTo>
                  <a:pt x="102973" y="30891"/>
                  <a:pt x="205946" y="0"/>
                  <a:pt x="296562" y="86497"/>
                </a:cubicBezTo>
                <a:cubicBezTo>
                  <a:pt x="387178" y="172994"/>
                  <a:pt x="498390" y="374821"/>
                  <a:pt x="543698" y="580767"/>
                </a:cubicBezTo>
                <a:cubicBezTo>
                  <a:pt x="589006" y="786713"/>
                  <a:pt x="589006" y="1112108"/>
                  <a:pt x="568411" y="1322173"/>
                </a:cubicBezTo>
                <a:cubicBezTo>
                  <a:pt x="547816" y="1532238"/>
                  <a:pt x="420130" y="1841156"/>
                  <a:pt x="420130" y="1841156"/>
                </a:cubicBezTo>
              </a:path>
            </a:pathLst>
          </a:custGeom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6C04BB-ABEE-4074-8D31-63BD36396992}"/>
              </a:ext>
            </a:extLst>
          </p:cNvPr>
          <p:cNvSpPr/>
          <p:nvPr/>
        </p:nvSpPr>
        <p:spPr>
          <a:xfrm>
            <a:off x="9275998" y="2137230"/>
            <a:ext cx="331787" cy="1203325"/>
          </a:xfrm>
          <a:custGeom>
            <a:avLst/>
            <a:gdLst>
              <a:gd name="connsiteX0" fmla="*/ 16475 w 370703"/>
              <a:gd name="connsiteY0" fmla="*/ 1285102 h 1285102"/>
              <a:gd name="connsiteX1" fmla="*/ 41189 w 370703"/>
              <a:gd name="connsiteY1" fmla="*/ 790832 h 1285102"/>
              <a:gd name="connsiteX2" fmla="*/ 263610 w 370703"/>
              <a:gd name="connsiteY2" fmla="*/ 568410 h 1285102"/>
              <a:gd name="connsiteX3" fmla="*/ 362465 w 370703"/>
              <a:gd name="connsiteY3" fmla="*/ 296562 h 1285102"/>
              <a:gd name="connsiteX4" fmla="*/ 313038 w 370703"/>
              <a:gd name="connsiteY4" fmla="*/ 0 h 128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03" h="1285102">
                <a:moveTo>
                  <a:pt x="16475" y="1285102"/>
                </a:moveTo>
                <a:cubicBezTo>
                  <a:pt x="8237" y="1097691"/>
                  <a:pt x="0" y="910281"/>
                  <a:pt x="41189" y="790832"/>
                </a:cubicBezTo>
                <a:cubicBezTo>
                  <a:pt x="82378" y="671383"/>
                  <a:pt x="210064" y="650788"/>
                  <a:pt x="263610" y="568410"/>
                </a:cubicBezTo>
                <a:cubicBezTo>
                  <a:pt x="317156" y="486032"/>
                  <a:pt x="354227" y="391297"/>
                  <a:pt x="362465" y="296562"/>
                </a:cubicBezTo>
                <a:cubicBezTo>
                  <a:pt x="370703" y="201827"/>
                  <a:pt x="341870" y="100913"/>
                  <a:pt x="313038" y="0"/>
                </a:cubicBezTo>
              </a:path>
            </a:pathLst>
          </a:custGeom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F3B573AF-6801-4AD1-ABF1-C7371B251205}"/>
              </a:ext>
            </a:extLst>
          </p:cNvPr>
          <p:cNvSpPr>
            <a:spLocks/>
          </p:cNvSpPr>
          <p:nvPr/>
        </p:nvSpPr>
        <p:spPr bwMode="auto">
          <a:xfrm flipH="1">
            <a:off x="6426089" y="4695936"/>
            <a:ext cx="2411760" cy="1224136"/>
          </a:xfrm>
          <a:prstGeom prst="callout2">
            <a:avLst>
              <a:gd name="adj1" fmla="val 32055"/>
              <a:gd name="adj2" fmla="val 20963"/>
              <a:gd name="adj3" fmla="val -3118"/>
              <a:gd name="adj4" fmla="val 4269"/>
              <a:gd name="adj5" fmla="val -103850"/>
              <a:gd name="adj6" fmla="val -3709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middle meningeal artery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1545069-BFA3-40D4-904A-4112CB4F63FA}"/>
              </a:ext>
            </a:extLst>
          </p:cNvPr>
          <p:cNvSpPr>
            <a:spLocks/>
          </p:cNvSpPr>
          <p:nvPr/>
        </p:nvSpPr>
        <p:spPr bwMode="auto">
          <a:xfrm flipH="1">
            <a:off x="9319727" y="768333"/>
            <a:ext cx="2088232" cy="1000132"/>
          </a:xfrm>
          <a:prstGeom prst="callout2">
            <a:avLst>
              <a:gd name="adj1" fmla="val 105911"/>
              <a:gd name="adj2" fmla="val 52895"/>
              <a:gd name="adj3" fmla="val 189798"/>
              <a:gd name="adj4" fmla="val 60073"/>
              <a:gd name="adj5" fmla="val 200494"/>
              <a:gd name="adj6" fmla="val 9449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branch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1BB6F593-33AB-424F-82CE-25A4CCD31589}"/>
              </a:ext>
            </a:extLst>
          </p:cNvPr>
          <p:cNvSpPr>
            <a:spLocks/>
          </p:cNvSpPr>
          <p:nvPr/>
        </p:nvSpPr>
        <p:spPr bwMode="auto">
          <a:xfrm flipH="1">
            <a:off x="9967799" y="3944665"/>
            <a:ext cx="2267744" cy="1000132"/>
          </a:xfrm>
          <a:prstGeom prst="callout2">
            <a:avLst>
              <a:gd name="adj1" fmla="val 9541"/>
              <a:gd name="adj2" fmla="val 51993"/>
              <a:gd name="adj3" fmla="val -15297"/>
              <a:gd name="adj4" fmla="val 71908"/>
              <a:gd name="adj5" fmla="val -4601"/>
              <a:gd name="adj6" fmla="val 10813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branch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02588-971D-48A4-8696-C6A5C8F7E223}"/>
              </a:ext>
            </a:extLst>
          </p:cNvPr>
          <p:cNvSpPr txBox="1"/>
          <p:nvPr/>
        </p:nvSpPr>
        <p:spPr>
          <a:xfrm>
            <a:off x="130629" y="2677005"/>
            <a:ext cx="4919443" cy="341567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the cranial cavity, it runs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forwards and laterally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grooving the surface of the bone till it reaches the pterion.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dividing into anterior (larger) and posterior branches to the meninges.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BA67F-5954-4099-B795-26ECF337ACFE}"/>
              </a:ext>
            </a:extLst>
          </p:cNvPr>
          <p:cNvSpPr/>
          <p:nvPr/>
        </p:nvSpPr>
        <p:spPr>
          <a:xfrm>
            <a:off x="784041" y="361691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5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60938" t="6667" r="11458" b="49167"/>
          <a:stretch>
            <a:fillRect/>
          </a:stretch>
        </p:blipFill>
        <p:spPr bwMode="auto">
          <a:xfrm>
            <a:off x="2530476" y="476250"/>
            <a:ext cx="62896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>
          <a:xfrm>
            <a:off x="3434148" y="2461111"/>
            <a:ext cx="2915816" cy="477189"/>
          </a:xfrm>
          <a:custGeom>
            <a:avLst/>
            <a:gdLst>
              <a:gd name="connsiteX0" fmla="*/ 2971800 w 2971800"/>
              <a:gd name="connsiteY0" fmla="*/ 1211580 h 1211580"/>
              <a:gd name="connsiteX1" fmla="*/ 2606040 w 2971800"/>
              <a:gd name="connsiteY1" fmla="*/ 845820 h 1211580"/>
              <a:gd name="connsiteX2" fmla="*/ 1600200 w 2971800"/>
              <a:gd name="connsiteY2" fmla="*/ 388620 h 1211580"/>
              <a:gd name="connsiteX3" fmla="*/ 891540 w 2971800"/>
              <a:gd name="connsiteY3" fmla="*/ 182880 h 1211580"/>
              <a:gd name="connsiteX4" fmla="*/ 320040 w 2971800"/>
              <a:gd name="connsiteY4" fmla="*/ 45720 h 1211580"/>
              <a:gd name="connsiteX5" fmla="*/ 0 w 2971800"/>
              <a:gd name="connsiteY5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1211580">
                <a:moveTo>
                  <a:pt x="2971800" y="1211580"/>
                </a:moveTo>
                <a:cubicBezTo>
                  <a:pt x="2903220" y="1097280"/>
                  <a:pt x="2834640" y="982980"/>
                  <a:pt x="2606040" y="845820"/>
                </a:cubicBezTo>
                <a:cubicBezTo>
                  <a:pt x="2377440" y="708660"/>
                  <a:pt x="1885950" y="499110"/>
                  <a:pt x="1600200" y="388620"/>
                </a:cubicBezTo>
                <a:cubicBezTo>
                  <a:pt x="1314450" y="278130"/>
                  <a:pt x="1104900" y="240030"/>
                  <a:pt x="891540" y="182880"/>
                </a:cubicBezTo>
                <a:cubicBezTo>
                  <a:pt x="678180" y="125730"/>
                  <a:pt x="468630" y="76200"/>
                  <a:pt x="320040" y="45720"/>
                </a:cubicBezTo>
                <a:cubicBezTo>
                  <a:pt x="171450" y="15240"/>
                  <a:pt x="85725" y="7620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507783" y="942534"/>
            <a:ext cx="928165" cy="2105267"/>
          </a:xfrm>
          <a:custGeom>
            <a:avLst/>
            <a:gdLst>
              <a:gd name="connsiteX0" fmla="*/ 746760 w 868680"/>
              <a:gd name="connsiteY0" fmla="*/ 2693670 h 2693670"/>
              <a:gd name="connsiteX1" fmla="*/ 861060 w 868680"/>
              <a:gd name="connsiteY1" fmla="*/ 1870710 h 2693670"/>
              <a:gd name="connsiteX2" fmla="*/ 701040 w 868680"/>
              <a:gd name="connsiteY2" fmla="*/ 1116330 h 2693670"/>
              <a:gd name="connsiteX3" fmla="*/ 381000 w 868680"/>
              <a:gd name="connsiteY3" fmla="*/ 544830 h 2693670"/>
              <a:gd name="connsiteX4" fmla="*/ 60960 w 868680"/>
              <a:gd name="connsiteY4" fmla="*/ 87630 h 2693670"/>
              <a:gd name="connsiteX5" fmla="*/ 15240 w 868680"/>
              <a:gd name="connsiteY5" fmla="*/ 19050 h 269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680" h="2693670">
                <a:moveTo>
                  <a:pt x="746760" y="2693670"/>
                </a:moveTo>
                <a:cubicBezTo>
                  <a:pt x="807720" y="2413635"/>
                  <a:pt x="868680" y="2133600"/>
                  <a:pt x="861060" y="1870710"/>
                </a:cubicBezTo>
                <a:cubicBezTo>
                  <a:pt x="853440" y="1607820"/>
                  <a:pt x="781050" y="1337310"/>
                  <a:pt x="701040" y="1116330"/>
                </a:cubicBezTo>
                <a:cubicBezTo>
                  <a:pt x="621030" y="895350"/>
                  <a:pt x="487680" y="716280"/>
                  <a:pt x="381000" y="544830"/>
                </a:cubicBezTo>
                <a:cubicBezTo>
                  <a:pt x="274320" y="373380"/>
                  <a:pt x="121920" y="175260"/>
                  <a:pt x="60960" y="87630"/>
                </a:cubicBezTo>
                <a:cubicBezTo>
                  <a:pt x="0" y="0"/>
                  <a:pt x="7620" y="9525"/>
                  <a:pt x="15240" y="1905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AutoShape 13"/>
          <p:cNvSpPr>
            <a:spLocks/>
          </p:cNvSpPr>
          <p:nvPr/>
        </p:nvSpPr>
        <p:spPr bwMode="auto">
          <a:xfrm flipH="1">
            <a:off x="1740024" y="548680"/>
            <a:ext cx="2987824" cy="980728"/>
          </a:xfrm>
          <a:prstGeom prst="callout2">
            <a:avLst>
              <a:gd name="adj1" fmla="val 66375"/>
              <a:gd name="adj2" fmla="val 19758"/>
              <a:gd name="adj3" fmla="val 165163"/>
              <a:gd name="adj4" fmla="val -13531"/>
              <a:gd name="adj5" fmla="val 135981"/>
              <a:gd name="adj6" fmla="val -4498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Anterior branch of middle meningeal artery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1524000" y="5589240"/>
            <a:ext cx="3816424" cy="1000132"/>
          </a:xfrm>
          <a:prstGeom prst="callout2">
            <a:avLst>
              <a:gd name="adj1" fmla="val 4599"/>
              <a:gd name="adj2" fmla="val 46812"/>
              <a:gd name="adj3" fmla="val -208037"/>
              <a:gd name="adj4" fmla="val 42769"/>
              <a:gd name="adj5" fmla="val -291240"/>
              <a:gd name="adj6" fmla="val 25900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Posterior branch of 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Middle meningeal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03914" y="834802"/>
            <a:ext cx="288031" cy="217934"/>
          </a:xfrm>
          <a:prstGeom prst="ellipse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31698" y="2924944"/>
            <a:ext cx="288031" cy="217934"/>
          </a:xfrm>
          <a:prstGeom prst="ellipse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99657" y="3573016"/>
            <a:ext cx="288031" cy="217934"/>
          </a:xfrm>
          <a:prstGeom prst="ellipse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6986" y="107922"/>
            <a:ext cx="174297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Vertex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9729" y="2699705"/>
            <a:ext cx="212474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Nasion 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8914" y="3346036"/>
            <a:ext cx="1504401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11430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Inion</a:t>
            </a: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7787680" y="3789040"/>
            <a:ext cx="2880320" cy="792088"/>
          </a:xfrm>
          <a:prstGeom prst="callout2">
            <a:avLst>
              <a:gd name="adj1" fmla="val 7064"/>
              <a:gd name="adj2" fmla="val 28308"/>
              <a:gd name="adj3" fmla="val -33467"/>
              <a:gd name="adj4" fmla="val 7214"/>
              <a:gd name="adj5" fmla="val -87180"/>
              <a:gd name="adj6" fmla="val -1116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Fronto-zygomatic suture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2" y="3931146"/>
            <a:ext cx="216023" cy="217934"/>
          </a:xfrm>
          <a:prstGeom prst="ellipse">
            <a:avLst/>
          </a:prstGeom>
          <a:solidFill>
            <a:srgbClr val="00FF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68008" y="2780928"/>
            <a:ext cx="288032" cy="216024"/>
          </a:xfrm>
          <a:prstGeom prst="ellipse">
            <a:avLst/>
          </a:prstGeom>
          <a:solidFill>
            <a:srgbClr val="00FF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8027355" y="740670"/>
            <a:ext cx="2771800" cy="1000132"/>
          </a:xfrm>
          <a:prstGeom prst="callout2">
            <a:avLst>
              <a:gd name="adj1" fmla="val 33882"/>
              <a:gd name="adj2" fmla="val 3150"/>
              <a:gd name="adj3" fmla="val 158163"/>
              <a:gd name="adj4" fmla="val -22336"/>
              <a:gd name="adj5" fmla="val 215624"/>
              <a:gd name="adj6" fmla="val -56868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Pterion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AutoShape 13"/>
          <p:cNvSpPr>
            <a:spLocks/>
          </p:cNvSpPr>
          <p:nvPr/>
        </p:nvSpPr>
        <p:spPr bwMode="auto">
          <a:xfrm flipH="1">
            <a:off x="-273756" y="2805606"/>
            <a:ext cx="2915816" cy="1000132"/>
          </a:xfrm>
          <a:prstGeom prst="callout2">
            <a:avLst>
              <a:gd name="adj1" fmla="val 33985"/>
              <a:gd name="adj2" fmla="val 16117"/>
              <a:gd name="adj3" fmla="val -35494"/>
              <a:gd name="adj4" fmla="val 20761"/>
              <a:gd name="adj5" fmla="val -39233"/>
              <a:gd name="adj6" fmla="val -18774"/>
            </a:avLst>
          </a:prstGeom>
          <a:noFill/>
          <a:ln w="381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Lambda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 flipH="1">
            <a:off x="5735960" y="5517232"/>
            <a:ext cx="2534116" cy="1000132"/>
          </a:xfrm>
          <a:prstGeom prst="callout2">
            <a:avLst>
              <a:gd name="adj1" fmla="val 13316"/>
              <a:gd name="adj2" fmla="val 50772"/>
              <a:gd name="adj3" fmla="val -70872"/>
              <a:gd name="adj4" fmla="val 69705"/>
              <a:gd name="adj5" fmla="val -152940"/>
              <a:gd name="adj6" fmla="val 81826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Middle of Zygomatic arch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127BBA-9FAB-4B4D-A811-EAE07AE78982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5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3" grpId="0" animBg="1"/>
      <p:bldP spid="7" grpId="0" animBg="1"/>
      <p:bldP spid="11" grpId="0"/>
      <p:bldP spid="12" grpId="0"/>
      <p:bldP spid="13" grpId="0"/>
      <p:bldP spid="16" grpId="0" animBg="1"/>
      <p:bldP spid="4" grpId="0" animBg="1"/>
      <p:bldP spid="29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4.3|8.6|15.8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7|2.9|2.8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1.7|50.3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5|4|4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7|3.3|12.5|3.5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2|1.8|2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6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|23.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8|30.4|29.2|4.1|10.6|26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|2.9|23.8|41.3|3.9|1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.5|33.4|14.1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0.8|0.7|0.9|15.9"/>
</p:tagLst>
</file>

<file path=ppt/theme/theme1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5" ma:contentTypeDescription="Create a new document." ma:contentTypeScope="" ma:versionID="f2cf0935b7279932464c039ede7cd297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e957e7d9984408b7ee35d17cf615e445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A7026D-9E61-44F4-B185-0E2BA4B2A35C}"/>
</file>

<file path=customXml/itemProps2.xml><?xml version="1.0" encoding="utf-8"?>
<ds:datastoreItem xmlns:ds="http://schemas.openxmlformats.org/officeDocument/2006/customXml" ds:itemID="{B8519FD5-92F7-4334-8568-AA88EFAE1653}"/>
</file>

<file path=customXml/itemProps3.xml><?xml version="1.0" encoding="utf-8"?>
<ds:datastoreItem xmlns:ds="http://schemas.openxmlformats.org/officeDocument/2006/customXml" ds:itemID="{72D71E68-4C6B-4B60-A6EA-90463E2B36BE}"/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1145</Words>
  <Application>Microsoft Office PowerPoint</Application>
  <PresentationFormat>Widescreen</PresentationFormat>
  <Paragraphs>177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Monotype Corsiva</vt:lpstr>
      <vt:lpstr>Symbol</vt:lpstr>
      <vt:lpstr>Times New Roman</vt:lpstr>
      <vt:lpstr>Wingdings</vt:lpstr>
      <vt:lpstr>3_Office Theme</vt:lpstr>
      <vt:lpstr>سمة Office</vt:lpstr>
      <vt:lpstr>1_Office Theme</vt:lpstr>
      <vt:lpstr>9_Default Design</vt:lpstr>
      <vt:lpstr>1_Default Design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Youssef Hussei. Ali</dc:creator>
  <cp:lastModifiedBy>Youssef Hussein</cp:lastModifiedBy>
  <cp:revision>84</cp:revision>
  <dcterms:created xsi:type="dcterms:W3CDTF">2020-11-05T19:15:15Z</dcterms:created>
  <dcterms:modified xsi:type="dcterms:W3CDTF">2021-11-29T16:49:57Z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