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72" r:id="rId9"/>
    <p:sldId id="276" r:id="rId10"/>
    <p:sldId id="273" r:id="rId11"/>
    <p:sldId id="265" r:id="rId12"/>
    <p:sldId id="266" r:id="rId13"/>
    <p:sldId id="267" r:id="rId14"/>
    <p:sldId id="268" r:id="rId15"/>
    <p:sldId id="269" r:id="rId16"/>
    <p:sldId id="302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301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9" r:id="rId36"/>
    <p:sldId id="293" r:id="rId37"/>
    <p:sldId id="294" r:id="rId38"/>
    <p:sldId id="296" r:id="rId39"/>
    <p:sldId id="297" r:id="rId40"/>
    <p:sldId id="298" r:id="rId41"/>
    <p:sldId id="300" r:id="rId42"/>
    <p:sldId id="303" r:id="rId43"/>
    <p:sldId id="304" r:id="rId44"/>
    <p:sldId id="305" r:id="rId45"/>
    <p:sldId id="30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23" autoAdjust="0"/>
  </p:normalViewPr>
  <p:slideViewPr>
    <p:cSldViewPr>
      <p:cViewPr varScale="1">
        <p:scale>
          <a:sx n="69" d="100"/>
          <a:sy n="69" d="100"/>
        </p:scale>
        <p:origin x="12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43B672-7E83-44AF-9286-4CB3755509D9}" type="doc">
      <dgm:prSet loTypeId="urn:microsoft.com/office/officeart/2005/8/layout/vList5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295C121-4A2B-4C7D-A983-C7CFF932682D}">
      <dgm:prSet/>
      <dgm:spPr/>
      <dgm:t>
        <a:bodyPr/>
        <a:lstStyle/>
        <a:p>
          <a:pPr rtl="0"/>
          <a:r>
            <a:rPr lang="en-US" dirty="0" err="1"/>
            <a:t>Prehepatic</a:t>
          </a:r>
          <a:r>
            <a:rPr lang="en-US" dirty="0"/>
            <a:t> / Hemolytic jaundice</a:t>
          </a:r>
        </a:p>
      </dgm:t>
    </dgm:pt>
    <dgm:pt modelId="{CE6D0A55-584C-48C1-B951-C1E48BF024F5}" type="parTrans" cxnId="{CBA0C552-987C-4EE4-9C23-7DE26B933B03}">
      <dgm:prSet/>
      <dgm:spPr/>
      <dgm:t>
        <a:bodyPr/>
        <a:lstStyle/>
        <a:p>
          <a:endParaRPr lang="en-US"/>
        </a:p>
      </dgm:t>
    </dgm:pt>
    <dgm:pt modelId="{C3968BBA-5801-467C-8456-90C93379DC05}" type="sibTrans" cxnId="{CBA0C552-987C-4EE4-9C23-7DE26B933B03}">
      <dgm:prSet/>
      <dgm:spPr/>
      <dgm:t>
        <a:bodyPr/>
        <a:lstStyle/>
        <a:p>
          <a:endParaRPr lang="en-US"/>
        </a:p>
      </dgm:t>
    </dgm:pt>
    <dgm:pt modelId="{94EF9382-60DB-4EE3-B9B9-DA2269445326}">
      <dgm:prSet/>
      <dgm:spPr/>
      <dgm:t>
        <a:bodyPr/>
        <a:lstStyle/>
        <a:p>
          <a:pPr rtl="0"/>
          <a:r>
            <a:rPr lang="en-US" dirty="0"/>
            <a:t>Hepatic jaundice</a:t>
          </a:r>
        </a:p>
      </dgm:t>
    </dgm:pt>
    <dgm:pt modelId="{4F8CD76E-E487-480C-8F40-130AF536593E}" type="parTrans" cxnId="{016D82B1-AB33-418A-BAD9-36330FE9B922}">
      <dgm:prSet/>
      <dgm:spPr/>
      <dgm:t>
        <a:bodyPr/>
        <a:lstStyle/>
        <a:p>
          <a:endParaRPr lang="en-US"/>
        </a:p>
      </dgm:t>
    </dgm:pt>
    <dgm:pt modelId="{BCFCA950-1620-4002-85A6-327731CBB687}" type="sibTrans" cxnId="{016D82B1-AB33-418A-BAD9-36330FE9B922}">
      <dgm:prSet/>
      <dgm:spPr/>
      <dgm:t>
        <a:bodyPr/>
        <a:lstStyle/>
        <a:p>
          <a:endParaRPr lang="en-US"/>
        </a:p>
      </dgm:t>
    </dgm:pt>
    <dgm:pt modelId="{19778548-5603-4374-A70E-68F932F2D584}">
      <dgm:prSet/>
      <dgm:spPr/>
      <dgm:t>
        <a:bodyPr/>
        <a:lstStyle/>
        <a:p>
          <a:pPr rtl="0"/>
          <a:r>
            <a:rPr lang="en-US" dirty="0" err="1"/>
            <a:t>Posthepatic</a:t>
          </a:r>
          <a:r>
            <a:rPr lang="en-US" dirty="0"/>
            <a:t> / Obstructive/ Surgical jaundice</a:t>
          </a:r>
        </a:p>
      </dgm:t>
    </dgm:pt>
    <dgm:pt modelId="{61B04425-3488-48CD-BF6A-E88459F4D649}" type="parTrans" cxnId="{AEE5CC7C-0799-4230-A976-F774AB253CE4}">
      <dgm:prSet/>
      <dgm:spPr/>
      <dgm:t>
        <a:bodyPr/>
        <a:lstStyle/>
        <a:p>
          <a:endParaRPr lang="en-US"/>
        </a:p>
      </dgm:t>
    </dgm:pt>
    <dgm:pt modelId="{5078B997-8D7B-4A14-9411-62AC1D41AC25}" type="sibTrans" cxnId="{AEE5CC7C-0799-4230-A976-F774AB253CE4}">
      <dgm:prSet/>
      <dgm:spPr/>
      <dgm:t>
        <a:bodyPr/>
        <a:lstStyle/>
        <a:p>
          <a:endParaRPr lang="en-US"/>
        </a:p>
      </dgm:t>
    </dgm:pt>
    <dgm:pt modelId="{53A3697C-F811-49A9-9139-DEF157A6086F}" type="pres">
      <dgm:prSet presAssocID="{3243B672-7E83-44AF-9286-4CB3755509D9}" presName="Name0" presStyleCnt="0">
        <dgm:presLayoutVars>
          <dgm:dir/>
          <dgm:animLvl val="lvl"/>
          <dgm:resizeHandles val="exact"/>
        </dgm:presLayoutVars>
      </dgm:prSet>
      <dgm:spPr/>
    </dgm:pt>
    <dgm:pt modelId="{15CB7C26-3C4D-4B48-B81C-8A87638C151D}" type="pres">
      <dgm:prSet presAssocID="{5295C121-4A2B-4C7D-A983-C7CFF932682D}" presName="linNode" presStyleCnt="0"/>
      <dgm:spPr/>
    </dgm:pt>
    <dgm:pt modelId="{E93DB838-B7C5-4EA0-A7D5-D860A6182DD6}" type="pres">
      <dgm:prSet presAssocID="{5295C121-4A2B-4C7D-A983-C7CFF932682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5AFE369-42EA-4EE7-9CE9-D7FF3C868552}" type="pres">
      <dgm:prSet presAssocID="{C3968BBA-5801-467C-8456-90C93379DC05}" presName="sp" presStyleCnt="0"/>
      <dgm:spPr/>
    </dgm:pt>
    <dgm:pt modelId="{B30D9DE3-D659-4C67-8A90-4FD8EABC381E}" type="pres">
      <dgm:prSet presAssocID="{94EF9382-60DB-4EE3-B9B9-DA2269445326}" presName="linNode" presStyleCnt="0"/>
      <dgm:spPr/>
    </dgm:pt>
    <dgm:pt modelId="{A887059A-D6E7-493A-AC65-1809C2F30CC3}" type="pres">
      <dgm:prSet presAssocID="{94EF9382-60DB-4EE3-B9B9-DA226944532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7CA34B0-53CB-4FF1-AC70-A4D990BEFD50}" type="pres">
      <dgm:prSet presAssocID="{BCFCA950-1620-4002-85A6-327731CBB687}" presName="sp" presStyleCnt="0"/>
      <dgm:spPr/>
    </dgm:pt>
    <dgm:pt modelId="{046E6825-AFBC-4343-AC4F-7B9F06046718}" type="pres">
      <dgm:prSet presAssocID="{19778548-5603-4374-A70E-68F932F2D584}" presName="linNode" presStyleCnt="0"/>
      <dgm:spPr/>
    </dgm:pt>
    <dgm:pt modelId="{E9C2ABF8-3DEB-4E19-8EBD-EEC8E5A95E1D}" type="pres">
      <dgm:prSet presAssocID="{19778548-5603-4374-A70E-68F932F2D584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4091E122-7236-403B-90E1-6276434F7D82}" type="presOf" srcId="{94EF9382-60DB-4EE3-B9B9-DA2269445326}" destId="{A887059A-D6E7-493A-AC65-1809C2F30CC3}" srcOrd="0" destOrd="0" presId="urn:microsoft.com/office/officeart/2005/8/layout/vList5"/>
    <dgm:cxn modelId="{F5E4D24C-4EA2-44B1-8B2B-EB92B1B0450E}" type="presOf" srcId="{19778548-5603-4374-A70E-68F932F2D584}" destId="{E9C2ABF8-3DEB-4E19-8EBD-EEC8E5A95E1D}" srcOrd="0" destOrd="0" presId="urn:microsoft.com/office/officeart/2005/8/layout/vList5"/>
    <dgm:cxn modelId="{CBA0C552-987C-4EE4-9C23-7DE26B933B03}" srcId="{3243B672-7E83-44AF-9286-4CB3755509D9}" destId="{5295C121-4A2B-4C7D-A983-C7CFF932682D}" srcOrd="0" destOrd="0" parTransId="{CE6D0A55-584C-48C1-B951-C1E48BF024F5}" sibTransId="{C3968BBA-5801-467C-8456-90C93379DC05}"/>
    <dgm:cxn modelId="{AEE5CC7C-0799-4230-A976-F774AB253CE4}" srcId="{3243B672-7E83-44AF-9286-4CB3755509D9}" destId="{19778548-5603-4374-A70E-68F932F2D584}" srcOrd="2" destOrd="0" parTransId="{61B04425-3488-48CD-BF6A-E88459F4D649}" sibTransId="{5078B997-8D7B-4A14-9411-62AC1D41AC25}"/>
    <dgm:cxn modelId="{016D82B1-AB33-418A-BAD9-36330FE9B922}" srcId="{3243B672-7E83-44AF-9286-4CB3755509D9}" destId="{94EF9382-60DB-4EE3-B9B9-DA2269445326}" srcOrd="1" destOrd="0" parTransId="{4F8CD76E-E487-480C-8F40-130AF536593E}" sibTransId="{BCFCA950-1620-4002-85A6-327731CBB687}"/>
    <dgm:cxn modelId="{0CFF11EE-D02A-4EBB-B2D9-3834B2019764}" type="presOf" srcId="{3243B672-7E83-44AF-9286-4CB3755509D9}" destId="{53A3697C-F811-49A9-9139-DEF157A6086F}" srcOrd="0" destOrd="0" presId="urn:microsoft.com/office/officeart/2005/8/layout/vList5"/>
    <dgm:cxn modelId="{AFD79FEF-3D55-4405-A729-62B546144820}" type="presOf" srcId="{5295C121-4A2B-4C7D-A983-C7CFF932682D}" destId="{E93DB838-B7C5-4EA0-A7D5-D860A6182DD6}" srcOrd="0" destOrd="0" presId="urn:microsoft.com/office/officeart/2005/8/layout/vList5"/>
    <dgm:cxn modelId="{DC9328D9-873D-4173-8022-6F0F7D8EC7FA}" type="presParOf" srcId="{53A3697C-F811-49A9-9139-DEF157A6086F}" destId="{15CB7C26-3C4D-4B48-B81C-8A87638C151D}" srcOrd="0" destOrd="0" presId="urn:microsoft.com/office/officeart/2005/8/layout/vList5"/>
    <dgm:cxn modelId="{BA504C73-3394-4DEA-A69F-4E23976078C2}" type="presParOf" srcId="{15CB7C26-3C4D-4B48-B81C-8A87638C151D}" destId="{E93DB838-B7C5-4EA0-A7D5-D860A6182DD6}" srcOrd="0" destOrd="0" presId="urn:microsoft.com/office/officeart/2005/8/layout/vList5"/>
    <dgm:cxn modelId="{AF31B503-91FD-4278-B64D-B6EB892444A8}" type="presParOf" srcId="{53A3697C-F811-49A9-9139-DEF157A6086F}" destId="{C5AFE369-42EA-4EE7-9CE9-D7FF3C868552}" srcOrd="1" destOrd="0" presId="urn:microsoft.com/office/officeart/2005/8/layout/vList5"/>
    <dgm:cxn modelId="{4F500889-1DE6-4D64-97F6-88C789A5097A}" type="presParOf" srcId="{53A3697C-F811-49A9-9139-DEF157A6086F}" destId="{B30D9DE3-D659-4C67-8A90-4FD8EABC381E}" srcOrd="2" destOrd="0" presId="urn:microsoft.com/office/officeart/2005/8/layout/vList5"/>
    <dgm:cxn modelId="{B126D4C4-EE10-4E62-957D-C9196C473C29}" type="presParOf" srcId="{B30D9DE3-D659-4C67-8A90-4FD8EABC381E}" destId="{A887059A-D6E7-493A-AC65-1809C2F30CC3}" srcOrd="0" destOrd="0" presId="urn:microsoft.com/office/officeart/2005/8/layout/vList5"/>
    <dgm:cxn modelId="{270A5CFC-351E-4C3F-91B4-714941564189}" type="presParOf" srcId="{53A3697C-F811-49A9-9139-DEF157A6086F}" destId="{07CA34B0-53CB-4FF1-AC70-A4D990BEFD50}" srcOrd="3" destOrd="0" presId="urn:microsoft.com/office/officeart/2005/8/layout/vList5"/>
    <dgm:cxn modelId="{2C644AA2-D3E7-4677-A9F0-EC689CCA0988}" type="presParOf" srcId="{53A3697C-F811-49A9-9139-DEF157A6086F}" destId="{046E6825-AFBC-4343-AC4F-7B9F06046718}" srcOrd="4" destOrd="0" presId="urn:microsoft.com/office/officeart/2005/8/layout/vList5"/>
    <dgm:cxn modelId="{39215367-0D45-43BB-9EC6-88FE58E4EB97}" type="presParOf" srcId="{046E6825-AFBC-4343-AC4F-7B9F06046718}" destId="{E9C2ABF8-3DEB-4E19-8EBD-EEC8E5A95E1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DB838-B7C5-4EA0-A7D5-D860A6182DD6}">
      <dsp:nvSpPr>
        <dsp:cNvPr id="0" name=""/>
        <dsp:cNvSpPr/>
      </dsp:nvSpPr>
      <dsp:spPr>
        <a:xfrm>
          <a:off x="2721254" y="2232"/>
          <a:ext cx="3061411" cy="14733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Prehepatic</a:t>
          </a:r>
          <a:r>
            <a:rPr lang="en-US" sz="2900" kern="1200" dirty="0"/>
            <a:t> / Hemolytic jaundice</a:t>
          </a:r>
        </a:p>
      </dsp:txBody>
      <dsp:txXfrm>
        <a:off x="2793179" y="74157"/>
        <a:ext cx="2917561" cy="1329548"/>
      </dsp:txXfrm>
    </dsp:sp>
    <dsp:sp modelId="{A887059A-D6E7-493A-AC65-1809C2F30CC3}">
      <dsp:nvSpPr>
        <dsp:cNvPr id="0" name=""/>
        <dsp:cNvSpPr/>
      </dsp:nvSpPr>
      <dsp:spPr>
        <a:xfrm>
          <a:off x="2721254" y="1549300"/>
          <a:ext cx="3061411" cy="14733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Hepatic jaundice</a:t>
          </a:r>
        </a:p>
      </dsp:txBody>
      <dsp:txXfrm>
        <a:off x="2793179" y="1621225"/>
        <a:ext cx="2917561" cy="1329548"/>
      </dsp:txXfrm>
    </dsp:sp>
    <dsp:sp modelId="{E9C2ABF8-3DEB-4E19-8EBD-EEC8E5A95E1D}">
      <dsp:nvSpPr>
        <dsp:cNvPr id="0" name=""/>
        <dsp:cNvSpPr/>
      </dsp:nvSpPr>
      <dsp:spPr>
        <a:xfrm>
          <a:off x="2721254" y="3096369"/>
          <a:ext cx="3061411" cy="14733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Posthepatic</a:t>
          </a:r>
          <a:r>
            <a:rPr lang="en-US" sz="2900" kern="1200" dirty="0"/>
            <a:t> / Obstructive/ Surgical jaundice</a:t>
          </a:r>
        </a:p>
      </dsp:txBody>
      <dsp:txXfrm>
        <a:off x="2793179" y="3168294"/>
        <a:ext cx="2917561" cy="1329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E3C1850-10DC-49AD-AFD7-EAC4086A198C}" type="datetimeFigureOut">
              <a:rPr lang="ar-JO" smtClean="0"/>
              <a:pPr/>
              <a:t>1/8/1446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A42B673-6DF2-47F1-B6D0-7A83621818B4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04130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2B673-6DF2-47F1-B6D0-7A83621818B4}" type="slidenum">
              <a:rPr lang="ar-JO" smtClean="0"/>
              <a:pPr/>
              <a:t>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9221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Gastrointestinal System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Alimentary tract from the mouth to the anus </a:t>
            </a:r>
          </a:p>
          <a:p>
            <a:pPr algn="l" rtl="0"/>
            <a:r>
              <a:rPr lang="en-US" dirty="0"/>
              <a:t>liver and biliary system (including the gallbladder)</a:t>
            </a:r>
          </a:p>
          <a:p>
            <a:pPr algn="l" rtl="0"/>
            <a:r>
              <a:rPr lang="en-US" dirty="0"/>
              <a:t>Pancreas </a:t>
            </a:r>
          </a:p>
          <a:p>
            <a:pPr algn="l" rtl="0"/>
            <a:r>
              <a:rPr lang="en-US" dirty="0"/>
              <a:t>Spleen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470" t="30092" r="49020" b="28058"/>
          <a:stretch>
            <a:fillRect/>
          </a:stretch>
        </p:blipFill>
        <p:spPr bwMode="auto">
          <a:xfrm>
            <a:off x="1066800" y="228600"/>
            <a:ext cx="6705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6574" t="73958" r="50000" b="7292"/>
          <a:stretch>
            <a:fillRect/>
          </a:stretch>
        </p:blipFill>
        <p:spPr bwMode="auto">
          <a:xfrm>
            <a:off x="1066800" y="4191000"/>
            <a:ext cx="670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Abdominal Pain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b="1" i="1" dirty="0"/>
              <a:t>Site</a:t>
            </a:r>
          </a:p>
          <a:p>
            <a:pPr lvl="1" algn="l" rtl="0"/>
            <a:r>
              <a:rPr lang="en-US" dirty="0"/>
              <a:t>Visceral abdominal pain</a:t>
            </a:r>
          </a:p>
          <a:p>
            <a:pPr lvl="2" algn="l" rtl="0"/>
            <a:r>
              <a:rPr lang="en-US" dirty="0"/>
              <a:t>deep and poorly localized in the midline</a:t>
            </a:r>
          </a:p>
          <a:p>
            <a:pPr lvl="1" algn="l" rtl="0"/>
            <a:r>
              <a:rPr lang="en-US" sz="2800" dirty="0"/>
              <a:t>Somatic pain from the parietal peritoneum and abdominal wall</a:t>
            </a:r>
          </a:p>
          <a:p>
            <a:pPr lvl="2" algn="l" rtl="0"/>
            <a:r>
              <a:rPr lang="en-US" dirty="0"/>
              <a:t>localized to the area of inflammation</a:t>
            </a:r>
            <a:endParaRPr lang="en-US" b="1" i="1" dirty="0"/>
          </a:p>
          <a:p>
            <a:pPr algn="l" rtl="0"/>
            <a:r>
              <a:rPr lang="en-US" b="1" i="1" dirty="0"/>
              <a:t>Onset</a:t>
            </a:r>
          </a:p>
          <a:p>
            <a:pPr lvl="1" algn="l" rtl="0"/>
            <a:r>
              <a:rPr lang="en-US" sz="2800" dirty="0"/>
              <a:t>Sudden onset of severe abdominal pain, rapidly progressing to become generalized and constant, suggests a hollow viscus perforation</a:t>
            </a:r>
            <a:endParaRPr lang="en-US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Abdominal Pain</a:t>
            </a:r>
            <a:endParaRPr lang="ar-J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471" t="23117" r="20588" b="38520"/>
          <a:stretch>
            <a:fillRect/>
          </a:stretch>
        </p:blipFill>
        <p:spPr bwMode="auto">
          <a:xfrm>
            <a:off x="353291" y="1828800"/>
            <a:ext cx="879070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Abdominal Pain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b="1" i="1" dirty="0"/>
              <a:t>Character</a:t>
            </a:r>
          </a:p>
          <a:p>
            <a:pPr lvl="1" algn="l" rtl="0"/>
            <a:r>
              <a:rPr lang="en-US" dirty="0"/>
              <a:t>Inflammation usually produces constant pain exacerbated by movement or coughing</a:t>
            </a:r>
          </a:p>
          <a:p>
            <a:pPr lvl="1" algn="l" rtl="0"/>
            <a:r>
              <a:rPr lang="en-US" sz="2400" dirty="0"/>
              <a:t>Colicky pain arises from hollow structures, e.g. small or large bowel obstruction, or the uterus during </a:t>
            </a:r>
            <a:r>
              <a:rPr lang="en-US" sz="2400" dirty="0" err="1"/>
              <a:t>labour</a:t>
            </a:r>
            <a:r>
              <a:rPr lang="en-US" sz="2400" dirty="0"/>
              <a:t> It lasts for a short period of time (seconds or minutes), eases off and then returns.</a:t>
            </a:r>
          </a:p>
          <a:p>
            <a:pPr lvl="1" algn="l" rtl="0"/>
            <a:r>
              <a:rPr lang="en-US" sz="2400" dirty="0"/>
              <a:t>Dull, vague and poorly </a:t>
            </a:r>
            <a:r>
              <a:rPr lang="en-US" sz="2400" dirty="0" err="1"/>
              <a:t>localised</a:t>
            </a:r>
            <a:r>
              <a:rPr lang="en-US" sz="2400" dirty="0"/>
              <a:t>  pain is more typical of an inflammatory process or low-grade infection, e.g. </a:t>
            </a:r>
            <a:r>
              <a:rPr lang="en-US" sz="2400" dirty="0" err="1"/>
              <a:t>salpingitis</a:t>
            </a:r>
            <a:r>
              <a:rPr lang="en-US" sz="2400" dirty="0"/>
              <a:t>, appendicitis or diverticulitis. </a:t>
            </a:r>
          </a:p>
          <a:p>
            <a:pPr algn="l" rtl="0"/>
            <a:r>
              <a:rPr lang="en-US" b="1" i="1" dirty="0"/>
              <a:t>Radiation</a:t>
            </a:r>
          </a:p>
          <a:p>
            <a:pPr algn="l" rtl="0"/>
            <a:r>
              <a:rPr lang="en-US" b="1" i="1" dirty="0"/>
              <a:t>Referral</a:t>
            </a:r>
          </a:p>
          <a:p>
            <a:pPr algn="l" rtl="0"/>
            <a:r>
              <a:rPr lang="en-US" b="1" i="1" dirty="0"/>
              <a:t>Shifting  </a:t>
            </a:r>
            <a:endParaRPr lang="ar-JO" dirty="0"/>
          </a:p>
          <a:p>
            <a:endParaRPr lang="ar-JO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490" t="17886" r="47059" b="22826"/>
          <a:stretch>
            <a:fillRect/>
          </a:stretch>
        </p:blipFill>
        <p:spPr bwMode="auto">
          <a:xfrm>
            <a:off x="914400" y="261257"/>
            <a:ext cx="5486400" cy="666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Abdominal Pain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i="1" dirty="0"/>
              <a:t>Associated symptoms</a:t>
            </a:r>
          </a:p>
          <a:p>
            <a:pPr lvl="1" algn="l" rtl="0"/>
            <a:r>
              <a:rPr lang="en-US" dirty="0"/>
              <a:t>Anorexia, nausea and vomiting </a:t>
            </a:r>
          </a:p>
          <a:p>
            <a:pPr lvl="1" algn="l" rtl="0"/>
            <a:r>
              <a:rPr lang="en-US" dirty="0"/>
              <a:t>Common but nonspecific</a:t>
            </a:r>
          </a:p>
          <a:p>
            <a:pPr lvl="1" algn="l" rtl="0"/>
            <a:r>
              <a:rPr lang="en-US" dirty="0"/>
              <a:t>May be absent, even in advanced </a:t>
            </a:r>
            <a:r>
              <a:rPr lang="en-US" dirty="0" err="1"/>
              <a:t>intraabdominal</a:t>
            </a:r>
            <a:r>
              <a:rPr lang="en-US" dirty="0"/>
              <a:t> disease</a:t>
            </a:r>
          </a:p>
          <a:p>
            <a:pPr algn="l" rtl="0"/>
            <a:r>
              <a:rPr lang="en-US" sz="3200" b="1" i="1" dirty="0"/>
              <a:t>Timing</a:t>
            </a:r>
          </a:p>
          <a:p>
            <a:pPr lvl="1" algn="l" rtl="0"/>
            <a:r>
              <a:rPr lang="en-US" sz="2800" dirty="0"/>
              <a:t> Silent interval during the first hour or two after perforation.</a:t>
            </a:r>
          </a:p>
          <a:p>
            <a:pPr algn="l" rtl="0"/>
            <a:r>
              <a:rPr lang="en-US" b="1" i="1" dirty="0"/>
              <a:t>Exacerbating and relieving factors</a:t>
            </a:r>
          </a:p>
          <a:p>
            <a:pPr algn="l" rtl="0"/>
            <a:r>
              <a:rPr lang="en-US" b="1" i="1" dirty="0"/>
              <a:t>Severity</a:t>
            </a:r>
            <a:endParaRPr lang="ar-JO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Abdominal Pain</a:t>
            </a:r>
            <a:endParaRPr lang="ar-JO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0980" t="16142" r="26471" b="3645"/>
          <a:stretch>
            <a:fillRect/>
          </a:stretch>
        </p:blipFill>
        <p:spPr bwMode="auto">
          <a:xfrm>
            <a:off x="2133600" y="1295400"/>
            <a:ext cx="533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Nausea and vomiting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/>
              <a:t>Nausea is the sensation of feeling sick.  </a:t>
            </a:r>
          </a:p>
          <a:p>
            <a:pPr algn="l" rtl="0"/>
            <a:r>
              <a:rPr lang="en-US" dirty="0"/>
              <a:t>Vomiting is the expulsion of gastric contents via the mouth.</a:t>
            </a:r>
          </a:p>
          <a:p>
            <a:pPr algn="l" rtl="0"/>
            <a:r>
              <a:rPr lang="en-US" dirty="0"/>
              <a:t>Vomiting is typically preceded by nausea, but in increased intracranial pressure may occur without warning.</a:t>
            </a:r>
          </a:p>
          <a:p>
            <a:pPr algn="l" rtl="0"/>
            <a:r>
              <a:rPr lang="en-US" dirty="0"/>
              <a:t>suggest upper gastrointestinal disorders</a:t>
            </a:r>
          </a:p>
          <a:p>
            <a:pPr algn="l" rtl="0"/>
            <a:r>
              <a:rPr lang="en-US" dirty="0"/>
              <a:t>Obstruction distal to the pylorus produces bile-stained vomit while gastric outlet obstruction causes projectile non bile stained  vomit.</a:t>
            </a:r>
          </a:p>
          <a:p>
            <a:pPr algn="l" rtl="0"/>
            <a:r>
              <a:rPr lang="en-US" dirty="0"/>
              <a:t>Vomiting is common in gastroenteritis, </a:t>
            </a:r>
            <a:r>
              <a:rPr lang="en-US" dirty="0" err="1"/>
              <a:t>cholecystitis</a:t>
            </a:r>
            <a:r>
              <a:rPr lang="en-US" dirty="0"/>
              <a:t>, pancreatitis and hepatitis.</a:t>
            </a:r>
          </a:p>
          <a:p>
            <a:pPr algn="l" rtl="0"/>
            <a:r>
              <a:rPr lang="en-US" dirty="0"/>
              <a:t>Vomiting may be caused by severe pain as renal or </a:t>
            </a:r>
            <a:r>
              <a:rPr lang="en-US" dirty="0" err="1"/>
              <a:t>biliary</a:t>
            </a:r>
            <a:r>
              <a:rPr lang="en-US" dirty="0"/>
              <a:t> colic, myocardial infarction, as well as systemic disease, metabolic disorders and drug therapy.</a:t>
            </a:r>
            <a:endParaRPr lang="ar-JO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1961" t="47530" r="24510" b="8876"/>
          <a:stretch>
            <a:fillRect/>
          </a:stretch>
        </p:blipFill>
        <p:spPr bwMode="auto">
          <a:xfrm>
            <a:off x="762000" y="0"/>
            <a:ext cx="75438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51171" t="66667" r="24817" b="12500"/>
          <a:stretch>
            <a:fillRect/>
          </a:stretch>
        </p:blipFill>
        <p:spPr bwMode="auto">
          <a:xfrm>
            <a:off x="762000" y="4648200"/>
            <a:ext cx="762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Wind and flatulence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200–2000 ml /day of flatus is passed normally.</a:t>
            </a:r>
          </a:p>
          <a:p>
            <a:pPr algn="l" rtl="0"/>
            <a:r>
              <a:rPr lang="en-US" dirty="0"/>
              <a:t>Excessive flatus occurs in lactase deficiency and intestinal </a:t>
            </a:r>
            <a:r>
              <a:rPr lang="en-US" dirty="0" err="1"/>
              <a:t>malabsorption</a:t>
            </a:r>
            <a:r>
              <a:rPr lang="en-US" dirty="0"/>
              <a:t>.</a:t>
            </a:r>
          </a:p>
          <a:p>
            <a:pPr algn="l" rtl="0"/>
            <a:r>
              <a:rPr lang="en-US" dirty="0"/>
              <a:t>No flatus is passed with intestinal obstruction. </a:t>
            </a:r>
          </a:p>
          <a:p>
            <a:pPr algn="l" rtl="0"/>
            <a:r>
              <a:rPr lang="en-US" dirty="0"/>
              <a:t>Belching is due to air swallowing and has no medical significance. </a:t>
            </a:r>
          </a:p>
          <a:p>
            <a:pPr algn="l" rtl="0"/>
            <a:r>
              <a:rPr lang="en-US" dirty="0"/>
              <a:t>Belching may indicate anxiety, or an attempt to relieve abdominal pain or discomfort, and accompanies GERD.</a:t>
            </a:r>
            <a:endParaRPr lang="ar-J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Gastrointestinal System</a:t>
            </a:r>
            <a:endParaRPr lang="ar-J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451" t="35323" r="21569" b="10620"/>
          <a:stretch>
            <a:fillRect/>
          </a:stretch>
        </p:blipFill>
        <p:spPr bwMode="auto">
          <a:xfrm>
            <a:off x="1219199" y="1981200"/>
            <a:ext cx="690224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Abdominal distension</a:t>
            </a:r>
            <a:endParaRPr lang="ar-J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451" t="64967" r="49020" b="7132"/>
          <a:stretch>
            <a:fillRect/>
          </a:stretch>
        </p:blipFill>
        <p:spPr bwMode="auto">
          <a:xfrm>
            <a:off x="990600" y="13716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Abdominal distension</a:t>
            </a:r>
            <a:endParaRPr lang="ar-J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52342" t="50000" r="24232" b="6250"/>
          <a:stretch>
            <a:fillRect/>
          </a:stretch>
        </p:blipFill>
        <p:spPr bwMode="auto">
          <a:xfrm>
            <a:off x="2057400" y="1200150"/>
            <a:ext cx="5406572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Diarrhoea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/>
              <a:t>Diarrhoea</a:t>
            </a:r>
            <a:r>
              <a:rPr lang="en-US" dirty="0"/>
              <a:t> is the frequent passage of loose stools.</a:t>
            </a:r>
          </a:p>
          <a:p>
            <a:pPr algn="l" rtl="0"/>
            <a:r>
              <a:rPr lang="en-US" dirty="0"/>
              <a:t> Normal bowel movement frequency ranges from three times daily to once every 3 days.</a:t>
            </a:r>
          </a:p>
          <a:p>
            <a:pPr algn="l" rtl="0"/>
            <a:r>
              <a:rPr lang="en-US" dirty="0"/>
              <a:t>Bloody </a:t>
            </a:r>
            <a:r>
              <a:rPr lang="en-US" dirty="0" err="1"/>
              <a:t>diarrhoea</a:t>
            </a:r>
            <a:r>
              <a:rPr lang="en-US" dirty="0"/>
              <a:t> may be due to inflammatory bowel disease, colonic </a:t>
            </a:r>
            <a:r>
              <a:rPr lang="en-US" dirty="0" err="1"/>
              <a:t>ischaemia</a:t>
            </a:r>
            <a:r>
              <a:rPr lang="en-US" dirty="0"/>
              <a:t> or infective gastroenteritis.</a:t>
            </a:r>
            <a:endParaRPr lang="ar-JO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Diarrhoea</a:t>
            </a:r>
            <a:endParaRPr lang="ar-JO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470" t="17886" r="49020" b="31545"/>
          <a:stretch>
            <a:fillRect/>
          </a:stretch>
        </p:blipFill>
        <p:spPr bwMode="auto">
          <a:xfrm>
            <a:off x="1600200" y="1447800"/>
            <a:ext cx="545224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Diarrhoea</a:t>
            </a:r>
            <a:endParaRPr lang="ar-JO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470" t="21373" r="49020" b="43751"/>
          <a:stretch>
            <a:fillRect/>
          </a:stretch>
        </p:blipFill>
        <p:spPr bwMode="auto">
          <a:xfrm>
            <a:off x="1066800" y="1371600"/>
            <a:ext cx="685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Constipation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Infrequent passage of hard stools  and may be due to impaired colonic motility, physical obstruction, impaired rectal sensation or </a:t>
            </a:r>
            <a:r>
              <a:rPr lang="en-US" dirty="0" err="1"/>
              <a:t>anorectal</a:t>
            </a:r>
            <a:r>
              <a:rPr lang="en-US" dirty="0"/>
              <a:t> dysfunction causing </a:t>
            </a:r>
            <a:r>
              <a:rPr lang="en-US" dirty="0" err="1"/>
              <a:t>anismus</a:t>
            </a:r>
            <a:r>
              <a:rPr lang="en-US" dirty="0"/>
              <a:t> (impaired process of evacuation)</a:t>
            </a:r>
          </a:p>
          <a:p>
            <a:pPr algn="l" rtl="0"/>
            <a:r>
              <a:rPr lang="en-US" dirty="0"/>
              <a:t>Absolute constipation (no gas or bowel movements) suggests intestinal obstruction and is likely to be associated with pain, vomiting and distension.</a:t>
            </a:r>
          </a:p>
          <a:p>
            <a:pPr algn="l" rtl="0"/>
            <a:r>
              <a:rPr lang="en-US" dirty="0"/>
              <a:t> </a:t>
            </a:r>
            <a:r>
              <a:rPr lang="en-US" dirty="0" err="1"/>
              <a:t>Tenesmus</a:t>
            </a:r>
            <a:r>
              <a:rPr lang="en-US" dirty="0"/>
              <a:t>  the sensation of needing to defecate although the rectum is empty, suggests rectal inflammation or </a:t>
            </a:r>
            <a:r>
              <a:rPr lang="en-US" dirty="0" err="1"/>
              <a:t>tumour</a:t>
            </a:r>
            <a:r>
              <a:rPr lang="en-US" dirty="0"/>
              <a:t>.</a:t>
            </a:r>
            <a:endParaRPr lang="ar-JO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Constipation</a:t>
            </a:r>
            <a:endParaRPr lang="ar-JO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1961" t="21373" r="24510" b="57702"/>
          <a:stretch>
            <a:fillRect/>
          </a:stretch>
        </p:blipFill>
        <p:spPr bwMode="auto">
          <a:xfrm>
            <a:off x="1981200" y="1371600"/>
            <a:ext cx="6096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51757" t="48958" r="25403" b="35417"/>
          <a:stretch>
            <a:fillRect/>
          </a:stretch>
        </p:blipFill>
        <p:spPr bwMode="auto">
          <a:xfrm>
            <a:off x="1996440" y="4495800"/>
            <a:ext cx="614172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3922" t="24861" r="21568" b="14107"/>
          <a:stretch>
            <a:fillRect/>
          </a:stretch>
        </p:blipFill>
        <p:spPr bwMode="auto">
          <a:xfrm>
            <a:off x="2702859" y="685800"/>
            <a:ext cx="5338482" cy="605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ar-JO" b="1" dirty="0"/>
              <a:t>  </a:t>
            </a:r>
            <a:r>
              <a:rPr lang="en-US" b="1" dirty="0" err="1"/>
              <a:t>Haematemesis</a:t>
            </a:r>
            <a:r>
              <a:rPr lang="en-US" b="1" dirty="0"/>
              <a:t> &amp; </a:t>
            </a:r>
            <a:r>
              <a:rPr lang="en-US" b="1" dirty="0" err="1"/>
              <a:t>Melaena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/>
              <a:t>Haematemesis</a:t>
            </a:r>
            <a:r>
              <a:rPr lang="en-US" dirty="0"/>
              <a:t>  is  vomiting blood</a:t>
            </a:r>
          </a:p>
          <a:p>
            <a:pPr lvl="1" algn="l" rtl="0"/>
            <a:r>
              <a:rPr lang="en-US" dirty="0"/>
              <a:t>Fresh and red </a:t>
            </a:r>
          </a:p>
          <a:p>
            <a:pPr lvl="1" algn="l" rtl="0"/>
            <a:r>
              <a:rPr lang="en-US" dirty="0"/>
              <a:t>Coffee grounds dark brown </a:t>
            </a:r>
          </a:p>
          <a:p>
            <a:pPr algn="l" rtl="0"/>
            <a:r>
              <a:rPr lang="en-US" sz="3200" dirty="0" err="1"/>
              <a:t>Melaena</a:t>
            </a:r>
            <a:r>
              <a:rPr lang="en-US" sz="3200" dirty="0"/>
              <a:t> is the passage of tarry, shiny black stools with a characteristic </a:t>
            </a:r>
            <a:r>
              <a:rPr lang="en-US" sz="3200" dirty="0" err="1"/>
              <a:t>odour</a:t>
            </a:r>
            <a:r>
              <a:rPr lang="en-US" sz="3200" dirty="0"/>
              <a:t>. </a:t>
            </a:r>
          </a:p>
          <a:p>
            <a:pPr lvl="1" algn="l" rtl="0"/>
            <a:endParaRPr lang="en-US" dirty="0"/>
          </a:p>
          <a:p>
            <a:pPr lvl="1" algn="l" rtl="0"/>
            <a:endParaRPr lang="ar-JO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/>
              <a:t> </a:t>
            </a:r>
            <a:r>
              <a:rPr lang="en-US" b="1" dirty="0" err="1"/>
              <a:t>Haematemesis</a:t>
            </a:r>
            <a:r>
              <a:rPr lang="en-US" b="1" dirty="0"/>
              <a:t> &amp; </a:t>
            </a:r>
            <a:r>
              <a:rPr lang="en-US" b="1" dirty="0" err="1"/>
              <a:t>Melaena</a:t>
            </a:r>
            <a:endParaRPr lang="ar-JO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2941" t="19629" r="22549" b="55958"/>
          <a:stretch>
            <a:fillRect/>
          </a:stretch>
        </p:blipFill>
        <p:spPr bwMode="auto">
          <a:xfrm>
            <a:off x="1300523" y="1447800"/>
            <a:ext cx="752266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Gastrointestinal System</a:t>
            </a:r>
            <a:endParaRPr lang="ar-J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490" t="23117" r="48039" b="28058"/>
          <a:stretch>
            <a:fillRect/>
          </a:stretch>
        </p:blipFill>
        <p:spPr bwMode="auto">
          <a:xfrm>
            <a:off x="2133600" y="1295400"/>
            <a:ext cx="5181600" cy="537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/>
              <a:t> </a:t>
            </a:r>
            <a:r>
              <a:rPr lang="en-US" b="1" dirty="0" err="1"/>
              <a:t>Haematemesis</a:t>
            </a:r>
            <a:r>
              <a:rPr lang="en-US" b="1" dirty="0"/>
              <a:t> &amp; </a:t>
            </a:r>
            <a:r>
              <a:rPr lang="en-US" b="1" dirty="0" err="1"/>
              <a:t>Melaena</a:t>
            </a:r>
            <a:endParaRPr lang="ar-JO" b="1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111" t="47917" r="47877" b="36458"/>
          <a:stretch>
            <a:fillRect/>
          </a:stretch>
        </p:blipFill>
        <p:spPr bwMode="auto">
          <a:xfrm>
            <a:off x="756450" y="2590800"/>
            <a:ext cx="80883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Rectal Bleeding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sz="3200" dirty="0"/>
              <a:t>Fresh rectal bleeding indicates a disorder in the anal canal, rectum or colon</a:t>
            </a:r>
          </a:p>
          <a:p>
            <a:pPr lvl="1" algn="l" rtl="0"/>
            <a:r>
              <a:rPr lang="en-US" sz="3200" dirty="0" err="1"/>
              <a:t>Haemorrhoids</a:t>
            </a:r>
            <a:endParaRPr lang="en-US" sz="3200" dirty="0"/>
          </a:p>
          <a:p>
            <a:pPr lvl="1" algn="l" rtl="0"/>
            <a:r>
              <a:rPr lang="en-US" sz="3200" dirty="0"/>
              <a:t>Anal fissure</a:t>
            </a:r>
          </a:p>
          <a:p>
            <a:pPr lvl="1" algn="l" rtl="0"/>
            <a:r>
              <a:rPr lang="en-US" sz="3200" dirty="0"/>
              <a:t> Colorectal polyps</a:t>
            </a:r>
          </a:p>
          <a:p>
            <a:pPr lvl="1" algn="l" rtl="0"/>
            <a:r>
              <a:rPr lang="en-US" sz="3200" dirty="0"/>
              <a:t>Colorectal cancer</a:t>
            </a:r>
          </a:p>
          <a:p>
            <a:pPr lvl="1" algn="l" rtl="0"/>
            <a:r>
              <a:rPr lang="en-US" sz="3200" dirty="0"/>
              <a:t>Inflammatory bowel disease</a:t>
            </a:r>
          </a:p>
          <a:p>
            <a:pPr lvl="1" algn="l" rtl="0"/>
            <a:r>
              <a:rPr lang="en-US" sz="3200" dirty="0" err="1"/>
              <a:t>Ischaemic</a:t>
            </a:r>
            <a:r>
              <a:rPr lang="en-US" sz="3200" dirty="0"/>
              <a:t> colitis</a:t>
            </a:r>
          </a:p>
          <a:p>
            <a:pPr lvl="1" algn="l" rtl="0"/>
            <a:r>
              <a:rPr lang="en-US" sz="3200" dirty="0" err="1"/>
              <a:t>Diverticular</a:t>
            </a:r>
            <a:r>
              <a:rPr lang="en-US" sz="3200" dirty="0"/>
              <a:t> disease</a:t>
            </a:r>
          </a:p>
          <a:p>
            <a:pPr lvl="1" algn="l" rtl="0"/>
            <a:r>
              <a:rPr lang="en-US" sz="3200" dirty="0"/>
              <a:t>Vascular malformation</a:t>
            </a:r>
          </a:p>
          <a:p>
            <a:pPr algn="l" rtl="0"/>
            <a:r>
              <a:rPr lang="en-US" sz="3200" dirty="0"/>
              <a:t>Blood may be mixed with stool, coat the surface of otherwise normal stool, or be seen on the toilet paper.</a:t>
            </a:r>
          </a:p>
          <a:p>
            <a:pPr algn="l" rtl="0"/>
            <a:r>
              <a:rPr lang="en-US" sz="3200" dirty="0"/>
              <a:t>Severe upper GI can cause fresh rectal bleeding.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/>
              <a:t>Jaundice</a:t>
            </a:r>
            <a:endParaRPr lang="ar-JO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Yellow discoloration of the sclera, mucus membranes &amp; skin from increased serum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bilirubin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concentration in the body fluids</a:t>
            </a:r>
          </a:p>
          <a:p>
            <a:pPr algn="l" rtl="0" eaLnBrk="1" hangingPunct="1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NORMAL RANGE   5-17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micromol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/L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           (0.3 – 1.0mg/dl)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LEVEL ABOUT 50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micromol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/L (3mg/dl)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→CLINICAL JAUNDICE</a:t>
            </a:r>
          </a:p>
          <a:p>
            <a:pPr algn="l" rtl="0" eaLnBrk="1" hangingPunct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 Total bile flow-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ml/day(500-1000ml/day)</a:t>
            </a:r>
          </a:p>
          <a:p>
            <a:pPr algn="l" rtl="0" eaLnBrk="1" hangingPunct="1"/>
            <a:endParaRPr lang="ar-JO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algn="ctr">
              <a:defRPr/>
            </a:pPr>
            <a:r>
              <a:rPr lang="en-US" b="1" dirty="0"/>
              <a:t>Jaundice</a:t>
            </a:r>
            <a:endParaRPr lang="en-GB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1267" name="Picture 2" descr="C:\Documents and Settings\HP_Administrator\My Documents\My Pictures\8017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4438"/>
            <a:ext cx="3429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Content Placeholder 4" descr="jaundic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928813"/>
            <a:ext cx="4257675" cy="286067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8"/>
            <a:ext cx="91440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3"/>
            <a:ext cx="9144000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54" t="18750" r="49048" b="9375"/>
          <a:stretch>
            <a:fillRect/>
          </a:stretch>
        </p:blipFill>
        <p:spPr bwMode="auto">
          <a:xfrm>
            <a:off x="1792399" y="228600"/>
            <a:ext cx="6473602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/>
              <a:t>Jaundice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>
              <a:defRPr/>
            </a:pPr>
            <a:r>
              <a:rPr lang="en-US" b="1" dirty="0"/>
              <a:t>Jaundice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115749" name="Group 3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1853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 HEPATIC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HEPATIC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POST HEPATIC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6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Excessive amount of bilirubin is presented to the liver due to excessive hemolysis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Impaired cellular uptake, defective conjugation or abnormal secretion of bilirubin by the liver cell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Impaired excretion due to mechanical obstruction to bile flow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6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Elevated unconjugated bilirubin in serum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Both conjugated and unconjugated bilirubin may be elevated in serum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Elevated conjugated bilirubin in serum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Jaundice</a:t>
            </a:r>
            <a:endParaRPr lang="ar-J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3922" t="42298" r="20588" b="24570"/>
          <a:stretch>
            <a:fillRect/>
          </a:stretch>
        </p:blipFill>
        <p:spPr bwMode="auto">
          <a:xfrm>
            <a:off x="1295400" y="1524000"/>
            <a:ext cx="6400800" cy="467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Jaundice</a:t>
            </a:r>
            <a:endParaRPr lang="ar-JO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2942" t="17878" r="22542" b="50727"/>
          <a:stretch>
            <a:fillRect/>
          </a:stretch>
        </p:blipFill>
        <p:spPr bwMode="auto">
          <a:xfrm>
            <a:off x="1219200" y="1447800"/>
            <a:ext cx="7171266" cy="516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Anorexia and weight loss</a:t>
            </a:r>
            <a:br>
              <a:rPr lang="ar-JO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Anorexia is loss of appetite and/or a lack of interest in food.</a:t>
            </a:r>
          </a:p>
          <a:p>
            <a:pPr algn="l" rtl="0"/>
            <a:r>
              <a:rPr lang="en-US" dirty="0"/>
              <a:t>Weight loss : Unintentional weight loss </a:t>
            </a:r>
          </a:p>
          <a:p>
            <a:pPr lvl="1" algn="l" rtl="0">
              <a:buNone/>
            </a:pPr>
            <a:r>
              <a:rPr lang="en-US" dirty="0"/>
              <a:t>clinically important weight loss is often defined as loss of more than 5 percent of usual body weight over 6 to 12 months. </a:t>
            </a:r>
          </a:p>
          <a:p>
            <a:pPr lvl="1" algn="l" rtl="0"/>
            <a:r>
              <a:rPr lang="en-US" sz="2800" dirty="0"/>
              <a:t>Increased energy expenditure as in hyperthyroidism, fever or the adoption of a more energetic lifestyle.</a:t>
            </a:r>
          </a:p>
          <a:p>
            <a:pPr lvl="1" algn="l" rtl="0"/>
            <a:r>
              <a:rPr lang="en-US" sz="2800" dirty="0"/>
              <a:t>Reduced energy intake due to dieting, loss of appetite or </a:t>
            </a:r>
            <a:r>
              <a:rPr lang="en-US" sz="2800" dirty="0" err="1"/>
              <a:t>malabsorption</a:t>
            </a:r>
            <a:r>
              <a:rPr lang="en-US" sz="2800" dirty="0"/>
              <a:t> and malnutrition.</a:t>
            </a:r>
            <a:endParaRPr lang="ar-JO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Jaundice</a:t>
            </a:r>
            <a:endParaRPr lang="ar-JO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471" t="26604" r="48039" b="52471"/>
          <a:stretch>
            <a:fillRect/>
          </a:stretch>
        </p:blipFill>
        <p:spPr bwMode="auto">
          <a:xfrm>
            <a:off x="762000" y="1752600"/>
            <a:ext cx="792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Alarm features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Persistent vomiting</a:t>
            </a:r>
          </a:p>
          <a:p>
            <a:pPr algn="l" rtl="0"/>
            <a:r>
              <a:rPr lang="en-US" dirty="0"/>
              <a:t>Dysphagia</a:t>
            </a:r>
          </a:p>
          <a:p>
            <a:pPr algn="l" rtl="0"/>
            <a:r>
              <a:rPr lang="en-US" dirty="0"/>
              <a:t>Fever</a:t>
            </a:r>
          </a:p>
          <a:p>
            <a:pPr algn="l" rtl="0"/>
            <a:r>
              <a:rPr lang="en-US" dirty="0"/>
              <a:t>Weight loss</a:t>
            </a:r>
          </a:p>
          <a:p>
            <a:pPr algn="l" rtl="0"/>
            <a:r>
              <a:rPr lang="en-US" dirty="0"/>
              <a:t>GI bleeding</a:t>
            </a:r>
          </a:p>
          <a:p>
            <a:pPr algn="l" rtl="0"/>
            <a:r>
              <a:rPr lang="en-US" dirty="0" err="1"/>
              <a:t>Anaemia</a:t>
            </a:r>
            <a:endParaRPr lang="en-US" dirty="0"/>
          </a:p>
          <a:p>
            <a:pPr algn="l" rtl="0"/>
            <a:r>
              <a:rPr lang="en-US" dirty="0"/>
              <a:t>Painless, watery, high-volume </a:t>
            </a:r>
            <a:r>
              <a:rPr lang="en-US" dirty="0" err="1"/>
              <a:t>diarrhoea</a:t>
            </a:r>
            <a:endParaRPr lang="en-US" dirty="0"/>
          </a:p>
          <a:p>
            <a:pPr algn="l" rtl="0"/>
            <a:r>
              <a:rPr lang="en-US" dirty="0"/>
              <a:t>Nocturnal symptoms disturbing sleep</a:t>
            </a:r>
            <a:endParaRPr lang="ar-JO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Past History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History of a similar problem may suggest the diagnosis.</a:t>
            </a:r>
          </a:p>
          <a:p>
            <a:pPr algn="l" rtl="0"/>
            <a:r>
              <a:rPr lang="en-US" dirty="0"/>
              <a:t>Previous abdominal surgery and radiological and other investigations.</a:t>
            </a:r>
            <a:endParaRPr lang="ar-JO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Drug History</a:t>
            </a:r>
            <a:endParaRPr lang="ar-J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490" t="21373" r="50000" b="28058"/>
          <a:stretch>
            <a:fillRect/>
          </a:stretch>
        </p:blipFill>
        <p:spPr bwMode="auto">
          <a:xfrm>
            <a:off x="2057400" y="1295400"/>
            <a:ext cx="466396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Family History</a:t>
            </a:r>
          </a:p>
          <a:p>
            <a:pPr algn="l" rtl="0"/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Social history</a:t>
            </a:r>
            <a:endParaRPr lang="ar-JO" sz="4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9600" dirty="0">
                <a:solidFill>
                  <a:srgbClr val="FF0000"/>
                </a:solidFill>
              </a:rPr>
              <a:t>               </a:t>
            </a:r>
            <a:r>
              <a:rPr lang="en-US" sz="9600" dirty="0">
                <a:solidFill>
                  <a:srgbClr val="FF0000"/>
                </a:solidFill>
                <a:latin typeface="Chiller" pitchFamily="82" charset="0"/>
              </a:rPr>
              <a:t>Thank you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Heartburn and Reflux</a:t>
            </a:r>
            <a:br>
              <a:rPr lang="ar-JO" b="1" dirty="0"/>
            </a:b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Heartburn is a hot, burning </a:t>
            </a:r>
            <a:r>
              <a:rPr lang="en-US" dirty="0" err="1"/>
              <a:t>retrosternal</a:t>
            </a:r>
            <a:r>
              <a:rPr lang="en-US" dirty="0"/>
              <a:t> discomfort which radiates upwards</a:t>
            </a:r>
          </a:p>
          <a:p>
            <a:pPr lvl="1" algn="l" rtl="0"/>
            <a:r>
              <a:rPr lang="en-US" dirty="0" err="1"/>
              <a:t>DDx</a:t>
            </a:r>
            <a:r>
              <a:rPr lang="en-US" dirty="0"/>
              <a:t>  of cardiac pain </a:t>
            </a:r>
          </a:p>
          <a:p>
            <a:pPr algn="l" rtl="0"/>
            <a:r>
              <a:rPr lang="en-US" dirty="0"/>
              <a:t>Reflux a sour taste in the mouth from regurgitating gastric acid .</a:t>
            </a:r>
          </a:p>
          <a:p>
            <a:pPr algn="l" rtl="0"/>
            <a:r>
              <a:rPr lang="en-US" dirty="0" err="1"/>
              <a:t>Waterbrash</a:t>
            </a:r>
            <a:r>
              <a:rPr lang="en-US" dirty="0"/>
              <a:t> is the sudden appearance of fluid in the mouth due to reflex salivation as a result of GERD or, rarely, peptic ulcer disease.</a:t>
            </a:r>
            <a:endParaRPr lang="ar-J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Dyspepsia</a:t>
            </a:r>
            <a:br>
              <a:rPr lang="ar-JO" b="1" dirty="0"/>
            </a:b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pain or discomfort centered in the upper abdomen</a:t>
            </a:r>
          </a:p>
          <a:p>
            <a:pPr algn="l" rtl="0"/>
            <a:r>
              <a:rPr lang="en-US" dirty="0"/>
              <a:t>Clusters of symptoms are used to classify dyspepsia:</a:t>
            </a:r>
          </a:p>
          <a:p>
            <a:pPr lvl="1" algn="l" rtl="0"/>
            <a:r>
              <a:rPr lang="en-US" dirty="0"/>
              <a:t> reflux-like dyspepsia (heartburn-predominant dyspepsia)</a:t>
            </a:r>
          </a:p>
          <a:p>
            <a:pPr lvl="1" algn="l" rtl="0"/>
            <a:r>
              <a:rPr lang="en-US" dirty="0"/>
              <a:t>ulcer-like dyspepsia (epigastric pain relieved by food or antacids)</a:t>
            </a:r>
          </a:p>
          <a:p>
            <a:pPr lvl="1" algn="l" rtl="0"/>
            <a:r>
              <a:rPr lang="en-US" dirty="0"/>
              <a:t>dysmotility-like dyspepsia (nausea, belching, bloating and premature satiety)</a:t>
            </a:r>
            <a:endParaRPr lang="ar-J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Odynophagia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Pain on swallowing , it can be present with or without dysphagia </a:t>
            </a:r>
          </a:p>
          <a:p>
            <a:pPr algn="l" rtl="0"/>
            <a:r>
              <a:rPr lang="en-US" dirty="0"/>
              <a:t>Indicate active esophageal ulceration from peptic esophagitis or esophageal candidiasis.</a:t>
            </a:r>
            <a:endParaRPr lang="ar-JO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Dysphagia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Difficult swallowing, record the site at which the patient feels the food sticking.</a:t>
            </a:r>
          </a:p>
          <a:p>
            <a:pPr lvl="1" algn="l" rtl="0"/>
            <a:r>
              <a:rPr lang="en-US" sz="2800" dirty="0"/>
              <a:t>Neurological dysphagia is worse for liquids than for solids, and may be accompanied by choking.</a:t>
            </a:r>
          </a:p>
          <a:p>
            <a:pPr lvl="1" algn="l" rtl="0"/>
            <a:r>
              <a:rPr lang="en-US" sz="2800" dirty="0"/>
              <a:t>Neuromuscular dysphagia, or esophageal dysmotility, presents in middle age, is worse for solids and may be helped by liquids and sitting upright.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Dysphagia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l" rtl="0"/>
            <a:r>
              <a:rPr lang="en-US" sz="2800" dirty="0"/>
              <a:t>Mechanical  dysphagia is often due to esophageal stricture. </a:t>
            </a:r>
          </a:p>
          <a:p>
            <a:pPr lvl="2" algn="l" rtl="0"/>
            <a:r>
              <a:rPr lang="en-US" dirty="0"/>
              <a:t>With weight loss, a short history and no reflux symptoms, suspect esophageal cancer.  </a:t>
            </a:r>
          </a:p>
          <a:p>
            <a:pPr lvl="2" algn="l" rtl="0"/>
            <a:r>
              <a:rPr lang="en-US" dirty="0"/>
              <a:t>Longstanding dysphagia without weight loss but accompanied by heartburn is more likely to be due to benign peptic stricture.</a:t>
            </a:r>
          </a:p>
          <a:p>
            <a:pPr algn="l" rtl="0"/>
            <a:r>
              <a:rPr lang="en-US" sz="3200" dirty="0"/>
              <a:t>Dysphagia  for liquids due to neuromuscular disorder or for  solids due to esophageal obstruction (cancer, peptic stricture, achalasia).</a:t>
            </a:r>
            <a:endParaRPr lang="ar-JO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CB6EE868421141AF3DA124ACA05CBD" ma:contentTypeVersion="8" ma:contentTypeDescription="Create a new document." ma:contentTypeScope="" ma:versionID="929ac384f5ef146eab1a3c8a4ca970bd">
  <xsd:schema xmlns:xsd="http://www.w3.org/2001/XMLSchema" xmlns:xs="http://www.w3.org/2001/XMLSchema" xmlns:p="http://schemas.microsoft.com/office/2006/metadata/properties" xmlns:ns2="f1652643-4344-497e-985f-0b5b9baf27c5" targetNamespace="http://schemas.microsoft.com/office/2006/metadata/properties" ma:root="true" ma:fieldsID="d80f6876863e5c653b7acacad92d7679" ns2:_="">
    <xsd:import namespace="f1652643-4344-497e-985f-0b5b9baf27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652643-4344-497e-985f-0b5b9baf27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1312F8-DB5E-4EC1-86F6-A706C91FBD72}"/>
</file>

<file path=customXml/itemProps2.xml><?xml version="1.0" encoding="utf-8"?>
<ds:datastoreItem xmlns:ds="http://schemas.openxmlformats.org/officeDocument/2006/customXml" ds:itemID="{6F0BAF8A-2700-480E-A181-6F83E61ECCB1}"/>
</file>

<file path=customXml/itemProps3.xml><?xml version="1.0" encoding="utf-8"?>
<ds:datastoreItem xmlns:ds="http://schemas.openxmlformats.org/officeDocument/2006/customXml" ds:itemID="{7BE57051-ABE7-4A33-A68D-2EC9B2E5011C}"/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463</TotalTime>
  <Words>1128</Words>
  <Application>Microsoft Office PowerPoint</Application>
  <PresentationFormat>On-screen Show (4:3)</PresentationFormat>
  <Paragraphs>152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Calibri</vt:lpstr>
      <vt:lpstr>Chiller</vt:lpstr>
      <vt:lpstr>Consolas</vt:lpstr>
      <vt:lpstr>Corbel</vt:lpstr>
      <vt:lpstr>Times New Roman</vt:lpstr>
      <vt:lpstr>Wingdings</vt:lpstr>
      <vt:lpstr>Wingdings 2</vt:lpstr>
      <vt:lpstr>Wingdings 3</vt:lpstr>
      <vt:lpstr>Metro</vt:lpstr>
      <vt:lpstr>Gastrointestinal System</vt:lpstr>
      <vt:lpstr>Gastrointestinal System</vt:lpstr>
      <vt:lpstr>Gastrointestinal System</vt:lpstr>
      <vt:lpstr>Anorexia and weight loss </vt:lpstr>
      <vt:lpstr>Heartburn and Reflux </vt:lpstr>
      <vt:lpstr>Dyspepsia </vt:lpstr>
      <vt:lpstr>Odynophagia </vt:lpstr>
      <vt:lpstr>Dysphagia</vt:lpstr>
      <vt:lpstr>Dysphagia</vt:lpstr>
      <vt:lpstr>PowerPoint Presentation</vt:lpstr>
      <vt:lpstr>Abdominal Pain</vt:lpstr>
      <vt:lpstr>Abdominal Pain</vt:lpstr>
      <vt:lpstr>Abdominal Pain</vt:lpstr>
      <vt:lpstr>PowerPoint Presentation</vt:lpstr>
      <vt:lpstr>Abdominal Pain</vt:lpstr>
      <vt:lpstr>Abdominal Pain</vt:lpstr>
      <vt:lpstr>Nausea and vomiting</vt:lpstr>
      <vt:lpstr>PowerPoint Presentation</vt:lpstr>
      <vt:lpstr>Wind and flatulence</vt:lpstr>
      <vt:lpstr>Abdominal distension</vt:lpstr>
      <vt:lpstr>Abdominal distension</vt:lpstr>
      <vt:lpstr>Diarrhoea</vt:lpstr>
      <vt:lpstr>Diarrhoea</vt:lpstr>
      <vt:lpstr>Diarrhoea</vt:lpstr>
      <vt:lpstr>Constipation</vt:lpstr>
      <vt:lpstr>Constipation</vt:lpstr>
      <vt:lpstr>PowerPoint Presentation</vt:lpstr>
      <vt:lpstr>  Haematemesis &amp; Melaena</vt:lpstr>
      <vt:lpstr> Haematemesis &amp; Melaena</vt:lpstr>
      <vt:lpstr> Haematemesis &amp; Melaena</vt:lpstr>
      <vt:lpstr>Rectal Bleeding</vt:lpstr>
      <vt:lpstr>Jaundice</vt:lpstr>
      <vt:lpstr>Jaundice</vt:lpstr>
      <vt:lpstr>PowerPoint Presentation</vt:lpstr>
      <vt:lpstr>PowerPoint Presentation</vt:lpstr>
      <vt:lpstr>Jaundice</vt:lpstr>
      <vt:lpstr>Jaundice</vt:lpstr>
      <vt:lpstr>Jaundice</vt:lpstr>
      <vt:lpstr>Jaundice</vt:lpstr>
      <vt:lpstr>Jaundice</vt:lpstr>
      <vt:lpstr>Alarm features</vt:lpstr>
      <vt:lpstr>Past History</vt:lpstr>
      <vt:lpstr>Drug History</vt:lpstr>
      <vt:lpstr>PowerPoint Presentation</vt:lpstr>
      <vt:lpstr>             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emad</dc:creator>
  <cp:lastModifiedBy>ahmad abu halaweh</cp:lastModifiedBy>
  <cp:revision>115</cp:revision>
  <dcterms:created xsi:type="dcterms:W3CDTF">2006-08-16T00:00:00Z</dcterms:created>
  <dcterms:modified xsi:type="dcterms:W3CDTF">2024-07-14T20:54:04Z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0x010100A9CB6EE868421141AF3DA124ACA05CBD</vt:lpwstr>
  </property>
</Properties>
</file>