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7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5A5FD-B63C-4D25-A504-6DDBD0DE111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5B9C-768A-4452-8856-B5BB138E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0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8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0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0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0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514D-2230-4E68-84BA-ABE8F871F54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A6DB-0CB2-4D45-9FDB-A567F68A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-71438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412840"/>
            <a:ext cx="8136904" cy="2484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71438"/>
            <a:ext cx="1318270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6" y="50732"/>
            <a:ext cx="2088679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-324" r="6269" b="16428"/>
          <a:stretch/>
        </p:blipFill>
        <p:spPr>
          <a:xfrm>
            <a:off x="0" y="-1"/>
            <a:ext cx="9144000" cy="4975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6" t="65117" r="14431" b="6526"/>
          <a:stretch/>
        </p:blipFill>
        <p:spPr>
          <a:xfrm>
            <a:off x="6858000" y="3460831"/>
            <a:ext cx="1219200" cy="15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• </a:t>
            </a:r>
            <a:r>
              <a:rPr lang="en-US" sz="2300" b="1" dirty="0" err="1">
                <a:solidFill>
                  <a:srgbClr val="FF0000"/>
                </a:solidFill>
              </a:rPr>
              <a:t>Ansa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Cervicalis</a:t>
            </a:r>
            <a:r>
              <a:rPr lang="en-US" sz="2300" b="1" dirty="0">
                <a:solidFill>
                  <a:srgbClr val="FF0000"/>
                </a:solidFill>
              </a:rPr>
              <a:t> (</a:t>
            </a:r>
            <a:r>
              <a:rPr lang="en-US" sz="2300" b="1" dirty="0" err="1" smtClean="0">
                <a:solidFill>
                  <a:srgbClr val="FF0000"/>
                </a:solidFill>
              </a:rPr>
              <a:t>ansa</a:t>
            </a:r>
            <a:r>
              <a:rPr lang="en-US" sz="2300" b="1" dirty="0" smtClean="0">
                <a:solidFill>
                  <a:srgbClr val="FF0000"/>
                </a:solidFill>
              </a:rPr>
              <a:t> = </a:t>
            </a:r>
            <a:r>
              <a:rPr lang="en-US" sz="2300" b="1" dirty="0">
                <a:solidFill>
                  <a:srgbClr val="FF0000"/>
                </a:solidFill>
              </a:rPr>
              <a:t>loop</a:t>
            </a:r>
            <a:r>
              <a:rPr lang="en-US" sz="2300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0000FF"/>
                </a:solidFill>
              </a:rPr>
              <a:t>Site</a:t>
            </a:r>
            <a:r>
              <a:rPr lang="en-US" sz="2300" dirty="0"/>
              <a:t>: it lies in front carotid sheath</a:t>
            </a:r>
            <a:r>
              <a:rPr lang="en-US" sz="2300" dirty="0" smtClean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0000FF"/>
                </a:solidFill>
              </a:rPr>
              <a:t>Formation</a:t>
            </a:r>
            <a:r>
              <a:rPr lang="en-US" sz="2300" dirty="0"/>
              <a:t>: it is a nerve loop formed by the union of 2 descending nerves. </a:t>
            </a:r>
            <a:endParaRPr lang="en-US" sz="2300" dirty="0" smtClean="0"/>
          </a:p>
          <a:p>
            <a:r>
              <a:rPr lang="en-US" sz="2300" dirty="0"/>
              <a:t> </a:t>
            </a:r>
            <a:r>
              <a:rPr lang="en-US" sz="2300" dirty="0" smtClean="0"/>
              <a:t>   </a:t>
            </a:r>
            <a:r>
              <a:rPr lang="en-US" sz="2300" b="1" dirty="0" smtClean="0">
                <a:solidFill>
                  <a:srgbClr val="FF0000"/>
                </a:solidFill>
              </a:rPr>
              <a:t>(</a:t>
            </a:r>
            <a:r>
              <a:rPr lang="en-US" sz="2300" b="1" dirty="0">
                <a:solidFill>
                  <a:srgbClr val="FF0000"/>
                </a:solidFill>
              </a:rPr>
              <a:t>1) </a:t>
            </a:r>
            <a:r>
              <a:rPr lang="en-US" sz="2300" b="1" dirty="0" err="1">
                <a:solidFill>
                  <a:srgbClr val="FF0000"/>
                </a:solidFill>
              </a:rPr>
              <a:t>Descendens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hypoglossi</a:t>
            </a:r>
            <a:r>
              <a:rPr lang="en-US" sz="2300" b="1" dirty="0" smtClean="0"/>
              <a:t> </a:t>
            </a:r>
            <a:r>
              <a:rPr lang="en-US" sz="2300" dirty="0"/>
              <a:t>( upper limb</a:t>
            </a:r>
            <a:r>
              <a:rPr lang="en-US" sz="2300" dirty="0" smtClean="0"/>
              <a:t>):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300" dirty="0"/>
              <a:t>- Its fibers arise from C1, join the hypoglossal nerve, and then leave it </a:t>
            </a:r>
            <a:r>
              <a:rPr lang="en-US" sz="2300" dirty="0" smtClean="0"/>
              <a:t>to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   joint the </a:t>
            </a:r>
            <a:r>
              <a:rPr lang="en-US" sz="2300" dirty="0" err="1" smtClean="0"/>
              <a:t>descendens</a:t>
            </a:r>
            <a:r>
              <a:rPr lang="en-US" sz="2300" dirty="0" smtClean="0"/>
              <a:t> </a:t>
            </a:r>
            <a:r>
              <a:rPr lang="en-US" sz="2300" dirty="0" err="1"/>
              <a:t>cervicalis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    </a:t>
            </a:r>
            <a:r>
              <a:rPr lang="en-US" sz="2300" b="1" dirty="0" smtClean="0">
                <a:solidFill>
                  <a:srgbClr val="FF0000"/>
                </a:solidFill>
              </a:rPr>
              <a:t>(2</a:t>
            </a:r>
            <a:r>
              <a:rPr lang="en-US" sz="2300" b="1" dirty="0">
                <a:solidFill>
                  <a:srgbClr val="FF0000"/>
                </a:solidFill>
              </a:rPr>
              <a:t>) </a:t>
            </a:r>
            <a:r>
              <a:rPr lang="en-US" sz="2300" b="1" dirty="0" err="1">
                <a:solidFill>
                  <a:srgbClr val="FF0000"/>
                </a:solidFill>
              </a:rPr>
              <a:t>Descendens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cervicalis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( lower limb</a:t>
            </a:r>
            <a:r>
              <a:rPr lang="en-US" sz="2300" dirty="0" smtClean="0"/>
              <a:t>)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300" dirty="0"/>
              <a:t>- Its fibers arise from C 2 &amp; 3 and join the </a:t>
            </a:r>
            <a:r>
              <a:rPr lang="en-US" sz="2300" dirty="0" err="1"/>
              <a:t>descendens</a:t>
            </a:r>
            <a:r>
              <a:rPr lang="en-US" sz="2300" dirty="0"/>
              <a:t> </a:t>
            </a:r>
            <a:r>
              <a:rPr lang="en-US" sz="2300" dirty="0" err="1"/>
              <a:t>hypogiossi</a:t>
            </a:r>
            <a:r>
              <a:rPr lang="en-US" sz="2300" dirty="0"/>
              <a:t>. </a:t>
            </a:r>
            <a:endParaRPr lang="en-US" sz="23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0000FF"/>
                </a:solidFill>
              </a:rPr>
              <a:t>Branches:</a:t>
            </a:r>
          </a:p>
          <a:p>
            <a:r>
              <a:rPr lang="en-US" sz="2300" dirty="0" smtClean="0"/>
              <a:t> </a:t>
            </a:r>
            <a:r>
              <a:rPr lang="en-US" sz="2300" b="1" dirty="0"/>
              <a:t>1-</a:t>
            </a:r>
            <a:r>
              <a:rPr lang="en-US" sz="2300" dirty="0"/>
              <a:t> Branches through hypoglossal nerve to </a:t>
            </a:r>
            <a:r>
              <a:rPr lang="en-US" sz="2300" dirty="0" err="1"/>
              <a:t>geniohyoid</a:t>
            </a:r>
            <a:r>
              <a:rPr lang="en-US" sz="2300" dirty="0"/>
              <a:t> and </a:t>
            </a:r>
            <a:r>
              <a:rPr lang="en-US" sz="2300" dirty="0" err="1"/>
              <a:t>thyrohyoid</a:t>
            </a:r>
            <a:r>
              <a:rPr lang="en-US" sz="2300" dirty="0"/>
              <a:t> (C1</a:t>
            </a:r>
            <a:r>
              <a:rPr lang="en-US" sz="2300" dirty="0" smtClean="0"/>
              <a:t>).</a:t>
            </a:r>
          </a:p>
          <a:p>
            <a:r>
              <a:rPr lang="en-US" sz="2300" dirty="0" smtClean="0"/>
              <a:t> </a:t>
            </a:r>
            <a:r>
              <a:rPr lang="en-US" sz="2300" b="1" dirty="0"/>
              <a:t>2-</a:t>
            </a:r>
            <a:r>
              <a:rPr lang="en-US" sz="2300" dirty="0"/>
              <a:t> Branches to </a:t>
            </a:r>
            <a:r>
              <a:rPr lang="en-US" sz="2300" dirty="0" err="1"/>
              <a:t>sternohyoid</a:t>
            </a:r>
            <a:r>
              <a:rPr lang="en-US" sz="2300" dirty="0"/>
              <a:t>, </a:t>
            </a:r>
            <a:r>
              <a:rPr lang="en-US" sz="2300" dirty="0" err="1"/>
              <a:t>sternothyroid</a:t>
            </a:r>
            <a:r>
              <a:rPr lang="en-US" sz="2300" dirty="0"/>
              <a:t> and </a:t>
            </a:r>
            <a:r>
              <a:rPr lang="en-US" sz="2300" dirty="0" err="1"/>
              <a:t>omohyoid</a:t>
            </a:r>
            <a:r>
              <a:rPr lang="en-US" sz="2300" dirty="0"/>
              <a:t> muscles (C1, </a:t>
            </a:r>
            <a:r>
              <a:rPr lang="en-US" sz="2300" dirty="0" smtClean="0"/>
              <a:t>2&amp;3)</a:t>
            </a:r>
            <a:endParaRPr lang="en-US" sz="2300" dirty="0"/>
          </a:p>
          <a:p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655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00150"/>
            <a:ext cx="6896384" cy="2819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76960"/>
            <a:ext cx="7000563" cy="9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Arial Black" pitchFamily="34" charset="0"/>
              </a:rPr>
              <a:t>Phrenic nerve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43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5"/>
          <a:stretch/>
        </p:blipFill>
        <p:spPr>
          <a:xfrm>
            <a:off x="839946" y="0"/>
            <a:ext cx="8304054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285750"/>
            <a:ext cx="4038600" cy="2123658"/>
          </a:xfrm>
          <a:prstGeom prst="rect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/>
              <a:t>• Phrenic nerve is a mixed nerve</a:t>
            </a:r>
            <a:r>
              <a:rPr lang="en-US" sz="2200" b="1" dirty="0" smtClean="0"/>
              <a:t>.</a:t>
            </a:r>
          </a:p>
          <a:p>
            <a:r>
              <a:rPr lang="en-US" sz="2200" b="1" dirty="0" smtClean="0"/>
              <a:t>• </a:t>
            </a:r>
            <a:r>
              <a:rPr lang="en-US" sz="2200" b="1" dirty="0"/>
              <a:t>Roots, they arise from the ventral rami of C3, C4 and C5 (mainly from C 4</a:t>
            </a:r>
            <a:r>
              <a:rPr lang="en-US" sz="2200" b="1" dirty="0" smtClean="0"/>
              <a:t>).</a:t>
            </a:r>
          </a:p>
          <a:p>
            <a:r>
              <a:rPr lang="en-US" sz="2200" b="1" dirty="0" smtClean="0"/>
              <a:t>• </a:t>
            </a:r>
            <a:r>
              <a:rPr lang="en-US" sz="2200" b="1" dirty="0"/>
              <a:t>C3 and C4 from cervical </a:t>
            </a:r>
            <a:r>
              <a:rPr lang="en-US" sz="2200" b="1" dirty="0" smtClean="0"/>
              <a:t>plexus.</a:t>
            </a:r>
            <a:endParaRPr lang="en-US" sz="2200" b="1" dirty="0" smtClean="0"/>
          </a:p>
          <a:p>
            <a:r>
              <a:rPr lang="en-US" sz="2200" b="1" dirty="0" smtClean="0"/>
              <a:t>• </a:t>
            </a:r>
            <a:r>
              <a:rPr lang="en-US" sz="2200" b="1" dirty="0"/>
              <a:t>C5 from brachial </a:t>
            </a:r>
            <a:r>
              <a:rPr lang="en-US" sz="2200" b="1" dirty="0" smtClean="0"/>
              <a:t>plexus.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297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54"/>
            <a:ext cx="9144000" cy="4855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947" y="1428750"/>
            <a:ext cx="4317653" cy="3631763"/>
          </a:xfrm>
          <a:prstGeom prst="rect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• Course In the neck, </a:t>
            </a:r>
          </a:p>
          <a:p>
            <a:r>
              <a:rPr lang="en-US" sz="2300" b="1" dirty="0" smtClean="0"/>
              <a:t>- It descends </a:t>
            </a:r>
            <a:r>
              <a:rPr lang="en-US" sz="2300" b="1" dirty="0" smtClean="0">
                <a:solidFill>
                  <a:srgbClr val="FF0000"/>
                </a:solidFill>
              </a:rPr>
              <a:t>in front </a:t>
            </a:r>
            <a:r>
              <a:rPr lang="en-US" sz="2300" b="1" dirty="0" smtClean="0"/>
              <a:t>of </a:t>
            </a:r>
            <a:r>
              <a:rPr lang="en-US" sz="2300" b="1" dirty="0" err="1" smtClean="0"/>
              <a:t>scalenus</a:t>
            </a:r>
            <a:r>
              <a:rPr lang="en-US" sz="2300" b="1" dirty="0" smtClean="0"/>
              <a:t> anterior between muscle and its fascia. </a:t>
            </a:r>
          </a:p>
          <a:p>
            <a:r>
              <a:rPr lang="en-US" sz="2300" b="1" dirty="0" smtClean="0"/>
              <a:t>-</a:t>
            </a:r>
            <a:r>
              <a:rPr lang="en-US" sz="2300" b="1" dirty="0" smtClean="0">
                <a:solidFill>
                  <a:srgbClr val="FF0000"/>
                </a:solidFill>
              </a:rPr>
              <a:t> Behind </a:t>
            </a:r>
            <a:r>
              <a:rPr lang="en-US" sz="2300" b="1" dirty="0" smtClean="0"/>
              <a:t>carotid sheath and </a:t>
            </a:r>
            <a:r>
              <a:rPr lang="en-US" sz="2300" b="1" dirty="0" err="1" smtClean="0"/>
              <a:t>sternomastoid</a:t>
            </a:r>
            <a:r>
              <a:rPr lang="en-US" sz="2300" b="1" dirty="0" smtClean="0"/>
              <a:t> muscle. </a:t>
            </a:r>
          </a:p>
          <a:p>
            <a:r>
              <a:rPr lang="en-US" sz="2300" b="1" dirty="0" smtClean="0"/>
              <a:t>- Then </a:t>
            </a:r>
            <a:r>
              <a:rPr lang="en-US" sz="2300" b="1" dirty="0" smtClean="0">
                <a:solidFill>
                  <a:srgbClr val="FF0000"/>
                </a:solidFill>
              </a:rPr>
              <a:t>cross</a:t>
            </a:r>
            <a:r>
              <a:rPr lang="en-US" sz="2300" b="1" dirty="0" smtClean="0"/>
              <a:t> the first part of </a:t>
            </a:r>
            <a:r>
              <a:rPr lang="en-US" sz="2300" b="1" dirty="0" err="1" smtClean="0"/>
              <a:t>subclavian</a:t>
            </a:r>
            <a:r>
              <a:rPr lang="en-US" sz="2300" b="1" dirty="0" smtClean="0"/>
              <a:t> artery.</a:t>
            </a:r>
          </a:p>
          <a:p>
            <a:r>
              <a:rPr lang="en-US" sz="2300" b="1" dirty="0" smtClean="0"/>
              <a:t>- It </a:t>
            </a:r>
            <a:r>
              <a:rPr lang="en-US" sz="2300" b="1" dirty="0" smtClean="0">
                <a:solidFill>
                  <a:srgbClr val="0000FF"/>
                </a:solidFill>
              </a:rPr>
              <a:t>enters the thorax by crossing </a:t>
            </a:r>
            <a:r>
              <a:rPr lang="en-US" sz="2300" b="1" dirty="0" smtClean="0"/>
              <a:t>the internal thoracic artery.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067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1392"/>
          <a:stretch/>
        </p:blipFill>
        <p:spPr>
          <a:xfrm>
            <a:off x="0" y="0"/>
            <a:ext cx="9144000" cy="5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** Course of Phrenic Nerves In the thorax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 smtClean="0"/>
              <a:t>- They </a:t>
            </a:r>
            <a:r>
              <a:rPr lang="en-US" sz="2400" dirty="0"/>
              <a:t>descend in the superior mediastinum then in the </a:t>
            </a:r>
            <a:r>
              <a:rPr lang="en-US" sz="2400" b="1" dirty="0"/>
              <a:t>middle</a:t>
            </a:r>
            <a:r>
              <a:rPr lang="en-US" sz="2400" dirty="0"/>
              <a:t> mediastinum with the </a:t>
            </a:r>
            <a:r>
              <a:rPr lang="en-US" sz="2400" b="1" dirty="0" err="1">
                <a:solidFill>
                  <a:srgbClr val="0000FF"/>
                </a:solidFill>
              </a:rPr>
              <a:t>pericardiophrenic</a:t>
            </a:r>
            <a:r>
              <a:rPr lang="en-US" sz="2400" b="1" dirty="0">
                <a:solidFill>
                  <a:srgbClr val="0000FF"/>
                </a:solidFill>
              </a:rPr>
              <a:t> vessels.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A) Right </a:t>
            </a:r>
            <a:r>
              <a:rPr lang="en-US" sz="2400" b="1" dirty="0">
                <a:solidFill>
                  <a:srgbClr val="FF0000"/>
                </a:solidFill>
              </a:rPr>
              <a:t>phrenic nerve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- It </a:t>
            </a:r>
            <a:r>
              <a:rPr lang="en-US" sz="2400" dirty="0"/>
              <a:t>descends </a:t>
            </a:r>
            <a:r>
              <a:rPr lang="en-US" sz="2400" b="1" dirty="0"/>
              <a:t>in front of the root of the right lung</a:t>
            </a:r>
            <a:r>
              <a:rPr lang="en-US" sz="2400" dirty="0"/>
              <a:t>; on the right side of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 1- </a:t>
            </a:r>
            <a:r>
              <a:rPr lang="en-US" sz="2400" dirty="0"/>
              <a:t>Right brachiocephalic vein.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2- </a:t>
            </a:r>
            <a:r>
              <a:rPr lang="en-US" sz="2400" dirty="0"/>
              <a:t>Superior vena cava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3- Pericardium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4- Inferior vena cava. </a:t>
            </a:r>
          </a:p>
          <a:p>
            <a:r>
              <a:rPr lang="en-US" sz="2400" b="1" dirty="0" smtClean="0"/>
              <a:t>-</a:t>
            </a:r>
            <a:r>
              <a:rPr lang="en-US" sz="2400" b="1" dirty="0"/>
              <a:t>It enters the abdominal cavity</a:t>
            </a:r>
            <a:r>
              <a:rPr lang="en-US" sz="2400" dirty="0"/>
              <a:t> through the I.V.C. opening of </a:t>
            </a:r>
            <a:r>
              <a:rPr lang="en-US" sz="2400" dirty="0" smtClean="0"/>
              <a:t>diaphragm</a:t>
            </a:r>
            <a:endParaRPr lang="en-US" sz="2400" dirty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9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/>
          <a:stretch/>
        </p:blipFill>
        <p:spPr>
          <a:xfrm>
            <a:off x="-16397" y="0"/>
            <a:ext cx="9171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B) Left phrenic nerve</a:t>
            </a:r>
            <a:r>
              <a:rPr lang="en-US" sz="23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300" dirty="0" smtClean="0"/>
              <a:t>- It </a:t>
            </a:r>
            <a:r>
              <a:rPr lang="en-US" sz="2300" dirty="0"/>
              <a:t>descends between the left common carotid and left </a:t>
            </a:r>
            <a:r>
              <a:rPr lang="en-US" sz="2300" dirty="0" err="1"/>
              <a:t>subclavian</a:t>
            </a:r>
            <a:r>
              <a:rPr lang="en-US" sz="2300" dirty="0"/>
              <a:t> arteries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  * </a:t>
            </a:r>
            <a:r>
              <a:rPr lang="en-US" sz="2300" dirty="0"/>
              <a:t>Then crosses the arch of aorta</a:t>
            </a:r>
            <a:r>
              <a:rPr lang="en-US" sz="2300" dirty="0" smtClean="0"/>
              <a:t>.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</a:t>
            </a:r>
            <a:r>
              <a:rPr lang="en-US" sz="2300" dirty="0"/>
              <a:t>* In front of the root of the left lung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  </a:t>
            </a:r>
            <a:r>
              <a:rPr lang="en-US" sz="2300" dirty="0"/>
              <a:t>* Then on the pericardium. </a:t>
            </a:r>
            <a:endParaRPr lang="en-US" sz="2300" dirty="0" smtClean="0"/>
          </a:p>
          <a:p>
            <a:r>
              <a:rPr lang="en-US" sz="2300" b="1" dirty="0" smtClean="0"/>
              <a:t>- It </a:t>
            </a:r>
            <a:r>
              <a:rPr lang="en-US" sz="2300" b="1" dirty="0"/>
              <a:t>enters the abdominal cavity </a:t>
            </a:r>
            <a:r>
              <a:rPr lang="en-US" sz="2300" dirty="0"/>
              <a:t>by piercing the left cupola of the diaphragm. </a:t>
            </a:r>
            <a:endParaRPr lang="en-US" sz="2300" dirty="0" smtClean="0"/>
          </a:p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** </a:t>
            </a:r>
            <a:r>
              <a:rPr lang="en-US" sz="2300" b="1" dirty="0">
                <a:solidFill>
                  <a:srgbClr val="FF0000"/>
                </a:solidFill>
              </a:rPr>
              <a:t>Branches of both phrenic </a:t>
            </a:r>
            <a:r>
              <a:rPr lang="en-US" sz="2300" b="1" dirty="0" smtClean="0">
                <a:solidFill>
                  <a:srgbClr val="FF0000"/>
                </a:solidFill>
              </a:rPr>
              <a:t>nerves</a:t>
            </a:r>
          </a:p>
          <a:p>
            <a:r>
              <a:rPr lang="en-US" sz="2300" b="1" dirty="0" smtClean="0"/>
              <a:t> </a:t>
            </a:r>
            <a:r>
              <a:rPr lang="en-US" sz="2300" b="1" dirty="0"/>
              <a:t>a- Motor to the diaphragm </a:t>
            </a:r>
            <a:r>
              <a:rPr lang="en-US" sz="2300" dirty="0"/>
              <a:t>through its abdominal surface</a:t>
            </a:r>
            <a:r>
              <a:rPr lang="en-US" sz="2300" dirty="0" smtClean="0"/>
              <a:t>.</a:t>
            </a:r>
          </a:p>
          <a:p>
            <a:r>
              <a:rPr lang="en-US" sz="2300" b="1" dirty="0" smtClean="0"/>
              <a:t> </a:t>
            </a:r>
            <a:r>
              <a:rPr lang="en-US" sz="2300" b="1" dirty="0"/>
              <a:t>b- Sensory</a:t>
            </a:r>
            <a:r>
              <a:rPr lang="en-US" sz="2300" dirty="0"/>
              <a:t> to </a:t>
            </a:r>
            <a:endParaRPr lang="en-US" sz="2300" dirty="0" smtClean="0"/>
          </a:p>
          <a:p>
            <a:r>
              <a:rPr lang="en-US" sz="2300" b="1" dirty="0"/>
              <a:t> </a:t>
            </a:r>
            <a:r>
              <a:rPr lang="en-US" sz="2300" b="1" dirty="0" smtClean="0"/>
              <a:t>                      - </a:t>
            </a:r>
            <a:r>
              <a:rPr lang="en-US" sz="2300" b="1" dirty="0"/>
              <a:t>3P (</a:t>
            </a:r>
            <a:r>
              <a:rPr lang="en-US" sz="2300" b="1" dirty="0">
                <a:solidFill>
                  <a:srgbClr val="FF0066"/>
                </a:solidFill>
              </a:rPr>
              <a:t>P</a:t>
            </a:r>
            <a:r>
              <a:rPr lang="en-US" sz="2300" dirty="0"/>
              <a:t>leura</a:t>
            </a:r>
            <a:r>
              <a:rPr lang="en-US" sz="2300" b="1" dirty="0"/>
              <a:t>, </a:t>
            </a:r>
            <a:r>
              <a:rPr lang="en-US" sz="2300" b="1" dirty="0">
                <a:solidFill>
                  <a:srgbClr val="FF0066"/>
                </a:solidFill>
              </a:rPr>
              <a:t>P</a:t>
            </a:r>
            <a:r>
              <a:rPr lang="en-US" sz="2300" dirty="0"/>
              <a:t>ericardium</a:t>
            </a:r>
            <a:r>
              <a:rPr lang="en-US" sz="2300" b="1" dirty="0"/>
              <a:t> </a:t>
            </a:r>
            <a:r>
              <a:rPr lang="en-US" sz="2300" dirty="0" smtClean="0"/>
              <a:t>&amp;</a:t>
            </a:r>
            <a:r>
              <a:rPr lang="en-US" sz="2300" b="1" dirty="0" smtClean="0"/>
              <a:t> </a:t>
            </a:r>
            <a:r>
              <a:rPr lang="en-US" sz="2300" b="1" dirty="0" smtClean="0">
                <a:solidFill>
                  <a:srgbClr val="FF0066"/>
                </a:solidFill>
              </a:rPr>
              <a:t>P</a:t>
            </a:r>
            <a:r>
              <a:rPr lang="en-US" sz="2300" dirty="0" smtClean="0"/>
              <a:t>eritoneum</a:t>
            </a:r>
            <a:r>
              <a:rPr lang="en-US" sz="2300" b="1" dirty="0"/>
              <a:t>)</a:t>
            </a:r>
            <a:r>
              <a:rPr lang="en-US" sz="2300" dirty="0"/>
              <a:t>.</a:t>
            </a:r>
            <a:r>
              <a:rPr lang="en-US" sz="2300" b="1" dirty="0"/>
              <a:t> </a:t>
            </a:r>
            <a:endParaRPr lang="en-US" sz="2300" b="1" dirty="0" smtClean="0"/>
          </a:p>
          <a:p>
            <a:r>
              <a:rPr lang="en-US" sz="2300" b="1" dirty="0"/>
              <a:t> </a:t>
            </a:r>
            <a:r>
              <a:rPr lang="en-US" sz="2300" b="1" dirty="0" smtClean="0"/>
              <a:t>                      - The </a:t>
            </a:r>
            <a:r>
              <a:rPr lang="en-US" sz="2300" b="1" dirty="0"/>
              <a:t>right phrenic nerve supply</a:t>
            </a:r>
            <a:r>
              <a:rPr lang="en-US" sz="2300" b="1" dirty="0" smtClean="0"/>
              <a:t>:</a:t>
            </a:r>
          </a:p>
          <a:p>
            <a:r>
              <a:rPr lang="en-US" sz="2300" b="1" dirty="0" smtClean="0"/>
              <a:t>                                </a:t>
            </a:r>
            <a:r>
              <a:rPr lang="en-US" sz="2300" dirty="0" smtClean="0"/>
              <a:t>- </a:t>
            </a:r>
            <a:r>
              <a:rPr lang="en-US" sz="2300" dirty="0"/>
              <a:t>Gall bladder and upper surface of the liver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                                - Right </a:t>
            </a:r>
            <a:r>
              <a:rPr lang="en-US" sz="2300" dirty="0"/>
              <a:t>Suprarenal </a:t>
            </a:r>
            <a:r>
              <a:rPr lang="en-US" sz="2300" dirty="0" smtClean="0"/>
              <a:t>gland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7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</a:rPr>
              <a:t>** Clinical anatomy</a:t>
            </a:r>
            <a:endParaRPr lang="en-US" sz="2100" b="1" dirty="0">
              <a:solidFill>
                <a:srgbClr val="FF0000"/>
              </a:solidFill>
            </a:endParaRPr>
          </a:p>
          <a:p>
            <a:r>
              <a:rPr lang="en-US" sz="2100" b="1" dirty="0" smtClean="0">
                <a:solidFill>
                  <a:srgbClr val="FF0000"/>
                </a:solidFill>
              </a:rPr>
              <a:t>- Left </a:t>
            </a:r>
            <a:r>
              <a:rPr lang="en-US" sz="2100" b="1" dirty="0" smtClean="0">
                <a:solidFill>
                  <a:srgbClr val="0000FF"/>
                </a:solidFill>
              </a:rPr>
              <a:t>phrenic nerve Longer than the right</a:t>
            </a:r>
            <a:r>
              <a:rPr lang="en-US" sz="2100" b="1" dirty="0" smtClean="0"/>
              <a:t>: because</a:t>
            </a:r>
          </a:p>
          <a:p>
            <a:r>
              <a:rPr lang="en-US" sz="2100" b="1" dirty="0" smtClean="0"/>
              <a:t>  </a:t>
            </a:r>
            <a:r>
              <a:rPr lang="en-US" sz="2100" dirty="0" smtClean="0"/>
              <a:t>1- The right nerve is straight.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2- The right cupola of the diaphragm is higher than the left.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- Referred pain </a:t>
            </a:r>
            <a:r>
              <a:rPr lang="en-US" sz="2100" dirty="0" smtClean="0"/>
              <a:t>from gall bladder is felt in right shoulder </a:t>
            </a:r>
            <a:r>
              <a:rPr lang="en-US" sz="2100" b="1" dirty="0" smtClean="0"/>
              <a:t>because the right phrenic nerve and right supraclavicular nerves arise from ventral rami of C3, C4 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- It supplies the diaphragm</a:t>
            </a:r>
            <a:r>
              <a:rPr lang="en-US" sz="2100" b="1" dirty="0" smtClean="0"/>
              <a:t> </a:t>
            </a:r>
            <a:r>
              <a:rPr lang="en-US" sz="2100" dirty="0" smtClean="0"/>
              <a:t>because it is developed from the transverse septum in the neck then descends.</a:t>
            </a:r>
          </a:p>
          <a:p>
            <a:r>
              <a:rPr lang="en-US" sz="2100" b="1" dirty="0" smtClean="0">
                <a:solidFill>
                  <a:srgbClr val="0000FF"/>
                </a:solidFill>
              </a:rPr>
              <a:t>- It supplied the diaphragm</a:t>
            </a:r>
            <a:r>
              <a:rPr lang="en-US" sz="2100" dirty="0" smtClean="0">
                <a:solidFill>
                  <a:srgbClr val="0000FF"/>
                </a:solidFill>
              </a:rPr>
              <a:t> </a:t>
            </a:r>
            <a:r>
              <a:rPr lang="en-US" sz="2100" dirty="0" smtClean="0"/>
              <a:t>through its abdominal surface because after folding of the embryo the diaphragm is reversed.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- Injury of the phrenic nerve in one side </a:t>
            </a:r>
            <a:r>
              <a:rPr lang="en-US" sz="2100" dirty="0" smtClean="0"/>
              <a:t>leading to </a:t>
            </a:r>
            <a:r>
              <a:rPr lang="en-US" sz="2100" b="1" dirty="0" smtClean="0"/>
              <a:t>paradox movement </a:t>
            </a:r>
            <a:r>
              <a:rPr lang="en-US" sz="2100" dirty="0" smtClean="0"/>
              <a:t>(diaphragm ascends during inspiration and descends during expiration).</a:t>
            </a:r>
          </a:p>
          <a:p>
            <a:r>
              <a:rPr lang="en-US" sz="2100" b="1" dirty="0" smtClean="0">
                <a:solidFill>
                  <a:srgbClr val="FF0000"/>
                </a:solidFill>
              </a:rPr>
              <a:t>- Injury of both sides</a:t>
            </a:r>
            <a:r>
              <a:rPr lang="en-US" sz="2100" b="1" dirty="0" smtClean="0"/>
              <a:t> </a:t>
            </a:r>
            <a:r>
              <a:rPr lang="en-US" sz="2100" dirty="0" smtClean="0"/>
              <a:t>(medical emergency) The patient can not breathe and require ventilator.</a:t>
            </a:r>
            <a:endParaRPr lang="en-US" sz="2100" dirty="0"/>
          </a:p>
          <a:p>
            <a:r>
              <a:rPr lang="en-US" sz="2100" b="1" dirty="0" smtClean="0">
                <a:solidFill>
                  <a:srgbClr val="FF0000"/>
                </a:solidFill>
              </a:rPr>
              <a:t>- Hiccough (Hiccup) </a:t>
            </a:r>
            <a:r>
              <a:rPr lang="en-US" sz="2100" dirty="0" smtClean="0"/>
              <a:t>repeated </a:t>
            </a:r>
            <a:r>
              <a:rPr lang="en-US" sz="2100" b="1" dirty="0" smtClean="0"/>
              <a:t>spasmodic sharp contraction of the diaphragm.</a:t>
            </a:r>
          </a:p>
          <a:p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408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4350"/>
            <a:ext cx="5410200" cy="2438399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819150"/>
            <a:ext cx="5105400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Cervical plexus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714750"/>
            <a:ext cx="6858000" cy="1015663"/>
          </a:xfrm>
          <a:prstGeom prst="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It is formed by the ventral rami of C1, 2, 3 &amp; 4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In the posterior triangle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4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7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1057" r="9791" b="4528"/>
          <a:stretch/>
        </p:blipFill>
        <p:spPr>
          <a:xfrm>
            <a:off x="0" y="-19050"/>
            <a:ext cx="9144000" cy="51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8" b="5134"/>
          <a:stretch/>
        </p:blipFill>
        <p:spPr>
          <a:xfrm>
            <a:off x="76200" y="0"/>
            <a:ext cx="891592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436381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Supracalvicular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7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A- Cutaneous </a:t>
            </a:r>
            <a:r>
              <a:rPr lang="en-US" sz="2200" b="1" dirty="0" smtClean="0">
                <a:solidFill>
                  <a:srgbClr val="FF0000"/>
                </a:solidFill>
              </a:rPr>
              <a:t>branches</a:t>
            </a:r>
          </a:p>
          <a:p>
            <a:r>
              <a:rPr lang="en-US" sz="2200" dirty="0" smtClean="0"/>
              <a:t>- They appear in the </a:t>
            </a:r>
            <a:r>
              <a:rPr lang="en-US" sz="2200" b="1" dirty="0" smtClean="0">
                <a:solidFill>
                  <a:srgbClr val="0000FF"/>
                </a:solidFill>
              </a:rPr>
              <a:t>middle of posterior border </a:t>
            </a:r>
            <a:r>
              <a:rPr lang="en-US" sz="2200" dirty="0" smtClean="0"/>
              <a:t>of </a:t>
            </a:r>
            <a:r>
              <a:rPr lang="en-US" sz="2200" dirty="0" err="1" smtClean="0"/>
              <a:t>sternomastoid</a:t>
            </a:r>
            <a:r>
              <a:rPr lang="en-US" sz="2200" dirty="0" smtClean="0"/>
              <a:t> muscle.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     1- </a:t>
            </a:r>
            <a:r>
              <a:rPr lang="en-US" sz="2200" b="1" dirty="0">
                <a:solidFill>
                  <a:srgbClr val="FF0000"/>
                </a:solidFill>
              </a:rPr>
              <a:t>Lesser occipital nerve (ventral rami of C.2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200" dirty="0" smtClean="0"/>
              <a:t>          </a:t>
            </a:r>
            <a:r>
              <a:rPr lang="en-US" sz="2200" dirty="0"/>
              <a:t>- It ascends upwards along posterior border of </a:t>
            </a:r>
            <a:r>
              <a:rPr lang="en-US" sz="2200" dirty="0" err="1"/>
              <a:t>sternomastoid</a:t>
            </a:r>
            <a:r>
              <a:rPr lang="en-US" sz="2200" dirty="0"/>
              <a:t> muscle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/>
              <a:t>          - </a:t>
            </a:r>
            <a:r>
              <a:rPr lang="en-US" sz="2200" b="1" dirty="0"/>
              <a:t>It supplies; </a:t>
            </a:r>
            <a:endParaRPr lang="en-US" sz="2200" b="1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        a- </a:t>
            </a:r>
            <a:r>
              <a:rPr lang="en-US" sz="2200" dirty="0"/>
              <a:t>Skin behind the auricle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            b- </a:t>
            </a:r>
            <a:r>
              <a:rPr lang="en-US" sz="2200" dirty="0"/>
              <a:t>Skin of the upper 1/2 of the inner surface of auricle</a:t>
            </a:r>
            <a:r>
              <a:rPr lang="en-US" sz="2200" dirty="0" smtClean="0"/>
              <a:t>.</a:t>
            </a:r>
          </a:p>
          <a:p>
            <a:pPr marL="114300"/>
            <a:r>
              <a:rPr lang="en-US" sz="2200" b="1" dirty="0" smtClean="0">
                <a:solidFill>
                  <a:srgbClr val="FF0000"/>
                </a:solidFill>
              </a:rPr>
              <a:t>   2- </a:t>
            </a:r>
            <a:r>
              <a:rPr lang="en-US" sz="2200" b="1" dirty="0">
                <a:solidFill>
                  <a:srgbClr val="FF0000"/>
                </a:solidFill>
              </a:rPr>
              <a:t>Great auricular nerve (ventral rami of C2, 3)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114300"/>
            <a:r>
              <a:rPr lang="en-US" sz="2200" dirty="0" smtClean="0"/>
              <a:t>        - It </a:t>
            </a:r>
            <a:r>
              <a:rPr lang="en-US" sz="2200" dirty="0"/>
              <a:t>ascends on </a:t>
            </a:r>
            <a:r>
              <a:rPr lang="en-US" sz="2200" dirty="0" err="1"/>
              <a:t>sternomastoid</a:t>
            </a:r>
            <a:r>
              <a:rPr lang="en-US" sz="2200" dirty="0"/>
              <a:t> muscle towards the angle of the </a:t>
            </a:r>
            <a:endParaRPr lang="en-US" sz="2200" dirty="0" smtClean="0"/>
          </a:p>
          <a:p>
            <a:pPr marL="114300"/>
            <a:r>
              <a:rPr lang="en-US" sz="2200" dirty="0"/>
              <a:t> </a:t>
            </a:r>
            <a:r>
              <a:rPr lang="en-US" sz="2200" dirty="0" smtClean="0"/>
              <a:t>         mandible.</a:t>
            </a:r>
          </a:p>
          <a:p>
            <a:pPr marL="114300"/>
            <a:r>
              <a:rPr lang="en-US" sz="2200" b="1" dirty="0" smtClean="0"/>
              <a:t>        - </a:t>
            </a:r>
            <a:r>
              <a:rPr lang="en-US" sz="2200" b="1" dirty="0"/>
              <a:t>It supplies</a:t>
            </a:r>
            <a:r>
              <a:rPr lang="en-US" sz="2200" b="1" dirty="0" smtClean="0"/>
              <a:t>;</a:t>
            </a:r>
          </a:p>
          <a:p>
            <a:pPr marL="114300"/>
            <a:r>
              <a:rPr lang="en-US" sz="2200" dirty="0" smtClean="0"/>
              <a:t>           </a:t>
            </a:r>
            <a:r>
              <a:rPr lang="en-US" sz="2200" dirty="0"/>
              <a:t>a- Skin behind the auricle</a:t>
            </a:r>
            <a:r>
              <a:rPr lang="en-US" sz="2200" dirty="0" smtClean="0"/>
              <a:t>.</a:t>
            </a:r>
          </a:p>
          <a:p>
            <a:pPr marL="114300"/>
            <a:r>
              <a:rPr lang="en-US" sz="2200" dirty="0" smtClean="0"/>
              <a:t>           b- </a:t>
            </a:r>
            <a:r>
              <a:rPr lang="en-US" sz="2200" dirty="0"/>
              <a:t>Skin of the lower 1/2 of the auricle (outer and inner surface</a:t>
            </a:r>
            <a:r>
              <a:rPr lang="en-US" sz="2200" dirty="0" smtClean="0"/>
              <a:t>).</a:t>
            </a:r>
          </a:p>
          <a:p>
            <a:pPr marL="114300"/>
            <a:r>
              <a:rPr lang="en-US" sz="2200" dirty="0"/>
              <a:t> </a:t>
            </a:r>
            <a:r>
              <a:rPr lang="en-US" sz="2200" dirty="0" smtClean="0"/>
              <a:t>          C- </a:t>
            </a:r>
            <a:r>
              <a:rPr lang="en-US" sz="2200" dirty="0"/>
              <a:t>Skin over the angle of mandible.</a:t>
            </a:r>
          </a:p>
          <a:p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8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A- Cutaneous </a:t>
            </a:r>
            <a:r>
              <a:rPr lang="en-US" sz="2200" b="1" dirty="0" smtClean="0">
                <a:solidFill>
                  <a:srgbClr val="FF0000"/>
                </a:solidFill>
              </a:rPr>
              <a:t>branches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3- </a:t>
            </a:r>
            <a:r>
              <a:rPr lang="en-US" sz="2200" b="1" dirty="0">
                <a:solidFill>
                  <a:srgbClr val="FF0000"/>
                </a:solidFill>
              </a:rPr>
              <a:t>Transverse cervical nerve (ventral rami of C2, 3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200" dirty="0" smtClean="0"/>
              <a:t>   - It </a:t>
            </a:r>
            <a:r>
              <a:rPr lang="en-US" sz="2200" dirty="0"/>
              <a:t>runs transversally forwards superficial to the </a:t>
            </a:r>
            <a:r>
              <a:rPr lang="en-US" sz="2200" dirty="0" err="1"/>
              <a:t>sternomastoid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   - </a:t>
            </a:r>
            <a:r>
              <a:rPr lang="en-US" sz="2200" dirty="0"/>
              <a:t>It divides into upper and lower branches supplying skin of anterior </a:t>
            </a:r>
            <a:r>
              <a:rPr lang="en-US" sz="2200" dirty="0" smtClean="0"/>
              <a:t>triangle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en-US" sz="2200" dirty="0" smtClean="0"/>
              <a:t> </a:t>
            </a:r>
            <a:r>
              <a:rPr lang="en-US" sz="2200" dirty="0"/>
              <a:t>of neck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4- </a:t>
            </a:r>
            <a:r>
              <a:rPr lang="en-US" sz="2200" b="1" dirty="0">
                <a:solidFill>
                  <a:srgbClr val="FF0000"/>
                </a:solidFill>
              </a:rPr>
              <a:t>Supraclavicular nerves (ventral rami of C3, 4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200" dirty="0" smtClean="0"/>
              <a:t>   - They </a:t>
            </a:r>
            <a:r>
              <a:rPr lang="en-US" sz="2200" dirty="0"/>
              <a:t>arise by a common trunk, and then divide into (medial, intermediate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smtClean="0"/>
              <a:t>and </a:t>
            </a:r>
            <a:r>
              <a:rPr lang="en-US" sz="2200" dirty="0"/>
              <a:t>lateral). </a:t>
            </a:r>
            <a:endParaRPr lang="en-US" sz="2200" dirty="0" smtClean="0"/>
          </a:p>
          <a:p>
            <a:r>
              <a:rPr lang="en-US" sz="2200" dirty="0" smtClean="0"/>
              <a:t>   - They </a:t>
            </a:r>
            <a:r>
              <a:rPr lang="en-US" sz="2200" dirty="0"/>
              <a:t>descend superficial to the clavicle supplying</a:t>
            </a:r>
            <a:r>
              <a:rPr lang="en-US" sz="2200" dirty="0" smtClean="0"/>
              <a:t>,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/>
              <a:t>1) Skin over the upper 1/2 of the deltoid muscle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/>
              <a:t>2) Skin of the pectoral region above the level of sternal angle</a:t>
            </a:r>
            <a:r>
              <a:rPr lang="en-US" sz="2200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FF0066"/>
                </a:solidFill>
              </a:rPr>
              <a:t>N.B</a:t>
            </a:r>
            <a:r>
              <a:rPr lang="en-US" sz="2200" b="1" dirty="0">
                <a:solidFill>
                  <a:srgbClr val="FF0066"/>
                </a:solidFill>
              </a:rPr>
              <a:t>: No </a:t>
            </a:r>
            <a:r>
              <a:rPr lang="en-US" sz="2200" b="1" dirty="0" err="1">
                <a:solidFill>
                  <a:srgbClr val="FF0066"/>
                </a:solidFill>
              </a:rPr>
              <a:t>cuteneous</a:t>
            </a:r>
            <a:r>
              <a:rPr lang="en-US" sz="2200" b="1" dirty="0">
                <a:solidFill>
                  <a:srgbClr val="FF0066"/>
                </a:solidFill>
              </a:rPr>
              <a:t> branch to </a:t>
            </a:r>
            <a:r>
              <a:rPr lang="en-US" sz="2200" b="1" dirty="0" smtClean="0">
                <a:solidFill>
                  <a:srgbClr val="FF0066"/>
                </a:solidFill>
              </a:rPr>
              <a:t>C1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**Cutaneous </a:t>
            </a:r>
            <a:r>
              <a:rPr lang="en-US" sz="2200" b="1" dirty="0">
                <a:solidFill>
                  <a:srgbClr val="0000FF"/>
                </a:solidFill>
              </a:rPr>
              <a:t>nerve block of the neck (</a:t>
            </a:r>
            <a:r>
              <a:rPr lang="en-US" sz="2200" b="1" dirty="0" err="1">
                <a:solidFill>
                  <a:srgbClr val="0000FF"/>
                </a:solidFill>
              </a:rPr>
              <a:t>Punctum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Nervosum</a:t>
            </a:r>
            <a:r>
              <a:rPr lang="en-US" sz="2200" b="1" dirty="0">
                <a:solidFill>
                  <a:srgbClr val="0000FF"/>
                </a:solidFill>
              </a:rPr>
              <a:t>); </a:t>
            </a:r>
            <a:r>
              <a:rPr lang="en-US" sz="2200" dirty="0"/>
              <a:t>can be done by injection of local anesthetic at the middle of posterior border </a:t>
            </a:r>
            <a:r>
              <a:rPr lang="en-US" sz="2200" dirty="0" smtClean="0"/>
              <a:t>of </a:t>
            </a:r>
            <a:r>
              <a:rPr lang="en-US" sz="2200" dirty="0" err="1" smtClean="0"/>
              <a:t>sternomastoid</a:t>
            </a:r>
            <a:endParaRPr lang="en-US" sz="2200" dirty="0"/>
          </a:p>
          <a:p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38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" r="8101" b="4985"/>
          <a:stretch/>
        </p:blipFill>
        <p:spPr>
          <a:xfrm>
            <a:off x="0" y="-19050"/>
            <a:ext cx="9144000" cy="51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B- Muscular branches;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1) </a:t>
            </a:r>
            <a:r>
              <a:rPr lang="en-US" sz="2400" b="1" dirty="0" err="1" smtClean="0"/>
              <a:t>Descendens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hypoglossi</a:t>
            </a:r>
            <a:r>
              <a:rPr lang="en-US" sz="2400" b="1" dirty="0" smtClean="0"/>
              <a:t> </a:t>
            </a:r>
            <a:r>
              <a:rPr lang="en-US" sz="2400" dirty="0" smtClean="0"/>
              <a:t>(C1) that joins the hypoglossal nerve forming upper limb the </a:t>
            </a:r>
            <a:r>
              <a:rPr lang="en-US" sz="2400" dirty="0" err="1" smtClean="0"/>
              <a:t>ansa</a:t>
            </a:r>
            <a:r>
              <a:rPr lang="en-US" sz="2400" dirty="0" smtClean="0"/>
              <a:t> </a:t>
            </a:r>
            <a:r>
              <a:rPr lang="en-US" sz="2400" dirty="0" err="1" smtClean="0"/>
              <a:t>cervicalis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2</a:t>
            </a:r>
            <a:r>
              <a:rPr lang="en-US" sz="2400" b="1" dirty="0"/>
              <a:t>) </a:t>
            </a:r>
            <a:r>
              <a:rPr lang="en-US" sz="2400" b="1" dirty="0" err="1"/>
              <a:t>Descendens</a:t>
            </a:r>
            <a:r>
              <a:rPr lang="en-US" sz="2400" b="1" dirty="0"/>
              <a:t> </a:t>
            </a:r>
            <a:r>
              <a:rPr lang="en-US" sz="2400" b="1" dirty="0" err="1"/>
              <a:t>cervicalis</a:t>
            </a:r>
            <a:r>
              <a:rPr lang="en-US" sz="2400" b="1" dirty="0"/>
              <a:t> </a:t>
            </a:r>
            <a:r>
              <a:rPr lang="en-US" sz="2400" dirty="0"/>
              <a:t>(C2, 3): forming lower limb of </a:t>
            </a:r>
            <a:r>
              <a:rPr lang="en-US" sz="2400" dirty="0" smtClean="0"/>
              <a:t>the </a:t>
            </a:r>
            <a:r>
              <a:rPr lang="en-US" sz="2400" dirty="0" err="1" smtClean="0"/>
              <a:t>ansa</a:t>
            </a:r>
            <a:r>
              <a:rPr lang="en-US" sz="2400" dirty="0" smtClean="0"/>
              <a:t> </a:t>
            </a:r>
            <a:r>
              <a:rPr lang="en-US" sz="2400" dirty="0" err="1" smtClean="0"/>
              <a:t>cervicalis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3</a:t>
            </a:r>
            <a:r>
              <a:rPr lang="en-US" sz="2400" b="1" dirty="0"/>
              <a:t>) Phrenic nerve </a:t>
            </a:r>
            <a:r>
              <a:rPr lang="en-US" sz="2400" dirty="0"/>
              <a:t>(C3 ,4 mainly from C4</a:t>
            </a:r>
            <a:r>
              <a:rPr lang="en-US" sz="2400" dirty="0" smtClean="0"/>
              <a:t>). C5 </a:t>
            </a:r>
            <a:r>
              <a:rPr lang="en-US" sz="2400" dirty="0"/>
              <a:t>from brachial plexus shares in the formation of phrenic nerve.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4</a:t>
            </a:r>
            <a:r>
              <a:rPr lang="en-US" sz="2400" b="1" dirty="0">
                <a:solidFill>
                  <a:srgbClr val="0000FF"/>
                </a:solidFill>
              </a:rPr>
              <a:t>) Proprioceptive branches to </a:t>
            </a:r>
            <a:r>
              <a:rPr lang="en-US" sz="2400" b="1" dirty="0" err="1">
                <a:solidFill>
                  <a:srgbClr val="0000FF"/>
                </a:solidFill>
              </a:rPr>
              <a:t>sternomastoid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(C3, 4</a:t>
            </a:r>
            <a:r>
              <a:rPr lang="en-US" sz="24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5</a:t>
            </a:r>
            <a:r>
              <a:rPr lang="en-US" sz="2400" b="1" dirty="0">
                <a:solidFill>
                  <a:srgbClr val="0000FF"/>
                </a:solidFill>
              </a:rPr>
              <a:t>) Proprioceptive branches to trapezius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(C3, 4</a:t>
            </a:r>
            <a:r>
              <a:rPr lang="en-US" sz="24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6</a:t>
            </a:r>
            <a:r>
              <a:rPr lang="en-US" sz="2400" b="1" dirty="0"/>
              <a:t>) Motor to </a:t>
            </a:r>
            <a:r>
              <a:rPr lang="en-US" sz="2400" b="1" dirty="0" err="1"/>
              <a:t>levator</a:t>
            </a:r>
            <a:r>
              <a:rPr lang="en-US" sz="2400" b="1" dirty="0"/>
              <a:t> scapulae and scalene </a:t>
            </a:r>
            <a:r>
              <a:rPr lang="en-US" sz="2400" dirty="0"/>
              <a:t>(C3, 4).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00150"/>
            <a:ext cx="6896384" cy="2819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76960"/>
            <a:ext cx="7000563" cy="9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Arial Black" pitchFamily="34" charset="0"/>
              </a:rPr>
              <a:t>Ansa</a:t>
            </a:r>
            <a:r>
              <a:rPr lang="en-US" sz="5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 Black" pitchFamily="34" charset="0"/>
              </a:rPr>
              <a:t>cervicalis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9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1017</Words>
  <Application>Microsoft Office PowerPoint</Application>
  <PresentationFormat>On-screen Show (16:9)</PresentationFormat>
  <Paragraphs>117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</cp:revision>
  <dcterms:created xsi:type="dcterms:W3CDTF">2021-02-24T20:51:15Z</dcterms:created>
  <dcterms:modified xsi:type="dcterms:W3CDTF">2021-02-25T09:20:31Z</dcterms:modified>
</cp:coreProperties>
</file>