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60" r:id="rId6"/>
    <p:sldId id="279" r:id="rId7"/>
    <p:sldId id="261" r:id="rId8"/>
    <p:sldId id="280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83" r:id="rId17"/>
    <p:sldId id="284" r:id="rId18"/>
    <p:sldId id="273" r:id="rId19"/>
    <p:sldId id="274" r:id="rId20"/>
    <p:sldId id="275" r:id="rId21"/>
    <p:sldId id="281" r:id="rId22"/>
    <p:sldId id="276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726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D99E-4468-4F59-8B88-D5A0B308A2C0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9B97-2E91-4596-B63A-09E444D84F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D99E-4468-4F59-8B88-D5A0B308A2C0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9B97-2E91-4596-B63A-09E444D84F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D99E-4468-4F59-8B88-D5A0B308A2C0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9B97-2E91-4596-B63A-09E444D84F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D99E-4468-4F59-8B88-D5A0B308A2C0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9B97-2E91-4596-B63A-09E444D84F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D99E-4468-4F59-8B88-D5A0B308A2C0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9B97-2E91-4596-B63A-09E444D84F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D99E-4468-4F59-8B88-D5A0B308A2C0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9B97-2E91-4596-B63A-09E444D84F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D99E-4468-4F59-8B88-D5A0B308A2C0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9B97-2E91-4596-B63A-09E444D84F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D99E-4468-4F59-8B88-D5A0B308A2C0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9B97-2E91-4596-B63A-09E444D84F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D99E-4468-4F59-8B88-D5A0B308A2C0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9B97-2E91-4596-B63A-09E444D84F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D99E-4468-4F59-8B88-D5A0B308A2C0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9B97-2E91-4596-B63A-09E444D84F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D99E-4468-4F59-8B88-D5A0B308A2C0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9B97-2E91-4596-B63A-09E444D84F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9D99E-4468-4F59-8B88-D5A0B308A2C0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99B97-2E91-4596-B63A-09E444D84F5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4246240" cy="1470025"/>
          </a:xfrm>
        </p:spPr>
        <p:txBody>
          <a:bodyPr/>
          <a:lstStyle/>
          <a:p>
            <a:r>
              <a:rPr lang="en-GB" dirty="0" smtClean="0"/>
              <a:t>Thorax-Lecture one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3923928" cy="1752600"/>
          </a:xfrm>
        </p:spPr>
        <p:txBody>
          <a:bodyPr/>
          <a:lstStyle/>
          <a:p>
            <a:r>
              <a:rPr lang="en-GB" dirty="0" smtClean="0"/>
              <a:t>Dr Amal </a:t>
            </a:r>
            <a:r>
              <a:rPr lang="en-GB" dirty="0" err="1" smtClean="0"/>
              <a:t>AlBtoosh</a:t>
            </a:r>
            <a:endParaRPr lang="en-GB" dirty="0" smtClean="0"/>
          </a:p>
          <a:p>
            <a:r>
              <a:rPr lang="en-GB" dirty="0" smtClean="0"/>
              <a:t> Al-Rawashdeh</a:t>
            </a:r>
            <a:endParaRPr lang="en-GB" dirty="0"/>
          </a:p>
        </p:txBody>
      </p:sp>
      <p:pic>
        <p:nvPicPr>
          <p:cNvPr id="4" name="Picture 5" descr="lung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1700808"/>
            <a:ext cx="3810000" cy="37052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Joints of the Thoracic Wall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MANUBRIOSTERNAL </a:t>
            </a:r>
            <a:r>
              <a:rPr lang="en-GB" dirty="0"/>
              <a:t>JOINT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Type: a </a:t>
            </a:r>
            <a:r>
              <a:rPr lang="en-GB" dirty="0"/>
              <a:t>cartilaginous joint. </a:t>
            </a:r>
            <a:endParaRPr lang="en-GB" dirty="0" smtClean="0"/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The bony surfaces </a:t>
            </a:r>
            <a:r>
              <a:rPr lang="en-GB" dirty="0"/>
              <a:t>are covered with hyaline cartilage and joined by </a:t>
            </a:r>
            <a:r>
              <a:rPr lang="en-GB" dirty="0" smtClean="0"/>
              <a:t>a disc </a:t>
            </a:r>
            <a:r>
              <a:rPr lang="en-GB" dirty="0"/>
              <a:t>of </a:t>
            </a:r>
            <a:r>
              <a:rPr lang="en-GB" dirty="0" err="1" smtClean="0"/>
              <a:t>fibrocartilage</a:t>
            </a:r>
            <a:r>
              <a:rPr lang="en-GB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Movement: A </a:t>
            </a:r>
            <a:r>
              <a:rPr lang="en-GB" dirty="0"/>
              <a:t>small amount of movement </a:t>
            </a:r>
            <a:r>
              <a:rPr lang="en-GB" dirty="0" smtClean="0"/>
              <a:t>is possible </a:t>
            </a:r>
            <a:r>
              <a:rPr lang="en-GB" dirty="0"/>
              <a:t>during respiration</a:t>
            </a:r>
          </a:p>
        </p:txBody>
      </p:sp>
      <p:sp>
        <p:nvSpPr>
          <p:cNvPr id="16388" name="AutoShape 4" descr="Image result for manubriosternal joint ty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348880"/>
            <a:ext cx="3151237" cy="31512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XIPHISTERNAL JOINT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4258816" cy="4525963"/>
          </a:xfrm>
        </p:spPr>
        <p:txBody>
          <a:bodyPr/>
          <a:lstStyle/>
          <a:p>
            <a:r>
              <a:rPr lang="en-GB" dirty="0" smtClean="0"/>
              <a:t>Type: </a:t>
            </a:r>
            <a:r>
              <a:rPr lang="en-GB" dirty="0"/>
              <a:t>a cartilaginous joint.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 err="1" smtClean="0"/>
              <a:t>xiphoid</a:t>
            </a:r>
            <a:r>
              <a:rPr lang="en-GB" dirty="0" smtClean="0"/>
              <a:t> process </a:t>
            </a:r>
            <a:r>
              <a:rPr lang="en-GB" dirty="0"/>
              <a:t>usually fuses with the body of the sternum </a:t>
            </a:r>
            <a:r>
              <a:rPr lang="en-GB" dirty="0" smtClean="0"/>
              <a:t>during middle </a:t>
            </a:r>
            <a:r>
              <a:rPr lang="en-GB" dirty="0"/>
              <a:t>age.</a:t>
            </a: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628800"/>
            <a:ext cx="3312368" cy="41659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COSTOVERTEBRAL/COSTOCHONDRAL</a:t>
            </a:r>
            <a:br>
              <a:rPr lang="en-GB" dirty="0" smtClean="0"/>
            </a:br>
            <a:r>
              <a:rPr lang="en-GB" dirty="0" smtClean="0"/>
              <a:t> JOINTS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4932040" cy="4525963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GB" dirty="0" smtClean="0"/>
              <a:t>From </a:t>
            </a:r>
            <a:r>
              <a:rPr lang="en-GB" dirty="0"/>
              <a:t>the second to the ninth ribs</a:t>
            </a:r>
            <a:r>
              <a:rPr lang="en-GB" dirty="0" smtClean="0"/>
              <a:t>,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Type: </a:t>
            </a:r>
            <a:r>
              <a:rPr lang="en-GB" dirty="0"/>
              <a:t>the head articulates by </a:t>
            </a:r>
            <a:r>
              <a:rPr lang="en-GB" dirty="0" smtClean="0"/>
              <a:t>a </a:t>
            </a:r>
            <a:r>
              <a:rPr lang="en-GB" b="1" dirty="0" smtClean="0"/>
              <a:t>synovial </a:t>
            </a:r>
            <a:r>
              <a:rPr lang="en-GB" b="1" dirty="0"/>
              <a:t>joint </a:t>
            </a:r>
            <a:r>
              <a:rPr lang="en-GB" dirty="0"/>
              <a:t>with the corresponding vertebral body </a:t>
            </a:r>
            <a:r>
              <a:rPr lang="en-GB" dirty="0" smtClean="0"/>
              <a:t>and that </a:t>
            </a:r>
            <a:r>
              <a:rPr lang="en-GB" dirty="0"/>
              <a:t>of the vertebra above it. There is a </a:t>
            </a:r>
            <a:r>
              <a:rPr lang="en-GB" dirty="0" smtClean="0"/>
              <a:t>strong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 </a:t>
            </a:r>
            <a:r>
              <a:rPr lang="en-GB" b="1" dirty="0" smtClean="0"/>
              <a:t>intra-</a:t>
            </a:r>
            <a:r>
              <a:rPr lang="en-GB" b="1" dirty="0" err="1" smtClean="0"/>
              <a:t>articular</a:t>
            </a:r>
            <a:r>
              <a:rPr lang="en-GB" b="1" dirty="0" smtClean="0"/>
              <a:t> ligament </a:t>
            </a:r>
            <a:r>
              <a:rPr lang="en-GB" b="1" dirty="0"/>
              <a:t>that connects the head to the </a:t>
            </a:r>
            <a:r>
              <a:rPr lang="en-GB" b="1" dirty="0" err="1" smtClean="0"/>
              <a:t>intervertebral</a:t>
            </a:r>
            <a:r>
              <a:rPr lang="en-GB" b="1" dirty="0" smtClean="0"/>
              <a:t> </a:t>
            </a:r>
            <a:r>
              <a:rPr lang="en-GB" dirty="0" smtClean="0"/>
              <a:t>disc</a:t>
            </a:r>
            <a:r>
              <a:rPr lang="en-GB" dirty="0"/>
              <a:t>. </a:t>
            </a:r>
            <a:endParaRPr lang="en-GB" dirty="0" smtClean="0"/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The </a:t>
            </a:r>
            <a:r>
              <a:rPr lang="en-GB" dirty="0"/>
              <a:t>heads of the </a:t>
            </a:r>
            <a:r>
              <a:rPr lang="en-GB" u="sng" dirty="0"/>
              <a:t>first and the lowest three ribs </a:t>
            </a:r>
            <a:r>
              <a:rPr lang="en-GB" dirty="0"/>
              <a:t>have </a:t>
            </a:r>
            <a:r>
              <a:rPr lang="en-GB" dirty="0" smtClean="0"/>
              <a:t>a simple </a:t>
            </a:r>
            <a:r>
              <a:rPr lang="en-GB" dirty="0"/>
              <a:t>synovial joint with the corresponding vertebral </a:t>
            </a:r>
            <a:r>
              <a:rPr lang="en-GB" dirty="0" smtClean="0"/>
              <a:t>body.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The </a:t>
            </a:r>
            <a:r>
              <a:rPr lang="en-GB" dirty="0"/>
              <a:t>tubercle of a rib articulates by a synovial joint </a:t>
            </a:r>
            <a:r>
              <a:rPr lang="en-GB" dirty="0" smtClean="0"/>
              <a:t>with the </a:t>
            </a:r>
            <a:r>
              <a:rPr lang="en-GB" dirty="0"/>
              <a:t>transverse process of the corresponding vertebra. (</a:t>
            </a:r>
            <a:r>
              <a:rPr lang="en-GB" dirty="0" smtClean="0"/>
              <a:t>This  joint </a:t>
            </a:r>
            <a:r>
              <a:rPr lang="en-GB" dirty="0"/>
              <a:t>is absent on the eleventh and twelfth ribs.)</a:t>
            </a:r>
          </a:p>
          <a:p>
            <a:pPr>
              <a:buNone/>
            </a:pPr>
            <a:r>
              <a:rPr lang="en-GB" b="1" i="1" dirty="0"/>
              <a:t>COSTOCHONDRAL </a:t>
            </a:r>
            <a:r>
              <a:rPr lang="en-GB" b="1" i="1" dirty="0" smtClean="0"/>
              <a:t>JOINTS</a:t>
            </a:r>
            <a:endParaRPr lang="en-GB" b="1" i="1" dirty="0"/>
          </a:p>
          <a:p>
            <a:pPr>
              <a:buFont typeface="Wingdings" pitchFamily="2" charset="2"/>
              <a:buChar char="v"/>
            </a:pPr>
            <a:r>
              <a:rPr lang="en-GB" dirty="0" err="1"/>
              <a:t>Costochondral</a:t>
            </a:r>
            <a:r>
              <a:rPr lang="en-GB" dirty="0"/>
              <a:t> joints are cartilaginous joints</a:t>
            </a:r>
            <a:r>
              <a:rPr lang="en-GB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GB" dirty="0" smtClean="0"/>
              <a:t> </a:t>
            </a:r>
            <a:r>
              <a:rPr lang="en-GB" dirty="0"/>
              <a:t>No </a:t>
            </a:r>
            <a:r>
              <a:rPr lang="en-GB" dirty="0" smtClean="0"/>
              <a:t>movement is </a:t>
            </a:r>
            <a:r>
              <a:rPr lang="en-GB" dirty="0"/>
              <a:t>possible.</a:t>
            </a:r>
          </a:p>
        </p:txBody>
      </p:sp>
      <p:pic>
        <p:nvPicPr>
          <p:cNvPr id="4" name="Picture 3" descr="Figure_2_Costovertebral_jo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348880"/>
            <a:ext cx="4094445" cy="32189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JOINTS OF THE COSTAL CARTILAGES WITH THE STERNUM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5328592" cy="5112568"/>
          </a:xfrm>
        </p:spPr>
        <p:txBody>
          <a:bodyPr>
            <a:noAutofit/>
          </a:bodyPr>
          <a:lstStyle/>
          <a:p>
            <a:r>
              <a:rPr lang="en-GB" sz="2000" dirty="0" smtClean="0"/>
              <a:t>The </a:t>
            </a:r>
            <a:r>
              <a:rPr lang="en-GB" sz="2000" dirty="0"/>
              <a:t>first costal cartilages articulate with the </a:t>
            </a:r>
            <a:r>
              <a:rPr lang="en-GB" sz="2000" dirty="0" err="1"/>
              <a:t>manubrium</a:t>
            </a:r>
            <a:r>
              <a:rPr lang="en-GB" sz="2000" dirty="0"/>
              <a:t> </a:t>
            </a:r>
            <a:r>
              <a:rPr lang="en-GB" sz="2000" dirty="0" smtClean="0"/>
              <a:t>by </a:t>
            </a:r>
            <a:r>
              <a:rPr lang="en-GB" sz="2000" b="1" dirty="0" smtClean="0"/>
              <a:t>cartilaginous</a:t>
            </a:r>
            <a:r>
              <a:rPr lang="en-GB" sz="2000" dirty="0" smtClean="0"/>
              <a:t> </a:t>
            </a:r>
            <a:r>
              <a:rPr lang="en-GB" sz="2000" dirty="0"/>
              <a:t>joints that permit </a:t>
            </a:r>
            <a:r>
              <a:rPr lang="en-GB" sz="2000" b="1" dirty="0"/>
              <a:t>no movement</a:t>
            </a:r>
            <a:r>
              <a:rPr lang="en-GB" sz="2000" dirty="0"/>
              <a:t>. </a:t>
            </a:r>
            <a:endParaRPr lang="en-GB" sz="2000" dirty="0" smtClean="0"/>
          </a:p>
          <a:p>
            <a:r>
              <a:rPr lang="en-GB" sz="2000" dirty="0" smtClean="0"/>
              <a:t>The </a:t>
            </a:r>
            <a:r>
              <a:rPr lang="en-GB" sz="2000" dirty="0"/>
              <a:t>second </a:t>
            </a:r>
            <a:r>
              <a:rPr lang="en-GB" sz="2000" dirty="0" smtClean="0"/>
              <a:t>to the </a:t>
            </a:r>
            <a:r>
              <a:rPr lang="en-GB" sz="2000" dirty="0"/>
              <a:t>seventh costal cartilages articulate with the lateral </a:t>
            </a:r>
            <a:r>
              <a:rPr lang="en-GB" sz="2000" dirty="0" smtClean="0"/>
              <a:t>border of </a:t>
            </a:r>
            <a:r>
              <a:rPr lang="en-GB" sz="2000" dirty="0"/>
              <a:t>the sternum by </a:t>
            </a:r>
            <a:r>
              <a:rPr lang="en-GB" sz="2000" b="1" dirty="0"/>
              <a:t>synovial joints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 </a:t>
            </a:r>
            <a:r>
              <a:rPr lang="en-GB" sz="2000" dirty="0"/>
              <a:t>In addition, the </a:t>
            </a:r>
            <a:r>
              <a:rPr lang="en-GB" sz="2000" dirty="0" err="1" smtClean="0"/>
              <a:t>sixth,seventh</a:t>
            </a:r>
            <a:r>
              <a:rPr lang="en-GB" sz="2000" dirty="0"/>
              <a:t>, eighth, ninth, and tenth costal cartilages articulate</a:t>
            </a:r>
          </a:p>
          <a:p>
            <a:pPr>
              <a:buNone/>
            </a:pPr>
            <a:r>
              <a:rPr lang="en-GB" sz="2000" dirty="0"/>
              <a:t>with one another along their borders </a:t>
            </a:r>
            <a:r>
              <a:rPr lang="en-GB" sz="2000" b="1" dirty="0"/>
              <a:t>by small </a:t>
            </a:r>
            <a:r>
              <a:rPr lang="en-GB" sz="2000" b="1" dirty="0" smtClean="0"/>
              <a:t>synovial </a:t>
            </a:r>
            <a:r>
              <a:rPr lang="en-GB" sz="2000" dirty="0" smtClean="0"/>
              <a:t>joints</a:t>
            </a:r>
            <a:r>
              <a:rPr lang="en-GB" sz="2000" dirty="0"/>
              <a:t>. </a:t>
            </a:r>
            <a:endParaRPr lang="en-GB" sz="2000" dirty="0" smtClean="0"/>
          </a:p>
          <a:p>
            <a:pPr>
              <a:buFont typeface="Wingdings" pitchFamily="2" charset="2"/>
              <a:buChar char="v"/>
            </a:pPr>
            <a:r>
              <a:rPr lang="en-GB" sz="2000" dirty="0" smtClean="0"/>
              <a:t>The </a:t>
            </a:r>
            <a:r>
              <a:rPr lang="en-GB" sz="2000" dirty="0"/>
              <a:t>cartilages of the eleventh and twelfth ribs </a:t>
            </a:r>
            <a:r>
              <a:rPr lang="en-GB" sz="2000" dirty="0" smtClean="0"/>
              <a:t>are embedded </a:t>
            </a:r>
            <a:r>
              <a:rPr lang="en-GB" sz="2000" dirty="0"/>
              <a:t>in the abdominal musculature</a:t>
            </a:r>
            <a:r>
              <a:rPr lang="en-GB" sz="20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/>
              <a:t>The raising and lowering of the ribs during respiration </a:t>
            </a:r>
            <a:r>
              <a:rPr lang="en-GB" sz="2000" dirty="0" smtClean="0"/>
              <a:t>result in </a:t>
            </a:r>
            <a:r>
              <a:rPr lang="en-GB" sz="2000" dirty="0"/>
              <a:t>rotation of the neck of each rib around its own axis.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364" y="2060848"/>
            <a:ext cx="3552636" cy="34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Muscles of the Thoracic Wall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519492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b="1" dirty="0" smtClean="0"/>
              <a:t>INTERCOSTAL SPACES</a:t>
            </a:r>
            <a:endParaRPr lang="en-GB" b="1" dirty="0"/>
          </a:p>
          <a:p>
            <a:pPr>
              <a:buNone/>
            </a:pPr>
            <a:r>
              <a:rPr lang="en-GB" dirty="0"/>
              <a:t>The spaces between the ribs contain three muscles of respiration:</a:t>
            </a:r>
          </a:p>
          <a:p>
            <a:pPr>
              <a:buFont typeface="Wingdings" pitchFamily="2" charset="2"/>
              <a:buChar char="v"/>
            </a:pPr>
            <a:r>
              <a:rPr lang="en-GB" dirty="0" smtClean="0"/>
              <a:t> The </a:t>
            </a:r>
            <a:r>
              <a:rPr lang="en-GB" dirty="0"/>
              <a:t>external </a:t>
            </a:r>
            <a:r>
              <a:rPr lang="en-GB" dirty="0" err="1"/>
              <a:t>intercostal</a:t>
            </a:r>
            <a:r>
              <a:rPr lang="en-GB" dirty="0"/>
              <a:t>, the internal </a:t>
            </a:r>
            <a:r>
              <a:rPr lang="en-GB" dirty="0" err="1"/>
              <a:t>intercostal</a:t>
            </a:r>
            <a:r>
              <a:rPr lang="en-GB" dirty="0"/>
              <a:t>, and</a:t>
            </a:r>
          </a:p>
          <a:p>
            <a:pPr>
              <a:buNone/>
            </a:pPr>
            <a:r>
              <a:rPr lang="en-GB" dirty="0"/>
              <a:t>the innermost </a:t>
            </a:r>
            <a:r>
              <a:rPr lang="en-GB" dirty="0" err="1"/>
              <a:t>intercostal</a:t>
            </a:r>
            <a:r>
              <a:rPr lang="en-GB" dirty="0"/>
              <a:t> muscle. 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Font typeface="Wingdings" pitchFamily="2" charset="2"/>
              <a:buChar char="v"/>
            </a:pPr>
            <a:r>
              <a:rPr lang="en-GB" dirty="0" smtClean="0"/>
              <a:t>The  </a:t>
            </a:r>
            <a:r>
              <a:rPr lang="en-GB" dirty="0" err="1" smtClean="0"/>
              <a:t>intercostal</a:t>
            </a:r>
            <a:r>
              <a:rPr lang="en-GB" dirty="0" smtClean="0"/>
              <a:t> nerves and vessels </a:t>
            </a:r>
            <a:r>
              <a:rPr lang="en-GB" dirty="0"/>
              <a:t>are arranged in the following order </a:t>
            </a:r>
            <a:r>
              <a:rPr lang="en-GB" dirty="0" smtClean="0"/>
              <a:t>from above </a:t>
            </a:r>
            <a:r>
              <a:rPr lang="en-GB" dirty="0"/>
              <a:t>downward: </a:t>
            </a:r>
            <a:r>
              <a:rPr lang="en-GB" dirty="0" err="1"/>
              <a:t>intercostal</a:t>
            </a:r>
            <a:r>
              <a:rPr lang="en-GB" dirty="0"/>
              <a:t> vein, </a:t>
            </a:r>
            <a:r>
              <a:rPr lang="en-GB" dirty="0" err="1"/>
              <a:t>intercostal</a:t>
            </a:r>
            <a:r>
              <a:rPr lang="en-GB" dirty="0"/>
              <a:t> artery, and </a:t>
            </a:r>
            <a:r>
              <a:rPr lang="en-GB" dirty="0" err="1" smtClean="0"/>
              <a:t>intercostal</a:t>
            </a:r>
            <a:r>
              <a:rPr lang="en-GB" dirty="0" smtClean="0"/>
              <a:t> nerve </a:t>
            </a:r>
            <a:r>
              <a:rPr lang="en-GB" dirty="0"/>
              <a:t>(i.e., VAN).</a:t>
            </a:r>
          </a:p>
        </p:txBody>
      </p:sp>
      <p:pic>
        <p:nvPicPr>
          <p:cNvPr id="5" name="Picture 4" descr="th-10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29722" t="5015" r="18067"/>
          <a:stretch>
            <a:fillRect/>
          </a:stretch>
        </p:blipFill>
        <p:spPr bwMode="auto">
          <a:xfrm>
            <a:off x="4067944" y="1196752"/>
            <a:ext cx="4680520" cy="497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cture-2-thoracic-wall-diaphragm-5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9403" y="980728"/>
            <a:ext cx="5544597" cy="50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Blood Vessels of the Thoracic Wall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dirty="0" smtClean="0"/>
              <a:t>INTERCOSTAL </a:t>
            </a:r>
            <a:r>
              <a:rPr lang="en-GB" dirty="0"/>
              <a:t>ARTERIES AND VEINS</a:t>
            </a:r>
          </a:p>
          <a:p>
            <a:pPr>
              <a:buFont typeface="Wingdings" pitchFamily="2" charset="2"/>
              <a:buChar char="v"/>
            </a:pPr>
            <a:r>
              <a:rPr lang="en-GB" dirty="0"/>
              <a:t>Each </a:t>
            </a:r>
            <a:r>
              <a:rPr lang="en-GB" dirty="0" err="1"/>
              <a:t>intercostal</a:t>
            </a:r>
            <a:r>
              <a:rPr lang="en-GB" dirty="0"/>
              <a:t> space possesses a large, single </a:t>
            </a:r>
            <a:r>
              <a:rPr lang="en-GB" b="1" dirty="0" smtClean="0"/>
              <a:t>posterior </a:t>
            </a:r>
            <a:r>
              <a:rPr lang="en-GB" b="1" dirty="0" err="1" smtClean="0"/>
              <a:t>intercostal</a:t>
            </a:r>
            <a:r>
              <a:rPr lang="en-GB" b="1" dirty="0" smtClean="0"/>
              <a:t> </a:t>
            </a:r>
            <a:r>
              <a:rPr lang="en-GB" b="1" dirty="0"/>
              <a:t>artery and two small anterior </a:t>
            </a:r>
            <a:r>
              <a:rPr lang="en-GB" b="1" dirty="0" err="1" smtClean="0"/>
              <a:t>intercostal</a:t>
            </a:r>
            <a:r>
              <a:rPr lang="en-GB" b="1" dirty="0" smtClean="0"/>
              <a:t> arteries</a:t>
            </a:r>
            <a:r>
              <a:rPr lang="en-GB" b="1" dirty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GB" dirty="0"/>
              <a:t>The corresponding </a:t>
            </a:r>
            <a:r>
              <a:rPr lang="en-GB" b="1" dirty="0"/>
              <a:t>posterior </a:t>
            </a:r>
            <a:r>
              <a:rPr lang="en-GB" b="1" dirty="0" err="1"/>
              <a:t>intercostal</a:t>
            </a:r>
            <a:r>
              <a:rPr lang="en-GB" b="1" dirty="0"/>
              <a:t> veins drain</a:t>
            </a:r>
          </a:p>
          <a:p>
            <a:pPr>
              <a:buNone/>
            </a:pPr>
            <a:r>
              <a:rPr lang="en-GB" dirty="0"/>
              <a:t>into the </a:t>
            </a:r>
            <a:r>
              <a:rPr lang="en-GB" dirty="0" err="1"/>
              <a:t>azygos</a:t>
            </a:r>
            <a:r>
              <a:rPr lang="en-GB" dirty="0"/>
              <a:t> or </a:t>
            </a:r>
            <a:r>
              <a:rPr lang="en-GB" dirty="0" err="1"/>
              <a:t>hemiazygos</a:t>
            </a:r>
            <a:r>
              <a:rPr lang="en-GB" dirty="0"/>
              <a:t> veins. </a:t>
            </a:r>
            <a:endParaRPr lang="en-GB" dirty="0" smtClean="0"/>
          </a:p>
          <a:p>
            <a:pPr>
              <a:buFont typeface="Wingdings" pitchFamily="2" charset="2"/>
              <a:buChar char="v"/>
            </a:pPr>
            <a:r>
              <a:rPr lang="en-GB" dirty="0" smtClean="0"/>
              <a:t>The </a:t>
            </a:r>
            <a:r>
              <a:rPr lang="en-GB" dirty="0"/>
              <a:t>corresponding </a:t>
            </a:r>
            <a:r>
              <a:rPr lang="en-GB" b="1" dirty="0" smtClean="0"/>
              <a:t>anterior </a:t>
            </a:r>
            <a:r>
              <a:rPr lang="en-GB" b="1" dirty="0" err="1" smtClean="0"/>
              <a:t>intercostal</a:t>
            </a:r>
            <a:r>
              <a:rPr lang="en-GB" b="1" dirty="0" smtClean="0"/>
              <a:t> </a:t>
            </a:r>
            <a:r>
              <a:rPr lang="en-GB" b="1" dirty="0"/>
              <a:t>veins drain into the internal </a:t>
            </a:r>
            <a:r>
              <a:rPr lang="en-GB" b="1" dirty="0" smtClean="0"/>
              <a:t>thoracic </a:t>
            </a:r>
            <a:r>
              <a:rPr lang="en-GB" dirty="0" smtClean="0"/>
              <a:t>and </a:t>
            </a:r>
            <a:r>
              <a:rPr lang="en-GB" dirty="0" err="1"/>
              <a:t>musculophrenic</a:t>
            </a:r>
            <a:r>
              <a:rPr lang="en-GB" dirty="0"/>
              <a:t> veins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Posterior </a:t>
            </a:r>
            <a:r>
              <a:rPr lang="en-GB" dirty="0" err="1" smtClean="0"/>
              <a:t>Intercostal</a:t>
            </a:r>
            <a:r>
              <a:rPr lang="en-GB" dirty="0" smtClean="0"/>
              <a:t> Arteries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432048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GB" sz="2600" dirty="0" smtClean="0"/>
              <a:t>The posterior </a:t>
            </a:r>
            <a:r>
              <a:rPr lang="en-GB" sz="2600" dirty="0" err="1" smtClean="0"/>
              <a:t>intercostal</a:t>
            </a:r>
            <a:r>
              <a:rPr lang="en-GB" sz="2600" dirty="0" smtClean="0"/>
              <a:t> arteries  of the first two</a:t>
            </a:r>
          </a:p>
          <a:p>
            <a:pPr>
              <a:buNone/>
            </a:pPr>
            <a:r>
              <a:rPr lang="en-GB" sz="2600" dirty="0" smtClean="0"/>
              <a:t>spaces are branches of the superior </a:t>
            </a:r>
            <a:r>
              <a:rPr lang="en-GB" sz="2600" b="1" dirty="0" err="1" smtClean="0"/>
              <a:t>intercostal</a:t>
            </a:r>
            <a:r>
              <a:rPr lang="en-GB" sz="2600" dirty="0" smtClean="0"/>
              <a:t> artery, which in turn is a branch of the </a:t>
            </a:r>
            <a:r>
              <a:rPr lang="en-GB" sz="2600" b="1" dirty="0" err="1" smtClean="0"/>
              <a:t>costocervical</a:t>
            </a:r>
            <a:r>
              <a:rPr lang="en-GB" sz="2600" b="1" dirty="0" smtClean="0"/>
              <a:t> trunk </a:t>
            </a:r>
            <a:r>
              <a:rPr lang="en-GB" sz="2600" dirty="0" smtClean="0"/>
              <a:t>of the </a:t>
            </a:r>
            <a:r>
              <a:rPr lang="en-GB" sz="2600" b="1" dirty="0" err="1" smtClean="0"/>
              <a:t>subclavian</a:t>
            </a:r>
            <a:r>
              <a:rPr lang="en-GB" sz="2600" b="1" dirty="0" smtClean="0"/>
              <a:t> </a:t>
            </a:r>
            <a:r>
              <a:rPr lang="en-GB" sz="2600" dirty="0" smtClean="0"/>
              <a:t>artery. </a:t>
            </a:r>
          </a:p>
          <a:p>
            <a:pPr>
              <a:buNone/>
            </a:pPr>
            <a:endParaRPr lang="en-GB" sz="2600" dirty="0" smtClean="0"/>
          </a:p>
          <a:p>
            <a:pPr>
              <a:buFont typeface="Wingdings" pitchFamily="2" charset="2"/>
              <a:buChar char="Ø"/>
            </a:pPr>
            <a:r>
              <a:rPr lang="en-GB" sz="2600" dirty="0" smtClean="0"/>
              <a:t>The posterior </a:t>
            </a:r>
            <a:r>
              <a:rPr lang="en-GB" sz="2600" dirty="0" err="1" smtClean="0"/>
              <a:t>intercostal</a:t>
            </a:r>
            <a:r>
              <a:rPr lang="en-GB" sz="2600" dirty="0" smtClean="0"/>
              <a:t> arteries of the lower nine spaces are branches of the thoracic aorta.</a:t>
            </a:r>
          </a:p>
          <a:p>
            <a:endParaRPr lang="en-GB" dirty="0"/>
          </a:p>
        </p:txBody>
      </p:sp>
      <p:pic>
        <p:nvPicPr>
          <p:cNvPr id="39940" name="Picture 4" descr="Image result for posterior intercostal art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76872"/>
            <a:ext cx="4286676" cy="3892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Anterior </a:t>
            </a:r>
            <a:r>
              <a:rPr lang="en-GB" dirty="0" err="1" smtClean="0"/>
              <a:t>Intercostal</a:t>
            </a:r>
            <a:r>
              <a:rPr lang="en-GB" dirty="0" smtClean="0"/>
              <a:t> Arteries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4114800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GB" dirty="0" smtClean="0"/>
              <a:t>The anterior </a:t>
            </a:r>
            <a:r>
              <a:rPr lang="en-GB" dirty="0" err="1" smtClean="0"/>
              <a:t>intercostal</a:t>
            </a:r>
            <a:r>
              <a:rPr lang="en-GB" dirty="0" smtClean="0"/>
              <a:t> arteries  of the first six</a:t>
            </a:r>
          </a:p>
          <a:p>
            <a:pPr>
              <a:buNone/>
            </a:pPr>
            <a:r>
              <a:rPr lang="en-GB" dirty="0" smtClean="0"/>
              <a:t>spaces are branches of the internal thoracic artery. 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The anterior </a:t>
            </a:r>
            <a:r>
              <a:rPr lang="en-GB" dirty="0" err="1" smtClean="0"/>
              <a:t>intercostal</a:t>
            </a:r>
            <a:r>
              <a:rPr lang="en-GB" dirty="0" smtClean="0"/>
              <a:t> arteries of the lower spaces are branches of the </a:t>
            </a:r>
            <a:r>
              <a:rPr lang="en-GB" dirty="0" err="1" smtClean="0"/>
              <a:t>musculophrenic</a:t>
            </a:r>
            <a:r>
              <a:rPr lang="en-GB" dirty="0" smtClean="0"/>
              <a:t> artery (one of the terminal branches of</a:t>
            </a:r>
          </a:p>
          <a:p>
            <a:pPr>
              <a:buNone/>
            </a:pPr>
            <a:r>
              <a:rPr lang="en-GB" dirty="0" smtClean="0"/>
              <a:t>the internal thoracic artery).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3891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3850" y="1988840"/>
            <a:ext cx="4298190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INTERNAL THORACIC ARTERY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5266928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Internal </a:t>
            </a:r>
            <a:r>
              <a:rPr lang="en-GB" dirty="0"/>
              <a:t>Thoracic Artery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The internal thoracic artery </a:t>
            </a:r>
            <a:r>
              <a:rPr lang="en-GB" dirty="0" smtClean="0"/>
              <a:t>arises </a:t>
            </a:r>
            <a:r>
              <a:rPr lang="en-GB" dirty="0"/>
              <a:t>from the </a:t>
            </a:r>
            <a:r>
              <a:rPr lang="en-GB" dirty="0" smtClean="0"/>
              <a:t>first part </a:t>
            </a:r>
            <a:r>
              <a:rPr lang="en-GB" dirty="0"/>
              <a:t>of the </a:t>
            </a:r>
            <a:r>
              <a:rPr lang="en-GB" dirty="0" err="1"/>
              <a:t>subclavian</a:t>
            </a:r>
            <a:r>
              <a:rPr lang="en-GB" dirty="0"/>
              <a:t> artery</a:t>
            </a:r>
            <a:r>
              <a:rPr lang="en-GB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dirty="0"/>
              <a:t>It descends directly behind </a:t>
            </a:r>
            <a:r>
              <a:rPr lang="en-GB" dirty="0" smtClean="0"/>
              <a:t>the first </a:t>
            </a:r>
            <a:r>
              <a:rPr lang="en-GB" dirty="0"/>
              <a:t>six costal cartilages and in front of the parietal pleura,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dirty="0"/>
              <a:t>it lies about a fingerbreadth lateral to the sternum. </a:t>
            </a: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It terminates in </a:t>
            </a:r>
            <a:r>
              <a:rPr lang="en-GB" dirty="0"/>
              <a:t>the sixth </a:t>
            </a:r>
            <a:r>
              <a:rPr lang="en-GB" dirty="0" err="1"/>
              <a:t>intercostal</a:t>
            </a:r>
            <a:r>
              <a:rPr lang="en-GB" dirty="0"/>
              <a:t> space by dividing into the </a:t>
            </a:r>
            <a:r>
              <a:rPr lang="en-GB" dirty="0" smtClean="0"/>
              <a:t>superior </a:t>
            </a:r>
            <a:r>
              <a:rPr lang="en-GB" dirty="0" err="1" smtClean="0"/>
              <a:t>epigastric</a:t>
            </a:r>
            <a:r>
              <a:rPr lang="en-GB" dirty="0" smtClean="0"/>
              <a:t> </a:t>
            </a:r>
            <a:r>
              <a:rPr lang="en-GB" dirty="0"/>
              <a:t>artery and </a:t>
            </a:r>
            <a:r>
              <a:rPr lang="en-GB" dirty="0" smtClean="0"/>
              <a:t>the </a:t>
            </a:r>
            <a:r>
              <a:rPr lang="en-GB" dirty="0" err="1" smtClean="0"/>
              <a:t>musculophrenic</a:t>
            </a:r>
            <a:r>
              <a:rPr lang="en-GB" dirty="0" smtClean="0"/>
              <a:t> </a:t>
            </a:r>
            <a:r>
              <a:rPr lang="en-GB" dirty="0"/>
              <a:t>arteries</a:t>
            </a:r>
          </a:p>
        </p:txBody>
      </p:sp>
      <p:pic>
        <p:nvPicPr>
          <p:cNvPr id="6" name="Picture 5" descr="anatomical-variations-Schematic-diagram-3-114-g002.png"/>
          <p:cNvPicPr>
            <a:picLocks noChangeAspect="1"/>
          </p:cNvPicPr>
          <p:nvPr/>
        </p:nvPicPr>
        <p:blipFill>
          <a:blip r:embed="rId2" cstate="print"/>
          <a:srcRect l="2747" t="2751" r="5700" b="18500"/>
          <a:stretch>
            <a:fillRect/>
          </a:stretch>
        </p:blipFill>
        <p:spPr>
          <a:xfrm>
            <a:off x="5274770" y="1556792"/>
            <a:ext cx="3869230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INTERNAL THORACIC ARTERY /Branches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5194920" cy="42050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GB" dirty="0" smtClean="0"/>
              <a:t>• </a:t>
            </a:r>
            <a:r>
              <a:rPr lang="en-GB" b="1" dirty="0"/>
              <a:t>Anterior </a:t>
            </a:r>
            <a:r>
              <a:rPr lang="en-GB" b="1" dirty="0" err="1"/>
              <a:t>intercostal</a:t>
            </a:r>
            <a:r>
              <a:rPr lang="en-GB" b="1" dirty="0"/>
              <a:t> arteries supply the upper six </a:t>
            </a:r>
            <a:r>
              <a:rPr lang="en-GB" b="1" dirty="0" err="1"/>
              <a:t>intercostal</a:t>
            </a:r>
            <a:endParaRPr lang="en-GB" b="1" dirty="0"/>
          </a:p>
          <a:p>
            <a:pPr>
              <a:buNone/>
            </a:pPr>
            <a:r>
              <a:rPr lang="en-GB" dirty="0"/>
              <a:t>spaces.</a:t>
            </a:r>
          </a:p>
          <a:p>
            <a:pPr>
              <a:buNone/>
            </a:pPr>
            <a:r>
              <a:rPr lang="en-GB" dirty="0"/>
              <a:t>• </a:t>
            </a:r>
            <a:r>
              <a:rPr lang="en-GB" b="1" dirty="0"/>
              <a:t>Perforating arteries pierce the </a:t>
            </a:r>
            <a:r>
              <a:rPr lang="en-GB" b="1" dirty="0" err="1"/>
              <a:t>intercostal</a:t>
            </a:r>
            <a:r>
              <a:rPr lang="en-GB" b="1" dirty="0"/>
              <a:t> muscles and</a:t>
            </a:r>
          </a:p>
          <a:p>
            <a:pPr>
              <a:buNone/>
            </a:pPr>
            <a:r>
              <a:rPr lang="en-GB" dirty="0"/>
              <a:t>supply the skin and the mammary gland.</a:t>
            </a:r>
          </a:p>
          <a:p>
            <a:pPr>
              <a:buNone/>
            </a:pPr>
            <a:r>
              <a:rPr lang="en-GB" dirty="0"/>
              <a:t>• </a:t>
            </a:r>
            <a:r>
              <a:rPr lang="en-GB" b="1" dirty="0" err="1"/>
              <a:t>Pericardiophrenic</a:t>
            </a:r>
            <a:r>
              <a:rPr lang="en-GB" b="1" dirty="0"/>
              <a:t> artery supplies the pericardium and</a:t>
            </a:r>
          </a:p>
          <a:p>
            <a:pPr>
              <a:buNone/>
            </a:pPr>
            <a:r>
              <a:rPr lang="en-GB" dirty="0"/>
              <a:t>the diaphragm.</a:t>
            </a:r>
          </a:p>
          <a:p>
            <a:pPr>
              <a:buNone/>
            </a:pPr>
            <a:r>
              <a:rPr lang="en-GB" dirty="0"/>
              <a:t>• </a:t>
            </a:r>
            <a:r>
              <a:rPr lang="en-GB" b="1" dirty="0" err="1"/>
              <a:t>Mediastinal</a:t>
            </a:r>
            <a:r>
              <a:rPr lang="en-GB" b="1" dirty="0"/>
              <a:t> arteries supply the </a:t>
            </a:r>
            <a:r>
              <a:rPr lang="en-GB" b="1" dirty="0" err="1"/>
              <a:t>mediastinum</a:t>
            </a:r>
            <a:r>
              <a:rPr lang="en-GB" b="1" dirty="0"/>
              <a:t>, including</a:t>
            </a:r>
          </a:p>
          <a:p>
            <a:pPr>
              <a:buNone/>
            </a:pPr>
            <a:r>
              <a:rPr lang="en-GB" dirty="0"/>
              <a:t>the thymus.</a:t>
            </a:r>
          </a:p>
          <a:p>
            <a:pPr>
              <a:buNone/>
            </a:pPr>
            <a:r>
              <a:rPr lang="en-GB" dirty="0"/>
              <a:t>• </a:t>
            </a:r>
            <a:r>
              <a:rPr lang="en-GB" b="1" dirty="0"/>
              <a:t>Superior </a:t>
            </a:r>
            <a:r>
              <a:rPr lang="en-GB" b="1" dirty="0" err="1"/>
              <a:t>epigastric</a:t>
            </a:r>
            <a:r>
              <a:rPr lang="en-GB" b="1" dirty="0"/>
              <a:t> artery enters the rectus sheath and</a:t>
            </a:r>
          </a:p>
          <a:p>
            <a:pPr>
              <a:buNone/>
            </a:pPr>
            <a:r>
              <a:rPr lang="en-GB" dirty="0"/>
              <a:t>supplies the upper part of the rectus muscle.</a:t>
            </a:r>
          </a:p>
          <a:p>
            <a:pPr>
              <a:buNone/>
            </a:pPr>
            <a:r>
              <a:rPr lang="en-GB" dirty="0"/>
              <a:t>• </a:t>
            </a:r>
            <a:r>
              <a:rPr lang="en-GB" b="1" dirty="0" err="1"/>
              <a:t>Musculophrenic</a:t>
            </a:r>
            <a:r>
              <a:rPr lang="en-GB" b="1" dirty="0"/>
              <a:t> artery follows the costal margin on the</a:t>
            </a:r>
          </a:p>
          <a:p>
            <a:pPr>
              <a:buNone/>
            </a:pPr>
            <a:r>
              <a:rPr lang="en-GB" dirty="0"/>
              <a:t>upper surface of the diaphragm and supplies the diaphragm</a:t>
            </a:r>
          </a:p>
          <a:p>
            <a:pPr>
              <a:buNone/>
            </a:pPr>
            <a:r>
              <a:rPr lang="en-GB" dirty="0"/>
              <a:t>and the lower </a:t>
            </a:r>
            <a:r>
              <a:rPr lang="en-GB" dirty="0" err="1"/>
              <a:t>intercostal</a:t>
            </a:r>
            <a:r>
              <a:rPr lang="en-GB" dirty="0"/>
              <a:t> </a:t>
            </a:r>
            <a:r>
              <a:rPr lang="en-GB" dirty="0" smtClean="0"/>
              <a:t>spaces</a:t>
            </a:r>
            <a:endParaRPr lang="en-GB" dirty="0"/>
          </a:p>
        </p:txBody>
      </p:sp>
      <p:pic>
        <p:nvPicPr>
          <p:cNvPr id="4" name="Picture 3" descr="internal-thoracic-artery.png"/>
          <p:cNvPicPr>
            <a:picLocks noChangeAspect="1"/>
          </p:cNvPicPr>
          <p:nvPr/>
        </p:nvPicPr>
        <p:blipFill>
          <a:blip r:embed="rId2" cstate="print"/>
          <a:srcRect l="12697" t="7463" r="8198" b="7463"/>
          <a:stretch>
            <a:fillRect/>
          </a:stretch>
        </p:blipFill>
        <p:spPr>
          <a:xfrm>
            <a:off x="5327576" y="1988840"/>
            <a:ext cx="3816424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THORACIC WALL</a:t>
            </a:r>
            <a:br>
              <a:rPr lang="en-GB" b="1" dirty="0" smtClean="0"/>
            </a:br>
            <a:r>
              <a:rPr lang="en-GB" b="1" dirty="0" smtClean="0"/>
              <a:t>Bones of the Thoracic Wall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49685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600" dirty="0" smtClean="0"/>
              <a:t>The bones of the thoracic wall consist of</a:t>
            </a:r>
          </a:p>
          <a:p>
            <a:pPr>
              <a:buFont typeface="Wingdings" pitchFamily="2" charset="2"/>
              <a:buChar char="Ø"/>
            </a:pPr>
            <a:r>
              <a:rPr lang="en-GB" sz="3600" dirty="0" smtClean="0"/>
              <a:t> T</a:t>
            </a:r>
            <a:r>
              <a:rPr lang="en-GB" sz="3600" dirty="0" smtClean="0"/>
              <a:t>he sternum, </a:t>
            </a:r>
          </a:p>
          <a:p>
            <a:pPr>
              <a:buFont typeface="Wingdings" pitchFamily="2" charset="2"/>
              <a:buChar char="Ø"/>
            </a:pPr>
            <a:r>
              <a:rPr lang="en-GB" sz="3600" dirty="0" smtClean="0"/>
              <a:t>The ribs</a:t>
            </a:r>
          </a:p>
          <a:p>
            <a:pPr>
              <a:buFont typeface="Wingdings" pitchFamily="2" charset="2"/>
              <a:buChar char="Ø"/>
            </a:pPr>
            <a:r>
              <a:rPr lang="en-GB" sz="3600" dirty="0" smtClean="0"/>
              <a:t> The costal cartilages </a:t>
            </a:r>
          </a:p>
        </p:txBody>
      </p:sp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844824"/>
            <a:ext cx="3168352" cy="366861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Lymphatic Drainage of the Thoracic</a:t>
            </a:r>
            <a:br>
              <a:rPr lang="en-GB" b="1" dirty="0" smtClean="0"/>
            </a:br>
            <a:r>
              <a:rPr lang="en-GB" b="1" dirty="0" smtClean="0"/>
              <a:t>Wall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GB" sz="2000" dirty="0" smtClean="0"/>
              <a:t>The </a:t>
            </a:r>
            <a:r>
              <a:rPr lang="en-GB" sz="2000" dirty="0"/>
              <a:t>skin of the anterior chest wall drains to the anterior </a:t>
            </a:r>
            <a:r>
              <a:rPr lang="en-GB" sz="2000" dirty="0" err="1" smtClean="0"/>
              <a:t>axillary</a:t>
            </a:r>
            <a:r>
              <a:rPr lang="en-GB" sz="2000" dirty="0" smtClean="0"/>
              <a:t> lymph </a:t>
            </a:r>
            <a:r>
              <a:rPr lang="en-GB" sz="2000" dirty="0"/>
              <a:t>nodes. </a:t>
            </a:r>
            <a:endParaRPr lang="en-GB" sz="2000" dirty="0" smtClean="0"/>
          </a:p>
          <a:p>
            <a:pPr>
              <a:buFont typeface="Wingdings" pitchFamily="2" charset="2"/>
              <a:buChar char="q"/>
            </a:pPr>
            <a:r>
              <a:rPr lang="en-GB" sz="2000" dirty="0" smtClean="0"/>
              <a:t>The </a:t>
            </a:r>
            <a:r>
              <a:rPr lang="en-GB" sz="2000" dirty="0"/>
              <a:t>skin of the posterior chest </a:t>
            </a:r>
            <a:r>
              <a:rPr lang="en-GB" sz="2000" dirty="0" smtClean="0"/>
              <a:t>wall drains </a:t>
            </a:r>
            <a:r>
              <a:rPr lang="en-GB" sz="2000" dirty="0"/>
              <a:t>to the posterior </a:t>
            </a:r>
            <a:r>
              <a:rPr lang="en-GB" sz="2000" dirty="0" err="1"/>
              <a:t>axillary</a:t>
            </a:r>
            <a:r>
              <a:rPr lang="en-GB" sz="2000" dirty="0"/>
              <a:t> nodes. </a:t>
            </a:r>
            <a:endParaRPr lang="en-GB" sz="2000" dirty="0" smtClean="0"/>
          </a:p>
          <a:p>
            <a:pPr>
              <a:buFont typeface="Wingdings" pitchFamily="2" charset="2"/>
              <a:buChar char="q"/>
            </a:pPr>
            <a:r>
              <a:rPr lang="en-GB" sz="2000" dirty="0" smtClean="0"/>
              <a:t>The </a:t>
            </a:r>
            <a:r>
              <a:rPr lang="en-GB" sz="2000" dirty="0" err="1"/>
              <a:t>intercostal</a:t>
            </a:r>
            <a:r>
              <a:rPr lang="en-GB" sz="2000" dirty="0"/>
              <a:t> spaces drain forward </a:t>
            </a:r>
            <a:r>
              <a:rPr lang="en-GB" sz="2000" dirty="0" smtClean="0"/>
              <a:t>to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 smtClean="0"/>
              <a:t> </a:t>
            </a:r>
            <a:r>
              <a:rPr lang="en-GB" sz="2000" dirty="0"/>
              <a:t>the </a:t>
            </a:r>
            <a:r>
              <a:rPr lang="en-GB" sz="2000" dirty="0" smtClean="0"/>
              <a:t>internal thoracic </a:t>
            </a:r>
            <a:r>
              <a:rPr lang="en-GB" sz="2000" dirty="0"/>
              <a:t>nodes, which are situated along the internal </a:t>
            </a:r>
            <a:r>
              <a:rPr lang="en-GB" sz="2000" dirty="0" smtClean="0"/>
              <a:t>thoracic artery</a:t>
            </a:r>
            <a:r>
              <a:rPr lang="en-GB" sz="2000" dirty="0"/>
              <a:t>, </a:t>
            </a:r>
            <a:endParaRPr lang="en-GB" sz="2000" dirty="0" smtClean="0"/>
          </a:p>
          <a:p>
            <a:pPr>
              <a:buFont typeface="Wingdings" pitchFamily="2" charset="2"/>
              <a:buChar char="ü"/>
            </a:pPr>
            <a:r>
              <a:rPr lang="en-GB" sz="2000" dirty="0" smtClean="0"/>
              <a:t>and </a:t>
            </a:r>
            <a:r>
              <a:rPr lang="en-GB" sz="2000" dirty="0"/>
              <a:t>posteriorly to the posterior </a:t>
            </a:r>
            <a:r>
              <a:rPr lang="en-GB" sz="2000" dirty="0" err="1" smtClean="0"/>
              <a:t>intercostal</a:t>
            </a:r>
            <a:r>
              <a:rPr lang="en-GB" sz="2000" dirty="0" smtClean="0"/>
              <a:t> nodes</a:t>
            </a:r>
            <a:r>
              <a:rPr lang="en-GB" sz="2000" dirty="0"/>
              <a:t>, which is close to the heads of the ribs and the </a:t>
            </a:r>
            <a:r>
              <a:rPr lang="en-GB" sz="2000" dirty="0" err="1" smtClean="0"/>
              <a:t>paraaortic</a:t>
            </a:r>
            <a:r>
              <a:rPr lang="en-GB" sz="2000" dirty="0" smtClean="0"/>
              <a:t> nodes </a:t>
            </a:r>
            <a:r>
              <a:rPr lang="en-GB" sz="2000" dirty="0"/>
              <a:t>in the posterior </a:t>
            </a:r>
            <a:r>
              <a:rPr lang="en-GB" sz="2000" dirty="0" err="1"/>
              <a:t>mediastinum</a:t>
            </a:r>
            <a:r>
              <a:rPr lang="en-GB" sz="2000" dirty="0"/>
              <a:t>.</a:t>
            </a:r>
          </a:p>
        </p:txBody>
      </p:sp>
      <p:pic>
        <p:nvPicPr>
          <p:cNvPr id="5" name="Picture 4" descr="thoracic-part-of-sympathetic-chain-anatomy-of-the-thorax-30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778" y="1916832"/>
            <a:ext cx="4381222" cy="32893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Internal Thoracic Vein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The internal thoracic vein begins as </a:t>
            </a:r>
            <a:r>
              <a:rPr lang="en-GB" dirty="0" err="1" smtClean="0"/>
              <a:t>venae</a:t>
            </a:r>
            <a:r>
              <a:rPr lang="en-GB" dirty="0" smtClean="0"/>
              <a:t> </a:t>
            </a:r>
            <a:r>
              <a:rPr lang="en-GB" dirty="0" err="1" smtClean="0"/>
              <a:t>comitantes</a:t>
            </a:r>
            <a:r>
              <a:rPr lang="en-GB" dirty="0" smtClean="0"/>
              <a:t> of the internal thoracic artery. </a:t>
            </a:r>
          </a:p>
          <a:p>
            <a:r>
              <a:rPr lang="en-GB" dirty="0" smtClean="0"/>
              <a:t>The </a:t>
            </a:r>
            <a:r>
              <a:rPr lang="en-GB" dirty="0" err="1" smtClean="0"/>
              <a:t>venae</a:t>
            </a:r>
            <a:r>
              <a:rPr lang="en-GB" dirty="0" smtClean="0"/>
              <a:t> eventually join to form a</a:t>
            </a:r>
          </a:p>
          <a:p>
            <a:pPr>
              <a:buNone/>
            </a:pPr>
            <a:r>
              <a:rPr lang="en-GB" dirty="0" smtClean="0"/>
              <a:t>single vessel that drains into the </a:t>
            </a:r>
            <a:r>
              <a:rPr lang="en-GB" dirty="0" err="1" smtClean="0"/>
              <a:t>brachiocephalic</a:t>
            </a:r>
            <a:r>
              <a:rPr lang="en-GB" dirty="0" smtClean="0"/>
              <a:t> vein on each side.</a:t>
            </a:r>
          </a:p>
          <a:p>
            <a:endParaRPr lang="en-GB" dirty="0"/>
          </a:p>
        </p:txBody>
      </p:sp>
      <p:pic>
        <p:nvPicPr>
          <p:cNvPr id="4" name="Picture 3" descr="KIzg1OAg1ONpBbNQcdBBQ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772816"/>
            <a:ext cx="4505325" cy="40671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Nerves of the Thoracic Wall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4258816" cy="43490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800" dirty="0" smtClean="0"/>
              <a:t>INTERCOSTAL NERVES</a:t>
            </a:r>
          </a:p>
          <a:p>
            <a:pPr>
              <a:buFont typeface="Wingdings" pitchFamily="2" charset="2"/>
              <a:buChar char="Ø"/>
            </a:pPr>
            <a:r>
              <a:rPr lang="en-GB" sz="1800" dirty="0" smtClean="0"/>
              <a:t>The </a:t>
            </a:r>
            <a:r>
              <a:rPr lang="en-GB" sz="1800" dirty="0" err="1"/>
              <a:t>intercostal</a:t>
            </a:r>
            <a:r>
              <a:rPr lang="en-GB" sz="1800" dirty="0"/>
              <a:t> nerves are the anterior </a:t>
            </a:r>
            <a:r>
              <a:rPr lang="en-GB" sz="1800" dirty="0" err="1"/>
              <a:t>rami</a:t>
            </a:r>
            <a:r>
              <a:rPr lang="en-GB" sz="1800" dirty="0"/>
              <a:t> of the first</a:t>
            </a:r>
          </a:p>
          <a:p>
            <a:pPr>
              <a:buNone/>
            </a:pPr>
            <a:r>
              <a:rPr lang="en-GB" sz="1800" dirty="0"/>
              <a:t>eleven thoracic spinal nerves </a:t>
            </a:r>
            <a:r>
              <a:rPr lang="en-GB" sz="1800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GB" sz="1800" dirty="0" smtClean="0"/>
              <a:t>Each </a:t>
            </a:r>
            <a:r>
              <a:rPr lang="en-GB" sz="1800" dirty="0"/>
              <a:t>nerve </a:t>
            </a:r>
            <a:r>
              <a:rPr lang="en-GB" sz="1800" dirty="0" smtClean="0"/>
              <a:t>enters an </a:t>
            </a:r>
            <a:r>
              <a:rPr lang="en-GB" sz="1800" dirty="0" err="1"/>
              <a:t>intercostal</a:t>
            </a:r>
            <a:r>
              <a:rPr lang="en-GB" sz="1800" dirty="0"/>
              <a:t> space and runs forward inferiorly to the </a:t>
            </a:r>
            <a:r>
              <a:rPr lang="en-GB" sz="1800" dirty="0" err="1"/>
              <a:t>intercostal</a:t>
            </a:r>
            <a:endParaRPr lang="en-GB" sz="1800" dirty="0"/>
          </a:p>
          <a:p>
            <a:pPr>
              <a:buNone/>
            </a:pPr>
            <a:r>
              <a:rPr lang="en-GB" sz="1800" dirty="0"/>
              <a:t>vessels in the </a:t>
            </a:r>
            <a:r>
              <a:rPr lang="en-GB" sz="1800" dirty="0" err="1"/>
              <a:t>subcostal</a:t>
            </a:r>
            <a:r>
              <a:rPr lang="en-GB" sz="1800" dirty="0"/>
              <a:t> groove of the corresponding</a:t>
            </a:r>
          </a:p>
          <a:p>
            <a:pPr>
              <a:buNone/>
            </a:pPr>
            <a:r>
              <a:rPr lang="en-GB" sz="1800" dirty="0"/>
              <a:t>rib, between the innermost and the internal </a:t>
            </a:r>
            <a:r>
              <a:rPr lang="en-GB" sz="1800" dirty="0" err="1"/>
              <a:t>intercostal</a:t>
            </a:r>
            <a:r>
              <a:rPr lang="en-GB" sz="1800" dirty="0"/>
              <a:t> muscles</a:t>
            </a:r>
          </a:p>
          <a:p>
            <a:pPr>
              <a:buNone/>
            </a:pPr>
            <a:endParaRPr lang="en-GB" sz="1800" dirty="0"/>
          </a:p>
          <a:p>
            <a:pPr>
              <a:buFont typeface="Wingdings" pitchFamily="2" charset="2"/>
              <a:buChar char="Ø"/>
            </a:pPr>
            <a:r>
              <a:rPr lang="en-GB" sz="1800" dirty="0"/>
              <a:t>The </a:t>
            </a:r>
            <a:r>
              <a:rPr lang="en-GB" sz="1800" dirty="0" smtClean="0"/>
              <a:t>FIRST SIX nerves </a:t>
            </a:r>
            <a:r>
              <a:rPr lang="en-GB" sz="1800" dirty="0"/>
              <a:t>are distributed within their </a:t>
            </a:r>
            <a:r>
              <a:rPr lang="en-GB" sz="1800" dirty="0" err="1"/>
              <a:t>intercostal</a:t>
            </a:r>
            <a:endParaRPr lang="en-GB" sz="1800" dirty="0"/>
          </a:p>
          <a:p>
            <a:pPr>
              <a:buNone/>
            </a:pPr>
            <a:r>
              <a:rPr lang="en-GB" sz="1800" dirty="0" smtClean="0"/>
              <a:t>Spaces.</a:t>
            </a:r>
            <a:endParaRPr lang="en-GB" sz="1800" dirty="0"/>
          </a:p>
        </p:txBody>
      </p:sp>
      <p:pic>
        <p:nvPicPr>
          <p:cNvPr id="4" name="Picture 3" descr="chestwallmuscl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4196" y="764704"/>
            <a:ext cx="4739804" cy="565223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INTERCOSTAL NERVES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3"/>
            <a:ext cx="5220072" cy="4320480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GB" dirty="0" smtClean="0"/>
              <a:t> The SEVENTH, EIGHTH, AND NINTH </a:t>
            </a:r>
            <a:r>
              <a:rPr lang="en-GB" dirty="0" err="1" smtClean="0"/>
              <a:t>intercostal</a:t>
            </a:r>
            <a:r>
              <a:rPr lang="en-GB" dirty="0" smtClean="0"/>
              <a:t> nerves</a:t>
            </a:r>
          </a:p>
          <a:p>
            <a:pPr>
              <a:buNone/>
            </a:pPr>
            <a:r>
              <a:rPr lang="en-GB" dirty="0" smtClean="0"/>
              <a:t>leave the anterior ends of their </a:t>
            </a:r>
            <a:r>
              <a:rPr lang="en-GB" dirty="0" err="1" smtClean="0"/>
              <a:t>intercostal</a:t>
            </a:r>
            <a:r>
              <a:rPr lang="en-GB" dirty="0" smtClean="0"/>
              <a:t> spaces by passing</a:t>
            </a:r>
          </a:p>
          <a:p>
            <a:pPr>
              <a:buNone/>
            </a:pPr>
            <a:r>
              <a:rPr lang="en-GB" dirty="0" smtClean="0"/>
              <a:t>deep to the costal cartilages to enter the abdominal wall.</a:t>
            </a:r>
          </a:p>
          <a:p>
            <a:pPr>
              <a:buNone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The TENTH AND ELEVENTH nerves pass forward directly into the abdominal wall.</a:t>
            </a:r>
          </a:p>
          <a:p>
            <a:pPr>
              <a:buNone/>
            </a:pPr>
            <a:r>
              <a:rPr lang="en-GB" dirty="0" smtClean="0"/>
              <a:t>Branches</a:t>
            </a:r>
          </a:p>
          <a:p>
            <a:pPr>
              <a:buNone/>
            </a:pPr>
            <a:r>
              <a:rPr lang="en-GB" dirty="0" smtClean="0"/>
              <a:t>• </a:t>
            </a:r>
            <a:r>
              <a:rPr lang="en-GB" b="1" dirty="0" smtClean="0"/>
              <a:t>Collateral branch runs forward below the main nerve.</a:t>
            </a:r>
          </a:p>
          <a:p>
            <a:pPr>
              <a:buNone/>
            </a:pPr>
            <a:r>
              <a:rPr lang="en-GB" dirty="0" smtClean="0"/>
              <a:t>• </a:t>
            </a:r>
            <a:r>
              <a:rPr lang="en-GB" b="1" dirty="0" smtClean="0"/>
              <a:t>Lateral </a:t>
            </a:r>
            <a:r>
              <a:rPr lang="en-GB" b="1" dirty="0" err="1" smtClean="0"/>
              <a:t>cutaneous</a:t>
            </a:r>
            <a:r>
              <a:rPr lang="en-GB" b="1" dirty="0" smtClean="0"/>
              <a:t> branch divides into anterior and posterior</a:t>
            </a:r>
          </a:p>
          <a:p>
            <a:pPr>
              <a:buNone/>
            </a:pPr>
            <a:r>
              <a:rPr lang="en-GB" dirty="0" smtClean="0"/>
              <a:t>branches that supply the skin.</a:t>
            </a:r>
          </a:p>
          <a:p>
            <a:pPr>
              <a:buNone/>
            </a:pPr>
            <a:r>
              <a:rPr lang="en-GB" dirty="0" smtClean="0"/>
              <a:t>• </a:t>
            </a:r>
            <a:r>
              <a:rPr lang="en-GB" b="1" dirty="0" smtClean="0"/>
              <a:t>Anterior </a:t>
            </a:r>
            <a:r>
              <a:rPr lang="en-GB" b="1" dirty="0" err="1" smtClean="0"/>
              <a:t>cutaneous</a:t>
            </a:r>
            <a:r>
              <a:rPr lang="en-GB" b="1" dirty="0" smtClean="0"/>
              <a:t> branch forms the terminal part of</a:t>
            </a:r>
          </a:p>
          <a:p>
            <a:pPr>
              <a:buNone/>
            </a:pPr>
            <a:r>
              <a:rPr lang="en-GB" dirty="0" smtClean="0"/>
              <a:t>the main nerve. It divides into a medial and a lateral branch, and it supplies the skin near the midline.</a:t>
            </a:r>
          </a:p>
          <a:p>
            <a:pPr>
              <a:buNone/>
            </a:pPr>
            <a:r>
              <a:rPr lang="en-GB" dirty="0" smtClean="0"/>
              <a:t>• </a:t>
            </a:r>
            <a:r>
              <a:rPr lang="en-GB" b="1" dirty="0" smtClean="0"/>
              <a:t>Muscular branches run to the </a:t>
            </a:r>
            <a:r>
              <a:rPr lang="en-GB" b="1" dirty="0" err="1" smtClean="0"/>
              <a:t>intercostal</a:t>
            </a:r>
            <a:r>
              <a:rPr lang="en-GB" b="1" dirty="0" smtClean="0"/>
              <a:t> muscles</a:t>
            </a:r>
            <a:endParaRPr lang="en-GB" dirty="0"/>
          </a:p>
        </p:txBody>
      </p:sp>
      <p:pic>
        <p:nvPicPr>
          <p:cNvPr id="4" name="Picture 3" descr="atch1_c151f004.png"/>
          <p:cNvPicPr>
            <a:picLocks noChangeAspect="1"/>
          </p:cNvPicPr>
          <p:nvPr/>
        </p:nvPicPr>
        <p:blipFill>
          <a:blip r:embed="rId2" cstate="print"/>
          <a:srcRect l="18020" r="17107" b="9519"/>
          <a:stretch>
            <a:fillRect/>
          </a:stretch>
        </p:blipFill>
        <p:spPr>
          <a:xfrm>
            <a:off x="6084168" y="1412776"/>
            <a:ext cx="2592288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Bones of the Thoracic Wall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5832648" cy="518457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GB" sz="8000" b="1" dirty="0" smtClean="0"/>
              <a:t>STERNUM</a:t>
            </a:r>
          </a:p>
          <a:p>
            <a:pPr>
              <a:buNone/>
            </a:pPr>
            <a:r>
              <a:rPr lang="en-GB" sz="8000" dirty="0" smtClean="0"/>
              <a:t>The sternum is a flat bone that is divided into three parts: the</a:t>
            </a:r>
          </a:p>
          <a:p>
            <a:pPr>
              <a:buNone/>
            </a:pPr>
            <a:r>
              <a:rPr lang="en-GB" sz="8000" b="1" dirty="0" err="1" smtClean="0"/>
              <a:t>manubrium</a:t>
            </a:r>
            <a:r>
              <a:rPr lang="en-GB" sz="8000" dirty="0" smtClean="0"/>
              <a:t>, </a:t>
            </a:r>
            <a:r>
              <a:rPr lang="en-GB" sz="8000" b="1" dirty="0" smtClean="0"/>
              <a:t>the body, </a:t>
            </a:r>
            <a:r>
              <a:rPr lang="en-GB" sz="8000" dirty="0" smtClean="0"/>
              <a:t>and </a:t>
            </a:r>
            <a:r>
              <a:rPr lang="en-GB" sz="8000" b="1" dirty="0" smtClean="0"/>
              <a:t>the </a:t>
            </a:r>
            <a:r>
              <a:rPr lang="en-GB" sz="8000" b="1" dirty="0" err="1" smtClean="0"/>
              <a:t>xiphoid</a:t>
            </a:r>
            <a:r>
              <a:rPr lang="en-GB" sz="8000" b="1" dirty="0" smtClean="0"/>
              <a:t> process.</a:t>
            </a:r>
          </a:p>
          <a:p>
            <a:pPr>
              <a:buNone/>
            </a:pPr>
            <a:r>
              <a:rPr lang="en-GB" sz="8000" b="1" dirty="0" err="1" smtClean="0"/>
              <a:t>Manubrium</a:t>
            </a:r>
            <a:endParaRPr lang="en-GB" sz="8000" dirty="0" smtClean="0"/>
          </a:p>
          <a:p>
            <a:pPr>
              <a:buFont typeface="Wingdings" pitchFamily="2" charset="2"/>
              <a:buChar char="§"/>
            </a:pPr>
            <a:r>
              <a:rPr lang="en-GB" sz="8000" dirty="0" smtClean="0"/>
              <a:t>The </a:t>
            </a:r>
            <a:r>
              <a:rPr lang="en-GB" sz="8000" b="1" dirty="0" err="1" smtClean="0"/>
              <a:t>sternal</a:t>
            </a:r>
            <a:r>
              <a:rPr lang="en-GB" sz="8000" b="1" dirty="0" smtClean="0"/>
              <a:t> angle (angle of Louis) is formed by the articulation </a:t>
            </a:r>
            <a:r>
              <a:rPr lang="en-GB" sz="8000" dirty="0" smtClean="0"/>
              <a:t>of the </a:t>
            </a:r>
            <a:r>
              <a:rPr lang="en-GB" sz="8000" dirty="0" err="1" smtClean="0"/>
              <a:t>manubrium</a:t>
            </a:r>
            <a:r>
              <a:rPr lang="en-GB" sz="8000" dirty="0" smtClean="0"/>
              <a:t> with the body of the sternum</a:t>
            </a:r>
          </a:p>
          <a:p>
            <a:pPr>
              <a:buNone/>
            </a:pPr>
            <a:r>
              <a:rPr lang="en-GB" sz="8000" dirty="0" smtClean="0"/>
              <a:t> It is an important surface landmark, and it lies at the level of:</a:t>
            </a:r>
          </a:p>
          <a:p>
            <a:pPr>
              <a:buNone/>
            </a:pPr>
            <a:r>
              <a:rPr lang="en-GB" sz="8000" dirty="0" smtClean="0"/>
              <a:t>1. The second costal cartilage.</a:t>
            </a:r>
          </a:p>
          <a:p>
            <a:pPr>
              <a:buNone/>
            </a:pPr>
            <a:r>
              <a:rPr lang="en-GB" sz="8000" dirty="0" smtClean="0"/>
              <a:t>2. The </a:t>
            </a:r>
            <a:r>
              <a:rPr lang="en-GB" sz="8000" dirty="0" err="1" smtClean="0"/>
              <a:t>intervertebral</a:t>
            </a:r>
            <a:r>
              <a:rPr lang="en-GB" sz="8000" dirty="0" smtClean="0"/>
              <a:t> disc between the fourth and fifth</a:t>
            </a:r>
          </a:p>
          <a:p>
            <a:pPr>
              <a:buNone/>
            </a:pPr>
            <a:r>
              <a:rPr lang="en-GB" sz="8000" dirty="0" smtClean="0"/>
              <a:t>thoracic vertebrae.</a:t>
            </a:r>
          </a:p>
          <a:p>
            <a:pPr>
              <a:buNone/>
            </a:pPr>
            <a:r>
              <a:rPr lang="en-GB" sz="8000" dirty="0" smtClean="0"/>
              <a:t>3. The junction of the ascending aorta and the aortic arch and the junction of the aortic arch and the </a:t>
            </a:r>
            <a:r>
              <a:rPr lang="en-GB" sz="8000" dirty="0" err="1" smtClean="0"/>
              <a:t>descendingthoracic</a:t>
            </a:r>
            <a:r>
              <a:rPr lang="en-GB" sz="8000" dirty="0" smtClean="0"/>
              <a:t> aorta.</a:t>
            </a:r>
          </a:p>
          <a:p>
            <a:pPr>
              <a:buNone/>
            </a:pPr>
            <a:r>
              <a:rPr lang="en-GB" sz="8000" dirty="0" smtClean="0"/>
              <a:t>4. The bifurcation of the trachea.</a:t>
            </a:r>
          </a:p>
          <a:p>
            <a:pPr>
              <a:buNone/>
            </a:pPr>
            <a:r>
              <a:rPr lang="en-GB" sz="8000" dirty="0" smtClean="0"/>
              <a:t>5. The junction of the superior </a:t>
            </a:r>
            <a:r>
              <a:rPr lang="en-GB" sz="8000" dirty="0" err="1" smtClean="0"/>
              <a:t>mediastinum</a:t>
            </a:r>
            <a:r>
              <a:rPr lang="en-GB" sz="8000" dirty="0" smtClean="0"/>
              <a:t> and the</a:t>
            </a:r>
          </a:p>
          <a:p>
            <a:pPr>
              <a:buNone/>
            </a:pPr>
            <a:r>
              <a:rPr lang="en-GB" sz="8000" dirty="0" smtClean="0"/>
              <a:t>inferior </a:t>
            </a:r>
            <a:r>
              <a:rPr lang="en-GB" sz="8000" dirty="0" err="1" smtClean="0"/>
              <a:t>mediastinum</a:t>
            </a:r>
            <a:r>
              <a:rPr lang="en-GB" sz="8000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628800"/>
            <a:ext cx="2915816" cy="35810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RIBS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5292080" cy="432048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GB" sz="4200" dirty="0" smtClean="0"/>
              <a:t>There are twelve pairs of ribs, all of which are attached </a:t>
            </a:r>
            <a:r>
              <a:rPr lang="en-GB" sz="4200" b="1" dirty="0" smtClean="0"/>
              <a:t>posteriorly</a:t>
            </a:r>
            <a:r>
              <a:rPr lang="en-GB" sz="4200" dirty="0" smtClean="0"/>
              <a:t> to the thoracic vertebrae. </a:t>
            </a:r>
          </a:p>
          <a:p>
            <a:pPr>
              <a:buNone/>
            </a:pPr>
            <a:r>
              <a:rPr lang="en-GB" sz="4200" dirty="0" smtClean="0"/>
              <a:t>Ribs are divided into three categories:</a:t>
            </a:r>
          </a:p>
          <a:p>
            <a:pPr>
              <a:buNone/>
            </a:pPr>
            <a:r>
              <a:rPr lang="en-GB" sz="4200" dirty="0" smtClean="0"/>
              <a:t>• </a:t>
            </a:r>
            <a:r>
              <a:rPr lang="en-GB" sz="4200" b="1" dirty="0" smtClean="0"/>
              <a:t>True ribs: The upper seven pairs are attached to the </a:t>
            </a:r>
            <a:r>
              <a:rPr lang="en-GB" sz="4200" dirty="0" smtClean="0"/>
              <a:t>sternum by their costal cartilages.</a:t>
            </a:r>
          </a:p>
          <a:p>
            <a:pPr>
              <a:buNone/>
            </a:pPr>
            <a:r>
              <a:rPr lang="en-GB" sz="4200" dirty="0" smtClean="0"/>
              <a:t>• </a:t>
            </a:r>
            <a:r>
              <a:rPr lang="en-GB" sz="4200" b="1" dirty="0" smtClean="0"/>
              <a:t>False ribs: The eighth, ninth, and tenth pairs are attached </a:t>
            </a:r>
            <a:r>
              <a:rPr lang="en-GB" sz="4200" dirty="0" smtClean="0"/>
              <a:t>anteriorly to each other and to the seventh rib by their costal cartilages and small synovial joints.</a:t>
            </a:r>
          </a:p>
          <a:p>
            <a:pPr>
              <a:buNone/>
            </a:pPr>
            <a:r>
              <a:rPr lang="en-GB" sz="4200" dirty="0" smtClean="0"/>
              <a:t>• </a:t>
            </a:r>
            <a:r>
              <a:rPr lang="en-GB" sz="4200" b="1" dirty="0" smtClean="0"/>
              <a:t>Floating ribs: The eleventh and twelfth pairs have no </a:t>
            </a:r>
            <a:r>
              <a:rPr lang="en-GB" sz="4200" dirty="0" smtClean="0"/>
              <a:t>anterior attachment.</a:t>
            </a:r>
          </a:p>
          <a:p>
            <a:endParaRPr lang="en-GB" dirty="0"/>
          </a:p>
        </p:txBody>
      </p:sp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491998"/>
            <a:ext cx="3851920" cy="40252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Typical Rib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7560840" cy="32403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dirty="0" smtClean="0"/>
              <a:t>The </a:t>
            </a:r>
            <a:r>
              <a:rPr lang="en-GB" sz="2000" dirty="0"/>
              <a:t>typical rib is a long, twisted flat bone with a rounded superior</a:t>
            </a:r>
          </a:p>
          <a:p>
            <a:pPr>
              <a:buNone/>
            </a:pPr>
            <a:r>
              <a:rPr lang="en-GB" sz="2000" dirty="0"/>
              <a:t>border and a grooved inferior border (the </a:t>
            </a:r>
            <a:r>
              <a:rPr lang="en-GB" sz="2000" b="1" dirty="0" smtClean="0"/>
              <a:t>costal</a:t>
            </a:r>
            <a:r>
              <a:rPr lang="en-GB" sz="2000" b="1" dirty="0"/>
              <a:t> groove), which accommodates the </a:t>
            </a:r>
            <a:r>
              <a:rPr lang="en-GB" sz="2000" b="1" dirty="0" err="1"/>
              <a:t>intercostal</a:t>
            </a:r>
            <a:r>
              <a:rPr lang="en-GB" sz="2000" b="1" dirty="0"/>
              <a:t> vessels </a:t>
            </a:r>
            <a:r>
              <a:rPr lang="en-GB" sz="2000" b="1" dirty="0" smtClean="0"/>
              <a:t>and </a:t>
            </a:r>
            <a:r>
              <a:rPr lang="en-GB" sz="2000" dirty="0" smtClean="0"/>
              <a:t>nerve</a:t>
            </a:r>
            <a:r>
              <a:rPr lang="en-GB" sz="2000" dirty="0"/>
              <a:t>. </a:t>
            </a:r>
            <a:endParaRPr lang="en-GB" sz="2000" dirty="0" smtClean="0"/>
          </a:p>
          <a:p>
            <a:pPr>
              <a:buFont typeface="Wingdings" pitchFamily="2" charset="2"/>
              <a:buChar char="v"/>
            </a:pPr>
            <a:r>
              <a:rPr lang="en-GB" sz="2000" dirty="0" smtClean="0"/>
              <a:t>The </a:t>
            </a:r>
            <a:r>
              <a:rPr lang="en-GB" sz="2000" dirty="0"/>
              <a:t>anterior end of each rib is attached to </a:t>
            </a:r>
            <a:r>
              <a:rPr lang="en-GB" sz="2000" dirty="0" smtClean="0"/>
              <a:t>the corresponding </a:t>
            </a:r>
            <a:r>
              <a:rPr lang="en-GB" sz="2000" dirty="0"/>
              <a:t>costal </a:t>
            </a:r>
            <a:r>
              <a:rPr lang="en-GB" sz="2000" dirty="0" smtClean="0"/>
              <a:t>cartilage.</a:t>
            </a:r>
            <a:endParaRPr lang="en-GB" sz="2000" dirty="0"/>
          </a:p>
          <a:p>
            <a:pPr>
              <a:buFont typeface="Wingdings" pitchFamily="2" charset="2"/>
              <a:buChar char="v"/>
            </a:pPr>
            <a:r>
              <a:rPr lang="en-GB" sz="2000" dirty="0" smtClean="0"/>
              <a:t>A </a:t>
            </a:r>
            <a:r>
              <a:rPr lang="en-GB" sz="2000" dirty="0"/>
              <a:t>rib has a </a:t>
            </a:r>
            <a:r>
              <a:rPr lang="en-GB" sz="2000" b="1" dirty="0"/>
              <a:t>head, neck, tubercle, shaft, and angle</a:t>
            </a:r>
            <a:r>
              <a:rPr lang="en-GB" sz="2000" b="1" dirty="0" smtClean="0"/>
              <a:t>.</a:t>
            </a:r>
          </a:p>
        </p:txBody>
      </p:sp>
      <p:pic>
        <p:nvPicPr>
          <p:cNvPr id="4" name="Picture 3" descr="typical-r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356992"/>
            <a:ext cx="5616624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Rib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9"/>
            <a:ext cx="7416824" cy="252028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GB" b="1" dirty="0" smtClean="0"/>
              <a:t> The </a:t>
            </a:r>
            <a:r>
              <a:rPr lang="en-GB" dirty="0" smtClean="0"/>
              <a:t>head has </a:t>
            </a:r>
            <a:r>
              <a:rPr lang="en-GB" b="1" dirty="0" smtClean="0"/>
              <a:t>two facets </a:t>
            </a:r>
            <a:r>
              <a:rPr lang="en-GB" dirty="0" smtClean="0"/>
              <a:t>for articulation with the </a:t>
            </a:r>
            <a:r>
              <a:rPr lang="en-GB" b="1" dirty="0" smtClean="0"/>
              <a:t>numerically</a:t>
            </a:r>
          </a:p>
          <a:p>
            <a:pPr>
              <a:buNone/>
            </a:pPr>
            <a:r>
              <a:rPr lang="en-GB" dirty="0" smtClean="0"/>
              <a:t>corresponding vertebral body and the vertebra immediately</a:t>
            </a:r>
          </a:p>
          <a:p>
            <a:pPr>
              <a:buNone/>
            </a:pPr>
            <a:r>
              <a:rPr lang="en-GB" dirty="0" smtClean="0"/>
              <a:t>above it. </a:t>
            </a:r>
          </a:p>
          <a:p>
            <a:pPr>
              <a:buFont typeface="Wingdings" pitchFamily="2" charset="2"/>
              <a:buChar char="v"/>
            </a:pPr>
            <a:r>
              <a:rPr lang="en-GB" dirty="0" smtClean="0"/>
              <a:t>The tubercle has a facet for articulation with the</a:t>
            </a:r>
          </a:p>
          <a:p>
            <a:pPr>
              <a:buNone/>
            </a:pPr>
            <a:r>
              <a:rPr lang="en-GB" dirty="0" smtClean="0"/>
              <a:t>transverse process of the </a:t>
            </a:r>
            <a:r>
              <a:rPr lang="en-GB" b="1" dirty="0" smtClean="0"/>
              <a:t>numerically</a:t>
            </a:r>
            <a:r>
              <a:rPr lang="en-GB" dirty="0" smtClean="0"/>
              <a:t> corresponding</a:t>
            </a:r>
          </a:p>
          <a:p>
            <a:pPr>
              <a:buNone/>
            </a:pPr>
            <a:r>
              <a:rPr lang="en-GB" dirty="0" smtClean="0"/>
              <a:t>vertebra. </a:t>
            </a:r>
          </a:p>
          <a:p>
            <a:pPr>
              <a:buFont typeface="Wingdings" pitchFamily="2" charset="2"/>
              <a:buChar char="v"/>
            </a:pPr>
            <a:r>
              <a:rPr lang="en-GB" dirty="0" smtClean="0"/>
              <a:t>The angle is where the shaft bends forward</a:t>
            </a:r>
          </a:p>
          <a:p>
            <a:pPr>
              <a:buNone/>
            </a:pPr>
            <a:r>
              <a:rPr lang="en-GB" dirty="0" smtClean="0"/>
              <a:t>sharply.</a:t>
            </a:r>
          </a:p>
          <a:p>
            <a:endParaRPr lang="en-GB" dirty="0"/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213177"/>
            <a:ext cx="5832648" cy="26448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Atypical Rib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5050904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GB" dirty="0" smtClean="0"/>
              <a:t>The </a:t>
            </a:r>
            <a:r>
              <a:rPr lang="en-GB" b="1" dirty="0"/>
              <a:t>first rib is important clinically because of its close </a:t>
            </a:r>
            <a:r>
              <a:rPr lang="en-GB" b="1" dirty="0" smtClean="0"/>
              <a:t>relationship </a:t>
            </a:r>
            <a:r>
              <a:rPr lang="en-GB" dirty="0" smtClean="0"/>
              <a:t>to </a:t>
            </a:r>
            <a:r>
              <a:rPr lang="en-GB" dirty="0"/>
              <a:t>the nerves of the brachial plexus and the </a:t>
            </a:r>
            <a:r>
              <a:rPr lang="en-GB" dirty="0" err="1" smtClean="0"/>
              <a:t>subclavian</a:t>
            </a:r>
            <a:r>
              <a:rPr lang="en-GB" dirty="0" smtClean="0"/>
              <a:t> artery </a:t>
            </a:r>
            <a:r>
              <a:rPr lang="en-GB" dirty="0"/>
              <a:t>and vein. </a:t>
            </a:r>
            <a:endParaRPr lang="en-GB" dirty="0" smtClean="0"/>
          </a:p>
          <a:p>
            <a:pPr>
              <a:buFont typeface="Wingdings" pitchFamily="2" charset="2"/>
              <a:buChar char="v"/>
            </a:pPr>
            <a:r>
              <a:rPr lang="en-GB" dirty="0" smtClean="0"/>
              <a:t>The </a:t>
            </a:r>
            <a:r>
              <a:rPr lang="en-GB" dirty="0"/>
              <a:t>rib is small and flattened </a:t>
            </a:r>
            <a:r>
              <a:rPr lang="en-GB" dirty="0" smtClean="0"/>
              <a:t>from above downward.</a:t>
            </a:r>
          </a:p>
          <a:p>
            <a:pPr>
              <a:buFont typeface="Wingdings" pitchFamily="2" charset="2"/>
              <a:buChar char="v"/>
            </a:pPr>
            <a:r>
              <a:rPr lang="en-GB" dirty="0" smtClean="0"/>
              <a:t>The </a:t>
            </a:r>
            <a:r>
              <a:rPr lang="en-GB" dirty="0" err="1"/>
              <a:t>scalenus</a:t>
            </a:r>
            <a:r>
              <a:rPr lang="en-GB" dirty="0"/>
              <a:t> anterior is attached to </a:t>
            </a:r>
            <a:r>
              <a:rPr lang="en-GB" dirty="0" smtClean="0"/>
              <a:t>its upper </a:t>
            </a:r>
            <a:r>
              <a:rPr lang="en-GB" dirty="0"/>
              <a:t>surface and inner border</a:t>
            </a:r>
            <a:r>
              <a:rPr lang="en-GB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GB" dirty="0" smtClean="0"/>
              <a:t> </a:t>
            </a:r>
            <a:r>
              <a:rPr lang="en-GB" dirty="0"/>
              <a:t>Anterior to the </a:t>
            </a:r>
            <a:r>
              <a:rPr lang="en-GB" dirty="0" err="1"/>
              <a:t>scalenus</a:t>
            </a:r>
            <a:r>
              <a:rPr lang="en-GB" dirty="0"/>
              <a:t> </a:t>
            </a:r>
            <a:r>
              <a:rPr lang="en-GB" dirty="0" smtClean="0"/>
              <a:t>anterior, the </a:t>
            </a:r>
            <a:r>
              <a:rPr lang="en-GB" dirty="0" err="1"/>
              <a:t>subclavian</a:t>
            </a:r>
            <a:r>
              <a:rPr lang="en-GB" dirty="0"/>
              <a:t> vein crosses the rib; </a:t>
            </a:r>
            <a:endParaRPr lang="en-GB" dirty="0" smtClean="0"/>
          </a:p>
          <a:p>
            <a:pPr>
              <a:buFont typeface="Wingdings" pitchFamily="2" charset="2"/>
              <a:buChar char="v"/>
            </a:pPr>
            <a:r>
              <a:rPr lang="en-GB" dirty="0" smtClean="0"/>
              <a:t>posterior </a:t>
            </a:r>
            <a:r>
              <a:rPr lang="en-GB" dirty="0"/>
              <a:t>to </a:t>
            </a:r>
            <a:r>
              <a:rPr lang="en-GB" dirty="0" smtClean="0"/>
              <a:t>the muscle </a:t>
            </a:r>
            <a:r>
              <a:rPr lang="en-GB" dirty="0"/>
              <a:t>attachment, the </a:t>
            </a:r>
            <a:r>
              <a:rPr lang="en-GB" dirty="0" err="1"/>
              <a:t>subclavian</a:t>
            </a:r>
            <a:r>
              <a:rPr lang="en-GB" dirty="0"/>
              <a:t> artery and lower trunk </a:t>
            </a:r>
            <a:r>
              <a:rPr lang="en-GB" dirty="0" err="1" smtClean="0"/>
              <a:t>ofthe</a:t>
            </a:r>
            <a:r>
              <a:rPr lang="en-GB" dirty="0" smtClean="0"/>
              <a:t> </a:t>
            </a:r>
            <a:r>
              <a:rPr lang="en-GB" dirty="0"/>
              <a:t>brachial plexus lie in contact with the bone.</a:t>
            </a:r>
          </a:p>
        </p:txBody>
      </p:sp>
      <p:pic>
        <p:nvPicPr>
          <p:cNvPr id="4" name="Picture 4" descr="th-8"/>
          <p:cNvPicPr>
            <a:picLocks noChangeAspect="1" noChangeArrowheads="1"/>
          </p:cNvPicPr>
          <p:nvPr/>
        </p:nvPicPr>
        <p:blipFill>
          <a:blip r:embed="rId2" cstate="print"/>
          <a:srcRect t="1669" r="21113"/>
          <a:stretch>
            <a:fillRect/>
          </a:stretch>
        </p:blipFill>
        <p:spPr bwMode="auto">
          <a:xfrm>
            <a:off x="5244636" y="1772816"/>
            <a:ext cx="3899364" cy="424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5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BFFCD2-B613-4AFF-A414-42FDC21F98A0}" type="datetime1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41987" name="Rectangle 15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ACCC1E-9EC3-41D7-819F-BE98E338803F}" type="slidenum">
              <a:rPr lang="ar-JO"/>
              <a:pPr/>
              <a:t>8</a:t>
            </a:fld>
            <a:endParaRPr lang="en-US"/>
          </a:p>
        </p:txBody>
      </p:sp>
      <p:pic>
        <p:nvPicPr>
          <p:cNvPr id="41988" name="Picture 4" descr="th-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796925"/>
            <a:ext cx="8353425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COSTAL CARTILAGES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The </a:t>
            </a:r>
            <a:r>
              <a:rPr lang="en-GB" dirty="0"/>
              <a:t>costal cartilages are bars of cartilage connecting the </a:t>
            </a:r>
            <a:r>
              <a:rPr lang="en-GB" dirty="0" smtClean="0"/>
              <a:t>upper seven </a:t>
            </a:r>
            <a:r>
              <a:rPr lang="en-GB" dirty="0"/>
              <a:t>ribs to the lateral edge of the sternum </a:t>
            </a:r>
            <a:endParaRPr lang="en-GB" dirty="0" smtClean="0"/>
          </a:p>
          <a:p>
            <a:r>
              <a:rPr lang="en-GB" dirty="0" smtClean="0"/>
              <a:t>The eighth</a:t>
            </a:r>
            <a:r>
              <a:rPr lang="en-GB" dirty="0"/>
              <a:t>, ninth, and tenth ribs to the cartilage </a:t>
            </a:r>
            <a:r>
              <a:rPr lang="en-GB" dirty="0" smtClean="0"/>
              <a:t>immediately above </a:t>
            </a:r>
            <a:r>
              <a:rPr lang="en-GB" dirty="0"/>
              <a:t>them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cartilages of the eleventh </a:t>
            </a:r>
            <a:r>
              <a:rPr lang="en-GB" dirty="0" smtClean="0"/>
              <a:t>and twelfth </a:t>
            </a:r>
            <a:r>
              <a:rPr lang="en-GB" dirty="0"/>
              <a:t>ribs end in the abdominal musculature.</a:t>
            </a:r>
          </a:p>
        </p:txBody>
      </p:sp>
      <p:pic>
        <p:nvPicPr>
          <p:cNvPr id="5" name="Picture 4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772816"/>
            <a:ext cx="3816424" cy="38164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1453</Words>
  <Application>Microsoft Office PowerPoint</Application>
  <PresentationFormat>On-screen Show (4:3)</PresentationFormat>
  <Paragraphs>154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Thorax-Lecture one</vt:lpstr>
      <vt:lpstr>THORACIC WALL Bones of the Thoracic Wall</vt:lpstr>
      <vt:lpstr>Bones of the Thoracic Wall</vt:lpstr>
      <vt:lpstr>RIBS</vt:lpstr>
      <vt:lpstr>Typical Rib</vt:lpstr>
      <vt:lpstr>Typical Rib</vt:lpstr>
      <vt:lpstr>Atypical Rib</vt:lpstr>
      <vt:lpstr>Slide 8</vt:lpstr>
      <vt:lpstr>COSTAL CARTILAGES</vt:lpstr>
      <vt:lpstr>Joints of the Thoracic Wall</vt:lpstr>
      <vt:lpstr>XIPHISTERNAL JOINT</vt:lpstr>
      <vt:lpstr>COSTOVERTEBRAL/COSTOCHONDRAL  JOINTS</vt:lpstr>
      <vt:lpstr>JOINTS OF THE COSTAL CARTILAGES WITH THE STERNUM</vt:lpstr>
      <vt:lpstr>Muscles of the Thoracic Wall</vt:lpstr>
      <vt:lpstr>Blood Vessels of the Thoracic Wall</vt:lpstr>
      <vt:lpstr>Posterior Intercostal Arteries</vt:lpstr>
      <vt:lpstr>Anterior Intercostal Arteries </vt:lpstr>
      <vt:lpstr>INTERNAL THORACIC ARTERY </vt:lpstr>
      <vt:lpstr>INTERNAL THORACIC ARTERY /Branches</vt:lpstr>
      <vt:lpstr>Lymphatic Drainage of the Thoracic Wall</vt:lpstr>
      <vt:lpstr>Internal Thoracic Vein</vt:lpstr>
      <vt:lpstr>Nerves of the Thoracic Wall</vt:lpstr>
      <vt:lpstr>INTERCOSTAL NERVES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Thorax-Lecture one</dc:title>
  <dc:creator>User</dc:creator>
  <cp:lastModifiedBy>User</cp:lastModifiedBy>
  <cp:revision>48</cp:revision>
  <dcterms:created xsi:type="dcterms:W3CDTF">2019-02-27T17:03:37Z</dcterms:created>
  <dcterms:modified xsi:type="dcterms:W3CDTF">2019-02-27T23:59:27Z</dcterms:modified>
</cp:coreProperties>
</file>