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4" r:id="rId1"/>
    <p:sldMasterId id="2147483691" r:id="rId2"/>
  </p:sldMasterIdLst>
  <p:notesMasterIdLst>
    <p:notesMasterId r:id="rId52"/>
  </p:notesMasterIdLst>
  <p:sldIdLst>
    <p:sldId id="384" r:id="rId3"/>
    <p:sldId id="611" r:id="rId4"/>
    <p:sldId id="830" r:id="rId5"/>
    <p:sldId id="613" r:id="rId6"/>
    <p:sldId id="828" r:id="rId7"/>
    <p:sldId id="607" r:id="rId8"/>
    <p:sldId id="608" r:id="rId9"/>
    <p:sldId id="333" r:id="rId10"/>
    <p:sldId id="914" r:id="rId11"/>
    <p:sldId id="913" r:id="rId12"/>
    <p:sldId id="916" r:id="rId13"/>
    <p:sldId id="915" r:id="rId14"/>
    <p:sldId id="616" r:id="rId15"/>
    <p:sldId id="398" r:id="rId16"/>
    <p:sldId id="404" r:id="rId17"/>
    <p:sldId id="406" r:id="rId18"/>
    <p:sldId id="893" r:id="rId19"/>
    <p:sldId id="895" r:id="rId20"/>
    <p:sldId id="889" r:id="rId21"/>
    <p:sldId id="891" r:id="rId22"/>
    <p:sldId id="917" r:id="rId23"/>
    <p:sldId id="414" r:id="rId24"/>
    <p:sldId id="517" r:id="rId25"/>
    <p:sldId id="842" r:id="rId26"/>
    <p:sldId id="843" r:id="rId27"/>
    <p:sldId id="846" r:id="rId28"/>
    <p:sldId id="850" r:id="rId29"/>
    <p:sldId id="853" r:id="rId30"/>
    <p:sldId id="854" r:id="rId31"/>
    <p:sldId id="855" r:id="rId32"/>
    <p:sldId id="856" r:id="rId33"/>
    <p:sldId id="857" r:id="rId34"/>
    <p:sldId id="858" r:id="rId35"/>
    <p:sldId id="859" r:id="rId36"/>
    <p:sldId id="860" r:id="rId37"/>
    <p:sldId id="861" r:id="rId38"/>
    <p:sldId id="864" r:id="rId39"/>
    <p:sldId id="865" r:id="rId40"/>
    <p:sldId id="867" r:id="rId41"/>
    <p:sldId id="871" r:id="rId42"/>
    <p:sldId id="875" r:id="rId43"/>
    <p:sldId id="877" r:id="rId44"/>
    <p:sldId id="878" r:id="rId45"/>
    <p:sldId id="879" r:id="rId46"/>
    <p:sldId id="883" r:id="rId47"/>
    <p:sldId id="884" r:id="rId48"/>
    <p:sldId id="885" r:id="rId49"/>
    <p:sldId id="887" r:id="rId50"/>
    <p:sldId id="840" r:id="rId51"/>
  </p:sldIdLst>
  <p:sldSz cx="9144000" cy="6858000" type="screen4x3"/>
  <p:notesSz cx="6858000" cy="9144000"/>
  <p:defaultTextStyle>
    <a:defPPr>
      <a:defRPr lang="ar-SA"/>
    </a:defPPr>
    <a:lvl1pPr algn="ct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ct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ct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ct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ct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48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48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48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48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48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C1B6FE0-2B8D-4470-B635-66A421BCE9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495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1D3E56-22F6-4BA0-A3AD-DF6EAC6F0009}" type="slidenum">
              <a:rPr lang="en-US"/>
              <a:pPr/>
              <a:t>1</a:t>
            </a:fld>
            <a:endParaRPr lang="en-US"/>
          </a:p>
        </p:txBody>
      </p:sp>
      <p:sp>
        <p:nvSpPr>
          <p:cNvPr id="84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8D56A1-525B-4C03-BAD5-585448A41A6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142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1EB56C-D51A-4ECC-B785-5D8C3920719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153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F2D592-DBC1-428E-B63E-F0B2135085E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250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D92F8-362B-4AE1-AB0E-4E6073D1CEB4}" type="slidenum">
              <a:rPr lang="en-US"/>
              <a:pPr/>
              <a:t>13</a:t>
            </a:fld>
            <a:endParaRPr lang="en-US"/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4DDC0E-065A-45F6-AEE9-7458333AFFA3}" type="slidenum">
              <a:rPr lang="en-US"/>
              <a:pPr/>
              <a:t>14</a:t>
            </a:fld>
            <a:endParaRPr lang="en-US"/>
          </a:p>
        </p:txBody>
      </p:sp>
      <p:sp>
        <p:nvSpPr>
          <p:cNvPr id="88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FE55B4-AE74-46B0-9357-5ACB4816B868}" type="slidenum">
              <a:rPr lang="en-US"/>
              <a:pPr/>
              <a:t>15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867DD0-BB01-4C47-BD2D-9F8EE2B6022F}" type="slidenum">
              <a:rPr lang="en-US"/>
              <a:pPr/>
              <a:t>16</a:t>
            </a:fld>
            <a:endParaRPr lang="en-US"/>
          </a:p>
        </p:txBody>
      </p:sp>
      <p:sp>
        <p:nvSpPr>
          <p:cNvPr id="89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77306C-D7B8-42E4-B898-D5CF4607DE1D}" type="slidenum">
              <a:rPr lang="en-US"/>
              <a:pPr/>
              <a:t>17</a:t>
            </a:fld>
            <a:endParaRPr lang="en-US"/>
          </a:p>
        </p:txBody>
      </p:sp>
      <p:sp>
        <p:nvSpPr>
          <p:cNvPr id="103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2960A-4794-45FE-8D15-C4EF13CA2A83}" type="slidenum">
              <a:rPr lang="en-US"/>
              <a:pPr/>
              <a:t>18</a:t>
            </a:fld>
            <a:endParaRPr lang="en-US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570296-29E2-407B-95FD-08D6004CD8C2}" type="slidenum">
              <a:rPr lang="en-US"/>
              <a:pPr/>
              <a:t>19</a:t>
            </a:fld>
            <a:endParaRPr lang="en-US"/>
          </a:p>
        </p:txBody>
      </p:sp>
      <p:sp>
        <p:nvSpPr>
          <p:cNvPr id="102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8F5DAA-344C-4336-8EE7-B514940BC250}" type="slidenum">
              <a:rPr lang="en-US"/>
              <a:pPr/>
              <a:t>2</a:t>
            </a:fld>
            <a:endParaRPr lang="en-US"/>
          </a:p>
        </p:txBody>
      </p:sp>
      <p:sp>
        <p:nvSpPr>
          <p:cNvPr id="85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D15002-CC0D-4C61-A45C-3D1135ED480A}" type="slidenum">
              <a:rPr lang="en-US"/>
              <a:pPr/>
              <a:t>20</a:t>
            </a:fld>
            <a:endParaRPr lang="en-US"/>
          </a:p>
        </p:txBody>
      </p:sp>
      <p:sp>
        <p:nvSpPr>
          <p:cNvPr id="102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10E62C-05BF-435B-8044-862DFC8FE91B}" type="slidenum">
              <a:rPr lang="en-US"/>
              <a:pPr/>
              <a:t>22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23276D-2978-4FE7-97B3-A0562E741B88}" type="slidenum">
              <a:rPr lang="en-US"/>
              <a:pPr/>
              <a:t>23</a:t>
            </a:fld>
            <a:endParaRPr lang="en-US"/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7E3D73-828E-44D4-A278-24977A5F08AC}" type="slidenum">
              <a:rPr lang="en-US"/>
              <a:pPr/>
              <a:t>24</a:t>
            </a:fld>
            <a:endParaRPr lang="en-US"/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0B95C2-ABFE-4CA3-BD98-25AA373F892D}" type="slidenum">
              <a:rPr lang="en-US"/>
              <a:pPr/>
              <a:t>25</a:t>
            </a:fld>
            <a:endParaRPr lang="en-US"/>
          </a:p>
        </p:txBody>
      </p:sp>
      <p:sp>
        <p:nvSpPr>
          <p:cNvPr id="92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8E13D-6DB5-49A9-B4A1-789759A859D3}" type="slidenum">
              <a:rPr lang="en-US"/>
              <a:pPr/>
              <a:t>26</a:t>
            </a:fld>
            <a:endParaRPr lang="en-US"/>
          </a:p>
        </p:txBody>
      </p:sp>
      <p:sp>
        <p:nvSpPr>
          <p:cNvPr id="93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978D4A-AC34-420C-B9CB-C6F4A14277F7}" type="slidenum">
              <a:rPr lang="en-US"/>
              <a:pPr/>
              <a:t>27</a:t>
            </a:fld>
            <a:endParaRPr lang="en-US"/>
          </a:p>
        </p:txBody>
      </p:sp>
      <p:sp>
        <p:nvSpPr>
          <p:cNvPr id="94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6B86F-69C7-44B8-A0D7-DA59C6E052F5}" type="slidenum">
              <a:rPr lang="en-US"/>
              <a:pPr/>
              <a:t>28</a:t>
            </a:fld>
            <a:endParaRPr lang="en-US"/>
          </a:p>
        </p:txBody>
      </p:sp>
      <p:sp>
        <p:nvSpPr>
          <p:cNvPr id="95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431AD1-3A59-4FA0-A0C3-FDF23629CD64}" type="slidenum">
              <a:rPr lang="en-US"/>
              <a:pPr/>
              <a:t>29</a:t>
            </a:fld>
            <a:endParaRPr lang="en-US"/>
          </a:p>
        </p:txBody>
      </p:sp>
      <p:sp>
        <p:nvSpPr>
          <p:cNvPr id="95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3809C5-641C-4D99-ACB3-6137A9B1556A}" type="slidenum">
              <a:rPr lang="en-US"/>
              <a:pPr/>
              <a:t>30</a:t>
            </a:fld>
            <a:endParaRPr lang="en-US"/>
          </a:p>
        </p:txBody>
      </p:sp>
      <p:sp>
        <p:nvSpPr>
          <p:cNvPr id="95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18624A-6CC2-4344-9084-900D3634EFEA}" type="slidenum">
              <a:rPr lang="en-US"/>
              <a:pPr/>
              <a:t>3</a:t>
            </a:fld>
            <a:endParaRPr lang="en-US"/>
          </a:p>
        </p:txBody>
      </p:sp>
      <p:sp>
        <p:nvSpPr>
          <p:cNvPr id="85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C32A0E-4D96-41AF-92C1-4EC28469B2C5}" type="slidenum">
              <a:rPr lang="en-US"/>
              <a:pPr/>
              <a:t>31</a:t>
            </a:fld>
            <a:endParaRPr lang="en-US"/>
          </a:p>
        </p:txBody>
      </p:sp>
      <p:sp>
        <p:nvSpPr>
          <p:cNvPr id="95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6ACA8E-FF3F-4127-9B03-7010BEB5C23D}" type="slidenum">
              <a:rPr lang="en-US"/>
              <a:pPr/>
              <a:t>32</a:t>
            </a:fld>
            <a:endParaRPr lang="en-US"/>
          </a:p>
        </p:txBody>
      </p:sp>
      <p:sp>
        <p:nvSpPr>
          <p:cNvPr id="95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C96AFE-FD10-44AF-A002-663B1B8AB913}" type="slidenum">
              <a:rPr lang="en-US"/>
              <a:pPr/>
              <a:t>33</a:t>
            </a:fld>
            <a:endParaRPr lang="en-US"/>
          </a:p>
        </p:txBody>
      </p:sp>
      <p:sp>
        <p:nvSpPr>
          <p:cNvPr id="96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4A1D9B-9816-48F8-AA0A-668361A31404}" type="slidenum">
              <a:rPr lang="en-US"/>
              <a:pPr/>
              <a:t>34</a:t>
            </a:fld>
            <a:endParaRPr lang="en-US"/>
          </a:p>
        </p:txBody>
      </p:sp>
      <p:sp>
        <p:nvSpPr>
          <p:cNvPr id="96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C87344-BE4B-4FDC-9E6C-918FF1156EC6}" type="slidenum">
              <a:rPr lang="en-US"/>
              <a:pPr/>
              <a:t>35</a:t>
            </a:fld>
            <a:endParaRPr lang="en-US"/>
          </a:p>
        </p:txBody>
      </p:sp>
      <p:sp>
        <p:nvSpPr>
          <p:cNvPr id="96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EE4FE9-7F60-41B6-80BF-C1B2E808E429}" type="slidenum">
              <a:rPr lang="en-US"/>
              <a:pPr/>
              <a:t>36</a:t>
            </a:fld>
            <a:endParaRPr lang="en-US"/>
          </a:p>
        </p:txBody>
      </p:sp>
      <p:sp>
        <p:nvSpPr>
          <p:cNvPr id="96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3B2DA0-76F5-4040-9054-725AA34306C5}" type="slidenum">
              <a:rPr lang="en-US"/>
              <a:pPr/>
              <a:t>37</a:t>
            </a:fld>
            <a:endParaRPr lang="en-US"/>
          </a:p>
        </p:txBody>
      </p:sp>
      <p:sp>
        <p:nvSpPr>
          <p:cNvPr id="97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987647-9DD2-4B8D-9FC2-65B469884417}" type="slidenum">
              <a:rPr lang="en-US"/>
              <a:pPr/>
              <a:t>38</a:t>
            </a:fld>
            <a:endParaRPr lang="en-US"/>
          </a:p>
        </p:txBody>
      </p:sp>
      <p:sp>
        <p:nvSpPr>
          <p:cNvPr id="97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D429DF-35CE-4B7D-8A8D-7C93481DAAA5}" type="slidenum">
              <a:rPr lang="en-US"/>
              <a:pPr/>
              <a:t>39</a:t>
            </a:fld>
            <a:endParaRPr lang="en-US"/>
          </a:p>
        </p:txBody>
      </p:sp>
      <p:sp>
        <p:nvSpPr>
          <p:cNvPr id="97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A8DF46-4814-4D75-A4C7-42B8901E2C9B}" type="slidenum">
              <a:rPr lang="en-US"/>
              <a:pPr/>
              <a:t>40</a:t>
            </a:fld>
            <a:endParaRPr lang="en-US"/>
          </a:p>
        </p:txBody>
      </p:sp>
      <p:sp>
        <p:nvSpPr>
          <p:cNvPr id="98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5702E5-B1DB-437B-951E-5F2B07300D90}" type="slidenum">
              <a:rPr lang="en-US"/>
              <a:pPr/>
              <a:t>4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5A24CC-B881-434D-97F6-AE88ED586FE5}" type="slidenum">
              <a:rPr lang="en-US"/>
              <a:pPr/>
              <a:t>41</a:t>
            </a:fld>
            <a:endParaRPr lang="en-US"/>
          </a:p>
        </p:txBody>
      </p:sp>
      <p:sp>
        <p:nvSpPr>
          <p:cNvPr id="99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ACF034-2F1E-45A9-86D5-12AC5C4AB61D}" type="slidenum">
              <a:rPr lang="en-US"/>
              <a:pPr/>
              <a:t>42</a:t>
            </a:fld>
            <a:endParaRPr lang="en-US"/>
          </a:p>
        </p:txBody>
      </p:sp>
      <p:sp>
        <p:nvSpPr>
          <p:cNvPr id="99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BA4291-4EC2-4DF1-9639-92F6C5DCEB47}" type="slidenum">
              <a:rPr lang="en-US"/>
              <a:pPr/>
              <a:t>43</a:t>
            </a:fld>
            <a:endParaRPr lang="en-US"/>
          </a:p>
        </p:txBody>
      </p:sp>
      <p:sp>
        <p:nvSpPr>
          <p:cNvPr id="100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1513F4-290D-4EAA-A450-9B9C06FA9695}" type="slidenum">
              <a:rPr lang="en-US"/>
              <a:pPr/>
              <a:t>44</a:t>
            </a:fld>
            <a:endParaRPr lang="en-US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124F4-220E-4B8E-B109-A9AB4FF9A299}" type="slidenum">
              <a:rPr lang="en-US"/>
              <a:pPr/>
              <a:t>45</a:t>
            </a:fld>
            <a:endParaRPr lang="en-US"/>
          </a:p>
        </p:txBody>
      </p:sp>
      <p:sp>
        <p:nvSpPr>
          <p:cNvPr id="101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5F2AB6-AD81-46BF-8FD3-60A80BCC68ED}" type="slidenum">
              <a:rPr lang="en-US"/>
              <a:pPr/>
              <a:t>46</a:t>
            </a:fld>
            <a:endParaRPr lang="en-US"/>
          </a:p>
        </p:txBody>
      </p:sp>
      <p:sp>
        <p:nvSpPr>
          <p:cNvPr id="101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18999B-629D-4D1F-9C88-A0B8F4210A9C}" type="slidenum">
              <a:rPr lang="en-US"/>
              <a:pPr/>
              <a:t>47</a:t>
            </a:fld>
            <a:endParaRPr lang="en-US"/>
          </a:p>
        </p:txBody>
      </p:sp>
      <p:sp>
        <p:nvSpPr>
          <p:cNvPr id="101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01F513-F54F-4114-8618-6F4046FB9DF2}" type="slidenum">
              <a:rPr lang="en-US"/>
              <a:pPr/>
              <a:t>48</a:t>
            </a:fld>
            <a:endParaRPr lang="en-US"/>
          </a:p>
        </p:txBody>
      </p:sp>
      <p:sp>
        <p:nvSpPr>
          <p:cNvPr id="101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AB881C-F433-4D4A-86BD-7B44ACCE7FAB}" type="slidenum">
              <a:rPr lang="en-US"/>
              <a:pPr/>
              <a:t>49</a:t>
            </a:fld>
            <a:endParaRPr lang="en-US"/>
          </a:p>
        </p:txBody>
      </p:sp>
      <p:sp>
        <p:nvSpPr>
          <p:cNvPr id="91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E18EFD-5AC3-46A6-B6EF-3F7F037FB394}" type="slidenum">
              <a:rPr lang="en-US"/>
              <a:pPr/>
              <a:t>5</a:t>
            </a:fld>
            <a:endParaRPr lang="en-US"/>
          </a:p>
        </p:txBody>
      </p:sp>
      <p:sp>
        <p:nvSpPr>
          <p:cNvPr id="86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4C38E-2280-477C-AFE4-C2CD54DE58F3}" type="slidenum">
              <a:rPr lang="en-US"/>
              <a:pPr/>
              <a:t>6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34FB0E-2ECD-492D-9464-721CAE3911F4}" type="slidenum">
              <a:rPr lang="en-US"/>
              <a:pPr/>
              <a:t>7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20DFF5-7FBB-4371-A9B5-02793A015B97}" type="slidenum">
              <a:rPr lang="en-US"/>
              <a:pPr/>
              <a:t>8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D94CF4-EDF7-4B30-8254-0D393F822F9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48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609802-1AA7-4D75-88B3-538EE984030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752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885637-10CA-4E98-B555-3155BEBAF9E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07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885637-10CA-4E98-B555-3155BEBAF9E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4057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885637-10CA-4E98-B555-3155BEBAF9E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8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885637-10CA-4E98-B555-3155BEBAF9E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9000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885637-10CA-4E98-B555-3155BEBAF9E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053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7745CB-71CB-401C-AA59-82C63A90A40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861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BD4A46-245C-4564-9678-3DE961A9E91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53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E8D1-B6B8-4852-937F-948EA13911DB}" type="slidenum">
              <a:rPr lang="ar-JO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11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E8D1-B6B8-4852-937F-948EA13911DB}" type="slidenum">
              <a:rPr lang="ar-JO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49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E8D1-B6B8-4852-937F-948EA13911DB}" type="slidenum">
              <a:rPr lang="ar-JO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0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E9EADE-1FA1-4389-BC19-005B2457617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4713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E8D1-B6B8-4852-937F-948EA13911DB}" type="slidenum">
              <a:rPr lang="ar-JO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43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E8D1-B6B8-4852-937F-948EA13911DB}" type="slidenum">
              <a:rPr lang="ar-JO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77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E8D1-B6B8-4852-937F-948EA13911DB}" type="slidenum">
              <a:rPr lang="ar-JO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80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E8D1-B6B8-4852-937F-948EA13911DB}" type="slidenum">
              <a:rPr lang="ar-JO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92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E8D1-B6B8-4852-937F-948EA13911DB}" type="slidenum">
              <a:rPr lang="ar-JO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53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E8D1-B6B8-4852-937F-948EA13911DB}" type="slidenum">
              <a:rPr lang="ar-JO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05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E8D1-B6B8-4852-937F-948EA13911DB}" type="slidenum">
              <a:rPr lang="ar-JO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19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E8D1-B6B8-4852-937F-948EA13911DB}" type="slidenum">
              <a:rPr lang="ar-JO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0148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E8D1-B6B8-4852-937F-948EA13911DB}" type="slidenum">
              <a:rPr lang="ar-JO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83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E8D1-B6B8-4852-937F-948EA13911DB}" type="slidenum">
              <a:rPr lang="ar-JO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206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139707-AA41-4B11-8B2A-5600281B5F2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700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E8D1-B6B8-4852-937F-948EA13911DB}" type="slidenum">
              <a:rPr lang="ar-JO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84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E8D1-B6B8-4852-937F-948EA13911DB}" type="slidenum">
              <a:rPr lang="ar-JO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08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4E8D1-B6B8-4852-937F-948EA13911DB}" type="slidenum">
              <a:rPr lang="ar-JO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06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1676400" y="457200"/>
            <a:ext cx="7010400" cy="5638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JO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C641011-BD60-4F46-8F46-953991E52387}" type="slidenum">
              <a:rPr lang="ar-JO"/>
              <a:pPr/>
              <a:t>‹#›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99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A8BD5-37C5-455B-9C9D-9E5EF3598BC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6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359B7F-95F9-4C77-AA2B-830E699EC32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098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48B1D5-C87D-40FA-A36C-639726A1E31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873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FEFF21-CCC5-4003-A694-CFBD17F0592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712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AC1AD8-D72A-4984-8A16-38E068B0A7B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76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87CF1-9409-4C85-AF3F-CCFB7CB3230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466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EE4E8D1-B6B8-4852-937F-948EA13911DB}" type="slidenum">
              <a:rPr lang="ar-JO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7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EE4E8D1-B6B8-4852-937F-948EA13911DB}" type="slidenum">
              <a:rPr lang="ar-JO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1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4.png"/><Relationship Id="rId7" Type="http://schemas.openxmlformats.org/officeDocument/2006/relationships/image" Target="../media/image47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hyperlink" Target="http://www.elliskaiser.com/doughnuts/ndr2.html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  Childhood epilepsy   </a:t>
            </a:r>
            <a:br>
              <a:rPr lang="en-GB"/>
            </a:br>
            <a:r>
              <a:rPr lang="en-GB"/>
              <a:t>                  AREVIEW</a:t>
            </a:r>
            <a:endParaRPr lang="en-US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652963"/>
            <a:ext cx="5791200" cy="1512887"/>
          </a:xfrm>
        </p:spPr>
        <p:txBody>
          <a:bodyPr/>
          <a:lstStyle/>
          <a:p>
            <a:pPr algn="ctr"/>
            <a:r>
              <a:rPr lang="en-GB" dirty="0"/>
              <a:t>DR OMAR ALI   NAFI  </a:t>
            </a:r>
          </a:p>
          <a:p>
            <a:pPr algn="ctr"/>
            <a:r>
              <a:rPr lang="en-GB" dirty="0"/>
              <a:t> MRCP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244408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b="0" dirty="0" smtClean="0"/>
              <a:t>Epileptic Syndromes</a:t>
            </a:r>
            <a:br>
              <a:rPr lang="en-US" sz="2800" b="0" dirty="0" smtClean="0"/>
            </a:br>
            <a:r>
              <a:rPr lang="en-GB" sz="2800" dirty="0" smtClean="0">
                <a:solidFill>
                  <a:schemeClr val="tx1"/>
                </a:solidFill>
              </a:rPr>
              <a:t>West syndrome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600200"/>
            <a:ext cx="44958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smtClean="0"/>
              <a:t>Infantile spasm</a:t>
            </a:r>
          </a:p>
          <a:p>
            <a:pPr eaLnBrk="1" hangingPunct="1">
              <a:defRPr/>
            </a:pPr>
            <a:r>
              <a:rPr lang="en-GB" sz="2000" smtClean="0"/>
              <a:t>Described&gt;170 yr ago</a:t>
            </a:r>
          </a:p>
          <a:p>
            <a:pPr eaLnBrk="1" hangingPunct="1">
              <a:defRPr/>
            </a:pPr>
            <a:r>
              <a:rPr lang="en-GB" sz="2000" smtClean="0"/>
              <a:t>Triad of: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000" smtClean="0"/>
              <a:t>- Infantile spasm   flexor  extensor   mixed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000" smtClean="0"/>
              <a:t>- Arrest  psychomotor development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000" smtClean="0"/>
              <a:t>- Hypsarrythmia </a:t>
            </a:r>
          </a:p>
          <a:p>
            <a:pPr eaLnBrk="1" hangingPunct="1">
              <a:defRPr/>
            </a:pPr>
            <a:r>
              <a:rPr lang="en-GB" sz="2000" smtClean="0"/>
              <a:t>Onset   peak 4-7 months</a:t>
            </a:r>
          </a:p>
          <a:p>
            <a:pPr eaLnBrk="1" hangingPunct="1">
              <a:defRPr/>
            </a:pPr>
            <a:r>
              <a:rPr lang="en-GB" sz="2000" smtClean="0"/>
              <a:t>Alwayas before 1yr age     </a:t>
            </a:r>
          </a:p>
          <a:p>
            <a:pPr eaLnBrk="1" hangingPunct="1">
              <a:defRPr/>
            </a:pPr>
            <a:r>
              <a:rPr lang="en-GB" sz="2000" smtClean="0"/>
              <a:t>Treatment 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000" smtClean="0"/>
              <a:t>	-  ACTH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000" smtClean="0"/>
              <a:t>	-  VIGABATRIN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000" smtClean="0"/>
          </a:p>
        </p:txBody>
      </p:sp>
      <p:pic>
        <p:nvPicPr>
          <p:cNvPr id="6042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15" y="2950926"/>
            <a:ext cx="1759320" cy="2300760"/>
          </a:xfrm>
          <a:solidFill>
            <a:srgbClr val="FFFFCC"/>
          </a:solidFill>
          <a:ln w="76200">
            <a:solidFill>
              <a:schemeClr val="tx1"/>
            </a:solidFill>
          </a:ln>
        </p:spPr>
      </p:pic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4114800" y="152400"/>
            <a:ext cx="4757738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EEC9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Hypsarrhythmia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Electrodecremental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Seizure</a:t>
            </a:r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>
            <a:off x="8001000" y="914400"/>
            <a:ext cx="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7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0" smtClean="0"/>
              <a:t>Juvenile Myoclonic Epilepsy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600200"/>
            <a:ext cx="4495800" cy="45307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b="1" smtClean="0"/>
              <a:t>Seizure type</a:t>
            </a:r>
            <a:r>
              <a:rPr lang="en-US" sz="2000" smtClean="0"/>
              <a:t>: early morning myoclonic seizures (single or multiple myoclonic jerks). absence seizures. generalized tonic-clonic seizures.</a:t>
            </a:r>
            <a:endParaRPr lang="en-US" sz="2000" b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smtClean="0"/>
              <a:t>Etiology:</a:t>
            </a:r>
            <a:r>
              <a:rPr lang="en-US" sz="2000" smtClean="0"/>
              <a:t> unknown (idiopathic). often familial. presumed ion channel?</a:t>
            </a:r>
            <a:endParaRPr lang="en-US" sz="2000" b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smtClean="0"/>
              <a:t>Age</a:t>
            </a:r>
            <a:r>
              <a:rPr lang="en-US" sz="2000" smtClean="0"/>
              <a:t>: childhood (10-16years); female predominance.</a:t>
            </a:r>
            <a:endParaRPr lang="en-US" sz="2000" b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smtClean="0"/>
              <a:t>EEG</a:t>
            </a:r>
            <a:r>
              <a:rPr lang="en-US" sz="2000" smtClean="0"/>
              <a:t>: generalized fast spike and wave discharges (4 to 6 cycles/sec) often with photosensitivity.</a:t>
            </a:r>
            <a:endParaRPr lang="en-US" sz="2000" b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smtClean="0"/>
              <a:t>Treatment:</a:t>
            </a:r>
            <a:r>
              <a:rPr lang="en-US" sz="2000" smtClean="0"/>
              <a:t> valproic acid.</a:t>
            </a:r>
            <a:endParaRPr lang="en-US" sz="2000" b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smtClean="0"/>
              <a:t>Prognosis:</a:t>
            </a:r>
            <a:r>
              <a:rPr lang="en-US" sz="2000" smtClean="0"/>
              <a:t> generally excellent seizure control possible but remission is rare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524000"/>
            <a:ext cx="4038600" cy="47244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en-US" sz="2000" smtClean="0"/>
          </a:p>
        </p:txBody>
      </p:sp>
      <p:pic>
        <p:nvPicPr>
          <p:cNvPr id="12293" name="Picture 6" descr="1134815-1138154-3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4495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39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0" smtClean="0"/>
              <a:t>        Rolandic   Epilepsy 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600200"/>
            <a:ext cx="4495800" cy="4953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600" smtClean="0"/>
              <a:t>The most common seizure disorder of childhood.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1600" b="1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b="1" smtClean="0"/>
              <a:t>Seizure type</a:t>
            </a:r>
            <a:r>
              <a:rPr lang="en-US" sz="1600" smtClean="0"/>
              <a:t>: partial or secondarily generalized sensory-motor seizures occurring at the transitions between wakefulness and sleep. usually affect oral-motor function particularly. infrequent (weekly or less)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1600" b="1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b="1" smtClean="0"/>
              <a:t>Etiology:</a:t>
            </a:r>
            <a:r>
              <a:rPr lang="en-US" sz="1600" smtClean="0"/>
              <a:t> unknown (idiopathic). often familial. presumed ion channel?.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1600" b="1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b="1" smtClean="0"/>
              <a:t>Age</a:t>
            </a:r>
            <a:r>
              <a:rPr lang="en-US" sz="1600" smtClean="0"/>
              <a:t>: childhood (5-12years)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1600" b="1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b="1" smtClean="0"/>
              <a:t>EEG</a:t>
            </a:r>
            <a:r>
              <a:rPr lang="en-US" sz="1600" smtClean="0"/>
              <a:t>: focal, centrotemporal (Rolandic) spikes.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1600" smtClean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b="1" smtClean="0"/>
              <a:t>Treatment:</a:t>
            </a:r>
            <a:r>
              <a:rPr lang="en-US" sz="1600" smtClean="0"/>
              <a:t> no treatment or carbamazepine.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1600" b="1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b="1" smtClean="0"/>
              <a:t>Prognosis:</a:t>
            </a:r>
            <a:r>
              <a:rPr lang="en-US" sz="1600" smtClean="0"/>
              <a:t> excellent. easy seizure control. remission in 95%. no long term sequellae.</a:t>
            </a:r>
          </a:p>
        </p:txBody>
      </p:sp>
      <p:pic>
        <p:nvPicPr>
          <p:cNvPr id="11268" name="Picture 5" descr="F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2972863"/>
            <a:ext cx="3089275" cy="2256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12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EVALUATION</a:t>
            </a:r>
          </a:p>
        </p:txBody>
      </p:sp>
      <p:sp>
        <p:nvSpPr>
          <p:cNvPr id="450563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981200"/>
            <a:ext cx="7010400" cy="4876800"/>
          </a:xfrm>
        </p:spPr>
        <p:txBody>
          <a:bodyPr/>
          <a:lstStyle/>
          <a:p>
            <a:pPr algn="l" rtl="0"/>
            <a:r>
              <a:rPr lang="en-US"/>
              <a:t>Detailed history</a:t>
            </a:r>
          </a:p>
          <a:p>
            <a:pPr algn="l" rtl="0"/>
            <a:r>
              <a:rPr lang="en-US"/>
              <a:t>Physical examination</a:t>
            </a:r>
          </a:p>
          <a:p>
            <a:pPr algn="l" rtl="0"/>
            <a:r>
              <a:rPr lang="en-US"/>
              <a:t>EEG</a:t>
            </a:r>
          </a:p>
          <a:p>
            <a:pPr algn="l" rtl="0"/>
            <a:r>
              <a:rPr lang="en-US"/>
              <a:t>Labs</a:t>
            </a:r>
          </a:p>
          <a:p>
            <a:pPr algn="l" rtl="0"/>
            <a:r>
              <a:rPr lang="en-US"/>
              <a:t>Imaging technique</a:t>
            </a:r>
          </a:p>
        </p:txBody>
      </p:sp>
      <p:pic>
        <p:nvPicPr>
          <p:cNvPr id="450564" name="Picture 4" descr="EPIDA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9550" y="3644900"/>
            <a:ext cx="2584450" cy="1697038"/>
          </a:xfrm>
          <a:prstGeom prst="rect">
            <a:avLst/>
          </a:prstGeom>
          <a:noFill/>
        </p:spPr>
      </p:pic>
      <p:pic>
        <p:nvPicPr>
          <p:cNvPr id="450565" name="Picture 5" descr="nsc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4800600"/>
            <a:ext cx="2743200" cy="2057400"/>
          </a:xfrm>
          <a:prstGeom prst="rect">
            <a:avLst/>
          </a:prstGeom>
          <a:noFill/>
        </p:spPr>
      </p:pic>
      <p:pic>
        <p:nvPicPr>
          <p:cNvPr id="450566" name="Picture 6" descr="pe01460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488" y="1268413"/>
            <a:ext cx="1533525" cy="1905000"/>
          </a:xfrm>
          <a:prstGeom prst="rect">
            <a:avLst/>
          </a:prstGeom>
          <a:noFill/>
        </p:spPr>
      </p:pic>
      <p:pic>
        <p:nvPicPr>
          <p:cNvPr id="450567" name="Picture 7" descr="hm00361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4797425"/>
            <a:ext cx="1524000" cy="1374775"/>
          </a:xfrm>
          <a:prstGeom prst="rect">
            <a:avLst/>
          </a:prstGeom>
          <a:noFill/>
        </p:spPr>
      </p:pic>
      <p:pic>
        <p:nvPicPr>
          <p:cNvPr id="450568" name="Picture 8" descr="hm00163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933825"/>
            <a:ext cx="1495425" cy="1055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HISTORY</a:t>
            </a:r>
            <a:endParaRPr lang="en-US"/>
          </a:p>
        </p:txBody>
      </p:sp>
      <p:sp>
        <p:nvSpPr>
          <p:cNvPr id="166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GB"/>
              <a:t>Carefull detailed history  corner stone for accurate diagnosis</a:t>
            </a:r>
          </a:p>
          <a:p>
            <a:pPr algn="l" rtl="0"/>
            <a:r>
              <a:rPr lang="en-GB"/>
              <a:t>Video tape the event   diagnostic</a:t>
            </a:r>
          </a:p>
          <a:p>
            <a:pPr algn="l" rtl="0"/>
            <a:r>
              <a:rPr lang="en-GB"/>
              <a:t>Ask parents to mimic the event</a:t>
            </a:r>
          </a:p>
          <a:p>
            <a:pPr algn="l" rtl="0"/>
            <a:r>
              <a:rPr lang="en-GB"/>
              <a:t>Physician may mimic different seizure type to find a match with the child event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Phisical examination</a:t>
            </a:r>
            <a:endParaRPr lang="en-US"/>
          </a:p>
        </p:txBody>
      </p:sp>
      <p:sp>
        <p:nvSpPr>
          <p:cNvPr id="1740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 rtl="0">
              <a:lnSpc>
                <a:spcPct val="90000"/>
              </a:lnSpc>
            </a:pPr>
            <a:r>
              <a:rPr lang="en-GB" sz="2400"/>
              <a:t>Anthroprometric parameteres measured and plotted</a:t>
            </a:r>
          </a:p>
          <a:p>
            <a:pPr algn="l" rtl="0">
              <a:lnSpc>
                <a:spcPct val="90000"/>
              </a:lnSpc>
            </a:pPr>
            <a:r>
              <a:rPr lang="en-GB" sz="2400"/>
              <a:t>Vital signs    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GB" sz="2400"/>
              <a:t>     fever---hypothermia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GB" sz="2400"/>
              <a:t>     BlP  bradicardia   alt concious   ICP</a:t>
            </a:r>
          </a:p>
          <a:p>
            <a:pPr algn="l" rtl="0">
              <a:lnSpc>
                <a:spcPct val="90000"/>
              </a:lnSpc>
            </a:pPr>
            <a:r>
              <a:rPr lang="en-GB" sz="2400"/>
              <a:t>Meningeal signs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GB" sz="2400"/>
              <a:t>   neck stiffiness   meningencephalities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GB" sz="2400"/>
              <a:t>                             subarachnoide hemorrage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GB" sz="2400"/>
              <a:t>                              cerebellar herniation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Physical exam     cont</a:t>
            </a:r>
            <a:endParaRPr lang="en-US"/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GB"/>
              <a:t>Examination of skull</a:t>
            </a:r>
          </a:p>
          <a:p>
            <a:pPr algn="l" rtl="0">
              <a:buFont typeface="Wingdings" pitchFamily="2" charset="2"/>
              <a:buNone/>
            </a:pPr>
            <a:r>
              <a:rPr lang="en-GB"/>
              <a:t>           shape</a:t>
            </a:r>
          </a:p>
          <a:p>
            <a:pPr algn="l" rtl="0">
              <a:buFont typeface="Wingdings" pitchFamily="2" charset="2"/>
              <a:buNone/>
            </a:pPr>
            <a:r>
              <a:rPr lang="en-GB"/>
              <a:t>            fontanelle     size   tension</a:t>
            </a:r>
          </a:p>
          <a:p>
            <a:pPr algn="l" rtl="0">
              <a:buFont typeface="Wingdings" pitchFamily="2" charset="2"/>
              <a:buNone/>
            </a:pPr>
            <a:r>
              <a:rPr lang="en-GB"/>
              <a:t>            sututre  prem closure</a:t>
            </a:r>
          </a:p>
          <a:p>
            <a:pPr algn="l" rtl="0">
              <a:buFont typeface="Wingdings" pitchFamily="2" charset="2"/>
              <a:buNone/>
            </a:pPr>
            <a:r>
              <a:rPr lang="en-GB"/>
              <a:t>                         wide separation</a:t>
            </a:r>
            <a:endParaRPr lang="ar-SA"/>
          </a:p>
          <a:p>
            <a:pPr algn="l" rtl="0">
              <a:buFont typeface="Wingdings" pitchFamily="2" charset="2"/>
              <a:buNone/>
            </a:pPr>
            <a:r>
              <a:rPr lang="ar-SA"/>
              <a:t>        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Physical examination    cont</a:t>
            </a:r>
            <a:endParaRPr lang="en-US"/>
          </a:p>
        </p:txBody>
      </p:sp>
      <p:sp>
        <p:nvSpPr>
          <p:cNvPr id="1034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GB"/>
              <a:t>Ophthalmic examination</a:t>
            </a:r>
          </a:p>
          <a:p>
            <a:pPr algn="l" rtl="0">
              <a:buFont typeface="Wingdings" pitchFamily="2" charset="2"/>
              <a:buNone/>
            </a:pPr>
            <a:r>
              <a:rPr lang="ar-SA"/>
              <a:t> </a:t>
            </a:r>
            <a:r>
              <a:rPr lang="en-GB"/>
              <a:t>      lisch nodule</a:t>
            </a:r>
          </a:p>
          <a:p>
            <a:pPr algn="l" rtl="0">
              <a:buFont typeface="Wingdings" pitchFamily="2" charset="2"/>
              <a:buNone/>
            </a:pPr>
            <a:r>
              <a:rPr lang="en-GB"/>
              <a:t>       retinitis pigmentosa</a:t>
            </a:r>
          </a:p>
          <a:p>
            <a:pPr algn="l" rtl="0">
              <a:buFont typeface="Wingdings" pitchFamily="2" charset="2"/>
              <a:buNone/>
            </a:pPr>
            <a:r>
              <a:rPr lang="en-GB"/>
              <a:t>       cherry red  spots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7315" name="Picture 3" descr="lisch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333375"/>
            <a:ext cx="2808287" cy="2303463"/>
          </a:xfrm>
          <a:noFill/>
          <a:ln/>
        </p:spPr>
      </p:pic>
      <p:pic>
        <p:nvPicPr>
          <p:cNvPr id="1037316" name="Picture 4" descr="lisch 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059113" y="476250"/>
            <a:ext cx="3386137" cy="2232025"/>
          </a:xfrm>
          <a:noFill/>
          <a:ln/>
        </p:spPr>
      </p:pic>
      <p:pic>
        <p:nvPicPr>
          <p:cNvPr id="1037317" name="Picture 5" descr="retinitis pigmentos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3716338"/>
            <a:ext cx="28082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18" name="Picture 6" descr="retinitis pigm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588" y="3716338"/>
            <a:ext cx="223202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19" name="Picture 7" descr="retinitis pigm 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4300" y="3716338"/>
            <a:ext cx="230505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20" name="Picture 8" descr="060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788" y="333375"/>
            <a:ext cx="3024187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Physical examination cont</a:t>
            </a:r>
            <a:endParaRPr lang="en-US"/>
          </a:p>
        </p:txBody>
      </p:sp>
      <p:sp>
        <p:nvSpPr>
          <p:cNvPr id="1021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rtl="0">
              <a:buFont typeface="Wingdings" pitchFamily="2" charset="2"/>
              <a:buNone/>
            </a:pPr>
            <a:r>
              <a:rPr lang="en-GB"/>
              <a:t>Skin examination</a:t>
            </a:r>
          </a:p>
          <a:p>
            <a:pPr algn="l" rtl="0">
              <a:buFont typeface="Wingdings" pitchFamily="2" charset="2"/>
              <a:buNone/>
            </a:pPr>
            <a:r>
              <a:rPr lang="en-GB"/>
              <a:t>    ash leaf spots</a:t>
            </a:r>
          </a:p>
          <a:p>
            <a:pPr algn="l" rtl="0">
              <a:buFont typeface="Wingdings" pitchFamily="2" charset="2"/>
              <a:buNone/>
            </a:pPr>
            <a:r>
              <a:rPr lang="en-GB"/>
              <a:t>     facial angioma</a:t>
            </a:r>
          </a:p>
          <a:p>
            <a:pPr algn="l" rtl="0">
              <a:buFont typeface="Wingdings" pitchFamily="2" charset="2"/>
              <a:buNone/>
            </a:pPr>
            <a:r>
              <a:rPr lang="en-GB"/>
              <a:t>     café au lait spot</a:t>
            </a:r>
          </a:p>
          <a:p>
            <a:pPr algn="l" rtl="0">
              <a:buFont typeface="Wingdings" pitchFamily="2" charset="2"/>
              <a:buNone/>
            </a:pPr>
            <a:r>
              <a:rPr lang="en-GB"/>
              <a:t>    </a:t>
            </a:r>
          </a:p>
          <a:p>
            <a:pPr algn="l" rtl="0">
              <a:buFont typeface="Wingdings" pitchFamily="2" charset="2"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EPILEPSY  DEFINITION 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981200"/>
            <a:ext cx="7921625" cy="4114800"/>
          </a:xfrm>
        </p:spPr>
        <p:txBody>
          <a:bodyPr/>
          <a:lstStyle/>
          <a:p>
            <a:r>
              <a:rPr lang="en-US" dirty="0" smtClean="0"/>
              <a:t>Seizure       Disturbance </a:t>
            </a:r>
            <a:r>
              <a:rPr lang="en-US" dirty="0"/>
              <a:t>in the electrical activity of the </a:t>
            </a:r>
            <a:r>
              <a:rPr lang="en-US" dirty="0" smtClean="0"/>
              <a:t>brain</a:t>
            </a:r>
          </a:p>
          <a:p>
            <a:r>
              <a:rPr lang="en-US" dirty="0"/>
              <a:t>Epilepsy   Is recurrent (2 or more) unprovoked </a:t>
            </a:r>
            <a:r>
              <a:rPr lang="en-US" dirty="0" smtClean="0"/>
              <a:t>seizures</a:t>
            </a:r>
          </a:p>
          <a:p>
            <a:r>
              <a:rPr lang="en-US" dirty="0"/>
              <a:t>Transient provoked seizures caused </a:t>
            </a:r>
            <a:r>
              <a:rPr lang="en-US" dirty="0" smtClean="0"/>
              <a:t>by          </a:t>
            </a:r>
          </a:p>
          <a:p>
            <a:pPr marL="0" indent="0">
              <a:buNone/>
            </a:pPr>
            <a:r>
              <a:rPr lang="en-US" dirty="0" smtClean="0"/>
              <a:t>   fever</a:t>
            </a:r>
          </a:p>
          <a:p>
            <a:pPr marL="0" indent="0">
              <a:buNone/>
            </a:pPr>
            <a:r>
              <a:rPr lang="en-US" dirty="0" smtClean="0"/>
              <a:t>  electrolyte imbalance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toxic </a:t>
            </a:r>
            <a:r>
              <a:rPr lang="en-US" dirty="0" smtClean="0"/>
              <a:t>expos</a:t>
            </a:r>
          </a:p>
          <a:p>
            <a:pPr marL="0" indent="0">
              <a:buNone/>
            </a:pPr>
            <a:r>
              <a:rPr lang="en-US" dirty="0" smtClean="0"/>
              <a:t> head </a:t>
            </a:r>
            <a:r>
              <a:rPr lang="en-US" dirty="0"/>
              <a:t>injury</a:t>
            </a:r>
          </a:p>
          <a:p>
            <a:pPr marL="0" indent="0">
              <a:buNone/>
            </a:pPr>
            <a:r>
              <a:rPr lang="en-US" dirty="0"/>
              <a:t>Are not classified as epilepsy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45445" name="Picture 5" descr="SeizureGraphi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540291"/>
            <a:ext cx="2593975" cy="2651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5029" name="Picture 5" descr="444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51275" y="0"/>
            <a:ext cx="2449513" cy="3644900"/>
          </a:xfrm>
          <a:noFill/>
          <a:ln/>
        </p:spPr>
      </p:pic>
      <p:pic>
        <p:nvPicPr>
          <p:cNvPr id="1025028" name="Picture 4" descr="11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0"/>
            <a:ext cx="3503613" cy="3671888"/>
          </a:xfrm>
          <a:prstGeom prst="rect">
            <a:avLst/>
          </a:prstGeom>
          <a:noFill/>
        </p:spPr>
      </p:pic>
      <p:pic>
        <p:nvPicPr>
          <p:cNvPr id="1025030" name="Picture 6" descr="ashleaf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5" y="0"/>
            <a:ext cx="2771775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31" name="Picture 7" descr="cafeaulai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3933825"/>
            <a:ext cx="27368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32" name="Picture 8" descr="11226_112211221122df2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933825"/>
            <a:ext cx="26638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Laboratory </a:t>
            </a:r>
            <a:r>
              <a:rPr lang="en-US" dirty="0" smtClean="0"/>
              <a:t>testing         electrolytes</a:t>
            </a:r>
          </a:p>
          <a:p>
            <a:pPr marL="0" indent="0">
              <a:buNone/>
            </a:pPr>
            <a:r>
              <a:rPr lang="en-US" dirty="0" smtClean="0"/>
              <a:t>     ca   </a:t>
            </a:r>
            <a:r>
              <a:rPr lang="en-US" dirty="0"/>
              <a:t>po4    </a:t>
            </a:r>
            <a:r>
              <a:rPr lang="en-US" dirty="0" smtClean="0"/>
              <a:t>alp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/>
              <a:t>mg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/>
              <a:t>glucose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Febrile  </a:t>
            </a:r>
            <a:r>
              <a:rPr lang="en-US" dirty="0" smtClean="0"/>
              <a:t>child        </a:t>
            </a:r>
          </a:p>
          <a:p>
            <a:pPr marL="0" indent="0">
              <a:buNone/>
            </a:pPr>
            <a:r>
              <a:rPr lang="en-US" dirty="0" smtClean="0"/>
              <a:t>CBC</a:t>
            </a:r>
          </a:p>
          <a:p>
            <a:pPr marL="0" indent="0">
              <a:buNone/>
            </a:pPr>
            <a:r>
              <a:rPr lang="en-US" dirty="0" smtClean="0"/>
              <a:t>blood </a:t>
            </a:r>
            <a:r>
              <a:rPr lang="en-US" dirty="0"/>
              <a:t>and urine culture</a:t>
            </a:r>
          </a:p>
          <a:p>
            <a:r>
              <a:rPr lang="en-US" dirty="0"/>
              <a:t>Lumbar </a:t>
            </a:r>
            <a:r>
              <a:rPr lang="en-US" dirty="0" smtClean="0"/>
              <a:t>puncture   </a:t>
            </a:r>
            <a:r>
              <a:rPr lang="en-US" dirty="0"/>
              <a:t>strongly    12 </a:t>
            </a:r>
            <a:r>
              <a:rPr lang="en-US" dirty="0" err="1"/>
              <a:t>mo</a:t>
            </a:r>
            <a:r>
              <a:rPr lang="en-US" dirty="0"/>
              <a:t>   or  if previous antibiotics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/>
              <a:t>considered 12-18 </a:t>
            </a:r>
            <a:r>
              <a:rPr lang="en-US" dirty="0" err="1"/>
              <a:t>mo</a:t>
            </a:r>
            <a:r>
              <a:rPr lang="en-US" dirty="0"/>
              <a:t>                         </a:t>
            </a:r>
          </a:p>
          <a:p>
            <a:pPr marL="0" indent="0">
              <a:buNone/>
            </a:pPr>
            <a:r>
              <a:rPr lang="en-US" dirty="0" smtClean="0"/>
              <a:t>     indication    </a:t>
            </a:r>
            <a:r>
              <a:rPr lang="en-US" dirty="0"/>
              <a:t>more 18</a:t>
            </a:r>
          </a:p>
        </p:txBody>
      </p:sp>
    </p:spTree>
    <p:extLst>
      <p:ext uri="{BB962C8B-B14F-4D97-AF65-F5344CB8AC3E}">
        <p14:creationId xmlns:p14="http://schemas.microsoft.com/office/powerpoint/2010/main" val="13789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electroencephalogaphy</a:t>
            </a:r>
            <a:endParaRPr lang="en-US"/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GB"/>
              <a:t>EEG</a:t>
            </a:r>
          </a:p>
          <a:p>
            <a:pPr algn="l" rtl="0">
              <a:buFont typeface="Wingdings" pitchFamily="2" charset="2"/>
              <a:buNone/>
            </a:pPr>
            <a:r>
              <a:rPr lang="en-GB"/>
              <a:t>  56% abnormal in newly dx epileptics repeat  additional  11%</a:t>
            </a:r>
          </a:p>
          <a:p>
            <a:pPr algn="l" rtl="0">
              <a:buFont typeface="Wingdings" pitchFamily="2" charset="2"/>
              <a:buNone/>
            </a:pPr>
            <a:r>
              <a:rPr lang="en-GB"/>
              <a:t> 20% of  epileptics</a:t>
            </a:r>
            <a:r>
              <a:rPr lang="ar-SA"/>
              <a:t> </a:t>
            </a:r>
            <a:r>
              <a:rPr lang="en-GB"/>
              <a:t>repeatedly normal EEG</a:t>
            </a:r>
          </a:p>
          <a:p>
            <a:pPr algn="l" rtl="0">
              <a:buFont typeface="Wingdings" pitchFamily="2" charset="2"/>
              <a:buNone/>
            </a:pPr>
            <a:r>
              <a:rPr lang="en-GB"/>
              <a:t> 5% of</a:t>
            </a:r>
            <a:r>
              <a:rPr lang="ar-SA"/>
              <a:t>  </a:t>
            </a:r>
            <a:r>
              <a:rPr lang="en-GB"/>
              <a:t> normal children epileptiformeactivity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Neuroimaging  cont</a:t>
            </a:r>
            <a:endParaRPr lang="en-US"/>
          </a:p>
        </p:txBody>
      </p:sp>
      <p:sp>
        <p:nvSpPr>
          <p:cNvPr id="327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GB"/>
              <a:t>Indications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GB"/>
              <a:t>       partial onset seizure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GB"/>
              <a:t>       focal or new focal deficit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GB"/>
              <a:t>       neonatal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GB"/>
              <a:t>       persistent altered mental status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GB"/>
              <a:t>       HX of anticouagulation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GB"/>
              <a:t>       HX  of  cancer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GB"/>
              <a:t>      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diagnosis  cont</a:t>
            </a:r>
          </a:p>
        </p:txBody>
      </p:sp>
      <p:sp>
        <p:nvSpPr>
          <p:cNvPr id="9267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>
              <a:lnSpc>
                <a:spcPct val="80000"/>
              </a:lnSpc>
            </a:pPr>
            <a:r>
              <a:rPr lang="en-US" sz="2400"/>
              <a:t>BREATH HOLDING SPELLS</a:t>
            </a:r>
          </a:p>
          <a:p>
            <a:pPr algn="l" rtl="0">
              <a:lnSpc>
                <a:spcPct val="80000"/>
              </a:lnSpc>
              <a:buFont typeface="Wingdings" pitchFamily="2" charset="2"/>
              <a:buNone/>
            </a:pPr>
            <a:r>
              <a:rPr lang="en-US" sz="2400"/>
              <a:t>           cyanotic spells</a:t>
            </a:r>
          </a:p>
          <a:p>
            <a:pPr algn="l" rtl="0">
              <a:lnSpc>
                <a:spcPct val="80000"/>
              </a:lnSpc>
              <a:buFont typeface="Wingdings" pitchFamily="2" charset="2"/>
              <a:buNone/>
            </a:pPr>
            <a:r>
              <a:rPr lang="en-US" sz="2400"/>
              <a:t>Always provocated</a:t>
            </a:r>
          </a:p>
          <a:p>
            <a:pPr algn="l" rtl="0">
              <a:lnSpc>
                <a:spcPct val="80000"/>
              </a:lnSpc>
              <a:buFont typeface="Wingdings" pitchFamily="2" charset="2"/>
              <a:buNone/>
            </a:pPr>
            <a:r>
              <a:rPr lang="en-US" sz="2400"/>
              <a:t>Cry-apnea-cyanosis-loc-myoclonic</a:t>
            </a:r>
          </a:p>
          <a:p>
            <a:pPr algn="l" rtl="0">
              <a:lnSpc>
                <a:spcPct val="80000"/>
              </a:lnSpc>
              <a:buFont typeface="Wingdings" pitchFamily="2" charset="2"/>
              <a:buNone/>
            </a:pPr>
            <a:r>
              <a:rPr lang="en-US" sz="2400"/>
              <a:t>Onset 6 mo---peak 2yr</a:t>
            </a:r>
            <a:r>
              <a:rPr lang="ar-SA" sz="2400"/>
              <a:t>      </a:t>
            </a:r>
            <a:r>
              <a:rPr lang="en-GB" sz="2400"/>
              <a:t>abate 5 yr</a:t>
            </a:r>
          </a:p>
          <a:p>
            <a:pPr algn="l" rtl="0">
              <a:lnSpc>
                <a:spcPct val="80000"/>
              </a:lnSpc>
              <a:buFont typeface="Wingdings" pitchFamily="2" charset="2"/>
              <a:buNone/>
            </a:pPr>
            <a:r>
              <a:rPr lang="en-GB" sz="2400"/>
              <a:t>EEG  normal</a:t>
            </a:r>
          </a:p>
          <a:p>
            <a:pPr algn="l" rtl="0">
              <a:lnSpc>
                <a:spcPct val="80000"/>
              </a:lnSpc>
              <a:buFont typeface="Wingdings" pitchFamily="2" charset="2"/>
              <a:buNone/>
            </a:pPr>
            <a:r>
              <a:rPr lang="en-GB" sz="2400"/>
              <a:t>            pallid spells</a:t>
            </a:r>
          </a:p>
          <a:p>
            <a:pPr algn="l" rtl="0">
              <a:lnSpc>
                <a:spcPct val="80000"/>
              </a:lnSpc>
              <a:buFont typeface="Wingdings" pitchFamily="2" charset="2"/>
              <a:buNone/>
            </a:pPr>
            <a:r>
              <a:rPr lang="en-GB" sz="2400"/>
              <a:t>Trauma to the back of head or startle</a:t>
            </a:r>
          </a:p>
          <a:p>
            <a:pPr algn="l" rtl="0">
              <a:lnSpc>
                <a:spcPct val="80000"/>
              </a:lnSpc>
              <a:buFont typeface="Wingdings" pitchFamily="2" charset="2"/>
              <a:buNone/>
            </a:pPr>
            <a:r>
              <a:rPr lang="en-GB" sz="2400"/>
              <a:t>Apnea—loc—pallor---hypotonia—tonic</a:t>
            </a:r>
          </a:p>
          <a:p>
            <a:pPr algn="l" rtl="0">
              <a:lnSpc>
                <a:spcPct val="80000"/>
              </a:lnSpc>
              <a:buFont typeface="Wingdings" pitchFamily="2" charset="2"/>
              <a:buNone/>
            </a:pPr>
            <a:r>
              <a:rPr lang="en-GB" sz="2400"/>
              <a:t>EEG   normal</a:t>
            </a:r>
            <a:r>
              <a:rPr lang="ar-SA" sz="2400"/>
              <a:t>  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Differential diagnosis cnt</a:t>
            </a:r>
            <a:endParaRPr lang="en-US"/>
          </a:p>
        </p:txBody>
      </p:sp>
      <p:sp>
        <p:nvSpPr>
          <p:cNvPr id="928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rtl="0">
              <a:buFont typeface="Wingdings" pitchFamily="2" charset="2"/>
              <a:buNone/>
            </a:pPr>
            <a:r>
              <a:rPr lang="en-GB"/>
              <a:t>      SYNCOPE</a:t>
            </a:r>
          </a:p>
          <a:p>
            <a:pPr algn="l" rtl="0">
              <a:buFont typeface="Wingdings" pitchFamily="2" charset="2"/>
              <a:buNone/>
            </a:pPr>
            <a:r>
              <a:rPr lang="en-GB"/>
              <a:t>Decrease blood flow----hypotension</a:t>
            </a:r>
          </a:p>
          <a:p>
            <a:pPr algn="l" rtl="0">
              <a:buFont typeface="Wingdings" pitchFamily="2" charset="2"/>
              <a:buNone/>
            </a:pPr>
            <a:r>
              <a:rPr lang="en-GB"/>
              <a:t>Loss of conciousness—deviation of eyes</a:t>
            </a:r>
          </a:p>
          <a:p>
            <a:pPr algn="l" rtl="0">
              <a:buFont typeface="Wingdings" pitchFamily="2" charset="2"/>
              <a:buNone/>
            </a:pPr>
            <a:r>
              <a:rPr lang="en-GB"/>
              <a:t>Provoked by   pain   fear   excitement</a:t>
            </a:r>
          </a:p>
          <a:p>
            <a:pPr algn="l" rtl="0">
              <a:buFont typeface="Wingdings" pitchFamily="2" charset="2"/>
              <a:buNone/>
            </a:pPr>
            <a:r>
              <a:rPr lang="en-GB"/>
              <a:t>Rare before 10-12 years</a:t>
            </a:r>
          </a:p>
          <a:p>
            <a:pPr algn="l" rtl="0">
              <a:buFont typeface="Wingdings" pitchFamily="2" charset="2"/>
              <a:buNone/>
            </a:pPr>
            <a:r>
              <a:rPr lang="en-GB"/>
              <a:t>More in females</a:t>
            </a:r>
            <a:endParaRPr lang="ar-SA"/>
          </a:p>
          <a:p>
            <a:pPr algn="l" rtl="0">
              <a:buFont typeface="Wingdings" pitchFamily="2" charset="2"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Differential diagnosis   cont</a:t>
            </a:r>
            <a:endParaRPr lang="en-US"/>
          </a:p>
        </p:txBody>
      </p:sp>
      <p:sp>
        <p:nvSpPr>
          <p:cNvPr id="934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rtl="0">
              <a:lnSpc>
                <a:spcPct val="80000"/>
              </a:lnSpc>
            </a:pPr>
            <a:r>
              <a:rPr lang="en-GB" sz="2400"/>
              <a:t>Prolonged Q-T syndrome</a:t>
            </a:r>
          </a:p>
          <a:p>
            <a:pPr algn="l" rtl="0">
              <a:lnSpc>
                <a:spcPct val="80000"/>
              </a:lnSpc>
              <a:buFont typeface="Wingdings" pitchFamily="2" charset="2"/>
              <a:buNone/>
            </a:pPr>
            <a:r>
              <a:rPr lang="en-GB" sz="2400"/>
              <a:t>      sudden LOC during exercise or                            emotional</a:t>
            </a:r>
            <a:r>
              <a:rPr lang="ar-SA" sz="2400"/>
              <a:t>   </a:t>
            </a:r>
            <a:r>
              <a:rPr lang="en-GB" sz="2400"/>
              <a:t>orstressfull experience</a:t>
            </a:r>
          </a:p>
          <a:p>
            <a:pPr algn="l" rtl="0">
              <a:lnSpc>
                <a:spcPct val="80000"/>
              </a:lnSpc>
              <a:buFont typeface="Wingdings" pitchFamily="2" charset="2"/>
              <a:buNone/>
            </a:pPr>
            <a:r>
              <a:rPr lang="en-GB" sz="2400"/>
              <a:t>       Onset  late childhood or adolescence</a:t>
            </a:r>
          </a:p>
          <a:p>
            <a:pPr algn="l" rtl="0">
              <a:lnSpc>
                <a:spcPct val="80000"/>
              </a:lnSpc>
              <a:buFont typeface="Wingdings" pitchFamily="2" charset="2"/>
              <a:buNone/>
            </a:pPr>
            <a:r>
              <a:rPr lang="en-GB" sz="2400"/>
              <a:t>    during event  recover or die</a:t>
            </a:r>
          </a:p>
          <a:p>
            <a:pPr algn="ctr" rtl="0">
              <a:lnSpc>
                <a:spcPct val="80000"/>
              </a:lnSpc>
              <a:buFont typeface="Wingdings" pitchFamily="2" charset="2"/>
              <a:buNone/>
            </a:pPr>
            <a:endParaRPr lang="en-GB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</a:p>
        </p:txBody>
      </p:sp>
      <p:sp>
        <p:nvSpPr>
          <p:cNvPr id="943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/>
              <a:t>Medication</a:t>
            </a:r>
          </a:p>
          <a:p>
            <a:pPr algn="l" rtl="0"/>
            <a:r>
              <a:rPr lang="en-US"/>
              <a:t>Vagus Nerve stimulator</a:t>
            </a:r>
          </a:p>
          <a:p>
            <a:pPr algn="l" rtl="0"/>
            <a:r>
              <a:rPr lang="en-US"/>
              <a:t>Surgical</a:t>
            </a:r>
          </a:p>
          <a:p>
            <a:pPr algn="l" rtl="0"/>
            <a:r>
              <a:rPr lang="en-US"/>
              <a:t>Dietary</a:t>
            </a:r>
          </a:p>
        </p:txBody>
      </p:sp>
      <p:grpSp>
        <p:nvGrpSpPr>
          <p:cNvPr id="943108" name="Group 4"/>
          <p:cNvGrpSpPr>
            <a:grpSpLocks/>
          </p:cNvGrpSpPr>
          <p:nvPr/>
        </p:nvGrpSpPr>
        <p:grpSpPr bwMode="auto">
          <a:xfrm>
            <a:off x="3067050" y="2239963"/>
            <a:ext cx="3009900" cy="2317750"/>
            <a:chOff x="0" y="0"/>
            <a:chExt cx="1896" cy="1460"/>
          </a:xfrm>
        </p:grpSpPr>
        <p:sp>
          <p:nvSpPr>
            <p:cNvPr id="94310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endParaRPr lang="ar-JO"/>
            </a:p>
          </p:txBody>
        </p:sp>
        <p:sp>
          <p:nvSpPr>
            <p:cNvPr id="943110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896" cy="146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l" rtl="0"/>
              <a:r>
                <a:rPr lang="en-US" sz="2400">
                  <a:latin typeface="Times New Roman" pitchFamily="18" charset="0"/>
                </a:rPr>
                <a:t>  </a:t>
              </a:r>
              <a:r>
                <a:rPr lang="en-US" sz="14600">
                  <a:latin typeface="Times New Roman" pitchFamily="18" charset="0"/>
                </a:rPr>
                <a:t> </a:t>
              </a:r>
              <a:r>
                <a:rPr lang="en-US" sz="2400">
                  <a:latin typeface="Times New Roman" pitchFamily="18" charset="0"/>
                </a:rPr>
                <a:t>                             </a:t>
              </a:r>
            </a:p>
          </p:txBody>
        </p:sp>
      </p:grpSp>
      <p:pic>
        <p:nvPicPr>
          <p:cNvPr id="943111" name="Picture 7" descr="Illustration of impl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2565400"/>
            <a:ext cx="1792288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Medication</a:t>
            </a:r>
          </a:p>
        </p:txBody>
      </p:sp>
      <p:sp>
        <p:nvSpPr>
          <p:cNvPr id="949251" name="Rectangle 3"/>
          <p:cNvSpPr>
            <a:spLocks noGrp="1" noChangeArrowheads="1"/>
          </p:cNvSpPr>
          <p:nvPr>
            <p:ph idx="1"/>
          </p:nvPr>
        </p:nvSpPr>
        <p:spPr>
          <a:xfrm>
            <a:off x="1692275" y="1989138"/>
            <a:ext cx="7010400" cy="4114800"/>
          </a:xfrm>
        </p:spPr>
        <p:txBody>
          <a:bodyPr/>
          <a:lstStyle/>
          <a:p>
            <a:endParaRPr lang="en-US"/>
          </a:p>
        </p:txBody>
      </p:sp>
      <p:pic>
        <p:nvPicPr>
          <p:cNvPr id="949252" name="Picture 4" descr="az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3141663"/>
            <a:ext cx="2971800" cy="1905000"/>
          </a:xfrm>
          <a:prstGeom prst="rect">
            <a:avLst/>
          </a:prstGeom>
          <a:noFill/>
        </p:spPr>
      </p:pic>
      <p:pic>
        <p:nvPicPr>
          <p:cNvPr id="949253" name="Picture 5" descr="pil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050" y="3213100"/>
            <a:ext cx="2971800" cy="1895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Text Box 2"/>
          <p:cNvSpPr txBox="1">
            <a:spLocks noChangeArrowheads="1"/>
          </p:cNvSpPr>
          <p:nvPr/>
        </p:nvSpPr>
        <p:spPr bwMode="auto">
          <a:xfrm>
            <a:off x="2438400" y="838200"/>
            <a:ext cx="445135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  Zonisamide 		-	2000</a:t>
            </a:r>
          </a:p>
          <a:p>
            <a:pPr algn="l" rtl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  Leveteracetam	-	1999</a:t>
            </a:r>
          </a:p>
          <a:p>
            <a:pPr algn="l" rtl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  Tagabine		-	1998</a:t>
            </a:r>
          </a:p>
          <a:p>
            <a:pPr algn="l" rtl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  Topiramate		-	1996</a:t>
            </a:r>
          </a:p>
          <a:p>
            <a:pPr algn="l" rtl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  Lamotrigine		-	1994</a:t>
            </a:r>
          </a:p>
          <a:p>
            <a:pPr algn="l" rtl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  Felbamate		-	1993</a:t>
            </a:r>
          </a:p>
          <a:p>
            <a:pPr algn="l" rtl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  Gabapentin		-	1993</a:t>
            </a:r>
          </a:p>
          <a:p>
            <a:pPr algn="l" rtl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  Vigabatrin		-	1992</a:t>
            </a:r>
          </a:p>
          <a:p>
            <a:pPr algn="l" rtl="0"/>
            <a:endParaRPr lang="en-US" sz="2400">
              <a:latin typeface="Times New Roman" pitchFamily="18" charset="0"/>
            </a:endParaRPr>
          </a:p>
          <a:p>
            <a:pPr algn="l" rtl="0"/>
            <a:endParaRPr lang="en-US" sz="2400">
              <a:latin typeface="Times New Roman" pitchFamily="18" charset="0"/>
            </a:endParaRPr>
          </a:p>
          <a:p>
            <a:pPr algn="l" rtl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  Valproic Acid	-	1973</a:t>
            </a:r>
          </a:p>
          <a:p>
            <a:pPr algn="l" rtl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  Carbamazepine	-	1965</a:t>
            </a:r>
          </a:p>
          <a:p>
            <a:pPr algn="l" rtl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  Ethosuximide	-	1955</a:t>
            </a:r>
          </a:p>
          <a:p>
            <a:pPr algn="l" rtl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  Primidone		-	1950</a:t>
            </a:r>
          </a:p>
          <a:p>
            <a:pPr algn="l" rtl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  Phenytoin 		-	1938</a:t>
            </a:r>
          </a:p>
          <a:p>
            <a:pPr algn="l" rtl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  Phenobarbitone	-	1912</a:t>
            </a:r>
          </a:p>
        </p:txBody>
      </p:sp>
      <p:grpSp>
        <p:nvGrpSpPr>
          <p:cNvPr id="951299" name="Group 3"/>
          <p:cNvGrpSpPr>
            <a:grpSpLocks/>
          </p:cNvGrpSpPr>
          <p:nvPr/>
        </p:nvGrpSpPr>
        <p:grpSpPr bwMode="auto">
          <a:xfrm>
            <a:off x="1447800" y="228600"/>
            <a:ext cx="7467600" cy="762000"/>
            <a:chOff x="528" y="480"/>
            <a:chExt cx="4704" cy="480"/>
          </a:xfrm>
        </p:grpSpPr>
        <p:sp>
          <p:nvSpPr>
            <p:cNvPr id="951300" name="Text Box 4"/>
            <p:cNvSpPr txBox="1">
              <a:spLocks noChangeArrowheads="1"/>
            </p:cNvSpPr>
            <p:nvPr/>
          </p:nvSpPr>
          <p:spPr bwMode="auto">
            <a:xfrm>
              <a:off x="1152" y="528"/>
              <a:ext cx="14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400" b="1">
                  <a:latin typeface="Times New Roman" pitchFamily="18" charset="0"/>
                </a:rPr>
                <a:t>DRUGS NAME</a:t>
              </a:r>
            </a:p>
          </p:txBody>
        </p:sp>
        <p:sp>
          <p:nvSpPr>
            <p:cNvPr id="951301" name="Line 5"/>
            <p:cNvSpPr>
              <a:spLocks noChangeShapeType="1"/>
            </p:cNvSpPr>
            <p:nvPr/>
          </p:nvSpPr>
          <p:spPr bwMode="auto">
            <a:xfrm>
              <a:off x="528" y="864"/>
              <a:ext cx="47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JO"/>
            </a:p>
          </p:txBody>
        </p:sp>
        <p:sp>
          <p:nvSpPr>
            <p:cNvPr id="951302" name="Line 6"/>
            <p:cNvSpPr>
              <a:spLocks noChangeShapeType="1"/>
            </p:cNvSpPr>
            <p:nvPr/>
          </p:nvSpPr>
          <p:spPr bwMode="auto">
            <a:xfrm>
              <a:off x="2976" y="480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JO"/>
            </a:p>
          </p:txBody>
        </p:sp>
        <p:sp>
          <p:nvSpPr>
            <p:cNvPr id="951303" name="Text Box 7"/>
            <p:cNvSpPr txBox="1">
              <a:spLocks noChangeArrowheads="1"/>
            </p:cNvSpPr>
            <p:nvPr/>
          </p:nvSpPr>
          <p:spPr bwMode="auto">
            <a:xfrm>
              <a:off x="3360" y="528"/>
              <a:ext cx="66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400" b="1">
                  <a:latin typeface="Times New Roman" pitchFamily="18" charset="0"/>
                </a:rPr>
                <a:t>YEAR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Status epilepticus</a:t>
            </a:r>
            <a:r>
              <a:rPr lang="en-US"/>
              <a:t> </a:t>
            </a:r>
          </a:p>
        </p:txBody>
      </p:sp>
      <p:sp>
        <p:nvSpPr>
          <p:cNvPr id="7639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rtl="0"/>
            <a:endParaRPr lang="en-US" dirty="0"/>
          </a:p>
          <a:p>
            <a:pPr algn="l" rtl="0"/>
            <a:r>
              <a:rPr lang="en-US" dirty="0"/>
              <a:t>Continuous seizures </a:t>
            </a:r>
            <a:r>
              <a:rPr lang="en-US" u="sng" dirty="0" smtClean="0">
                <a:solidFill>
                  <a:srgbClr val="FF0000"/>
                </a:solidFill>
              </a:rPr>
              <a:t>&gt;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r>
              <a:rPr lang="en-US" dirty="0" smtClean="0"/>
              <a:t> </a:t>
            </a:r>
            <a:r>
              <a:rPr lang="en-US" dirty="0"/>
              <a:t>minutes , generalized or focal , during which the patient remains unconscious or has 2 or more sequential seizures without full recovery of consciousness between seizures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346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497" y="1759851"/>
            <a:ext cx="3384376" cy="3935412"/>
          </a:xfrm>
        </p:spPr>
      </p:pic>
      <p:sp>
        <p:nvSpPr>
          <p:cNvPr id="953348" name="Text Box 4"/>
          <p:cNvSpPr txBox="1">
            <a:spLocks noChangeArrowheads="1"/>
          </p:cNvSpPr>
          <p:nvPr/>
        </p:nvSpPr>
        <p:spPr bwMode="auto">
          <a:xfrm>
            <a:off x="5364163" y="1989138"/>
            <a:ext cx="290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>
              <a:buFontTx/>
              <a:buChar char="•"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53349" name="Rectangle 5"/>
          <p:cNvSpPr>
            <a:spLocks noChangeArrowheads="1"/>
          </p:cNvSpPr>
          <p:nvPr/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3900">
                <a:solidFill>
                  <a:schemeClr val="tx2"/>
                </a:solidFill>
              </a:rPr>
              <a:t>Phenobarbitone (Luminal)</a:t>
            </a:r>
          </a:p>
        </p:txBody>
      </p:sp>
      <p:sp>
        <p:nvSpPr>
          <p:cNvPr id="953350" name="Text Box 6"/>
          <p:cNvSpPr txBox="1">
            <a:spLocks noChangeArrowheads="1"/>
          </p:cNvSpPr>
          <p:nvPr/>
        </p:nvSpPr>
        <p:spPr bwMode="auto">
          <a:xfrm>
            <a:off x="4499992" y="1759851"/>
            <a:ext cx="2736850" cy="449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Used for all types and all ages.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Nowadays also used for treatment of </a:t>
            </a:r>
            <a:r>
              <a:rPr lang="en-US" b="1" u="sng" dirty="0">
                <a:solidFill>
                  <a:schemeClr val="folHlink"/>
                </a:solidFill>
              </a:rPr>
              <a:t>neonatal seizures</a:t>
            </a:r>
            <a:r>
              <a:rPr lang="en-US" dirty="0"/>
              <a:t>, and </a:t>
            </a:r>
            <a:r>
              <a:rPr lang="en-US" b="1" u="sng" dirty="0">
                <a:solidFill>
                  <a:schemeClr val="folHlink"/>
                </a:solidFill>
              </a:rPr>
              <a:t>status epilepticus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Side effects: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1)In children </a:t>
            </a:r>
            <a:r>
              <a:rPr lang="en-US" dirty="0">
                <a:sym typeface="Wingdings" pitchFamily="2" charset="2"/>
              </a:rPr>
              <a:t> Hyperactivity, cognitive impairment.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>
                <a:sym typeface="Wingdings" pitchFamily="2" charset="2"/>
              </a:rPr>
              <a:t>2)In adults 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>
                <a:sym typeface="Wingdings" pitchFamily="2" charset="2"/>
              </a:rPr>
              <a:t>Sedation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394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844675"/>
            <a:ext cx="2627784" cy="4032250"/>
          </a:xfrm>
        </p:spPr>
      </p:pic>
      <p:sp>
        <p:nvSpPr>
          <p:cNvPr id="955395" name="Rectangle 3"/>
          <p:cNvSpPr>
            <a:spLocks noChangeArrowheads="1"/>
          </p:cNvSpPr>
          <p:nvPr/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3900">
                <a:solidFill>
                  <a:schemeClr val="tx2"/>
                </a:solidFill>
              </a:rPr>
              <a:t>Phenytoin (Epanuten)</a:t>
            </a:r>
          </a:p>
        </p:txBody>
      </p:sp>
      <p:sp>
        <p:nvSpPr>
          <p:cNvPr id="955396" name="Text Box 4"/>
          <p:cNvSpPr txBox="1">
            <a:spLocks noChangeArrowheads="1"/>
          </p:cNvSpPr>
          <p:nvPr/>
        </p:nvSpPr>
        <p:spPr bwMode="auto">
          <a:xfrm>
            <a:off x="3275856" y="1865415"/>
            <a:ext cx="2736850" cy="380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Broad spectrum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The drug of choice in </a:t>
            </a:r>
            <a:r>
              <a:rPr lang="en-US" b="1" u="sng" dirty="0">
                <a:solidFill>
                  <a:schemeClr val="folHlink"/>
                </a:solidFill>
              </a:rPr>
              <a:t>Status epilepticus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Follows Zero-order pharmacokinetics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Side effects: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1)May reach toxic levels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2)Hirsutism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3)Coarse features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4)Hypertrophic gums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442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504" y="1773238"/>
            <a:ext cx="3816424" cy="3994150"/>
          </a:xfrm>
        </p:spPr>
      </p:pic>
      <p:sp>
        <p:nvSpPr>
          <p:cNvPr id="957443" name="Rectangle 3"/>
          <p:cNvSpPr>
            <a:spLocks noChangeArrowheads="1"/>
          </p:cNvSpPr>
          <p:nvPr/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3900">
                <a:solidFill>
                  <a:schemeClr val="tx2"/>
                </a:solidFill>
              </a:rPr>
              <a:t>Ethusoximide (Zarontin)</a:t>
            </a:r>
          </a:p>
        </p:txBody>
      </p:sp>
      <p:sp>
        <p:nvSpPr>
          <p:cNvPr id="957444" name="Text Box 4"/>
          <p:cNvSpPr txBox="1">
            <a:spLocks noChangeArrowheads="1"/>
          </p:cNvSpPr>
          <p:nvPr/>
        </p:nvSpPr>
        <p:spPr bwMode="auto">
          <a:xfrm>
            <a:off x="4067944" y="1844824"/>
            <a:ext cx="2767693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Narrow spectrum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The drug of choice in </a:t>
            </a:r>
            <a:r>
              <a:rPr lang="en-US" b="1" u="sng" dirty="0">
                <a:solidFill>
                  <a:schemeClr val="folHlink"/>
                </a:solidFill>
              </a:rPr>
              <a:t>Absence epilepsy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endParaRPr lang="en-US" dirty="0">
              <a:solidFill>
                <a:schemeClr val="folHlink"/>
              </a:solidFill>
            </a:endParaRP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Side effects: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1) Skin rash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2)Agranulocytosis</a:t>
            </a:r>
          </a:p>
          <a:p>
            <a:pPr algn="l" rtl="0"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Carbamazipine (Tegretol)</a:t>
            </a:r>
          </a:p>
        </p:txBody>
      </p:sp>
      <p:pic>
        <p:nvPicPr>
          <p:cNvPr id="95949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916113"/>
            <a:ext cx="3594100" cy="4013200"/>
          </a:xfrm>
        </p:spPr>
      </p:pic>
      <p:sp>
        <p:nvSpPr>
          <p:cNvPr id="959492" name="Text Box 4"/>
          <p:cNvSpPr txBox="1">
            <a:spLocks noChangeArrowheads="1"/>
          </p:cNvSpPr>
          <p:nvPr/>
        </p:nvSpPr>
        <p:spPr bwMode="auto">
          <a:xfrm>
            <a:off x="4644008" y="1340768"/>
            <a:ext cx="2736850" cy="49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endParaRPr lang="en-US" dirty="0"/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The drug of choice in </a:t>
            </a:r>
            <a:r>
              <a:rPr lang="en-US" b="1" u="sng" dirty="0">
                <a:solidFill>
                  <a:schemeClr val="folHlink"/>
                </a:solidFill>
              </a:rPr>
              <a:t>Partial seizures, also used in complex seizures, and secondary generalization.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Also used in treatment of </a:t>
            </a:r>
            <a:r>
              <a:rPr lang="en-US" b="1" u="sng" dirty="0">
                <a:solidFill>
                  <a:schemeClr val="folHlink"/>
                </a:solidFill>
              </a:rPr>
              <a:t>trigeminal neuralgia.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Side effects: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1) Skin rash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2) Agranulocytosis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3) Hyponatremia</a:t>
            </a:r>
          </a:p>
          <a:p>
            <a:pPr algn="l" rtl="0"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538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08520" y="1924050"/>
            <a:ext cx="4032250" cy="4024313"/>
          </a:xfrm>
        </p:spPr>
      </p:pic>
      <p:sp>
        <p:nvSpPr>
          <p:cNvPr id="961539" name="Rectangle 3"/>
          <p:cNvSpPr>
            <a:spLocks noChangeArrowheads="1"/>
          </p:cNvSpPr>
          <p:nvPr/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3900">
                <a:solidFill>
                  <a:schemeClr val="tx2"/>
                </a:solidFill>
              </a:rPr>
              <a:t>Valproic acid (Depakine)</a:t>
            </a:r>
          </a:p>
        </p:txBody>
      </p:sp>
      <p:sp>
        <p:nvSpPr>
          <p:cNvPr id="961540" name="Text Box 4"/>
          <p:cNvSpPr txBox="1">
            <a:spLocks noChangeArrowheads="1"/>
          </p:cNvSpPr>
          <p:nvPr/>
        </p:nvSpPr>
        <p:spPr bwMode="auto">
          <a:xfrm>
            <a:off x="5364163" y="1773238"/>
            <a:ext cx="273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endParaRPr lang="en-US"/>
          </a:p>
        </p:txBody>
      </p:sp>
      <p:sp>
        <p:nvSpPr>
          <p:cNvPr id="961541" name="Text Box 5"/>
          <p:cNvSpPr txBox="1">
            <a:spLocks noChangeArrowheads="1"/>
          </p:cNvSpPr>
          <p:nvPr/>
        </p:nvSpPr>
        <p:spPr bwMode="auto">
          <a:xfrm>
            <a:off x="4499992" y="1690687"/>
            <a:ext cx="3240088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Broad spectrum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A component in all anti-epileptic regimens.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When given with Lamotrigine, the dose should be lowered to (1/10 </a:t>
            </a:r>
            <a:r>
              <a:rPr lang="en-US" dirty="0" err="1"/>
              <a:t>th</a:t>
            </a:r>
            <a:r>
              <a:rPr lang="en-US" dirty="0"/>
              <a:t>) of the usual dose, since </a:t>
            </a:r>
            <a:r>
              <a:rPr lang="en-US" dirty="0" err="1"/>
              <a:t>Valproic</a:t>
            </a:r>
            <a:r>
              <a:rPr lang="en-US" dirty="0"/>
              <a:t> acid increases the half life of Lamotrigine</a:t>
            </a:r>
            <a:r>
              <a:rPr lang="en-US" dirty="0" smtClean="0"/>
              <a:t>.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 smtClean="0"/>
              <a:t>Mood  stabilizer</a:t>
            </a:r>
            <a:endParaRPr lang="en-US" dirty="0"/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Side effects:</a:t>
            </a:r>
          </a:p>
          <a:p>
            <a:pPr algn="l" rtl="0">
              <a:spcBef>
                <a:spcPct val="50000"/>
              </a:spcBef>
            </a:pPr>
            <a:r>
              <a:rPr lang="en-US" dirty="0"/>
              <a:t>1)Hepatotoxic</a:t>
            </a:r>
          </a:p>
          <a:p>
            <a:pPr algn="l" rtl="0">
              <a:spcBef>
                <a:spcPct val="50000"/>
              </a:spcBef>
            </a:pPr>
            <a:r>
              <a:rPr lang="en-US" dirty="0"/>
              <a:t>2)Transient hair loss</a:t>
            </a:r>
          </a:p>
          <a:p>
            <a:pPr algn="l" rtl="0">
              <a:spcBef>
                <a:spcPct val="50000"/>
              </a:spcBef>
            </a:pPr>
            <a:r>
              <a:rPr lang="en-US" dirty="0"/>
              <a:t>3)Weight gain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586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511" y="1628800"/>
            <a:ext cx="3315369" cy="3902075"/>
          </a:xfrm>
        </p:spPr>
      </p:pic>
      <p:sp>
        <p:nvSpPr>
          <p:cNvPr id="963587" name="Rectangle 3"/>
          <p:cNvSpPr>
            <a:spLocks noChangeArrowheads="1"/>
          </p:cNvSpPr>
          <p:nvPr/>
        </p:nvSpPr>
        <p:spPr bwMode="auto">
          <a:xfrm>
            <a:off x="1692275" y="47625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3900">
                <a:solidFill>
                  <a:schemeClr val="tx2"/>
                </a:solidFill>
              </a:rPr>
              <a:t>Vigabatrin (Sabril)</a:t>
            </a:r>
          </a:p>
        </p:txBody>
      </p:sp>
      <p:sp>
        <p:nvSpPr>
          <p:cNvPr id="963588" name="Text Box 4"/>
          <p:cNvSpPr txBox="1">
            <a:spLocks noChangeArrowheads="1"/>
          </p:cNvSpPr>
          <p:nvPr/>
        </p:nvSpPr>
        <p:spPr bwMode="auto">
          <a:xfrm>
            <a:off x="5435600" y="1916113"/>
            <a:ext cx="3240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963589" name="Text Box 5"/>
          <p:cNvSpPr txBox="1">
            <a:spLocks noChangeArrowheads="1"/>
          </p:cNvSpPr>
          <p:nvPr/>
        </p:nvSpPr>
        <p:spPr bwMode="auto">
          <a:xfrm>
            <a:off x="4341019" y="2067827"/>
            <a:ext cx="2663825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New generation anti-</a:t>
            </a:r>
            <a:r>
              <a:rPr lang="en-US" dirty="0" err="1"/>
              <a:t>eplipletic</a:t>
            </a:r>
            <a:r>
              <a:rPr lang="en-US" dirty="0"/>
              <a:t> drugs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The drug of choice in </a:t>
            </a:r>
            <a:r>
              <a:rPr lang="en-US" b="1" u="sng" dirty="0">
                <a:solidFill>
                  <a:schemeClr val="folHlink"/>
                </a:solidFill>
              </a:rPr>
              <a:t>West syndrome</a:t>
            </a:r>
            <a:r>
              <a:rPr lang="en-US" dirty="0"/>
              <a:t>( which results from tuberculous sclerosis)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Side effects:</a:t>
            </a:r>
          </a:p>
          <a:p>
            <a:pPr algn="l" rtl="0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1)Visual field defects</a:t>
            </a:r>
          </a:p>
          <a:p>
            <a:pPr algn="l" rtl="0">
              <a:spcBef>
                <a:spcPct val="50000"/>
              </a:spcBef>
            </a:pP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634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504" y="1771650"/>
            <a:ext cx="3954462" cy="4140200"/>
          </a:xfrm>
        </p:spPr>
      </p:pic>
      <p:sp>
        <p:nvSpPr>
          <p:cNvPr id="965635" name="Rectangle 3"/>
          <p:cNvSpPr>
            <a:spLocks noChangeArrowheads="1"/>
          </p:cNvSpPr>
          <p:nvPr/>
        </p:nvSpPr>
        <p:spPr bwMode="auto">
          <a:xfrm>
            <a:off x="1692275" y="47625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3900">
                <a:solidFill>
                  <a:schemeClr val="tx2"/>
                </a:solidFill>
              </a:rPr>
              <a:t>Gabapentin (Neurontin)</a:t>
            </a:r>
          </a:p>
        </p:txBody>
      </p:sp>
      <p:sp>
        <p:nvSpPr>
          <p:cNvPr id="965636" name="Text Box 4"/>
          <p:cNvSpPr txBox="1">
            <a:spLocks noChangeArrowheads="1"/>
          </p:cNvSpPr>
          <p:nvPr/>
        </p:nvSpPr>
        <p:spPr bwMode="auto">
          <a:xfrm>
            <a:off x="4788024" y="2060848"/>
            <a:ext cx="2663825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Broad spectrum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Has no interactions with other drugs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Safe to be used in organ failure( Liver or </a:t>
            </a:r>
            <a:br>
              <a:rPr lang="en-US" dirty="0"/>
            </a:br>
            <a:r>
              <a:rPr lang="en-US" dirty="0"/>
              <a:t>renal failure)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Used in treatment of </a:t>
            </a:r>
            <a:r>
              <a:rPr lang="en-US" b="1" u="sng" dirty="0">
                <a:solidFill>
                  <a:schemeClr val="folHlink"/>
                </a:solidFill>
              </a:rPr>
              <a:t>neuropathic pain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778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1520" y="1771650"/>
            <a:ext cx="3825875" cy="4011612"/>
          </a:xfrm>
        </p:spPr>
      </p:pic>
      <p:sp>
        <p:nvSpPr>
          <p:cNvPr id="971779" name="Rectangle 3"/>
          <p:cNvSpPr>
            <a:spLocks noChangeArrowheads="1"/>
          </p:cNvSpPr>
          <p:nvPr/>
        </p:nvSpPr>
        <p:spPr bwMode="auto">
          <a:xfrm>
            <a:off x="1692275" y="47625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3900">
                <a:solidFill>
                  <a:schemeClr val="tx2"/>
                </a:solidFill>
              </a:rPr>
              <a:t>Lamotrigine (Lamictal)</a:t>
            </a:r>
          </a:p>
        </p:txBody>
      </p:sp>
      <p:sp>
        <p:nvSpPr>
          <p:cNvPr id="971780" name="Text Box 4"/>
          <p:cNvSpPr txBox="1">
            <a:spLocks noChangeArrowheads="1"/>
          </p:cNvSpPr>
          <p:nvPr/>
        </p:nvSpPr>
        <p:spPr bwMode="auto">
          <a:xfrm>
            <a:off x="4572000" y="2060848"/>
            <a:ext cx="2663825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Broad spectrum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Side effects: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1) </a:t>
            </a:r>
            <a:r>
              <a:rPr lang="en-US" dirty="0" err="1"/>
              <a:t>Measeles</a:t>
            </a:r>
            <a:r>
              <a:rPr lang="en-US" dirty="0"/>
              <a:t> like rash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2) Stevens Johnson syndrome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826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1521" y="1855788"/>
            <a:ext cx="3312368" cy="3733800"/>
          </a:xfrm>
        </p:spPr>
      </p:pic>
      <p:sp>
        <p:nvSpPr>
          <p:cNvPr id="973827" name="Rectangle 3"/>
          <p:cNvSpPr>
            <a:spLocks noChangeArrowheads="1"/>
          </p:cNvSpPr>
          <p:nvPr/>
        </p:nvSpPr>
        <p:spPr bwMode="auto">
          <a:xfrm>
            <a:off x="1692275" y="47625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3900">
                <a:solidFill>
                  <a:schemeClr val="tx2"/>
                </a:solidFill>
              </a:rPr>
              <a:t>Topiramate (Topamax)</a:t>
            </a:r>
          </a:p>
        </p:txBody>
      </p:sp>
      <p:sp>
        <p:nvSpPr>
          <p:cNvPr id="973828" name="Text Box 4"/>
          <p:cNvSpPr txBox="1">
            <a:spLocks noChangeArrowheads="1"/>
          </p:cNvSpPr>
          <p:nvPr/>
        </p:nvSpPr>
        <p:spPr bwMode="auto">
          <a:xfrm>
            <a:off x="4283968" y="1855788"/>
            <a:ext cx="3311525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Broad spectrum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Used for </a:t>
            </a:r>
            <a:r>
              <a:rPr lang="en-US" b="1" u="sng" dirty="0">
                <a:solidFill>
                  <a:schemeClr val="folHlink"/>
                </a:solidFill>
              </a:rPr>
              <a:t>intractable partial complex seizures</a:t>
            </a:r>
            <a:r>
              <a:rPr lang="en-US" dirty="0"/>
              <a:t> especially in combination with </a:t>
            </a:r>
            <a:r>
              <a:rPr lang="en-US" dirty="0" err="1"/>
              <a:t>tegretol</a:t>
            </a:r>
            <a:endParaRPr lang="en-US" dirty="0"/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Also used in prophylaxis of migraine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Side effects: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1)Renal stones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2)Decreases attention and ability to concentrate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922" name="Picture 2" descr="son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1650"/>
            <a:ext cx="3311525" cy="40338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77923" name="Rectangle 3"/>
          <p:cNvSpPr>
            <a:spLocks noChangeArrowheads="1"/>
          </p:cNvSpPr>
          <p:nvPr/>
        </p:nvSpPr>
        <p:spPr bwMode="auto">
          <a:xfrm>
            <a:off x="1692275" y="47625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3900">
                <a:solidFill>
                  <a:schemeClr val="tx2"/>
                </a:solidFill>
              </a:rPr>
              <a:t>Levetiracetam (Keppra)</a:t>
            </a:r>
          </a:p>
        </p:txBody>
      </p:sp>
      <p:sp>
        <p:nvSpPr>
          <p:cNvPr id="977924" name="Text Box 4"/>
          <p:cNvSpPr txBox="1">
            <a:spLocks noChangeArrowheads="1"/>
          </p:cNvSpPr>
          <p:nvPr/>
        </p:nvSpPr>
        <p:spPr bwMode="auto">
          <a:xfrm>
            <a:off x="4211960" y="2132856"/>
            <a:ext cx="33115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 Used for children and neonate age group</a:t>
            </a:r>
          </a:p>
          <a:p>
            <a:pPr algn="l" rtl="0">
              <a:spcBef>
                <a:spcPct val="50000"/>
              </a:spcBef>
              <a:buFontTx/>
              <a:buChar char="•"/>
            </a:pPr>
            <a:endParaRPr lang="en-US" dirty="0"/>
          </a:p>
          <a:p>
            <a:pPr algn="l" rtl="0">
              <a:spcBef>
                <a:spcPct val="50000"/>
              </a:spcBef>
              <a:buFontTx/>
              <a:buChar char="•"/>
            </a:pPr>
            <a:r>
              <a:rPr lang="en-US" dirty="0"/>
              <a:t>Used as </a:t>
            </a:r>
            <a:r>
              <a:rPr lang="en-US" dirty="0" smtClean="0"/>
              <a:t>a </a:t>
            </a:r>
            <a:r>
              <a:rPr lang="en-US" dirty="0"/>
              <a:t>primary drug.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Etiology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/>
              <a:t>70% Unknown cause</a:t>
            </a:r>
          </a:p>
          <a:p>
            <a:pPr algn="l" rtl="0"/>
            <a:r>
              <a:rPr lang="en-US"/>
              <a:t>30% are due to the following:</a:t>
            </a:r>
          </a:p>
          <a:p>
            <a:pPr lvl="1" algn="l" rtl="0"/>
            <a:r>
              <a:rPr lang="en-US"/>
              <a:t>Head trauma</a:t>
            </a:r>
          </a:p>
          <a:p>
            <a:pPr lvl="1" algn="l" rtl="0"/>
            <a:r>
              <a:rPr lang="en-US"/>
              <a:t>Poisoning</a:t>
            </a:r>
          </a:p>
          <a:p>
            <a:pPr lvl="1" algn="l" rtl="0"/>
            <a:r>
              <a:rPr lang="en-US"/>
              <a:t>Infection</a:t>
            </a:r>
          </a:p>
          <a:p>
            <a:pPr lvl="1" algn="l" rtl="0"/>
            <a:r>
              <a:rPr lang="en-US"/>
              <a:t>Maternal injury</a:t>
            </a:r>
          </a:p>
          <a:p>
            <a:pPr lvl="1" algn="l" rtl="0"/>
            <a:r>
              <a:rPr lang="en-US"/>
              <a:t>Brain tumor and CVA</a:t>
            </a:r>
          </a:p>
        </p:txBody>
      </p:sp>
      <p:pic>
        <p:nvPicPr>
          <p:cNvPr id="447492" name="Picture 4" descr="Neurosurge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650" y="1700213"/>
            <a:ext cx="874713" cy="914400"/>
          </a:xfrm>
          <a:prstGeom prst="rect">
            <a:avLst/>
          </a:prstGeom>
          <a:noFill/>
        </p:spPr>
      </p:pic>
      <p:pic>
        <p:nvPicPr>
          <p:cNvPr id="447493" name="Picture 5" descr="Tumor-MR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3284538"/>
            <a:ext cx="2301875" cy="2301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599" y="260648"/>
            <a:ext cx="6347713" cy="72008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Treatment  </a:t>
            </a:r>
          </a:p>
        </p:txBody>
      </p:sp>
      <p:sp>
        <p:nvSpPr>
          <p:cNvPr id="986115" name="Rectangle 3"/>
          <p:cNvSpPr>
            <a:spLocks noGrp="1" noChangeArrowheads="1"/>
          </p:cNvSpPr>
          <p:nvPr>
            <p:ph idx="1"/>
          </p:nvPr>
        </p:nvSpPr>
        <p:spPr>
          <a:xfrm>
            <a:off x="0" y="1340768"/>
            <a:ext cx="7740351" cy="5328592"/>
          </a:xfrm>
        </p:spPr>
        <p:txBody>
          <a:bodyPr>
            <a:normAutofit fontScale="32500" lnSpcReduction="20000"/>
          </a:bodyPr>
          <a:lstStyle/>
          <a:p>
            <a:pPr algn="l" rtl="0"/>
            <a:endParaRPr lang="en-US" sz="2900" dirty="0" smtClean="0"/>
          </a:p>
          <a:p>
            <a:pPr algn="l" rtl="0"/>
            <a:r>
              <a:rPr lang="en-US" sz="4000" dirty="0" smtClean="0"/>
              <a:t>Primary </a:t>
            </a:r>
            <a:r>
              <a:rPr lang="en-US" sz="4000" dirty="0"/>
              <a:t>generalized</a:t>
            </a:r>
          </a:p>
          <a:p>
            <a:pPr>
              <a:buNone/>
            </a:pPr>
            <a:r>
              <a:rPr lang="en-US" sz="4000" dirty="0"/>
              <a:t>       </a:t>
            </a:r>
            <a:r>
              <a:rPr lang="en-US" sz="4000" dirty="0" err="1"/>
              <a:t>valproic</a:t>
            </a:r>
            <a:r>
              <a:rPr lang="en-US" sz="4000" dirty="0"/>
              <a:t> </a:t>
            </a:r>
            <a:r>
              <a:rPr lang="en-US" sz="4000" dirty="0" smtClean="0"/>
              <a:t>acid</a:t>
            </a:r>
          </a:p>
          <a:p>
            <a:pPr>
              <a:buNone/>
            </a:pPr>
            <a:endParaRPr lang="en-US" sz="4000" dirty="0" smtClean="0"/>
          </a:p>
          <a:p>
            <a:r>
              <a:rPr lang="en-US" sz="4000" dirty="0" smtClean="0"/>
              <a:t>Infantile </a:t>
            </a:r>
            <a:r>
              <a:rPr lang="en-US" sz="4000" dirty="0"/>
              <a:t>spasm</a:t>
            </a:r>
          </a:p>
          <a:p>
            <a:pPr>
              <a:buNone/>
            </a:pPr>
            <a:r>
              <a:rPr lang="en-US" sz="4000" dirty="0"/>
              <a:t>     steroids</a:t>
            </a:r>
          </a:p>
          <a:p>
            <a:pPr>
              <a:buNone/>
            </a:pPr>
            <a:r>
              <a:rPr lang="en-US" sz="4000" dirty="0"/>
              <a:t>     </a:t>
            </a:r>
            <a:r>
              <a:rPr lang="en-US" sz="4000" dirty="0" err="1"/>
              <a:t>vigabatrin</a:t>
            </a:r>
            <a:r>
              <a:rPr lang="en-US" sz="4000" dirty="0"/>
              <a:t> </a:t>
            </a:r>
            <a:endParaRPr lang="en-US" sz="4000" dirty="0" smtClean="0"/>
          </a:p>
          <a:p>
            <a:pPr>
              <a:buNone/>
            </a:pPr>
            <a:endParaRPr lang="en-US" sz="4000" dirty="0" smtClean="0"/>
          </a:p>
          <a:p>
            <a:r>
              <a:rPr lang="en-US" sz="4000" dirty="0"/>
              <a:t>Partial seizures</a:t>
            </a:r>
          </a:p>
          <a:p>
            <a:pPr>
              <a:buNone/>
            </a:pPr>
            <a:r>
              <a:rPr lang="en-US" sz="4000" dirty="0"/>
              <a:t>     </a:t>
            </a:r>
            <a:r>
              <a:rPr lang="en-US" sz="4000" dirty="0" smtClean="0"/>
              <a:t>carbamazepine</a:t>
            </a:r>
          </a:p>
          <a:p>
            <a:pPr>
              <a:buNone/>
            </a:pPr>
            <a:endParaRPr lang="en-US" sz="4000" dirty="0" smtClean="0"/>
          </a:p>
          <a:p>
            <a:r>
              <a:rPr lang="en-US" sz="4000" dirty="0"/>
              <a:t>ABSENCE  EPILEPSY</a:t>
            </a:r>
          </a:p>
          <a:p>
            <a:pPr>
              <a:buNone/>
            </a:pPr>
            <a:r>
              <a:rPr lang="en-US" sz="4000" dirty="0"/>
              <a:t>          </a:t>
            </a:r>
            <a:r>
              <a:rPr lang="en-US" sz="4000" dirty="0" err="1"/>
              <a:t>ethosuxamide</a:t>
            </a:r>
            <a:endParaRPr lang="en-US" sz="4000" dirty="0"/>
          </a:p>
          <a:p>
            <a:pPr>
              <a:buNone/>
            </a:pPr>
            <a:r>
              <a:rPr lang="en-US" sz="4000" dirty="0"/>
              <a:t>          </a:t>
            </a:r>
            <a:r>
              <a:rPr lang="en-US" sz="4000" dirty="0" err="1"/>
              <a:t>valproic</a:t>
            </a:r>
            <a:r>
              <a:rPr lang="en-US" sz="4000" dirty="0"/>
              <a:t> acid</a:t>
            </a:r>
          </a:p>
          <a:p>
            <a:pPr>
              <a:buNone/>
            </a:pPr>
            <a:r>
              <a:rPr lang="en-US" sz="4000" dirty="0"/>
              <a:t>          </a:t>
            </a:r>
            <a:r>
              <a:rPr lang="en-US" sz="4000" dirty="0" smtClean="0"/>
              <a:t>lamotrigine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 algn="l" rtl="0">
              <a:buFont typeface="Wingdings" pitchFamily="2" charset="2"/>
              <a:buNone/>
            </a:pPr>
            <a:r>
              <a:rPr lang="en-US" dirty="0"/>
              <a:t>       </a:t>
            </a:r>
            <a:r>
              <a:rPr lang="ar-SA" dirty="0" smtClean="0"/>
              <a:t>  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Treatment    </a:t>
            </a:r>
          </a:p>
        </p:txBody>
      </p:sp>
      <p:sp>
        <p:nvSpPr>
          <p:cNvPr id="9943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rtl="0">
              <a:lnSpc>
                <a:spcPct val="90000"/>
              </a:lnSpc>
            </a:pPr>
            <a:r>
              <a:rPr lang="en-US" sz="2400"/>
              <a:t>MOST OF AEDs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sz="2400"/>
              <a:t>   start small dose then increase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sz="2400"/>
              <a:t>    if max dose reached    no response  serum level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sz="2400"/>
              <a:t>    routine drug level  discouraged</a:t>
            </a:r>
          </a:p>
          <a:p>
            <a:pPr algn="l" rtl="0">
              <a:lnSpc>
                <a:spcPct val="90000"/>
              </a:lnSpc>
            </a:pPr>
            <a:r>
              <a:rPr lang="en-US" sz="2400"/>
              <a:t>MONOTHERAPY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sz="2400"/>
              <a:t>      avoide interaction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sz="2400"/>
              <a:t>       better compliance</a:t>
            </a:r>
          </a:p>
          <a:p>
            <a:pPr algn="l" rtl="0">
              <a:lnSpc>
                <a:spcPct val="90000"/>
              </a:lnSpc>
            </a:pPr>
            <a:r>
              <a:rPr lang="en-US" sz="2400"/>
              <a:t>BEFORE switching </a:t>
            </a:r>
            <a:r>
              <a:rPr lang="en-GB" sz="2400"/>
              <a:t>to another drug reconsider DX  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Treatment  </a:t>
            </a:r>
            <a:endParaRPr lang="en-US"/>
          </a:p>
        </p:txBody>
      </p:sp>
      <p:sp>
        <p:nvSpPr>
          <p:cNvPr id="998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rtl="0">
              <a:buFont typeface="Wingdings" pitchFamily="2" charset="2"/>
              <a:buNone/>
            </a:pPr>
            <a:r>
              <a:rPr lang="en-GB"/>
              <a:t>SIDE EFFECT</a:t>
            </a:r>
          </a:p>
          <a:p>
            <a:pPr algn="l" rtl="0"/>
            <a:r>
              <a:rPr lang="en-GB"/>
              <a:t>Most are idiosyncratic</a:t>
            </a:r>
          </a:p>
          <a:p>
            <a:pPr algn="l" rtl="0"/>
            <a:r>
              <a:rPr lang="en-GB"/>
              <a:t>Skin rash</a:t>
            </a:r>
          </a:p>
          <a:p>
            <a:pPr algn="l" rtl="0"/>
            <a:r>
              <a:rPr lang="en-GB"/>
              <a:t>Steven johonson syndrome</a:t>
            </a:r>
          </a:p>
          <a:p>
            <a:pPr algn="l" rtl="0"/>
            <a:r>
              <a:rPr lang="en-GB"/>
              <a:t>Hepatotoxicity</a:t>
            </a:r>
          </a:p>
          <a:p>
            <a:pPr algn="l" rtl="0"/>
            <a:r>
              <a:rPr lang="en-GB"/>
              <a:t>pancreatitis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Medication</a:t>
            </a:r>
          </a:p>
        </p:txBody>
      </p:sp>
      <p:sp>
        <p:nvSpPr>
          <p:cNvPr id="10004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rtl="0">
              <a:buFont typeface="Wingdings" pitchFamily="2" charset="2"/>
              <a:buNone/>
            </a:pPr>
            <a:r>
              <a:rPr lang="en-US"/>
              <a:t>Phenytoin (Dilantin)</a:t>
            </a:r>
          </a:p>
          <a:p>
            <a:pPr lvl="1" algn="l" rtl="0"/>
            <a:r>
              <a:rPr lang="en-US"/>
              <a:t>Gingival hyperplasia occuring in approximately 20% of patients.</a:t>
            </a:r>
          </a:p>
        </p:txBody>
      </p:sp>
      <p:pic>
        <p:nvPicPr>
          <p:cNvPr id="1000452" name="Picture 4" descr="CSA-hyperplasia2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3789363"/>
            <a:ext cx="3352800" cy="2155825"/>
          </a:xfrm>
          <a:prstGeom prst="rect">
            <a:avLst/>
          </a:prstGeom>
          <a:noFill/>
        </p:spPr>
      </p:pic>
      <p:pic>
        <p:nvPicPr>
          <p:cNvPr id="1000453" name="Picture 5" descr="CSA-hyperplasia2_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3860800"/>
            <a:ext cx="3352800" cy="2160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2499" name="Picture 3" descr="steve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476250"/>
            <a:ext cx="9144000" cy="63817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/>
              <a:t>Guidelines for discontinuation AEDs</a:t>
            </a:r>
          </a:p>
        </p:txBody>
      </p:sp>
      <p:sp>
        <p:nvSpPr>
          <p:cNvPr id="1010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/>
              <a:t> seizure free 2-5 years on AEDs mean 3.5 years</a:t>
            </a:r>
          </a:p>
          <a:p>
            <a:pPr algn="l" rtl="0"/>
            <a:r>
              <a:rPr lang="en-US"/>
              <a:t> single type of partial generalized seizures</a:t>
            </a:r>
          </a:p>
          <a:p>
            <a:pPr algn="l" rtl="0"/>
            <a:r>
              <a:rPr lang="en-US"/>
              <a:t>normal neurological and IQ examination</a:t>
            </a:r>
          </a:p>
          <a:p>
            <a:pPr algn="l" rtl="0"/>
            <a:r>
              <a:rPr lang="en-US"/>
              <a:t>  EEG  normalized with treatment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Vagus Nerve Stimulator</a:t>
            </a:r>
          </a:p>
        </p:txBody>
      </p:sp>
      <p:sp>
        <p:nvSpPr>
          <p:cNvPr id="10127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/>
              <a:t>Limited for localization related epilepsy</a:t>
            </a:r>
          </a:p>
          <a:p>
            <a:pPr algn="l" rtl="0"/>
            <a:r>
              <a:rPr lang="en-US"/>
              <a:t>Implanted device</a:t>
            </a:r>
          </a:p>
          <a:p>
            <a:pPr algn="l" rtl="0"/>
            <a:r>
              <a:rPr lang="en-US"/>
              <a:t>Stimulates the left vagus nerve for 30 seconds every five minutes</a:t>
            </a:r>
          </a:p>
          <a:p>
            <a:pPr algn="l" rtl="0"/>
            <a:r>
              <a:rPr lang="en-US"/>
              <a:t>30% experiences 50% reduction in seizure activity</a:t>
            </a:r>
          </a:p>
        </p:txBody>
      </p:sp>
      <p:pic>
        <p:nvPicPr>
          <p:cNvPr id="1012740" name="Picture 4" descr="vagusnervest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92150"/>
            <a:ext cx="1068388" cy="1295400"/>
          </a:xfrm>
          <a:prstGeom prst="rect">
            <a:avLst/>
          </a:prstGeom>
          <a:noFill/>
        </p:spPr>
      </p:pic>
      <p:pic>
        <p:nvPicPr>
          <p:cNvPr id="1012741" name="Picture 5" descr="Animation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4437063"/>
            <a:ext cx="1731962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Surgical</a:t>
            </a:r>
          </a:p>
        </p:txBody>
      </p:sp>
      <p:sp>
        <p:nvSpPr>
          <p:cNvPr id="10147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First surgery in 1886</a:t>
            </a:r>
          </a:p>
          <a:p>
            <a:pPr algn="l" rtl="0"/>
            <a:r>
              <a:rPr lang="en-US" dirty="0"/>
              <a:t>Only utilized when medication cannot achieve satisfactory </a:t>
            </a:r>
            <a:r>
              <a:rPr lang="en-US" dirty="0" smtClean="0"/>
              <a:t>control</a:t>
            </a:r>
          </a:p>
          <a:p>
            <a:r>
              <a:rPr lang="en-US" dirty="0"/>
              <a:t>INDICATIONS:</a:t>
            </a:r>
          </a:p>
          <a:p>
            <a:r>
              <a:rPr lang="en-US" dirty="0"/>
              <a:t>   intractable partial seizures</a:t>
            </a:r>
          </a:p>
          <a:p>
            <a:r>
              <a:rPr lang="en-US" dirty="0"/>
              <a:t>   intractable </a:t>
            </a:r>
            <a:r>
              <a:rPr lang="en-US" dirty="0" err="1"/>
              <a:t>hemiepilepsy</a:t>
            </a:r>
            <a:endParaRPr lang="en-US" dirty="0"/>
          </a:p>
          <a:p>
            <a:r>
              <a:rPr lang="en-US" dirty="0"/>
              <a:t>   Mesial temporal sclerosis</a:t>
            </a:r>
          </a:p>
          <a:p>
            <a:pPr algn="l" rtl="0"/>
            <a:endParaRPr lang="en-US" dirty="0"/>
          </a:p>
        </p:txBody>
      </p:sp>
      <p:pic>
        <p:nvPicPr>
          <p:cNvPr id="1014788" name="Picture 4" descr="pe01023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776149"/>
            <a:ext cx="1330325" cy="2089150"/>
          </a:xfrm>
          <a:prstGeom prst="rect">
            <a:avLst/>
          </a:prstGeom>
          <a:noFill/>
        </p:spPr>
      </p:pic>
      <p:pic>
        <p:nvPicPr>
          <p:cNvPr id="1014789" name="Picture 5" descr="probe1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3429000"/>
            <a:ext cx="2339751" cy="2425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620713"/>
            <a:ext cx="7010400" cy="935037"/>
          </a:xfrm>
        </p:spPr>
        <p:txBody>
          <a:bodyPr/>
          <a:lstStyle/>
          <a:p>
            <a:pPr algn="ctr"/>
            <a:r>
              <a:rPr lang="en-US"/>
              <a:t>Dietary</a:t>
            </a:r>
          </a:p>
        </p:txBody>
      </p:sp>
      <p:sp>
        <p:nvSpPr>
          <p:cNvPr id="1018883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981200"/>
            <a:ext cx="8964612" cy="4114800"/>
          </a:xfrm>
        </p:spPr>
        <p:txBody>
          <a:bodyPr/>
          <a:lstStyle/>
          <a:p>
            <a:pPr algn="l" rtl="0">
              <a:buFont typeface="Wingdings" pitchFamily="2" charset="2"/>
              <a:buNone/>
            </a:pPr>
            <a:r>
              <a:rPr lang="en-US"/>
              <a:t>Ketogenic diet (Metabolic shift-Ketosis state)</a:t>
            </a:r>
          </a:p>
          <a:p>
            <a:pPr lvl="1" algn="l" rtl="0"/>
            <a:r>
              <a:rPr lang="en-US"/>
              <a:t>High fat and oils</a:t>
            </a:r>
          </a:p>
          <a:p>
            <a:pPr lvl="1" algn="l" rtl="0"/>
            <a:r>
              <a:rPr lang="en-US"/>
              <a:t>High calorie</a:t>
            </a:r>
          </a:p>
          <a:p>
            <a:pPr lvl="1" algn="l" rtl="0"/>
            <a:r>
              <a:rPr lang="en-US"/>
              <a:t>Low in proteins</a:t>
            </a:r>
          </a:p>
          <a:p>
            <a:pPr lvl="1" algn="l" rtl="0"/>
            <a:r>
              <a:rPr lang="en-US"/>
              <a:t>Low in carbohydrates</a:t>
            </a:r>
          </a:p>
        </p:txBody>
      </p:sp>
      <p:pic>
        <p:nvPicPr>
          <p:cNvPr id="1018884" name="Picture 4" descr="pma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4365625"/>
            <a:ext cx="2952750" cy="1812925"/>
          </a:xfrm>
          <a:prstGeom prst="rect">
            <a:avLst/>
          </a:prstGeom>
          <a:noFill/>
        </p:spPr>
      </p:pic>
      <p:sp>
        <p:nvSpPr>
          <p:cNvPr id="1018885" name="Rectangle 5"/>
          <p:cNvSpPr>
            <a:spLocks noChangeArrowheads="1"/>
          </p:cNvSpPr>
          <p:nvPr/>
        </p:nvSpPr>
        <p:spPr bwMode="auto">
          <a:xfrm>
            <a:off x="0" y="2773363"/>
            <a:ext cx="3571875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ar-JO"/>
          </a:p>
        </p:txBody>
      </p:sp>
      <p:pic>
        <p:nvPicPr>
          <p:cNvPr id="1018886" name="Picture 6" descr="Click me!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1013" y="4652963"/>
            <a:ext cx="457200" cy="401637"/>
          </a:xfrm>
          <a:prstGeom prst="rect">
            <a:avLst/>
          </a:prstGeom>
          <a:noFill/>
        </p:spPr>
      </p:pic>
      <p:pic>
        <p:nvPicPr>
          <p:cNvPr id="1018887" name="Picture 7" descr="1200 donut machin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625" y="2852738"/>
            <a:ext cx="2570163" cy="2492375"/>
          </a:xfrm>
          <a:prstGeom prst="rect">
            <a:avLst/>
          </a:prstGeom>
          <a:noFill/>
        </p:spPr>
      </p:pic>
      <p:pic>
        <p:nvPicPr>
          <p:cNvPr id="1018888" name="Picture 8" descr="Click me!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3888" y="4797425"/>
            <a:ext cx="304800" cy="268288"/>
          </a:xfrm>
          <a:prstGeom prst="rect">
            <a:avLst/>
          </a:prstGeom>
          <a:noFill/>
        </p:spPr>
      </p:pic>
      <p:pic>
        <p:nvPicPr>
          <p:cNvPr id="1018889" name="Picture 9" descr="Click me!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01013" y="4868863"/>
            <a:ext cx="228600" cy="201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87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rtl="0"/>
            <a:r>
              <a:rPr lang="en-US" sz="6600" b="1" i="1"/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 of epilepsy</a:t>
            </a:r>
          </a:p>
        </p:txBody>
      </p:sp>
      <p:sp>
        <p:nvSpPr>
          <p:cNvPr id="7618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>
              <a:lnSpc>
                <a:spcPct val="90000"/>
              </a:lnSpc>
              <a:buNone/>
            </a:pPr>
            <a:r>
              <a:rPr lang="en-US" sz="2000" dirty="0" smtClean="0"/>
              <a:t>3 classifications  </a:t>
            </a:r>
            <a:endParaRPr lang="en-US" sz="2000" dirty="0"/>
          </a:p>
          <a:p>
            <a:pPr algn="l" rtl="0">
              <a:lnSpc>
                <a:spcPct val="90000"/>
              </a:lnSpc>
            </a:pPr>
            <a:r>
              <a:rPr lang="en-US" sz="2000" dirty="0"/>
              <a:t>1- </a:t>
            </a:r>
            <a:r>
              <a:rPr lang="en-US" sz="2000" dirty="0" err="1"/>
              <a:t>accordind</a:t>
            </a:r>
            <a:r>
              <a:rPr lang="en-US" sz="2000" dirty="0"/>
              <a:t> to semiology :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/>
              <a:t>                                generalized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/>
              <a:t>                                 partial :simple ,complex</a:t>
            </a:r>
          </a:p>
          <a:p>
            <a:pPr algn="l" rtl="0">
              <a:lnSpc>
                <a:spcPct val="90000"/>
              </a:lnSpc>
            </a:pPr>
            <a:r>
              <a:rPr lang="en-US" sz="2000" dirty="0"/>
              <a:t>2-according to cause : 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/>
              <a:t>                               idiopathic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/>
              <a:t>                               </a:t>
            </a:r>
            <a:r>
              <a:rPr lang="en-US" sz="2000" dirty="0" err="1"/>
              <a:t>sypmtomatic</a:t>
            </a:r>
            <a:r>
              <a:rPr lang="en-US" sz="2000" dirty="0"/>
              <a:t> 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/>
              <a:t>                               cryptogenic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/>
              <a:t>3-according to clinical + EEG + age : syndromic classification              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88913"/>
            <a:ext cx="8229600" cy="1371600"/>
          </a:xfrm>
        </p:spPr>
        <p:txBody>
          <a:bodyPr/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4413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52513"/>
            <a:ext cx="8815388" cy="5400675"/>
          </a:xfrm>
        </p:spPr>
        <p:txBody>
          <a:bodyPr/>
          <a:lstStyle/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endParaRPr lang="en-US" sz="2400" dirty="0"/>
          </a:p>
          <a:p>
            <a:pPr algn="l" rtl="0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400" dirty="0"/>
              <a:t>                    PARTIAL SEIZURES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 </a:t>
            </a:r>
          </a:p>
          <a:p>
            <a:pPr algn="l" rtl="0">
              <a:lnSpc>
                <a:spcPct val="90000"/>
              </a:lnSpc>
            </a:pPr>
            <a:r>
              <a:rPr lang="en-US" sz="2400" dirty="0"/>
              <a:t>a. Simple partial (no impairment of consciousness)   		- motor/sensory/autonomic/psychic</a:t>
            </a:r>
          </a:p>
          <a:p>
            <a:pPr algn="l" rtl="0">
              <a:lnSpc>
                <a:spcPct val="90000"/>
              </a:lnSpc>
            </a:pPr>
            <a:r>
              <a:rPr lang="en-US" sz="2400" dirty="0"/>
              <a:t>b. Complex partial (impairment of consciousness) 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			- simple evolving to complex</a:t>
            </a:r>
          </a:p>
          <a:p>
            <a:pPr lvl="1"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           - complex from outset</a:t>
            </a:r>
          </a:p>
          <a:p>
            <a:pPr algn="l" rtl="0">
              <a:lnSpc>
                <a:spcPct val="90000"/>
              </a:lnSpc>
            </a:pPr>
            <a:r>
              <a:rPr lang="en-US" sz="2400" dirty="0"/>
              <a:t>c. Partial seizures evolving to secondary GTCS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idx="1"/>
          </p:nvPr>
        </p:nvSpPr>
        <p:spPr>
          <a:xfrm>
            <a:off x="611188" y="1412875"/>
            <a:ext cx="8229600" cy="6021388"/>
          </a:xfrm>
        </p:spPr>
        <p:txBody>
          <a:bodyPr/>
          <a:lstStyle/>
          <a:p>
            <a:pPr algn="ctr" rtl="0">
              <a:buFont typeface="Wingdings" pitchFamily="2" charset="2"/>
              <a:buNone/>
            </a:pPr>
            <a:r>
              <a:rPr lang="en-US"/>
              <a:t>GENERALIZED SEIZURES </a:t>
            </a:r>
          </a:p>
          <a:p>
            <a:pPr algn="l" rtl="0">
              <a:buFont typeface="Wingdings" pitchFamily="2" charset="2"/>
              <a:buNone/>
            </a:pPr>
            <a:r>
              <a:rPr lang="en-US"/>
              <a:t> The first clinical and EEG changes indicate involvement of both cerebral hemispheres.</a:t>
            </a:r>
          </a:p>
          <a:p>
            <a:pPr algn="l" rtl="0"/>
            <a:r>
              <a:rPr lang="en-US" sz="2600"/>
              <a:t>a.  Absence</a:t>
            </a:r>
          </a:p>
          <a:p>
            <a:pPr algn="l" rtl="0"/>
            <a:r>
              <a:rPr lang="en-US" sz="2600"/>
              <a:t>b.  Myoclonic</a:t>
            </a:r>
          </a:p>
          <a:p>
            <a:pPr algn="l" rtl="0"/>
            <a:r>
              <a:rPr lang="en-US" sz="2600"/>
              <a:t>c.  Clonic</a:t>
            </a:r>
          </a:p>
          <a:p>
            <a:pPr algn="l" rtl="0"/>
            <a:r>
              <a:rPr lang="en-US" sz="2600"/>
              <a:t>d.  Tonic</a:t>
            </a:r>
          </a:p>
          <a:p>
            <a:pPr algn="l" rtl="0"/>
            <a:r>
              <a:rPr lang="en-US" sz="2600"/>
              <a:t>e.  Tonic-clonic</a:t>
            </a:r>
          </a:p>
          <a:p>
            <a:pPr algn="l" rtl="0"/>
            <a:r>
              <a:rPr lang="en-US" sz="2600"/>
              <a:t>f.  Atonic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sz="3500" b="1" i="1"/>
              <a:t>Generalized convulsive</a:t>
            </a:r>
            <a:r>
              <a:rPr lang="en-US" sz="3500" b="1"/>
              <a:t> (</a:t>
            </a:r>
            <a:r>
              <a:rPr lang="en-US" sz="3500"/>
              <a:t>grand mal) </a:t>
            </a:r>
            <a:r>
              <a:rPr lang="arn-CL" sz="3500"/>
              <a:t> or generalized tonic-clonic</a:t>
            </a:r>
            <a:r>
              <a:rPr lang="en-US" sz="3500"/>
              <a:t> 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 rtl="0">
              <a:lnSpc>
                <a:spcPct val="90000"/>
              </a:lnSpc>
            </a:pPr>
            <a:r>
              <a:rPr lang="en-US" sz="2400"/>
              <a:t>sudden, immediate loss of consciousness without warning </a:t>
            </a:r>
            <a:endParaRPr lang="ar-JO" sz="2400"/>
          </a:p>
          <a:p>
            <a:pPr algn="l" rtl="0">
              <a:lnSpc>
                <a:spcPct val="90000"/>
              </a:lnSpc>
            </a:pPr>
            <a:r>
              <a:rPr lang="arn-CL" sz="2400"/>
              <a:t>initial generalized tonic contraction and posture (causing fall and epileptic cry) </a:t>
            </a:r>
          </a:p>
          <a:p>
            <a:pPr algn="l" rtl="0">
              <a:lnSpc>
                <a:spcPct val="90000"/>
              </a:lnSpc>
            </a:pPr>
            <a:r>
              <a:rPr lang="arn-CL" sz="2400"/>
              <a:t>then, generalized, bisynchronous rhythmic forceful jerking movements </a:t>
            </a:r>
          </a:p>
          <a:p>
            <a:pPr algn="l" rtl="0">
              <a:lnSpc>
                <a:spcPct val="90000"/>
              </a:lnSpc>
            </a:pPr>
            <a:r>
              <a:rPr lang="arn-CL" sz="2400"/>
              <a:t>slowing of the frequency of the convulsive movements </a:t>
            </a:r>
          </a:p>
          <a:p>
            <a:pPr algn="l" rtl="0">
              <a:lnSpc>
                <a:spcPct val="90000"/>
              </a:lnSpc>
            </a:pPr>
            <a:r>
              <a:rPr lang="en-US" sz="2400"/>
              <a:t>Typically last 1-3 minutes    </a:t>
            </a:r>
            <a:endParaRPr lang="ar-JO" sz="2400"/>
          </a:p>
          <a:p>
            <a:pPr algn="l" rtl="0">
              <a:lnSpc>
                <a:spcPct val="90000"/>
              </a:lnSpc>
            </a:pPr>
            <a:r>
              <a:rPr lang="arn-CL" sz="2400"/>
              <a:t>post-ictal exhaustion, sleep, disorientation 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2962"/>
          </a:xfrm>
        </p:spPr>
        <p:txBody>
          <a:bodyPr/>
          <a:lstStyle/>
          <a:p>
            <a:pPr eaLnBrk="1" hangingPunct="1">
              <a:defRPr/>
            </a:pPr>
            <a:r>
              <a:rPr lang="en-US" u="sng" smtClean="0"/>
              <a:t>Childhood Absence Epilepsy</a:t>
            </a:r>
            <a:endParaRPr lang="en-US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3886200" cy="49815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b="1" smtClean="0"/>
              <a:t>Seizure type</a:t>
            </a:r>
            <a:r>
              <a:rPr lang="en-US" sz="2000" smtClean="0"/>
              <a:t>: simple absence seizures. 1/3 or less will also have at least one generalized tonic-clonic seizure. Often frequent (many per day).</a:t>
            </a:r>
            <a:endParaRPr lang="en-US" sz="2000" b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smtClean="0"/>
              <a:t>Etiology:</a:t>
            </a:r>
            <a:r>
              <a:rPr lang="en-US" sz="2000" smtClean="0"/>
              <a:t> unknown (idiopathic). often familial. </a:t>
            </a:r>
            <a:endParaRPr lang="en-US" sz="2000" b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smtClean="0"/>
              <a:t>Age</a:t>
            </a:r>
            <a:r>
              <a:rPr lang="en-US" sz="2000" smtClean="0"/>
              <a:t>: childhood (5-12years)</a:t>
            </a:r>
            <a:endParaRPr lang="en-US" sz="2000" b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smtClean="0"/>
              <a:t>EEG</a:t>
            </a:r>
            <a:r>
              <a:rPr lang="en-US" sz="2000" smtClean="0"/>
              <a:t>: generalized 3/sec spike and wave discharges.</a:t>
            </a:r>
            <a:endParaRPr lang="en-US" sz="2000" b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smtClean="0"/>
              <a:t>Treatment:</a:t>
            </a:r>
            <a:r>
              <a:rPr lang="en-US" sz="2000" smtClean="0"/>
              <a:t> ethosuximide or valproic acid.</a:t>
            </a:r>
            <a:endParaRPr lang="en-US" sz="2000" b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smtClean="0"/>
              <a:t>Prognosis:</a:t>
            </a:r>
            <a:r>
              <a:rPr lang="en-US" sz="2000" smtClean="0"/>
              <a:t> excellent. easy seizure control. remission in 70% or more. few with long term sequellae</a:t>
            </a:r>
          </a:p>
        </p:txBody>
      </p:sp>
      <p:pic>
        <p:nvPicPr>
          <p:cNvPr id="10244" name="Picture 4" descr="SW_pa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343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4724400" y="5334000"/>
            <a:ext cx="4191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No aura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Abrupt onset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Brief duration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Prompt recovery</a:t>
            </a:r>
          </a:p>
        </p:txBody>
      </p:sp>
    </p:spTree>
    <p:extLst>
      <p:ext uri="{BB962C8B-B14F-4D97-AF65-F5344CB8AC3E}">
        <p14:creationId xmlns:p14="http://schemas.microsoft.com/office/powerpoint/2010/main" val="143539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سمة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4741</TotalTime>
  <Words>1455</Words>
  <Application>Microsoft Office PowerPoint</Application>
  <PresentationFormat>On-screen Show (4:3)</PresentationFormat>
  <Paragraphs>393</Paragraphs>
  <Slides>49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Tahoma</vt:lpstr>
      <vt:lpstr>Times New Roman</vt:lpstr>
      <vt:lpstr>Trebuchet MS</vt:lpstr>
      <vt:lpstr>Wingdings</vt:lpstr>
      <vt:lpstr>Wingdings 3</vt:lpstr>
      <vt:lpstr>Facet</vt:lpstr>
      <vt:lpstr>1_Facet</vt:lpstr>
      <vt:lpstr>  Childhood epilepsy                      AREVIEW</vt:lpstr>
      <vt:lpstr>EPILEPSY  DEFINITION </vt:lpstr>
      <vt:lpstr>Status epilepticus </vt:lpstr>
      <vt:lpstr>Etiology</vt:lpstr>
      <vt:lpstr>Classification of epilepsy</vt:lpstr>
      <vt:lpstr> </vt:lpstr>
      <vt:lpstr>PowerPoint Presentation</vt:lpstr>
      <vt:lpstr>Generalized convulsive (grand mal)  or generalized tonic-clonic </vt:lpstr>
      <vt:lpstr>Childhood Absence Epilepsy</vt:lpstr>
      <vt:lpstr>Epileptic Syndromes West syndrome</vt:lpstr>
      <vt:lpstr>Juvenile Myoclonic Epilepsy</vt:lpstr>
      <vt:lpstr>        Rolandic   Epilepsy </vt:lpstr>
      <vt:lpstr>EVALUATION</vt:lpstr>
      <vt:lpstr>HISTORY</vt:lpstr>
      <vt:lpstr>Phisical examination</vt:lpstr>
      <vt:lpstr>Physical exam     cont</vt:lpstr>
      <vt:lpstr>Physical examination    cont</vt:lpstr>
      <vt:lpstr>PowerPoint Presentation</vt:lpstr>
      <vt:lpstr>Physical examination cont</vt:lpstr>
      <vt:lpstr>PowerPoint Presentation</vt:lpstr>
      <vt:lpstr>Investigation</vt:lpstr>
      <vt:lpstr>electroencephalogaphy</vt:lpstr>
      <vt:lpstr>Neuroimaging  cont</vt:lpstr>
      <vt:lpstr>Differential diagnosis  cont</vt:lpstr>
      <vt:lpstr>Differential diagnosis cnt</vt:lpstr>
      <vt:lpstr>Differential diagnosis   cont</vt:lpstr>
      <vt:lpstr>Treatment</vt:lpstr>
      <vt:lpstr>Medication</vt:lpstr>
      <vt:lpstr>PowerPoint Presentation</vt:lpstr>
      <vt:lpstr>PowerPoint Presentation</vt:lpstr>
      <vt:lpstr>PowerPoint Presentation</vt:lpstr>
      <vt:lpstr>PowerPoint Presentation</vt:lpstr>
      <vt:lpstr>Carbamazipine (Tegretol)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  </vt:lpstr>
      <vt:lpstr>Treatment    </vt:lpstr>
      <vt:lpstr>Treatment  </vt:lpstr>
      <vt:lpstr>Medication</vt:lpstr>
      <vt:lpstr>PowerPoint Presentation</vt:lpstr>
      <vt:lpstr>Guidelines for discontinuation AEDs</vt:lpstr>
      <vt:lpstr>Vagus Nerve Stimulator</vt:lpstr>
      <vt:lpstr>Surgical</vt:lpstr>
      <vt:lpstr>Dietary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onafi</dc:creator>
  <cp:lastModifiedBy>Admin</cp:lastModifiedBy>
  <cp:revision>103</cp:revision>
  <dcterms:created xsi:type="dcterms:W3CDTF">2006-01-29T18:19:47Z</dcterms:created>
  <dcterms:modified xsi:type="dcterms:W3CDTF">2022-07-02T16:51:00Z</dcterms:modified>
</cp:coreProperties>
</file>