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43"/>
  </p:notesMasterIdLst>
  <p:sldIdLst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7" r:id="rId30"/>
    <p:sldId id="291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7" r:id="rId40"/>
    <p:sldId id="318" r:id="rId41"/>
    <p:sldId id="335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8" autoAdjust="0"/>
    <p:restoredTop sz="94660"/>
  </p:normalViewPr>
  <p:slideViewPr>
    <p:cSldViewPr>
      <p:cViewPr varScale="1">
        <p:scale>
          <a:sx n="69" d="100"/>
          <a:sy n="69" d="100"/>
        </p:scale>
        <p:origin x="13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slide" Target="slides/slide23.xml" /><Relationship Id="rId39" Type="http://schemas.openxmlformats.org/officeDocument/2006/relationships/slide" Target="slides/slide36.xml" /><Relationship Id="rId3" Type="http://schemas.openxmlformats.org/officeDocument/2006/relationships/slideMaster" Target="slideMasters/slideMaster1.xml" /><Relationship Id="rId21" Type="http://schemas.openxmlformats.org/officeDocument/2006/relationships/slide" Target="slides/slide18.xml" /><Relationship Id="rId34" Type="http://schemas.openxmlformats.org/officeDocument/2006/relationships/slide" Target="slides/slide31.xml" /><Relationship Id="rId42" Type="http://schemas.openxmlformats.org/officeDocument/2006/relationships/slide" Target="slides/slide39.xml" /><Relationship Id="rId47" Type="http://schemas.openxmlformats.org/officeDocument/2006/relationships/tableStyles" Target="tableStyles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slide" Target="slides/slide22.xml" /><Relationship Id="rId33" Type="http://schemas.openxmlformats.org/officeDocument/2006/relationships/slide" Target="slides/slide30.xml" /><Relationship Id="rId38" Type="http://schemas.openxmlformats.org/officeDocument/2006/relationships/slide" Target="slides/slide35.xml" /><Relationship Id="rId46" Type="http://schemas.openxmlformats.org/officeDocument/2006/relationships/theme" Target="theme/theme1.xml" /><Relationship Id="rId2" Type="http://schemas.openxmlformats.org/officeDocument/2006/relationships/customXml" Target="../customXml/item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9" Type="http://schemas.openxmlformats.org/officeDocument/2006/relationships/slide" Target="slides/slide26.xml" /><Relationship Id="rId41" Type="http://schemas.openxmlformats.org/officeDocument/2006/relationships/slide" Target="slides/slide38.xml" /><Relationship Id="rId1" Type="http://schemas.openxmlformats.org/officeDocument/2006/relationships/customXml" Target="../customXml/item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32" Type="http://schemas.openxmlformats.org/officeDocument/2006/relationships/slide" Target="slides/slide29.xml" /><Relationship Id="rId37" Type="http://schemas.openxmlformats.org/officeDocument/2006/relationships/slide" Target="slides/slide34.xml" /><Relationship Id="rId40" Type="http://schemas.openxmlformats.org/officeDocument/2006/relationships/slide" Target="slides/slide37.xml" /><Relationship Id="rId45" Type="http://schemas.openxmlformats.org/officeDocument/2006/relationships/viewProps" Target="viewProps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slide" Target="slides/slide25.xml" /><Relationship Id="rId36" Type="http://schemas.openxmlformats.org/officeDocument/2006/relationships/slide" Target="slides/slide33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31" Type="http://schemas.openxmlformats.org/officeDocument/2006/relationships/slide" Target="slides/slide28.xml" /><Relationship Id="rId44" Type="http://schemas.openxmlformats.org/officeDocument/2006/relationships/presProps" Target="presProps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slide" Target="slides/slide24.xml" /><Relationship Id="rId30" Type="http://schemas.openxmlformats.org/officeDocument/2006/relationships/slide" Target="slides/slide27.xml" /><Relationship Id="rId35" Type="http://schemas.openxmlformats.org/officeDocument/2006/relationships/slide" Target="slides/slide32.xml" /><Relationship Id="rId43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82AC03-7C0E-49D7-83B2-2984F7461F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9C581-4B8A-4DE5-AAAF-CADEEE08A2C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D1EEFE-CF56-4AB6-846A-578A9D94C6DE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5C0D26E-27B2-454B-B28A-80F5E7DA1B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AB86B5F-6F59-45E6-982B-9E69E7137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5721C-0FF1-43AD-9A0A-81A583D4A1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67251-03E3-4984-A4ED-B64CDD78B6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64BD4D0-6F11-46D4-A526-F1DFE4516FB6}" type="slidenum">
              <a:rPr lang="en-US" altLang="ar-JO"/>
              <a:pPr/>
              <a:t>‹#›</a:t>
            </a:fld>
            <a:endParaRPr lang="en-US" alt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13101A85-62FC-4DCD-A134-DAA9A88262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197381AA-68A8-4918-87A5-F301CE0A72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C6D34720-9508-49C0-98E7-BCC7C7DCA8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1199BD-9D0C-4489-A392-79E9E68BFC47}" type="slidenum">
              <a:rPr lang="en-US" altLang="ar-JO"/>
              <a:pPr>
                <a:spcBef>
                  <a:spcPct val="0"/>
                </a:spcBef>
              </a:pPr>
              <a:t>1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52D2B109-1ABD-44E7-AE34-F270C01125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641EA2D-F7FA-44D9-9F7D-491F887DB4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47710912-0BA9-45A6-A7C4-763A8ECC3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2807E2-4E66-4160-84B3-D65DF087BA3E}" type="slidenum">
              <a:rPr lang="en-US" altLang="ar-JO"/>
              <a:pPr>
                <a:spcBef>
                  <a:spcPct val="0"/>
                </a:spcBef>
              </a:pPr>
              <a:t>10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21F5DC7E-8A06-44A2-AB99-76EE752987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5078C2D3-CAFA-4958-B589-A1718B0123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7A19DC55-4B92-4520-8FAF-052CFCB6C8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274CC6-CA82-471D-9C03-47B7D1CB2AED}" type="slidenum">
              <a:rPr lang="en-US" altLang="ar-JO"/>
              <a:pPr>
                <a:spcBef>
                  <a:spcPct val="0"/>
                </a:spcBef>
              </a:pPr>
              <a:t>13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E11BC637-C204-46AF-AB58-F2617240E2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A7B67753-99B6-4E60-8476-74CC0D46E5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523636A1-9A8B-481A-81C2-A75970FE6E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C273E2-8FA4-4B63-AEDF-6AB9A9685B94}" type="slidenum">
              <a:rPr lang="en-US" altLang="ar-JO"/>
              <a:pPr>
                <a:spcBef>
                  <a:spcPct val="0"/>
                </a:spcBef>
              </a:pPr>
              <a:t>14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6EC7BCE9-C6F3-4591-BA29-FFC52A6E48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E5A4FD7B-86A3-4B21-823D-30ACDDE1B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CC5CD941-49DB-45F3-A20E-EB89640A0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F84D72-0CE4-42DE-829D-C66149B9B722}" type="slidenum">
              <a:rPr lang="en-US" altLang="ar-JO"/>
              <a:pPr>
                <a:spcBef>
                  <a:spcPct val="0"/>
                </a:spcBef>
              </a:pPr>
              <a:t>15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1522FCE-0F01-4978-B29E-55CE2A08A3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D8497999-FE46-485C-9290-6952724E21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91BDA221-8889-4936-B338-B8D2F8F899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F857DA-1901-40DB-A158-64189F9DDDFE}" type="slidenum">
              <a:rPr lang="en-US" altLang="ar-JO"/>
              <a:pPr>
                <a:spcBef>
                  <a:spcPct val="0"/>
                </a:spcBef>
              </a:pPr>
              <a:t>16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6999491A-8B70-45C5-8DEA-545FC2E7AF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58C52F73-7071-45F6-A4B3-ECA017FC0D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0EA803F0-BC20-48EA-85BF-54D846EB37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9902D3-63B2-447D-9C68-5DB0CDEF5322}" type="slidenum">
              <a:rPr lang="en-US" altLang="ar-JO"/>
              <a:pPr>
                <a:spcBef>
                  <a:spcPct val="0"/>
                </a:spcBef>
              </a:pPr>
              <a:t>17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54C4ACE9-7D91-44E0-8508-CDB9968B64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06187D8A-025F-443F-921E-CDE083DB4E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ar-JO"/>
              <a:t>A precipitin is an antibody which can precipitate out of a solution upon antigen binding. ..</a:t>
            </a:r>
            <a:endParaRPr lang="ar-SA" altLang="ar-JO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3DFF6128-9E98-4D23-8EDF-DFF2D4F62C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A4F1E9-FAF3-4485-BEB6-64D5B89F3189}" type="slidenum">
              <a:rPr lang="en-US" altLang="ar-JO"/>
              <a:pPr>
                <a:spcBef>
                  <a:spcPct val="0"/>
                </a:spcBef>
              </a:pPr>
              <a:t>18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E7AB0024-6E8F-4E47-9B19-411A94B4FA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57B0ECDE-FBF5-49FD-BD4D-B5C81295F8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967843C-0702-4A1E-A731-C0026E4AA1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DAA2E3-6B6A-4AB2-BE16-04068E52CB18}" type="slidenum">
              <a:rPr lang="en-US" altLang="ar-JO"/>
              <a:pPr>
                <a:spcBef>
                  <a:spcPct val="0"/>
                </a:spcBef>
              </a:pPr>
              <a:t>19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6ADCA87B-38D3-4E93-AB90-8B007173B1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8E773D53-9C8D-464A-B502-539A7E4C79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D07232AA-9D2A-4B09-93C6-330915F2CA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F3AC81-718E-4289-A458-94B35784CE2A}" type="slidenum">
              <a:rPr lang="en-US" altLang="ar-JO"/>
              <a:pPr>
                <a:spcBef>
                  <a:spcPct val="0"/>
                </a:spcBef>
              </a:pPr>
              <a:t>20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1889C450-F9B9-45F2-B15B-2D957104CF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4902E6FA-0DD3-4CFC-A1E5-47097343EE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C3FC1488-1A61-4E8C-8A0D-1F041E07DB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98C2B6-B5F4-4186-AB16-E8D1F66394FC}" type="slidenum">
              <a:rPr lang="en-US" altLang="ar-JO"/>
              <a:pPr>
                <a:spcBef>
                  <a:spcPct val="0"/>
                </a:spcBef>
              </a:pPr>
              <a:t>21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1DA3DE63-70FA-4EC6-967A-6211BDC1FE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7015D2C-892A-4AFA-809B-6BC3BB719A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B910225-DA90-4900-B9E0-97C3B57AD9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CC570B-D3F7-429A-8740-739AD17150CC}" type="slidenum">
              <a:rPr lang="en-US" altLang="ar-JO"/>
              <a:pPr>
                <a:spcBef>
                  <a:spcPct val="0"/>
                </a:spcBef>
              </a:pPr>
              <a:t>2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C94700FD-D40D-483B-B008-DED3CD8DCD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DA4963F3-7C79-4DC0-A087-7B848FF870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A2C791B3-CA19-44DA-B46C-0BEE662023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F9ACAD-37DF-4B64-A4C6-19381EA25C46}" type="slidenum">
              <a:rPr lang="en-US" altLang="ar-JO"/>
              <a:pPr>
                <a:spcBef>
                  <a:spcPct val="0"/>
                </a:spcBef>
              </a:pPr>
              <a:t>22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EFA019A9-3057-4F53-8AC1-71110A9F47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9E1D0757-052C-4FEE-860D-9E2FB513F7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BD99C691-DDDF-45F4-B7EC-34E92279CB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BCB9F4-EDD7-4FAF-B8C2-CB3AD8545C19}" type="slidenum">
              <a:rPr lang="en-US" altLang="ar-JO"/>
              <a:pPr>
                <a:spcBef>
                  <a:spcPct val="0"/>
                </a:spcBef>
              </a:pPr>
              <a:t>23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DAA621D2-4340-4F43-9F52-8DF971D4A3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16C82E4F-6350-48A8-AF16-783A670CA3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239F561B-7831-4D7E-AECD-2FD459DD2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B458FA-AA43-4594-B21A-4169A5EC40D1}" type="slidenum">
              <a:rPr lang="en-US" altLang="ar-JO"/>
              <a:pPr>
                <a:spcBef>
                  <a:spcPct val="0"/>
                </a:spcBef>
              </a:pPr>
              <a:t>24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F62FF5ED-CAA1-478C-9117-70111F843A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F79E988A-FD0A-4EA9-BA21-C6C004698D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ar-JO"/>
              <a:t>Ubiquitousfound everywhere</a:t>
            </a:r>
            <a:endParaRPr lang="ar-SA" altLang="ar-JO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0F4A7A17-8755-4B0B-B1E2-150E89D0BC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B45D30-B687-4CE9-9B8D-8104BBCAB6BE}" type="slidenum">
              <a:rPr lang="en-US" altLang="ar-JO"/>
              <a:pPr>
                <a:spcBef>
                  <a:spcPct val="0"/>
                </a:spcBef>
              </a:pPr>
              <a:t>25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AC1ED0D6-4E6E-4BB6-9437-540F74626F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1B66396E-A350-40C3-A21F-5874427CE1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5CDCC12F-45E7-4B4C-A91F-9F17019627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6C3E01-1A55-469D-B411-70E9EA60F662}" type="slidenum">
              <a:rPr lang="en-US" altLang="ar-JO"/>
              <a:pPr>
                <a:spcBef>
                  <a:spcPct val="0"/>
                </a:spcBef>
              </a:pPr>
              <a:t>26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57521171-D60A-43D3-8CDC-638B3D3FE7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D64CE3DC-3CDE-4E44-9FA8-7A37542C6B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ar-JO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2C715B70-6399-41FB-85EC-8EF9205401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A0D028-7B95-46DD-BB55-91C91557EBA6}" type="slidenum">
              <a:rPr lang="en-US" altLang="ar-JO"/>
              <a:pPr>
                <a:spcBef>
                  <a:spcPct val="0"/>
                </a:spcBef>
              </a:pPr>
              <a:t>27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6E45DC5B-85CB-4081-A7E9-9DFB3CFAAE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7FB7CCB2-E9C2-4633-BC70-8E583EE79C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B67F9278-056E-4E39-8DC5-4DB6F7B351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08FEF3-02A2-4440-8DA0-3A6D00B0C9C7}" type="slidenum">
              <a:rPr lang="en-US" altLang="ar-JO"/>
              <a:pPr>
                <a:spcBef>
                  <a:spcPct val="0"/>
                </a:spcBef>
              </a:pPr>
              <a:t>28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9AC373BE-E80B-445A-A394-FAFC00FCBF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19873D16-822D-4104-973F-0882A74631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5900FC3-56FB-4EC2-AC56-FC46E6B82C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8F1488-3A50-438B-B271-47DC4998DEDA}" type="slidenum">
              <a:rPr lang="en-US" altLang="ar-JO"/>
              <a:pPr>
                <a:spcBef>
                  <a:spcPct val="0"/>
                </a:spcBef>
              </a:pPr>
              <a:t>31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835687AA-213D-472F-B3F5-024BE6BF40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734F176A-2D6A-4099-AACE-BBBFE308AF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B8DED84D-95BA-4B1E-A2FE-983C29AB03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4B37B5-58DB-4F3A-B530-10681E2AA1A6}" type="slidenum">
              <a:rPr lang="en-US" altLang="ar-JO"/>
              <a:pPr>
                <a:spcBef>
                  <a:spcPct val="0"/>
                </a:spcBef>
              </a:pPr>
              <a:t>32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ED3C38B6-F5DB-4A2F-B3D0-D264D246FA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A2332598-5411-4E0E-9348-F3F09C1823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ar-JO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E167CB9B-BF55-4A06-820E-158D7E2F80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6C44D9-9F8A-49BE-AD28-6F32695CDB5D}" type="slidenum">
              <a:rPr lang="en-US" altLang="ar-JO"/>
              <a:pPr>
                <a:spcBef>
                  <a:spcPct val="0"/>
                </a:spcBef>
              </a:pPr>
              <a:t>34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9A2CDAD7-9E6A-46B4-9AD4-A4A2CE0C5B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F21DE599-FA1B-41DF-8B3E-228D437073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 sz="50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9E44A172-1B54-4E98-875B-9184FBA5C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D1ED22-97F2-402E-8D59-9E0E2F811059}" type="slidenum">
              <a:rPr lang="en-US" altLang="ar-JO"/>
              <a:pPr>
                <a:spcBef>
                  <a:spcPct val="0"/>
                </a:spcBef>
              </a:pPr>
              <a:t>3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7E48F81D-E3B2-4CC8-A6D0-79E0C32B37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0C8408C6-282C-43A5-8CBB-7EE344F94A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EFC1DE8C-5A0A-45D6-9511-C3E570EA83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72E3F7-3C45-466F-81A6-2D7387CB7A8F}" type="slidenum">
              <a:rPr lang="en-US" altLang="ar-JO"/>
              <a:pPr>
                <a:spcBef>
                  <a:spcPct val="0"/>
                </a:spcBef>
              </a:pPr>
              <a:t>35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C410F0A6-E577-4F1C-AC90-142ED8B1FE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41751E72-0212-49D0-87D0-AC08F482BB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F665356D-2193-4492-BA1E-9C79024151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C20E6B-3A43-4153-8C6A-A315A68F6DC9}" type="slidenum">
              <a:rPr lang="en-US" altLang="ar-JO"/>
              <a:pPr>
                <a:spcBef>
                  <a:spcPct val="0"/>
                </a:spcBef>
              </a:pPr>
              <a:t>37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869009E1-D3E3-471F-87D3-ADBF58C766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86A5AF5C-30C8-4D86-8018-4F40F42300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A5256BE9-9E6E-4A0E-967F-A9ADF0C7B2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097175-A7D3-4897-BC1B-47D640D6295B}" type="slidenum">
              <a:rPr lang="en-US" altLang="ar-JO"/>
              <a:pPr>
                <a:spcBef>
                  <a:spcPct val="0"/>
                </a:spcBef>
              </a:pPr>
              <a:t>38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B59062D-1901-4D5F-95B3-7C95D10088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96D5322-3C37-4586-A9CF-721F715832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ar-JO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DDE75DB0-5A1C-40E0-B762-902709F6B9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67375E-A549-4347-955B-0A18337FD67E}" type="slidenum">
              <a:rPr lang="en-US" altLang="ar-JO"/>
              <a:pPr>
                <a:spcBef>
                  <a:spcPct val="0"/>
                </a:spcBef>
              </a:pPr>
              <a:t>4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1D2C199C-E2A2-41B7-951F-BAD89AD5D5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5854EA5F-C113-4230-84D9-3F0DD85ED5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D5EE7FDC-291B-49A5-B8FE-BADFC0BAB6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62F231-B89F-4E71-974C-999AC698B3D1}" type="slidenum">
              <a:rPr lang="en-US" altLang="ar-JO"/>
              <a:pPr>
                <a:spcBef>
                  <a:spcPct val="0"/>
                </a:spcBef>
              </a:pPr>
              <a:t>5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966F7160-CB71-4A68-916D-50DEB4B8E1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365ED3F-2BBD-47FF-ACD3-D0F3413382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8AC0CCF-FB3D-4A3A-AB9C-1B18810E12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DD06D9-4F1A-41BC-8A1B-1C01B1E040A2}" type="slidenum">
              <a:rPr lang="en-US" altLang="ar-JO"/>
              <a:pPr>
                <a:spcBef>
                  <a:spcPct val="0"/>
                </a:spcBef>
              </a:pPr>
              <a:t>6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2FECF74-719F-4E11-9C59-D80AB1586A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8F55AF56-677E-4A57-9C8B-58B244FA4A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B0873C27-20B2-4312-A827-12BC88706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3CD446-C0C2-484C-983C-29DD93A2B2BB}" type="slidenum">
              <a:rPr lang="en-US" altLang="ar-JO"/>
              <a:pPr>
                <a:spcBef>
                  <a:spcPct val="0"/>
                </a:spcBef>
              </a:pPr>
              <a:t>7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9D5E177D-65B7-4E42-8BF4-B967EBAD8E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A3737084-E616-4E84-B953-4A4B02F8D1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ar-JO"/>
              <a:t>Clostridium</a:t>
            </a:r>
          </a:p>
          <a:p>
            <a:pPr eaLnBrk="1" hangingPunct="1">
              <a:spcBef>
                <a:spcPct val="0"/>
              </a:spcBef>
            </a:pPr>
            <a:r>
              <a:rPr lang="en-US" altLang="ar-JO"/>
              <a:t>Campylobacter jejuni</a:t>
            </a:r>
            <a:endParaRPr lang="ar-SA" altLang="ar-JO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A157C59A-8338-4369-B534-7D45BF5625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CA993E-77DD-4184-A6A6-B4FC21ECD53C}" type="slidenum">
              <a:rPr lang="en-US" altLang="ar-JO"/>
              <a:pPr>
                <a:spcBef>
                  <a:spcPct val="0"/>
                </a:spcBef>
              </a:pPr>
              <a:t>8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CB5C6EE3-0F1D-47AF-B7A8-4F9B9B17F6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EC0AB8E-52B4-495F-A78C-5DB9587454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ar-JO"/>
              <a:t>Bacillus</a:t>
            </a:r>
          </a:p>
          <a:p>
            <a:pPr eaLnBrk="1" hangingPunct="1">
              <a:spcBef>
                <a:spcPct val="0"/>
              </a:spcBef>
            </a:pPr>
            <a:r>
              <a:rPr lang="en-US" altLang="ar-JO"/>
              <a:t>vibrio</a:t>
            </a:r>
          </a:p>
          <a:p>
            <a:pPr eaLnBrk="1" hangingPunct="1">
              <a:spcBef>
                <a:spcPct val="0"/>
              </a:spcBef>
            </a:pPr>
            <a:r>
              <a:rPr lang="en-US" altLang="ar-JO"/>
              <a:t>enterotoxigenic E. coli (ETEC), enteroinvasive E. coli (EIEC), enterohemorrhagic E. coli (EHEC), enteropathogenic E. coli (EPEC), and enteroaggregative E. coli (EAEC)</a:t>
            </a:r>
            <a:endParaRPr lang="ar-SA" altLang="ar-JO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DA4E6C58-D483-48E6-B435-441F392BC1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79BDE8-D1B6-4D85-BD32-05E1E5CEB964}" type="slidenum">
              <a:rPr lang="en-US" altLang="ar-JO"/>
              <a:pPr>
                <a:spcBef>
                  <a:spcPct val="0"/>
                </a:spcBef>
              </a:pPr>
              <a:t>9</a:t>
            </a:fld>
            <a:endParaRPr lang="en-US" alt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83675-5FC6-4960-B134-0B5EA683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5DB58-EF7C-4AFE-8468-0DBDA770AE29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37CCF-8CC2-4A6A-9827-72CC8B54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9D4A0-BEAB-4CF9-8D28-3F3387087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2D380-AAEA-4095-8810-AC414D96C2C9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3190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64C21-B39B-46CA-9AF6-E534AD4A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DDEC-8C73-4B8F-B6AF-7D89447E250F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D9CF8-8BDE-4B10-8DEB-3DBB5F084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3D9BF-CC58-4720-8BCC-A224E637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79E5C-8E7C-448F-9671-9C34A12F5E9E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68095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6F73D-3C3B-4E6B-A38B-DA6F83DD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48ED7-926A-4BBB-9E55-CFD40E1A5995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A2A0B-A4E7-4EDF-9CC4-DD7406EE1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3A8FB-D698-452E-9D9C-251C5A23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047E6-9A71-418F-8D01-156DD2E69DE8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94278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FBF7A-099D-447D-B4B3-DA736A904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10E86-6CFA-46DC-9B60-1FB8810E63D2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B48EE-BB34-4C55-8C40-00C9A6184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C9992-FB3D-420F-A1CD-CE7725EE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DAF78-46D5-476B-BD19-070E80A950E7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05458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D55D5-4FCA-47A9-8F8E-3F811F810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515D5-0628-4E86-BB81-A818FBB8A2C2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B4167-6B68-49F4-9EE9-A25426A4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E8DCF-5FB6-4DEA-9652-0E77D7F5E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DDA97-EAF7-46E0-9AF8-B122A1426DF5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03246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811FCD-1E5C-4FBB-8C5A-8B1808CE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0E348-99AA-4028-871E-038825F17FF6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FFEDF5-87DC-41F9-9AE6-CEE101003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886FEA-37E8-4743-A62D-EBF61B3F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EEFBE-2415-426B-B736-7AFA1B9F59BD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423679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BCC65A3-31BC-4625-94AF-A3CED90D0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5E9AC-BEBA-4210-9890-66FC1045CF8F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2BF31A-F80D-4210-A697-07AF6293D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529FB9B-BDF7-47C0-8CCE-AED5362F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27D93-9C14-4A42-AE11-839EBC3B21BF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80548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975950A-3AC7-4439-8770-575A8C0E9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19F4B-0496-4C33-B50A-D6DBBE53F11A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38478AD-EB74-4E1B-B8C3-35E1BEEB8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D2EB42-5C4A-4C21-8C2E-EC8D357D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94DCC-63A5-45AF-AE3E-FD744B218FD9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42028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7A7E1D2-CA44-4BB6-A6E1-2646A8216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43547-471F-4108-B2FB-30CAB01DDA27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C6804EA-AB01-4DDA-BACB-33A117827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9DBB6C-3472-4274-B8BE-EFA41897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C68AE-6348-4D7E-9A21-454C1BA8063F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34593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FA64DB-5305-4087-BA6E-7B09B6ED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D84BF-9935-4985-A9BE-66D7608D6143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F4FBF4-6059-41FB-B146-44E151E36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526DBA-D565-4B5C-8EF7-51B5BC67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E752B-207B-4521-91D4-CE33047ED57D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400975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B91B8F-AFE5-4623-AA0E-765DB9E48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1906B-B004-43A4-AC92-CDBE078E1FD5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B271AD-9A55-4635-8D2C-2C1BF421E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9F18CA-6D55-4A78-AEBB-31C9237C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E0CAA-A5A1-426E-B6DD-2C0C277327BF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57133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DBD2213-B751-431D-A4E7-C364434C38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91A0623-DB69-40B9-A24A-D58CC41099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/>
              <a:t>Click to edit Master text styles</a:t>
            </a:r>
          </a:p>
          <a:p>
            <a:pPr lvl="1"/>
            <a:r>
              <a:rPr lang="en-US" altLang="ar-JO"/>
              <a:t>Second level</a:t>
            </a:r>
          </a:p>
          <a:p>
            <a:pPr lvl="2"/>
            <a:r>
              <a:rPr lang="en-US" altLang="ar-JO"/>
              <a:t>Third level</a:t>
            </a:r>
          </a:p>
          <a:p>
            <a:pPr lvl="3"/>
            <a:r>
              <a:rPr lang="en-US" altLang="ar-JO"/>
              <a:t>Fourth level</a:t>
            </a:r>
          </a:p>
          <a:p>
            <a:pPr lvl="4"/>
            <a:r>
              <a:rPr lang="en-US" altLang="ar-J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47A7D-0BD5-4168-9978-8CA52DCB4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10D128-8BDC-4117-8236-280CAB10A15D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FE611-C5AE-47AB-9036-F34FA6C01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AA150-EBAD-40A8-8BE7-97C93B5CA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C7FBF41-FEB3-453C-8E58-48D8ABB722AC}" type="slidenum">
              <a:rPr lang="en-US" altLang="ar-JO"/>
              <a:pPr/>
              <a:t>‹#›</a:t>
            </a:fld>
            <a:endParaRPr lang="en-US" alt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jpeg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 /><Relationship Id="rId3" Type="http://schemas.openxmlformats.org/officeDocument/2006/relationships/image" Target="../media/image13.png" /><Relationship Id="rId7" Type="http://schemas.openxmlformats.org/officeDocument/2006/relationships/image" Target="../media/image17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.png" /><Relationship Id="rId5" Type="http://schemas.openxmlformats.org/officeDocument/2006/relationships/image" Target="../media/image15.png" /><Relationship Id="rId4" Type="http://schemas.openxmlformats.org/officeDocument/2006/relationships/image" Target="../media/image14.png" /><Relationship Id="rId9" Type="http://schemas.openxmlformats.org/officeDocument/2006/relationships/image" Target="../media/image19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1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.jpeg" /><Relationship Id="rId5" Type="http://schemas.openxmlformats.org/officeDocument/2006/relationships/image" Target="../media/image27.jpeg" /><Relationship Id="rId4" Type="http://schemas.openxmlformats.org/officeDocument/2006/relationships/image" Target="../media/image26.wmf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2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8.jpeg" /><Relationship Id="rId5" Type="http://schemas.openxmlformats.org/officeDocument/2006/relationships/image" Target="../media/image37.jpeg" /><Relationship Id="rId4" Type="http://schemas.openxmlformats.org/officeDocument/2006/relationships/image" Target="../media/image36.jpeg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2.jpeg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0220D7-E3B5-4EBD-81E9-3E886FC4F358}"/>
              </a:ext>
            </a:extLst>
          </p:cNvPr>
          <p:cNvSpPr txBox="1"/>
          <p:nvPr/>
        </p:nvSpPr>
        <p:spPr>
          <a:xfrm>
            <a:off x="687388" y="2493963"/>
            <a:ext cx="7405687" cy="2246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/>
        </p:spPr>
        <p:txBody>
          <a:bodyPr wrap="non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Dr.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Eman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Albataineh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Department of Microbiology </a:t>
            </a:r>
            <a:r>
              <a:rPr 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and Pathology 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Faculty of Medicine,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Mu’tah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 University 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12D6A1-DBC4-45CB-9264-B4219E44D951}"/>
              </a:ext>
            </a:extLst>
          </p:cNvPr>
          <p:cNvSpPr txBox="1"/>
          <p:nvPr/>
        </p:nvSpPr>
        <p:spPr>
          <a:xfrm>
            <a:off x="3733800" y="5105400"/>
            <a:ext cx="1752600" cy="9540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Lecture 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Century Schoolbook" pitchFamily="18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C39BB5-2F76-4B3D-A081-C39B29310A29}"/>
              </a:ext>
            </a:extLst>
          </p:cNvPr>
          <p:cNvSpPr/>
          <p:nvPr/>
        </p:nvSpPr>
        <p:spPr>
          <a:xfrm>
            <a:off x="1773238" y="720725"/>
            <a:ext cx="5246687" cy="13843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Gastrointestinal Tract Module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Bacterial infections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C00000"/>
              </a:solidFill>
              <a:latin typeface="Century Schoolbook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D95A1F3D-770F-4A75-8E2B-D022662E2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0450"/>
            <a:ext cx="2698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064CE929-F816-4DA7-9E44-FD653E8F0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0450"/>
            <a:ext cx="2698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1CB9F33-2C96-4AAA-86CB-CA4B084842DD}"/>
              </a:ext>
            </a:extLst>
          </p:cNvPr>
          <p:cNvCxnSpPr/>
          <p:nvPr/>
        </p:nvCxnSpPr>
        <p:spPr>
          <a:xfrm>
            <a:off x="1143000" y="2355850"/>
            <a:ext cx="1676400" cy="0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  <a:effectLst>
            <a:outerShdw blurRad="50800" dir="10380000" sx="102000" sy="102000" algn="ctr" rotWithShape="0">
              <a:schemeClr val="accent2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DB003C-C0A9-4B31-8D29-6416FE0D268E}"/>
              </a:ext>
            </a:extLst>
          </p:cNvPr>
          <p:cNvCxnSpPr/>
          <p:nvPr/>
        </p:nvCxnSpPr>
        <p:spPr>
          <a:xfrm flipH="1">
            <a:off x="7086600" y="2279650"/>
            <a:ext cx="1219200" cy="0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  <a:effectLst>
            <a:outerShdw blurRad="50800" dir="10380000" sx="102000" sy="102000" algn="ctr" rotWithShape="0">
              <a:schemeClr val="accent2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TextBox 7">
            <a:extLst>
              <a:ext uri="{FF2B5EF4-FFF2-40B4-BE49-F238E27FC236}">
                <a16:creationId xmlns:a16="http://schemas.microsoft.com/office/drawing/2014/main" id="{00B5077F-8C29-4036-9F93-38D75B7CE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0775" y="2362200"/>
            <a:ext cx="1597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cs typeface="+mn-cs"/>
              </a:rPr>
              <a:t>10% of fluids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cs typeface="+mn-cs"/>
              </a:rPr>
              <a:t> are absorbed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cs typeface="+mn-cs"/>
              </a:rPr>
              <a:t> from the large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cs typeface="+mn-cs"/>
              </a:rPr>
              <a:t>intestine</a:t>
            </a:r>
          </a:p>
        </p:txBody>
      </p:sp>
      <p:sp>
        <p:nvSpPr>
          <p:cNvPr id="12295" name="Rectangle 8">
            <a:extLst>
              <a:ext uri="{FF2B5EF4-FFF2-40B4-BE49-F238E27FC236}">
                <a16:creationId xmlns:a16="http://schemas.microsoft.com/office/drawing/2014/main" id="{B4032DD5-CE27-4F70-9FDB-DC914200A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381250"/>
            <a:ext cx="190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cs typeface="+mn-cs"/>
              </a:rPr>
              <a:t>90% of fluids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cs typeface="+mn-cs"/>
              </a:rPr>
              <a:t> are absorbed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cs typeface="+mn-cs"/>
              </a:rPr>
              <a:t>from the small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cs typeface="+mn-cs"/>
              </a:rPr>
              <a:t> intestine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BBBE8A-86B4-455C-AD9B-0D619F7B9243}"/>
              </a:ext>
            </a:extLst>
          </p:cNvPr>
          <p:cNvSpPr txBox="1"/>
          <p:nvPr/>
        </p:nvSpPr>
        <p:spPr>
          <a:xfrm>
            <a:off x="2819400" y="1595438"/>
            <a:ext cx="673100" cy="1446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dirty="0">
                <a:latin typeface="+mj-lt"/>
                <a:cs typeface="Arial" charset="0"/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258BF1-BE18-40F4-9F87-8C477E8638AC}"/>
              </a:ext>
            </a:extLst>
          </p:cNvPr>
          <p:cNvSpPr txBox="1"/>
          <p:nvPr/>
        </p:nvSpPr>
        <p:spPr>
          <a:xfrm>
            <a:off x="6629400" y="1041400"/>
            <a:ext cx="609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+mj-lt"/>
                <a:cs typeface="Arial" charset="0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CE88B8-8405-4502-B5F1-543667EB56EB}"/>
              </a:ext>
            </a:extLst>
          </p:cNvPr>
          <p:cNvSpPr txBox="1"/>
          <p:nvPr/>
        </p:nvSpPr>
        <p:spPr>
          <a:xfrm>
            <a:off x="5791200" y="806450"/>
            <a:ext cx="609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+mj-lt"/>
                <a:cs typeface="Arial" charset="0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301C76-5299-4E1D-934C-CA2C5605EC98}"/>
              </a:ext>
            </a:extLst>
          </p:cNvPr>
          <p:cNvSpPr txBox="1"/>
          <p:nvPr/>
        </p:nvSpPr>
        <p:spPr>
          <a:xfrm>
            <a:off x="4800600" y="1035050"/>
            <a:ext cx="609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+mj-lt"/>
                <a:cs typeface="Arial" charset="0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B04D4A-F969-4523-A7D0-A80D05D54A13}"/>
              </a:ext>
            </a:extLst>
          </p:cNvPr>
          <p:cNvSpPr txBox="1"/>
          <p:nvPr/>
        </p:nvSpPr>
        <p:spPr>
          <a:xfrm>
            <a:off x="4724400" y="2032000"/>
            <a:ext cx="609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+mj-lt"/>
                <a:cs typeface="Arial" charset="0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751F65-6D1F-45F9-9706-D348B6A684A9}"/>
              </a:ext>
            </a:extLst>
          </p:cNvPr>
          <p:cNvSpPr txBox="1"/>
          <p:nvPr/>
        </p:nvSpPr>
        <p:spPr>
          <a:xfrm>
            <a:off x="6781800" y="2032000"/>
            <a:ext cx="609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+mj-lt"/>
                <a:cs typeface="Arial" charset="0"/>
              </a:rPr>
              <a:t>x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D8D4D62-277D-47D9-9A95-C2B706187574}"/>
              </a:ext>
            </a:extLst>
          </p:cNvPr>
          <p:cNvCxnSpPr/>
          <p:nvPr/>
        </p:nvCxnSpPr>
        <p:spPr>
          <a:xfrm>
            <a:off x="2590800" y="4337050"/>
            <a:ext cx="0" cy="83820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7DC5A9-E1CD-412B-82DC-D95690A2FD93}"/>
              </a:ext>
            </a:extLst>
          </p:cNvPr>
          <p:cNvCxnSpPr/>
          <p:nvPr/>
        </p:nvCxnSpPr>
        <p:spPr>
          <a:xfrm>
            <a:off x="5410200" y="4337050"/>
            <a:ext cx="0" cy="83820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FDD1D0F-C93E-4E85-AB30-F15FC7102489}"/>
              </a:ext>
            </a:extLst>
          </p:cNvPr>
          <p:cNvSpPr/>
          <p:nvPr/>
        </p:nvSpPr>
        <p:spPr>
          <a:xfrm>
            <a:off x="304800" y="5226050"/>
            <a:ext cx="4572000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  <a:cs typeface="Arial" charset="0"/>
              </a:rPr>
              <a:t>Small bowel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Arial" charset="0"/>
              </a:rPr>
              <a:t>diarrhoea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2000" b="1" dirty="0">
                <a:latin typeface="+mj-lt"/>
                <a:cs typeface="Arial" charset="0"/>
              </a:rPr>
              <a:t>: weight loss and large stool volume. Vomiting sometimes, changes in appetite, blood as melena, flatus, abdominal discomfort, ascites and </a:t>
            </a:r>
            <a:r>
              <a:rPr lang="en-US" sz="2000" b="1" dirty="0" err="1">
                <a:latin typeface="+mj-lt"/>
                <a:cs typeface="Arial" charset="0"/>
              </a:rPr>
              <a:t>oedema</a:t>
            </a:r>
            <a:endParaRPr lang="en-US" sz="2000" b="1" dirty="0">
              <a:latin typeface="+mj-lt"/>
              <a:cs typeface="Arial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33FB94-5553-495B-B0FD-9B90ABDDF862}"/>
              </a:ext>
            </a:extLst>
          </p:cNvPr>
          <p:cNvSpPr/>
          <p:nvPr/>
        </p:nvSpPr>
        <p:spPr>
          <a:xfrm>
            <a:off x="4724400" y="5226050"/>
            <a:ext cx="4572000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  <a:cs typeface="Arial" charset="0"/>
              </a:rPr>
              <a:t>Large bowel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Arial" charset="0"/>
              </a:rPr>
              <a:t>diarrhoea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Arial" charset="0"/>
              </a:rPr>
              <a:t> : </a:t>
            </a:r>
            <a:r>
              <a:rPr lang="en-US" sz="2000" b="1" dirty="0">
                <a:latin typeface="+mj-lt"/>
                <a:cs typeface="Arial" charset="0"/>
              </a:rPr>
              <a:t>small volume, often mucoid, more frequent, painful stools. Blood as hematochezia (is fresh). </a:t>
            </a:r>
            <a:r>
              <a:rPr lang="en-US" sz="2000" b="1" dirty="0" err="1">
                <a:latin typeface="+mj-lt"/>
                <a:cs typeface="Arial" charset="0"/>
              </a:rPr>
              <a:t>Tenesmus</a:t>
            </a:r>
            <a:r>
              <a:rPr lang="en-US" sz="2000" b="1" dirty="0">
                <a:latin typeface="+mj-lt"/>
                <a:cs typeface="Arial" charset="0"/>
              </a:rPr>
              <a:t>, Pain is lower-abdominal (left lower quadrant)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D3C8D6-213D-4794-85D0-9343ADB69B24}"/>
              </a:ext>
            </a:extLst>
          </p:cNvPr>
          <p:cNvSpPr txBox="1"/>
          <p:nvPr/>
        </p:nvSpPr>
        <p:spPr>
          <a:xfrm>
            <a:off x="2895600" y="604838"/>
            <a:ext cx="30940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  <a:cs typeface="Arial" charset="0"/>
              </a:rPr>
              <a:t>Samll vs. Larg intestine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EA7F04C-D70B-4AF6-A465-325CBE3631D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+mj-ea"/>
                <a:cs typeface="+mj-cs"/>
              </a:rPr>
              <a:t>Bacterial infections of GIT </a:t>
            </a:r>
            <a:endParaRPr lang="en-GB" sz="28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  <p:bldP spid="10" grpId="0"/>
      <p:bldP spid="11" grpId="0"/>
      <p:bldP spid="12" grpId="0"/>
      <p:bldP spid="13" grpId="0"/>
      <p:bldP spid="14" grpId="0"/>
      <p:bldP spid="15" grpId="0"/>
      <p:bldP spid="25" grpId="0"/>
      <p:bldP spid="26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http://ts4.mm.bing.net/th?id=HN.608029822866032323&amp;pid=15.1">
            <a:extLst>
              <a:ext uri="{FF2B5EF4-FFF2-40B4-BE49-F238E27FC236}">
                <a16:creationId xmlns:a16="http://schemas.microsoft.com/office/drawing/2014/main" id="{D8BCF55F-E22D-445B-B915-FDAE388AA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3800"/>
            <a:ext cx="4259263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5">
            <a:extLst>
              <a:ext uri="{FF2B5EF4-FFF2-40B4-BE49-F238E27FC236}">
                <a16:creationId xmlns:a16="http://schemas.microsoft.com/office/drawing/2014/main" id="{C88E79EE-4840-46B9-8F14-9D4558A90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3" y="798513"/>
            <a:ext cx="863123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b="1" u="sng">
                <a:solidFill>
                  <a:srgbClr val="C00000"/>
                </a:solidFill>
              </a:rPr>
              <a:t>Gastroenteritis/Food poisoning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ar-JO" b="1" i="1">
                <a:solidFill>
                  <a:srgbClr val="FF0000"/>
                </a:solidFill>
              </a:rPr>
              <a:t>S. aureus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ar-JO" b="1" i="1">
                <a:solidFill>
                  <a:srgbClr val="FF0000"/>
                </a:solidFill>
              </a:rPr>
              <a:t>C. botulinum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ar-JO" b="1" i="1">
                <a:solidFill>
                  <a:srgbClr val="FF0000"/>
                </a:solidFill>
              </a:rPr>
              <a:t>C. perfringens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ar-JO" b="1" i="1">
                <a:solidFill>
                  <a:srgbClr val="FF0000"/>
                </a:solidFill>
              </a:rPr>
              <a:t>B. Cereus</a:t>
            </a:r>
            <a:endParaRPr lang="en-US" altLang="ar-JO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3">
            <a:extLst>
              <a:ext uri="{FF2B5EF4-FFF2-40B4-BE49-F238E27FC236}">
                <a16:creationId xmlns:a16="http://schemas.microsoft.com/office/drawing/2014/main" id="{B6625B38-C4C6-4E62-91EC-4F036A8AC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General charactaristics of food poisoning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+mj-lt"/>
              </a:rPr>
              <a:t>Inflammation of GI tract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+mj-lt"/>
              </a:rPr>
              <a:t>Occurs due to consumption of food containing  bacteria or their toxins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+mj-lt"/>
              </a:rPr>
              <a:t>Acute onset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+mj-lt"/>
              </a:rPr>
              <a:t>Self limiting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20A35F-39F0-4E16-B42A-17E10372C42C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5">
            <a:extLst>
              <a:ext uri="{FF2B5EF4-FFF2-40B4-BE49-F238E27FC236}">
                <a16:creationId xmlns:a16="http://schemas.microsoft.com/office/drawing/2014/main" id="{711ED801-0BD9-4990-A1D4-1E4000858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86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613F3A-E4FD-4AD9-A64B-8F45031E62CB}"/>
              </a:ext>
            </a:extLst>
          </p:cNvPr>
          <p:cNvSpPr/>
          <p:nvPr/>
        </p:nvSpPr>
        <p:spPr>
          <a:xfrm>
            <a:off x="228600" y="1219200"/>
            <a:ext cx="5410200" cy="4494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i="1" dirty="0">
                <a:latin typeface="+mj-lt"/>
                <a:cs typeface="Arial" charset="0"/>
              </a:rPr>
              <a:t>S. aureus</a:t>
            </a:r>
            <a:r>
              <a:rPr lang="en-US" sz="2200" dirty="0">
                <a:latin typeface="+mj-lt"/>
                <a:cs typeface="Arial" charset="0"/>
              </a:rPr>
              <a:t> is a gram positive cocci, catalase and oxidase positive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200" dirty="0">
              <a:latin typeface="+mj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cs typeface="Arial" charset="0"/>
              </a:rPr>
              <a:t>It is a common bacterium found on the skin and in the anterior nares of up to 25% of healthy people and animals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200" dirty="0">
              <a:latin typeface="+mj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j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i="1" dirty="0">
                <a:latin typeface="+mj-lt"/>
                <a:cs typeface="Arial" charset="0"/>
              </a:rPr>
              <a:t> </a:t>
            </a:r>
            <a:r>
              <a:rPr lang="en-US" sz="2200" dirty="0">
                <a:latin typeface="+mj-lt"/>
                <a:cs typeface="Arial" charset="0"/>
              </a:rPr>
              <a:t>Bakery, meat, poultry, egg products, mayonnaise-based salads, cream-filled pastries and cakes, and other dairy products.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j-lt"/>
                <a:cs typeface="Arial" charset="0"/>
              </a:rPr>
              <a:t>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j-lt"/>
              <a:cs typeface="Arial" charset="0"/>
            </a:endParaRPr>
          </a:p>
        </p:txBody>
      </p:sp>
      <p:pic>
        <p:nvPicPr>
          <p:cNvPr id="17414" name="Picture 10" descr="http://ts4.explicit.bing.net/th?id=HN.608053513895019951&amp;pid=15.1">
            <a:extLst>
              <a:ext uri="{FF2B5EF4-FFF2-40B4-BE49-F238E27FC236}">
                <a16:creationId xmlns:a16="http://schemas.microsoft.com/office/drawing/2014/main" id="{BA3863E8-A224-414E-8BE2-767F8838A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79650"/>
            <a:ext cx="214312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2" descr="http://ts2.mm.bing.net/th?id=HN.608044210990876565&amp;pid=15.1">
            <a:extLst>
              <a:ext uri="{FF2B5EF4-FFF2-40B4-BE49-F238E27FC236}">
                <a16:creationId xmlns:a16="http://schemas.microsoft.com/office/drawing/2014/main" id="{A1AA7C74-9945-4A65-A14B-4763BEC7A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66750"/>
            <a:ext cx="21336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4" descr="http://ts3.mm.bing.net/th?id=HN.608054063646705078&amp;pid=15.1">
            <a:extLst>
              <a:ext uri="{FF2B5EF4-FFF2-40B4-BE49-F238E27FC236}">
                <a16:creationId xmlns:a16="http://schemas.microsoft.com/office/drawing/2014/main" id="{0EF7BF83-7F39-406A-BDED-B77A4BA6B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73500"/>
            <a:ext cx="20574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http://ts1.mm.bing.net/th?id=HN.608037154365246792&amp;pid=15.1">
            <a:extLst>
              <a:ext uri="{FF2B5EF4-FFF2-40B4-BE49-F238E27FC236}">
                <a16:creationId xmlns:a16="http://schemas.microsoft.com/office/drawing/2014/main" id="{0944E624-E4D9-4F57-A9B7-2CC1F6D16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94325"/>
            <a:ext cx="20478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2CCB31-A2E4-4A14-98D6-359398F679A0}"/>
              </a:ext>
            </a:extLst>
          </p:cNvPr>
          <p:cNvSpPr/>
          <p:nvPr/>
        </p:nvSpPr>
        <p:spPr>
          <a:xfrm>
            <a:off x="68263" y="609600"/>
            <a:ext cx="3690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+mj-lt"/>
                <a:cs typeface="Arial" charset="0"/>
              </a:rPr>
              <a:t>Staphylococcus aureus  </a:t>
            </a:r>
            <a:endParaRPr lang="en-US" sz="2800" i="1" dirty="0">
              <a:latin typeface="+mj-lt"/>
              <a:cs typeface="Arial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CA42D01-FE22-4335-8E19-FF368BE1A4F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F4C321-1BEF-44C3-9B49-5E8D16A928F5}"/>
              </a:ext>
            </a:extLst>
          </p:cNvPr>
          <p:cNvSpPr/>
          <p:nvPr/>
        </p:nvSpPr>
        <p:spPr>
          <a:xfrm>
            <a:off x="304800" y="1295400"/>
            <a:ext cx="36576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Mechanism of intoxication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j-lt"/>
                <a:cs typeface="Arial" charset="0"/>
              </a:rPr>
              <a:t>Food contamination is either from dirty hands or through coughing or  sneezing into foods that are ready to eat. </a:t>
            </a: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94EF44-6BBA-4FB7-836B-5CE5D4DE7F2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EC49A4-B009-4511-B3B1-0D51AD2B7C86}"/>
              </a:ext>
            </a:extLst>
          </p:cNvPr>
          <p:cNvSpPr/>
          <p:nvPr/>
        </p:nvSpPr>
        <p:spPr>
          <a:xfrm>
            <a:off x="68263" y="609600"/>
            <a:ext cx="3690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+mj-lt"/>
                <a:cs typeface="Arial" charset="0"/>
              </a:rPr>
              <a:t>Staphylococcus aureus  </a:t>
            </a:r>
            <a:endParaRPr lang="en-US" sz="2800" i="1" dirty="0">
              <a:latin typeface="+mj-lt"/>
              <a:cs typeface="Arial" charset="0"/>
            </a:endParaRPr>
          </a:p>
        </p:txBody>
      </p:sp>
      <p:pic>
        <p:nvPicPr>
          <p:cNvPr id="16393" name="Picture 9">
            <a:extLst>
              <a:ext uri="{FF2B5EF4-FFF2-40B4-BE49-F238E27FC236}">
                <a16:creationId xmlns:a16="http://schemas.microsoft.com/office/drawing/2014/main" id="{EF1036B9-A88B-41D6-BD8E-E157F5837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40195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>
            <a:extLst>
              <a:ext uri="{FF2B5EF4-FFF2-40B4-BE49-F238E27FC236}">
                <a16:creationId xmlns:a16="http://schemas.microsoft.com/office/drawing/2014/main" id="{3F6D28FD-D5CB-4036-9EFB-B55815B8E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00400"/>
            <a:ext cx="19716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>
            <a:extLst>
              <a:ext uri="{FF2B5EF4-FFF2-40B4-BE49-F238E27FC236}">
                <a16:creationId xmlns:a16="http://schemas.microsoft.com/office/drawing/2014/main" id="{CE57A592-3407-4685-A709-1C18EED97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200"/>
            <a:ext cx="42291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>
            <a:extLst>
              <a:ext uri="{FF2B5EF4-FFF2-40B4-BE49-F238E27FC236}">
                <a16:creationId xmlns:a16="http://schemas.microsoft.com/office/drawing/2014/main" id="{7BA12AE6-FB26-49BB-8664-31692EF1F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33975"/>
            <a:ext cx="38671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>
            <a:extLst>
              <a:ext uri="{FF2B5EF4-FFF2-40B4-BE49-F238E27FC236}">
                <a16:creationId xmlns:a16="http://schemas.microsoft.com/office/drawing/2014/main" id="{C4E0E1A1-18D3-4E2E-AF50-38659DB14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943600"/>
            <a:ext cx="42100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4877433E-6768-4D81-A8BD-BB07B92EB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990600"/>
            <a:ext cx="11049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DFEE3DEB-93B6-4B15-99E4-B15EF9D7F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9600"/>
            <a:ext cx="30956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4631D963-91BE-4CFE-97A6-420F827AA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4800"/>
            <a:ext cx="27432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7B29DDB-BC98-4549-884E-25E102028ECD}"/>
              </a:ext>
            </a:extLst>
          </p:cNvPr>
          <p:cNvSpPr/>
          <p:nvPr/>
        </p:nvSpPr>
        <p:spPr>
          <a:xfrm>
            <a:off x="0" y="1219200"/>
            <a:ext cx="5791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  <a:cs typeface="Arial" charset="0"/>
              </a:rPr>
              <a:t>Prosperities of staphylococcal  </a:t>
            </a:r>
            <a:r>
              <a:rPr lang="en-US" sz="2400" b="1" dirty="0" err="1">
                <a:latin typeface="+mj-lt"/>
                <a:cs typeface="Arial" charset="0"/>
              </a:rPr>
              <a:t>enterotoxin</a:t>
            </a:r>
            <a:endParaRPr lang="en-US" sz="2400" b="1" dirty="0">
              <a:latin typeface="+mj-lt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42A0EC-3088-4026-B9DA-089980A162E2}"/>
              </a:ext>
            </a:extLst>
          </p:cNvPr>
          <p:cNvSpPr/>
          <p:nvPr/>
        </p:nvSpPr>
        <p:spPr>
          <a:xfrm>
            <a:off x="74613" y="3733800"/>
            <a:ext cx="6783387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j-lt"/>
                <a:cs typeface="Arial" charset="0"/>
              </a:rPr>
              <a:t>2.   Resistant to heat  (100</a:t>
            </a:r>
            <a:r>
              <a:rPr lang="en-US" sz="2200" baseline="30000" dirty="0">
                <a:latin typeface="+mj-lt"/>
                <a:cs typeface="Arial" charset="0"/>
              </a:rPr>
              <a:t>o</a:t>
            </a:r>
            <a:r>
              <a:rPr lang="en-US" sz="2200" dirty="0">
                <a:latin typeface="+mj-lt"/>
                <a:cs typeface="Arial" charset="0"/>
              </a:rPr>
              <a:t>C for 30 minutes)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23537A-C3B9-48FF-A3D5-187A32E94192}"/>
              </a:ext>
            </a:extLst>
          </p:cNvPr>
          <p:cNvSpPr/>
          <p:nvPr/>
        </p:nvSpPr>
        <p:spPr>
          <a:xfrm>
            <a:off x="76200" y="5867400"/>
            <a:ext cx="41910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prstClr val="black"/>
                </a:solidFill>
                <a:latin typeface="+mj-lt"/>
                <a:cs typeface="Arial" charset="0"/>
              </a:rPr>
              <a:t>3.   Stable at a wide pH  range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A90AC6-A8D8-480F-A62C-B450D4FE79AC}"/>
              </a:ext>
            </a:extLst>
          </p:cNvPr>
          <p:cNvSpPr/>
          <p:nvPr/>
        </p:nvSpPr>
        <p:spPr>
          <a:xfrm>
            <a:off x="95250" y="1752600"/>
            <a:ext cx="721995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prstClr val="black"/>
                </a:solidFill>
                <a:latin typeface="+mj-lt"/>
                <a:cs typeface="Arial" charset="0"/>
              </a:rPr>
              <a:t>1.  Resistant to gastric proteases </a:t>
            </a:r>
          </a:p>
        </p:txBody>
      </p:sp>
      <p:pic>
        <p:nvPicPr>
          <p:cNvPr id="17418" name="Picture 11">
            <a:extLst>
              <a:ext uri="{FF2B5EF4-FFF2-40B4-BE49-F238E27FC236}">
                <a16:creationId xmlns:a16="http://schemas.microsoft.com/office/drawing/2014/main" id="{28415688-ADE6-4C18-96BF-170131B2C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20669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6BCD41A-6DA9-4843-AF47-ED1338A154E8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F5FEC5-3EFD-4A87-A63C-303048BFD87E}"/>
              </a:ext>
            </a:extLst>
          </p:cNvPr>
          <p:cNvSpPr/>
          <p:nvPr/>
        </p:nvSpPr>
        <p:spPr>
          <a:xfrm>
            <a:off x="68263" y="609600"/>
            <a:ext cx="3690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+mj-lt"/>
                <a:cs typeface="Arial" charset="0"/>
              </a:rPr>
              <a:t>Staphylococcus aureus  </a:t>
            </a:r>
            <a:endParaRPr lang="en-US" sz="2800" i="1" dirty="0"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9AEF5B6A-A0DD-4DCA-BCC9-49532D0CB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954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+mj-lt"/>
                <a:cs typeface="Arial" charset="0"/>
              </a:rPr>
              <a:t>Associated clinical conditions &amp; the mode of action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CCD6F0-3D87-4E73-9F7C-EE1CC66EE2D1}"/>
              </a:ext>
            </a:extLst>
          </p:cNvPr>
          <p:cNvSpPr/>
          <p:nvPr/>
        </p:nvSpPr>
        <p:spPr>
          <a:xfrm>
            <a:off x="0" y="2590800"/>
            <a:ext cx="4572000" cy="18621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>
                <a:latin typeface="+mj-lt"/>
                <a:cs typeface="Arial" charset="0"/>
              </a:rPr>
              <a:t>                  </a:t>
            </a:r>
            <a:r>
              <a:rPr lang="en-US" sz="2300" b="1" u="sng" dirty="0">
                <a:latin typeface="+mj-lt"/>
                <a:cs typeface="Arial" charset="0"/>
              </a:rPr>
              <a:t>Vomiting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latin typeface="+mj-lt"/>
                <a:cs typeface="+mn-cs"/>
              </a:rPr>
              <a:t>By stimulating neural receptors in the intestine rather than acting on the medulla directly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b="1" u="sng" dirty="0">
              <a:latin typeface="+mj-lt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2EBA7C-59EA-4E22-836A-3ECDCDBD56E7}"/>
              </a:ext>
            </a:extLst>
          </p:cNvPr>
          <p:cNvSpPr/>
          <p:nvPr/>
        </p:nvSpPr>
        <p:spPr>
          <a:xfrm>
            <a:off x="4495800" y="2593975"/>
            <a:ext cx="4724400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>
                <a:latin typeface="+mj-lt"/>
                <a:cs typeface="Arial" charset="0"/>
              </a:rPr>
              <a:t>                  </a:t>
            </a:r>
            <a:r>
              <a:rPr lang="en-US" sz="2300" b="1" u="sng" dirty="0">
                <a:latin typeface="+mj-lt"/>
                <a:cs typeface="Arial" charset="0"/>
              </a:rPr>
              <a:t>Diarrhea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latin typeface="+mj-lt"/>
                <a:cs typeface="+mn-cs"/>
              </a:rPr>
              <a:t>Electrolyte imbalance across the mucosa which interferes with water absorption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0CB89008-1CBD-487B-9854-CDC6C31C2DB6}"/>
              </a:ext>
            </a:extLst>
          </p:cNvPr>
          <p:cNvSpPr/>
          <p:nvPr/>
        </p:nvSpPr>
        <p:spPr>
          <a:xfrm rot="16200000">
            <a:off x="3619500" y="-38100"/>
            <a:ext cx="762000" cy="4495800"/>
          </a:xfrm>
          <a:prstGeom prst="rightBrace">
            <a:avLst/>
          </a:prstGeom>
          <a:ln w="47625" cmpd="tri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1750" name="Picture 11" descr="http://ts1.mm.bing.net/th?id=HN.608014949388517684&amp;pid=15.1">
            <a:extLst>
              <a:ext uri="{FF2B5EF4-FFF2-40B4-BE49-F238E27FC236}">
                <a16:creationId xmlns:a16="http://schemas.microsoft.com/office/drawing/2014/main" id="{F8C1540C-A2ED-494A-B4D1-EF1A6AC91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26193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F419DCD-1B68-426B-ABF3-9E6826658F6A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AACB8C-182E-4DE6-BEF2-668D4E8E3B67}"/>
              </a:ext>
            </a:extLst>
          </p:cNvPr>
          <p:cNvSpPr/>
          <p:nvPr/>
        </p:nvSpPr>
        <p:spPr>
          <a:xfrm>
            <a:off x="68263" y="609600"/>
            <a:ext cx="3690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+mj-lt"/>
                <a:cs typeface="Arial" charset="0"/>
              </a:rPr>
              <a:t>Staphylococcus aureus  </a:t>
            </a:r>
            <a:endParaRPr lang="en-US" sz="2800" i="1" dirty="0">
              <a:latin typeface="+mj-lt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AD88B03D-B695-464A-BC28-221A0354F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062038"/>
            <a:ext cx="7848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  <a:cs typeface="Arial" charset="0"/>
              </a:rPr>
              <a:t>Associated clinical conditions &amp; the mode of action</a:t>
            </a:r>
          </a:p>
        </p:txBody>
      </p:sp>
      <p:pic>
        <p:nvPicPr>
          <p:cNvPr id="18441" name="Picture 11" descr="http://ts1.mm.bing.net/th?id=HN.608014949388517684&amp;pid=15.1">
            <a:extLst>
              <a:ext uri="{FF2B5EF4-FFF2-40B4-BE49-F238E27FC236}">
                <a16:creationId xmlns:a16="http://schemas.microsoft.com/office/drawing/2014/main" id="{650D33D4-444C-413A-859E-F862A2D8D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19200"/>
            <a:ext cx="18288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862C557-831F-4777-8B70-064795A59B32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785012-A45F-46ED-A6EB-7D645B6DF699}"/>
              </a:ext>
            </a:extLst>
          </p:cNvPr>
          <p:cNvSpPr/>
          <p:nvPr/>
        </p:nvSpPr>
        <p:spPr>
          <a:xfrm>
            <a:off x="68263" y="609600"/>
            <a:ext cx="3690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+mj-lt"/>
                <a:cs typeface="Arial" charset="0"/>
              </a:rPr>
              <a:t>Staphylococcus aureus  </a:t>
            </a:r>
            <a:endParaRPr lang="en-US" sz="2800" i="1" dirty="0">
              <a:latin typeface="+mj-lt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B201E4-B412-40FD-B7A5-E4C7B51009ED}"/>
              </a:ext>
            </a:extLst>
          </p:cNvPr>
          <p:cNvSpPr/>
          <p:nvPr/>
        </p:nvSpPr>
        <p:spPr>
          <a:xfrm>
            <a:off x="838200" y="2095500"/>
            <a:ext cx="6172200" cy="32781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300" b="1" u="sng" dirty="0">
                <a:solidFill>
                  <a:srgbClr val="FF0000"/>
                </a:solidFill>
                <a:latin typeface="+mn-lt"/>
                <a:cs typeface="Arial" charset="0"/>
              </a:rPr>
              <a:t>Clinically:</a:t>
            </a:r>
            <a:endParaRPr lang="en-GB" sz="2300" dirty="0">
              <a:solidFill>
                <a:srgbClr val="FFFF00"/>
              </a:solidFill>
              <a:latin typeface="+mn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300" dirty="0">
                <a:latin typeface="+mn-lt"/>
                <a:cs typeface="Arial" charset="0"/>
              </a:rPr>
              <a:t> Short incubation period of 1-6 hrs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n-lt"/>
                <a:cs typeface="Arial" charset="0"/>
              </a:rPr>
              <a:t>Nausea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b="1" u="sng" dirty="0">
                <a:solidFill>
                  <a:srgbClr val="00B050"/>
                </a:solidFill>
                <a:latin typeface="+mn-lt"/>
                <a:cs typeface="Arial" charset="0"/>
              </a:rPr>
              <a:t>Vomiting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n-lt"/>
                <a:cs typeface="Arial" charset="0"/>
              </a:rPr>
              <a:t>Diarrhea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n-lt"/>
                <a:cs typeface="Arial" charset="0"/>
              </a:rPr>
              <a:t>Loss of appetite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n-lt"/>
                <a:cs typeface="Arial" charset="0"/>
              </a:rPr>
              <a:t>Severe abdominal cramps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n-lt"/>
                <a:cs typeface="Arial" charset="0"/>
              </a:rPr>
              <a:t>Mild fever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300" dirty="0">
                <a:latin typeface="+mn-lt"/>
                <a:cs typeface="Arial" charset="0"/>
              </a:rPr>
              <a:t>Symptoms may last 12 hrs -2 days on average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B9194BD5-8E5E-411D-BBA7-022A402A5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89038"/>
            <a:ext cx="8229600" cy="4525962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en-GB" altLang="ar-JO" sz="2400" b="1">
                <a:solidFill>
                  <a:srgbClr val="FF0000"/>
                </a:solidFill>
              </a:rPr>
              <a:t>Diagnosis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GB" altLang="ar-JO" sz="2200"/>
              <a:t>Clinically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200"/>
              <a:t>Detection of toxin (</a:t>
            </a:r>
            <a:r>
              <a:rPr lang="en-GB" altLang="ar-JO" sz="2200"/>
              <a:t>precipitin test)</a:t>
            </a:r>
            <a:r>
              <a:rPr lang="en-US" altLang="ar-JO" sz="2200"/>
              <a:t> or bacteria in suspected food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n-GB" altLang="ar-JO" sz="2200"/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GB" altLang="ar-JO" sz="2400" b="1">
                <a:solidFill>
                  <a:srgbClr val="FF0000"/>
                </a:solidFill>
              </a:rPr>
              <a:t>Treatment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400"/>
              <a:t>Usually self limiting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GB" altLang="ar-JO" sz="2400"/>
              <a:t> Rehydrating fluids 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400"/>
              <a:t>Controlling fever (if any)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400"/>
              <a:t>Occasionally hospitalization, particularly when infants, elderly or debilitated people are concerned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2A34B7-FCDC-4978-8A2A-975491168DF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C2248F-C90B-4315-A027-B4C21EB447EF}"/>
              </a:ext>
            </a:extLst>
          </p:cNvPr>
          <p:cNvSpPr/>
          <p:nvPr/>
        </p:nvSpPr>
        <p:spPr>
          <a:xfrm>
            <a:off x="68263" y="609600"/>
            <a:ext cx="3690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+mj-lt"/>
                <a:cs typeface="Arial" charset="0"/>
              </a:rPr>
              <a:t>Staphylococcus aureus  </a:t>
            </a:r>
            <a:endParaRPr lang="en-US" sz="2800" i="1" dirty="0"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32B58628-8948-4D61-A1CD-410E0FABF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525963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en-GB" altLang="ar-JO" sz="2800" b="1">
                <a:solidFill>
                  <a:srgbClr val="FF0000"/>
                </a:solidFill>
              </a:rPr>
              <a:t>Control</a:t>
            </a:r>
            <a:endParaRPr lang="en-GB" altLang="ar-JO" sz="2400" b="1">
              <a:solidFill>
                <a:srgbClr val="FF0000"/>
              </a:solidFill>
            </a:endParaRPr>
          </a:p>
          <a:p>
            <a:pPr algn="just" eaLnBrk="1" hangingPunct="1"/>
            <a:r>
              <a:rPr lang="en-GB" altLang="ar-JO" sz="2800"/>
              <a:t>Hygienic measures</a:t>
            </a:r>
            <a:endParaRPr lang="en-US" altLang="ar-JO" sz="2800"/>
          </a:p>
          <a:p>
            <a:pPr algn="just" eaLnBrk="1" hangingPunct="1"/>
            <a:r>
              <a:rPr lang="en-US" altLang="ar-JO" sz="2800"/>
              <a:t>Do not prepare food if you have a nose, eye, or skin infections</a:t>
            </a:r>
          </a:p>
          <a:p>
            <a:pPr algn="just" eaLnBrk="1" hangingPunct="1"/>
            <a:r>
              <a:rPr lang="en-US" altLang="ar-JO" sz="2800"/>
              <a:t>Keep kitchens and food-serving areas clean and sanitized.</a:t>
            </a:r>
          </a:p>
          <a:p>
            <a:pPr algn="just" eaLnBrk="1" hangingPunct="1"/>
            <a:r>
              <a:rPr lang="en-US" altLang="ar-JO" sz="2800"/>
              <a:t>If food is to be stored longer than two hours, keep hot foods hot (over 60°C) and cold foods cold (4°C or under).</a:t>
            </a:r>
          </a:p>
          <a:p>
            <a:pPr algn="just" eaLnBrk="1" hangingPunct="1"/>
            <a:r>
              <a:rPr lang="en-US" altLang="ar-JO" sz="2800"/>
              <a:t>Store cooked food in a wide, shallow container and refrigerate as soon as possible.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n-US" altLang="ar-JO" sz="2800"/>
          </a:p>
          <a:p>
            <a:pPr algn="just" eaLnBrk="1" hangingPunct="1"/>
            <a:endParaRPr lang="en-US" altLang="ar-JO" sz="2400"/>
          </a:p>
          <a:p>
            <a:pPr algn="just" eaLnBrk="1" hangingPunct="1"/>
            <a:endParaRPr lang="en-US" altLang="ar-JO" sz="2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E0C2C9-A577-4E55-8433-7EB6E193F23C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FF7BBB-5B62-436F-AF96-D2C600608BEE}"/>
              </a:ext>
            </a:extLst>
          </p:cNvPr>
          <p:cNvSpPr/>
          <p:nvPr/>
        </p:nvSpPr>
        <p:spPr>
          <a:xfrm>
            <a:off x="68263" y="609600"/>
            <a:ext cx="3690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+mj-lt"/>
                <a:cs typeface="Arial" charset="0"/>
              </a:rPr>
              <a:t>Staphylococcus aureus  </a:t>
            </a:r>
            <a:endParaRPr lang="en-US" sz="2800" i="1" dirty="0"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55575733-35C0-4585-A59C-013F3F9AD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j-lt"/>
                <a:cs typeface="+mn-cs"/>
              </a:rPr>
              <a:t>Continuous tube, pathway of food through the body</a:t>
            </a:r>
          </a:p>
          <a:p>
            <a:pPr marL="609600" indent="-6096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j-lt"/>
                <a:cs typeface="+mn-cs"/>
              </a:rPr>
              <a:t>Four layers of tissue:</a:t>
            </a:r>
          </a:p>
          <a:p>
            <a:pPr marL="990600" lvl="1" indent="-533400" fontAlgn="auto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latin typeface="+mj-lt"/>
                <a:cs typeface="+mn-cs"/>
              </a:rPr>
              <a:t>Mucosa – epithelial layer, secretes mucus</a:t>
            </a:r>
          </a:p>
          <a:p>
            <a:pPr marL="990600" lvl="1" indent="-533400" fontAlgn="auto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 err="1">
                <a:latin typeface="+mj-lt"/>
                <a:cs typeface="+mn-cs"/>
              </a:rPr>
              <a:t>Submucosa</a:t>
            </a:r>
            <a:r>
              <a:rPr lang="en-US" sz="2000" dirty="0">
                <a:latin typeface="+mj-lt"/>
                <a:cs typeface="+mn-cs"/>
              </a:rPr>
              <a:t> – blood vessels, nerves</a:t>
            </a:r>
          </a:p>
          <a:p>
            <a:pPr marL="990600" lvl="1" indent="-533400" fontAlgn="auto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 err="1">
                <a:latin typeface="+mj-lt"/>
                <a:cs typeface="+mn-cs"/>
              </a:rPr>
              <a:t>Muscularis</a:t>
            </a:r>
            <a:r>
              <a:rPr lang="en-US" sz="2000" dirty="0">
                <a:latin typeface="+mj-lt"/>
                <a:cs typeface="+mn-cs"/>
              </a:rPr>
              <a:t> – two or three muscle layers</a:t>
            </a:r>
          </a:p>
          <a:p>
            <a:pPr marL="990600" lvl="1" indent="-533400" fontAlgn="auto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 err="1">
                <a:latin typeface="+mj-lt"/>
                <a:cs typeface="+mn-cs"/>
              </a:rPr>
              <a:t>Serosa</a:t>
            </a:r>
            <a:r>
              <a:rPr lang="en-US" sz="2000" dirty="0">
                <a:latin typeface="+mj-lt"/>
                <a:cs typeface="+mn-cs"/>
              </a:rPr>
              <a:t> – thin, slippery, connective tissue</a:t>
            </a:r>
          </a:p>
          <a:p>
            <a:pPr marL="609600" indent="-6096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>
              <a:latin typeface="+mj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51DA1-B892-40D2-A93D-6DDF4006BE40}"/>
              </a:ext>
            </a:extLst>
          </p:cNvPr>
          <p:cNvSpPr txBox="1"/>
          <p:nvPr/>
        </p:nvSpPr>
        <p:spPr>
          <a:xfrm>
            <a:off x="152400" y="609600"/>
            <a:ext cx="17780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  <a:cs typeface="Arial" charset="0"/>
              </a:rPr>
              <a:t>Introduction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E96AD63-1DA7-4B04-A7A6-98FEF881EFB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+mj-ea"/>
                <a:cs typeface="+mj-cs"/>
              </a:rPr>
              <a:t>Bacterial infections of GIT </a:t>
            </a:r>
            <a:endParaRPr lang="en-GB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4EBD00-1206-4F9E-B286-D963A824E9F0}"/>
              </a:ext>
            </a:extLst>
          </p:cNvPr>
          <p:cNvSpPr txBox="1"/>
          <p:nvPr/>
        </p:nvSpPr>
        <p:spPr>
          <a:xfrm>
            <a:off x="76200" y="1214438"/>
            <a:ext cx="36496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FF0000"/>
                </a:solidFill>
                <a:latin typeface="+mj-lt"/>
                <a:cs typeface="Arial" charset="0"/>
              </a:rPr>
              <a:t>GIT structure and histology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DF51C4-244D-4386-86EB-7EE3102E3E5C}"/>
              </a:ext>
            </a:extLst>
          </p:cNvPr>
          <p:cNvSpPr/>
          <p:nvPr/>
        </p:nvSpPr>
        <p:spPr>
          <a:xfrm>
            <a:off x="381000" y="2362200"/>
            <a:ext cx="5181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pic>
        <p:nvPicPr>
          <p:cNvPr id="4104" name="Picture 13">
            <a:extLst>
              <a:ext uri="{FF2B5EF4-FFF2-40B4-BE49-F238E27FC236}">
                <a16:creationId xmlns:a16="http://schemas.microsoft.com/office/drawing/2014/main" id="{2D4A9BCC-7D2C-4C02-B9B7-F13DAADBE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3886200"/>
            <a:ext cx="29527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4E24E7E4-2174-4236-9199-AA956DB74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5275"/>
            <a:ext cx="51720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4064AA75-512F-41D9-93D5-86A9511E4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" y="722313"/>
            <a:ext cx="243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+mj-lt"/>
                <a:cs typeface="Arial" charset="0"/>
              </a:rPr>
              <a:t>Bacillus cereus</a:t>
            </a:r>
            <a:endParaRPr lang="en-US" sz="2800" b="1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Arial" charset="0"/>
              </a:rPr>
              <a:t>  </a:t>
            </a:r>
          </a:p>
        </p:txBody>
      </p:sp>
      <p:sp>
        <p:nvSpPr>
          <p:cNvPr id="20486" name="Rectangle 5">
            <a:extLst>
              <a:ext uri="{FF2B5EF4-FFF2-40B4-BE49-F238E27FC236}">
                <a16:creationId xmlns:a16="http://schemas.microsoft.com/office/drawing/2014/main" id="{05F6F2F2-376A-4C7D-9077-0E21809D1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14450"/>
            <a:ext cx="8991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u="sng" dirty="0">
                <a:latin typeface="+mj-lt"/>
                <a:cs typeface="Arial" charset="0"/>
              </a:rPr>
              <a:t>Characteristics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200" dirty="0">
                <a:latin typeface="+mj-lt"/>
                <a:cs typeface="Arial" charset="0"/>
              </a:rPr>
              <a:t> Large Gram-positive bacillus, </a:t>
            </a:r>
            <a:r>
              <a:rPr lang="en-US" sz="2200" dirty="0">
                <a:latin typeface="+mj-lt"/>
                <a:cs typeface="Arial" charset="0"/>
              </a:rPr>
              <a:t>motile, non-encapsulated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cs typeface="Arial" charset="0"/>
              </a:rPr>
              <a:t> Resistant to penicillin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cs typeface="Arial" charset="0"/>
              </a:rPr>
              <a:t>Resistant to heat, light, drying and radiation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cs typeface="Arial" charset="0"/>
              </a:rPr>
              <a:t>Psychrotrophic (Germination and growth between 10 and 50 °C)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j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u="sng" dirty="0">
                <a:latin typeface="+mj-lt"/>
                <a:cs typeface="Arial" charset="0"/>
              </a:rPr>
              <a:t>Epidemiology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j-lt"/>
                <a:cs typeface="Arial" charset="0"/>
              </a:rPr>
              <a:t>Spores are present in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cs typeface="Arial" charset="0"/>
              </a:rPr>
              <a:t> Decaying organic matter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cs typeface="Arial" charset="0"/>
              </a:rPr>
              <a:t> Fresh and marine waters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cs typeface="Arial" charset="0"/>
              </a:rPr>
              <a:t> The intestinal tract of invertebrates, from which soil and food products may become contaminated as vegetables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cs typeface="Arial" charset="0"/>
              </a:rPr>
              <a:t> Most raw foods contain spores (dried herbs,  spices and dehydrated foods)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cs typeface="Arial" charset="0"/>
              </a:rPr>
              <a:t> Human can be transiently carrier of spores (14-43%) </a:t>
            </a:r>
            <a:endParaRPr lang="en-GB" sz="2200" dirty="0" err="1">
              <a:latin typeface="+mj-lt"/>
              <a:cs typeface="Arial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A66185-F133-4745-95D4-116C8B15A42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738135-0874-4F29-83B5-0EE393BABDCA}"/>
              </a:ext>
            </a:extLst>
          </p:cNvPr>
          <p:cNvSpPr/>
          <p:nvPr/>
        </p:nvSpPr>
        <p:spPr>
          <a:xfrm>
            <a:off x="152400" y="1143000"/>
            <a:ext cx="8610600" cy="4648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Clinically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+mj-lt"/>
                <a:cs typeface="Arial" charset="0"/>
              </a:rPr>
              <a:t>Two illnesses caused by two different strains: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+mj-lt"/>
                <a:cs typeface="Arial" charset="0"/>
              </a:rPr>
              <a:t>1- The diarrheal illness associated strain: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Arial" charset="0"/>
              </a:rPr>
              <a:t> </a:t>
            </a:r>
            <a:r>
              <a:rPr lang="en-US" sz="2300" dirty="0">
                <a:latin typeface="+mj-lt"/>
                <a:cs typeface="Arial" charset="0"/>
              </a:rPr>
              <a:t>Ingestion of spores in contaminated meat, fish, and vegetables</a:t>
            </a:r>
            <a:endParaRPr lang="en-GB" sz="2300" dirty="0">
              <a:latin typeface="+mj-lt"/>
              <a:cs typeface="Arial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j-lt"/>
                <a:cs typeface="Arial" charset="0"/>
              </a:rPr>
              <a:t>The diarrhea is caused by in vivo production of a heat-labile enterotoxin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j-lt"/>
                <a:cs typeface="Arial" charset="0"/>
              </a:rPr>
              <a:t>longer incubation (6-24 hours) 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j-lt"/>
                <a:cs typeface="Arial" charset="0"/>
              </a:rPr>
              <a:t>Watery diarrhea, abdominal cramps 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j-lt"/>
                <a:cs typeface="Arial" charset="0"/>
              </a:rPr>
              <a:t>Vomiting (25%) 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j-lt"/>
                <a:cs typeface="Arial" charset="0"/>
              </a:rPr>
              <a:t>Duration of illness ranges from 20-36  hours, with a median of 24 hours 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j-lt"/>
                <a:cs typeface="Arial" charset="0"/>
              </a:rPr>
              <a:t>Similar </a:t>
            </a:r>
            <a:r>
              <a:rPr lang="en-US" sz="2300" i="1" dirty="0">
                <a:latin typeface="+mj-lt"/>
                <a:cs typeface="Arial" charset="0"/>
              </a:rPr>
              <a:t>C</a:t>
            </a:r>
            <a:r>
              <a:rPr lang="en-US" sz="2300" dirty="0">
                <a:latin typeface="+mj-lt"/>
                <a:cs typeface="Arial" charset="0"/>
              </a:rPr>
              <a:t>.  </a:t>
            </a:r>
            <a:r>
              <a:rPr lang="en-US" sz="2300" i="1" dirty="0" err="1">
                <a:latin typeface="+mj-lt"/>
                <a:cs typeface="Arial" charset="0"/>
              </a:rPr>
              <a:t>perfringens</a:t>
            </a:r>
            <a:endParaRPr lang="en-US" sz="2300" b="1" u="sng" dirty="0">
              <a:latin typeface="+mj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j-lt"/>
              <a:cs typeface="Arial" charset="0"/>
            </a:endParaRPr>
          </a:p>
        </p:txBody>
      </p:sp>
      <p:pic>
        <p:nvPicPr>
          <p:cNvPr id="23558" name="Picture 7">
            <a:extLst>
              <a:ext uri="{FF2B5EF4-FFF2-40B4-BE49-F238E27FC236}">
                <a16:creationId xmlns:a16="http://schemas.microsoft.com/office/drawing/2014/main" id="{551A2296-E9DC-4725-B68D-C12E5E256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2440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1C6BE1D1-96BC-4FAA-B9CB-98962E0AB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609600"/>
            <a:ext cx="24352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+mj-lt"/>
                <a:cs typeface="Arial" charset="0"/>
              </a:rPr>
              <a:t>Bacillus cereus</a:t>
            </a:r>
            <a:endParaRPr lang="en-US" sz="2800" b="1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Arial" charset="0"/>
              </a:rPr>
              <a:t> 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440BD0-D3F6-4960-AE2B-1C2AC90206F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85D261-72BD-4987-A421-B8B5084DEAE8}"/>
              </a:ext>
            </a:extLst>
          </p:cNvPr>
          <p:cNvSpPr/>
          <p:nvPr/>
        </p:nvSpPr>
        <p:spPr>
          <a:xfrm>
            <a:off x="228600" y="1295400"/>
            <a:ext cx="8610600" cy="5232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  <a:cs typeface="Arial" charset="0"/>
              </a:rPr>
              <a:t>2- The emetic illness associated strain :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Arial" charset="0"/>
              </a:rPr>
              <a:t>95% of cases are associated with rice dishes (Fried Rice Syndrome)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Arial" charset="0"/>
              </a:rPr>
              <a:t>Also linked with raw starchy foods such as pasta, potatoes, pastries and noodles)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 dirty="0">
                <a:latin typeface="+mj-lt"/>
                <a:cs typeface="Arial" charset="0"/>
              </a:rPr>
              <a:t>Caused by preformed toxin similar to </a:t>
            </a:r>
            <a:r>
              <a:rPr lang="en-GB" sz="2400" i="1" dirty="0">
                <a:latin typeface="+mj-lt"/>
                <a:cs typeface="Arial" charset="0"/>
              </a:rPr>
              <a:t>S. aureus  </a:t>
            </a:r>
            <a:r>
              <a:rPr lang="en-GB" sz="2400" dirty="0" err="1">
                <a:latin typeface="+mj-lt"/>
                <a:cs typeface="Arial" charset="0"/>
              </a:rPr>
              <a:t>enterotoxin</a:t>
            </a:r>
            <a:r>
              <a:rPr lang="en-GB" sz="2400" dirty="0">
                <a:latin typeface="+mj-lt"/>
                <a:cs typeface="Arial" charset="0"/>
              </a:rPr>
              <a:t> </a:t>
            </a:r>
            <a:endParaRPr lang="en-US" sz="2400" dirty="0">
              <a:latin typeface="+mj-lt"/>
              <a:cs typeface="Arial" charset="0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Arial" charset="0"/>
              </a:rPr>
              <a:t>Short incubation period (1-6 hours) 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Arial" charset="0"/>
              </a:rPr>
              <a:t>Vomiting and abdominal cramps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Arial" charset="0"/>
              </a:rPr>
              <a:t>Diarrhea  (30 % of cases)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Arial" charset="0"/>
              </a:rPr>
              <a:t>duration of illness ranges from 8-12 hours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FF0000"/>
                </a:solidFill>
                <a:latin typeface="+mj-lt"/>
                <a:cs typeface="Arial" charset="0"/>
              </a:rPr>
              <a:t>In both types fever is uncommon and disease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           </a:t>
            </a:r>
            <a:r>
              <a:rPr lang="en-US" sz="2400" b="1" u="sng" dirty="0">
                <a:solidFill>
                  <a:srgbClr val="FF0000"/>
                </a:solidFill>
                <a:latin typeface="+mj-lt"/>
                <a:cs typeface="Arial" charset="0"/>
              </a:rPr>
              <a:t>is usually mild and self-limited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>
              <a:latin typeface="+mj-lt"/>
              <a:cs typeface="+mn-cs"/>
            </a:endParaRPr>
          </a:p>
        </p:txBody>
      </p:sp>
      <p:pic>
        <p:nvPicPr>
          <p:cNvPr id="24579" name="Picture 8">
            <a:extLst>
              <a:ext uri="{FF2B5EF4-FFF2-40B4-BE49-F238E27FC236}">
                <a16:creationId xmlns:a16="http://schemas.microsoft.com/office/drawing/2014/main" id="{F41165B2-F307-4DBB-B52F-E385083E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03763"/>
            <a:ext cx="274320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F1FA44-7C33-4C70-891B-72643A34EA03}"/>
              </a:ext>
            </a:extLst>
          </p:cNvPr>
          <p:cNvSpPr/>
          <p:nvPr/>
        </p:nvSpPr>
        <p:spPr>
          <a:xfrm>
            <a:off x="228600" y="609600"/>
            <a:ext cx="86106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b="1" u="sng" dirty="0">
              <a:latin typeface="+mj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b="1" u="sng" dirty="0">
              <a:latin typeface="+mj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j-lt"/>
              <a:cs typeface="Arial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7DF777A6-A79A-4313-913E-0A5379D56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" y="722313"/>
            <a:ext cx="243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+mj-lt"/>
                <a:cs typeface="Arial" charset="0"/>
              </a:rPr>
              <a:t>Bacillus cereus</a:t>
            </a:r>
            <a:endParaRPr lang="en-US" sz="2800" b="1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Arial" charset="0"/>
              </a:rPr>
              <a:t> 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5EC3F9B-04EB-44F2-8086-F41D0109273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467F40-2C22-4CA9-A263-0475252D5182}"/>
              </a:ext>
            </a:extLst>
          </p:cNvPr>
          <p:cNvSpPr/>
          <p:nvPr/>
        </p:nvSpPr>
        <p:spPr>
          <a:xfrm>
            <a:off x="152400" y="1219200"/>
            <a:ext cx="8610600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200" b="1" dirty="0">
                <a:latin typeface="+mj-lt"/>
                <a:cs typeface="Arial" charset="0"/>
              </a:rPr>
              <a:t>Control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200" dirty="0">
                <a:latin typeface="+mj-lt"/>
                <a:cs typeface="Arial" charset="0"/>
              </a:rPr>
              <a:t>  By proper cooling and storage of food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200" dirty="0">
                <a:latin typeface="+mj-lt"/>
                <a:cs typeface="Arial" charset="0"/>
              </a:rPr>
              <a:t>  Ideally, all dishes should be freshly prepared and eaten. If not,  then fridge and reheat thoroughly before serving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200" dirty="0">
                <a:latin typeface="+mj-lt"/>
                <a:cs typeface="Arial" charset="0"/>
              </a:rPr>
              <a:t>  Rice, in particular, should not be stored for long periods above 10°C.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DD450A-CBBE-48B4-B774-B50905D93E0F}"/>
              </a:ext>
            </a:extLst>
          </p:cNvPr>
          <p:cNvSpPr txBox="1"/>
          <p:nvPr/>
        </p:nvSpPr>
        <p:spPr>
          <a:xfrm>
            <a:off x="180975" y="3209925"/>
            <a:ext cx="8320088" cy="2124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+mj-lt"/>
                <a:cs typeface="Arial" charset="0"/>
              </a:rPr>
              <a:t>Treatment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cs typeface="Arial" charset="0"/>
              </a:rPr>
              <a:t>Oral rehydration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cs typeface="Arial" charset="0"/>
              </a:rPr>
              <a:t>Occasionally, intravenous fluid  with severe dehydration and vomiting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cs typeface="Arial" charset="0"/>
              </a:rPr>
              <a:t>Antibiotics are not indicated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+mj-lt"/>
                <a:cs typeface="Arial" charset="0"/>
              </a:rPr>
              <a:t> </a:t>
            </a:r>
            <a:r>
              <a:rPr lang="en-US" sz="2200" b="1" u="sng" dirty="0">
                <a:latin typeface="+mj-lt"/>
                <a:cs typeface="Arial" charset="0"/>
              </a:rPr>
              <a:t>(</a:t>
            </a:r>
            <a:r>
              <a:rPr lang="en-US" sz="2200" b="1" i="1" u="sng" dirty="0">
                <a:latin typeface="+mj-lt"/>
                <a:cs typeface="Arial" charset="0"/>
              </a:rPr>
              <a:t>B. cereus </a:t>
            </a:r>
            <a:r>
              <a:rPr lang="en-US" sz="2200" b="1" u="sng" dirty="0">
                <a:latin typeface="+mj-lt"/>
                <a:cs typeface="Arial" charset="0"/>
              </a:rPr>
              <a:t>= Be serious not to give antibiotics)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200" b="1" dirty="0">
              <a:latin typeface="+mj-lt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CAAD14-CE19-49A0-ABA3-95AF6AA906C1}"/>
              </a:ext>
            </a:extLst>
          </p:cNvPr>
          <p:cNvSpPr/>
          <p:nvPr/>
        </p:nvSpPr>
        <p:spPr>
          <a:xfrm>
            <a:off x="76200" y="5257800"/>
            <a:ext cx="89916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+mj-lt"/>
                <a:cs typeface="Arial" charset="0"/>
              </a:rPr>
              <a:t>Diagnosis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j-lt"/>
                <a:cs typeface="Arial" charset="0"/>
              </a:rPr>
              <a:t>By the isolation of </a:t>
            </a:r>
            <a:r>
              <a:rPr lang="en-US" sz="2200" i="1" dirty="0">
                <a:latin typeface="+mj-lt"/>
                <a:cs typeface="Arial" charset="0"/>
              </a:rPr>
              <a:t>B. cereus</a:t>
            </a:r>
            <a:r>
              <a:rPr lang="en-US" sz="2200" dirty="0">
                <a:latin typeface="+mj-lt"/>
                <a:cs typeface="Arial" charset="0"/>
              </a:rPr>
              <a:t> from the implicated food, but such  testing is often not done because the illness is relatively  harmless and usually self-limiting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A2C78C16-AF06-472D-9CB0-49D57CCC7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" y="722313"/>
            <a:ext cx="243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+mj-lt"/>
                <a:cs typeface="Arial" charset="0"/>
              </a:rPr>
              <a:t>Bacillus cereus</a:t>
            </a:r>
            <a:endParaRPr lang="en-US" sz="2800" b="1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Arial" charset="0"/>
              </a:rPr>
              <a:t> 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8838BC0-EA5A-4111-A284-6A6CD355146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5">
            <a:extLst>
              <a:ext uri="{FF2B5EF4-FFF2-40B4-BE49-F238E27FC236}">
                <a16:creationId xmlns:a16="http://schemas.microsoft.com/office/drawing/2014/main" id="{A31C400A-BFF7-4C97-B783-AA9BA7771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708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FF0000"/>
                </a:solidFill>
                <a:latin typeface="+mj-lt"/>
                <a:cs typeface="Arial" charset="0"/>
              </a:rPr>
              <a:t> Staphylococcus aureus &amp;  Bacillus cereus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  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0060CC4D-680C-4AB6-9483-2AC63BA25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472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cs typeface="Arial" charset="0"/>
              </a:rPr>
              <a:t>Short Incubation Period: 1-6 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j-lt"/>
              <a:cs typeface="Arial" charset="0"/>
            </a:endParaRPr>
          </a:p>
        </p:txBody>
      </p:sp>
      <p:pic>
        <p:nvPicPr>
          <p:cNvPr id="26632" name="Picture 5">
            <a:extLst>
              <a:ext uri="{FF2B5EF4-FFF2-40B4-BE49-F238E27FC236}">
                <a16:creationId xmlns:a16="http://schemas.microsoft.com/office/drawing/2014/main" id="{92DE3A75-55AA-438E-88F6-640BEDA35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3592513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Rectangle 6">
            <a:extLst>
              <a:ext uri="{FF2B5EF4-FFF2-40B4-BE49-F238E27FC236}">
                <a16:creationId xmlns:a16="http://schemas.microsoft.com/office/drawing/2014/main" id="{FD6F2BCD-34FE-439D-8DA0-7C0B2F056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64795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cs typeface="+mn-cs"/>
              </a:rPr>
              <a:t>Bacterial </a:t>
            </a:r>
            <a:r>
              <a:rPr lang="en-US" sz="2000" b="1" dirty="0" err="1">
                <a:latin typeface="+mj-lt"/>
                <a:cs typeface="+mn-cs"/>
              </a:rPr>
              <a:t>enterotoxins</a:t>
            </a:r>
            <a:endParaRPr lang="en-US" sz="2000" b="1" dirty="0">
              <a:latin typeface="+mj-lt"/>
              <a:cs typeface="+mn-cs"/>
            </a:endParaRPr>
          </a:p>
        </p:txBody>
      </p:sp>
      <p:pic>
        <p:nvPicPr>
          <p:cNvPr id="26635" name="Picture 8">
            <a:extLst>
              <a:ext uri="{FF2B5EF4-FFF2-40B4-BE49-F238E27FC236}">
                <a16:creationId xmlns:a16="http://schemas.microsoft.com/office/drawing/2014/main" id="{E1A75350-BDE9-4EF7-9D13-0435DB75F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20574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Line 9">
            <a:extLst>
              <a:ext uri="{FF2B5EF4-FFF2-40B4-BE49-F238E27FC236}">
                <a16:creationId xmlns:a16="http://schemas.microsoft.com/office/drawing/2014/main" id="{091B3489-83B9-4131-8EAB-8C8B2E1753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2895600"/>
            <a:ext cx="2590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26641" name="Rectangle 14">
            <a:extLst>
              <a:ext uri="{FF2B5EF4-FFF2-40B4-BE49-F238E27FC236}">
                <a16:creationId xmlns:a16="http://schemas.microsoft.com/office/drawing/2014/main" id="{1DC2E553-616F-4445-8EEA-A9F391DC4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3200400"/>
            <a:ext cx="1325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cs typeface="+mn-cs"/>
              </a:rPr>
              <a:t>VOMITING</a:t>
            </a:r>
          </a:p>
        </p:txBody>
      </p:sp>
      <p:sp>
        <p:nvSpPr>
          <p:cNvPr id="26642" name="Rectangle 15">
            <a:extLst>
              <a:ext uri="{FF2B5EF4-FFF2-40B4-BE49-F238E27FC236}">
                <a16:creationId xmlns:a16="http://schemas.microsoft.com/office/drawing/2014/main" id="{9CFD63E1-F70C-4185-81C4-6083A3007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550" y="6324600"/>
            <a:ext cx="2305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cs typeface="+mn-cs"/>
              </a:rPr>
              <a:t>+/- DIARRHOEA</a:t>
            </a:r>
          </a:p>
        </p:txBody>
      </p:sp>
      <p:grpSp>
        <p:nvGrpSpPr>
          <p:cNvPr id="2" name="Group 24">
            <a:extLst>
              <a:ext uri="{FF2B5EF4-FFF2-40B4-BE49-F238E27FC236}">
                <a16:creationId xmlns:a16="http://schemas.microsoft.com/office/drawing/2014/main" id="{83F87AE3-37F6-4E36-9861-49B89E74F910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2590800"/>
            <a:ext cx="762000" cy="2590800"/>
            <a:chOff x="6934200" y="2438400"/>
            <a:chExt cx="762000" cy="2590800"/>
          </a:xfrm>
        </p:grpSpPr>
        <p:sp>
          <p:nvSpPr>
            <p:cNvPr id="26637" name="Line 10">
              <a:extLst>
                <a:ext uri="{FF2B5EF4-FFF2-40B4-BE49-F238E27FC236}">
                  <a16:creationId xmlns:a16="http://schemas.microsoft.com/office/drawing/2014/main" id="{5046AED9-60D1-4ED7-8735-CB51836F9E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34200" y="3048000"/>
              <a:ext cx="7620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26638" name="Line 11">
              <a:extLst>
                <a:ext uri="{FF2B5EF4-FFF2-40B4-BE49-F238E27FC236}">
                  <a16:creationId xmlns:a16="http://schemas.microsoft.com/office/drawing/2014/main" id="{2C8B67E2-051A-4904-B2DF-F44C2EEDE5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724400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26639" name="Line 12">
              <a:extLst>
                <a:ext uri="{FF2B5EF4-FFF2-40B4-BE49-F238E27FC236}">
                  <a16:creationId xmlns:a16="http://schemas.microsoft.com/office/drawing/2014/main" id="{A2A31923-3EB1-46AD-B91D-8B1F271E32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0" y="45720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26640" name="Line 13">
              <a:extLst>
                <a:ext uri="{FF2B5EF4-FFF2-40B4-BE49-F238E27FC236}">
                  <a16:creationId xmlns:a16="http://schemas.microsoft.com/office/drawing/2014/main" id="{005C2993-47DC-440E-9A7C-0600A611FE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6600" y="4800600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26643" name="Line 17">
              <a:extLst>
                <a:ext uri="{FF2B5EF4-FFF2-40B4-BE49-F238E27FC236}">
                  <a16:creationId xmlns:a16="http://schemas.microsoft.com/office/drawing/2014/main" id="{4B0D74B0-214E-4A7B-A50A-1C88C225B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6600" y="44196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26644" name="Line 18">
              <a:extLst>
                <a:ext uri="{FF2B5EF4-FFF2-40B4-BE49-F238E27FC236}">
                  <a16:creationId xmlns:a16="http://schemas.microsoft.com/office/drawing/2014/main" id="{DBEEDEED-269A-4507-A1D6-2151AC6C35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10400" y="2590800"/>
              <a:ext cx="685800" cy="18288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26645" name="Line 19">
              <a:extLst>
                <a:ext uri="{FF2B5EF4-FFF2-40B4-BE49-F238E27FC236}">
                  <a16:creationId xmlns:a16="http://schemas.microsoft.com/office/drawing/2014/main" id="{BE59CF97-8697-45B5-8A6C-97B69394E1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162800" y="2438400"/>
              <a:ext cx="533400" cy="1524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0E5C6BD-0C03-47FC-BC03-31C8788338D9}"/>
              </a:ext>
            </a:extLst>
          </p:cNvPr>
          <p:cNvSpPr/>
          <p:nvPr/>
        </p:nvSpPr>
        <p:spPr bwMode="auto">
          <a:xfrm>
            <a:off x="4953000" y="3200400"/>
            <a:ext cx="1600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A9F035-62C0-4DBC-A140-48E1FB6A2963}"/>
              </a:ext>
            </a:extLst>
          </p:cNvPr>
          <p:cNvSpPr/>
          <p:nvPr/>
        </p:nvSpPr>
        <p:spPr bwMode="auto">
          <a:xfrm>
            <a:off x="5867400" y="6324600"/>
            <a:ext cx="2057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pic>
        <p:nvPicPr>
          <p:cNvPr id="26630" name="Picture 6">
            <a:extLst>
              <a:ext uri="{FF2B5EF4-FFF2-40B4-BE49-F238E27FC236}">
                <a16:creationId xmlns:a16="http://schemas.microsoft.com/office/drawing/2014/main" id="{426847A1-8A55-4C27-8655-C01A39D99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95338"/>
            <a:ext cx="225742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 descr="http://ts4.explicit.bing.net/th?id=HN.608053513895019951&amp;pid=15.1">
            <a:extLst>
              <a:ext uri="{FF2B5EF4-FFF2-40B4-BE49-F238E27FC236}">
                <a16:creationId xmlns:a16="http://schemas.microsoft.com/office/drawing/2014/main" id="{8E53A7BD-4927-417B-896F-C9EEB39AF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228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2FB06A3-D22B-4F2B-9C65-E6F7AC160497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724" grpId="0"/>
      <p:bldP spid="26633" grpId="0"/>
      <p:bldP spid="26641" grpId="0"/>
      <p:bldP spid="26642" grpId="0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3A7EAE06-0F17-4C9D-A094-0D54CF74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00" y="533400"/>
            <a:ext cx="4419600" cy="838200"/>
          </a:xfrm>
        </p:spPr>
        <p:txBody>
          <a:bodyPr/>
          <a:lstStyle/>
          <a:p>
            <a:pPr eaLnBrk="1" hangingPunct="1"/>
            <a:r>
              <a:rPr lang="en-US" altLang="ar-JO" sz="2800" b="1" i="1"/>
              <a:t>Clostridium botulinium</a:t>
            </a:r>
          </a:p>
        </p:txBody>
      </p:sp>
      <p:sp>
        <p:nvSpPr>
          <p:cNvPr id="50179" name="AutoShape 2" descr="http://ts1.mm.bing.net/th?id=HN.608029251621355536&amp;pid=15.1">
            <a:extLst>
              <a:ext uri="{FF2B5EF4-FFF2-40B4-BE49-F238E27FC236}">
                <a16:creationId xmlns:a16="http://schemas.microsoft.com/office/drawing/2014/main" id="{2A987FEC-3531-4926-B8E7-6A76A75E32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JO" sz="1800">
              <a:solidFill>
                <a:srgbClr val="FF0000"/>
              </a:solidFill>
            </a:endParaRPr>
          </a:p>
        </p:txBody>
      </p:sp>
      <p:sp>
        <p:nvSpPr>
          <p:cNvPr id="50180" name="AutoShape 4" descr="http://ts1.mm.bing.net/th?id=HN.608029251621355536&amp;pid=15.1">
            <a:extLst>
              <a:ext uri="{FF2B5EF4-FFF2-40B4-BE49-F238E27FC236}">
                <a16:creationId xmlns:a16="http://schemas.microsoft.com/office/drawing/2014/main" id="{9A788985-8447-44A7-A933-F6DDED8CBA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JO" sz="1800">
              <a:solidFill>
                <a:srgbClr val="FF0000"/>
              </a:solidFill>
            </a:endParaRPr>
          </a:p>
        </p:txBody>
      </p:sp>
      <p:sp>
        <p:nvSpPr>
          <p:cNvPr id="50181" name="AutoShape 6" descr="http://ts1.mm.bing.net/th?id=HN.608029251621355536&amp;pid=15.1">
            <a:extLst>
              <a:ext uri="{FF2B5EF4-FFF2-40B4-BE49-F238E27FC236}">
                <a16:creationId xmlns:a16="http://schemas.microsoft.com/office/drawing/2014/main" id="{447126EC-D61B-48A5-8F61-6588A5CA8E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JO" sz="1800">
              <a:solidFill>
                <a:srgbClr val="FF0000"/>
              </a:solidFill>
            </a:endParaRPr>
          </a:p>
        </p:txBody>
      </p:sp>
      <p:sp>
        <p:nvSpPr>
          <p:cNvPr id="50182" name="AutoShape 8" descr="http://ts1.mm.bing.net/th?id=HN.608029251621355536&amp;pid=15.1">
            <a:extLst>
              <a:ext uri="{FF2B5EF4-FFF2-40B4-BE49-F238E27FC236}">
                <a16:creationId xmlns:a16="http://schemas.microsoft.com/office/drawing/2014/main" id="{72B40091-4F1B-4502-8882-970B970E12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JO" sz="1800">
              <a:solidFill>
                <a:srgbClr val="FF0000"/>
              </a:solidFill>
            </a:endParaRPr>
          </a:p>
        </p:txBody>
      </p:sp>
      <p:sp>
        <p:nvSpPr>
          <p:cNvPr id="50183" name="AutoShape 10" descr="http://ts1.mm.bing.net/th?id=HN.608029251621355536&amp;pid=15.1">
            <a:extLst>
              <a:ext uri="{FF2B5EF4-FFF2-40B4-BE49-F238E27FC236}">
                <a16:creationId xmlns:a16="http://schemas.microsoft.com/office/drawing/2014/main" id="{9AA06683-CABE-4C7E-8FE8-2BB8D20C2A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JO" sz="1800">
              <a:solidFill>
                <a:srgbClr val="FF0000"/>
              </a:solidFill>
            </a:endParaRPr>
          </a:p>
        </p:txBody>
      </p:sp>
      <p:sp>
        <p:nvSpPr>
          <p:cNvPr id="50184" name="AutoShape 12" descr="http://ts1.mm.bing.net/th?id=HN.608029251621355536&amp;pid=15.1">
            <a:extLst>
              <a:ext uri="{FF2B5EF4-FFF2-40B4-BE49-F238E27FC236}">
                <a16:creationId xmlns:a16="http://schemas.microsoft.com/office/drawing/2014/main" id="{4804D1FA-8902-4DC8-AC75-F9B9C829A7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JO" sz="1800">
              <a:solidFill>
                <a:srgbClr val="FF0000"/>
              </a:solidFill>
            </a:endParaRPr>
          </a:p>
        </p:txBody>
      </p:sp>
      <p:sp>
        <p:nvSpPr>
          <p:cNvPr id="50185" name="AutoShape 14" descr="http://ts1.mm.bing.net/th?id=HN.608029251621355536&amp;pid=15.1">
            <a:extLst>
              <a:ext uri="{FF2B5EF4-FFF2-40B4-BE49-F238E27FC236}">
                <a16:creationId xmlns:a16="http://schemas.microsoft.com/office/drawing/2014/main" id="{F3753F79-7354-4DE0-B038-6307FFB93E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JO" sz="1800">
              <a:solidFill>
                <a:srgbClr val="FF0000"/>
              </a:solidFill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740FD53-8E35-414F-90D4-A9FEE494E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2850"/>
            <a:ext cx="8534400" cy="5645150"/>
          </a:xfrm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b="1" dirty="0">
                <a:latin typeface="+mj-lt"/>
              </a:rPr>
              <a:t>Special identification features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>
                <a:latin typeface="+mj-lt"/>
              </a:rPr>
              <a:t>Rod-shaped, Gram positive, obligate anaerobic,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dirty="0">
                <a:latin typeface="+mj-lt"/>
              </a:rPr>
              <a:t>spore-forming.  (Botulus = Latin for sausage)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2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b="1" dirty="0">
                <a:latin typeface="+mj-lt"/>
              </a:rPr>
              <a:t>Distribution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</a:rPr>
              <a:t>Ubiquitous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</a:rPr>
              <a:t> Commonly found in soil and marine sediments  throughout the world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</a:rPr>
              <a:t>Since it is found in the soil, it may contaminate vegetables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2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b="1" dirty="0">
                <a:latin typeface="+mj-lt"/>
              </a:rPr>
              <a:t>Specific conditions for germination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200" dirty="0">
                <a:latin typeface="+mj-lt"/>
              </a:rPr>
              <a:t>Anaerobic conditions (canned food)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200" dirty="0">
                <a:latin typeface="+mj-lt"/>
              </a:rPr>
              <a:t>Warmth (10-50⁰C)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200" dirty="0">
                <a:latin typeface="+mj-lt"/>
              </a:rPr>
              <a:t>Mild alkalinity (provided by vegetables as green beans, and mushroom)</a:t>
            </a:r>
          </a:p>
        </p:txBody>
      </p:sp>
      <p:pic>
        <p:nvPicPr>
          <p:cNvPr id="28685" name="Picture 16" descr="http://ts2.mm.bing.net/th?id=HN.608017285856494641&amp;pid=15.1">
            <a:extLst>
              <a:ext uri="{FF2B5EF4-FFF2-40B4-BE49-F238E27FC236}">
                <a16:creationId xmlns:a16="http://schemas.microsoft.com/office/drawing/2014/main" id="{FB3433FD-FD24-4183-947B-1576870F1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990600"/>
            <a:ext cx="23050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465C497-5BFB-42A9-B795-DB5F1084F0D8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>
            <a:extLst>
              <a:ext uri="{FF2B5EF4-FFF2-40B4-BE49-F238E27FC236}">
                <a16:creationId xmlns:a16="http://schemas.microsoft.com/office/drawing/2014/main" id="{83FFCF04-9B80-45C1-9407-469C23E31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5800" y="990600"/>
            <a:ext cx="510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Botulinium</a:t>
            </a:r>
            <a:r>
              <a:rPr lang="en-US" sz="2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Neurotoxins</a:t>
            </a: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E51DD342-3F56-4E51-BD70-5ED2FEFD0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676400"/>
            <a:ext cx="82296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+mn-cs"/>
              </a:rPr>
              <a:t>Seven different types: A through 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+mn-cs"/>
              </a:rPr>
              <a:t>All cause flaccid paralysis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+mn-cs"/>
              </a:rPr>
              <a:t>Only a few nanograms can cause illness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+mn-cs"/>
              </a:rPr>
              <a:t>The most lethal known toxin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+mn-cs"/>
              </a:rPr>
              <a:t>Destroyed by boiling</a:t>
            </a:r>
          </a:p>
        </p:txBody>
      </p:sp>
      <p:pic>
        <p:nvPicPr>
          <p:cNvPr id="29701" name="Picture 7" descr="http://media.pharmacologycorner.com/wp-content/uploads/2009/07/botulinum_toxin_moa.jpg">
            <a:extLst>
              <a:ext uri="{FF2B5EF4-FFF2-40B4-BE49-F238E27FC236}">
                <a16:creationId xmlns:a16="http://schemas.microsoft.com/office/drawing/2014/main" id="{839E5429-EA46-4328-B70E-3D7BFD829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90600"/>
            <a:ext cx="26574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1D30B17-ED69-452F-A50A-FDF5F1B347DE}"/>
              </a:ext>
            </a:extLst>
          </p:cNvPr>
          <p:cNvSpPr txBox="1">
            <a:spLocks/>
          </p:cNvSpPr>
          <p:nvPr/>
        </p:nvSpPr>
        <p:spPr bwMode="auto">
          <a:xfrm>
            <a:off x="-304800" y="533400"/>
            <a:ext cx="441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i="1" dirty="0">
                <a:latin typeface="+mj-lt"/>
                <a:ea typeface="+mj-ea"/>
                <a:cs typeface="+mj-cs"/>
              </a:rPr>
              <a:t>Clostridium botulinium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236596C-D31C-4E67-9848-24E518EA166A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52231" name="Content Placeholder 2">
            <a:extLst>
              <a:ext uri="{FF2B5EF4-FFF2-40B4-BE49-F238E27FC236}">
                <a16:creationId xmlns:a16="http://schemas.microsoft.com/office/drawing/2014/main" id="{752DE0BA-E6B2-4EC2-BBD9-91A93B144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876800"/>
            <a:ext cx="8748713" cy="19812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GB" altLang="ar-JO" sz="2400"/>
              <a:t>Neurotoxin production &gt; stomach absorption &gt; circulation &gt;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ar-JO" sz="2400"/>
              <a:t>neuromuscular junction (NMJ) &gt; inhibition of acetylcholine release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ar-JO" sz="2400"/>
              <a:t> at the neuromuscular junction &gt; flaccid descending motor paralysis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C7F5DB-588C-42F8-A7D5-6F8417FD18C2}"/>
              </a:ext>
            </a:extLst>
          </p:cNvPr>
          <p:cNvSpPr/>
          <p:nvPr/>
        </p:nvSpPr>
        <p:spPr>
          <a:xfrm>
            <a:off x="228600" y="3962400"/>
            <a:ext cx="5334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br>
              <a:rPr lang="en-US" sz="2800" b="1" dirty="0">
                <a:solidFill>
                  <a:srgbClr val="FF0000"/>
                </a:solidFill>
                <a:latin typeface="+mn-lt"/>
                <a:cs typeface="Arial" charset="0"/>
              </a:rPr>
            </a:br>
            <a:r>
              <a:rPr lang="en-US" sz="2800" b="1" dirty="0">
                <a:solidFill>
                  <a:srgbClr val="FF0000"/>
                </a:solidFill>
                <a:latin typeface="+mn-lt"/>
                <a:cs typeface="Arial" charset="0"/>
              </a:rPr>
              <a:t>Botulinium toxin mode of action</a:t>
            </a:r>
            <a:endParaRPr lang="en-US" sz="2800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E883A-63A9-4369-9CB8-8F559D0C1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525962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/>
              <a:t>Foodborne botulism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/>
              <a:t>Most common from home-canned foods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300" dirty="0"/>
              <a:t>green beans, beets, corn, baked potatoes, and garlic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/>
              <a:t>Onset : 18 to 36 hours after exposure (range, 6 hours to 8 days)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300" dirty="0"/>
              <a:t>Early: nausea, vomiting, weakness, dizziness but no fever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300" dirty="0"/>
              <a:t>Late: double vision, difficulty in swallowing,  and speaking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/>
              <a:t>In severe cases, death due to  respiratory muscle paralysis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D6B554-C463-4223-B635-6398E1BF8331}"/>
              </a:ext>
            </a:extLst>
          </p:cNvPr>
          <p:cNvSpPr txBox="1">
            <a:spLocks/>
          </p:cNvSpPr>
          <p:nvPr/>
        </p:nvSpPr>
        <p:spPr bwMode="auto">
          <a:xfrm>
            <a:off x="-304800" y="533400"/>
            <a:ext cx="441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i="1" dirty="0">
                <a:latin typeface="+mj-lt"/>
                <a:ea typeface="+mj-ea"/>
                <a:cs typeface="+mj-cs"/>
              </a:rPr>
              <a:t>Clostridium botulinium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D8E14BF-3EC5-4409-9C9D-DE3306BA3B0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FEB5A8-7CC1-401A-A2A9-9BB3F0AC0614}"/>
              </a:ext>
            </a:extLst>
          </p:cNvPr>
          <p:cNvSpPr txBox="1">
            <a:spLocks/>
          </p:cNvSpPr>
          <p:nvPr/>
        </p:nvSpPr>
        <p:spPr bwMode="auto">
          <a:xfrm>
            <a:off x="304800" y="685800"/>
            <a:ext cx="8610600" cy="1905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Diagnosis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  <a:cs typeface="+mn-cs"/>
              </a:rPr>
              <a:t>    </a:t>
            </a:r>
            <a:r>
              <a:rPr lang="en-US" sz="2300" dirty="0">
                <a:latin typeface="+mj-lt"/>
                <a:cs typeface="+mn-cs"/>
              </a:rPr>
              <a:t>The initial diagnosis should be made on the basis of history   and physical findings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300" dirty="0">
                <a:latin typeface="+mj-lt"/>
                <a:cs typeface="+mn-cs"/>
              </a:rPr>
              <a:t>   </a:t>
            </a:r>
            <a:r>
              <a:rPr lang="en-US" sz="2300" dirty="0">
                <a:latin typeface="+mj-lt"/>
                <a:cs typeface="+mn-cs"/>
              </a:rPr>
              <a:t>Serum, stools and suspected food  should be tested for the      presence of </a:t>
            </a:r>
            <a:r>
              <a:rPr lang="en-GB" sz="2300" dirty="0">
                <a:latin typeface="+mj-lt"/>
                <a:cs typeface="+mn-cs"/>
              </a:rPr>
              <a:t>organism or toxin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9D8307-CDFF-4CE6-8493-C8D0B1BBDF3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charset="0"/>
              </a:rPr>
              <a:t>Gastroenteritis/ Food Poisoning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CA20F3-5FFE-4B5E-9175-639AE3E0638C}"/>
              </a:ext>
            </a:extLst>
          </p:cNvPr>
          <p:cNvSpPr/>
          <p:nvPr/>
        </p:nvSpPr>
        <p:spPr>
          <a:xfrm>
            <a:off x="304800" y="4876800"/>
            <a:ext cx="8610600" cy="1878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Prevention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:</a:t>
            </a:r>
          </a:p>
          <a:p>
            <a:pPr eaLnBrk="1" hangingPunct="1">
              <a:defRPr/>
            </a:pPr>
            <a:r>
              <a:rPr lang="en-GB" sz="2200" dirty="0">
                <a:solidFill>
                  <a:prstClr val="black"/>
                </a:solidFill>
                <a:latin typeface="+mj-lt"/>
                <a:cs typeface="Arial" charset="0"/>
              </a:rPr>
              <a:t>Proper cooking and heating of food</a:t>
            </a:r>
          </a:p>
          <a:p>
            <a:pPr eaLnBrk="1" hangingPunct="1">
              <a:defRPr/>
            </a:pPr>
            <a:r>
              <a:rPr lang="en-GB" sz="2200" dirty="0">
                <a:solidFill>
                  <a:prstClr val="black"/>
                </a:solidFill>
                <a:latin typeface="+mj-lt"/>
                <a:cs typeface="Arial" charset="0"/>
              </a:rPr>
              <a:t>Avoid suspicious canned food</a:t>
            </a:r>
          </a:p>
          <a:p>
            <a:pPr eaLnBrk="1" hangingPunct="1">
              <a:defRPr/>
            </a:pPr>
            <a:r>
              <a:rPr lang="en-GB" sz="2200" dirty="0">
                <a:solidFill>
                  <a:prstClr val="black"/>
                </a:solidFill>
                <a:latin typeface="+mj-lt"/>
                <a:cs typeface="Arial" charset="0"/>
              </a:rPr>
              <a:t>Proper processing, preservation and canning of food </a:t>
            </a:r>
          </a:p>
          <a:p>
            <a:pPr eaLnBrk="1" hangingPunct="1">
              <a:defRPr/>
            </a:pPr>
            <a:endParaRPr lang="en-GB" sz="2200" dirty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7425F0-2A08-4116-AD28-DA37A191BD77}"/>
              </a:ext>
            </a:extLst>
          </p:cNvPr>
          <p:cNvSpPr/>
          <p:nvPr/>
        </p:nvSpPr>
        <p:spPr>
          <a:xfrm>
            <a:off x="304800" y="2724150"/>
            <a:ext cx="8610600" cy="20002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Treatment:</a:t>
            </a:r>
          </a:p>
          <a:p>
            <a:pPr eaLnBrk="1" hangingPunct="1">
              <a:defRPr/>
            </a:pPr>
            <a:r>
              <a:rPr lang="en-GB" sz="2400" dirty="0">
                <a:solidFill>
                  <a:prstClr val="black"/>
                </a:solidFill>
                <a:latin typeface="+mj-lt"/>
                <a:cs typeface="Arial" charset="0"/>
              </a:rPr>
              <a:t>Gastric wash</a:t>
            </a:r>
          </a:p>
          <a:p>
            <a:pPr eaLnBrk="1" hangingPunct="1">
              <a:defRPr/>
            </a:pPr>
            <a:r>
              <a:rPr lang="en-GB" sz="2400" dirty="0">
                <a:solidFill>
                  <a:prstClr val="black"/>
                </a:solidFill>
                <a:latin typeface="+mj-lt"/>
                <a:cs typeface="Arial" charset="0"/>
              </a:rPr>
              <a:t>Antitoxin (A, B, E)</a:t>
            </a:r>
          </a:p>
          <a:p>
            <a:pPr eaLnBrk="1" hangingPunct="1">
              <a:defRPr/>
            </a:pPr>
            <a:r>
              <a:rPr lang="en-GB" sz="2400" dirty="0">
                <a:solidFill>
                  <a:prstClr val="black"/>
                </a:solidFill>
                <a:latin typeface="+mj-lt"/>
                <a:cs typeface="Arial" charset="0"/>
              </a:rPr>
              <a:t>Supportive: ICU and respiratory support, wound cleaning and debridement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A05A5D-2503-4706-8EC5-BA91BF1CDCA4}"/>
              </a:ext>
            </a:extLst>
          </p:cNvPr>
          <p:cNvSpPr/>
          <p:nvPr/>
        </p:nvSpPr>
        <p:spPr>
          <a:xfrm>
            <a:off x="304800" y="990600"/>
            <a:ext cx="5776913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</a:rPr>
              <a:t>Watery (</a:t>
            </a:r>
            <a:r>
              <a:rPr lang="en-US" sz="3200" b="1" dirty="0" err="1">
                <a:solidFill>
                  <a:srgbClr val="C00000"/>
                </a:solidFill>
              </a:rPr>
              <a:t>secretory</a:t>
            </a:r>
            <a:r>
              <a:rPr lang="en-US" sz="3200" b="1" dirty="0">
                <a:solidFill>
                  <a:srgbClr val="C00000"/>
                </a:solidFill>
              </a:rPr>
              <a:t>) diarrhea</a:t>
            </a:r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id="{52502344-7A8A-40F1-B397-B5238CDA9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803400"/>
            <a:ext cx="2286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ar-JO" b="1" i="1">
                <a:solidFill>
                  <a:srgbClr val="FF0000"/>
                </a:solidFill>
              </a:rPr>
              <a:t>V. cholera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b="1">
                <a:solidFill>
                  <a:srgbClr val="FF0000"/>
                </a:solidFill>
              </a:rPr>
              <a:t>ETEC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b="1">
                <a:solidFill>
                  <a:srgbClr val="FF0000"/>
                </a:solidFill>
              </a:rPr>
              <a:t>EPEC</a:t>
            </a:r>
            <a:endParaRPr lang="en-US" altLang="ar-JO" sz="1800"/>
          </a:p>
        </p:txBody>
      </p:sp>
      <p:pic>
        <p:nvPicPr>
          <p:cNvPr id="50181" name="Picture 5">
            <a:extLst>
              <a:ext uri="{FF2B5EF4-FFF2-40B4-BE49-F238E27FC236}">
                <a16:creationId xmlns:a16="http://schemas.microsoft.com/office/drawing/2014/main" id="{66933C5E-700E-4781-8C91-D108F129D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57475"/>
            <a:ext cx="28765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>
            <a:extLst>
              <a:ext uri="{FF2B5EF4-FFF2-40B4-BE49-F238E27FC236}">
                <a16:creationId xmlns:a16="http://schemas.microsoft.com/office/drawing/2014/main" id="{D1021E54-DA5C-4468-8246-ABF48DD0D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7239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>
            <a:extLst>
              <a:ext uri="{FF2B5EF4-FFF2-40B4-BE49-F238E27FC236}">
                <a16:creationId xmlns:a16="http://schemas.microsoft.com/office/drawing/2014/main" id="{2425A6B7-976D-49A9-B238-B7D7B3938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676400"/>
            <a:ext cx="20383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3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577D-FAD8-435E-97FB-BA7D27D41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300" b="1" u="sng" dirty="0">
                <a:solidFill>
                  <a:srgbClr val="FF0000"/>
                </a:solidFill>
              </a:rPr>
              <a:t>Defense mechanisms of GIT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B050"/>
                </a:solidFill>
              </a:rPr>
              <a:t>An unbroken mucosal epithelium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The </a:t>
            </a:r>
            <a:r>
              <a:rPr lang="en-US" sz="2000" b="1" dirty="0" err="1">
                <a:solidFill>
                  <a:srgbClr val="00B050"/>
                </a:solidFill>
              </a:rPr>
              <a:t>glycocalyx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is a glycoprotein and polysaccharide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      layer that covers the surface of the epithelial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      cells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B050"/>
                </a:solidFill>
              </a:rPr>
              <a:t>Mucus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plays two roles in disease prevention: 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Arial" charset="0"/>
              <a:buAutoNum type="arabicParenBoth"/>
              <a:defRPr/>
            </a:pPr>
            <a:r>
              <a:rPr lang="en-US" sz="2000" dirty="0"/>
              <a:t>It acts as a physical barrier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Arial" charset="0"/>
              <a:buAutoNum type="arabicParenBoth"/>
              <a:defRPr/>
            </a:pPr>
            <a:r>
              <a:rPr lang="en-US" sz="2000" dirty="0"/>
              <a:t>It coats the bacteria making it easier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       to remove via peristalsis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B050"/>
                </a:solidFill>
              </a:rPr>
              <a:t>pH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B050"/>
                </a:solidFill>
              </a:rPr>
              <a:t>Bile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err="1">
                <a:solidFill>
                  <a:srgbClr val="00B050"/>
                </a:solidFill>
              </a:rPr>
              <a:t>Secretory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IgA</a:t>
            </a:r>
            <a:endParaRPr lang="en-US" sz="2000" b="1" dirty="0">
              <a:solidFill>
                <a:srgbClr val="00B050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B050"/>
                </a:solidFill>
              </a:rPr>
              <a:t>Peristalsis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B050"/>
                </a:solidFill>
              </a:rPr>
              <a:t>Peyer’s patches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3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3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300" dirty="0"/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23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932131-F6C9-454A-BC7D-A497421949B1}"/>
              </a:ext>
            </a:extLst>
          </p:cNvPr>
          <p:cNvSpPr txBox="1"/>
          <p:nvPr/>
        </p:nvSpPr>
        <p:spPr>
          <a:xfrm>
            <a:off x="127000" y="681038"/>
            <a:ext cx="17780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  <a:cs typeface="Arial" charset="0"/>
              </a:rPr>
              <a:t>Introduction</a:t>
            </a:r>
          </a:p>
        </p:txBody>
      </p:sp>
      <p:pic>
        <p:nvPicPr>
          <p:cNvPr id="5126" name="Picture 10">
            <a:extLst>
              <a:ext uri="{FF2B5EF4-FFF2-40B4-BE49-F238E27FC236}">
                <a16:creationId xmlns:a16="http://schemas.microsoft.com/office/drawing/2014/main" id="{B7E729F4-A0BC-487B-9DB9-EEC1DE5BE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4038600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68711D2-7639-4379-A3A9-EBA408DD8A9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+mj-ea"/>
                <a:cs typeface="+mj-cs"/>
              </a:rPr>
              <a:t>Bacterial infections of GIT </a:t>
            </a:r>
            <a:endParaRPr lang="en-GB" sz="28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>
            <a:extLst>
              <a:ext uri="{FF2B5EF4-FFF2-40B4-BE49-F238E27FC236}">
                <a16:creationId xmlns:a16="http://schemas.microsoft.com/office/drawing/2014/main" id="{96F8574E-8FDD-4B18-AA2C-33200A3A0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990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ar-JO" sz="4800" i="1"/>
              <a:t>Vibrio Cholera</a:t>
            </a:r>
          </a:p>
        </p:txBody>
      </p:sp>
      <p:pic>
        <p:nvPicPr>
          <p:cNvPr id="59395" name="Picture 8">
            <a:extLst>
              <a:ext uri="{FF2B5EF4-FFF2-40B4-BE49-F238E27FC236}">
                <a16:creationId xmlns:a16="http://schemas.microsoft.com/office/drawing/2014/main" id="{02166120-3DF4-433F-A8B6-1322E9CFF3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2209800"/>
            <a:ext cx="4343400" cy="4137025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3">
            <a:extLst>
              <a:ext uri="{FF2B5EF4-FFF2-40B4-BE49-F238E27FC236}">
                <a16:creationId xmlns:a16="http://schemas.microsoft.com/office/drawing/2014/main" id="{1F0FE4A0-BE56-4283-AD6A-B1DC1431D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762000"/>
            <a:ext cx="294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257F25-4052-4E97-A83C-D9691A6F4B01}"/>
              </a:ext>
            </a:extLst>
          </p:cNvPr>
          <p:cNvSpPr/>
          <p:nvPr/>
        </p:nvSpPr>
        <p:spPr>
          <a:xfrm>
            <a:off x="76200" y="762000"/>
            <a:ext cx="9525000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>
                <a:latin typeface="+mj-lt"/>
                <a:cs typeface="Arial" charset="0"/>
              </a:rPr>
              <a:t>Bacteriology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  <a:cs typeface="Arial" charset="0"/>
              </a:rPr>
              <a:t>   Curved, Gram-negative rods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  <a:cs typeface="Arial" charset="0"/>
              </a:rPr>
              <a:t>   Highly motile (single polar  fllagelum)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j-lt"/>
                <a:cs typeface="Arial" charset="0"/>
              </a:rPr>
              <a:t>   Optimum growth at alkaline pH (8-8.5)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+mj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  <a:cs typeface="+mn-cs"/>
              </a:rPr>
              <a:t>Habitat</a:t>
            </a:r>
            <a:endParaRPr lang="en-US" sz="2400" dirty="0">
              <a:latin typeface="+mj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  <a:cs typeface="Arial" charset="0"/>
              </a:rPr>
              <a:t> It normally lives in water attached to the outer surfaces of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cs typeface="Arial" charset="0"/>
              </a:rPr>
              <a:t>  crustaceans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  <a:cs typeface="Arial" charset="0"/>
              </a:rPr>
              <a:t>Crustaceans: crabs, lobsters and shrimp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+mj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  <a:cs typeface="+mn-cs"/>
              </a:rPr>
              <a:t>Infective</a:t>
            </a:r>
            <a:r>
              <a:rPr lang="en-US" sz="2400" b="1" u="sng" dirty="0">
                <a:latin typeface="+mj-lt"/>
                <a:cs typeface="+mn-cs"/>
              </a:rPr>
              <a:t> </a:t>
            </a:r>
            <a:r>
              <a:rPr lang="en-US" sz="2400" b="1" dirty="0">
                <a:latin typeface="+mj-lt"/>
                <a:cs typeface="+mn-cs"/>
              </a:rPr>
              <a:t>dose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cs typeface="Arial" charset="0"/>
              </a:rPr>
              <a:t>must ingest &gt; 10 million organisms to get colonization of intestine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cs typeface="Arial" charset="0"/>
              </a:rPr>
              <a:t>using pili (no invasion)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>
              <a:latin typeface="+mj-lt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7A9F9A-450A-4392-9480-9199F87DD34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atin typeface="+mj-lt"/>
                <a:cs typeface="Arial" charset="0"/>
              </a:rPr>
              <a:t>Vibrio Cholera</a:t>
            </a:r>
            <a:endParaRPr lang="en-GB" sz="36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9E472D7D-0776-412B-BEAF-9951748EA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11213"/>
            <a:ext cx="3200400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http://ts1.mm.bing.net/th?id=HN.608045001269709356&amp;pid=15.1">
            <a:extLst>
              <a:ext uri="{FF2B5EF4-FFF2-40B4-BE49-F238E27FC236}">
                <a16:creationId xmlns:a16="http://schemas.microsoft.com/office/drawing/2014/main" id="{C1A53E5A-7F61-442E-98E3-44E5AB847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92163"/>
            <a:ext cx="2819400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63E061-0E6A-47FE-9084-801B52E6E861}"/>
              </a:ext>
            </a:extLst>
          </p:cNvPr>
          <p:cNvSpPr/>
          <p:nvPr/>
        </p:nvSpPr>
        <p:spPr>
          <a:xfrm>
            <a:off x="12700" y="4038600"/>
            <a:ext cx="2197100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+mn-cs"/>
              </a:rPr>
              <a:t> Transmission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j-lt"/>
              <a:cs typeface="+mn-cs"/>
            </a:endParaRPr>
          </a:p>
        </p:txBody>
      </p:sp>
      <p:pic>
        <p:nvPicPr>
          <p:cNvPr id="18437" name="Picture 2" descr="http://ts3.mm.bing.net/th?id=HN.608050103691447394&amp;pid=15.1">
            <a:extLst>
              <a:ext uri="{FF2B5EF4-FFF2-40B4-BE49-F238E27FC236}">
                <a16:creationId xmlns:a16="http://schemas.microsoft.com/office/drawing/2014/main" id="{F9DC946A-24B0-49CC-9CE7-7BF78D054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762000"/>
            <a:ext cx="28575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62C9FA-CFEF-4204-A7F7-B92CAFCAF6A2}"/>
              </a:ext>
            </a:extLst>
          </p:cNvPr>
          <p:cNvSpPr/>
          <p:nvPr/>
        </p:nvSpPr>
        <p:spPr>
          <a:xfrm>
            <a:off x="76200" y="4484688"/>
            <a:ext cx="6172200" cy="2570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latin typeface="+mj-lt"/>
                <a:cs typeface="+mn-cs"/>
              </a:rPr>
              <a:t>1-   contaminated water and food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latin typeface="+mj-lt"/>
                <a:cs typeface="+mn-cs"/>
              </a:rPr>
              <a:t>2-   consumption of raw or  undercooked seafood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latin typeface="+mj-lt"/>
                <a:cs typeface="+mn-cs"/>
              </a:rPr>
              <a:t>3-  contaminated  vegetables from fields fertilized    with cesspools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latin typeface="+mj-lt"/>
                <a:cs typeface="+mn-cs"/>
              </a:rPr>
              <a:t>4-     Not transmissible  from person-to-person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latin typeface="+mj-lt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latin typeface="+mj-lt"/>
              <a:cs typeface="+mn-cs"/>
            </a:endParaRPr>
          </a:p>
        </p:txBody>
      </p:sp>
      <p:pic>
        <p:nvPicPr>
          <p:cNvPr id="18441" name="Picture 10" descr="http://ts4.mm.bing.net/th?id=HN.608019278717193719&amp;pid=15.1">
            <a:extLst>
              <a:ext uri="{FF2B5EF4-FFF2-40B4-BE49-F238E27FC236}">
                <a16:creationId xmlns:a16="http://schemas.microsoft.com/office/drawing/2014/main" id="{C40F5156-2354-4E4A-BFB1-163AE367D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29200"/>
            <a:ext cx="24193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B1B9A3E-2D33-4B91-877B-C58ECFBCC642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atin typeface="+mj-lt"/>
                <a:cs typeface="Arial" charset="0"/>
              </a:rPr>
              <a:t>Vibrio Cholera</a:t>
            </a:r>
            <a:endParaRPr lang="en-GB" sz="36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>
            <a:extLst>
              <a:ext uri="{FF2B5EF4-FFF2-40B4-BE49-F238E27FC236}">
                <a16:creationId xmlns:a16="http://schemas.microsoft.com/office/drawing/2014/main" id="{F319459F-C87A-4E09-842A-7051D42F9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4676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5E71077-799C-4C68-B4D6-3A8185A78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396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Classification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17ED9B-954A-4D53-918E-496A9F4FA049}"/>
              </a:ext>
            </a:extLst>
          </p:cNvPr>
          <p:cNvSpPr/>
          <p:nvPr/>
        </p:nvSpPr>
        <p:spPr>
          <a:xfrm>
            <a:off x="5715000" y="1828800"/>
            <a:ext cx="914400" cy="9906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1C56EF-F93E-4F8B-8E43-D2F3D519C2B8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atin typeface="+mj-lt"/>
                <a:cs typeface="Arial" charset="0"/>
              </a:rPr>
              <a:t>Vibrio Cholera</a:t>
            </a:r>
            <a:endParaRPr lang="en-GB" sz="36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8CFF2E9D-79A1-4BC3-9E30-9BA3E7BA80B7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722438"/>
            <a:ext cx="4572000" cy="5135562"/>
            <a:chOff x="1849438" y="1016391"/>
            <a:chExt cx="5160963" cy="4012809"/>
          </a:xfrm>
        </p:grpSpPr>
        <p:sp>
          <p:nvSpPr>
            <p:cNvPr id="5" name="Line 6">
              <a:extLst>
                <a:ext uri="{FF2B5EF4-FFF2-40B4-BE49-F238E27FC236}">
                  <a16:creationId xmlns:a16="http://schemas.microsoft.com/office/drawing/2014/main" id="{EC81D9D6-9DD7-4EC2-8E12-720AC40F9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527" y="2514837"/>
              <a:ext cx="12956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>
                <a:latin typeface="+mj-lt"/>
                <a:cs typeface="Arial" charset="0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1715D743-CC24-4E06-BBDA-CF323F1DF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623" y="1016391"/>
              <a:ext cx="3824130" cy="889392"/>
            </a:xfrm>
            <a:prstGeom prst="rect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  <a:tileRect/>
            </a:gradFill>
            <a:ln w="222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dirty="0">
                  <a:latin typeface="+mj-lt"/>
                  <a:cs typeface="Arial" charset="0"/>
                </a:rPr>
                <a:t>V. </a:t>
              </a:r>
              <a:r>
                <a:rPr lang="en-US" sz="1600" b="1" i="1" dirty="0" err="1">
                  <a:latin typeface="+mj-lt"/>
                  <a:cs typeface="Arial" charset="0"/>
                </a:rPr>
                <a:t>cholerae</a:t>
              </a:r>
              <a:endParaRPr lang="en-US" sz="1600" b="1" i="1" dirty="0">
                <a:latin typeface="+mj-lt"/>
                <a:cs typeface="Arial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latin typeface="+mj-lt"/>
                <a:cs typeface="Arial" charset="0"/>
              </a:endParaRPr>
            </a:p>
          </p:txBody>
        </p:sp>
        <p:cxnSp>
          <p:nvCxnSpPr>
            <p:cNvPr id="65544" name="AutoShape 8">
              <a:extLst>
                <a:ext uri="{FF2B5EF4-FFF2-40B4-BE49-F238E27FC236}">
                  <a16:creationId xmlns:a16="http://schemas.microsoft.com/office/drawing/2014/main" id="{8127517F-4C6E-4B37-B49A-81D6A00C89D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24400" y="1905000"/>
              <a:ext cx="0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AC299E5F-EA82-4492-B29F-AAAC9E2E7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145" y="2209690"/>
              <a:ext cx="1523201" cy="609054"/>
            </a:xfrm>
            <a:prstGeom prst="rect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  <a:tileRect/>
            </a:gradFill>
            <a:ln w="222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>
                  <a:latin typeface="+mj-lt"/>
                  <a:cs typeface="Arial" charset="0"/>
                </a:rPr>
                <a:t>O139</a:t>
              </a:r>
            </a:p>
          </p:txBody>
        </p:sp>
        <p:grpSp>
          <p:nvGrpSpPr>
            <p:cNvPr id="65546" name="Group 39">
              <a:extLst>
                <a:ext uri="{FF2B5EF4-FFF2-40B4-BE49-F238E27FC236}">
                  <a16:creationId xmlns:a16="http://schemas.microsoft.com/office/drawing/2014/main" id="{D1C98C85-F0AF-4C6C-AB8D-2EE7FFA122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9438" y="2286000"/>
              <a:ext cx="2417326" cy="1828361"/>
              <a:chOff x="858838" y="2286000"/>
              <a:chExt cx="2417326" cy="1828361"/>
            </a:xfrm>
          </p:grpSpPr>
          <p:grpSp>
            <p:nvGrpSpPr>
              <p:cNvPr id="4" name="Group 9">
                <a:extLst>
                  <a:ext uri="{FF2B5EF4-FFF2-40B4-BE49-F238E27FC236}">
                    <a16:creationId xmlns:a16="http://schemas.microsoft.com/office/drawing/2014/main" id="{DA19A0A1-150C-4E3B-9E57-B435B5BF64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8838" y="2286000"/>
                <a:ext cx="2265363" cy="1219200"/>
                <a:chOff x="349" y="1920"/>
                <a:chExt cx="1427" cy="768"/>
              </a:xfrm>
              <a:noFill/>
            </p:grpSpPr>
            <p:sp>
              <p:nvSpPr>
                <p:cNvPr id="19" name="Rectangle 12">
                  <a:extLst>
                    <a:ext uri="{FF2B5EF4-FFF2-40B4-BE49-F238E27FC236}">
                      <a16:creationId xmlns:a16="http://schemas.microsoft.com/office/drawing/2014/main" id="{BA52EBE5-5476-4DE5-896D-3B621B91ED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" y="1920"/>
                  <a:ext cx="1427" cy="3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16200000" scaled="0"/>
                  <a:tileRect/>
                </a:gradFill>
                <a:ln w="22225">
                  <a:solidFill>
                    <a:schemeClr val="accent1">
                      <a:lumMod val="7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dirty="0">
                      <a:latin typeface="+mj-lt"/>
                      <a:cs typeface="Arial" charset="0"/>
                    </a:rPr>
                    <a:t>O1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dirty="0">
                      <a:latin typeface="+mj-lt"/>
                      <a:cs typeface="Arial" charset="0"/>
                    </a:rPr>
                    <a:t>Division into 2 biotypes</a:t>
                  </a:r>
                </a:p>
              </p:txBody>
            </p:sp>
            <p:sp>
              <p:nvSpPr>
                <p:cNvPr id="20" name="Line 13">
                  <a:extLst>
                    <a:ext uri="{FF2B5EF4-FFF2-40B4-BE49-F238E27FC236}">
                      <a16:creationId xmlns:a16="http://schemas.microsoft.com/office/drawing/2014/main" id="{E2C793BE-8FE2-4DCF-B30F-7DBC560299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2304"/>
                  <a:ext cx="0" cy="38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b="1">
                    <a:latin typeface="+mj-lt"/>
                    <a:cs typeface="Arial" charset="0"/>
                  </a:endParaRPr>
                </a:p>
              </p:txBody>
            </p:sp>
            <p:sp>
              <p:nvSpPr>
                <p:cNvPr id="21" name="Line 14">
                  <a:extLst>
                    <a:ext uri="{FF2B5EF4-FFF2-40B4-BE49-F238E27FC236}">
                      <a16:creationId xmlns:a16="http://schemas.microsoft.com/office/drawing/2014/main" id="{6AAC1CDE-7BBD-49F3-B0AC-274DAED373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4" y="2688"/>
                  <a:ext cx="288" cy="0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b="1">
                    <a:latin typeface="+mj-lt"/>
                    <a:cs typeface="Arial" charset="0"/>
                  </a:endParaRPr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9ADB79-41CF-448A-A64B-6C30F15AC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086" y="3504705"/>
                <a:ext cx="836865" cy="609054"/>
              </a:xfrm>
              <a:prstGeom prst="rect">
                <a:avLst/>
              </a:prstGeom>
              <a:gradFill flip="none" rotWithShape="1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16200000" scaled="0"/>
                <a:tileRect/>
              </a:gradFill>
              <a:ln w="222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latin typeface="+mj-lt"/>
                    <a:cs typeface="Arial" charset="0"/>
                  </a:rPr>
                  <a:t>Classical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C2713CB-AB94-4C83-90B3-B2DAF2BD6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383" y="3504705"/>
                <a:ext cx="836865" cy="609054"/>
              </a:xfrm>
              <a:prstGeom prst="rect">
                <a:avLst/>
              </a:prstGeom>
              <a:gradFill flip="none" rotWithShape="1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16200000" scaled="0"/>
                <a:tileRect/>
              </a:gradFill>
              <a:ln w="222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latin typeface="+mj-lt"/>
                    <a:cs typeface="Arial" charset="0"/>
                  </a:rPr>
                  <a:t>El-Tor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B588E9-4999-4EF3-89B2-4AF9FC8E5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0174" y="1522489"/>
              <a:ext cx="3768579" cy="360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+mj-lt"/>
                  <a:cs typeface="Arial" charset="0"/>
                </a:rPr>
                <a:t>Division into 2 epidemic serotypes</a:t>
              </a:r>
            </a:p>
          </p:txBody>
        </p:sp>
        <p:pic>
          <p:nvPicPr>
            <p:cNvPr id="65548" name="Picture 35">
              <a:extLst>
                <a:ext uri="{FF2B5EF4-FFF2-40B4-BE49-F238E27FC236}">
                  <a16:creationId xmlns:a16="http://schemas.microsoft.com/office/drawing/2014/main" id="{23F3C8DC-F13B-43FB-91C4-2EE2597E40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1" y="3581400"/>
              <a:ext cx="16002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C7C3840-B4FE-4654-A96D-64605AFF8EC2}"/>
              </a:ext>
            </a:extLst>
          </p:cNvPr>
          <p:cNvSpPr txBox="1"/>
          <p:nvPr/>
        </p:nvSpPr>
        <p:spPr>
          <a:xfrm>
            <a:off x="152400" y="1371600"/>
            <a:ext cx="9829800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u="sng" dirty="0">
                <a:latin typeface="+mj-lt"/>
                <a:cs typeface="Arial" charset="0"/>
              </a:rPr>
              <a:t>Serological classification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latin typeface="+mj-lt"/>
                <a:cs typeface="Arial" charset="0"/>
              </a:rPr>
              <a:t>Based on </a:t>
            </a:r>
            <a:r>
              <a:rPr lang="en-US" sz="2200" dirty="0">
                <a:latin typeface="+mj-lt"/>
                <a:cs typeface="Arial" charset="0"/>
              </a:rPr>
              <a:t>Lipopolysaccharide (LPS)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j-lt"/>
                <a:cs typeface="Arial" charset="0"/>
              </a:rPr>
              <a:t>O antigen structure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j-lt"/>
                <a:cs typeface="Arial" charset="0"/>
              </a:rPr>
              <a:t>1- Toxigenic strains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  <a:cs typeface="Arial" charset="0"/>
              </a:rPr>
              <a:t>  O1 (Classical and EL Tor strains)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  <a:cs typeface="Arial" charset="0"/>
              </a:rPr>
              <a:t>  O139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  <a:cs typeface="Arial" charset="0"/>
              </a:rPr>
              <a:t>  Produce cholera toxin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>
              <a:latin typeface="+mj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j-lt"/>
                <a:cs typeface="Arial" charset="0"/>
              </a:rPr>
              <a:t>2- Nontoxigenic strains (&gt;150 exist):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  <a:cs typeface="Arial" charset="0"/>
              </a:rPr>
              <a:t>  Called  </a:t>
            </a:r>
            <a:r>
              <a:rPr lang="en-US" sz="2200" dirty="0" err="1">
                <a:latin typeface="+mj-lt"/>
                <a:cs typeface="Arial" charset="0"/>
              </a:rPr>
              <a:t>nontoxigenic</a:t>
            </a:r>
            <a:r>
              <a:rPr lang="en-US" sz="2200" dirty="0">
                <a:latin typeface="+mj-lt"/>
                <a:cs typeface="Arial" charset="0"/>
              </a:rPr>
              <a:t> O1 strains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  <a:cs typeface="Arial" charset="0"/>
              </a:rPr>
              <a:t>  Rarely associated with epidemic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  <a:cs typeface="Arial" charset="0"/>
              </a:rPr>
              <a:t>  Do not produce cholera toxin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  <a:cs typeface="Arial" charset="0"/>
              </a:rPr>
              <a:t>  Produced other  virulence factors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j-lt"/>
                <a:cs typeface="Arial" charset="0"/>
              </a:rPr>
              <a:t>   associated with diarrhea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j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j-lt"/>
              <a:cs typeface="Arial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483BAED-7270-4710-B255-71024AF87C83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atin typeface="+mj-lt"/>
                <a:cs typeface="Arial" charset="0"/>
              </a:rPr>
              <a:t>Vibrio Cholera</a:t>
            </a:r>
            <a:endParaRPr lang="en-GB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1EC4CFA8-EBE6-49A8-9E73-64423076F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396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Classification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7A1DC33E-1ED7-4068-B852-169E892D7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39763"/>
            <a:ext cx="8713787" cy="5761037"/>
          </a:xfrm>
        </p:spPr>
        <p:txBody>
          <a:bodyPr rtlCol="0">
            <a:normAutofit/>
          </a:bodyPr>
          <a:lstStyle/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800" b="1" u="sng" dirty="0">
                <a:solidFill>
                  <a:srgbClr val="FF0000"/>
                </a:solidFill>
              </a:rPr>
              <a:t>Clinically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100" b="1" dirty="0"/>
              <a:t>Watery diarrhea</a:t>
            </a:r>
            <a:r>
              <a:rPr lang="en-US" sz="2100" dirty="0"/>
              <a:t> flecked with mucus and dead cells and resembles rice water (rice-water stool).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100" dirty="0"/>
              <a:t>Nausea,</a:t>
            </a:r>
            <a:r>
              <a:rPr lang="en-US" sz="2100" b="1" dirty="0"/>
              <a:t> vomiting,</a:t>
            </a:r>
            <a:r>
              <a:rPr lang="en-US" sz="2100" dirty="0"/>
              <a:t> and </a:t>
            </a:r>
            <a:r>
              <a:rPr lang="en-US" sz="2100" b="1" dirty="0"/>
              <a:t>muscle cramps</a:t>
            </a:r>
            <a:endParaRPr lang="en-US" sz="2100" dirty="0"/>
          </a:p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100" b="1" dirty="0"/>
              <a:t>Dehydration</a:t>
            </a:r>
            <a:r>
              <a:rPr lang="en-US" sz="2100" dirty="0"/>
              <a:t>, a dry mouth, extreme thirst, low blood pressure, and an irregular heartbeat (arrhythmia).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100" b="1" dirty="0"/>
              <a:t>Shock</a:t>
            </a:r>
            <a:r>
              <a:rPr lang="en-US" sz="2100" dirty="0"/>
              <a:t>.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100" b="1" u="sng" dirty="0"/>
              <a:t>Visible Symptoms : </a:t>
            </a:r>
            <a:r>
              <a:rPr lang="en-US" sz="2100" dirty="0"/>
              <a:t> sunken eyes, poor skin </a:t>
            </a:r>
            <a:r>
              <a:rPr lang="en-US" sz="2100" dirty="0" err="1"/>
              <a:t>turgor</a:t>
            </a:r>
            <a:r>
              <a:rPr lang="en-US" sz="2100" dirty="0"/>
              <a:t> (elasticity), and little or no urine output.</a:t>
            </a:r>
          </a:p>
          <a:p>
            <a:pPr lvl="1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200" i="1" u="sng" dirty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200" dirty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200" dirty="0"/>
          </a:p>
        </p:txBody>
      </p:sp>
      <p:pic>
        <p:nvPicPr>
          <p:cNvPr id="21508" name="Picture 6" descr="http://ts3.mm.bing.net/th?id=HN.608021877162901994&amp;pid=15.1">
            <a:extLst>
              <a:ext uri="{FF2B5EF4-FFF2-40B4-BE49-F238E27FC236}">
                <a16:creationId xmlns:a16="http://schemas.microsoft.com/office/drawing/2014/main" id="{214492B1-031A-4878-978A-4BBB34841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1000"/>
            <a:ext cx="3276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http://download.thelancet.com/images/journalimages/0140-6736/PIIS0140673603153287.gr2.lrg.jpg">
            <a:extLst>
              <a:ext uri="{FF2B5EF4-FFF2-40B4-BE49-F238E27FC236}">
                <a16:creationId xmlns:a16="http://schemas.microsoft.com/office/drawing/2014/main" id="{747A4DAC-472C-4078-B9B8-F5809E6A0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3733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A23CA81-387B-4647-AD24-773E59FE5AC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atin typeface="+mj-lt"/>
                <a:cs typeface="Arial" charset="0"/>
              </a:rPr>
              <a:t>Vibrio Cholerac</a:t>
            </a:r>
            <a:endParaRPr lang="en-GB" sz="36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6247D94-B4BC-4DF4-9ED1-1302118F8114}"/>
              </a:ext>
            </a:extLst>
          </p:cNvPr>
          <p:cNvSpPr txBox="1"/>
          <p:nvPr/>
        </p:nvSpPr>
        <p:spPr>
          <a:xfrm>
            <a:off x="76200" y="990600"/>
            <a:ext cx="53816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Arial" charset="0"/>
              </a:rPr>
              <a:t>Toxin structure and mode of action</a:t>
            </a:r>
          </a:p>
        </p:txBody>
      </p:sp>
      <p:pic>
        <p:nvPicPr>
          <p:cNvPr id="22532" name="Picture 4" descr="23_04Figure-L">
            <a:extLst>
              <a:ext uri="{FF2B5EF4-FFF2-40B4-BE49-F238E27FC236}">
                <a16:creationId xmlns:a16="http://schemas.microsoft.com/office/drawing/2014/main" id="{B0EE5BE1-285A-41E1-8986-936878E90C97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828800"/>
            <a:ext cx="4808538" cy="4941888"/>
          </a:xfrm>
          <a:noFill/>
        </p:spPr>
      </p:pic>
      <p:pic>
        <p:nvPicPr>
          <p:cNvPr id="22533" name="Picture 8">
            <a:extLst>
              <a:ext uri="{FF2B5EF4-FFF2-40B4-BE49-F238E27FC236}">
                <a16:creationId xmlns:a16="http://schemas.microsoft.com/office/drawing/2014/main" id="{6D6239DD-DE6F-4A3B-B504-A063AC31E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3425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A9E90F6-F0E3-41F8-AA69-205879F42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1066800"/>
            <a:ext cx="419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just" eaLnBrk="1" hangingPunct="1">
              <a:spcBef>
                <a:spcPct val="20000"/>
              </a:spcBef>
              <a:defRPr/>
            </a:pPr>
            <a:endParaRPr lang="en-US" sz="2400" dirty="0">
              <a:latin typeface="+mn-lt"/>
              <a:cs typeface="+mn-cs"/>
            </a:endParaRPr>
          </a:p>
          <a:p>
            <a:pPr marL="228600" indent="-228600" algn="just" eaLnBrk="1" hangingPunct="1">
              <a:spcBef>
                <a:spcPct val="20000"/>
              </a:spcBef>
              <a:defRPr/>
            </a:pPr>
            <a:endParaRPr lang="en-US" sz="2400" dirty="0">
              <a:latin typeface="+mn-lt"/>
              <a:cs typeface="+mn-cs"/>
            </a:endParaRPr>
          </a:p>
          <a:p>
            <a:pPr marL="228600" indent="-228600" algn="just" eaLnBrk="1" hangingPunct="1">
              <a:spcBef>
                <a:spcPct val="20000"/>
              </a:spcBef>
              <a:defRPr/>
            </a:pPr>
            <a:r>
              <a:rPr lang="en-US" sz="2400" dirty="0">
                <a:latin typeface="+mn-lt"/>
                <a:cs typeface="+mn-cs"/>
              </a:rPr>
              <a:t>   The cholera toxin is composed of  five B subunits (for binding) and one A subunit (has the toxic enzymatic activity).</a:t>
            </a:r>
          </a:p>
          <a:p>
            <a:pPr marL="342900" indent="-342900" algn="just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943286-FAD8-4C5B-9EED-AA1C7E2974BA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atin typeface="+mj-lt"/>
                <a:cs typeface="Arial" charset="0"/>
              </a:rPr>
              <a:t>Vibrio Cholera</a:t>
            </a:r>
            <a:endParaRPr lang="en-GB" sz="36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B330-C7B1-4D5F-AE02-8DDCEA95E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410200"/>
          </a:xfrm>
        </p:spPr>
        <p:txBody>
          <a:bodyPr rtlCol="0">
            <a:normAutofit/>
          </a:bodyPr>
          <a:lstStyle/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400" b="1" u="sng" dirty="0">
                <a:solidFill>
                  <a:srgbClr val="FF0000"/>
                </a:solidFill>
              </a:rPr>
              <a:t>Treatment</a:t>
            </a:r>
            <a:r>
              <a:rPr lang="en-GB" sz="2400" dirty="0">
                <a:solidFill>
                  <a:srgbClr val="FF0000"/>
                </a:solidFill>
              </a:rPr>
              <a:t>: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100" dirty="0"/>
              <a:t>The course of treatment is decided by the degree of dehydration</a:t>
            </a:r>
          </a:p>
          <a:p>
            <a:pPr lvl="1" algn="just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sz="2100" dirty="0"/>
              <a:t>Oral Rehydration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zh-TW" sz="2100" dirty="0">
                <a:solidFill>
                  <a:srgbClr val="C00000"/>
                </a:solidFill>
              </a:rPr>
              <a:t> 80% of cases can be treated through oral rehydration salts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100" dirty="0">
                <a:solidFill>
                  <a:srgbClr val="C00000"/>
                </a:solidFill>
              </a:rPr>
              <a:t>Used when the dehydration is less than 10% of body  weight </a:t>
            </a:r>
          </a:p>
          <a:p>
            <a:pPr lvl="1" algn="just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sz="2100" dirty="0"/>
              <a:t>Intravenous Rehydration</a:t>
            </a:r>
          </a:p>
          <a:p>
            <a:pPr lvl="1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100" dirty="0">
                <a:solidFill>
                  <a:srgbClr val="00B050"/>
                </a:solidFill>
              </a:rPr>
              <a:t>    </a:t>
            </a:r>
            <a:r>
              <a:rPr lang="en-US" sz="2100" dirty="0">
                <a:solidFill>
                  <a:srgbClr val="C00000"/>
                </a:solidFill>
              </a:rPr>
              <a:t>Used in patients who lost more than 10% of body weight from dehydration or are unable to drink due to vomiting</a:t>
            </a:r>
          </a:p>
          <a:p>
            <a:pPr lvl="1" algn="just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sz="2100" dirty="0"/>
              <a:t>Antimicrobial Therapy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100" dirty="0">
                <a:solidFill>
                  <a:srgbClr val="C00000"/>
                </a:solidFill>
              </a:rPr>
              <a:t>   antibiotics are reserved for more severe cholera infections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zh-TW" sz="2100" dirty="0">
                <a:solidFill>
                  <a:srgbClr val="C00000"/>
                </a:solidFill>
              </a:rPr>
              <a:t>antibiotics can diminish duration of diarrhea, reduce volume of    </a:t>
            </a:r>
            <a:r>
              <a:rPr lang="en-US" altLang="zh-TW" sz="2100" dirty="0" err="1">
                <a:solidFill>
                  <a:srgbClr val="C00000"/>
                </a:solidFill>
              </a:rPr>
              <a:t>rehydation</a:t>
            </a:r>
            <a:r>
              <a:rPr lang="en-US" altLang="zh-TW" sz="2100" dirty="0">
                <a:solidFill>
                  <a:srgbClr val="C00000"/>
                </a:solidFill>
              </a:rPr>
              <a:t> fluids needed, and shorten duration of </a:t>
            </a:r>
            <a:r>
              <a:rPr lang="en-US" altLang="zh-TW" sz="2100" i="1" dirty="0">
                <a:solidFill>
                  <a:srgbClr val="C00000"/>
                </a:solidFill>
              </a:rPr>
              <a:t>V. cholera </a:t>
            </a:r>
            <a:r>
              <a:rPr lang="en-US" altLang="zh-TW" sz="2100" dirty="0">
                <a:solidFill>
                  <a:srgbClr val="C00000"/>
                </a:solidFill>
              </a:rPr>
              <a:t>excretion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100" dirty="0"/>
              <a:t>No antitoxin</a:t>
            </a:r>
            <a:endParaRPr lang="en-US" sz="2100" dirty="0"/>
          </a:p>
          <a:p>
            <a:pPr lvl="1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100" dirty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100" dirty="0">
              <a:solidFill>
                <a:srgbClr val="FF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7F5DD3-C865-4507-931B-FC4A45CC1B7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atin typeface="+mj-lt"/>
                <a:cs typeface="Arial" charset="0"/>
              </a:rPr>
              <a:t>Vibrio Cholera</a:t>
            </a:r>
            <a:endParaRPr lang="en-GB" sz="36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7">
            <a:extLst>
              <a:ext uri="{FF2B5EF4-FFF2-40B4-BE49-F238E27FC236}">
                <a16:creationId xmlns:a16="http://schemas.microsoft.com/office/drawing/2014/main" id="{EB7EC1C8-92FD-4307-9F08-9F3AA409B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838200"/>
            <a:ext cx="55626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sz="2800" b="1" u="sng" dirty="0">
                <a:solidFill>
                  <a:srgbClr val="FF0000"/>
                </a:solidFill>
                <a:latin typeface="+mj-lt"/>
                <a:cs typeface="Arial" charset="0"/>
              </a:rPr>
              <a:t>Diagnosis</a:t>
            </a:r>
            <a:endParaRPr lang="en-GB" sz="2400" b="1" u="sng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marL="514350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Arial" charset="0"/>
              </a:rPr>
              <a:t>Rice-water diarrhea</a:t>
            </a:r>
            <a:endParaRPr lang="en-GB" sz="2400" dirty="0">
              <a:latin typeface="+mj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Arial" charset="0"/>
              </a:rPr>
              <a:t>    Gram negative curved rods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Arial" charset="0"/>
              </a:rPr>
              <a:t>   Vibrios often detected by dark field or phase contrast microscopy of stool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Arial" charset="0"/>
              </a:rPr>
              <a:t>   Isolation of bacteria using special media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Arial" charset="0"/>
              </a:rPr>
              <a:t>   Additional methods  including PCR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en-GB" sz="2400" b="1" u="sng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GB" sz="2400" b="1" u="sng" dirty="0">
                <a:solidFill>
                  <a:srgbClr val="FF0000"/>
                </a:solidFill>
                <a:latin typeface="+mj-lt"/>
                <a:cs typeface="Arial" charset="0"/>
              </a:rPr>
              <a:t>Prevention:</a:t>
            </a:r>
          </a:p>
          <a:p>
            <a:pPr marL="514350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 dirty="0">
                <a:latin typeface="+mj-lt"/>
                <a:cs typeface="Arial" charset="0"/>
              </a:rPr>
              <a:t>Hygiene and clean water</a:t>
            </a:r>
          </a:p>
          <a:p>
            <a:pPr marL="514350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Arial" charset="0"/>
              </a:rPr>
              <a:t>Avoid eating raw or undercooked fish and shellfish</a:t>
            </a:r>
          </a:p>
          <a:p>
            <a:pPr marL="514350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 dirty="0">
                <a:latin typeface="+mj-lt"/>
                <a:cs typeface="Arial" charset="0"/>
              </a:rPr>
              <a:t>Vaccine: Oral killed vaccine for O1 Ag type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CCACCFF-C3DF-4D29-B506-2C9C405C6A1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atin typeface="+mj-lt"/>
                <a:cs typeface="Arial" charset="0"/>
              </a:rPr>
              <a:t>Vibrio Cholera</a:t>
            </a:r>
            <a:endParaRPr lang="en-GB" sz="36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7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7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7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3">
            <a:extLst>
              <a:ext uri="{FF2B5EF4-FFF2-40B4-BE49-F238E27FC236}">
                <a16:creationId xmlns:a16="http://schemas.microsoft.com/office/drawing/2014/main" id="{0023986C-82FE-4CB2-ADCB-8E3BC38A9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667000"/>
            <a:ext cx="26146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4400" b="1">
                <a:solidFill>
                  <a:srgbClr val="FF0000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2862AFD-C3AC-4B3E-AF41-3E8B5684CABE}"/>
              </a:ext>
            </a:extLst>
          </p:cNvPr>
          <p:cNvSpPr txBox="1"/>
          <p:nvPr/>
        </p:nvSpPr>
        <p:spPr>
          <a:xfrm>
            <a:off x="76200" y="1303338"/>
            <a:ext cx="9067800" cy="5048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FF0000"/>
                </a:solidFill>
                <a:latin typeface="+mj-lt"/>
                <a:cs typeface="Arial" charset="0"/>
              </a:rPr>
              <a:t>Factors that affect GIT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b="1" dirty="0">
                <a:latin typeface="+mj-lt"/>
                <a:cs typeface="Arial" charset="0"/>
              </a:rPr>
              <a:t> </a:t>
            </a:r>
            <a:r>
              <a:rPr lang="en-US" sz="2300" dirty="0">
                <a:latin typeface="+mj-lt"/>
                <a:cs typeface="Arial" charset="0"/>
              </a:rPr>
              <a:t>Ingestion of antacids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latin typeface="+mj-lt"/>
                <a:cs typeface="Arial" charset="0"/>
              </a:rPr>
              <a:t>Ex: </a:t>
            </a:r>
            <a:r>
              <a:rPr lang="en-US" sz="2000" dirty="0">
                <a:latin typeface="+mj-lt"/>
                <a:cs typeface="Arial" charset="0"/>
              </a:rPr>
              <a:t>Salmonella infective dose is about 1 million bacteria but with antacids or achlorhydria (1000 bacterial cell are enough)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latin typeface="+mj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j-lt"/>
                <a:cs typeface="Arial" charset="0"/>
              </a:rPr>
              <a:t>Antibiotic therapy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300" dirty="0">
              <a:latin typeface="+mj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j-lt"/>
                <a:cs typeface="Arial" charset="0"/>
              </a:rPr>
              <a:t>Immunosuppressive drugs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300" dirty="0">
              <a:latin typeface="+mj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j-lt"/>
                <a:cs typeface="Arial" charset="0"/>
              </a:rPr>
              <a:t>Cancer radiation therapy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300" dirty="0">
              <a:latin typeface="+mj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j-lt"/>
                <a:cs typeface="Arial" charset="0"/>
              </a:rPr>
              <a:t>Ingestion of preformed toxins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300" dirty="0">
              <a:latin typeface="+mj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j-lt"/>
                <a:cs typeface="Arial" charset="0"/>
              </a:rPr>
              <a:t>Ingestion  of toxin producing microorganisms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797014-55F7-48DD-8110-E3977E0CB026}"/>
              </a:ext>
            </a:extLst>
          </p:cNvPr>
          <p:cNvSpPr txBox="1"/>
          <p:nvPr/>
        </p:nvSpPr>
        <p:spPr>
          <a:xfrm>
            <a:off x="76200" y="847725"/>
            <a:ext cx="20447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  <a:cs typeface="Arial" charset="0"/>
              </a:rPr>
              <a:t>Introduction</a:t>
            </a:r>
            <a:endParaRPr lang="en-US" sz="2400" b="1" dirty="0">
              <a:latin typeface="+mj-lt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6277B6-0F58-4D9D-9418-D28AED3D8567}"/>
              </a:ext>
            </a:extLst>
          </p:cNvPr>
          <p:cNvSpPr/>
          <p:nvPr/>
        </p:nvSpPr>
        <p:spPr>
          <a:xfrm>
            <a:off x="76200" y="5105400"/>
            <a:ext cx="6172200" cy="1295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FBF4B3-0869-4D6B-9B03-62F04A6ECD2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+mj-ea"/>
                <a:cs typeface="+mj-cs"/>
              </a:rPr>
              <a:t>Bacterial infections of GIT </a:t>
            </a:r>
            <a:endParaRPr lang="en-GB" sz="28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>
            <a:extLst>
              <a:ext uri="{FF2B5EF4-FFF2-40B4-BE49-F238E27FC236}">
                <a16:creationId xmlns:a16="http://schemas.microsoft.com/office/drawing/2014/main" id="{EC5FC226-7848-4572-82A2-490BCBADD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45259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Impact </a:t>
            </a:r>
            <a:r>
              <a:rPr lang="en-GB" sz="2800" b="1" dirty="0">
                <a:solidFill>
                  <a:srgbClr val="FF0000"/>
                </a:solidFill>
              </a:rPr>
              <a:t>of GIT infections: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>
                <a:latin typeface="+mj-lt"/>
              </a:rPr>
              <a:t>Diarrhea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</a:rPr>
              <a:t> most common outcome of GIT infection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</a:rPr>
              <a:t>Is the condition of having three or more loose or  liquid defecation per day lasting less than 14 days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</a:rPr>
              <a:t>High morbidity and mortality in the developing world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</a:rPr>
              <a:t>Usually a self limiting condition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>
                <a:latin typeface="+mj-lt"/>
              </a:rPr>
              <a:t>  </a:t>
            </a:r>
            <a:endParaRPr lang="en-US" sz="24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24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60D2AE-00B9-48E3-BF32-EE3003B1809C}"/>
              </a:ext>
            </a:extLst>
          </p:cNvPr>
          <p:cNvSpPr txBox="1"/>
          <p:nvPr/>
        </p:nvSpPr>
        <p:spPr>
          <a:xfrm>
            <a:off x="228600" y="771525"/>
            <a:ext cx="20447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  <a:cs typeface="Arial" charset="0"/>
              </a:rPr>
              <a:t>Introduction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C8B9C4-26EF-4D7C-A694-6868DBA74F2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+mj-ea"/>
                <a:cs typeface="+mj-cs"/>
              </a:rPr>
              <a:t>Bacterial infections of GIT </a:t>
            </a:r>
            <a:endParaRPr lang="en-GB" sz="28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B37937B-F51F-4EFF-B7DA-85C1CA502DCF}"/>
              </a:ext>
            </a:extLst>
          </p:cNvPr>
          <p:cNvCxnSpPr/>
          <p:nvPr/>
        </p:nvCxnSpPr>
        <p:spPr>
          <a:xfrm>
            <a:off x="4065588" y="2362200"/>
            <a:ext cx="0" cy="990600"/>
          </a:xfrm>
          <a:prstGeom prst="straightConnector1">
            <a:avLst/>
          </a:prstGeom>
          <a:ln w="25400" cmpd="dbl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0F54DCE-22E3-4919-8047-203E08FEC6C9}"/>
              </a:ext>
            </a:extLst>
          </p:cNvPr>
          <p:cNvCxnSpPr/>
          <p:nvPr/>
        </p:nvCxnSpPr>
        <p:spPr>
          <a:xfrm flipV="1">
            <a:off x="5132388" y="2362200"/>
            <a:ext cx="0" cy="990600"/>
          </a:xfrm>
          <a:prstGeom prst="straightConnector1">
            <a:avLst/>
          </a:prstGeom>
          <a:ln w="25400" cmpd="dbl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7">
            <a:extLst>
              <a:ext uri="{FF2B5EF4-FFF2-40B4-BE49-F238E27FC236}">
                <a16:creationId xmlns:a16="http://schemas.microsoft.com/office/drawing/2014/main" id="{5391C7E1-9AF6-4814-90CF-8F8040C72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371850"/>
            <a:ext cx="2667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B2A2C3-0AEA-4DF5-A3A8-1A974E95D990}"/>
              </a:ext>
            </a:extLst>
          </p:cNvPr>
          <p:cNvSpPr/>
          <p:nvPr/>
        </p:nvSpPr>
        <p:spPr>
          <a:xfrm>
            <a:off x="1981200" y="2590800"/>
            <a:ext cx="26670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+mj-lt"/>
                <a:cs typeface="+mn-cs"/>
              </a:rPr>
              <a:t>Decreased  absorption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9B4D67-0B57-422F-AFD5-C7885916548B}"/>
              </a:ext>
            </a:extLst>
          </p:cNvPr>
          <p:cNvSpPr/>
          <p:nvPr/>
        </p:nvSpPr>
        <p:spPr>
          <a:xfrm>
            <a:off x="4694238" y="2601913"/>
            <a:ext cx="2344737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+mj-lt"/>
                <a:cs typeface="+mn-cs"/>
              </a:rPr>
              <a:t>Increased secretion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38D00D-E3F0-46D7-BF3C-E11C44E1B6A1}"/>
              </a:ext>
            </a:extLst>
          </p:cNvPr>
          <p:cNvSpPr txBox="1"/>
          <p:nvPr/>
        </p:nvSpPr>
        <p:spPr>
          <a:xfrm>
            <a:off x="152400" y="1214438"/>
            <a:ext cx="37782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+mn-cs"/>
              </a:rPr>
              <a:t>Pathophysiology of diarrhea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0908EB-379D-4987-A6BA-5365607455BF}"/>
              </a:ext>
            </a:extLst>
          </p:cNvPr>
          <p:cNvSpPr txBox="1"/>
          <p:nvPr/>
        </p:nvSpPr>
        <p:spPr>
          <a:xfrm>
            <a:off x="4410075" y="2514600"/>
            <a:ext cx="4587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  <a:cs typeface="+mn-cs"/>
              </a:rPr>
              <a:t>or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BDEC74A-4E1C-43DA-85B7-01894FB8059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+mj-ea"/>
                <a:cs typeface="+mj-cs"/>
              </a:rPr>
              <a:t>Bacterial infections of GIT </a:t>
            </a:r>
            <a:endParaRPr lang="en-GB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29BBC73E-4EA5-4359-ABA7-AC89338075F7}"/>
              </a:ext>
            </a:extLst>
          </p:cNvPr>
          <p:cNvSpPr txBox="1"/>
          <p:nvPr/>
        </p:nvSpPr>
        <p:spPr>
          <a:xfrm>
            <a:off x="228600" y="771525"/>
            <a:ext cx="20447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  <a:cs typeface="Arial" charset="0"/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Scan0032">
            <a:extLst>
              <a:ext uri="{FF2B5EF4-FFF2-40B4-BE49-F238E27FC236}">
                <a16:creationId xmlns:a16="http://schemas.microsoft.com/office/drawing/2014/main" id="{9E703555-6B1D-4968-8710-2ACFE1A10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84313"/>
            <a:ext cx="75438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5">
            <a:extLst>
              <a:ext uri="{FF2B5EF4-FFF2-40B4-BE49-F238E27FC236}">
                <a16:creationId xmlns:a16="http://schemas.microsoft.com/office/drawing/2014/main" id="{D325F258-D760-41D6-B0D5-39E091FD8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7750"/>
            <a:ext cx="3990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  <a:cs typeface="+mn-cs"/>
              </a:rPr>
              <a:t>General mechanism of GIT infection</a:t>
            </a:r>
            <a:endParaRPr lang="en-GB" sz="2000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434FB7-B6B9-4F8E-8458-E13278D20D20}"/>
              </a:ext>
            </a:extLst>
          </p:cNvPr>
          <p:cNvSpPr txBox="1"/>
          <p:nvPr/>
        </p:nvSpPr>
        <p:spPr>
          <a:xfrm>
            <a:off x="3632200" y="533400"/>
            <a:ext cx="17780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  <a:cs typeface="Arial" charset="0"/>
              </a:rPr>
              <a:t>Introduction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A85003-5C02-4D41-B383-876559F5378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+mj-ea"/>
                <a:cs typeface="+mj-cs"/>
              </a:rPr>
              <a:t>Bacterial infections of GIT </a:t>
            </a:r>
            <a:endParaRPr lang="en-GB" sz="28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99345B6-D467-45BE-8A03-04B26A264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838200"/>
            <a:ext cx="4038600" cy="762000"/>
          </a:xfrm>
        </p:spPr>
        <p:txBody>
          <a:bodyPr/>
          <a:lstStyle/>
          <a:p>
            <a:pPr eaLnBrk="1" hangingPunct="1"/>
            <a:r>
              <a:rPr lang="en-US" altLang="ar-JO" sz="3300"/>
              <a:t>Infectious diarrhea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6BFF25F-DF49-421F-947D-43900361D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49425" y="1493838"/>
            <a:ext cx="3962400" cy="45259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u="sng" dirty="0"/>
              <a:t>Bacterial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400" i="1" dirty="0">
                <a:solidFill>
                  <a:srgbClr val="FF0000"/>
                </a:solidFill>
              </a:rPr>
              <a:t>S. aureus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400" i="1" dirty="0">
                <a:solidFill>
                  <a:srgbClr val="FF0000"/>
                </a:solidFill>
              </a:rPr>
              <a:t>Bacillus cereus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sz="2400" i="1" dirty="0">
                <a:solidFill>
                  <a:srgbClr val="FF0000"/>
                </a:solidFill>
              </a:rPr>
              <a:t>C. </a:t>
            </a:r>
            <a:r>
              <a:rPr lang="en-GB" sz="2400" i="1" dirty="0" err="1">
                <a:solidFill>
                  <a:srgbClr val="FF0000"/>
                </a:solidFill>
              </a:rPr>
              <a:t>botulinum</a:t>
            </a:r>
            <a:r>
              <a:rPr lang="en-GB" sz="2400" i="1" dirty="0">
                <a:solidFill>
                  <a:srgbClr val="FF000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400" i="1" dirty="0">
                <a:solidFill>
                  <a:srgbClr val="FF0000"/>
                </a:solidFill>
              </a:rPr>
              <a:t>C. </a:t>
            </a:r>
            <a:r>
              <a:rPr lang="en-GB" sz="2400" i="1" dirty="0" err="1">
                <a:solidFill>
                  <a:srgbClr val="FF0000"/>
                </a:solidFill>
              </a:rPr>
              <a:t>perfringens</a:t>
            </a:r>
            <a:endParaRPr lang="en-GB" sz="2400" i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400" i="1" dirty="0">
                <a:solidFill>
                  <a:srgbClr val="FF0000"/>
                </a:solidFill>
              </a:rPr>
              <a:t>C. difficile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400" i="1" dirty="0" err="1">
                <a:solidFill>
                  <a:srgbClr val="FF0000"/>
                </a:solidFill>
              </a:rPr>
              <a:t>Shigella</a:t>
            </a:r>
            <a:endParaRPr lang="en-GB" sz="2400" i="1" dirty="0">
              <a:solidFill>
                <a:srgbClr val="FF000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400" i="1" dirty="0">
                <a:solidFill>
                  <a:srgbClr val="FF0000"/>
                </a:solidFill>
              </a:rPr>
              <a:t>Escherichia coli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400" i="1" dirty="0" err="1">
                <a:solidFill>
                  <a:srgbClr val="FF0000"/>
                </a:solidFill>
              </a:rPr>
              <a:t>Vibrio</a:t>
            </a:r>
            <a:r>
              <a:rPr lang="en-GB" sz="2400" i="1" dirty="0">
                <a:solidFill>
                  <a:srgbClr val="FF0000"/>
                </a:solidFill>
              </a:rPr>
              <a:t> cholera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400" i="1" dirty="0">
                <a:solidFill>
                  <a:srgbClr val="FF0000"/>
                </a:solidFill>
              </a:rPr>
              <a:t>Salmonella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400" i="1" dirty="0">
                <a:solidFill>
                  <a:srgbClr val="FF000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244" name="TextBox 3">
            <a:extLst>
              <a:ext uri="{FF2B5EF4-FFF2-40B4-BE49-F238E27FC236}">
                <a16:creationId xmlns:a16="http://schemas.microsoft.com/office/drawing/2014/main" id="{FDE3694D-9630-44B1-A4AF-123BBBFBD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2243138"/>
            <a:ext cx="29749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400" b="1" u="sng"/>
              <a:t>Viral (stomach flu)</a:t>
            </a:r>
          </a:p>
          <a:p>
            <a:pPr>
              <a:buFontTx/>
              <a:buNone/>
            </a:pPr>
            <a:r>
              <a:rPr lang="en-US" altLang="ar-JO" sz="2400" i="1">
                <a:solidFill>
                  <a:srgbClr val="FF0000"/>
                </a:solidFill>
              </a:rPr>
              <a:t>rotaviruses </a:t>
            </a:r>
            <a:r>
              <a:rPr lang="en-US" altLang="ar-JO" sz="2400">
                <a:solidFill>
                  <a:srgbClr val="FF0000"/>
                </a:solidFill>
              </a:rPr>
              <a:t>and others</a:t>
            </a:r>
          </a:p>
          <a:p>
            <a:pPr>
              <a:buFontTx/>
              <a:buNone/>
            </a:pPr>
            <a:r>
              <a:rPr lang="en-US" altLang="ar-JO" sz="2400">
                <a:solidFill>
                  <a:srgbClr val="FF0000"/>
                </a:solidFill>
              </a:rPr>
              <a:t> hepatitis viruses</a:t>
            </a:r>
          </a:p>
          <a:p>
            <a:pPr>
              <a:buFontTx/>
              <a:buNone/>
            </a:pPr>
            <a:endParaRPr lang="en-US" altLang="ar-JO" sz="2400" b="1" u="sng"/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id="{DAA2FCE7-CB20-4F6A-B899-F8C445B0C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425" y="4133850"/>
            <a:ext cx="1830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400" b="1" u="sng"/>
              <a:t>Parasitic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400">
                <a:solidFill>
                  <a:srgbClr val="FF0000"/>
                </a:solidFill>
              </a:rPr>
              <a:t>Protozoa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400">
                <a:solidFill>
                  <a:srgbClr val="FF0000"/>
                </a:solidFill>
              </a:rPr>
              <a:t> others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DBE6E9-5DC4-4B1C-86D4-6079D835C492}"/>
              </a:ext>
            </a:extLst>
          </p:cNvPr>
          <p:cNvSpPr/>
          <p:nvPr/>
        </p:nvSpPr>
        <p:spPr>
          <a:xfrm>
            <a:off x="1749425" y="1905000"/>
            <a:ext cx="2209800" cy="3581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0B4B2C-CDCC-4508-A0D6-86B7FE7331C6}"/>
              </a:ext>
            </a:extLst>
          </p:cNvPr>
          <p:cNvSpPr/>
          <p:nvPr/>
        </p:nvSpPr>
        <p:spPr>
          <a:xfrm>
            <a:off x="1749425" y="5638800"/>
            <a:ext cx="22098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B7475D-E3D1-4A0B-AFD8-BB766333305F}"/>
              </a:ext>
            </a:extLst>
          </p:cNvPr>
          <p:cNvSpPr/>
          <p:nvPr/>
        </p:nvSpPr>
        <p:spPr>
          <a:xfrm>
            <a:off x="4949825" y="4191000"/>
            <a:ext cx="28194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3A22B9-91C6-44E8-963A-F8552DD659FD}"/>
              </a:ext>
            </a:extLst>
          </p:cNvPr>
          <p:cNvSpPr/>
          <p:nvPr/>
        </p:nvSpPr>
        <p:spPr>
          <a:xfrm>
            <a:off x="4953000" y="2281238"/>
            <a:ext cx="2895600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CD22C5-B175-40A5-84BA-42A9F20C0CB4}"/>
              </a:ext>
            </a:extLst>
          </p:cNvPr>
          <p:cNvSpPr/>
          <p:nvPr/>
        </p:nvSpPr>
        <p:spPr>
          <a:xfrm>
            <a:off x="1978025" y="5715000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400" i="1" dirty="0">
                <a:solidFill>
                  <a:srgbClr val="FF0000"/>
                </a:solidFill>
                <a:latin typeface="+mn-lt"/>
                <a:cs typeface="+mn-cs"/>
              </a:rPr>
              <a:t>H. pylori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400" i="1" dirty="0">
                <a:solidFill>
                  <a:srgbClr val="FF0000"/>
                </a:solidFill>
                <a:latin typeface="+mn-lt"/>
                <a:cs typeface="+mn-cs"/>
              </a:rPr>
              <a:t>C. </a:t>
            </a:r>
            <a:r>
              <a:rPr lang="en-GB" sz="2400" i="1" dirty="0" err="1">
                <a:solidFill>
                  <a:srgbClr val="FF0000"/>
                </a:solidFill>
                <a:latin typeface="+mn-lt"/>
                <a:cs typeface="+mn-cs"/>
              </a:rPr>
              <a:t>jejuni</a:t>
            </a:r>
            <a:endParaRPr lang="en-GB" sz="2400" i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3221F2C-BA30-44FE-B14A-A3B90786A902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+mj-ea"/>
                <a:cs typeface="+mj-cs"/>
              </a:rPr>
              <a:t>Bacterial infections of GIT </a:t>
            </a:r>
            <a:endParaRPr lang="en-GB" sz="28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/>
      <p:bldP spid="10245" grpId="0"/>
      <p:bldP spid="10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>
            <a:extLst>
              <a:ext uri="{FF2B5EF4-FFF2-40B4-BE49-F238E27FC236}">
                <a16:creationId xmlns:a16="http://schemas.microsoft.com/office/drawing/2014/main" id="{6CD748E0-4D53-46EC-9119-B85BD539A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692914"/>
            <a:ext cx="3505200" cy="707886"/>
          </a:xfrm>
          <a:prstGeom prst="rect">
            <a:avLst/>
          </a:prstGeom>
          <a:ln w="12700"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Gastritis and ulcers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H. pylori 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9B5CBA4C-FF1B-4B54-A3CB-04A28FFDA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92984"/>
            <a:ext cx="3886200" cy="1631216"/>
          </a:xfrm>
          <a:prstGeom prst="rect">
            <a:avLst/>
          </a:prstGeom>
          <a:ln w="12700"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Gastroenteritis/Food poisoning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S. aureus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C. </a:t>
            </a:r>
            <a:r>
              <a:rPr lang="en-GB" sz="2000" b="1" i="1" dirty="0" err="1">
                <a:solidFill>
                  <a:srgbClr val="FF0000"/>
                </a:solidFill>
                <a:latin typeface="+mj-lt"/>
              </a:rPr>
              <a:t>botulinum</a:t>
            </a:r>
            <a:endParaRPr lang="en-GB" sz="2000" b="1" i="1" dirty="0">
              <a:solidFill>
                <a:srgbClr val="FF0000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C. </a:t>
            </a:r>
            <a:r>
              <a:rPr lang="en-GB" sz="2000" b="1" i="1" dirty="0" err="1">
                <a:solidFill>
                  <a:srgbClr val="FF0000"/>
                </a:solidFill>
                <a:latin typeface="+mj-lt"/>
              </a:rPr>
              <a:t>perfringens</a:t>
            </a:r>
            <a:endParaRPr lang="en-GB" sz="2000" b="1" i="1" dirty="0">
              <a:solidFill>
                <a:srgbClr val="FF0000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B. Cereus</a:t>
            </a:r>
            <a:endParaRPr lang="en-US" sz="2000" dirty="0">
              <a:latin typeface="+mj-lt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36599580-CC51-4FF6-8A14-739A32254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474184"/>
            <a:ext cx="3886200" cy="1631216"/>
          </a:xfrm>
          <a:prstGeom prst="rect">
            <a:avLst/>
          </a:prstGeom>
          <a:ln w="12700"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Cell invasion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rgbClr val="FF0000"/>
                </a:solidFill>
                <a:latin typeface="+mj-lt"/>
              </a:rPr>
              <a:t>Shigella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rgbClr val="FF0000"/>
                </a:solidFill>
                <a:latin typeface="+mj-lt"/>
              </a:rPr>
              <a:t>Nontyphoidal Salmonellosis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EHEC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EIEC</a:t>
            </a:r>
            <a:endParaRPr lang="en-US" sz="2000" dirty="0">
              <a:latin typeface="+mj-lt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07658C09-3E66-4069-9818-E4F5B0737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486400"/>
            <a:ext cx="3962400" cy="1015663"/>
          </a:xfrm>
          <a:prstGeom prst="rect">
            <a:avLst/>
          </a:prstGeom>
          <a:ln w="12700"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Cell invasion and bacteremia </a:t>
            </a:r>
            <a:endParaRPr lang="en-US" sz="2000" dirty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C.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Jejuni</a:t>
            </a:r>
            <a:endParaRPr lang="en-US" sz="2000" b="1" i="1" dirty="0">
              <a:solidFill>
                <a:srgbClr val="FF0000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Salmonella </a:t>
            </a:r>
            <a:r>
              <a:rPr lang="en-GB" sz="2000" b="1" i="1" dirty="0" err="1">
                <a:solidFill>
                  <a:srgbClr val="FF0000"/>
                </a:solidFill>
                <a:latin typeface="+mj-lt"/>
              </a:rPr>
              <a:t>typhi</a:t>
            </a:r>
            <a:endParaRPr lang="en-US" sz="2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F88478-FBE7-4F7C-B0FA-1FF4AA470B8E}"/>
              </a:ext>
            </a:extLst>
          </p:cNvPr>
          <p:cNvSpPr txBox="1"/>
          <p:nvPr/>
        </p:nvSpPr>
        <p:spPr>
          <a:xfrm>
            <a:off x="4876800" y="3940314"/>
            <a:ext cx="3462337" cy="707886"/>
          </a:xfrm>
          <a:prstGeom prst="rect">
            <a:avLst/>
          </a:prstGeom>
          <a:ln w="12700"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Antibiotic associated diarrhea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C. difficile 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B83C4E-8C3D-445A-9615-EFACC3A65788}"/>
              </a:ext>
            </a:extLst>
          </p:cNvPr>
          <p:cNvSpPr txBox="1"/>
          <p:nvPr/>
        </p:nvSpPr>
        <p:spPr>
          <a:xfrm>
            <a:off x="4876800" y="1600200"/>
            <a:ext cx="3429000" cy="1323439"/>
          </a:xfrm>
          <a:prstGeom prst="rect">
            <a:avLst/>
          </a:prstGeom>
          <a:ln w="12700"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Watery (</a:t>
            </a:r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secretory</a:t>
            </a: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) diarrhea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V. cholera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ETEC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EPEC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9B537C-F11A-413B-967D-C43001277209}"/>
              </a:ext>
            </a:extLst>
          </p:cNvPr>
          <p:cNvSpPr txBox="1"/>
          <p:nvPr/>
        </p:nvSpPr>
        <p:spPr>
          <a:xfrm>
            <a:off x="1436688" y="833438"/>
            <a:ext cx="54213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  <a:cs typeface="+mn-cs"/>
              </a:rPr>
              <a:t>Classification of GIT associatd pathogens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F12F17-D1A6-4DE5-B604-21BCD3F4024A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+mj-ea"/>
                <a:cs typeface="+mj-cs"/>
              </a:rPr>
              <a:t>Bacterial infections of GIT </a:t>
            </a:r>
            <a:endParaRPr lang="en-GB" sz="28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F62F58E31954599AF5D7BF24514D4" ma:contentTypeVersion="6" ma:contentTypeDescription="Create a new document." ma:contentTypeScope="" ma:versionID="9052d77f10c0959de6122b7c86815215">
  <xsd:schema xmlns:xsd="http://www.w3.org/2001/XMLSchema" xmlns:xs="http://www.w3.org/2001/XMLSchema" xmlns:p="http://schemas.microsoft.com/office/2006/metadata/properties" xmlns:ns2="d04b26b9-50b7-4329-ba0b-d0dc18387505" targetNamespace="http://schemas.microsoft.com/office/2006/metadata/properties" ma:root="true" ma:fieldsID="c2e520e0e43eccf955b03b0cf01fea2d" ns2:_="">
    <xsd:import namespace="d04b26b9-50b7-4329-ba0b-d0dc18387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b26b9-50b7-4329-ba0b-d0dc18387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39EE99-FA5E-4F1D-9120-4CD2D54867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1D3625-48ED-4E8D-811C-AD828698EFC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04b26b9-50b7-4329-ba0b-d0dc183875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2046</Words>
  <Application>Microsoft Office PowerPoint</Application>
  <PresentationFormat>عرض على الشاشة (4:3)</PresentationFormat>
  <Paragraphs>441</Paragraphs>
  <Slides>39</Slides>
  <Notes>32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39</vt:i4>
      </vt:variant>
    </vt:vector>
  </HeadingPairs>
  <TitlesOfParts>
    <vt:vector size="40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Infectious diarrhea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Clostridium botulinium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Vibrio Cholera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MPIIB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mohammad</dc:creator>
  <cp:lastModifiedBy>Ahmad Maaitah</cp:lastModifiedBy>
  <cp:revision>78</cp:revision>
  <dcterms:created xsi:type="dcterms:W3CDTF">2014-03-16T20:39:25Z</dcterms:created>
  <dcterms:modified xsi:type="dcterms:W3CDTF">2021-04-01T08:24:09Z</dcterms:modified>
</cp:coreProperties>
</file>