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32.xml" ContentType="application/vnd.openxmlformats-officedocument.presentationml.slide+xml"/>
  <Override PartName="/ppt/slides/slide37.xml" ContentType="application/vnd.openxmlformats-officedocument.presentationml.slide+xml"/>
  <Override PartName="/ppt/slides/slide30.xml" ContentType="application/vnd.openxmlformats-officedocument.presentationml.slide+xml"/>
  <Override PartName="/ppt/slides/slide10.xml" ContentType="application/vnd.openxmlformats-officedocument.presentationml.slide+xml"/>
  <Override PartName="/ppt/slides/slide3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2" r:id="rId65"/>
    <p:sldId id="323"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6022" autoAdjust="0"/>
  </p:normalViewPr>
  <p:slideViewPr>
    <p:cSldViewPr>
      <p:cViewPr varScale="1">
        <p:scale>
          <a:sx n="62" d="100"/>
          <a:sy n="62" d="100"/>
        </p:scale>
        <p:origin x="-159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1A6D0-EF91-46AD-9DAE-99F3698C7E1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D43028B-7E4E-4942-A775-4F4945D7FC57}">
      <dgm:prSet phldrT="[Text]"/>
      <dgm:spPr/>
      <dgm:t>
        <a:bodyPr/>
        <a:lstStyle/>
        <a:p>
          <a:endParaRPr lang="en-US" dirty="0"/>
        </a:p>
      </dgm:t>
    </dgm:pt>
    <dgm:pt modelId="{6270360E-CAC4-437A-9018-40A870590681}" type="parTrans" cxnId="{6EA416DA-DEC5-482D-AB25-0FAB2515A491}">
      <dgm:prSet/>
      <dgm:spPr/>
      <dgm:t>
        <a:bodyPr/>
        <a:lstStyle/>
        <a:p>
          <a:endParaRPr lang="en-US"/>
        </a:p>
      </dgm:t>
    </dgm:pt>
    <dgm:pt modelId="{9096C412-D07F-454D-AB6E-F9B28BB6B0CA}" type="sibTrans" cxnId="{6EA416DA-DEC5-482D-AB25-0FAB2515A491}">
      <dgm:prSet/>
      <dgm:spPr/>
      <dgm:t>
        <a:bodyPr/>
        <a:lstStyle/>
        <a:p>
          <a:endParaRPr lang="en-US"/>
        </a:p>
      </dgm:t>
    </dgm:pt>
    <dgm:pt modelId="{9EA594F0-6C70-4700-B74E-C548ADB6BBE2}">
      <dgm:prSet phldrT="[Text]"/>
      <dgm:spPr/>
      <dgm:t>
        <a:bodyPr/>
        <a:lstStyle/>
        <a:p>
          <a:endParaRPr lang="en-US" dirty="0"/>
        </a:p>
      </dgm:t>
    </dgm:pt>
    <dgm:pt modelId="{1CEA576B-6F87-493B-A2A3-F3F56761F708}" type="parTrans" cxnId="{93855BBC-4BD5-4DAD-A842-77F7BAF2D161}">
      <dgm:prSet/>
      <dgm:spPr/>
      <dgm:t>
        <a:bodyPr/>
        <a:lstStyle/>
        <a:p>
          <a:endParaRPr lang="en-US"/>
        </a:p>
      </dgm:t>
    </dgm:pt>
    <dgm:pt modelId="{31015A98-8E4B-474E-B9EE-9534C4944291}" type="sibTrans" cxnId="{93855BBC-4BD5-4DAD-A842-77F7BAF2D161}">
      <dgm:prSet/>
      <dgm:spPr/>
      <dgm:t>
        <a:bodyPr/>
        <a:lstStyle/>
        <a:p>
          <a:endParaRPr lang="en-US"/>
        </a:p>
      </dgm:t>
    </dgm:pt>
    <dgm:pt modelId="{6FBD08C0-6C0D-499D-AC38-708BFCC31AD5}">
      <dgm:prSet phldrT="[Text]"/>
      <dgm:spPr/>
      <dgm:t>
        <a:bodyPr/>
        <a:lstStyle/>
        <a:p>
          <a:endParaRPr lang="en-US" dirty="0"/>
        </a:p>
      </dgm:t>
    </dgm:pt>
    <dgm:pt modelId="{2F7293E6-6A3A-42E8-AB3A-80AFDC1AE7FD}" type="parTrans" cxnId="{82D93CD3-705E-4F8B-A902-56B545A94199}">
      <dgm:prSet/>
      <dgm:spPr/>
      <dgm:t>
        <a:bodyPr/>
        <a:lstStyle/>
        <a:p>
          <a:endParaRPr lang="en-US"/>
        </a:p>
      </dgm:t>
    </dgm:pt>
    <dgm:pt modelId="{77950E8B-6601-4C4F-9525-31ACC387CC1E}" type="sibTrans" cxnId="{82D93CD3-705E-4F8B-A902-56B545A94199}">
      <dgm:prSet/>
      <dgm:spPr/>
      <dgm:t>
        <a:bodyPr/>
        <a:lstStyle/>
        <a:p>
          <a:endParaRPr lang="en-US"/>
        </a:p>
      </dgm:t>
    </dgm:pt>
    <dgm:pt modelId="{A7BA0AFA-7FBB-4A5F-8793-4AD1CFA94162}">
      <dgm:prSet phldrT="[Text]"/>
      <dgm:spPr/>
      <dgm:t>
        <a:bodyPr/>
        <a:lstStyle/>
        <a:p>
          <a:endParaRPr lang="en-US" dirty="0"/>
        </a:p>
      </dgm:t>
    </dgm:pt>
    <dgm:pt modelId="{87240690-5AEE-4403-BC48-DE32B29930B7}" type="parTrans" cxnId="{67B7BCCF-D8E1-4B0D-8C6C-BFE0ED3D05A2}">
      <dgm:prSet/>
      <dgm:spPr/>
      <dgm:t>
        <a:bodyPr/>
        <a:lstStyle/>
        <a:p>
          <a:endParaRPr lang="en-US"/>
        </a:p>
      </dgm:t>
    </dgm:pt>
    <dgm:pt modelId="{21AB7C55-ED40-4F90-9B6C-6B284C93C980}" type="sibTrans" cxnId="{67B7BCCF-D8E1-4B0D-8C6C-BFE0ED3D05A2}">
      <dgm:prSet/>
      <dgm:spPr/>
      <dgm:t>
        <a:bodyPr/>
        <a:lstStyle/>
        <a:p>
          <a:endParaRPr lang="en-US"/>
        </a:p>
      </dgm:t>
    </dgm:pt>
    <dgm:pt modelId="{D266A32E-F577-4EAC-A2F0-A59869C99292}">
      <dgm:prSet phldrT="[Text]"/>
      <dgm:spPr/>
      <dgm:t>
        <a:bodyPr/>
        <a:lstStyle/>
        <a:p>
          <a:endParaRPr lang="en-US" dirty="0"/>
        </a:p>
      </dgm:t>
    </dgm:pt>
    <dgm:pt modelId="{508F7CF0-4DA8-4715-9552-A5BB124F34B8}" type="parTrans" cxnId="{07E9AF67-43C8-4476-9AEC-1AB18BF782CA}">
      <dgm:prSet/>
      <dgm:spPr/>
      <dgm:t>
        <a:bodyPr/>
        <a:lstStyle/>
        <a:p>
          <a:endParaRPr lang="en-US"/>
        </a:p>
      </dgm:t>
    </dgm:pt>
    <dgm:pt modelId="{5FD55A60-B0AD-4F22-B111-7C293AE00C2F}" type="sibTrans" cxnId="{07E9AF67-43C8-4476-9AEC-1AB18BF782CA}">
      <dgm:prSet/>
      <dgm:spPr/>
      <dgm:t>
        <a:bodyPr/>
        <a:lstStyle/>
        <a:p>
          <a:endParaRPr lang="en-US"/>
        </a:p>
      </dgm:t>
    </dgm:pt>
    <dgm:pt modelId="{D749E71C-1B58-46A2-BAFA-4598C80E6855}">
      <dgm:prSet phldrT="[Text]"/>
      <dgm:spPr/>
      <dgm:t>
        <a:bodyPr/>
        <a:lstStyle/>
        <a:p>
          <a:endParaRPr lang="en-US" dirty="0"/>
        </a:p>
      </dgm:t>
    </dgm:pt>
    <dgm:pt modelId="{167778B4-6F58-4085-B0BB-C592370CD58E}" type="parTrans" cxnId="{C25E573D-716C-4F53-B0C5-97B85FB8673C}">
      <dgm:prSet/>
      <dgm:spPr/>
      <dgm:t>
        <a:bodyPr/>
        <a:lstStyle/>
        <a:p>
          <a:endParaRPr lang="en-US"/>
        </a:p>
      </dgm:t>
    </dgm:pt>
    <dgm:pt modelId="{C1635A84-F73E-4DD5-9506-1B6F93D8BB51}" type="sibTrans" cxnId="{C25E573D-716C-4F53-B0C5-97B85FB8673C}">
      <dgm:prSet/>
      <dgm:spPr/>
      <dgm:t>
        <a:bodyPr/>
        <a:lstStyle/>
        <a:p>
          <a:endParaRPr lang="en-US"/>
        </a:p>
      </dgm:t>
    </dgm:pt>
    <dgm:pt modelId="{D585CA92-DA8B-4EC6-95E7-9533C340D0AC}">
      <dgm:prSet phldrT="[Text]"/>
      <dgm:spPr/>
      <dgm:t>
        <a:bodyPr/>
        <a:lstStyle/>
        <a:p>
          <a:endParaRPr lang="en-US" dirty="0"/>
        </a:p>
      </dgm:t>
    </dgm:pt>
    <dgm:pt modelId="{A566806B-3B66-4A7E-AE97-2370FA82CD31}" type="parTrans" cxnId="{F441D6E8-94D9-4C7A-85A3-13CFA0869B56}">
      <dgm:prSet/>
      <dgm:spPr/>
      <dgm:t>
        <a:bodyPr/>
        <a:lstStyle/>
        <a:p>
          <a:endParaRPr lang="en-US"/>
        </a:p>
      </dgm:t>
    </dgm:pt>
    <dgm:pt modelId="{91EFDF41-C6BE-4BC3-9384-99159771E943}" type="sibTrans" cxnId="{F441D6E8-94D9-4C7A-85A3-13CFA0869B56}">
      <dgm:prSet/>
      <dgm:spPr/>
      <dgm:t>
        <a:bodyPr/>
        <a:lstStyle/>
        <a:p>
          <a:endParaRPr lang="en-US"/>
        </a:p>
      </dgm:t>
    </dgm:pt>
    <dgm:pt modelId="{86C674DE-87EB-488C-B4A4-BA1C4A9E77F0}">
      <dgm:prSet phldrT="[Text]"/>
      <dgm:spPr/>
      <dgm:t>
        <a:bodyPr/>
        <a:lstStyle/>
        <a:p>
          <a:endParaRPr lang="en-US" dirty="0"/>
        </a:p>
      </dgm:t>
    </dgm:pt>
    <dgm:pt modelId="{D6E172A6-51DB-49D3-A26C-4E8363DB0A0F}" type="parTrans" cxnId="{87DF2B5E-E345-41F8-8492-8A62E037C1FD}">
      <dgm:prSet/>
      <dgm:spPr/>
      <dgm:t>
        <a:bodyPr/>
        <a:lstStyle/>
        <a:p>
          <a:endParaRPr lang="en-US"/>
        </a:p>
      </dgm:t>
    </dgm:pt>
    <dgm:pt modelId="{5E5EF518-ECF2-423E-B085-1AC56F3B290F}" type="sibTrans" cxnId="{87DF2B5E-E345-41F8-8492-8A62E037C1FD}">
      <dgm:prSet/>
      <dgm:spPr/>
      <dgm:t>
        <a:bodyPr/>
        <a:lstStyle/>
        <a:p>
          <a:endParaRPr lang="en-US"/>
        </a:p>
      </dgm:t>
    </dgm:pt>
    <dgm:pt modelId="{F55B93DA-8620-435C-862C-F546F5121105}">
      <dgm:prSet phldrT="[Text]"/>
      <dgm:spPr/>
      <dgm:t>
        <a:bodyPr/>
        <a:lstStyle/>
        <a:p>
          <a:endParaRPr lang="en-US" dirty="0"/>
        </a:p>
      </dgm:t>
    </dgm:pt>
    <dgm:pt modelId="{F576862C-C8C7-45FA-82B2-BF0FAA458E60}" type="parTrans" cxnId="{66379725-4939-4242-B509-2EC95193C176}">
      <dgm:prSet/>
      <dgm:spPr/>
      <dgm:t>
        <a:bodyPr/>
        <a:lstStyle/>
        <a:p>
          <a:endParaRPr lang="en-US"/>
        </a:p>
      </dgm:t>
    </dgm:pt>
    <dgm:pt modelId="{3400EFCE-6652-4AEB-949A-0709C009545F}" type="sibTrans" cxnId="{66379725-4939-4242-B509-2EC95193C176}">
      <dgm:prSet/>
      <dgm:spPr/>
      <dgm:t>
        <a:bodyPr/>
        <a:lstStyle/>
        <a:p>
          <a:endParaRPr lang="en-US"/>
        </a:p>
      </dgm:t>
    </dgm:pt>
    <dgm:pt modelId="{910B874A-481D-4CC8-B4F3-77E1BAA006AF}" type="pres">
      <dgm:prSet presAssocID="{B3B1A6D0-EF91-46AD-9DAE-99F3698C7E15}" presName="theList" presStyleCnt="0">
        <dgm:presLayoutVars>
          <dgm:dir/>
          <dgm:animLvl val="lvl"/>
          <dgm:resizeHandles val="exact"/>
        </dgm:presLayoutVars>
      </dgm:prSet>
      <dgm:spPr/>
      <dgm:t>
        <a:bodyPr/>
        <a:lstStyle/>
        <a:p>
          <a:endParaRPr lang="en-US"/>
        </a:p>
      </dgm:t>
    </dgm:pt>
    <dgm:pt modelId="{D0ACCD0C-7DD4-4CE8-B544-B0CE81E984B5}" type="pres">
      <dgm:prSet presAssocID="{2D43028B-7E4E-4942-A775-4F4945D7FC57}" presName="compNode" presStyleCnt="0"/>
      <dgm:spPr/>
    </dgm:pt>
    <dgm:pt modelId="{5DC27F5D-3D33-4309-8A16-C21739B8C804}" type="pres">
      <dgm:prSet presAssocID="{2D43028B-7E4E-4942-A775-4F4945D7FC57}" presName="aNode" presStyleLbl="bgShp" presStyleIdx="0" presStyleCnt="3"/>
      <dgm:spPr/>
      <dgm:t>
        <a:bodyPr/>
        <a:lstStyle/>
        <a:p>
          <a:endParaRPr lang="en-US"/>
        </a:p>
      </dgm:t>
    </dgm:pt>
    <dgm:pt modelId="{204389C9-AF27-4165-BD24-0B5BA0CD0464}" type="pres">
      <dgm:prSet presAssocID="{2D43028B-7E4E-4942-A775-4F4945D7FC57}" presName="textNode" presStyleLbl="bgShp" presStyleIdx="0" presStyleCnt="3"/>
      <dgm:spPr/>
      <dgm:t>
        <a:bodyPr/>
        <a:lstStyle/>
        <a:p>
          <a:endParaRPr lang="en-US"/>
        </a:p>
      </dgm:t>
    </dgm:pt>
    <dgm:pt modelId="{8BC4D21D-6C89-4DD1-A250-AC5609168156}" type="pres">
      <dgm:prSet presAssocID="{2D43028B-7E4E-4942-A775-4F4945D7FC57}" presName="compChildNode" presStyleCnt="0"/>
      <dgm:spPr/>
    </dgm:pt>
    <dgm:pt modelId="{E8F49F32-905E-4E88-A354-5EAF28A253F2}" type="pres">
      <dgm:prSet presAssocID="{2D43028B-7E4E-4942-A775-4F4945D7FC57}" presName="theInnerList" presStyleCnt="0"/>
      <dgm:spPr/>
    </dgm:pt>
    <dgm:pt modelId="{4D318199-73D6-4FF3-9557-5EDD6BCDE10F}" type="pres">
      <dgm:prSet presAssocID="{9EA594F0-6C70-4700-B74E-C548ADB6BBE2}" presName="childNode" presStyleLbl="node1" presStyleIdx="0" presStyleCnt="6">
        <dgm:presLayoutVars>
          <dgm:bulletEnabled val="1"/>
        </dgm:presLayoutVars>
      </dgm:prSet>
      <dgm:spPr/>
      <dgm:t>
        <a:bodyPr/>
        <a:lstStyle/>
        <a:p>
          <a:endParaRPr lang="en-US"/>
        </a:p>
      </dgm:t>
    </dgm:pt>
    <dgm:pt modelId="{2E5DD25B-5200-4F57-B1ED-0DB959DFBDE5}" type="pres">
      <dgm:prSet presAssocID="{9EA594F0-6C70-4700-B74E-C548ADB6BBE2}" presName="aSpace2" presStyleCnt="0"/>
      <dgm:spPr/>
    </dgm:pt>
    <dgm:pt modelId="{0F993D6E-45FD-47DF-9189-6BB4164720D2}" type="pres">
      <dgm:prSet presAssocID="{6FBD08C0-6C0D-499D-AC38-708BFCC31AD5}" presName="childNode" presStyleLbl="node1" presStyleIdx="1" presStyleCnt="6" custLinFactNeighborX="728" custLinFactNeighborY="982">
        <dgm:presLayoutVars>
          <dgm:bulletEnabled val="1"/>
        </dgm:presLayoutVars>
      </dgm:prSet>
      <dgm:spPr/>
      <dgm:t>
        <a:bodyPr/>
        <a:lstStyle/>
        <a:p>
          <a:endParaRPr lang="en-US"/>
        </a:p>
      </dgm:t>
    </dgm:pt>
    <dgm:pt modelId="{EF36B6EF-E5D5-4763-9DD5-56BAD60AFA29}" type="pres">
      <dgm:prSet presAssocID="{2D43028B-7E4E-4942-A775-4F4945D7FC57}" presName="aSpace" presStyleCnt="0"/>
      <dgm:spPr/>
    </dgm:pt>
    <dgm:pt modelId="{3FA348CD-8F77-407D-9FE7-92E4F3EB3DB1}" type="pres">
      <dgm:prSet presAssocID="{A7BA0AFA-7FBB-4A5F-8793-4AD1CFA94162}" presName="compNode" presStyleCnt="0"/>
      <dgm:spPr/>
    </dgm:pt>
    <dgm:pt modelId="{4046F43C-B409-4673-A30A-AFE3153869A7}" type="pres">
      <dgm:prSet presAssocID="{A7BA0AFA-7FBB-4A5F-8793-4AD1CFA94162}" presName="aNode" presStyleLbl="bgShp" presStyleIdx="1" presStyleCnt="3" custLinFactNeighborX="6677" custLinFactNeighborY="21875"/>
      <dgm:spPr/>
      <dgm:t>
        <a:bodyPr/>
        <a:lstStyle/>
        <a:p>
          <a:endParaRPr lang="en-US"/>
        </a:p>
      </dgm:t>
    </dgm:pt>
    <dgm:pt modelId="{48BB886D-DB26-49AE-AA27-3C275EF79924}" type="pres">
      <dgm:prSet presAssocID="{A7BA0AFA-7FBB-4A5F-8793-4AD1CFA94162}" presName="textNode" presStyleLbl="bgShp" presStyleIdx="1" presStyleCnt="3"/>
      <dgm:spPr/>
      <dgm:t>
        <a:bodyPr/>
        <a:lstStyle/>
        <a:p>
          <a:endParaRPr lang="en-US"/>
        </a:p>
      </dgm:t>
    </dgm:pt>
    <dgm:pt modelId="{654BC3F6-5F9A-4A0A-94DC-EB3A6077E3A9}" type="pres">
      <dgm:prSet presAssocID="{A7BA0AFA-7FBB-4A5F-8793-4AD1CFA94162}" presName="compChildNode" presStyleCnt="0"/>
      <dgm:spPr/>
    </dgm:pt>
    <dgm:pt modelId="{B0FE0698-6DF2-4ECE-92D8-9392AE05FA10}" type="pres">
      <dgm:prSet presAssocID="{A7BA0AFA-7FBB-4A5F-8793-4AD1CFA94162}" presName="theInnerList" presStyleCnt="0"/>
      <dgm:spPr/>
    </dgm:pt>
    <dgm:pt modelId="{4D0DE4DA-DD40-4DAB-AB35-EA402A90B6EC}" type="pres">
      <dgm:prSet presAssocID="{D266A32E-F577-4EAC-A2F0-A59869C99292}" presName="childNode" presStyleLbl="node1" presStyleIdx="2" presStyleCnt="6">
        <dgm:presLayoutVars>
          <dgm:bulletEnabled val="1"/>
        </dgm:presLayoutVars>
      </dgm:prSet>
      <dgm:spPr/>
      <dgm:t>
        <a:bodyPr/>
        <a:lstStyle/>
        <a:p>
          <a:endParaRPr lang="en-US"/>
        </a:p>
      </dgm:t>
    </dgm:pt>
    <dgm:pt modelId="{D3FF6998-AB19-4697-BA24-6FF0CC204D8D}" type="pres">
      <dgm:prSet presAssocID="{D266A32E-F577-4EAC-A2F0-A59869C99292}" presName="aSpace2" presStyleCnt="0"/>
      <dgm:spPr/>
    </dgm:pt>
    <dgm:pt modelId="{0CF0EC4F-3CDC-4018-8143-C7291BB06700}" type="pres">
      <dgm:prSet presAssocID="{D749E71C-1B58-46A2-BAFA-4598C80E6855}" presName="childNode" presStyleLbl="node1" presStyleIdx="3" presStyleCnt="6" custScaleX="143820" custScaleY="136138" custLinFactNeighborX="4639" custLinFactNeighborY="45349">
        <dgm:presLayoutVars>
          <dgm:bulletEnabled val="1"/>
        </dgm:presLayoutVars>
      </dgm:prSet>
      <dgm:spPr/>
      <dgm:t>
        <a:bodyPr/>
        <a:lstStyle/>
        <a:p>
          <a:endParaRPr lang="en-US"/>
        </a:p>
      </dgm:t>
    </dgm:pt>
    <dgm:pt modelId="{B1E00F97-8A0F-462D-8E89-C7388E745FF8}" type="pres">
      <dgm:prSet presAssocID="{A7BA0AFA-7FBB-4A5F-8793-4AD1CFA94162}" presName="aSpace" presStyleCnt="0"/>
      <dgm:spPr/>
    </dgm:pt>
    <dgm:pt modelId="{7B6164EA-4380-4F60-8345-9257D8166BA2}" type="pres">
      <dgm:prSet presAssocID="{D585CA92-DA8B-4EC6-95E7-9533C340D0AC}" presName="compNode" presStyleCnt="0"/>
      <dgm:spPr/>
    </dgm:pt>
    <dgm:pt modelId="{F0B84353-9B4A-433B-8AC8-71D93AF581BD}" type="pres">
      <dgm:prSet presAssocID="{D585CA92-DA8B-4EC6-95E7-9533C340D0AC}" presName="aNode" presStyleLbl="bgShp" presStyleIdx="2" presStyleCnt="3"/>
      <dgm:spPr/>
      <dgm:t>
        <a:bodyPr/>
        <a:lstStyle/>
        <a:p>
          <a:endParaRPr lang="en-US"/>
        </a:p>
      </dgm:t>
    </dgm:pt>
    <dgm:pt modelId="{0EE64CE2-D94D-4444-8E25-7CE6028B70BE}" type="pres">
      <dgm:prSet presAssocID="{D585CA92-DA8B-4EC6-95E7-9533C340D0AC}" presName="textNode" presStyleLbl="bgShp" presStyleIdx="2" presStyleCnt="3"/>
      <dgm:spPr/>
      <dgm:t>
        <a:bodyPr/>
        <a:lstStyle/>
        <a:p>
          <a:endParaRPr lang="en-US"/>
        </a:p>
      </dgm:t>
    </dgm:pt>
    <dgm:pt modelId="{14B773C4-4198-41AB-8E03-D0ED2B633429}" type="pres">
      <dgm:prSet presAssocID="{D585CA92-DA8B-4EC6-95E7-9533C340D0AC}" presName="compChildNode" presStyleCnt="0"/>
      <dgm:spPr/>
    </dgm:pt>
    <dgm:pt modelId="{CF33C01B-0F76-47FB-B7CF-355923CD8DDA}" type="pres">
      <dgm:prSet presAssocID="{D585CA92-DA8B-4EC6-95E7-9533C340D0AC}" presName="theInnerList" presStyleCnt="0"/>
      <dgm:spPr/>
    </dgm:pt>
    <dgm:pt modelId="{BDD82787-8069-4269-9AB6-EE5E3980C903}" type="pres">
      <dgm:prSet presAssocID="{86C674DE-87EB-488C-B4A4-BA1C4A9E77F0}" presName="childNode" presStyleLbl="node1" presStyleIdx="4" presStyleCnt="6">
        <dgm:presLayoutVars>
          <dgm:bulletEnabled val="1"/>
        </dgm:presLayoutVars>
      </dgm:prSet>
      <dgm:spPr/>
      <dgm:t>
        <a:bodyPr/>
        <a:lstStyle/>
        <a:p>
          <a:endParaRPr lang="en-US"/>
        </a:p>
      </dgm:t>
    </dgm:pt>
    <dgm:pt modelId="{F7CD540C-75CF-4688-92F9-C59D6E0412D8}" type="pres">
      <dgm:prSet presAssocID="{86C674DE-87EB-488C-B4A4-BA1C4A9E77F0}" presName="aSpace2" presStyleCnt="0"/>
      <dgm:spPr/>
    </dgm:pt>
    <dgm:pt modelId="{EA76A11A-33EF-47E9-A5E5-FE73D2DB5216}" type="pres">
      <dgm:prSet presAssocID="{F55B93DA-8620-435C-862C-F546F5121105}" presName="childNode" presStyleLbl="node1" presStyleIdx="5" presStyleCnt="6" custLinFactNeighborX="4240" custLinFactNeighborY="44316">
        <dgm:presLayoutVars>
          <dgm:bulletEnabled val="1"/>
        </dgm:presLayoutVars>
      </dgm:prSet>
      <dgm:spPr/>
      <dgm:t>
        <a:bodyPr/>
        <a:lstStyle/>
        <a:p>
          <a:endParaRPr lang="en-US"/>
        </a:p>
      </dgm:t>
    </dgm:pt>
  </dgm:ptLst>
  <dgm:cxnLst>
    <dgm:cxn modelId="{67B7BCCF-D8E1-4B0D-8C6C-BFE0ED3D05A2}" srcId="{B3B1A6D0-EF91-46AD-9DAE-99F3698C7E15}" destId="{A7BA0AFA-7FBB-4A5F-8793-4AD1CFA94162}" srcOrd="1" destOrd="0" parTransId="{87240690-5AEE-4403-BC48-DE32B29930B7}" sibTransId="{21AB7C55-ED40-4F90-9B6C-6B284C93C980}"/>
    <dgm:cxn modelId="{9A8E2258-E54D-412A-B084-C802D6DD6911}" type="presOf" srcId="{6FBD08C0-6C0D-499D-AC38-708BFCC31AD5}" destId="{0F993D6E-45FD-47DF-9189-6BB4164720D2}" srcOrd="0" destOrd="0" presId="urn:microsoft.com/office/officeart/2005/8/layout/lProcess2"/>
    <dgm:cxn modelId="{87DF2B5E-E345-41F8-8492-8A62E037C1FD}" srcId="{D585CA92-DA8B-4EC6-95E7-9533C340D0AC}" destId="{86C674DE-87EB-488C-B4A4-BA1C4A9E77F0}" srcOrd="0" destOrd="0" parTransId="{D6E172A6-51DB-49D3-A26C-4E8363DB0A0F}" sibTransId="{5E5EF518-ECF2-423E-B085-1AC56F3B290F}"/>
    <dgm:cxn modelId="{0E2CAC48-09DD-41A6-A64B-8695A0E1EDB2}" type="presOf" srcId="{A7BA0AFA-7FBB-4A5F-8793-4AD1CFA94162}" destId="{4046F43C-B409-4673-A30A-AFE3153869A7}" srcOrd="0" destOrd="0" presId="urn:microsoft.com/office/officeart/2005/8/layout/lProcess2"/>
    <dgm:cxn modelId="{B401EFD5-5A25-40DE-873D-7AA2FCCE1A1E}" type="presOf" srcId="{2D43028B-7E4E-4942-A775-4F4945D7FC57}" destId="{204389C9-AF27-4165-BD24-0B5BA0CD0464}" srcOrd="1" destOrd="0" presId="urn:microsoft.com/office/officeart/2005/8/layout/lProcess2"/>
    <dgm:cxn modelId="{66379725-4939-4242-B509-2EC95193C176}" srcId="{D585CA92-DA8B-4EC6-95E7-9533C340D0AC}" destId="{F55B93DA-8620-435C-862C-F546F5121105}" srcOrd="1" destOrd="0" parTransId="{F576862C-C8C7-45FA-82B2-BF0FAA458E60}" sibTransId="{3400EFCE-6652-4AEB-949A-0709C009545F}"/>
    <dgm:cxn modelId="{82D93CD3-705E-4F8B-A902-56B545A94199}" srcId="{2D43028B-7E4E-4942-A775-4F4945D7FC57}" destId="{6FBD08C0-6C0D-499D-AC38-708BFCC31AD5}" srcOrd="1" destOrd="0" parTransId="{2F7293E6-6A3A-42E8-AB3A-80AFDC1AE7FD}" sibTransId="{77950E8B-6601-4C4F-9525-31ACC387CC1E}"/>
    <dgm:cxn modelId="{B9FE4840-0FF8-4380-8577-4D0065ADCB15}" type="presOf" srcId="{86C674DE-87EB-488C-B4A4-BA1C4A9E77F0}" destId="{BDD82787-8069-4269-9AB6-EE5E3980C903}" srcOrd="0" destOrd="0" presId="urn:microsoft.com/office/officeart/2005/8/layout/lProcess2"/>
    <dgm:cxn modelId="{6EA416DA-DEC5-482D-AB25-0FAB2515A491}" srcId="{B3B1A6D0-EF91-46AD-9DAE-99F3698C7E15}" destId="{2D43028B-7E4E-4942-A775-4F4945D7FC57}" srcOrd="0" destOrd="0" parTransId="{6270360E-CAC4-437A-9018-40A870590681}" sibTransId="{9096C412-D07F-454D-AB6E-F9B28BB6B0CA}"/>
    <dgm:cxn modelId="{6D736B2D-993C-41EE-A829-35F2D30B996B}" type="presOf" srcId="{D266A32E-F577-4EAC-A2F0-A59869C99292}" destId="{4D0DE4DA-DD40-4DAB-AB35-EA402A90B6EC}" srcOrd="0" destOrd="0" presId="urn:microsoft.com/office/officeart/2005/8/layout/lProcess2"/>
    <dgm:cxn modelId="{B63B7A09-E6CA-4974-B855-AB0AB331AF7B}" type="presOf" srcId="{D585CA92-DA8B-4EC6-95E7-9533C340D0AC}" destId="{F0B84353-9B4A-433B-8AC8-71D93AF581BD}" srcOrd="0" destOrd="0" presId="urn:microsoft.com/office/officeart/2005/8/layout/lProcess2"/>
    <dgm:cxn modelId="{23288F7B-24FA-4739-9B56-5E5625EA6149}" type="presOf" srcId="{F55B93DA-8620-435C-862C-F546F5121105}" destId="{EA76A11A-33EF-47E9-A5E5-FE73D2DB5216}" srcOrd="0" destOrd="0" presId="urn:microsoft.com/office/officeart/2005/8/layout/lProcess2"/>
    <dgm:cxn modelId="{0A752AB9-C0BD-4164-B76D-EF46EF2D1825}" type="presOf" srcId="{2D43028B-7E4E-4942-A775-4F4945D7FC57}" destId="{5DC27F5D-3D33-4309-8A16-C21739B8C804}" srcOrd="0" destOrd="0" presId="urn:microsoft.com/office/officeart/2005/8/layout/lProcess2"/>
    <dgm:cxn modelId="{435D9D4A-528E-4256-8A0C-630A52AB9952}" type="presOf" srcId="{B3B1A6D0-EF91-46AD-9DAE-99F3698C7E15}" destId="{910B874A-481D-4CC8-B4F3-77E1BAA006AF}" srcOrd="0" destOrd="0" presId="urn:microsoft.com/office/officeart/2005/8/layout/lProcess2"/>
    <dgm:cxn modelId="{26BB4A8B-B0D3-4E0C-BF38-10F8559AC1D6}" type="presOf" srcId="{A7BA0AFA-7FBB-4A5F-8793-4AD1CFA94162}" destId="{48BB886D-DB26-49AE-AA27-3C275EF79924}" srcOrd="1" destOrd="0" presId="urn:microsoft.com/office/officeart/2005/8/layout/lProcess2"/>
    <dgm:cxn modelId="{07E9AF67-43C8-4476-9AEC-1AB18BF782CA}" srcId="{A7BA0AFA-7FBB-4A5F-8793-4AD1CFA94162}" destId="{D266A32E-F577-4EAC-A2F0-A59869C99292}" srcOrd="0" destOrd="0" parTransId="{508F7CF0-4DA8-4715-9552-A5BB124F34B8}" sibTransId="{5FD55A60-B0AD-4F22-B111-7C293AE00C2F}"/>
    <dgm:cxn modelId="{3899965A-A34E-4323-AC5C-0C157A2F1058}" type="presOf" srcId="{9EA594F0-6C70-4700-B74E-C548ADB6BBE2}" destId="{4D318199-73D6-4FF3-9557-5EDD6BCDE10F}" srcOrd="0" destOrd="0" presId="urn:microsoft.com/office/officeart/2005/8/layout/lProcess2"/>
    <dgm:cxn modelId="{F441D6E8-94D9-4C7A-85A3-13CFA0869B56}" srcId="{B3B1A6D0-EF91-46AD-9DAE-99F3698C7E15}" destId="{D585CA92-DA8B-4EC6-95E7-9533C340D0AC}" srcOrd="2" destOrd="0" parTransId="{A566806B-3B66-4A7E-AE97-2370FA82CD31}" sibTransId="{91EFDF41-C6BE-4BC3-9384-99159771E943}"/>
    <dgm:cxn modelId="{C25E573D-716C-4F53-B0C5-97B85FB8673C}" srcId="{A7BA0AFA-7FBB-4A5F-8793-4AD1CFA94162}" destId="{D749E71C-1B58-46A2-BAFA-4598C80E6855}" srcOrd="1" destOrd="0" parTransId="{167778B4-6F58-4085-B0BB-C592370CD58E}" sibTransId="{C1635A84-F73E-4DD5-9506-1B6F93D8BB51}"/>
    <dgm:cxn modelId="{93855BBC-4BD5-4DAD-A842-77F7BAF2D161}" srcId="{2D43028B-7E4E-4942-A775-4F4945D7FC57}" destId="{9EA594F0-6C70-4700-B74E-C548ADB6BBE2}" srcOrd="0" destOrd="0" parTransId="{1CEA576B-6F87-493B-A2A3-F3F56761F708}" sibTransId="{31015A98-8E4B-474E-B9EE-9534C4944291}"/>
    <dgm:cxn modelId="{F3EEF11F-FE8B-4D3F-B1B9-DA00FA691B16}" type="presOf" srcId="{D585CA92-DA8B-4EC6-95E7-9533C340D0AC}" destId="{0EE64CE2-D94D-4444-8E25-7CE6028B70BE}" srcOrd="1" destOrd="0" presId="urn:microsoft.com/office/officeart/2005/8/layout/lProcess2"/>
    <dgm:cxn modelId="{7A769E3C-35DC-4CB8-92D8-0BA4E10892D7}" type="presOf" srcId="{D749E71C-1B58-46A2-BAFA-4598C80E6855}" destId="{0CF0EC4F-3CDC-4018-8143-C7291BB06700}" srcOrd="0" destOrd="0" presId="urn:microsoft.com/office/officeart/2005/8/layout/lProcess2"/>
    <dgm:cxn modelId="{5F44D895-73C5-4579-8E50-7CEF72A93AE7}" type="presParOf" srcId="{910B874A-481D-4CC8-B4F3-77E1BAA006AF}" destId="{D0ACCD0C-7DD4-4CE8-B544-B0CE81E984B5}" srcOrd="0" destOrd="0" presId="urn:microsoft.com/office/officeart/2005/8/layout/lProcess2"/>
    <dgm:cxn modelId="{A6AE9F1B-17BB-4060-99C7-C9EDF2E0B756}" type="presParOf" srcId="{D0ACCD0C-7DD4-4CE8-B544-B0CE81E984B5}" destId="{5DC27F5D-3D33-4309-8A16-C21739B8C804}" srcOrd="0" destOrd="0" presId="urn:microsoft.com/office/officeart/2005/8/layout/lProcess2"/>
    <dgm:cxn modelId="{D8592716-7681-4903-93DD-FA1E8BA121A2}" type="presParOf" srcId="{D0ACCD0C-7DD4-4CE8-B544-B0CE81E984B5}" destId="{204389C9-AF27-4165-BD24-0B5BA0CD0464}" srcOrd="1" destOrd="0" presId="urn:microsoft.com/office/officeart/2005/8/layout/lProcess2"/>
    <dgm:cxn modelId="{00DC6BD1-28C0-4A60-8A3B-B194B54E77EC}" type="presParOf" srcId="{D0ACCD0C-7DD4-4CE8-B544-B0CE81E984B5}" destId="{8BC4D21D-6C89-4DD1-A250-AC5609168156}" srcOrd="2" destOrd="0" presId="urn:microsoft.com/office/officeart/2005/8/layout/lProcess2"/>
    <dgm:cxn modelId="{F4C9DAD0-D62C-49A3-BEFC-BF9FCCA65439}" type="presParOf" srcId="{8BC4D21D-6C89-4DD1-A250-AC5609168156}" destId="{E8F49F32-905E-4E88-A354-5EAF28A253F2}" srcOrd="0" destOrd="0" presId="urn:microsoft.com/office/officeart/2005/8/layout/lProcess2"/>
    <dgm:cxn modelId="{1FF8EC2F-C339-448A-9970-4066BE102874}" type="presParOf" srcId="{E8F49F32-905E-4E88-A354-5EAF28A253F2}" destId="{4D318199-73D6-4FF3-9557-5EDD6BCDE10F}" srcOrd="0" destOrd="0" presId="urn:microsoft.com/office/officeart/2005/8/layout/lProcess2"/>
    <dgm:cxn modelId="{5FB3355B-9597-433B-80B9-58E5A6BF488C}" type="presParOf" srcId="{E8F49F32-905E-4E88-A354-5EAF28A253F2}" destId="{2E5DD25B-5200-4F57-B1ED-0DB959DFBDE5}" srcOrd="1" destOrd="0" presId="urn:microsoft.com/office/officeart/2005/8/layout/lProcess2"/>
    <dgm:cxn modelId="{63007563-BE71-4B9A-99A5-D120C5585C5B}" type="presParOf" srcId="{E8F49F32-905E-4E88-A354-5EAF28A253F2}" destId="{0F993D6E-45FD-47DF-9189-6BB4164720D2}" srcOrd="2" destOrd="0" presId="urn:microsoft.com/office/officeart/2005/8/layout/lProcess2"/>
    <dgm:cxn modelId="{0DE55818-C50D-44F0-A3C7-6F93A3E24C14}" type="presParOf" srcId="{910B874A-481D-4CC8-B4F3-77E1BAA006AF}" destId="{EF36B6EF-E5D5-4763-9DD5-56BAD60AFA29}" srcOrd="1" destOrd="0" presId="urn:microsoft.com/office/officeart/2005/8/layout/lProcess2"/>
    <dgm:cxn modelId="{090C45DE-3453-42CB-9381-4EFF9ED8C659}" type="presParOf" srcId="{910B874A-481D-4CC8-B4F3-77E1BAA006AF}" destId="{3FA348CD-8F77-407D-9FE7-92E4F3EB3DB1}" srcOrd="2" destOrd="0" presId="urn:microsoft.com/office/officeart/2005/8/layout/lProcess2"/>
    <dgm:cxn modelId="{83FF83E6-2683-405C-9577-7C5873F86FCD}" type="presParOf" srcId="{3FA348CD-8F77-407D-9FE7-92E4F3EB3DB1}" destId="{4046F43C-B409-4673-A30A-AFE3153869A7}" srcOrd="0" destOrd="0" presId="urn:microsoft.com/office/officeart/2005/8/layout/lProcess2"/>
    <dgm:cxn modelId="{57E40E6A-037D-46D6-AE79-451DFF7C6310}" type="presParOf" srcId="{3FA348CD-8F77-407D-9FE7-92E4F3EB3DB1}" destId="{48BB886D-DB26-49AE-AA27-3C275EF79924}" srcOrd="1" destOrd="0" presId="urn:microsoft.com/office/officeart/2005/8/layout/lProcess2"/>
    <dgm:cxn modelId="{39E40EE6-A56C-4C70-A9CC-DC4A10BF3372}" type="presParOf" srcId="{3FA348CD-8F77-407D-9FE7-92E4F3EB3DB1}" destId="{654BC3F6-5F9A-4A0A-94DC-EB3A6077E3A9}" srcOrd="2" destOrd="0" presId="urn:microsoft.com/office/officeart/2005/8/layout/lProcess2"/>
    <dgm:cxn modelId="{541CE7AD-E227-4083-95D3-4BC011A1F582}" type="presParOf" srcId="{654BC3F6-5F9A-4A0A-94DC-EB3A6077E3A9}" destId="{B0FE0698-6DF2-4ECE-92D8-9392AE05FA10}" srcOrd="0" destOrd="0" presId="urn:microsoft.com/office/officeart/2005/8/layout/lProcess2"/>
    <dgm:cxn modelId="{529D3555-71F9-4141-B857-407965C0CA0D}" type="presParOf" srcId="{B0FE0698-6DF2-4ECE-92D8-9392AE05FA10}" destId="{4D0DE4DA-DD40-4DAB-AB35-EA402A90B6EC}" srcOrd="0" destOrd="0" presId="urn:microsoft.com/office/officeart/2005/8/layout/lProcess2"/>
    <dgm:cxn modelId="{5601AD0E-6C15-4189-A2AA-40FA150EAB3A}" type="presParOf" srcId="{B0FE0698-6DF2-4ECE-92D8-9392AE05FA10}" destId="{D3FF6998-AB19-4697-BA24-6FF0CC204D8D}" srcOrd="1" destOrd="0" presId="urn:microsoft.com/office/officeart/2005/8/layout/lProcess2"/>
    <dgm:cxn modelId="{8D127B29-DB0C-4A96-AB16-68562682E166}" type="presParOf" srcId="{B0FE0698-6DF2-4ECE-92D8-9392AE05FA10}" destId="{0CF0EC4F-3CDC-4018-8143-C7291BB06700}" srcOrd="2" destOrd="0" presId="urn:microsoft.com/office/officeart/2005/8/layout/lProcess2"/>
    <dgm:cxn modelId="{DB048779-8F01-4623-B1DC-93571832BC8C}" type="presParOf" srcId="{910B874A-481D-4CC8-B4F3-77E1BAA006AF}" destId="{B1E00F97-8A0F-462D-8E89-C7388E745FF8}" srcOrd="3" destOrd="0" presId="urn:microsoft.com/office/officeart/2005/8/layout/lProcess2"/>
    <dgm:cxn modelId="{585E873C-2958-40EC-BF7A-824DBD1D3DAA}" type="presParOf" srcId="{910B874A-481D-4CC8-B4F3-77E1BAA006AF}" destId="{7B6164EA-4380-4F60-8345-9257D8166BA2}" srcOrd="4" destOrd="0" presId="urn:microsoft.com/office/officeart/2005/8/layout/lProcess2"/>
    <dgm:cxn modelId="{C04C1585-F529-4E5A-A111-57A1E5D9AFB5}" type="presParOf" srcId="{7B6164EA-4380-4F60-8345-9257D8166BA2}" destId="{F0B84353-9B4A-433B-8AC8-71D93AF581BD}" srcOrd="0" destOrd="0" presId="urn:microsoft.com/office/officeart/2005/8/layout/lProcess2"/>
    <dgm:cxn modelId="{43544A14-9788-46D1-A165-41532B7A5449}" type="presParOf" srcId="{7B6164EA-4380-4F60-8345-9257D8166BA2}" destId="{0EE64CE2-D94D-4444-8E25-7CE6028B70BE}" srcOrd="1" destOrd="0" presId="urn:microsoft.com/office/officeart/2005/8/layout/lProcess2"/>
    <dgm:cxn modelId="{77DAB231-75AE-4934-97CB-65F989C5E3E0}" type="presParOf" srcId="{7B6164EA-4380-4F60-8345-9257D8166BA2}" destId="{14B773C4-4198-41AB-8E03-D0ED2B633429}" srcOrd="2" destOrd="0" presId="urn:microsoft.com/office/officeart/2005/8/layout/lProcess2"/>
    <dgm:cxn modelId="{8DDC4023-78BF-4DBC-80EE-2367CBEE0CAB}" type="presParOf" srcId="{14B773C4-4198-41AB-8E03-D0ED2B633429}" destId="{CF33C01B-0F76-47FB-B7CF-355923CD8DDA}" srcOrd="0" destOrd="0" presId="urn:microsoft.com/office/officeart/2005/8/layout/lProcess2"/>
    <dgm:cxn modelId="{4A040103-2B4B-4498-83E5-1DE38D8F0DDA}" type="presParOf" srcId="{CF33C01B-0F76-47FB-B7CF-355923CD8DDA}" destId="{BDD82787-8069-4269-9AB6-EE5E3980C903}" srcOrd="0" destOrd="0" presId="urn:microsoft.com/office/officeart/2005/8/layout/lProcess2"/>
    <dgm:cxn modelId="{9BDA4126-94DE-41BA-87E0-4F090E05E65A}" type="presParOf" srcId="{CF33C01B-0F76-47FB-B7CF-355923CD8DDA}" destId="{F7CD540C-75CF-4688-92F9-C59D6E0412D8}" srcOrd="1" destOrd="0" presId="urn:microsoft.com/office/officeart/2005/8/layout/lProcess2"/>
    <dgm:cxn modelId="{DF7FBC2C-FE33-4D2B-ABBD-5AF41F0EC762}" type="presParOf" srcId="{CF33C01B-0F76-47FB-B7CF-355923CD8DDA}" destId="{EA76A11A-33EF-47E9-A5E5-FE73D2DB5216}" srcOrd="2" destOrd="0" presId="urn:microsoft.com/office/officeart/2005/8/layout/lProcess2"/>
  </dgm:cxnLst>
  <dgm:bg/>
  <dgm:whole/>
</dgm:dataModel>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5EB3FD-1D4C-41B5-B45A-00C90785218F}" type="datetimeFigureOut">
              <a:rPr lang="en-US" smtClean="0"/>
              <a:t>11/7/2021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F48075-08A1-436C-8D98-36DA7462332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9446A5-1EAD-4A48-9CF3-FD6946901C3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microorganisms that are </a:t>
            </a:r>
            <a:r>
              <a:rPr lang="en-US" dirty="0" err="1" smtClean="0"/>
              <a:t>difficult</a:t>
            </a:r>
            <a:r>
              <a:rPr lang="en-US" dirty="0" smtClean="0"/>
              <a:t> to eradicate, such as </a:t>
            </a:r>
            <a:r>
              <a:rPr lang="en-US" dirty="0" err="1" smtClean="0"/>
              <a:t>mycobacteria</a:t>
            </a:r>
            <a:r>
              <a:rPr lang="en-US" dirty="0" smtClean="0"/>
              <a:t> and certain viruses, fungi, and parasites. These organisms often evoke an immune reaction called delayed-type </a:t>
            </a:r>
            <a:r>
              <a:rPr lang="en-US" dirty="0" err="1" smtClean="0"/>
              <a:t>hypersensitivity,granulomatous</a:t>
            </a:r>
            <a:r>
              <a:rPr lang="en-US" dirty="0" smtClean="0"/>
              <a:t> inflammation </a:t>
            </a:r>
          </a:p>
        </p:txBody>
      </p:sp>
      <p:sp>
        <p:nvSpPr>
          <p:cNvPr id="4" name="Slide Number Placeholder 3"/>
          <p:cNvSpPr>
            <a:spLocks noGrp="1"/>
          </p:cNvSpPr>
          <p:nvPr>
            <p:ph type="sldNum" sz="quarter" idx="10"/>
          </p:nvPr>
        </p:nvSpPr>
        <p:spPr/>
        <p:txBody>
          <a:bodyPr/>
          <a:lstStyle/>
          <a:p>
            <a:fld id="{8D7A45EF-A501-4365-A865-346A741D5FDA}"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7A45EF-A501-4365-A865-346A741D5FDA}"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7A45EF-A501-4365-A865-346A741D5FDA}" type="slidenum">
              <a:rPr lang="en-US" smtClean="0"/>
              <a:pPr/>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7A45EF-A501-4365-A865-346A741D5FDA}" type="slidenum">
              <a:rPr lang="en-US" smtClean="0"/>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“left shift” is a phrase used to note that there are young/immature white blood cells present. Most commonly, this means that there is an infection or inflammation present and the bone marrow is producing more WBCs and releasing them into the blood before they are fully mature</a:t>
            </a:r>
            <a:endParaRPr lang="en-US" dirty="0"/>
          </a:p>
        </p:txBody>
      </p:sp>
      <p:sp>
        <p:nvSpPr>
          <p:cNvPr id="4" name="Slide Number Placeholder 3"/>
          <p:cNvSpPr>
            <a:spLocks noGrp="1"/>
          </p:cNvSpPr>
          <p:nvPr>
            <p:ph type="sldNum" sz="quarter" idx="10"/>
          </p:nvPr>
        </p:nvSpPr>
        <p:spPr/>
        <p:txBody>
          <a:bodyPr/>
          <a:lstStyle/>
          <a:p>
            <a:fld id="{FAF48075-08A1-436C-8D98-36DA74623326}" type="slidenum">
              <a:rPr lang="en-US" smtClean="0"/>
              <a:t>62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6F9B8CD-342D-4579-98EC-A8FD6B7370E1}" type="datetimeFigureOut">
              <a:rPr lang="en-US" smtClean="0"/>
              <a:pPr/>
              <a:t>11/7/2021</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11/7/2021</a:t>
            </a:fld>
            <a:endParaRPr lang="en-US"/>
          </a:p>
        </p:txBody>
      </p:sp>
      <p:sp>
        <p:nvSpPr>
          <p:cNvPr id="9" name="Slide Number Placeholder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10" name="Footer Placeholder 9"/>
          <p:cNvSpPr>
            <a:spLocks noGrp="1"/>
          </p:cNvSpPr>
          <p:nvPr>
            <p:ph type="ftr" sz="quarter" idx="16"/>
          </p:nvPr>
        </p:nvSpPr>
        <p:spPr/>
        <p:txBody>
          <a:bodyPr rtlCol="0"/>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6F9B8CD-342D-4579-98EC-A8FD6B7370E1}" type="datetimeFigureOut">
              <a:rPr lang="en-US" smtClean="0"/>
              <a:pPr/>
              <a:t>11/7/2021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6F9B8CD-342D-4579-98EC-A8FD6B7370E1}" type="datetimeFigureOut">
              <a:rPr lang="en-US" smtClean="0"/>
              <a:pPr/>
              <a:t>11/7/2021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6F9B8CD-342D-4579-98EC-A8FD6B7370E1}" type="datetimeFigureOut">
              <a:rPr lang="en-US" smtClean="0"/>
              <a:pPr/>
              <a:t>11/7/2021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11/7/2021</a:t>
            </a:fld>
            <a:endParaRPr lang="en-US"/>
          </a:p>
        </p:txBody>
      </p:sp>
      <p:sp>
        <p:nvSpPr>
          <p:cNvPr id="7" name="Slide Number Placeholder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11/7/2021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11/7/2021</a:t>
            </a:fld>
            <a:endParaRPr lang="en-US" dirty="0"/>
          </a:p>
        </p:txBody>
      </p:sp>
      <p:sp>
        <p:nvSpPr>
          <p:cNvPr id="22" name="Slide Number Placeholder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3" name="Footer Placeholder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11/7/2021</a:t>
            </a:fld>
            <a:endParaRPr lang="en-US"/>
          </a:p>
        </p:txBody>
      </p:sp>
      <p:sp>
        <p:nvSpPr>
          <p:cNvPr id="18" name="Slide Number Placeholder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1" name="Footer Placeholder 20"/>
          <p:cNvSpPr>
            <a:spLocks noGrp="1"/>
          </p:cNvSpPr>
          <p:nvPr>
            <p:ph type="ftr" sz="quarter" idx="12"/>
          </p:nvPr>
        </p:nvSpPr>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11/7/2021</a:t>
            </a:fld>
            <a:endParaRPr lang="en-US"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524000"/>
            <a:ext cx="6172200" cy="1894362"/>
          </a:xfrm>
        </p:spPr>
        <p:txBody>
          <a:bodyPr/>
          <a:lstStyle/>
          <a:p>
            <a:r>
              <a:rPr lang="en-US" dirty="0" smtClean="0"/>
              <a:t>MORPHOLOGIC PATTERNS OF ACUTE INFLAMMATION</a:t>
            </a:r>
            <a:endParaRPr lang="en-US" dirty="0"/>
          </a:p>
        </p:txBody>
      </p:sp>
      <p:sp>
        <p:nvSpPr>
          <p:cNvPr id="3" name="Subtitle 2"/>
          <p:cNvSpPr>
            <a:spLocks noGrp="1"/>
          </p:cNvSpPr>
          <p:nvPr>
            <p:ph type="subTitle" idx="1"/>
          </p:nvPr>
        </p:nvSpPr>
        <p:spPr/>
        <p:txBody>
          <a:bodyPr/>
          <a:lstStyle/>
          <a:p>
            <a:pPr algn="r"/>
            <a:r>
              <a:rPr lang="en-US" dirty="0" err="1" smtClean="0"/>
              <a:t>Eman</a:t>
            </a:r>
            <a:r>
              <a:rPr lang="en-US" dirty="0" smtClean="0"/>
              <a:t> </a:t>
            </a:r>
            <a:r>
              <a:rPr lang="en-US" dirty="0" err="1" smtClean="0"/>
              <a:t>Krieshan</a:t>
            </a:r>
            <a:r>
              <a:rPr lang="en-US" dirty="0" smtClean="0"/>
              <a:t>, M.D.</a:t>
            </a:r>
          </a:p>
          <a:p>
            <a:pPr algn="r"/>
            <a:r>
              <a:rPr lang="en-US" dirty="0" smtClean="0"/>
              <a:t>8-11-2021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724400"/>
            <a:ext cx="7543800" cy="923330"/>
          </a:xfrm>
          <a:prstGeom prst="rect">
            <a:avLst/>
          </a:prstGeom>
        </p:spPr>
        <p:txBody>
          <a:bodyPr wrap="square">
            <a:spAutoFit/>
          </a:bodyPr>
          <a:lstStyle/>
          <a:p>
            <a:r>
              <a:rPr lang="en-US" dirty="0" smtClean="0"/>
              <a:t>the pericardial surface here shows strands of pink fibrin extending outward. There is underlying inflammation. </a:t>
            </a:r>
          </a:p>
          <a:p>
            <a:r>
              <a:rPr lang="en-US" dirty="0" smtClean="0"/>
              <a:t>fibrin appears as an </a:t>
            </a:r>
            <a:r>
              <a:rPr lang="en-US" dirty="0" err="1" smtClean="0"/>
              <a:t>eosinophilic</a:t>
            </a:r>
            <a:r>
              <a:rPr lang="en-US" dirty="0" smtClean="0"/>
              <a:t> meshwork of threads</a:t>
            </a:r>
            <a:endParaRPr lang="en-US" dirty="0"/>
          </a:p>
        </p:txBody>
      </p:sp>
      <p:pic>
        <p:nvPicPr>
          <p:cNvPr id="26626" name="Picture 2" descr="https://webpath.med.utah.edu/jpeg5/CV048.jpg"/>
          <p:cNvPicPr>
            <a:picLocks noChangeAspect="1" noChangeArrowheads="1"/>
          </p:cNvPicPr>
          <p:nvPr/>
        </p:nvPicPr>
        <p:blipFill>
          <a:blip r:embed="rId2"/>
          <a:srcRect/>
          <a:stretch>
            <a:fillRect/>
          </a:stretch>
        </p:blipFill>
        <p:spPr bwMode="auto">
          <a:xfrm>
            <a:off x="914400" y="533400"/>
            <a:ext cx="6019800" cy="391764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7467600" cy="4873752"/>
          </a:xfrm>
        </p:spPr>
        <p:txBody>
          <a:bodyPr/>
          <a:lstStyle/>
          <a:p>
            <a:r>
              <a:rPr lang="en-US" dirty="0" smtClean="0"/>
              <a:t>Conversion of the fibrinous exudate to scar tissue (organization) within the pericardial sac </a:t>
            </a:r>
          </a:p>
          <a:p>
            <a:r>
              <a:rPr lang="en-US" dirty="0" smtClean="0"/>
              <a:t>if the fibrosis is extensive, obliteration of the pericardial space will </a:t>
            </a:r>
            <a:r>
              <a:rPr lang="en-US" dirty="0" err="1" smtClean="0"/>
              <a:t>occure</a:t>
            </a:r>
            <a:r>
              <a:rPr lang="en-US" dirty="0" smtClean="0"/>
              <a:t>.</a:t>
            </a:r>
            <a:endParaRPr lang="en-US" dirty="0"/>
          </a:p>
        </p:txBody>
      </p:sp>
      <p:pic>
        <p:nvPicPr>
          <p:cNvPr id="27650" name="Picture 2" descr="Fibrinous pericarditis - Atlas of swine pathology - pig333, pig to pork  community"/>
          <p:cNvPicPr>
            <a:picLocks noChangeAspect="1" noChangeArrowheads="1"/>
          </p:cNvPicPr>
          <p:nvPr/>
        </p:nvPicPr>
        <p:blipFill>
          <a:blip r:embed="rId2" cstate="print"/>
          <a:srcRect/>
          <a:stretch>
            <a:fillRect/>
          </a:stretch>
        </p:blipFill>
        <p:spPr bwMode="auto">
          <a:xfrm>
            <a:off x="1447800" y="2209800"/>
            <a:ext cx="5638800" cy="43287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73162"/>
          </a:xfrm>
        </p:spPr>
        <p:txBody>
          <a:bodyPr>
            <a:normAutofit/>
          </a:bodyPr>
          <a:lstStyle/>
          <a:p>
            <a:r>
              <a:rPr lang="en-US" sz="2800" dirty="0" smtClean="0"/>
              <a:t>3. Purulent (</a:t>
            </a:r>
            <a:r>
              <a:rPr lang="en-US" sz="2800" dirty="0" err="1" smtClean="0"/>
              <a:t>Suppurative</a:t>
            </a:r>
            <a:r>
              <a:rPr lang="en-US" sz="2800" dirty="0" smtClean="0"/>
              <a:t>) Inflammation, Abscess</a:t>
            </a:r>
            <a:endParaRPr lang="en-US" sz="2800" dirty="0"/>
          </a:p>
        </p:txBody>
      </p:sp>
      <p:sp>
        <p:nvSpPr>
          <p:cNvPr id="3" name="Content Placeholder 2"/>
          <p:cNvSpPr>
            <a:spLocks noGrp="1"/>
          </p:cNvSpPr>
          <p:nvPr>
            <p:ph sz="quarter" idx="1"/>
          </p:nvPr>
        </p:nvSpPr>
        <p:spPr/>
        <p:txBody>
          <a:bodyPr>
            <a:normAutofit/>
          </a:bodyPr>
          <a:lstStyle/>
          <a:p>
            <a:r>
              <a:rPr lang="en-US" sz="2000" dirty="0" smtClean="0"/>
              <a:t>Purulent inflammation is characterized by the production of pus, </a:t>
            </a:r>
            <a:r>
              <a:rPr lang="en-US" sz="2000" u="sng" dirty="0" smtClean="0">
                <a:solidFill>
                  <a:schemeClr val="accent1">
                    <a:lumMod val="75000"/>
                  </a:schemeClr>
                </a:solidFill>
              </a:rPr>
              <a:t>an exudate consisting of </a:t>
            </a:r>
            <a:r>
              <a:rPr lang="en-US" sz="2000" u="sng" dirty="0" err="1" smtClean="0">
                <a:solidFill>
                  <a:schemeClr val="accent1">
                    <a:lumMod val="75000"/>
                  </a:schemeClr>
                </a:solidFill>
              </a:rPr>
              <a:t>neutrophils</a:t>
            </a:r>
            <a:r>
              <a:rPr lang="en-US" sz="2000" dirty="0" smtClean="0"/>
              <a:t>, the </a:t>
            </a:r>
            <a:r>
              <a:rPr lang="en-US" sz="2000" dirty="0" smtClean="0">
                <a:solidFill>
                  <a:srgbClr val="00B050"/>
                </a:solidFill>
              </a:rPr>
              <a:t>liquefied </a:t>
            </a:r>
            <a:r>
              <a:rPr lang="en-US" sz="2000" u="sng" dirty="0" smtClean="0">
                <a:solidFill>
                  <a:srgbClr val="00B050"/>
                </a:solidFill>
              </a:rPr>
              <a:t>debris of necrotic cells</a:t>
            </a:r>
            <a:r>
              <a:rPr lang="en-US" sz="2000" dirty="0" smtClean="0"/>
              <a:t>, and </a:t>
            </a:r>
            <a:r>
              <a:rPr lang="en-US" sz="2000" u="sng" dirty="0" smtClean="0">
                <a:solidFill>
                  <a:srgbClr val="00B0F0"/>
                </a:solidFill>
              </a:rPr>
              <a:t>edema fluid.</a:t>
            </a:r>
          </a:p>
          <a:p>
            <a:endParaRPr lang="en-US" sz="2000" dirty="0" smtClean="0"/>
          </a:p>
          <a:p>
            <a:r>
              <a:rPr lang="en-US" sz="2000" dirty="0" smtClean="0"/>
              <a:t>The most frequent cause:</a:t>
            </a:r>
          </a:p>
          <a:p>
            <a:pPr>
              <a:buFont typeface="Wingdings" pitchFamily="2" charset="2"/>
              <a:buChar char="Ø"/>
            </a:pPr>
            <a:r>
              <a:rPr lang="en-US" sz="2000" dirty="0" smtClean="0"/>
              <a:t> Infection with bacteria that cause </a:t>
            </a:r>
            <a:r>
              <a:rPr lang="en-US" sz="2000" dirty="0" err="1" smtClean="0"/>
              <a:t>liquefactive</a:t>
            </a:r>
            <a:r>
              <a:rPr lang="en-US" sz="2000" dirty="0" smtClean="0"/>
              <a:t> tissue necrosis, such as staphylococci.</a:t>
            </a:r>
          </a:p>
          <a:p>
            <a:pPr>
              <a:buFont typeface="Courier New" pitchFamily="49" charset="0"/>
              <a:buChar char="o"/>
            </a:pPr>
            <a:r>
              <a:rPr lang="en-US" sz="2000" dirty="0" smtClean="0"/>
              <a:t> These pathogens are referred to as </a:t>
            </a:r>
            <a:r>
              <a:rPr lang="en-US" sz="2000" u="sng" dirty="0" smtClean="0">
                <a:solidFill>
                  <a:schemeClr val="accent1">
                    <a:lumMod val="75000"/>
                  </a:schemeClr>
                </a:solidFill>
              </a:rPr>
              <a:t>pyogenic</a:t>
            </a:r>
            <a:r>
              <a:rPr lang="en-US" sz="2000" dirty="0" smtClean="0"/>
              <a:t> (pus-producing) bacteria.</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u="sng" dirty="0" smtClean="0">
                <a:solidFill>
                  <a:schemeClr val="accent1"/>
                </a:solidFill>
              </a:rPr>
              <a:t>A common example of an acute </a:t>
            </a:r>
            <a:r>
              <a:rPr lang="en-US" sz="2400" u="sng" dirty="0" err="1" smtClean="0">
                <a:solidFill>
                  <a:schemeClr val="accent1"/>
                </a:solidFill>
              </a:rPr>
              <a:t>suppurative</a:t>
            </a:r>
            <a:r>
              <a:rPr lang="en-US" sz="2400" u="sng" dirty="0" smtClean="0">
                <a:solidFill>
                  <a:schemeClr val="accent1"/>
                </a:solidFill>
              </a:rPr>
              <a:t> inflammation is acute appendicitis</a:t>
            </a:r>
            <a:endParaRPr lang="en-US" sz="2400" u="sng" dirty="0">
              <a:solidFill>
                <a:schemeClr val="accent1"/>
              </a:solidFill>
            </a:endParaRPr>
          </a:p>
        </p:txBody>
      </p:sp>
      <p:pic>
        <p:nvPicPr>
          <p:cNvPr id="28674" name="Picture 2" descr="ACUTE APPENDICITIS | Pathology Made Simple"/>
          <p:cNvPicPr>
            <a:picLocks noChangeAspect="1" noChangeArrowheads="1"/>
          </p:cNvPicPr>
          <p:nvPr/>
        </p:nvPicPr>
        <p:blipFill>
          <a:blip r:embed="rId2"/>
          <a:srcRect/>
          <a:stretch>
            <a:fillRect/>
          </a:stretch>
        </p:blipFill>
        <p:spPr bwMode="auto">
          <a:xfrm>
            <a:off x="1143000" y="1828800"/>
            <a:ext cx="7450667" cy="4191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5400"/>
            <a:ext cx="8229600" cy="1143000"/>
          </a:xfrm>
        </p:spPr>
        <p:txBody>
          <a:bodyPr>
            <a:noAutofit/>
          </a:bodyPr>
          <a:lstStyle/>
          <a:p>
            <a:r>
              <a:rPr lang="en-US" sz="2400" dirty="0" smtClean="0"/>
              <a:t>Variable acute inflammation with predominance of </a:t>
            </a:r>
            <a:r>
              <a:rPr lang="en-US" sz="2400" dirty="0" err="1" smtClean="0"/>
              <a:t>neutrophils</a:t>
            </a:r>
            <a:r>
              <a:rPr lang="en-US" sz="2400" dirty="0" smtClean="0"/>
              <a:t>; involves some or all layers of the </a:t>
            </a:r>
            <a:r>
              <a:rPr lang="en-US" sz="2400" dirty="0" err="1" smtClean="0"/>
              <a:t>appendiceal</a:t>
            </a:r>
            <a:r>
              <a:rPr lang="en-US" sz="2400" dirty="0" smtClean="0"/>
              <a:t> wall.</a:t>
            </a:r>
            <a:endParaRPr lang="en-US" sz="2400" dirty="0"/>
          </a:p>
        </p:txBody>
      </p:sp>
      <p:pic>
        <p:nvPicPr>
          <p:cNvPr id="30722" name="Picture 2" descr="Acute appendicitis - MyPathologyReport.ca"/>
          <p:cNvPicPr>
            <a:picLocks noChangeAspect="1" noChangeArrowheads="1"/>
          </p:cNvPicPr>
          <p:nvPr/>
        </p:nvPicPr>
        <p:blipFill>
          <a:blip r:embed="rId2"/>
          <a:srcRect/>
          <a:stretch>
            <a:fillRect/>
          </a:stretch>
        </p:blipFill>
        <p:spPr bwMode="auto">
          <a:xfrm>
            <a:off x="990600" y="914400"/>
            <a:ext cx="6477000" cy="346118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7696200" cy="6169152"/>
          </a:xfrm>
        </p:spPr>
        <p:txBody>
          <a:bodyPr/>
          <a:lstStyle/>
          <a:p>
            <a:r>
              <a:rPr lang="en-US" u="sng" dirty="0" smtClean="0">
                <a:solidFill>
                  <a:schemeClr val="accent1">
                    <a:lumMod val="75000"/>
                  </a:schemeClr>
                </a:solidFill>
              </a:rPr>
              <a:t>Abscesses:</a:t>
            </a:r>
          </a:p>
          <a:p>
            <a:r>
              <a:rPr lang="en-US" sz="2000" dirty="0" smtClean="0"/>
              <a:t> are localized collections of pus caused by suppuration buried in a tissue, an organ, or a confined space. </a:t>
            </a:r>
          </a:p>
          <a:p>
            <a:r>
              <a:rPr lang="en-US" sz="2000" dirty="0" smtClean="0"/>
              <a:t>They are produced by seeding of pyogenic bacteria into a tissue </a:t>
            </a:r>
            <a:r>
              <a:rPr lang="en-US" sz="2000" dirty="0" smtClean="0"/>
              <a:t>. </a:t>
            </a:r>
            <a:r>
              <a:rPr lang="en-US" sz="2000" dirty="0" smtClean="0"/>
              <a:t>In time the abscess may become walled off and ultimately replaced by connective tissue</a:t>
            </a:r>
            <a:endParaRPr lang="en-US" sz="2000" dirty="0"/>
          </a:p>
        </p:txBody>
      </p:sp>
      <p:pic>
        <p:nvPicPr>
          <p:cNvPr id="32770" name="Picture 2" descr="View Images for 132003"/>
          <p:cNvPicPr>
            <a:picLocks noChangeAspect="1" noChangeArrowheads="1"/>
          </p:cNvPicPr>
          <p:nvPr/>
        </p:nvPicPr>
        <p:blipFill>
          <a:blip r:embed="rId2"/>
          <a:srcRect/>
          <a:stretch>
            <a:fillRect/>
          </a:stretch>
        </p:blipFill>
        <p:spPr bwMode="auto">
          <a:xfrm>
            <a:off x="228600" y="2743200"/>
            <a:ext cx="5943600" cy="3880822"/>
          </a:xfrm>
          <a:prstGeom prst="rect">
            <a:avLst/>
          </a:prstGeom>
          <a:noFill/>
        </p:spPr>
      </p:pic>
      <p:sp>
        <p:nvSpPr>
          <p:cNvPr id="5" name="Rectangle 4"/>
          <p:cNvSpPr/>
          <p:nvPr/>
        </p:nvSpPr>
        <p:spPr>
          <a:xfrm>
            <a:off x="6248400" y="3886200"/>
            <a:ext cx="2286000" cy="1754326"/>
          </a:xfrm>
          <a:prstGeom prst="rect">
            <a:avLst/>
          </a:prstGeom>
        </p:spPr>
        <p:txBody>
          <a:bodyPr wrap="square">
            <a:spAutoFit/>
          </a:bodyPr>
          <a:lstStyle/>
          <a:p>
            <a:r>
              <a:rPr lang="en-US" u="sng" dirty="0" smtClean="0">
                <a:solidFill>
                  <a:schemeClr val="accent1"/>
                </a:solidFill>
              </a:rPr>
              <a:t>Variably sized abscesses are distributed randomly throughout all lobes of the liver. </a:t>
            </a:r>
            <a:endParaRPr lang="en-US" u="sng" dirty="0">
              <a:solidFill>
                <a:schemeClr val="accent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04800"/>
            <a:ext cx="7315200" cy="2031325"/>
          </a:xfrm>
          <a:prstGeom prst="rect">
            <a:avLst/>
          </a:prstGeom>
        </p:spPr>
        <p:txBody>
          <a:bodyPr wrap="square">
            <a:spAutoFit/>
          </a:bodyPr>
          <a:lstStyle/>
          <a:p>
            <a:r>
              <a:rPr lang="en-US" dirty="0" smtClean="0"/>
              <a:t>Abscesses have a central region that appears as a mass of necrotic leukocytes and tissue cells.</a:t>
            </a:r>
          </a:p>
          <a:p>
            <a:r>
              <a:rPr lang="en-US" dirty="0" smtClean="0"/>
              <a:t> There is usually a zone of preserved </a:t>
            </a:r>
            <a:r>
              <a:rPr lang="en-US" dirty="0" err="1" smtClean="0"/>
              <a:t>neutrophils</a:t>
            </a:r>
            <a:r>
              <a:rPr lang="en-US" dirty="0" smtClean="0"/>
              <a:t> around this necrotic focus.</a:t>
            </a:r>
          </a:p>
          <a:p>
            <a:r>
              <a:rPr lang="en-US" dirty="0" smtClean="0"/>
              <a:t> outside this region there may be vascular dilation and </a:t>
            </a:r>
            <a:r>
              <a:rPr lang="en-US" dirty="0" err="1" smtClean="0"/>
              <a:t>parenchymal</a:t>
            </a:r>
            <a:r>
              <a:rPr lang="en-US" dirty="0" smtClean="0"/>
              <a:t> and fibroblastic proliferation, indicating chronic inflammation and repair.</a:t>
            </a:r>
            <a:endParaRPr lang="en-US" dirty="0"/>
          </a:p>
        </p:txBody>
      </p:sp>
      <p:pic>
        <p:nvPicPr>
          <p:cNvPr id="31746" name="Picture 2" descr="File:Acute lung abscess microscopic.png - wikidoc"/>
          <p:cNvPicPr>
            <a:picLocks noChangeAspect="1" noChangeArrowheads="1"/>
          </p:cNvPicPr>
          <p:nvPr/>
        </p:nvPicPr>
        <p:blipFill>
          <a:blip r:embed="rId2"/>
          <a:srcRect/>
          <a:stretch>
            <a:fillRect/>
          </a:stretch>
        </p:blipFill>
        <p:spPr bwMode="auto">
          <a:xfrm>
            <a:off x="914400" y="2362200"/>
            <a:ext cx="6467475" cy="42862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Ulcers</a:t>
            </a:r>
            <a:endParaRPr lang="en-US" dirty="0"/>
          </a:p>
        </p:txBody>
      </p:sp>
      <p:sp>
        <p:nvSpPr>
          <p:cNvPr id="3" name="Content Placeholder 2"/>
          <p:cNvSpPr>
            <a:spLocks noGrp="1"/>
          </p:cNvSpPr>
          <p:nvPr>
            <p:ph sz="quarter" idx="1"/>
          </p:nvPr>
        </p:nvSpPr>
        <p:spPr>
          <a:xfrm>
            <a:off x="381000" y="2362200"/>
            <a:ext cx="7467600" cy="4873752"/>
          </a:xfrm>
        </p:spPr>
        <p:txBody>
          <a:bodyPr/>
          <a:lstStyle/>
          <a:p>
            <a:r>
              <a:rPr lang="en-US" dirty="0" smtClean="0"/>
              <a:t>An ulcer is a local defect, or excavation, of the surface of an organ or tissue that is produced by the sloughing (shedding) of inflamed necrotic tissue.</a:t>
            </a:r>
          </a:p>
          <a:p>
            <a:endParaRPr lang="en-US" dirty="0" smtClean="0"/>
          </a:p>
          <a:p>
            <a:r>
              <a:rPr lang="en-US" dirty="0" smtClean="0"/>
              <a:t>Ulceration can occur only when tissue necrosis and resultant inflammation exist on or near a surface</a:t>
            </a:r>
            <a:endParaRPr lang="en-US" dirty="0"/>
          </a:p>
        </p:txBody>
      </p:sp>
      <p:pic>
        <p:nvPicPr>
          <p:cNvPr id="33796" name="Picture 4" descr="Block 14 Peptic Ulcer H Pylori Ulcer Cancer - ProProfs Quiz"/>
          <p:cNvPicPr>
            <a:picLocks noChangeAspect="1" noChangeArrowheads="1"/>
          </p:cNvPicPr>
          <p:nvPr/>
        </p:nvPicPr>
        <p:blipFill>
          <a:blip r:embed="rId2"/>
          <a:srcRect/>
          <a:stretch>
            <a:fillRect/>
          </a:stretch>
        </p:blipFill>
        <p:spPr bwMode="auto">
          <a:xfrm>
            <a:off x="4507923" y="152400"/>
            <a:ext cx="4350327" cy="1981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7467600" cy="4873752"/>
          </a:xfrm>
        </p:spPr>
        <p:txBody>
          <a:bodyPr/>
          <a:lstStyle/>
          <a:p>
            <a:r>
              <a:rPr lang="en-US" dirty="0" smtClean="0"/>
              <a:t>It is most commonly encountered in:</a:t>
            </a:r>
          </a:p>
          <a:p>
            <a:r>
              <a:rPr lang="en-US" dirty="0" smtClean="0"/>
              <a:t> (1) the mucosa of the mouth, stomach, intestines, or genitourinary tract.</a:t>
            </a:r>
          </a:p>
          <a:p>
            <a:r>
              <a:rPr lang="en-US" dirty="0" smtClean="0"/>
              <a:t> (2) the skin and subcutaneous tissue of the lower extremities in older persons</a:t>
            </a:r>
            <a:endParaRPr lang="en-US" dirty="0"/>
          </a:p>
        </p:txBody>
      </p:sp>
      <p:pic>
        <p:nvPicPr>
          <p:cNvPr id="4" name="Picture 2" descr="Peptic Ulcer - Stepwards"/>
          <p:cNvPicPr>
            <a:picLocks noChangeAspect="1" noChangeArrowheads="1"/>
          </p:cNvPicPr>
          <p:nvPr/>
        </p:nvPicPr>
        <p:blipFill>
          <a:blip r:embed="rId2"/>
          <a:srcRect/>
          <a:stretch>
            <a:fillRect/>
          </a:stretch>
        </p:blipFill>
        <p:spPr bwMode="auto">
          <a:xfrm>
            <a:off x="381000" y="2743200"/>
            <a:ext cx="3942842" cy="3276600"/>
          </a:xfrm>
          <a:prstGeom prst="rect">
            <a:avLst/>
          </a:prstGeom>
          <a:noFill/>
        </p:spPr>
      </p:pic>
      <p:pic>
        <p:nvPicPr>
          <p:cNvPr id="34818" name="Picture 2" descr="Skin ulcer: Causes, types, symptoms, and treatments"/>
          <p:cNvPicPr>
            <a:picLocks noChangeAspect="1" noChangeArrowheads="1"/>
          </p:cNvPicPr>
          <p:nvPr/>
        </p:nvPicPr>
        <p:blipFill>
          <a:blip r:embed="rId3"/>
          <a:srcRect/>
          <a:stretch>
            <a:fillRect/>
          </a:stretch>
        </p:blipFill>
        <p:spPr bwMode="auto">
          <a:xfrm>
            <a:off x="4800600" y="3124200"/>
            <a:ext cx="3895219" cy="244336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accent1"/>
                </a:solidFill>
              </a:rPr>
              <a:t>histology</a:t>
            </a:r>
            <a:endParaRPr lang="en-US" u="sng" dirty="0">
              <a:solidFill>
                <a:schemeClr val="accent1"/>
              </a:solidFill>
            </a:endParaRPr>
          </a:p>
        </p:txBody>
      </p:sp>
      <p:pic>
        <p:nvPicPr>
          <p:cNvPr id="35842" name="Picture 2" descr="What is the difference between a vesicle and an ulcer?"/>
          <p:cNvPicPr>
            <a:picLocks noChangeAspect="1" noChangeArrowheads="1"/>
          </p:cNvPicPr>
          <p:nvPr/>
        </p:nvPicPr>
        <p:blipFill>
          <a:blip r:embed="rId2"/>
          <a:srcRect/>
          <a:stretch>
            <a:fillRect/>
          </a:stretch>
        </p:blipFill>
        <p:spPr bwMode="auto">
          <a:xfrm>
            <a:off x="228600" y="1828800"/>
            <a:ext cx="8558851" cy="3733800"/>
          </a:xfrm>
          <a:prstGeom prst="rect">
            <a:avLst/>
          </a:prstGeom>
          <a:noFill/>
        </p:spPr>
      </p:pic>
      <p:sp>
        <p:nvSpPr>
          <p:cNvPr id="4" name="Rectangle 3"/>
          <p:cNvSpPr/>
          <p:nvPr/>
        </p:nvSpPr>
        <p:spPr>
          <a:xfrm>
            <a:off x="533400" y="5943600"/>
            <a:ext cx="7315200" cy="461665"/>
          </a:xfrm>
          <a:prstGeom prst="rect">
            <a:avLst/>
          </a:prstGeom>
        </p:spPr>
        <p:txBody>
          <a:bodyPr wrap="square">
            <a:spAutoFit/>
          </a:bodyPr>
          <a:lstStyle/>
          <a:p>
            <a:r>
              <a:rPr lang="en-US" sz="2400" u="sng" dirty="0" smtClean="0">
                <a:solidFill>
                  <a:schemeClr val="accent1"/>
                </a:solidFill>
              </a:rPr>
              <a:t>sloughing (shedding) of inflamed necrotic tissue</a:t>
            </a:r>
            <a:endParaRPr lang="en-US" sz="2400" u="sng" dirty="0">
              <a:solidFill>
                <a:schemeClr val="accent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7543800" cy="6016752"/>
          </a:xfrm>
        </p:spPr>
        <p:txBody>
          <a:bodyPr/>
          <a:lstStyle/>
          <a:p>
            <a:r>
              <a:rPr lang="en-US" dirty="0" smtClean="0"/>
              <a:t>The morphologic hallmarks of acute inflammatory reactions are:</a:t>
            </a:r>
          </a:p>
          <a:p>
            <a:endParaRPr lang="en-US" dirty="0" smtClean="0"/>
          </a:p>
          <a:p>
            <a:pPr>
              <a:buFont typeface="Wingdings" pitchFamily="2" charset="2"/>
              <a:buChar char="v"/>
            </a:pPr>
            <a:r>
              <a:rPr lang="en-US" dirty="0" smtClean="0"/>
              <a:t> Dilation of small blood vessels.:</a:t>
            </a:r>
          </a:p>
          <a:p>
            <a:pPr>
              <a:buFont typeface="Wingdings" pitchFamily="2" charset="2"/>
              <a:buChar char="Ø"/>
            </a:pPr>
            <a:r>
              <a:rPr lang="en-US" u="sng" dirty="0" smtClean="0">
                <a:solidFill>
                  <a:srgbClr val="FF0000"/>
                </a:solidFill>
              </a:rPr>
              <a:t>Clinically :</a:t>
            </a:r>
          </a:p>
          <a:p>
            <a:pPr>
              <a:buFont typeface="Arial" pitchFamily="34" charset="0"/>
              <a:buChar char="•"/>
            </a:pPr>
            <a:r>
              <a:rPr lang="en-US" dirty="0" smtClean="0"/>
              <a:t>It presented as </a:t>
            </a:r>
            <a:r>
              <a:rPr lang="en-US" u="sng" dirty="0" smtClean="0">
                <a:solidFill>
                  <a:srgbClr val="92D050"/>
                </a:solidFill>
              </a:rPr>
              <a:t>edema,  redness , warmth and swelling .</a:t>
            </a:r>
          </a:p>
          <a:p>
            <a:pPr>
              <a:buFont typeface="Wingdings" pitchFamily="2" charset="2"/>
              <a:buChar char="v"/>
            </a:pPr>
            <a:endParaRPr lang="en-US" dirty="0" smtClean="0"/>
          </a:p>
          <a:p>
            <a:pPr>
              <a:buFont typeface="Wingdings" pitchFamily="2" charset="2"/>
              <a:buChar char="v"/>
            </a:pPr>
            <a:r>
              <a:rPr lang="en-US" dirty="0" smtClean="0"/>
              <a:t>Accumulation of leukocytes and fluid in the </a:t>
            </a:r>
            <a:r>
              <a:rPr lang="en-US" dirty="0" err="1" smtClean="0"/>
              <a:t>extravascular</a:t>
            </a:r>
            <a:r>
              <a:rPr lang="en-US" dirty="0" smtClean="0"/>
              <a:t> tissue.</a:t>
            </a:r>
          </a:p>
          <a:p>
            <a:pPr>
              <a:buFont typeface="Wingdings" pitchFamily="2" charset="2"/>
              <a:buChar char="Ø"/>
            </a:pPr>
            <a:r>
              <a:rPr lang="en-US" u="sng" dirty="0" smtClean="0">
                <a:solidFill>
                  <a:schemeClr val="accent1">
                    <a:lumMod val="75000"/>
                  </a:schemeClr>
                </a:solidFill>
              </a:rPr>
              <a:t>Clinically :</a:t>
            </a:r>
          </a:p>
          <a:p>
            <a:pPr>
              <a:buFont typeface="Arial" pitchFamily="34" charset="0"/>
              <a:buChar char="•"/>
            </a:pPr>
            <a:r>
              <a:rPr lang="en-US" dirty="0" smtClean="0"/>
              <a:t>It presented as tissue damage and </a:t>
            </a:r>
            <a:r>
              <a:rPr lang="en-US" u="sng" dirty="0" smtClean="0">
                <a:solidFill>
                  <a:srgbClr val="92D050"/>
                </a:solidFill>
              </a:rPr>
              <a:t>loss of function </a:t>
            </a:r>
            <a:r>
              <a:rPr lang="en-US" dirty="0" smtClean="0"/>
              <a:t>.</a:t>
            </a:r>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webpath.med.utah.edu/jpeg4/GI020.jpg"/>
          <p:cNvPicPr>
            <a:picLocks noChangeAspect="1" noChangeArrowheads="1"/>
          </p:cNvPicPr>
          <p:nvPr/>
        </p:nvPicPr>
        <p:blipFill>
          <a:blip r:embed="rId2"/>
          <a:srcRect/>
          <a:stretch>
            <a:fillRect/>
          </a:stretch>
        </p:blipFill>
        <p:spPr bwMode="auto">
          <a:xfrm>
            <a:off x="1295400" y="304800"/>
            <a:ext cx="6705600" cy="4403876"/>
          </a:xfrm>
          <a:prstGeom prst="rect">
            <a:avLst/>
          </a:prstGeom>
          <a:noFill/>
        </p:spPr>
      </p:pic>
      <p:sp>
        <p:nvSpPr>
          <p:cNvPr id="3" name="Rectangle 2"/>
          <p:cNvSpPr/>
          <p:nvPr/>
        </p:nvSpPr>
        <p:spPr>
          <a:xfrm>
            <a:off x="381000" y="5029200"/>
            <a:ext cx="7543800" cy="1477328"/>
          </a:xfrm>
          <a:prstGeom prst="rect">
            <a:avLst/>
          </a:prstGeom>
        </p:spPr>
        <p:txBody>
          <a:bodyPr wrap="square">
            <a:spAutoFit/>
          </a:bodyPr>
          <a:lstStyle/>
          <a:p>
            <a:r>
              <a:rPr lang="en-US" dirty="0" smtClean="0"/>
              <a:t>acute stage there is intense </a:t>
            </a:r>
            <a:r>
              <a:rPr lang="en-US" dirty="0" err="1" smtClean="0"/>
              <a:t>polymorphonuclear</a:t>
            </a:r>
            <a:r>
              <a:rPr lang="en-US" dirty="0" smtClean="0"/>
              <a:t> infiltration and vascular dilation in the margins of the defect. </a:t>
            </a:r>
          </a:p>
          <a:p>
            <a:r>
              <a:rPr lang="en-US" dirty="0" smtClean="0"/>
              <a:t>With </a:t>
            </a:r>
            <a:r>
              <a:rPr lang="en-US" dirty="0" err="1" smtClean="0"/>
              <a:t>chronicity</a:t>
            </a:r>
            <a:r>
              <a:rPr lang="en-US" dirty="0" smtClean="0"/>
              <a:t>, the margins and base of the ulcer develop fibroblast proliferation, scarring, and the accumulation of lymphocytes, macrophages, and plasma cells.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normAutofit/>
          </a:bodyPr>
          <a:lstStyle/>
          <a:p>
            <a:r>
              <a:rPr lang="en-US" sz="2800" dirty="0" smtClean="0"/>
              <a:t>OUTCOMES OF ACUTE INFLAMMATION</a:t>
            </a:r>
            <a:endParaRPr lang="en-US" sz="2800" dirty="0"/>
          </a:p>
        </p:txBody>
      </p:sp>
      <p:sp>
        <p:nvSpPr>
          <p:cNvPr id="3" name="Content Placeholder 2"/>
          <p:cNvSpPr>
            <a:spLocks noGrp="1"/>
          </p:cNvSpPr>
          <p:nvPr>
            <p:ph sz="quarter" idx="1"/>
          </p:nvPr>
        </p:nvSpPr>
        <p:spPr/>
        <p:txBody>
          <a:bodyPr/>
          <a:lstStyle/>
          <a:p>
            <a:r>
              <a:rPr lang="en-US" dirty="0" smtClean="0"/>
              <a:t>Acute </a:t>
            </a:r>
            <a:r>
              <a:rPr lang="en-US" dirty="0" smtClean="0"/>
              <a:t>inflammatory reactions typically have one of three outcomes:</a:t>
            </a:r>
          </a:p>
          <a:p>
            <a:endParaRPr lang="en-US" dirty="0" smtClean="0"/>
          </a:p>
          <a:p>
            <a:r>
              <a:rPr lang="en-US" dirty="0" smtClean="0"/>
              <a:t>1. Complete resolution:</a:t>
            </a:r>
          </a:p>
          <a:p>
            <a:r>
              <a:rPr lang="en-US" sz="2000" dirty="0" smtClean="0"/>
              <a:t>Occur when the injury is </a:t>
            </a:r>
            <a:r>
              <a:rPr lang="en-US" sz="2000" u="sng" dirty="0" smtClean="0">
                <a:solidFill>
                  <a:schemeClr val="accent1"/>
                </a:solidFill>
              </a:rPr>
              <a:t>limited or short-lived </a:t>
            </a:r>
            <a:r>
              <a:rPr lang="en-US" sz="2000" dirty="0" smtClean="0"/>
              <a:t>or when there has been </a:t>
            </a:r>
            <a:r>
              <a:rPr lang="en-US" sz="2000" u="sng" dirty="0" smtClean="0">
                <a:solidFill>
                  <a:srgbClr val="00B0F0"/>
                </a:solidFill>
              </a:rPr>
              <a:t>little tissue destruction </a:t>
            </a:r>
            <a:r>
              <a:rPr lang="en-US" sz="2000" dirty="0" smtClean="0"/>
              <a:t>and the </a:t>
            </a:r>
            <a:r>
              <a:rPr lang="en-US" sz="2000" u="sng" dirty="0" smtClean="0">
                <a:solidFill>
                  <a:srgbClr val="00B050"/>
                </a:solidFill>
              </a:rPr>
              <a:t>damaged </a:t>
            </a:r>
            <a:r>
              <a:rPr lang="en-US" sz="2000" u="sng" dirty="0" err="1" smtClean="0">
                <a:solidFill>
                  <a:srgbClr val="00B050"/>
                </a:solidFill>
              </a:rPr>
              <a:t>parenchymal</a:t>
            </a:r>
            <a:r>
              <a:rPr lang="en-US" sz="2000" u="sng" dirty="0" smtClean="0">
                <a:solidFill>
                  <a:srgbClr val="00B050"/>
                </a:solidFill>
              </a:rPr>
              <a:t> cells can regenerate. </a:t>
            </a:r>
          </a:p>
          <a:p>
            <a:r>
              <a:rPr lang="en-US" sz="2000" dirty="0" smtClean="0"/>
              <a:t>Resolution involves </a:t>
            </a:r>
            <a:r>
              <a:rPr lang="en-US" sz="2000" u="sng" dirty="0" smtClean="0">
                <a:solidFill>
                  <a:srgbClr val="C00000"/>
                </a:solidFill>
              </a:rPr>
              <a:t>removal</a:t>
            </a:r>
            <a:r>
              <a:rPr lang="en-US" sz="2000" dirty="0" smtClean="0">
                <a:solidFill>
                  <a:srgbClr val="C00000"/>
                </a:solidFill>
              </a:rPr>
              <a:t> </a:t>
            </a:r>
            <a:r>
              <a:rPr lang="en-US" sz="2000" dirty="0" smtClean="0"/>
              <a:t>of cellular debris and microbes by macrophages, and </a:t>
            </a:r>
            <a:r>
              <a:rPr lang="en-US" sz="2000" u="sng" dirty="0" err="1" smtClean="0">
                <a:solidFill>
                  <a:srgbClr val="7030A0"/>
                </a:solidFill>
              </a:rPr>
              <a:t>resorption</a:t>
            </a:r>
            <a:r>
              <a:rPr lang="en-US" sz="2000" dirty="0" smtClean="0">
                <a:solidFill>
                  <a:srgbClr val="7030A0"/>
                </a:solidFill>
              </a:rPr>
              <a:t> </a:t>
            </a:r>
            <a:r>
              <a:rPr lang="en-US" sz="2000" dirty="0" smtClean="0"/>
              <a:t>of edema fluid by </a:t>
            </a:r>
            <a:r>
              <a:rPr lang="en-US" sz="2000" dirty="0" err="1" smtClean="0"/>
              <a:t>lymphatics</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8382000" cy="6092952"/>
          </a:xfrm>
        </p:spPr>
        <p:txBody>
          <a:bodyPr/>
          <a:lstStyle/>
          <a:p>
            <a:r>
              <a:rPr lang="en-US" dirty="0" smtClean="0"/>
              <a:t>2.  Healing by connective tissue replacement (scarring, or fibrosis). </a:t>
            </a:r>
          </a:p>
          <a:p>
            <a:r>
              <a:rPr lang="en-US" dirty="0" smtClean="0"/>
              <a:t> </a:t>
            </a:r>
            <a:r>
              <a:rPr lang="en-US" sz="2000" dirty="0" smtClean="0"/>
              <a:t>occurs after </a:t>
            </a:r>
            <a:r>
              <a:rPr lang="en-US" sz="2000" u="sng" dirty="0" smtClean="0">
                <a:solidFill>
                  <a:schemeClr val="accent1"/>
                </a:solidFill>
              </a:rPr>
              <a:t>substantial tissue destruction</a:t>
            </a:r>
            <a:r>
              <a:rPr lang="en-US" sz="2000" dirty="0" smtClean="0"/>
              <a:t>, when the inflammatory injury involves tissues that are </a:t>
            </a:r>
            <a:r>
              <a:rPr lang="en-US" sz="2000" u="sng" dirty="0" smtClean="0">
                <a:solidFill>
                  <a:srgbClr val="00B0F0"/>
                </a:solidFill>
              </a:rPr>
              <a:t>incapable of regeneration</a:t>
            </a:r>
            <a:r>
              <a:rPr lang="en-US" sz="2000" dirty="0" smtClean="0"/>
              <a:t>, or when there is </a:t>
            </a:r>
            <a:r>
              <a:rPr lang="en-US" sz="2000" u="sng" dirty="0" smtClean="0">
                <a:solidFill>
                  <a:srgbClr val="00B050"/>
                </a:solidFill>
              </a:rPr>
              <a:t>abundant fibrin exudation.</a:t>
            </a:r>
          </a:p>
          <a:p>
            <a:endParaRPr lang="en-US" sz="2000" u="sng" dirty="0" smtClean="0">
              <a:solidFill>
                <a:schemeClr val="accent1"/>
              </a:solidFill>
            </a:endParaRPr>
          </a:p>
          <a:p>
            <a:r>
              <a:rPr lang="en-US" sz="2000" dirty="0" smtClean="0"/>
              <a:t>connective tissue grows into the area of damage or exudate, converting it into a mass of fibrous tissue.</a:t>
            </a:r>
          </a:p>
          <a:p>
            <a:endParaRPr lang="en-US" sz="2000" u="sng" dirty="0" smtClean="0">
              <a:solidFill>
                <a:schemeClr val="accent1"/>
              </a:solidFill>
            </a:endParaRPr>
          </a:p>
          <a:p>
            <a:r>
              <a:rPr lang="en-US" dirty="0" smtClean="0"/>
              <a:t>3. Progression of the response to chronic inflammation.</a:t>
            </a:r>
          </a:p>
          <a:p>
            <a:endParaRPr lang="en-US" sz="2000" dirty="0" smtClean="0"/>
          </a:p>
          <a:p>
            <a:r>
              <a:rPr lang="en-US" sz="2000" dirty="0" smtClean="0"/>
              <a:t>occurs when the acute inflammatory response cannot be resolved, as a result of either :</a:t>
            </a:r>
          </a:p>
          <a:p>
            <a:pPr>
              <a:buFont typeface="Arial" pitchFamily="34" charset="0"/>
              <a:buChar char="•"/>
            </a:pPr>
            <a:r>
              <a:rPr lang="en-US" sz="2000" dirty="0" smtClean="0">
                <a:solidFill>
                  <a:srgbClr val="0070C0"/>
                </a:solidFill>
              </a:rPr>
              <a:t>the persistence of the injurious agent</a:t>
            </a:r>
          </a:p>
          <a:p>
            <a:pPr>
              <a:buFont typeface="Arial" pitchFamily="34" charset="0"/>
              <a:buChar char="•"/>
            </a:pPr>
            <a:r>
              <a:rPr lang="en-US" sz="2000" dirty="0" smtClean="0"/>
              <a:t> or some </a:t>
            </a:r>
            <a:r>
              <a:rPr lang="en-US" sz="2000" dirty="0" smtClean="0">
                <a:solidFill>
                  <a:srgbClr val="FF0000"/>
                </a:solidFill>
              </a:rPr>
              <a:t>interference with the normal process of </a:t>
            </a:r>
            <a:r>
              <a:rPr lang="en-US" sz="2000" dirty="0" smtClean="0">
                <a:solidFill>
                  <a:srgbClr val="FF0000"/>
                </a:solidFill>
              </a:rPr>
              <a:t>healing</a:t>
            </a:r>
            <a:r>
              <a:rPr lang="en-US" sz="2000" dirty="0" smtClean="0">
                <a:solidFill>
                  <a:srgbClr val="FF0000"/>
                </a:solidFill>
              </a:rPr>
              <a:t>, </a:t>
            </a:r>
            <a:r>
              <a:rPr lang="en-US" sz="2000" dirty="0" err="1" smtClean="0">
                <a:solidFill>
                  <a:srgbClr val="FF0000"/>
                </a:solidFill>
              </a:rPr>
              <a:t>e.g</a:t>
            </a:r>
            <a:endParaRPr lang="en-US" sz="2000" u="sng" dirty="0">
              <a:solidFill>
                <a:schemeClr val="accent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OUTCOMES OF ACUTE INFLAMM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2" name="Picture 4" descr="Chronic inflammation Outcomes of acute inflammation progression to"/>
          <p:cNvPicPr>
            <a:picLocks noChangeAspect="1" noChangeArrowheads="1"/>
          </p:cNvPicPr>
          <p:nvPr/>
        </p:nvPicPr>
        <p:blipFill>
          <a:blip r:embed="rId2"/>
          <a:srcRect/>
          <a:stretch>
            <a:fillRect/>
          </a:stretch>
        </p:blipFill>
        <p:spPr bwMode="auto">
          <a:xfrm>
            <a:off x="0" y="228600"/>
            <a:ext cx="8432799" cy="63246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600200"/>
            <a:ext cx="6172200" cy="1894362"/>
          </a:xfrm>
        </p:spPr>
        <p:txBody>
          <a:bodyPr/>
          <a:lstStyle/>
          <a:p>
            <a:r>
              <a:rPr lang="en-US" dirty="0" smtClean="0"/>
              <a:t>CHRONIC INFLAMMATION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Chronic inflammation is a response of prolonged duration (weeks or months) in which inflammation, tissue injury, and attempts at repair coexist, in varying combinations. </a:t>
            </a:r>
          </a:p>
          <a:p>
            <a:endParaRPr lang="en-US" dirty="0" smtClean="0"/>
          </a:p>
          <a:p>
            <a:r>
              <a:rPr lang="en-US" dirty="0" smtClean="0"/>
              <a:t>It may follow acute inflammation, as described earlier, or may begin insidiously,</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Causes of Chronic Inflammation</a:t>
            </a:r>
            <a:endParaRPr lang="en-US" dirty="0"/>
          </a:p>
        </p:txBody>
      </p:sp>
      <p:sp>
        <p:nvSpPr>
          <p:cNvPr id="3" name="Content Placeholder 2"/>
          <p:cNvSpPr>
            <a:spLocks noGrp="1"/>
          </p:cNvSpPr>
          <p:nvPr>
            <p:ph sz="quarter" idx="1"/>
          </p:nvPr>
        </p:nvSpPr>
        <p:spPr/>
        <p:txBody>
          <a:bodyPr/>
          <a:lstStyle/>
          <a:p>
            <a:r>
              <a:rPr lang="en-US" dirty="0" smtClean="0"/>
              <a:t>Persistent infections</a:t>
            </a:r>
          </a:p>
          <a:p>
            <a:r>
              <a:rPr lang="en-US" dirty="0" smtClean="0"/>
              <a:t>Hypersensitivity diseases, </a:t>
            </a:r>
          </a:p>
          <a:p>
            <a:pPr>
              <a:buFont typeface="Arial" pitchFamily="34" charset="0"/>
              <a:buChar char="•"/>
            </a:pPr>
            <a:r>
              <a:rPr lang="en-US" dirty="0" smtClean="0"/>
              <a:t>autoimmune disease. </a:t>
            </a:r>
          </a:p>
          <a:p>
            <a:pPr>
              <a:buFont typeface="Arial" pitchFamily="34" charset="0"/>
              <a:buChar char="•"/>
            </a:pPr>
            <a:r>
              <a:rPr lang="en-US" dirty="0" smtClean="0"/>
              <a:t> allergic diseases, </a:t>
            </a:r>
          </a:p>
          <a:p>
            <a:pPr>
              <a:buFont typeface="Courier New" pitchFamily="49" charset="0"/>
              <a:buChar char="o"/>
            </a:pPr>
            <a:r>
              <a:rPr lang="en-US" dirty="0" smtClean="0"/>
              <a:t>Prolonged exposure to potentially toxic agents, </a:t>
            </a:r>
            <a:r>
              <a:rPr lang="en-US" dirty="0" err="1" smtClean="0"/>
              <a:t>e.g</a:t>
            </a:r>
            <a:r>
              <a:rPr lang="en-US" dirty="0" smtClean="0"/>
              <a:t> Silica.</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Lung silicosis, light micrograph"/>
          <p:cNvPicPr>
            <a:picLocks noChangeAspect="1" noChangeArrowheads="1"/>
          </p:cNvPicPr>
          <p:nvPr/>
        </p:nvPicPr>
        <p:blipFill>
          <a:blip r:embed="rId2"/>
          <a:srcRect/>
          <a:stretch>
            <a:fillRect/>
          </a:stretch>
        </p:blipFill>
        <p:spPr bwMode="auto">
          <a:xfrm>
            <a:off x="3657600" y="1371600"/>
            <a:ext cx="5120640" cy="3200400"/>
          </a:xfrm>
          <a:prstGeom prst="rect">
            <a:avLst/>
          </a:prstGeom>
          <a:noFill/>
        </p:spPr>
      </p:pic>
      <p:pic>
        <p:nvPicPr>
          <p:cNvPr id="21508" name="Picture 4" descr="Lung silicosis"/>
          <p:cNvPicPr>
            <a:picLocks noChangeAspect="1" noChangeArrowheads="1"/>
          </p:cNvPicPr>
          <p:nvPr/>
        </p:nvPicPr>
        <p:blipFill>
          <a:blip r:embed="rId3"/>
          <a:srcRect/>
          <a:stretch>
            <a:fillRect/>
          </a:stretch>
        </p:blipFill>
        <p:spPr bwMode="auto">
          <a:xfrm>
            <a:off x="0" y="1295400"/>
            <a:ext cx="3532450" cy="3429000"/>
          </a:xfrm>
          <a:prstGeom prst="rect">
            <a:avLst/>
          </a:prstGeom>
          <a:noFill/>
        </p:spPr>
      </p:pic>
      <p:sp>
        <p:nvSpPr>
          <p:cNvPr id="4" name="Rectangle 3"/>
          <p:cNvSpPr/>
          <p:nvPr/>
        </p:nvSpPr>
        <p:spPr>
          <a:xfrm>
            <a:off x="762000" y="457200"/>
            <a:ext cx="2209800" cy="461665"/>
          </a:xfrm>
          <a:prstGeom prst="rect">
            <a:avLst/>
          </a:prstGeom>
        </p:spPr>
        <p:txBody>
          <a:bodyPr wrap="square">
            <a:spAutoFit/>
          </a:bodyPr>
          <a:lstStyle/>
          <a:p>
            <a:r>
              <a:rPr lang="en-US" sz="2400" b="1" u="sng" dirty="0" smtClean="0">
                <a:solidFill>
                  <a:schemeClr val="accent1"/>
                </a:solidFill>
              </a:rPr>
              <a:t>silicosis</a:t>
            </a:r>
            <a:endParaRPr lang="en-US" sz="2400" b="1" u="sng" dirty="0">
              <a:solidFill>
                <a:schemeClr val="accent1"/>
              </a:solidFill>
            </a:endParaRPr>
          </a:p>
        </p:txBody>
      </p:sp>
      <p:sp>
        <p:nvSpPr>
          <p:cNvPr id="5" name="Rectangle 4"/>
          <p:cNvSpPr/>
          <p:nvPr/>
        </p:nvSpPr>
        <p:spPr>
          <a:xfrm>
            <a:off x="304800" y="4648200"/>
            <a:ext cx="6705600" cy="923330"/>
          </a:xfrm>
          <a:prstGeom prst="rect">
            <a:avLst/>
          </a:prstGeom>
        </p:spPr>
        <p:txBody>
          <a:bodyPr wrap="square">
            <a:spAutoFit/>
          </a:bodyPr>
          <a:lstStyle/>
          <a:p>
            <a:r>
              <a:rPr lang="en-US" dirty="0" smtClean="0"/>
              <a:t>The dust particles become permanently embedded into alveoli and smaller respiratory passages and cannot be cleared by mucus or coughing</a:t>
            </a:r>
            <a:endParaRPr lang="en-US" dirty="0"/>
          </a:p>
        </p:txBody>
      </p:sp>
      <p:sp>
        <p:nvSpPr>
          <p:cNvPr id="6" name="Rectangle 5"/>
          <p:cNvSpPr/>
          <p:nvPr/>
        </p:nvSpPr>
        <p:spPr>
          <a:xfrm>
            <a:off x="381000" y="5791200"/>
            <a:ext cx="6705600" cy="646331"/>
          </a:xfrm>
          <a:prstGeom prst="rect">
            <a:avLst/>
          </a:prstGeom>
        </p:spPr>
        <p:txBody>
          <a:bodyPr wrap="square">
            <a:spAutoFit/>
          </a:bodyPr>
          <a:lstStyle/>
          <a:p>
            <a:r>
              <a:rPr lang="en-US" dirty="0" smtClean="0"/>
              <a:t>Silicosis causes inflammation and accumulation of excessive collagen (fibrosis) forming nodular lesions (grey/black)</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PT - First Foundations in Pathology, Part 2: Acute and Chronic Inflammation  PowerPoint Presentation - ID:5577201"/>
          <p:cNvPicPr>
            <a:picLocks noChangeAspect="1" noChangeArrowheads="1"/>
          </p:cNvPicPr>
          <p:nvPr/>
        </p:nvPicPr>
        <p:blipFill>
          <a:blip r:embed="rId2"/>
          <a:srcRect b="18571"/>
          <a:stretch>
            <a:fillRect/>
          </a:stretch>
        </p:blipFill>
        <p:spPr bwMode="auto">
          <a:xfrm>
            <a:off x="304800" y="381000"/>
            <a:ext cx="7735860" cy="4724400"/>
          </a:xfrm>
          <a:prstGeom prst="rect">
            <a:avLst/>
          </a:prstGeom>
          <a:noFill/>
        </p:spPr>
      </p:pic>
      <p:sp>
        <p:nvSpPr>
          <p:cNvPr id="3" name="Rectangle 2"/>
          <p:cNvSpPr/>
          <p:nvPr/>
        </p:nvSpPr>
        <p:spPr>
          <a:xfrm>
            <a:off x="533400" y="5181600"/>
            <a:ext cx="7086600" cy="646331"/>
          </a:xfrm>
          <a:prstGeom prst="rect">
            <a:avLst/>
          </a:prstGeom>
        </p:spPr>
        <p:txBody>
          <a:bodyPr wrap="square">
            <a:spAutoFit/>
          </a:bodyPr>
          <a:lstStyle/>
          <a:p>
            <a:r>
              <a:rPr lang="en-US" dirty="0" smtClean="0"/>
              <a:t>• healing by connective tissue replacement of damaged tissue,</a:t>
            </a:r>
          </a:p>
          <a:p>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Cells and Mediators of Chronic Inflammation</a:t>
            </a:r>
            <a:endParaRPr lang="en-US" dirty="0"/>
          </a:p>
        </p:txBody>
      </p:sp>
      <p:sp>
        <p:nvSpPr>
          <p:cNvPr id="3" name="Content Placeholder 2"/>
          <p:cNvSpPr>
            <a:spLocks noGrp="1"/>
          </p:cNvSpPr>
          <p:nvPr>
            <p:ph sz="quarter" idx="1"/>
          </p:nvPr>
        </p:nvSpPr>
        <p:spPr/>
        <p:txBody>
          <a:bodyPr/>
          <a:lstStyle/>
          <a:p>
            <a:r>
              <a:rPr lang="en-US" dirty="0" smtClean="0"/>
              <a:t>Macrophages</a:t>
            </a:r>
          </a:p>
          <a:p>
            <a:endParaRPr lang="en-US" dirty="0" smtClean="0"/>
          </a:p>
          <a:p>
            <a:r>
              <a:rPr lang="en-US" dirty="0" smtClean="0"/>
              <a:t>Lymphocytes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1143000"/>
          </a:xfrm>
        </p:spPr>
        <p:txBody>
          <a:bodyPr>
            <a:normAutofit/>
          </a:bodyPr>
          <a:lstStyle/>
          <a:p>
            <a:r>
              <a:rPr lang="en-US" sz="3200" dirty="0" smtClean="0"/>
              <a:t>1.Serous Inflammation</a:t>
            </a:r>
            <a:endParaRPr lang="en-US" sz="3200" dirty="0"/>
          </a:p>
        </p:txBody>
      </p:sp>
      <p:sp>
        <p:nvSpPr>
          <p:cNvPr id="3" name="Content Placeholder 2"/>
          <p:cNvSpPr>
            <a:spLocks noGrp="1"/>
          </p:cNvSpPr>
          <p:nvPr>
            <p:ph sz="quarter" idx="1"/>
          </p:nvPr>
        </p:nvSpPr>
        <p:spPr>
          <a:xfrm>
            <a:off x="457200" y="1219200"/>
            <a:ext cx="7467600" cy="4873752"/>
          </a:xfrm>
        </p:spPr>
        <p:txBody>
          <a:bodyPr/>
          <a:lstStyle/>
          <a:p>
            <a:r>
              <a:rPr lang="en-US" dirty="0" smtClean="0"/>
              <a:t>Marked by the exudation of </a:t>
            </a:r>
            <a:r>
              <a:rPr lang="en-US" u="sng" dirty="0" smtClean="0">
                <a:solidFill>
                  <a:schemeClr val="accent1">
                    <a:lumMod val="75000"/>
                  </a:schemeClr>
                </a:solidFill>
              </a:rPr>
              <a:t>cell poor fluid </a:t>
            </a:r>
            <a:r>
              <a:rPr lang="en-US" dirty="0" smtClean="0"/>
              <a:t>into spaces created by injury to surface epithelial or into body cavities such as peritoneal, pleural, or pericardial cavities.</a:t>
            </a:r>
          </a:p>
          <a:p>
            <a:endParaRPr lang="en-US" dirty="0" smtClean="0"/>
          </a:p>
          <a:p>
            <a:r>
              <a:rPr lang="en-US" dirty="0" smtClean="0"/>
              <a:t>The fluid in serous inflammation is not infected by destructive organisms and does not contain large numbers of leukocytes</a:t>
            </a:r>
          </a:p>
          <a:p>
            <a:endParaRPr lang="en-US" dirty="0" smtClean="0"/>
          </a:p>
          <a:p>
            <a:r>
              <a:rPr lang="en-US" dirty="0" smtClean="0"/>
              <a:t>Accumulation of fluid in these cavities is called </a:t>
            </a:r>
            <a:r>
              <a:rPr lang="en-US" u="sng" dirty="0" smtClean="0">
                <a:solidFill>
                  <a:schemeClr val="accent1"/>
                </a:solidFill>
              </a:rPr>
              <a:t>an effusion</a:t>
            </a:r>
            <a:r>
              <a:rPr lang="en-US" dirty="0" smtClean="0"/>
              <a: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1143000"/>
          </a:xfrm>
        </p:spPr>
        <p:txBody>
          <a:bodyPr/>
          <a:lstStyle/>
          <a:p>
            <a:r>
              <a:rPr lang="en-US" dirty="0" smtClean="0"/>
              <a:t>1.Role of Macrophages</a:t>
            </a:r>
            <a:endParaRPr lang="en-US" dirty="0"/>
          </a:p>
        </p:txBody>
      </p:sp>
      <p:sp>
        <p:nvSpPr>
          <p:cNvPr id="3" name="Content Placeholder 2"/>
          <p:cNvSpPr>
            <a:spLocks noGrp="1"/>
          </p:cNvSpPr>
          <p:nvPr>
            <p:ph sz="quarter" idx="1"/>
          </p:nvPr>
        </p:nvSpPr>
        <p:spPr>
          <a:xfrm>
            <a:off x="304800" y="2514600"/>
            <a:ext cx="7467600" cy="4873752"/>
          </a:xfrm>
        </p:spPr>
        <p:txBody>
          <a:bodyPr/>
          <a:lstStyle/>
          <a:p>
            <a:r>
              <a:rPr lang="en-US" dirty="0" smtClean="0"/>
              <a:t>The dominant cells in most chronic inflammatory reactions are macrophages, which contribute to the reaction by:</a:t>
            </a:r>
          </a:p>
          <a:p>
            <a:endParaRPr lang="en-US" dirty="0" smtClean="0"/>
          </a:p>
          <a:p>
            <a:pPr>
              <a:buFont typeface="Arial" pitchFamily="34" charset="0"/>
              <a:buChar char="•"/>
            </a:pPr>
            <a:r>
              <a:rPr lang="en-US" dirty="0" smtClean="0"/>
              <a:t> Secreting cytokines and growth factors that act on various cells.</a:t>
            </a:r>
          </a:p>
          <a:p>
            <a:pPr>
              <a:buFont typeface="Arial" pitchFamily="34" charset="0"/>
              <a:buChar char="•"/>
            </a:pPr>
            <a:r>
              <a:rPr lang="en-US" dirty="0" smtClean="0"/>
              <a:t> By destroying foreign invaders and tissues. </a:t>
            </a:r>
          </a:p>
          <a:p>
            <a:pPr>
              <a:buFont typeface="Arial" pitchFamily="34" charset="0"/>
              <a:buChar char="•"/>
            </a:pPr>
            <a:r>
              <a:rPr lang="en-US" dirty="0" smtClean="0"/>
              <a:t> By activating other cells, notably T lymphocytes.</a:t>
            </a:r>
            <a:endParaRPr lang="en-US" dirty="0"/>
          </a:p>
        </p:txBody>
      </p:sp>
      <p:pic>
        <p:nvPicPr>
          <p:cNvPr id="3074" name="Picture 2" descr="Macrophages—Germ-Eating White Blood Cells"/>
          <p:cNvPicPr>
            <a:picLocks noChangeAspect="1" noChangeArrowheads="1"/>
          </p:cNvPicPr>
          <p:nvPr/>
        </p:nvPicPr>
        <p:blipFill>
          <a:blip r:embed="rId2"/>
          <a:srcRect/>
          <a:stretch>
            <a:fillRect/>
          </a:stretch>
        </p:blipFill>
        <p:spPr bwMode="auto">
          <a:xfrm>
            <a:off x="4835526" y="0"/>
            <a:ext cx="4308474" cy="242423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304800"/>
            <a:ext cx="7543800" cy="6096000"/>
          </a:xfrm>
        </p:spPr>
        <p:txBody>
          <a:bodyPr>
            <a:normAutofit/>
          </a:bodyPr>
          <a:lstStyle/>
          <a:p>
            <a:endParaRPr lang="en-US" dirty="0" smtClean="0"/>
          </a:p>
          <a:p>
            <a:r>
              <a:rPr lang="en-US" dirty="0" smtClean="0"/>
              <a:t>Macrophages are tissue cells derived from </a:t>
            </a:r>
          </a:p>
          <a:p>
            <a:pPr>
              <a:buNone/>
            </a:pPr>
            <a:r>
              <a:rPr lang="en-US" dirty="0" smtClean="0"/>
              <a:t>hematopoietic stem cells in the bone marrow .</a:t>
            </a:r>
          </a:p>
          <a:p>
            <a:endParaRPr lang="en-US" dirty="0" smtClean="0"/>
          </a:p>
          <a:p>
            <a:r>
              <a:rPr lang="en-US" dirty="0" smtClean="0"/>
              <a:t>from progenitors in the embryonic yolk sac and fetal liver during early development</a:t>
            </a:r>
          </a:p>
          <a:p>
            <a:endParaRPr lang="en-US" dirty="0" smtClean="0"/>
          </a:p>
          <a:p>
            <a:r>
              <a:rPr lang="en-US" dirty="0" smtClean="0"/>
              <a:t>Circulating cells of this lineage are known as monocytes. </a:t>
            </a:r>
          </a:p>
          <a:p>
            <a:r>
              <a:rPr lang="en-US" dirty="0" smtClean="0"/>
              <a:t>Macrophages are normally diffusely scattered in most connective tissues(tissue resident cells).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Origin of tissue-resident macrophages: bone marrow-originated... |  Download Scientific Diagram"/>
          <p:cNvPicPr>
            <a:picLocks noChangeAspect="1" noChangeArrowheads="1"/>
          </p:cNvPicPr>
          <p:nvPr/>
        </p:nvPicPr>
        <p:blipFill>
          <a:blip r:embed="rId2"/>
          <a:srcRect/>
          <a:stretch>
            <a:fillRect/>
          </a:stretch>
        </p:blipFill>
        <p:spPr bwMode="auto">
          <a:xfrm>
            <a:off x="381000" y="838200"/>
            <a:ext cx="8096250" cy="5057775"/>
          </a:xfrm>
          <a:prstGeom prst="rect">
            <a:avLst/>
          </a:prstGeom>
          <a:noFill/>
        </p:spPr>
      </p:pic>
      <p:sp>
        <p:nvSpPr>
          <p:cNvPr id="3" name="Rectangle 2"/>
          <p:cNvSpPr/>
          <p:nvPr/>
        </p:nvSpPr>
        <p:spPr>
          <a:xfrm>
            <a:off x="7086600" y="304800"/>
            <a:ext cx="1479892" cy="646331"/>
          </a:xfrm>
          <a:prstGeom prst="rect">
            <a:avLst/>
          </a:prstGeom>
        </p:spPr>
        <p:txBody>
          <a:bodyPr wrap="none">
            <a:spAutoFit/>
          </a:bodyPr>
          <a:lstStyle/>
          <a:p>
            <a:r>
              <a:rPr lang="en-US" u="sng" dirty="0" smtClean="0"/>
              <a:t>Circulating </a:t>
            </a:r>
          </a:p>
          <a:p>
            <a:r>
              <a:rPr lang="en-US" u="sng" dirty="0" smtClean="0"/>
              <a:t>macrophage</a:t>
            </a:r>
            <a:endParaRPr lang="en-US" u="sng" dirty="0"/>
          </a:p>
        </p:txBody>
      </p:sp>
      <p:cxnSp>
        <p:nvCxnSpPr>
          <p:cNvPr id="5" name="Straight Arrow Connector 4"/>
          <p:cNvCxnSpPr/>
          <p:nvPr/>
        </p:nvCxnSpPr>
        <p:spPr>
          <a:xfrm rot="5400000">
            <a:off x="8001000" y="1143000"/>
            <a:ext cx="685800" cy="2286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04800" y="228600"/>
            <a:ext cx="5410200" cy="369332"/>
          </a:xfrm>
          <a:prstGeom prst="rect">
            <a:avLst/>
          </a:prstGeom>
        </p:spPr>
        <p:txBody>
          <a:bodyPr wrap="square">
            <a:spAutoFit/>
          </a:bodyPr>
          <a:lstStyle/>
          <a:p>
            <a:r>
              <a:rPr lang="en-US" dirty="0" smtClean="0"/>
              <a:t>Macrophages are professional phagocytes.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457200"/>
            <a:ext cx="7391400" cy="6016752"/>
          </a:xfrm>
        </p:spPr>
        <p:txBody>
          <a:bodyPr>
            <a:normAutofit/>
          </a:bodyPr>
          <a:lstStyle/>
          <a:p>
            <a:r>
              <a:rPr lang="en-US" dirty="0" smtClean="0"/>
              <a:t>In inflammatory reactions:</a:t>
            </a:r>
          </a:p>
          <a:p>
            <a:endParaRPr lang="en-US" dirty="0" smtClean="0"/>
          </a:p>
          <a:p>
            <a:pPr algn="ctr"/>
            <a:r>
              <a:rPr lang="en-US" dirty="0" smtClean="0"/>
              <a:t> progenitors in the bone marrow give rise to monocytes.</a:t>
            </a:r>
          </a:p>
          <a:p>
            <a:pPr algn="ctr"/>
            <a:r>
              <a:rPr lang="en-US" dirty="0" smtClean="0"/>
              <a:t> which enter the blood.</a:t>
            </a:r>
          </a:p>
          <a:p>
            <a:pPr algn="ctr"/>
            <a:r>
              <a:rPr lang="en-US" dirty="0" smtClean="0"/>
              <a:t> migrate into various tissues.</a:t>
            </a:r>
          </a:p>
          <a:p>
            <a:pPr algn="ctr"/>
            <a:r>
              <a:rPr lang="en-US" dirty="0" smtClean="0"/>
              <a:t> differentiate into macrophages.</a:t>
            </a:r>
          </a:p>
          <a:p>
            <a:pPr algn="ctr"/>
            <a:endParaRPr lang="en-US" dirty="0" smtClean="0"/>
          </a:p>
          <a:p>
            <a:pPr>
              <a:buNone/>
            </a:pPr>
            <a:r>
              <a:rPr lang="en-US" dirty="0" smtClean="0"/>
              <a:t> </a:t>
            </a:r>
          </a:p>
          <a:p>
            <a:r>
              <a:rPr lang="en-US" dirty="0" smtClean="0"/>
              <a:t>Macrophages often become the dominant cell population in inflammatory reactions within </a:t>
            </a:r>
            <a:r>
              <a:rPr lang="en-US" u="sng" dirty="0" smtClean="0">
                <a:solidFill>
                  <a:srgbClr val="FF0000"/>
                </a:solidFill>
              </a:rPr>
              <a:t>48 hours of onset.</a:t>
            </a:r>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orticosteroid receptors, macrophages and cardiovascular disease in:  Journal of Molecular Endocrinology Volume 42 Issue 6 (2009)"/>
          <p:cNvPicPr>
            <a:picLocks noChangeAspect="1" noChangeArrowheads="1"/>
          </p:cNvPicPr>
          <p:nvPr/>
        </p:nvPicPr>
        <p:blipFill>
          <a:blip r:embed="rId2"/>
          <a:srcRect/>
          <a:stretch>
            <a:fillRect/>
          </a:stretch>
        </p:blipFill>
        <p:spPr bwMode="auto">
          <a:xfrm>
            <a:off x="2667000" y="685800"/>
            <a:ext cx="6121829" cy="5653128"/>
          </a:xfrm>
          <a:prstGeom prst="rect">
            <a:avLst/>
          </a:prstGeom>
          <a:noFill/>
        </p:spPr>
      </p:pic>
      <p:sp>
        <p:nvSpPr>
          <p:cNvPr id="3" name="Rectangle 2"/>
          <p:cNvSpPr/>
          <p:nvPr/>
        </p:nvSpPr>
        <p:spPr>
          <a:xfrm>
            <a:off x="228600" y="2209800"/>
            <a:ext cx="2362200" cy="923330"/>
          </a:xfrm>
          <a:prstGeom prst="rect">
            <a:avLst/>
          </a:prstGeom>
        </p:spPr>
        <p:txBody>
          <a:bodyPr wrap="square">
            <a:spAutoFit/>
          </a:bodyPr>
          <a:lstStyle/>
          <a:p>
            <a:r>
              <a:rPr lang="en-US" dirty="0" smtClean="0"/>
              <a:t>The half-life of blood monocytes is about 1 day</a:t>
            </a:r>
            <a:endParaRPr lang="en-US" dirty="0"/>
          </a:p>
        </p:txBody>
      </p:sp>
      <p:sp>
        <p:nvSpPr>
          <p:cNvPr id="4" name="Rectangle 3"/>
          <p:cNvSpPr/>
          <p:nvPr/>
        </p:nvSpPr>
        <p:spPr>
          <a:xfrm>
            <a:off x="0" y="3886200"/>
            <a:ext cx="3048000" cy="923330"/>
          </a:xfrm>
          <a:prstGeom prst="rect">
            <a:avLst/>
          </a:prstGeom>
        </p:spPr>
        <p:txBody>
          <a:bodyPr wrap="square">
            <a:spAutoFit/>
          </a:bodyPr>
          <a:lstStyle/>
          <a:p>
            <a:r>
              <a:rPr lang="en-US" dirty="0" smtClean="0"/>
              <a:t>the life span of tissue macrophages is several months or years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153400" cy="5940552"/>
          </a:xfrm>
        </p:spPr>
        <p:txBody>
          <a:bodyPr>
            <a:normAutofit/>
          </a:bodyPr>
          <a:lstStyle/>
          <a:p>
            <a:endParaRPr lang="en-US" dirty="0" smtClean="0"/>
          </a:p>
          <a:p>
            <a:pPr>
              <a:buFont typeface="Wingdings" pitchFamily="2" charset="2"/>
              <a:buChar char="§"/>
            </a:pPr>
            <a:r>
              <a:rPr lang="en-US" dirty="0" smtClean="0"/>
              <a:t>There are two major pathways of macrophage activation, (depends on the nature of the activating signals):</a:t>
            </a:r>
          </a:p>
          <a:p>
            <a:pPr>
              <a:buFont typeface="Wingdings" pitchFamily="2" charset="2"/>
              <a:buChar char="§"/>
            </a:pPr>
            <a:endParaRPr lang="en-US" dirty="0" smtClean="0"/>
          </a:p>
          <a:p>
            <a:pPr>
              <a:buFont typeface="Wingdings" pitchFamily="2" charset="2"/>
              <a:buChar char="Ø"/>
            </a:pPr>
            <a:r>
              <a:rPr lang="en-US" dirty="0" smtClean="0"/>
              <a:t> Classical:</a:t>
            </a:r>
          </a:p>
          <a:p>
            <a:pPr>
              <a:buFont typeface="Wingdings" pitchFamily="2" charset="2"/>
              <a:buChar char="Ø"/>
            </a:pPr>
            <a:r>
              <a:rPr lang="en-US" dirty="0" smtClean="0"/>
              <a:t>designed to destroy the offending agents.</a:t>
            </a:r>
          </a:p>
          <a:p>
            <a:pPr>
              <a:buFont typeface="Wingdings" pitchFamily="2" charset="2"/>
              <a:buChar char="Ø"/>
            </a:pPr>
            <a:endParaRPr lang="en-US" dirty="0" smtClean="0"/>
          </a:p>
          <a:p>
            <a:pPr>
              <a:buFont typeface="Wingdings" pitchFamily="2" charset="2"/>
              <a:buChar char="Ø"/>
            </a:pPr>
            <a:r>
              <a:rPr lang="en-US" dirty="0" smtClean="0"/>
              <a:t> Alternative : </a:t>
            </a:r>
          </a:p>
          <a:p>
            <a:pPr>
              <a:buFont typeface="Wingdings" pitchFamily="2" charset="2"/>
              <a:buChar char="Ø"/>
            </a:pPr>
            <a:r>
              <a:rPr lang="en-US" dirty="0" smtClean="0"/>
              <a:t>initiates tissue repair.</a:t>
            </a:r>
          </a:p>
          <a:p>
            <a:pPr>
              <a:buFont typeface="Wingdings" pitchFamily="2" charset="2"/>
              <a:buChar char="Ø"/>
            </a:pPr>
            <a:endParaRPr lang="en-US" dirty="0" smtClean="0"/>
          </a:p>
          <a:p>
            <a:pPr>
              <a:buFont typeface="Wingdings" pitchFamily="2" charset="2"/>
              <a:buChar char="§"/>
            </a:pP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Macrophages"/>
          <p:cNvPicPr>
            <a:picLocks noChangeAspect="1" noChangeArrowheads="1"/>
          </p:cNvPicPr>
          <p:nvPr/>
        </p:nvPicPr>
        <p:blipFill>
          <a:blip r:embed="rId3"/>
          <a:srcRect/>
          <a:stretch>
            <a:fillRect/>
          </a:stretch>
        </p:blipFill>
        <p:spPr bwMode="auto">
          <a:xfrm>
            <a:off x="381000" y="228600"/>
            <a:ext cx="8018020" cy="60198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1.Classical macrophage activation (M1):</a:t>
            </a:r>
            <a:endParaRPr lang="en-US" dirty="0"/>
          </a:p>
        </p:txBody>
      </p:sp>
      <p:sp>
        <p:nvSpPr>
          <p:cNvPr id="3" name="Content Placeholder 2"/>
          <p:cNvSpPr>
            <a:spLocks noGrp="1"/>
          </p:cNvSpPr>
          <p:nvPr>
            <p:ph sz="quarter" idx="1"/>
          </p:nvPr>
        </p:nvSpPr>
        <p:spPr>
          <a:xfrm>
            <a:off x="457200" y="1600200"/>
            <a:ext cx="8458200" cy="4873752"/>
          </a:xfrm>
        </p:spPr>
        <p:txBody>
          <a:bodyPr/>
          <a:lstStyle/>
          <a:p>
            <a:r>
              <a:rPr lang="en-US" dirty="0" smtClean="0"/>
              <a:t>Induced by:</a:t>
            </a:r>
          </a:p>
          <a:p>
            <a:pPr>
              <a:buFont typeface="Wingdings" pitchFamily="2" charset="2"/>
              <a:buChar char="Ø"/>
            </a:pPr>
            <a:r>
              <a:rPr lang="en-US" dirty="0" smtClean="0"/>
              <a:t> Microbial products such as </a:t>
            </a:r>
            <a:r>
              <a:rPr lang="en-US" dirty="0" err="1" smtClean="0"/>
              <a:t>endotoxin</a:t>
            </a:r>
            <a:r>
              <a:rPr lang="en-US" dirty="0" smtClean="0"/>
              <a:t>.</a:t>
            </a:r>
          </a:p>
          <a:p>
            <a:pPr>
              <a:buFont typeface="Wingdings" pitchFamily="2" charset="2"/>
              <a:buChar char="Ø"/>
            </a:pPr>
            <a:r>
              <a:rPr lang="en-US" dirty="0" smtClean="0"/>
              <a:t> T cell–derived signals, importantly the cytokine IFN-γ.</a:t>
            </a:r>
          </a:p>
          <a:p>
            <a:endParaRPr lang="en-US" dirty="0" smtClean="0"/>
          </a:p>
          <a:p>
            <a:endParaRPr lang="en-US" dirty="0" smtClean="0"/>
          </a:p>
          <a:p>
            <a:r>
              <a:rPr lang="en-US" dirty="0" smtClean="0"/>
              <a:t>Classically activated (also called M1) macrophages produce:</a:t>
            </a:r>
          </a:p>
          <a:p>
            <a:pPr>
              <a:buFont typeface="Wingdings" pitchFamily="2" charset="2"/>
              <a:buChar char="Ø"/>
            </a:pPr>
            <a:r>
              <a:rPr lang="en-US" dirty="0" smtClean="0"/>
              <a:t> NO.</a:t>
            </a:r>
          </a:p>
          <a:p>
            <a:pPr>
              <a:buFont typeface="Wingdings" pitchFamily="2" charset="2"/>
              <a:buChar char="Ø"/>
            </a:pPr>
            <a:r>
              <a:rPr lang="en-US" dirty="0" smtClean="0"/>
              <a:t> ROS. </a:t>
            </a:r>
          </a:p>
          <a:p>
            <a:pPr>
              <a:buFont typeface="Wingdings" pitchFamily="2" charset="2"/>
              <a:buChar char="Ø"/>
            </a:pPr>
            <a:r>
              <a:rPr lang="en-US" dirty="0" smtClean="0"/>
              <a:t> </a:t>
            </a:r>
            <a:r>
              <a:rPr lang="en-US" dirty="0" err="1" smtClean="0"/>
              <a:t>Upregulate</a:t>
            </a:r>
            <a:r>
              <a:rPr lang="en-US" dirty="0" smtClean="0"/>
              <a:t> </a:t>
            </a:r>
            <a:r>
              <a:rPr lang="en-US" dirty="0" err="1" smtClean="0"/>
              <a:t>lysosomal</a:t>
            </a:r>
            <a:r>
              <a:rPr lang="en-US" dirty="0" smtClean="0"/>
              <a:t> enzymes.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249362"/>
          </a:xfrm>
        </p:spPr>
        <p:txBody>
          <a:bodyPr>
            <a:normAutofit/>
          </a:bodyPr>
          <a:lstStyle/>
          <a:p>
            <a:r>
              <a:rPr lang="en-US" dirty="0" smtClean="0"/>
              <a:t>2.Alternative macrophage activation (M2)</a:t>
            </a:r>
            <a:endParaRPr lang="en-US" dirty="0"/>
          </a:p>
        </p:txBody>
      </p:sp>
      <p:sp>
        <p:nvSpPr>
          <p:cNvPr id="3" name="Content Placeholder 2"/>
          <p:cNvSpPr>
            <a:spLocks noGrp="1"/>
          </p:cNvSpPr>
          <p:nvPr>
            <p:ph sz="quarter" idx="1"/>
          </p:nvPr>
        </p:nvSpPr>
        <p:spPr/>
        <p:txBody>
          <a:bodyPr/>
          <a:lstStyle/>
          <a:p>
            <a:r>
              <a:rPr lang="en-US" dirty="0" smtClean="0"/>
              <a:t>Is induced by:</a:t>
            </a:r>
          </a:p>
          <a:p>
            <a:r>
              <a:rPr lang="en-US" dirty="0" smtClean="0"/>
              <a:t> cytokines other than IFN-γ, such as </a:t>
            </a:r>
            <a:r>
              <a:rPr lang="en-US" u="sng" dirty="0" smtClean="0">
                <a:solidFill>
                  <a:srgbClr val="FF0000"/>
                </a:solidFill>
              </a:rPr>
              <a:t>IL-4 and IL-13</a:t>
            </a:r>
            <a:r>
              <a:rPr lang="en-US" dirty="0" smtClean="0"/>
              <a:t>, produced by T lymphocytes.</a:t>
            </a:r>
          </a:p>
          <a:p>
            <a:endParaRPr lang="en-US" dirty="0" smtClean="0"/>
          </a:p>
          <a:p>
            <a:r>
              <a:rPr lang="en-US" dirty="0" smtClean="0"/>
              <a:t>The principal function of alternatively activated (M2) macrophages is in </a:t>
            </a:r>
            <a:r>
              <a:rPr lang="en-US" u="sng" dirty="0" smtClean="0">
                <a:solidFill>
                  <a:srgbClr val="00B0F0"/>
                </a:solidFill>
              </a:rPr>
              <a:t>tissue repair. </a:t>
            </a:r>
          </a:p>
          <a:p>
            <a:endParaRPr lang="en-US" dirty="0" smtClean="0"/>
          </a:p>
          <a:p>
            <a:r>
              <a:rPr lang="en-US" dirty="0" smtClean="0"/>
              <a:t>They secrete growth factors that promote :</a:t>
            </a:r>
          </a:p>
          <a:p>
            <a:pPr>
              <a:buFont typeface="Wingdings" pitchFamily="2" charset="2"/>
              <a:buChar char="Ø"/>
            </a:pPr>
            <a:r>
              <a:rPr lang="en-US" dirty="0" smtClean="0"/>
              <a:t>Angiogenesis.</a:t>
            </a:r>
          </a:p>
          <a:p>
            <a:pPr>
              <a:buFont typeface="Wingdings" pitchFamily="2" charset="2"/>
              <a:buChar char="Ø"/>
            </a:pPr>
            <a:r>
              <a:rPr lang="en-US" dirty="0" smtClean="0"/>
              <a:t> activate fibroblasts.</a:t>
            </a:r>
          </a:p>
          <a:p>
            <a:pPr>
              <a:buFont typeface="Wingdings" pitchFamily="2" charset="2"/>
              <a:buChar char="Ø"/>
            </a:pPr>
            <a:r>
              <a:rPr lang="en-US" dirty="0" smtClean="0"/>
              <a:t> stimulate collagen synthesis.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924800" cy="5635752"/>
          </a:xfrm>
        </p:spPr>
        <p:txBody>
          <a:bodyPr/>
          <a:lstStyle/>
          <a:p>
            <a:r>
              <a:rPr lang="en-US" dirty="0" smtClean="0"/>
              <a:t>The products of activated macrophages :</a:t>
            </a:r>
          </a:p>
          <a:p>
            <a:endParaRPr lang="en-US" dirty="0" smtClean="0"/>
          </a:p>
          <a:p>
            <a:r>
              <a:rPr lang="en-US" dirty="0" smtClean="0"/>
              <a:t>Eliminate injurious agents such as </a:t>
            </a:r>
            <a:r>
              <a:rPr lang="en-US" u="sng" dirty="0" smtClean="0">
                <a:solidFill>
                  <a:srgbClr val="00B0F0"/>
                </a:solidFill>
              </a:rPr>
              <a:t>microbes.</a:t>
            </a:r>
          </a:p>
          <a:p>
            <a:r>
              <a:rPr lang="en-US" dirty="0" smtClean="0"/>
              <a:t>Initiate the process of </a:t>
            </a:r>
            <a:r>
              <a:rPr lang="en-US" u="sng" dirty="0" smtClean="0">
                <a:solidFill>
                  <a:srgbClr val="00B0F0"/>
                </a:solidFill>
              </a:rPr>
              <a:t>repair.</a:t>
            </a:r>
          </a:p>
          <a:p>
            <a:r>
              <a:rPr lang="en-US" dirty="0" smtClean="0"/>
              <a:t>Responsible for much of the </a:t>
            </a:r>
            <a:r>
              <a:rPr lang="en-US" u="sng" dirty="0" smtClean="0">
                <a:solidFill>
                  <a:srgbClr val="00B0F0"/>
                </a:solidFill>
              </a:rPr>
              <a:t>tissue injury </a:t>
            </a:r>
            <a:r>
              <a:rPr lang="en-US" dirty="0" smtClean="0"/>
              <a:t>in chronic inflammation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3647152" cy="523220"/>
          </a:xfrm>
          <a:prstGeom prst="rect">
            <a:avLst/>
          </a:prstGeom>
        </p:spPr>
        <p:txBody>
          <a:bodyPr wrap="none">
            <a:spAutoFit/>
          </a:bodyPr>
          <a:lstStyle/>
          <a:p>
            <a:pPr>
              <a:buFont typeface="Wingdings" pitchFamily="2" charset="2"/>
              <a:buChar char="v"/>
            </a:pPr>
            <a:r>
              <a:rPr lang="en-US" sz="2800" u="sng" dirty="0" smtClean="0">
                <a:solidFill>
                  <a:schemeClr val="accent1"/>
                </a:solidFill>
              </a:rPr>
              <a:t>Peritoneal effusion</a:t>
            </a:r>
            <a:endParaRPr lang="en-US" sz="2800" u="sng" dirty="0">
              <a:solidFill>
                <a:schemeClr val="accent1"/>
              </a:solidFill>
            </a:endParaRPr>
          </a:p>
        </p:txBody>
      </p:sp>
      <p:pic>
        <p:nvPicPr>
          <p:cNvPr id="1028" name="Picture 4" descr="Peritoneal Fluid Images, Stock Photos &amp;amp; Vectors | Shutterstock"/>
          <p:cNvPicPr>
            <a:picLocks noChangeAspect="1" noChangeArrowheads="1"/>
          </p:cNvPicPr>
          <p:nvPr/>
        </p:nvPicPr>
        <p:blipFill>
          <a:blip r:embed="rId2"/>
          <a:srcRect l="16327" r="62323" b="5714"/>
          <a:stretch>
            <a:fillRect/>
          </a:stretch>
        </p:blipFill>
        <p:spPr bwMode="auto">
          <a:xfrm>
            <a:off x="5791200" y="2667000"/>
            <a:ext cx="1828800" cy="3550023"/>
          </a:xfrm>
          <a:prstGeom prst="rect">
            <a:avLst/>
          </a:prstGeom>
          <a:noFill/>
        </p:spPr>
      </p:pic>
      <p:pic>
        <p:nvPicPr>
          <p:cNvPr id="6" name="Picture 6" descr="Ascites - DocCheck"/>
          <p:cNvPicPr>
            <a:picLocks noChangeAspect="1" noChangeArrowheads="1"/>
          </p:cNvPicPr>
          <p:nvPr/>
        </p:nvPicPr>
        <p:blipFill>
          <a:blip r:embed="rId3" cstate="print"/>
          <a:srcRect/>
          <a:stretch>
            <a:fillRect/>
          </a:stretch>
        </p:blipFill>
        <p:spPr bwMode="auto">
          <a:xfrm>
            <a:off x="1828800" y="2819400"/>
            <a:ext cx="2904953" cy="3352800"/>
          </a:xfrm>
          <a:prstGeom prst="rect">
            <a:avLst/>
          </a:prstGeom>
          <a:noFill/>
        </p:spPr>
      </p:pic>
      <p:sp>
        <p:nvSpPr>
          <p:cNvPr id="7" name="Rectangle 6"/>
          <p:cNvSpPr/>
          <p:nvPr/>
        </p:nvSpPr>
        <p:spPr>
          <a:xfrm>
            <a:off x="304800" y="838200"/>
            <a:ext cx="8001000" cy="1200329"/>
          </a:xfrm>
          <a:prstGeom prst="rect">
            <a:avLst/>
          </a:prstGeom>
        </p:spPr>
        <p:txBody>
          <a:bodyPr wrap="square">
            <a:spAutoFit/>
          </a:bodyPr>
          <a:lstStyle/>
          <a:p>
            <a:pPr>
              <a:buFont typeface="Wingdings" pitchFamily="2" charset="2"/>
              <a:buChar char="Ø"/>
            </a:pPr>
            <a:r>
              <a:rPr lang="en-US" dirty="0" smtClean="0"/>
              <a:t>In body cavities the fluid may be derived from :</a:t>
            </a:r>
          </a:p>
          <a:p>
            <a:pPr>
              <a:buFont typeface="Wingdings" pitchFamily="2" charset="2"/>
              <a:buChar char="Ø"/>
            </a:pPr>
            <a:endParaRPr lang="en-US" dirty="0" smtClean="0"/>
          </a:p>
          <a:p>
            <a:pPr>
              <a:buFont typeface="Arial" pitchFamily="34" charset="0"/>
              <a:buChar char="•"/>
            </a:pPr>
            <a:r>
              <a:rPr lang="en-US" dirty="0" smtClean="0"/>
              <a:t>The plasma (as a result of increased vascular permeability).</a:t>
            </a:r>
          </a:p>
          <a:p>
            <a:pPr>
              <a:buFont typeface="Arial" pitchFamily="34" charset="0"/>
              <a:buChar char="•"/>
            </a:pPr>
            <a:r>
              <a:rPr lang="en-US" dirty="0" smtClean="0"/>
              <a:t> From the secretions of </a:t>
            </a:r>
            <a:r>
              <a:rPr lang="en-US" dirty="0" err="1" smtClean="0"/>
              <a:t>mesothelial</a:t>
            </a:r>
            <a:r>
              <a:rPr lang="en-US" dirty="0" smtClean="0"/>
              <a:t> cells (as a result of local irritation).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467600" cy="1143000"/>
          </a:xfrm>
        </p:spPr>
        <p:txBody>
          <a:bodyPr/>
          <a:lstStyle/>
          <a:p>
            <a:r>
              <a:rPr lang="en-US" dirty="0" smtClean="0"/>
              <a:t>2.Role of Lymphocytes</a:t>
            </a:r>
            <a:endParaRPr lang="en-US" dirty="0"/>
          </a:p>
        </p:txBody>
      </p:sp>
      <p:sp>
        <p:nvSpPr>
          <p:cNvPr id="3" name="Content Placeholder 2"/>
          <p:cNvSpPr>
            <a:spLocks noGrp="1"/>
          </p:cNvSpPr>
          <p:nvPr>
            <p:ph sz="quarter" idx="1"/>
          </p:nvPr>
        </p:nvSpPr>
        <p:spPr>
          <a:xfrm>
            <a:off x="381000" y="1984248"/>
            <a:ext cx="7467600" cy="4873752"/>
          </a:xfrm>
        </p:spPr>
        <p:txBody>
          <a:bodyPr/>
          <a:lstStyle/>
          <a:p>
            <a:r>
              <a:rPr lang="en-US" dirty="0" smtClean="0"/>
              <a:t>Microbes and other environmental antigen activate T and B lymphocytes, which </a:t>
            </a:r>
            <a:r>
              <a:rPr lang="en-US" u="sng" dirty="0" smtClean="0">
                <a:solidFill>
                  <a:srgbClr val="FF0000"/>
                </a:solidFill>
              </a:rPr>
              <a:t>amplify and propagate chronic inflammation.</a:t>
            </a:r>
          </a:p>
          <a:p>
            <a:endParaRPr lang="en-US" dirty="0" smtClean="0"/>
          </a:p>
          <a:p>
            <a:r>
              <a:rPr lang="en-US" dirty="0" smtClean="0"/>
              <a:t>Some of the strongest chronic inflammatory reactions, such as </a:t>
            </a:r>
            <a:r>
              <a:rPr lang="en-US" u="sng" dirty="0" smtClean="0">
                <a:solidFill>
                  <a:srgbClr val="FF0000"/>
                </a:solidFill>
              </a:rPr>
              <a:t>granulomatous inflammation, </a:t>
            </a:r>
            <a:r>
              <a:rPr lang="en-US" dirty="0" smtClean="0"/>
              <a:t>are dependent on lymphocyte responses. </a:t>
            </a:r>
          </a:p>
          <a:p>
            <a:pPr>
              <a:buNone/>
            </a:pPr>
            <a:endParaRPr lang="en-US" dirty="0"/>
          </a:p>
        </p:txBody>
      </p:sp>
      <p:pic>
        <p:nvPicPr>
          <p:cNvPr id="35842" name="Picture 2" descr="Lymphocytes - Complete Blood Count (CBC) - Lab Test Results Interpretation"/>
          <p:cNvPicPr>
            <a:picLocks noChangeAspect="1" noChangeArrowheads="1"/>
          </p:cNvPicPr>
          <p:nvPr/>
        </p:nvPicPr>
        <p:blipFill>
          <a:blip r:embed="rId2"/>
          <a:srcRect/>
          <a:stretch>
            <a:fillRect/>
          </a:stretch>
        </p:blipFill>
        <p:spPr bwMode="auto">
          <a:xfrm>
            <a:off x="6781800" y="228600"/>
            <a:ext cx="2173986" cy="20574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143000" y="1066800"/>
          <a:ext cx="67818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447800" y="1600200"/>
            <a:ext cx="1460656" cy="369332"/>
          </a:xfrm>
          <a:prstGeom prst="rect">
            <a:avLst/>
          </a:prstGeom>
        </p:spPr>
        <p:txBody>
          <a:bodyPr wrap="none">
            <a:spAutoFit/>
          </a:bodyPr>
          <a:lstStyle/>
          <a:p>
            <a:r>
              <a:rPr lang="en-US" dirty="0" smtClean="0"/>
              <a:t>• TH1 cells </a:t>
            </a:r>
            <a:endParaRPr lang="en-US" dirty="0"/>
          </a:p>
        </p:txBody>
      </p:sp>
      <p:sp>
        <p:nvSpPr>
          <p:cNvPr id="4" name="Rectangle 3"/>
          <p:cNvSpPr/>
          <p:nvPr/>
        </p:nvSpPr>
        <p:spPr>
          <a:xfrm>
            <a:off x="1295400" y="3124200"/>
            <a:ext cx="1792478" cy="369332"/>
          </a:xfrm>
          <a:prstGeom prst="rect">
            <a:avLst/>
          </a:prstGeom>
        </p:spPr>
        <p:txBody>
          <a:bodyPr wrap="none">
            <a:spAutoFit/>
          </a:bodyPr>
          <a:lstStyle/>
          <a:p>
            <a:r>
              <a:rPr lang="en-US" dirty="0" smtClean="0"/>
              <a:t>Produce IFN-γ</a:t>
            </a:r>
            <a:endParaRPr lang="en-US" dirty="0"/>
          </a:p>
        </p:txBody>
      </p:sp>
      <p:sp>
        <p:nvSpPr>
          <p:cNvPr id="5" name="Rectangle 4"/>
          <p:cNvSpPr/>
          <p:nvPr/>
        </p:nvSpPr>
        <p:spPr>
          <a:xfrm>
            <a:off x="1447800" y="4343400"/>
            <a:ext cx="1646605" cy="923330"/>
          </a:xfrm>
          <a:prstGeom prst="rect">
            <a:avLst/>
          </a:prstGeom>
        </p:spPr>
        <p:txBody>
          <a:bodyPr wrap="none">
            <a:spAutoFit/>
          </a:bodyPr>
          <a:lstStyle/>
          <a:p>
            <a:r>
              <a:rPr lang="en-US" dirty="0" smtClean="0"/>
              <a:t>activates </a:t>
            </a:r>
          </a:p>
          <a:p>
            <a:r>
              <a:rPr lang="en-US" dirty="0" smtClean="0"/>
              <a:t>Macrophages</a:t>
            </a:r>
          </a:p>
          <a:p>
            <a:r>
              <a:rPr lang="en-US" dirty="0" smtClean="0"/>
              <a:t>M2 pathway. </a:t>
            </a:r>
            <a:endParaRPr lang="en-US" dirty="0"/>
          </a:p>
        </p:txBody>
      </p:sp>
      <p:sp>
        <p:nvSpPr>
          <p:cNvPr id="6" name="Rectangle 5"/>
          <p:cNvSpPr/>
          <p:nvPr/>
        </p:nvSpPr>
        <p:spPr>
          <a:xfrm>
            <a:off x="4114800" y="1600200"/>
            <a:ext cx="1273105" cy="369332"/>
          </a:xfrm>
          <a:prstGeom prst="rect">
            <a:avLst/>
          </a:prstGeom>
        </p:spPr>
        <p:txBody>
          <a:bodyPr wrap="none">
            <a:spAutoFit/>
          </a:bodyPr>
          <a:lstStyle/>
          <a:p>
            <a:pPr>
              <a:buFont typeface="Arial" pitchFamily="34" charset="0"/>
              <a:buChar char="•"/>
            </a:pPr>
            <a:r>
              <a:rPr lang="en-US" dirty="0" smtClean="0"/>
              <a:t>TH2 cells</a:t>
            </a:r>
            <a:endParaRPr lang="en-US" dirty="0"/>
          </a:p>
        </p:txBody>
      </p:sp>
      <p:sp>
        <p:nvSpPr>
          <p:cNvPr id="7" name="Rectangle 6"/>
          <p:cNvSpPr/>
          <p:nvPr/>
        </p:nvSpPr>
        <p:spPr>
          <a:xfrm>
            <a:off x="3810000" y="2590800"/>
            <a:ext cx="997389" cy="1200329"/>
          </a:xfrm>
          <a:prstGeom prst="rect">
            <a:avLst/>
          </a:prstGeom>
        </p:spPr>
        <p:txBody>
          <a:bodyPr wrap="none">
            <a:spAutoFit/>
          </a:bodyPr>
          <a:lstStyle/>
          <a:p>
            <a:r>
              <a:rPr lang="en-US" dirty="0" smtClean="0"/>
              <a:t>secrete </a:t>
            </a:r>
          </a:p>
          <a:p>
            <a:r>
              <a:rPr lang="en-US" dirty="0" smtClean="0"/>
              <a:t>IL-4.</a:t>
            </a:r>
          </a:p>
          <a:p>
            <a:r>
              <a:rPr lang="en-US" dirty="0" smtClean="0"/>
              <a:t> IL-5.</a:t>
            </a:r>
          </a:p>
          <a:p>
            <a:r>
              <a:rPr lang="en-US" dirty="0" smtClean="0"/>
              <a:t> IL-13</a:t>
            </a:r>
            <a:endParaRPr lang="en-US" dirty="0"/>
          </a:p>
        </p:txBody>
      </p:sp>
      <p:sp>
        <p:nvSpPr>
          <p:cNvPr id="8" name="Rectangle 7"/>
          <p:cNvSpPr/>
          <p:nvPr/>
        </p:nvSpPr>
        <p:spPr>
          <a:xfrm>
            <a:off x="3429000" y="4267200"/>
            <a:ext cx="4572000" cy="830997"/>
          </a:xfrm>
          <a:prstGeom prst="rect">
            <a:avLst/>
          </a:prstGeom>
        </p:spPr>
        <p:txBody>
          <a:bodyPr>
            <a:spAutoFit/>
          </a:bodyPr>
          <a:lstStyle/>
          <a:p>
            <a:r>
              <a:rPr lang="en-US" sz="1600" dirty="0" smtClean="0"/>
              <a:t>activate eosinophils </a:t>
            </a:r>
          </a:p>
          <a:p>
            <a:r>
              <a:rPr lang="en-US" sz="1600" dirty="0" smtClean="0"/>
              <a:t> are responsible for</a:t>
            </a:r>
          </a:p>
          <a:p>
            <a:r>
              <a:rPr lang="en-US" sz="1600" dirty="0" smtClean="0"/>
              <a:t>M 1 pathway activation</a:t>
            </a:r>
            <a:endParaRPr lang="en-US" sz="1600" dirty="0"/>
          </a:p>
        </p:txBody>
      </p:sp>
      <p:sp>
        <p:nvSpPr>
          <p:cNvPr id="9" name="Rectangle 8"/>
          <p:cNvSpPr/>
          <p:nvPr/>
        </p:nvSpPr>
        <p:spPr>
          <a:xfrm>
            <a:off x="6172200" y="1600200"/>
            <a:ext cx="1588897" cy="369332"/>
          </a:xfrm>
          <a:prstGeom prst="rect">
            <a:avLst/>
          </a:prstGeom>
        </p:spPr>
        <p:txBody>
          <a:bodyPr wrap="none">
            <a:spAutoFit/>
          </a:bodyPr>
          <a:lstStyle/>
          <a:p>
            <a:r>
              <a:rPr lang="en-US" dirty="0" smtClean="0"/>
              <a:t>• TH17 cells </a:t>
            </a:r>
            <a:endParaRPr lang="en-US" dirty="0"/>
          </a:p>
        </p:txBody>
      </p:sp>
      <p:sp>
        <p:nvSpPr>
          <p:cNvPr id="10" name="Rectangle 9"/>
          <p:cNvSpPr/>
          <p:nvPr/>
        </p:nvSpPr>
        <p:spPr>
          <a:xfrm>
            <a:off x="6019800" y="2895600"/>
            <a:ext cx="1643399" cy="369332"/>
          </a:xfrm>
          <a:prstGeom prst="rect">
            <a:avLst/>
          </a:prstGeom>
        </p:spPr>
        <p:txBody>
          <a:bodyPr wrap="none">
            <a:spAutoFit/>
          </a:bodyPr>
          <a:lstStyle/>
          <a:p>
            <a:r>
              <a:rPr lang="en-US" dirty="0" smtClean="0"/>
              <a:t>secrete IL-17 </a:t>
            </a:r>
            <a:endParaRPr lang="en-US" dirty="0"/>
          </a:p>
        </p:txBody>
      </p:sp>
      <p:sp>
        <p:nvSpPr>
          <p:cNvPr id="11" name="Rectangle 10"/>
          <p:cNvSpPr/>
          <p:nvPr/>
        </p:nvSpPr>
        <p:spPr>
          <a:xfrm>
            <a:off x="6172200" y="4495800"/>
            <a:ext cx="1479892" cy="646331"/>
          </a:xfrm>
          <a:prstGeom prst="rect">
            <a:avLst/>
          </a:prstGeom>
        </p:spPr>
        <p:txBody>
          <a:bodyPr wrap="none">
            <a:spAutoFit/>
          </a:bodyPr>
          <a:lstStyle/>
          <a:p>
            <a:r>
              <a:rPr lang="en-US" dirty="0" smtClean="0"/>
              <a:t>recruiting </a:t>
            </a:r>
          </a:p>
          <a:p>
            <a:r>
              <a:rPr lang="en-US" dirty="0" err="1" smtClean="0"/>
              <a:t>neutrophils</a:t>
            </a:r>
            <a:r>
              <a:rPr lang="en-US" dirty="0" smtClean="0"/>
              <a:t> </a:t>
            </a:r>
            <a:endParaRPr lang="en-US" dirty="0"/>
          </a:p>
        </p:txBody>
      </p:sp>
      <p:sp>
        <p:nvSpPr>
          <p:cNvPr id="12" name="Rectangle 11"/>
          <p:cNvSpPr/>
          <p:nvPr/>
        </p:nvSpPr>
        <p:spPr>
          <a:xfrm>
            <a:off x="457200" y="76200"/>
            <a:ext cx="6858000" cy="400110"/>
          </a:xfrm>
          <a:prstGeom prst="rect">
            <a:avLst/>
          </a:prstGeom>
        </p:spPr>
        <p:txBody>
          <a:bodyPr wrap="square">
            <a:spAutoFit/>
          </a:bodyPr>
          <a:lstStyle/>
          <a:p>
            <a:pPr>
              <a:buFont typeface="Wingdings" pitchFamily="2" charset="2"/>
              <a:buChar char="v"/>
            </a:pPr>
            <a:r>
              <a:rPr lang="en-US" sz="2000" b="1" u="sng" dirty="0" smtClean="0">
                <a:solidFill>
                  <a:srgbClr val="92D050"/>
                </a:solidFill>
              </a:rPr>
              <a:t> CD4+ T lymphocytes promote inflammation </a:t>
            </a:r>
            <a:endParaRPr lang="en-US" sz="2000" b="1" u="sng" dirty="0">
              <a:solidFill>
                <a:srgbClr val="92D050"/>
              </a:solidFill>
            </a:endParaRPr>
          </a:p>
        </p:txBody>
      </p:sp>
      <p:sp>
        <p:nvSpPr>
          <p:cNvPr id="13" name="Rounded Rectangle 12"/>
          <p:cNvSpPr/>
          <p:nvPr/>
        </p:nvSpPr>
        <p:spPr>
          <a:xfrm>
            <a:off x="1295400" y="5867400"/>
            <a:ext cx="1752600" cy="9906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Against bacteria</a:t>
            </a:r>
            <a:endParaRPr lang="en-US" dirty="0"/>
          </a:p>
        </p:txBody>
      </p:sp>
      <p:sp>
        <p:nvSpPr>
          <p:cNvPr id="14" name="Rounded Rectangle 13"/>
          <p:cNvSpPr/>
          <p:nvPr/>
        </p:nvSpPr>
        <p:spPr>
          <a:xfrm>
            <a:off x="3505200" y="5867400"/>
            <a:ext cx="2057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against </a:t>
            </a:r>
            <a:r>
              <a:rPr lang="en-US" sz="1600" dirty="0" err="1" smtClean="0"/>
              <a:t>helminthic</a:t>
            </a:r>
            <a:r>
              <a:rPr lang="en-US" sz="1600" dirty="0" smtClean="0"/>
              <a:t> parasites and in allergic inflammation</a:t>
            </a:r>
            <a:endParaRPr lang="en-US" sz="1600" dirty="0"/>
          </a:p>
        </p:txBody>
      </p:sp>
      <p:sp>
        <p:nvSpPr>
          <p:cNvPr id="15" name="Rounded Rectangle 14"/>
          <p:cNvSpPr/>
          <p:nvPr/>
        </p:nvSpPr>
        <p:spPr>
          <a:xfrm>
            <a:off x="6019800" y="5867400"/>
            <a:ext cx="1752600" cy="990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Against bacteria</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924800" cy="1143000"/>
          </a:xfrm>
        </p:spPr>
        <p:txBody>
          <a:bodyPr>
            <a:noAutofit/>
          </a:bodyPr>
          <a:lstStyle/>
          <a:p>
            <a:r>
              <a:rPr lang="en-US" sz="2000" dirty="0" smtClean="0"/>
              <a:t>Lymphocytes and macrophages interact in a bidirectional way.</a:t>
            </a:r>
            <a:br>
              <a:rPr lang="en-US" sz="2000" dirty="0" smtClean="0"/>
            </a:br>
            <a:endParaRPr lang="en-US" sz="2000" dirty="0"/>
          </a:p>
        </p:txBody>
      </p:sp>
      <p:sp>
        <p:nvSpPr>
          <p:cNvPr id="3" name="Content Placeholder 2"/>
          <p:cNvSpPr>
            <a:spLocks noGrp="1"/>
          </p:cNvSpPr>
          <p:nvPr>
            <p:ph sz="quarter" idx="1"/>
          </p:nvPr>
        </p:nvSpPr>
        <p:spPr/>
        <p:txBody>
          <a:bodyPr/>
          <a:lstStyle/>
          <a:p>
            <a:endParaRPr lang="en-US" dirty="0"/>
          </a:p>
        </p:txBody>
      </p:sp>
      <p:pic>
        <p:nvPicPr>
          <p:cNvPr id="30722" name="Picture 2" descr="CD4 + T lymphocyte and macrophage teamwork in a chronic microvascular... |  Download Scientific Diagram"/>
          <p:cNvPicPr>
            <a:picLocks noChangeAspect="1" noChangeArrowheads="1"/>
          </p:cNvPicPr>
          <p:nvPr/>
        </p:nvPicPr>
        <p:blipFill>
          <a:blip r:embed="rId2"/>
          <a:srcRect/>
          <a:stretch>
            <a:fillRect/>
          </a:stretch>
        </p:blipFill>
        <p:spPr bwMode="auto">
          <a:xfrm>
            <a:off x="533400" y="1676400"/>
            <a:ext cx="8096250" cy="4600576"/>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7696200" cy="6245352"/>
          </a:xfrm>
        </p:spPr>
        <p:txBody>
          <a:bodyPr/>
          <a:lstStyle/>
          <a:p>
            <a:r>
              <a:rPr lang="en-US" b="1" u="sng" dirty="0" smtClean="0">
                <a:solidFill>
                  <a:schemeClr val="accent1"/>
                </a:solidFill>
              </a:rPr>
              <a:t>cycle of cellular reactions</a:t>
            </a:r>
          </a:p>
          <a:p>
            <a:r>
              <a:rPr lang="en-US" dirty="0" smtClean="0"/>
              <a:t>Macrophages:</a:t>
            </a:r>
          </a:p>
          <a:p>
            <a:pPr>
              <a:buFont typeface="Wingdings" pitchFamily="2" charset="2"/>
              <a:buChar char="§"/>
            </a:pPr>
            <a:r>
              <a:rPr lang="en-US" dirty="0" smtClean="0"/>
              <a:t> </a:t>
            </a:r>
            <a:r>
              <a:rPr lang="en-US" sz="2000" dirty="0" smtClean="0"/>
              <a:t>display antigens to T cells, that activate T cells.</a:t>
            </a:r>
          </a:p>
          <a:p>
            <a:pPr>
              <a:buFont typeface="Wingdings" pitchFamily="2" charset="2"/>
              <a:buChar char="§"/>
            </a:pPr>
            <a:r>
              <a:rPr lang="en-US" sz="2000" dirty="0" smtClean="0"/>
              <a:t> produce cytokines (IL-12 and others) that also stimulate T cell responses.</a:t>
            </a:r>
          </a:p>
          <a:p>
            <a:pPr>
              <a:buNone/>
            </a:pPr>
            <a:endParaRPr lang="en-US" sz="2000" dirty="0" smtClean="0"/>
          </a:p>
          <a:p>
            <a:r>
              <a:rPr lang="en-US" dirty="0" smtClean="0"/>
              <a:t> Activated T lymphocytes:</a:t>
            </a:r>
          </a:p>
          <a:p>
            <a:pPr>
              <a:buFont typeface="Wingdings" pitchFamily="2" charset="2"/>
              <a:buChar char="§"/>
            </a:pPr>
            <a:r>
              <a:rPr lang="en-US" sz="2000" dirty="0" smtClean="0"/>
              <a:t>produce cytokines, which recruit and activate macrophages.</a:t>
            </a:r>
          </a:p>
          <a:p>
            <a:pPr>
              <a:buFont typeface="Wingdings" pitchFamily="2" charset="2"/>
              <a:buChar char="§"/>
            </a:pPr>
            <a:r>
              <a:rPr lang="en-US" sz="2000" dirty="0" smtClean="0"/>
              <a:t>promoting more antigen presentation and cytokine secretion. </a:t>
            </a:r>
          </a:p>
          <a:p>
            <a:pPr>
              <a:buFont typeface="Wingdings" pitchFamily="2" charset="2"/>
              <a:buChar char="§"/>
            </a:pPr>
            <a:endParaRPr lang="en-US" sz="2000" dirty="0" smtClean="0"/>
          </a:p>
        </p:txBody>
      </p:sp>
      <p:sp>
        <p:nvSpPr>
          <p:cNvPr id="4" name="Rectangle 3"/>
          <p:cNvSpPr/>
          <p:nvPr/>
        </p:nvSpPr>
        <p:spPr>
          <a:xfrm>
            <a:off x="381000" y="4572000"/>
            <a:ext cx="7162800" cy="646331"/>
          </a:xfrm>
          <a:prstGeom prst="rect">
            <a:avLst/>
          </a:prstGeom>
        </p:spPr>
        <p:txBody>
          <a:bodyPr wrap="square">
            <a:spAutoFit/>
          </a:bodyPr>
          <a:lstStyle/>
          <a:p>
            <a:r>
              <a:rPr lang="en-US" b="1" u="sng" dirty="0" smtClean="0">
                <a:solidFill>
                  <a:srgbClr val="92D050"/>
                </a:solidFill>
              </a:rPr>
              <a:t>These interactions play an important role in propagating chronic inflammation</a:t>
            </a:r>
            <a:endParaRPr lang="en-US" b="1" u="sng" dirty="0">
              <a:solidFill>
                <a:srgbClr val="92D05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67600" cy="1143000"/>
          </a:xfrm>
        </p:spPr>
        <p:txBody>
          <a:bodyPr/>
          <a:lstStyle/>
          <a:p>
            <a:r>
              <a:rPr lang="en-US" dirty="0" smtClean="0"/>
              <a:t>tertiary lymphoid organs</a:t>
            </a:r>
            <a:endParaRPr lang="en-US" dirty="0"/>
          </a:p>
        </p:txBody>
      </p:sp>
      <p:sp>
        <p:nvSpPr>
          <p:cNvPr id="3" name="Content Placeholder 2"/>
          <p:cNvSpPr>
            <a:spLocks noGrp="1"/>
          </p:cNvSpPr>
          <p:nvPr>
            <p:ph sz="quarter" idx="1"/>
          </p:nvPr>
        </p:nvSpPr>
        <p:spPr/>
        <p:txBody>
          <a:bodyPr/>
          <a:lstStyle/>
          <a:p>
            <a:r>
              <a:rPr lang="en-US" dirty="0" smtClean="0"/>
              <a:t> Accumulated lymphocytes, antigen-presenting cells, and plasma cells cluster together to form lymphoid structures resembling the follicles found in lymph nodes</a:t>
            </a:r>
          </a:p>
          <a:p>
            <a:endParaRPr lang="en-US" dirty="0" smtClean="0"/>
          </a:p>
          <a:p>
            <a:endParaRPr lang="en-US" dirty="0"/>
          </a:p>
        </p:txBody>
      </p:sp>
      <p:sp>
        <p:nvSpPr>
          <p:cNvPr id="39938" name="AutoShape 2" descr="Lymphoid neogenesis. Tertiary lymphoid organs with an evident, clear...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940" name="Picture 4" descr="Lymphoid neogenesis. Tertiary lymphoid organs with an evident, clear... |  Download Scientific Diagram"/>
          <p:cNvPicPr>
            <a:picLocks noChangeAspect="1" noChangeArrowheads="1"/>
          </p:cNvPicPr>
          <p:nvPr/>
        </p:nvPicPr>
        <p:blipFill>
          <a:blip r:embed="rId2"/>
          <a:srcRect/>
          <a:stretch>
            <a:fillRect/>
          </a:stretch>
        </p:blipFill>
        <p:spPr bwMode="auto">
          <a:xfrm>
            <a:off x="4200919" y="3352801"/>
            <a:ext cx="4562081" cy="35052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Webpathology.com: A Collection of Surgical Pathology Images"/>
          <p:cNvPicPr>
            <a:picLocks noChangeAspect="1" noChangeArrowheads="1"/>
          </p:cNvPicPr>
          <p:nvPr/>
        </p:nvPicPr>
        <p:blipFill>
          <a:blip r:embed="rId2"/>
          <a:srcRect/>
          <a:stretch>
            <a:fillRect/>
          </a:stretch>
        </p:blipFill>
        <p:spPr bwMode="auto">
          <a:xfrm>
            <a:off x="304800" y="228600"/>
            <a:ext cx="4343400" cy="3260892"/>
          </a:xfrm>
          <a:prstGeom prst="rect">
            <a:avLst/>
          </a:prstGeom>
          <a:noFill/>
        </p:spPr>
      </p:pic>
      <p:sp>
        <p:nvSpPr>
          <p:cNvPr id="3" name="Rectangle 2"/>
          <p:cNvSpPr/>
          <p:nvPr/>
        </p:nvSpPr>
        <p:spPr>
          <a:xfrm>
            <a:off x="4802746" y="1524000"/>
            <a:ext cx="3122053" cy="646331"/>
          </a:xfrm>
          <a:prstGeom prst="rect">
            <a:avLst/>
          </a:prstGeom>
        </p:spPr>
        <p:txBody>
          <a:bodyPr wrap="square">
            <a:spAutoFit/>
          </a:bodyPr>
          <a:lstStyle/>
          <a:p>
            <a:r>
              <a:rPr lang="en-US" b="1" u="sng" dirty="0" smtClean="0"/>
              <a:t>Thyroid in</a:t>
            </a:r>
          </a:p>
          <a:p>
            <a:r>
              <a:rPr lang="en-US" b="1" u="sng" dirty="0" smtClean="0"/>
              <a:t> Hashimoto </a:t>
            </a:r>
            <a:r>
              <a:rPr lang="en-US" b="1" u="sng" dirty="0" err="1" smtClean="0"/>
              <a:t>thyroiditis</a:t>
            </a:r>
            <a:endParaRPr lang="en-US" b="1" u="sng" dirty="0"/>
          </a:p>
        </p:txBody>
      </p:sp>
      <p:pic>
        <p:nvPicPr>
          <p:cNvPr id="93188" name="Picture 4" descr="Histologic appearance of Helicobacter pylori gastritis. Helicobacter... |  Download Scientific Diagram"/>
          <p:cNvPicPr>
            <a:picLocks noChangeAspect="1" noChangeArrowheads="1"/>
          </p:cNvPicPr>
          <p:nvPr/>
        </p:nvPicPr>
        <p:blipFill>
          <a:blip r:embed="rId3"/>
          <a:srcRect/>
          <a:stretch>
            <a:fillRect/>
          </a:stretch>
        </p:blipFill>
        <p:spPr bwMode="auto">
          <a:xfrm>
            <a:off x="381000" y="3718375"/>
            <a:ext cx="4191000" cy="3139625"/>
          </a:xfrm>
          <a:prstGeom prst="rect">
            <a:avLst/>
          </a:prstGeom>
          <a:noFill/>
        </p:spPr>
      </p:pic>
      <p:sp>
        <p:nvSpPr>
          <p:cNvPr id="5" name="Rectangle 4"/>
          <p:cNvSpPr/>
          <p:nvPr/>
        </p:nvSpPr>
        <p:spPr>
          <a:xfrm>
            <a:off x="4800600" y="4572000"/>
            <a:ext cx="3576620" cy="369332"/>
          </a:xfrm>
          <a:prstGeom prst="rect">
            <a:avLst/>
          </a:prstGeom>
        </p:spPr>
        <p:txBody>
          <a:bodyPr wrap="none">
            <a:spAutoFit/>
          </a:bodyPr>
          <a:lstStyle/>
          <a:p>
            <a:r>
              <a:rPr lang="en-US" b="1" u="sng" dirty="0" smtClean="0"/>
              <a:t>Helicobacter pylori gastritis</a:t>
            </a:r>
            <a:endParaRPr lang="en-US" b="1" u="sng"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1143000"/>
          </a:xfrm>
        </p:spPr>
        <p:txBody>
          <a:bodyPr>
            <a:normAutofit/>
          </a:bodyPr>
          <a:lstStyle/>
          <a:p>
            <a:r>
              <a:rPr lang="en-US" sz="2800" dirty="0" smtClean="0"/>
              <a:t>Other Cells in Chronic Inflammation</a:t>
            </a:r>
            <a:endParaRPr lang="en-US" sz="2800" dirty="0"/>
          </a:p>
        </p:txBody>
      </p:sp>
      <p:sp>
        <p:nvSpPr>
          <p:cNvPr id="3" name="Content Placeholder 2"/>
          <p:cNvSpPr>
            <a:spLocks noGrp="1"/>
          </p:cNvSpPr>
          <p:nvPr>
            <p:ph sz="quarter" idx="1"/>
          </p:nvPr>
        </p:nvSpPr>
        <p:spPr>
          <a:xfrm>
            <a:off x="304800" y="1527048"/>
            <a:ext cx="7620000" cy="5330952"/>
          </a:xfrm>
        </p:spPr>
        <p:txBody>
          <a:bodyPr>
            <a:normAutofit/>
          </a:bodyPr>
          <a:lstStyle/>
          <a:p>
            <a:r>
              <a:rPr lang="en-US" dirty="0" smtClean="0"/>
              <a:t>1.Eosinophils:</a:t>
            </a:r>
          </a:p>
          <a:p>
            <a:endParaRPr lang="en-US" dirty="0" smtClean="0"/>
          </a:p>
          <a:p>
            <a:r>
              <a:rPr lang="en-US" dirty="0" smtClean="0"/>
              <a:t> Are abundant in immune reactions mediated by </a:t>
            </a:r>
            <a:r>
              <a:rPr lang="en-US" u="sng" dirty="0" err="1" smtClean="0">
                <a:solidFill>
                  <a:srgbClr val="00B050"/>
                </a:solidFill>
              </a:rPr>
              <a:t>IgE</a:t>
            </a:r>
            <a:r>
              <a:rPr lang="en-US" u="sng" dirty="0" smtClean="0">
                <a:solidFill>
                  <a:srgbClr val="00B050"/>
                </a:solidFill>
              </a:rPr>
              <a:t> and in parasitic infections. </a:t>
            </a:r>
          </a:p>
          <a:p>
            <a:r>
              <a:rPr lang="en-US" dirty="0" smtClean="0"/>
              <a:t>Their recruitment is driven by certain adhesion molecules, and by specific </a:t>
            </a:r>
            <a:r>
              <a:rPr lang="en-US" dirty="0" err="1" smtClean="0"/>
              <a:t>chemokines</a:t>
            </a:r>
            <a:r>
              <a:rPr lang="en-US" dirty="0" smtClean="0"/>
              <a:t> (e.g., </a:t>
            </a:r>
            <a:r>
              <a:rPr lang="en-US" u="sng" dirty="0" err="1" smtClean="0">
                <a:solidFill>
                  <a:srgbClr val="00B050"/>
                </a:solidFill>
              </a:rPr>
              <a:t>eotaxin</a:t>
            </a:r>
            <a:r>
              <a:rPr lang="en-US" u="sng" dirty="0" smtClean="0">
                <a:solidFill>
                  <a:srgbClr val="00B050"/>
                </a:solidFill>
              </a:rPr>
              <a:t>)</a:t>
            </a:r>
            <a:r>
              <a:rPr lang="en-US" dirty="0" smtClean="0"/>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984248"/>
            <a:ext cx="7467600" cy="4873752"/>
          </a:xfrm>
        </p:spPr>
        <p:txBody>
          <a:bodyPr/>
          <a:lstStyle/>
          <a:p>
            <a:r>
              <a:rPr lang="en-US" dirty="0" smtClean="0"/>
              <a:t>Eosinophils have granules that contain major basic protein, a highly cationic protein that is toxic to </a:t>
            </a:r>
            <a:r>
              <a:rPr lang="en-US" u="sng" dirty="0" smtClean="0">
                <a:solidFill>
                  <a:schemeClr val="accent1">
                    <a:lumMod val="75000"/>
                  </a:schemeClr>
                </a:solidFill>
              </a:rPr>
              <a:t>parasites but also injures host epithelial cells. </a:t>
            </a:r>
          </a:p>
          <a:p>
            <a:endParaRPr lang="en-US" u="sng" dirty="0" smtClean="0">
              <a:solidFill>
                <a:schemeClr val="accent1">
                  <a:lumMod val="75000"/>
                </a:schemeClr>
              </a:solidFill>
            </a:endParaRPr>
          </a:p>
          <a:p>
            <a:r>
              <a:rPr lang="en-US" dirty="0" smtClean="0"/>
              <a:t>So eosinophils are of benefit in:</a:t>
            </a:r>
          </a:p>
          <a:p>
            <a:pPr>
              <a:buFont typeface="Wingdings" pitchFamily="2" charset="2"/>
              <a:buChar char="§"/>
            </a:pPr>
            <a:r>
              <a:rPr lang="en-US" dirty="0" smtClean="0"/>
              <a:t> controlling parasitic infections.</a:t>
            </a:r>
          </a:p>
          <a:p>
            <a:pPr>
              <a:buFont typeface="Wingdings" pitchFamily="2" charset="2"/>
              <a:buChar char="§"/>
            </a:pPr>
            <a:r>
              <a:rPr lang="en-US" dirty="0" smtClean="0"/>
              <a:t> contribute to tissue damage in immune reactions such as allergies</a:t>
            </a:r>
            <a:endParaRPr lang="en-US" dirty="0"/>
          </a:p>
        </p:txBody>
      </p:sp>
      <p:pic>
        <p:nvPicPr>
          <p:cNvPr id="41986" name="Picture 2" descr="The Role of Eosinophils in Our Immune System | GSK US"/>
          <p:cNvPicPr>
            <a:picLocks noChangeAspect="1" noChangeArrowheads="1"/>
          </p:cNvPicPr>
          <p:nvPr/>
        </p:nvPicPr>
        <p:blipFill>
          <a:blip r:embed="rId2"/>
          <a:srcRect/>
          <a:stretch>
            <a:fillRect/>
          </a:stretch>
        </p:blipFill>
        <p:spPr bwMode="auto">
          <a:xfrm>
            <a:off x="6324600" y="1"/>
            <a:ext cx="2819400" cy="18796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2.Mast cells </a:t>
            </a:r>
            <a:endParaRPr lang="en-US" dirty="0"/>
          </a:p>
        </p:txBody>
      </p:sp>
      <p:sp>
        <p:nvSpPr>
          <p:cNvPr id="3" name="Content Placeholder 2"/>
          <p:cNvSpPr>
            <a:spLocks noGrp="1"/>
          </p:cNvSpPr>
          <p:nvPr>
            <p:ph sz="quarter" idx="1"/>
          </p:nvPr>
        </p:nvSpPr>
        <p:spPr>
          <a:xfrm>
            <a:off x="457200" y="1371600"/>
            <a:ext cx="7467600" cy="4873752"/>
          </a:xfrm>
        </p:spPr>
        <p:txBody>
          <a:bodyPr>
            <a:normAutofit/>
          </a:bodyPr>
          <a:lstStyle/>
          <a:p>
            <a:r>
              <a:rPr lang="en-US" dirty="0" smtClean="0"/>
              <a:t>Are widely distributed in connective tissues and participate in both acute and chronic inflammatory reactions.</a:t>
            </a:r>
          </a:p>
          <a:p>
            <a:r>
              <a:rPr lang="en-US" dirty="0" smtClean="0"/>
              <a:t> Mast cells arise from precursors in the bone marrow.</a:t>
            </a:r>
          </a:p>
        </p:txBody>
      </p:sp>
      <p:pic>
        <p:nvPicPr>
          <p:cNvPr id="45058" name="Picture 2" descr="Mast Cells- Definition, Structure, Immunity, Types, Functions"/>
          <p:cNvPicPr>
            <a:picLocks noChangeAspect="1" noChangeArrowheads="1"/>
          </p:cNvPicPr>
          <p:nvPr/>
        </p:nvPicPr>
        <p:blipFill>
          <a:blip r:embed="rId2"/>
          <a:srcRect t="14988"/>
          <a:stretch>
            <a:fillRect/>
          </a:stretch>
        </p:blipFill>
        <p:spPr bwMode="auto">
          <a:xfrm>
            <a:off x="1828800" y="4269076"/>
            <a:ext cx="5791200" cy="2588924"/>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7467600" cy="4873752"/>
          </a:xfrm>
        </p:spPr>
        <p:txBody>
          <a:bodyPr/>
          <a:lstStyle/>
          <a:p>
            <a:r>
              <a:rPr lang="en-US" dirty="0" smtClean="0"/>
              <a:t> </a:t>
            </a:r>
            <a:r>
              <a:rPr lang="en-US" sz="2000" dirty="0" smtClean="0"/>
              <a:t>Mast cells (and </a:t>
            </a:r>
            <a:r>
              <a:rPr lang="en-US" sz="2000" dirty="0" err="1" smtClean="0"/>
              <a:t>basophils</a:t>
            </a:r>
            <a:r>
              <a:rPr lang="en-US" sz="2000" dirty="0" smtClean="0"/>
              <a:t>) express on their surface the receptor </a:t>
            </a:r>
            <a:r>
              <a:rPr lang="en-US" sz="2000" dirty="0" err="1" smtClean="0"/>
              <a:t>FcεRI</a:t>
            </a:r>
            <a:r>
              <a:rPr lang="en-US" sz="2000" dirty="0" smtClean="0"/>
              <a:t>, which binds the </a:t>
            </a:r>
            <a:r>
              <a:rPr lang="en-US" sz="2000" dirty="0" err="1" smtClean="0"/>
              <a:t>Fc</a:t>
            </a:r>
            <a:r>
              <a:rPr lang="en-US" sz="2000" dirty="0" smtClean="0"/>
              <a:t> portion of </a:t>
            </a:r>
            <a:r>
              <a:rPr lang="en-US" sz="2000" dirty="0" err="1" smtClean="0"/>
              <a:t>IgE</a:t>
            </a:r>
            <a:r>
              <a:rPr lang="en-US" sz="2000" dirty="0" smtClean="0"/>
              <a:t> antibody. In immediate hypersensitivity reactions, </a:t>
            </a:r>
            <a:r>
              <a:rPr lang="en-US" sz="2000" dirty="0" err="1" smtClean="0"/>
              <a:t>IgE</a:t>
            </a:r>
            <a:r>
              <a:rPr lang="en-US" sz="2000" dirty="0" smtClean="0"/>
              <a:t> bound to the mast cells’ </a:t>
            </a:r>
            <a:r>
              <a:rPr lang="en-US" sz="2000" dirty="0" err="1" smtClean="0"/>
              <a:t>Fc</a:t>
            </a:r>
            <a:r>
              <a:rPr lang="en-US" sz="2000" dirty="0" smtClean="0"/>
              <a:t> receptors specifically recognizes antigen, and in response the cells </a:t>
            </a:r>
            <a:r>
              <a:rPr lang="en-US" sz="2000" dirty="0" err="1" smtClean="0"/>
              <a:t>degranulate</a:t>
            </a:r>
            <a:r>
              <a:rPr lang="en-US" sz="2000" dirty="0" smtClean="0"/>
              <a:t> and release mediators, such as histamine and prostaglandins </a:t>
            </a:r>
            <a:endParaRPr lang="en-US" sz="2000" dirty="0"/>
          </a:p>
        </p:txBody>
      </p:sp>
      <p:pic>
        <p:nvPicPr>
          <p:cNvPr id="44034" name="Picture 2" descr="Mechanism of allergic inflammation in type I hypersensitivity... | Download  Scientific Diagram"/>
          <p:cNvPicPr>
            <a:picLocks noChangeAspect="1" noChangeArrowheads="1"/>
          </p:cNvPicPr>
          <p:nvPr/>
        </p:nvPicPr>
        <p:blipFill>
          <a:blip r:embed="rId2"/>
          <a:srcRect/>
          <a:stretch>
            <a:fillRect/>
          </a:stretch>
        </p:blipFill>
        <p:spPr bwMode="auto">
          <a:xfrm>
            <a:off x="3733800" y="2438400"/>
            <a:ext cx="5047313" cy="3860572"/>
          </a:xfrm>
          <a:prstGeom prst="rect">
            <a:avLst/>
          </a:prstGeom>
          <a:noFill/>
        </p:spPr>
      </p:pic>
      <p:sp>
        <p:nvSpPr>
          <p:cNvPr id="5" name="Rectangle 4"/>
          <p:cNvSpPr/>
          <p:nvPr/>
        </p:nvSpPr>
        <p:spPr>
          <a:xfrm>
            <a:off x="152400" y="5943600"/>
            <a:ext cx="4572000" cy="646331"/>
          </a:xfrm>
          <a:prstGeom prst="rect">
            <a:avLst/>
          </a:prstGeom>
        </p:spPr>
        <p:txBody>
          <a:bodyPr>
            <a:spAutoFit/>
          </a:bodyPr>
          <a:lstStyle/>
          <a:p>
            <a:r>
              <a:rPr lang="en-US" dirty="0" smtClean="0"/>
              <a:t>This type of response</a:t>
            </a:r>
          </a:p>
          <a:p>
            <a:r>
              <a:rPr lang="en-US" dirty="0" smtClean="0"/>
              <a:t> occurs during allergic reactions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lstStyle/>
          <a:p>
            <a:pPr>
              <a:buFont typeface="Wingdings" pitchFamily="2" charset="2"/>
              <a:buChar char="v"/>
            </a:pPr>
            <a:r>
              <a:rPr lang="en-US" u="sng" dirty="0" smtClean="0">
                <a:solidFill>
                  <a:schemeClr val="accent1"/>
                </a:solidFill>
              </a:rPr>
              <a:t>skin blister</a:t>
            </a:r>
            <a:endParaRPr lang="en-US" u="sng" dirty="0">
              <a:solidFill>
                <a:schemeClr val="accent1"/>
              </a:solidFill>
            </a:endParaRPr>
          </a:p>
        </p:txBody>
      </p:sp>
      <p:sp>
        <p:nvSpPr>
          <p:cNvPr id="4" name="Content Placeholder 3"/>
          <p:cNvSpPr>
            <a:spLocks noGrp="1"/>
          </p:cNvSpPr>
          <p:nvPr>
            <p:ph sz="quarter" idx="1"/>
          </p:nvPr>
        </p:nvSpPr>
        <p:spPr>
          <a:xfrm>
            <a:off x="457200" y="1371600"/>
            <a:ext cx="8153400" cy="1646605"/>
          </a:xfrm>
          <a:prstGeom prst="rect">
            <a:avLst/>
          </a:prstGeom>
        </p:spPr>
        <p:txBody>
          <a:bodyPr wrap="square">
            <a:spAutoFit/>
          </a:bodyPr>
          <a:lstStyle/>
          <a:p>
            <a:r>
              <a:rPr lang="en-US" dirty="0" smtClean="0"/>
              <a:t>Resulting from a burn or viral infection.</a:t>
            </a:r>
          </a:p>
          <a:p>
            <a:r>
              <a:rPr lang="en-US" dirty="0" smtClean="0"/>
              <a:t> Represents accumulation of serous fluid within or immediately beneath the damaged epidermis of the skin</a:t>
            </a:r>
            <a:endParaRPr lang="en-US" dirty="0"/>
          </a:p>
        </p:txBody>
      </p:sp>
      <p:pic>
        <p:nvPicPr>
          <p:cNvPr id="5" name="Picture 2" descr="Blister - Wikipedia"/>
          <p:cNvPicPr>
            <a:picLocks noChangeAspect="1" noChangeArrowheads="1"/>
          </p:cNvPicPr>
          <p:nvPr/>
        </p:nvPicPr>
        <p:blipFill>
          <a:blip r:embed="rId2"/>
          <a:srcRect/>
          <a:stretch>
            <a:fillRect/>
          </a:stretch>
        </p:blipFill>
        <p:spPr bwMode="auto">
          <a:xfrm>
            <a:off x="381000" y="3429000"/>
            <a:ext cx="3886200" cy="2590800"/>
          </a:xfrm>
          <a:prstGeom prst="rect">
            <a:avLst/>
          </a:prstGeom>
          <a:noFill/>
        </p:spPr>
      </p:pic>
      <p:pic>
        <p:nvPicPr>
          <p:cNvPr id="21506" name="Picture 2" descr="Bullous Pemphigoid | Plastic Surgery Key"/>
          <p:cNvPicPr>
            <a:picLocks noChangeAspect="1" noChangeArrowheads="1"/>
          </p:cNvPicPr>
          <p:nvPr/>
        </p:nvPicPr>
        <p:blipFill>
          <a:blip r:embed="rId3"/>
          <a:srcRect r="11067" b="12911"/>
          <a:stretch>
            <a:fillRect/>
          </a:stretch>
        </p:blipFill>
        <p:spPr bwMode="auto">
          <a:xfrm>
            <a:off x="4648200" y="3276600"/>
            <a:ext cx="4286250" cy="32766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a:bodyPr>
          <a:lstStyle/>
          <a:p>
            <a:r>
              <a:rPr lang="en-US" dirty="0" smtClean="0"/>
              <a:t>Granulomatous Inflammation</a:t>
            </a:r>
            <a:endParaRPr lang="en-US" dirty="0"/>
          </a:p>
        </p:txBody>
      </p:sp>
      <p:sp>
        <p:nvSpPr>
          <p:cNvPr id="3" name="Content Placeholder 2"/>
          <p:cNvSpPr>
            <a:spLocks noGrp="1"/>
          </p:cNvSpPr>
          <p:nvPr>
            <p:ph sz="quarter" idx="1"/>
          </p:nvPr>
        </p:nvSpPr>
        <p:spPr>
          <a:xfrm>
            <a:off x="228600" y="1219200"/>
            <a:ext cx="8382000" cy="4873752"/>
          </a:xfrm>
        </p:spPr>
        <p:txBody>
          <a:bodyPr/>
          <a:lstStyle/>
          <a:p>
            <a:r>
              <a:rPr lang="en-US" dirty="0" smtClean="0"/>
              <a:t>Granulomatous inflammation is a form of chronic inflammation characterized by collections of activated macrophages, often with T lymphocytes.</a:t>
            </a:r>
          </a:p>
          <a:p>
            <a:r>
              <a:rPr lang="en-US" dirty="0" smtClean="0"/>
              <a:t> </a:t>
            </a:r>
            <a:r>
              <a:rPr lang="en-US" dirty="0" err="1" smtClean="0"/>
              <a:t>Granuloma</a:t>
            </a:r>
            <a:r>
              <a:rPr lang="en-US" dirty="0" smtClean="0"/>
              <a:t> formation is a cellular attempt to contain an offending agent that is difficult to eradicate</a:t>
            </a:r>
            <a:endParaRPr lang="en-US" dirty="0"/>
          </a:p>
        </p:txBody>
      </p:sp>
      <p:pic>
        <p:nvPicPr>
          <p:cNvPr id="48132" name="Picture 4" descr="Histopathology showing necrotizing granulomatous inflammation... | Download  Scientific Diagram"/>
          <p:cNvPicPr>
            <a:picLocks noChangeAspect="1" noChangeArrowheads="1"/>
          </p:cNvPicPr>
          <p:nvPr/>
        </p:nvPicPr>
        <p:blipFill>
          <a:blip r:embed="rId2"/>
          <a:srcRect/>
          <a:stretch>
            <a:fillRect/>
          </a:stretch>
        </p:blipFill>
        <p:spPr bwMode="auto">
          <a:xfrm>
            <a:off x="5029200" y="3505200"/>
            <a:ext cx="3740483" cy="2801268"/>
          </a:xfrm>
          <a:prstGeom prst="rect">
            <a:avLst/>
          </a:prstGeom>
          <a:noFill/>
        </p:spPr>
      </p:pic>
      <p:pic>
        <p:nvPicPr>
          <p:cNvPr id="22530" name="Picture 2" descr="Granuloma - Pathology dictionary - MyPathologyReport.ca"/>
          <p:cNvPicPr>
            <a:picLocks noChangeAspect="1" noChangeArrowheads="1"/>
          </p:cNvPicPr>
          <p:nvPr/>
        </p:nvPicPr>
        <p:blipFill>
          <a:blip r:embed="rId3" cstate="print"/>
          <a:srcRect/>
          <a:stretch>
            <a:fillRect/>
          </a:stretch>
        </p:blipFill>
        <p:spPr bwMode="auto">
          <a:xfrm>
            <a:off x="228600" y="3505200"/>
            <a:ext cx="4447393" cy="27432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icroscopic appearance of caseous necrosis. A well-formed granuloma... |  Download Scientific Diagram"/>
          <p:cNvPicPr>
            <a:picLocks noChangeAspect="1" noChangeArrowheads="1"/>
          </p:cNvPicPr>
          <p:nvPr/>
        </p:nvPicPr>
        <p:blipFill>
          <a:blip r:embed="rId2"/>
          <a:srcRect/>
          <a:stretch>
            <a:fillRect/>
          </a:stretch>
        </p:blipFill>
        <p:spPr bwMode="auto">
          <a:xfrm>
            <a:off x="304800" y="457200"/>
            <a:ext cx="7981757" cy="4648200"/>
          </a:xfrm>
          <a:prstGeom prst="rect">
            <a:avLst/>
          </a:prstGeom>
          <a:noFill/>
        </p:spPr>
      </p:pic>
      <p:sp>
        <p:nvSpPr>
          <p:cNvPr id="3" name="Rectangle 2"/>
          <p:cNvSpPr/>
          <p:nvPr/>
        </p:nvSpPr>
        <p:spPr>
          <a:xfrm>
            <a:off x="381000" y="5334000"/>
            <a:ext cx="7315200" cy="646331"/>
          </a:xfrm>
          <a:prstGeom prst="rect">
            <a:avLst/>
          </a:prstGeom>
        </p:spPr>
        <p:txBody>
          <a:bodyPr wrap="square">
            <a:spAutoFit/>
          </a:bodyPr>
          <a:lstStyle/>
          <a:p>
            <a:pPr>
              <a:buFont typeface="Wingdings" pitchFamily="2" charset="2"/>
              <a:buChar char="Ø"/>
            </a:pPr>
            <a:r>
              <a:rPr lang="en-US" dirty="0" err="1" smtClean="0"/>
              <a:t>Epithelioid</a:t>
            </a:r>
            <a:r>
              <a:rPr lang="en-US" dirty="0" smtClean="0"/>
              <a:t> macrophage: macrophages with abundant</a:t>
            </a:r>
          </a:p>
          <a:p>
            <a:r>
              <a:rPr lang="en-US" dirty="0" smtClean="0"/>
              <a:t> cytoplasm and begin to resemble epithelial cells. </a:t>
            </a:r>
            <a:endParaRPr lang="en-US" dirty="0"/>
          </a:p>
        </p:txBody>
      </p:sp>
      <p:sp>
        <p:nvSpPr>
          <p:cNvPr id="4" name="Rectangle 3"/>
          <p:cNvSpPr/>
          <p:nvPr/>
        </p:nvSpPr>
        <p:spPr>
          <a:xfrm>
            <a:off x="457200" y="6096000"/>
            <a:ext cx="6324600" cy="646331"/>
          </a:xfrm>
          <a:prstGeom prst="rect">
            <a:avLst/>
          </a:prstGeom>
        </p:spPr>
        <p:txBody>
          <a:bodyPr wrap="square">
            <a:spAutoFit/>
          </a:bodyPr>
          <a:lstStyle/>
          <a:p>
            <a:pPr>
              <a:buFont typeface="Wingdings" pitchFamily="2" charset="2"/>
              <a:buChar char="Ø"/>
            </a:pPr>
            <a:r>
              <a:rPr lang="en-US" dirty="0" smtClean="0"/>
              <a:t>Multinucleated giant cells:  fused activated macrophages .</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a:t>
            </a:r>
            <a:r>
              <a:rPr lang="en-US" dirty="0" err="1" smtClean="0"/>
              <a:t>granulomas</a:t>
            </a:r>
            <a:r>
              <a:rPr lang="en-US" dirty="0" smtClean="0"/>
              <a:t>;</a:t>
            </a:r>
            <a:endParaRPr lang="en-US" dirty="0"/>
          </a:p>
        </p:txBody>
      </p:sp>
      <p:sp>
        <p:nvSpPr>
          <p:cNvPr id="3" name="Content Placeholder 2"/>
          <p:cNvSpPr>
            <a:spLocks noGrp="1"/>
          </p:cNvSpPr>
          <p:nvPr>
            <p:ph sz="quarter" idx="1"/>
          </p:nvPr>
        </p:nvSpPr>
        <p:spPr/>
        <p:txBody>
          <a:bodyPr/>
          <a:lstStyle/>
          <a:p>
            <a:r>
              <a:rPr lang="en-US" dirty="0" smtClean="0"/>
              <a:t>1.Immune </a:t>
            </a:r>
            <a:r>
              <a:rPr lang="en-US" dirty="0" err="1" smtClean="0"/>
              <a:t>granulomas</a:t>
            </a:r>
            <a:r>
              <a:rPr lang="en-US" dirty="0" smtClean="0"/>
              <a:t>: </a:t>
            </a:r>
          </a:p>
          <a:p>
            <a:r>
              <a:rPr lang="en-US" sz="2000" dirty="0" smtClean="0"/>
              <a:t> caused by persistent T cell–mediated immune response.</a:t>
            </a:r>
          </a:p>
          <a:p>
            <a:r>
              <a:rPr lang="en-US" sz="2000" dirty="0" smtClean="0"/>
              <a:t>when the inciting agent cannot be readily eliminated.</a:t>
            </a:r>
          </a:p>
          <a:p>
            <a:endParaRPr lang="en-US" sz="2000" dirty="0" smtClean="0"/>
          </a:p>
          <a:p>
            <a:r>
              <a:rPr lang="en-US" sz="2000" b="1" dirty="0" smtClean="0"/>
              <a:t>2.Foreign body </a:t>
            </a:r>
            <a:r>
              <a:rPr lang="en-US" sz="2000" b="1" dirty="0" err="1" smtClean="0"/>
              <a:t>granulomas</a:t>
            </a:r>
            <a:r>
              <a:rPr lang="en-US" sz="2000" b="1" dirty="0" smtClean="0"/>
              <a:t>:</a:t>
            </a:r>
          </a:p>
          <a:p>
            <a:r>
              <a:rPr lang="en-US" sz="2000" dirty="0" smtClean="0"/>
              <a:t>seen in response to inert foreign bodies, in the absence of T cell– mediated immune responses.</a:t>
            </a:r>
          </a:p>
          <a:p>
            <a:r>
              <a:rPr lang="en-US" sz="2000" dirty="0" smtClean="0"/>
              <a:t>May form around materials such as talc (associated with intravenous drug abuse), sutures, or other fibers </a:t>
            </a:r>
          </a:p>
          <a:p>
            <a:pPr>
              <a:buNone/>
            </a:pPr>
            <a:endParaRPr lang="en-US" sz="2000" dirty="0" smtClean="0"/>
          </a:p>
          <a:p>
            <a:pPr>
              <a:buNone/>
            </a:pPr>
            <a:endParaRPr lang="en-US" sz="2000" dirty="0"/>
          </a:p>
        </p:txBody>
      </p:sp>
      <p:pic>
        <p:nvPicPr>
          <p:cNvPr id="4" name="Picture 2" descr="Foreign-body granuloma in an adult female common marmoset. A hair... |  Download Scientific Diagram"/>
          <p:cNvPicPr>
            <a:picLocks noChangeAspect="1" noChangeArrowheads="1"/>
          </p:cNvPicPr>
          <p:nvPr/>
        </p:nvPicPr>
        <p:blipFill>
          <a:blip r:embed="rId2" cstate="print"/>
          <a:srcRect/>
          <a:stretch>
            <a:fillRect/>
          </a:stretch>
        </p:blipFill>
        <p:spPr bwMode="auto">
          <a:xfrm>
            <a:off x="6477000" y="4887557"/>
            <a:ext cx="2667000" cy="1970443"/>
          </a:xfrm>
          <a:prstGeom prst="rect">
            <a:avLst/>
          </a:prstGeom>
          <a:noFill/>
        </p:spPr>
      </p:pic>
      <p:pic>
        <p:nvPicPr>
          <p:cNvPr id="20482" name="Picture 2" descr="Granuloma - Wikipedia"/>
          <p:cNvPicPr>
            <a:picLocks noChangeAspect="1" noChangeArrowheads="1"/>
          </p:cNvPicPr>
          <p:nvPr/>
        </p:nvPicPr>
        <p:blipFill>
          <a:blip r:embed="rId3" cstate="print"/>
          <a:srcRect/>
          <a:stretch>
            <a:fillRect/>
          </a:stretch>
        </p:blipFill>
        <p:spPr bwMode="auto">
          <a:xfrm>
            <a:off x="6321425" y="0"/>
            <a:ext cx="2822575" cy="2125233"/>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4953000"/>
            <a:ext cx="6324600" cy="1015663"/>
          </a:xfrm>
          <a:prstGeom prst="rect">
            <a:avLst/>
          </a:prstGeom>
        </p:spPr>
        <p:txBody>
          <a:bodyPr wrap="square">
            <a:spAutoFit/>
          </a:bodyPr>
          <a:lstStyle/>
          <a:p>
            <a:r>
              <a:rPr lang="en-US" sz="2000" dirty="0" smtClean="0"/>
              <a:t>The foreign material can usually be identified in the center of the </a:t>
            </a:r>
            <a:r>
              <a:rPr lang="en-US" sz="2000" dirty="0" err="1" smtClean="0"/>
              <a:t>granuloma</a:t>
            </a:r>
            <a:r>
              <a:rPr lang="en-US" sz="2000" dirty="0" smtClean="0"/>
              <a:t>, particularly if viewed with polarized light, in which it may appear </a:t>
            </a:r>
            <a:r>
              <a:rPr lang="en-US" sz="2000" dirty="0" err="1" smtClean="0"/>
              <a:t>refractile</a:t>
            </a:r>
            <a:r>
              <a:rPr lang="en-US" sz="2000" dirty="0" smtClean="0"/>
              <a:t>.</a:t>
            </a:r>
            <a:endParaRPr lang="en-US" sz="2000" dirty="0"/>
          </a:p>
        </p:txBody>
      </p:sp>
      <p:pic>
        <p:nvPicPr>
          <p:cNvPr id="50180" name="Picture 4" descr="Figure 5: (a and b) Photomicrographs showing the features of irregular foreign body particles in light microscopy and polarizing microscopy, respectively (H&amp;E, ×40). (c and d) Foreign body giant cells with ingested material which shows birefringence and hence is evident on polarizing microscopy (H&amp;E, ×40)"/>
          <p:cNvPicPr>
            <a:picLocks noChangeAspect="1" noChangeArrowheads="1"/>
          </p:cNvPicPr>
          <p:nvPr/>
        </p:nvPicPr>
        <p:blipFill>
          <a:blip r:embed="rId3"/>
          <a:srcRect/>
          <a:stretch>
            <a:fillRect/>
          </a:stretch>
        </p:blipFill>
        <p:spPr bwMode="auto">
          <a:xfrm>
            <a:off x="762000" y="228600"/>
            <a:ext cx="6887798" cy="45720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descr="Ibrahim Elhaj"/>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6260" name="AutoShape 4" descr="Granulomatous Inflamm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download.png"/>
          <p:cNvPicPr>
            <a:picLocks noChangeAspect="1"/>
          </p:cNvPicPr>
          <p:nvPr/>
        </p:nvPicPr>
        <p:blipFill>
          <a:blip r:embed="rId2"/>
          <a:stretch>
            <a:fillRect/>
          </a:stretch>
        </p:blipFill>
        <p:spPr>
          <a:xfrm>
            <a:off x="457200" y="1524000"/>
            <a:ext cx="8263283" cy="31242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uberculosiscaseatinggranulomamicro.jpg"/>
          <p:cNvPicPr>
            <a:picLocks noChangeAspect="1"/>
          </p:cNvPicPr>
          <p:nvPr/>
        </p:nvPicPr>
        <p:blipFill>
          <a:blip r:embed="rId2"/>
          <a:stretch>
            <a:fillRect/>
          </a:stretch>
        </p:blipFill>
        <p:spPr>
          <a:xfrm>
            <a:off x="228600" y="3200400"/>
            <a:ext cx="4664765" cy="3352800"/>
          </a:xfrm>
          <a:prstGeom prst="rect">
            <a:avLst/>
          </a:prstGeom>
        </p:spPr>
      </p:pic>
      <p:sp>
        <p:nvSpPr>
          <p:cNvPr id="5" name="Rectangle 4"/>
          <p:cNvSpPr/>
          <p:nvPr/>
        </p:nvSpPr>
        <p:spPr>
          <a:xfrm>
            <a:off x="228600" y="0"/>
            <a:ext cx="7696200" cy="2985433"/>
          </a:xfrm>
          <a:prstGeom prst="rect">
            <a:avLst/>
          </a:prstGeom>
        </p:spPr>
        <p:txBody>
          <a:bodyPr wrap="square">
            <a:spAutoFit/>
          </a:bodyPr>
          <a:lstStyle/>
          <a:p>
            <a:r>
              <a:rPr lang="en-US" sz="2400" dirty="0" smtClean="0"/>
              <a:t>It is always necessary to identify the specific etiologic agent by:</a:t>
            </a:r>
          </a:p>
          <a:p>
            <a:endParaRPr lang="en-US" sz="2000" dirty="0" smtClean="0"/>
          </a:p>
          <a:p>
            <a:pPr>
              <a:buFont typeface="Wingdings" pitchFamily="2" charset="2"/>
              <a:buChar char="Ø"/>
            </a:pPr>
            <a:r>
              <a:rPr lang="en-US" sz="2000" dirty="0" smtClean="0"/>
              <a:t> special stains for organisms (e.g., acid-fast stains for tubercle bacilli).</a:t>
            </a:r>
          </a:p>
          <a:p>
            <a:pPr>
              <a:buFont typeface="Wingdings" pitchFamily="2" charset="2"/>
              <a:buChar char="Ø"/>
            </a:pPr>
            <a:endParaRPr lang="en-US" sz="2000" dirty="0" smtClean="0"/>
          </a:p>
          <a:p>
            <a:pPr>
              <a:buFont typeface="Wingdings" pitchFamily="2" charset="2"/>
              <a:buChar char="Ø"/>
            </a:pPr>
            <a:r>
              <a:rPr lang="en-US" sz="2000" dirty="0" smtClean="0"/>
              <a:t> culture methods.</a:t>
            </a:r>
          </a:p>
          <a:p>
            <a:pPr>
              <a:buFont typeface="Wingdings" pitchFamily="2" charset="2"/>
              <a:buChar char="Ø"/>
            </a:pPr>
            <a:endParaRPr lang="en-US" sz="2000" dirty="0" smtClean="0"/>
          </a:p>
          <a:p>
            <a:pPr>
              <a:buFont typeface="Wingdings" pitchFamily="2" charset="2"/>
              <a:buChar char="Ø"/>
            </a:pPr>
            <a:r>
              <a:rPr lang="en-US" sz="2000" dirty="0" smtClean="0"/>
              <a:t> molecular techniques (PCR).</a:t>
            </a:r>
            <a:endParaRPr lang="en-US" sz="2000" dirty="0"/>
          </a:p>
        </p:txBody>
      </p:sp>
      <p:sp>
        <p:nvSpPr>
          <p:cNvPr id="6" name="Rectangle 5"/>
          <p:cNvSpPr/>
          <p:nvPr/>
        </p:nvSpPr>
        <p:spPr>
          <a:xfrm>
            <a:off x="1981200" y="6488668"/>
            <a:ext cx="2241892" cy="369332"/>
          </a:xfrm>
          <a:prstGeom prst="rect">
            <a:avLst/>
          </a:prstGeom>
        </p:spPr>
        <p:txBody>
          <a:bodyPr wrap="square">
            <a:spAutoFit/>
          </a:bodyPr>
          <a:lstStyle/>
          <a:p>
            <a:r>
              <a:rPr lang="en-US" b="1" u="sng" dirty="0" smtClean="0">
                <a:solidFill>
                  <a:schemeClr val="accent1">
                    <a:lumMod val="75000"/>
                  </a:schemeClr>
                </a:solidFill>
              </a:rPr>
              <a:t>tuberculosis</a:t>
            </a:r>
            <a:endParaRPr lang="en-US" b="1" u="sng" dirty="0">
              <a:solidFill>
                <a:schemeClr val="accent1">
                  <a:lumMod val="75000"/>
                </a:schemeClr>
              </a:solidFill>
            </a:endParaRPr>
          </a:p>
        </p:txBody>
      </p:sp>
      <p:cxnSp>
        <p:nvCxnSpPr>
          <p:cNvPr id="8" name="Straight Arrow Connector 7"/>
          <p:cNvCxnSpPr/>
          <p:nvPr/>
        </p:nvCxnSpPr>
        <p:spPr>
          <a:xfrm>
            <a:off x="3124200" y="6172200"/>
            <a:ext cx="1219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Picture 9" descr="Microphotograph-of-TB-bacillus-Mycobacterium-tuberculosis-on-an-oil-immersion-smear.png"/>
          <p:cNvPicPr>
            <a:picLocks noChangeAspect="1"/>
          </p:cNvPicPr>
          <p:nvPr/>
        </p:nvPicPr>
        <p:blipFill>
          <a:blip r:embed="rId3"/>
          <a:stretch>
            <a:fillRect/>
          </a:stretch>
        </p:blipFill>
        <p:spPr>
          <a:xfrm>
            <a:off x="5638799" y="3124200"/>
            <a:ext cx="2610675" cy="34290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The acute phase reaction. The systemic effects of cytokines on brain,... |  Download Scientific Diagram"/>
          <p:cNvPicPr>
            <a:picLocks noChangeAspect="1" noChangeArrowheads="1"/>
          </p:cNvPicPr>
          <p:nvPr/>
        </p:nvPicPr>
        <p:blipFill>
          <a:blip r:embed="rId2"/>
          <a:srcRect/>
          <a:stretch>
            <a:fillRect/>
          </a:stretch>
        </p:blipFill>
        <p:spPr bwMode="auto">
          <a:xfrm>
            <a:off x="304800" y="1219200"/>
            <a:ext cx="8096250" cy="3343275"/>
          </a:xfrm>
          <a:prstGeom prst="rect">
            <a:avLst/>
          </a:prstGeom>
          <a:noFill/>
        </p:spPr>
      </p:pic>
      <p:sp>
        <p:nvSpPr>
          <p:cNvPr id="3" name="Rectangle 2"/>
          <p:cNvSpPr/>
          <p:nvPr/>
        </p:nvSpPr>
        <p:spPr>
          <a:xfrm>
            <a:off x="762000" y="304800"/>
            <a:ext cx="7391400" cy="461665"/>
          </a:xfrm>
          <a:prstGeom prst="rect">
            <a:avLst/>
          </a:prstGeom>
        </p:spPr>
        <p:txBody>
          <a:bodyPr wrap="square">
            <a:spAutoFit/>
          </a:bodyPr>
          <a:lstStyle/>
          <a:p>
            <a:r>
              <a:rPr lang="en-US" sz="2400" u="sng" dirty="0" smtClean="0"/>
              <a:t>SYSTEMIC EFFECTS OF INFLAMMATION</a:t>
            </a:r>
            <a:endParaRPr lang="en-US" sz="2400" u="sng"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77200" cy="1143000"/>
          </a:xfrm>
        </p:spPr>
        <p:txBody>
          <a:bodyPr>
            <a:normAutofit/>
          </a:bodyPr>
          <a:lstStyle/>
          <a:p>
            <a:r>
              <a:rPr lang="en-US" sz="2800" dirty="0" smtClean="0"/>
              <a:t>SYSTEMIC EFFECTS OF INFLAMMATION</a:t>
            </a:r>
            <a:endParaRPr lang="en-US" sz="2800" dirty="0"/>
          </a:p>
        </p:txBody>
      </p:sp>
      <p:sp>
        <p:nvSpPr>
          <p:cNvPr id="3" name="Content Placeholder 2"/>
          <p:cNvSpPr>
            <a:spLocks noGrp="1"/>
          </p:cNvSpPr>
          <p:nvPr>
            <p:ph sz="quarter" idx="1"/>
          </p:nvPr>
        </p:nvSpPr>
        <p:spPr>
          <a:xfrm>
            <a:off x="457200" y="1295400"/>
            <a:ext cx="7696200" cy="5178552"/>
          </a:xfrm>
        </p:spPr>
        <p:txBody>
          <a:bodyPr>
            <a:normAutofit/>
          </a:bodyPr>
          <a:lstStyle/>
          <a:p>
            <a:r>
              <a:rPr lang="en-US" dirty="0" smtClean="0"/>
              <a:t>Inflammation is associated with cytokine-induced systemic reactions that are collectively called the </a:t>
            </a:r>
            <a:r>
              <a:rPr lang="en-US" u="sng" dirty="0" smtClean="0">
                <a:solidFill>
                  <a:schemeClr val="accent1">
                    <a:lumMod val="75000"/>
                  </a:schemeClr>
                </a:solidFill>
              </a:rPr>
              <a:t>acute-phase response.</a:t>
            </a:r>
          </a:p>
          <a:p>
            <a:endParaRPr lang="en-US" dirty="0" smtClean="0"/>
          </a:p>
          <a:p>
            <a:r>
              <a:rPr lang="en-US" dirty="0" smtClean="0"/>
              <a:t>These changes are reactions to cytokines whose production is stimulated by:</a:t>
            </a:r>
          </a:p>
          <a:p>
            <a:pPr>
              <a:buFont typeface="Arial" pitchFamily="34" charset="0"/>
              <a:buChar char="•"/>
            </a:pPr>
            <a:r>
              <a:rPr lang="en-US" dirty="0" smtClean="0"/>
              <a:t> bacterial products such as LPS.</a:t>
            </a:r>
          </a:p>
          <a:p>
            <a:pPr>
              <a:buFont typeface="Arial" pitchFamily="34" charset="0"/>
              <a:buChar char="•"/>
            </a:pPr>
            <a:r>
              <a:rPr lang="en-US" dirty="0" smtClean="0"/>
              <a:t>viral double stranded RNA.</a:t>
            </a:r>
          </a:p>
          <a:p>
            <a:endParaRPr lang="en-US" dirty="0" smtClean="0"/>
          </a:p>
          <a:p>
            <a:r>
              <a:rPr lang="en-US" dirty="0" smtClean="0"/>
              <a:t>The cytokines </a:t>
            </a:r>
            <a:r>
              <a:rPr lang="en-US" u="sng" dirty="0" smtClean="0">
                <a:solidFill>
                  <a:srgbClr val="00B050"/>
                </a:solidFill>
              </a:rPr>
              <a:t>TNF, IL-1, and IL-6 </a:t>
            </a:r>
            <a:r>
              <a:rPr lang="en-US" dirty="0" smtClean="0"/>
              <a:t>are important mediators of the acute phase reaction.</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acute-phase response consists of several clinical and pathologic changes:</a:t>
            </a:r>
            <a:endParaRPr lang="en-US" dirty="0"/>
          </a:p>
        </p:txBody>
      </p:sp>
      <p:sp>
        <p:nvSpPr>
          <p:cNvPr id="3" name="Content Placeholder 2"/>
          <p:cNvSpPr>
            <a:spLocks noGrp="1"/>
          </p:cNvSpPr>
          <p:nvPr>
            <p:ph sz="quarter" idx="1"/>
          </p:nvPr>
        </p:nvSpPr>
        <p:spPr/>
        <p:txBody>
          <a:bodyPr>
            <a:normAutofit/>
          </a:bodyPr>
          <a:lstStyle/>
          <a:p>
            <a:r>
              <a:rPr lang="en-US" dirty="0" smtClean="0"/>
              <a:t>1.Fever:</a:t>
            </a:r>
          </a:p>
          <a:p>
            <a:r>
              <a:rPr lang="en-US" sz="2000" dirty="0" smtClean="0"/>
              <a:t>elevation of body temperature, usually by 1° to 4°C,  </a:t>
            </a:r>
          </a:p>
          <a:p>
            <a:r>
              <a:rPr lang="en-US" sz="2000" dirty="0" smtClean="0"/>
              <a:t> Substances that induce fever are called </a:t>
            </a:r>
            <a:r>
              <a:rPr lang="en-US" sz="2000" u="sng" dirty="0" err="1" smtClean="0">
                <a:solidFill>
                  <a:schemeClr val="accent1">
                    <a:lumMod val="75000"/>
                  </a:schemeClr>
                </a:solidFill>
              </a:rPr>
              <a:t>pyrogens</a:t>
            </a:r>
            <a:r>
              <a:rPr lang="en-US" sz="2000" u="sng" dirty="0" smtClean="0">
                <a:solidFill>
                  <a:schemeClr val="accent1">
                    <a:lumMod val="75000"/>
                  </a:schemeClr>
                </a:solidFill>
              </a:rPr>
              <a:t>. </a:t>
            </a:r>
          </a:p>
          <a:p>
            <a:r>
              <a:rPr lang="en-US" sz="2000" dirty="0" smtClean="0"/>
              <a:t>caused by prostaglandins that are produced in the vascular and </a:t>
            </a:r>
            <a:r>
              <a:rPr lang="en-US" sz="2000" dirty="0" err="1" smtClean="0"/>
              <a:t>perivascular</a:t>
            </a:r>
            <a:r>
              <a:rPr lang="en-US" sz="2000" dirty="0" smtClean="0"/>
              <a:t> cells of the hypothalamus. </a:t>
            </a:r>
          </a:p>
          <a:p>
            <a:pPr>
              <a:buNone/>
            </a:pPr>
            <a:endParaRPr lang="en-US" dirty="0"/>
          </a:p>
        </p:txBody>
      </p:sp>
      <p:pic>
        <p:nvPicPr>
          <p:cNvPr id="2050" name="Picture 2" descr="COVID-19 and Fever - Together"/>
          <p:cNvPicPr>
            <a:picLocks noChangeAspect="1" noChangeArrowheads="1"/>
          </p:cNvPicPr>
          <p:nvPr/>
        </p:nvPicPr>
        <p:blipFill>
          <a:blip r:embed="rId2" cstate="print"/>
          <a:srcRect/>
          <a:stretch>
            <a:fillRect/>
          </a:stretch>
        </p:blipFill>
        <p:spPr bwMode="auto">
          <a:xfrm>
            <a:off x="6099175" y="3813175"/>
            <a:ext cx="3044825" cy="3044825"/>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4572000" cy="6553200"/>
          </a:xfrm>
        </p:spPr>
        <p:txBody>
          <a:bodyPr>
            <a:normAutofit/>
          </a:bodyPr>
          <a:lstStyle/>
          <a:p>
            <a:pPr algn="ctr"/>
            <a:r>
              <a:rPr lang="en-US" sz="2000" dirty="0" smtClean="0"/>
              <a:t>Bacterial products, such as LPS (called exogenous </a:t>
            </a:r>
            <a:r>
              <a:rPr lang="en-US" sz="2000" dirty="0" err="1" smtClean="0"/>
              <a:t>pyrogens</a:t>
            </a:r>
            <a:r>
              <a:rPr lang="en-US" sz="2000" dirty="0" smtClean="0"/>
              <a:t>).</a:t>
            </a:r>
          </a:p>
          <a:p>
            <a:pPr algn="ctr"/>
            <a:endParaRPr lang="en-US" sz="2000" dirty="0" smtClean="0"/>
          </a:p>
          <a:p>
            <a:pPr algn="ctr"/>
            <a:endParaRPr lang="en-US" sz="2000" dirty="0" smtClean="0"/>
          </a:p>
          <a:p>
            <a:pPr algn="ctr"/>
            <a:r>
              <a:rPr lang="en-US" sz="2000" dirty="0" smtClean="0"/>
              <a:t>stimulate leukocytes to release IL-1 and TNF (called endogenous </a:t>
            </a:r>
            <a:r>
              <a:rPr lang="en-US" sz="2000" dirty="0" err="1" smtClean="0"/>
              <a:t>pyrogens</a:t>
            </a:r>
            <a:r>
              <a:rPr lang="en-US" sz="2000" dirty="0" smtClean="0"/>
              <a:t>).</a:t>
            </a:r>
          </a:p>
          <a:p>
            <a:pPr algn="ctr"/>
            <a:endParaRPr lang="en-US" sz="2000" dirty="0" smtClean="0"/>
          </a:p>
          <a:p>
            <a:pPr algn="ctr"/>
            <a:r>
              <a:rPr lang="en-US" sz="2000" dirty="0" smtClean="0"/>
              <a:t>increase the enzymes (</a:t>
            </a:r>
            <a:r>
              <a:rPr lang="en-US" sz="2000" dirty="0" err="1" smtClean="0"/>
              <a:t>cyclooxygenases</a:t>
            </a:r>
            <a:r>
              <a:rPr lang="en-US" sz="2000" dirty="0" smtClean="0"/>
              <a:t>) that convert </a:t>
            </a:r>
            <a:r>
              <a:rPr lang="en-US" sz="2000" dirty="0" err="1" smtClean="0"/>
              <a:t>arachadonic</a:t>
            </a:r>
            <a:r>
              <a:rPr lang="en-US" sz="2000" dirty="0" smtClean="0"/>
              <a:t> acid into prostaglandins.</a:t>
            </a:r>
          </a:p>
          <a:p>
            <a:pPr algn="ctr"/>
            <a:endParaRPr lang="en-US" sz="2000" dirty="0" smtClean="0"/>
          </a:p>
          <a:p>
            <a:pPr algn="ctr"/>
            <a:r>
              <a:rPr lang="en-US" sz="2000" dirty="0" smtClean="0"/>
              <a:t>In the hypothalamus, the prostaglandins, especially </a:t>
            </a:r>
            <a:r>
              <a:rPr lang="en-US" sz="2000" b="1" u="sng" dirty="0" smtClean="0">
                <a:solidFill>
                  <a:srgbClr val="FF0000"/>
                </a:solidFill>
              </a:rPr>
              <a:t>PGE2,</a:t>
            </a:r>
            <a:r>
              <a:rPr lang="en-US" sz="2000" dirty="0" smtClean="0"/>
              <a:t> stimulate the production of neurotransmitters that reset the temperature set point at a higher level</a:t>
            </a:r>
          </a:p>
          <a:p>
            <a:pPr algn="ctr"/>
            <a:endParaRPr lang="en-US" sz="2000" dirty="0"/>
          </a:p>
        </p:txBody>
      </p:sp>
      <p:sp>
        <p:nvSpPr>
          <p:cNvPr id="4" name="Down Arrow 3"/>
          <p:cNvSpPr/>
          <p:nvPr/>
        </p:nvSpPr>
        <p:spPr>
          <a:xfrm>
            <a:off x="2362200" y="990600"/>
            <a:ext cx="533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2514600" y="2667000"/>
            <a:ext cx="533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438400" y="4419600"/>
            <a:ext cx="533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ony Breu on Twitter: &amp;quot;4/ Why is there a delay between bacteremia and  fever? There&amp;#39;s a lot to be done! ◾️LPS induces endogenous pyrogens (e.g.,  IL-6) which... ◾️Increase the hypothalamic set-point, resulting"/>
          <p:cNvPicPr>
            <a:picLocks noChangeAspect="1" noChangeArrowheads="1"/>
          </p:cNvPicPr>
          <p:nvPr/>
        </p:nvPicPr>
        <p:blipFill>
          <a:blip r:embed="rId2"/>
          <a:srcRect b="11364"/>
          <a:stretch>
            <a:fillRect/>
          </a:stretch>
        </p:blipFill>
        <p:spPr bwMode="auto">
          <a:xfrm>
            <a:off x="5562600" y="457199"/>
            <a:ext cx="2743200" cy="623454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Fibrinous Inflammation</a:t>
            </a:r>
            <a:endParaRPr lang="en-US" dirty="0"/>
          </a:p>
        </p:txBody>
      </p:sp>
      <p:sp>
        <p:nvSpPr>
          <p:cNvPr id="3" name="Content Placeholder 2"/>
          <p:cNvSpPr>
            <a:spLocks noGrp="1"/>
          </p:cNvSpPr>
          <p:nvPr>
            <p:ph sz="quarter" idx="1"/>
          </p:nvPr>
        </p:nvSpPr>
        <p:spPr/>
        <p:txBody>
          <a:bodyPr/>
          <a:lstStyle/>
          <a:p>
            <a:r>
              <a:rPr lang="en-US" dirty="0" smtClean="0"/>
              <a:t>A fibrinous exudate develops when the vascular leaks are large or there is a local procoagulant stimulus.</a:t>
            </a:r>
          </a:p>
          <a:p>
            <a:endParaRPr lang="en-US" dirty="0" smtClean="0"/>
          </a:p>
          <a:p>
            <a:r>
              <a:rPr lang="en-US" dirty="0" smtClean="0"/>
              <a:t>A fibrinous exudate is characteristic of inflammation in the lining of body cavities, such as the </a:t>
            </a:r>
            <a:r>
              <a:rPr lang="en-US" dirty="0" err="1" smtClean="0"/>
              <a:t>meninges</a:t>
            </a:r>
            <a:r>
              <a:rPr lang="en-US" dirty="0" smtClean="0"/>
              <a:t>, pericardium and pleura.</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1143000"/>
          </a:xfrm>
        </p:spPr>
        <p:txBody>
          <a:bodyPr/>
          <a:lstStyle/>
          <a:p>
            <a:r>
              <a:rPr lang="en-US" dirty="0" smtClean="0"/>
              <a:t>2.Acute-phase proteins</a:t>
            </a:r>
            <a:endParaRPr lang="en-US" dirty="0"/>
          </a:p>
        </p:txBody>
      </p:sp>
      <p:sp>
        <p:nvSpPr>
          <p:cNvPr id="3" name="Content Placeholder 2"/>
          <p:cNvSpPr>
            <a:spLocks noGrp="1"/>
          </p:cNvSpPr>
          <p:nvPr>
            <p:ph sz="quarter" idx="1"/>
          </p:nvPr>
        </p:nvSpPr>
        <p:spPr>
          <a:xfrm>
            <a:off x="304800" y="1295400"/>
            <a:ext cx="7467600" cy="4873752"/>
          </a:xfrm>
        </p:spPr>
        <p:txBody>
          <a:bodyPr>
            <a:normAutofit/>
          </a:bodyPr>
          <a:lstStyle/>
          <a:p>
            <a:r>
              <a:rPr lang="en-US" dirty="0" smtClean="0"/>
              <a:t>Are plasma proteins, mostly synthesized in the liver, whose plasma concentrations may increase several hundred-fold as part of the response to inflammatory stimuli. </a:t>
            </a:r>
          </a:p>
          <a:p>
            <a:endParaRPr lang="en-US" dirty="0" smtClean="0"/>
          </a:p>
          <a:p>
            <a:r>
              <a:rPr lang="en-US" dirty="0" smtClean="0"/>
              <a:t>Three of the best-known of these proteins are</a:t>
            </a:r>
          </a:p>
          <a:p>
            <a:pPr>
              <a:buFont typeface="Wingdings" pitchFamily="2" charset="2"/>
              <a:buChar char="Ø"/>
            </a:pPr>
            <a:r>
              <a:rPr lang="en-US" dirty="0" smtClean="0"/>
              <a:t> C-reactive protein (CRP</a:t>
            </a:r>
            <a:r>
              <a:rPr lang="en-US" dirty="0" smtClean="0"/>
              <a:t>).</a:t>
            </a:r>
            <a:endParaRPr lang="en-US" dirty="0" smtClean="0"/>
          </a:p>
          <a:p>
            <a:pPr>
              <a:buFont typeface="Wingdings" pitchFamily="2" charset="2"/>
              <a:buChar char="Ø"/>
            </a:pPr>
            <a:r>
              <a:rPr lang="en-US" dirty="0" smtClean="0"/>
              <a:t> </a:t>
            </a:r>
            <a:r>
              <a:rPr lang="en-US" dirty="0" smtClean="0"/>
              <a:t>fibrinogen</a:t>
            </a:r>
            <a:r>
              <a:rPr lang="en-US" dirty="0" smtClean="0"/>
              <a:t>.</a:t>
            </a:r>
            <a:endParaRPr lang="en-US" dirty="0" smtClean="0"/>
          </a:p>
          <a:p>
            <a:pPr>
              <a:buFont typeface="Wingdings" pitchFamily="2" charset="2"/>
              <a:buChar char="Ø"/>
            </a:pPr>
            <a:r>
              <a:rPr lang="en-US" dirty="0" smtClean="0"/>
              <a:t> serum </a:t>
            </a:r>
            <a:r>
              <a:rPr lang="en-US" dirty="0" err="1" smtClean="0"/>
              <a:t>amyloid</a:t>
            </a:r>
            <a:r>
              <a:rPr lang="en-US" dirty="0" smtClean="0"/>
              <a:t> A (SAA) </a:t>
            </a:r>
            <a:r>
              <a:rPr lang="en-US" dirty="0" smtClean="0"/>
              <a:t>protein.</a:t>
            </a:r>
            <a:endParaRPr lang="en-US" dirty="0" smtClean="0"/>
          </a:p>
          <a:p>
            <a:endParaRPr lang="en-US" dirty="0" smtClean="0"/>
          </a:p>
        </p:txBody>
      </p:sp>
      <p:pic>
        <p:nvPicPr>
          <p:cNvPr id="58370" name="Picture 2" descr="C-Reactive Protein (CRP, hs-CRP) | Medical Laboratories"/>
          <p:cNvPicPr>
            <a:picLocks noChangeAspect="1" noChangeArrowheads="1"/>
          </p:cNvPicPr>
          <p:nvPr/>
        </p:nvPicPr>
        <p:blipFill>
          <a:blip r:embed="rId3"/>
          <a:srcRect/>
          <a:stretch>
            <a:fillRect/>
          </a:stretch>
        </p:blipFill>
        <p:spPr bwMode="auto">
          <a:xfrm>
            <a:off x="6400800" y="3242300"/>
            <a:ext cx="2743200" cy="36157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1143000"/>
          </a:xfrm>
        </p:spPr>
        <p:txBody>
          <a:bodyPr/>
          <a:lstStyle/>
          <a:p>
            <a:r>
              <a:rPr lang="en-US" dirty="0" smtClean="0"/>
              <a:t>3.Leukocytosis</a:t>
            </a:r>
            <a:endParaRPr lang="en-US" dirty="0"/>
          </a:p>
        </p:txBody>
      </p:sp>
      <p:sp>
        <p:nvSpPr>
          <p:cNvPr id="3" name="Content Placeholder 2"/>
          <p:cNvSpPr>
            <a:spLocks noGrp="1"/>
          </p:cNvSpPr>
          <p:nvPr>
            <p:ph sz="quarter" idx="1"/>
          </p:nvPr>
        </p:nvSpPr>
        <p:spPr>
          <a:xfrm>
            <a:off x="228600" y="1295400"/>
            <a:ext cx="7467600" cy="4873752"/>
          </a:xfrm>
        </p:spPr>
        <p:txBody>
          <a:bodyPr/>
          <a:lstStyle/>
          <a:p>
            <a:r>
              <a:rPr lang="en-US" dirty="0" smtClean="0"/>
              <a:t>Induced </a:t>
            </a:r>
            <a:r>
              <a:rPr lang="en-US" dirty="0" smtClean="0"/>
              <a:t>by bacterial infections. </a:t>
            </a:r>
          </a:p>
          <a:p>
            <a:r>
              <a:rPr lang="en-US" dirty="0" smtClean="0"/>
              <a:t>The leukocyte count usually climbs to 15,000 or 20,000 cells/</a:t>
            </a:r>
            <a:r>
              <a:rPr lang="en-US" dirty="0" err="1" smtClean="0"/>
              <a:t>mL</a:t>
            </a:r>
            <a:r>
              <a:rPr lang="en-US" dirty="0" smtClean="0"/>
              <a:t>, but sometimes it may reach extraordinarily high levels of 40,000 to 100,000 cells/</a:t>
            </a:r>
            <a:r>
              <a:rPr lang="en-US" dirty="0" err="1" smtClean="0"/>
              <a:t>mL.</a:t>
            </a:r>
            <a:r>
              <a:rPr lang="en-US" dirty="0" smtClean="0"/>
              <a:t> </a:t>
            </a:r>
          </a:p>
          <a:p>
            <a:r>
              <a:rPr lang="en-US" dirty="0" smtClean="0"/>
              <a:t>These extreme elevations are referred to as </a:t>
            </a:r>
            <a:r>
              <a:rPr lang="en-US" u="sng" dirty="0" err="1" smtClean="0">
                <a:solidFill>
                  <a:schemeClr val="accent1">
                    <a:lumMod val="75000"/>
                  </a:schemeClr>
                </a:solidFill>
              </a:rPr>
              <a:t>leukemoid</a:t>
            </a:r>
            <a:r>
              <a:rPr lang="en-US" u="sng" dirty="0" smtClean="0">
                <a:solidFill>
                  <a:schemeClr val="accent1">
                    <a:lumMod val="75000"/>
                  </a:schemeClr>
                </a:solidFill>
              </a:rPr>
              <a:t> reactions</a:t>
            </a:r>
            <a:endParaRPr lang="en-US" u="sng" dirty="0">
              <a:solidFill>
                <a:schemeClr val="accent1">
                  <a:lumMod val="75000"/>
                </a:schemeClr>
              </a:solidFill>
            </a:endParaRPr>
          </a:p>
        </p:txBody>
      </p:sp>
      <p:pic>
        <p:nvPicPr>
          <p:cNvPr id="7170" name="Picture 2" descr="White blood cell count leukopenia leukocytosis Vector Image"/>
          <p:cNvPicPr>
            <a:picLocks noChangeAspect="1" noChangeArrowheads="1"/>
          </p:cNvPicPr>
          <p:nvPr/>
        </p:nvPicPr>
        <p:blipFill>
          <a:blip r:embed="rId2" cstate="print"/>
          <a:srcRect b="7143"/>
          <a:stretch>
            <a:fillRect/>
          </a:stretch>
        </p:blipFill>
        <p:spPr bwMode="auto">
          <a:xfrm>
            <a:off x="6019800" y="3657600"/>
            <a:ext cx="2684780" cy="29718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533400"/>
            <a:ext cx="7467600" cy="4873752"/>
          </a:xfrm>
        </p:spPr>
        <p:txBody>
          <a:bodyPr>
            <a:normAutofit/>
          </a:bodyPr>
          <a:lstStyle/>
          <a:p>
            <a:r>
              <a:rPr lang="en-US" dirty="0" smtClean="0"/>
              <a:t>The </a:t>
            </a:r>
            <a:r>
              <a:rPr lang="en-US" dirty="0" err="1" smtClean="0"/>
              <a:t>leukocytosis</a:t>
            </a:r>
            <a:r>
              <a:rPr lang="en-US" dirty="0" smtClean="0"/>
              <a:t> occurs initially because of accelerated release of cells from the bone marrow and is therefore associated with a rise in the number of more immature </a:t>
            </a:r>
            <a:r>
              <a:rPr lang="en-US" dirty="0" err="1" smtClean="0"/>
              <a:t>neutrophils</a:t>
            </a:r>
            <a:r>
              <a:rPr lang="en-US" dirty="0" smtClean="0"/>
              <a:t> in the blood, referred to as a </a:t>
            </a:r>
            <a:r>
              <a:rPr lang="en-US" u="sng" dirty="0" smtClean="0">
                <a:solidFill>
                  <a:srgbClr val="FF0000"/>
                </a:solidFill>
              </a:rPr>
              <a:t>shift to the left. </a:t>
            </a:r>
          </a:p>
        </p:txBody>
      </p:sp>
      <p:pic>
        <p:nvPicPr>
          <p:cNvPr id="6146" name="Picture 2" descr="left shift (English) - Medical terminology for medical students - - YouTube"/>
          <p:cNvPicPr>
            <a:picLocks noChangeAspect="1" noChangeArrowheads="1"/>
          </p:cNvPicPr>
          <p:nvPr/>
        </p:nvPicPr>
        <p:blipFill>
          <a:blip r:embed="rId3"/>
          <a:srcRect/>
          <a:stretch>
            <a:fillRect/>
          </a:stretch>
        </p:blipFill>
        <p:spPr bwMode="auto">
          <a:xfrm>
            <a:off x="685800" y="2590800"/>
            <a:ext cx="7010400" cy="394335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8153400" cy="6629400"/>
          </a:xfrm>
        </p:spPr>
        <p:txBody>
          <a:bodyPr>
            <a:normAutofit/>
          </a:bodyPr>
          <a:lstStyle/>
          <a:p>
            <a:endParaRPr lang="en-US" sz="2000" dirty="0" smtClean="0"/>
          </a:p>
          <a:p>
            <a:endParaRPr lang="en-US" sz="2000" dirty="0" smtClean="0"/>
          </a:p>
          <a:p>
            <a:r>
              <a:rPr lang="en-US" sz="2000" dirty="0" smtClean="0"/>
              <a:t>Most bacterial infections induce an increase in the blood </a:t>
            </a:r>
            <a:r>
              <a:rPr lang="en-US" sz="2000" dirty="0" err="1" smtClean="0"/>
              <a:t>neutrophil</a:t>
            </a:r>
            <a:r>
              <a:rPr lang="en-US" sz="2000" dirty="0" smtClean="0"/>
              <a:t> count, called </a:t>
            </a:r>
            <a:r>
              <a:rPr lang="en-US" sz="2000" u="sng" dirty="0" err="1" smtClean="0">
                <a:solidFill>
                  <a:schemeClr val="accent1">
                    <a:lumMod val="75000"/>
                  </a:schemeClr>
                </a:solidFill>
              </a:rPr>
              <a:t>neutrophilia</a:t>
            </a:r>
            <a:r>
              <a:rPr lang="en-US" sz="2000" u="sng" dirty="0" smtClean="0">
                <a:solidFill>
                  <a:schemeClr val="accent1">
                    <a:lumMod val="75000"/>
                  </a:schemeClr>
                </a:solidFill>
              </a:rPr>
              <a:t>. </a:t>
            </a:r>
          </a:p>
          <a:p>
            <a:endParaRPr lang="en-US" sz="2000" dirty="0" smtClean="0"/>
          </a:p>
          <a:p>
            <a:r>
              <a:rPr lang="en-US" sz="2000" dirty="0" smtClean="0"/>
              <a:t>Viral infections, such as infectious mononucleosis, mumps, and German measles, cause an absolute increase in the number of lymphocytes </a:t>
            </a:r>
            <a:r>
              <a:rPr lang="en-US" sz="2000" u="sng" dirty="0" smtClean="0">
                <a:solidFill>
                  <a:schemeClr val="accent1">
                    <a:lumMod val="75000"/>
                  </a:schemeClr>
                </a:solidFill>
              </a:rPr>
              <a:t>(</a:t>
            </a:r>
            <a:r>
              <a:rPr lang="en-US" sz="2000" dirty="0" err="1" smtClean="0">
                <a:solidFill>
                  <a:schemeClr val="accent4">
                    <a:lumMod val="50000"/>
                  </a:schemeClr>
                </a:solidFill>
              </a:rPr>
              <a:t>l</a:t>
            </a:r>
            <a:r>
              <a:rPr lang="en-US" sz="2000" u="sng" dirty="0" err="1" smtClean="0">
                <a:solidFill>
                  <a:schemeClr val="accent4">
                    <a:lumMod val="50000"/>
                  </a:schemeClr>
                </a:solidFill>
              </a:rPr>
              <a:t>ymphocytosis</a:t>
            </a:r>
            <a:r>
              <a:rPr lang="en-US" sz="2000" u="sng" dirty="0" smtClean="0">
                <a:solidFill>
                  <a:schemeClr val="accent4">
                    <a:lumMod val="50000"/>
                  </a:schemeClr>
                </a:solidFill>
              </a:rPr>
              <a:t>). </a:t>
            </a:r>
          </a:p>
          <a:p>
            <a:endParaRPr lang="en-US" sz="2000" dirty="0" smtClean="0"/>
          </a:p>
          <a:p>
            <a:r>
              <a:rPr lang="en-US" sz="2000" dirty="0" smtClean="0"/>
              <a:t>In some allergies and parasitic infestations, there is an increase in the number of blood eosinophils, creating an </a:t>
            </a:r>
            <a:r>
              <a:rPr lang="en-US" sz="2000" u="sng" dirty="0" err="1" smtClean="0">
                <a:solidFill>
                  <a:srgbClr val="7030A0"/>
                </a:solidFill>
              </a:rPr>
              <a:t>eosinophilia</a:t>
            </a:r>
            <a:r>
              <a:rPr lang="en-US" sz="2000" u="sng" dirty="0" smtClean="0">
                <a:solidFill>
                  <a:srgbClr val="7030A0"/>
                </a:solidFill>
              </a:rPr>
              <a:t>. </a:t>
            </a:r>
          </a:p>
          <a:p>
            <a:endParaRPr lang="en-US" sz="2000" dirty="0" smtClean="0"/>
          </a:p>
          <a:p>
            <a:r>
              <a:rPr lang="en-US" sz="2000" dirty="0" smtClean="0"/>
              <a:t>Certain infections (typhoid fever and infections caused by some viruses, </a:t>
            </a:r>
            <a:r>
              <a:rPr lang="en-US" sz="2000" dirty="0" err="1" smtClean="0"/>
              <a:t>rickettsiae</a:t>
            </a:r>
            <a:r>
              <a:rPr lang="en-US" sz="2000" dirty="0" smtClean="0"/>
              <a:t>, and certain protozoa) are associated with a decreased number of circulating white cells (</a:t>
            </a:r>
            <a:r>
              <a:rPr lang="en-US" sz="2000" u="sng" dirty="0" err="1" smtClean="0">
                <a:solidFill>
                  <a:srgbClr val="00B0F0"/>
                </a:solidFill>
              </a:rPr>
              <a:t>leukopenia</a:t>
            </a:r>
            <a:r>
              <a:rPr lang="en-US" sz="2000" u="sng" dirty="0" smtClean="0">
                <a:solidFill>
                  <a:srgbClr val="00B0F0"/>
                </a:solidFill>
              </a:rPr>
              <a:t>).</a:t>
            </a:r>
            <a:endParaRPr lang="en-US" sz="2000" u="sng" dirty="0">
              <a:solidFill>
                <a:srgbClr val="00B0F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7620000" cy="6169152"/>
          </a:xfrm>
        </p:spPr>
        <p:txBody>
          <a:bodyPr/>
          <a:lstStyle/>
          <a:p>
            <a:r>
              <a:rPr lang="en-US" b="1" u="sng" dirty="0" smtClean="0">
                <a:solidFill>
                  <a:srgbClr val="FF0000"/>
                </a:solidFill>
              </a:rPr>
              <a:t>Sepsis</a:t>
            </a:r>
            <a:r>
              <a:rPr lang="en-US" dirty="0" smtClean="0"/>
              <a:t> is a life-threatening condition that arises when the body's response to infection causes injury to its own tissues and </a:t>
            </a:r>
            <a:r>
              <a:rPr lang="en-US" dirty="0" smtClean="0"/>
              <a:t>organs.</a:t>
            </a:r>
          </a:p>
          <a:p>
            <a:endParaRPr lang="en-US" dirty="0" smtClean="0"/>
          </a:p>
          <a:p>
            <a:r>
              <a:rPr lang="en-US" dirty="0" smtClean="0"/>
              <a:t>Characterized by </a:t>
            </a:r>
            <a:r>
              <a:rPr lang="en-US" u="sng" dirty="0" smtClean="0">
                <a:solidFill>
                  <a:srgbClr val="FF0000"/>
                </a:solidFill>
              </a:rPr>
              <a:t>clinical </a:t>
            </a:r>
            <a:r>
              <a:rPr lang="en-US" u="sng" dirty="0" smtClean="0">
                <a:solidFill>
                  <a:srgbClr val="FF0000"/>
                </a:solidFill>
              </a:rPr>
              <a:t>triad </a:t>
            </a:r>
            <a:r>
              <a:rPr lang="en-US" dirty="0" smtClean="0"/>
              <a:t>:</a:t>
            </a:r>
          </a:p>
          <a:p>
            <a:pPr>
              <a:buFont typeface="Wingdings" pitchFamily="2" charset="2"/>
              <a:buChar char="Ø"/>
            </a:pPr>
            <a:r>
              <a:rPr lang="en-US" dirty="0" smtClean="0"/>
              <a:t>disseminated </a:t>
            </a:r>
            <a:r>
              <a:rPr lang="en-US" dirty="0" smtClean="0"/>
              <a:t>intravascular </a:t>
            </a:r>
            <a:r>
              <a:rPr lang="en-US" dirty="0" smtClean="0"/>
              <a:t>coagulation.</a:t>
            </a:r>
            <a:endParaRPr lang="en-US" dirty="0" smtClean="0"/>
          </a:p>
          <a:p>
            <a:pPr>
              <a:buFont typeface="Wingdings" pitchFamily="2" charset="2"/>
              <a:buChar char="Ø"/>
            </a:pPr>
            <a:r>
              <a:rPr lang="en-US" dirty="0" smtClean="0"/>
              <a:t> </a:t>
            </a:r>
            <a:r>
              <a:rPr lang="en-US" dirty="0" err="1" smtClean="0"/>
              <a:t>hypotensive</a:t>
            </a:r>
            <a:r>
              <a:rPr lang="en-US" dirty="0" smtClean="0"/>
              <a:t> </a:t>
            </a:r>
            <a:r>
              <a:rPr lang="en-US" dirty="0" smtClean="0"/>
              <a:t>shock.</a:t>
            </a:r>
            <a:endParaRPr lang="en-US" dirty="0" smtClean="0"/>
          </a:p>
          <a:p>
            <a:pPr>
              <a:buFont typeface="Wingdings" pitchFamily="2" charset="2"/>
              <a:buChar char="Ø"/>
            </a:pPr>
            <a:r>
              <a:rPr lang="en-US" dirty="0" smtClean="0"/>
              <a:t> metabolic disturbances including insulin resistance and </a:t>
            </a:r>
            <a:r>
              <a:rPr lang="en-US" dirty="0" smtClean="0"/>
              <a:t>hyperglycemia.</a:t>
            </a:r>
          </a:p>
          <a:p>
            <a:pPr>
              <a:buFont typeface="Wingdings" pitchFamily="2" charset="2"/>
              <a:buChar char="Ø"/>
            </a:pPr>
            <a:endParaRPr lang="en-US" dirty="0" smtClean="0"/>
          </a:p>
          <a:p>
            <a:pPr>
              <a:buFont typeface="Wingdings" pitchFamily="2" charset="2"/>
              <a:buChar char="Ø"/>
            </a:pPr>
            <a:r>
              <a:rPr lang="en-US" u="sng" dirty="0" smtClean="0">
                <a:solidFill>
                  <a:srgbClr val="FF0000"/>
                </a:solidFill>
              </a:rPr>
              <a:t>systemic inflammatory response syndrome (</a:t>
            </a:r>
            <a:r>
              <a:rPr lang="en-US" u="sng" dirty="0" smtClean="0">
                <a:solidFill>
                  <a:srgbClr val="FF0000"/>
                </a:solidFill>
              </a:rPr>
              <a:t>SIRS):</a:t>
            </a:r>
          </a:p>
          <a:p>
            <a:pPr>
              <a:buFont typeface="Wingdings" pitchFamily="2" charset="2"/>
              <a:buChar char="Ø"/>
            </a:pPr>
            <a:r>
              <a:rPr lang="en-US" dirty="0" smtClean="0"/>
              <a:t>A syndrome similar to septic shock may occur as a complication of noninfectious disorders, such as severe burns, </a:t>
            </a:r>
            <a:r>
              <a:rPr lang="en-US" dirty="0" smtClean="0"/>
              <a:t>trauma.</a:t>
            </a:r>
            <a:endParaRPr lang="en-US" u="sng" dirty="0" smtClean="0"/>
          </a:p>
          <a:p>
            <a:pPr>
              <a:buFont typeface="Wingdings" pitchFamily="2" charset="2"/>
              <a:buChar char="Ø"/>
            </a:pPr>
            <a:endParaRPr lang="en-US" u="sng" dirty="0" smtClean="0"/>
          </a:p>
          <a:p>
            <a:pPr>
              <a:buFont typeface="Wingdings" pitchFamily="2" charset="2"/>
              <a:buChar char="Ø"/>
            </a:pPr>
            <a:endParaRPr lang="en-US" dirty="0" smtClean="0"/>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Text Sign Showing Any Questions Question. Stock Photo, Picture And Royalty  Free Image. Image 99148968."/>
          <p:cNvPicPr>
            <a:picLocks noChangeAspect="1" noChangeArrowheads="1"/>
          </p:cNvPicPr>
          <p:nvPr/>
        </p:nvPicPr>
        <p:blipFill>
          <a:blip r:embed="rId2"/>
          <a:srcRect/>
          <a:stretch>
            <a:fillRect/>
          </a:stretch>
        </p:blipFill>
        <p:spPr bwMode="auto">
          <a:xfrm>
            <a:off x="609600" y="762000"/>
            <a:ext cx="7206442" cy="4800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1143000"/>
          </a:xfrm>
        </p:spPr>
        <p:txBody>
          <a:bodyPr/>
          <a:lstStyle/>
          <a:p>
            <a:r>
              <a:rPr lang="en-US" dirty="0" smtClean="0"/>
              <a:t>Mechanism of formation</a:t>
            </a:r>
            <a:endParaRPr lang="en-US" dirty="0"/>
          </a:p>
        </p:txBody>
      </p:sp>
      <p:sp>
        <p:nvSpPr>
          <p:cNvPr id="3" name="Content Placeholder 2"/>
          <p:cNvSpPr>
            <a:spLocks noGrp="1"/>
          </p:cNvSpPr>
          <p:nvPr>
            <p:ph sz="quarter" idx="1"/>
          </p:nvPr>
        </p:nvSpPr>
        <p:spPr/>
        <p:txBody>
          <a:bodyPr/>
          <a:lstStyle/>
          <a:p>
            <a:pPr algn="ctr"/>
            <a:r>
              <a:rPr lang="en-US" dirty="0" smtClean="0"/>
              <a:t>Large  increase in vascular permeability.</a:t>
            </a:r>
          </a:p>
          <a:p>
            <a:pPr algn="ctr"/>
            <a:endParaRPr lang="en-US" dirty="0" smtClean="0"/>
          </a:p>
          <a:p>
            <a:pPr algn="ctr"/>
            <a:endParaRPr lang="en-US" dirty="0" smtClean="0"/>
          </a:p>
          <a:p>
            <a:pPr algn="ctr"/>
            <a:r>
              <a:rPr lang="en-US" dirty="0" smtClean="0"/>
              <a:t>higher-molecular weight proteins such as fibrinogen pass out of the blood.</a:t>
            </a:r>
          </a:p>
          <a:p>
            <a:pPr algn="ctr"/>
            <a:endParaRPr lang="en-US" dirty="0" smtClean="0"/>
          </a:p>
          <a:p>
            <a:pPr algn="ctr"/>
            <a:endParaRPr lang="en-US" dirty="0" smtClean="0"/>
          </a:p>
          <a:p>
            <a:pPr algn="ctr"/>
            <a:r>
              <a:rPr lang="en-US" dirty="0" smtClean="0"/>
              <a:t> fibrin is formed and deposited in the extracellular space</a:t>
            </a:r>
            <a:endParaRPr lang="en-US" dirty="0"/>
          </a:p>
        </p:txBody>
      </p:sp>
      <p:sp>
        <p:nvSpPr>
          <p:cNvPr id="5" name="Down Arrow 4"/>
          <p:cNvSpPr/>
          <p:nvPr/>
        </p:nvSpPr>
        <p:spPr>
          <a:xfrm>
            <a:off x="3810000" y="2133600"/>
            <a:ext cx="457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3886200" y="3810000"/>
            <a:ext cx="457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lstStyle/>
          <a:p>
            <a:pPr>
              <a:buFont typeface="Wingdings" pitchFamily="2" charset="2"/>
              <a:buChar char="v"/>
            </a:pPr>
            <a:r>
              <a:rPr lang="en-US" u="sng" dirty="0" smtClean="0">
                <a:solidFill>
                  <a:schemeClr val="accent1"/>
                </a:solidFill>
              </a:rPr>
              <a:t>Grossly </a:t>
            </a:r>
            <a:endParaRPr lang="en-US" u="sng" dirty="0">
              <a:solidFill>
                <a:schemeClr val="accent1"/>
              </a:solidFill>
            </a:endParaRPr>
          </a:p>
        </p:txBody>
      </p:sp>
      <p:sp>
        <p:nvSpPr>
          <p:cNvPr id="22530" name="AutoShape 2" descr="Webpathology.com: A Collection of Surgical Pathology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Webpathology.com: A Collection of Surgical Pathology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download (1).jpg"/>
          <p:cNvPicPr>
            <a:picLocks noChangeAspect="1"/>
          </p:cNvPicPr>
          <p:nvPr/>
        </p:nvPicPr>
        <p:blipFill>
          <a:blip r:embed="rId2"/>
          <a:stretch>
            <a:fillRect/>
          </a:stretch>
        </p:blipFill>
        <p:spPr>
          <a:xfrm>
            <a:off x="4495800" y="1371600"/>
            <a:ext cx="3967506" cy="2971800"/>
          </a:xfrm>
          <a:prstGeom prst="rect">
            <a:avLst/>
          </a:prstGeom>
        </p:spPr>
      </p:pic>
      <p:pic>
        <p:nvPicPr>
          <p:cNvPr id="22534" name="Picture 6" descr="Chapter 1 – The Anatomy of the Normal Heart | Thoracic Key"/>
          <p:cNvPicPr>
            <a:picLocks noChangeAspect="1" noChangeArrowheads="1"/>
          </p:cNvPicPr>
          <p:nvPr/>
        </p:nvPicPr>
        <p:blipFill>
          <a:blip r:embed="rId3"/>
          <a:srcRect/>
          <a:stretch>
            <a:fillRect/>
          </a:stretch>
        </p:blipFill>
        <p:spPr bwMode="auto">
          <a:xfrm>
            <a:off x="457200" y="1295400"/>
            <a:ext cx="3551624" cy="4724400"/>
          </a:xfrm>
          <a:prstGeom prst="rect">
            <a:avLst/>
          </a:prstGeom>
          <a:noFill/>
        </p:spPr>
      </p:pic>
      <p:sp>
        <p:nvSpPr>
          <p:cNvPr id="7" name="Rectangle 6"/>
          <p:cNvSpPr/>
          <p:nvPr/>
        </p:nvSpPr>
        <p:spPr>
          <a:xfrm>
            <a:off x="4191000" y="4648200"/>
            <a:ext cx="4572000" cy="923330"/>
          </a:xfrm>
          <a:prstGeom prst="rect">
            <a:avLst/>
          </a:prstGeom>
        </p:spPr>
        <p:txBody>
          <a:bodyPr>
            <a:spAutoFit/>
          </a:bodyPr>
          <a:lstStyle/>
          <a:p>
            <a:r>
              <a:rPr lang="en-US" dirty="0" smtClean="0"/>
              <a:t>The </a:t>
            </a:r>
            <a:r>
              <a:rPr lang="en-US" b="1" dirty="0" smtClean="0"/>
              <a:t>pericardial surface</a:t>
            </a:r>
            <a:r>
              <a:rPr lang="en-US" dirty="0" smtClean="0"/>
              <a:t> is </a:t>
            </a:r>
            <a:r>
              <a:rPr lang="en-US" b="1" dirty="0" smtClean="0"/>
              <a:t>dry</a:t>
            </a:r>
            <a:r>
              <a:rPr lang="en-US" dirty="0" smtClean="0"/>
              <a:t> with a </a:t>
            </a:r>
            <a:r>
              <a:rPr lang="en-US" b="1" dirty="0" smtClean="0"/>
              <a:t>coarse granular appearance</a:t>
            </a:r>
            <a:r>
              <a:rPr lang="en-US" dirty="0" smtClean="0"/>
              <a:t> caused by </a:t>
            </a:r>
            <a:r>
              <a:rPr lang="en-US" b="1" dirty="0" smtClean="0"/>
              <a:t>fibrinous exudate</a:t>
            </a:r>
            <a:r>
              <a:rPr lang="en-US" dirty="0" smtClean="0"/>
              <a:t> </a:t>
            </a:r>
            <a:endParaRPr lang="en-US" dirty="0"/>
          </a:p>
        </p:txBody>
      </p:sp>
      <p:sp>
        <p:nvSpPr>
          <p:cNvPr id="8" name="Rectangle 7"/>
          <p:cNvSpPr/>
          <p:nvPr/>
        </p:nvSpPr>
        <p:spPr>
          <a:xfrm>
            <a:off x="304800" y="6211669"/>
            <a:ext cx="4572000" cy="646331"/>
          </a:xfrm>
          <a:prstGeom prst="rect">
            <a:avLst/>
          </a:prstGeom>
        </p:spPr>
        <p:txBody>
          <a:bodyPr>
            <a:spAutoFit/>
          </a:bodyPr>
          <a:lstStyle/>
          <a:p>
            <a:r>
              <a:rPr lang="en-US" b="1" dirty="0" smtClean="0"/>
              <a:t>Normally</a:t>
            </a:r>
            <a:r>
              <a:rPr lang="en-US" dirty="0" smtClean="0"/>
              <a:t>, the visceral </a:t>
            </a:r>
            <a:r>
              <a:rPr lang="en-US" b="1" dirty="0" smtClean="0"/>
              <a:t>pericardium</a:t>
            </a:r>
            <a:r>
              <a:rPr lang="en-US" dirty="0" smtClean="0"/>
              <a:t> is </a:t>
            </a:r>
            <a:r>
              <a:rPr lang="en-US" b="1" dirty="0" smtClean="0"/>
              <a:t>translucent</a:t>
            </a:r>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Histology</a:t>
            </a:r>
            <a:br>
              <a:rPr lang="en-US" dirty="0" smtClean="0"/>
            </a:br>
            <a:endParaRPr lang="en-US" dirty="0"/>
          </a:p>
        </p:txBody>
      </p:sp>
      <p:pic>
        <p:nvPicPr>
          <p:cNvPr id="25602" name="Picture 2" descr="Structure of the Human Pericardium and Responses to Pathologic Processes -  American College of Cardiology"/>
          <p:cNvPicPr>
            <a:picLocks noChangeAspect="1" noChangeArrowheads="1"/>
          </p:cNvPicPr>
          <p:nvPr/>
        </p:nvPicPr>
        <p:blipFill>
          <a:blip r:embed="rId2"/>
          <a:srcRect/>
          <a:stretch>
            <a:fillRect/>
          </a:stretch>
        </p:blipFill>
        <p:spPr bwMode="auto">
          <a:xfrm>
            <a:off x="1314139" y="1219200"/>
            <a:ext cx="6195933" cy="2362200"/>
          </a:xfrm>
          <a:prstGeom prst="rect">
            <a:avLst/>
          </a:prstGeom>
          <a:noFill/>
        </p:spPr>
      </p:pic>
      <p:sp>
        <p:nvSpPr>
          <p:cNvPr id="7" name="Rectangle 6"/>
          <p:cNvSpPr/>
          <p:nvPr/>
        </p:nvSpPr>
        <p:spPr>
          <a:xfrm>
            <a:off x="914400" y="4800601"/>
            <a:ext cx="6934200" cy="646331"/>
          </a:xfrm>
          <a:prstGeom prst="rect">
            <a:avLst/>
          </a:prstGeom>
        </p:spPr>
        <p:txBody>
          <a:bodyPr wrap="square">
            <a:spAutoFit/>
          </a:bodyPr>
          <a:lstStyle/>
          <a:p>
            <a:r>
              <a:rPr lang="en-US" dirty="0" err="1" smtClean="0"/>
              <a:t>Norml</a:t>
            </a:r>
            <a:r>
              <a:rPr lang="en-US" dirty="0" smtClean="0"/>
              <a:t> </a:t>
            </a:r>
            <a:r>
              <a:rPr lang="en-US" dirty="0" err="1" smtClean="0"/>
              <a:t>pericrdium</a:t>
            </a:r>
            <a:r>
              <a:rPr lang="en-US" dirty="0" smtClean="0"/>
              <a:t> composed of  thin fibrous wall </a:t>
            </a:r>
          </a:p>
          <a:p>
            <a:r>
              <a:rPr lang="en-US" dirty="0" smtClean="0"/>
              <a:t>Covered by single layer of </a:t>
            </a:r>
            <a:r>
              <a:rPr lang="en-US" dirty="0" err="1" smtClean="0"/>
              <a:t>mesothelial</a:t>
            </a:r>
            <a:r>
              <a:rPr lang="en-US" dirty="0" smtClean="0"/>
              <a:t> cells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124A2AB109B04D9394872AA5C4638C" ma:contentTypeVersion="4" ma:contentTypeDescription="Create a new document." ma:contentTypeScope="" ma:versionID="5b68fe66811d79b9f6d42bd3601df31b">
  <xsd:schema xmlns:xsd="http://www.w3.org/2001/XMLSchema" xmlns:xs="http://www.w3.org/2001/XMLSchema" xmlns:p="http://schemas.microsoft.com/office/2006/metadata/properties" xmlns:ns2="513c409d-95b3-4324-b1e7-64465f9ef705" targetNamespace="http://schemas.microsoft.com/office/2006/metadata/properties" ma:root="true" ma:fieldsID="cb387b9b717fe5cfa284108064059818" ns2:_="">
    <xsd:import namespace="513c409d-95b3-4324-b1e7-64465f9ef7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c409d-95b3-4324-b1e7-64465f9ef7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63EA02-F7FE-4A43-9087-18CCB3A9EEDF}"/>
</file>

<file path=customXml/itemProps2.xml><?xml version="1.0" encoding="utf-8"?>
<ds:datastoreItem xmlns:ds="http://schemas.openxmlformats.org/officeDocument/2006/customXml" ds:itemID="{3C86F0D7-C401-4905-BFBA-8321874DA6BE}"/>
</file>

<file path=customXml/itemProps3.xml><?xml version="1.0" encoding="utf-8"?>
<ds:datastoreItem xmlns:ds="http://schemas.openxmlformats.org/officeDocument/2006/customXml" ds:itemID="{AC13D635-86CF-4FDE-9274-4257F7DCB101}"/>
</file>

<file path=docProps/app.xml><?xml version="1.0" encoding="utf-8"?>
<Properties xmlns="http://schemas.openxmlformats.org/officeDocument/2006/extended-properties" xmlns:vt="http://schemas.openxmlformats.org/officeDocument/2006/docPropsVTypes">
  <Template>Oriel</Template>
  <TotalTime>49</TotalTime>
  <Words>2412</Words>
  <Application>Microsoft Office PowerPoint</Application>
  <PresentationFormat>On-screen Show (4:3)</PresentationFormat>
  <Paragraphs>310</Paragraphs>
  <Slides>65</Slides>
  <Notes>6</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Oriel</vt:lpstr>
      <vt:lpstr>MORPHOLOGIC PATTERNS OF ACUTE INFLAMMATION</vt:lpstr>
      <vt:lpstr>Slide 2</vt:lpstr>
      <vt:lpstr>1.Serous Inflammation</vt:lpstr>
      <vt:lpstr>Slide 4</vt:lpstr>
      <vt:lpstr>skin blister</vt:lpstr>
      <vt:lpstr>2. Fibrinous Inflammation</vt:lpstr>
      <vt:lpstr>Mechanism of formation</vt:lpstr>
      <vt:lpstr>Grossly </vt:lpstr>
      <vt:lpstr>Histology </vt:lpstr>
      <vt:lpstr>Slide 10</vt:lpstr>
      <vt:lpstr>Slide 11</vt:lpstr>
      <vt:lpstr>3. Purulent (Suppurative) Inflammation, Abscess</vt:lpstr>
      <vt:lpstr>A common example of an acute suppurative inflammation is acute appendicitis</vt:lpstr>
      <vt:lpstr>Variable acute inflammation with predominance of neutrophils; involves some or all layers of the appendiceal wall.</vt:lpstr>
      <vt:lpstr>Slide 15</vt:lpstr>
      <vt:lpstr>Slide 16</vt:lpstr>
      <vt:lpstr>4. Ulcers</vt:lpstr>
      <vt:lpstr>Slide 18</vt:lpstr>
      <vt:lpstr>histology</vt:lpstr>
      <vt:lpstr>Slide 20</vt:lpstr>
      <vt:lpstr>OUTCOMES OF ACUTE INFLAMMATION</vt:lpstr>
      <vt:lpstr>Slide 22</vt:lpstr>
      <vt:lpstr>Slide 23</vt:lpstr>
      <vt:lpstr>CHRONIC INFLAMMATION</vt:lpstr>
      <vt:lpstr>Slide 25</vt:lpstr>
      <vt:lpstr>Causes of Chronic Inflammation</vt:lpstr>
      <vt:lpstr>Slide 27</vt:lpstr>
      <vt:lpstr>Slide 28</vt:lpstr>
      <vt:lpstr>Cells and Mediators of Chronic Inflammation</vt:lpstr>
      <vt:lpstr>1.Role of Macrophages</vt:lpstr>
      <vt:lpstr>Slide 31</vt:lpstr>
      <vt:lpstr>Slide 32</vt:lpstr>
      <vt:lpstr>Slide 33</vt:lpstr>
      <vt:lpstr>Slide 34</vt:lpstr>
      <vt:lpstr>Slide 35</vt:lpstr>
      <vt:lpstr>Slide 36</vt:lpstr>
      <vt:lpstr>1.Classical macrophage activation (M1):</vt:lpstr>
      <vt:lpstr>2.Alternative macrophage activation (M2)</vt:lpstr>
      <vt:lpstr>Slide 39</vt:lpstr>
      <vt:lpstr>2.Role of Lymphocytes</vt:lpstr>
      <vt:lpstr>Slide 41</vt:lpstr>
      <vt:lpstr>Lymphocytes and macrophages interact in a bidirectional way. </vt:lpstr>
      <vt:lpstr>Slide 43</vt:lpstr>
      <vt:lpstr>tertiary lymphoid organs</vt:lpstr>
      <vt:lpstr>Slide 45</vt:lpstr>
      <vt:lpstr>Other Cells in Chronic Inflammation</vt:lpstr>
      <vt:lpstr>Slide 47</vt:lpstr>
      <vt:lpstr>2.Mast cells </vt:lpstr>
      <vt:lpstr>Slide 49</vt:lpstr>
      <vt:lpstr>Granulomatous Inflammation</vt:lpstr>
      <vt:lpstr>Slide 51</vt:lpstr>
      <vt:lpstr>types of granulomas;</vt:lpstr>
      <vt:lpstr>Slide 53</vt:lpstr>
      <vt:lpstr>Slide 54</vt:lpstr>
      <vt:lpstr>Slide 55</vt:lpstr>
      <vt:lpstr>Slide 56</vt:lpstr>
      <vt:lpstr>SYSTEMIC EFFECTS OF INFLAMMATION</vt:lpstr>
      <vt:lpstr>The acute-phase response consists of several clinical and pathologic changes:</vt:lpstr>
      <vt:lpstr>Slide 59</vt:lpstr>
      <vt:lpstr>2.Acute-phase proteins</vt:lpstr>
      <vt:lpstr>3.Leukocytosis</vt:lpstr>
      <vt:lpstr>Slide 62</vt:lpstr>
      <vt:lpstr>Slide 63</vt:lpstr>
      <vt:lpstr>Slide 64</vt:lpstr>
      <vt:lpstr>Slide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MORPHOLOGIC PATTERNS OF ACUTE INFLAMMATION</dc:title>
  <dc:creator>Admin</dc:creator>
  <cp:lastModifiedBy>Admin</cp:lastModifiedBy>
  <cp:revision>7</cp:revision>
  <dcterms:created xsi:type="dcterms:W3CDTF">2021-11-07T18:29:48Z</dcterms:created>
  <dcterms:modified xsi:type="dcterms:W3CDTF">2021-11-07T19:19:20Z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0x01010028124A2AB109B04D9394872AA5C4638C</vt:lpwstr>
  </property>
</Properties>
</file>