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32"/>
  </p:notesMasterIdLst>
  <p:sldIdLst>
    <p:sldId id="256" r:id="rId5"/>
    <p:sldId id="291" r:id="rId6"/>
    <p:sldId id="261" r:id="rId7"/>
    <p:sldId id="257" r:id="rId8"/>
    <p:sldId id="258" r:id="rId9"/>
    <p:sldId id="293" r:id="rId10"/>
    <p:sldId id="265" r:id="rId11"/>
    <p:sldId id="284" r:id="rId12"/>
    <p:sldId id="285" r:id="rId13"/>
    <p:sldId id="266" r:id="rId14"/>
    <p:sldId id="271" r:id="rId15"/>
    <p:sldId id="270" r:id="rId16"/>
    <p:sldId id="272" r:id="rId17"/>
    <p:sldId id="295" r:id="rId18"/>
    <p:sldId id="267" r:id="rId19"/>
    <p:sldId id="273" r:id="rId20"/>
    <p:sldId id="263" r:id="rId21"/>
    <p:sldId id="292" r:id="rId22"/>
    <p:sldId id="286" r:id="rId23"/>
    <p:sldId id="260" r:id="rId24"/>
    <p:sldId id="289" r:id="rId25"/>
    <p:sldId id="279" r:id="rId26"/>
    <p:sldId id="278" r:id="rId27"/>
    <p:sldId id="290" r:id="rId28"/>
    <p:sldId id="281" r:id="rId29"/>
    <p:sldId id="283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ah, Hassan" initials="JH" lastIdx="1" clrIdx="0">
    <p:extLst>
      <p:ext uri="{19B8F6BF-5375-455C-9EA6-DF929625EA0E}">
        <p15:presenceInfo xmlns:p15="http://schemas.microsoft.com/office/powerpoint/2012/main" userId="Judah, Has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26" autoAdjust="0"/>
  </p:normalViewPr>
  <p:slideViewPr>
    <p:cSldViewPr>
      <p:cViewPr varScale="1">
        <p:scale>
          <a:sx n="61" d="100"/>
          <a:sy n="61" d="100"/>
        </p:scale>
        <p:origin x="16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EE159-BD9B-4279-ABC1-C895F7F8012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187858-AD63-42FD-96B6-71F0FA676440}">
      <dgm:prSet/>
      <dgm:spPr/>
      <dgm:t>
        <a:bodyPr/>
        <a:lstStyle/>
        <a:p>
          <a:r>
            <a:rPr lang="en-US" dirty="0" smtClean="0"/>
            <a:t>Definitions</a:t>
          </a:r>
          <a:r>
            <a:rPr lang="ar-JO" dirty="0" smtClean="0"/>
            <a:t> تعريفات </a:t>
          </a:r>
          <a:endParaRPr lang="en-US" dirty="0"/>
        </a:p>
      </dgm:t>
    </dgm:pt>
    <dgm:pt modelId="{D4F876C6-2D3E-4AAA-BC76-B1B66489A567}" type="parTrans" cxnId="{1B8FCE9E-336C-46B6-8320-1018F05094F4}">
      <dgm:prSet/>
      <dgm:spPr/>
      <dgm:t>
        <a:bodyPr/>
        <a:lstStyle/>
        <a:p>
          <a:endParaRPr lang="en-US"/>
        </a:p>
      </dgm:t>
    </dgm:pt>
    <dgm:pt modelId="{33D4D8FC-8C09-40C7-8EDD-7E3A50A01B1E}" type="sibTrans" cxnId="{1B8FCE9E-336C-46B6-8320-1018F05094F4}">
      <dgm:prSet/>
      <dgm:spPr/>
      <dgm:t>
        <a:bodyPr/>
        <a:lstStyle/>
        <a:p>
          <a:endParaRPr lang="en-US"/>
        </a:p>
      </dgm:t>
    </dgm:pt>
    <dgm:pt modelId="{E7B90D41-92B5-4E51-9F31-F1CBC9B5F22C}">
      <dgm:prSet/>
      <dgm:spPr/>
      <dgm:t>
        <a:bodyPr/>
        <a:lstStyle/>
        <a:p>
          <a:r>
            <a:rPr lang="en-US" dirty="0"/>
            <a:t>Types of problems, decisions, and conditions of DM</a:t>
          </a:r>
          <a:r>
            <a:rPr lang="en-US" dirty="0" smtClean="0"/>
            <a:t>.</a:t>
          </a:r>
          <a:endParaRPr lang="ar-JO" dirty="0" smtClean="0"/>
        </a:p>
        <a:p>
          <a:r>
            <a:rPr lang="ar-JO" dirty="0" smtClean="0"/>
            <a:t>أنواع المشاكل والقرارات وشروط </a:t>
          </a:r>
          <a:r>
            <a:rPr lang="en-US" dirty="0" smtClean="0"/>
            <a:t>DM.</a:t>
          </a:r>
          <a:endParaRPr lang="en-US" dirty="0"/>
        </a:p>
      </dgm:t>
    </dgm:pt>
    <dgm:pt modelId="{B444B3A4-73A6-421E-9CCD-594DA352C813}" type="parTrans" cxnId="{EE6E9B97-0340-4EA2-97C1-82C1F36D3FE7}">
      <dgm:prSet/>
      <dgm:spPr/>
      <dgm:t>
        <a:bodyPr/>
        <a:lstStyle/>
        <a:p>
          <a:endParaRPr lang="en-US"/>
        </a:p>
      </dgm:t>
    </dgm:pt>
    <dgm:pt modelId="{60E54040-BA18-4D1D-AEFC-FD8D0B4CD0F3}" type="sibTrans" cxnId="{EE6E9B97-0340-4EA2-97C1-82C1F36D3FE7}">
      <dgm:prSet/>
      <dgm:spPr/>
      <dgm:t>
        <a:bodyPr/>
        <a:lstStyle/>
        <a:p>
          <a:endParaRPr lang="en-US"/>
        </a:p>
      </dgm:t>
    </dgm:pt>
    <dgm:pt modelId="{FF431A7C-F14C-4C3E-AD64-D0FA432E2F33}">
      <dgm:prSet/>
      <dgm:spPr/>
      <dgm:t>
        <a:bodyPr/>
        <a:lstStyle/>
        <a:p>
          <a:r>
            <a:rPr lang="en-GB" dirty="0"/>
            <a:t>Models of decision </a:t>
          </a:r>
          <a:r>
            <a:rPr lang="en-GB" dirty="0" smtClean="0"/>
            <a:t>making</a:t>
          </a:r>
          <a:r>
            <a:rPr lang="ar-JO" dirty="0" smtClean="0"/>
            <a:t>نماذج اتخاذ القرار </a:t>
          </a:r>
          <a:endParaRPr lang="en-US" dirty="0"/>
        </a:p>
      </dgm:t>
    </dgm:pt>
    <dgm:pt modelId="{B54C671C-1F98-43A9-B27F-2F9939685A36}" type="parTrans" cxnId="{F5333184-A315-426E-BFF0-D0C259D705D0}">
      <dgm:prSet/>
      <dgm:spPr/>
      <dgm:t>
        <a:bodyPr/>
        <a:lstStyle/>
        <a:p>
          <a:endParaRPr lang="en-US"/>
        </a:p>
      </dgm:t>
    </dgm:pt>
    <dgm:pt modelId="{D20EA3D9-419D-48BF-A858-C09FB4728C10}" type="sibTrans" cxnId="{F5333184-A315-426E-BFF0-D0C259D705D0}">
      <dgm:prSet/>
      <dgm:spPr/>
      <dgm:t>
        <a:bodyPr/>
        <a:lstStyle/>
        <a:p>
          <a:endParaRPr lang="en-US"/>
        </a:p>
      </dgm:t>
    </dgm:pt>
    <dgm:pt modelId="{0C6B3135-34E0-4F4F-BC7F-15EF36387949}">
      <dgm:prSet/>
      <dgm:spPr/>
      <dgm:t>
        <a:bodyPr/>
        <a:lstStyle/>
        <a:p>
          <a:r>
            <a:rPr lang="en-US" dirty="0"/>
            <a:t>Evidence Based Decision </a:t>
          </a:r>
          <a:r>
            <a:rPr lang="en-US" dirty="0" smtClean="0"/>
            <a:t>Making.</a:t>
          </a:r>
          <a:r>
            <a:rPr lang="ar-JO" dirty="0" smtClean="0"/>
            <a:t>صنع القرار القائم على الأدلة. </a:t>
          </a:r>
        </a:p>
      </dgm:t>
    </dgm:pt>
    <dgm:pt modelId="{B99BBF49-D49B-4C04-A792-09B56B0CEF1C}" type="parTrans" cxnId="{4D9FEBCC-3C1E-4C61-B0CC-BD43DE3B152E}">
      <dgm:prSet/>
      <dgm:spPr/>
      <dgm:t>
        <a:bodyPr/>
        <a:lstStyle/>
        <a:p>
          <a:endParaRPr lang="en-US"/>
        </a:p>
      </dgm:t>
    </dgm:pt>
    <dgm:pt modelId="{04E43DE3-68F8-4623-9B2F-26EDF39CD980}" type="sibTrans" cxnId="{4D9FEBCC-3C1E-4C61-B0CC-BD43DE3B152E}">
      <dgm:prSet/>
      <dgm:spPr/>
      <dgm:t>
        <a:bodyPr/>
        <a:lstStyle/>
        <a:p>
          <a:endParaRPr lang="en-US"/>
        </a:p>
      </dgm:t>
    </dgm:pt>
    <dgm:pt modelId="{6EF42DAD-632E-4F46-B163-845F76AA7B47}" type="pres">
      <dgm:prSet presAssocID="{D61EE159-BD9B-4279-ABC1-C895F7F801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7059E10-F2FC-4F4D-898C-E65D0B0AB04D}" type="pres">
      <dgm:prSet presAssocID="{D7187858-AD63-42FD-96B6-71F0FA67644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CA8299-9E9A-4066-B83B-6A067C03B567}" type="pres">
      <dgm:prSet presAssocID="{33D4D8FC-8C09-40C7-8EDD-7E3A50A01B1E}" presName="spacer" presStyleCnt="0"/>
      <dgm:spPr/>
      <dgm:t>
        <a:bodyPr/>
        <a:lstStyle/>
        <a:p>
          <a:endParaRPr lang="en-GB"/>
        </a:p>
      </dgm:t>
    </dgm:pt>
    <dgm:pt modelId="{8B9C13A0-1F46-4189-8D8B-C503811A5A0E}" type="pres">
      <dgm:prSet presAssocID="{E7B90D41-92B5-4E51-9F31-F1CBC9B5F22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85A859-25E6-452A-9152-04C1E0D1B14B}" type="pres">
      <dgm:prSet presAssocID="{60E54040-BA18-4D1D-AEFC-FD8D0B4CD0F3}" presName="spacer" presStyleCnt="0"/>
      <dgm:spPr/>
      <dgm:t>
        <a:bodyPr/>
        <a:lstStyle/>
        <a:p>
          <a:endParaRPr lang="en-GB"/>
        </a:p>
      </dgm:t>
    </dgm:pt>
    <dgm:pt modelId="{3C6CA389-9AE7-480E-B9B7-246A22D7CCD6}" type="pres">
      <dgm:prSet presAssocID="{FF431A7C-F14C-4C3E-AD64-D0FA432E2F3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F6EABA-D39C-479B-8F32-8A966802E48C}" type="pres">
      <dgm:prSet presAssocID="{D20EA3D9-419D-48BF-A858-C09FB4728C10}" presName="spacer" presStyleCnt="0"/>
      <dgm:spPr/>
      <dgm:t>
        <a:bodyPr/>
        <a:lstStyle/>
        <a:p>
          <a:endParaRPr lang="en-GB"/>
        </a:p>
      </dgm:t>
    </dgm:pt>
    <dgm:pt modelId="{B564CB52-3577-498D-A883-0D7DD187485A}" type="pres">
      <dgm:prSet presAssocID="{0C6B3135-34E0-4F4F-BC7F-15EF3638794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FE35544-778C-4555-BB2C-B0CDDA6C946A}" type="presOf" srcId="{FF431A7C-F14C-4C3E-AD64-D0FA432E2F33}" destId="{3C6CA389-9AE7-480E-B9B7-246A22D7CCD6}" srcOrd="0" destOrd="0" presId="urn:microsoft.com/office/officeart/2005/8/layout/vList2"/>
    <dgm:cxn modelId="{EE6E9B97-0340-4EA2-97C1-82C1F36D3FE7}" srcId="{D61EE159-BD9B-4279-ABC1-C895F7F80123}" destId="{E7B90D41-92B5-4E51-9F31-F1CBC9B5F22C}" srcOrd="1" destOrd="0" parTransId="{B444B3A4-73A6-421E-9CCD-594DA352C813}" sibTransId="{60E54040-BA18-4D1D-AEFC-FD8D0B4CD0F3}"/>
    <dgm:cxn modelId="{4D9FEBCC-3C1E-4C61-B0CC-BD43DE3B152E}" srcId="{D61EE159-BD9B-4279-ABC1-C895F7F80123}" destId="{0C6B3135-34E0-4F4F-BC7F-15EF36387949}" srcOrd="3" destOrd="0" parTransId="{B99BBF49-D49B-4C04-A792-09B56B0CEF1C}" sibTransId="{04E43DE3-68F8-4623-9B2F-26EDF39CD980}"/>
    <dgm:cxn modelId="{4B70B940-5DC9-4D99-AB6C-2A283B847775}" type="presOf" srcId="{0C6B3135-34E0-4F4F-BC7F-15EF36387949}" destId="{B564CB52-3577-498D-A883-0D7DD187485A}" srcOrd="0" destOrd="0" presId="urn:microsoft.com/office/officeart/2005/8/layout/vList2"/>
    <dgm:cxn modelId="{1B8FCE9E-336C-46B6-8320-1018F05094F4}" srcId="{D61EE159-BD9B-4279-ABC1-C895F7F80123}" destId="{D7187858-AD63-42FD-96B6-71F0FA676440}" srcOrd="0" destOrd="0" parTransId="{D4F876C6-2D3E-4AAA-BC76-B1B66489A567}" sibTransId="{33D4D8FC-8C09-40C7-8EDD-7E3A50A01B1E}"/>
    <dgm:cxn modelId="{80798266-D71D-40D5-9C11-E252673D1F87}" type="presOf" srcId="{E7B90D41-92B5-4E51-9F31-F1CBC9B5F22C}" destId="{8B9C13A0-1F46-4189-8D8B-C503811A5A0E}" srcOrd="0" destOrd="0" presId="urn:microsoft.com/office/officeart/2005/8/layout/vList2"/>
    <dgm:cxn modelId="{F09B7B51-A298-4CF8-A52A-50A772D83BAF}" type="presOf" srcId="{D7187858-AD63-42FD-96B6-71F0FA676440}" destId="{47059E10-F2FC-4F4D-898C-E65D0B0AB04D}" srcOrd="0" destOrd="0" presId="urn:microsoft.com/office/officeart/2005/8/layout/vList2"/>
    <dgm:cxn modelId="{F5333184-A315-426E-BFF0-D0C259D705D0}" srcId="{D61EE159-BD9B-4279-ABC1-C895F7F80123}" destId="{FF431A7C-F14C-4C3E-AD64-D0FA432E2F33}" srcOrd="2" destOrd="0" parTransId="{B54C671C-1F98-43A9-B27F-2F9939685A36}" sibTransId="{D20EA3D9-419D-48BF-A858-C09FB4728C10}"/>
    <dgm:cxn modelId="{9CFA780E-6C83-4861-A6EF-BD32C6467E4A}" type="presOf" srcId="{D61EE159-BD9B-4279-ABC1-C895F7F80123}" destId="{6EF42DAD-632E-4F46-B163-845F76AA7B47}" srcOrd="0" destOrd="0" presId="urn:microsoft.com/office/officeart/2005/8/layout/vList2"/>
    <dgm:cxn modelId="{4B08BF4D-0573-45AA-8DF4-B6DD54DC76BD}" type="presParOf" srcId="{6EF42DAD-632E-4F46-B163-845F76AA7B47}" destId="{47059E10-F2FC-4F4D-898C-E65D0B0AB04D}" srcOrd="0" destOrd="0" presId="urn:microsoft.com/office/officeart/2005/8/layout/vList2"/>
    <dgm:cxn modelId="{0142E777-3B26-4A8F-90B6-69D45F7D479B}" type="presParOf" srcId="{6EF42DAD-632E-4F46-B163-845F76AA7B47}" destId="{0ACA8299-9E9A-4066-B83B-6A067C03B567}" srcOrd="1" destOrd="0" presId="urn:microsoft.com/office/officeart/2005/8/layout/vList2"/>
    <dgm:cxn modelId="{5D1D203B-E24C-4746-8DFA-E66CD64F81FE}" type="presParOf" srcId="{6EF42DAD-632E-4F46-B163-845F76AA7B47}" destId="{8B9C13A0-1F46-4189-8D8B-C503811A5A0E}" srcOrd="2" destOrd="0" presId="urn:microsoft.com/office/officeart/2005/8/layout/vList2"/>
    <dgm:cxn modelId="{4080782D-2EB2-45D9-9D2E-C731D20A9697}" type="presParOf" srcId="{6EF42DAD-632E-4F46-B163-845F76AA7B47}" destId="{F885A859-25E6-452A-9152-04C1E0D1B14B}" srcOrd="3" destOrd="0" presId="urn:microsoft.com/office/officeart/2005/8/layout/vList2"/>
    <dgm:cxn modelId="{743861D0-B167-4ACE-BCED-7199D4443FF4}" type="presParOf" srcId="{6EF42DAD-632E-4F46-B163-845F76AA7B47}" destId="{3C6CA389-9AE7-480E-B9B7-246A22D7CCD6}" srcOrd="4" destOrd="0" presId="urn:microsoft.com/office/officeart/2005/8/layout/vList2"/>
    <dgm:cxn modelId="{2F898012-CCD0-42C3-BD7B-96DA040EAB25}" type="presParOf" srcId="{6EF42DAD-632E-4F46-B163-845F76AA7B47}" destId="{52F6EABA-D39C-479B-8F32-8A966802E48C}" srcOrd="5" destOrd="0" presId="urn:microsoft.com/office/officeart/2005/8/layout/vList2"/>
    <dgm:cxn modelId="{1BC7E849-5B9C-42EC-88CE-781BFCB2A765}" type="presParOf" srcId="{6EF42DAD-632E-4F46-B163-845F76AA7B47}" destId="{B564CB52-3577-498D-A883-0D7DD18748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2C3D5-EE13-4444-A5D1-DE469F9803B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8A7BF2-D40B-48E8-BD67-39B02EDF537B}">
      <dgm:prSet/>
      <dgm:spPr/>
      <dgm:t>
        <a:bodyPr/>
        <a:lstStyle/>
        <a:p>
          <a:r>
            <a:rPr lang="en-US" dirty="0"/>
            <a:t>Evidence-based Medicine (</a:t>
          </a:r>
          <a:r>
            <a:rPr lang="en-US" dirty="0" smtClean="0"/>
            <a:t>EBM)</a:t>
          </a:r>
          <a:endParaRPr lang="ar-JO" dirty="0" smtClean="0"/>
        </a:p>
        <a:p>
          <a:pPr rtl="1"/>
          <a:r>
            <a:rPr lang="ar-JO" dirty="0" smtClean="0"/>
            <a:t>الطب المسند (</a:t>
          </a:r>
          <a:r>
            <a:rPr lang="en-US" dirty="0" smtClean="0"/>
            <a:t>EBM</a:t>
          </a:r>
          <a:r>
            <a:rPr lang="ar-JO" dirty="0" smtClean="0"/>
            <a:t>)</a:t>
          </a:r>
          <a:endParaRPr lang="en-US" dirty="0"/>
        </a:p>
      </dgm:t>
    </dgm:pt>
    <dgm:pt modelId="{488871B3-6539-4136-89DD-80A7ABEE02AE}" type="parTrans" cxnId="{F33E52E5-9A79-449E-9914-2CA65462FA76}">
      <dgm:prSet/>
      <dgm:spPr/>
      <dgm:t>
        <a:bodyPr/>
        <a:lstStyle/>
        <a:p>
          <a:endParaRPr lang="en-US"/>
        </a:p>
      </dgm:t>
    </dgm:pt>
    <dgm:pt modelId="{986ADA84-4589-4209-9759-32C26725472B}" type="sibTrans" cxnId="{F33E52E5-9A79-449E-9914-2CA65462FA76}">
      <dgm:prSet/>
      <dgm:spPr/>
      <dgm:t>
        <a:bodyPr/>
        <a:lstStyle/>
        <a:p>
          <a:endParaRPr lang="en-US"/>
        </a:p>
      </dgm:t>
    </dgm:pt>
    <dgm:pt modelId="{0FCAD6AB-DA8C-45B9-B08C-616A0CE1419F}">
      <dgm:prSet/>
      <dgm:spPr/>
      <dgm:t>
        <a:bodyPr/>
        <a:lstStyle/>
        <a:p>
          <a:r>
            <a:rPr lang="en-US" dirty="0"/>
            <a:t>Patient care based on evidence from the best available </a:t>
          </a:r>
          <a:r>
            <a:rPr lang="en-US" dirty="0" smtClean="0"/>
            <a:t>studies</a:t>
          </a:r>
          <a:r>
            <a:rPr lang="ar-JO" dirty="0" smtClean="0"/>
            <a:t> رعاية المرضى بناءً على أدلة من أفضل الدراسات المتاحة</a:t>
          </a:r>
          <a:endParaRPr lang="en-US" dirty="0"/>
        </a:p>
      </dgm:t>
    </dgm:pt>
    <dgm:pt modelId="{60B19CEA-A981-46A8-A64E-587296EC88FE}" type="parTrans" cxnId="{4BECCA2E-7BBD-449B-A802-0A82202E997D}">
      <dgm:prSet/>
      <dgm:spPr/>
      <dgm:t>
        <a:bodyPr/>
        <a:lstStyle/>
        <a:p>
          <a:endParaRPr lang="en-US"/>
        </a:p>
      </dgm:t>
    </dgm:pt>
    <dgm:pt modelId="{A65907C1-97E9-4D7F-8FE8-D67F085FB8DD}" type="sibTrans" cxnId="{4BECCA2E-7BBD-449B-A802-0A82202E997D}">
      <dgm:prSet/>
      <dgm:spPr/>
      <dgm:t>
        <a:bodyPr/>
        <a:lstStyle/>
        <a:p>
          <a:endParaRPr lang="en-US"/>
        </a:p>
      </dgm:t>
    </dgm:pt>
    <dgm:pt modelId="{33B7B896-0225-4E6F-959B-B1D465C8EFA3}">
      <dgm:prSet/>
      <dgm:spPr/>
      <dgm:t>
        <a:bodyPr/>
        <a:lstStyle/>
        <a:p>
          <a:r>
            <a:rPr lang="en-US" dirty="0"/>
            <a:t>Evidence-based Decision </a:t>
          </a:r>
          <a:r>
            <a:rPr lang="en-US" dirty="0" smtClean="0"/>
            <a:t>Making</a:t>
          </a:r>
          <a:r>
            <a:rPr lang="ar-JO" dirty="0" smtClean="0"/>
            <a:t> </a:t>
          </a:r>
        </a:p>
        <a:p>
          <a:r>
            <a:rPr lang="ar-JO" dirty="0" smtClean="0"/>
            <a:t>صنع القرار القائم على الأدلة</a:t>
          </a:r>
          <a:r>
            <a:rPr lang="en-US" dirty="0" smtClean="0"/>
            <a:t> </a:t>
          </a:r>
          <a:endParaRPr lang="en-US" dirty="0"/>
        </a:p>
      </dgm:t>
    </dgm:pt>
    <dgm:pt modelId="{796ED3DE-EAFE-4540-809B-593AFB89C6AA}" type="parTrans" cxnId="{1358DA6D-39FC-4F6C-84F7-CCCC4BBCC6D5}">
      <dgm:prSet/>
      <dgm:spPr/>
      <dgm:t>
        <a:bodyPr/>
        <a:lstStyle/>
        <a:p>
          <a:endParaRPr lang="en-US"/>
        </a:p>
      </dgm:t>
    </dgm:pt>
    <dgm:pt modelId="{D8507C95-4D51-41C7-9492-02998C45D429}" type="sibTrans" cxnId="{1358DA6D-39FC-4F6C-84F7-CCCC4BBCC6D5}">
      <dgm:prSet/>
      <dgm:spPr/>
      <dgm:t>
        <a:bodyPr/>
        <a:lstStyle/>
        <a:p>
          <a:endParaRPr lang="en-US"/>
        </a:p>
      </dgm:t>
    </dgm:pt>
    <dgm:pt modelId="{2DDED7FC-4B9F-4D1C-A819-DEB5D2995D2B}">
      <dgm:prSet/>
      <dgm:spPr/>
      <dgm:t>
        <a:bodyPr/>
        <a:lstStyle/>
        <a:p>
          <a:r>
            <a:rPr lang="en-US" b="1" dirty="0"/>
            <a:t>Evidence-based decision-making Decisions should be based on a combination of critical thinking and the ‘best available evidence</a:t>
          </a:r>
          <a:r>
            <a:rPr lang="en-US" b="1" dirty="0" smtClean="0"/>
            <a:t>‘.</a:t>
          </a:r>
          <a:endParaRPr lang="en-US" b="1" dirty="0"/>
        </a:p>
      </dgm:t>
    </dgm:pt>
    <dgm:pt modelId="{1ACF5493-37F6-44B2-9AAD-48545DCD9DAC}" type="parTrans" cxnId="{025A3E8A-E830-48EE-9184-C51F209FBD6F}">
      <dgm:prSet/>
      <dgm:spPr/>
      <dgm:t>
        <a:bodyPr/>
        <a:lstStyle/>
        <a:p>
          <a:endParaRPr lang="en-US"/>
        </a:p>
      </dgm:t>
    </dgm:pt>
    <dgm:pt modelId="{E4E922F9-0795-4634-8139-7BEC4178A803}" type="sibTrans" cxnId="{025A3E8A-E830-48EE-9184-C51F209FBD6F}">
      <dgm:prSet/>
      <dgm:spPr/>
      <dgm:t>
        <a:bodyPr/>
        <a:lstStyle/>
        <a:p>
          <a:endParaRPr lang="en-US"/>
        </a:p>
      </dgm:t>
    </dgm:pt>
    <dgm:pt modelId="{64BF0B13-703F-4273-A92D-7E5DB67E657D}">
      <dgm:prSet/>
      <dgm:spPr/>
      <dgm:t>
        <a:bodyPr/>
        <a:lstStyle/>
        <a:p>
          <a:r>
            <a:rPr lang="en-US" b="1" dirty="0" smtClean="0"/>
            <a:t>EBM extended to include population-based decision making in the form of guidelines and formulary decisions using formal evidence criteria and deliberative processes</a:t>
          </a:r>
          <a:endParaRPr lang="en-US" b="1" dirty="0"/>
        </a:p>
      </dgm:t>
    </dgm:pt>
    <dgm:pt modelId="{B78504E8-BF65-48F8-9B17-339A62045500}" type="parTrans" cxnId="{8F60410C-9FC5-42BE-B192-E86055F1ABE4}">
      <dgm:prSet/>
      <dgm:spPr/>
      <dgm:t>
        <a:bodyPr/>
        <a:lstStyle/>
        <a:p>
          <a:endParaRPr lang="en-US"/>
        </a:p>
      </dgm:t>
    </dgm:pt>
    <dgm:pt modelId="{413789B2-525E-46B0-9727-B7D33BF8CF9A}" type="sibTrans" cxnId="{8F60410C-9FC5-42BE-B192-E86055F1ABE4}">
      <dgm:prSet/>
      <dgm:spPr/>
      <dgm:t>
        <a:bodyPr/>
        <a:lstStyle/>
        <a:p>
          <a:endParaRPr lang="en-US"/>
        </a:p>
      </dgm:t>
    </dgm:pt>
    <dgm:pt modelId="{55F1369B-86BC-4703-AD34-8528FEEC8920}">
      <dgm:prSet/>
      <dgm:spPr/>
      <dgm:t>
        <a:bodyPr/>
        <a:lstStyle/>
        <a:p>
          <a:r>
            <a:rPr lang="ar-JO" b="1" dirty="0" smtClean="0"/>
            <a:t>صنع القرار المبني على الأدلة يجب أن تستند القرارات إلى مزيج من التفكير النقدي و "أفضل دليل متاح".</a:t>
          </a:r>
          <a:endParaRPr lang="en-US" b="1" dirty="0"/>
        </a:p>
      </dgm:t>
    </dgm:pt>
    <dgm:pt modelId="{C7FC3A4C-921F-4D16-999F-E5943CC06900}" type="parTrans" cxnId="{FD14E6A3-8DCC-4C3D-BD3B-3512C223F439}">
      <dgm:prSet/>
      <dgm:spPr/>
      <dgm:t>
        <a:bodyPr/>
        <a:lstStyle/>
        <a:p>
          <a:endParaRPr lang="en-US"/>
        </a:p>
      </dgm:t>
    </dgm:pt>
    <dgm:pt modelId="{174D9726-CE95-4A27-9531-0CE029FEA9EA}" type="sibTrans" cxnId="{FD14E6A3-8DCC-4C3D-BD3B-3512C223F439}">
      <dgm:prSet/>
      <dgm:spPr/>
      <dgm:t>
        <a:bodyPr/>
        <a:lstStyle/>
        <a:p>
          <a:endParaRPr lang="en-US"/>
        </a:p>
      </dgm:t>
    </dgm:pt>
    <dgm:pt modelId="{A55C03B6-D709-4114-9DC7-129DDCC5682F}">
      <dgm:prSet/>
      <dgm:spPr/>
      <dgm:t>
        <a:bodyPr/>
        <a:lstStyle/>
        <a:p>
          <a:r>
            <a:rPr lang="ar-JO" b="1" dirty="0" smtClean="0"/>
            <a:t>توسعت الإدارة القائمة على النتائج لتشمل اتخاذ القرار على أساس السكان في شكل مبادئ توجيهية وقرارات كتيب باستخدام معايير الأدلة الرسمية والعمليات التداولية</a:t>
          </a:r>
          <a:endParaRPr lang="en-US" b="1" dirty="0"/>
        </a:p>
      </dgm:t>
    </dgm:pt>
    <dgm:pt modelId="{9A5764D1-8E04-4678-B75E-AF0A5C1A25A3}" type="parTrans" cxnId="{E693ECF7-E497-4F8D-BCAA-578CAF3EADD1}">
      <dgm:prSet/>
      <dgm:spPr/>
      <dgm:t>
        <a:bodyPr/>
        <a:lstStyle/>
        <a:p>
          <a:endParaRPr lang="en-US"/>
        </a:p>
      </dgm:t>
    </dgm:pt>
    <dgm:pt modelId="{93219E62-91A5-4148-9CDE-30050D93F529}" type="sibTrans" cxnId="{E693ECF7-E497-4F8D-BCAA-578CAF3EADD1}">
      <dgm:prSet/>
      <dgm:spPr/>
      <dgm:t>
        <a:bodyPr/>
        <a:lstStyle/>
        <a:p>
          <a:endParaRPr lang="en-US"/>
        </a:p>
      </dgm:t>
    </dgm:pt>
    <dgm:pt modelId="{5C7EC13D-03C9-4E90-BAE8-40B309A01AD6}" type="pres">
      <dgm:prSet presAssocID="{E9B2C3D5-EE13-4444-A5D1-DE469F9803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850776-E53B-4CE3-8FA3-ED39C013020D}" type="pres">
      <dgm:prSet presAssocID="{2B8A7BF2-D40B-48E8-BD67-39B02EDF537B}" presName="parentLin" presStyleCnt="0"/>
      <dgm:spPr/>
    </dgm:pt>
    <dgm:pt modelId="{F1BF8F64-5267-4856-9DC6-F3042E06B3AF}" type="pres">
      <dgm:prSet presAssocID="{2B8A7BF2-D40B-48E8-BD67-39B02EDF537B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5C4C557C-D3FF-436C-9F47-AB39A34E71AF}" type="pres">
      <dgm:prSet presAssocID="{2B8A7BF2-D40B-48E8-BD67-39B02EDF537B}" presName="parentText" presStyleLbl="node1" presStyleIdx="0" presStyleCnt="2" custScaleX="103296" custScaleY="13017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19445-482A-4F1A-B814-69B006AD80D2}" type="pres">
      <dgm:prSet presAssocID="{2B8A7BF2-D40B-48E8-BD67-39B02EDF537B}" presName="negativeSpace" presStyleCnt="0"/>
      <dgm:spPr/>
    </dgm:pt>
    <dgm:pt modelId="{F26E9341-F781-4281-8ABA-4F2E284E0C8B}" type="pres">
      <dgm:prSet presAssocID="{2B8A7BF2-D40B-48E8-BD67-39B02EDF537B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82AA93-6C41-43D6-A0D7-15075D92DB39}" type="pres">
      <dgm:prSet presAssocID="{986ADA84-4589-4209-9759-32C26725472B}" presName="spaceBetweenRectangles" presStyleCnt="0"/>
      <dgm:spPr/>
    </dgm:pt>
    <dgm:pt modelId="{668A025B-90FD-4855-B8AA-541A5FB6B06C}" type="pres">
      <dgm:prSet presAssocID="{33B7B896-0225-4E6F-959B-B1D465C8EFA3}" presName="parentLin" presStyleCnt="0"/>
      <dgm:spPr/>
    </dgm:pt>
    <dgm:pt modelId="{4C3E899B-321C-4D14-9D55-4A2AD00E4EB8}" type="pres">
      <dgm:prSet presAssocID="{33B7B896-0225-4E6F-959B-B1D465C8EFA3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7FCB5821-EA16-4A71-895C-0268581C78EF}" type="pres">
      <dgm:prSet presAssocID="{33B7B896-0225-4E6F-959B-B1D465C8EFA3}" presName="parentText" presStyleLbl="node1" presStyleIdx="1" presStyleCnt="2" custScaleY="14196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A53535-320C-40C5-B495-AC8174CCA41A}" type="pres">
      <dgm:prSet presAssocID="{33B7B896-0225-4E6F-959B-B1D465C8EFA3}" presName="negativeSpace" presStyleCnt="0"/>
      <dgm:spPr/>
    </dgm:pt>
    <dgm:pt modelId="{CBD7A449-1D7D-48EF-B74C-5C461C38763A}" type="pres">
      <dgm:prSet presAssocID="{33B7B896-0225-4E6F-959B-B1D465C8EFA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DC210DC-0808-4532-BB2E-90D6882E77A2}" type="presOf" srcId="{2DDED7FC-4B9F-4D1C-A819-DEB5D2995D2B}" destId="{CBD7A449-1D7D-48EF-B74C-5C461C38763A}" srcOrd="0" destOrd="0" presId="urn:microsoft.com/office/officeart/2005/8/layout/list1"/>
    <dgm:cxn modelId="{1358DA6D-39FC-4F6C-84F7-CCCC4BBCC6D5}" srcId="{E9B2C3D5-EE13-4444-A5D1-DE469F9803BF}" destId="{33B7B896-0225-4E6F-959B-B1D465C8EFA3}" srcOrd="1" destOrd="0" parTransId="{796ED3DE-EAFE-4540-809B-593AFB89C6AA}" sibTransId="{D8507C95-4D51-41C7-9492-02998C45D429}"/>
    <dgm:cxn modelId="{F33E52E5-9A79-449E-9914-2CA65462FA76}" srcId="{E9B2C3D5-EE13-4444-A5D1-DE469F9803BF}" destId="{2B8A7BF2-D40B-48E8-BD67-39B02EDF537B}" srcOrd="0" destOrd="0" parTransId="{488871B3-6539-4136-89DD-80A7ABEE02AE}" sibTransId="{986ADA84-4589-4209-9759-32C26725472B}"/>
    <dgm:cxn modelId="{B843527F-B5C8-45A6-94E3-610EE91668E5}" type="presOf" srcId="{33B7B896-0225-4E6F-959B-B1D465C8EFA3}" destId="{4C3E899B-321C-4D14-9D55-4A2AD00E4EB8}" srcOrd="0" destOrd="0" presId="urn:microsoft.com/office/officeart/2005/8/layout/list1"/>
    <dgm:cxn modelId="{62B5E101-3E3B-48C4-9A2A-2673E4B1158C}" type="presOf" srcId="{55F1369B-86BC-4703-AD34-8528FEEC8920}" destId="{CBD7A449-1D7D-48EF-B74C-5C461C38763A}" srcOrd="0" destOrd="1" presId="urn:microsoft.com/office/officeart/2005/8/layout/list1"/>
    <dgm:cxn modelId="{B784E749-DEE4-418D-8241-B5B1808E43C5}" type="presOf" srcId="{E9B2C3D5-EE13-4444-A5D1-DE469F9803BF}" destId="{5C7EC13D-03C9-4E90-BAE8-40B309A01AD6}" srcOrd="0" destOrd="0" presId="urn:microsoft.com/office/officeart/2005/8/layout/list1"/>
    <dgm:cxn modelId="{C7A94DAF-F520-4E0D-8BD9-865ADD285D1C}" type="presOf" srcId="{33B7B896-0225-4E6F-959B-B1D465C8EFA3}" destId="{7FCB5821-EA16-4A71-895C-0268581C78EF}" srcOrd="1" destOrd="0" presId="urn:microsoft.com/office/officeart/2005/8/layout/list1"/>
    <dgm:cxn modelId="{B8F78953-7C42-4743-AC91-83C963F426A0}" type="presOf" srcId="{2B8A7BF2-D40B-48E8-BD67-39B02EDF537B}" destId="{5C4C557C-D3FF-436C-9F47-AB39A34E71AF}" srcOrd="1" destOrd="0" presId="urn:microsoft.com/office/officeart/2005/8/layout/list1"/>
    <dgm:cxn modelId="{025A3E8A-E830-48EE-9184-C51F209FBD6F}" srcId="{33B7B896-0225-4E6F-959B-B1D465C8EFA3}" destId="{2DDED7FC-4B9F-4D1C-A819-DEB5D2995D2B}" srcOrd="0" destOrd="0" parTransId="{1ACF5493-37F6-44B2-9AAD-48545DCD9DAC}" sibTransId="{E4E922F9-0795-4634-8139-7BEC4178A803}"/>
    <dgm:cxn modelId="{7B701A06-62F0-4589-B8D4-7D37E0791C7B}" type="presOf" srcId="{64BF0B13-703F-4273-A92D-7E5DB67E657D}" destId="{CBD7A449-1D7D-48EF-B74C-5C461C38763A}" srcOrd="0" destOrd="2" presId="urn:microsoft.com/office/officeart/2005/8/layout/list1"/>
    <dgm:cxn modelId="{3EDA8AB6-AEC5-4CB9-859B-99C96929CAFA}" type="presOf" srcId="{2B8A7BF2-D40B-48E8-BD67-39B02EDF537B}" destId="{F1BF8F64-5267-4856-9DC6-F3042E06B3AF}" srcOrd="0" destOrd="0" presId="urn:microsoft.com/office/officeart/2005/8/layout/list1"/>
    <dgm:cxn modelId="{8F60410C-9FC5-42BE-B192-E86055F1ABE4}" srcId="{33B7B896-0225-4E6F-959B-B1D465C8EFA3}" destId="{64BF0B13-703F-4273-A92D-7E5DB67E657D}" srcOrd="2" destOrd="0" parTransId="{B78504E8-BF65-48F8-9B17-339A62045500}" sibTransId="{413789B2-525E-46B0-9727-B7D33BF8CF9A}"/>
    <dgm:cxn modelId="{E693ECF7-E497-4F8D-BCAA-578CAF3EADD1}" srcId="{33B7B896-0225-4E6F-959B-B1D465C8EFA3}" destId="{A55C03B6-D709-4114-9DC7-129DDCC5682F}" srcOrd="3" destOrd="0" parTransId="{9A5764D1-8E04-4678-B75E-AF0A5C1A25A3}" sibTransId="{93219E62-91A5-4148-9CDE-30050D93F529}"/>
    <dgm:cxn modelId="{4BECCA2E-7BBD-449B-A802-0A82202E997D}" srcId="{2B8A7BF2-D40B-48E8-BD67-39B02EDF537B}" destId="{0FCAD6AB-DA8C-45B9-B08C-616A0CE1419F}" srcOrd="0" destOrd="0" parTransId="{60B19CEA-A981-46A8-A64E-587296EC88FE}" sibTransId="{A65907C1-97E9-4D7F-8FE8-D67F085FB8DD}"/>
    <dgm:cxn modelId="{D5393340-7C44-4C20-B410-03A8C4B56867}" type="presOf" srcId="{A55C03B6-D709-4114-9DC7-129DDCC5682F}" destId="{CBD7A449-1D7D-48EF-B74C-5C461C38763A}" srcOrd="0" destOrd="3" presId="urn:microsoft.com/office/officeart/2005/8/layout/list1"/>
    <dgm:cxn modelId="{FD14E6A3-8DCC-4C3D-BD3B-3512C223F439}" srcId="{33B7B896-0225-4E6F-959B-B1D465C8EFA3}" destId="{55F1369B-86BC-4703-AD34-8528FEEC8920}" srcOrd="1" destOrd="0" parTransId="{C7FC3A4C-921F-4D16-999F-E5943CC06900}" sibTransId="{174D9726-CE95-4A27-9531-0CE029FEA9EA}"/>
    <dgm:cxn modelId="{8DAE8E99-285D-4ACA-8FD1-E0F618C32747}" type="presOf" srcId="{0FCAD6AB-DA8C-45B9-B08C-616A0CE1419F}" destId="{F26E9341-F781-4281-8ABA-4F2E284E0C8B}" srcOrd="0" destOrd="0" presId="urn:microsoft.com/office/officeart/2005/8/layout/list1"/>
    <dgm:cxn modelId="{6F6A42C0-C3FF-4F0C-B178-D08314735CF6}" type="presParOf" srcId="{5C7EC13D-03C9-4E90-BAE8-40B309A01AD6}" destId="{B7850776-E53B-4CE3-8FA3-ED39C013020D}" srcOrd="0" destOrd="0" presId="urn:microsoft.com/office/officeart/2005/8/layout/list1"/>
    <dgm:cxn modelId="{831C1948-DDA4-420E-A537-B0189694254C}" type="presParOf" srcId="{B7850776-E53B-4CE3-8FA3-ED39C013020D}" destId="{F1BF8F64-5267-4856-9DC6-F3042E06B3AF}" srcOrd="0" destOrd="0" presId="urn:microsoft.com/office/officeart/2005/8/layout/list1"/>
    <dgm:cxn modelId="{9F3FE606-1F0A-40E3-8B5F-6613C198C298}" type="presParOf" srcId="{B7850776-E53B-4CE3-8FA3-ED39C013020D}" destId="{5C4C557C-D3FF-436C-9F47-AB39A34E71AF}" srcOrd="1" destOrd="0" presId="urn:microsoft.com/office/officeart/2005/8/layout/list1"/>
    <dgm:cxn modelId="{82FE4FAD-F41E-4480-AD03-DB00F1D02BF6}" type="presParOf" srcId="{5C7EC13D-03C9-4E90-BAE8-40B309A01AD6}" destId="{66719445-482A-4F1A-B814-69B006AD80D2}" srcOrd="1" destOrd="0" presId="urn:microsoft.com/office/officeart/2005/8/layout/list1"/>
    <dgm:cxn modelId="{4426ACEC-916B-47E8-AB43-8C3C1C067BF8}" type="presParOf" srcId="{5C7EC13D-03C9-4E90-BAE8-40B309A01AD6}" destId="{F26E9341-F781-4281-8ABA-4F2E284E0C8B}" srcOrd="2" destOrd="0" presId="urn:microsoft.com/office/officeart/2005/8/layout/list1"/>
    <dgm:cxn modelId="{CEC106E3-8BEB-4334-9A42-720B1EFDA950}" type="presParOf" srcId="{5C7EC13D-03C9-4E90-BAE8-40B309A01AD6}" destId="{B182AA93-6C41-43D6-A0D7-15075D92DB39}" srcOrd="3" destOrd="0" presId="urn:microsoft.com/office/officeart/2005/8/layout/list1"/>
    <dgm:cxn modelId="{482F7C30-1077-4F49-BD2C-50E8E725D2E6}" type="presParOf" srcId="{5C7EC13D-03C9-4E90-BAE8-40B309A01AD6}" destId="{668A025B-90FD-4855-B8AA-541A5FB6B06C}" srcOrd="4" destOrd="0" presId="urn:microsoft.com/office/officeart/2005/8/layout/list1"/>
    <dgm:cxn modelId="{AA055697-A047-4817-9A6A-AF54CA838952}" type="presParOf" srcId="{668A025B-90FD-4855-B8AA-541A5FB6B06C}" destId="{4C3E899B-321C-4D14-9D55-4A2AD00E4EB8}" srcOrd="0" destOrd="0" presId="urn:microsoft.com/office/officeart/2005/8/layout/list1"/>
    <dgm:cxn modelId="{0E6DA992-9594-4D63-BB9A-A21327E9CE1E}" type="presParOf" srcId="{668A025B-90FD-4855-B8AA-541A5FB6B06C}" destId="{7FCB5821-EA16-4A71-895C-0268581C78EF}" srcOrd="1" destOrd="0" presId="urn:microsoft.com/office/officeart/2005/8/layout/list1"/>
    <dgm:cxn modelId="{F565EFC6-8CE2-44EE-9FF9-28508366B044}" type="presParOf" srcId="{5C7EC13D-03C9-4E90-BAE8-40B309A01AD6}" destId="{CBA53535-320C-40C5-B495-AC8174CCA41A}" srcOrd="5" destOrd="0" presId="urn:microsoft.com/office/officeart/2005/8/layout/list1"/>
    <dgm:cxn modelId="{7F9A9DA4-D736-4EF3-A69F-F4EEC806B274}" type="presParOf" srcId="{5C7EC13D-03C9-4E90-BAE8-40B309A01AD6}" destId="{CBD7A449-1D7D-48EF-B74C-5C461C38763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9E10-F2FC-4F4D-898C-E65D0B0AB04D}">
      <dsp:nvSpPr>
        <dsp:cNvPr id="0" name=""/>
        <dsp:cNvSpPr/>
      </dsp:nvSpPr>
      <dsp:spPr>
        <a:xfrm>
          <a:off x="0" y="68887"/>
          <a:ext cx="7886700" cy="10058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Definitions</a:t>
          </a:r>
          <a:r>
            <a:rPr lang="ar-JO" sz="2200" kern="1200" dirty="0" smtClean="0"/>
            <a:t> تعريفات </a:t>
          </a:r>
          <a:endParaRPr lang="en-US" sz="2200" kern="1200" dirty="0"/>
        </a:p>
      </dsp:txBody>
      <dsp:txXfrm>
        <a:off x="49103" y="117990"/>
        <a:ext cx="7788494" cy="907664"/>
      </dsp:txXfrm>
    </dsp:sp>
    <dsp:sp modelId="{8B9C13A0-1F46-4189-8D8B-C503811A5A0E}">
      <dsp:nvSpPr>
        <dsp:cNvPr id="0" name=""/>
        <dsp:cNvSpPr/>
      </dsp:nvSpPr>
      <dsp:spPr>
        <a:xfrm>
          <a:off x="0" y="1138118"/>
          <a:ext cx="7886700" cy="10058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Types of problems, decisions, and conditions of DM</a:t>
          </a:r>
          <a:r>
            <a:rPr lang="en-US" sz="2200" kern="1200" dirty="0" smtClean="0"/>
            <a:t>.</a:t>
          </a:r>
          <a:endParaRPr lang="ar-JO" sz="2200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2200" kern="1200" dirty="0" smtClean="0"/>
            <a:t>أنواع المشاكل والقرارات وشروط </a:t>
          </a:r>
          <a:r>
            <a:rPr lang="en-US" sz="2200" kern="1200" dirty="0" smtClean="0"/>
            <a:t>DM.</a:t>
          </a:r>
          <a:endParaRPr lang="en-US" sz="2200" kern="1200" dirty="0"/>
        </a:p>
      </dsp:txBody>
      <dsp:txXfrm>
        <a:off x="49103" y="1187221"/>
        <a:ext cx="7788494" cy="907664"/>
      </dsp:txXfrm>
    </dsp:sp>
    <dsp:sp modelId="{3C6CA389-9AE7-480E-B9B7-246A22D7CCD6}">
      <dsp:nvSpPr>
        <dsp:cNvPr id="0" name=""/>
        <dsp:cNvSpPr/>
      </dsp:nvSpPr>
      <dsp:spPr>
        <a:xfrm>
          <a:off x="0" y="2207349"/>
          <a:ext cx="7886700" cy="10058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Models of decision </a:t>
          </a:r>
          <a:r>
            <a:rPr lang="en-GB" sz="2200" kern="1200" dirty="0" smtClean="0"/>
            <a:t>making</a:t>
          </a:r>
          <a:r>
            <a:rPr lang="ar-JO" sz="2200" kern="1200" dirty="0" smtClean="0"/>
            <a:t>نماذج اتخاذ القرار </a:t>
          </a:r>
          <a:endParaRPr lang="en-US" sz="2200" kern="1200" dirty="0"/>
        </a:p>
      </dsp:txBody>
      <dsp:txXfrm>
        <a:off x="49103" y="2256452"/>
        <a:ext cx="7788494" cy="907664"/>
      </dsp:txXfrm>
    </dsp:sp>
    <dsp:sp modelId="{B564CB52-3577-498D-A883-0D7DD187485A}">
      <dsp:nvSpPr>
        <dsp:cNvPr id="0" name=""/>
        <dsp:cNvSpPr/>
      </dsp:nvSpPr>
      <dsp:spPr>
        <a:xfrm>
          <a:off x="0" y="3276579"/>
          <a:ext cx="7886700" cy="10058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Evidence Based Decision </a:t>
          </a:r>
          <a:r>
            <a:rPr lang="en-US" sz="2200" kern="1200" dirty="0" smtClean="0"/>
            <a:t>Making.</a:t>
          </a:r>
          <a:r>
            <a:rPr lang="ar-JO" sz="2200" kern="1200" dirty="0" smtClean="0"/>
            <a:t>صنع القرار القائم على الأدلة. </a:t>
          </a:r>
        </a:p>
      </dsp:txBody>
      <dsp:txXfrm>
        <a:off x="49103" y="3325682"/>
        <a:ext cx="7788494" cy="907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E9341-F781-4281-8ABA-4F2E284E0C8B}">
      <dsp:nvSpPr>
        <dsp:cNvPr id="0" name=""/>
        <dsp:cNvSpPr/>
      </dsp:nvSpPr>
      <dsp:spPr>
        <a:xfrm>
          <a:off x="0" y="630152"/>
          <a:ext cx="6588224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319" tIns="395732" rIns="51131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Patient care based on evidence from the best available </a:t>
          </a:r>
          <a:r>
            <a:rPr lang="en-US" sz="1900" kern="1200" dirty="0" smtClean="0"/>
            <a:t>studies</a:t>
          </a:r>
          <a:r>
            <a:rPr lang="ar-JO" sz="1900" kern="1200" dirty="0" smtClean="0"/>
            <a:t> رعاية المرضى بناءً على أدلة من أفضل الدراسات المتاحة</a:t>
          </a:r>
          <a:endParaRPr lang="en-US" sz="1900" kern="1200" dirty="0"/>
        </a:p>
      </dsp:txBody>
      <dsp:txXfrm>
        <a:off x="0" y="630152"/>
        <a:ext cx="6588224" cy="1077300"/>
      </dsp:txXfrm>
    </dsp:sp>
    <dsp:sp modelId="{5C4C557C-D3FF-436C-9F47-AB39A34E71AF}">
      <dsp:nvSpPr>
        <dsp:cNvPr id="0" name=""/>
        <dsp:cNvSpPr/>
      </dsp:nvSpPr>
      <dsp:spPr>
        <a:xfrm>
          <a:off x="329411" y="180449"/>
          <a:ext cx="4763760" cy="730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313" tIns="0" rIns="17431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Evidence-based Medicine (</a:t>
          </a:r>
          <a:r>
            <a:rPr lang="en-US" sz="1900" kern="1200" dirty="0" smtClean="0"/>
            <a:t>EBM)</a:t>
          </a:r>
          <a:endParaRPr lang="ar-JO" sz="1900" kern="1200" dirty="0" smtClean="0"/>
        </a:p>
        <a:p>
          <a:pPr lvl="0" algn="l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1900" kern="1200" dirty="0" smtClean="0"/>
            <a:t>الطب المسند (</a:t>
          </a:r>
          <a:r>
            <a:rPr lang="en-US" sz="1900" kern="1200" dirty="0" smtClean="0"/>
            <a:t>EBM</a:t>
          </a:r>
          <a:r>
            <a:rPr lang="ar-JO" sz="1900" kern="1200" dirty="0" smtClean="0"/>
            <a:t>)</a:t>
          </a:r>
          <a:endParaRPr lang="en-US" sz="1900" kern="1200" dirty="0"/>
        </a:p>
      </dsp:txBody>
      <dsp:txXfrm>
        <a:off x="365054" y="216092"/>
        <a:ext cx="4692474" cy="658856"/>
      </dsp:txXfrm>
    </dsp:sp>
    <dsp:sp modelId="{CBD7A449-1D7D-48EF-B74C-5C461C38763A}">
      <dsp:nvSpPr>
        <dsp:cNvPr id="0" name=""/>
        <dsp:cNvSpPr/>
      </dsp:nvSpPr>
      <dsp:spPr>
        <a:xfrm>
          <a:off x="0" y="2325854"/>
          <a:ext cx="6588224" cy="383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319" tIns="395732" rIns="51131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/>
            <a:t>Evidence-based decision-making Decisions should be based on a combination of critical thinking and the ‘best available evidence</a:t>
          </a:r>
          <a:r>
            <a:rPr lang="en-US" sz="1900" b="1" kern="1200" dirty="0" smtClean="0"/>
            <a:t>‘.</a:t>
          </a:r>
          <a:endParaRPr lang="en-US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JO" sz="1900" b="1" kern="1200" dirty="0" smtClean="0"/>
            <a:t>صنع القرار المبني على الأدلة يجب أن تستند القرارات إلى مزيج من التفكير النقدي و "أفضل دليل متاح".</a:t>
          </a:r>
          <a:endParaRPr lang="en-US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/>
            <a:t>EBM extended to include population-based decision making in the form of guidelines and formulary decisions using formal evidence criteria and deliberative processes</a:t>
          </a:r>
          <a:endParaRPr lang="en-US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JO" sz="1900" b="1" kern="1200" dirty="0" smtClean="0"/>
            <a:t>توسعت الإدارة القائمة على النتائج لتشمل اتخاذ القرار على أساس السكان في شكل مبادئ توجيهية وقرارات كتيب باستخدام معايير الأدلة الرسمية والعمليات التداولية</a:t>
          </a:r>
          <a:endParaRPr lang="en-US" sz="1900" b="1" kern="1200" dirty="0"/>
        </a:p>
      </dsp:txBody>
      <dsp:txXfrm>
        <a:off x="0" y="2325854"/>
        <a:ext cx="6588224" cy="3830400"/>
      </dsp:txXfrm>
    </dsp:sp>
    <dsp:sp modelId="{7FCB5821-EA16-4A71-895C-0268581C78EF}">
      <dsp:nvSpPr>
        <dsp:cNvPr id="0" name=""/>
        <dsp:cNvSpPr/>
      </dsp:nvSpPr>
      <dsp:spPr>
        <a:xfrm>
          <a:off x="329411" y="1810052"/>
          <a:ext cx="4611756" cy="79624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313" tIns="0" rIns="17431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Evidence-based Decision </a:t>
          </a:r>
          <a:r>
            <a:rPr lang="en-US" sz="1900" kern="1200" dirty="0" smtClean="0"/>
            <a:t>Making</a:t>
          </a:r>
          <a:r>
            <a:rPr lang="ar-JO" sz="1900" kern="1200" dirty="0" smtClean="0"/>
            <a:t>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1900" kern="1200" dirty="0" smtClean="0"/>
            <a:t>صنع القرار القائم على الأدلة</a:t>
          </a:r>
          <a:r>
            <a:rPr lang="en-US" sz="1900" kern="1200" dirty="0" smtClean="0"/>
            <a:t> </a:t>
          </a:r>
          <a:endParaRPr lang="en-US" sz="1900" kern="1200" dirty="0"/>
        </a:p>
      </dsp:txBody>
      <dsp:txXfrm>
        <a:off x="368280" y="1848921"/>
        <a:ext cx="4534018" cy="718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7153-CB83-479F-A196-AE53E073B581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E4BDE-CE2C-49A3-80ED-9A7736D4C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5CAA1-4F82-470B-983D-E8BF7B8184CF}" type="slidenum">
              <a:rPr lang="en-US"/>
              <a:pPr/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EB884-28BB-4B3E-B620-0A206C13659A}" type="slidenum">
              <a:rPr lang="en-US"/>
              <a:pPr/>
              <a:t>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546B6-DAC3-4136-BDA3-D6A0321447D9}" type="slidenum">
              <a:rPr lang="en-US"/>
              <a:pPr/>
              <a:t>19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97749-1BBC-46CD-8E29-44F1A39A3562}" type="slidenum">
              <a:rPr lang="en-US"/>
              <a:pPr/>
              <a:t>22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Evidence-based medicine is both the process of finding the best evidence to apply to a clinical question, but also the application of that information into clinical care</a:t>
            </a:r>
          </a:p>
        </p:txBody>
      </p:sp>
    </p:spTree>
    <p:extLst>
      <p:ext uri="{BB962C8B-B14F-4D97-AF65-F5344CB8AC3E}">
        <p14:creationId xmlns:p14="http://schemas.microsoft.com/office/powerpoint/2010/main" val="254138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999AD-C765-4798-B4A8-875A4EAA3241}" type="slidenum">
              <a:rPr lang="en-US"/>
              <a:pPr/>
              <a:t>25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>
              <a:buFontTx/>
              <a:buAutoNum type="arabicPeriod"/>
            </a:pPr>
            <a:endParaRPr lang="en-US" dirty="0"/>
          </a:p>
          <a:p>
            <a:pPr marL="266700" indent="-2667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75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9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5300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559145-3097-4ABA-90B6-27E1D6A80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4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3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9CDBC-99C6-448E-A7FA-6323891EE20F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52849"/>
            <a:ext cx="8964488" cy="13323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making in </a:t>
            </a:r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healthcare</a:t>
            </a:r>
            <a:r>
              <a:rPr lang="ar-J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ar-J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J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اتخاذ القرار في مجال الرعاية الصحية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840760" cy="1764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Dr. </a:t>
            </a:r>
            <a:r>
              <a:rPr lang="en-US" sz="2000" b="1" dirty="0" err="1"/>
              <a:t>Israa</a:t>
            </a:r>
            <a:r>
              <a:rPr lang="en-US" sz="2000" b="1" dirty="0"/>
              <a:t> Al-</a:t>
            </a:r>
            <a:r>
              <a:rPr lang="en-US" sz="2000" b="1" dirty="0" err="1"/>
              <a:t>Rawashdeh</a:t>
            </a:r>
            <a:r>
              <a:rPr lang="en-US" sz="2000" b="1" dirty="0"/>
              <a:t> </a:t>
            </a:r>
            <a:r>
              <a:rPr lang="en-US" sz="2000" b="1" dirty="0" err="1"/>
              <a:t>MD,MPH,PhD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Faculty of Medicine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Mutah</a:t>
            </a:r>
            <a:r>
              <a:rPr lang="en-US" sz="2000" b="1" dirty="0"/>
              <a:t> University</a:t>
            </a:r>
          </a:p>
          <a:p>
            <a:pPr>
              <a:lnSpc>
                <a:spcPct val="90000"/>
              </a:lnSpc>
            </a:pPr>
            <a:r>
              <a:rPr lang="en-GB" sz="2000" b="1" smtClean="0"/>
              <a:t>2022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9D1D00-B1D9-46FB-B1F7-9EDDE68A2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5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F837543A-6020-4505-A233-C9DB4BF740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14" y="182563"/>
            <a:ext cx="5359957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Models of decision making </a:t>
            </a:r>
            <a:r>
              <a:rPr lang="ar-JO" dirty="0"/>
              <a:t>نماذج اتخاذ القرار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13" y="1550992"/>
            <a:ext cx="6541299" cy="53070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Rational Model</a:t>
            </a:r>
            <a:r>
              <a:rPr lang="en-US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ar-JO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النموذج العقلاني</a:t>
            </a:r>
            <a:r>
              <a:rPr lang="ar-JO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Most popular type of </a:t>
            </a:r>
            <a:r>
              <a:rPr lang="en-US" sz="3200" dirty="0" smtClean="0"/>
              <a:t>models</a:t>
            </a:r>
            <a:br>
              <a:rPr lang="en-US" sz="3200" dirty="0" smtClean="0"/>
            </a:br>
            <a:r>
              <a:rPr lang="ar-JO" sz="3200" dirty="0"/>
              <a:t>أكثر أنواع النماذج شيوعًا</a:t>
            </a: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Based around a cognitive judgment </a:t>
            </a:r>
            <a:r>
              <a:rPr lang="ar-JO" sz="3200" dirty="0"/>
              <a:t>يقوم على حكم معرفي</a:t>
            </a:r>
            <a:endParaRPr lang="en-US" sz="3200" dirty="0"/>
          </a:p>
          <a:p>
            <a:pPr>
              <a:buNone/>
            </a:pPr>
            <a:r>
              <a:rPr lang="en-US" sz="3200" dirty="0" smtClean="0"/>
              <a:t>• </a:t>
            </a: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 Models: </a:t>
            </a:r>
            <a:r>
              <a:rPr lang="ar-JO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ar-JO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غير </a:t>
            </a:r>
            <a:r>
              <a:rPr lang="ar-JO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العقلانية:</a:t>
            </a:r>
            <a:endParaRPr lang="en-US" sz="32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Incremental Model </a:t>
            </a:r>
            <a:r>
              <a:rPr lang="ar-JO" sz="3200" dirty="0"/>
              <a:t>نموذج تزايدي</a:t>
            </a: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Satisficing Model </a:t>
            </a:r>
            <a:r>
              <a:rPr lang="ar-JO" sz="3200" dirty="0"/>
              <a:t>نموذج مرضي</a:t>
            </a: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Garbage-Can </a:t>
            </a:r>
            <a:r>
              <a:rPr lang="en-US" sz="3200" dirty="0" smtClean="0"/>
              <a:t>Model </a:t>
            </a:r>
            <a:r>
              <a:rPr lang="ar-JO" sz="3200" dirty="0"/>
              <a:t>نموذج علبة القمامة</a:t>
            </a:r>
            <a:endParaRPr lang="en-US" sz="32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35B16301-FB18-48BA-A6DD-C37CAF6F9A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Block Arc 42">
            <a:extLst>
              <a:ext uri="{FF2B5EF4-FFF2-40B4-BE49-F238E27FC236}">
                <a16:creationId xmlns:a16="http://schemas.microsoft.com/office/drawing/2014/main" xmlns="" id="{CABBD4C1-E6F8-46F6-8152-A8A97490B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385863" y="1516981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83BA5EF5-1FE9-4BF9-83BB-269BCDDF6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B3BCACB-5880-460B-9606-8C433A9AF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88853921-7BC9-4BDE-ACAB-133C683C8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Rational (Classical) </a:t>
            </a:r>
            <a:r>
              <a:rPr lang="en-US" dirty="0" smtClean="0"/>
              <a:t>model:</a:t>
            </a:r>
            <a:r>
              <a:rPr lang="ar-JO" dirty="0"/>
              <a:t>النموذج العقلاني (الكلاسيكي</a:t>
            </a:r>
            <a:r>
              <a:rPr lang="ar-JO" dirty="0" smtClean="0"/>
              <a:t>):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62" y="1052735"/>
            <a:ext cx="4468688" cy="5616625"/>
          </a:xfrm>
        </p:spPr>
        <p:txBody>
          <a:bodyPr>
            <a:noAutofit/>
          </a:bodyPr>
          <a:lstStyle/>
          <a:p>
            <a:r>
              <a:rPr lang="en-US" sz="2400" b="1" dirty="0"/>
              <a:t>This is the classical, </a:t>
            </a:r>
            <a:r>
              <a:rPr lang="en-US" sz="2400" b="1" u="sng" dirty="0"/>
              <a:t>scientific</a:t>
            </a:r>
            <a:r>
              <a:rPr lang="en-US" sz="2400" b="1" dirty="0"/>
              <a:t> approach to decision-making which views the process as </a:t>
            </a:r>
            <a:r>
              <a:rPr lang="en-US" sz="2400" b="1" i="1" dirty="0">
                <a:solidFill>
                  <a:srgbClr val="FF0000"/>
                </a:solidFill>
              </a:rPr>
              <a:t>orderly and rational</a:t>
            </a:r>
            <a:r>
              <a:rPr lang="en-US" sz="2400" b="1" dirty="0"/>
              <a:t>. </a:t>
            </a:r>
            <a:r>
              <a:rPr lang="ar-JO" sz="2400" b="1" dirty="0"/>
              <a:t>هذا هو النهج العلمي الكلاسيكي لصنع القرار الذي ينظر إلى العملية على أنها منظمة وعقلانية.</a:t>
            </a:r>
            <a:endParaRPr lang="en-US" sz="2400" b="1" dirty="0"/>
          </a:p>
          <a:p>
            <a:r>
              <a:rPr lang="en-GB" sz="2400" b="1" dirty="0"/>
              <a:t>It is assumed that decision makers have nearly all information about a problem, its causes, and its solutions, </a:t>
            </a:r>
            <a:r>
              <a:rPr lang="en-GB" sz="2400" b="1" dirty="0" smtClean="0"/>
              <a:t>and </a:t>
            </a:r>
            <a:r>
              <a:rPr lang="en-GB" sz="2400" b="1" dirty="0"/>
              <a:t>a large number of </a:t>
            </a:r>
            <a:r>
              <a:rPr lang="en-GB" sz="2400" b="1" u="sng" dirty="0"/>
              <a:t>alternatives</a:t>
            </a:r>
            <a:r>
              <a:rPr lang="en-GB" sz="2400" b="1" dirty="0"/>
              <a:t> can be weighted and the </a:t>
            </a:r>
            <a:r>
              <a:rPr lang="en-GB" sz="2400" b="1" u="sng" dirty="0"/>
              <a:t>best one selected</a:t>
            </a:r>
            <a:r>
              <a:rPr lang="en-GB" sz="2400" b="1" dirty="0"/>
              <a:t>. </a:t>
            </a:r>
            <a:r>
              <a:rPr lang="ar-JO" sz="2400" b="1" dirty="0"/>
              <a:t>من المفترض أن لدى صانعي القرار جميع المعلومات تقريبًا حول مشكلة ما وأسبابها وحلولها ، ويمكن ترجيح عدد كبير من البدائل واختيار أفضلها.</a:t>
            </a:r>
            <a:endParaRPr lang="en-GB" sz="2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1506" name="Picture 2" descr="Image result for rational model of decision m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176464" cy="5400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56225" y="1564759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تحديد مشكلة اوفرصه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16217" y="2337277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جمع المعلومات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16217" y="312530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تحليل المواقف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21176" y="389176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تطوير الخيارات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56225" y="472407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تقييم الخيارات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56225" y="555060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اختيار البديل الافضل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21176" y="634487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b="1" dirty="0" smtClean="0"/>
              <a:t>بناء على القرار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4B7C1DD-857C-4D03-AAB3-C5C95BD51A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2" y="321176"/>
            <a:ext cx="562562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03" y="112029"/>
            <a:ext cx="5034855" cy="1344975"/>
          </a:xfrm>
        </p:spPr>
        <p:txBody>
          <a:bodyPr>
            <a:normAutofit fontScale="90000"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 Incremental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r>
              <a:rPr lang="ar-JO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غير عقلاني: نموذج </a:t>
            </a:r>
            <a:r>
              <a:rPr lang="ar-JO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تزايدي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36DA0A4-A5F2-4D7E-A37D-E8ACEB75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5" y="1268760"/>
            <a:ext cx="5042359" cy="4479919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/>
              <a:t>‘Slowly building the blocks</a:t>
            </a:r>
            <a:r>
              <a:rPr lang="en-US" sz="2000" b="1" dirty="0" smtClean="0"/>
              <a:t>’</a:t>
            </a:r>
            <a:r>
              <a:rPr lang="ar-JO" sz="2000" b="1" dirty="0"/>
              <a:t> "بناء الكتل </a:t>
            </a:r>
            <a:r>
              <a:rPr lang="ar-JO" sz="2000" b="1" dirty="0" smtClean="0"/>
              <a:t>ببطء« </a:t>
            </a:r>
            <a:endParaRPr lang="en-US" sz="2000" b="1" dirty="0"/>
          </a:p>
          <a:p>
            <a:pPr marL="0" indent="0">
              <a:lnSpc>
                <a:spcPct val="90000"/>
              </a:lnSpc>
              <a:buNone/>
            </a:pPr>
            <a:endParaRPr lang="en-US" sz="2000" b="1" dirty="0"/>
          </a:p>
          <a:p>
            <a:r>
              <a:rPr lang="en-US" sz="2000" b="1" dirty="0"/>
              <a:t>This model suggests that major decisions are broken down in small steps taking place in three major phases: the identification, development, &amp; selection phases</a:t>
            </a:r>
            <a:r>
              <a:rPr lang="en-US" sz="2000" b="1" dirty="0" smtClean="0"/>
              <a:t>.</a:t>
            </a:r>
            <a:r>
              <a:rPr lang="ar-JO" sz="2000" b="1" dirty="0"/>
              <a:t> يشير هذا النموذج إلى أن القرارات الرئيسية يتم تقسيمها إلى خطوات صغيرة تتم في ثلاث مراحل رئيسية: مراحل التحديد والتطوير والاختيار</a:t>
            </a:r>
            <a:r>
              <a:rPr lang="ar-JO" sz="2000" b="1" dirty="0" smtClean="0"/>
              <a:t>. </a:t>
            </a:r>
            <a:endParaRPr lang="en-US" sz="2000" b="1" dirty="0"/>
          </a:p>
          <a:p>
            <a:pPr marL="0" indent="0">
              <a:lnSpc>
                <a:spcPct val="90000"/>
              </a:lnSpc>
              <a:buNone/>
            </a:pPr>
            <a:endParaRPr lang="en-US" sz="2000" b="1" dirty="0"/>
          </a:p>
          <a:p>
            <a:r>
              <a:rPr lang="en-US" sz="2000" b="1" dirty="0"/>
              <a:t>Not completely rational; analysis is limited, information is ambiguous and subject to interpretation</a:t>
            </a:r>
            <a:r>
              <a:rPr lang="en-US" sz="2000" b="1" dirty="0" smtClean="0"/>
              <a:t>.</a:t>
            </a:r>
            <a:r>
              <a:rPr lang="ar-JO" sz="2000" b="1" dirty="0"/>
              <a:t> ليس عقلانيًا تمامًا ؛ التحليل محدود والمعلومات غامضة وخاضعة للتفسير</a:t>
            </a:r>
            <a:r>
              <a:rPr lang="ar-JO" sz="2000" b="1" dirty="0" smtClean="0"/>
              <a:t>. 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 Incremental trial-and-error process.</a:t>
            </a:r>
          </a:p>
          <a:p>
            <a:r>
              <a:rPr lang="en-US" sz="2000" b="1" dirty="0"/>
              <a:t>They correct or avoid mistakes through a succession of incremental </a:t>
            </a:r>
            <a:r>
              <a:rPr lang="en-US" sz="2000" b="1" dirty="0" smtClean="0"/>
              <a:t>changes</a:t>
            </a:r>
            <a:r>
              <a:rPr lang="ar-JO" sz="2000" b="1" dirty="0"/>
              <a:t> يصححون الأخطاء أو يتجنبونها من خلال سلسلة من التغييرات </a:t>
            </a:r>
            <a:r>
              <a:rPr lang="ar-JO" sz="2000" b="1" dirty="0" smtClean="0"/>
              <a:t>التدريجية </a:t>
            </a:r>
            <a:endParaRPr lang="en-US" sz="2000" b="1" dirty="0"/>
          </a:p>
          <a:p>
            <a:pPr>
              <a:lnSpc>
                <a:spcPct val="90000"/>
              </a:lnSpc>
            </a:pPr>
            <a:endParaRPr lang="en-GB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F481B-AF88-4F0C-914E-F26E8A908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0"/>
          <a:stretch/>
        </p:blipFill>
        <p:spPr>
          <a:xfrm>
            <a:off x="5786500" y="246975"/>
            <a:ext cx="3033744" cy="1741866"/>
          </a:xfrm>
          <a:prstGeom prst="rect">
            <a:avLst/>
          </a:prstGeom>
        </p:spPr>
      </p:pic>
      <p:pic>
        <p:nvPicPr>
          <p:cNvPr id="22530" name="Picture 2" descr="Image result for muddling through meani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62150" y="5705283"/>
            <a:ext cx="6192688" cy="105947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DA3A64-20AC-44C3-97F5-DFC126F8C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68" y="2302453"/>
            <a:ext cx="2882002" cy="323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7344816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 Satisficing Model </a:t>
            </a:r>
            <a:r>
              <a:rPr lang="ar-JO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غير عقلاني: نموذج </a:t>
            </a:r>
            <a:r>
              <a:rPr lang="ar-JO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مرضي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51520" y="4293096"/>
            <a:ext cx="8640960" cy="2564904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/>
              <a:t>Satisficing consists of choosing a solution that meets minimum standard of acceptance. </a:t>
            </a:r>
            <a:r>
              <a:rPr lang="ar-JO" sz="2000" b="1" dirty="0"/>
              <a:t>يتكون الإرضاء من اختيار حل يلبي الحد الأدنى من معايير القبول.</a:t>
            </a:r>
            <a:endParaRPr lang="en-US" sz="2000" b="1" dirty="0"/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/>
              <a:t>It is best when </a:t>
            </a:r>
            <a:r>
              <a:rPr lang="en-US" sz="2000" b="1" dirty="0"/>
              <a:t>there is insufficient time, information, or ability to </a:t>
            </a:r>
            <a:r>
              <a:rPr lang="en-US" sz="2000" b="1" dirty="0" smtClean="0"/>
              <a:t>deal with </a:t>
            </a:r>
            <a:r>
              <a:rPr lang="en-US" sz="2000" b="1" dirty="0"/>
              <a:t>the complexity associated with the rational </a:t>
            </a:r>
            <a:r>
              <a:rPr lang="en-US" sz="2000" b="1" dirty="0" smtClean="0"/>
              <a:t>process</a:t>
            </a:r>
            <a:r>
              <a:rPr lang="en-US" sz="2000" b="1" dirty="0" smtClean="0"/>
              <a:t>.</a:t>
            </a:r>
            <a:r>
              <a:rPr lang="ar-JO" sz="2000" b="1" dirty="0"/>
              <a:t> من الأفضل عندما لا يكون هناك وقت كافٍ أو معلومات أو قدرة على التعامل مع التعقيد المرتبط بالعملية العقلانية</a:t>
            </a:r>
            <a:r>
              <a:rPr lang="ar-JO" sz="2000" b="1" dirty="0" smtClean="0"/>
              <a:t>. </a:t>
            </a:r>
            <a:endParaRPr lang="en-US" sz="2000" b="1" dirty="0" smtClean="0"/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/>
              <a:t>therefore, stop </a:t>
            </a:r>
            <a:r>
              <a:rPr lang="en-US" sz="2000" b="1" dirty="0"/>
              <a:t>seeking alternatives when </a:t>
            </a:r>
            <a:r>
              <a:rPr lang="en-US" sz="2000" b="1" dirty="0" smtClean="0"/>
              <a:t>find </a:t>
            </a:r>
            <a:r>
              <a:rPr lang="en-US" sz="2000" b="1" dirty="0"/>
              <a:t>one that is </a:t>
            </a:r>
            <a:r>
              <a:rPr lang="en-US" sz="2000" b="1" i="1" dirty="0"/>
              <a:t>good enough </a:t>
            </a:r>
            <a:r>
              <a:rPr lang="en-US" sz="2000" b="1" dirty="0"/>
              <a:t>(Not seeking the optimal decision</a:t>
            </a:r>
            <a:r>
              <a:rPr lang="en-US" sz="2000" b="1" dirty="0" smtClean="0"/>
              <a:t>).</a:t>
            </a:r>
            <a:r>
              <a:rPr lang="ar-JO" sz="2000" b="1" dirty="0"/>
              <a:t> لذلك ، توقف عن البحث عن بدائل عند البحث عن بديل جيد بما فيه الكفاية (عدم البحث عن القرار الأمثل</a:t>
            </a:r>
            <a:r>
              <a:rPr lang="ar-JO" sz="2000" b="1" dirty="0" smtClean="0"/>
              <a:t>). </a:t>
            </a:r>
            <a:endParaRPr lang="en-US" sz="2000" b="1" dirty="0"/>
          </a:p>
          <a:p>
            <a:endParaRPr lang="en-US" sz="2000" b="1" dirty="0"/>
          </a:p>
        </p:txBody>
      </p:sp>
      <p:pic>
        <p:nvPicPr>
          <p:cNvPr id="27650" name="Picture 2" descr="Image result for satisficing decision model"/>
          <p:cNvPicPr>
            <a:picLocks noChangeAspect="1" noChangeArrowheads="1"/>
          </p:cNvPicPr>
          <p:nvPr/>
        </p:nvPicPr>
        <p:blipFill>
          <a:blip r:embed="rId2" cstate="print"/>
          <a:srcRect t="29076" b="15540"/>
          <a:stretch>
            <a:fillRect/>
          </a:stretch>
        </p:blipFill>
        <p:spPr bwMode="auto">
          <a:xfrm>
            <a:off x="503548" y="773733"/>
            <a:ext cx="8136904" cy="33123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1340768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تحديد المشكله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3548" y="3348700"/>
            <a:ext cx="268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/>
              <a:t>حدد البديل الاول الذي يفي بالمعايير ويعتبر جيد بما يكفي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86092" y="3094463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التوسع في البدائل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24309" y="2599831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هل البديل يلبي المعايير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02885" y="1923848"/>
            <a:ext cx="1141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/>
              <a:t>مقارنة البدائل مع المعاير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1340768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تحديد البدائل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50919" y="1405687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تحديد المعايير المرضية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85962" y="1493168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b="1" dirty="0" smtClean="0"/>
              <a:t>تبسيط المشكله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6652"/>
            <a:ext cx="8424936" cy="6318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8120" y="934134"/>
            <a:ext cx="235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/>
              <a:t>قانون الرضا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544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68" y="295920"/>
            <a:ext cx="8873030" cy="85627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Non-Rational: Garbage can </a:t>
            </a:r>
            <a:r>
              <a:rPr lang="en-US" sz="4000" b="1" dirty="0" smtClean="0"/>
              <a:t>model</a:t>
            </a:r>
            <a:r>
              <a:rPr lang="ar-JO" sz="4000" b="1" dirty="0"/>
              <a:t> غير عقلاني: نموذج علبة قمامة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077395"/>
            <a:ext cx="4629150" cy="487362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0667" y="1435100"/>
            <a:ext cx="6907595" cy="514985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This describes decision-making processes in organizations </a:t>
            </a:r>
            <a:r>
              <a:rPr lang="en-US" sz="2400" b="1" dirty="0" smtClean="0"/>
              <a:t>characterized </a:t>
            </a:r>
            <a:r>
              <a:rPr lang="en-US" sz="2400" b="1" dirty="0"/>
              <a:t>by </a:t>
            </a:r>
            <a:r>
              <a:rPr lang="en-US" sz="2400" b="1" dirty="0" smtClean="0"/>
              <a:t>uncertainty, </a:t>
            </a:r>
            <a:r>
              <a:rPr lang="en-US" sz="2400" b="1" dirty="0"/>
              <a:t>where objectives are </a:t>
            </a:r>
            <a:r>
              <a:rPr lang="en-US" sz="2400" b="1" dirty="0" smtClean="0"/>
              <a:t>not well defined </a:t>
            </a:r>
            <a:r>
              <a:rPr lang="en-US" sz="2400" b="1" dirty="0"/>
              <a:t>or inconsistent for individual decision-makers. </a:t>
            </a:r>
          </a:p>
          <a:p>
            <a:r>
              <a:rPr lang="ar-JO" sz="2400" b="1" dirty="0"/>
              <a:t>يصف هذا عمليات صنع القرار في المنظمات التي تتميز بعدم اليقين ، حيث لا يتم تحديد الأهداف بشكل جيد أو غير متسقة بالنسبة لصانعي القرار الفرديين.</a:t>
            </a:r>
            <a:endParaRPr lang="en-US" sz="2400" b="1" dirty="0"/>
          </a:p>
          <a:p>
            <a:r>
              <a:rPr lang="en-US" sz="2400" b="1" dirty="0"/>
              <a:t>Decisions are made as a result of the interaction between: </a:t>
            </a:r>
            <a:r>
              <a:rPr lang="en-US" sz="2400" b="1" i="1" dirty="0"/>
              <a:t>Problems, solutions, participants,</a:t>
            </a:r>
            <a:r>
              <a:rPr lang="en-US" sz="2400" b="1" dirty="0"/>
              <a:t> and </a:t>
            </a:r>
            <a:r>
              <a:rPr lang="en-US" sz="2400" b="1" i="1" dirty="0"/>
              <a:t>choice opportunities</a:t>
            </a:r>
            <a:r>
              <a:rPr lang="en-US" sz="2400" b="1" dirty="0"/>
              <a:t>. </a:t>
            </a:r>
            <a:r>
              <a:rPr lang="ar-JO" sz="2400" b="1" dirty="0"/>
              <a:t>يصف هذا عمليات صنع القرار في القسم الذي لا يتعدى عدم اليقين ، حيث لا يتم اتخاذ القرار الفرديين بشكل جيد أو غير متسقة.</a:t>
            </a:r>
            <a:endParaRPr lang="en-US" sz="2400" b="1" dirty="0" smtClean="0"/>
          </a:p>
          <a:p>
            <a:r>
              <a:rPr lang="en-US" sz="2400" b="1" dirty="0" smtClean="0"/>
              <a:t>In </a:t>
            </a:r>
            <a:r>
              <a:rPr lang="en-US" sz="2400" b="1" dirty="0"/>
              <a:t>other words, solutions and problems are matched </a:t>
            </a:r>
            <a:r>
              <a:rPr lang="en-US" sz="2400" b="1" dirty="0" smtClean="0"/>
              <a:t>rather </a:t>
            </a:r>
            <a:r>
              <a:rPr lang="en-US" sz="2400" b="1" dirty="0"/>
              <a:t>than through a step-by-step </a:t>
            </a:r>
            <a:r>
              <a:rPr lang="en-US" sz="2400" b="1" dirty="0" smtClean="0"/>
              <a:t>process</a:t>
            </a:r>
            <a:r>
              <a:rPr lang="ar-JO" sz="2400" b="1" dirty="0"/>
              <a:t>بعبارة أخرى ، تتم مطابقة الحلول والمشكلات بدلاً من إجراء عملية </a:t>
            </a:r>
            <a:r>
              <a:rPr lang="ar-JO" sz="2400" b="1" dirty="0" smtClean="0"/>
              <a:t>تدريجية </a:t>
            </a:r>
            <a:endParaRPr lang="en-US" sz="2400" b="1" dirty="0"/>
          </a:p>
          <a:p>
            <a:r>
              <a:rPr lang="en-US" sz="2400" b="1" dirty="0"/>
              <a:t>Does not follow any orderly steps (Random</a:t>
            </a:r>
            <a:r>
              <a:rPr lang="en-US" sz="2400" b="1" dirty="0" smtClean="0"/>
              <a:t>)</a:t>
            </a:r>
            <a:endParaRPr lang="ar-JO" sz="2400" b="1" dirty="0" smtClean="0"/>
          </a:p>
          <a:p>
            <a:r>
              <a:rPr lang="ar-JO" sz="2400" b="1" dirty="0"/>
              <a:t>لا يتبع أي خطوات منظمة (عشوائي)</a:t>
            </a:r>
            <a:endParaRPr lang="en-US" sz="2400" b="1" dirty="0"/>
          </a:p>
        </p:txBody>
      </p:sp>
      <p:pic>
        <p:nvPicPr>
          <p:cNvPr id="1026" name="Picture 2" descr="Garbage Can Model - a theory that&#10;contends that decisions in&#10;organizations are random and&#10;unsystematic&#10;0 Extremely organic...">
            <a:extLst>
              <a:ext uri="{FF2B5EF4-FFF2-40B4-BE49-F238E27FC236}">
                <a16:creationId xmlns:a16="http://schemas.microsoft.com/office/drawing/2014/main" xmlns="" id="{E2E36A31-8A06-4D82-878B-B3EFE3F0D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18434" r="1418" b="2652"/>
          <a:stretch/>
        </p:blipFill>
        <p:spPr bwMode="auto">
          <a:xfrm>
            <a:off x="6948263" y="1725565"/>
            <a:ext cx="2180335" cy="2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745" y="278904"/>
            <a:ext cx="432048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Intuition in Decision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دور الحدس في صنع 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القرار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98488"/>
            <a:ext cx="78867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Represents judgments, insights, or decisions that “come to mind on their own, without explicit awareness of the </a:t>
            </a:r>
            <a:r>
              <a:rPr lang="en-US" b="1" dirty="0" smtClean="0"/>
              <a:t>suggested alternatives and </a:t>
            </a:r>
            <a:r>
              <a:rPr lang="en-US" b="1" dirty="0"/>
              <a:t>without </a:t>
            </a:r>
            <a:r>
              <a:rPr lang="en-US" b="1" dirty="0" smtClean="0"/>
              <a:t>clear </a:t>
            </a:r>
            <a:r>
              <a:rPr lang="en-US" b="1" dirty="0"/>
              <a:t>evaluation of the validity of these </a:t>
            </a:r>
            <a:r>
              <a:rPr lang="en-US" b="1" dirty="0" smtClean="0"/>
              <a:t>alternatives</a:t>
            </a:r>
            <a:r>
              <a:rPr lang="en-US" b="1" dirty="0" smtClean="0"/>
              <a:t>”.</a:t>
            </a:r>
            <a:endParaRPr lang="ar-JO" b="1" dirty="0" smtClean="0"/>
          </a:p>
          <a:p>
            <a:pPr>
              <a:buNone/>
            </a:pPr>
            <a:r>
              <a:rPr lang="ar-JO" b="1" dirty="0"/>
              <a:t>تمثل الأحكام أو الرؤى أو القرارات التي "تتبادر إلى الذهن من تلقاء نفسها ، دون وعي صريح بالبدائل المقترحة ودون تقييم واضح لصحة هذه البدائل".</a:t>
            </a:r>
            <a:endParaRPr lang="en-US" b="1" dirty="0"/>
          </a:p>
          <a:p>
            <a:pPr algn="ctr">
              <a:buNone/>
            </a:pPr>
            <a:r>
              <a:rPr lang="en-US" b="1" dirty="0"/>
              <a:t>Rapid, automatic and relatively effortless </a:t>
            </a:r>
            <a:r>
              <a:rPr lang="en-US" b="1" dirty="0" smtClean="0"/>
              <a:t>decision-making</a:t>
            </a:r>
            <a:endParaRPr lang="ar-JO" b="1" dirty="0" smtClean="0"/>
          </a:p>
          <a:p>
            <a:pPr algn="ctr">
              <a:buNone/>
            </a:pPr>
            <a:r>
              <a:rPr lang="ar-JO" b="1" dirty="0"/>
              <a:t>اتخاذ قرارات سريعة وتلقائية وبلا مجهود نسبيًا</a:t>
            </a:r>
            <a:endParaRPr lang="en-US" b="1" dirty="0"/>
          </a:p>
          <a:p>
            <a:pPr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30722" name="Picture 2" descr="Image result for intuition in decision making"/>
          <p:cNvPicPr>
            <a:picLocks noChangeAspect="1" noChangeArrowheads="1"/>
          </p:cNvPicPr>
          <p:nvPr/>
        </p:nvPicPr>
        <p:blipFill>
          <a:blip r:embed="rId2" cstate="print"/>
          <a:srcRect b="8472"/>
          <a:stretch>
            <a:fillRect/>
          </a:stretch>
        </p:blipFill>
        <p:spPr bwMode="auto">
          <a:xfrm>
            <a:off x="1187625" y="5157192"/>
            <a:ext cx="4680519" cy="16652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933056"/>
            <a:ext cx="702027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organizational decisions are not made in a logical, rational manner (Daft 2012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ar-JO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يتم اتخاذ معظم القرارات التنظيمية بطريقة منطقية وعقلانية (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r>
              <a:rPr lang="ar-JO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205"/>
          <a:stretch/>
        </p:blipFill>
        <p:spPr>
          <a:xfrm>
            <a:off x="7134225" y="0"/>
            <a:ext cx="2009775" cy="1421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BA9F48-2549-415B-97F6-B818D987B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44553" cy="1421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4" y="-33820"/>
            <a:ext cx="8486600" cy="716631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Has the D?                 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Rogers and  </a:t>
            </a:r>
            <a:r>
              <a:rPr lang="en-GB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Blenko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</a:t>
            </a:r>
            <a:endParaRPr 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0" y="548680"/>
            <a:ext cx="8764288" cy="597666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Proposer (Recommend ): </a:t>
            </a:r>
            <a:r>
              <a:rPr lang="en-US" dirty="0" smtClean="0"/>
              <a:t>People in this role are responsible for making a proposal, gathering input, and providing the right data and analysis to make a sensible decision in timely fashion. </a:t>
            </a:r>
            <a:r>
              <a:rPr lang="ar-JO" dirty="0"/>
              <a:t>مقدم الاقتراح (التوصية): الأشخاص في هذا الدور مسؤولون عن تقديم اقتراح ، وجمع المدخلات ، وتوفير البيانات والتحليلات الصحيحة لاتخاذ قرار معقول في الوقت المناسب.</a:t>
            </a:r>
            <a:endParaRPr lang="en-US" dirty="0" smtClean="0"/>
          </a:p>
          <a:p>
            <a:r>
              <a:rPr lang="en-US" b="1" dirty="0" smtClean="0"/>
              <a:t>Approver </a:t>
            </a:r>
            <a:r>
              <a:rPr lang="en-US" b="1" dirty="0"/>
              <a:t>(Agree): </a:t>
            </a:r>
            <a:r>
              <a:rPr lang="en-US" dirty="0"/>
              <a:t>Individuals in this role have veto power – yes or no – over the recommendation</a:t>
            </a:r>
            <a:r>
              <a:rPr lang="en-US" dirty="0" smtClean="0"/>
              <a:t>.</a:t>
            </a:r>
            <a:r>
              <a:rPr lang="ar-JO" dirty="0"/>
              <a:t> الموافق (موافق): يتمتع الأفراد في هذا الدور بحق النقض - نعم أو لا - على التوصية.</a:t>
            </a:r>
            <a:endParaRPr lang="en-US" dirty="0"/>
          </a:p>
          <a:p>
            <a:r>
              <a:rPr lang="en-US" b="1" dirty="0"/>
              <a:t> Input:  </a:t>
            </a:r>
            <a:r>
              <a:rPr lang="en-US" dirty="0"/>
              <a:t>These people are consulted on the decision. Because the people who provide input are typically involved in implementation, recommenders have a strong interest in taking their advice seriously</a:t>
            </a:r>
            <a:r>
              <a:rPr lang="en-US" dirty="0" smtClean="0"/>
              <a:t>.</a:t>
            </a:r>
            <a:r>
              <a:rPr lang="ar-JO" dirty="0"/>
              <a:t> المدخلات: يتم استشارة هؤلاء الأشخاص بشأن القرار. نظرًا لأن الأشخاص الذين يقدمون المدخلات يشاركون عادةً في التنفيذ ، فإن الموصيين لديهم اهتمام كبير بأخذ نصائحهم على محمل الجد.</a:t>
            </a:r>
            <a:endParaRPr lang="en-US" dirty="0"/>
          </a:p>
          <a:p>
            <a:r>
              <a:rPr lang="en-US" b="1" dirty="0"/>
              <a:t>Ultimate Decision Maker (Decide): </a:t>
            </a:r>
            <a:r>
              <a:rPr lang="en-US" dirty="0"/>
              <a:t>The person is the formal decision maker. The decider is ultimately accountable for the decision, responsible for consequences and has the authority to resolve any problem in the decision-making process and to commit the organization to action. </a:t>
            </a:r>
            <a:r>
              <a:rPr lang="ar-JO" dirty="0"/>
              <a:t>صانع القرار النهائي (القرار): الشخص هو صانع القرار الرسمي. صاحب القرار هو المسؤول في نهاية المطاف عن القرار ، والمسؤول عن العواقب ولديه السلطة لحل أي مشكلة في عملية صنع القرار وإلزام المنظمة بالعمل.</a:t>
            </a:r>
            <a:endParaRPr lang="en-US" dirty="0"/>
          </a:p>
          <a:p>
            <a:r>
              <a:rPr lang="en-US" b="1" dirty="0"/>
              <a:t>Executor (Perform): </a:t>
            </a:r>
            <a:r>
              <a:rPr lang="en-US" dirty="0"/>
              <a:t>Once a decision is made, a person or group of people will be responsible for executing it. In some instances, the people responsible for implementing a decision are the same people who recommended it</a:t>
            </a:r>
            <a:r>
              <a:rPr lang="en-US" dirty="0" smtClean="0"/>
              <a:t>.</a:t>
            </a:r>
            <a:r>
              <a:rPr lang="ar-JO" dirty="0"/>
              <a:t> المنفذ (الأداء): بمجرد اتخاذ القرار ، سيكون الشخص أو مجموعة من الأشخاص مسؤولين عن تنفيذه. في بعض الحالات ، يكون الأشخاص المسؤولون عن تنفيذ القرار هم نفس الأشخاص الذين أوصوا به</a:t>
            </a:r>
            <a:r>
              <a:rPr lang="ar-JO" dirty="0" smtClean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20482" name="Picture 2" descr="Image result for cro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381328"/>
            <a:ext cx="8640960" cy="4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EC5EEAF-4617-435C-B023-6F770CC52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459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Characteristics of an Effective </a:t>
            </a:r>
            <a:r>
              <a:rPr lang="en-GB" sz="4000" dirty="0" smtClean="0"/>
              <a:t>Decision-Making</a:t>
            </a:r>
            <a:r>
              <a:rPr lang="ar-JO" sz="4000" dirty="0"/>
              <a:t> خصائص اتخاذ القرار </a:t>
            </a:r>
            <a:r>
              <a:rPr lang="ar-JO" sz="4000" dirty="0" smtClean="0"/>
              <a:t>الفعال </a:t>
            </a:r>
            <a:r>
              <a:rPr lang="en-GB" sz="4000" dirty="0"/>
              <a:t/>
            </a:r>
            <a:br>
              <a:rPr lang="en-GB" sz="4000" dirty="0"/>
            </a:br>
            <a:endParaRPr lang="en-US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435280" cy="525658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focuses on what is </a:t>
            </a:r>
            <a:r>
              <a:rPr lang="en-GB" sz="2400" dirty="0" smtClean="0"/>
              <a:t>important</a:t>
            </a:r>
            <a:r>
              <a:rPr lang="ar-JO" sz="2400" dirty="0"/>
              <a:t> إنه يركز على ما هو </a:t>
            </a:r>
            <a:r>
              <a:rPr lang="ar-JO" sz="2400" dirty="0" smtClean="0"/>
              <a:t>مهم 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logical and consistent</a:t>
            </a:r>
            <a:r>
              <a:rPr lang="en-GB" sz="2400" dirty="0" smtClean="0"/>
              <a:t>.</a:t>
            </a:r>
            <a:r>
              <a:rPr lang="ar-JO" sz="2400" dirty="0"/>
              <a:t> إنه منطقي ومتسق</a:t>
            </a:r>
            <a:r>
              <a:rPr lang="ar-JO" sz="2400" dirty="0" smtClean="0"/>
              <a:t>. 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acknowledges both subjective and objective thinking and </a:t>
            </a:r>
            <a:r>
              <a:rPr lang="en-GB" sz="2400" dirty="0" smtClean="0"/>
              <a:t>mixes </a:t>
            </a:r>
            <a:r>
              <a:rPr lang="en-GB" sz="2400" dirty="0"/>
              <a:t>analytical with intuitive thinking</a:t>
            </a:r>
            <a:r>
              <a:rPr lang="en-GB" sz="2400" dirty="0" smtClean="0"/>
              <a:t>.</a:t>
            </a:r>
            <a:endParaRPr lang="ar-JO" sz="2400" dirty="0" smtClean="0"/>
          </a:p>
          <a:p>
            <a:pPr>
              <a:lnSpc>
                <a:spcPct val="80000"/>
              </a:lnSpc>
            </a:pPr>
            <a:r>
              <a:rPr lang="ar-JO" sz="2400" dirty="0" smtClean="0"/>
              <a:t> </a:t>
            </a:r>
            <a:r>
              <a:rPr lang="ar-JO" sz="2400" dirty="0"/>
              <a:t>يعترف بكل من التفكير الذاتي والموضوعي ويمزج بين التفكير التحليلي والتفكير الحدسي</a:t>
            </a:r>
            <a:r>
              <a:rPr lang="ar-JO" sz="2400" dirty="0" smtClean="0"/>
              <a:t>. 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requires only as much information and analysis as is necessary to </a:t>
            </a:r>
            <a:r>
              <a:rPr lang="en-GB" sz="2400" dirty="0" smtClean="0"/>
              <a:t>solve </a:t>
            </a:r>
            <a:r>
              <a:rPr lang="en-GB" sz="2400" dirty="0"/>
              <a:t>a particular </a:t>
            </a:r>
            <a:r>
              <a:rPr lang="en-GB" sz="2400" dirty="0" smtClean="0"/>
              <a:t>problem</a:t>
            </a:r>
            <a:r>
              <a:rPr lang="en-GB" sz="2400" dirty="0" smtClean="0"/>
              <a:t>.</a:t>
            </a:r>
            <a:endParaRPr lang="ar-JO" sz="2400" dirty="0" smtClean="0"/>
          </a:p>
          <a:p>
            <a:pPr>
              <a:lnSpc>
                <a:spcPct val="80000"/>
              </a:lnSpc>
            </a:pPr>
            <a:r>
              <a:rPr lang="ar-JO" sz="2400" dirty="0" smtClean="0"/>
              <a:t> </a:t>
            </a:r>
            <a:r>
              <a:rPr lang="ar-JO" sz="2400" dirty="0"/>
              <a:t>إنها تتطلب فقط قدرًا كبيرًا من المعلومات والتحليل اللازم لحل مشكلة معينة</a:t>
            </a:r>
            <a:r>
              <a:rPr lang="ar-JO" sz="2400" dirty="0" smtClean="0"/>
              <a:t>. 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encourages and guides the gathering of relevant information and informed opinion.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ar-JO" sz="2400" dirty="0"/>
              <a:t>يشجع ويوجه جمع المعلومات ذات الصلة والرأي المستنير.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straight forward, reliable, easy to use, and flexible</a:t>
            </a:r>
            <a:r>
              <a:rPr lang="en-GB" sz="2000" b="1" dirty="0" smtClean="0"/>
              <a:t>.</a:t>
            </a:r>
            <a:endParaRPr lang="ar-JO" sz="2000" b="1" dirty="0" smtClean="0"/>
          </a:p>
          <a:p>
            <a:pPr>
              <a:lnSpc>
                <a:spcPct val="80000"/>
              </a:lnSpc>
            </a:pPr>
            <a:r>
              <a:rPr lang="ar-JO" sz="2000" b="1" dirty="0" smtClean="0"/>
              <a:t> </a:t>
            </a:r>
            <a:r>
              <a:rPr lang="ar-JO" sz="2000" b="1" dirty="0"/>
              <a:t>إنه مباشر وموثوق وسهل الاستخدام ومرن.</a:t>
            </a:r>
            <a:endParaRPr lang="ar-JO" sz="2000" b="1" dirty="0" smtClean="0"/>
          </a:p>
          <a:p>
            <a:pPr marL="0" indent="0">
              <a:lnSpc>
                <a:spcPct val="80000"/>
              </a:lnSpc>
              <a:buNone/>
            </a:pPr>
            <a:endParaRPr lang="en-GB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5B90E3-AC86-41BE-A621-75C98B4BE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4345" r="565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F4EAD25B-14E9-441D-9258-69AF5918C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44712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04531D7-AB04-456F-A61C-B6CF16191A96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2" y="5091762"/>
            <a:ext cx="7703532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/>
              <a:t>Evidence Based Decision making</a:t>
            </a:r>
          </a:p>
        </p:txBody>
      </p:sp>
      <p:pic>
        <p:nvPicPr>
          <p:cNvPr id="17410" name="Picture 2" descr="Evidence-Based Decision Making&#10;If doctors can do it... administrators can do it?&#10;NVZD Voorjaarscongres – 4 Juni 2015 - Nye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5810" b="17523"/>
          <a:stretch/>
        </p:blipFill>
        <p:spPr bwMode="auto">
          <a:xfrm>
            <a:off x="-33393" y="11238"/>
            <a:ext cx="9143980" cy="4571990"/>
          </a:xfrm>
          <a:prstGeom prst="rect">
            <a:avLst/>
          </a:prstGeom>
          <a:noFill/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40CA114-B78B-4E3B-A785-96745276B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9144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 fontScale="90000"/>
          </a:bodyPr>
          <a:lstStyle/>
          <a:p>
            <a:r>
              <a:rPr lang="en-US" dirty="0"/>
              <a:t>Origins of the Evidence-based </a:t>
            </a:r>
            <a:r>
              <a:rPr lang="en-US" dirty="0" smtClean="0"/>
              <a:t>Movement</a:t>
            </a:r>
            <a:r>
              <a:rPr lang="ar-JO" dirty="0"/>
              <a:t/>
            </a:r>
            <a:br>
              <a:rPr lang="ar-JO" dirty="0"/>
            </a:br>
            <a:r>
              <a:rPr lang="ar-JO" dirty="0"/>
              <a:t>أصول الحركة المبنية على الأدلة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24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1981: Dr. David </a:t>
            </a:r>
            <a:r>
              <a:rPr lang="en-US" b="1" dirty="0" err="1"/>
              <a:t>Sackett</a:t>
            </a:r>
            <a:r>
              <a:rPr lang="en-US" b="1" dirty="0"/>
              <a:t>, introduced a new method for physicians reading the literature. Called it “critical appraisal</a:t>
            </a:r>
            <a:r>
              <a:rPr lang="en-US" b="1" dirty="0" smtClean="0"/>
              <a:t>.”</a:t>
            </a:r>
            <a:r>
              <a:rPr lang="ar-JO" b="1" dirty="0"/>
              <a:t> 1981: قدم الدكتور ديفيد ساكيت طريقة جديدة للأطباء في قراءة الأدبيات. أطلق عليه "التقييم النقدي".</a:t>
            </a:r>
            <a:endParaRPr lang="en-US" b="1" dirty="0"/>
          </a:p>
          <a:p>
            <a:pPr>
              <a:buNone/>
            </a:pPr>
            <a:r>
              <a:rPr lang="en-US" b="1" dirty="0"/>
              <a:t>1990: Dr. Gordon </a:t>
            </a:r>
            <a:r>
              <a:rPr lang="en-US" b="1" dirty="0" err="1"/>
              <a:t>Guyatt</a:t>
            </a:r>
            <a:r>
              <a:rPr lang="en-US" b="1" dirty="0"/>
              <a:t>, introduced a new concept he called “Scientific Medicine”</a:t>
            </a:r>
            <a:r>
              <a:rPr lang="en-US" sz="4800" b="1" dirty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!</a:t>
            </a:r>
            <a:r>
              <a:rPr lang="ar-JO" sz="4800" b="1" dirty="0" smtClean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ar-JO" b="1" dirty="0"/>
              <a:t>1990: قدم الدكتور جوردون جيات مفهومًا جديدًا أطلق عليه "الطب العلمي"</a:t>
            </a:r>
          </a:p>
          <a:p>
            <a:pPr>
              <a:buNone/>
            </a:pPr>
            <a:r>
              <a:rPr lang="en-US" b="1" dirty="0" smtClean="0"/>
              <a:t>1991 </a:t>
            </a:r>
            <a:r>
              <a:rPr lang="en-US" b="1" dirty="0" err="1"/>
              <a:t>Guyatt</a:t>
            </a:r>
            <a:r>
              <a:rPr lang="en-US" b="1" dirty="0"/>
              <a:t> coined “Evidence-Based Medicine” (EBM</a:t>
            </a:r>
            <a:r>
              <a:rPr lang="en-US" b="1" dirty="0" smtClean="0"/>
              <a:t>).</a:t>
            </a:r>
            <a:endParaRPr lang="ar-JO" b="1" dirty="0" smtClean="0"/>
          </a:p>
          <a:p>
            <a:pPr>
              <a:buNone/>
            </a:pPr>
            <a:r>
              <a:rPr lang="en-US" b="1" dirty="0" smtClean="0"/>
              <a:t> </a:t>
            </a:r>
            <a:r>
              <a:rPr lang="ar-JO" b="1" dirty="0"/>
              <a:t>1991 صاغ غيات "الطب المبني على البراهين" (</a:t>
            </a:r>
            <a:r>
              <a:rPr lang="en-US" b="1" dirty="0"/>
              <a:t>EBM).</a:t>
            </a:r>
            <a:endParaRPr lang="en-US" b="1" dirty="0"/>
          </a:p>
          <a:p>
            <a:r>
              <a:rPr lang="en-US" b="1" dirty="0"/>
              <a:t>Aimed to improve the quality of information used to make decisions</a:t>
            </a:r>
            <a:r>
              <a:rPr lang="en-US" b="1" dirty="0" smtClean="0"/>
              <a:t>.</a:t>
            </a:r>
            <a:endParaRPr lang="ar-JO" b="1" dirty="0" smtClean="0"/>
          </a:p>
          <a:p>
            <a:r>
              <a:rPr lang="ar-JO" b="1" dirty="0" smtClean="0"/>
              <a:t> </a:t>
            </a:r>
            <a:r>
              <a:rPr lang="ar-JO" b="1" dirty="0"/>
              <a:t>تهدف إلى تحسين جودة المعلومات المستخدمة في اتخاذ القرارات.</a:t>
            </a:r>
            <a:endParaRPr lang="en-US" b="1" dirty="0"/>
          </a:p>
          <a:p>
            <a:r>
              <a:rPr lang="en-US" b="1" dirty="0"/>
              <a:t>Migrated to other </a:t>
            </a:r>
            <a:endParaRPr lang="ar-JO" b="1" dirty="0" smtClean="0"/>
          </a:p>
          <a:p>
            <a:r>
              <a:rPr lang="en-US" b="1" dirty="0" smtClean="0"/>
              <a:t>sectors </a:t>
            </a:r>
            <a:r>
              <a:rPr lang="en-US" b="1" dirty="0"/>
              <a:t>- dentistry, nursing, management, etc</a:t>
            </a:r>
            <a:r>
              <a:rPr lang="en-US" b="1" dirty="0" smtClean="0"/>
              <a:t>..</a:t>
            </a:r>
            <a:endParaRPr lang="ar-JO" b="1" dirty="0" smtClean="0"/>
          </a:p>
          <a:p>
            <a:pPr marL="0" indent="0">
              <a:buNone/>
            </a:pPr>
            <a:r>
              <a:rPr lang="ar-JO" b="1" dirty="0"/>
              <a:t>هاجر إلى قطاعات أخرى - طب الأسنان ، والتمريض ، والإدارة ، إلخ.</a:t>
            </a:r>
            <a:endParaRPr lang="en-U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Evidence-Based Medicine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ar-J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ar-J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J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الطب المسند؟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359815" y="1484785"/>
            <a:ext cx="5525727" cy="4531386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100" b="1" dirty="0"/>
              <a:t>“The process of finding relevant information in the medical literature to address a specific clinical problem; In short, patient care based on evidence derived from the best available (“gold standard”) studies.” </a:t>
            </a:r>
            <a:r>
              <a:rPr lang="ar-JO" b="1" dirty="0"/>
              <a:t>"عملية العثور على المعلومات ذات الصلة في الأدبيات الطبية لمعالجة مشكلة سريرية محددة ؛ باختصار ، رعاية المرضى على أساس الأدلة المستمدة من أفضل الدراسات المتاحة ("المعيار الذهبي") ".</a:t>
            </a:r>
            <a:endParaRPr lang="en-US" sz="2100" b="1" dirty="0"/>
          </a:p>
          <a:p>
            <a:pPr>
              <a:buFont typeface="Wingdings" pitchFamily="2" charset="2"/>
              <a:buNone/>
            </a:pPr>
            <a:endParaRPr lang="en-US" sz="2100" dirty="0"/>
          </a:p>
          <a:p>
            <a:pPr>
              <a:buFont typeface="Wingdings" pitchFamily="2" charset="2"/>
              <a:buNone/>
            </a:pPr>
            <a:r>
              <a:rPr lang="en-US" sz="2100" dirty="0"/>
              <a:t>John Last, </a:t>
            </a:r>
            <a:r>
              <a:rPr lang="en-US" sz="2100" i="1" dirty="0"/>
              <a:t>A Dictionary of Epidemiology</a:t>
            </a:r>
            <a:r>
              <a:rPr lang="en-US" sz="2100" dirty="0"/>
              <a:t>, Oxford, </a:t>
            </a:r>
            <a:r>
              <a:rPr lang="en-US" sz="2100" dirty="0" smtClean="0"/>
              <a:t>1995</a:t>
            </a:r>
            <a:r>
              <a:rPr lang="ar-JO" sz="2100" dirty="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ar-JO" dirty="0"/>
              <a:t>جون لاست ، معجم علم الأوبئة ، أكسفورد ، 1995</a:t>
            </a:r>
            <a:endParaRPr lang="en-US" sz="2100" dirty="0"/>
          </a:p>
        </p:txBody>
      </p:sp>
      <p:sp>
        <p:nvSpPr>
          <p:cNvPr id="105477" name="Rectangle 135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" name="Graphic 70" descr="Fingerprint">
            <a:extLst>
              <a:ext uri="{FF2B5EF4-FFF2-40B4-BE49-F238E27FC236}">
                <a16:creationId xmlns:a16="http://schemas.microsoft.com/office/drawing/2014/main" xmlns="" id="{B5380C7F-D89C-4DAF-9C0B-735DFF4BE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2530602" cy="5504688"/>
          </a:xfrm>
        </p:spPr>
        <p:txBody>
          <a:bodyPr>
            <a:normAutofit/>
          </a:bodyPr>
          <a:lstStyle/>
          <a:p>
            <a:r>
              <a:rPr lang="en-US" b="1" dirty="0"/>
              <a:t>Evidence-based  </a:t>
            </a:r>
            <a:r>
              <a:rPr lang="en-US" b="1" dirty="0" smtClean="0"/>
              <a:t>. </a:t>
            </a:r>
            <a:r>
              <a:rPr lang="en-US" b="1" dirty="0"/>
              <a:t>. </a:t>
            </a:r>
            <a:r>
              <a:rPr lang="en-US" b="1" dirty="0" smtClean="0"/>
              <a:t>. </a:t>
            </a:r>
            <a:r>
              <a:rPr lang="ar-JO" b="1" dirty="0"/>
              <a:t/>
            </a:r>
            <a:br>
              <a:rPr lang="ar-JO" b="1" dirty="0"/>
            </a:br>
            <a:r>
              <a:rPr lang="ar-JO" b="1" dirty="0"/>
              <a:t>مبني على البراهين. . .</a:t>
            </a:r>
            <a:endParaRPr lang="en-US" b="1" dirty="0"/>
          </a:p>
        </p:txBody>
      </p:sp>
      <p:graphicFrame>
        <p:nvGraphicFramePr>
          <p:cNvPr id="111621" name="Rectangle 3">
            <a:extLst>
              <a:ext uri="{FF2B5EF4-FFF2-40B4-BE49-F238E27FC236}">
                <a16:creationId xmlns:a16="http://schemas.microsoft.com/office/drawing/2014/main" xmlns="" id="{44EC400F-5902-44E2-8D93-F2B66210A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433374"/>
              </p:ext>
            </p:extLst>
          </p:nvPr>
        </p:nvGraphicFramePr>
        <p:xfrm>
          <a:off x="2555776" y="332656"/>
          <a:ext cx="658822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vels of evidence pyrami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334" r="2" b="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389575E1-3389-451A-A5F7-27854C25C5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43" name="Rectangle 73">
            <a:extLst>
              <a:ext uri="{FF2B5EF4-FFF2-40B4-BE49-F238E27FC236}">
                <a16:creationId xmlns:a16="http://schemas.microsoft.com/office/drawing/2014/main" xmlns="" id="{A53CCC5C-D88E-40FB-B30B-23DCDBD0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Evidence-Based</a:t>
            </a:r>
            <a:r>
              <a:rPr lang="en-US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r>
              <a:rPr lang="ar-JO" dirty="0">
                <a:solidFill>
                  <a:srgbClr val="FFFFFF"/>
                </a:solidFill>
              </a:rPr>
              <a:t/>
            </a:r>
            <a:br>
              <a:rPr lang="ar-JO" dirty="0">
                <a:solidFill>
                  <a:srgbClr val="FFFFFF"/>
                </a:solidFill>
              </a:rPr>
            </a:br>
            <a:r>
              <a:rPr lang="ar-JO" dirty="0">
                <a:solidFill>
                  <a:srgbClr val="FFFFFF"/>
                </a:solidFill>
              </a:rPr>
              <a:t>لماذا الاستناد إلى الدليل؟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5480" y="-171400"/>
            <a:ext cx="5629007" cy="671031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/>
              <a:t>So much information, too little time</a:t>
            </a:r>
            <a:r>
              <a:rPr lang="en-US" sz="2200" dirty="0" smtClean="0"/>
              <a:t>!</a:t>
            </a:r>
            <a:endParaRPr lang="ar-JO" sz="2200" dirty="0" smtClean="0"/>
          </a:p>
          <a:p>
            <a:pPr indent="-228600"/>
            <a:r>
              <a:rPr lang="ar-JO" sz="2200" dirty="0"/>
              <a:t>الكثير من المعلومات ، القليل من الوقت!</a:t>
            </a: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problems which requires immediate attention can be better </a:t>
            </a:r>
            <a:r>
              <a:rPr lang="en-US" sz="2200" dirty="0" smtClean="0"/>
              <a:t>focused on</a:t>
            </a:r>
            <a:r>
              <a:rPr lang="en-US" sz="2200" dirty="0" smtClean="0"/>
              <a:t>.</a:t>
            </a:r>
            <a:endParaRPr lang="ar-JO" sz="2200" dirty="0" smtClean="0"/>
          </a:p>
          <a:p>
            <a:pPr indent="-228600"/>
            <a:r>
              <a:rPr lang="ar-JO" sz="2200" dirty="0"/>
              <a:t>يمكن التركيز بشكل أفضل على المشاكل التي تتطلب اهتمامًا فوريًا.</a:t>
            </a:r>
            <a:endParaRPr lang="en-US" sz="2200" dirty="0"/>
          </a:p>
          <a:p>
            <a:pPr indent="-228600"/>
            <a:r>
              <a:rPr lang="en-US" sz="2200" dirty="0"/>
              <a:t> Reduces </a:t>
            </a:r>
            <a:r>
              <a:rPr lang="en-US" sz="2200" dirty="0" smtClean="0"/>
              <a:t>expenses</a:t>
            </a:r>
            <a:r>
              <a:rPr lang="ar-JO" sz="2200" dirty="0"/>
              <a:t> يقلل من </a:t>
            </a:r>
            <a:r>
              <a:rPr lang="ar-JO" sz="2200" dirty="0" smtClean="0"/>
              <a:t>النفقات </a:t>
            </a:r>
            <a:endParaRPr lang="en-US" sz="2200" dirty="0"/>
          </a:p>
          <a:p>
            <a:pPr indent="-228600"/>
            <a:r>
              <a:rPr lang="en-US" sz="2200" dirty="0"/>
              <a:t>It ensures transparency and accountability</a:t>
            </a:r>
            <a:r>
              <a:rPr lang="en-US" sz="2200" dirty="0" smtClean="0"/>
              <a:t>.</a:t>
            </a:r>
            <a:r>
              <a:rPr lang="ar-JO" sz="2200" dirty="0"/>
              <a:t> يضمن الشفافية والمساءلة</a:t>
            </a:r>
            <a:r>
              <a:rPr lang="ar-JO" sz="2200" dirty="0" smtClean="0"/>
              <a:t>. </a:t>
            </a:r>
            <a:endParaRPr lang="en-US" sz="2200" dirty="0"/>
          </a:p>
          <a:p>
            <a:pPr indent="-228600"/>
            <a:r>
              <a:rPr lang="en-US" sz="2200" dirty="0"/>
              <a:t>Value of scientific knowledge for decision </a:t>
            </a:r>
            <a:r>
              <a:rPr lang="en-US" sz="2200" dirty="0" smtClean="0"/>
              <a:t>making</a:t>
            </a:r>
            <a:r>
              <a:rPr lang="en-US" sz="2200" dirty="0" smtClean="0"/>
              <a:t>.</a:t>
            </a:r>
            <a:r>
              <a:rPr lang="ar-JO" sz="2200" dirty="0"/>
              <a:t> قيمة المعرفة العلمية لاتخاذ القرار</a:t>
            </a:r>
            <a:r>
              <a:rPr lang="ar-JO" sz="2200" dirty="0" smtClean="0"/>
              <a:t>. </a:t>
            </a: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Need high quality,  filtered information to  make informed decisions </a:t>
            </a:r>
            <a:endParaRPr lang="ar-JO" sz="2200" dirty="0" smtClean="0"/>
          </a:p>
          <a:p>
            <a:pPr indent="-228600"/>
            <a:r>
              <a:rPr lang="ar-JO" sz="2200" dirty="0"/>
              <a:t>بحاجة إلى معلومات عالية الجودة ومفلترة لاتخاذ قرارات مستنيرة</a:t>
            </a:r>
            <a:endParaRPr lang="en-US" sz="2200" dirty="0"/>
          </a:p>
          <a:p>
            <a:pPr indent="-228600"/>
            <a:r>
              <a:rPr lang="en-US" sz="2200" dirty="0"/>
              <a:t>Decisions should not be based only on intuition, opinion or </a:t>
            </a:r>
            <a:r>
              <a:rPr lang="en-US" sz="2200" dirty="0" smtClean="0"/>
              <a:t>subjective </a:t>
            </a:r>
            <a:r>
              <a:rPr lang="en-US" sz="2200" dirty="0" smtClean="0"/>
              <a:t>information</a:t>
            </a:r>
            <a:r>
              <a:rPr lang="ar-JO" sz="2200" dirty="0"/>
              <a:t> لا ينبغي أن تستند القرارات فقط على الحدس أو الرأي أو المعلومات الشخصية</a:t>
            </a:r>
            <a:endParaRPr lang="en-US" sz="22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4895" y="6356350"/>
            <a:ext cx="11504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F9E13AE-9460-4E51-B92B-310FB65BFD5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GB" sz="3700" b="1" dirty="0">
                <a:solidFill>
                  <a:srgbClr val="FFFFFF"/>
                </a:solidFill>
              </a:rPr>
              <a:t>Challenges of EBDM</a:t>
            </a:r>
            <a:br>
              <a:rPr lang="en-GB" sz="3700" b="1" dirty="0">
                <a:solidFill>
                  <a:srgbClr val="FFFFFF"/>
                </a:solidFill>
              </a:rPr>
            </a:br>
            <a:r>
              <a:rPr lang="ar-JO" sz="3700" b="1" dirty="0" smtClean="0">
                <a:solidFill>
                  <a:srgbClr val="FFFFFF"/>
                </a:solidFill>
              </a:rPr>
              <a:t>تحديات</a:t>
            </a:r>
            <a:endParaRPr lang="en-US" sz="3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0" y="188640"/>
            <a:ext cx="5808519" cy="6669360"/>
          </a:xfrm>
        </p:spPr>
        <p:txBody>
          <a:bodyPr anchor="ctr"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GB" sz="2200" b="1" dirty="0"/>
              <a:t> Periodic statistics </a:t>
            </a:r>
            <a:r>
              <a:rPr lang="en-GB" sz="2200" b="1" dirty="0" smtClean="0"/>
              <a:t>(generated </a:t>
            </a:r>
            <a:r>
              <a:rPr lang="en-GB" sz="2200" b="1" dirty="0"/>
              <a:t>from day to day </a:t>
            </a:r>
            <a:r>
              <a:rPr lang="en-GB" sz="2200" b="1" dirty="0" smtClean="0"/>
              <a:t>administration) are important source </a:t>
            </a:r>
            <a:r>
              <a:rPr lang="en-GB" sz="2200" b="1" dirty="0"/>
              <a:t>of </a:t>
            </a:r>
            <a:r>
              <a:rPr lang="en-GB" sz="2200" b="1" dirty="0" smtClean="0"/>
              <a:t>evidence (</a:t>
            </a:r>
            <a:r>
              <a:rPr lang="en-US" sz="2200" b="1" dirty="0" smtClean="0"/>
              <a:t>clear</a:t>
            </a:r>
            <a:r>
              <a:rPr lang="en-US" sz="2200" b="1" dirty="0"/>
              <a:t>, objective, numerical data </a:t>
            </a:r>
            <a:r>
              <a:rPr lang="en-US" sz="2200" b="1" dirty="0" smtClean="0"/>
              <a:t>) are needed</a:t>
            </a:r>
            <a:r>
              <a:rPr lang="en-US" sz="2200" b="1" dirty="0" smtClean="0"/>
              <a:t>.</a:t>
            </a:r>
            <a:r>
              <a:rPr lang="ar-JO" sz="2200" b="1" dirty="0"/>
              <a:t> تعد الإحصائيات الدورية (التي يتم إنشاؤها من الإدارة اليومية) مصدرًا مهمًا للأدلة (بيانات واضحة وموضوعية ورقمية) مطلوبة</a:t>
            </a:r>
            <a:r>
              <a:rPr lang="ar-JO" sz="2200" b="1" dirty="0" smtClean="0"/>
              <a:t>. </a:t>
            </a:r>
            <a:endParaRPr lang="en-US" sz="2200" b="1" dirty="0"/>
          </a:p>
          <a:p>
            <a:pPr>
              <a:buFont typeface="Wingdings" pitchFamily="2" charset="2"/>
              <a:buChar char="§"/>
            </a:pPr>
            <a:r>
              <a:rPr lang="en-US" sz="2200" b="1" dirty="0"/>
              <a:t>The availability of statistical information does not </a:t>
            </a:r>
            <a:r>
              <a:rPr lang="en-US" sz="2200" b="1" dirty="0" smtClean="0"/>
              <a:t>always </a:t>
            </a:r>
            <a:r>
              <a:rPr lang="en-US" sz="2200" b="1" dirty="0"/>
              <a:t>lead to good decision </a:t>
            </a:r>
            <a:r>
              <a:rPr lang="en-US" sz="2200" b="1" dirty="0" smtClean="0"/>
              <a:t>making: skill </a:t>
            </a:r>
            <a:r>
              <a:rPr lang="en-US" sz="2200" b="1" dirty="0"/>
              <a:t>and knowledge is </a:t>
            </a:r>
            <a:r>
              <a:rPr lang="en-US" sz="2200" b="1" dirty="0" smtClean="0"/>
              <a:t>also required to </a:t>
            </a:r>
            <a:r>
              <a:rPr lang="en-US" sz="2200" b="1" dirty="0"/>
              <a:t>be able to access, understand, </a:t>
            </a:r>
            <a:r>
              <a:rPr lang="en-US" sz="2200" b="1" dirty="0" smtClean="0"/>
              <a:t>analyze </a:t>
            </a:r>
            <a:r>
              <a:rPr lang="en-US" sz="2200" b="1" dirty="0"/>
              <a:t>and communicate statistical information</a:t>
            </a:r>
            <a:r>
              <a:rPr lang="en-US" sz="2200" b="1" dirty="0" smtClean="0"/>
              <a:t>.</a:t>
            </a:r>
            <a:r>
              <a:rPr lang="ar-JO" sz="2200" b="1" dirty="0"/>
              <a:t> لا يؤدي توفر المعلومات الإحصائية دائمًا إلى اتخاذ قرارات جيدة: فالمهارة والمعرفة مطلوبة أيضًا لتكون قادرًا على الوصول إلى المعلومات الإحصائية وفهمها وتحليلها ونقلها</a:t>
            </a:r>
            <a:r>
              <a:rPr lang="ar-JO" sz="2200" b="1" dirty="0" smtClean="0"/>
              <a:t>. </a:t>
            </a:r>
            <a:endParaRPr lang="en-US" sz="2200" b="1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200" b="1" dirty="0"/>
              <a:t>Clear or consistent evidence may not be available at the time of decision </a:t>
            </a:r>
            <a:r>
              <a:rPr lang="en-US" sz="2200" b="1" dirty="0" smtClean="0"/>
              <a:t>making</a:t>
            </a:r>
            <a:r>
              <a:rPr lang="en-US" sz="2200" b="1" dirty="0" smtClean="0"/>
              <a:t>.</a:t>
            </a:r>
            <a:endParaRPr lang="ar-JO" sz="2200" b="1" dirty="0" smtClean="0"/>
          </a:p>
          <a:p>
            <a:pPr>
              <a:buFont typeface="Wingdings" pitchFamily="2" charset="2"/>
              <a:buChar char="§"/>
            </a:pPr>
            <a:r>
              <a:rPr lang="ar-JO" sz="2200" b="1" dirty="0"/>
              <a:t>قد لا يتوفر دليل واضح أو ثابت في وقت اتخاذ القرار.</a:t>
            </a:r>
            <a:endParaRPr lang="en-US" sz="2200" b="1" dirty="0" smtClean="0"/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Politics may influences evaluation design, process and use of findings </a:t>
            </a:r>
            <a:endParaRPr lang="en-GB" sz="2400" b="1" dirty="0"/>
          </a:p>
          <a:p>
            <a:pPr marL="0" indent="0">
              <a:buNone/>
            </a:pPr>
            <a:r>
              <a:rPr lang="ar-JO" sz="2200" b="1" dirty="0"/>
              <a:t>قد تؤثر السياسة على تصميم التقييم وعملية واستخدام النتائج</a:t>
            </a:r>
            <a:endParaRPr lang="en-US" sz="2200" b="1" dirty="0"/>
          </a:p>
          <a:p>
            <a:pPr>
              <a:lnSpc>
                <a:spcPct val="90000"/>
              </a:lnSpc>
            </a:pPr>
            <a:endParaRPr lang="en-US" sz="2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896544"/>
          </a:xfrm>
        </p:spPr>
        <p:txBody>
          <a:bodyPr/>
          <a:lstStyle/>
          <a:p>
            <a:pPr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who insists upon seeing with perfect clearness before 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ar-J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ecides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never decides</a:t>
            </a:r>
            <a:r>
              <a:rPr lang="en-US" b="1" dirty="0" smtClean="0"/>
              <a:t>.</a:t>
            </a:r>
            <a:endParaRPr lang="ar-JO" b="1" dirty="0" smtClean="0"/>
          </a:p>
          <a:p>
            <a:pPr algn="ctr">
              <a:buNone/>
            </a:pPr>
            <a:r>
              <a:rPr lang="ar-JO" b="1" dirty="0"/>
              <a:t>الرجل الذي يصر على الرؤية بوضوح تام قبل أن يقرر ، لا يقرر أبدًا.</a:t>
            </a:r>
            <a:endParaRPr lang="en-US" b="1" dirty="0"/>
          </a:p>
        </p:txBody>
      </p:sp>
      <p:pic>
        <p:nvPicPr>
          <p:cNvPr id="32770" name="Picture 2" descr="Image result for quotes about decision making"/>
          <p:cNvPicPr>
            <a:picLocks noChangeAspect="1" noChangeArrowheads="1"/>
          </p:cNvPicPr>
          <p:nvPr/>
        </p:nvPicPr>
        <p:blipFill>
          <a:blip r:embed="rId2" cstate="print"/>
          <a:srcRect t="14634" b="14634"/>
          <a:stretch>
            <a:fillRect/>
          </a:stretch>
        </p:blipFill>
        <p:spPr bwMode="auto">
          <a:xfrm>
            <a:off x="971600" y="3933056"/>
            <a:ext cx="7128792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F065D3F1-1E0F-4BC6-9846-BCE0BCC9D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306" y="4781391"/>
            <a:ext cx="3257239" cy="210957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INTRODUCTION</a:t>
            </a:r>
            <a:r>
              <a:rPr lang="ar-JO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/>
            </a:r>
            <a:br>
              <a:rPr lang="ar-JO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ar-JO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مقدمة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17" y="201822"/>
            <a:ext cx="8298107" cy="4744990"/>
          </a:xfrm>
        </p:spPr>
        <p:txBody>
          <a:bodyPr anchor="ctr">
            <a:normAutofit fontScale="92500" lnSpcReduction="20000"/>
          </a:bodyPr>
          <a:lstStyle/>
          <a:p>
            <a:r>
              <a:rPr lang="en-GB" sz="3600" dirty="0"/>
              <a:t>It is a science! It is an art</a:t>
            </a:r>
            <a:r>
              <a:rPr lang="en-GB" sz="3600" dirty="0" smtClean="0"/>
              <a:t>!</a:t>
            </a:r>
            <a:r>
              <a:rPr lang="ar-JO" sz="3600" dirty="0"/>
              <a:t/>
            </a:r>
            <a:br>
              <a:rPr lang="ar-JO" sz="3600" dirty="0"/>
            </a:br>
            <a:r>
              <a:rPr lang="ar-JO" sz="3600" dirty="0"/>
              <a:t>إنه علم! إنه فن!</a:t>
            </a:r>
            <a:endParaRPr lang="en-US" sz="3600" dirty="0"/>
          </a:p>
          <a:p>
            <a:r>
              <a:rPr lang="en-GB" sz="3600" dirty="0" smtClean="0"/>
              <a:t>Making </a:t>
            </a:r>
            <a:r>
              <a:rPr lang="en-GB" sz="3600" dirty="0"/>
              <a:t>decisions is </a:t>
            </a:r>
            <a:r>
              <a:rPr lang="en-GB" sz="3600" dirty="0" smtClean="0"/>
              <a:t>an essential part </a:t>
            </a:r>
            <a:r>
              <a:rPr lang="en-GB" sz="3600" dirty="0"/>
              <a:t>of everybody’s daily activities</a:t>
            </a:r>
            <a:r>
              <a:rPr lang="en-GB" sz="3600" dirty="0" smtClean="0"/>
              <a:t>.</a:t>
            </a:r>
          </a:p>
          <a:p>
            <a:pPr marL="0" indent="0">
              <a:buNone/>
            </a:pPr>
            <a:r>
              <a:rPr lang="ar-JO" sz="3600" dirty="0"/>
              <a:t>يعد اتخاذ القرارات جزءًا أساسيًا من الأنشطة اليومية للجميع.</a:t>
            </a:r>
          </a:p>
          <a:p>
            <a:r>
              <a:rPr lang="en-GB" sz="3600" dirty="0" smtClean="0"/>
              <a:t>Managers </a:t>
            </a:r>
            <a:r>
              <a:rPr lang="en-GB" sz="3600" dirty="0"/>
              <a:t>must be decision makers.</a:t>
            </a:r>
          </a:p>
          <a:p>
            <a:pPr marL="0" indent="0">
              <a:buNone/>
            </a:pPr>
            <a:r>
              <a:rPr lang="ar-JO" sz="3200" dirty="0"/>
              <a:t>يجب أن يكون المديرين من صناع القرار.</a:t>
            </a:r>
          </a:p>
          <a:p>
            <a:r>
              <a:rPr lang="en-GB" sz="3200" dirty="0" smtClean="0"/>
              <a:t>Decisions </a:t>
            </a:r>
            <a:r>
              <a:rPr lang="en-GB" sz="3200" dirty="0"/>
              <a:t>are an </a:t>
            </a:r>
            <a:r>
              <a:rPr lang="en-GB" sz="3200" dirty="0" smtClean="0"/>
              <a:t>essential </a:t>
            </a:r>
            <a:r>
              <a:rPr lang="en-GB" sz="3200" dirty="0"/>
              <a:t>part of all </a:t>
            </a:r>
            <a:r>
              <a:rPr lang="en-GB" sz="3200" dirty="0" smtClean="0"/>
              <a:t>managerial </a:t>
            </a:r>
            <a:r>
              <a:rPr lang="en-GB" sz="3200" dirty="0"/>
              <a:t>functions, but they are most closely associated with the planning </a:t>
            </a:r>
            <a:r>
              <a:rPr lang="en-GB" sz="3200" dirty="0" smtClean="0"/>
              <a:t>function.</a:t>
            </a:r>
            <a:endParaRPr lang="en-GB" sz="3600" dirty="0"/>
          </a:p>
          <a:p>
            <a:pPr marL="0" indent="0">
              <a:buNone/>
            </a:pPr>
            <a:r>
              <a:rPr lang="ar-JO" b="1" dirty="0"/>
              <a:t>تعتبر القرارات جزءًا أساسيًا من جميع الوظائف الإدارية ، لكنها ترتبط ارتباطًا وثيقًا بوظيفة التخطيط.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" b="23568"/>
          <a:stretch/>
        </p:blipFill>
        <p:spPr>
          <a:xfrm>
            <a:off x="7380312" y="1"/>
            <a:ext cx="1775249" cy="1412776"/>
          </a:xfrm>
          <a:prstGeom prst="rect">
            <a:avLst/>
          </a:prstGeom>
        </p:spPr>
      </p:pic>
      <p:pic>
        <p:nvPicPr>
          <p:cNvPr id="1030" name="Picture 6" descr="Recognizing the 20 decision-making biases | by Tai Tsao 曹代 | Insights from  Meeteor |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29" y="4979779"/>
            <a:ext cx="2673013" cy="18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pPr algn="ctr"/>
            <a:r>
              <a:rPr lang="en-GB" b="1" dirty="0" smtClean="0"/>
              <a:t>Definitions</a:t>
            </a:r>
            <a:r>
              <a:rPr lang="ar-JO" b="1" dirty="0" smtClean="0"/>
              <a:t>تعريفات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496944" cy="5256584"/>
          </a:xfrm>
        </p:spPr>
        <p:txBody>
          <a:bodyPr>
            <a:noAutofit/>
          </a:bodyPr>
          <a:lstStyle/>
          <a:p>
            <a:r>
              <a:rPr lang="en-US" sz="2800" dirty="0"/>
              <a:t>A goal-directed </a:t>
            </a:r>
            <a:r>
              <a:rPr lang="en-US" sz="2800" dirty="0" err="1"/>
              <a:t>behaviour</a:t>
            </a:r>
            <a:r>
              <a:rPr lang="en-US" sz="2800" dirty="0"/>
              <a:t> in the presence of options</a:t>
            </a:r>
            <a:r>
              <a:rPr lang="en-US" sz="2800" dirty="0" smtClean="0"/>
              <a:t>.</a:t>
            </a:r>
            <a:r>
              <a:rPr lang="ar-JO" sz="2800" dirty="0"/>
              <a:t> سلوك موجه نحو الهدف في ظل وجود خيارات</a:t>
            </a:r>
            <a:r>
              <a:rPr lang="ar-JO" sz="2800" dirty="0" smtClean="0"/>
              <a:t>. </a:t>
            </a:r>
            <a:endParaRPr lang="en-US" sz="2800" dirty="0"/>
          </a:p>
          <a:p>
            <a:r>
              <a:rPr lang="en-US" sz="2800" dirty="0"/>
              <a:t>“The thought process of </a:t>
            </a:r>
            <a:r>
              <a:rPr lang="en-US" sz="2800" u="sng" dirty="0"/>
              <a:t>selecting</a:t>
            </a:r>
            <a:r>
              <a:rPr lang="en-US" sz="2800" dirty="0"/>
              <a:t> a logical choice from the available options.” (Business Dictionary). </a:t>
            </a:r>
            <a:r>
              <a:rPr lang="ar-JO" sz="2800" dirty="0"/>
              <a:t>"عملية التفكير لاختيار خيار منطقي من الخيارات المتاحة." (قاموس الأعمال).</a:t>
            </a:r>
            <a:endParaRPr lang="en-US" sz="2800" dirty="0"/>
          </a:p>
          <a:p>
            <a:r>
              <a:rPr lang="en-US" sz="2800" dirty="0"/>
              <a:t>The process of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identifying </a:t>
            </a:r>
            <a:r>
              <a:rPr lang="en-US" sz="2800" dirty="0"/>
              <a:t>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problems</a:t>
            </a:r>
            <a:r>
              <a:rPr lang="en-US" sz="2800" dirty="0"/>
              <a:t> (Daft 1998</a:t>
            </a:r>
            <a:r>
              <a:rPr lang="en-US" sz="2800" dirty="0" smtClean="0"/>
              <a:t>).</a:t>
            </a:r>
            <a:r>
              <a:rPr lang="ar-JO" sz="2800" dirty="0"/>
              <a:t> عملية تحديد وحل المشكلات (</a:t>
            </a:r>
            <a:r>
              <a:rPr lang="en-US" sz="2800" dirty="0"/>
              <a:t>Daft 1998</a:t>
            </a:r>
            <a:r>
              <a:rPr lang="en-US" sz="2800" dirty="0" smtClean="0"/>
              <a:t>).</a:t>
            </a:r>
            <a:r>
              <a:rPr lang="ar-JO" sz="2800" dirty="0" smtClean="0"/>
              <a:t> </a:t>
            </a:r>
            <a:endParaRPr lang="en-US" sz="2800" dirty="0"/>
          </a:p>
          <a:p>
            <a:r>
              <a:rPr lang="en-US" sz="2800" dirty="0"/>
              <a:t>The process of transforming </a:t>
            </a:r>
            <a:r>
              <a:rPr lang="en-US" sz="2800" i="1" dirty="0"/>
              <a:t>inputs into outputs</a:t>
            </a:r>
            <a:r>
              <a:rPr lang="en-US" sz="2800" dirty="0"/>
              <a:t>. The input is information, the output is new information (Herrmann 2015</a:t>
            </a:r>
            <a:r>
              <a:rPr lang="en-US" sz="2800" dirty="0" smtClean="0"/>
              <a:t>).</a:t>
            </a:r>
            <a:r>
              <a:rPr lang="ar-JO" sz="2800" dirty="0"/>
              <a:t> عملية تحويل المدخلات إلى مخرجات. المدخلات عبارة عن معلومات ، والمخرجات هي معلومات جديدة (</a:t>
            </a:r>
            <a:r>
              <a:rPr lang="en-US" sz="2800" dirty="0"/>
              <a:t>Herrmann 2015</a:t>
            </a:r>
            <a:r>
              <a:rPr lang="en-US" sz="2800" dirty="0" smtClean="0"/>
              <a:t>).</a:t>
            </a:r>
            <a:r>
              <a:rPr lang="ar-JO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6093296"/>
            <a:ext cx="34563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Is it this simple??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258816" cy="106613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Well; It is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14" y="1793482"/>
            <a:ext cx="8784976" cy="4803870"/>
          </a:xfrm>
        </p:spPr>
        <p:txBody>
          <a:bodyPr>
            <a:noAutofit/>
          </a:bodyPr>
          <a:lstStyle/>
          <a:p>
            <a:r>
              <a:rPr lang="en-US" sz="2800" dirty="0"/>
              <a:t>Healthcare operates within a complex system. </a:t>
            </a:r>
            <a:r>
              <a:rPr lang="ar-JO" sz="2800" dirty="0"/>
              <a:t>تعمل الرعاية الصحية ضمن نظام معقد.</a:t>
            </a:r>
            <a:endParaRPr lang="en-US" sz="2800" dirty="0"/>
          </a:p>
          <a:p>
            <a:r>
              <a:rPr lang="en-GB" sz="2800" dirty="0"/>
              <a:t>Making decisions in health care is often complicated by factors such as</a:t>
            </a:r>
            <a:r>
              <a:rPr lang="en-GB" sz="2800" dirty="0" smtClean="0"/>
              <a:t>:</a:t>
            </a:r>
            <a:r>
              <a:rPr lang="ar-JO" sz="2800" dirty="0"/>
              <a:t/>
            </a:r>
            <a:br>
              <a:rPr lang="ar-JO" sz="2800" dirty="0"/>
            </a:br>
            <a:r>
              <a:rPr lang="ar-JO" sz="2800" dirty="0"/>
              <a:t>غالبًا ما يكون اتخاذ القرارات في مجال الرعاية الصحية معقدًا بسبب عوامل مثل:</a:t>
            </a:r>
            <a:endParaRPr lang="en-GB" sz="2800" dirty="0"/>
          </a:p>
          <a:p>
            <a:pPr>
              <a:buFontTx/>
              <a:buChar char="-"/>
            </a:pPr>
            <a:r>
              <a:rPr lang="en-GB" sz="2800" dirty="0"/>
              <a:t>Uncertainty of information, </a:t>
            </a:r>
            <a:r>
              <a:rPr lang="ar-JO" sz="2800" dirty="0"/>
              <a:t>عدم اليقين من المعلومات ،</a:t>
            </a:r>
            <a:endParaRPr lang="en-GB" sz="2800" dirty="0"/>
          </a:p>
          <a:p>
            <a:pPr>
              <a:buFontTx/>
              <a:buChar char="-"/>
            </a:pPr>
            <a:r>
              <a:rPr lang="en-GB" sz="2800" dirty="0"/>
              <a:t>Varying </a:t>
            </a:r>
            <a:r>
              <a:rPr lang="en-GB" sz="2800" dirty="0" smtClean="0"/>
              <a:t>understandings </a:t>
            </a:r>
            <a:r>
              <a:rPr lang="en-GB" sz="2800" dirty="0"/>
              <a:t>of evidence, and </a:t>
            </a:r>
            <a:r>
              <a:rPr lang="ar-JO" sz="2800" dirty="0"/>
              <a:t>تفاهمات الأدلة ، و</a:t>
            </a:r>
            <a:endParaRPr lang="en-GB" sz="2800" dirty="0"/>
          </a:p>
          <a:p>
            <a:pPr>
              <a:buFontTx/>
              <a:buChar char="-"/>
            </a:pPr>
            <a:r>
              <a:rPr lang="en-GB" sz="2800" dirty="0"/>
              <a:t>The </a:t>
            </a:r>
            <a:r>
              <a:rPr lang="en-GB" sz="2800" dirty="0" smtClean="0"/>
              <a:t>multiple </a:t>
            </a:r>
            <a:r>
              <a:rPr lang="en-GB" sz="2800" dirty="0"/>
              <a:t>perspectives of decision makers</a:t>
            </a:r>
            <a:r>
              <a:rPr lang="en-GB" sz="2800" dirty="0" smtClean="0"/>
              <a:t>.</a:t>
            </a:r>
            <a:r>
              <a:rPr lang="ar-JO" sz="2800" dirty="0"/>
              <a:t/>
            </a:r>
            <a:br>
              <a:rPr lang="ar-JO" sz="2800" dirty="0"/>
            </a:br>
            <a:r>
              <a:rPr lang="ar-JO" sz="2800" dirty="0"/>
              <a:t>وجهات نظر صناع القرار المتعددة.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1" y="147003"/>
            <a:ext cx="2927074" cy="1646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Therefore,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</a:t>
            </a:r>
            <a:r>
              <a:rPr lang="en-US" sz="3600" dirty="0" smtClean="0"/>
              <a:t>here </a:t>
            </a:r>
            <a:r>
              <a:rPr lang="en-US" sz="3600" dirty="0"/>
              <a:t>will be many economic, political, social and environmental factors </a:t>
            </a:r>
            <a:r>
              <a:rPr lang="en-US" sz="3600" dirty="0" smtClean="0"/>
              <a:t>which affect </a:t>
            </a:r>
            <a:r>
              <a:rPr lang="en-US" sz="3600" dirty="0"/>
              <a:t>any decision-making process</a:t>
            </a:r>
          </a:p>
          <a:p>
            <a:r>
              <a:rPr lang="ar-JO" sz="2800" b="1" dirty="0"/>
              <a:t>سيكون هناك العديد من العوامل الاقتصادية والسياسية والاجتماعية والبيئية التي تؤثر على أي عملية صنع القرار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5516" y="4437112"/>
            <a:ext cx="871296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Remember: </a:t>
            </a:r>
            <a:r>
              <a:rPr lang="en-GB" sz="2400" b="1" dirty="0">
                <a:solidFill>
                  <a:srgbClr val="00B050"/>
                </a:solidFill>
              </a:rPr>
              <a:t>The decision not to do something is as important as the decision to do something, and a non-decision is also an </a:t>
            </a:r>
            <a:r>
              <a:rPr lang="en-GB" sz="2400" b="1" dirty="0" smtClean="0">
                <a:solidFill>
                  <a:srgbClr val="00B050"/>
                </a:solidFill>
              </a:rPr>
              <a:t>output</a:t>
            </a:r>
            <a:r>
              <a:rPr lang="en-GB" sz="2400" b="1" dirty="0" smtClean="0">
                <a:solidFill>
                  <a:srgbClr val="00B050"/>
                </a:solidFill>
              </a:rPr>
              <a:t>.</a:t>
            </a:r>
            <a:endParaRPr lang="ar-JO" sz="2400" b="1" dirty="0" smtClean="0">
              <a:solidFill>
                <a:srgbClr val="00B050"/>
              </a:solidFill>
            </a:endParaRPr>
          </a:p>
          <a:p>
            <a:r>
              <a:rPr lang="ar-JO" sz="2400" b="1" dirty="0">
                <a:solidFill>
                  <a:srgbClr val="00B050"/>
                </a:solidFill>
              </a:rPr>
              <a:t>تذكر: إن قرار عدم القيام بشيء ما لا يقل أهمية عن قرار القيام بشيء ما ، وعدم اتخاذ القرار هو أيضًا نتيجة.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8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66" y="79611"/>
            <a:ext cx="7886700" cy="959619"/>
          </a:xfrm>
        </p:spPr>
        <p:txBody>
          <a:bodyPr>
            <a:normAutofit/>
          </a:bodyPr>
          <a:lstStyle/>
          <a:p>
            <a:r>
              <a:rPr lang="en-US" b="1" dirty="0"/>
              <a:t>Types of </a:t>
            </a:r>
            <a:r>
              <a:rPr lang="en-US" b="1" dirty="0" smtClean="0"/>
              <a:t>problems </a:t>
            </a:r>
            <a:r>
              <a:rPr lang="ar-JO" b="1" dirty="0"/>
              <a:t>أنواع </a:t>
            </a:r>
            <a:r>
              <a:rPr lang="ar-JO" b="1" dirty="0" smtClean="0"/>
              <a:t>المشاكل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8526"/>
            <a:ext cx="9144000" cy="6139473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2500" u="sng" dirty="0">
                <a:solidFill>
                  <a:srgbClr val="FF0000"/>
                </a:solidFill>
              </a:rPr>
              <a:t>Managerial </a:t>
            </a:r>
            <a:r>
              <a:rPr lang="en-US" sz="2500" u="sng" dirty="0" smtClean="0">
                <a:solidFill>
                  <a:srgbClr val="FF0000"/>
                </a:solidFill>
              </a:rPr>
              <a:t>decision-making typically centers on </a:t>
            </a:r>
            <a:r>
              <a:rPr lang="en-US" sz="2500" i="1" u="sng" dirty="0" smtClean="0">
                <a:solidFill>
                  <a:srgbClr val="FF0000"/>
                </a:solidFill>
              </a:rPr>
              <a:t>three</a:t>
            </a:r>
            <a:r>
              <a:rPr lang="en-US" sz="2500" u="sng" dirty="0" smtClean="0">
                <a:solidFill>
                  <a:srgbClr val="FF0000"/>
                </a:solidFill>
              </a:rPr>
              <a:t> types of problems</a:t>
            </a:r>
            <a:r>
              <a:rPr lang="en-US" sz="2500" u="sng" dirty="0" smtClean="0">
                <a:solidFill>
                  <a:srgbClr val="FF0000"/>
                </a:solidFill>
              </a:rPr>
              <a:t>:</a:t>
            </a:r>
          </a:p>
          <a:p>
            <a:pPr algn="ctr">
              <a:buNone/>
            </a:pPr>
            <a:r>
              <a:rPr lang="ar-JO" sz="2500" u="sng" dirty="0">
                <a:solidFill>
                  <a:srgbClr val="FF0000"/>
                </a:solidFill>
              </a:rPr>
              <a:t>عادة ما يركز صنع القرار الإداري على ثلاثة أنواع من المشاكل:</a:t>
            </a:r>
            <a:endParaRPr lang="en-US" sz="2500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3200" dirty="0"/>
              <a:t>- </a:t>
            </a:r>
            <a:r>
              <a:rPr lang="en-US" sz="3200" b="1" u="sng" dirty="0">
                <a:solidFill>
                  <a:srgbClr val="7030A0"/>
                </a:solidFill>
              </a:rPr>
              <a:t>Crisis : </a:t>
            </a:r>
            <a:r>
              <a:rPr lang="en-US" sz="3200" dirty="0"/>
              <a:t>A crisis problem is a serious difficulty requiring immediate action</a:t>
            </a:r>
            <a:r>
              <a:rPr lang="en-US" sz="3200" dirty="0" smtClean="0"/>
              <a:t>.</a:t>
            </a:r>
          </a:p>
          <a:p>
            <a:pPr>
              <a:buNone/>
            </a:pPr>
            <a:r>
              <a:rPr lang="ar-JO" sz="3200" dirty="0"/>
              <a:t>- الأزمة: مشكلة الأزمة هي صعوبة خطيرة تتطلب اتخاذ إجراءات فورية.</a:t>
            </a:r>
            <a:endParaRPr lang="en-US" sz="3200" dirty="0"/>
          </a:p>
          <a:p>
            <a:pPr>
              <a:lnSpc>
                <a:spcPct val="90000"/>
              </a:lnSpc>
              <a:buNone/>
            </a:pPr>
            <a:r>
              <a:rPr lang="en-US" sz="3200" dirty="0"/>
              <a:t> - </a:t>
            </a:r>
            <a:r>
              <a:rPr lang="en-US" sz="3200" b="1" u="sng" dirty="0">
                <a:solidFill>
                  <a:srgbClr val="7030A0"/>
                </a:solidFill>
              </a:rPr>
              <a:t>Non-Crisis: </a:t>
            </a:r>
            <a:r>
              <a:rPr lang="en-US" sz="3200" dirty="0"/>
              <a:t>A non-crisis problem is an issue that requires resolution but does not have the importance and immediacy characteristics of a crisis. </a:t>
            </a:r>
            <a:endParaRPr lang="en-US" sz="3200" dirty="0" smtClean="0"/>
          </a:p>
          <a:p>
            <a:pPr>
              <a:buNone/>
            </a:pPr>
            <a:r>
              <a:rPr lang="ar-JO" sz="3200" dirty="0"/>
              <a:t>- اللا أزمة: مشكلة اللا أزمة هي قضية تتطلب حلًا ولكنها لا تتمتع بأهمية وخصائص فورية للأزمة.</a:t>
            </a:r>
            <a:endParaRPr lang="en-US" sz="32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3200" b="1" u="sng" dirty="0" smtClean="0">
                <a:solidFill>
                  <a:srgbClr val="7030A0"/>
                </a:solidFill>
              </a:rPr>
              <a:t>Opportunity </a:t>
            </a:r>
            <a:r>
              <a:rPr lang="en-US" sz="3200" b="1" u="sng" dirty="0">
                <a:solidFill>
                  <a:srgbClr val="7030A0"/>
                </a:solidFill>
              </a:rPr>
              <a:t>Problems: </a:t>
            </a:r>
            <a:r>
              <a:rPr lang="en-US" sz="3200" dirty="0"/>
              <a:t>An opportunity problem is a situation that offers strong potential for significant organizational gain if appropriate actions are </a:t>
            </a:r>
            <a:r>
              <a:rPr lang="en-US" sz="3200" dirty="0" smtClean="0"/>
              <a:t>take</a:t>
            </a:r>
          </a:p>
          <a:p>
            <a:pPr>
              <a:buFontTx/>
              <a:buChar char="-"/>
            </a:pPr>
            <a:r>
              <a:rPr lang="ar-JO" sz="3200" dirty="0"/>
              <a:t>- مشاكل الفرص: مشكلة الفرصة هي موقف يوفر إمكانات قوية لتحقيق مكاسب تنظيمية كبيرة إذا تم اتخاذ الإجراءات المناسبة.</a:t>
            </a:r>
            <a:r>
              <a:rPr lang="en-US" sz="3200" dirty="0" smtClean="0"/>
              <a:t>n</a:t>
            </a:r>
            <a:r>
              <a:rPr lang="en-US" sz="3200" dirty="0"/>
              <a:t>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peed Bump">
            <a:extLst>
              <a:ext uri="{FF2B5EF4-FFF2-40B4-BE49-F238E27FC236}">
                <a16:creationId xmlns:a16="http://schemas.microsoft.com/office/drawing/2014/main" xmlns="" id="{E9C7A217-A9AF-4160-AF7B-EEEF54ADC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2160" y="1636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3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0"/>
            <a:ext cx="7956376" cy="1188720"/>
          </a:xfrm>
        </p:spPr>
        <p:txBody>
          <a:bodyPr>
            <a:noAutofit/>
          </a:bodyPr>
          <a:lstStyle/>
          <a:p>
            <a:r>
              <a:rPr lang="en-US" sz="2400" dirty="0"/>
              <a:t>Types of decisions (Programmed vs. Non programmed Decisions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ar-JO" sz="2400" dirty="0"/>
              <a:t>أنواع القرارات (القرارات المبرمجة مقابل القرارات غير المبرمجة)</a:t>
            </a:r>
            <a:endParaRPr lang="en-US" sz="24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1" y="1558212"/>
            <a:ext cx="9144000" cy="529978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Programmed </a:t>
            </a:r>
            <a:r>
              <a:rPr lang="en-US" sz="2800" b="1" u="sng" dirty="0" smtClean="0">
                <a:solidFill>
                  <a:srgbClr val="7030A0"/>
                </a:solidFill>
              </a:rPr>
              <a:t>decision </a:t>
            </a:r>
            <a:r>
              <a:rPr lang="ar-JO" sz="2800" b="1" u="sng" dirty="0" smtClean="0">
                <a:solidFill>
                  <a:srgbClr val="7030A0"/>
                </a:solidFill>
              </a:rPr>
              <a:t>قرار مبرمج</a:t>
            </a:r>
            <a:r>
              <a:rPr lang="en-US" sz="2800" b="1" u="sng" dirty="0" smtClean="0">
                <a:solidFill>
                  <a:srgbClr val="7030A0"/>
                </a:solidFill>
              </a:rPr>
              <a:t> </a:t>
            </a:r>
            <a:endParaRPr lang="en-US" sz="2800" b="1" u="sng" dirty="0">
              <a:solidFill>
                <a:srgbClr val="7030A0"/>
              </a:solidFill>
            </a:endParaRPr>
          </a:p>
          <a:p>
            <a:pPr lvl="1"/>
            <a:r>
              <a:rPr lang="en-US" sz="2100" b="1" dirty="0"/>
              <a:t>One that is made regularly, repetitive, routine</a:t>
            </a:r>
            <a:r>
              <a:rPr lang="en-US" sz="2100" b="1" dirty="0" smtClean="0"/>
              <a:t>.</a:t>
            </a:r>
            <a:r>
              <a:rPr lang="ar-JO" sz="2100" b="1" dirty="0"/>
              <a:t> واحد يتم بشكل منتظم ، متكرر ، روتيني</a:t>
            </a:r>
            <a:r>
              <a:rPr lang="ar-JO" sz="2100" b="1" dirty="0" smtClean="0"/>
              <a:t>.</a:t>
            </a:r>
            <a:r>
              <a:rPr lang="en-US" sz="2100" b="1" dirty="0" smtClean="0"/>
              <a:t> </a:t>
            </a:r>
            <a:endParaRPr lang="en-US" sz="2100" b="1" dirty="0"/>
          </a:p>
          <a:p>
            <a:pPr lvl="1"/>
            <a:r>
              <a:rPr lang="en-US" sz="2100" b="1" dirty="0"/>
              <a:t>Structured problems (clear problem, obvious criteria</a:t>
            </a:r>
            <a:r>
              <a:rPr lang="en-US" sz="2100" b="1" dirty="0" smtClean="0"/>
              <a:t>) </a:t>
            </a:r>
            <a:r>
              <a:rPr lang="ar-JO" sz="2100" b="1" dirty="0"/>
              <a:t>مشاكل منظمة (مشكلة واضحة ، معايير واضحة)</a:t>
            </a:r>
            <a:endParaRPr lang="en-US" sz="2100" b="1" dirty="0"/>
          </a:p>
          <a:p>
            <a:pPr lvl="1"/>
            <a:r>
              <a:rPr lang="en-GB" sz="2100" b="1" dirty="0"/>
              <a:t>Information are available and complete. </a:t>
            </a:r>
            <a:r>
              <a:rPr lang="ar-JO" sz="2100" b="1" dirty="0"/>
              <a:t>مشاكل منظمة (مشكلة واضحة ، معايير واضحة)</a:t>
            </a:r>
            <a:endParaRPr lang="en-GB" sz="2100" b="1" dirty="0"/>
          </a:p>
          <a:p>
            <a:pPr lvl="1"/>
            <a:r>
              <a:rPr lang="en-US" sz="2100" b="1" dirty="0"/>
              <a:t>Efficiency </a:t>
            </a:r>
            <a:r>
              <a:rPr lang="en-US" sz="2100" b="1" dirty="0" smtClean="0"/>
              <a:t>expected </a:t>
            </a:r>
            <a:r>
              <a:rPr lang="ar-JO" sz="2100" b="1" dirty="0"/>
              <a:t>الكفاءة المتوقعة</a:t>
            </a:r>
            <a:endParaRPr lang="en-US" sz="2100" b="1" dirty="0"/>
          </a:p>
          <a:p>
            <a:pPr lvl="1"/>
            <a:r>
              <a:rPr lang="en-US" sz="2100" b="1" dirty="0"/>
              <a:t>Examples: Pre-set rules, policies, procedures </a:t>
            </a:r>
            <a:r>
              <a:rPr lang="en-US" sz="2100" b="1" dirty="0" smtClean="0"/>
              <a:t>, computerized based</a:t>
            </a:r>
            <a:r>
              <a:rPr lang="en-US" sz="2100" b="1" dirty="0" smtClean="0"/>
              <a:t>.</a:t>
            </a:r>
          </a:p>
          <a:p>
            <a:pPr marL="342900" lvl="1" indent="0">
              <a:buNone/>
            </a:pPr>
            <a:r>
              <a:rPr lang="ar-JO" sz="2100" b="1" dirty="0"/>
              <a:t>أمثلة: قواعد ، سياسات ، إجراءات محددة مسبقًا ، قائمة على الحاسوب.</a:t>
            </a:r>
            <a:endParaRPr lang="en-US" sz="2100" b="1" dirty="0"/>
          </a:p>
          <a:p>
            <a:r>
              <a:rPr lang="en-US" sz="2800" b="1" u="sng" dirty="0">
                <a:solidFill>
                  <a:srgbClr val="7030A0"/>
                </a:solidFill>
              </a:rPr>
              <a:t>Non-programmed </a:t>
            </a:r>
            <a:r>
              <a:rPr lang="en-US" sz="2800" b="1" u="sng" dirty="0" smtClean="0">
                <a:solidFill>
                  <a:srgbClr val="7030A0"/>
                </a:solidFill>
              </a:rPr>
              <a:t>decision </a:t>
            </a:r>
            <a:r>
              <a:rPr lang="ar-JO" sz="2800" b="1" u="sng" dirty="0">
                <a:solidFill>
                  <a:srgbClr val="7030A0"/>
                </a:solidFill>
              </a:rPr>
              <a:t>قرار غير مبرمج</a:t>
            </a:r>
            <a:endParaRPr lang="en-US" sz="2800" b="1" u="sng" dirty="0">
              <a:solidFill>
                <a:srgbClr val="7030A0"/>
              </a:solidFill>
            </a:endParaRPr>
          </a:p>
          <a:p>
            <a:pPr lvl="1"/>
            <a:r>
              <a:rPr lang="en-GB" sz="2100" b="1" dirty="0" smtClean="0"/>
              <a:t>Non- routine problems of an organization. </a:t>
            </a:r>
            <a:r>
              <a:rPr lang="ar-JO" sz="2100" b="1" dirty="0" smtClean="0"/>
              <a:t>المشاكل غير الروتينية للمنظمة.</a:t>
            </a:r>
            <a:endParaRPr lang="en-GB" sz="2100" b="1" dirty="0" smtClean="0"/>
          </a:p>
          <a:p>
            <a:pPr lvl="1"/>
            <a:r>
              <a:rPr lang="en-GB" sz="2100" b="1" dirty="0" smtClean="0"/>
              <a:t>occurs less frequently than a programmed decisions. </a:t>
            </a:r>
            <a:r>
              <a:rPr lang="ar-JO" sz="2100" b="1" dirty="0"/>
              <a:t>يحدث بشكل أقل تكرارًا من القرارات المبرمجة.</a:t>
            </a:r>
            <a:endParaRPr lang="en-GB" sz="2100" b="1" dirty="0" smtClean="0"/>
          </a:p>
          <a:p>
            <a:pPr lvl="1"/>
            <a:r>
              <a:rPr lang="en-GB" sz="2100" b="1" dirty="0" smtClean="0"/>
              <a:t>They </a:t>
            </a:r>
            <a:r>
              <a:rPr lang="en-GB" sz="2100" b="1" dirty="0"/>
              <a:t>are unique in nature and every situation requires special attention </a:t>
            </a:r>
            <a:r>
              <a:rPr lang="ar-JO" sz="2100" b="1" dirty="0"/>
              <a:t>إنها فريدة من نوعها بطبيعتها وتتطلب كل حالة عناية خاصة</a:t>
            </a:r>
            <a:endParaRPr lang="en-GB" sz="2100" b="1" dirty="0" smtClean="0"/>
          </a:p>
          <a:p>
            <a:pPr lvl="1"/>
            <a:r>
              <a:rPr lang="en-GB" sz="2100" b="1" dirty="0" smtClean="0"/>
              <a:t>Unstructured </a:t>
            </a:r>
            <a:r>
              <a:rPr lang="en-GB" sz="2100" b="1" dirty="0"/>
              <a:t>(</a:t>
            </a:r>
            <a:r>
              <a:rPr lang="en-US" sz="2100" b="1" dirty="0"/>
              <a:t>Ambiguous or incomplete information</a:t>
            </a:r>
            <a:r>
              <a:rPr lang="en-US" sz="2100" b="1" dirty="0" smtClean="0"/>
              <a:t>) </a:t>
            </a:r>
            <a:r>
              <a:rPr lang="ar-JO" sz="2100" b="1" dirty="0"/>
              <a:t>غير منظم (معلومات غامضة أو غير كاملة)</a:t>
            </a:r>
            <a:endParaRPr lang="en-GB" sz="2100" b="1" dirty="0"/>
          </a:p>
          <a:p>
            <a:pPr lvl="1"/>
            <a:r>
              <a:rPr lang="en-US" sz="2100" b="1" dirty="0"/>
              <a:t>More “important” </a:t>
            </a:r>
            <a:r>
              <a:rPr lang="en-US" sz="2100" b="1" dirty="0" smtClean="0"/>
              <a:t>problem </a:t>
            </a:r>
            <a:r>
              <a:rPr lang="ar-JO" sz="2100" b="1" dirty="0"/>
              <a:t>مشكلة أكثر "أهمية"</a:t>
            </a:r>
            <a:endParaRPr lang="en-US" sz="2100" b="1" dirty="0"/>
          </a:p>
          <a:p>
            <a:pPr lvl="1"/>
            <a:r>
              <a:rPr lang="en-GB" sz="2100" b="1" dirty="0"/>
              <a:t>Judgment and </a:t>
            </a:r>
            <a:r>
              <a:rPr lang="en-GB" sz="2100" b="1" dirty="0" smtClean="0"/>
              <a:t>creativity </a:t>
            </a:r>
            <a:r>
              <a:rPr lang="ar-JO" sz="2100" b="1" dirty="0"/>
              <a:t>حكم </a:t>
            </a:r>
            <a:r>
              <a:rPr lang="ar-JO" sz="2100" b="1" dirty="0" smtClean="0"/>
              <a:t>وإبداع</a:t>
            </a:r>
            <a:endParaRPr lang="en-US" sz="2100" b="1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52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116" y="49205"/>
            <a:ext cx="5605629" cy="8595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Making </a:t>
            </a:r>
            <a:r>
              <a:rPr lang="en-GB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</a:t>
            </a:r>
            <a:r>
              <a:rPr lang="ar-JO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شروط اتخاذ </a:t>
            </a:r>
            <a:r>
              <a:rPr lang="ar-JO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القرار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-42535" y="836710"/>
            <a:ext cx="6087743" cy="6021289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en-GB" sz="2000" b="1" dirty="0"/>
          </a:p>
          <a:p>
            <a:pPr algn="just"/>
            <a:r>
              <a:rPr lang="en-GB" sz="2000" b="1" u="sng" dirty="0">
                <a:solidFill>
                  <a:srgbClr val="7030A0"/>
                </a:solidFill>
              </a:rPr>
              <a:t>Certainty: </a:t>
            </a:r>
            <a:r>
              <a:rPr lang="en-GB" sz="2000" b="1" dirty="0"/>
              <a:t>A situation in which a manager can make an accurate decision because the outcome of every alternative choice is </a:t>
            </a:r>
            <a:r>
              <a:rPr lang="en-GB" sz="2000" b="1" u="sng" dirty="0"/>
              <a:t>known</a:t>
            </a:r>
            <a:r>
              <a:rPr lang="en-GB" sz="2000" b="1" dirty="0" smtClean="0"/>
              <a:t>. </a:t>
            </a:r>
            <a:r>
              <a:rPr lang="ar-JO" sz="2000" b="1" dirty="0"/>
              <a:t>اليقين: موقف يستطيع فيه المدير اتخاذ قرار دقيق لأن نتيجة كل خيار بديل معروفة.</a:t>
            </a:r>
            <a:endParaRPr lang="en-GB" sz="2000" b="1" dirty="0"/>
          </a:p>
          <a:p>
            <a:pPr algn="just">
              <a:lnSpc>
                <a:spcPct val="90000"/>
              </a:lnSpc>
            </a:pPr>
            <a:endParaRPr lang="en-GB" sz="2000" b="1" dirty="0"/>
          </a:p>
          <a:p>
            <a:pPr algn="just"/>
            <a:r>
              <a:rPr lang="en-GB" sz="2000" b="1" u="sng" dirty="0">
                <a:solidFill>
                  <a:srgbClr val="7030A0"/>
                </a:solidFill>
              </a:rPr>
              <a:t>Risk: </a:t>
            </a:r>
            <a:r>
              <a:rPr lang="en-GB" sz="2000" b="1" dirty="0"/>
              <a:t>A situation in which the manager is able to estimate the likelihood (probability) of outcomes that result from the choice of particular alternatives but information are incomplete</a:t>
            </a:r>
            <a:r>
              <a:rPr lang="en-GB" sz="2000" b="1" dirty="0" smtClean="0"/>
              <a:t>. </a:t>
            </a:r>
            <a:r>
              <a:rPr lang="ar-JO" sz="2000" b="1" dirty="0"/>
              <a:t>المخاطرة: موقف يكون فيه المدير قادرًا على تقدير احتمالية (احتمالية) النتائج التي تنجم عن اختيار بدائل معينة ولكن المعلومات غير كاملة.</a:t>
            </a:r>
            <a:endParaRPr lang="en-GB" sz="2000" b="1" dirty="0"/>
          </a:p>
          <a:p>
            <a:pPr algn="just">
              <a:lnSpc>
                <a:spcPct val="90000"/>
              </a:lnSpc>
            </a:pPr>
            <a:endParaRPr lang="en-GB" sz="2000" b="1" dirty="0"/>
          </a:p>
          <a:p>
            <a:pPr algn="just"/>
            <a:r>
              <a:rPr lang="en-GB" sz="2000" b="1" u="sng" dirty="0">
                <a:solidFill>
                  <a:srgbClr val="7030A0"/>
                </a:solidFill>
              </a:rPr>
              <a:t>Uncertainty –</a:t>
            </a:r>
            <a:r>
              <a:rPr lang="en-GB" sz="2000" b="1" dirty="0"/>
              <a:t>The decision-maker is not aware of all available alternatives, the risks associated with each, and the consequences of each alternative or their probabilities</a:t>
            </a:r>
            <a:r>
              <a:rPr lang="en-GB" sz="2000" b="1" dirty="0" smtClean="0"/>
              <a:t>.</a:t>
            </a:r>
            <a:r>
              <a:rPr lang="ar-JO" sz="2000" b="1" dirty="0"/>
              <a:t> عدم اليقين - لا يعرف صانع القرار جميع البدائل المتاحة ، والمخاطر المرتبطة بكل منها ، ونتائج كل بديل أو احتمالاته.</a:t>
            </a:r>
            <a:endParaRPr lang="en-GB" sz="2000" b="1" dirty="0"/>
          </a:p>
        </p:txBody>
      </p:sp>
      <p:sp>
        <p:nvSpPr>
          <p:cNvPr id="17413" name="Rectangle 73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414" name="Oval 75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415" name="Graphic 70" descr="Onboarding">
            <a:extLst>
              <a:ext uri="{FF2B5EF4-FFF2-40B4-BE49-F238E27FC236}">
                <a16:creationId xmlns:a16="http://schemas.microsoft.com/office/drawing/2014/main" xmlns="" id="{D2F9ABE4-CE89-432B-B60B-D8E79B4F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75528" y="2857272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7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F9BAE10C0ED5488EDEFD03D09D607F" ma:contentTypeVersion="2" ma:contentTypeDescription="Create a new document." ma:contentTypeScope="" ma:versionID="2f94e754527fe78e1de30ed3cca51445">
  <xsd:schema xmlns:xsd="http://www.w3.org/2001/XMLSchema" xmlns:xs="http://www.w3.org/2001/XMLSchema" xmlns:p="http://schemas.microsoft.com/office/2006/metadata/properties" xmlns:ns2="fc516222-088f-486e-bbf3-ebdc6d995d82" targetNamespace="http://schemas.microsoft.com/office/2006/metadata/properties" ma:root="true" ma:fieldsID="a0dd503e1c4dc224bbdbf493c39156e8" ns2:_="">
    <xsd:import namespace="fc516222-088f-486e-bbf3-ebdc6d995d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16222-088f-486e-bbf3-ebdc6d995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93C31B-D59E-4079-AE60-8E23670D33DE}">
  <ds:schemaRefs>
    <ds:schemaRef ds:uri="fc516222-088f-486e-bbf3-ebdc6d995d82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2FD6F5-DF26-4833-B58E-43B7F6BC4A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75C8E-FD14-4104-8A5F-A52F56373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516222-088f-486e-bbf3-ebdc6d995d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5106</TotalTime>
  <Words>2557</Words>
  <Application>Microsoft Office PowerPoint</Application>
  <PresentationFormat>On-screen Show (4:3)</PresentationFormat>
  <Paragraphs>201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Impact</vt:lpstr>
      <vt:lpstr>Times New Roman</vt:lpstr>
      <vt:lpstr>Tw Cen MT</vt:lpstr>
      <vt:lpstr>Wingdings</vt:lpstr>
      <vt:lpstr>Office Theme</vt:lpstr>
      <vt:lpstr>Decision making in healthcare اتخاذ القرار في مجال الرعاية الصحية</vt:lpstr>
      <vt:lpstr>OUTLINE</vt:lpstr>
      <vt:lpstr>INTRODUCTION مقدمة </vt:lpstr>
      <vt:lpstr>Definitionsتعريفات </vt:lpstr>
      <vt:lpstr>Well; It is not!</vt:lpstr>
      <vt:lpstr>Therefore,</vt:lpstr>
      <vt:lpstr>Types of problems أنواع المشاكل </vt:lpstr>
      <vt:lpstr>Types of decisions (Programmed vs. Non programmed Decisions) أنواع القرارات (القرارات المبرمجة مقابل القرارات غير المبرمجة)</vt:lpstr>
      <vt:lpstr>Decision Making Conditions شروط اتخاذ القرار </vt:lpstr>
      <vt:lpstr>Models of decision making نماذج اتخاذ القرار</vt:lpstr>
      <vt:lpstr>Rational (Classical) model:النموذج العقلاني (الكلاسيكي): </vt:lpstr>
      <vt:lpstr>Non-Rational: Incremental model غير عقلاني: نموذج تزايدي </vt:lpstr>
      <vt:lpstr>Non-Rational: Satisficing Model غير عقلاني: نموذج مرضي </vt:lpstr>
      <vt:lpstr>PowerPoint Presentation</vt:lpstr>
      <vt:lpstr>Non-Rational: Garbage can model غير عقلاني: نموذج علبة قمامة</vt:lpstr>
      <vt:lpstr>The Role of Intuition in Decision Making دور الحدس في صنع القرار </vt:lpstr>
      <vt:lpstr>Who Has the D?                  Rogers and  Blenko 2006</vt:lpstr>
      <vt:lpstr>PowerPoint Presentation</vt:lpstr>
      <vt:lpstr>Characteristics of an Effective Decision-Making خصائص اتخاذ القرار الفعال  </vt:lpstr>
      <vt:lpstr>Evidence Based Decision making</vt:lpstr>
      <vt:lpstr>Origins of the Evidence-based Movement أصول الحركة المبنية على الأدلة</vt:lpstr>
      <vt:lpstr>What is Evidence-Based Medicine? ما هو الطب المسند؟</vt:lpstr>
      <vt:lpstr>Evidence-based  . . .  مبني على البراهين. . .</vt:lpstr>
      <vt:lpstr>PowerPoint Presentation</vt:lpstr>
      <vt:lpstr>Why Evidence-Based? لماذا الاستناد إلى الدليل؟</vt:lpstr>
      <vt:lpstr>Challenges of EBDM تحديات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making in healthcare</dc:title>
  <dc:creator>Judah, Hassan</dc:creator>
  <cp:lastModifiedBy>user</cp:lastModifiedBy>
  <cp:revision>65</cp:revision>
  <dcterms:created xsi:type="dcterms:W3CDTF">2020-02-04T21:18:19Z</dcterms:created>
  <dcterms:modified xsi:type="dcterms:W3CDTF">2022-04-12T20:02:12Z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0x01010036F9BAE10C0ED5488EDEFD03D09D607F</vt:lpwstr>
  </property>
</Properties>
</file>