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71" r:id="rId5"/>
    <p:sldId id="272" r:id="rId6"/>
    <p:sldId id="273" r:id="rId7"/>
    <p:sldId id="274" r:id="rId8"/>
    <p:sldId id="275" r:id="rId9"/>
    <p:sldId id="276" r:id="rId10"/>
    <p:sldId id="277" r:id="rId11"/>
    <p:sldId id="278" r:id="rId12"/>
    <p:sldId id="279" r:id="rId13"/>
    <p:sldId id="280" r:id="rId14"/>
    <p:sldId id="282" r:id="rId15"/>
    <p:sldId id="281" r:id="rId16"/>
    <p:sldId id="270" r:id="rId17"/>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presProps" Target="presProps.xml" /><Relationship Id="rId3" Type="http://schemas.openxmlformats.org/officeDocument/2006/relationships/slideMaster" Target="slideMasters/slideMaster1.xml" /><Relationship Id="rId21" Type="http://schemas.openxmlformats.org/officeDocument/2006/relationships/tableStyles" Target="tableStyle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10" Type="http://schemas.openxmlformats.org/officeDocument/2006/relationships/slide" Target="slides/slide7.xml" /><Relationship Id="rId19" Type="http://schemas.openxmlformats.org/officeDocument/2006/relationships/viewProps" Target="viewProp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0124AE04-E753-4B19-B998-C3B8B0FDB3A3}"/>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A62CAFA6-03D9-4095-A40E-B44FC5D0F375}"/>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83946E55-8F92-4683-B95C-FE5E900F8B33}"/>
              </a:ext>
            </a:extLst>
          </p:cNvPr>
          <p:cNvSpPr>
            <a:spLocks noGrp="1"/>
          </p:cNvSpPr>
          <p:nvPr>
            <p:ph type="dt" sz="half" idx="10"/>
          </p:nvPr>
        </p:nvSpPr>
        <p:spPr/>
        <p:txBody>
          <a:bodyPr/>
          <a:lstStyle>
            <a:lvl1pPr>
              <a:defRPr/>
            </a:lvl1pPr>
          </a:lstStyle>
          <a:p>
            <a:pPr>
              <a:defRPr/>
            </a:pPr>
            <a:fld id="{9951EDE9-1098-4012-91D0-DF1BF24D53F3}" type="datetimeFigureOut">
              <a:rPr lang="ar-SA"/>
              <a:pPr>
                <a:defRPr/>
              </a:pPr>
              <a:t>18/07/1442</a:t>
            </a:fld>
            <a:endParaRPr lang="ar-SA"/>
          </a:p>
        </p:txBody>
      </p:sp>
      <p:sp>
        <p:nvSpPr>
          <p:cNvPr id="7" name="عنصر نائب للتذييل 18">
            <a:extLst>
              <a:ext uri="{FF2B5EF4-FFF2-40B4-BE49-F238E27FC236}">
                <a16:creationId xmlns:a16="http://schemas.microsoft.com/office/drawing/2014/main" id="{C15DE315-3548-43C9-9428-BF81D8DBCDBA}"/>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062193F1-1680-4326-BF74-7815DEBE34F8}"/>
              </a:ext>
            </a:extLst>
          </p:cNvPr>
          <p:cNvSpPr>
            <a:spLocks noGrp="1"/>
          </p:cNvSpPr>
          <p:nvPr>
            <p:ph type="sldNum" sz="quarter" idx="12"/>
          </p:nvPr>
        </p:nvSpPr>
        <p:spPr/>
        <p:txBody>
          <a:bodyPr/>
          <a:lstStyle>
            <a:lvl1pPr>
              <a:defRPr/>
            </a:lvl1pPr>
          </a:lstStyle>
          <a:p>
            <a:fld id="{E85E8AF8-B118-4325-AD91-9CBCC2EA9973}" type="slidenum">
              <a:rPr lang="ar-SA" altLang="en-US"/>
              <a:pPr/>
              <a:t>‹#›</a:t>
            </a:fld>
            <a:endParaRPr lang="ar-SA" altLang="en-US"/>
          </a:p>
        </p:txBody>
      </p:sp>
    </p:spTree>
    <p:extLst>
      <p:ext uri="{BB962C8B-B14F-4D97-AF65-F5344CB8AC3E}">
        <p14:creationId xmlns:p14="http://schemas.microsoft.com/office/powerpoint/2010/main" val="125006706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3B9FFCD0-D9E2-4AC1-8FC1-FBCF1607EEC3}"/>
              </a:ext>
            </a:extLst>
          </p:cNvPr>
          <p:cNvSpPr>
            <a:spLocks noGrp="1"/>
          </p:cNvSpPr>
          <p:nvPr>
            <p:ph type="dt" sz="half" idx="10"/>
          </p:nvPr>
        </p:nvSpPr>
        <p:spPr/>
        <p:txBody>
          <a:bodyPr/>
          <a:lstStyle>
            <a:lvl1pPr>
              <a:defRPr/>
            </a:lvl1pPr>
          </a:lstStyle>
          <a:p>
            <a:pPr>
              <a:defRPr/>
            </a:pPr>
            <a:fld id="{36EA0B24-6E3A-4143-A9A3-FF08A9A64DE5}"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AB98540C-82FB-409B-8939-78A085CBD26C}"/>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C3182FCC-C97E-49B4-80C6-095E0F43DE78}"/>
              </a:ext>
            </a:extLst>
          </p:cNvPr>
          <p:cNvSpPr>
            <a:spLocks noGrp="1"/>
          </p:cNvSpPr>
          <p:nvPr>
            <p:ph type="sldNum" sz="quarter" idx="12"/>
          </p:nvPr>
        </p:nvSpPr>
        <p:spPr/>
        <p:txBody>
          <a:bodyPr/>
          <a:lstStyle>
            <a:lvl1pPr>
              <a:defRPr/>
            </a:lvl1pPr>
          </a:lstStyle>
          <a:p>
            <a:fld id="{3D472D41-7C94-4C37-99B7-8D81699AF5ED}" type="slidenum">
              <a:rPr lang="ar-SA" altLang="en-US"/>
              <a:pPr/>
              <a:t>‹#›</a:t>
            </a:fld>
            <a:endParaRPr lang="ar-SA" altLang="en-US"/>
          </a:p>
        </p:txBody>
      </p:sp>
    </p:spTree>
    <p:extLst>
      <p:ext uri="{BB962C8B-B14F-4D97-AF65-F5344CB8AC3E}">
        <p14:creationId xmlns:p14="http://schemas.microsoft.com/office/powerpoint/2010/main" val="119636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1231D75B-A2D1-476B-B433-4EDBE676A0BA}"/>
              </a:ext>
            </a:extLst>
          </p:cNvPr>
          <p:cNvSpPr>
            <a:spLocks noGrp="1"/>
          </p:cNvSpPr>
          <p:nvPr>
            <p:ph type="dt" sz="half" idx="10"/>
          </p:nvPr>
        </p:nvSpPr>
        <p:spPr/>
        <p:txBody>
          <a:bodyPr/>
          <a:lstStyle>
            <a:lvl1pPr>
              <a:defRPr/>
            </a:lvl1pPr>
          </a:lstStyle>
          <a:p>
            <a:pPr>
              <a:defRPr/>
            </a:pPr>
            <a:fld id="{B7DDBD77-3BD8-495A-BB1D-A6C957F85BD4}"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DB12D298-5BD7-44C3-B0A3-9D657D93FE6A}"/>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4BF48991-02E6-4063-8A98-6ABF1B6FC091}"/>
              </a:ext>
            </a:extLst>
          </p:cNvPr>
          <p:cNvSpPr>
            <a:spLocks noGrp="1"/>
          </p:cNvSpPr>
          <p:nvPr>
            <p:ph type="sldNum" sz="quarter" idx="12"/>
          </p:nvPr>
        </p:nvSpPr>
        <p:spPr/>
        <p:txBody>
          <a:bodyPr/>
          <a:lstStyle>
            <a:lvl1pPr>
              <a:defRPr/>
            </a:lvl1pPr>
          </a:lstStyle>
          <a:p>
            <a:fld id="{EF5E3979-6553-4740-B45A-1313BC53DB7C}" type="slidenum">
              <a:rPr lang="ar-SA" altLang="en-US"/>
              <a:pPr/>
              <a:t>‹#›</a:t>
            </a:fld>
            <a:endParaRPr lang="ar-SA" altLang="en-US"/>
          </a:p>
        </p:txBody>
      </p:sp>
    </p:spTree>
    <p:extLst>
      <p:ext uri="{BB962C8B-B14F-4D97-AF65-F5344CB8AC3E}">
        <p14:creationId xmlns:p14="http://schemas.microsoft.com/office/powerpoint/2010/main" val="177881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C025A807-F097-4261-9213-BAD5EE931DE6}"/>
              </a:ext>
            </a:extLst>
          </p:cNvPr>
          <p:cNvSpPr>
            <a:spLocks noGrp="1"/>
          </p:cNvSpPr>
          <p:nvPr>
            <p:ph type="dt" sz="half" idx="10"/>
          </p:nvPr>
        </p:nvSpPr>
        <p:spPr/>
        <p:txBody>
          <a:bodyPr/>
          <a:lstStyle>
            <a:lvl1pPr>
              <a:defRPr/>
            </a:lvl1pPr>
          </a:lstStyle>
          <a:p>
            <a:pPr>
              <a:defRPr/>
            </a:pPr>
            <a:fld id="{719C6504-D96F-4A39-80F2-F97D3B92BE88}" type="datetimeFigureOut">
              <a:rPr lang="ar-SA"/>
              <a:pPr>
                <a:defRPr/>
              </a:pPr>
              <a:t>18/07/1442</a:t>
            </a:fld>
            <a:endParaRPr lang="ar-SA"/>
          </a:p>
        </p:txBody>
      </p:sp>
      <p:sp>
        <p:nvSpPr>
          <p:cNvPr id="5" name="عنصر نائب للتذييل 21">
            <a:extLst>
              <a:ext uri="{FF2B5EF4-FFF2-40B4-BE49-F238E27FC236}">
                <a16:creationId xmlns:a16="http://schemas.microsoft.com/office/drawing/2014/main" id="{8E6C5A3C-22E2-4ABA-B22D-DF57842654D8}"/>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A2BDD3CA-BFC1-4C77-BE68-E4EF656B2585}"/>
              </a:ext>
            </a:extLst>
          </p:cNvPr>
          <p:cNvSpPr>
            <a:spLocks noGrp="1"/>
          </p:cNvSpPr>
          <p:nvPr>
            <p:ph type="sldNum" sz="quarter" idx="12"/>
          </p:nvPr>
        </p:nvSpPr>
        <p:spPr/>
        <p:txBody>
          <a:bodyPr/>
          <a:lstStyle>
            <a:lvl1pPr>
              <a:defRPr/>
            </a:lvl1pPr>
          </a:lstStyle>
          <a:p>
            <a:fld id="{D57DEDC3-0B5C-4753-BAE2-854DFA8DA940}" type="slidenum">
              <a:rPr lang="ar-SA" altLang="en-US"/>
              <a:pPr/>
              <a:t>‹#›</a:t>
            </a:fld>
            <a:endParaRPr lang="ar-SA" altLang="en-US"/>
          </a:p>
        </p:txBody>
      </p:sp>
    </p:spTree>
    <p:extLst>
      <p:ext uri="{BB962C8B-B14F-4D97-AF65-F5344CB8AC3E}">
        <p14:creationId xmlns:p14="http://schemas.microsoft.com/office/powerpoint/2010/main" val="2030794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26542F75-E833-4D01-BB87-FB7F659738A3}"/>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71425173-0A51-4CD9-A7B8-5A1251DBB650}"/>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8BC8DD3C-16D2-4EC3-BD6E-BD9ADD9E0A99}"/>
              </a:ext>
            </a:extLst>
          </p:cNvPr>
          <p:cNvSpPr>
            <a:spLocks noGrp="1"/>
          </p:cNvSpPr>
          <p:nvPr>
            <p:ph type="dt" sz="half" idx="10"/>
          </p:nvPr>
        </p:nvSpPr>
        <p:spPr/>
        <p:txBody>
          <a:bodyPr/>
          <a:lstStyle>
            <a:lvl1pPr>
              <a:defRPr/>
            </a:lvl1pPr>
          </a:lstStyle>
          <a:p>
            <a:pPr>
              <a:defRPr/>
            </a:pPr>
            <a:fld id="{22BB40C5-66FF-4DE6-811B-AA53E2BA3015}" type="datetimeFigureOut">
              <a:rPr lang="ar-SA"/>
              <a:pPr>
                <a:defRPr/>
              </a:pPr>
              <a:t>18/07/1442</a:t>
            </a:fld>
            <a:endParaRPr lang="ar-SA"/>
          </a:p>
        </p:txBody>
      </p:sp>
      <p:sp>
        <p:nvSpPr>
          <p:cNvPr id="7" name="عنصر نائب للتذييل 4">
            <a:extLst>
              <a:ext uri="{FF2B5EF4-FFF2-40B4-BE49-F238E27FC236}">
                <a16:creationId xmlns:a16="http://schemas.microsoft.com/office/drawing/2014/main" id="{41D939C5-2B0A-47BD-8D98-027F21E632F5}"/>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618B2D59-5920-4AD9-B853-F2B4B823261A}"/>
              </a:ext>
            </a:extLst>
          </p:cNvPr>
          <p:cNvSpPr>
            <a:spLocks noGrp="1"/>
          </p:cNvSpPr>
          <p:nvPr>
            <p:ph type="sldNum" sz="quarter" idx="12"/>
          </p:nvPr>
        </p:nvSpPr>
        <p:spPr/>
        <p:txBody>
          <a:bodyPr/>
          <a:lstStyle>
            <a:lvl1pPr>
              <a:defRPr/>
            </a:lvl1pPr>
          </a:lstStyle>
          <a:p>
            <a:fld id="{FFDD710E-69A9-4A21-A29F-5B92CB32E0B6}" type="slidenum">
              <a:rPr lang="ar-SA" altLang="en-US"/>
              <a:pPr/>
              <a:t>‹#›</a:t>
            </a:fld>
            <a:endParaRPr lang="ar-SA" altLang="en-US"/>
          </a:p>
        </p:txBody>
      </p:sp>
    </p:spTree>
    <p:extLst>
      <p:ext uri="{BB962C8B-B14F-4D97-AF65-F5344CB8AC3E}">
        <p14:creationId xmlns:p14="http://schemas.microsoft.com/office/powerpoint/2010/main" val="148889397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CFB9B3BF-B1B2-4107-8AD2-1D092A3F19E4}"/>
              </a:ext>
            </a:extLst>
          </p:cNvPr>
          <p:cNvSpPr>
            <a:spLocks noGrp="1"/>
          </p:cNvSpPr>
          <p:nvPr>
            <p:ph type="dt" sz="half" idx="10"/>
          </p:nvPr>
        </p:nvSpPr>
        <p:spPr/>
        <p:txBody>
          <a:bodyPr/>
          <a:lstStyle>
            <a:lvl1pPr>
              <a:defRPr/>
            </a:lvl1pPr>
          </a:lstStyle>
          <a:p>
            <a:pPr>
              <a:defRPr/>
            </a:pPr>
            <a:fld id="{FBC6BE6B-1B7B-4C5E-962B-BA10AC8DB29D}" type="datetimeFigureOut">
              <a:rPr lang="ar-SA"/>
              <a:pPr>
                <a:defRPr/>
              </a:pPr>
              <a:t>18/07/1442</a:t>
            </a:fld>
            <a:endParaRPr lang="ar-SA"/>
          </a:p>
        </p:txBody>
      </p:sp>
      <p:sp>
        <p:nvSpPr>
          <p:cNvPr id="6" name="عنصر نائب للتذييل 21">
            <a:extLst>
              <a:ext uri="{FF2B5EF4-FFF2-40B4-BE49-F238E27FC236}">
                <a16:creationId xmlns:a16="http://schemas.microsoft.com/office/drawing/2014/main" id="{29B58798-6E75-4F69-852B-06E22E092016}"/>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2C319414-A885-4BEB-A1CC-61648D5CC1AD}"/>
              </a:ext>
            </a:extLst>
          </p:cNvPr>
          <p:cNvSpPr>
            <a:spLocks noGrp="1"/>
          </p:cNvSpPr>
          <p:nvPr>
            <p:ph type="sldNum" sz="quarter" idx="12"/>
          </p:nvPr>
        </p:nvSpPr>
        <p:spPr/>
        <p:txBody>
          <a:bodyPr/>
          <a:lstStyle>
            <a:lvl1pPr>
              <a:defRPr/>
            </a:lvl1pPr>
          </a:lstStyle>
          <a:p>
            <a:fld id="{26F697C6-218A-4FC3-845E-0798931C261B}" type="slidenum">
              <a:rPr lang="ar-SA" altLang="en-US"/>
              <a:pPr/>
              <a:t>‹#›</a:t>
            </a:fld>
            <a:endParaRPr lang="ar-SA" altLang="en-US"/>
          </a:p>
        </p:txBody>
      </p:sp>
    </p:spTree>
    <p:extLst>
      <p:ext uri="{BB962C8B-B14F-4D97-AF65-F5344CB8AC3E}">
        <p14:creationId xmlns:p14="http://schemas.microsoft.com/office/powerpoint/2010/main" val="238587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155830DE-BEA5-4F52-80F2-7B060F5B482F}"/>
              </a:ext>
            </a:extLst>
          </p:cNvPr>
          <p:cNvSpPr>
            <a:spLocks noGrp="1"/>
          </p:cNvSpPr>
          <p:nvPr>
            <p:ph type="dt" sz="half" idx="10"/>
          </p:nvPr>
        </p:nvSpPr>
        <p:spPr/>
        <p:txBody>
          <a:bodyPr/>
          <a:lstStyle>
            <a:lvl1pPr>
              <a:defRPr/>
            </a:lvl1pPr>
          </a:lstStyle>
          <a:p>
            <a:pPr>
              <a:defRPr/>
            </a:pPr>
            <a:fld id="{4A2ED332-B905-4DFB-ACCA-AA4635F04464}" type="datetimeFigureOut">
              <a:rPr lang="ar-SA"/>
              <a:pPr>
                <a:defRPr/>
              </a:pPr>
              <a:t>18/07/1442</a:t>
            </a:fld>
            <a:endParaRPr lang="ar-SA"/>
          </a:p>
        </p:txBody>
      </p:sp>
      <p:sp>
        <p:nvSpPr>
          <p:cNvPr id="8" name="عنصر نائب للتذييل 21">
            <a:extLst>
              <a:ext uri="{FF2B5EF4-FFF2-40B4-BE49-F238E27FC236}">
                <a16:creationId xmlns:a16="http://schemas.microsoft.com/office/drawing/2014/main" id="{30474746-53E6-453A-ADFC-D5D74409FC3C}"/>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847CE98F-0B61-40E5-9FAB-22F1227F4617}"/>
              </a:ext>
            </a:extLst>
          </p:cNvPr>
          <p:cNvSpPr>
            <a:spLocks noGrp="1"/>
          </p:cNvSpPr>
          <p:nvPr>
            <p:ph type="sldNum" sz="quarter" idx="12"/>
          </p:nvPr>
        </p:nvSpPr>
        <p:spPr/>
        <p:txBody>
          <a:bodyPr/>
          <a:lstStyle>
            <a:lvl1pPr>
              <a:defRPr/>
            </a:lvl1pPr>
          </a:lstStyle>
          <a:p>
            <a:fld id="{9237B125-B081-44F8-8F5A-65254662DC37}" type="slidenum">
              <a:rPr lang="ar-SA" altLang="en-US"/>
              <a:pPr/>
              <a:t>‹#›</a:t>
            </a:fld>
            <a:endParaRPr lang="ar-SA" altLang="en-US"/>
          </a:p>
        </p:txBody>
      </p:sp>
    </p:spTree>
    <p:extLst>
      <p:ext uri="{BB962C8B-B14F-4D97-AF65-F5344CB8AC3E}">
        <p14:creationId xmlns:p14="http://schemas.microsoft.com/office/powerpoint/2010/main" val="231184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014D7901-2B9E-4188-8C8A-1EE9C9433168}"/>
              </a:ext>
            </a:extLst>
          </p:cNvPr>
          <p:cNvSpPr>
            <a:spLocks noGrp="1"/>
          </p:cNvSpPr>
          <p:nvPr>
            <p:ph type="dt" sz="half" idx="10"/>
          </p:nvPr>
        </p:nvSpPr>
        <p:spPr/>
        <p:txBody>
          <a:bodyPr/>
          <a:lstStyle>
            <a:lvl1pPr>
              <a:defRPr/>
            </a:lvl1pPr>
          </a:lstStyle>
          <a:p>
            <a:pPr>
              <a:defRPr/>
            </a:pPr>
            <a:fld id="{7C703A45-2370-492B-A05A-10618D100492}" type="datetimeFigureOut">
              <a:rPr lang="ar-SA"/>
              <a:pPr>
                <a:defRPr/>
              </a:pPr>
              <a:t>18/07/1442</a:t>
            </a:fld>
            <a:endParaRPr lang="ar-SA"/>
          </a:p>
        </p:txBody>
      </p:sp>
      <p:sp>
        <p:nvSpPr>
          <p:cNvPr id="4" name="عنصر نائب للتذييل 21">
            <a:extLst>
              <a:ext uri="{FF2B5EF4-FFF2-40B4-BE49-F238E27FC236}">
                <a16:creationId xmlns:a16="http://schemas.microsoft.com/office/drawing/2014/main" id="{663B5707-124B-4576-A562-AF60937C111C}"/>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F0BF24C6-DE8F-4EF6-A4DE-2F615D983775}"/>
              </a:ext>
            </a:extLst>
          </p:cNvPr>
          <p:cNvSpPr>
            <a:spLocks noGrp="1"/>
          </p:cNvSpPr>
          <p:nvPr>
            <p:ph type="sldNum" sz="quarter" idx="12"/>
          </p:nvPr>
        </p:nvSpPr>
        <p:spPr/>
        <p:txBody>
          <a:bodyPr/>
          <a:lstStyle>
            <a:lvl1pPr>
              <a:defRPr/>
            </a:lvl1pPr>
          </a:lstStyle>
          <a:p>
            <a:fld id="{B119FEFC-BF7D-4ABE-B73D-360804796B95}" type="slidenum">
              <a:rPr lang="ar-SA" altLang="en-US"/>
              <a:pPr/>
              <a:t>‹#›</a:t>
            </a:fld>
            <a:endParaRPr lang="ar-SA" altLang="en-US"/>
          </a:p>
        </p:txBody>
      </p:sp>
    </p:spTree>
    <p:extLst>
      <p:ext uri="{BB962C8B-B14F-4D97-AF65-F5344CB8AC3E}">
        <p14:creationId xmlns:p14="http://schemas.microsoft.com/office/powerpoint/2010/main" val="184114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BE2BC994-3650-4E00-BB28-378BDC7FDC80}"/>
              </a:ext>
            </a:extLst>
          </p:cNvPr>
          <p:cNvSpPr>
            <a:spLocks noGrp="1"/>
          </p:cNvSpPr>
          <p:nvPr>
            <p:ph type="dt" sz="half" idx="10"/>
          </p:nvPr>
        </p:nvSpPr>
        <p:spPr/>
        <p:txBody>
          <a:bodyPr/>
          <a:lstStyle>
            <a:lvl1pPr>
              <a:defRPr/>
            </a:lvl1pPr>
          </a:lstStyle>
          <a:p>
            <a:pPr>
              <a:defRPr/>
            </a:pPr>
            <a:fld id="{FF59F126-804B-4F66-A903-39682EAFDF67}" type="datetimeFigureOut">
              <a:rPr lang="ar-SA"/>
              <a:pPr>
                <a:defRPr/>
              </a:pPr>
              <a:t>18/07/1442</a:t>
            </a:fld>
            <a:endParaRPr lang="ar-SA"/>
          </a:p>
        </p:txBody>
      </p:sp>
      <p:sp>
        <p:nvSpPr>
          <p:cNvPr id="3" name="عنصر نائب للتذييل 21">
            <a:extLst>
              <a:ext uri="{FF2B5EF4-FFF2-40B4-BE49-F238E27FC236}">
                <a16:creationId xmlns:a16="http://schemas.microsoft.com/office/drawing/2014/main" id="{3D2183EB-DE1C-409A-9B85-1CAAB877EAE7}"/>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513389E4-51A6-4FAD-AD9E-81EB273381C2}"/>
              </a:ext>
            </a:extLst>
          </p:cNvPr>
          <p:cNvSpPr>
            <a:spLocks noGrp="1"/>
          </p:cNvSpPr>
          <p:nvPr>
            <p:ph type="sldNum" sz="quarter" idx="12"/>
          </p:nvPr>
        </p:nvSpPr>
        <p:spPr/>
        <p:txBody>
          <a:bodyPr/>
          <a:lstStyle>
            <a:lvl1pPr>
              <a:defRPr/>
            </a:lvl1pPr>
          </a:lstStyle>
          <a:p>
            <a:fld id="{173A4934-36C7-48AD-9D5E-24D2E80ECF21}" type="slidenum">
              <a:rPr lang="ar-SA" altLang="en-US"/>
              <a:pPr/>
              <a:t>‹#›</a:t>
            </a:fld>
            <a:endParaRPr lang="ar-SA" altLang="en-US"/>
          </a:p>
        </p:txBody>
      </p:sp>
    </p:spTree>
    <p:extLst>
      <p:ext uri="{BB962C8B-B14F-4D97-AF65-F5344CB8AC3E}">
        <p14:creationId xmlns:p14="http://schemas.microsoft.com/office/powerpoint/2010/main" val="2362224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CD85C99E-25F8-4562-95AF-328025E593A6}"/>
              </a:ext>
            </a:extLst>
          </p:cNvPr>
          <p:cNvSpPr>
            <a:spLocks noGrp="1"/>
          </p:cNvSpPr>
          <p:nvPr>
            <p:ph type="dt" sz="half" idx="10"/>
          </p:nvPr>
        </p:nvSpPr>
        <p:spPr/>
        <p:txBody>
          <a:bodyPr/>
          <a:lstStyle>
            <a:lvl1pPr>
              <a:defRPr/>
            </a:lvl1pPr>
          </a:lstStyle>
          <a:p>
            <a:pPr>
              <a:defRPr/>
            </a:pPr>
            <a:fld id="{8D8CAF7A-93CB-44A9-9DC5-9DC762C0228D}" type="datetimeFigureOut">
              <a:rPr lang="ar-SA"/>
              <a:pPr>
                <a:defRPr/>
              </a:pPr>
              <a:t>18/07/1442</a:t>
            </a:fld>
            <a:endParaRPr lang="ar-SA"/>
          </a:p>
        </p:txBody>
      </p:sp>
      <p:sp>
        <p:nvSpPr>
          <p:cNvPr id="6" name="عنصر نائب للتذييل 5">
            <a:extLst>
              <a:ext uri="{FF2B5EF4-FFF2-40B4-BE49-F238E27FC236}">
                <a16:creationId xmlns:a16="http://schemas.microsoft.com/office/drawing/2014/main" id="{0FFF4F5A-28DF-4824-A343-11E26C7BC8F7}"/>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3B6BBE91-F88C-4592-B71C-733F07BF9677}"/>
              </a:ext>
            </a:extLst>
          </p:cNvPr>
          <p:cNvSpPr>
            <a:spLocks noGrp="1"/>
          </p:cNvSpPr>
          <p:nvPr>
            <p:ph type="sldNum" sz="quarter" idx="12"/>
          </p:nvPr>
        </p:nvSpPr>
        <p:spPr>
          <a:xfrm>
            <a:off x="8156575" y="6421438"/>
            <a:ext cx="762000" cy="365125"/>
          </a:xfrm>
        </p:spPr>
        <p:txBody>
          <a:bodyPr/>
          <a:lstStyle>
            <a:lvl1pPr>
              <a:defRPr/>
            </a:lvl1pPr>
          </a:lstStyle>
          <a:p>
            <a:fld id="{87C05BD2-44D5-4B79-9ABC-B867EDA50F8E}" type="slidenum">
              <a:rPr lang="ar-SA" altLang="en-US"/>
              <a:pPr/>
              <a:t>‹#›</a:t>
            </a:fld>
            <a:endParaRPr lang="ar-SA" altLang="en-US"/>
          </a:p>
        </p:txBody>
      </p:sp>
    </p:spTree>
    <p:extLst>
      <p:ext uri="{BB962C8B-B14F-4D97-AF65-F5344CB8AC3E}">
        <p14:creationId xmlns:p14="http://schemas.microsoft.com/office/powerpoint/2010/main" val="120849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45FB86E6-AF10-4FEE-B301-9E6E69B3D7F7}"/>
              </a:ext>
            </a:extLst>
          </p:cNvPr>
          <p:cNvSpPr>
            <a:spLocks noGrp="1"/>
          </p:cNvSpPr>
          <p:nvPr>
            <p:ph type="dt" sz="half" idx="10"/>
          </p:nvPr>
        </p:nvSpPr>
        <p:spPr/>
        <p:txBody>
          <a:bodyPr/>
          <a:lstStyle>
            <a:lvl1pPr>
              <a:defRPr/>
            </a:lvl1pPr>
          </a:lstStyle>
          <a:p>
            <a:pPr>
              <a:defRPr/>
            </a:pPr>
            <a:fld id="{E4BD7DCC-5454-439F-8289-CE29ECA7FEBD}" type="datetimeFigureOut">
              <a:rPr lang="ar-SA"/>
              <a:pPr>
                <a:defRPr/>
              </a:pPr>
              <a:t>18/07/1442</a:t>
            </a:fld>
            <a:endParaRPr lang="ar-SA"/>
          </a:p>
        </p:txBody>
      </p:sp>
      <p:sp>
        <p:nvSpPr>
          <p:cNvPr id="6" name="عنصر نائب للتذييل 21">
            <a:extLst>
              <a:ext uri="{FF2B5EF4-FFF2-40B4-BE49-F238E27FC236}">
                <a16:creationId xmlns:a16="http://schemas.microsoft.com/office/drawing/2014/main" id="{CCB16431-95BE-401A-8F37-494BCF039CC4}"/>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7EEE37A6-36E4-4F8F-AE13-4EE2282FF8F8}"/>
              </a:ext>
            </a:extLst>
          </p:cNvPr>
          <p:cNvSpPr>
            <a:spLocks noGrp="1"/>
          </p:cNvSpPr>
          <p:nvPr>
            <p:ph type="sldNum" sz="quarter" idx="12"/>
          </p:nvPr>
        </p:nvSpPr>
        <p:spPr/>
        <p:txBody>
          <a:bodyPr/>
          <a:lstStyle>
            <a:lvl1pPr>
              <a:defRPr/>
            </a:lvl1pPr>
          </a:lstStyle>
          <a:p>
            <a:fld id="{E2030011-68F3-4834-A035-877625362EDF}" type="slidenum">
              <a:rPr lang="ar-SA" altLang="en-US"/>
              <a:pPr/>
              <a:t>‹#›</a:t>
            </a:fld>
            <a:endParaRPr lang="ar-SA" altLang="en-US"/>
          </a:p>
        </p:txBody>
      </p:sp>
    </p:spTree>
    <p:extLst>
      <p:ext uri="{BB962C8B-B14F-4D97-AF65-F5344CB8AC3E}">
        <p14:creationId xmlns:p14="http://schemas.microsoft.com/office/powerpoint/2010/main" val="119552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56D98F62-CB04-4A39-97D2-12C6952935C4}"/>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BCE9DE9E-BDF9-4879-B7AF-FE5A0A424549}"/>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07DEA282-9473-4408-B473-F514B49BE15A}"/>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6B6DBA99-1ABB-4DA0-832B-A5102EF0319E}"/>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4CF7A401-1FFD-45EF-AB58-0F102799532F}"/>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338AF9FD-3E2A-43FA-9FCF-ADF2872C9DAD}" type="datetimeFigureOut">
              <a:rPr lang="ar-SA"/>
              <a:pPr>
                <a:defRPr/>
              </a:pPr>
              <a:t>18/07/1442</a:t>
            </a:fld>
            <a:endParaRPr lang="ar-SA"/>
          </a:p>
        </p:txBody>
      </p:sp>
      <p:sp>
        <p:nvSpPr>
          <p:cNvPr id="22" name="عنصر نائب للتذييل 21">
            <a:extLst>
              <a:ext uri="{FF2B5EF4-FFF2-40B4-BE49-F238E27FC236}">
                <a16:creationId xmlns:a16="http://schemas.microsoft.com/office/drawing/2014/main" id="{0A6BAFFC-5321-42F4-BF51-559B17E65DC9}"/>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6744691F-FA17-4578-99C3-2BF31C555C7C}"/>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83D6DCA3-EFF2-4A85-B2E1-6A236907489C}"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837" r:id="rId1"/>
    <p:sldLayoutId id="2147483829" r:id="rId2"/>
    <p:sldLayoutId id="2147483838" r:id="rId3"/>
    <p:sldLayoutId id="2147483830" r:id="rId4"/>
    <p:sldLayoutId id="2147483831" r:id="rId5"/>
    <p:sldLayoutId id="2147483832" r:id="rId6"/>
    <p:sldLayoutId id="2147483833" r:id="rId7"/>
    <p:sldLayoutId id="2147483839" r:id="rId8"/>
    <p:sldLayoutId id="2147483834" r:id="rId9"/>
    <p:sldLayoutId id="2147483835" r:id="rId10"/>
    <p:sldLayoutId id="214748383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6380FE-5A12-4349-8201-8C499FF41B8E}"/>
              </a:ext>
            </a:extLst>
          </p:cNvPr>
          <p:cNvSpPr>
            <a:spLocks noGrp="1"/>
          </p:cNvSpPr>
          <p:nvPr>
            <p:ph type="ctrTitle"/>
          </p:nvPr>
        </p:nvSpPr>
        <p:spPr>
          <a:xfrm>
            <a:off x="611896" y="2232660"/>
            <a:ext cx="7632512" cy="2301240"/>
          </a:xfrm>
        </p:spPr>
        <p:txBody>
          <a:bodyPr>
            <a:normAutofit/>
          </a:bodyPr>
          <a:lstStyle/>
          <a:p>
            <a:pPr algn="ctr" rtl="0" eaLnBrk="1" fontAlgn="auto" hangingPunct="1">
              <a:spcAft>
                <a:spcPts val="0"/>
              </a:spcAft>
              <a:defRPr/>
            </a:pPr>
            <a:r>
              <a:rPr>
                <a:solidFill>
                  <a:srgbClr val="002060"/>
                </a:solidFill>
              </a:rPr>
              <a:t> 4- Thermoregulation -II</a:t>
            </a:r>
            <a:br>
              <a:rPr>
                <a:solidFill>
                  <a:srgbClr val="002060"/>
                </a:solidFill>
              </a:rPr>
            </a:br>
            <a:endParaRPr lang="ar-SA">
              <a:solidFill>
                <a:srgbClr val="002060"/>
              </a:solidFill>
            </a:endParaRPr>
          </a:p>
        </p:txBody>
      </p:sp>
      <p:sp>
        <p:nvSpPr>
          <p:cNvPr id="3" name="عنوان فرعي 2">
            <a:extLst>
              <a:ext uri="{FF2B5EF4-FFF2-40B4-BE49-F238E27FC236}">
                <a16:creationId xmlns:a16="http://schemas.microsoft.com/office/drawing/2014/main" id="{BE8FFB6F-31B3-419E-B78C-2C34E2851204}"/>
              </a:ext>
            </a:extLst>
          </p:cNvPr>
          <p:cNvSpPr>
            <a:spLocks noGrp="1"/>
          </p:cNvSpPr>
          <p:nvPr>
            <p:ph type="subTitle" idx="1"/>
          </p:nvPr>
        </p:nvSpPr>
        <p:spPr>
          <a:xfrm>
            <a:off x="971550" y="4533900"/>
            <a:ext cx="6400800" cy="839788"/>
          </a:xfrm>
        </p:spPr>
        <p:txBody>
          <a:bodyPr/>
          <a:lstStyle/>
          <a:p>
            <a:pPr algn="ctr" rtl="0" eaLnBrk="1" hangingPunct="1">
              <a:lnSpc>
                <a:spcPct val="90000"/>
              </a:lnSpc>
              <a:defRPr/>
            </a:pPr>
            <a:r>
              <a:rPr lang="en-US" altLang="en-US" sz="3000" b="1">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lnSpc>
                <a:spcPct val="90000"/>
              </a:lnSpc>
              <a:defRPr/>
            </a:pPr>
            <a:r>
              <a:rPr lang="en-US" altLang="en-US" sz="2200" b="1">
                <a:solidFill>
                  <a:srgbClr val="002060"/>
                </a:solidFill>
                <a:effectLst>
                  <a:outerShdw blurRad="38100" dist="38100" dir="2700000" algn="tl">
                    <a:srgbClr val="FFFFFF"/>
                  </a:outerShdw>
                </a:effectLst>
                <a:cs typeface="Tahoma" panose="020B0604030504040204" pitchFamily="34" charset="0"/>
              </a:rPr>
              <a:t>Physiology dpt., Mutah School of medicine</a:t>
            </a:r>
            <a:endParaRPr lang="ar-SA" altLang="en-US" sz="2200" b="1">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26040481-E0B0-4792-8BBA-BD3AD8C66F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صر نائب للمحتوى 2">
            <a:extLst>
              <a:ext uri="{FF2B5EF4-FFF2-40B4-BE49-F238E27FC236}">
                <a16:creationId xmlns:a16="http://schemas.microsoft.com/office/drawing/2014/main" id="{B3FFB23F-C327-403B-B09F-293D2F3924B1}"/>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Control of fever:</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PGE2 has a negative feed back on interleukin I.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 interleukin I → down regulation of its receptors.</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Glucocorticoids</a:t>
            </a:r>
            <a:r>
              <a:rPr lang="en-US" altLang="en-US" sz="1600">
                <a:solidFill>
                  <a:srgbClr val="002060"/>
                </a:solidFill>
                <a:latin typeface="Times New Roman" panose="02020603050405020304" pitchFamily="18" charset="0"/>
                <a:cs typeface="Times New Roman" panose="02020603050405020304" pitchFamily="18" charset="0"/>
              </a:rPr>
              <a:t> as cortisol →↓ interleukin I.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Aspirin</a:t>
            </a:r>
            <a:r>
              <a:rPr lang="en-US" altLang="en-US" sz="1600">
                <a:solidFill>
                  <a:srgbClr val="002060"/>
                </a:solidFill>
                <a:latin typeface="Times New Roman" panose="02020603050405020304" pitchFamily="18" charset="0"/>
                <a:cs typeface="Times New Roman" panose="02020603050405020304" pitchFamily="18" charset="0"/>
              </a:rPr>
              <a:t> as antipyretic drugs →↓ synthesis of PGE2 from arachidonic acid →↓ set point level →↑ heat loss by sweating (aspirin doesn’t lower body temperature of a normal person because normal person doesn’t have any interleukin-1). Also, aspirin stimulates the heat losing center.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0" indent="0" algn="ctr"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Heat stroke</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Cause: this occurs due to exposure to hot humid weather or to high fever.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Mechanism:↑ body temp. → excessive sweating → dehydration and salt loss → depression of heat regulating center →↓ sweating &amp; dry hot skin →↑ body temp. at 43oC → irreversible denaturation of tissue proteins → depression of the center (vicious circle) → death.</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Clinical picture: Dizziness, loss of fluids and sweat may lead to circulatory shock also, degeneration of body tissue may occur.</a:t>
            </a:r>
          </a:p>
          <a:p>
            <a:pPr marL="0" indent="0" algn="just"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Treated by: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-Immediate cooling of the body by immersion in ice cold water.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-Sponge with alcohol.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-Antipyretic drugs as aspirin. </a:t>
            </a:r>
          </a:p>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Sun stroke</a:t>
            </a:r>
            <a:endParaRPr lang="en-US" altLang="en-US" sz="20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Beside sweating and dehydration damage of brain tissue by direct sun rays → severe fever, it is treated by immersion in ice bath and drinking saline.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
        <p:nvSpPr>
          <p:cNvPr id="14339" name="Rectangle 4">
            <a:extLst>
              <a:ext uri="{FF2B5EF4-FFF2-40B4-BE49-F238E27FC236}">
                <a16:creationId xmlns:a16="http://schemas.microsoft.com/office/drawing/2014/main" id="{3D20ABB7-26B4-487B-B9A1-FE29E95A23AD}"/>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صر نائب للمحتوى 2">
            <a:extLst>
              <a:ext uri="{FF2B5EF4-FFF2-40B4-BE49-F238E27FC236}">
                <a16:creationId xmlns:a16="http://schemas.microsoft.com/office/drawing/2014/main" id="{DED55A23-88B5-4DE0-9A05-2138AF7D9D42}"/>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-Physiological changes associated with </a:t>
            </a:r>
            <a:r>
              <a:rPr lang="en-US" altLang="en-US" sz="2800" b="1">
                <a:solidFill>
                  <a:srgbClr val="002060"/>
                </a:solidFill>
                <a:latin typeface="Times New Roman" panose="02020603050405020304" pitchFamily="18" charset="0"/>
                <a:cs typeface="Times New Roman" panose="02020603050405020304" pitchFamily="18" charset="0"/>
              </a:rPr>
              <a:t>hyperthermia</a:t>
            </a:r>
            <a:r>
              <a:rPr lang="en-US" altLang="en-US" sz="1800" b="1">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Central Nervous system:</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first, hyperthermia stimulates the CNS leading to tremors and convulsions. But at body temperature above 41C° malfunction of CNS occur leading to loss of reflexes and coma.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Cardiovascular system:</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heart rate by 10 beats/min for each 1C° increase in body temperature due to direct stimulation of SAN or cardio-accelerator center.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cardiac output due to vasodilatation of peripheral arterioles with increase in venous return.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systolic blood pressure (by increase C.O.P) and decrease diastolic blood pressure (by peripheral vasodilatation) but on exposure to </a:t>
            </a:r>
            <a:r>
              <a:rPr lang="en-US" altLang="en-US" sz="1800" b="1">
                <a:solidFill>
                  <a:srgbClr val="002060"/>
                </a:solidFill>
                <a:latin typeface="Times New Roman" panose="02020603050405020304" pitchFamily="18" charset="0"/>
                <a:cs typeface="Times New Roman" panose="02020603050405020304" pitchFamily="18" charset="0"/>
              </a:rPr>
              <a:t>hot humid atmosphere</a:t>
            </a:r>
            <a:r>
              <a:rPr lang="en-US" altLang="en-US" sz="1800">
                <a:solidFill>
                  <a:srgbClr val="002060"/>
                </a:solidFill>
                <a:latin typeface="Times New Roman" panose="02020603050405020304" pitchFamily="18" charset="0"/>
                <a:cs typeface="Times New Roman" panose="02020603050405020304" pitchFamily="18" charset="0"/>
              </a:rPr>
              <a:t>, excessive sweating and vasodilatation will lead to dehydration and hypotension, a condition known as “</a:t>
            </a:r>
            <a:r>
              <a:rPr lang="en-US" altLang="en-US" sz="1800" b="1">
                <a:solidFill>
                  <a:srgbClr val="002060"/>
                </a:solidFill>
                <a:latin typeface="Times New Roman" panose="02020603050405020304" pitchFamily="18" charset="0"/>
                <a:cs typeface="Times New Roman" panose="02020603050405020304" pitchFamily="18" charset="0"/>
              </a:rPr>
              <a:t>heat exhaustion</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Respiration:</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Increased respiratory rate by stimulation of the central and peripheral chemoreceptors.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
        <p:nvSpPr>
          <p:cNvPr id="15363" name="Rectangle 4">
            <a:extLst>
              <a:ext uri="{FF2B5EF4-FFF2-40B4-BE49-F238E27FC236}">
                <a16:creationId xmlns:a16="http://schemas.microsoft.com/office/drawing/2014/main" id="{7645FBD5-FCF6-4E56-9853-3DBC40FC5BA1}"/>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صر نائب للمحتوى 2">
            <a:extLst>
              <a:ext uri="{FF2B5EF4-FFF2-40B4-BE49-F238E27FC236}">
                <a16:creationId xmlns:a16="http://schemas.microsoft.com/office/drawing/2014/main" id="{B6260D53-8686-417E-B480-DD954D8C89A8}"/>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Malignant hyperpyrexia </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It </a:t>
            </a:r>
            <a:r>
              <a:rPr lang="en-US" altLang="en-US" sz="1800">
                <a:solidFill>
                  <a:srgbClr val="002060"/>
                </a:solidFill>
                <a:latin typeface="Times New Roman" panose="02020603050405020304" pitchFamily="18" charset="0"/>
                <a:cs typeface="Times New Roman" panose="02020603050405020304" pitchFamily="18" charset="0"/>
              </a:rPr>
              <a:t>is a dangerous complication of </a:t>
            </a:r>
            <a:r>
              <a:rPr lang="en-US" altLang="en-US" sz="1800" b="1">
                <a:solidFill>
                  <a:srgbClr val="002060"/>
                </a:solidFill>
                <a:latin typeface="Times New Roman" panose="02020603050405020304" pitchFamily="18" charset="0"/>
                <a:cs typeface="Times New Roman" panose="02020603050405020304" pitchFamily="18" charset="0"/>
              </a:rPr>
              <a:t>general anesthesia </a:t>
            </a:r>
            <a:r>
              <a:rPr lang="en-US" altLang="en-US" sz="1800">
                <a:solidFill>
                  <a:srgbClr val="002060"/>
                </a:solidFill>
                <a:latin typeface="Times New Roman" panose="02020603050405020304" pitchFamily="18" charset="0"/>
                <a:cs typeface="Times New Roman" panose="02020603050405020304" pitchFamily="18" charset="0"/>
              </a:rPr>
              <a:t>occurring in individuals with an underlying disease of muscle.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essential clinical features of the syndrome are a drastic and sustained rise in body temperature, metabolic acidosis, and widespread muscular rigidity.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This is caused by a massive and sudden release of </a:t>
            </a:r>
            <a:r>
              <a:rPr lang="en-US" altLang="en-US" sz="1800" b="1">
                <a:solidFill>
                  <a:srgbClr val="002060"/>
                </a:solidFill>
                <a:latin typeface="Times New Roman" panose="02020603050405020304" pitchFamily="18" charset="0"/>
                <a:cs typeface="Times New Roman" panose="02020603050405020304" pitchFamily="18" charset="0"/>
              </a:rPr>
              <a:t>calcium </a:t>
            </a:r>
            <a:r>
              <a:rPr lang="en-US" altLang="en-US" sz="1800">
                <a:solidFill>
                  <a:srgbClr val="002060"/>
                </a:solidFill>
                <a:latin typeface="Times New Roman" panose="02020603050405020304" pitchFamily="18" charset="0"/>
                <a:cs typeface="Times New Roman" panose="02020603050405020304" pitchFamily="18" charset="0"/>
              </a:rPr>
              <a:t>into the myoplasm from the calcium-storing membranes in the muscle cell when exposed to general anesthetic agents.</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Susceptible individuals should be given </a:t>
            </a:r>
            <a:r>
              <a:rPr lang="en-US" altLang="en-US" sz="1800" b="1">
                <a:solidFill>
                  <a:srgbClr val="002060"/>
                </a:solidFill>
                <a:latin typeface="Times New Roman" panose="02020603050405020304" pitchFamily="18" charset="0"/>
                <a:cs typeface="Times New Roman" panose="02020603050405020304" pitchFamily="18" charset="0"/>
              </a:rPr>
              <a:t>local, regional, or spinal anesthesia </a:t>
            </a:r>
            <a:r>
              <a:rPr lang="en-US" altLang="en-US" sz="1800">
                <a:solidFill>
                  <a:srgbClr val="002060"/>
                </a:solidFill>
                <a:latin typeface="Times New Roman" panose="02020603050405020304" pitchFamily="18" charset="0"/>
                <a:cs typeface="Times New Roman" panose="02020603050405020304" pitchFamily="18" charset="0"/>
              </a:rPr>
              <a:t>if an operation is needed. If this form of anesthesia is unsuitable, </a:t>
            </a:r>
            <a:r>
              <a:rPr lang="en-US" altLang="en-US" sz="1800" b="1">
                <a:solidFill>
                  <a:srgbClr val="002060"/>
                </a:solidFill>
                <a:latin typeface="Times New Roman" panose="02020603050405020304" pitchFamily="18" charset="0"/>
                <a:cs typeface="Times New Roman" panose="02020603050405020304" pitchFamily="18" charset="0"/>
              </a:rPr>
              <a:t>barbiturates</a:t>
            </a:r>
            <a:r>
              <a:rPr lang="en-US" altLang="en-US" sz="1800">
                <a:solidFill>
                  <a:srgbClr val="002060"/>
                </a:solidFill>
                <a:latin typeface="Times New Roman" panose="02020603050405020304" pitchFamily="18" charset="0"/>
                <a:cs typeface="Times New Roman" panose="02020603050405020304" pitchFamily="18" charset="0"/>
              </a:rPr>
              <a:t> such as thiopentone, </a:t>
            </a:r>
            <a:r>
              <a:rPr lang="en-US" altLang="en-US" sz="1800" b="1">
                <a:solidFill>
                  <a:srgbClr val="002060"/>
                </a:solidFill>
                <a:latin typeface="Times New Roman" panose="02020603050405020304" pitchFamily="18" charset="0"/>
                <a:cs typeface="Times New Roman" panose="02020603050405020304" pitchFamily="18" charset="0"/>
              </a:rPr>
              <a:t>tranquilizers</a:t>
            </a:r>
            <a:r>
              <a:rPr lang="en-US" altLang="en-US" sz="1800">
                <a:solidFill>
                  <a:srgbClr val="002060"/>
                </a:solidFill>
                <a:latin typeface="Times New Roman" panose="02020603050405020304" pitchFamily="18" charset="0"/>
                <a:cs typeface="Times New Roman" panose="02020603050405020304" pitchFamily="18" charset="0"/>
              </a:rPr>
              <a:t> such as diazepam, </a:t>
            </a:r>
            <a:r>
              <a:rPr lang="en-US" altLang="en-US" sz="1800" b="1">
                <a:solidFill>
                  <a:srgbClr val="002060"/>
                </a:solidFill>
                <a:latin typeface="Times New Roman" panose="02020603050405020304" pitchFamily="18" charset="0"/>
                <a:cs typeface="Times New Roman" panose="02020603050405020304" pitchFamily="18" charset="0"/>
              </a:rPr>
              <a:t>narcotics</a:t>
            </a:r>
            <a:r>
              <a:rPr lang="en-US" altLang="en-US" sz="1800">
                <a:solidFill>
                  <a:srgbClr val="002060"/>
                </a:solidFill>
                <a:latin typeface="Times New Roman" panose="02020603050405020304" pitchFamily="18" charset="0"/>
                <a:cs typeface="Times New Roman" panose="02020603050405020304" pitchFamily="18" charset="0"/>
              </a:rPr>
              <a:t> such as Pantopon, and </a:t>
            </a:r>
            <a:r>
              <a:rPr lang="en-US" altLang="en-US" sz="1800" b="1">
                <a:solidFill>
                  <a:srgbClr val="002060"/>
                </a:solidFill>
                <a:latin typeface="Times New Roman" panose="02020603050405020304" pitchFamily="18" charset="0"/>
                <a:cs typeface="Times New Roman" panose="02020603050405020304" pitchFamily="18" charset="0"/>
              </a:rPr>
              <a:t>neuroanaleptics</a:t>
            </a:r>
            <a:r>
              <a:rPr lang="en-US" altLang="en-US" sz="1800">
                <a:solidFill>
                  <a:srgbClr val="002060"/>
                </a:solidFill>
                <a:latin typeface="Times New Roman" panose="02020603050405020304" pitchFamily="18" charset="0"/>
                <a:cs typeface="Times New Roman" panose="02020603050405020304" pitchFamily="18" charset="0"/>
              </a:rPr>
              <a:t> such as fentanyl, nitrous oxide, d-tubocurarine, and althesin appear to be safe.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By far the most important aspect of treatment is </a:t>
            </a:r>
            <a:r>
              <a:rPr lang="en-US" altLang="en-US" sz="1800" b="1">
                <a:solidFill>
                  <a:srgbClr val="002060"/>
                </a:solidFill>
                <a:latin typeface="Times New Roman" panose="02020603050405020304" pitchFamily="18" charset="0"/>
                <a:cs typeface="Times New Roman" panose="02020603050405020304" pitchFamily="18" charset="0"/>
              </a:rPr>
              <a:t>prophylaxis</a:t>
            </a:r>
            <a:r>
              <a:rPr lang="en-US" altLang="en-US" sz="1800">
                <a:solidFill>
                  <a:srgbClr val="002060"/>
                </a:solidFill>
                <a:latin typeface="Times New Roman" panose="02020603050405020304" pitchFamily="18" charset="0"/>
                <a:cs typeface="Times New Roman" panose="02020603050405020304" pitchFamily="18" charset="0"/>
              </a:rPr>
              <a:t>. Early diagnosis and immediate cessation of the offending anesthetic agents are the most important factors in trying to reduce the very high mortality of the syndrome.</a:t>
            </a:r>
          </a:p>
        </p:txBody>
      </p:sp>
      <p:sp>
        <p:nvSpPr>
          <p:cNvPr id="16387" name="Rectangle 4">
            <a:extLst>
              <a:ext uri="{FF2B5EF4-FFF2-40B4-BE49-F238E27FC236}">
                <a16:creationId xmlns:a16="http://schemas.microsoft.com/office/drawing/2014/main" id="{97D62CFF-7FBB-4E2F-8EDE-96286F5A9771}"/>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a:extLst>
              <a:ext uri="{FF2B5EF4-FFF2-40B4-BE49-F238E27FC236}">
                <a16:creationId xmlns:a16="http://schemas.microsoft.com/office/drawing/2014/main" id="{630C6EFA-5593-44BE-ABBD-2EBD450A1777}"/>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2000" b="1">
                <a:solidFill>
                  <a:srgbClr val="002060"/>
                </a:solidFill>
                <a:latin typeface="Times New Roman" panose="02020603050405020304" pitchFamily="18" charset="0"/>
                <a:cs typeface="Times New Roman" panose="02020603050405020304" pitchFamily="18" charset="0"/>
              </a:rPr>
              <a:t>Hypothermia</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a drop of body temperature to low level with slow metabolic and physiologic processes (respiration, heart rate,..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Causes: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Exposure of the body</a:t>
            </a:r>
            <a:r>
              <a:rPr lang="en-US" altLang="en-US" sz="1800">
                <a:solidFill>
                  <a:srgbClr val="002060"/>
                </a:solidFill>
                <a:latin typeface="Times New Roman" panose="02020603050405020304" pitchFamily="18" charset="0"/>
                <a:cs typeface="Times New Roman" panose="02020603050405020304" pitchFamily="18" charset="0"/>
              </a:rPr>
              <a:t>: to extreme cold water (ice water) for 20 minutes →↓ body temp. to 35C° → heart stop. The ability of the hypothalamus to regulate body temperature is greatly </a:t>
            </a:r>
            <a:r>
              <a:rPr lang="en-US" altLang="en-US" sz="1800" b="1">
                <a:solidFill>
                  <a:srgbClr val="002060"/>
                </a:solidFill>
                <a:latin typeface="Times New Roman" panose="02020603050405020304" pitchFamily="18" charset="0"/>
                <a:cs typeface="Times New Roman" panose="02020603050405020304" pitchFamily="18" charset="0"/>
              </a:rPr>
              <a:t>impaired</a:t>
            </a:r>
            <a:r>
              <a:rPr lang="en-US" altLang="en-US" sz="1800">
                <a:solidFill>
                  <a:srgbClr val="002060"/>
                </a:solidFill>
                <a:latin typeface="Times New Roman" panose="02020603050405020304" pitchFamily="18" charset="0"/>
                <a:cs typeface="Times New Roman" panose="02020603050405020304" pitchFamily="18" charset="0"/>
              </a:rPr>
              <a:t> with sleepiness and even coma occur.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Frost-bite</a:t>
            </a:r>
            <a:r>
              <a:rPr lang="en-US" altLang="en-US" sz="1800">
                <a:solidFill>
                  <a:srgbClr val="002060"/>
                </a:solidFill>
                <a:latin typeface="Times New Roman" panose="02020603050405020304" pitchFamily="18" charset="0"/>
                <a:cs typeface="Times New Roman" panose="02020603050405020304" pitchFamily="18" charset="0"/>
              </a:rPr>
              <a:t>: exposure of the body to extreme cold weather → freezing in lobes of ears and digits of hands &amp; feet (frost – bite) may lead to gangrene and loss of these areas.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Artificial hypothermia</a:t>
            </a:r>
            <a:r>
              <a:rPr lang="en-US" altLang="en-US" sz="1800">
                <a:solidFill>
                  <a:srgbClr val="002060"/>
                </a:solidFill>
                <a:latin typeface="Times New Roman" panose="02020603050405020304" pitchFamily="18" charset="0"/>
                <a:cs typeface="Times New Roman" panose="02020603050405020304" pitchFamily="18" charset="0"/>
              </a:rPr>
              <a:t>: by strong sedative which depress heat regulating centers or cooling the patient with ice. This is used to stop the heart artificially for many minutes during cardiac surgery.</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7411" name="Rectangle 4">
            <a:extLst>
              <a:ext uri="{FF2B5EF4-FFF2-40B4-BE49-F238E27FC236}">
                <a16:creationId xmlns:a16="http://schemas.microsoft.com/office/drawing/2014/main" id="{BF2D56B3-0946-4ECB-A6F0-7C49E670CE13}"/>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6382-EF30-4141-8880-03A5EAD55334}"/>
              </a:ext>
            </a:extLst>
          </p:cNvPr>
          <p:cNvSpPr>
            <a:spLocks noGrp="1"/>
          </p:cNvSpPr>
          <p:nvPr>
            <p:ph type="title"/>
          </p:nvPr>
        </p:nvSpPr>
        <p:spPr>
          <a:xfrm>
            <a:off x="468313" y="2060575"/>
            <a:ext cx="7467600" cy="1143000"/>
          </a:xfrm>
        </p:spPr>
        <p:txBody>
          <a:bodyPr/>
          <a:lstStyle/>
          <a:p>
            <a:pPr algn="ctr" eaLnBrk="1" hangingPunct="1">
              <a:defRPr/>
            </a:pPr>
            <a:r>
              <a:rPr lang="en-US" sz="80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a:extLst>
              <a:ext uri="{FF2B5EF4-FFF2-40B4-BE49-F238E27FC236}">
                <a16:creationId xmlns:a16="http://schemas.microsoft.com/office/drawing/2014/main" id="{0894193C-8BCB-4154-930B-522BD325D80B}"/>
              </a:ext>
            </a:extLst>
          </p:cNvPr>
          <p:cNvSpPr>
            <a:spLocks noGrp="1"/>
          </p:cNvSpPr>
          <p:nvPr>
            <p:ph idx="1"/>
          </p:nvPr>
        </p:nvSpPr>
        <p:spPr>
          <a:xfrm>
            <a:off x="179388" y="188913"/>
            <a:ext cx="8713787" cy="5589587"/>
          </a:xfrm>
        </p:spPr>
        <p:txBody>
          <a:bodyPr/>
          <a:lstStyle/>
          <a:p>
            <a:pPr marL="0" indent="0" algn="ctr"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CONTROL OF BODY TEMPERATURE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The thermoregulatory system is composed of: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-Sensory receptors (thermoreceptors)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Central integrator (center)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Effector organs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 Thermoreceptors: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Peripheral thermoreceptors: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Site :</a:t>
            </a:r>
            <a:r>
              <a:rPr lang="en-US" altLang="en-US" sz="1800">
                <a:solidFill>
                  <a:srgbClr val="002060"/>
                </a:solidFill>
                <a:latin typeface="Times New Roman" panose="02020603050405020304" pitchFamily="18" charset="0"/>
                <a:cs typeface="Times New Roman" panose="02020603050405020304" pitchFamily="18" charset="0"/>
              </a:rPr>
              <a:t>   -Skin contain both cold and warmth receptors with more cold receptors.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-Deep body temperature receptors are present in abdominal viscera and spinal cord to detect body core temperature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Pathway </a:t>
            </a:r>
            <a:r>
              <a:rPr lang="en-US" altLang="en-US" sz="1800">
                <a:solidFill>
                  <a:srgbClr val="002060"/>
                </a:solidFill>
                <a:latin typeface="Times New Roman" panose="02020603050405020304" pitchFamily="18" charset="0"/>
                <a:cs typeface="Times New Roman" panose="02020603050405020304" pitchFamily="18" charset="0"/>
              </a:rPr>
              <a:t>: the peripheral thermoreceptors discharge impulses via    the lateral spinothalamic tract to the thalamus and somatosensory cortex with collateral from the thalamus pass to activate the heat regulatory center in hypothalamus.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B) Central thermoreceptors: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a:t>
            </a:r>
            <a:r>
              <a:rPr lang="en-US" altLang="en-US" sz="1800" b="1">
                <a:solidFill>
                  <a:srgbClr val="002060"/>
                </a:solidFill>
                <a:latin typeface="Times New Roman" panose="02020603050405020304" pitchFamily="18" charset="0"/>
                <a:cs typeface="Times New Roman" panose="02020603050405020304" pitchFamily="18" charset="0"/>
              </a:rPr>
              <a:t>anterior hypothalamus </a:t>
            </a:r>
            <a:r>
              <a:rPr lang="en-US" altLang="en-US" sz="1800">
                <a:solidFill>
                  <a:srgbClr val="002060"/>
                </a:solidFill>
                <a:latin typeface="Times New Roman" panose="02020603050405020304" pitchFamily="18" charset="0"/>
                <a:cs typeface="Times New Roman" panose="02020603050405020304" pitchFamily="18" charset="0"/>
              </a:rPr>
              <a:t>and the preoptic area contain large number of heat sensitive neurons and cold sensitive neurons.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These receptors are sensitive to core temperature (brain &amp; blood temp.).</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6147" name="Rectangle 4">
            <a:extLst>
              <a:ext uri="{FF2B5EF4-FFF2-40B4-BE49-F238E27FC236}">
                <a16:creationId xmlns:a16="http://schemas.microsoft.com/office/drawing/2014/main" id="{EEA2012A-F838-4C95-8B27-EBABE19C723F}"/>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لمحتوى 2">
            <a:extLst>
              <a:ext uri="{FF2B5EF4-FFF2-40B4-BE49-F238E27FC236}">
                <a16:creationId xmlns:a16="http://schemas.microsoft.com/office/drawing/2014/main" id="{2C29CA51-9041-44FB-BA8F-066875B8AE9A}"/>
              </a:ext>
            </a:extLst>
          </p:cNvPr>
          <p:cNvSpPr>
            <a:spLocks noGrp="1"/>
          </p:cNvSpPr>
          <p:nvPr>
            <p:ph idx="1"/>
          </p:nvPr>
        </p:nvSpPr>
        <p:spPr>
          <a:xfrm>
            <a:off x="179388" y="188913"/>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II-Thermoregulatory center (thermostat):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present in the hypothalamus.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receives impulses from the thermoreceptors and compares it with its specific standard reference temperature (</a:t>
            </a:r>
            <a:r>
              <a:rPr lang="en-US" altLang="en-US" sz="1800" b="1">
                <a:solidFill>
                  <a:srgbClr val="002060"/>
                </a:solidFill>
                <a:latin typeface="Times New Roman" panose="02020603050405020304" pitchFamily="18" charset="0"/>
                <a:cs typeface="Times New Roman" panose="02020603050405020304" pitchFamily="18" charset="0"/>
              </a:rPr>
              <a:t>set – point</a:t>
            </a:r>
            <a:r>
              <a:rPr lang="en-US" altLang="en-US" sz="1800">
                <a:solidFill>
                  <a:srgbClr val="002060"/>
                </a:solidFill>
                <a:latin typeface="Times New Roman" panose="02020603050405020304" pitchFamily="18" charset="0"/>
                <a:cs typeface="Times New Roman" panose="02020603050405020304" pitchFamily="18" charset="0"/>
              </a:rPr>
              <a:t>) which almost 37.1 C° body core temperature.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body temp. higher than set point → stimulation of anterior hypothalamus → heat loss.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body temp. less than set point → stimulation of  posterior hypothalamus → ↑ heat production &amp; ↓ heat loss.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III-The effectors organs :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a:t>
            </a:r>
            <a:r>
              <a:rPr lang="en-US" altLang="en-US" sz="1800">
                <a:solidFill>
                  <a:srgbClr val="002060"/>
                </a:solidFill>
                <a:latin typeface="Times New Roman" panose="02020603050405020304" pitchFamily="18" charset="0"/>
                <a:cs typeface="Times New Roman" panose="02020603050405020304" pitchFamily="18" charset="0"/>
              </a:rPr>
              <a:t>skin (blood vessels and sweat gland)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-Skeletal muscle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Endocrine glands</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7171" name="Rectangle 4">
            <a:extLst>
              <a:ext uri="{FF2B5EF4-FFF2-40B4-BE49-F238E27FC236}">
                <a16:creationId xmlns:a16="http://schemas.microsoft.com/office/drawing/2014/main" id="{3A71544D-2837-4D09-B3A5-E580FB102AE3}"/>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لمحتوى 2">
            <a:extLst>
              <a:ext uri="{FF2B5EF4-FFF2-40B4-BE49-F238E27FC236}">
                <a16:creationId xmlns:a16="http://schemas.microsoft.com/office/drawing/2014/main" id="{EA52FC0E-6D7A-4B78-8925-48D38173DD2E}"/>
              </a:ext>
            </a:extLst>
          </p:cNvPr>
          <p:cNvSpPr>
            <a:spLocks noGrp="1"/>
          </p:cNvSpPr>
          <p:nvPr>
            <p:ph idx="1"/>
          </p:nvPr>
        </p:nvSpPr>
        <p:spPr>
          <a:xfrm>
            <a:off x="179388" y="188913"/>
            <a:ext cx="8713787" cy="5589587"/>
          </a:xfrm>
        </p:spPr>
        <p:txBody>
          <a:bodyPr/>
          <a:lstStyle/>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Effects of exposure to </a:t>
            </a:r>
            <a:r>
              <a:rPr lang="en-US" altLang="en-US" sz="3200" b="1">
                <a:solidFill>
                  <a:srgbClr val="002060"/>
                </a:solidFill>
                <a:latin typeface="Times New Roman" panose="02020603050405020304" pitchFamily="18" charset="0"/>
                <a:cs typeface="Times New Roman" panose="02020603050405020304" pitchFamily="18" charset="0"/>
              </a:rPr>
              <a:t>cold</a:t>
            </a:r>
            <a:r>
              <a:rPr lang="en-US" altLang="en-US" sz="2000" b="1">
                <a:solidFill>
                  <a:srgbClr val="002060"/>
                </a:solidFill>
                <a:latin typeface="Times New Roman" panose="02020603050405020304" pitchFamily="18" charset="0"/>
                <a:cs typeface="Times New Roman" panose="02020603050405020304" pitchFamily="18" charset="0"/>
              </a:rPr>
              <a:t> environment</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Exposure to cold stimulates the </a:t>
            </a:r>
            <a:r>
              <a:rPr lang="en-US" altLang="en-US" sz="1800" b="1">
                <a:solidFill>
                  <a:srgbClr val="002060"/>
                </a:solidFill>
                <a:latin typeface="Times New Roman" panose="02020603050405020304" pitchFamily="18" charset="0"/>
                <a:cs typeface="Times New Roman" panose="02020603050405020304" pitchFamily="18" charset="0"/>
              </a:rPr>
              <a:t>posterior nuclei of the hypothalamus </a:t>
            </a:r>
            <a:r>
              <a:rPr lang="en-US" altLang="en-US" sz="1800">
                <a:solidFill>
                  <a:srgbClr val="002060"/>
                </a:solidFill>
                <a:latin typeface="Times New Roman" panose="02020603050405020304" pitchFamily="18" charset="0"/>
                <a:cs typeface="Times New Roman" panose="02020603050405020304" pitchFamily="18" charset="0"/>
              </a:rPr>
              <a:t>which regulate the heat balance by: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Decrease in heat loss: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•Vasoconstriction of skin blood vessels.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posterior hypothalamus stimulates the vasoconstrictor center in the medulla → sympathetic adrenergic fibers → v.c. So the skin becomes cold as the weather. With no heat loss occurs. Also, sympathetic stimulation to skin causes piloerection which act as insulator layer around skin.(little effect in human).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•Counter-current heat exchanger:</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as vasoconstriction of cutaneous blood vessels directs blood to deep veins which run parallel to the arteries.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-Heat is conducted from the warm arterial bl. to the cold venous blood → warm venous blood   return to the heart and cold arterial bl. to skin.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•Behavioral responses: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-Putting on heavy clothes.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-Curling the body to decrease surface area.</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-Erection of hair “</a:t>
            </a:r>
            <a:r>
              <a:rPr lang="en-US" altLang="en-US" sz="1800" b="1">
                <a:solidFill>
                  <a:srgbClr val="002060"/>
                </a:solidFill>
                <a:latin typeface="Times New Roman" panose="02020603050405020304" pitchFamily="18" charset="0"/>
                <a:cs typeface="Times New Roman" panose="02020603050405020304" pitchFamily="18" charset="0"/>
              </a:rPr>
              <a:t>horripilation</a:t>
            </a:r>
            <a:r>
              <a:rPr lang="en-US" altLang="en-US" sz="1800">
                <a:solidFill>
                  <a:srgbClr val="002060"/>
                </a:solidFill>
                <a:latin typeface="Times New Roman" panose="02020603050405020304" pitchFamily="18" charset="0"/>
                <a:cs typeface="Times New Roman" panose="02020603050405020304" pitchFamily="18" charset="0"/>
              </a:rPr>
              <a:t>” as an insulator for cold (sympathetic effect).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8195" name="Rectangle 4">
            <a:extLst>
              <a:ext uri="{FF2B5EF4-FFF2-40B4-BE49-F238E27FC236}">
                <a16:creationId xmlns:a16="http://schemas.microsoft.com/office/drawing/2014/main" id="{ACF33C05-608E-4AF0-90DF-5BA76A8489CB}"/>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لمحتوى 2">
            <a:extLst>
              <a:ext uri="{FF2B5EF4-FFF2-40B4-BE49-F238E27FC236}">
                <a16:creationId xmlns:a16="http://schemas.microsoft.com/office/drawing/2014/main" id="{4465A6BE-B321-494A-8BAB-485F56BE7C9C}"/>
              </a:ext>
            </a:extLst>
          </p:cNvPr>
          <p:cNvSpPr>
            <a:spLocks noGrp="1"/>
          </p:cNvSpPr>
          <p:nvPr>
            <p:ph idx="1"/>
          </p:nvPr>
        </p:nvSpPr>
        <p:spPr>
          <a:xfrm>
            <a:off x="179388" y="188913"/>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Increase in heat production: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•Shivering: I</a:t>
            </a:r>
            <a:r>
              <a:rPr lang="en-US" altLang="en-US" sz="1800">
                <a:solidFill>
                  <a:srgbClr val="002060"/>
                </a:solidFill>
                <a:latin typeface="Times New Roman" panose="02020603050405020304" pitchFamily="18" charset="0"/>
                <a:cs typeface="Times New Roman" panose="02020603050405020304" pitchFamily="18" charset="0"/>
              </a:rPr>
              <a:t>t is involuntary rhythmic contractions of the skeletal muscle to produce large amount of heat.  Its center is present in </a:t>
            </a:r>
            <a:r>
              <a:rPr lang="en-US" altLang="en-US" sz="1800" b="1">
                <a:solidFill>
                  <a:srgbClr val="002060"/>
                </a:solidFill>
                <a:latin typeface="Times New Roman" panose="02020603050405020304" pitchFamily="18" charset="0"/>
                <a:cs typeface="Times New Roman" panose="02020603050405020304" pitchFamily="18" charset="0"/>
              </a:rPr>
              <a:t>posterior hypothalamus </a:t>
            </a:r>
            <a:r>
              <a:rPr lang="en-US" altLang="en-US" sz="1800">
                <a:solidFill>
                  <a:srgbClr val="002060"/>
                </a:solidFill>
                <a:latin typeface="Times New Roman" panose="02020603050405020304" pitchFamily="18" charset="0"/>
                <a:cs typeface="Times New Roman" panose="02020603050405020304" pitchFamily="18" charset="0"/>
              </a:rPr>
              <a:t>in area called the </a:t>
            </a:r>
            <a:r>
              <a:rPr lang="en-US" altLang="en-US" sz="1800" b="1">
                <a:solidFill>
                  <a:srgbClr val="002060"/>
                </a:solidFill>
                <a:latin typeface="Times New Roman" panose="02020603050405020304" pitchFamily="18" charset="0"/>
                <a:cs typeface="Times New Roman" panose="02020603050405020304" pitchFamily="18" charset="0"/>
              </a:rPr>
              <a:t>primary motor center for shivering </a:t>
            </a:r>
            <a:r>
              <a:rPr lang="en-US" altLang="en-US" sz="1800">
                <a:solidFill>
                  <a:srgbClr val="002060"/>
                </a:solidFill>
                <a:latin typeface="Times New Roman" panose="02020603050405020304" pitchFamily="18" charset="0"/>
                <a:cs typeface="Times New Roman" panose="02020603050405020304" pitchFamily="18" charset="0"/>
              </a:rPr>
              <a:t>(this area is normally inhibited by impulses from heat center in the anterior hypothalamic preoptic area), this center stimulates the extrapyramidal tracts → AHCs to increase ms. tone to high level → shivering.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-shivering can be prevented by curare (neuromuscular blocker).</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•Hormonal thermogenesis: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Adrenaline: </a:t>
            </a:r>
            <a:r>
              <a:rPr lang="en-US" altLang="en-US" sz="1800">
                <a:solidFill>
                  <a:srgbClr val="002060"/>
                </a:solidFill>
                <a:latin typeface="Times New Roman" panose="02020603050405020304" pitchFamily="18" charset="0"/>
                <a:cs typeface="Times New Roman" panose="02020603050405020304" pitchFamily="18" charset="0"/>
              </a:rPr>
              <a:t>Hypoth. stimulates the adrenaline secreting center in M.O which stimulate suprarenal medulla → adrenaline →    Increase metabolic rate.</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Cutaneous vasoconstriction.                               -	Stimulate glycogenolysis.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Stimulate lipolysis (of depot fat which is rich in children).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Thyroxin: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Hypoth. → Thyrotropin releasing hormone → stimulate anterior pituitary gl. to secrete thyroid stimulating hormone → stimulate thyroid gland to secrete thyroxin hormone → ↑ BMR slowly (in </a:t>
            </a:r>
            <a:r>
              <a:rPr lang="en-US" altLang="en-US" sz="1800" b="1">
                <a:solidFill>
                  <a:srgbClr val="002060"/>
                </a:solidFill>
                <a:latin typeface="Times New Roman" panose="02020603050405020304" pitchFamily="18" charset="0"/>
                <a:cs typeface="Times New Roman" panose="02020603050405020304" pitchFamily="18" charset="0"/>
              </a:rPr>
              <a:t>cold</a:t>
            </a:r>
            <a:r>
              <a:rPr lang="en-US" altLang="en-US" sz="1800">
                <a:solidFill>
                  <a:srgbClr val="002060"/>
                </a:solidFill>
                <a:latin typeface="Times New Roman" panose="02020603050405020304" pitchFamily="18" charset="0"/>
                <a:cs typeface="Times New Roman" panose="02020603050405020304" pitchFamily="18" charset="0"/>
              </a:rPr>
              <a:t> climate there is high incidence of </a:t>
            </a:r>
            <a:r>
              <a:rPr lang="en-US" altLang="en-US" sz="1800" b="1">
                <a:solidFill>
                  <a:srgbClr val="002060"/>
                </a:solidFill>
                <a:latin typeface="Times New Roman" panose="02020603050405020304" pitchFamily="18" charset="0"/>
                <a:cs typeface="Times New Roman" panose="02020603050405020304" pitchFamily="18" charset="0"/>
              </a:rPr>
              <a:t>toxic goiters</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 Cortisol:</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Hypoth. → corticotrophin releasing factor → stimulates Anterior Pituitary → ACTH → stimulate adrenal cortex → ↑ cortisol → ↑ blood glucose and metabolic rate.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•Behavioral responses:      </a:t>
            </a:r>
            <a:r>
              <a:rPr lang="en-US" altLang="en-US" sz="1800">
                <a:solidFill>
                  <a:srgbClr val="002060"/>
                </a:solidFill>
                <a:latin typeface="Times New Roman" panose="02020603050405020304" pitchFamily="18" charset="0"/>
                <a:cs typeface="Times New Roman" panose="02020603050405020304" pitchFamily="18" charset="0"/>
              </a:rPr>
              <a:t>Increase </a:t>
            </a:r>
            <a:r>
              <a:rPr lang="en-US" altLang="en-US" sz="1800" b="1">
                <a:solidFill>
                  <a:srgbClr val="002060"/>
                </a:solidFill>
                <a:latin typeface="Times New Roman" panose="02020603050405020304" pitchFamily="18" charset="0"/>
                <a:cs typeface="Times New Roman" panose="02020603050405020304" pitchFamily="18" charset="0"/>
              </a:rPr>
              <a:t>appetite</a:t>
            </a:r>
            <a:r>
              <a:rPr lang="en-US" altLang="en-US" sz="1800">
                <a:solidFill>
                  <a:srgbClr val="002060"/>
                </a:solidFill>
                <a:latin typeface="Times New Roman" panose="02020603050405020304" pitchFamily="18" charset="0"/>
                <a:cs typeface="Times New Roman" panose="02020603050405020304" pitchFamily="18" charset="0"/>
              </a:rPr>
              <a:t> to increase </a:t>
            </a:r>
            <a:r>
              <a:rPr lang="en-US" altLang="en-US" sz="1800" b="1">
                <a:solidFill>
                  <a:srgbClr val="002060"/>
                </a:solidFill>
                <a:latin typeface="Times New Roman" panose="02020603050405020304" pitchFamily="18" charset="0"/>
                <a:cs typeface="Times New Roman" panose="02020603050405020304" pitchFamily="18" charset="0"/>
              </a:rPr>
              <a:t>Specific Dynamic Action </a:t>
            </a:r>
            <a:r>
              <a:rPr lang="en-US" altLang="en-US" sz="1800">
                <a:solidFill>
                  <a:srgbClr val="002060"/>
                </a:solidFill>
                <a:latin typeface="Times New Roman" panose="02020603050405020304" pitchFamily="18" charset="0"/>
                <a:cs typeface="Times New Roman" panose="02020603050405020304" pitchFamily="18" charset="0"/>
              </a:rPr>
              <a:t>that lead to more liberation of heat.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9219" name="Rectangle 4">
            <a:extLst>
              <a:ext uri="{FF2B5EF4-FFF2-40B4-BE49-F238E27FC236}">
                <a16:creationId xmlns:a16="http://schemas.microsoft.com/office/drawing/2014/main" id="{275B6C6A-E73F-42EE-857E-870658DEDA72}"/>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لمحتوى 2">
            <a:extLst>
              <a:ext uri="{FF2B5EF4-FFF2-40B4-BE49-F238E27FC236}">
                <a16:creationId xmlns:a16="http://schemas.microsoft.com/office/drawing/2014/main" id="{6FD35BFD-910A-46BB-8A1E-FC8F7EFE8924}"/>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Effect of exposure to </a:t>
            </a:r>
            <a:r>
              <a:rPr lang="en-US" altLang="en-US" sz="3600" b="1">
                <a:solidFill>
                  <a:srgbClr val="002060"/>
                </a:solidFill>
                <a:latin typeface="Times New Roman" panose="02020603050405020304" pitchFamily="18" charset="0"/>
                <a:cs typeface="Times New Roman" panose="02020603050405020304" pitchFamily="18" charset="0"/>
              </a:rPr>
              <a:t>heat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Exposure to heat stimulates the anterior nuclei of hypothalamus which regulate body heat balance by: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Decrease heat gain:</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By strong inhibition of mechanisms that cause heat production and by behavioral responses as apathy (decreased activity) and anorexia (decrease appetite).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Increased heat loss: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*Vasodilatation of skin blood vessels: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caused by:   -  Inhibition of the sympathetic centers in post. Hypoth.  VD  heat transfer to skin then lost to surrounding.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-Direct effect of heat on skin.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-Release of bradykinin from sweat glands.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*Sweating:   </a:t>
            </a:r>
            <a:r>
              <a:rPr lang="en-US" altLang="en-US" sz="1800">
                <a:solidFill>
                  <a:srgbClr val="002060"/>
                </a:solidFill>
                <a:latin typeface="Times New Roman" panose="02020603050405020304" pitchFamily="18" charset="0"/>
                <a:cs typeface="Times New Roman" panose="02020603050405020304" pitchFamily="18" charset="0"/>
              </a:rPr>
              <a:t>Sweat is hypotonic secretion of Nacl. Its center is the </a:t>
            </a:r>
            <a:r>
              <a:rPr lang="en-US" altLang="en-US" sz="1800" b="1">
                <a:solidFill>
                  <a:srgbClr val="002060"/>
                </a:solidFill>
                <a:latin typeface="Times New Roman" panose="02020603050405020304" pitchFamily="18" charset="0"/>
                <a:cs typeface="Times New Roman" panose="02020603050405020304" pitchFamily="18" charset="0"/>
              </a:rPr>
              <a:t>preoptic nuclei </a:t>
            </a:r>
            <a:r>
              <a:rPr lang="en-US" altLang="en-US" sz="1800">
                <a:solidFill>
                  <a:srgbClr val="002060"/>
                </a:solidFill>
                <a:latin typeface="Times New Roman" panose="02020603050405020304" pitchFamily="18" charset="0"/>
                <a:cs typeface="Times New Roman" panose="02020603050405020304" pitchFamily="18" charset="0"/>
              </a:rPr>
              <a:t>in the anterior hypothalamus.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nerve supply of </a:t>
            </a:r>
            <a:r>
              <a:rPr lang="en-US" altLang="en-US" sz="1800" b="1">
                <a:solidFill>
                  <a:srgbClr val="002060"/>
                </a:solidFill>
                <a:latin typeface="Times New Roman" panose="02020603050405020304" pitchFamily="18" charset="0"/>
                <a:cs typeface="Times New Roman" panose="02020603050405020304" pitchFamily="18" charset="0"/>
              </a:rPr>
              <a:t>eccrine sweat glands </a:t>
            </a:r>
            <a:r>
              <a:rPr lang="en-US" altLang="en-US" sz="1800">
                <a:solidFill>
                  <a:srgbClr val="002060"/>
                </a:solidFill>
                <a:latin typeface="Times New Roman" panose="02020603050405020304" pitchFamily="18" charset="0"/>
                <a:cs typeface="Times New Roman" panose="02020603050405020304" pitchFamily="18" charset="0"/>
              </a:rPr>
              <a:t>are supplied by sympathetic cholinergic fibers (blocked by atropine).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Sweat secretion</a:t>
            </a:r>
            <a:r>
              <a:rPr lang="en-US" altLang="en-US" sz="1800">
                <a:solidFill>
                  <a:srgbClr val="002060"/>
                </a:solidFill>
                <a:latin typeface="Times New Roman" panose="02020603050405020304" pitchFamily="18" charset="0"/>
                <a:cs typeface="Times New Roman" panose="02020603050405020304" pitchFamily="18" charset="0"/>
              </a:rPr>
              <a:t>: is an </a:t>
            </a:r>
            <a:r>
              <a:rPr lang="en-US" altLang="en-US" sz="1800" b="1">
                <a:solidFill>
                  <a:srgbClr val="002060"/>
                </a:solidFill>
                <a:latin typeface="Times New Roman" panose="02020603050405020304" pitchFamily="18" charset="0"/>
                <a:cs typeface="Times New Roman" panose="02020603050405020304" pitchFamily="18" charset="0"/>
              </a:rPr>
              <a:t>active process </a:t>
            </a:r>
            <a:r>
              <a:rPr lang="en-US" altLang="en-US" sz="1800">
                <a:solidFill>
                  <a:srgbClr val="002060"/>
                </a:solidFill>
                <a:latin typeface="Times New Roman" panose="02020603050405020304" pitchFamily="18" charset="0"/>
                <a:cs typeface="Times New Roman" panose="02020603050405020304" pitchFamily="18" charset="0"/>
              </a:rPr>
              <a:t>in which the acini secrete </a:t>
            </a:r>
            <a:r>
              <a:rPr lang="en-US" altLang="en-US" sz="1800" b="1">
                <a:solidFill>
                  <a:srgbClr val="002060"/>
                </a:solidFill>
                <a:latin typeface="Times New Roman" panose="02020603050405020304" pitchFamily="18" charset="0"/>
                <a:cs typeface="Times New Roman" panose="02020603050405020304" pitchFamily="18" charset="0"/>
              </a:rPr>
              <a:t>isotonic </a:t>
            </a:r>
            <a:r>
              <a:rPr lang="en-US" altLang="en-US" sz="1800">
                <a:solidFill>
                  <a:srgbClr val="002060"/>
                </a:solidFill>
                <a:latin typeface="Times New Roman" panose="02020603050405020304" pitchFamily="18" charset="0"/>
                <a:cs typeface="Times New Roman" panose="02020603050405020304" pitchFamily="18" charset="0"/>
              </a:rPr>
              <a:t>sweat (</a:t>
            </a:r>
            <a:r>
              <a:rPr lang="en-US" altLang="en-US" sz="1800" b="1">
                <a:solidFill>
                  <a:srgbClr val="002060"/>
                </a:solidFill>
                <a:latin typeface="Times New Roman" panose="02020603050405020304" pitchFamily="18" charset="0"/>
                <a:cs typeface="Times New Roman" panose="02020603050405020304" pitchFamily="18" charset="0"/>
              </a:rPr>
              <a:t>primary sweat</a:t>
            </a:r>
            <a:r>
              <a:rPr lang="en-US" altLang="en-US" sz="1800">
                <a:solidFill>
                  <a:srgbClr val="002060"/>
                </a:solidFill>
                <a:latin typeface="Times New Roman" panose="02020603050405020304" pitchFamily="18" charset="0"/>
                <a:cs typeface="Times New Roman" panose="02020603050405020304" pitchFamily="18" charset="0"/>
              </a:rPr>
              <a:t>) as plasma, but NaCl is gradually reabsorbed by the ducts so the sweat becomes </a:t>
            </a:r>
            <a:r>
              <a:rPr lang="en-US" altLang="en-US" sz="1800" b="1">
                <a:solidFill>
                  <a:srgbClr val="002060"/>
                </a:solidFill>
                <a:latin typeface="Times New Roman" panose="02020603050405020304" pitchFamily="18" charset="0"/>
                <a:cs typeface="Times New Roman" panose="02020603050405020304" pitchFamily="18" charset="0"/>
              </a:rPr>
              <a:t>hypotonic</a:t>
            </a: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secondary sweat</a:t>
            </a:r>
            <a:r>
              <a:rPr lang="en-US" altLang="en-US" sz="1800">
                <a:solidFill>
                  <a:srgbClr val="002060"/>
                </a:solidFill>
                <a:latin typeface="Times New Roman" panose="02020603050405020304" pitchFamily="18" charset="0"/>
                <a:cs typeface="Times New Roman" panose="02020603050405020304" pitchFamily="18" charset="0"/>
              </a:rPr>
              <a:t>) (this change depends on the rate of sweating as increase rate of sweating doesn’t give time of modification of the primary sweat, also depends on aldosterone level which increase NaCl reabsorption).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0243" name="Rectangle 4">
            <a:extLst>
              <a:ext uri="{FF2B5EF4-FFF2-40B4-BE49-F238E27FC236}">
                <a16:creationId xmlns:a16="http://schemas.microsoft.com/office/drawing/2014/main" id="{CC65F806-E989-4235-BA27-A19DCA62B908}"/>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a:extLst>
              <a:ext uri="{FF2B5EF4-FFF2-40B4-BE49-F238E27FC236}">
                <a16:creationId xmlns:a16="http://schemas.microsoft.com/office/drawing/2014/main" id="{56F09225-2F90-4FBC-8AE5-7DC39A4C39D0}"/>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Cooling effect of sweat: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-Each 1 ml evaporated sweat removes 0.6 K Cal.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-Sweat start at environmental temp of 32 C°</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-Dribbling alone  without evaporation → no loss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Acclimatization of Sweating</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acute exposure to hot wheather: A person sweat 700 ml/h + loss of 15-30 gm Nacl/day. After exposure to hot weather for  6 weeks, he sweat 2000 ml/h and Nacl loss 3-5 gm/day (due to increase sweating capability of the sweat glands also due to ↑ aldosterone secretion by the associated decrease in NaCl level in the body)</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N.B.: </a:t>
            </a:r>
            <a:r>
              <a:rPr lang="en-US" altLang="en-US" sz="1800" b="1">
                <a:solidFill>
                  <a:srgbClr val="002060"/>
                </a:solidFill>
                <a:latin typeface="Times New Roman" panose="02020603050405020304" pitchFamily="18" charset="0"/>
                <a:cs typeface="Times New Roman" panose="02020603050405020304" pitchFamily="18" charset="0"/>
              </a:rPr>
              <a:t>Cold sweat </a:t>
            </a:r>
            <a:r>
              <a:rPr lang="en-US" altLang="en-US" sz="1800">
                <a:solidFill>
                  <a:srgbClr val="002060"/>
                </a:solidFill>
                <a:latin typeface="Times New Roman" panose="02020603050405020304" pitchFamily="18" charset="0"/>
                <a:cs typeface="Times New Roman" panose="02020603050405020304" pitchFamily="18" charset="0"/>
              </a:rPr>
              <a:t>is emotional sweating even with cold and vasoconstriction.</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1267" name="Rectangle 4">
            <a:extLst>
              <a:ext uri="{FF2B5EF4-FFF2-40B4-BE49-F238E27FC236}">
                <a16:creationId xmlns:a16="http://schemas.microsoft.com/office/drawing/2014/main" id="{503889C9-EF73-474A-96CF-356267F1ADD7}"/>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صر نائب للمحتوى 2">
            <a:extLst>
              <a:ext uri="{FF2B5EF4-FFF2-40B4-BE49-F238E27FC236}">
                <a16:creationId xmlns:a16="http://schemas.microsoft.com/office/drawing/2014/main" id="{15A1EC62-90A3-4AA2-B1D3-089F19F579B0}"/>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Disorders of temperature regulation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•Fever (pyrexia):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hyperthermia caused by resetting of the set-point of the hypothalamus to a higher level.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2291" name="Rectangle 4">
            <a:extLst>
              <a:ext uri="{FF2B5EF4-FFF2-40B4-BE49-F238E27FC236}">
                <a16:creationId xmlns:a16="http://schemas.microsoft.com/office/drawing/2014/main" id="{2F15719E-8525-498E-B0D0-592624DAF9E6}"/>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12292" name="Picture 2" descr="414-2FeverMechanism">
            <a:extLst>
              <a:ext uri="{FF2B5EF4-FFF2-40B4-BE49-F238E27FC236}">
                <a16:creationId xmlns:a16="http://schemas.microsoft.com/office/drawing/2014/main" id="{6FF78DE6-E9E1-4825-8D6A-AEE21975A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154"/>
          <a:stretch>
            <a:fillRect/>
          </a:stretch>
        </p:blipFill>
        <p:spPr bwMode="auto">
          <a:xfrm>
            <a:off x="1331913" y="1916113"/>
            <a:ext cx="6624637"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صر نائب للمحتوى 2">
            <a:extLst>
              <a:ext uri="{FF2B5EF4-FFF2-40B4-BE49-F238E27FC236}">
                <a16:creationId xmlns:a16="http://schemas.microsoft.com/office/drawing/2014/main" id="{57D5B58A-3869-47AB-BBD9-D95706410A36}"/>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Mechanism of fever: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1-Toxins of bacteria + degenerated tissue → </a:t>
            </a:r>
            <a:r>
              <a:rPr lang="en-US" altLang="en-US" sz="1800" b="1">
                <a:solidFill>
                  <a:srgbClr val="002060"/>
                </a:solidFill>
                <a:latin typeface="Times New Roman" panose="02020603050405020304" pitchFamily="18" charset="0"/>
                <a:cs typeface="Times New Roman" panose="02020603050405020304" pitchFamily="18" charset="0"/>
              </a:rPr>
              <a:t>exogenous pyrogens </a:t>
            </a:r>
            <a:r>
              <a:rPr lang="en-US" altLang="en-US" sz="1800">
                <a:solidFill>
                  <a:srgbClr val="002060"/>
                </a:solidFill>
                <a:latin typeface="Times New Roman" panose="02020603050405020304" pitchFamily="18" charset="0"/>
                <a:cs typeface="Times New Roman" panose="02020603050405020304" pitchFamily="18" charset="0"/>
              </a:rPr>
              <a:t>which act on the monocytes and macrophages which release interleukin and tumor necrosis factor which are called endogenous pyrogens.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2-The </a:t>
            </a:r>
            <a:r>
              <a:rPr lang="en-US" altLang="en-US" sz="1800" b="1">
                <a:solidFill>
                  <a:srgbClr val="002060"/>
                </a:solidFill>
                <a:latin typeface="Times New Roman" panose="02020603050405020304" pitchFamily="18" charset="0"/>
                <a:cs typeface="Times New Roman" panose="02020603050405020304" pitchFamily="18" charset="0"/>
              </a:rPr>
              <a:t>endogenous pyrogens </a:t>
            </a:r>
            <a:r>
              <a:rPr lang="en-US" altLang="en-US" sz="1800">
                <a:solidFill>
                  <a:srgbClr val="002060"/>
                </a:solidFill>
                <a:latin typeface="Times New Roman" panose="02020603050405020304" pitchFamily="18" charset="0"/>
                <a:cs typeface="Times New Roman" panose="02020603050405020304" pitchFamily="18" charset="0"/>
              </a:rPr>
              <a:t>(IL-1) reach the hypothalamic thermosensitive neurons cause fever within ten minutes by formation of prostaglandin E2 (PGE2) which activates resetting of the central thermostat (↑ set-point) by synthesis of cAMP.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3-Because body temp. is still less than the set-point, the person has false feeling of cold and mechanisms of elevation of body temperature occur → v.c with cold skin and </a:t>
            </a:r>
            <a:r>
              <a:rPr lang="en-US" altLang="en-US" sz="1800" b="1">
                <a:solidFill>
                  <a:srgbClr val="002060"/>
                </a:solidFill>
                <a:latin typeface="Times New Roman" panose="02020603050405020304" pitchFamily="18" charset="0"/>
                <a:cs typeface="Times New Roman" panose="02020603050405020304" pitchFamily="18" charset="0"/>
              </a:rPr>
              <a:t>shivers (chills</a:t>
            </a:r>
            <a:r>
              <a:rPr lang="en-US" altLang="en-US" sz="1800">
                <a:solidFill>
                  <a:srgbClr val="002060"/>
                </a:solidFill>
                <a:latin typeface="Times New Roman" panose="02020603050405020304" pitchFamily="18" charset="0"/>
                <a:cs typeface="Times New Roman" panose="02020603050405020304" pitchFamily="18" charset="0"/>
              </a:rPr>
              <a:t>) which continue till the body temp. is elevated to the level of set-point → fever.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4 -</a:t>
            </a:r>
            <a:r>
              <a:rPr lang="en-US" altLang="en-US" sz="1800" b="1">
                <a:solidFill>
                  <a:srgbClr val="002060"/>
                </a:solidFill>
                <a:latin typeface="Times New Roman" panose="02020603050405020304" pitchFamily="18" charset="0"/>
                <a:cs typeface="Times New Roman" panose="02020603050405020304" pitchFamily="18" charset="0"/>
              </a:rPr>
              <a:t>The crisis (Flush):</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If the factor that causes fever is removed (treated), the set-point returns to the normal level and the body temp. is still more than the set-point → sensation of hotness →↑ mechanism of heat loss → VD (flushed skin) and intense sweating → return the body temp. to normal level.</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p:txBody>
      </p:sp>
      <p:sp>
        <p:nvSpPr>
          <p:cNvPr id="13315" name="Rectangle 4">
            <a:extLst>
              <a:ext uri="{FF2B5EF4-FFF2-40B4-BE49-F238E27FC236}">
                <a16:creationId xmlns:a16="http://schemas.microsoft.com/office/drawing/2014/main" id="{7D7379BC-77A0-457F-BD0D-E6B7AAAA08A9}"/>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13316" name="Picture 1">
            <a:extLst>
              <a:ext uri="{FF2B5EF4-FFF2-40B4-BE49-F238E27FC236}">
                <a16:creationId xmlns:a16="http://schemas.microsoft.com/office/drawing/2014/main" id="{C43B4C4C-0D34-4CA8-9D53-958EC31DD0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4365625"/>
            <a:ext cx="5616575"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4E5D5E6FD0640B03A4C36A36CCC48" ma:contentTypeVersion="2" ma:contentTypeDescription="Create a new document." ma:contentTypeScope="" ma:versionID="0a261ae55af15d1f4d425a45099986ed">
  <xsd:schema xmlns:xsd="http://www.w3.org/2001/XMLSchema" xmlns:xs="http://www.w3.org/2001/XMLSchema" xmlns:p="http://schemas.microsoft.com/office/2006/metadata/properties" xmlns:ns2="f813cc38-748d-45e5-8a1e-18a9340b0733" targetNamespace="http://schemas.microsoft.com/office/2006/metadata/properties" ma:root="true" ma:fieldsID="3219db038919e52e4afa6beb8faee7ee" ns2:_="">
    <xsd:import namespace="f813cc38-748d-45e5-8a1e-18a9340b073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13cc38-748d-45e5-8a1e-18a9340b07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B1C828-FB50-41B5-9401-BFBD1E5C7C93}">
  <ds:schemaRefs>
    <ds:schemaRef ds:uri="http://schemas.microsoft.com/office/2006/metadata/contentType"/>
    <ds:schemaRef ds:uri="http://schemas.microsoft.com/office/2006/metadata/properties/metaAttributes"/>
    <ds:schemaRef ds:uri="http://www.w3.org/2000/xmlns/"/>
    <ds:schemaRef ds:uri="http://www.w3.org/2001/XMLSchema"/>
    <ds:schemaRef ds:uri="f813cc38-748d-45e5-8a1e-18a9340b0733"/>
  </ds:schemaRefs>
</ds:datastoreItem>
</file>

<file path=customXml/itemProps2.xml><?xml version="1.0" encoding="utf-8"?>
<ds:datastoreItem xmlns:ds="http://schemas.openxmlformats.org/officeDocument/2006/customXml" ds:itemID="{3286C37B-D412-4A29-9AA0-DE8AE0F636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Technic</Template>
  <TotalTime>569</TotalTime>
  <Words>1693</Words>
  <Application>Microsoft Office PowerPoint</Application>
  <PresentationFormat>عرض على الشاشة (4:3)</PresentationFormat>
  <Paragraphs>130</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تقنية</vt:lpstr>
      <vt:lpstr> 4- Thermoregulation -II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Ahmad Maaitah</cp:lastModifiedBy>
  <cp:revision>84</cp:revision>
  <dcterms:created xsi:type="dcterms:W3CDTF">2018-04-21T22:12:54Z</dcterms:created>
  <dcterms:modified xsi:type="dcterms:W3CDTF">2021-03-01T07:09:18Z</dcterms:modified>
</cp:coreProperties>
</file>