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34"/>
  </p:notesMasterIdLst>
  <p:sldIdLst>
    <p:sldId id="262" r:id="rId2"/>
    <p:sldId id="472" r:id="rId3"/>
    <p:sldId id="281" r:id="rId4"/>
    <p:sldId id="284" r:id="rId5"/>
    <p:sldId id="285" r:id="rId6"/>
    <p:sldId id="434" r:id="rId7"/>
    <p:sldId id="470" r:id="rId8"/>
    <p:sldId id="291" r:id="rId9"/>
    <p:sldId id="363" r:id="rId10"/>
    <p:sldId id="474" r:id="rId11"/>
    <p:sldId id="295" r:id="rId12"/>
    <p:sldId id="342" r:id="rId13"/>
    <p:sldId id="380" r:id="rId14"/>
    <p:sldId id="297" r:id="rId15"/>
    <p:sldId id="298" r:id="rId16"/>
    <p:sldId id="435" r:id="rId17"/>
    <p:sldId id="439" r:id="rId18"/>
    <p:sldId id="303" r:id="rId19"/>
    <p:sldId id="301" r:id="rId20"/>
    <p:sldId id="385" r:id="rId21"/>
    <p:sldId id="440" r:id="rId22"/>
    <p:sldId id="302" r:id="rId23"/>
    <p:sldId id="304" r:id="rId24"/>
    <p:sldId id="305" r:id="rId25"/>
    <p:sldId id="306" r:id="rId26"/>
    <p:sldId id="475" r:id="rId27"/>
    <p:sldId id="310" r:id="rId28"/>
    <p:sldId id="358" r:id="rId29"/>
    <p:sldId id="459" r:id="rId30"/>
    <p:sldId id="460" r:id="rId31"/>
    <p:sldId id="461" r:id="rId32"/>
    <p:sldId id="46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0066"/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158" autoAdjust="0"/>
    <p:restoredTop sz="95161" autoAdjust="0"/>
  </p:normalViewPr>
  <p:slideViewPr>
    <p:cSldViewPr>
      <p:cViewPr>
        <p:scale>
          <a:sx n="60" d="100"/>
          <a:sy n="60" d="100"/>
        </p:scale>
        <p:origin x="-1104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7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0DB6A-DF00-447E-A7EB-28107ADC1FEA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26CCE-971F-40E3-8848-A778BA377A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844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26CCE-971F-40E3-8848-A778BA377A9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26CCE-971F-40E3-8848-A778BA377A9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7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26CCE-971F-40E3-8848-A778BA377A9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26CCE-971F-40E3-8848-A778BA377A9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26CCE-971F-40E3-8848-A778BA377A9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26CCE-971F-40E3-8848-A778BA377A9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26CCE-971F-40E3-8848-A778BA377A9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26CCE-971F-40E3-8848-A778BA377A9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Courier New" pitchFamily="49" charset="0"/>
              <a:buChar char="o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26CCE-971F-40E3-8848-A778BA377A9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26CCE-971F-40E3-8848-A778BA377A9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26CCE-971F-40E3-8848-A778BA377A9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Tx/>
            </a:pPr>
            <a:r>
              <a:rPr lang="en-US" sz="2300" dirty="0" smtClean="0">
                <a:solidFill>
                  <a:srgbClr val="00B050"/>
                </a:solidFill>
                <a:latin typeface="Calibri" pitchFamily="34" charset="0"/>
              </a:rPr>
              <a:t>Skin is unfavorable environment for the growth of most  bacteria</a:t>
            </a:r>
          </a:p>
          <a:p>
            <a:pPr>
              <a:buClrTx/>
            </a:pPr>
            <a:endParaRPr lang="en-US" sz="2300" dirty="0" smtClean="0">
              <a:solidFill>
                <a:srgbClr val="00B050"/>
              </a:solidFill>
              <a:latin typeface="Calibri" pitchFamily="34" charset="0"/>
            </a:endParaRPr>
          </a:p>
          <a:p>
            <a:pPr>
              <a:buClrTx/>
            </a:pPr>
            <a:r>
              <a:rPr lang="en-US" sz="2300" b="1" dirty="0" smtClean="0">
                <a:solidFill>
                  <a:srgbClr val="00B050"/>
                </a:solidFill>
                <a:latin typeface="Calibri" pitchFamily="34" charset="0"/>
              </a:rPr>
              <a:t>Skin is sterile only at birth</a:t>
            </a:r>
          </a:p>
          <a:p>
            <a:pPr>
              <a:buClrTx/>
            </a:pPr>
            <a:endParaRPr lang="en-US" sz="2300" b="1" dirty="0" smtClean="0">
              <a:solidFill>
                <a:srgbClr val="00B050"/>
              </a:solidFill>
              <a:latin typeface="Calibri" pitchFamily="34" charset="0"/>
            </a:endParaRPr>
          </a:p>
          <a:p>
            <a:pPr>
              <a:buClrTx/>
            </a:pPr>
            <a:r>
              <a:rPr lang="en-US" sz="2300" b="1" dirty="0" smtClean="0">
                <a:solidFill>
                  <a:srgbClr val="00B0F0"/>
                </a:solidFill>
                <a:latin typeface="Calibri" pitchFamily="34" charset="0"/>
              </a:rPr>
              <a:t>Soon colonized by a flora that rang from 100 to 10,000 CFU (colony forming unit)/cm2 on the back to  more than 10 million in the groin and armpit where moisture is more</a:t>
            </a:r>
          </a:p>
          <a:p>
            <a:pPr>
              <a:buClrTx/>
            </a:pPr>
            <a:endParaRPr lang="en-US" sz="2300" b="1" dirty="0" smtClean="0">
              <a:solidFill>
                <a:srgbClr val="00B0F0"/>
              </a:solidFill>
              <a:latin typeface="Calibri" pitchFamily="34" charset="0"/>
            </a:endParaRPr>
          </a:p>
          <a:p>
            <a:pPr>
              <a:buClrTx/>
            </a:pPr>
            <a:r>
              <a:rPr lang="en-US" sz="2300" dirty="0" smtClean="0">
                <a:latin typeface="Calibri" pitchFamily="34" charset="0"/>
              </a:rPr>
              <a:t>Skin normal flora protect the host from invasion by pathogens through different mechanisms including:</a:t>
            </a:r>
          </a:p>
          <a:p>
            <a:pPr lvl="3">
              <a:buClrTx/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</a:rPr>
              <a:t>Saturation of binding sites</a:t>
            </a:r>
          </a:p>
          <a:p>
            <a:pPr lvl="3">
              <a:buClrTx/>
              <a:buFont typeface="Wingdings" pitchFamily="2" charset="2"/>
              <a:buChar char="Ø"/>
            </a:pPr>
            <a:r>
              <a:rPr lang="en-US" sz="1800" dirty="0" smtClean="0">
                <a:latin typeface="Calibri" pitchFamily="34" charset="0"/>
              </a:rPr>
              <a:t>Competition for nutrients </a:t>
            </a:r>
          </a:p>
          <a:p>
            <a:pPr lvl="3">
              <a:buClrTx/>
              <a:buFont typeface="Wingdings" pitchFamily="2" charset="2"/>
              <a:buChar char="Ø"/>
            </a:pPr>
            <a:r>
              <a:rPr lang="en-US" sz="1800" dirty="0" smtClean="0">
                <a:latin typeface="Calibri" pitchFamily="34" charset="0"/>
              </a:rPr>
              <a:t>Production of inhibitory chemicals</a:t>
            </a:r>
            <a:endParaRPr lang="en-US" sz="2300" b="1" dirty="0" smtClean="0">
              <a:solidFill>
                <a:srgbClr val="00B0F0"/>
              </a:solidFill>
              <a:latin typeface="Calibri" pitchFamily="34" charset="0"/>
            </a:endParaRP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26CCE-971F-40E3-8848-A778BA377A9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26CCE-971F-40E3-8848-A778BA377A9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26CCE-971F-40E3-8848-A778BA377A9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26CCE-971F-40E3-8848-A778BA377A9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26CCE-971F-40E3-8848-A778BA377A9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26CCE-971F-40E3-8848-A778BA377A9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tropical countries, </a:t>
            </a:r>
            <a:r>
              <a:rPr lang="en-US" dirty="0" err="1" smtClean="0"/>
              <a:t>pyoderma</a:t>
            </a:r>
            <a:r>
              <a:rPr lang="en-US" dirty="0" smtClean="0"/>
              <a:t> is a common problem, particularly in the summer and the monsoon</a:t>
            </a:r>
          </a:p>
          <a:p>
            <a:endParaRPr lang="en-US" dirty="0" smtClean="0"/>
          </a:p>
          <a:p>
            <a:r>
              <a:rPr lang="en-US" i="1" dirty="0" smtClean="0"/>
              <a:t>Staphylococcus aureus</a:t>
            </a:r>
            <a:r>
              <a:rPr lang="en-US" dirty="0" smtClean="0"/>
              <a:t> can grow in a pH of 4.2 to 9.3 and in 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26CCE-971F-40E3-8848-A778BA377A9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then </a:t>
            </a:r>
            <a:r>
              <a:rPr lang="en-US" dirty="0" err="1" smtClean="0"/>
              <a:t>kinase</a:t>
            </a:r>
            <a:r>
              <a:rPr lang="en-US" dirty="0" smtClean="0"/>
              <a:t>  act to degrade tissue proteins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26CCE-971F-40E3-8848-A778BA377A9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6AC49A-726B-49C9-A014-C50D48AA5E68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26CCE-971F-40E3-8848-A778BA377A9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26CCE-971F-40E3-8848-A778BA377A9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26CCE-971F-40E3-8848-A778BA377A9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26CCE-971F-40E3-8848-A778BA377A9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91E0970-74AE-4F4E-BB75-84B6A6F7B3D0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AA5C1E1-40D0-4E74-BD42-F559A4C60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0970-74AE-4F4E-BB75-84B6A6F7B3D0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5C1E1-40D0-4E74-BD42-F559A4C60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0970-74AE-4F4E-BB75-84B6A6F7B3D0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5C1E1-40D0-4E74-BD42-F559A4C60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1E0970-74AE-4F4E-BB75-84B6A6F7B3D0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AA5C1E1-40D0-4E74-BD42-F559A4C60C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91E0970-74AE-4F4E-BB75-84B6A6F7B3D0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AA5C1E1-40D0-4E74-BD42-F559A4C60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0970-74AE-4F4E-BB75-84B6A6F7B3D0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5C1E1-40D0-4E74-BD42-F559A4C60C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0970-74AE-4F4E-BB75-84B6A6F7B3D0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5C1E1-40D0-4E74-BD42-F559A4C60C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1E0970-74AE-4F4E-BB75-84B6A6F7B3D0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AA5C1E1-40D0-4E74-BD42-F559A4C60C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0970-74AE-4F4E-BB75-84B6A6F7B3D0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5C1E1-40D0-4E74-BD42-F559A4C60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1E0970-74AE-4F4E-BB75-84B6A6F7B3D0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AA5C1E1-40D0-4E74-BD42-F559A4C60C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1E0970-74AE-4F4E-BB75-84B6A6F7B3D0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AA5C1E1-40D0-4E74-BD42-F559A4C60C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1E0970-74AE-4F4E-BB75-84B6A6F7B3D0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AA5C1E1-40D0-4E74-BD42-F559A4C60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980728"/>
            <a:ext cx="61206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Bacterial Infections of the Skin</a:t>
            </a:r>
          </a:p>
          <a:p>
            <a:pPr algn="ctr" rtl="1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Lecture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5606" y="2494637"/>
            <a:ext cx="664919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Dr. Mohammad Odibate</a:t>
            </a:r>
          </a:p>
          <a:p>
            <a:pPr algn="ctr" rtl="1">
              <a:defRPr/>
            </a:pP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Department of Microbiology and Pathology</a:t>
            </a:r>
          </a:p>
          <a:p>
            <a:pPr algn="ctr" rtl="1">
              <a:defRPr/>
            </a:pP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Faculty of Medicine,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Mu’tah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University </a:t>
            </a:r>
          </a:p>
          <a:p>
            <a:pPr algn="ctr" rtl="1"/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pPr algn="ctr" rtl="1"/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221088"/>
            <a:ext cx="25336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3957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مجموعة 21"/>
          <p:cNvGrpSpPr/>
          <p:nvPr/>
        </p:nvGrpSpPr>
        <p:grpSpPr>
          <a:xfrm>
            <a:off x="3320727" y="5530733"/>
            <a:ext cx="2088232" cy="936104"/>
            <a:chOff x="3131840" y="5661248"/>
            <a:chExt cx="2736304" cy="1152128"/>
          </a:xfrm>
        </p:grpSpPr>
        <p:sp>
          <p:nvSpPr>
            <p:cNvPr id="17" name="Rectangle 16"/>
            <p:cNvSpPr/>
            <p:nvPr/>
          </p:nvSpPr>
          <p:spPr>
            <a:xfrm>
              <a:off x="3160551" y="5990427"/>
              <a:ext cx="2325154" cy="5682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 smtClean="0">
                  <a:latin typeface="Calibri" pitchFamily="34" charset="0"/>
                </a:rPr>
                <a:t>Colonization</a:t>
              </a:r>
              <a:endParaRPr lang="en-US" sz="2400" b="1" dirty="0">
                <a:latin typeface="Calibri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131840" y="5661248"/>
              <a:ext cx="2736304" cy="11521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400" b="1" dirty="0" smtClean="0">
                <a:latin typeface="Calibri" pitchFamily="34" charset="0"/>
              </a:endParaRPr>
            </a:p>
            <a:p>
              <a:pPr lvl="0" algn="ctr"/>
              <a:endParaRPr lang="en-US" sz="2400" b="1" dirty="0" smtClean="0">
                <a:latin typeface="Calibri" pitchFamily="34" charset="0"/>
              </a:endParaRPr>
            </a:p>
            <a:p>
              <a:pPr algn="ctr"/>
              <a:endParaRPr lang="en-US" sz="2400" b="1" dirty="0">
                <a:latin typeface="Calibri" pitchFamily="34" charset="0"/>
              </a:endParaRPr>
            </a:p>
          </p:txBody>
        </p:sp>
      </p:grpSp>
      <p:grpSp>
        <p:nvGrpSpPr>
          <p:cNvPr id="52" name="مجموعة 51"/>
          <p:cNvGrpSpPr/>
          <p:nvPr/>
        </p:nvGrpSpPr>
        <p:grpSpPr>
          <a:xfrm>
            <a:off x="5508105" y="1643050"/>
            <a:ext cx="4064555" cy="936104"/>
            <a:chOff x="5868144" y="1628800"/>
            <a:chExt cx="3052740" cy="936104"/>
          </a:xfrm>
        </p:grpSpPr>
        <p:sp>
          <p:nvSpPr>
            <p:cNvPr id="21" name="Oval 20"/>
            <p:cNvSpPr/>
            <p:nvPr/>
          </p:nvSpPr>
          <p:spPr>
            <a:xfrm>
              <a:off x="5868144" y="1628800"/>
              <a:ext cx="2160240" cy="9361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800" b="1" dirty="0" smtClean="0">
                <a:latin typeface="Calibri" pitchFamily="34" charset="0"/>
              </a:endParaRPr>
            </a:p>
            <a:p>
              <a:pPr lvl="0" algn="ctr"/>
              <a:endParaRPr lang="en-US" sz="2800" b="1" dirty="0" smtClean="0">
                <a:latin typeface="Calibri" pitchFamily="34" charset="0"/>
              </a:endParaRPr>
            </a:p>
            <a:p>
              <a:pPr algn="ctr"/>
              <a:endParaRPr lang="en-US" sz="2800" b="1" dirty="0">
                <a:latin typeface="Calibri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047460" y="1916832"/>
              <a:ext cx="287342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err="1" smtClean="0">
                  <a:solidFill>
                    <a:prstClr val="black"/>
                  </a:solidFill>
                  <a:latin typeface="Calibri" pitchFamily="34" charset="0"/>
                </a:rPr>
                <a:t>Toxigenic</a:t>
              </a:r>
              <a:r>
                <a:rPr lang="en-US" sz="2400" b="1" dirty="0" smtClean="0">
                  <a:solidFill>
                    <a:prstClr val="black"/>
                  </a:solidFill>
                  <a:latin typeface="Calibri" pitchFamily="34" charset="0"/>
                </a:rPr>
                <a:t> diseases </a:t>
              </a:r>
              <a:endParaRPr lang="en-US" sz="2400" b="1" dirty="0">
                <a:latin typeface="Calibri" pitchFamily="34" charset="0"/>
              </a:endParaRPr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 flipV="1">
            <a:off x="5429256" y="2428868"/>
            <a:ext cx="285752" cy="2143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55776" y="980728"/>
            <a:ext cx="3773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 Levels of skin infections 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2411760" y="332656"/>
            <a:ext cx="4680520" cy="611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Staphylococcus</a:t>
            </a:r>
            <a:r>
              <a:rPr kumimoji="0" lang="en-US" sz="3200" i="1" u="none" strike="noStrike" kern="1200" cap="none" spc="-10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aureus</a:t>
            </a:r>
            <a:endParaRPr kumimoji="0" lang="en-US" sz="3200" i="1" u="none" strike="noStrike" kern="1200" cap="none" spc="-10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83568" y="90872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مجموعة 30"/>
          <p:cNvGrpSpPr/>
          <p:nvPr/>
        </p:nvGrpSpPr>
        <p:grpSpPr>
          <a:xfrm>
            <a:off x="2483769" y="3789040"/>
            <a:ext cx="3816425" cy="1427142"/>
            <a:chOff x="3059832" y="3573016"/>
            <a:chExt cx="2736304" cy="1152128"/>
          </a:xfrm>
        </p:grpSpPr>
        <p:sp>
          <p:nvSpPr>
            <p:cNvPr id="24" name="Oval 23"/>
            <p:cNvSpPr/>
            <p:nvPr/>
          </p:nvSpPr>
          <p:spPr>
            <a:xfrm>
              <a:off x="3059832" y="3573016"/>
              <a:ext cx="2736304" cy="11521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000" b="1" dirty="0" smtClean="0">
                <a:latin typeface="Calibri" pitchFamily="34" charset="0"/>
              </a:endParaRPr>
            </a:p>
            <a:p>
              <a:pPr lvl="0" algn="ctr"/>
              <a:endParaRPr lang="en-US" sz="2000" b="1" dirty="0" smtClean="0">
                <a:latin typeface="Calibri" pitchFamily="34" charset="0"/>
              </a:endParaRPr>
            </a:p>
            <a:p>
              <a:pPr algn="ctr"/>
              <a:endParaRPr lang="en-US" sz="2000" b="1" dirty="0">
                <a:latin typeface="Calibri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313144" y="3859074"/>
              <a:ext cx="2268303" cy="770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en-US" sz="2800" b="1" dirty="0" smtClean="0">
                  <a:solidFill>
                    <a:prstClr val="black"/>
                  </a:solidFill>
                  <a:latin typeface="Calibri" pitchFamily="34" charset="0"/>
                </a:rPr>
                <a:t>Localized infections </a:t>
              </a:r>
            </a:p>
            <a:p>
              <a:pPr algn="ctr"/>
              <a:endParaRPr lang="en-US" sz="2800" b="1" dirty="0" smtClean="0">
                <a:latin typeface="Calibri" pitchFamily="34" charset="0"/>
              </a:endParaRPr>
            </a:p>
          </p:txBody>
        </p:sp>
      </p:grpSp>
      <p:grpSp>
        <p:nvGrpSpPr>
          <p:cNvPr id="48" name="مجموعة 47"/>
          <p:cNvGrpSpPr/>
          <p:nvPr/>
        </p:nvGrpSpPr>
        <p:grpSpPr>
          <a:xfrm>
            <a:off x="-32" y="1643050"/>
            <a:ext cx="3057099" cy="994611"/>
            <a:chOff x="3019510" y="1988840"/>
            <a:chExt cx="2629502" cy="994611"/>
          </a:xfrm>
        </p:grpSpPr>
        <p:sp>
          <p:nvSpPr>
            <p:cNvPr id="15" name="Rectangle 14"/>
            <p:cNvSpPr/>
            <p:nvPr/>
          </p:nvSpPr>
          <p:spPr>
            <a:xfrm>
              <a:off x="3019510" y="2241164"/>
              <a:ext cx="26295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2400" b="1" dirty="0" smtClean="0">
                  <a:solidFill>
                    <a:prstClr val="black"/>
                  </a:solidFill>
                  <a:latin typeface="Calibri" pitchFamily="34" charset="0"/>
                </a:rPr>
                <a:t>Systemic Infections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3203848" y="1988840"/>
              <a:ext cx="2273937" cy="99461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800" b="1" dirty="0" smtClean="0">
                <a:latin typeface="Calibri" pitchFamily="34" charset="0"/>
              </a:endParaRPr>
            </a:p>
            <a:p>
              <a:pPr lvl="0" algn="ctr"/>
              <a:endParaRPr lang="en-US" sz="2800" b="1" dirty="0" smtClean="0">
                <a:latin typeface="Calibri" pitchFamily="34" charset="0"/>
              </a:endParaRPr>
            </a:p>
            <a:p>
              <a:pPr algn="ctr"/>
              <a:endParaRPr lang="en-US" sz="2800" b="1" dirty="0">
                <a:latin typeface="Calibri" pitchFamily="34" charset="0"/>
              </a:endParaRPr>
            </a:p>
          </p:txBody>
        </p:sp>
      </p:grpSp>
      <p:cxnSp>
        <p:nvCxnSpPr>
          <p:cNvPr id="37" name="Straight Arrow Connector 36"/>
          <p:cNvCxnSpPr/>
          <p:nvPr/>
        </p:nvCxnSpPr>
        <p:spPr>
          <a:xfrm rot="10800000">
            <a:off x="2643175" y="2428868"/>
            <a:ext cx="324541" cy="18335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مجموعة 48"/>
          <p:cNvGrpSpPr/>
          <p:nvPr/>
        </p:nvGrpSpPr>
        <p:grpSpPr>
          <a:xfrm>
            <a:off x="2928926" y="2220075"/>
            <a:ext cx="2588280" cy="994611"/>
            <a:chOff x="-900608" y="1628800"/>
            <a:chExt cx="2385366" cy="994611"/>
          </a:xfrm>
        </p:grpSpPr>
        <p:sp>
          <p:nvSpPr>
            <p:cNvPr id="30" name="Oval 29"/>
            <p:cNvSpPr/>
            <p:nvPr/>
          </p:nvSpPr>
          <p:spPr>
            <a:xfrm>
              <a:off x="-900608" y="1628800"/>
              <a:ext cx="2273937" cy="99461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800" b="1" dirty="0" smtClean="0">
                <a:latin typeface="Calibri" pitchFamily="34" charset="0"/>
              </a:endParaRPr>
            </a:p>
            <a:p>
              <a:pPr lvl="0" algn="ctr"/>
              <a:endParaRPr lang="en-US" sz="2800" b="1" dirty="0" smtClean="0">
                <a:latin typeface="Calibri" pitchFamily="34" charset="0"/>
              </a:endParaRPr>
            </a:p>
            <a:p>
              <a:pPr algn="ctr"/>
              <a:endParaRPr lang="en-US" sz="2800" b="1" dirty="0">
                <a:latin typeface="Calibri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-864860" y="1907540"/>
              <a:ext cx="234961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000" b="1" dirty="0" smtClean="0">
                  <a:solidFill>
                    <a:prstClr val="black"/>
                  </a:solidFill>
                  <a:latin typeface="Calibri" pitchFamily="34" charset="0"/>
                </a:rPr>
                <a:t>Spreading infections</a:t>
              </a:r>
            </a:p>
          </p:txBody>
        </p:sp>
      </p:grpSp>
      <p:cxnSp>
        <p:nvCxnSpPr>
          <p:cNvPr id="60" name="Straight Arrow Connector 41"/>
          <p:cNvCxnSpPr/>
          <p:nvPr/>
        </p:nvCxnSpPr>
        <p:spPr>
          <a:xfrm flipH="1" flipV="1">
            <a:off x="4397573" y="5301208"/>
            <a:ext cx="3274" cy="2295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41"/>
          <p:cNvCxnSpPr/>
          <p:nvPr/>
        </p:nvCxnSpPr>
        <p:spPr>
          <a:xfrm flipH="1" flipV="1">
            <a:off x="4211960" y="3212976"/>
            <a:ext cx="3274" cy="5175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1599183"/>
            <a:ext cx="1912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u="sng" dirty="0" smtClean="0">
                <a:latin typeface="Calibri" pitchFamily="34" charset="0"/>
              </a:rPr>
              <a:t>  Colonization</a:t>
            </a:r>
            <a:endParaRPr lang="en-US" sz="2400" b="1" u="sng" dirty="0">
              <a:latin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9700" y="2348880"/>
            <a:ext cx="5584428" cy="41148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</a:rPr>
              <a:t>Asymptomatic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</a:rPr>
              <a:t>The anterior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</a:rPr>
              <a:t>nares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</a:rPr>
              <a:t> and throat of </a:t>
            </a:r>
            <a:r>
              <a:rPr lang="en-US" sz="2000" b="1" dirty="0" smtClean="0">
                <a:latin typeface="Calibri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</a:rPr>
              <a:t>normal</a:t>
            </a:r>
          </a:p>
          <a:p>
            <a:pPr marL="274320" lvl="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000" b="1" dirty="0" smtClean="0">
                <a:latin typeface="Calibri" pitchFamily="34" charset="0"/>
              </a:rPr>
              <a:t>     healthy adults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</a:rPr>
              <a:t>are colonized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</a:rPr>
              <a:t> (</a:t>
            </a:r>
            <a:r>
              <a:rPr lang="en-US" sz="2000" b="1" noProof="0" dirty="0" smtClean="0">
                <a:latin typeface="Calibri" pitchFamily="34" charset="0"/>
              </a:rPr>
              <a:t>more than </a:t>
            </a:r>
            <a:r>
              <a:rPr lang="en-US" sz="2000" b="1" dirty="0" smtClean="0">
                <a:latin typeface="Calibri" pitchFamily="34" charset="0"/>
              </a:rPr>
              <a:t>30%)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</a:rPr>
              <a:t>A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</a:rPr>
              <a:t>dhesins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</a:rPr>
              <a:t> involved in colonization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</a:rPr>
              <a:t>This can result in spread of the infection to others (outbreaks)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</a:rPr>
              <a:t>Autoinoculation (autoinfection)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Calibri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916831"/>
            <a:ext cx="3516238" cy="482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55776" y="980728"/>
            <a:ext cx="3328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 Levels of skin infections 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411760" y="332656"/>
            <a:ext cx="4680520" cy="611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Staphylococcus</a:t>
            </a:r>
            <a:r>
              <a:rPr kumimoji="0" lang="en-US" sz="3200" i="1" u="none" strike="noStrike" kern="1200" cap="none" spc="-10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aureus</a:t>
            </a:r>
            <a:endParaRPr kumimoji="0" lang="en-US" sz="3200" i="1" u="none" strike="noStrike" kern="1200" cap="none" spc="-10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83568" y="90872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916832"/>
            <a:ext cx="7772400" cy="4941168"/>
          </a:xfrm>
        </p:spPr>
        <p:txBody>
          <a:bodyPr>
            <a:noAutofit/>
          </a:bodyPr>
          <a:lstStyle/>
          <a:p>
            <a:pPr marL="342900">
              <a:buNone/>
              <a:defRPr/>
            </a:pPr>
            <a:r>
              <a:rPr lang="en-US" sz="2800" b="1" dirty="0" smtClean="0">
                <a:latin typeface="Calibri" pitchFamily="34" charset="0"/>
              </a:rPr>
              <a:t>Localized infections (Abscess formation):</a:t>
            </a:r>
          </a:p>
          <a:p>
            <a:pPr>
              <a:buNone/>
              <a:defRPr/>
            </a:pPr>
            <a:r>
              <a:rPr lang="en-US" sz="2800" dirty="0" smtClean="0">
                <a:latin typeface="Calibri" pitchFamily="34" charset="0"/>
              </a:rPr>
              <a:t>     - Folliculitis </a:t>
            </a:r>
          </a:p>
          <a:p>
            <a:pPr>
              <a:buNone/>
              <a:defRPr/>
            </a:pPr>
            <a:r>
              <a:rPr lang="en-US" sz="2800" dirty="0" smtClean="0">
                <a:latin typeface="Calibri" pitchFamily="34" charset="0"/>
              </a:rPr>
              <a:t>     - Carbuncles </a:t>
            </a:r>
          </a:p>
          <a:p>
            <a:pPr>
              <a:buNone/>
              <a:defRPr/>
            </a:pPr>
            <a:r>
              <a:rPr lang="en-US" sz="2800" dirty="0" smtClean="0">
                <a:latin typeface="Calibri" pitchFamily="34" charset="0"/>
              </a:rPr>
              <a:t>     - furuncles</a:t>
            </a:r>
          </a:p>
          <a:p>
            <a:pPr>
              <a:buNone/>
              <a:defRPr/>
            </a:pPr>
            <a:endParaRPr lang="en-US" sz="2800" dirty="0" smtClean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5776" y="980728"/>
            <a:ext cx="3328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 Levels of skin infections 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411760" y="332656"/>
            <a:ext cx="4680520" cy="611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Staphylococcus</a:t>
            </a:r>
            <a:r>
              <a:rPr kumimoji="0" lang="en-US" sz="3200" i="1" u="none" strike="noStrike" kern="1200" cap="none" spc="-10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aureus</a:t>
            </a:r>
            <a:endParaRPr kumimoji="0" lang="en-US" sz="3200" i="1" u="none" strike="noStrike" kern="1200" cap="none" spc="-10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83568" y="90872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27584" y="2428868"/>
            <a:ext cx="2315656" cy="15716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1520" y="1844824"/>
            <a:ext cx="5784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Q: Why do </a:t>
            </a:r>
            <a:r>
              <a:rPr lang="en-US" b="1" i="1" dirty="0" smtClean="0">
                <a:latin typeface="Calibri" pitchFamily="34" charset="0"/>
                <a:cs typeface="Calibri" pitchFamily="34" charset="0"/>
              </a:rPr>
              <a:t>S. aureus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infections in most cases are localized?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980728"/>
            <a:ext cx="3328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 Levels of skin infections 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411760" y="332656"/>
            <a:ext cx="4680520" cy="611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Staphylococcus</a:t>
            </a:r>
            <a:r>
              <a:rPr kumimoji="0" lang="en-US" sz="3200" i="1" u="none" strike="noStrike" kern="1200" cap="none" spc="-10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aureus</a:t>
            </a:r>
            <a:endParaRPr kumimoji="0" lang="en-US" sz="3200" i="1" u="none" strike="noStrike" kern="1200" cap="none" spc="-10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83568" y="90872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220072" y="2204864"/>
            <a:ext cx="914400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3520" y="2500306"/>
            <a:ext cx="3891884" cy="351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95536" y="2477795"/>
            <a:ext cx="42479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- Coagulase: an enzyme which produces fibrin deposition around the lesions of infection (walling off).</a:t>
            </a:r>
          </a:p>
          <a:p>
            <a:pPr algn="just"/>
            <a:r>
              <a:rPr lang="en-US" sz="24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- The fibrin formed around bacteria which is important to stop the action of immune system as phagocytosis.</a:t>
            </a:r>
          </a:p>
          <a:p>
            <a:pPr algn="just"/>
            <a:endParaRPr lang="en-US" sz="2400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9397" y="1863232"/>
            <a:ext cx="203966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b="1" u="sng" dirty="0" smtClean="0">
                <a:latin typeface="Calibri" pitchFamily="34" charset="0"/>
              </a:rPr>
              <a:t>Localized infections</a:t>
            </a:r>
            <a:endParaRPr lang="en-US" b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2302907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latin typeface="Calibri" pitchFamily="34" charset="0"/>
              </a:rPr>
              <a:t>A- Folliculitis</a:t>
            </a: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776" y="980728"/>
            <a:ext cx="3328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 Levels of skin infections 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411760" y="332656"/>
            <a:ext cx="4680520" cy="611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Staphylococcus</a:t>
            </a:r>
            <a:r>
              <a:rPr kumimoji="0" lang="en-US" sz="3200" i="1" u="none" strike="noStrike" kern="1200" cap="none" spc="-10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aureus</a:t>
            </a:r>
            <a:endParaRPr kumimoji="0" lang="en-US" sz="3200" i="1" u="none" strike="noStrike" kern="1200" cap="none" spc="-10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83568" y="90872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16024" y="2708920"/>
            <a:ext cx="471601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</a:rPr>
              <a:t> Superficial or deep infection in the hair follicle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</a:rPr>
              <a:t>   On the face , neck, </a:t>
            </a:r>
            <a:r>
              <a:rPr lang="en-US" sz="2000" dirty="0" err="1" smtClean="0">
                <a:latin typeface="Calibri" pitchFamily="34" charset="0"/>
              </a:rPr>
              <a:t>axillae</a:t>
            </a:r>
            <a:r>
              <a:rPr lang="en-US" sz="2000" dirty="0" smtClean="0">
                <a:latin typeface="Calibri" pitchFamily="34" charset="0"/>
              </a:rPr>
              <a:t>, and </a:t>
            </a:r>
            <a:r>
              <a:rPr lang="en-US" sz="2000" dirty="0" err="1" smtClean="0">
                <a:latin typeface="Calibri" pitchFamily="34" charset="0"/>
              </a:rPr>
              <a:t>buttoks</a:t>
            </a:r>
            <a:r>
              <a:rPr lang="en-US" sz="2000" dirty="0" smtClean="0">
                <a:latin typeface="Calibri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</a:rPr>
              <a:t>   Causative agents:</a:t>
            </a:r>
          </a:p>
          <a:p>
            <a:pPr>
              <a:buFont typeface="Wingdings" pitchFamily="2" charset="2"/>
              <a:buChar char="ü"/>
            </a:pPr>
            <a:r>
              <a:rPr lang="en-US" sz="2000" i="1" dirty="0" smtClean="0">
                <a:latin typeface="Calibri" pitchFamily="34" charset="0"/>
              </a:rPr>
              <a:t> Staphylococcus aureus</a:t>
            </a:r>
          </a:p>
          <a:p>
            <a:pPr>
              <a:buFont typeface="Wingdings" pitchFamily="2" charset="2"/>
              <a:buChar char="ü"/>
            </a:pPr>
            <a:endParaRPr lang="en-US" sz="2000" i="1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Calibri" pitchFamily="34" charset="0"/>
              </a:rPr>
              <a:t>Occasionally </a:t>
            </a:r>
            <a:r>
              <a:rPr lang="en-US" sz="2000" i="1" dirty="0" smtClean="0">
                <a:latin typeface="Calibri" pitchFamily="34" charset="0"/>
              </a:rPr>
              <a:t>Pseudomonas aeruginosa   </a:t>
            </a:r>
            <a:r>
              <a:rPr lang="en-US" sz="2000" dirty="0" smtClean="0">
                <a:latin typeface="Calibri" pitchFamily="34" charset="0"/>
              </a:rPr>
              <a:t>(hot-tub folliculitis) </a:t>
            </a:r>
          </a:p>
          <a:p>
            <a:pPr>
              <a:buFont typeface="Wingdings" pitchFamily="2" charset="2"/>
              <a:buChar char="ü"/>
            </a:pPr>
            <a:endParaRPr lang="en-US" sz="2000" i="1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i="1" dirty="0" smtClean="0">
                <a:latin typeface="Calibri" pitchFamily="34" charset="0"/>
              </a:rPr>
              <a:t>Candida </a:t>
            </a:r>
            <a:r>
              <a:rPr lang="en-US" sz="2000" i="1" dirty="0" err="1" smtClean="0">
                <a:latin typeface="Calibri" pitchFamily="34" charset="0"/>
              </a:rPr>
              <a:t>albicans</a:t>
            </a:r>
            <a:r>
              <a:rPr lang="en-US" sz="2000" i="1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(immunocompromised patients)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8489" y="4077072"/>
            <a:ext cx="17811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8689" y="4077072"/>
            <a:ext cx="178117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1571612"/>
            <a:ext cx="36099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85130" y="1560810"/>
            <a:ext cx="2621711" cy="253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6362625" y="249289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1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70737" y="217524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2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62627" y="285293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3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1169"/>
            <a:ext cx="3543583" cy="274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23528" y="2331457"/>
            <a:ext cx="85689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latin typeface="Calibri" pitchFamily="34" charset="0"/>
              </a:rPr>
              <a:t>A- Folliculitis</a:t>
            </a:r>
          </a:p>
          <a:p>
            <a:endParaRPr lang="en-US" b="1" u="sng" dirty="0" smtClean="0">
              <a:latin typeface="Calibri" pitchFamily="34" charset="0"/>
            </a:endParaRPr>
          </a:p>
          <a:p>
            <a:endParaRPr lang="en-US" b="1" u="sng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5536" y="5757063"/>
            <a:ext cx="7627922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1900" dirty="0" smtClean="0">
                <a:latin typeface="Calibri" pitchFamily="34" charset="0"/>
              </a:rPr>
              <a:t>   R</a:t>
            </a:r>
            <a:r>
              <a:rPr lang="sk-SK" sz="1900" dirty="0" smtClean="0">
                <a:latin typeface="Calibri" pitchFamily="34" charset="0"/>
              </a:rPr>
              <a:t>ange from tiny white-topped pustules to large, yellow pus-filled lesions</a:t>
            </a:r>
            <a:endParaRPr lang="en-US" sz="1900" dirty="0" smtClean="0">
              <a:latin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1900" dirty="0" smtClean="0">
                <a:latin typeface="Calibri" pitchFamily="34" charset="0"/>
              </a:rPr>
              <a:t>   Self-limiting</a:t>
            </a:r>
          </a:p>
          <a:p>
            <a:pPr>
              <a:buFont typeface="Courier New" pitchFamily="49" charset="0"/>
              <a:buChar char="o"/>
            </a:pPr>
            <a:r>
              <a:rPr lang="en-US" sz="1900" dirty="0" smtClean="0">
                <a:latin typeface="Calibri" pitchFamily="34" charset="0"/>
              </a:rPr>
              <a:t>   Rarely, Furuncles, carbuncles, or cellulitis may develop</a:t>
            </a:r>
          </a:p>
          <a:p>
            <a:r>
              <a:rPr lang="en-US" sz="1900" dirty="0" smtClean="0">
                <a:latin typeface="Calibri" pitchFamily="34" charset="0"/>
              </a:rPr>
              <a:t> </a:t>
            </a:r>
            <a:endParaRPr lang="en-US" sz="1900" dirty="0">
              <a:latin typeface="Calibri" pitchFamily="34" charset="0"/>
            </a:endParaRPr>
          </a:p>
        </p:txBody>
      </p:sp>
      <p:pic>
        <p:nvPicPr>
          <p:cNvPr id="21" name="Picture 4" descr="111-1154_IM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1771" y="2996952"/>
            <a:ext cx="332854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319397" y="1863232"/>
            <a:ext cx="203966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b="1" u="sng" dirty="0" smtClean="0">
                <a:latin typeface="Calibri" pitchFamily="34" charset="0"/>
              </a:rPr>
              <a:t>Localized infections</a:t>
            </a:r>
            <a:endParaRPr lang="en-US" b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5776" y="980728"/>
            <a:ext cx="3328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 Levels of skin infections 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2411760" y="332656"/>
            <a:ext cx="4680520" cy="611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Staphylococcus</a:t>
            </a:r>
            <a:r>
              <a:rPr kumimoji="0" lang="en-US" sz="3200" i="1" u="none" strike="noStrike" kern="1200" cap="none" spc="-10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aureus</a:t>
            </a:r>
            <a:endParaRPr kumimoji="0" lang="en-US" sz="3200" i="1" u="none" strike="noStrike" kern="1200" cap="none" spc="-10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83568" y="90872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411760" y="332656"/>
            <a:ext cx="4680520" cy="611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Staphylococcus</a:t>
            </a:r>
            <a:r>
              <a:rPr kumimoji="0" lang="en-US" sz="3200" i="1" u="none" strike="noStrike" kern="1200" cap="none" spc="-10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aureus</a:t>
            </a:r>
            <a:endParaRPr kumimoji="0" lang="en-US" sz="3200" i="1" u="none" strike="noStrike" kern="1200" cap="none" spc="-10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83568" y="90872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690651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923928" y="2276872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Epidermis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23929" y="3573016"/>
            <a:ext cx="955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Dermis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51921" y="5157192"/>
            <a:ext cx="1484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Hypodermis</a:t>
            </a:r>
            <a:endParaRPr lang="en-US" sz="1600" b="1" dirty="0"/>
          </a:p>
        </p:txBody>
      </p:sp>
      <p:sp>
        <p:nvSpPr>
          <p:cNvPr id="15" name="Freeform 14"/>
          <p:cNvSpPr/>
          <p:nvPr/>
        </p:nvSpPr>
        <p:spPr>
          <a:xfrm>
            <a:off x="1604483" y="2305939"/>
            <a:ext cx="1546412" cy="2627127"/>
          </a:xfrm>
          <a:custGeom>
            <a:avLst/>
            <a:gdLst>
              <a:gd name="connsiteX0" fmla="*/ 658906 w 1546412"/>
              <a:gd name="connsiteY0" fmla="*/ 190441 h 2627127"/>
              <a:gd name="connsiteX1" fmla="*/ 645459 w 1546412"/>
              <a:gd name="connsiteY1" fmla="*/ 257677 h 2627127"/>
              <a:gd name="connsiteX2" fmla="*/ 632012 w 1546412"/>
              <a:gd name="connsiteY2" fmla="*/ 351806 h 2627127"/>
              <a:gd name="connsiteX3" fmla="*/ 605117 w 1546412"/>
              <a:gd name="connsiteY3" fmla="*/ 432488 h 2627127"/>
              <a:gd name="connsiteX4" fmla="*/ 591670 w 1546412"/>
              <a:gd name="connsiteY4" fmla="*/ 566959 h 2627127"/>
              <a:gd name="connsiteX5" fmla="*/ 564776 w 1546412"/>
              <a:gd name="connsiteY5" fmla="*/ 714877 h 2627127"/>
              <a:gd name="connsiteX6" fmla="*/ 457200 w 1546412"/>
              <a:gd name="connsiteY6" fmla="*/ 809006 h 2627127"/>
              <a:gd name="connsiteX7" fmla="*/ 416859 w 1546412"/>
              <a:gd name="connsiteY7" fmla="*/ 849347 h 2627127"/>
              <a:gd name="connsiteX8" fmla="*/ 389965 w 1546412"/>
              <a:gd name="connsiteY8" fmla="*/ 889688 h 2627127"/>
              <a:gd name="connsiteX9" fmla="*/ 363070 w 1546412"/>
              <a:gd name="connsiteY9" fmla="*/ 916582 h 2627127"/>
              <a:gd name="connsiteX10" fmla="*/ 336176 w 1546412"/>
              <a:gd name="connsiteY10" fmla="*/ 956924 h 2627127"/>
              <a:gd name="connsiteX11" fmla="*/ 295835 w 1546412"/>
              <a:gd name="connsiteY11" fmla="*/ 997265 h 2627127"/>
              <a:gd name="connsiteX12" fmla="*/ 201706 w 1546412"/>
              <a:gd name="connsiteY12" fmla="*/ 1118288 h 2627127"/>
              <a:gd name="connsiteX13" fmla="*/ 188259 w 1546412"/>
              <a:gd name="connsiteY13" fmla="*/ 1158629 h 2627127"/>
              <a:gd name="connsiteX14" fmla="*/ 161365 w 1546412"/>
              <a:gd name="connsiteY14" fmla="*/ 1185524 h 2627127"/>
              <a:gd name="connsiteX15" fmla="*/ 134470 w 1546412"/>
              <a:gd name="connsiteY15" fmla="*/ 1225865 h 2627127"/>
              <a:gd name="connsiteX16" fmla="*/ 94129 w 1546412"/>
              <a:gd name="connsiteY16" fmla="*/ 1346888 h 2627127"/>
              <a:gd name="connsiteX17" fmla="*/ 67235 w 1546412"/>
              <a:gd name="connsiteY17" fmla="*/ 1427571 h 2627127"/>
              <a:gd name="connsiteX18" fmla="*/ 53788 w 1546412"/>
              <a:gd name="connsiteY18" fmla="*/ 1494806 h 2627127"/>
              <a:gd name="connsiteX19" fmla="*/ 40341 w 1546412"/>
              <a:gd name="connsiteY19" fmla="*/ 1696512 h 2627127"/>
              <a:gd name="connsiteX20" fmla="*/ 26894 w 1546412"/>
              <a:gd name="connsiteY20" fmla="*/ 1750300 h 2627127"/>
              <a:gd name="connsiteX21" fmla="*/ 0 w 1546412"/>
              <a:gd name="connsiteY21" fmla="*/ 1952006 h 2627127"/>
              <a:gd name="connsiteX22" fmla="*/ 13447 w 1546412"/>
              <a:gd name="connsiteY22" fmla="*/ 2140265 h 2627127"/>
              <a:gd name="connsiteX23" fmla="*/ 26894 w 1546412"/>
              <a:gd name="connsiteY23" fmla="*/ 2180606 h 2627127"/>
              <a:gd name="connsiteX24" fmla="*/ 80682 w 1546412"/>
              <a:gd name="connsiteY24" fmla="*/ 2261288 h 2627127"/>
              <a:gd name="connsiteX25" fmla="*/ 147917 w 1546412"/>
              <a:gd name="connsiteY25" fmla="*/ 2315077 h 2627127"/>
              <a:gd name="connsiteX26" fmla="*/ 215153 w 1546412"/>
              <a:gd name="connsiteY26" fmla="*/ 2382312 h 2627127"/>
              <a:gd name="connsiteX27" fmla="*/ 255494 w 1546412"/>
              <a:gd name="connsiteY27" fmla="*/ 2422653 h 2627127"/>
              <a:gd name="connsiteX28" fmla="*/ 309282 w 1546412"/>
              <a:gd name="connsiteY28" fmla="*/ 2436100 h 2627127"/>
              <a:gd name="connsiteX29" fmla="*/ 443753 w 1546412"/>
              <a:gd name="connsiteY29" fmla="*/ 2476441 h 2627127"/>
              <a:gd name="connsiteX30" fmla="*/ 605117 w 1546412"/>
              <a:gd name="connsiteY30" fmla="*/ 2489888 h 2627127"/>
              <a:gd name="connsiteX31" fmla="*/ 712694 w 1546412"/>
              <a:gd name="connsiteY31" fmla="*/ 2503335 h 2627127"/>
              <a:gd name="connsiteX32" fmla="*/ 766482 w 1546412"/>
              <a:gd name="connsiteY32" fmla="*/ 2557124 h 2627127"/>
              <a:gd name="connsiteX33" fmla="*/ 954741 w 1546412"/>
              <a:gd name="connsiteY33" fmla="*/ 2624359 h 2627127"/>
              <a:gd name="connsiteX34" fmla="*/ 1183341 w 1546412"/>
              <a:gd name="connsiteY34" fmla="*/ 2610912 h 2627127"/>
              <a:gd name="connsiteX35" fmla="*/ 1264023 w 1546412"/>
              <a:gd name="connsiteY35" fmla="*/ 2557124 h 2627127"/>
              <a:gd name="connsiteX36" fmla="*/ 1317812 w 1546412"/>
              <a:gd name="connsiteY36" fmla="*/ 2503335 h 2627127"/>
              <a:gd name="connsiteX37" fmla="*/ 1331259 w 1546412"/>
              <a:gd name="connsiteY37" fmla="*/ 2449547 h 2627127"/>
              <a:gd name="connsiteX38" fmla="*/ 1358153 w 1546412"/>
              <a:gd name="connsiteY38" fmla="*/ 2409206 h 2627127"/>
              <a:gd name="connsiteX39" fmla="*/ 1371600 w 1546412"/>
              <a:gd name="connsiteY39" fmla="*/ 2328524 h 2627127"/>
              <a:gd name="connsiteX40" fmla="*/ 1398494 w 1546412"/>
              <a:gd name="connsiteY40" fmla="*/ 2234394 h 2627127"/>
              <a:gd name="connsiteX41" fmla="*/ 1385047 w 1546412"/>
              <a:gd name="connsiteY41" fmla="*/ 1978900 h 2627127"/>
              <a:gd name="connsiteX42" fmla="*/ 1358153 w 1546412"/>
              <a:gd name="connsiteY42" fmla="*/ 1938559 h 2627127"/>
              <a:gd name="connsiteX43" fmla="*/ 1344706 w 1546412"/>
              <a:gd name="connsiteY43" fmla="*/ 1898218 h 2627127"/>
              <a:gd name="connsiteX44" fmla="*/ 1398494 w 1546412"/>
              <a:gd name="connsiteY44" fmla="*/ 1750300 h 2627127"/>
              <a:gd name="connsiteX45" fmla="*/ 1438835 w 1546412"/>
              <a:gd name="connsiteY45" fmla="*/ 1736853 h 2627127"/>
              <a:gd name="connsiteX46" fmla="*/ 1452282 w 1546412"/>
              <a:gd name="connsiteY46" fmla="*/ 1683065 h 2627127"/>
              <a:gd name="connsiteX47" fmla="*/ 1465729 w 1546412"/>
              <a:gd name="connsiteY47" fmla="*/ 1615829 h 2627127"/>
              <a:gd name="connsiteX48" fmla="*/ 1479176 w 1546412"/>
              <a:gd name="connsiteY48" fmla="*/ 1575488 h 2627127"/>
              <a:gd name="connsiteX49" fmla="*/ 1492623 w 1546412"/>
              <a:gd name="connsiteY49" fmla="*/ 1293100 h 2627127"/>
              <a:gd name="connsiteX50" fmla="*/ 1532965 w 1546412"/>
              <a:gd name="connsiteY50" fmla="*/ 1172077 h 2627127"/>
              <a:gd name="connsiteX51" fmla="*/ 1546412 w 1546412"/>
              <a:gd name="connsiteY51" fmla="*/ 1131735 h 2627127"/>
              <a:gd name="connsiteX52" fmla="*/ 1532965 w 1546412"/>
              <a:gd name="connsiteY52" fmla="*/ 943477 h 2627127"/>
              <a:gd name="connsiteX53" fmla="*/ 1519517 w 1546412"/>
              <a:gd name="connsiteY53" fmla="*/ 876241 h 2627127"/>
              <a:gd name="connsiteX54" fmla="*/ 1452282 w 1546412"/>
              <a:gd name="connsiteY54" fmla="*/ 809006 h 2627127"/>
              <a:gd name="connsiteX55" fmla="*/ 1371600 w 1546412"/>
              <a:gd name="connsiteY55" fmla="*/ 795559 h 2627127"/>
              <a:gd name="connsiteX56" fmla="*/ 1317812 w 1546412"/>
              <a:gd name="connsiteY56" fmla="*/ 768665 h 2627127"/>
              <a:gd name="connsiteX57" fmla="*/ 1277470 w 1546412"/>
              <a:gd name="connsiteY57" fmla="*/ 755218 h 2627127"/>
              <a:gd name="connsiteX58" fmla="*/ 1250576 w 1546412"/>
              <a:gd name="connsiteY58" fmla="*/ 714877 h 2627127"/>
              <a:gd name="connsiteX59" fmla="*/ 1196788 w 1546412"/>
              <a:gd name="connsiteY59" fmla="*/ 647641 h 2627127"/>
              <a:gd name="connsiteX60" fmla="*/ 1035423 w 1546412"/>
              <a:gd name="connsiteY60" fmla="*/ 661088 h 2627127"/>
              <a:gd name="connsiteX61" fmla="*/ 995082 w 1546412"/>
              <a:gd name="connsiteY61" fmla="*/ 674535 h 2627127"/>
              <a:gd name="connsiteX62" fmla="*/ 914400 w 1546412"/>
              <a:gd name="connsiteY62" fmla="*/ 728324 h 2627127"/>
              <a:gd name="connsiteX63" fmla="*/ 887506 w 1546412"/>
              <a:gd name="connsiteY63" fmla="*/ 674535 h 2627127"/>
              <a:gd name="connsiteX64" fmla="*/ 860612 w 1546412"/>
              <a:gd name="connsiteY64" fmla="*/ 593853 h 2627127"/>
              <a:gd name="connsiteX65" fmla="*/ 874059 w 1546412"/>
              <a:gd name="connsiteY65" fmla="*/ 526618 h 2627127"/>
              <a:gd name="connsiteX66" fmla="*/ 900953 w 1546412"/>
              <a:gd name="connsiteY66" fmla="*/ 486277 h 2627127"/>
              <a:gd name="connsiteX67" fmla="*/ 914400 w 1546412"/>
              <a:gd name="connsiteY67" fmla="*/ 405594 h 2627127"/>
              <a:gd name="connsiteX68" fmla="*/ 927847 w 1546412"/>
              <a:gd name="connsiteY68" fmla="*/ 176994 h 2627127"/>
              <a:gd name="connsiteX69" fmla="*/ 941294 w 1546412"/>
              <a:gd name="connsiteY69" fmla="*/ 96312 h 262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546412" h="2627127">
                <a:moveTo>
                  <a:pt x="658906" y="190441"/>
                </a:moveTo>
                <a:cubicBezTo>
                  <a:pt x="654424" y="212853"/>
                  <a:pt x="649216" y="235132"/>
                  <a:pt x="645459" y="257677"/>
                </a:cubicBezTo>
                <a:cubicBezTo>
                  <a:pt x="640248" y="288941"/>
                  <a:pt x="639139" y="320923"/>
                  <a:pt x="632012" y="351806"/>
                </a:cubicBezTo>
                <a:cubicBezTo>
                  <a:pt x="625637" y="379429"/>
                  <a:pt x="605117" y="432488"/>
                  <a:pt x="605117" y="432488"/>
                </a:cubicBezTo>
                <a:cubicBezTo>
                  <a:pt x="600635" y="477312"/>
                  <a:pt x="596645" y="522187"/>
                  <a:pt x="591670" y="566959"/>
                </a:cubicBezTo>
                <a:cubicBezTo>
                  <a:pt x="587697" y="602716"/>
                  <a:pt x="585245" y="673939"/>
                  <a:pt x="564776" y="714877"/>
                </a:cubicBezTo>
                <a:cubicBezTo>
                  <a:pt x="526677" y="791076"/>
                  <a:pt x="537880" y="728326"/>
                  <a:pt x="457200" y="809006"/>
                </a:cubicBezTo>
                <a:cubicBezTo>
                  <a:pt x="443753" y="822453"/>
                  <a:pt x="429033" y="834738"/>
                  <a:pt x="416859" y="849347"/>
                </a:cubicBezTo>
                <a:cubicBezTo>
                  <a:pt x="406513" y="861762"/>
                  <a:pt x="400061" y="877068"/>
                  <a:pt x="389965" y="889688"/>
                </a:cubicBezTo>
                <a:cubicBezTo>
                  <a:pt x="382045" y="899588"/>
                  <a:pt x="370990" y="906682"/>
                  <a:pt x="363070" y="916582"/>
                </a:cubicBezTo>
                <a:cubicBezTo>
                  <a:pt x="352974" y="929202"/>
                  <a:pt x="346522" y="944508"/>
                  <a:pt x="336176" y="956924"/>
                </a:cubicBezTo>
                <a:cubicBezTo>
                  <a:pt x="324002" y="971533"/>
                  <a:pt x="307510" y="982254"/>
                  <a:pt x="295835" y="997265"/>
                </a:cubicBezTo>
                <a:cubicBezTo>
                  <a:pt x="183246" y="1142023"/>
                  <a:pt x="293292" y="1026702"/>
                  <a:pt x="201706" y="1118288"/>
                </a:cubicBezTo>
                <a:cubicBezTo>
                  <a:pt x="197224" y="1131735"/>
                  <a:pt x="195552" y="1146475"/>
                  <a:pt x="188259" y="1158629"/>
                </a:cubicBezTo>
                <a:cubicBezTo>
                  <a:pt x="181736" y="1169501"/>
                  <a:pt x="169285" y="1175624"/>
                  <a:pt x="161365" y="1185524"/>
                </a:cubicBezTo>
                <a:cubicBezTo>
                  <a:pt x="151269" y="1198144"/>
                  <a:pt x="143435" y="1212418"/>
                  <a:pt x="134470" y="1225865"/>
                </a:cubicBezTo>
                <a:lnTo>
                  <a:pt x="94129" y="1346888"/>
                </a:lnTo>
                <a:cubicBezTo>
                  <a:pt x="94128" y="1346892"/>
                  <a:pt x="67236" y="1427568"/>
                  <a:pt x="67235" y="1427571"/>
                </a:cubicBezTo>
                <a:lnTo>
                  <a:pt x="53788" y="1494806"/>
                </a:lnTo>
                <a:cubicBezTo>
                  <a:pt x="49306" y="1562041"/>
                  <a:pt x="47395" y="1629498"/>
                  <a:pt x="40341" y="1696512"/>
                </a:cubicBezTo>
                <a:cubicBezTo>
                  <a:pt x="38406" y="1714892"/>
                  <a:pt x="30518" y="1732178"/>
                  <a:pt x="26894" y="1750300"/>
                </a:cubicBezTo>
                <a:cubicBezTo>
                  <a:pt x="11804" y="1825750"/>
                  <a:pt x="8970" y="1871277"/>
                  <a:pt x="0" y="1952006"/>
                </a:cubicBezTo>
                <a:cubicBezTo>
                  <a:pt x="4482" y="2014759"/>
                  <a:pt x="6096" y="2077783"/>
                  <a:pt x="13447" y="2140265"/>
                </a:cubicBezTo>
                <a:cubicBezTo>
                  <a:pt x="15103" y="2154342"/>
                  <a:pt x="20010" y="2168215"/>
                  <a:pt x="26894" y="2180606"/>
                </a:cubicBezTo>
                <a:cubicBezTo>
                  <a:pt x="42591" y="2208861"/>
                  <a:pt x="53788" y="2243359"/>
                  <a:pt x="80682" y="2261288"/>
                </a:cubicBezTo>
                <a:cubicBezTo>
                  <a:pt x="110640" y="2281260"/>
                  <a:pt x="126016" y="2287701"/>
                  <a:pt x="147917" y="2315077"/>
                </a:cubicBezTo>
                <a:cubicBezTo>
                  <a:pt x="226804" y="2413686"/>
                  <a:pt x="118338" y="2301633"/>
                  <a:pt x="215153" y="2382312"/>
                </a:cubicBezTo>
                <a:cubicBezTo>
                  <a:pt x="229762" y="2394486"/>
                  <a:pt x="238983" y="2413218"/>
                  <a:pt x="255494" y="2422653"/>
                </a:cubicBezTo>
                <a:cubicBezTo>
                  <a:pt x="271540" y="2431822"/>
                  <a:pt x="291580" y="2430790"/>
                  <a:pt x="309282" y="2436100"/>
                </a:cubicBezTo>
                <a:cubicBezTo>
                  <a:pt x="337135" y="2444456"/>
                  <a:pt x="408333" y="2472013"/>
                  <a:pt x="443753" y="2476441"/>
                </a:cubicBezTo>
                <a:cubicBezTo>
                  <a:pt x="497311" y="2483136"/>
                  <a:pt x="551410" y="2484517"/>
                  <a:pt x="605117" y="2489888"/>
                </a:cubicBezTo>
                <a:cubicBezTo>
                  <a:pt x="641076" y="2493484"/>
                  <a:pt x="676835" y="2498853"/>
                  <a:pt x="712694" y="2503335"/>
                </a:cubicBezTo>
                <a:cubicBezTo>
                  <a:pt x="820271" y="2539194"/>
                  <a:pt x="694763" y="2485405"/>
                  <a:pt x="766482" y="2557124"/>
                </a:cubicBezTo>
                <a:cubicBezTo>
                  <a:pt x="835041" y="2625683"/>
                  <a:pt x="862264" y="2612799"/>
                  <a:pt x="954741" y="2624359"/>
                </a:cubicBezTo>
                <a:cubicBezTo>
                  <a:pt x="1030941" y="2619877"/>
                  <a:pt x="1108751" y="2627127"/>
                  <a:pt x="1183341" y="2610912"/>
                </a:cubicBezTo>
                <a:cubicBezTo>
                  <a:pt x="1214926" y="2604046"/>
                  <a:pt x="1241167" y="2579980"/>
                  <a:pt x="1264023" y="2557124"/>
                </a:cubicBezTo>
                <a:lnTo>
                  <a:pt x="1317812" y="2503335"/>
                </a:lnTo>
                <a:cubicBezTo>
                  <a:pt x="1322294" y="2485406"/>
                  <a:pt x="1323979" y="2466534"/>
                  <a:pt x="1331259" y="2449547"/>
                </a:cubicBezTo>
                <a:cubicBezTo>
                  <a:pt x="1337625" y="2434692"/>
                  <a:pt x="1353042" y="2424538"/>
                  <a:pt x="1358153" y="2409206"/>
                </a:cubicBezTo>
                <a:cubicBezTo>
                  <a:pt x="1366775" y="2383340"/>
                  <a:pt x="1366253" y="2355260"/>
                  <a:pt x="1371600" y="2328524"/>
                </a:cubicBezTo>
                <a:cubicBezTo>
                  <a:pt x="1380043" y="2286310"/>
                  <a:pt x="1385677" y="2272844"/>
                  <a:pt x="1398494" y="2234394"/>
                </a:cubicBezTo>
                <a:cubicBezTo>
                  <a:pt x="1394012" y="2149229"/>
                  <a:pt x="1396570" y="2063401"/>
                  <a:pt x="1385047" y="1978900"/>
                </a:cubicBezTo>
                <a:cubicBezTo>
                  <a:pt x="1382863" y="1962887"/>
                  <a:pt x="1365381" y="1953014"/>
                  <a:pt x="1358153" y="1938559"/>
                </a:cubicBezTo>
                <a:cubicBezTo>
                  <a:pt x="1351814" y="1925881"/>
                  <a:pt x="1349188" y="1911665"/>
                  <a:pt x="1344706" y="1898218"/>
                </a:cubicBezTo>
                <a:cubicBezTo>
                  <a:pt x="1354820" y="1817305"/>
                  <a:pt x="1335595" y="1792233"/>
                  <a:pt x="1398494" y="1750300"/>
                </a:cubicBezTo>
                <a:cubicBezTo>
                  <a:pt x="1410288" y="1742437"/>
                  <a:pt x="1425388" y="1741335"/>
                  <a:pt x="1438835" y="1736853"/>
                </a:cubicBezTo>
                <a:cubicBezTo>
                  <a:pt x="1443317" y="1718924"/>
                  <a:pt x="1448273" y="1701106"/>
                  <a:pt x="1452282" y="1683065"/>
                </a:cubicBezTo>
                <a:cubicBezTo>
                  <a:pt x="1457240" y="1660753"/>
                  <a:pt x="1460186" y="1638002"/>
                  <a:pt x="1465729" y="1615829"/>
                </a:cubicBezTo>
                <a:cubicBezTo>
                  <a:pt x="1469167" y="1602078"/>
                  <a:pt x="1474694" y="1588935"/>
                  <a:pt x="1479176" y="1575488"/>
                </a:cubicBezTo>
                <a:cubicBezTo>
                  <a:pt x="1483658" y="1481359"/>
                  <a:pt x="1482216" y="1386760"/>
                  <a:pt x="1492623" y="1293100"/>
                </a:cubicBezTo>
                <a:cubicBezTo>
                  <a:pt x="1492624" y="1293087"/>
                  <a:pt x="1526239" y="1192254"/>
                  <a:pt x="1532965" y="1172077"/>
                </a:cubicBezTo>
                <a:lnTo>
                  <a:pt x="1546412" y="1131735"/>
                </a:lnTo>
                <a:cubicBezTo>
                  <a:pt x="1541930" y="1068982"/>
                  <a:pt x="1539551" y="1006044"/>
                  <a:pt x="1532965" y="943477"/>
                </a:cubicBezTo>
                <a:cubicBezTo>
                  <a:pt x="1530572" y="920747"/>
                  <a:pt x="1527542" y="897642"/>
                  <a:pt x="1519517" y="876241"/>
                </a:cubicBezTo>
                <a:cubicBezTo>
                  <a:pt x="1509271" y="848920"/>
                  <a:pt x="1480457" y="818398"/>
                  <a:pt x="1452282" y="809006"/>
                </a:cubicBezTo>
                <a:cubicBezTo>
                  <a:pt x="1426416" y="800384"/>
                  <a:pt x="1398494" y="800041"/>
                  <a:pt x="1371600" y="795559"/>
                </a:cubicBezTo>
                <a:cubicBezTo>
                  <a:pt x="1353671" y="786594"/>
                  <a:pt x="1336237" y="776561"/>
                  <a:pt x="1317812" y="768665"/>
                </a:cubicBezTo>
                <a:cubicBezTo>
                  <a:pt x="1304783" y="763081"/>
                  <a:pt x="1288539" y="764073"/>
                  <a:pt x="1277470" y="755218"/>
                </a:cubicBezTo>
                <a:cubicBezTo>
                  <a:pt x="1264850" y="745122"/>
                  <a:pt x="1260672" y="727497"/>
                  <a:pt x="1250576" y="714877"/>
                </a:cubicBezTo>
                <a:cubicBezTo>
                  <a:pt x="1173933" y="619072"/>
                  <a:pt x="1279564" y="771805"/>
                  <a:pt x="1196788" y="647641"/>
                </a:cubicBezTo>
                <a:cubicBezTo>
                  <a:pt x="1143000" y="652123"/>
                  <a:pt x="1088924" y="653955"/>
                  <a:pt x="1035423" y="661088"/>
                </a:cubicBezTo>
                <a:cubicBezTo>
                  <a:pt x="1021373" y="662961"/>
                  <a:pt x="1006876" y="666672"/>
                  <a:pt x="995082" y="674535"/>
                </a:cubicBezTo>
                <a:cubicBezTo>
                  <a:pt x="894355" y="741688"/>
                  <a:pt x="1010321" y="696350"/>
                  <a:pt x="914400" y="728324"/>
                </a:cubicBezTo>
                <a:cubicBezTo>
                  <a:pt x="905435" y="710394"/>
                  <a:pt x="894951" y="693147"/>
                  <a:pt x="887506" y="674535"/>
                </a:cubicBezTo>
                <a:cubicBezTo>
                  <a:pt x="876978" y="648214"/>
                  <a:pt x="860612" y="593853"/>
                  <a:pt x="860612" y="593853"/>
                </a:cubicBezTo>
                <a:cubicBezTo>
                  <a:pt x="865094" y="571441"/>
                  <a:pt x="866034" y="548018"/>
                  <a:pt x="874059" y="526618"/>
                </a:cubicBezTo>
                <a:cubicBezTo>
                  <a:pt x="879734" y="511486"/>
                  <a:pt x="895842" y="501609"/>
                  <a:pt x="900953" y="486277"/>
                </a:cubicBezTo>
                <a:cubicBezTo>
                  <a:pt x="909575" y="460411"/>
                  <a:pt x="909918" y="432488"/>
                  <a:pt x="914400" y="405594"/>
                </a:cubicBezTo>
                <a:cubicBezTo>
                  <a:pt x="918882" y="329394"/>
                  <a:pt x="920252" y="252947"/>
                  <a:pt x="927847" y="176994"/>
                </a:cubicBezTo>
                <a:cubicBezTo>
                  <a:pt x="945546" y="0"/>
                  <a:pt x="941294" y="268365"/>
                  <a:pt x="941294" y="96312"/>
                </a:cubicBezTo>
              </a:path>
            </a:pathLst>
          </a:custGeom>
          <a:ln w="920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16200000">
            <a:off x="1402567" y="3624778"/>
            <a:ext cx="1677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Folliculitis</a:t>
            </a:r>
            <a:endParaRPr lang="en-US" sz="28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115616" y="4005064"/>
            <a:ext cx="432048" cy="0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059832" y="4149080"/>
            <a:ext cx="432048" cy="0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051720" y="4869160"/>
            <a:ext cx="14900" cy="409764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923928" y="4581128"/>
            <a:ext cx="1224136" cy="0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861048"/>
            <a:ext cx="157162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789040"/>
            <a:ext cx="191452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7380312" y="3789040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Times New Roman" pitchFamily="18" charset="0"/>
              </a:rPr>
              <a:t>Furuncle 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5796136" y="3717032"/>
            <a:ext cx="1138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Times New Roman" pitchFamily="18" charset="0"/>
              </a:rPr>
              <a:t>Folliculitis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55776" y="980728"/>
            <a:ext cx="3328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 Levels of skin infections 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 animBg="1"/>
      <p:bldP spid="16" grpId="0"/>
      <p:bldP spid="36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986220"/>
            <a:ext cx="8604448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600"/>
              </a:spcBef>
            </a:pPr>
            <a:endParaRPr lang="en-US" dirty="0" smtClean="0">
              <a:latin typeface="Calibri" pitchFamily="34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b="1" u="sng" dirty="0" smtClean="0">
                <a:latin typeface="Calibri" pitchFamily="34" charset="0"/>
                <a:cs typeface="Times New Roman" pitchFamily="18" charset="0"/>
              </a:rPr>
              <a:t>B- Furuncle  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buFont typeface="Courier New" pitchFamily="49" charset="0"/>
              <a:buChar char="o"/>
            </a:pPr>
            <a:endParaRPr lang="en-US" dirty="0" smtClean="0">
              <a:latin typeface="Calibri" pitchFamily="34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Times New Roman" pitchFamily="18" charset="0"/>
              </a:rPr>
              <a:t>   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Furunculus: a boil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2000" dirty="0" smtClean="0">
              <a:latin typeface="Calibri" pitchFamily="34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   Uncontrolled folliculitis 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2000" dirty="0" smtClean="0">
              <a:latin typeface="Calibri" pitchFamily="34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   </a:t>
            </a:r>
            <a:r>
              <a:rPr lang="en-US" sz="2000" dirty="0" smtClean="0">
                <a:latin typeface="Calibri" pitchFamily="34" charset="0"/>
              </a:rPr>
              <a:t>If  folliculitis isn't stopped quickly, a deep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>
                <a:latin typeface="Calibri" pitchFamily="34" charset="0"/>
              </a:rPr>
              <a:t>    pocket of pus is formed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endParaRPr lang="en-US" sz="2000" dirty="0" smtClean="0">
              <a:latin typeface="Calibri" pitchFamily="34" charset="0"/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   Furuncle contains only one draining point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2000" dirty="0" smtClean="0">
              <a:latin typeface="Calibri" pitchFamily="34" charset="0"/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   It may develop also in a sebaceous or sweat gland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buFont typeface="Courier New" pitchFamily="49" charset="0"/>
              <a:buChar char="o"/>
            </a:pPr>
            <a:endParaRPr lang="en-US" dirty="0" smtClean="0">
              <a:latin typeface="Calibri" pitchFamily="34" charset="0"/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endParaRPr lang="en-US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9397" y="1863232"/>
            <a:ext cx="203966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b="1" u="sng" dirty="0" smtClean="0">
                <a:latin typeface="Calibri" pitchFamily="34" charset="0"/>
              </a:rPr>
              <a:t>Localized infections</a:t>
            </a:r>
            <a:endParaRPr lang="en-US" b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776" y="980728"/>
            <a:ext cx="3328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 Levels of  skin infections 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411760" y="332656"/>
            <a:ext cx="4680520" cy="611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Staphylococcus</a:t>
            </a:r>
            <a:r>
              <a:rPr kumimoji="0" lang="en-US" sz="3200" i="1" u="none" strike="noStrike" kern="1200" cap="none" spc="-10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aureus</a:t>
            </a:r>
            <a:endParaRPr kumimoji="0" lang="en-US" sz="3200" i="1" u="none" strike="noStrike" kern="1200" cap="none" spc="-10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83568" y="90872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1731" y="1844823"/>
            <a:ext cx="157162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1891" y="1772816"/>
            <a:ext cx="191452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5148064" y="1691516"/>
            <a:ext cx="1138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Folliculitis</a:t>
            </a:r>
            <a:endParaRPr 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81296" y="1700808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Furuncle 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30" name="Straight Arrow Connector 29"/>
          <p:cNvCxnSpPr>
            <a:stCxn id="25" idx="3"/>
            <a:endCxn id="26" idx="1"/>
          </p:cNvCxnSpPr>
          <p:nvPr/>
        </p:nvCxnSpPr>
        <p:spPr>
          <a:xfrm>
            <a:off x="6286902" y="1876182"/>
            <a:ext cx="894394" cy="9292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5144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937499"/>
            <a:ext cx="8604448" cy="4588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2000" b="1" dirty="0" smtClean="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b="1" u="sng" dirty="0" smtClean="0">
                <a:latin typeface="Calibri" pitchFamily="34" charset="0"/>
                <a:cs typeface="Times New Roman" pitchFamily="18" charset="0"/>
              </a:rPr>
              <a:t>B-Furuncle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b="1" dirty="0" smtClean="0">
                <a:latin typeface="Calibri" pitchFamily="34" charset="0"/>
                <a:cs typeface="Times New Roman" pitchFamily="18" charset="0"/>
              </a:rPr>
              <a:t>Treatment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>
                <a:latin typeface="Calibri" pitchFamily="34" charset="0"/>
              </a:rPr>
              <a:t>-boils can rupture and go away on their own in generally healthy people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>
                <a:latin typeface="Calibri" pitchFamily="34" charset="0"/>
              </a:rPr>
              <a:t>-Large, multiple or  frequent boils need antibiotic treatment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>
                <a:latin typeface="Calibri" pitchFamily="34" charset="0"/>
              </a:rPr>
              <a:t>-Applying a warm compress or soaking the area in warm water every few hours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>
                <a:latin typeface="Calibri" pitchFamily="34" charset="0"/>
              </a:rPr>
              <a:t>-Incision and drainage (I &amp; D)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20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b="1" dirty="0" smtClean="0">
                <a:latin typeface="Calibri" pitchFamily="34" charset="0"/>
                <a:cs typeface="Times New Roman" pitchFamily="18" charset="0"/>
              </a:rPr>
              <a:t>Complications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    - Causing spreading skin infection.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    - Releasing of toxins.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   -  Bacteremia.</a:t>
            </a:r>
            <a:endParaRPr lang="en-US" sz="2000" b="1" u="sng" dirty="0" smtClean="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b="1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9397" y="1863232"/>
            <a:ext cx="203966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b="1" u="sng" dirty="0" smtClean="0">
                <a:latin typeface="Calibri" pitchFamily="34" charset="0"/>
              </a:rPr>
              <a:t>Localized infections</a:t>
            </a:r>
            <a:endParaRPr lang="en-US" b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980728"/>
            <a:ext cx="3328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 Levels of  skin infections 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411760" y="332656"/>
            <a:ext cx="4680520" cy="611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Staphylococcus</a:t>
            </a:r>
            <a:r>
              <a:rPr kumimoji="0" lang="en-US" sz="3200" i="1" u="none" strike="noStrike" kern="1200" cap="none" spc="-10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aureus</a:t>
            </a:r>
            <a:endParaRPr kumimoji="0" lang="en-US" sz="3200" i="1" u="none" strike="noStrike" kern="1200" cap="none" spc="-10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83568" y="90872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058" y="1785926"/>
            <a:ext cx="4714908" cy="4714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000108"/>
            <a:ext cx="331236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000628" y="714356"/>
            <a:ext cx="1656184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28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Furuncle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28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411760" y="332656"/>
            <a:ext cx="4680520" cy="611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Staphylococcus</a:t>
            </a:r>
            <a:r>
              <a:rPr kumimoji="0" lang="en-US" sz="3200" i="1" u="none" strike="noStrike" kern="1200" cap="none" spc="-10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aureus</a:t>
            </a:r>
            <a:endParaRPr kumimoji="0" lang="en-US" sz="3200" i="1" u="none" strike="noStrike" kern="1200" cap="none" spc="-10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83568" y="90872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000504"/>
            <a:ext cx="3429024" cy="271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7317" y="254258"/>
            <a:ext cx="2636811" cy="144655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Calibri" pitchFamily="34" charset="0"/>
              </a:rPr>
              <a:t>Objectives</a:t>
            </a:r>
          </a:p>
          <a:p>
            <a:endParaRPr lang="ar-JO" sz="4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00392" y="5661248"/>
            <a:ext cx="64807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1560" y="1119510"/>
            <a:ext cx="7776864" cy="56938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2600" dirty="0" smtClean="0">
                <a:latin typeface="Calibri" pitchFamily="34" charset="0"/>
              </a:rPr>
              <a:t>Studying the </a:t>
            </a:r>
            <a:r>
              <a:rPr lang="en-US" sz="2600" b="1" dirty="0" smtClean="0">
                <a:solidFill>
                  <a:srgbClr val="0070C0"/>
                </a:solidFill>
                <a:latin typeface="Calibri" pitchFamily="34" charset="0"/>
              </a:rPr>
              <a:t>types</a:t>
            </a:r>
            <a:r>
              <a:rPr lang="en-US" sz="2600" dirty="0" smtClean="0">
                <a:latin typeface="Calibri" pitchFamily="34" charset="0"/>
              </a:rPr>
              <a:t> and </a:t>
            </a:r>
            <a:r>
              <a:rPr lang="en-US" sz="2600" b="1" dirty="0" smtClean="0">
                <a:solidFill>
                  <a:srgbClr val="0070C0"/>
                </a:solidFill>
                <a:latin typeface="Calibri" pitchFamily="34" charset="0"/>
              </a:rPr>
              <a:t>classification</a:t>
            </a:r>
            <a:r>
              <a:rPr lang="en-US" sz="2600" dirty="0" smtClean="0">
                <a:latin typeface="Calibri" pitchFamily="34" charset="0"/>
              </a:rPr>
              <a:t> of skin infections</a:t>
            </a:r>
          </a:p>
          <a:p>
            <a:pPr marL="342900" indent="-342900" algn="just">
              <a:buFont typeface="+mj-lt"/>
              <a:buAutoNum type="arabicPeriod"/>
            </a:pPr>
            <a:endParaRPr lang="en-US" sz="2600" dirty="0" smtClean="0">
              <a:latin typeface="Calibri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2600" dirty="0" smtClean="0">
                <a:latin typeface="Calibri" pitchFamily="34" charset="0"/>
              </a:rPr>
              <a:t>To be familiar with </a:t>
            </a:r>
            <a:r>
              <a:rPr lang="en-US" sz="2600" b="1" dirty="0" smtClean="0">
                <a:solidFill>
                  <a:srgbClr val="0070C0"/>
                </a:solidFill>
                <a:latin typeface="Calibri" pitchFamily="34" charset="0"/>
              </a:rPr>
              <a:t>most common causative agents of skin infections</a:t>
            </a:r>
          </a:p>
          <a:p>
            <a:pPr marL="342900" indent="-342900" algn="just">
              <a:buFont typeface="+mj-lt"/>
              <a:buAutoNum type="arabicPeriod"/>
            </a:pPr>
            <a:endParaRPr lang="en-US" sz="2600" dirty="0" smtClean="0">
              <a:latin typeface="Calibri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2600" dirty="0" smtClean="0">
                <a:latin typeface="Calibri" pitchFamily="34" charset="0"/>
              </a:rPr>
              <a:t>To study the </a:t>
            </a:r>
            <a:r>
              <a:rPr lang="en-US" sz="2600" b="1" dirty="0" smtClean="0">
                <a:solidFill>
                  <a:srgbClr val="0070C0"/>
                </a:solidFill>
                <a:latin typeface="Calibri" pitchFamily="34" charset="0"/>
              </a:rPr>
              <a:t>bacterial virulence factors </a:t>
            </a:r>
          </a:p>
          <a:p>
            <a:pPr marL="342900" indent="-342900" algn="just">
              <a:buFont typeface="+mj-lt"/>
              <a:buAutoNum type="arabicPeriod"/>
            </a:pPr>
            <a:endParaRPr lang="en-US" sz="2600" dirty="0" smtClean="0">
              <a:latin typeface="Calibri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2600" dirty="0" smtClean="0">
                <a:latin typeface="Calibri" pitchFamily="34" charset="0"/>
              </a:rPr>
              <a:t>Understanding </a:t>
            </a:r>
            <a:r>
              <a:rPr lang="en-US" sz="2600" b="1" dirty="0" smtClean="0">
                <a:solidFill>
                  <a:srgbClr val="0070C0"/>
                </a:solidFill>
                <a:latin typeface="Calibri" pitchFamily="34" charset="0"/>
              </a:rPr>
              <a:t>the pathogenesis  of skin diseases </a:t>
            </a:r>
            <a:r>
              <a:rPr lang="en-US" sz="2600" dirty="0" smtClean="0">
                <a:latin typeface="Calibri" pitchFamily="34" charset="0"/>
              </a:rPr>
              <a:t>associated with bacterial infections</a:t>
            </a:r>
          </a:p>
          <a:p>
            <a:pPr marL="342900" indent="-342900" algn="just">
              <a:buFont typeface="+mj-lt"/>
              <a:buAutoNum type="arabicPeriod"/>
            </a:pPr>
            <a:endParaRPr lang="en-US" sz="2600" dirty="0" smtClean="0">
              <a:latin typeface="Calibri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2600" dirty="0" smtClean="0">
                <a:latin typeface="Calibri" pitchFamily="34" charset="0"/>
              </a:rPr>
              <a:t>The </a:t>
            </a:r>
            <a:r>
              <a:rPr lang="en-US" sz="2600" b="1" dirty="0" smtClean="0">
                <a:solidFill>
                  <a:srgbClr val="0070C0"/>
                </a:solidFill>
                <a:latin typeface="Calibri" pitchFamily="34" charset="0"/>
              </a:rPr>
              <a:t>diagnosis</a:t>
            </a:r>
            <a:r>
              <a:rPr lang="en-US" sz="2600" dirty="0" smtClean="0">
                <a:latin typeface="Calibri" pitchFamily="34" charset="0"/>
              </a:rPr>
              <a:t>, </a:t>
            </a:r>
            <a:r>
              <a:rPr lang="en-US" sz="2600" b="1" dirty="0" smtClean="0">
                <a:solidFill>
                  <a:srgbClr val="0070C0"/>
                </a:solidFill>
                <a:latin typeface="Calibri" pitchFamily="34" charset="0"/>
              </a:rPr>
              <a:t>treatment</a:t>
            </a:r>
            <a:r>
              <a:rPr lang="en-US" sz="2600" dirty="0" smtClean="0">
                <a:latin typeface="Calibri" pitchFamily="34" charset="0"/>
              </a:rPr>
              <a:t>, and </a:t>
            </a:r>
            <a:r>
              <a:rPr lang="en-US" sz="2600" b="1" dirty="0" smtClean="0">
                <a:solidFill>
                  <a:srgbClr val="0070C0"/>
                </a:solidFill>
                <a:latin typeface="Calibri" pitchFamily="34" charset="0"/>
              </a:rPr>
              <a:t>prevention</a:t>
            </a:r>
            <a:r>
              <a:rPr lang="en-US" sz="2600" dirty="0" smtClean="0">
                <a:latin typeface="Calibri" pitchFamily="34" charset="0"/>
              </a:rPr>
              <a:t> of skin infections </a:t>
            </a:r>
          </a:p>
          <a:p>
            <a:pPr marL="342900" indent="-342900" algn="just">
              <a:buFont typeface="+mj-lt"/>
              <a:buAutoNum type="arabicPeriod"/>
            </a:pPr>
            <a:endParaRPr lang="ar-JO" sz="2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642918"/>
            <a:ext cx="8643998" cy="362101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300" b="1" dirty="0" smtClean="0">
                <a:solidFill>
                  <a:srgbClr val="FF0000"/>
                </a:solidFill>
                <a:latin typeface="Calibri" pitchFamily="34" charset="0"/>
              </a:rPr>
              <a:t>Case 1:</a:t>
            </a:r>
          </a:p>
          <a:p>
            <a:pPr algn="just">
              <a:buNone/>
            </a:pPr>
            <a:r>
              <a:rPr lang="en-US" sz="2300" dirty="0" smtClean="0">
                <a:latin typeface="Calibri" pitchFamily="34" charset="0"/>
              </a:rPr>
              <a:t>   - A 37 years old man cam to the emergency room with painful swelling on his left side of his neck and fever. The lesion progressed into a size of walnut. Physical examination revealed a febrile (temperature 38.8C) healthy man with mild distress. A 2x3 cm mass with a soft pus filled center which prevented him from putting his shirt.</a:t>
            </a:r>
          </a:p>
          <a:p>
            <a:pPr algn="just">
              <a:buNone/>
            </a:pPr>
            <a:r>
              <a:rPr lang="en-US" sz="2300" dirty="0" smtClean="0">
                <a:latin typeface="Calibri" pitchFamily="34" charset="0"/>
              </a:rPr>
              <a:t>  - Needle aspiration of the mass yielded 1 ml of pus which showed a gram positive bacteria in clusters and many neutrophils. The abscess was incised and drained and he was successfully treated with antibiotics</a:t>
            </a:r>
            <a:endParaRPr lang="en-US" sz="2300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576610"/>
            <a:ext cx="3328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 Levels of  skin infections 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411760" y="-71462"/>
            <a:ext cx="4680520" cy="611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Staphylococcus</a:t>
            </a:r>
            <a:r>
              <a:rPr kumimoji="0" lang="en-US" sz="3200" i="1" u="none" strike="noStrike" kern="1200" cap="none" spc="-10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aureus</a:t>
            </a:r>
            <a:endParaRPr kumimoji="0" lang="en-US" sz="3200" i="1" u="none" strike="noStrike" kern="1200" cap="none" spc="-10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83568" y="504602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357694"/>
            <a:ext cx="3929090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88840"/>
            <a:ext cx="1328280" cy="309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1866" y="1772816"/>
            <a:ext cx="112395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772816"/>
            <a:ext cx="1371600" cy="367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55776" y="980728"/>
            <a:ext cx="3328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 Levels of  skin infections 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411760" y="332656"/>
            <a:ext cx="4680520" cy="611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Staphylococcus</a:t>
            </a:r>
            <a:r>
              <a:rPr kumimoji="0" lang="en-US" sz="3200" i="1" u="none" strike="noStrike" kern="1200" cap="none" spc="-10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aureus</a:t>
            </a:r>
            <a:endParaRPr kumimoji="0" lang="en-US" sz="3200" i="1" u="none" strike="noStrike" kern="1200" cap="none" spc="-10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3568" y="90872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1520" y="1844824"/>
            <a:ext cx="1247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Folliculitis</a:t>
            </a:r>
            <a:endParaRPr lang="en-US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7704" y="1948770"/>
            <a:ext cx="11641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Furuncle 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475656" y="2204284"/>
            <a:ext cx="360040" cy="58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carbuncl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6276" y="2708920"/>
            <a:ext cx="3915570" cy="2564904"/>
          </a:xfrm>
          <a:prstGeom prst="rect">
            <a:avLst/>
          </a:prstGeom>
          <a:noFill/>
        </p:spPr>
      </p:pic>
      <p:cxnSp>
        <p:nvCxnSpPr>
          <p:cNvPr id="16" name="Straight Arrow Connector 15"/>
          <p:cNvCxnSpPr/>
          <p:nvPr/>
        </p:nvCxnSpPr>
        <p:spPr>
          <a:xfrm flipV="1">
            <a:off x="3059832" y="2204864"/>
            <a:ext cx="360040" cy="58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347864" y="1988840"/>
            <a:ext cx="1140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Carbuncle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68144" y="2267580"/>
            <a:ext cx="1678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Carbuncle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0040" y="1988840"/>
            <a:ext cx="5283530" cy="486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b="1" dirty="0" smtClean="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b="1" u="sng" dirty="0" smtClean="0">
                <a:latin typeface="Calibri" pitchFamily="34" charset="0"/>
                <a:cs typeface="Times New Roman" pitchFamily="18" charset="0"/>
              </a:rPr>
              <a:t>C- Carbuncles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2000" b="1" u="sng" dirty="0" smtClean="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A cluster of boils  that are connected to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>
                <a:latin typeface="Calibri" pitchFamily="34" charset="0"/>
              </a:rPr>
              <a:t>each other under the skin 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v"/>
            </a:pPr>
            <a:endParaRPr lang="en-US" sz="2000" b="1" dirty="0" smtClean="0">
              <a:solidFill>
                <a:srgbClr val="3333CC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3333CC"/>
                </a:solidFill>
                <a:latin typeface="Calibri" pitchFamily="34" charset="0"/>
                <a:cs typeface="Times New Roman" pitchFamily="18" charset="0"/>
              </a:rPr>
              <a:t> Carbunculus: red gem, little coal </a:t>
            </a:r>
            <a:endParaRPr lang="en-US" sz="20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v"/>
            </a:pPr>
            <a:endParaRPr lang="en-US" sz="20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sz="2000" dirty="0" smtClean="0">
                <a:latin typeface="Calibri" pitchFamily="34" charset="0"/>
              </a:rPr>
              <a:t> Pus discharge from multiple openings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v"/>
            </a:pPr>
            <a:endParaRPr lang="en-US" sz="20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sz="2000" dirty="0" smtClean="0">
                <a:latin typeface="Calibri" pitchFamily="34" charset="0"/>
              </a:rPr>
              <a:t> The locations are similar to furuncles 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v"/>
            </a:pPr>
            <a:endParaRPr lang="en-US" sz="20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sz="2000" dirty="0" smtClean="0">
                <a:latin typeface="Calibri" pitchFamily="34" charset="0"/>
              </a:rPr>
              <a:t> Leave a scar  when it heals. Boils do not usually leave scars. </a:t>
            </a:r>
            <a:endParaRPr lang="en-US" b="1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9397" y="1872524"/>
            <a:ext cx="203966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b="1" u="sng" dirty="0" smtClean="0">
                <a:latin typeface="Calibri" pitchFamily="34" charset="0"/>
              </a:rPr>
              <a:t>Localized infections</a:t>
            </a:r>
            <a:endParaRPr lang="en-US" b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776" y="980728"/>
            <a:ext cx="3328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 Levels of  skin infections 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411760" y="332656"/>
            <a:ext cx="4680520" cy="611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Staphylococcus</a:t>
            </a:r>
            <a:r>
              <a:rPr kumimoji="0" lang="en-US" sz="3200" i="1" u="none" strike="noStrike" kern="1200" cap="none" spc="-10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aureus</a:t>
            </a:r>
            <a:endParaRPr kumimoji="0" lang="en-US" sz="3200" i="1" u="none" strike="noStrike" kern="1200" cap="none" spc="-10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83568" y="90872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arbunc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8659" y="1656184"/>
            <a:ext cx="3585789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4848" y="2204864"/>
            <a:ext cx="8229600" cy="4389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u="sng" dirty="0" smtClean="0">
                <a:latin typeface="Calibri" pitchFamily="34" charset="0"/>
              </a:rPr>
              <a:t>C- Carbuncles</a:t>
            </a:r>
          </a:p>
          <a:p>
            <a:pPr>
              <a:buNone/>
            </a:pPr>
            <a:endParaRPr lang="en-US" sz="20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000" b="1" dirty="0" smtClean="0">
                <a:latin typeface="Calibri" pitchFamily="34" charset="0"/>
              </a:rPr>
              <a:t>Complications</a:t>
            </a:r>
          </a:p>
          <a:p>
            <a:pPr>
              <a:buNone/>
            </a:pPr>
            <a:r>
              <a:rPr lang="en-US" sz="2000" dirty="0" smtClean="0">
                <a:latin typeface="Calibri" pitchFamily="34" charset="0"/>
              </a:rPr>
              <a:t>      </a:t>
            </a:r>
            <a:r>
              <a:rPr lang="en-US" dirty="0" smtClean="0">
                <a:latin typeface="Calibri" pitchFamily="34" charset="0"/>
              </a:rPr>
              <a:t>- Carbuncles can progress to cellulitis, and septicemia</a:t>
            </a:r>
            <a:endParaRPr lang="en-US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      - Brain or spinal abscess</a:t>
            </a:r>
          </a:p>
          <a:p>
            <a:pPr>
              <a:buNone/>
            </a:pPr>
            <a:endParaRPr lang="en-US" sz="20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000" b="1" dirty="0" smtClean="0">
                <a:latin typeface="Calibri" pitchFamily="34" charset="0"/>
              </a:rPr>
              <a:t>Treatment</a:t>
            </a:r>
          </a:p>
          <a:p>
            <a:pPr>
              <a:buFontTx/>
              <a:buChar char="-"/>
            </a:pPr>
            <a:r>
              <a:rPr lang="en-US" dirty="0" smtClean="0">
                <a:latin typeface="Calibri" pitchFamily="34" charset="0"/>
              </a:rPr>
              <a:t>Avoid squeezing or irritating a carbuncle</a:t>
            </a:r>
          </a:p>
          <a:p>
            <a:pPr>
              <a:buFontTx/>
              <a:buChar char="-"/>
            </a:pPr>
            <a:r>
              <a:rPr lang="en-US" dirty="0" smtClean="0">
                <a:latin typeface="Calibri" pitchFamily="34" charset="0"/>
              </a:rPr>
              <a:t>Warm compresses (20 minutes several times per day)</a:t>
            </a:r>
          </a:p>
          <a:p>
            <a:pPr>
              <a:buFontTx/>
              <a:buChar char="-"/>
            </a:pPr>
            <a:r>
              <a:rPr lang="en-US" dirty="0" smtClean="0">
                <a:latin typeface="Calibri" pitchFamily="34" charset="0"/>
              </a:rPr>
              <a:t>I and D</a:t>
            </a:r>
          </a:p>
          <a:p>
            <a:pPr>
              <a:buFontTx/>
              <a:buChar char="-"/>
            </a:pPr>
            <a:r>
              <a:rPr lang="en-US" dirty="0" smtClean="0">
                <a:latin typeface="Calibri" pitchFamily="34" charset="0"/>
              </a:rPr>
              <a:t>Antibiotics 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9397" y="1863232"/>
            <a:ext cx="203966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b="1" u="sng" dirty="0" smtClean="0">
                <a:latin typeface="Calibri" pitchFamily="34" charset="0"/>
              </a:rPr>
              <a:t>Localized infections</a:t>
            </a:r>
            <a:endParaRPr lang="en-US" b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776" y="980728"/>
            <a:ext cx="3328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 Levels of  skin infections 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411760" y="332656"/>
            <a:ext cx="4680520" cy="611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Staphylococcus</a:t>
            </a:r>
            <a:r>
              <a:rPr kumimoji="0" lang="en-US" sz="3200" i="1" u="none" strike="noStrike" kern="1200" cap="none" spc="-10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aureus</a:t>
            </a:r>
            <a:endParaRPr kumimoji="0" lang="en-US" sz="3200" i="1" u="none" strike="noStrike" kern="1200" cap="none" spc="-10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83568" y="90872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b="1" u="sng" dirty="0" smtClean="0">
              <a:latin typeface="+mj-lt"/>
            </a:endParaRPr>
          </a:p>
          <a:p>
            <a:pPr>
              <a:buNone/>
            </a:pPr>
            <a:r>
              <a:rPr lang="en-US" sz="1600" dirty="0" smtClean="0"/>
              <a:t>                                                                                                    </a:t>
            </a:r>
          </a:p>
          <a:p>
            <a:pPr>
              <a:buNone/>
            </a:pPr>
            <a:r>
              <a:rPr lang="en-US" sz="1600" dirty="0" smtClean="0"/>
              <a:t>                                                                                                    </a:t>
            </a:r>
          </a:p>
          <a:p>
            <a:pPr>
              <a:buFontTx/>
              <a:buChar char="-"/>
            </a:pPr>
            <a:endParaRPr lang="en-US" sz="1400" dirty="0" smtClean="0"/>
          </a:p>
          <a:p>
            <a:pPr>
              <a:buFontTx/>
              <a:buChar char="-"/>
            </a:pPr>
            <a:endParaRPr lang="en-US" sz="1400" b="1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808" y="2406759"/>
            <a:ext cx="3182888" cy="217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48880"/>
            <a:ext cx="3168352" cy="211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808" y="4737315"/>
            <a:ext cx="3222104" cy="214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01824" y="1988840"/>
            <a:ext cx="2256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Carbuncles (red gem)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483772" y="1988840"/>
            <a:ext cx="21845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Carbuncles (little coal)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555776" y="980728"/>
            <a:ext cx="3328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 Levels of  skin infections 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411760" y="332656"/>
            <a:ext cx="4680520" cy="611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Staphylococcus</a:t>
            </a:r>
            <a:r>
              <a:rPr kumimoji="0" lang="en-US" sz="3200" i="1" u="none" strike="noStrike" kern="1200" cap="none" spc="-10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aureus</a:t>
            </a:r>
            <a:endParaRPr kumimoji="0" lang="en-US" sz="3200" i="1" u="none" strike="noStrike" kern="1200" cap="none" spc="-10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83568" y="90872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528" y="1863232"/>
            <a:ext cx="203966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b="1" u="sng" dirty="0" smtClean="0">
                <a:latin typeface="Calibri" pitchFamily="34" charset="0"/>
              </a:rPr>
              <a:t>Localized infections</a:t>
            </a:r>
            <a:endParaRPr lang="en-US" b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143152" y="4509120"/>
            <a:ext cx="412624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pic>
        <p:nvPicPr>
          <p:cNvPr id="12" name="Picture 4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085184"/>
            <a:ext cx="2808312" cy="17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41847"/>
            <a:ext cx="2805956" cy="177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2805956" cy="177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Down Arrow 14"/>
          <p:cNvSpPr/>
          <p:nvPr/>
        </p:nvSpPr>
        <p:spPr>
          <a:xfrm>
            <a:off x="2195736" y="2780928"/>
            <a:ext cx="412624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5776" y="980728"/>
            <a:ext cx="3328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 Levels of  skin infections 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2411760" y="332656"/>
            <a:ext cx="4680520" cy="611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Staphylococcus</a:t>
            </a:r>
            <a:r>
              <a:rPr kumimoji="0" lang="en-US" sz="3200" i="1" u="none" strike="noStrike" kern="1200" cap="none" spc="-10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aureus</a:t>
            </a:r>
            <a:endParaRPr kumimoji="0" lang="en-US" sz="3200" i="1" u="none" strike="noStrike" kern="1200" cap="none" spc="-10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83568" y="90872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27584" y="2348880"/>
            <a:ext cx="40950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Folliculitis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(micro-abscess) </a:t>
            </a:r>
          </a:p>
        </p:txBody>
      </p:sp>
      <p:sp>
        <p:nvSpPr>
          <p:cNvPr id="21" name="Rectangle 20"/>
          <p:cNvSpPr/>
          <p:nvPr/>
        </p:nvSpPr>
        <p:spPr>
          <a:xfrm flipH="1">
            <a:off x="899592" y="4005064"/>
            <a:ext cx="3096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furuncle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(common boil)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3528" y="5765194"/>
            <a:ext cx="41930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A Carbuncle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(A  cluster of furuncles)    </a:t>
            </a:r>
            <a:endParaRPr lang="en-US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9" grpId="0"/>
      <p:bldP spid="21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916832"/>
            <a:ext cx="7772400" cy="4941168"/>
          </a:xfrm>
        </p:spPr>
        <p:txBody>
          <a:bodyPr>
            <a:noAutofit/>
          </a:bodyPr>
          <a:lstStyle/>
          <a:p>
            <a:pPr marL="342900">
              <a:buNone/>
              <a:defRPr/>
            </a:pPr>
            <a:r>
              <a:rPr lang="en-US" sz="1800" b="1" dirty="0" smtClean="0">
                <a:latin typeface="Calibri" pitchFamily="34" charset="0"/>
              </a:rPr>
              <a:t>Localized infections (Abscess formation):</a:t>
            </a:r>
          </a:p>
          <a:p>
            <a:pPr>
              <a:buNone/>
              <a:defRPr/>
            </a:pPr>
            <a:r>
              <a:rPr lang="en-US" sz="1800" dirty="0" smtClean="0">
                <a:latin typeface="Calibri" pitchFamily="34" charset="0"/>
              </a:rPr>
              <a:t>     - Folliculitis </a:t>
            </a:r>
          </a:p>
          <a:p>
            <a:pPr>
              <a:buNone/>
              <a:defRPr/>
            </a:pPr>
            <a:r>
              <a:rPr lang="en-US" sz="1800" dirty="0" smtClean="0">
                <a:latin typeface="Calibri" pitchFamily="34" charset="0"/>
              </a:rPr>
              <a:t>     - Carbuncles </a:t>
            </a:r>
          </a:p>
          <a:p>
            <a:pPr>
              <a:buNone/>
              <a:defRPr/>
            </a:pPr>
            <a:r>
              <a:rPr lang="en-US" sz="1800" dirty="0" smtClean="0">
                <a:latin typeface="Calibri" pitchFamily="34" charset="0"/>
              </a:rPr>
              <a:t>     - furuncles</a:t>
            </a:r>
          </a:p>
          <a:p>
            <a:pPr>
              <a:buNone/>
              <a:defRPr/>
            </a:pPr>
            <a:endParaRPr lang="en-US" sz="1800" dirty="0" smtClean="0">
              <a:latin typeface="Calibri" pitchFamily="34" charset="0"/>
            </a:endParaRPr>
          </a:p>
          <a:p>
            <a:pPr marL="342900">
              <a:buNone/>
              <a:defRPr/>
            </a:pPr>
            <a:r>
              <a:rPr lang="en-US" sz="1800" b="1" dirty="0" smtClean="0">
                <a:latin typeface="Calibri" pitchFamily="34" charset="0"/>
              </a:rPr>
              <a:t>Spreading infections:   </a:t>
            </a:r>
          </a:p>
          <a:p>
            <a:pPr>
              <a:buNone/>
              <a:defRPr/>
            </a:pPr>
            <a:r>
              <a:rPr lang="en-US" sz="1800" dirty="0" smtClean="0">
                <a:latin typeface="Calibri" pitchFamily="34" charset="0"/>
              </a:rPr>
              <a:t>     </a:t>
            </a:r>
          </a:p>
          <a:p>
            <a:pPr>
              <a:buNone/>
              <a:defRPr/>
            </a:pPr>
            <a:r>
              <a:rPr lang="en-US" sz="1800" b="1" dirty="0" smtClean="0">
                <a:latin typeface="Calibri" pitchFamily="34" charset="0"/>
              </a:rPr>
              <a:t>Systemic infections  (Deep Lesions)    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None/>
            </a:pPr>
            <a:r>
              <a:rPr lang="en-US" sz="1800" dirty="0" smtClean="0">
                <a:latin typeface="Calibri" pitchFamily="34" charset="0"/>
              </a:rPr>
              <a:t>      - </a:t>
            </a:r>
            <a:r>
              <a:rPr lang="en-US" sz="1800" dirty="0" err="1" smtClean="0">
                <a:latin typeface="Calibri" pitchFamily="34" charset="0"/>
              </a:rPr>
              <a:t>Osteomyelitis</a:t>
            </a:r>
            <a:endParaRPr lang="en-US" sz="1800" dirty="0" smtClean="0">
              <a:latin typeface="Calibri" pitchFamily="34" charset="0"/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None/>
            </a:pPr>
            <a:r>
              <a:rPr lang="en-US" sz="1800" dirty="0" smtClean="0">
                <a:latin typeface="Calibri" pitchFamily="34" charset="0"/>
              </a:rPr>
              <a:t>      - Septic arthritis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5776" y="980728"/>
            <a:ext cx="3328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 Levels of skin infections 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411760" y="332656"/>
            <a:ext cx="4680520" cy="611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Staphylococcus</a:t>
            </a:r>
            <a:r>
              <a:rPr kumimoji="0" lang="en-US" sz="3200" i="1" u="none" strike="noStrike" kern="1200" cap="none" spc="-10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aureus</a:t>
            </a:r>
            <a:endParaRPr kumimoji="0" lang="en-US" sz="3200" i="1" u="none" strike="noStrike" kern="1200" cap="none" spc="-10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83568" y="90872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27584" y="2276872"/>
            <a:ext cx="1512168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7"/>
          <p:cNvSpPr/>
          <p:nvPr/>
        </p:nvSpPr>
        <p:spPr>
          <a:xfrm>
            <a:off x="539552" y="4337720"/>
            <a:ext cx="3672408" cy="10354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520" y="1484784"/>
            <a:ext cx="6768752" cy="3813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latin typeface="Calibri" pitchFamily="34" charset="0"/>
              </a:rPr>
              <a:t>3- Systemic infections </a:t>
            </a:r>
          </a:p>
          <a:p>
            <a:r>
              <a:rPr lang="en-US" sz="2000" b="1" dirty="0" smtClean="0">
                <a:latin typeface="Calibri" pitchFamily="34" charset="0"/>
              </a:rPr>
              <a:t>Bone infections (Osteomyelitis):</a:t>
            </a:r>
          </a:p>
          <a:p>
            <a:endParaRPr lang="en-US" sz="2000" b="1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Calibri" pitchFamily="34" charset="0"/>
              </a:rPr>
              <a:t>  </a:t>
            </a:r>
            <a:r>
              <a:rPr lang="en-US" sz="2000" dirty="0" err="1" smtClean="0">
                <a:latin typeface="Calibri" pitchFamily="34" charset="0"/>
              </a:rPr>
              <a:t>Osteon</a:t>
            </a:r>
            <a:r>
              <a:rPr lang="en-US" sz="2000" dirty="0" smtClean="0">
                <a:latin typeface="Calibri" pitchFamily="34" charset="0"/>
              </a:rPr>
              <a:t>: bone, </a:t>
            </a:r>
            <a:r>
              <a:rPr lang="en-US" sz="2000" dirty="0" err="1" smtClean="0">
                <a:latin typeface="Calibri" pitchFamily="34" charset="0"/>
              </a:rPr>
              <a:t>Myelo</a:t>
            </a:r>
            <a:r>
              <a:rPr lang="en-US" sz="2000" dirty="0" smtClean="0">
                <a:latin typeface="Calibri" pitchFamily="34" charset="0"/>
              </a:rPr>
              <a:t>: marrow </a:t>
            </a:r>
          </a:p>
          <a:p>
            <a:pPr>
              <a:buFont typeface="Wingdings" pitchFamily="2" charset="2"/>
              <a:buChar char="v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Calibri" pitchFamily="34" charset="0"/>
              </a:rPr>
              <a:t>  Infection of the bone</a:t>
            </a:r>
          </a:p>
          <a:p>
            <a:pPr>
              <a:buFont typeface="Wingdings" pitchFamily="2" charset="2"/>
              <a:buChar char="v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Calibri" pitchFamily="34" charset="0"/>
              </a:rPr>
              <a:t>Caused by :</a:t>
            </a:r>
          </a:p>
          <a:p>
            <a:pPr lvl="1">
              <a:buFontTx/>
              <a:buChar char="-"/>
            </a:pPr>
            <a:r>
              <a:rPr lang="en-US" sz="2000" i="1" dirty="0" smtClean="0">
                <a:latin typeface="Calibri" pitchFamily="34" charset="0"/>
              </a:rPr>
              <a:t>   S. aureus, S. pyogenes, </a:t>
            </a:r>
          </a:p>
          <a:p>
            <a:pPr lvl="1">
              <a:buFontTx/>
              <a:buChar char="-"/>
            </a:pPr>
            <a:r>
              <a:rPr lang="en-US" sz="2000" i="1" dirty="0" smtClean="0">
                <a:latin typeface="Calibri" pitchFamily="34" charset="0"/>
              </a:rPr>
              <a:t>   H. </a:t>
            </a:r>
            <a:r>
              <a:rPr lang="en-US" sz="2000" i="1" dirty="0" err="1" smtClean="0">
                <a:latin typeface="Calibri" pitchFamily="34" charset="0"/>
              </a:rPr>
              <a:t>influenzae</a:t>
            </a:r>
            <a:r>
              <a:rPr lang="en-US" sz="2000" dirty="0" smtClean="0">
                <a:latin typeface="Calibri" pitchFamily="34" charset="0"/>
              </a:rPr>
              <a:t>, Gram-negative bacilli</a:t>
            </a:r>
          </a:p>
          <a:p>
            <a:pPr>
              <a:buFont typeface="Courier New" pitchFamily="49" charset="0"/>
              <a:buChar char="o"/>
            </a:pPr>
            <a:endParaRPr lang="en-US" sz="2000" b="1" dirty="0" smtClean="0">
              <a:latin typeface="Calibri" pitchFamily="34" charset="0"/>
            </a:endParaRPr>
          </a:p>
          <a:p>
            <a:pPr marL="411480" lvl="0" indent="-342900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endParaRPr lang="en-US" sz="2000" b="1" dirty="0" smtClean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776" y="980728"/>
            <a:ext cx="3328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 Levels of  skin infections 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411760" y="332656"/>
            <a:ext cx="4680520" cy="611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Staphylococcus</a:t>
            </a:r>
            <a:r>
              <a:rPr kumimoji="0" lang="en-US" sz="3200" i="1" u="none" strike="noStrike" kern="1200" cap="none" spc="-10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aureus</a:t>
            </a:r>
            <a:endParaRPr kumimoji="0" lang="en-US" sz="3200" i="1" u="none" strike="noStrike" kern="1200" cap="none" spc="-10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83568" y="90872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3093" y="2067411"/>
            <a:ext cx="2925291" cy="4529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1484784"/>
            <a:ext cx="676875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latin typeface="Calibri" pitchFamily="34" charset="0"/>
              </a:rPr>
              <a:t>Systemic infections </a:t>
            </a:r>
          </a:p>
          <a:p>
            <a:endParaRPr lang="en-US" b="1" dirty="0" smtClean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504" y="2031226"/>
            <a:ext cx="9001000" cy="3334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lvl="0" indent="-342900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n-US" sz="2000" b="1" dirty="0" smtClean="0">
                <a:latin typeface="Calibri" pitchFamily="34" charset="0"/>
              </a:rPr>
              <a:t>Septic arthritis</a:t>
            </a:r>
          </a:p>
          <a:p>
            <a:pPr marL="411480" lvl="0" indent="-342900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v"/>
              <a:defRPr/>
            </a:pPr>
            <a:r>
              <a:rPr lang="en-US" sz="2000" dirty="0" smtClean="0">
                <a:latin typeface="Calibri" pitchFamily="34" charset="0"/>
              </a:rPr>
              <a:t>Septic</a:t>
            </a:r>
            <a:r>
              <a:rPr lang="en-US" sz="2000" b="1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means infectious </a:t>
            </a:r>
          </a:p>
          <a:p>
            <a:pPr marL="411480" lvl="0" indent="-342900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v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411480" lvl="0" indent="-342900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v"/>
              <a:defRPr/>
            </a:pPr>
            <a:r>
              <a:rPr lang="en-US" sz="2000" dirty="0" smtClean="0">
                <a:latin typeface="Calibri" pitchFamily="34" charset="0"/>
              </a:rPr>
              <a:t>Purulent infection of joint spaces which produces arthritis</a:t>
            </a:r>
          </a:p>
          <a:p>
            <a:pPr marL="411480" lvl="0" indent="-342900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v"/>
              <a:defRPr/>
            </a:pPr>
            <a:endParaRPr lang="en-US" sz="2000" i="1" dirty="0" smtClean="0">
              <a:latin typeface="Calibri" pitchFamily="34" charset="0"/>
            </a:endParaRPr>
          </a:p>
          <a:p>
            <a:pPr marL="411480" lvl="0" indent="-342900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v"/>
              <a:defRPr/>
            </a:pPr>
            <a:r>
              <a:rPr lang="en-US" sz="2000" i="1" dirty="0" smtClean="0">
                <a:latin typeface="Calibri" pitchFamily="34" charset="0"/>
              </a:rPr>
              <a:t>S. aureus, Streptococcus</a:t>
            </a:r>
            <a:r>
              <a:rPr lang="en-US" sz="2000" dirty="0" smtClean="0">
                <a:latin typeface="Calibri" pitchFamily="34" charset="0"/>
              </a:rPr>
              <a:t> spp., Gram-negative bacilli  </a:t>
            </a:r>
          </a:p>
          <a:p>
            <a:pPr marL="411480" lvl="0" indent="-342900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v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411480" lvl="0" indent="-342900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v"/>
              <a:defRPr/>
            </a:pPr>
            <a:r>
              <a:rPr lang="en-US" sz="2000" dirty="0" smtClean="0">
                <a:latin typeface="Calibri" pitchFamily="34" charset="0"/>
              </a:rPr>
              <a:t>Treated with antibiotics and drainage of the infected joint</a:t>
            </a:r>
          </a:p>
          <a:p>
            <a:pPr marL="411480" lvl="0" indent="-342900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n-US" sz="2000" dirty="0" smtClean="0">
                <a:latin typeface="Calibri" pitchFamily="34" charset="0"/>
              </a:rPr>
              <a:t>       fluid from the joint</a:t>
            </a:r>
          </a:p>
          <a:p>
            <a:pPr>
              <a:buFont typeface="Courier New" pitchFamily="49" charset="0"/>
              <a:buChar char="o"/>
            </a:pPr>
            <a:endParaRPr lang="en-US" sz="2000" b="1" dirty="0" smtClean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5776" y="980728"/>
            <a:ext cx="3328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 Levels of  skin infections 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411760" y="332656"/>
            <a:ext cx="4680520" cy="611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Staphylococcus</a:t>
            </a:r>
            <a:r>
              <a:rPr kumimoji="0" lang="en-US" sz="3200" i="1" u="none" strike="noStrike" kern="1200" cap="none" spc="-10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aureus</a:t>
            </a:r>
            <a:endParaRPr kumimoji="0" lang="en-US" sz="3200" i="1" u="none" strike="noStrike" kern="1200" cap="none" spc="-10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83568" y="90872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69269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Macule</a:t>
            </a:r>
            <a:r>
              <a:rPr lang="en-US" dirty="0" smtClean="0"/>
              <a:t> &amp; patch</a:t>
            </a:r>
          </a:p>
          <a:p>
            <a:r>
              <a:rPr lang="en-US" dirty="0" smtClean="0"/>
              <a:t>Is a change in the color of the skin and you could not detect it by touch. A </a:t>
            </a:r>
            <a:r>
              <a:rPr lang="en-US" dirty="0" err="1" smtClean="0"/>
              <a:t>macule</a:t>
            </a:r>
            <a:r>
              <a:rPr lang="en-US" dirty="0" smtClean="0"/>
              <a:t> greater than 1 cm. may be referred to as </a:t>
            </a:r>
            <a:r>
              <a:rPr lang="en-US" b="1" dirty="0" smtClean="0">
                <a:solidFill>
                  <a:srgbClr val="FF0000"/>
                </a:solidFill>
              </a:rPr>
              <a:t>a </a:t>
            </a:r>
            <a:r>
              <a:rPr lang="en-US" b="1" i="1" dirty="0" smtClean="0">
                <a:solidFill>
                  <a:srgbClr val="FF0000"/>
                </a:solidFill>
              </a:rPr>
              <a:t>patch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8" name="Picture 4" descr="http://www.skinsight.com/info/files/image_upload/cafeauLaitMacule_23941_lg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1422" y="2132856"/>
            <a:ext cx="3176962" cy="237626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139454" y="4005064"/>
            <a:ext cx="9412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patch</a:t>
            </a:r>
            <a:endParaRPr lang="en-US" sz="2000" b="1" dirty="0"/>
          </a:p>
        </p:txBody>
      </p:sp>
      <p:cxnSp>
        <p:nvCxnSpPr>
          <p:cNvPr id="13" name="Straight Arrow Connector 12"/>
          <p:cNvCxnSpPr>
            <a:stCxn id="7" idx="0"/>
          </p:cNvCxnSpPr>
          <p:nvPr/>
        </p:nvCxnSpPr>
        <p:spPr>
          <a:xfrm flipV="1">
            <a:off x="5610096" y="3645024"/>
            <a:ext cx="105422" cy="36004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AutoShape 6" descr="data:image/jpeg;base64,/9j/4AAQSkZJRgABAQAAAQABAAD/2wCEAAkGBxASDxAUEhQUFBQVFRQUFRUVFRQWFBUUFBUWFhQUFxgYHCgiGBolHBQUITEhJSkrLi4uFx8zODMsNygtLisBCgoKDg0OGhAQGiwmICY3NCw0LC8sLCwsLCwsLCwsLCwsLCwsLC8sLCwsLCwsLCwsLCwsLCwsLCwsLCwsLCwsLP/AABEIALoBDgMBIgACEQEDEQH/xAAbAAEAAgMBAQAAAAAAAAAAAAAABAUBAgMGB//EAEEQAAICAQEEBgYHBgQHAAAAAAABAgMRBAUSITEyQVFhcZEGExQigaEzQlKxwdHwI3OSorThYnKCswcVU2OTsvH/xAAZAQEAAwEBAAAAAAAAAAAAAAAAAQIEAwX/xAAkEQADAAICAQQCAwAAAAAAAAAAAQIDMQQRIRIyQVEFYRMicf/aAAwDAQACEQMRAD8A+4gAAHyet+z+kGt1izu+1abR6j7PqtTpavVTfZu3xqWeyx/D6weNp9GJXXbdhfFxp1kqfVzTi21HTwg5xWXuyjOOVlc0gDzPpNL2nbOj1Gc16faNGgqw+DmqrbdXLx3/AFUPGpnuNv63X1z/AGPsMK8cJam2yMpz64pRjiK5cct9xU7R9FZ1VbIq06natPr46i6yco77UlfK26TbW83O3kuPHguBF12y7K9p6267Zz16uVPs1qenn6qMK92VDjfOPqVv70t6OU9/L4gFnV6cVrZd2ssralTOdE6a5KxvUQt9Uq65Je8pSccPHKWSdsm7arsrepq0kKpZ34122ytq91uKy4btnHCeN3GeGTyuz/RDWy2RraJxqo1EtdZqqUmpUZjdC2tLd4qt7u6spNJ8uo9TsjbmrtnVC3Z+oobT9bOdmmlVW1Fv3ZQscrE5JRWIrnngASPRnbMtVHUuUVH1Oq1OmWG3lUWOCk+94zg8btTbctds3YmplBVyt2nom4Rbklu6mUODa49EstkLX6KzXUx0kr1dq79Tp7ozqhQo6hqbjdvT34bknLLjGTaXBPrrtnejWtjsfYtEqmrtPrtPddHfr9yuvUTnOeVLD91p4Tb4gHodo+kOonrbdJooUynRCueotvnKNdbty6qlGCcpzcYuXUksc84Jfoxtyeo9oquhGvUaaxV3RhPfre9CNldlcmk3GUZJ4aTWGmeb236MKG09Tqp6CG0adTCneju0Svotpj6vMI3OKcJR3M4lnMeR6L0S0lcIWuvQR0ClJe7jTxnYkuE5KhtLDbSTeeYBfgAAAAAAAAAAAAAAAAAAAAAAAAAAAAAAAAAAAAAAAHGeqgnjPlxIbS2Sl2bWXRi4JvDm92Pe1GUseUZP4HQrdfbF26PDX00v6e8siSAAAAAAAAAAAAAAAAAAAAAAAAAAYbS5gGQAAAAAAAAAAAAAADS21RXE4XatLhHi+3q/uQpSbeW8nOsiWjpMd7Ot+pcuC4L9cyObA4Nt7OqXRB1/0ml/fP8Ap7yfCyS5Nlfr7I+s0vFfTPrX/QvJ47B3hrZLnhneGtj1pr5kEYLK6RVwi0hdF8mjoU+DeFklybRdZftFXj+i1BAhrJdeGdoayPWmvmXWSWVcMkg0hdF8mjcv2UAAAAAAPM/8S7HHY+0HFtNUTaaeGn2po8XtavQaX2CWzdTL2yeo08fVV6u3UK6E5JXRsrlZJKG7vPewsNLie69P9FbfsrW1VRc7J0yjCKxmUnyXElaTY1NVL9RTTTa691TjXCLUt3hlxXHiAUu1fSTaGlrlffpdP6iHvWRr1Up6iFefes3ZVRjLC47ql1cGcPSbaGujtfZkdPGuVc6dXJRlqLKoWtRpy7FGqS93K3XiWd6XR6/Iaj0fnPZVmnjseUtoeplG3U3wolm3GbLo6iU3Oyc3ndxybWcJZPabe0upr1WydTXRO+Onr1FV1dTrVsfXV1KMoxslFSSlU0/e6+sAl7T9JNRC/T6Smiu3WWVO+yDucaKKovdc5Wbm9JOb3UlDLw+WCm/4jW6mWwNoe11VVyXq1+yslbCUPW1PeTlCDTzlYa6ufEl7QjqatoU7Rr011ldukWnvoj6v2mlxsdtc93fxPjKUZRjLhwayY9MnqNfsbWwq0t8LJOEa67VXGyxRtrk5pKbwsKXSafuvgASb/SfWU3aV6rSwr0+puhRCUbnZfVZbn1Sugq1FbzST3ZyUW+b6/WnnPTfQW3Q0Sqg5uGv0ds8Y92uu1SnN56kkejAAAAAAAAAAOdtyjz8iFde5dy7Cjq2vL6yyTato1y68FMkZFtHeYSJQEJp8mmcdfe4VuS4vgvPrM7fS7LnYoNfqpTk19VPCXh1sS2ja10vJIimTLl9S6RZIi6xe/p/3r/2bS6jtaSSW6uCxzZWygm4trovK7nhrPlJ+Zsc1bWieic9q2f4fJ/mSNHtNykoyS48E129WUQdHo5WN4wkubZb6bZsIYfSa6329yO2P+R+fgh9ErAwbYGDUUNcDBnAwAYwbRnJcmzGBgA7x1cuvDOsdWutNfMh4GCyukVcIso2xfJo3KrBvGclybLrJ9lXj+iyBCjqpdeGdY6tdaa+ZZWmUcMkGsJp8mnxa4ceKeGvg018DEbYvk0Qth/RS/f6r+ptLlSwAAAAAAAAAAAAAAB4AHd1rH4tmsqezj5L7zXOaH8mlxS+DSFklybJD2hZuyXB5TXHiuXX/AGwRnF8eHLn3GCaxRW0V7ZE9otj0697vqln+SeH/ADG1euqbxvKL+zPMJfzYT+DZJNbK4yWJJNdjSa+ZhyfjYftfRZWbNG1VUpPEU2+4hLQRj9HKdfdCT3X4xeU/It9l631UcSxKXXPdUXLi8cFwXDuMj/HZE/0W9SJGi0mohLglh4ym1jBcYI1O0a5deCVCSfJp+Bacfo8FX2YwMG2BgsQa4GDbAwAa4GDbAwAa4GDZowmgDGBg2wMAGuBg2wUF21bcvGI92E38cnO7UbJS7L3BE2LNquWG/ptT/U2lV/zS77X8sfyI+yNq2KEui/2uofFdt9jfIquRJPpPXx1MuvidY6pdaaKPTbXg+Elu9/Nf2LFHaMvemUcInxti+TNyuwZjNrkzosn2UcFgCJHUS7mdI6ldaLq0VcM7g0jbF9ZuW7KgAAHiQAcD1TOTVxTx+GFkyCZup0yHKezSVS6uHjk1dL7n8V+J1MM7TybWyjwyyOCQ8di7zV1rvXzNE8mGcXhpHE6QukuTZiVfLHHJrKLXM7f1tfZTyifTtaxc+P6/XWTqdrwfNY/Xf+ZQg41xoevA7PVV6iEuTX3HbB5CMmuTwSadfZHkzhXFpaY8F5tDWKqKeMt8l97fcUV2vtlzk13Lgvka7T18pxi9zeknyUlHg+fF8M8F2FatoV8p71b/AO5FxT8JLMfmedyMeWX5T6Lz0S2YwItNZTTXammvNcDJiLm0bJLk2vBtHVay37cvNnAEptEEj2+37ciO2AG29gETZvQl+9v/AN+wlnOmpRTS65Sl8Zycn85MfAOhabD1Mt7c+q02u5rjwKs3ptcJKUeaLRXppMNdnrAVde24496Mk+7DXzaMWbcX1YN+Lx92Tb/NH2c+mWoKmvbi+tD4p5+TLTT3xmsxeV93cy03NaYaaNjKbXJmQXKm6ukZerxzXkR7bFFEJzbZ0hVWiPSioBmcGnhpp9jWGYKG4AAgsAAAYAYBIyZz+uDMAJtaJ6T2YcI//DWVXZ5Nm4Os8i09nN4YZxcHnGPLiakjIz2pP4L7zvPLXyjk+M/hkcw0dnUurn3mrqfj4GicsVpnGsdTtEGWz685inCX2q24P+Uervj0ZxsXZZHD/ihht+KZLBS+NivckKmRPbWvpK5x744sj4txw15HbT6iufQnGT7E/e/hfH5HU46jSVz6cYy72uPnzMWT8ZL9jLKzsCJ7JOP0ds0vszxZHwSlxXwY9fdHp1qS7apcf4J8/hIxZODlj47/AMLKkSwRoa+pvG9uv7Nidb/m4eTZJaMjlrZIABBIAAALj0dg82Pq4L48X+vEpy+2BqU4OHJrL8U+vxX5HbB160VrRanK61R8Rfco+JXzlk9OIds5ic22IGIxbOXrnl45dXBGiqnGui0Q70eksqjJYkk13rJX6jYlUujmL7uK8mWYOTSZnm6nTPNajY1seWJru4PyZAsg4vEk0+xrDPaGtlcZLEkmuxrJVwd55LW0eLB6S/YtUujmL7uK8mVuo2LbHo4mu7g/J/mUctGic8P5K0wb21yi8STT71g0ZU6oAAgsAACQYZkEEmAACxtvM13Y9nzf5gF1kpaZV45e0a+qXU/Nfic2nnB2M7z7Wd45dL3eTjXFT9pHB3eOeOJq4J93w4GieTD/AEcK49o4TgpLEkmuxrK+ZGWgjH6Nzr/ySe6/GLyn5E71T/XX4Gh0qIybSZy8oi5vj9i1f+OfyzH5Ie3wXTU6/wDPH3fhKOV54JQMmT8firXglWzFclJZi1JdsWpLzRkiW7Oqk87u7L7UMxl5ox7PdHo3Nrssip5/1cJGK/x2Re3yWVomG9FklZHc4z4PujH7UvhyXX98XT+0OSi41cfrJzwu9xlnPhkvdLpo1rC4t8ZSfOT7WVw8K/V/fwHRInLLMJCKy0hN+X65npXShdIiJ9TOVss+HI0guJu0YguJkfl9m1eF0j1AAO55AAAAAABrOCaw0muxrKIGo2NVLlmL7uXkyxBDSZabqdM85fsSyPRamvJ+T/MrrapReJJx8Vg9oazimsNJrsfFFXCNE8qls8UD0+o2PTLknF/4eXk+BW6jYdi6LUvk/nw+ZRw0aI5EV+iqB0uplHhKLj4r9ZOZQ7p9mGDJggsAACQAASYABBIGFnl+QBabqdMiomtow61nnhGnq3nGDoDRPLpbRwriS9M4tA7NJ8/P7jnKtrsZrx54vT8mS8NxtHTRfSR+P3Mtiq0K/aR+P3Mva4tLv/D9ZGWvSUS7NZZXD9Z6zk0dWjRowvyzTPhHJoxFcTdot9BpNxZfSfyXYQl2TeRQiYADqeaAAAAAAAAAAAAAAAYlFNYfFd5Bv2RTLkt1/wCHh8uRPBDSZabqdM87qNhWLoNS7uT/ACK6/Tzg/ei4+K4efWezMNZ5lHjRojl0t+TxAPU6jZFMvq7r7Y8PlyK3UbBmuhJS7nwf5fcUcNGqOTFfoqAdbtNOHTi14rh58jkUNCaegYMmAWAAIJAABICYBBOyTs1L1seHb/6suWin2X9LH4/cy6aNE06XlmDNKm/COTRzaOzR10mm3nl8l8+4no5ukl2zfZ+l+s/9K/EsACyXRju3T7YABJUAAAAAAAAAAAAAAAAAAAAAAAAw0QtRsqmf1d19seHy5fInAhpMtNOdM8/qNgyXQkpdz4P+/wAit1Glsh0otd/V5rgeyBR418GmOZa35PDA9ZqNl0z+rh9seH9is1GwJLoST7pcH5o5vG0ao5eOt+CmB31Gjsh0otd/Nea4HAoak0/KAAILEvZf0q8H9xdspdlfSrwZdxi28I749GHk+8VUuTx5ljGKSwjWqtRWDc6nn3fqAABQAAAAAAAAAAAAAAAAAAAAAAAAAAAAAAAAAAAAEPUbMpnzik+2PB/LmTAQ12WmnPlModRsB/Ulnulw+a/IrNRorIdKLS7ea80exBR40zTHMud+Tyeyfpfg/wAD09FW6u/9cDg6Yq+LUUm4yy0km+RMJhdLoryMvraaAALmY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jpeg;base64,/9j/4AAQSkZJRgABAQAAAQABAAD/2wCEAAkGBxASDxAUEhQUFBQVFRQUFRUVFRQWFBUUFBUWFhQUFxgYHCgiGBolHBQUITEhJSkrLi4uFx8zODMsNygtLisBCgoKDg0OGhAQGiwmICY3NCw0LC8sLCwsLCwsLCwsLCwsLCwsLC8sLCwsLCwsLCwsLCwsLCwsLCwsLCwsLCwsLP/AABEIALoBDgMBIgACEQEDEQH/xAAbAAEAAgMBAQAAAAAAAAAAAAAABAUBAgMGB//EAEEQAAICAQEEBgYHBgQHAAAAAAABAgMRBAUSITEyQVFhcZEGExQigaEzQlKxwdHwI3OSorThYnKCswcVU2OTsvH/xAAZAQEAAwEBAAAAAAAAAAAAAAAAAQIEAwX/xAAkEQADAAICAQQCAwAAAAAAAAAAAQIDMQQRIRIyQVEFYRMicf/aAAwDAQACEQMRAD8A+4gAAHyet+z+kGt1izu+1abR6j7PqtTpavVTfZu3xqWeyx/D6weNp9GJXXbdhfFxp1kqfVzTi21HTwg5xWXuyjOOVlc0gDzPpNL2nbOj1Gc16faNGgqw+DmqrbdXLx3/AFUPGpnuNv63X1z/AGPsMK8cJam2yMpz64pRjiK5cct9xU7R9FZ1VbIq06natPr46i6yco77UlfK26TbW83O3kuPHguBF12y7K9p6267Zz16uVPs1qenn6qMK92VDjfOPqVv70t6OU9/L4gFnV6cVrZd2ssralTOdE6a5KxvUQt9Uq65Je8pSccPHKWSdsm7arsrepq0kKpZ34122ytq91uKy4btnHCeN3GeGTyuz/RDWy2RraJxqo1EtdZqqUmpUZjdC2tLd4qt7u6spNJ8uo9TsjbmrtnVC3Z+oobT9bOdmmlVW1Fv3ZQscrE5JRWIrnngASPRnbMtVHUuUVH1Oq1OmWG3lUWOCk+94zg8btTbctds3YmplBVyt2nom4Rbklu6mUODa49EstkLX6KzXUx0kr1dq79Tp7ozqhQo6hqbjdvT34bknLLjGTaXBPrrtnejWtjsfYtEqmrtPrtPddHfr9yuvUTnOeVLD91p4Tb4gHodo+kOonrbdJooUynRCueotvnKNdbty6qlGCcpzcYuXUksc84Jfoxtyeo9oquhGvUaaxV3RhPfre9CNldlcmk3GUZJ4aTWGmeb236MKG09Tqp6CG0adTCneju0Svotpj6vMI3OKcJR3M4lnMeR6L0S0lcIWuvQR0ClJe7jTxnYkuE5KhtLDbSTeeYBfgAAAAAAAAAAAAAAAAAAAAAAAAAAAAAAAAAAAAAAAHGeqgnjPlxIbS2Sl2bWXRi4JvDm92Pe1GUseUZP4HQrdfbF26PDX00v6e8siSAAAAAAAAAAAAAAAAAAAAAAAAAAYbS5gGQAAAAAAAAAAAAAADS21RXE4XatLhHi+3q/uQpSbeW8nOsiWjpMd7Ot+pcuC4L9cyObA4Nt7OqXRB1/0ml/fP8Ap7yfCyS5Nlfr7I+s0vFfTPrX/QvJ47B3hrZLnhneGtj1pr5kEYLK6RVwi0hdF8mjoU+DeFklybRdZftFXj+i1BAhrJdeGdoayPWmvmXWSWVcMkg0hdF8mjcv2UAAAAAAPM/8S7HHY+0HFtNUTaaeGn2po8XtavQaX2CWzdTL2yeo08fVV6u3UK6E5JXRsrlZJKG7vPewsNLie69P9FbfsrW1VRc7J0yjCKxmUnyXElaTY1NVL9RTTTa691TjXCLUt3hlxXHiAUu1fSTaGlrlffpdP6iHvWRr1Up6iFefes3ZVRjLC47ql1cGcPSbaGujtfZkdPGuVc6dXJRlqLKoWtRpy7FGqS93K3XiWd6XR6/Iaj0fnPZVmnjseUtoeplG3U3wolm3GbLo6iU3Oyc3ndxybWcJZPabe0upr1WydTXRO+Onr1FV1dTrVsfXV1KMoxslFSSlU0/e6+sAl7T9JNRC/T6Smiu3WWVO+yDucaKKovdc5Wbm9JOb3UlDLw+WCm/4jW6mWwNoe11VVyXq1+yslbCUPW1PeTlCDTzlYa6ufEl7QjqatoU7Rr011ldukWnvoj6v2mlxsdtc93fxPjKUZRjLhwayY9MnqNfsbWwq0t8LJOEa67VXGyxRtrk5pKbwsKXSafuvgASb/SfWU3aV6rSwr0+puhRCUbnZfVZbn1Sugq1FbzST3ZyUW+b6/WnnPTfQW3Q0Sqg5uGv0ds8Y92uu1SnN56kkejAAAAAAAAAAOdtyjz8iFde5dy7Cjq2vL6yyTato1y68FMkZFtHeYSJQEJp8mmcdfe4VuS4vgvPrM7fS7LnYoNfqpTk19VPCXh1sS2ja10vJIimTLl9S6RZIi6xe/p/3r/2bS6jtaSSW6uCxzZWygm4trovK7nhrPlJ+Zsc1bWieic9q2f4fJ/mSNHtNykoyS48E129WUQdHo5WN4wkubZb6bZsIYfSa6329yO2P+R+fgh9ErAwbYGDUUNcDBnAwAYwbRnJcmzGBgA7x1cuvDOsdWutNfMh4GCyukVcIso2xfJo3KrBvGclybLrJ9lXj+iyBCjqpdeGdY6tdaa+ZZWmUcMkGsJp8mnxa4ceKeGvg018DEbYvk0Qth/RS/f6r+ptLlSwAAAAAAAAAAAAAAB4AHd1rH4tmsqezj5L7zXOaH8mlxS+DSFklybJD2hZuyXB5TXHiuXX/AGwRnF8eHLn3GCaxRW0V7ZE9otj0697vqln+SeH/ADG1euqbxvKL+zPMJfzYT+DZJNbK4yWJJNdjSa+ZhyfjYftfRZWbNG1VUpPEU2+4hLQRj9HKdfdCT3X4xeU/It9l631UcSxKXXPdUXLi8cFwXDuMj/HZE/0W9SJGi0mohLglh4ym1jBcYI1O0a5deCVCSfJp+Bacfo8FX2YwMG2BgsQa4GDbAwAa4GDbAwAa4GDZowmgDGBg2wMAGuBg2wUF21bcvGI92E38cnO7UbJS7L3BE2LNquWG/ptT/U2lV/zS77X8sfyI+yNq2KEui/2uofFdt9jfIquRJPpPXx1MuvidY6pdaaKPTbXg+Elu9/Nf2LFHaMvemUcInxti+TNyuwZjNrkzosn2UcFgCJHUS7mdI6ldaLq0VcM7g0jbF9ZuW7KgAAHiQAcD1TOTVxTx+GFkyCZup0yHKezSVS6uHjk1dL7n8V+J1MM7TybWyjwyyOCQ8di7zV1rvXzNE8mGcXhpHE6QukuTZiVfLHHJrKLXM7f1tfZTyifTtaxc+P6/XWTqdrwfNY/Xf+ZQg41xoevA7PVV6iEuTX3HbB5CMmuTwSadfZHkzhXFpaY8F5tDWKqKeMt8l97fcUV2vtlzk13Lgvka7T18pxi9zeknyUlHg+fF8M8F2FatoV8p71b/AO5FxT8JLMfmedyMeWX5T6Lz0S2YwItNZTTXammvNcDJiLm0bJLk2vBtHVay37cvNnAEptEEj2+37ciO2AG29gETZvQl+9v/AN+wlnOmpRTS65Sl8Zycn85MfAOhabD1Mt7c+q02u5rjwKs3ptcJKUeaLRXppMNdnrAVde24496Mk+7DXzaMWbcX1YN+Lx92Tb/NH2c+mWoKmvbi+tD4p5+TLTT3xmsxeV93cy03NaYaaNjKbXJmQXKm6ukZerxzXkR7bFFEJzbZ0hVWiPSioBmcGnhpp9jWGYKG4AAgsAAAYAYBIyZz+uDMAJtaJ6T2YcI//DWVXZ5Nm4Os8i09nN4YZxcHnGPLiakjIz2pP4L7zvPLXyjk+M/hkcw0dnUurn3mrqfj4GicsVpnGsdTtEGWz685inCX2q24P+Uervj0ZxsXZZHD/ihht+KZLBS+NivckKmRPbWvpK5x744sj4txw15HbT6iufQnGT7E/e/hfH5HU46jSVz6cYy72uPnzMWT8ZL9jLKzsCJ7JOP0ds0vszxZHwSlxXwY9fdHp1qS7apcf4J8/hIxZODlj47/AMLKkSwRoa+pvG9uv7Nidb/m4eTZJaMjlrZIABBIAAALj0dg82Pq4L48X+vEpy+2BqU4OHJrL8U+vxX5HbB160VrRanK61R8Rfco+JXzlk9OIds5ic22IGIxbOXrnl45dXBGiqnGui0Q70eksqjJYkk13rJX6jYlUujmL7uK8mWYOTSZnm6nTPNajY1seWJru4PyZAsg4vEk0+xrDPaGtlcZLEkmuxrJVwd55LW0eLB6S/YtUujmL7uK8mVuo2LbHo4mu7g/J/mUctGic8P5K0wb21yi8STT71g0ZU6oAAgsAACQYZkEEmAACxtvM13Y9nzf5gF1kpaZV45e0a+qXU/Nfic2nnB2M7z7Wd45dL3eTjXFT9pHB3eOeOJq4J93w4GieTD/AEcK49o4TgpLEkmuxrK+ZGWgjH6Nzr/ySe6/GLyn5E71T/XX4Gh0qIybSZy8oi5vj9i1f+OfyzH5Ie3wXTU6/wDPH3fhKOV54JQMmT8firXglWzFclJZi1JdsWpLzRkiW7Oqk87u7L7UMxl5ox7PdHo3Nrssip5/1cJGK/x2Re3yWVomG9FklZHc4z4PujH7UvhyXX98XT+0OSi41cfrJzwu9xlnPhkvdLpo1rC4t8ZSfOT7WVw8K/V/fwHRInLLMJCKy0hN+X65npXShdIiJ9TOVss+HI0guJu0YguJkfl9m1eF0j1AAO55AAAAAABrOCaw0muxrKIGo2NVLlmL7uXkyxBDSZabqdM85fsSyPRamvJ+T/MrrapReJJx8Vg9oazimsNJrsfFFXCNE8qls8UD0+o2PTLknF/4eXk+BW6jYdi6LUvk/nw+ZRw0aI5EV+iqB0uplHhKLj4r9ZOZQ7p9mGDJggsAACQAASYABBIGFnl+QBabqdMiomtow61nnhGnq3nGDoDRPLpbRwriS9M4tA7NJ8/P7jnKtrsZrx54vT8mS8NxtHTRfSR+P3Mtiq0K/aR+P3Mva4tLv/D9ZGWvSUS7NZZXD9Z6zk0dWjRowvyzTPhHJoxFcTdot9BpNxZfSfyXYQl2TeRQiYADqeaAAAAAAAAAAAAAAAYlFNYfFd5Bv2RTLkt1/wCHh8uRPBDSZabqdM87qNhWLoNS7uT/ACK6/Tzg/ei4+K4efWezMNZ5lHjRojl0t+TxAPU6jZFMvq7r7Y8PlyK3UbBmuhJS7nwf5fcUcNGqOTFfoqAdbtNOHTi14rh58jkUNCaegYMmAWAAIJAABICYBBOyTs1L1seHb/6suWin2X9LH4/cy6aNE06XlmDNKm/COTRzaOzR10mm3nl8l8+4no5ukl2zfZ+l+s/9K/EsACyXRju3T7YABJUAAAAAAAAAAAAAAAAAAAAAAAAw0QtRsqmf1d19seHy5fInAhpMtNOdM8/qNgyXQkpdz4P+/wAit1Glsh0otd/V5rgeyBR418GmOZa35PDA9ZqNl0z+rh9seH9is1GwJLoST7pcH5o5vG0ao5eOt+CmB31Gjsh0otd/Nea4HAoak0/KAAILEvZf0q8H9xdspdlfSrwZdxi28I749GHk+8VUuTx5ljGKSwjWqtRWDc6nn3fqAABQAAAAAAAAAAAAAAAAAAAAAAAAAAAAAAAAAAAAEPUbMpnzik+2PB/LmTAQ12WmnPlModRsB/Ulnulw+a/IrNRorIdKLS7ea80exBR40zTHMud+Tyeyfpfg/wAD09FW6u/9cDg6Yq+LUUm4yy0km+RMJhdLoryMvraaAALmY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ata:image/jpeg;base64,/9j/4AAQSkZJRgABAQAAAQABAAD/2wCEAAkGBxASDxAUEhQUFBQVFRQUFRUVFRQWFBUUFBUWFhQUFxgYHCgiGBolHBQUITEhJSkrLi4uFx8zODMsNygtLisBCgoKDg0OGhAQGiwmICY3NCw0LC8sLCwsLCwsLCwsLCwsLCwsLC8sLCwsLCwsLCwsLCwsLCwsLCwsLCwsLCwsLP/AABEIALoBDgMBIgACEQEDEQH/xAAbAAEAAgMBAQAAAAAAAAAAAAAABAUBAgMGB//EAEEQAAICAQEEBgYHBgQHAAAAAAABAgMRBAUSITEyQVFhcZEGExQigaEzQlKxwdHwI3OSorThYnKCswcVU2OTsvH/xAAZAQEAAwEBAAAAAAAAAAAAAAAAAQIEAwX/xAAkEQADAAICAQQCAwAAAAAAAAAAAQIDMQQRIRIyQVEFYRMicf/aAAwDAQACEQMRAD8A+4gAAHyet+z+kGt1izu+1abR6j7PqtTpavVTfZu3xqWeyx/D6weNp9GJXXbdhfFxp1kqfVzTi21HTwg5xWXuyjOOVlc0gDzPpNL2nbOj1Gc16faNGgqw+DmqrbdXLx3/AFUPGpnuNv63X1z/AGPsMK8cJam2yMpz64pRjiK5cct9xU7R9FZ1VbIq06natPr46i6yco77UlfK26TbW83O3kuPHguBF12y7K9p6267Zz16uVPs1qenn6qMK92VDjfOPqVv70t6OU9/L4gFnV6cVrZd2ssralTOdE6a5KxvUQt9Uq65Je8pSccPHKWSdsm7arsrepq0kKpZ34122ytq91uKy4btnHCeN3GeGTyuz/RDWy2RraJxqo1EtdZqqUmpUZjdC2tLd4qt7u6spNJ8uo9TsjbmrtnVC3Z+oobT9bOdmmlVW1Fv3ZQscrE5JRWIrnngASPRnbMtVHUuUVH1Oq1OmWG3lUWOCk+94zg8btTbctds3YmplBVyt2nom4Rbklu6mUODa49EstkLX6KzXUx0kr1dq79Tp7ozqhQo6hqbjdvT34bknLLjGTaXBPrrtnejWtjsfYtEqmrtPrtPddHfr9yuvUTnOeVLD91p4Tb4gHodo+kOonrbdJooUynRCueotvnKNdbty6qlGCcpzcYuXUksc84Jfoxtyeo9oquhGvUaaxV3RhPfre9CNldlcmk3GUZJ4aTWGmeb236MKG09Tqp6CG0adTCneju0Svotpj6vMI3OKcJR3M4lnMeR6L0S0lcIWuvQR0ClJe7jTxnYkuE5KhtLDbSTeeYBfgAAAAAAAAAAAAAAAAAAAAAAAAAAAAAAAAAAAAAAAHGeqgnjPlxIbS2Sl2bWXRi4JvDm92Pe1GUseUZP4HQrdfbF26PDX00v6e8siSAAAAAAAAAAAAAAAAAAAAAAAAAAYbS5gGQAAAAAAAAAAAAAADS21RXE4XatLhHi+3q/uQpSbeW8nOsiWjpMd7Ot+pcuC4L9cyObA4Nt7OqXRB1/0ml/fP8Ap7yfCyS5Nlfr7I+s0vFfTPrX/QvJ47B3hrZLnhneGtj1pr5kEYLK6RVwi0hdF8mjoU+DeFklybRdZftFXj+i1BAhrJdeGdoayPWmvmXWSWVcMkg0hdF8mjcv2UAAAAAAPM/8S7HHY+0HFtNUTaaeGn2po8XtavQaX2CWzdTL2yeo08fVV6u3UK6E5JXRsrlZJKG7vPewsNLie69P9FbfsrW1VRc7J0yjCKxmUnyXElaTY1NVL9RTTTa691TjXCLUt3hlxXHiAUu1fSTaGlrlffpdP6iHvWRr1Up6iFefes3ZVRjLC47ql1cGcPSbaGujtfZkdPGuVc6dXJRlqLKoWtRpy7FGqS93K3XiWd6XR6/Iaj0fnPZVmnjseUtoeplG3U3wolm3GbLo6iU3Oyc3ndxybWcJZPabe0upr1WydTXRO+Onr1FV1dTrVsfXV1KMoxslFSSlU0/e6+sAl7T9JNRC/T6Smiu3WWVO+yDucaKKovdc5Wbm9JOb3UlDLw+WCm/4jW6mWwNoe11VVyXq1+yslbCUPW1PeTlCDTzlYa6ufEl7QjqatoU7Rr011ldukWnvoj6v2mlxsdtc93fxPjKUZRjLhwayY9MnqNfsbWwq0t8LJOEa67VXGyxRtrk5pKbwsKXSafuvgASb/SfWU3aV6rSwr0+puhRCUbnZfVZbn1Sugq1FbzST3ZyUW+b6/WnnPTfQW3Q0Sqg5uGv0ds8Y92uu1SnN56kkejAAAAAAAAAAOdtyjz8iFde5dy7Cjq2vL6yyTato1y68FMkZFtHeYSJQEJp8mmcdfe4VuS4vgvPrM7fS7LnYoNfqpTk19VPCXh1sS2ja10vJIimTLl9S6RZIi6xe/p/3r/2bS6jtaSSW6uCxzZWygm4trovK7nhrPlJ+Zsc1bWieic9q2f4fJ/mSNHtNykoyS48E129WUQdHo5WN4wkubZb6bZsIYfSa6329yO2P+R+fgh9ErAwbYGDUUNcDBnAwAYwbRnJcmzGBgA7x1cuvDOsdWutNfMh4GCyukVcIso2xfJo3KrBvGclybLrJ9lXj+iyBCjqpdeGdY6tdaa+ZZWmUcMkGsJp8mnxa4ceKeGvg018DEbYvk0Qth/RS/f6r+ptLlSwAAAAAAAAAAAAAAB4AHd1rH4tmsqezj5L7zXOaH8mlxS+DSFklybJD2hZuyXB5TXHiuXX/AGwRnF8eHLn3GCaxRW0V7ZE9otj0697vqln+SeH/ADG1euqbxvKL+zPMJfzYT+DZJNbK4yWJJNdjSa+ZhyfjYftfRZWbNG1VUpPEU2+4hLQRj9HKdfdCT3X4xeU/It9l631UcSxKXXPdUXLi8cFwXDuMj/HZE/0W9SJGi0mohLglh4ym1jBcYI1O0a5deCVCSfJp+Bacfo8FX2YwMG2BgsQa4GDbAwAa4GDbAwAa4GDZowmgDGBg2wMAGuBg2wUF21bcvGI92E38cnO7UbJS7L3BE2LNquWG/ptT/U2lV/zS77X8sfyI+yNq2KEui/2uofFdt9jfIquRJPpPXx1MuvidY6pdaaKPTbXg+Elu9/Nf2LFHaMvemUcInxti+TNyuwZjNrkzosn2UcFgCJHUS7mdI6ldaLq0VcM7g0jbF9ZuW7KgAAHiQAcD1TOTVxTx+GFkyCZup0yHKezSVS6uHjk1dL7n8V+J1MM7TybWyjwyyOCQ8di7zV1rvXzNE8mGcXhpHE6QukuTZiVfLHHJrKLXM7f1tfZTyifTtaxc+P6/XWTqdrwfNY/Xf+ZQg41xoevA7PVV6iEuTX3HbB5CMmuTwSadfZHkzhXFpaY8F5tDWKqKeMt8l97fcUV2vtlzk13Lgvka7T18pxi9zeknyUlHg+fF8M8F2FatoV8p71b/AO5FxT8JLMfmedyMeWX5T6Lz0S2YwItNZTTXammvNcDJiLm0bJLk2vBtHVay37cvNnAEptEEj2+37ciO2AG29gETZvQl+9v/AN+wlnOmpRTS65Sl8Zycn85MfAOhabD1Mt7c+q02u5rjwKs3ptcJKUeaLRXppMNdnrAVde24496Mk+7DXzaMWbcX1YN+Lx92Tb/NH2c+mWoKmvbi+tD4p5+TLTT3xmsxeV93cy03NaYaaNjKbXJmQXKm6ukZerxzXkR7bFFEJzbZ0hVWiPSioBmcGnhpp9jWGYKG4AAgsAAAYAYBIyZz+uDMAJtaJ6T2YcI//DWVXZ5Nm4Os8i09nN4YZxcHnGPLiakjIz2pP4L7zvPLXyjk+M/hkcw0dnUurn3mrqfj4GicsVpnGsdTtEGWz685inCX2q24P+Uervj0ZxsXZZHD/ihht+KZLBS+NivckKmRPbWvpK5x744sj4txw15HbT6iufQnGT7E/e/hfH5HU46jSVz6cYy72uPnzMWT8ZL9jLKzsCJ7JOP0ds0vszxZHwSlxXwY9fdHp1qS7apcf4J8/hIxZODlj47/AMLKkSwRoa+pvG9uv7Nidb/m4eTZJaMjlrZIABBIAAALj0dg82Pq4L48X+vEpy+2BqU4OHJrL8U+vxX5HbB160VrRanK61R8Rfco+JXzlk9OIds5ic22IGIxbOXrnl45dXBGiqnGui0Q70eksqjJYkk13rJX6jYlUujmL7uK8mWYOTSZnm6nTPNajY1seWJru4PyZAsg4vEk0+xrDPaGtlcZLEkmuxrJVwd55LW0eLB6S/YtUujmL7uK8mVuo2LbHo4mu7g/J/mUctGic8P5K0wb21yi8STT71g0ZU6oAAgsAACQYZkEEmAACxtvM13Y9nzf5gF1kpaZV45e0a+qXU/Nfic2nnB2M7z7Wd45dL3eTjXFT9pHB3eOeOJq4J93w4GieTD/AEcK49o4TgpLEkmuxrK+ZGWgjH6Nzr/ySe6/GLyn5E71T/XX4Gh0qIybSZy8oi5vj9i1f+OfyzH5Ie3wXTU6/wDPH3fhKOV54JQMmT8firXglWzFclJZi1JdsWpLzRkiW7Oqk87u7L7UMxl5ox7PdHo3Nrssip5/1cJGK/x2Re3yWVomG9FklZHc4z4PujH7UvhyXX98XT+0OSi41cfrJzwu9xlnPhkvdLpo1rC4t8ZSfOT7WVw8K/V/fwHRInLLMJCKy0hN+X65npXShdIiJ9TOVss+HI0guJu0YguJkfl9m1eF0j1AAO55AAAAAABrOCaw0muxrKIGo2NVLlmL7uXkyxBDSZabqdM85fsSyPRamvJ+T/MrrapReJJx8Vg9oazimsNJrsfFFXCNE8qls8UD0+o2PTLknF/4eXk+BW6jYdi6LUvk/nw+ZRw0aI5EV+iqB0uplHhKLj4r9ZOZQ7p9mGDJggsAACQAASYABBIGFnl+QBabqdMiomtow61nnhGnq3nGDoDRPLpbRwriS9M4tA7NJ8/P7jnKtrsZrx54vT8mS8NxtHTRfSR+P3Mtiq0K/aR+P3Mva4tLv/D9ZGWvSUS7NZZXD9Z6zk0dWjRowvyzTPhHJoxFcTdot9BpNxZfSfyXYQl2TeRQiYADqeaAAAAAAAAAAAAAAAYlFNYfFd5Bv2RTLkt1/wCHh8uRPBDSZabqdM87qNhWLoNS7uT/ACK6/Tzg/ei4+K4efWezMNZ5lHjRojl0t+TxAPU6jZFMvq7r7Y8PlyK3UbBmuhJS7nwf5fcUcNGqOTFfoqAdbtNOHTi14rh58jkUNCaegYMmAWAAIJAABICYBBOyTs1L1seHb/6suWin2X9LH4/cy6aNE06XlmDNKm/COTRzaOzR10mm3nl8l8+4no5ukl2zfZ+l+s/9K/EsACyXRju3T7YABJUAAAAAAAAAAAAAAAAAAAAAAAAw0QtRsqmf1d19seHy5fInAhpMtNOdM8/qNgyXQkpdz4P+/wAit1Glsh0otd/V5rgeyBR418GmOZa35PDA9ZqNl0z+rh9seH9is1GwJLoST7pcH5o5vG0ao5eOt+CmB31Gjsh0otd/Nea4HAoak0/KAAILEvZf0q8H9xdspdlfSrwZdxi28I749GHk+8VUuTx5ljGKSwjWqtRWDc6nn3fqAABQAAAAAAAAAAAAAAAAAAAAAAAAAAAAAAAAAAAAEPUbMpnzik+2PB/LmTAQ12WmnPlModRsB/Ulnulw+a/IrNRorIdKLS7ea80exBR40zTHMud+Tyeyfpfg/wAD09FW6u/9cDg6Yq+LUUm4yy0km+RMJhdLoryMvraaAALmY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://upload.wikimedia.org/wikipedia/commons/thumb/a/ab/Macule_and_Patch.svg/2000px-Macule_and_Patch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868605"/>
            <a:ext cx="2880320" cy="1989395"/>
          </a:xfrm>
          <a:prstGeom prst="rect">
            <a:avLst/>
          </a:prstGeom>
          <a:noFill/>
        </p:spPr>
      </p:pic>
      <p:cxnSp>
        <p:nvCxnSpPr>
          <p:cNvPr id="20" name="Straight Connector 19"/>
          <p:cNvCxnSpPr/>
          <p:nvPr/>
        </p:nvCxnSpPr>
        <p:spPr>
          <a:xfrm>
            <a:off x="683568" y="404664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07904" y="-27384"/>
            <a:ext cx="2063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Definitions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37890" name="Picture 2" descr="http://upload.wikimedia.org/wikipedia/commons/e/ea/Vesnusch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060848"/>
            <a:ext cx="3203848" cy="2401454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2051720" y="3933056"/>
            <a:ext cx="11496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Macule</a:t>
            </a:r>
            <a:endParaRPr lang="en-US" sz="2000" b="1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2267744" y="3573016"/>
            <a:ext cx="288032" cy="43204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16831" y="4653136"/>
            <a:ext cx="863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Freckle</a:t>
            </a:r>
            <a:endParaRPr lang="en-US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908720"/>
            <a:ext cx="2671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alibri" pitchFamily="34" charset="0"/>
              </a:rPr>
              <a:t>Skin  Histology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425550"/>
            <a:ext cx="72258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latin typeface="Calibri" pitchFamily="34" charset="0"/>
              </a:rPr>
              <a:t>Divided into three layers:</a:t>
            </a:r>
          </a:p>
          <a:p>
            <a:r>
              <a:rPr lang="en-US" sz="2400" dirty="0" smtClean="0">
                <a:latin typeface="Calibri" pitchFamily="34" charset="0"/>
              </a:rPr>
              <a:t>1- Epidermis         2- Dermis        3- Hypodermis (fat layer)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0298" y="251937"/>
            <a:ext cx="2287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libri" pitchFamily="34" charset="0"/>
              </a:rPr>
              <a:t>Introduction</a:t>
            </a:r>
            <a:endParaRPr lang="en-US" sz="3200" dirty="0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3568" y="90872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096" name="Picture 8" descr="http://img.webmd.com/dtmcms/live/webmd/consumer_assets/site_images/articles/image_article_collections/anatomy_pages/sk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2708920"/>
            <a:ext cx="4655369" cy="3528392"/>
          </a:xfrm>
          <a:prstGeom prst="rect">
            <a:avLst/>
          </a:prstGeom>
          <a:noFill/>
        </p:spPr>
      </p:pic>
      <p:cxnSp>
        <p:nvCxnSpPr>
          <p:cNvPr id="22" name="Straight Arrow Connector 21"/>
          <p:cNvCxnSpPr>
            <a:stCxn id="11" idx="0"/>
          </p:cNvCxnSpPr>
          <p:nvPr/>
        </p:nvCxnSpPr>
        <p:spPr>
          <a:xfrm flipV="1">
            <a:off x="2879812" y="3191272"/>
            <a:ext cx="2196244" cy="45375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2"/>
          </p:cNvCxnSpPr>
          <p:nvPr/>
        </p:nvCxnSpPr>
        <p:spPr>
          <a:xfrm>
            <a:off x="2879812" y="3983360"/>
            <a:ext cx="2196244" cy="108012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771800" y="3645024"/>
            <a:ext cx="216024" cy="338336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996952"/>
            <a:ext cx="374441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09771"/>
            <a:ext cx="4042792" cy="6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Papule &amp; Plaque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7544" y="941819"/>
            <a:ext cx="82089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/>
              <a:t>Papule: </a:t>
            </a:r>
            <a:r>
              <a:rPr lang="en-US" sz="1600" dirty="0" smtClean="0"/>
              <a:t>is a circumscribed, solid elevation of skin with no visible fluid, varying in size from a pinhead to 1 cm. They can be brown, purple, pink or red in color.</a:t>
            </a:r>
          </a:p>
          <a:p>
            <a:pPr algn="just"/>
            <a:r>
              <a:rPr lang="en-US" sz="1600" b="1" dirty="0" smtClean="0"/>
              <a:t>Plaque:</a:t>
            </a:r>
            <a:r>
              <a:rPr lang="en-US" sz="1600" dirty="0" smtClean="0"/>
              <a:t> is a solid, raised, flat-topped lesion greater than 1 cm. in diameter.</a:t>
            </a:r>
            <a:endParaRPr lang="en-US" sz="1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83568" y="404664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07904" y="-27384"/>
            <a:ext cx="2063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Definitions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http://upload.wikimedia.org/wikipedia/commons/thumb/1/1e/Papule_and_Plaque.svg/2000px-Papule_and_Plaqu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7" y="4630161"/>
            <a:ext cx="3600399" cy="2327231"/>
          </a:xfrm>
          <a:prstGeom prst="rect">
            <a:avLst/>
          </a:prstGeom>
          <a:noFill/>
        </p:spPr>
      </p:pic>
      <p:pic>
        <p:nvPicPr>
          <p:cNvPr id="14340" name="Picture 4" descr="https://yoderm.com/pimples/wp-content/uploads/2013/04/Papule-on-the-nos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857364"/>
            <a:ext cx="2160240" cy="2160240"/>
          </a:xfrm>
          <a:prstGeom prst="rect">
            <a:avLst/>
          </a:prstGeom>
          <a:noFill/>
        </p:spPr>
      </p:pic>
      <p:pic>
        <p:nvPicPr>
          <p:cNvPr id="14342" name="Picture 6" descr="http://z.about.com/d/psoriasis/1/0/4/-/-/-/elbow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700808"/>
            <a:ext cx="2448272" cy="326436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39552" y="2060848"/>
            <a:ext cx="1124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Papule 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35842" name="Picture 2" descr="https://encrypted-tbn3.gstatic.com/images?q=tbn:ANd9GcRuR2iNoC4rpZr-N_gN_150nQeRZtcqSRAul5ng5mAzL2RpjWVKY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4286" y="4293096"/>
            <a:ext cx="2875546" cy="187220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11560" y="4407495"/>
            <a:ext cx="1891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Wart papules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15825" y="3573016"/>
            <a:ext cx="1916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Psoriasis (Plaque) </a:t>
            </a:r>
          </a:p>
          <a:p>
            <a:endParaRPr lang="en-US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476672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Vesicle  &amp; Bulla</a:t>
            </a:r>
            <a:br>
              <a:rPr lang="en-US" sz="2400" b="1" dirty="0" smtClean="0">
                <a:latin typeface="Calibri" pitchFamily="34" charset="0"/>
              </a:rPr>
            </a:br>
            <a:r>
              <a:rPr lang="en-US" sz="2000" b="1" dirty="0" smtClean="0">
                <a:latin typeface="Calibri" pitchFamily="34" charset="0"/>
              </a:rPr>
              <a:t>Vesicle : </a:t>
            </a:r>
            <a:r>
              <a:rPr lang="en-US" sz="2000" dirty="0" smtClean="0">
                <a:latin typeface="Calibri" pitchFamily="34" charset="0"/>
              </a:rPr>
              <a:t>is a small fluid-containing blister </a:t>
            </a:r>
            <a:br>
              <a:rPr lang="en-US" sz="2000" dirty="0" smtClean="0">
                <a:latin typeface="Calibri" pitchFamily="34" charset="0"/>
              </a:rPr>
            </a:br>
            <a:r>
              <a:rPr lang="en-US" sz="2000" b="1" dirty="0" smtClean="0">
                <a:latin typeface="Calibri" pitchFamily="34" charset="0"/>
              </a:rPr>
              <a:t>Bulla: </a:t>
            </a:r>
            <a:r>
              <a:rPr lang="en-US" sz="2000" dirty="0" smtClean="0">
                <a:latin typeface="Calibri" pitchFamily="34" charset="0"/>
              </a:rPr>
              <a:t>is a large fluid-containing blister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136194" name="Picture 2" descr="http://upload.wikimedia.org/wikipedia/commons/thumb/f/fd/Vesicles_and_Bulla.svg/2000px-Vesicles_and_Bull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365104"/>
            <a:ext cx="4032448" cy="263685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643042" y="4221088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Burn </a:t>
            </a:r>
            <a:r>
              <a:rPr lang="en-US" b="1" dirty="0" err="1" smtClean="0">
                <a:solidFill>
                  <a:prstClr val="black"/>
                </a:solidFill>
              </a:rPr>
              <a:t>Bullae</a:t>
            </a:r>
            <a:endParaRPr lang="en-US" dirty="0" smtClean="0"/>
          </a:p>
          <a:p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683568" y="404664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07904" y="-27384"/>
            <a:ext cx="2063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Definitions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33794" name="Picture 2" descr="http://www.rch.org.au/uploadedImages/Main/Content/clinicalguide/chickenpox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00808"/>
            <a:ext cx="3924398" cy="2533626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5436096" y="2492896"/>
            <a:ext cx="2751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i="1" dirty="0" smtClean="0"/>
              <a:t>chicken pox </a:t>
            </a:r>
            <a:r>
              <a:rPr lang="en-US" b="1" dirty="0" smtClean="0">
                <a:solidFill>
                  <a:prstClr val="black"/>
                </a:solidFill>
              </a:rPr>
              <a:t>Vesicles 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3" idx="2"/>
          </p:cNvCxnSpPr>
          <p:nvPr/>
        </p:nvCxnSpPr>
        <p:spPr>
          <a:xfrm>
            <a:off x="6811633" y="2862228"/>
            <a:ext cx="352655" cy="43114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643050"/>
            <a:ext cx="3960440" cy="255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476672"/>
            <a:ext cx="7467600" cy="6165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Pustule: </a:t>
            </a:r>
            <a:r>
              <a:rPr lang="en-US" dirty="0" smtClean="0">
                <a:latin typeface="Calibri" pitchFamily="34" charset="0"/>
              </a:rPr>
              <a:t>blister containing puss</a:t>
            </a: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 </a:t>
            </a: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Crust : </a:t>
            </a:r>
            <a:r>
              <a:rPr lang="en-US" dirty="0" smtClean="0">
                <a:latin typeface="Calibri" pitchFamily="34" charset="0"/>
              </a:rPr>
              <a:t>dried exudates from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a vesicle, bulla, or pustule.</a:t>
            </a:r>
          </a:p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83568" y="404664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707904" y="-27384"/>
            <a:ext cx="2063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Definitions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37218" name="Picture 2" descr="https://encrypted-tbn0.gstatic.com/images?q=tbn:ANd9GcTnHn2ATOe9mX7Iszc0Gtch32EcPcyG9RQqb_O9gGUUzKgHugRh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908720"/>
            <a:ext cx="2592288" cy="2592288"/>
          </a:xfrm>
          <a:prstGeom prst="rect">
            <a:avLst/>
          </a:prstGeom>
          <a:noFill/>
        </p:spPr>
      </p:pic>
      <p:pic>
        <p:nvPicPr>
          <p:cNvPr id="137220" name="Picture 4" descr="http://www.healthhype.com/wp-content/uploads/impeti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933056"/>
            <a:ext cx="3816424" cy="2783124"/>
          </a:xfrm>
          <a:prstGeom prst="rect">
            <a:avLst/>
          </a:prstGeom>
          <a:noFill/>
        </p:spPr>
      </p:pic>
      <p:pic>
        <p:nvPicPr>
          <p:cNvPr id="32770" name="Picture 2" descr="http://img.webmd.com/dtmcms/live/webmd/consumer_assets/site_images/rich_media_quiz/topic/rmq_coping_with_acne/dermnet_rf_photo_of_moderate_acne_on_womans_chee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908720"/>
            <a:ext cx="3857625" cy="261937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929190" y="1559470"/>
            <a:ext cx="1514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Acne pustules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971600" y="3789040"/>
            <a:ext cx="741682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4282" y="785794"/>
          <a:ext cx="5786478" cy="5654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81208"/>
                <a:gridCol w="3505270"/>
              </a:tblGrid>
              <a:tr h="376346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Resident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Transient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6371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i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i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i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i="1" dirty="0" smtClean="0"/>
                        <a:t>P.</a:t>
                      </a:r>
                      <a:r>
                        <a:rPr lang="en-US" sz="1700" i="1" baseline="0" dirty="0" smtClean="0"/>
                        <a:t>  </a:t>
                      </a:r>
                      <a:r>
                        <a:rPr lang="en-US" sz="1700" i="1" dirty="0" smtClean="0"/>
                        <a:t>acnes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i="1" dirty="0" smtClean="0"/>
                    </a:p>
                    <a:p>
                      <a:pPr algn="l"/>
                      <a:r>
                        <a:rPr lang="en-US" sz="1700" i="1" dirty="0" smtClean="0"/>
                        <a:t>Staphylococcus </a:t>
                      </a:r>
                      <a:r>
                        <a:rPr lang="en-US" sz="1700" i="1" dirty="0" err="1" smtClean="0"/>
                        <a:t>epidermidis</a:t>
                      </a:r>
                      <a:endParaRPr lang="en-US" sz="1700" i="1" dirty="0" smtClean="0"/>
                    </a:p>
                    <a:p>
                      <a:pPr algn="l"/>
                      <a:endParaRPr lang="en-US" sz="1700" i="1" dirty="0" smtClean="0"/>
                    </a:p>
                    <a:p>
                      <a:pPr algn="l"/>
                      <a:r>
                        <a:rPr lang="en-US" sz="1700" dirty="0" err="1" smtClean="0"/>
                        <a:t>Micrococci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u="sng" dirty="0" smtClean="0"/>
                        <a:t>Bacteria</a:t>
                      </a:r>
                    </a:p>
                    <a:p>
                      <a:endParaRPr lang="en-US" sz="1700" b="1" dirty="0" smtClean="0"/>
                    </a:p>
                    <a:p>
                      <a:r>
                        <a:rPr lang="en-US" sz="1700" b="1" u="none" dirty="0" smtClean="0"/>
                        <a:t>Frequent: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i="1" dirty="0" smtClean="0"/>
                        <a:t>Staphylococcus aureus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i="1" dirty="0" smtClean="0"/>
                        <a:t>Streptococcus  </a:t>
                      </a:r>
                      <a:r>
                        <a:rPr lang="en-US" sz="1700" i="1" dirty="0" err="1" smtClean="0"/>
                        <a:t>pyogenes</a:t>
                      </a:r>
                      <a:endParaRPr lang="en-US" sz="1700" i="1" dirty="0" smtClean="0"/>
                    </a:p>
                    <a:p>
                      <a:endParaRPr lang="en-US" sz="1700" i="1" dirty="0" smtClean="0"/>
                    </a:p>
                    <a:p>
                      <a:r>
                        <a:rPr lang="en-US" sz="1700" b="1" u="none" dirty="0" smtClean="0"/>
                        <a:t>Infrequent:</a:t>
                      </a:r>
                    </a:p>
                    <a:p>
                      <a:r>
                        <a:rPr lang="en-US" sz="1700" i="1" dirty="0" err="1" smtClean="0"/>
                        <a:t>Haemophilus</a:t>
                      </a:r>
                      <a:r>
                        <a:rPr lang="en-US" sz="1700" i="1" baseline="0" dirty="0" smtClean="0"/>
                        <a:t> </a:t>
                      </a:r>
                      <a:r>
                        <a:rPr lang="en-US" sz="1700" i="1" baseline="0" dirty="0" err="1" smtClean="0"/>
                        <a:t>influenzae</a:t>
                      </a:r>
                      <a:endParaRPr lang="en-US" sz="1700" i="1" baseline="0" dirty="0" smtClean="0"/>
                    </a:p>
                    <a:p>
                      <a:r>
                        <a:rPr lang="en-US" sz="1700" i="1" baseline="0" dirty="0" smtClean="0"/>
                        <a:t>Clostridia (gangrene) </a:t>
                      </a:r>
                    </a:p>
                    <a:p>
                      <a:r>
                        <a:rPr lang="en-US" sz="1700" i="1" baseline="0" dirty="0" smtClean="0"/>
                        <a:t>Bacillus </a:t>
                      </a:r>
                      <a:r>
                        <a:rPr lang="en-US" sz="1700" i="1" baseline="0" dirty="0" err="1" smtClean="0"/>
                        <a:t>anthracis</a:t>
                      </a:r>
                      <a:r>
                        <a:rPr lang="en-US" sz="1700" i="1" baseline="0" dirty="0" smtClean="0"/>
                        <a:t>  </a:t>
                      </a:r>
                      <a:r>
                        <a:rPr lang="en-US" sz="1700" baseline="0" dirty="0" smtClean="0"/>
                        <a:t>(anthrax)</a:t>
                      </a:r>
                    </a:p>
                    <a:p>
                      <a:r>
                        <a:rPr lang="en-US" sz="1700" i="1" baseline="0" dirty="0" smtClean="0"/>
                        <a:t>Pseudomonas  </a:t>
                      </a:r>
                      <a:r>
                        <a:rPr lang="en-US" sz="1700" i="1" baseline="0" dirty="0" err="1" smtClean="0"/>
                        <a:t>aeruginosa</a:t>
                      </a:r>
                      <a:r>
                        <a:rPr lang="en-US" sz="1700" i="1" baseline="0" dirty="0" smtClean="0"/>
                        <a:t>  </a:t>
                      </a:r>
                      <a:r>
                        <a:rPr lang="en-US" sz="1700" baseline="0" dirty="0" smtClean="0"/>
                        <a:t>(hot-tub infections)</a:t>
                      </a:r>
                    </a:p>
                  </a:txBody>
                  <a:tcPr/>
                </a:tc>
              </a:tr>
              <a:tr h="811104">
                <a:tc vMerge="1"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u="sng" dirty="0" smtClean="0"/>
                        <a:t>Fungi</a:t>
                      </a:r>
                      <a:r>
                        <a:rPr lang="en-US" sz="1700" b="1" u="none" dirty="0" smtClean="0"/>
                        <a:t>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i="1" dirty="0" smtClean="0"/>
                        <a:t>Candida</a:t>
                      </a:r>
                      <a:r>
                        <a:rPr lang="en-US" sz="1700" b="1" i="1" baseline="0" dirty="0" smtClean="0"/>
                        <a:t> </a:t>
                      </a:r>
                      <a:r>
                        <a:rPr lang="en-US" sz="1700" b="1" i="1" baseline="0" dirty="0" err="1" smtClean="0"/>
                        <a:t>albicans</a:t>
                      </a:r>
                      <a:r>
                        <a:rPr lang="en-US" sz="1700" b="1" i="1" baseline="0" dirty="0" smtClean="0"/>
                        <a:t> </a:t>
                      </a:r>
                      <a:r>
                        <a:rPr lang="en-US" sz="1700" b="1" baseline="0" dirty="0" smtClean="0"/>
                        <a:t>(diaper rash, chronic </a:t>
                      </a:r>
                      <a:r>
                        <a:rPr lang="en-US" sz="1700" b="1" baseline="0" dirty="0" err="1" smtClean="0"/>
                        <a:t>paronychia</a:t>
                      </a:r>
                      <a:r>
                        <a:rPr lang="en-US" sz="1700" b="1" baseline="0" dirty="0" smtClean="0"/>
                        <a:t>)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03472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i="0" u="sng" baseline="0" dirty="0" smtClean="0"/>
                        <a:t>Viruses</a:t>
                      </a:r>
                    </a:p>
                    <a:p>
                      <a:r>
                        <a:rPr lang="en-US" sz="1700" b="1" i="1" baseline="0" dirty="0" smtClean="0"/>
                        <a:t>Herpes</a:t>
                      </a:r>
                      <a:r>
                        <a:rPr lang="en-US" sz="1700" b="1" baseline="0" dirty="0" smtClean="0"/>
                        <a:t> </a:t>
                      </a:r>
                      <a:r>
                        <a:rPr lang="en-US" sz="1700" b="1" i="1" baseline="0" dirty="0" smtClean="0"/>
                        <a:t>simplex</a:t>
                      </a:r>
                      <a:r>
                        <a:rPr lang="en-US" sz="1700" b="1" baseline="0" dirty="0" smtClean="0"/>
                        <a:t> </a:t>
                      </a:r>
                      <a:r>
                        <a:rPr lang="en-US" sz="1700" b="1" baseline="0" dirty="0" err="1" smtClean="0"/>
                        <a:t>viruse</a:t>
                      </a:r>
                      <a:r>
                        <a:rPr lang="en-US" sz="1700" b="1" baseline="0" dirty="0" smtClean="0"/>
                        <a:t> 1 and 2 (</a:t>
                      </a:r>
                      <a:r>
                        <a:rPr lang="en-US" sz="1700" b="1" baseline="0" dirty="0" err="1" smtClean="0"/>
                        <a:t>perioral</a:t>
                      </a:r>
                      <a:r>
                        <a:rPr lang="en-US" sz="1700" b="1" baseline="0" dirty="0" smtClean="0"/>
                        <a:t> and genital infections), Papilloma-warts</a:t>
                      </a:r>
                      <a:endParaRPr lang="en-US" sz="17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14480" y="44624"/>
            <a:ext cx="51139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alibri" pitchFamily="34" charset="0"/>
              </a:rPr>
              <a:t>Classification of skin bacteria</a:t>
            </a:r>
          </a:p>
          <a:p>
            <a:endParaRPr lang="en-US" sz="3200" dirty="0">
              <a:latin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28596" y="57148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500298" y="2071678"/>
            <a:ext cx="2571768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1" y="2071678"/>
            <a:ext cx="1071569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43636" y="1000108"/>
            <a:ext cx="235745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B050"/>
                </a:solidFill>
                <a:latin typeface="Calibri" pitchFamily="34" charset="0"/>
              </a:rPr>
              <a:t>Resident: Multiply on the skin and are regularly present</a:t>
            </a:r>
          </a:p>
          <a:p>
            <a:pPr algn="just">
              <a:buClrTx/>
              <a:buFont typeface="Wingdings" pitchFamily="2" charset="2"/>
              <a:buChar char="q"/>
            </a:pPr>
            <a:endParaRPr lang="en-US" sz="2400" b="1" dirty="0" smtClean="0">
              <a:solidFill>
                <a:srgbClr val="00B050"/>
              </a:solidFill>
              <a:latin typeface="Calibri" pitchFamily="34" charset="0"/>
            </a:endParaRPr>
          </a:p>
          <a:p>
            <a:pPr algn="just">
              <a:buClrTx/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Transient: survive on the skin for only a short period without multiplication &amp; disappear within a short time</a:t>
            </a:r>
          </a:p>
          <a:p>
            <a:pPr algn="just">
              <a:buClrTx/>
              <a:buFont typeface="Wingdings" pitchFamily="2" charset="2"/>
              <a:buChar char="q"/>
            </a:pPr>
            <a:endParaRPr lang="en-US" sz="2400" b="1" dirty="0" smtClean="0">
              <a:solidFill>
                <a:srgbClr val="00B05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3568" y="1762472"/>
            <a:ext cx="7772400" cy="46908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Common inhabitant of the skin and mucous membranes (why?)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85000"/>
              <a:tabLst/>
              <a:defRPr/>
            </a:pPr>
            <a:r>
              <a:rPr lang="en-US" sz="2400" b="1" dirty="0" smtClean="0">
                <a:latin typeface="Calibri" pitchFamily="34" charset="0"/>
              </a:rPr>
              <a:t>    </a:t>
            </a:r>
            <a:r>
              <a:rPr lang="en-US" sz="2400" dirty="0" smtClean="0">
                <a:latin typeface="Calibri" pitchFamily="34" charset="0"/>
              </a:rPr>
              <a:t>Because they can withstand  high salt, extremes in pH and temperatures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85000"/>
              <a:buFont typeface="Wingdings" pitchFamily="2" charset="2"/>
              <a:buChar char="Ø"/>
              <a:tabLst/>
              <a:defRPr/>
            </a:pPr>
            <a:endParaRPr lang="en-US" sz="2400" b="1" dirty="0" smtClean="0">
              <a:latin typeface="Calibri" pitchFamily="34" charset="0"/>
            </a:endParaRPr>
          </a:p>
          <a:p>
            <a:pPr marL="274320" lvl="0" indent="-274320">
              <a:spcBef>
                <a:spcPct val="20000"/>
              </a:spcBef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latin typeface="Calibri" pitchFamily="34" charset="0"/>
              </a:rPr>
              <a:t>The most common cause  of the </a:t>
            </a:r>
            <a:r>
              <a:rPr lang="en-US" sz="2400" b="1" dirty="0" err="1" smtClean="0">
                <a:latin typeface="Calibri" pitchFamily="34" charset="0"/>
              </a:rPr>
              <a:t>pyodermal</a:t>
            </a:r>
            <a:r>
              <a:rPr lang="en-US" sz="2400" b="1" dirty="0" smtClean="0">
                <a:latin typeface="Calibri" pitchFamily="34" charset="0"/>
              </a:rPr>
              <a:t> infections (pus producing lesions)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85000"/>
              <a:buFont typeface="Wingdings" pitchFamily="2" charset="2"/>
              <a:buChar char="Ø"/>
              <a:tabLst/>
              <a:defRPr/>
            </a:pPr>
            <a:endParaRPr lang="en-US" sz="2400" b="1" dirty="0" smtClean="0">
              <a:latin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85000"/>
              <a:buFont typeface="Wingdings" pitchFamily="2" charset="2"/>
              <a:buChar char="Ø"/>
              <a:tabLst/>
              <a:defRPr/>
            </a:pPr>
            <a:r>
              <a:rPr lang="en-US" sz="2400" b="1" dirty="0" smtClean="0">
                <a:latin typeface="Calibri" pitchFamily="34" charset="0"/>
              </a:rPr>
              <a:t>Facultative anaerobe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85000"/>
              <a:buFont typeface="Wingdings" pitchFamily="2" charset="2"/>
              <a:buChar char="Ø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31 species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Courier New" pitchFamily="49" charset="0"/>
              <a:buChar char="o"/>
              <a:tabLst/>
              <a:defRPr/>
            </a:pPr>
            <a:endParaRPr lang="en-US" sz="2400" b="1" dirty="0" smtClean="0">
              <a:latin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Courier New" pitchFamily="49" charset="0"/>
              <a:buChar char="o"/>
              <a:tabLst/>
              <a:defRPr/>
            </a:pPr>
            <a:endParaRPr lang="en-US" sz="2400" b="1" dirty="0" smtClean="0">
              <a:latin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Courier New" pitchFamily="49" charset="0"/>
              <a:buChar char="o"/>
              <a:tabLst/>
              <a:defRPr/>
            </a:pPr>
            <a:endParaRPr lang="en-US" sz="2400" b="1" i="1" dirty="0" smtClean="0">
              <a:latin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3773" y="908720"/>
            <a:ext cx="36404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7FD13B"/>
              </a:buClr>
              <a:buSzPct val="85000"/>
            </a:pPr>
            <a:r>
              <a:rPr lang="en-US" sz="2000" b="1" dirty="0" smtClean="0">
                <a:solidFill>
                  <a:prstClr val="white"/>
                </a:solidFill>
                <a:latin typeface="Calibri" pitchFamily="34" charset="0"/>
              </a:rPr>
              <a:t>General Characteristics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83568" y="90872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2771800" y="908720"/>
            <a:ext cx="3709864" cy="7589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General characteristics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987824" y="297632"/>
            <a:ext cx="3019872" cy="611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Staphylococci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861048"/>
            <a:ext cx="187220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543175"/>
            <a:ext cx="19335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512590"/>
            <a:ext cx="1571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5229200"/>
            <a:ext cx="27241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2132856"/>
            <a:ext cx="27622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4653136"/>
            <a:ext cx="4095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37162" y="2141240"/>
            <a:ext cx="8953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6408" y="3123803"/>
            <a:ext cx="20574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699792" y="332656"/>
            <a:ext cx="4752528" cy="611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Staphylococcus</a:t>
            </a:r>
            <a:r>
              <a:rPr kumimoji="0" lang="en-US" sz="3200" b="0" i="1" u="none" strike="noStrike" kern="1200" cap="none" spc="-10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aureus</a:t>
            </a:r>
            <a:endParaRPr kumimoji="0" lang="en-US" sz="3200" b="0" i="1" u="none" strike="noStrike" kern="1200" cap="none" spc="-10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83568" y="90872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3407568" y="764704"/>
            <a:ext cx="2532584" cy="504056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Virulence factors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699792" y="332656"/>
            <a:ext cx="4752528" cy="611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Staphylococcus</a:t>
            </a:r>
            <a:r>
              <a:rPr kumimoji="0" lang="en-US" sz="3200" b="0" i="1" u="none" strike="noStrike" kern="1200" cap="none" spc="-10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aureus</a:t>
            </a:r>
            <a:endParaRPr kumimoji="0" lang="en-US" sz="3200" b="0" i="1" u="none" strike="noStrike" kern="1200" cap="none" spc="-10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83568" y="90872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407568" y="764704"/>
            <a:ext cx="2532584" cy="504056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Virulence factors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111086"/>
            <a:ext cx="2197002" cy="360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484784"/>
            <a:ext cx="325616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7" y="2111085"/>
            <a:ext cx="2138259" cy="376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2111084"/>
            <a:ext cx="2232248" cy="374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683568" y="90872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699792" y="332656"/>
            <a:ext cx="4752528" cy="611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Staphylococcus</a:t>
            </a:r>
            <a:r>
              <a:rPr kumimoji="0" lang="en-US" sz="3200" b="0" i="1" u="none" strike="noStrike" kern="1200" cap="none" spc="-10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aureus</a:t>
            </a:r>
            <a:endParaRPr kumimoji="0" lang="en-US" sz="3200" b="0" i="1" u="none" strike="noStrike" kern="1200" cap="none" spc="-10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407568" y="764704"/>
            <a:ext cx="2532584" cy="504056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Virulence factors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285860"/>
            <a:ext cx="7115175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55776" y="980728"/>
            <a:ext cx="3500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 Severity of skin infections 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6084168" y="3429000"/>
            <a:ext cx="2520280" cy="1944216"/>
          </a:xfrm>
          <a:prstGeom prst="round2Diag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chemeClr val="tx1"/>
                </a:solidFill>
                <a:latin typeface="Calibri" pitchFamily="34" charset="0"/>
              </a:rPr>
              <a:t>Patient related factors: elderly age, immunocompromised, liver and kidney diseases, lymphatic or venous insufficiency </a:t>
            </a:r>
          </a:p>
        </p:txBody>
      </p:sp>
      <p:sp>
        <p:nvSpPr>
          <p:cNvPr id="11" name="Round Diagonal Corner Rectangle 10"/>
          <p:cNvSpPr/>
          <p:nvPr/>
        </p:nvSpPr>
        <p:spPr>
          <a:xfrm>
            <a:off x="3347864" y="3429000"/>
            <a:ext cx="2520280" cy="1944216"/>
          </a:xfrm>
          <a:prstGeom prst="round2Diag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</a:rPr>
              <a:t>The number and the type of etiological agent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539552" y="3429000"/>
            <a:ext cx="2520280" cy="1944216"/>
          </a:xfrm>
          <a:prstGeom prst="round2Diag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</a:rPr>
              <a:t>Type and severity of  injury: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</a:rPr>
              <a:t>cuts,  burn, insect bites, wound, surgery, ulcers</a:t>
            </a:r>
          </a:p>
        </p:txBody>
      </p:sp>
      <p:cxnSp>
        <p:nvCxnSpPr>
          <p:cNvPr id="14" name="Straight Arrow Connector 13"/>
          <p:cNvCxnSpPr>
            <a:stCxn id="16" idx="2"/>
            <a:endCxn id="12" idx="3"/>
          </p:cNvCxnSpPr>
          <p:nvPr/>
        </p:nvCxnSpPr>
        <p:spPr>
          <a:xfrm flipH="1">
            <a:off x="1799692" y="2419147"/>
            <a:ext cx="2664296" cy="1009853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427984" y="2420888"/>
            <a:ext cx="0" cy="100811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0" idx="3"/>
          </p:cNvCxnSpPr>
          <p:nvPr/>
        </p:nvCxnSpPr>
        <p:spPr>
          <a:xfrm>
            <a:off x="4427984" y="2420888"/>
            <a:ext cx="2916324" cy="100811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411760" y="332656"/>
            <a:ext cx="4680520" cy="611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Staphylococcus</a:t>
            </a:r>
            <a:r>
              <a:rPr kumimoji="0" lang="en-US" sz="3200" b="0" i="1" u="none" strike="noStrike" kern="1200" cap="none" spc="-10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aureus</a:t>
            </a:r>
            <a:endParaRPr kumimoji="0" lang="en-US" sz="3200" b="0" i="1" u="none" strike="noStrike" kern="1200" cap="none" spc="-10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83568" y="90872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1520" y="1772816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The </a:t>
            </a:r>
            <a:r>
              <a:rPr lang="en-US" b="1" u="sng" dirty="0" smtClean="0">
                <a:solidFill>
                  <a:srgbClr val="FF0000"/>
                </a:solidFill>
                <a:latin typeface="Calibri" pitchFamily="34" charset="0"/>
              </a:rPr>
              <a:t>severity</a:t>
            </a:r>
            <a:r>
              <a:rPr lang="en-US" b="1" dirty="0" smtClean="0">
                <a:latin typeface="Calibri" pitchFamily="34" charset="0"/>
              </a:rPr>
              <a:t> of skin infection is determined by the </a:t>
            </a:r>
            <a:r>
              <a:rPr lang="en-US" b="1" u="sng" dirty="0" smtClean="0">
                <a:solidFill>
                  <a:srgbClr val="FF0000"/>
                </a:solidFill>
                <a:latin typeface="Calibri" pitchFamily="34" charset="0"/>
              </a:rPr>
              <a:t>interaction</a:t>
            </a:r>
            <a:r>
              <a:rPr lang="en-US" b="1" dirty="0" smtClean="0">
                <a:latin typeface="Calibri" pitchFamily="34" charset="0"/>
              </a:rPr>
              <a:t>  between different </a:t>
            </a:r>
            <a:r>
              <a:rPr lang="en-US" b="1" u="sng" dirty="0" smtClean="0">
                <a:solidFill>
                  <a:srgbClr val="FF0000"/>
                </a:solidFill>
                <a:latin typeface="Calibri" pitchFamily="34" charset="0"/>
              </a:rPr>
              <a:t>factors </a:t>
            </a:r>
            <a:endParaRPr lang="en-US" b="1" u="sng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34064" y="5733256"/>
            <a:ext cx="91440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4797152"/>
            <a:ext cx="8229600" cy="2160240"/>
          </a:xfrm>
        </p:spPr>
        <p:txBody>
          <a:bodyPr/>
          <a:lstStyle/>
          <a:p>
            <a:endParaRPr lang="en-US" sz="2000" b="1" dirty="0" smtClean="0">
              <a:latin typeface="Calibri" pitchFamily="34" charset="0"/>
            </a:endParaRPr>
          </a:p>
          <a:p>
            <a:endParaRPr lang="en-US" sz="2000" b="1" dirty="0" smtClean="0">
              <a:latin typeface="Calibri" pitchFamily="34" charset="0"/>
            </a:endParaRPr>
          </a:p>
          <a:p>
            <a:endParaRPr lang="en-US" sz="2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000" b="1" dirty="0" smtClean="0">
                <a:latin typeface="Calibri" pitchFamily="34" charset="0"/>
              </a:rPr>
              <a:t>        Severity of infection = </a:t>
            </a:r>
            <a:endParaRPr lang="en-US" sz="2000" b="1" dirty="0">
              <a:latin typeface="Calibri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3059832" y="6165304"/>
            <a:ext cx="4752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020319" y="5661248"/>
            <a:ext cx="49045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   Number and type of organism + Virulence</a:t>
            </a:r>
          </a:p>
          <a:p>
            <a:r>
              <a:rPr lang="en-US" sz="2000" b="1" dirty="0" smtClean="0">
                <a:latin typeface="Calibri" pitchFamily="34" charset="0"/>
              </a:rPr>
              <a:t>                         </a:t>
            </a:r>
          </a:p>
          <a:p>
            <a:r>
              <a:rPr lang="en-US" sz="2000" b="1" dirty="0" smtClean="0">
                <a:latin typeface="Calibri" pitchFamily="34" charset="0"/>
              </a:rPr>
              <a:t>                         Host resistance</a:t>
            </a:r>
            <a:endParaRPr lang="en-US" sz="20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403</TotalTime>
  <Words>1392</Words>
  <Application>Microsoft Office PowerPoint</Application>
  <PresentationFormat>On-screen Show (4:3)</PresentationFormat>
  <Paragraphs>352</Paragraphs>
  <Slides>32</Slides>
  <Notes>24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Lines of skin attack</dc:title>
  <dc:creator>yehia majali</dc:creator>
  <cp:lastModifiedBy>frf</cp:lastModifiedBy>
  <cp:revision>1368</cp:revision>
  <dcterms:created xsi:type="dcterms:W3CDTF">2014-02-04T07:59:02Z</dcterms:created>
  <dcterms:modified xsi:type="dcterms:W3CDTF">2020-01-27T17:19:35Z</dcterms:modified>
</cp:coreProperties>
</file>