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5" Type="http://schemas.openxmlformats.org/officeDocument/2006/relationships/custom-properties" Target="docProps/custom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9" r:id="rId4"/>
  </p:sldMasterIdLst>
  <p:notesMasterIdLst>
    <p:notesMasterId r:id="rId23"/>
  </p:notesMasterIdLst>
  <p:sldIdLst>
    <p:sldId id="256" r:id="rId5"/>
    <p:sldId id="308" r:id="rId6"/>
    <p:sldId id="331" r:id="rId7"/>
    <p:sldId id="334" r:id="rId8"/>
    <p:sldId id="335" r:id="rId9"/>
    <p:sldId id="336" r:id="rId10"/>
    <p:sldId id="337" r:id="rId11"/>
    <p:sldId id="338" r:id="rId12"/>
    <p:sldId id="339" r:id="rId13"/>
    <p:sldId id="282" r:id="rId14"/>
    <p:sldId id="268" r:id="rId15"/>
    <p:sldId id="333" r:id="rId16"/>
    <p:sldId id="271" r:id="rId17"/>
    <p:sldId id="332" r:id="rId18"/>
    <p:sldId id="275" r:id="rId19"/>
    <p:sldId id="328" r:id="rId20"/>
    <p:sldId id="325" r:id="rId21"/>
    <p:sldId id="315" r:id="rId2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FF0000"/>
    <a:srgbClr val="004C22"/>
    <a:srgbClr val="006600"/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 autoAdjust="0"/>
    <p:restoredTop sz="94646" autoAdjust="0"/>
  </p:normalViewPr>
  <p:slideViewPr>
    <p:cSldViewPr>
      <p:cViewPr>
        <p:scale>
          <a:sx n="60" d="100"/>
          <a:sy n="60" d="100"/>
        </p:scale>
        <p:origin x="-2292" y="-3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 /><Relationship Id="rId13" Type="http://schemas.openxmlformats.org/officeDocument/2006/relationships/slide" Target="slides/slide9.xml" /><Relationship Id="rId18" Type="http://schemas.openxmlformats.org/officeDocument/2006/relationships/slide" Target="slides/slide14.xml" /><Relationship Id="rId26" Type="http://schemas.openxmlformats.org/officeDocument/2006/relationships/theme" Target="theme/theme1.xml" /><Relationship Id="rId3" Type="http://schemas.openxmlformats.org/officeDocument/2006/relationships/customXml" Target="../customXml/item3.xml" /><Relationship Id="rId21" Type="http://schemas.openxmlformats.org/officeDocument/2006/relationships/slide" Target="slides/slide17.xml" /><Relationship Id="rId7" Type="http://schemas.openxmlformats.org/officeDocument/2006/relationships/slide" Target="slides/slide3.xml" /><Relationship Id="rId12" Type="http://schemas.openxmlformats.org/officeDocument/2006/relationships/slide" Target="slides/slide8.xml" /><Relationship Id="rId17" Type="http://schemas.openxmlformats.org/officeDocument/2006/relationships/slide" Target="slides/slide13.xml" /><Relationship Id="rId25" Type="http://schemas.openxmlformats.org/officeDocument/2006/relationships/viewProps" Target="viewProps.xml" /><Relationship Id="rId2" Type="http://schemas.openxmlformats.org/officeDocument/2006/relationships/customXml" Target="../customXml/item2.xml" /><Relationship Id="rId16" Type="http://schemas.openxmlformats.org/officeDocument/2006/relationships/slide" Target="slides/slide12.xml" /><Relationship Id="rId20" Type="http://schemas.openxmlformats.org/officeDocument/2006/relationships/slide" Target="slides/slide16.xml" /><Relationship Id="rId1" Type="http://schemas.openxmlformats.org/officeDocument/2006/relationships/customXml" Target="../customXml/item1.xml" /><Relationship Id="rId6" Type="http://schemas.openxmlformats.org/officeDocument/2006/relationships/slide" Target="slides/slide2.xml" /><Relationship Id="rId11" Type="http://schemas.openxmlformats.org/officeDocument/2006/relationships/slide" Target="slides/slide7.xml" /><Relationship Id="rId24" Type="http://schemas.openxmlformats.org/officeDocument/2006/relationships/presProps" Target="presProps.xml" /><Relationship Id="rId5" Type="http://schemas.openxmlformats.org/officeDocument/2006/relationships/slide" Target="slides/slide1.xml" /><Relationship Id="rId15" Type="http://schemas.openxmlformats.org/officeDocument/2006/relationships/slide" Target="slides/slide11.xml" /><Relationship Id="rId23" Type="http://schemas.openxmlformats.org/officeDocument/2006/relationships/notesMaster" Target="notesMasters/notesMaster1.xml" /><Relationship Id="rId10" Type="http://schemas.openxmlformats.org/officeDocument/2006/relationships/slide" Target="slides/slide6.xml" /><Relationship Id="rId19" Type="http://schemas.openxmlformats.org/officeDocument/2006/relationships/slide" Target="slides/slide15.xml" /><Relationship Id="rId4" Type="http://schemas.openxmlformats.org/officeDocument/2006/relationships/slideMaster" Target="slideMasters/slideMaster1.xml" /><Relationship Id="rId9" Type="http://schemas.openxmlformats.org/officeDocument/2006/relationships/slide" Target="slides/slide5.xml" /><Relationship Id="rId14" Type="http://schemas.openxmlformats.org/officeDocument/2006/relationships/slide" Target="slides/slide10.xml" /><Relationship Id="rId22" Type="http://schemas.openxmlformats.org/officeDocument/2006/relationships/slide" Target="slides/slide18.xml" /><Relationship Id="rId27" Type="http://schemas.openxmlformats.org/officeDocument/2006/relationships/tableStyles" Target="tableStyles.xml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7A0F786-3797-48BD-9FFA-0F9B9BADE52A}" type="datetimeFigureOut">
              <a:rPr lang="en-US"/>
              <a:pPr>
                <a:defRPr/>
              </a:pPr>
              <a:t>4/12/2022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A519264E-77DD-422B-9470-8FAC0CC901BB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 /><Relationship Id="rId1" Type="http://schemas.openxmlformats.org/officeDocument/2006/relationships/notesMaster" Target="../notesMasters/notesMaster1.xml" 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 /><Relationship Id="rId1" Type="http://schemas.openxmlformats.org/officeDocument/2006/relationships/notesMaster" Target="../notesMasters/notesMaster1.xml" 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 /><Relationship Id="rId1" Type="http://schemas.openxmlformats.org/officeDocument/2006/relationships/notesMaster" Target="../notesMasters/notesMaster1.xml" 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 /><Relationship Id="rId1" Type="http://schemas.openxmlformats.org/officeDocument/2006/relationships/notesMaster" Target="../notesMasters/notesMaster1.xml" 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 /><Relationship Id="rId1" Type="http://schemas.openxmlformats.org/officeDocument/2006/relationships/notesMaster" Target="../notesMasters/notesMaster1.xml" 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 /><Relationship Id="rId1" Type="http://schemas.openxmlformats.org/officeDocument/2006/relationships/notesMaster" Target="../notesMasters/notesMaster1.xml" 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 /><Relationship Id="rId1" Type="http://schemas.openxmlformats.org/officeDocument/2006/relationships/notesMaster" Target="../notesMasters/notesMaster1.xml" 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ar-SA"/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7F4DD10-198F-46F9-A675-4DA3A7E733A1}" type="slidenum">
              <a:rPr lang="ar-SA" smtClean="0">
                <a:cs typeface="Arial" pitchFamily="34" charset="0"/>
              </a:rPr>
              <a:pPr/>
              <a:t>1</a:t>
            </a:fld>
            <a:endParaRPr lang="en-US"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ar-SA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C7BB821B-1FEA-4D0D-B420-B84498930D0F}" type="slidenum">
              <a:rPr lang="ar-SA" smtClean="0">
                <a:cs typeface="Arial" pitchFamily="34" charset="0"/>
              </a:rPr>
              <a:pPr/>
              <a:t>2</a:t>
            </a:fld>
            <a:endParaRPr lang="en-US"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ar-SA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DF9E136-1F17-4F0D-A5D8-0FFD22D13480}" type="slidenum">
              <a:rPr lang="ar-SA" smtClean="0">
                <a:cs typeface="Arial" pitchFamily="34" charset="0"/>
              </a:rPr>
              <a:pPr/>
              <a:t>10</a:t>
            </a:fld>
            <a:endParaRPr lang="en-US"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ar-SA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0656B12A-0437-44E6-A195-014294306EDF}" type="slidenum">
              <a:rPr lang="ar-SA" smtClean="0">
                <a:cs typeface="Arial" pitchFamily="34" charset="0"/>
              </a:rPr>
              <a:pPr/>
              <a:t>11</a:t>
            </a:fld>
            <a:endParaRPr lang="en-US"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ar-SA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5771E07A-0E2B-4169-BEDD-B2C23869C8AA}" type="slidenum">
              <a:rPr lang="ar-SA" smtClean="0">
                <a:cs typeface="Arial" pitchFamily="34" charset="0"/>
              </a:rPr>
              <a:pPr/>
              <a:t>13</a:t>
            </a:fld>
            <a:endParaRPr lang="en-US"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ar-SA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0CAA2435-C6BA-46FB-A8E2-608CFB749CED}" type="slidenum">
              <a:rPr lang="ar-SA" smtClean="0">
                <a:cs typeface="Arial" pitchFamily="34" charset="0"/>
              </a:rPr>
              <a:pPr/>
              <a:t>15</a:t>
            </a:fld>
            <a:endParaRPr lang="en-US"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ar-SA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C41D3C7-B78A-4255-9D7B-2CF211E01D4D}" type="slidenum">
              <a:rPr lang="ar-SA" smtClean="0">
                <a:cs typeface="Arial" pitchFamily="34" charset="0"/>
              </a:rPr>
              <a:pPr/>
              <a:t>17</a:t>
            </a:fld>
            <a:endParaRPr lang="en-US"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ar-SA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8DEA17A-5BCA-4CF0-8E21-8ACBCF90C0A8}" type="slidenum">
              <a:rPr lang="ar-SA" smtClean="0">
                <a:cs typeface="Arial" pitchFamily="34" charset="0"/>
              </a:rPr>
              <a:pPr/>
              <a:t>18</a:t>
            </a:fld>
            <a:endParaRPr lang="en-US">
              <a:cs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/>
              <a:t>انقر لتحرير نمط العنوان الثانوي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5A69554-096B-4AAF-901C-177E79D71BF7}" type="datetimeFigureOut">
              <a:rPr lang="en-US" smtClean="0"/>
              <a:pPr>
                <a:defRPr/>
              </a:pPr>
              <a:t>4/12/2022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3528F54-D088-4E03-89B7-BD2A7B540C9F}" type="slidenum">
              <a:rPr lang="ar-SA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5A69554-096B-4AAF-901C-177E79D71BF7}" type="datetimeFigureOut">
              <a:rPr lang="en-US" smtClean="0"/>
              <a:pPr>
                <a:defRPr/>
              </a:pPr>
              <a:t>4/12/2022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3528F54-D088-4E03-89B7-BD2A7B540C9F}" type="slidenum">
              <a:rPr lang="ar-SA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5A69554-096B-4AAF-901C-177E79D71BF7}" type="datetimeFigureOut">
              <a:rPr lang="en-US" smtClean="0"/>
              <a:pPr>
                <a:defRPr/>
              </a:pPr>
              <a:t>4/12/2022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3528F54-D088-4E03-89B7-BD2A7B540C9F}" type="slidenum">
              <a:rPr lang="ar-SA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5A69554-096B-4AAF-901C-177E79D71BF7}" type="datetimeFigureOut">
              <a:rPr lang="en-US" smtClean="0"/>
              <a:pPr>
                <a:defRPr/>
              </a:pPr>
              <a:t>4/12/2022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3528F54-D088-4E03-89B7-BD2A7B540C9F}" type="slidenum">
              <a:rPr lang="ar-SA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5A69554-096B-4AAF-901C-177E79D71BF7}" type="datetimeFigureOut">
              <a:rPr lang="en-US" smtClean="0"/>
              <a:pPr>
                <a:defRPr/>
              </a:pPr>
              <a:t>4/12/2022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3528F54-D088-4E03-89B7-BD2A7B540C9F}" type="slidenum">
              <a:rPr lang="ar-SA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5A69554-096B-4AAF-901C-177E79D71BF7}" type="datetimeFigureOut">
              <a:rPr lang="en-US" smtClean="0"/>
              <a:pPr>
                <a:defRPr/>
              </a:pPr>
              <a:t>4/12/2022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3528F54-D088-4E03-89B7-BD2A7B540C9F}" type="slidenum">
              <a:rPr lang="ar-SA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5A69554-096B-4AAF-901C-177E79D71BF7}" type="datetimeFigureOut">
              <a:rPr lang="en-US" smtClean="0"/>
              <a:pPr>
                <a:defRPr/>
              </a:pPr>
              <a:t>4/12/2022</a:t>
            </a:fld>
            <a:endParaRPr lang="en-US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3528F54-D088-4E03-89B7-BD2A7B540C9F}" type="slidenum">
              <a:rPr lang="ar-SA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5A69554-096B-4AAF-901C-177E79D71BF7}" type="datetimeFigureOut">
              <a:rPr lang="en-US" smtClean="0"/>
              <a:pPr>
                <a:defRPr/>
              </a:pPr>
              <a:t>4/12/2022</a:t>
            </a:fld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3528F54-D088-4E03-89B7-BD2A7B540C9F}" type="slidenum">
              <a:rPr lang="ar-SA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5A69554-096B-4AAF-901C-177E79D71BF7}" type="datetimeFigureOut">
              <a:rPr lang="en-US" smtClean="0"/>
              <a:pPr>
                <a:defRPr/>
              </a:pPr>
              <a:t>4/12/2022</a:t>
            </a:fld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3528F54-D088-4E03-89B7-BD2A7B540C9F}" type="slidenum">
              <a:rPr lang="ar-SA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5A69554-096B-4AAF-901C-177E79D71BF7}" type="datetimeFigureOut">
              <a:rPr lang="en-US" smtClean="0"/>
              <a:pPr>
                <a:defRPr/>
              </a:pPr>
              <a:t>4/12/2022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3528F54-D088-4E03-89B7-BD2A7B540C9F}" type="slidenum">
              <a:rPr lang="ar-SA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5A69554-096B-4AAF-901C-177E79D71BF7}" type="datetimeFigureOut">
              <a:rPr lang="en-US" smtClean="0"/>
              <a:pPr>
                <a:defRPr/>
              </a:pPr>
              <a:t>4/12/2022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3528F54-D088-4E03-89B7-BD2A7B540C9F}" type="slidenum">
              <a:rPr lang="ar-SA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05A69554-096B-4AAF-901C-177E79D71BF7}" type="datetimeFigureOut">
              <a:rPr lang="en-US" smtClean="0"/>
              <a:pPr>
                <a:defRPr/>
              </a:pPr>
              <a:t>4/12/2022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23528F54-D088-4E03-89B7-BD2A7B540C9F}" type="slidenum">
              <a:rPr lang="ar-SA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 /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 /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 /><Relationship Id="rId1" Type="http://schemas.openxmlformats.org/officeDocument/2006/relationships/slideLayout" Target="../slideLayouts/slideLayout2.xml" 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 /><Relationship Id="rId1" Type="http://schemas.openxmlformats.org/officeDocument/2006/relationships/slideLayout" Target="../slideLayouts/slideLayout2.xml" 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 /><Relationship Id="rId1" Type="http://schemas.openxmlformats.org/officeDocument/2006/relationships/slideLayout" Target="../slideLayouts/slideLayout2.xml" 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 /><Relationship Id="rId1" Type="http://schemas.openxmlformats.org/officeDocument/2006/relationships/slideLayout" Target="../slideLayouts/slideLayout2.xml" 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 /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 /><Relationship Id="rId2" Type="http://schemas.openxmlformats.org/officeDocument/2006/relationships/notesSlide" Target="../notesSlides/notesSlide2.xml" /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 /><Relationship Id="rId1" Type="http://schemas.openxmlformats.org/officeDocument/2006/relationships/slideLayout" Target="../slideLayouts/slideLayout7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Layout" Target="../slideLayouts/slideLayout7.xml" 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 /><Relationship Id="rId1" Type="http://schemas.openxmlformats.org/officeDocument/2006/relationships/slideLayout" Target="../slideLayouts/slideLayout7.xml" 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 /><Relationship Id="rId1" Type="http://schemas.openxmlformats.org/officeDocument/2006/relationships/slideLayout" Target="../slideLayouts/slideLayout7.xml" 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 /><Relationship Id="rId1" Type="http://schemas.openxmlformats.org/officeDocument/2006/relationships/slideLayout" Target="../slideLayouts/slideLayout7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714375" y="1571625"/>
            <a:ext cx="7772400" cy="1470025"/>
          </a:xfrm>
        </p:spPr>
        <p:txBody>
          <a:bodyPr/>
          <a:lstStyle/>
          <a:p>
            <a:pPr eaLnBrk="1" hangingPunct="1"/>
            <a:r>
              <a:rPr lang="en-US" b="1" dirty="0">
                <a:latin typeface="Times New Roman" pitchFamily="18" charset="0"/>
                <a:cs typeface="Times New Roman" pitchFamily="18" charset="0"/>
              </a:rPr>
              <a:t>Molecular basis of some blood coagulation disorders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429375"/>
          </a:xfrm>
        </p:spPr>
        <p:txBody>
          <a:bodyPr rtlCol="0">
            <a:normAutofit/>
          </a:bodyPr>
          <a:lstStyle/>
          <a:p>
            <a:pPr algn="l" eaLnBrk="1" fontAlgn="auto" hangingPunct="1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en-US" sz="2400" b="1" u="sng" dirty="0">
                <a:latin typeface="Times New Roman" pitchFamily="18" charset="0"/>
                <a:cs typeface="Times New Roman" pitchFamily="18" charset="0"/>
              </a:rPr>
              <a:t>The clotting process must be precisely regulated</a:t>
            </a:r>
          </a:p>
          <a:p>
            <a:pPr algn="l" eaLnBrk="1" fontAlgn="auto" hangingPunct="1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- Hemorrhage and thrombosis must be regulated by mechanisms that</a:t>
            </a:r>
          </a:p>
          <a:p>
            <a:pPr algn="l" eaLnBrk="1" fontAlgn="auto" hangingPunct="1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normally limit clot formation to the site of injury.</a:t>
            </a:r>
          </a:p>
          <a:p>
            <a:pPr algn="l" eaLnBrk="1" fontAlgn="auto" hangingPunct="1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- Activated factors are short-lived because they are diluted by blood flow,   removed by the liver, and degraded by proteases</a:t>
            </a:r>
          </a:p>
          <a:p>
            <a:pPr algn="l" eaLnBrk="1" fontAlgn="auto" hangingPunct="1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endParaRPr lang="en-US" sz="2400" b="1" u="sng" dirty="0">
              <a:latin typeface="Times New Roman" pitchFamily="18" charset="0"/>
              <a:cs typeface="Times New Roman" pitchFamily="18" charset="0"/>
            </a:endParaRPr>
          </a:p>
          <a:p>
            <a:pPr algn="l" eaLnBrk="1" fontAlgn="auto" hangingPunct="1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en-US" sz="2400" b="1" u="sng" dirty="0">
                <a:latin typeface="Times New Roman" pitchFamily="18" charset="0"/>
                <a:cs typeface="Times New Roman" pitchFamily="18" charset="0"/>
              </a:rPr>
              <a:t>Regulation-Two Mechanisms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  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algn="l" eaLnBrk="1" fontAlgn="auto" hangingPunct="1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1- Va and VIIIa factors are digested by protein C, a protease that is               switched on by the action of thrombin which has dual function: </a:t>
            </a:r>
          </a:p>
          <a:p>
            <a:pPr algn="l" eaLnBrk="1" fontAlgn="auto" hangingPunct="1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  a- It catalyzes the formation of fibrin </a:t>
            </a:r>
          </a:p>
          <a:p>
            <a:pPr algn="l" eaLnBrk="1" fontAlgn="auto" hangingPunct="1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  b- it initiates the deactivation of the clotting cascade.</a:t>
            </a:r>
          </a:p>
          <a:p>
            <a:pPr marL="609600" indent="-609600" algn="l" eaLnBrk="1" fontAlgn="auto" hangingPunct="1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2- Specific Inhibitors of clotting factors are crucial in terminating blood </a:t>
            </a:r>
          </a:p>
          <a:p>
            <a:pPr marL="609600" indent="-609600" algn="l" eaLnBrk="1" fontAlgn="auto" hangingPunct="1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 clotting as:</a:t>
            </a:r>
          </a:p>
          <a:p>
            <a:pPr marL="609600" indent="-609600" algn="l" eaLnBrk="1" fontAlgn="auto" hangingPunct="1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   a- Tissue factor pathway inhibitor (TFPI), inhibits the complex of   </a:t>
            </a:r>
          </a:p>
          <a:p>
            <a:pPr marL="609600" indent="-609600" algn="l" eaLnBrk="1" fontAlgn="auto" hangingPunct="1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       TF- VIIa - Xa .</a:t>
            </a:r>
          </a:p>
          <a:p>
            <a:pPr marL="609600" indent="-609600" algn="l" eaLnBrk="1" fontAlgn="auto" hangingPunct="1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   b- Anti-thrombin-III, another inhibitor which is inactivates thrombin, </a:t>
            </a:r>
          </a:p>
          <a:p>
            <a:pPr marL="609600" indent="-609600" algn="l" eaLnBrk="1" fontAlgn="auto" hangingPunct="1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       its inhibitory action is enhanced by negatively charged heparin.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ontent Placeholder 2"/>
          <p:cNvSpPr>
            <a:spLocks noGrp="1"/>
          </p:cNvSpPr>
          <p:nvPr>
            <p:ph idx="1"/>
          </p:nvPr>
        </p:nvSpPr>
        <p:spPr>
          <a:xfrm>
            <a:off x="-12700" y="115888"/>
            <a:ext cx="9144000" cy="6072187"/>
          </a:xfrm>
        </p:spPr>
        <p:txBody>
          <a:bodyPr>
            <a:normAutofit fontScale="92500" lnSpcReduction="20000"/>
          </a:bodyPr>
          <a:lstStyle/>
          <a:p>
            <a:pPr marL="609600" indent="-609600" algn="l" eaLnBrk="1" hangingPunct="1">
              <a:spcBef>
                <a:spcPct val="0"/>
              </a:spcBef>
              <a:buFont typeface="Arial" pitchFamily="34" charset="0"/>
              <a:buNone/>
            </a:pPr>
            <a:r>
              <a:rPr lang="en-US" sz="2600" b="1" u="sng" dirty="0">
                <a:latin typeface="Times New Roman" pitchFamily="18" charset="0"/>
                <a:cs typeface="Times New Roman" pitchFamily="18" charset="0"/>
              </a:rPr>
              <a:t>Diagnostic Tests</a:t>
            </a:r>
            <a:endParaRPr lang="en-US" sz="2600" u="sng" dirty="0">
              <a:latin typeface="Times New Roman" pitchFamily="18" charset="0"/>
              <a:cs typeface="Times New Roman" pitchFamily="18" charset="0"/>
            </a:endParaRPr>
          </a:p>
          <a:p>
            <a:pPr marL="609600" indent="-609600" algn="l" eaLnBrk="1" hangingPunct="1">
              <a:spcBef>
                <a:spcPct val="0"/>
              </a:spcBef>
              <a:buFont typeface="Arial" pitchFamily="34" charset="0"/>
              <a:buNone/>
            </a:pP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A- Activated partial thromboplastin time (aPTT): measures effectiveness </a:t>
            </a:r>
          </a:p>
          <a:p>
            <a:pPr marL="609600" indent="-609600" algn="l" eaLnBrk="1" hangingPunct="1">
              <a:spcBef>
                <a:spcPct val="0"/>
              </a:spcBef>
              <a:buFont typeface="Arial" pitchFamily="34" charset="0"/>
              <a:buNone/>
            </a:pP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   of clotting factors (in seconds) (intrinsic pathway) </a:t>
            </a:r>
          </a:p>
          <a:p>
            <a:pPr marL="609600" indent="-609600" algn="l" eaLnBrk="1" hangingPunct="1">
              <a:spcBef>
                <a:spcPct val="0"/>
              </a:spcBef>
              <a:buFont typeface="Arial" pitchFamily="34" charset="0"/>
              <a:buNone/>
            </a:pP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   It is only elevated in:</a:t>
            </a:r>
          </a:p>
          <a:p>
            <a:pPr marL="609600" indent="-609600" algn="l" eaLnBrk="1" hangingPunct="1">
              <a:spcBef>
                <a:spcPct val="0"/>
              </a:spcBef>
              <a:buFont typeface="Arial" pitchFamily="34" charset="0"/>
              <a:buNone/>
            </a:pP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   1- Factor XI, IX, or VIII deficiency</a:t>
            </a:r>
          </a:p>
          <a:p>
            <a:pPr marL="609600" indent="-609600" algn="l" eaLnBrk="1" hangingPunct="1">
              <a:spcBef>
                <a:spcPct val="0"/>
              </a:spcBef>
              <a:buFont typeface="Arial" pitchFamily="34" charset="0"/>
              <a:buNone/>
            </a:pP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   2- Factor XI, IX, or VIII specific factor inhibitor</a:t>
            </a:r>
          </a:p>
          <a:p>
            <a:pPr marL="609600" indent="-609600" algn="l" eaLnBrk="1" hangingPunct="1">
              <a:spcBef>
                <a:spcPct val="0"/>
              </a:spcBef>
              <a:buFont typeface="Arial" pitchFamily="34" charset="0"/>
              <a:buNone/>
            </a:pP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   3- Heparin contamination</a:t>
            </a:r>
          </a:p>
          <a:p>
            <a:pPr marL="609600" indent="-609600" algn="l" eaLnBrk="1" hangingPunct="1">
              <a:spcBef>
                <a:spcPct val="0"/>
              </a:spcBef>
              <a:buFont typeface="Arial" pitchFamily="34" charset="0"/>
              <a:buNone/>
            </a:pP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   4- Antiphospholipid antibodies</a:t>
            </a:r>
          </a:p>
          <a:p>
            <a:pPr marL="609600" indent="-609600" algn="l" eaLnBrk="1" hangingPunct="1">
              <a:spcBef>
                <a:spcPct val="0"/>
              </a:spcBef>
              <a:buFont typeface="Arial" pitchFamily="34" charset="0"/>
              <a:buNone/>
            </a:pPr>
            <a:endParaRPr lang="en-US" sz="2600" dirty="0">
              <a:latin typeface="Times New Roman" pitchFamily="18" charset="0"/>
              <a:cs typeface="Times New Roman" pitchFamily="18" charset="0"/>
            </a:endParaRPr>
          </a:p>
          <a:p>
            <a:pPr marL="609600" indent="-609600" algn="l" eaLnBrk="1" hangingPunct="1">
              <a:spcBef>
                <a:spcPct val="0"/>
              </a:spcBef>
              <a:buFont typeface="Arial" pitchFamily="34" charset="0"/>
              <a:buNone/>
            </a:pP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B- Prothrombin time (PT) (extrinsic pathway)</a:t>
            </a:r>
          </a:p>
          <a:p>
            <a:pPr marL="609600" indent="-609600" algn="l" eaLnBrk="1" hangingPunct="1">
              <a:spcBef>
                <a:spcPct val="0"/>
              </a:spcBef>
              <a:buFont typeface="Arial" pitchFamily="34" charset="0"/>
              <a:buNone/>
            </a:pP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   It is only elevated in:</a:t>
            </a:r>
          </a:p>
          <a:p>
            <a:pPr marL="609600" indent="-609600" algn="l" eaLnBrk="1" hangingPunct="1">
              <a:spcBef>
                <a:spcPct val="0"/>
              </a:spcBef>
              <a:buFont typeface="Arial" pitchFamily="34" charset="0"/>
              <a:buNone/>
            </a:pP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   1- Factor VII deficiency</a:t>
            </a:r>
          </a:p>
          <a:p>
            <a:pPr marL="609600" indent="-609600" algn="l" eaLnBrk="1" hangingPunct="1">
              <a:spcBef>
                <a:spcPct val="0"/>
              </a:spcBef>
              <a:buFont typeface="Arial" pitchFamily="34" charset="0"/>
              <a:buNone/>
            </a:pP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   2- Congenital (very rare)</a:t>
            </a:r>
          </a:p>
          <a:p>
            <a:pPr marL="609600" indent="-609600" algn="l" eaLnBrk="1" hangingPunct="1">
              <a:spcBef>
                <a:spcPct val="0"/>
              </a:spcBef>
              <a:buFont typeface="Arial" pitchFamily="34" charset="0"/>
              <a:buNone/>
            </a:pP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   3- Acquired (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Vit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K deficiency, liver disease)</a:t>
            </a:r>
          </a:p>
          <a:p>
            <a:pPr marL="609600" indent="-609600" algn="l" eaLnBrk="1" hangingPunct="1">
              <a:spcBef>
                <a:spcPct val="0"/>
              </a:spcBef>
              <a:buFont typeface="Arial" pitchFamily="34" charset="0"/>
              <a:buNone/>
            </a:pP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   4- Factor VII inhibitor</a:t>
            </a:r>
          </a:p>
          <a:p>
            <a:pPr marL="609600" indent="-609600" algn="l" eaLnBrk="1" hangingPunct="1">
              <a:spcBef>
                <a:spcPct val="0"/>
              </a:spcBef>
              <a:buFont typeface="Arial" pitchFamily="34" charset="0"/>
              <a:buNone/>
            </a:pP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   5- Rarely in patients with modest decreases of factor V or X</a:t>
            </a:r>
          </a:p>
          <a:p>
            <a:pPr marL="609600" indent="-609600" algn="l" eaLnBrk="1" hangingPunct="1">
              <a:spcBef>
                <a:spcPct val="0"/>
              </a:spcBef>
              <a:buFont typeface="Arial" pitchFamily="34" charset="0"/>
              <a:buNone/>
            </a:pP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C- Measurement of the amount of each factor in the plasma and aPTT </a:t>
            </a:r>
          </a:p>
          <a:p>
            <a:pPr marL="609600" indent="-609600" algn="l" eaLnBrk="1" hangingPunct="1">
              <a:spcBef>
                <a:spcPct val="0"/>
              </a:spcBef>
              <a:buFont typeface="Arial" pitchFamily="34" charset="0"/>
              <a:buNone/>
            </a:pP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   test performed as routine diagnostic tests for bleeding disorders</a:t>
            </a:r>
          </a:p>
          <a:p>
            <a:pPr marL="609600" indent="-609600" algn="l" eaLnBrk="1" hangingPunct="1">
              <a:spcBef>
                <a:spcPct val="0"/>
              </a:spcBef>
              <a:buFont typeface="Arial" pitchFamily="34" charset="0"/>
              <a:buNone/>
            </a:pP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D- ELISA detects the presence of antibodies to clotting factor proteins.</a:t>
            </a:r>
          </a:p>
          <a:p>
            <a:pPr marL="609600" indent="-609600" eaLnBrk="1" hangingPunct="1">
              <a:spcBef>
                <a:spcPct val="0"/>
              </a:spcBef>
              <a:buFont typeface="Arial" pitchFamily="34" charset="0"/>
              <a:buNone/>
            </a:pP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  <a:p>
            <a:pPr marL="609600" indent="-609600" eaLnBrk="1" hangingPunct="1">
              <a:buFont typeface="Arial" pitchFamily="34" charset="0"/>
              <a:buNone/>
            </a:pPr>
            <a:endParaRPr lang="en-US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6002338"/>
          </a:xfrm>
          <a:prstGeom prst="rect">
            <a:avLst/>
          </a:prstGeom>
        </p:spPr>
        <p:txBody>
          <a:bodyPr>
            <a:spAutoFit/>
          </a:bodyPr>
          <a:lstStyle/>
          <a:p>
            <a:pPr marL="609600" indent="-609600">
              <a:defRPr/>
            </a:pPr>
            <a:r>
              <a:rPr lang="en-US" sz="2400" b="1" u="sng" dirty="0">
                <a:latin typeface="Times New Roman" pitchFamily="18" charset="0"/>
                <a:cs typeface="Times New Roman" pitchFamily="18" charset="0"/>
              </a:rPr>
              <a:t>Molecular basis of some blood clotting disorders</a:t>
            </a:r>
          </a:p>
          <a:p>
            <a:pPr marL="609600" indent="-609600">
              <a:defRPr/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1- </a:t>
            </a:r>
            <a:r>
              <a:rPr lang="en-US" sz="2400" b="1" u="sng" dirty="0">
                <a:latin typeface="Times New Roman" pitchFamily="18" charset="0"/>
                <a:cs typeface="Times New Roman" pitchFamily="18" charset="0"/>
              </a:rPr>
              <a:t>Von Willebrand disease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: most common inherited bleeding disorder </a:t>
            </a:r>
          </a:p>
          <a:p>
            <a:pPr marL="609600" indent="-609600">
              <a:defRPr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- The genetic mutations result in inherited deficiency of Von Willebrand</a:t>
            </a:r>
          </a:p>
          <a:p>
            <a:pPr>
              <a:defRPr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- It is associated with an increase in aPTT, thus prolonged bleeding </a:t>
            </a:r>
          </a:p>
          <a:p>
            <a:pPr>
              <a:defRPr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time despite normal platelet count</a:t>
            </a:r>
          </a:p>
          <a:p>
            <a:pPr marL="609600" indent="-609600">
              <a:defRPr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- Because vWF binds factor VIII and stabilizes it, a deficiency of vWF </a:t>
            </a:r>
          </a:p>
          <a:p>
            <a:pPr marL="609600" indent="-609600">
              <a:defRPr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gives rise to a secondary decrease in factor VIII levels.</a:t>
            </a:r>
          </a:p>
          <a:p>
            <a:pPr marL="609600" indent="-609600">
              <a:defRPr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sz="2400" b="1" u="sng" dirty="0">
                <a:latin typeface="Times New Roman" pitchFamily="18" charset="0"/>
                <a:cs typeface="Times New Roman" pitchFamily="18" charset="0"/>
              </a:rPr>
              <a:t>Von Willebrand disease types</a:t>
            </a:r>
          </a:p>
          <a:p>
            <a:pPr>
              <a:defRPr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- Gene is located  on chromosome 12</a:t>
            </a:r>
          </a:p>
          <a:p>
            <a:pPr>
              <a:defRPr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- Type-1 and type-3, both have reduced quantity of circulating vWF</a:t>
            </a:r>
          </a:p>
          <a:p>
            <a:pPr>
              <a:buFontTx/>
              <a:buChar char="-"/>
              <a:defRPr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Type-1, an autosomal dominant disorder, accounts for 70% of all cases </a:t>
            </a:r>
          </a:p>
          <a:p>
            <a:pPr>
              <a:defRPr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and the level of vWF in the blood range from 20%-50% of normal.</a:t>
            </a:r>
          </a:p>
          <a:p>
            <a:pPr>
              <a:buFontTx/>
              <a:buChar char="-"/>
              <a:defRPr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Type-3 is autosomal recessive due to deletions or frameshift mutations </a:t>
            </a:r>
          </a:p>
          <a:p>
            <a:pPr>
              <a:defRPr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with total deficiency, accounts for 5-10% of the cases.</a:t>
            </a:r>
          </a:p>
          <a:p>
            <a:pPr marL="609600" indent="-609600">
              <a:defRPr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Content Placeholder 2"/>
          <p:cNvSpPr>
            <a:spLocks noGrp="1"/>
          </p:cNvSpPr>
          <p:nvPr>
            <p:ph idx="1"/>
          </p:nvPr>
        </p:nvSpPr>
        <p:spPr>
          <a:xfrm>
            <a:off x="0" y="71438"/>
            <a:ext cx="9144000" cy="6357937"/>
          </a:xfrm>
        </p:spPr>
        <p:txBody>
          <a:bodyPr/>
          <a:lstStyle/>
          <a:p>
            <a:pPr algn="l" eaLnBrk="1" hangingPunct="1">
              <a:buNone/>
              <a:defRPr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- Type-2 is associated with qualitative defects in vWF, autosomal </a:t>
            </a:r>
          </a:p>
          <a:p>
            <a:pPr algn="l" eaLnBrk="1" hangingPunct="1">
              <a:buNone/>
              <a:defRPr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dominant due to missense mutations resulting in nonfunctional vWF        levels. </a:t>
            </a:r>
          </a:p>
          <a:p>
            <a:pPr algn="l" eaLnBrk="1" hangingPunct="1">
              <a:buNone/>
              <a:defRPr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- Accounts for 20% of all cases. </a:t>
            </a:r>
          </a:p>
          <a:p>
            <a:pPr algn="l" eaLnBrk="1" hangingPunct="1">
              <a:buNone/>
              <a:defRPr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- Type 2 is broken down into four subtypes: type 2A, type 2B, type 2M     and type 2N, depending on the presence and behavior of multimers     of vWF.</a:t>
            </a:r>
          </a:p>
          <a:p>
            <a:pPr algn="l" eaLnBrk="1" hangingPunct="1">
              <a:buNone/>
              <a:defRPr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- Acquired vWD: This type of vWD in adults results after a diagnosis </a:t>
            </a:r>
          </a:p>
          <a:p>
            <a:pPr marL="0" indent="0" algn="l" eaLnBrk="1" hangingPunct="1">
              <a:buFont typeface="Arial" charset="0"/>
              <a:buNone/>
              <a:defRPr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of an autoimmune disease, such as SLE, or from heart disease or some </a:t>
            </a:r>
          </a:p>
          <a:p>
            <a:pPr marL="0" indent="0" algn="l" eaLnBrk="1" hangingPunct="1">
              <a:buFont typeface="Arial" charset="0"/>
              <a:buNone/>
              <a:defRPr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types of cancer. </a:t>
            </a:r>
          </a:p>
          <a:p>
            <a:pPr marL="0" indent="0" algn="l" eaLnBrk="1" hangingPunct="1">
              <a:buFont typeface="Arial" charset="0"/>
              <a:buNone/>
              <a:defRPr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- Also, it can also occur after taking certain medications.</a:t>
            </a:r>
          </a:p>
          <a:p>
            <a:pPr eaLnBrk="1" hangingPunct="1">
              <a:buFontTx/>
              <a:buChar char="-"/>
              <a:defRPr/>
            </a:pPr>
            <a:endParaRPr lang="en-US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"/>
          <p:cNvSpPr>
            <a:spLocks noChangeArrowheads="1"/>
          </p:cNvSpPr>
          <p:nvPr/>
        </p:nvSpPr>
        <p:spPr bwMode="auto">
          <a:xfrm>
            <a:off x="0" y="0"/>
            <a:ext cx="9144000" cy="674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2- </a:t>
            </a:r>
            <a:r>
              <a:rPr lang="en-US" sz="2400" b="1" u="sng" dirty="0">
                <a:latin typeface="Times New Roman" pitchFamily="18" charset="0"/>
                <a:cs typeface="Times New Roman" pitchFamily="18" charset="0"/>
              </a:rPr>
              <a:t>Classic Hemophilia</a:t>
            </a:r>
          </a:p>
          <a:p>
            <a:pPr>
              <a:buFontTx/>
              <a:buChar char="-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Hemophilia A: most common blood clotting defect-permanent tendency  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for hemorrhage due to missing factor VIII of the intrinsic pathway or 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marked reduction of its activity. It is X-linked recessive disorder due to 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an inversion mutation in intron 1 (5%) or 22 (45%). Nonsense/stop 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mutations prevent factor production. Missense mutations may affect 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factor production, activity or half-life. Over 600 missense mutations 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identified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- Hemophilia B: factor IX  deficiency (X-linked recessive disorder). 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Most cases associated with point mutations. Deletions in about 3% of 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cases. Promoter mutations in about 2% </a:t>
            </a:r>
          </a:p>
          <a:p>
            <a:pPr>
              <a:buFontTx/>
              <a:buChar char="-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Hemophilia C: factor XI deficiency (autosomal recessive disorder).</a:t>
            </a:r>
          </a:p>
          <a:p>
            <a:pPr>
              <a:buFontTx/>
              <a:buChar char="-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Parahemophilia: autosomal recessive disorder due to deficiency of 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factor V.</a:t>
            </a:r>
          </a:p>
          <a:p>
            <a:pPr>
              <a:buFontTx/>
              <a:buChar char="-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Their clinical features are similar to that of hemophilia A</a:t>
            </a:r>
          </a:p>
          <a:p>
            <a:pPr>
              <a:buFontTx/>
              <a:buChar char="-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The blood level of factor VIII in severe hemophilia A patient is less 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than 5% of normal.</a:t>
            </a: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572250"/>
          </a:xfrm>
        </p:spPr>
        <p:txBody>
          <a:bodyPr>
            <a:normAutofit lnSpcReduction="10000"/>
          </a:bodyPr>
          <a:lstStyle/>
          <a:p>
            <a:pPr algn="l" eaLnBrk="1" hangingPunct="1">
              <a:spcBef>
                <a:spcPct val="0"/>
              </a:spcBef>
              <a:buFont typeface="Arial" pitchFamily="34" charset="0"/>
              <a:buNone/>
              <a:defRPr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- Patients have normal platelet count and bleeding time, but prolonged </a:t>
            </a:r>
          </a:p>
          <a:p>
            <a:pPr algn="l" eaLnBrk="1" hangingPunct="1">
              <a:spcBef>
                <a:spcPct val="0"/>
              </a:spcBef>
              <a:buFont typeface="Arial" pitchFamily="34" charset="0"/>
              <a:buNone/>
              <a:defRPr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aPTT</a:t>
            </a:r>
          </a:p>
          <a:p>
            <a:pPr algn="l" eaLnBrk="1" hangingPunct="1">
              <a:spcBef>
                <a:spcPct val="0"/>
              </a:spcBef>
              <a:buFont typeface="Arial" pitchFamily="34" charset="0"/>
              <a:buNone/>
              <a:defRPr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- Patients are generally treated by blood transfusion of  concentrated </a:t>
            </a:r>
          </a:p>
          <a:p>
            <a:pPr algn="l" eaLnBrk="1" hangingPunct="1">
              <a:spcBef>
                <a:spcPct val="0"/>
              </a:spcBef>
              <a:buFont typeface="Arial" pitchFamily="34" charset="0"/>
              <a:buNone/>
              <a:defRPr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plasma fraction containing factor VIII,  with its associated dangers:</a:t>
            </a:r>
          </a:p>
          <a:p>
            <a:pPr algn="l" eaLnBrk="1" hangingPunct="1">
              <a:spcBef>
                <a:spcPct val="0"/>
              </a:spcBef>
              <a:buFont typeface="Arial" pitchFamily="34" charset="0"/>
              <a:buNone/>
              <a:defRPr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     a- Hepatitis or HIV/AIDS</a:t>
            </a:r>
          </a:p>
          <a:p>
            <a:pPr algn="l" eaLnBrk="1" hangingPunct="1">
              <a:spcBef>
                <a:spcPct val="0"/>
              </a:spcBef>
              <a:buFont typeface="Arial" pitchFamily="34" charset="0"/>
              <a:buNone/>
              <a:defRPr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     b- Possibility of patients making auto-antibodies</a:t>
            </a:r>
          </a:p>
          <a:p>
            <a:pPr marL="0" indent="0" algn="l" eaLnBrk="1" hangingPunct="1">
              <a:spcBef>
                <a:spcPct val="0"/>
              </a:spcBef>
              <a:buFont typeface="Arial" pitchFamily="34" charset="0"/>
              <a:buNone/>
              <a:defRPr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- Recently, treatment has been made much safer as a result of cloning and </a:t>
            </a:r>
          </a:p>
          <a:p>
            <a:pPr marL="0" indent="0" algn="l" eaLnBrk="1" hangingPunct="1">
              <a:spcBef>
                <a:spcPct val="0"/>
              </a:spcBef>
              <a:buFont typeface="Arial" pitchFamily="34" charset="0"/>
              <a:buNone/>
              <a:defRPr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expression of the gene for factor VIII (protein).</a:t>
            </a:r>
          </a:p>
          <a:p>
            <a:pPr algn="l" eaLnBrk="1" hangingPunct="1">
              <a:spcBef>
                <a:spcPct val="0"/>
              </a:spcBef>
              <a:buFont typeface="Arial" pitchFamily="34" charset="0"/>
              <a:buNone/>
              <a:defRPr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- Through the DNA recombinant technology, the pure protein can be </a:t>
            </a:r>
          </a:p>
          <a:p>
            <a:pPr algn="l" eaLnBrk="1" hangingPunct="1">
              <a:spcBef>
                <a:spcPct val="0"/>
              </a:spcBef>
              <a:buFont typeface="Arial" pitchFamily="34" charset="0"/>
              <a:buNone/>
              <a:defRPr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isolated and administered to patients with none of those dangers.</a:t>
            </a:r>
          </a:p>
          <a:p>
            <a:pPr algn="l" eaLnBrk="1" hangingPunct="1">
              <a:buFont typeface="Arial" pitchFamily="34" charset="0"/>
              <a:buNone/>
              <a:defRPr/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3- </a:t>
            </a:r>
            <a:r>
              <a:rPr lang="en-US" sz="2400" b="1" u="sng" dirty="0">
                <a:latin typeface="Times New Roman" pitchFamily="18" charset="0"/>
                <a:cs typeface="Times New Roman" pitchFamily="18" charset="0"/>
              </a:rPr>
              <a:t>Thrombosis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l" eaLnBrk="1" hangingPunct="1">
              <a:buFont typeface="Arial" pitchFamily="34" charset="0"/>
              <a:buNone/>
              <a:defRPr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- Four primary influences that contribute to the pathogenesis:</a:t>
            </a:r>
            <a:br>
              <a:rPr lang="en-US" sz="2400" dirty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a- Endothelial injury (dominant)          </a:t>
            </a:r>
          </a:p>
          <a:p>
            <a:pPr algn="l" eaLnBrk="1" hangingPunct="1">
              <a:buFont typeface="Arial" pitchFamily="34" charset="0"/>
              <a:buNone/>
              <a:defRPr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     b- Abnormal blood flow</a:t>
            </a:r>
            <a:br>
              <a:rPr lang="en-US" sz="2400" dirty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c- Hypercoagulability (less)  </a:t>
            </a:r>
          </a:p>
          <a:p>
            <a:pPr algn="l" eaLnBrk="1" hangingPunct="1">
              <a:buFont typeface="Arial" pitchFamily="34" charset="0"/>
              <a:buNone/>
              <a:defRPr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d- Alteration of the coagulation pathways</a:t>
            </a:r>
          </a:p>
          <a:p>
            <a:pPr algn="l" eaLnBrk="1" hangingPunct="1">
              <a:buFont typeface="Arial" pitchFamily="34" charset="0"/>
              <a:buNone/>
              <a:defRPr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- May be primary (genetic) or secondary (acquired)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"/>
          <p:cNvSpPr>
            <a:spLocks noChangeArrowheads="1"/>
          </p:cNvSpPr>
          <p:nvPr/>
        </p:nvSpPr>
        <p:spPr bwMode="auto">
          <a:xfrm>
            <a:off x="0" y="0"/>
            <a:ext cx="9144000" cy="674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- Defects of the protein C pathway and increased levels of coagulation   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factors [due to a mutation in protein C (changed amino acid serine into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proline at position 270)].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- Protein C is involved in deactivation of blood clotting factors (Va and 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VIIIa)</a:t>
            </a:r>
            <a:br>
              <a:rPr lang="en-US" sz="2400" dirty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- Factor V and prothrombin mutations are common genetic risk factors 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for venous thrombosis.</a:t>
            </a:r>
          </a:p>
          <a:p>
            <a:pPr>
              <a:buFontTx/>
              <a:buChar char="-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factor V mutation produces a change in amino acid arginine 506 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into glutamine rendering factor V resistant to cleavage by protein C.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- Most affected individuals develop venous thrombosis and are young 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adults or teenagers heterozygous for the deficiency with levels of 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functional protein C  of 40 - 65%.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None/>
            </a:pP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None/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4- T</a:t>
            </a:r>
            <a:r>
              <a:rPr lang="en-US" sz="2400" b="1" u="sng" dirty="0">
                <a:latin typeface="Times New Roman" pitchFamily="18" charset="0"/>
                <a:cs typeface="Times New Roman" pitchFamily="18" charset="0"/>
              </a:rPr>
              <a:t>hrombocytopenia</a:t>
            </a:r>
            <a:endParaRPr lang="en-US" sz="2400" u="sng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- Reduction in platelet number (less than 20,000-50,000).</a:t>
            </a:r>
          </a:p>
          <a:p>
            <a:pPr>
              <a:buFont typeface="Arial" pitchFamily="34" charset="0"/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- Could be non-immunogenic - mechanical injury</a:t>
            </a:r>
          </a:p>
          <a:p>
            <a:pPr>
              <a:buFontTx/>
              <a:buChar char="-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Immunogeneic -development of autoantibodies against the platelets self   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antigens (membrane glycoproteins complexes Ib-IIIa and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Ib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-IX).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643688"/>
          </a:xfrm>
        </p:spPr>
        <p:txBody>
          <a:bodyPr rtlCol="0">
            <a:normAutofit/>
          </a:bodyPr>
          <a:lstStyle/>
          <a:p>
            <a:pPr algn="l" eaLnBrk="1" fontAlgn="auto" hangingPunct="1">
              <a:spcBef>
                <a:spcPts val="6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- Drug-induced thrombocytopenia as quinine, sulfonamide and other </a:t>
            </a:r>
          </a:p>
          <a:p>
            <a:pPr algn="l" eaLnBrk="1" fontAlgn="auto" hangingPunct="1">
              <a:spcBef>
                <a:spcPts val="6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antibiotics.</a:t>
            </a:r>
          </a:p>
          <a:p>
            <a:pPr algn="l" eaLnBrk="1" fontAlgn="auto" hangingPunct="1">
              <a:spcBef>
                <a:spcPts val="6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- Heparin therapy, misdiagnosis can have severe consequences.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  <a:p>
            <a:pPr algn="l" eaLnBrk="1" fontAlgn="auto" hangingPunct="1">
              <a:spcBef>
                <a:spcPts val="6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5- </a:t>
            </a:r>
            <a:r>
              <a:rPr lang="en-US" sz="2400" b="1" u="sng" dirty="0">
                <a:latin typeface="Times New Roman" pitchFamily="18" charset="0"/>
                <a:cs typeface="Times New Roman" pitchFamily="18" charset="0"/>
              </a:rPr>
              <a:t>Disseminated intravascular coagulation (DIC)</a:t>
            </a:r>
          </a:p>
          <a:p>
            <a:pPr marL="288000" algn="l" eaLnBrk="1" fontAlgn="auto" hangingPunct="1">
              <a:spcBef>
                <a:spcPts val="60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- Disorders ranging from obstetric complications to advanced</a:t>
            </a:r>
          </a:p>
          <a:p>
            <a:pPr marL="288000" algn="l" eaLnBrk="1" fontAlgn="auto" hangingPunct="1">
              <a:spcBef>
                <a:spcPts val="60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malignancy and bacterial sepsis</a:t>
            </a:r>
          </a:p>
          <a:p>
            <a:pPr marL="288000" algn="l" eaLnBrk="1" fontAlgn="auto" hangingPunct="1">
              <a:spcBef>
                <a:spcPts val="60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- Organ involved release thromboblastic substances,  factor X, </a:t>
            </a:r>
          </a:p>
          <a:p>
            <a:pPr marL="288000" algn="l" eaLnBrk="1" fontAlgn="auto" hangingPunct="1">
              <a:spcBef>
                <a:spcPts val="60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endotoxins and cytokines</a:t>
            </a:r>
          </a:p>
          <a:p>
            <a:pPr marL="288000" algn="l" eaLnBrk="1" fontAlgn="auto" hangingPunct="1">
              <a:spcBef>
                <a:spcPts val="6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-  All increase tissue factor expression.</a:t>
            </a:r>
          </a:p>
          <a:p>
            <a:pPr marL="288000" algn="l" eaLnBrk="1" fontAlgn="auto" hangingPunct="1">
              <a:spcBef>
                <a:spcPts val="6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- Inhibit protein C activity by suppressing thrombomodulin expression      on endothelium</a:t>
            </a:r>
          </a:p>
          <a:p>
            <a:pPr marL="288000" algn="l" eaLnBrk="1" fontAlgn="auto" hangingPunct="1">
              <a:spcBef>
                <a:spcPts val="6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- Sudden widespread of fibrin thrombi in the microcirculation</a:t>
            </a:r>
          </a:p>
          <a:p>
            <a:pPr marL="288000" algn="l" eaLnBrk="1" fontAlgn="auto" hangingPunct="1">
              <a:spcBef>
                <a:spcPts val="6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- Cause diffuse circulatory insufficiency, in the brain, lungs, heart and        kidneys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Tx/>
              <a:buChar char="-"/>
              <a:defRPr/>
            </a:pPr>
            <a:endParaRPr lang="en-US" b="1" dirty="0">
              <a:solidFill>
                <a:srgbClr val="000099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Content Placeholder 2"/>
          <p:cNvSpPr>
            <a:spLocks noGrp="1"/>
          </p:cNvSpPr>
          <p:nvPr>
            <p:ph idx="1"/>
          </p:nvPr>
        </p:nvSpPr>
        <p:spPr>
          <a:xfrm>
            <a:off x="0" y="71439"/>
            <a:ext cx="9144000" cy="5286388"/>
          </a:xfrm>
        </p:spPr>
        <p:txBody>
          <a:bodyPr/>
          <a:lstStyle/>
          <a:p>
            <a:pPr algn="l" eaLnBrk="1" hangingPunct="1">
              <a:buFont typeface="Arial" pitchFamily="34" charset="0"/>
              <a:buNone/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6- </a:t>
            </a:r>
            <a:r>
              <a:rPr lang="en-US" sz="2400" b="1" u="sng" dirty="0">
                <a:latin typeface="Times New Roman" pitchFamily="18" charset="0"/>
                <a:cs typeface="Times New Roman" pitchFamily="18" charset="0"/>
              </a:rPr>
              <a:t>Thrombotic thrombocytopenia </a:t>
            </a:r>
            <a:r>
              <a:rPr lang="en-US" sz="2400" b="1" u="sng" dirty="0" err="1">
                <a:latin typeface="Times New Roman" pitchFamily="18" charset="0"/>
                <a:cs typeface="Times New Roman" pitchFamily="18" charset="0"/>
              </a:rPr>
              <a:t>purpura</a:t>
            </a:r>
            <a:r>
              <a:rPr lang="en-US" sz="2400" b="1" u="sng" dirty="0">
                <a:latin typeface="Times New Roman" pitchFamily="18" charset="0"/>
                <a:cs typeface="Times New Roman" pitchFamily="18" charset="0"/>
              </a:rPr>
              <a:t> (TTP)</a:t>
            </a:r>
            <a:endParaRPr lang="en-US" sz="2400" u="sng" dirty="0">
              <a:latin typeface="Times New Roman" pitchFamily="18" charset="0"/>
              <a:cs typeface="Times New Roman" pitchFamily="18" charset="0"/>
            </a:endParaRPr>
          </a:p>
          <a:p>
            <a:pPr algn="l" eaLnBrk="1" hangingPunct="1">
              <a:buFont typeface="Arial" pitchFamily="34" charset="0"/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- Widespread formation of hyaline thrombi comprised of platelet </a:t>
            </a:r>
          </a:p>
          <a:p>
            <a:pPr algn="l" eaLnBrk="1" hangingPunct="1">
              <a:buFont typeface="Arial" pitchFamily="34" charset="0"/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aggregates in the microcirculation</a:t>
            </a:r>
          </a:p>
          <a:p>
            <a:pPr algn="l" eaLnBrk="1" hangingPunct="1">
              <a:buFont typeface="Arial" pitchFamily="34" charset="0"/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- Patients are deficient in ADAMTS 13 (Willebrand factor-cleaving </a:t>
            </a:r>
          </a:p>
          <a:p>
            <a:pPr algn="l" eaLnBrk="1" hangingPunct="1">
              <a:buFont typeface="Arial" pitchFamily="34" charset="0"/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protease) gene which encodes an vWF metalloproteinase enzyme</a:t>
            </a:r>
          </a:p>
          <a:p>
            <a:pPr algn="l" eaLnBrk="1" hangingPunct="1">
              <a:buFont typeface="Arial" pitchFamily="34" charset="0"/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- Deficiency may be inherited or acquired</a:t>
            </a:r>
          </a:p>
          <a:p>
            <a:pPr algn="l" eaLnBrk="1" hangingPunct="1">
              <a:buFont typeface="Arial" pitchFamily="34" charset="0"/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- Enzyme normally degrades high molecular weight multimers of vWF </a:t>
            </a:r>
          </a:p>
          <a:p>
            <a:pPr algn="l" eaLnBrk="1" hangingPunct="1">
              <a:buFont typeface="Arial" pitchFamily="34" charset="0"/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- Absence of this enzyme due to mutations causes multimers of vWF </a:t>
            </a:r>
          </a:p>
          <a:p>
            <a:pPr algn="l" eaLnBrk="1" hangingPunct="1">
              <a:buFont typeface="Arial" pitchFamily="34" charset="0"/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accumulates in the plasma leading to aggregation of platelets in the </a:t>
            </a:r>
          </a:p>
          <a:p>
            <a:pPr algn="l" eaLnBrk="1" hangingPunct="1">
              <a:buFont typeface="Arial" pitchFamily="34" charset="0"/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microcirculation</a:t>
            </a:r>
          </a:p>
          <a:p>
            <a:pPr algn="l" eaLnBrk="1" hangingPunct="1">
              <a:buFont typeface="Arial" pitchFamily="34" charset="0"/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- ADAMTS 13 is also called disintegrin and metalloproteinase with a </a:t>
            </a:r>
          </a:p>
          <a:p>
            <a:pPr algn="l" eaLnBrk="1" hangingPunct="1">
              <a:buFont typeface="Arial" pitchFamily="34" charset="0"/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thrombospondin type 1 motif, member 13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50"/>
          </a:xfrm>
        </p:spPr>
        <p:txBody>
          <a:bodyPr/>
          <a:lstStyle/>
          <a:p>
            <a:pPr eaLnBrk="1" hangingPunct="1"/>
            <a:r>
              <a:rPr lang="en-US" sz="3600" b="1">
                <a:latin typeface="Times New Roman" pitchFamily="18" charset="0"/>
                <a:cs typeface="Times New Roman" pitchFamily="18" charset="0"/>
              </a:rPr>
              <a:t>Blood coagulation cascade</a:t>
            </a:r>
          </a:p>
        </p:txBody>
      </p:sp>
      <p:pic>
        <p:nvPicPr>
          <p:cNvPr id="3075" name="Picture 3" descr="ch10f3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63" y="1143000"/>
            <a:ext cx="8072437" cy="527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6" name="Text Box 6"/>
          <p:cNvSpPr txBox="1">
            <a:spLocks noChangeArrowheads="1"/>
          </p:cNvSpPr>
          <p:nvPr/>
        </p:nvSpPr>
        <p:spPr bwMode="auto">
          <a:xfrm>
            <a:off x="3357563" y="3429000"/>
            <a:ext cx="692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VWF</a:t>
            </a:r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7215188" y="2571750"/>
            <a:ext cx="1643062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b="1">
                <a:solidFill>
                  <a:srgbClr val="FF0000"/>
                </a:solidFill>
              </a:rPr>
              <a:t>Vascular injury</a:t>
            </a:r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2857500" y="3071813"/>
            <a:ext cx="7858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solidFill>
                  <a:srgbClr val="FF0000"/>
                </a:solidFill>
              </a:rPr>
              <a:t>Ca </a:t>
            </a:r>
            <a:r>
              <a:rPr lang="en-US" b="1" baseline="30000">
                <a:solidFill>
                  <a:srgbClr val="FF0000"/>
                </a:solidFill>
              </a:rPr>
              <a:t>2+</a:t>
            </a: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4214813" y="4143375"/>
            <a:ext cx="714375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/>
              <a:t>Ca </a:t>
            </a:r>
            <a:r>
              <a:rPr lang="en-US" b="1" baseline="30000"/>
              <a:t>2+</a:t>
            </a:r>
          </a:p>
          <a:p>
            <a:endParaRPr lang="en-US" b="1" baseline="30000"/>
          </a:p>
        </p:txBody>
      </p:sp>
      <p:sp>
        <p:nvSpPr>
          <p:cNvPr id="3080" name="Text Box 6"/>
          <p:cNvSpPr txBox="1">
            <a:spLocks noChangeArrowheads="1"/>
          </p:cNvSpPr>
          <p:nvPr/>
        </p:nvSpPr>
        <p:spPr bwMode="auto">
          <a:xfrm>
            <a:off x="2000250" y="2714625"/>
            <a:ext cx="7858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solidFill>
                  <a:srgbClr val="FF0000"/>
                </a:solidFill>
              </a:rPr>
              <a:t>Ca </a:t>
            </a:r>
            <a:r>
              <a:rPr lang="en-US" b="1" baseline="30000">
                <a:solidFill>
                  <a:srgbClr val="FF0000"/>
                </a:solidFill>
              </a:rPr>
              <a:t>2+</a:t>
            </a:r>
          </a:p>
        </p:txBody>
      </p:sp>
      <p:sp>
        <p:nvSpPr>
          <p:cNvPr id="3081" name="Text Box 6"/>
          <p:cNvSpPr txBox="1">
            <a:spLocks noChangeArrowheads="1"/>
          </p:cNvSpPr>
          <p:nvPr/>
        </p:nvSpPr>
        <p:spPr bwMode="auto">
          <a:xfrm>
            <a:off x="5500688" y="4214813"/>
            <a:ext cx="18573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solidFill>
                  <a:srgbClr val="FF0000"/>
                </a:solidFill>
              </a:rPr>
              <a:t>Thrombonase</a:t>
            </a:r>
          </a:p>
        </p:txBody>
      </p:sp>
      <p:sp>
        <p:nvSpPr>
          <p:cNvPr id="3082" name="TextBox 9"/>
          <p:cNvSpPr txBox="1">
            <a:spLocks noChangeArrowheads="1"/>
          </p:cNvSpPr>
          <p:nvPr/>
        </p:nvSpPr>
        <p:spPr bwMode="auto">
          <a:xfrm>
            <a:off x="1428750" y="4857750"/>
            <a:ext cx="14795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FF0000"/>
                </a:solidFill>
              </a:rPr>
              <a:t>Fibrinolysis</a:t>
            </a:r>
          </a:p>
        </p:txBody>
      </p:sp>
      <p:sp>
        <p:nvSpPr>
          <p:cNvPr id="3083" name="TextBox 10"/>
          <p:cNvSpPr txBox="1">
            <a:spLocks noChangeArrowheads="1"/>
          </p:cNvSpPr>
          <p:nvPr/>
        </p:nvSpPr>
        <p:spPr bwMode="auto">
          <a:xfrm>
            <a:off x="4929188" y="4786313"/>
            <a:ext cx="62071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FF0000"/>
                </a:solidFill>
              </a:rPr>
              <a:t>vitK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5" descr="framew2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9388" y="260350"/>
            <a:ext cx="8785225" cy="626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026" descr="D:\Garrett\ch18\GA18_39.GIF"/>
          <p:cNvPicPr>
            <a:picLocks noChangeAspect="1" noChangeArrowheads="1"/>
          </p:cNvPicPr>
          <p:nvPr/>
        </p:nvPicPr>
        <p:blipFill>
          <a:blip r:embed="rId2"/>
          <a:srcRect t="9091" b="6061"/>
          <a:stretch>
            <a:fillRect/>
          </a:stretch>
        </p:blipFill>
        <p:spPr bwMode="auto">
          <a:xfrm>
            <a:off x="6643702" y="1447800"/>
            <a:ext cx="2500330" cy="4800600"/>
          </a:xfrm>
          <a:prstGeom prst="rect">
            <a:avLst/>
          </a:prstGeom>
          <a:noFill/>
        </p:spPr>
      </p:pic>
      <p:sp>
        <p:nvSpPr>
          <p:cNvPr id="3" name="مستطيل 2"/>
          <p:cNvSpPr/>
          <p:nvPr/>
        </p:nvSpPr>
        <p:spPr>
          <a:xfrm>
            <a:off x="0" y="-23"/>
            <a:ext cx="6715140" cy="68018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u="sng" dirty="0">
                <a:latin typeface="Times New Roman" pitchFamily="18" charset="0"/>
                <a:cs typeface="Times New Roman" pitchFamily="18" charset="0"/>
              </a:rPr>
              <a:t>Vitamin K</a:t>
            </a:r>
          </a:p>
          <a:p>
            <a:pPr>
              <a:spcBef>
                <a:spcPct val="50000"/>
              </a:spcBef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Vitamin K</a:t>
            </a:r>
            <a:r>
              <a:rPr lang="en-US" sz="2400" b="1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is abundant in vegetable oils and green leafy vegetables e.g.  Spinach, peas and cabbage.</a:t>
            </a:r>
          </a:p>
          <a:p>
            <a:pPr>
              <a:spcBef>
                <a:spcPct val="50000"/>
              </a:spcBef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Vitamin K</a:t>
            </a:r>
            <a:r>
              <a:rPr lang="en-US" sz="2400" b="1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is synthesized by intestinal flora and is found in animal tissues.  Putrefied fish meal is a rich source.</a:t>
            </a:r>
          </a:p>
          <a:p>
            <a:pPr>
              <a:spcBef>
                <a:spcPct val="50000"/>
              </a:spcBef>
            </a:pPr>
            <a:r>
              <a:rPr lang="en-US" sz="2400" b="1" u="sng" dirty="0">
                <a:latin typeface="Times New Roman" pitchFamily="18" charset="0"/>
                <a:cs typeface="Times New Roman" pitchFamily="18" charset="0"/>
              </a:rPr>
              <a:t>Sources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of vitamin K include tomatoes, cheese, egg yolk, and liver. </a:t>
            </a:r>
          </a:p>
          <a:p>
            <a:pPr>
              <a:spcBef>
                <a:spcPct val="50000"/>
              </a:spcBef>
            </a:pPr>
            <a:r>
              <a:rPr lang="en-US" sz="2400" u="sng" dirty="0">
                <a:latin typeface="Times New Roman" pitchFamily="18" charset="0"/>
                <a:cs typeface="Times New Roman" pitchFamily="18" charset="0"/>
              </a:rPr>
              <a:t>Breast milk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is NOT a good source of vitamin K.</a:t>
            </a:r>
          </a:p>
          <a:p>
            <a:pPr>
              <a:spcBef>
                <a:spcPct val="50000"/>
              </a:spcBef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Vitamin K is required for post translational modifications of several proteins required in the coagulation cascade. </a:t>
            </a:r>
          </a:p>
          <a:p>
            <a:pPr>
              <a:spcBef>
                <a:spcPct val="50000"/>
              </a:spcBef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It converts blood clotting factors (II, VII, IX and X) to the active state. They are synthesized in liver in an inactive precursor form.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0" y="0"/>
            <a:ext cx="9144000" cy="41857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600" b="1" u="sng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Mechanism of vitamin K-dependent activation for prothrombin</a:t>
            </a:r>
          </a:p>
          <a:p>
            <a:pPr marL="514350" indent="-514350">
              <a:buAutoNum type="arabicPeriod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Prothrombin is synthesized in liver in an inactive precursor form called  pre-prothrombin.</a:t>
            </a:r>
          </a:p>
          <a:p>
            <a:pPr marL="514350" indent="-514350">
              <a:buAutoNum type="arabicPeriod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Pre-prothrombin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prothrombin precursor)  conversion to  prothrombin  requires vitamin K-dependent carboxylation  (of specific glutamic acid residues to -carboxyglutamic)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      Pre-prothrombin                              Prothrombin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         (Glutamate)                             (</a:t>
            </a:r>
            <a:r>
              <a:rPr lang="el-GR" sz="2800" dirty="0">
                <a:latin typeface="Times New Roman" pitchFamily="18" charset="0"/>
                <a:cs typeface="Times New Roman" pitchFamily="18" charset="0"/>
              </a:rPr>
              <a:t>γ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caboxyglutamate)</a:t>
            </a:r>
          </a:p>
          <a:p>
            <a:pPr marL="514350" indent="-514350">
              <a:buAutoNum type="arabicPeriod"/>
            </a:pPr>
            <a:endParaRPr lang="en-US" sz="2000" dirty="0">
              <a:cs typeface="Times New Roman" pitchFamily="18" charset="0"/>
              <a:sym typeface="Symbol" pitchFamily="18" charset="2"/>
            </a:endParaRPr>
          </a:p>
          <a:p>
            <a:endParaRPr lang="ar-SA" sz="24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ight Arrow 3"/>
          <p:cNvSpPr/>
          <p:nvPr/>
        </p:nvSpPr>
        <p:spPr>
          <a:xfrm>
            <a:off x="3571868" y="2714620"/>
            <a:ext cx="1981200" cy="152400"/>
          </a:xfrm>
          <a:prstGeom prst="rightArrow">
            <a:avLst/>
          </a:prstGeom>
          <a:solidFill>
            <a:schemeClr val="tx1"/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3714752"/>
            <a:ext cx="7835900" cy="2057400"/>
          </a:xfrm>
          <a:prstGeom prst="rect">
            <a:avLst/>
          </a:prstGeom>
          <a:noFill/>
        </p:spPr>
      </p:pic>
      <p:sp>
        <p:nvSpPr>
          <p:cNvPr id="5" name="مستطيل 4"/>
          <p:cNvSpPr/>
          <p:nvPr/>
        </p:nvSpPr>
        <p:spPr>
          <a:xfrm>
            <a:off x="2928926" y="5000636"/>
            <a:ext cx="264320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Vit. K-dependent </a:t>
            </a:r>
          </a:p>
          <a:p>
            <a:pPr algn="ctr"/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carboxylase</a:t>
            </a:r>
            <a:endParaRPr lang="ar-SA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0" y="0"/>
            <a:ext cx="9144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3. The γ- carboxygulatmic acid residues are good chelators    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   which allow prothrombin (active) to bind (chelate) calcium.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4. Prothrombin-Ca++-complex  binds to phospholipids  of cell 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  membrane where proteolytic  conversion to thrombin can   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  occur.</a:t>
            </a:r>
          </a:p>
          <a:p>
            <a:endParaRPr lang="en-US" sz="2800" u="sng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r>
              <a:rPr lang="en-US" sz="2800" u="sng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Function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: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- Vitamin K is an essential cofactor for the 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carboxylase enzyme in  specific protein 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molecules such as: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1- Blood clotting factors (II,VII, IX, X).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2- Bone calcium-binding proteins as osteocalcin.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3- The product of Growth arrest specific gene 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  Gas6 which is involved in differentiation &amp; development of 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  nervous system.</a:t>
            </a:r>
          </a:p>
        </p:txBody>
      </p:sp>
      <p:grpSp>
        <p:nvGrpSpPr>
          <p:cNvPr id="3" name="Group 10"/>
          <p:cNvGrpSpPr/>
          <p:nvPr/>
        </p:nvGrpSpPr>
        <p:grpSpPr>
          <a:xfrm>
            <a:off x="7215206" y="1933589"/>
            <a:ext cx="1785934" cy="3352799"/>
            <a:chOff x="2133600" y="2539425"/>
            <a:chExt cx="3810000" cy="3861375"/>
          </a:xfrm>
          <a:noFill/>
        </p:grpSpPr>
        <p:pic>
          <p:nvPicPr>
            <p:cNvPr id="4" name="Picture 11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3651"/>
            <a:stretch>
              <a:fillRect/>
            </a:stretch>
          </p:blipFill>
          <p:spPr bwMode="auto">
            <a:xfrm>
              <a:off x="2133600" y="3200400"/>
              <a:ext cx="3810000" cy="320040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" name="TextBox 6"/>
            <p:cNvSpPr txBox="1"/>
            <p:nvPr/>
          </p:nvSpPr>
          <p:spPr>
            <a:xfrm>
              <a:off x="2971800" y="2539425"/>
              <a:ext cx="1828800" cy="602586"/>
            </a:xfrm>
            <a:prstGeom prst="rect">
              <a:avLst/>
            </a:prstGeom>
            <a:grpFill/>
            <a:ln>
              <a:solidFill>
                <a:schemeClr val="accent1"/>
              </a:solidFill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>
                  <a:solidFill>
                    <a:srgbClr val="C00000"/>
                  </a:solidFill>
                </a:rPr>
                <a:t>Ca++</a:t>
              </a:r>
            </a:p>
          </p:txBody>
        </p:sp>
        <p:cxnSp>
          <p:nvCxnSpPr>
            <p:cNvPr id="6" name="Straight Connector 7"/>
            <p:cNvCxnSpPr/>
            <p:nvPr/>
          </p:nvCxnSpPr>
          <p:spPr>
            <a:xfrm rot="5400000">
              <a:off x="2933700" y="3086100"/>
              <a:ext cx="533400" cy="457200"/>
            </a:xfrm>
            <a:prstGeom prst="line">
              <a:avLst/>
            </a:prstGeom>
            <a:grpFill/>
            <a:ln w="57150">
              <a:solidFill>
                <a:srgbClr val="C0000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8"/>
            <p:cNvCxnSpPr/>
            <p:nvPr/>
          </p:nvCxnSpPr>
          <p:spPr>
            <a:xfrm rot="16200000" flipH="1">
              <a:off x="4229100" y="3086100"/>
              <a:ext cx="609600" cy="381000"/>
            </a:xfrm>
            <a:prstGeom prst="line">
              <a:avLst/>
            </a:prstGeom>
            <a:grpFill/>
            <a:ln w="57150">
              <a:solidFill>
                <a:srgbClr val="C0000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0" y="0"/>
            <a:ext cx="9144000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 dirty="0">
                <a:latin typeface="Times New Roman" pitchFamily="18" charset="0"/>
                <a:cs typeface="Times New Roman" pitchFamily="18" charset="0"/>
              </a:rPr>
              <a:t>Vitamin K cycle</a:t>
            </a:r>
          </a:p>
          <a:p>
            <a:endParaRPr lang="en-US" sz="2800" b="1" u="sng" dirty="0">
              <a:latin typeface="Times New Roman" pitchFamily="18" charset="0"/>
              <a:cs typeface="Times New Roman" pitchFamily="18" charset="0"/>
            </a:endParaRPr>
          </a:p>
          <a:p>
            <a:endParaRPr lang="en-US" sz="2800" b="1" u="sng" dirty="0">
              <a:latin typeface="Times New Roman" pitchFamily="18" charset="0"/>
              <a:cs typeface="Times New Roman" pitchFamily="18" charset="0"/>
            </a:endParaRPr>
          </a:p>
          <a:p>
            <a:endParaRPr lang="en-US" sz="2800" b="1" u="sng" dirty="0">
              <a:latin typeface="Times New Roman" pitchFamily="18" charset="0"/>
              <a:cs typeface="Times New Roman" pitchFamily="18" charset="0"/>
            </a:endParaRPr>
          </a:p>
          <a:p>
            <a:endParaRPr lang="en-US" sz="2800" b="1" u="sng" dirty="0">
              <a:latin typeface="Times New Roman" pitchFamily="18" charset="0"/>
              <a:cs typeface="Times New Roman" pitchFamily="18" charset="0"/>
            </a:endParaRPr>
          </a:p>
          <a:p>
            <a:endParaRPr lang="en-US" sz="2800" b="1" u="sng" dirty="0">
              <a:latin typeface="Times New Roman" pitchFamily="18" charset="0"/>
              <a:cs typeface="Times New Roman" pitchFamily="18" charset="0"/>
            </a:endParaRPr>
          </a:p>
          <a:p>
            <a:endParaRPr lang="en-US" sz="2800" b="1" u="sng" dirty="0">
              <a:latin typeface="Times New Roman" pitchFamily="18" charset="0"/>
              <a:cs typeface="Times New Roman" pitchFamily="18" charset="0"/>
            </a:endParaRPr>
          </a:p>
          <a:p>
            <a:endParaRPr lang="en-US" sz="2800" b="1" u="sng" dirty="0">
              <a:latin typeface="Times New Roman" pitchFamily="18" charset="0"/>
              <a:cs typeface="Times New Roman" pitchFamily="18" charset="0"/>
            </a:endParaRPr>
          </a:p>
          <a:p>
            <a:endParaRPr lang="en-US" sz="2800" b="1" u="sng" dirty="0">
              <a:latin typeface="Times New Roman" pitchFamily="18" charset="0"/>
              <a:cs typeface="Times New Roman" pitchFamily="18" charset="0"/>
            </a:endParaRPr>
          </a:p>
          <a:p>
            <a:endParaRPr lang="en-US" sz="2800" b="1" u="sng" dirty="0">
              <a:latin typeface="Times New Roman" pitchFamily="18" charset="0"/>
              <a:cs typeface="Times New Roman" pitchFamily="18" charset="0"/>
            </a:endParaRPr>
          </a:p>
          <a:p>
            <a:pPr marL="514350" indent="-514350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Role of liver in blood clotting: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Site of clotting factors synthesis.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Site of bile salts synthesis (to help vit. K absorption).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Liver failure: results in severe bleeding problems.</a:t>
            </a:r>
          </a:p>
        </p:txBody>
      </p:sp>
      <p:pic>
        <p:nvPicPr>
          <p:cNvPr id="3" name="Picture 2" descr="See the source imag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714356"/>
            <a:ext cx="7086600" cy="3124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0" y="0"/>
            <a:ext cx="9144000" cy="6524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 dirty="0">
                <a:latin typeface="Times New Roman" pitchFamily="18" charset="0"/>
                <a:cs typeface="Times New Roman" pitchFamily="18" charset="0"/>
              </a:rPr>
              <a:t>Anti-coagulants</a:t>
            </a:r>
          </a:p>
          <a:p>
            <a:pPr>
              <a:buFontTx/>
              <a:buChar char="-"/>
            </a:pP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Dicumarol &amp; warfarin  are antagonists of vitamin K (anti-</a:t>
            </a:r>
          </a:p>
          <a:p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 coagulants). </a:t>
            </a:r>
          </a:p>
          <a:p>
            <a:pPr>
              <a:buFontTx/>
              <a:buChar char="-"/>
            </a:pP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Are used to reduce blood coagulation in patients at risk of </a:t>
            </a:r>
          </a:p>
          <a:p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 thrombosis. Thus, vitamin K is the antidote to an overdose of </a:t>
            </a:r>
          </a:p>
          <a:p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 warfarin.</a:t>
            </a:r>
          </a:p>
          <a:p>
            <a:pPr algn="ctr"/>
            <a:r>
              <a:rPr lang="en-US" sz="26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Deficiency </a:t>
            </a:r>
          </a:p>
          <a:p>
            <a:r>
              <a:rPr lang="en-US" sz="2600" u="sng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Causes</a:t>
            </a:r>
            <a:r>
              <a:rPr lang="en-US" sz="26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:</a:t>
            </a:r>
          </a:p>
          <a:p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Primary deficiency: rare </a:t>
            </a:r>
          </a:p>
          <a:p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Secondary deficiency: </a:t>
            </a:r>
            <a:endParaRPr lang="en-US" sz="26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r>
              <a:rPr lang="en-US" sz="26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- Fat malabsorption.</a:t>
            </a:r>
          </a:p>
          <a:p>
            <a:r>
              <a:rPr lang="en-US" sz="26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- In newborn who lack bacterial colonization. </a:t>
            </a:r>
          </a:p>
          <a:p>
            <a:pPr>
              <a:buFontTx/>
              <a:buChar char="-"/>
            </a:pP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long-term or high-dose administration of antibiotics (they kill the </a:t>
            </a:r>
          </a:p>
          <a:p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 bacteria in large intestine).</a:t>
            </a:r>
            <a:endParaRPr lang="en-US" sz="26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r>
              <a:rPr lang="en-US" sz="26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- Anticoagulant Therapy. </a:t>
            </a:r>
          </a:p>
          <a:p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- In patients suffering from Liver diseases (obstructive jaundice).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0" y="0"/>
            <a:ext cx="91440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Vitamin K deficiency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Manifested by:</a:t>
            </a:r>
          </a:p>
          <a:p>
            <a:pPr>
              <a:buFontTx/>
              <a:buChar char="-"/>
            </a:pPr>
            <a:r>
              <a:rPr lang="en-US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Bleeding tendency (GIT, ecchymoses) from minor wounds. </a:t>
            </a:r>
          </a:p>
          <a:p>
            <a:pPr>
              <a:buFontTx/>
              <a:buChar char="-"/>
            </a:pPr>
            <a:r>
              <a:rPr lang="en-US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Nose &amp; gum bleeding. </a:t>
            </a:r>
          </a:p>
          <a:p>
            <a:pPr>
              <a:buFontTx/>
              <a:buChar char="-"/>
            </a:pPr>
            <a:r>
              <a:rPr lang="en-US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Heavy menstrual bleeding. 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- Increased risk for osteoporosis.</a:t>
            </a:r>
          </a:p>
          <a:p>
            <a:endParaRPr lang="en-US" sz="2800" u="sng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r>
              <a:rPr lang="en-US" sz="2800" u="sng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Diagnosed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by:</a:t>
            </a:r>
          </a:p>
          <a:p>
            <a:pPr>
              <a:buFontTx/>
              <a:buChar char="-"/>
            </a:pPr>
            <a:r>
              <a:rPr lang="en-US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Prolonged blood coagulation time: prolonged prothrombin  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time (↑↑ PT). [ blood takes 10-13.5 sec to clot]. </a:t>
            </a:r>
          </a:p>
          <a:p>
            <a:endParaRPr lang="en-US" sz="2800" u="sng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r>
              <a:rPr lang="en-US" sz="2800" u="sng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Prevention: 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single shot of vit. K at birth in newborn.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 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 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 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1A1E8E06EC6444FAFC969E2A8D1A55E" ma:contentTypeVersion="4" ma:contentTypeDescription="Create a new document." ma:contentTypeScope="" ma:versionID="f5dea1a68b0326f63c2e530132a118ad">
  <xsd:schema xmlns:xsd="http://www.w3.org/2001/XMLSchema" xmlns:xs="http://www.w3.org/2001/XMLSchema" xmlns:p="http://schemas.microsoft.com/office/2006/metadata/properties" xmlns:ns2="3ae45523-5a85-45e7-8008-accd3c84eec0" targetNamespace="http://schemas.microsoft.com/office/2006/metadata/properties" ma:root="true" ma:fieldsID="363deaca5050fa10968f66489b46302e" ns2:_="">
    <xsd:import namespace="3ae45523-5a85-45e7-8008-accd3c84eec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ae45523-5a85-45e7-8008-accd3c84eec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6527983-459E-42DE-AE4A-18288AE0480C}">
  <ds:schemaRefs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3ae45523-5a85-45e7-8008-accd3c84eec0"/>
  </ds:schemaRefs>
</ds:datastoreItem>
</file>

<file path=customXml/itemProps2.xml><?xml version="1.0" encoding="utf-8"?>
<ds:datastoreItem xmlns:ds="http://schemas.openxmlformats.org/officeDocument/2006/customXml" ds:itemID="{866FD278-E390-41E6-A73C-D48D982EB5EA}">
  <ds:schemaRefs>
    <ds:schemaRef ds:uri="http://schemas.microsoft.com/office/2006/metadata/properties"/>
    <ds:schemaRef ds:uri="http://www.w3.org/2000/xmlns/"/>
  </ds:schemaRefs>
</ds:datastoreItem>
</file>

<file path=customXml/itemProps3.xml><?xml version="1.0" encoding="utf-8"?>
<ds:datastoreItem xmlns:ds="http://schemas.openxmlformats.org/officeDocument/2006/customXml" ds:itemID="{8595037C-BD14-4556-B2E5-3712E23789F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2193</TotalTime>
  <Words>1631</Words>
  <Application>Microsoft Office PowerPoint</Application>
  <PresentationFormat>On-screen Show (4:3)</PresentationFormat>
  <Paragraphs>221</Paragraphs>
  <Slides>18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سمة Office</vt:lpstr>
      <vt:lpstr>Molecular basis of some blood coagulation disorders</vt:lpstr>
      <vt:lpstr>Blood coagulation cascade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Molecular Basis of Blood Coagulation</dc:title>
  <dc:creator>om rashid</dc:creator>
  <cp:lastModifiedBy>Sanabil Hassanat</cp:lastModifiedBy>
  <cp:revision>557</cp:revision>
  <dcterms:created xsi:type="dcterms:W3CDTF">2008-02-14T21:37:18Z</dcterms:created>
  <dcterms:modified xsi:type="dcterms:W3CDTF">2022-04-12T15:51:20Z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0x01010081A1E8E06EC6444FAFC969E2A8D1A55E</vt:lpwstr>
  </property>
</Properties>
</file>