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863" r:id="rId2"/>
    <p:sldMasterId id="2147483893" r:id="rId3"/>
    <p:sldMasterId id="2147483907" r:id="rId4"/>
  </p:sldMasterIdLst>
  <p:notesMasterIdLst>
    <p:notesMasterId r:id="rId31"/>
  </p:notesMasterIdLst>
  <p:sldIdLst>
    <p:sldId id="644" r:id="rId5"/>
    <p:sldId id="265" r:id="rId6"/>
    <p:sldId id="575" r:id="rId7"/>
    <p:sldId id="578" r:id="rId8"/>
    <p:sldId id="579" r:id="rId9"/>
    <p:sldId id="582" r:id="rId10"/>
    <p:sldId id="581" r:id="rId11"/>
    <p:sldId id="659" r:id="rId12"/>
    <p:sldId id="657" r:id="rId13"/>
    <p:sldId id="580" r:id="rId14"/>
    <p:sldId id="715" r:id="rId15"/>
    <p:sldId id="716" r:id="rId16"/>
    <p:sldId id="717" r:id="rId17"/>
    <p:sldId id="718" r:id="rId18"/>
    <p:sldId id="719" r:id="rId19"/>
    <p:sldId id="720" r:id="rId20"/>
    <p:sldId id="721" r:id="rId21"/>
    <p:sldId id="722" r:id="rId22"/>
    <p:sldId id="723" r:id="rId23"/>
    <p:sldId id="724" r:id="rId24"/>
    <p:sldId id="725" r:id="rId25"/>
    <p:sldId id="726" r:id="rId26"/>
    <p:sldId id="386" r:id="rId27"/>
    <p:sldId id="727" r:id="rId28"/>
    <p:sldId id="728" r:id="rId29"/>
    <p:sldId id="61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C8BF8-3D28-447B-9863-36A40BACDC02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A8D4F-F6EB-47F9-9D63-C3B000F16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6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F0DC4B-82B5-4CFF-929C-AB63E8ED04ED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931E45A9-7466-4447-83E9-F36CDE522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DD2E5A77-9CBF-46E0-B1AC-1D71A6FCE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AAB251CB-DEE2-413D-BA8F-FCD1671E7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21F447-A36F-4DEA-9AD6-D51A1865B7E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79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3104EF2D-9BE5-43B7-805B-3C39B96248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42DCC81F-3082-42A4-A5FB-98A1B14C3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624828F7-CBF7-4EE7-847E-903B9C18C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8EB2D-B200-425B-A75D-9A647876E5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>
            <a:extLst>
              <a:ext uri="{FF2B5EF4-FFF2-40B4-BE49-F238E27FC236}">
                <a16:creationId xmlns:a16="http://schemas.microsoft.com/office/drawing/2014/main" id="{E369275D-EBC4-4BB1-81CD-E7253AC310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224241-F6BD-4526-96B2-E0B103661D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3715" name="Rectangle 2">
            <a:extLst>
              <a:ext uri="{FF2B5EF4-FFF2-40B4-BE49-F238E27FC236}">
                <a16:creationId xmlns:a16="http://schemas.microsoft.com/office/drawing/2014/main" id="{065CFC08-29E3-4B45-92A1-560239840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>
            <a:extLst>
              <a:ext uri="{FF2B5EF4-FFF2-40B4-BE49-F238E27FC236}">
                <a16:creationId xmlns:a16="http://schemas.microsoft.com/office/drawing/2014/main" id="{AE812CB3-05CD-425A-BE34-9ACA9B3B9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51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1- شبكة مثل العنكبوت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252AC-FA84-4C95-8D95-7785D32CEE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945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B592FE50-A540-4394-87DF-C200D612F9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DCC67738-3BD4-4EF2-A85F-3D5623E31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F70D15E4-39BF-4D1D-9A36-66810656D3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56E2F6-FF58-4734-AB60-E615CC90D537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12D44294-0F23-4023-9626-A7E28AA24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8902A903-07BF-41B1-9E5E-A5DBAA93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CB693062-B2D8-457A-B8B0-993E8747E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BCAB42-0F30-487C-A446-D762DD425A5B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9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8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BB0D-D8F6-426C-B024-5480DF3307C2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4BB0D-D8F6-426C-B024-5480DF3307C2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88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9C82BC-7444-4E9A-A0F8-F91794A4F5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>
            <a:extLst>
              <a:ext uri="{FF2B5EF4-FFF2-40B4-BE49-F238E27FC236}">
                <a16:creationId xmlns:a16="http://schemas.microsoft.com/office/drawing/2014/main" id="{4330ECF4-2669-487E-A77D-07D8F7B6E1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312A07-F661-4258-B6B4-63F066A7B9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2451" name="Rectangle 2">
            <a:extLst>
              <a:ext uri="{FF2B5EF4-FFF2-40B4-BE49-F238E27FC236}">
                <a16:creationId xmlns:a16="http://schemas.microsoft.com/office/drawing/2014/main" id="{90A04524-67C6-47D2-8C30-27DF4E13D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>
            <a:extLst>
              <a:ext uri="{FF2B5EF4-FFF2-40B4-BE49-F238E27FC236}">
                <a16:creationId xmlns:a16="http://schemas.microsoft.com/office/drawing/2014/main" id="{0C8606C5-1177-4AAD-9563-D7F396B59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9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FC9C9E0D-D28C-458D-903E-24FE14C60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>
            <a:extLst>
              <a:ext uri="{FF2B5EF4-FFF2-40B4-BE49-F238E27FC236}">
                <a16:creationId xmlns:a16="http://schemas.microsoft.com/office/drawing/2014/main" id="{CF8ADFEE-1CB3-47FE-A421-BF8DD092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8A0C1A89-851A-4BE1-9C03-24DFB6E94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0AA2A-B352-4798-9298-E1B0789017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>
            <a:extLst>
              <a:ext uri="{FF2B5EF4-FFF2-40B4-BE49-F238E27FC236}">
                <a16:creationId xmlns:a16="http://schemas.microsoft.com/office/drawing/2014/main" id="{2C583813-A476-4F68-A780-D73A12AA9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>
            <a:extLst>
              <a:ext uri="{FF2B5EF4-FFF2-40B4-BE49-F238E27FC236}">
                <a16:creationId xmlns:a16="http://schemas.microsoft.com/office/drawing/2014/main" id="{E9D7B736-583F-45D2-A932-7CB3F659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548" name="Slide Number Placeholder 3">
            <a:extLst>
              <a:ext uri="{FF2B5EF4-FFF2-40B4-BE49-F238E27FC236}">
                <a16:creationId xmlns:a16="http://schemas.microsoft.com/office/drawing/2014/main" id="{7AA252CC-8FF9-4EF4-8B65-B5C2F2B28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82F938-BBDD-40D5-9B5B-2FE660F54C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1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>
            <a:extLst>
              <a:ext uri="{FF2B5EF4-FFF2-40B4-BE49-F238E27FC236}">
                <a16:creationId xmlns:a16="http://schemas.microsoft.com/office/drawing/2014/main" id="{FC9C9E0D-D28C-458D-903E-24FE14C60D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>
            <a:extLst>
              <a:ext uri="{FF2B5EF4-FFF2-40B4-BE49-F238E27FC236}">
                <a16:creationId xmlns:a16="http://schemas.microsoft.com/office/drawing/2014/main" id="{CF8ADFEE-1CB3-47FE-A421-BF8DD092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500" name="Slide Number Placeholder 3">
            <a:extLst>
              <a:ext uri="{FF2B5EF4-FFF2-40B4-BE49-F238E27FC236}">
                <a16:creationId xmlns:a16="http://schemas.microsoft.com/office/drawing/2014/main" id="{8A0C1A89-851A-4BE1-9C03-24DFB6E94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0AA2A-B352-4798-9298-E1B0789017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09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6956EF15-D1F8-48D6-B89E-2FFE0C84B8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A5F578E2-81A8-4531-A53F-BF40B87EF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62255" algn="l"/>
                <a:tab pos="1828800" algn="l"/>
              </a:tabLs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Adductor Longus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Low">
              <a:lnSpc>
                <a:spcPct val="12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Origin: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by a rounded tendon from the body of the pubis just below the pubic tubercle.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47B740BA-4C7D-4521-8612-1334D6853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08792-7B7C-45E3-830B-1A7A4B5F79F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4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89B58-616A-4F99-9156-2AAB06913B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7DB08-9182-4202-8EA5-0AF5A6BBF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850D52-9E37-4050-B88F-168ED86C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19C4A-04B1-4C5F-859C-3105AFA9A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28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6593FD-7233-4F13-8FB8-4B827BCB7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089191-D261-4A41-89AF-E50BA972E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A07273-0144-49E6-A3FB-86B6009D4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085F-C2B9-4177-A0BC-3FC53D346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750A1E-D7BC-471C-A957-71F10177C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BAFCFA-49AF-493D-B085-F80017B2A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56AAC8-FDB1-43AB-BA2C-9BC2621F4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E4091-4F6E-4D2F-8269-86286C2E93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7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1B135-0E14-4FF9-9821-E52F836FDF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CDA40-15F2-4D5A-A5D8-913E06E28D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7402-FBB8-4CD3-9218-FD1C74667E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F0B95-679B-48F3-B81E-FB01FDB30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00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3A2BC-B7F4-4B79-8F75-109058B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76C1D-4944-4038-9FBC-33DA3B41F298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07A-5925-4FE9-87FC-69973B7E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F26F9-6399-47E8-9350-2CDCE703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4A2E-00A2-479A-A0D3-0D040598B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35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A6943-A77D-4320-BA2A-1848EB3A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0E84-811B-4851-B407-7DFE2CFBDF86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FE664-7ABB-40E2-8ADD-F6957C2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8B4E2-8ECE-4509-BAB1-A3FC2281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615A5-D70D-4FD3-952E-9A7068F2D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79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D2D89-6F20-4352-AE6D-549CB244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4995-74DD-47D9-8704-CC004E933A86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54B60-42AE-4697-88CE-76C28417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AAA9-3AB1-4EA3-8ADE-79F8B56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2EF5-4472-4CC2-99CD-A5E51F53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58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756A96-F854-4396-AA25-42EAD3C66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B798-E21F-4659-A308-3FB54B891BB9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DAFBCF-D3A8-4C0D-88BF-318E629B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5F9DB7-16A0-4DAB-929E-83625BC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E8C3-0CCE-440A-B9FD-30B08A565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16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7B6A41-D56F-4B1A-A417-57764117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711F-121E-4DA3-85DB-DED4C9B11511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79CB48-B8A2-4EDF-B5BA-1A2A5970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A82BCE-AF97-4CD0-B7F3-52D60911F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538E8-C23E-4367-AF1A-79171D12B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611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E02EAE6-FAAA-41E5-8FE3-C1208A2F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E4E8E-1645-40F4-B042-B6262BE871F9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EFEB0A-378A-4569-8E6A-9AC048D1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0ADFE1-7505-4899-B0C1-B9146CBE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37FF4-1026-4B38-9F56-A7FCEBD8E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17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BC1147-E09D-4BBB-95BA-86F4142B7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39D4-3702-4677-9A23-008F58D75F06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C2A240-6DEA-49C1-AE58-7469EAA5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E08F1EC-3E2A-4930-AA17-54E92126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0A05A-D24A-45A8-96EE-CE6E2826AF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44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7D50DA-3D1C-4A72-B05F-B7CDD1F6C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5B82AB-0156-4A31-A857-0633FC230D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020074-3670-4299-B221-CB82A5029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EA57C-C668-450C-A782-64815E963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255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0F5AD9-1277-43E0-9202-B346BA1D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6392A-FE24-4E28-AB9B-151AA526FD25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440C1F-08C8-42F5-952A-0D58018B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B15E25-6E61-49F7-BCB2-DF258988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A783-A88B-4D1C-AAF7-6E31F8202A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6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4607C0-7368-4E1E-9E76-7D04837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3414-4A20-4217-A3DF-169C3F2F4D8D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A1DA0A-18EB-4C3F-AA8D-0CA424EF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717681-2F87-427F-991A-08434248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7759E-815D-495E-9117-833B5BE80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4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693AB-8D72-4C86-9101-CDAEFF24B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7B3AD-867A-4289-B4FB-16FE11D295A7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5A4D2-4800-4164-9F68-DE74082B7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5317-7465-4A8E-89A6-8D9E18FF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1BD4-9D09-4FD4-9B79-E34DB7EFC5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848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F55C0-4023-4BF0-8440-BB5E22DD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D1CF-C137-4B54-AEA7-6C690787215D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1E1EA-260F-40E2-A47A-B4A7E89D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C6D8F-B449-47D7-8F70-48DBCE5D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6749D-648E-4B71-A7E7-933506927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665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559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024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6996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851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690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30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CCD923-5EB9-4B79-815D-98C9C86F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7768FD-A25F-4F89-80B9-9AD4F8ECE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87D9C-BFE4-4CD8-BE5C-C51472B0A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4DDF5-7621-41A7-A220-A5AAB8746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43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122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62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437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6108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274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FDB8-64C2-4C94-8F65-A400550397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4951715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97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34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8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E712FB-AE92-46EF-9E80-47DEEC3EB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37884-2C41-4CDC-8A83-70297248D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F5049D-C04C-4794-9E3A-5B2A41ED7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F5F7-4ED3-4B20-BE1F-E550B6DA2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587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1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63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34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77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44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2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3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129373-7974-4A3D-B03E-D17FB9AC7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1933E5-B4DA-4A0E-A161-1ACE1471E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0D5066-C185-4F09-9431-C17B46673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A42E5-13B9-4374-BE53-A07FB3EEA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A26D26-D977-45DE-8469-6AB30C8CBA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C62BD-7722-4E50-A766-9A8FB87F9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D42D56-9725-488C-938E-8BAF25A6C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5DB6F-5354-4DD8-BA73-02CF048B9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4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81B01F-4AFF-4F95-92BB-67E156C919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1AA12D-C8A6-40A5-BCD9-EB70D1208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C17137-6F50-481A-ABBF-C06298821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2132E-A974-4F97-AB9F-E1BB1BDE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49B43-BA30-405F-A219-0BF9D96E4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DBE569-8E72-4B05-8E5C-2BD6489DE4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A92E20-3676-4DFD-95A1-978A56ABDC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8803-4EB0-4A12-B040-C9A92D038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7F78-2763-46B3-A630-29E09A081E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5588A-2698-4F89-B051-BED052287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352C60-AAEE-4A9A-A370-167190A10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C582-44BF-419C-8FC7-67D1CF9B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5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35A81A-D1F8-4DF9-B47C-52516E887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5FECF4-E68B-447A-BF94-C96A3636D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AA173-8A5E-493B-9BF1-BCFF37DCF6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FC40D4-AC09-4B80-967E-12E47CDE03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9F4987-4E7F-449A-AF33-71077704BB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7EC088-F30F-4887-A980-82E919C4F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6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74A1AC54-75E6-41F2-971C-07C8B5175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3B8E0073-9D12-4F33-85F1-4F87042CEB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3978-F263-4EFA-A6C9-AD8DED81EE38}" type="datetimeFigureOut">
              <a:rPr lang="en-US"/>
              <a:pPr>
                <a:defRPr/>
              </a:pPr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0DB342-4100-4E5E-9E8B-C853B79AD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48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F0A11-CEBE-4EF7-89FE-E5185F751730}" type="datetimeFigureOut">
              <a:rPr lang="ar-SA" smtClean="0"/>
              <a:pPr/>
              <a:t>19/04/1443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A6700-5D38-4E22-B61E-2D43B147D4E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73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6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4C0D55-1A0D-4D3D-BD18-AFD4F01B3661}" type="datetimeFigureOut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19/04/1443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271A6-0FD8-46FB-84F9-BFBA54DCBCA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3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96EFCA9-F4F4-4C2D-AC9E-661070780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66" y="1"/>
            <a:ext cx="6947316" cy="27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C54A2781-CA28-4E38-84E8-6521EEBB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1" y="203390"/>
            <a:ext cx="166155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A60F4-6206-4953-8525-F7FDA7D9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53" y="203391"/>
            <a:ext cx="18369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14350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1435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1435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143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CEA73-5E9A-43DD-B926-126890C0FC9F}"/>
              </a:ext>
            </a:extLst>
          </p:cNvPr>
          <p:cNvSpPr txBox="1"/>
          <p:nvPr/>
        </p:nvSpPr>
        <p:spPr>
          <a:xfrm>
            <a:off x="329784" y="2633995"/>
            <a:ext cx="9935606" cy="4089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الأستاذ </a:t>
            </a: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الدكتور</a:t>
            </a:r>
            <a:r>
              <a:rPr kumimoji="0" lang="ar-EG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يوسف حسين</a:t>
            </a: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أستاذ التشريح وعلم الأجنة - كلية الطب –  </a:t>
            </a:r>
            <a:r>
              <a:rPr kumimoji="0" lang="ar-EG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جامعة </a:t>
            </a: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الزقازيق – مصر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رئيس قسم التشريح و الأنسجة و الأجنة - كلية الطب - جامعة مؤتة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- الأردن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دكتوراة من جامعة كولونيا المانيا</a:t>
            </a:r>
          </a:p>
          <a:p>
            <a:pPr marL="0" marR="0" lvl="0" indent="0" algn="ctr" defTabSz="51435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اليوتيوب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Prof. Dr. Youssef Hussein Anatomy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51435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جروب الفيس د. يوسف حسين (استاذ التشريح)</a:t>
            </a:r>
            <a:endParaRPr kumimoji="0" lang="ar-JO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8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0A4C3C-1858-46EA-B1E7-7B9931DC5A38}"/>
              </a:ext>
            </a:extLst>
          </p:cNvPr>
          <p:cNvSpPr txBox="1"/>
          <p:nvPr/>
        </p:nvSpPr>
        <p:spPr>
          <a:xfrm>
            <a:off x="119270" y="172278"/>
            <a:ext cx="11940208" cy="635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  <a:tab pos="217424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Median Vein of the Forearm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This vein is commonly present on the front of the forearm.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arises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from a superficial venous plexus in the palm and ascends to the front of the forearm.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 At the front of the elbow it joins the median cubital vein or basilic vein.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0287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But,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commonly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it divides into a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lateral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branch joins the cephalic vein and a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medial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branch joins the basilic vein (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 Median cubital vein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Applied anatomy: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median cubital vein and veins on the front of the elbow are commonly used for intravenous injections, infusions and transfusion.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The cephalic vein just above the anatomical snuff-box is also commonly used for inserting a cannula.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5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618978" y="379827"/>
            <a:ext cx="10255348" cy="5992837"/>
          </a:xfrm>
          <a:prstGeom prst="bevel">
            <a:avLst>
              <a:gd name="adj" fmla="val 16801"/>
            </a:avLst>
          </a:prstGeom>
          <a:solidFill>
            <a:srgbClr val="0000FF"/>
          </a:solidFill>
          <a:ln w="28575"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065" algn="l"/>
                <a:tab pos="1828800" algn="l"/>
              </a:tabLst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Great saphenous vein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8E8986-01EC-43A4-A52F-DCCFFCFFA92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1366" y="1641394"/>
            <a:ext cx="4259263" cy="5157787"/>
          </a:xfrm>
          <a:gradFill rotWithShape="1">
            <a:gsLst>
              <a:gs pos="0">
                <a:srgbClr val="0066FF">
                  <a:gamma/>
                  <a:shade val="46275"/>
                  <a:invGamma/>
                  <a:alpha val="28999"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  <a:alpha val="28999"/>
                </a:srgbClr>
              </a:gs>
            </a:gsLst>
            <a:lin ang="5400000" scaled="1"/>
          </a:gradFill>
          <a:ln>
            <a:miter lim="800000"/>
            <a:headEnd/>
            <a:tailEnd/>
          </a:ln>
          <a:effectLst>
            <a:prstShdw prst="shdw18" dist="17961" dir="13500000">
              <a:srgbClr val="0066FF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Beginning.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Termination.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Course.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Surface anatomy.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Tributaries.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Sites of perforating veins.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</a:rPr>
              <a:t>Normal and abnormal venous return.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77C4133-B116-445B-80BD-B72CCF9F5E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1366" y="176164"/>
            <a:ext cx="4180336" cy="1325562"/>
          </a:xfrm>
          <a:gradFill rotWithShape="1">
            <a:gsLst>
              <a:gs pos="0">
                <a:srgbClr val="0066FF">
                  <a:gamma/>
                  <a:shade val="46275"/>
                  <a:invGamma/>
                  <a:alpha val="78000"/>
                </a:srgbClr>
              </a:gs>
              <a:gs pos="50000">
                <a:srgbClr val="0066FF">
                  <a:alpha val="94000"/>
                </a:srgbClr>
              </a:gs>
              <a:gs pos="100000">
                <a:srgbClr val="0066FF">
                  <a:gamma/>
                  <a:shade val="46275"/>
                  <a:invGamma/>
                  <a:alpha val="78000"/>
                </a:srgbClr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FF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00"/>
                </a:solidFill>
              </a:rPr>
              <a:t>Great saphenous vein</a:t>
            </a:r>
          </a:p>
        </p:txBody>
      </p:sp>
      <p:pic>
        <p:nvPicPr>
          <p:cNvPr id="33800" name="Picture 4" descr="大隐静脉4">
            <a:extLst>
              <a:ext uri="{FF2B5EF4-FFF2-40B4-BE49-F238E27FC236}">
                <a16:creationId xmlns:a16="http://schemas.microsoft.com/office/drawing/2014/main" id="{63898F07-8DDF-42A8-B47E-0FDF36D61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6000" contrast="36000"/>
          </a:blip>
          <a:srcRect t="5334"/>
          <a:stretch/>
        </p:blipFill>
        <p:spPr bwMode="auto">
          <a:xfrm>
            <a:off x="6049987" y="38284"/>
            <a:ext cx="2093913" cy="64922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9396DA24-3DD8-45A0-9397-043D7DAC5FE0}"/>
              </a:ext>
            </a:extLst>
          </p:cNvPr>
          <p:cNvGrpSpPr>
            <a:grpSpLocks/>
          </p:cNvGrpSpPr>
          <p:nvPr/>
        </p:nvGrpSpPr>
        <p:grpSpPr bwMode="auto">
          <a:xfrm>
            <a:off x="7371381" y="1501324"/>
            <a:ext cx="4555612" cy="1076785"/>
            <a:chOff x="2994" y="1697"/>
            <a:chExt cx="2377" cy="7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3805" name="Line 6">
              <a:extLst>
                <a:ext uri="{FF2B5EF4-FFF2-40B4-BE49-F238E27FC236}">
                  <a16:creationId xmlns:a16="http://schemas.microsoft.com/office/drawing/2014/main" id="{5C189A6C-54BB-4E59-AF79-E3AC2EB772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4" y="1697"/>
              <a:ext cx="653" cy="42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06" name="Text Box 7">
              <a:extLst>
                <a:ext uri="{FF2B5EF4-FFF2-40B4-BE49-F238E27FC236}">
                  <a16:creationId xmlns:a16="http://schemas.microsoft.com/office/drawing/2014/main" id="{AEF459C5-B36B-47AE-85C1-18A541F1C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8" y="1697"/>
              <a:ext cx="1803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Great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saphenous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v.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2D379BF-B05F-4092-916B-D66BBDDD971F}"/>
              </a:ext>
            </a:extLst>
          </p:cNvPr>
          <p:cNvGrpSpPr>
            <a:grpSpLocks/>
          </p:cNvGrpSpPr>
          <p:nvPr/>
        </p:nvGrpSpPr>
        <p:grpSpPr bwMode="auto">
          <a:xfrm>
            <a:off x="7147216" y="3876216"/>
            <a:ext cx="3890947" cy="1076786"/>
            <a:chOff x="2947" y="1157"/>
            <a:chExt cx="2086" cy="77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3803" name="Line 9">
              <a:extLst>
                <a:ext uri="{FF2B5EF4-FFF2-40B4-BE49-F238E27FC236}">
                  <a16:creationId xmlns:a16="http://schemas.microsoft.com/office/drawing/2014/main" id="{026CE4C2-9FE4-4587-9F81-2236CC7C0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1243"/>
              <a:ext cx="671" cy="26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804" name="Text Box 10">
              <a:extLst>
                <a:ext uri="{FF2B5EF4-FFF2-40B4-BE49-F238E27FC236}">
                  <a16:creationId xmlns:a16="http://schemas.microsoft.com/office/drawing/2014/main" id="{C016344D-653D-4DD2-A9AE-432A24B61F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1157"/>
              <a:ext cx="1495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Great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saphenous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8258E5-C775-46D1-A740-14D1F74A35D7}"/>
              </a:ext>
            </a:extLst>
          </p:cNvPr>
          <p:cNvSpPr txBox="1"/>
          <p:nvPr/>
        </p:nvSpPr>
        <p:spPr>
          <a:xfrm>
            <a:off x="7996784" y="5817402"/>
            <a:ext cx="3930209" cy="95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0" algn="r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It is the longest vein in the body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8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>
            <a:extLst>
              <a:ext uri="{FF2B5EF4-FFF2-40B4-BE49-F238E27FC236}">
                <a16:creationId xmlns:a16="http://schemas.microsoft.com/office/drawing/2014/main" id="{B4182BF4-53AF-439E-9FC5-30F5E9CF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0" y="0"/>
            <a:ext cx="32004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705" name="Picture 9" descr="Picture 297">
            <a:extLst>
              <a:ext uri="{FF2B5EF4-FFF2-40B4-BE49-F238E27FC236}">
                <a16:creationId xmlns:a16="http://schemas.microsoft.com/office/drawing/2014/main" id="{FCCF58AA-53F7-49BA-8BB0-7374F565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5" t="77818" r="44475" b="1680"/>
          <a:stretch>
            <a:fillRect/>
          </a:stretch>
        </p:blipFill>
        <p:spPr bwMode="auto">
          <a:xfrm>
            <a:off x="8955087" y="524136"/>
            <a:ext cx="19097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AutoShape 12">
            <a:extLst>
              <a:ext uri="{FF2B5EF4-FFF2-40B4-BE49-F238E27FC236}">
                <a16:creationId xmlns:a16="http://schemas.microsoft.com/office/drawing/2014/main" id="{73205646-9E75-4B08-865F-B4B656FED802}"/>
              </a:ext>
            </a:extLst>
          </p:cNvPr>
          <p:cNvSpPr>
            <a:spLocks/>
          </p:cNvSpPr>
          <p:nvPr/>
        </p:nvSpPr>
        <p:spPr bwMode="auto">
          <a:xfrm>
            <a:off x="8391524" y="3824548"/>
            <a:ext cx="2516188" cy="990600"/>
          </a:xfrm>
          <a:prstGeom prst="accentCallout2">
            <a:avLst>
              <a:gd name="adj1" fmla="val 11537"/>
              <a:gd name="adj2" fmla="val 103028"/>
              <a:gd name="adj3" fmla="val -62589"/>
              <a:gd name="adj4" fmla="val 101008"/>
              <a:gd name="adj5" fmla="val -67819"/>
              <a:gd name="adj6" fmla="val 78824"/>
            </a:avLst>
          </a:prstGeom>
          <a:solidFill>
            <a:srgbClr val="FF33CC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Dorsal digital vein of big toe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19BCEE35-4CCF-475C-8F32-EE263EE35980}"/>
              </a:ext>
            </a:extLst>
          </p:cNvPr>
          <p:cNvSpPr>
            <a:spLocks/>
          </p:cNvSpPr>
          <p:nvPr/>
        </p:nvSpPr>
        <p:spPr bwMode="auto">
          <a:xfrm>
            <a:off x="7947025" y="1052773"/>
            <a:ext cx="1584325" cy="1414462"/>
          </a:xfrm>
          <a:prstGeom prst="accentCallout2">
            <a:avLst>
              <a:gd name="adj1" fmla="val 9208"/>
              <a:gd name="adj2" fmla="val 105625"/>
              <a:gd name="adj3" fmla="val 9208"/>
              <a:gd name="adj4" fmla="val 127079"/>
              <a:gd name="adj5" fmla="val 124477"/>
              <a:gd name="adj6" fmla="val 131918"/>
            </a:avLst>
          </a:prstGeom>
          <a:solidFill>
            <a:srgbClr val="0000FF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Dorsal venous arch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B2933D6-7C09-4F43-A94E-7150531C0187}"/>
              </a:ext>
            </a:extLst>
          </p:cNvPr>
          <p:cNvSpPr/>
          <p:nvPr/>
        </p:nvSpPr>
        <p:spPr>
          <a:xfrm>
            <a:off x="10253662" y="2779973"/>
            <a:ext cx="171450" cy="731838"/>
          </a:xfrm>
          <a:custGeom>
            <a:avLst/>
            <a:gdLst>
              <a:gd name="connsiteX0" fmla="*/ 171450 w 171450"/>
              <a:gd name="connsiteY0" fmla="*/ 0 h 731520"/>
              <a:gd name="connsiteX1" fmla="*/ 148590 w 171450"/>
              <a:gd name="connsiteY1" fmla="*/ 320040 h 731520"/>
              <a:gd name="connsiteX2" fmla="*/ 114300 w 171450"/>
              <a:gd name="connsiteY2" fmla="*/ 548640 h 731520"/>
              <a:gd name="connsiteX3" fmla="*/ 0 w 171450"/>
              <a:gd name="connsiteY3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50" h="731520">
                <a:moveTo>
                  <a:pt x="171450" y="0"/>
                </a:moveTo>
                <a:cubicBezTo>
                  <a:pt x="164782" y="114300"/>
                  <a:pt x="158115" y="228600"/>
                  <a:pt x="148590" y="320040"/>
                </a:cubicBezTo>
                <a:cubicBezTo>
                  <a:pt x="139065" y="411480"/>
                  <a:pt x="139065" y="480060"/>
                  <a:pt x="114300" y="548640"/>
                </a:cubicBezTo>
                <a:cubicBezTo>
                  <a:pt x="89535" y="617220"/>
                  <a:pt x="44767" y="674370"/>
                  <a:pt x="0" y="731520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F169E-8966-46BE-9407-C4F0E73A2963}"/>
              </a:ext>
            </a:extLst>
          </p:cNvPr>
          <p:cNvSpPr txBox="1"/>
          <p:nvPr/>
        </p:nvSpPr>
        <p:spPr>
          <a:xfrm>
            <a:off x="8210280" y="174311"/>
            <a:ext cx="243204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Beginning</a:t>
            </a:r>
          </a:p>
        </p:txBody>
      </p:sp>
      <p:pic>
        <p:nvPicPr>
          <p:cNvPr id="25" name="Picture 8" descr="大隐静脉4">
            <a:extLst>
              <a:ext uri="{FF2B5EF4-FFF2-40B4-BE49-F238E27FC236}">
                <a16:creationId xmlns:a16="http://schemas.microsoft.com/office/drawing/2014/main" id="{BE15D73A-9807-45A4-8A0E-B9A16BE84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 r="10181" b="60583"/>
          <a:stretch/>
        </p:blipFill>
        <p:spPr bwMode="auto">
          <a:xfrm>
            <a:off x="-11566" y="759086"/>
            <a:ext cx="4286250" cy="576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extLst>
              <a:ext uri="{FF2B5EF4-FFF2-40B4-BE49-F238E27FC236}">
                <a16:creationId xmlns:a16="http://schemas.microsoft.com/office/drawing/2014/main" id="{6EB4318E-BDB5-46A5-98A0-4B2FE1452534}"/>
              </a:ext>
            </a:extLst>
          </p:cNvPr>
          <p:cNvSpPr>
            <a:spLocks/>
          </p:cNvSpPr>
          <p:nvPr/>
        </p:nvSpPr>
        <p:spPr bwMode="auto">
          <a:xfrm flipH="1">
            <a:off x="4564856" y="1884172"/>
            <a:ext cx="2643188" cy="1055688"/>
          </a:xfrm>
          <a:prstGeom prst="accentCallout2">
            <a:avLst>
              <a:gd name="adj1" fmla="val -3829"/>
              <a:gd name="adj2" fmla="val 99039"/>
              <a:gd name="adj3" fmla="val 48925"/>
              <a:gd name="adj4" fmla="val 110849"/>
              <a:gd name="adj5" fmla="val 20929"/>
              <a:gd name="adj6" fmla="val 156732"/>
            </a:avLst>
          </a:prstGeom>
          <a:solidFill>
            <a:srgbClr val="00B050"/>
          </a:solidFill>
          <a:ln w="76200">
            <a:solidFill>
              <a:srgbClr val="00B050"/>
            </a:solidFill>
            <a:miter lim="800000"/>
            <a:headEnd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 opening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DBF0216C-AE34-463F-9AD8-079C74269F40}"/>
              </a:ext>
            </a:extLst>
          </p:cNvPr>
          <p:cNvSpPr>
            <a:spLocks/>
          </p:cNvSpPr>
          <p:nvPr/>
        </p:nvSpPr>
        <p:spPr bwMode="auto">
          <a:xfrm>
            <a:off x="4274684" y="3415926"/>
            <a:ext cx="3104786" cy="1055688"/>
          </a:xfrm>
          <a:prstGeom prst="accentCallout2">
            <a:avLst>
              <a:gd name="adj1" fmla="val 8421"/>
              <a:gd name="adj2" fmla="val -3500"/>
              <a:gd name="adj3" fmla="val 5756"/>
              <a:gd name="adj4" fmla="val -24168"/>
              <a:gd name="adj5" fmla="val 37920"/>
              <a:gd name="adj6" fmla="val -44232"/>
            </a:avLst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saphenous vein</a:t>
            </a:r>
          </a:p>
        </p:txBody>
      </p:sp>
      <p:sp>
        <p:nvSpPr>
          <p:cNvPr id="28" name="AutoShape 5">
            <a:extLst>
              <a:ext uri="{FF2B5EF4-FFF2-40B4-BE49-F238E27FC236}">
                <a16:creationId xmlns:a16="http://schemas.microsoft.com/office/drawing/2014/main" id="{15F9873C-831A-4196-B282-8C26671B8FF1}"/>
              </a:ext>
            </a:extLst>
          </p:cNvPr>
          <p:cNvSpPr>
            <a:spLocks/>
          </p:cNvSpPr>
          <p:nvPr/>
        </p:nvSpPr>
        <p:spPr bwMode="auto">
          <a:xfrm flipH="1">
            <a:off x="4807720" y="235136"/>
            <a:ext cx="2571750" cy="1285875"/>
          </a:xfrm>
          <a:prstGeom prst="accentCallout2">
            <a:avLst>
              <a:gd name="adj1" fmla="val 10944"/>
              <a:gd name="adj2" fmla="val 103278"/>
              <a:gd name="adj3" fmla="val 10944"/>
              <a:gd name="adj4" fmla="val 114130"/>
              <a:gd name="adj5" fmla="val 136263"/>
              <a:gd name="adj6" fmla="val 174378"/>
            </a:avLst>
          </a:prstGeom>
          <a:solidFill>
            <a:srgbClr val="0000FF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Femoral  vein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87B8DF-1045-49DE-A350-A1F1DC926BEB}"/>
              </a:ext>
            </a:extLst>
          </p:cNvPr>
          <p:cNvSpPr txBox="1"/>
          <p:nvPr/>
        </p:nvSpPr>
        <p:spPr>
          <a:xfrm>
            <a:off x="344440" y="0"/>
            <a:ext cx="4356100" cy="8001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Termination</a:t>
            </a:r>
            <a:endParaRPr kumimoji="0" lang="ar-SA" sz="4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6AF661-A374-4D08-91CC-E335C72E6A43}"/>
              </a:ext>
            </a:extLst>
          </p:cNvPr>
          <p:cNvSpPr txBox="1"/>
          <p:nvPr/>
        </p:nvSpPr>
        <p:spPr>
          <a:xfrm>
            <a:off x="3318141" y="4905243"/>
            <a:ext cx="8529419" cy="170713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0" algn="r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Beginning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on the dorsum of the foot by the union of Medial end of the dorsal venous arch  and Dorsal digital vein of the big toe.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29540" algn="l"/>
                <a:tab pos="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Termination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it hooks the saphenous opening, piercing the cribriform fascia to end in the femoral vein.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2" grpId="0" animBg="1"/>
      <p:bldP spid="2" grpId="0" animBg="1"/>
      <p:bldP spid="26" grpId="0" animBg="1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4D2C9B2F-3D65-4EB7-BC96-74A00552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4167" r="42188" b="18333"/>
          <a:stretch>
            <a:fillRect/>
          </a:stretch>
        </p:blipFill>
        <p:spPr bwMode="auto">
          <a:xfrm>
            <a:off x="2024064" y="428626"/>
            <a:ext cx="5500687" cy="60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C58923E0-0922-4F76-8819-C8933727F031}"/>
              </a:ext>
            </a:extLst>
          </p:cNvPr>
          <p:cNvSpPr>
            <a:spLocks/>
          </p:cNvSpPr>
          <p:nvPr/>
        </p:nvSpPr>
        <p:spPr bwMode="auto">
          <a:xfrm flipH="1">
            <a:off x="8096250" y="1357314"/>
            <a:ext cx="2000250" cy="1285875"/>
          </a:xfrm>
          <a:prstGeom prst="accentCallout2">
            <a:avLst>
              <a:gd name="adj1" fmla="val 10944"/>
              <a:gd name="adj2" fmla="val 103278"/>
              <a:gd name="adj3" fmla="val 10944"/>
              <a:gd name="adj4" fmla="val 114130"/>
              <a:gd name="adj5" fmla="val 140690"/>
              <a:gd name="adj6" fmla="val 217782"/>
            </a:avLst>
          </a:prstGeom>
          <a:solidFill>
            <a:srgbClr val="00CCFF"/>
          </a:solidFill>
          <a:ln w="762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Femoral  vein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34F187D-A484-47EF-8FEC-BAC12C98426C}"/>
              </a:ext>
            </a:extLst>
          </p:cNvPr>
          <p:cNvSpPr>
            <a:spLocks/>
          </p:cNvSpPr>
          <p:nvPr/>
        </p:nvSpPr>
        <p:spPr bwMode="auto">
          <a:xfrm>
            <a:off x="6953250" y="4286250"/>
            <a:ext cx="3429000" cy="1214438"/>
          </a:xfrm>
          <a:prstGeom prst="accentCallout2">
            <a:avLst>
              <a:gd name="adj1" fmla="val 8421"/>
              <a:gd name="adj2" fmla="val -3500"/>
              <a:gd name="adj3" fmla="val 11144"/>
              <a:gd name="adj4" fmla="val -17282"/>
              <a:gd name="adj5" fmla="val 7472"/>
              <a:gd name="adj6" fmla="val -33028"/>
            </a:avLst>
          </a:prstGeom>
          <a:solidFill>
            <a:srgbClr val="FFFF99"/>
          </a:solidFill>
          <a:ln w="762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vein</a:t>
            </a:r>
          </a:p>
        </p:txBody>
      </p:sp>
    </p:spTree>
    <p:extLst>
      <p:ext uri="{BB962C8B-B14F-4D97-AF65-F5344CB8AC3E}">
        <p14:creationId xmlns:p14="http://schemas.microsoft.com/office/powerpoint/2010/main" val="20731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>
            <a:extLst>
              <a:ext uri="{FF2B5EF4-FFF2-40B4-BE49-F238E27FC236}">
                <a16:creationId xmlns:a16="http://schemas.microsoft.com/office/drawing/2014/main" id="{A34E49D2-A0D8-498E-9C92-2126D8FA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6" r="23268"/>
          <a:stretch>
            <a:fillRect/>
          </a:stretch>
        </p:blipFill>
        <p:spPr bwMode="auto">
          <a:xfrm>
            <a:off x="1524001" y="0"/>
            <a:ext cx="3470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>
            <a:extLst>
              <a:ext uri="{FF2B5EF4-FFF2-40B4-BE49-F238E27FC236}">
                <a16:creationId xmlns:a16="http://schemas.microsoft.com/office/drawing/2014/main" id="{B4182BF4-53AF-439E-9FC5-30F5E9CF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32004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98F8C670-890A-485D-B24F-7451C823446C}"/>
              </a:ext>
            </a:extLst>
          </p:cNvPr>
          <p:cNvSpPr>
            <a:spLocks/>
          </p:cNvSpPr>
          <p:nvPr/>
        </p:nvSpPr>
        <p:spPr bwMode="auto">
          <a:xfrm>
            <a:off x="4973639" y="5400675"/>
            <a:ext cx="2511425" cy="1201738"/>
          </a:xfrm>
          <a:prstGeom prst="accentCallout2">
            <a:avLst>
              <a:gd name="adj1" fmla="val 9509"/>
              <a:gd name="adj2" fmla="val -3032"/>
              <a:gd name="adj3" fmla="val 9509"/>
              <a:gd name="adj4" fmla="val -26991"/>
              <a:gd name="adj5" fmla="val 14400"/>
              <a:gd name="adj6" fmla="val -42037"/>
            </a:avLst>
          </a:prstGeom>
          <a:solidFill>
            <a:srgbClr val="FFFF00"/>
          </a:solidFill>
          <a:ln w="76200">
            <a:solidFill>
              <a:srgbClr val="66FF3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Medial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malleolus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6FC6B6A2-4EA9-46BC-AFBA-5068404BA40D}"/>
              </a:ext>
            </a:extLst>
          </p:cNvPr>
          <p:cNvSpPr>
            <a:spLocks/>
          </p:cNvSpPr>
          <p:nvPr/>
        </p:nvSpPr>
        <p:spPr bwMode="auto">
          <a:xfrm>
            <a:off x="1020747" y="204788"/>
            <a:ext cx="1344612" cy="560387"/>
          </a:xfrm>
          <a:prstGeom prst="accentCallout2">
            <a:avLst>
              <a:gd name="adj1" fmla="val 16667"/>
              <a:gd name="adj2" fmla="val 105000"/>
              <a:gd name="adj3" fmla="val 16667"/>
              <a:gd name="adj4" fmla="val 109273"/>
              <a:gd name="adj5" fmla="val 132218"/>
              <a:gd name="adj6" fmla="val 161870"/>
            </a:avLst>
          </a:prstGeom>
          <a:solidFill>
            <a:srgbClr val="9966FF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FF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Patella</a:t>
            </a:r>
          </a:p>
        </p:txBody>
      </p:sp>
      <p:sp>
        <p:nvSpPr>
          <p:cNvPr id="29713" name="Freeform 17">
            <a:extLst>
              <a:ext uri="{FF2B5EF4-FFF2-40B4-BE49-F238E27FC236}">
                <a16:creationId xmlns:a16="http://schemas.microsoft.com/office/drawing/2014/main" id="{09E1218A-DB11-41D4-B5C4-426A75ECE53E}"/>
              </a:ext>
            </a:extLst>
          </p:cNvPr>
          <p:cNvSpPr>
            <a:spLocks/>
          </p:cNvSpPr>
          <p:nvPr/>
        </p:nvSpPr>
        <p:spPr bwMode="auto">
          <a:xfrm rot="151539">
            <a:off x="2711451" y="5214939"/>
            <a:ext cx="1027113" cy="1093787"/>
          </a:xfrm>
          <a:custGeom>
            <a:avLst/>
            <a:gdLst>
              <a:gd name="T0" fmla="*/ 0 w 635"/>
              <a:gd name="T1" fmla="*/ 2147483647 h 680"/>
              <a:gd name="T2" fmla="*/ 2147483647 w 635"/>
              <a:gd name="T3" fmla="*/ 2147483647 h 680"/>
              <a:gd name="T4" fmla="*/ 2147483647 w 635"/>
              <a:gd name="T5" fmla="*/ 2147483647 h 680"/>
              <a:gd name="T6" fmla="*/ 2147483647 w 635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680"/>
              <a:gd name="T14" fmla="*/ 635 w 635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680">
                <a:moveTo>
                  <a:pt x="0" y="680"/>
                </a:moveTo>
                <a:cubicBezTo>
                  <a:pt x="132" y="650"/>
                  <a:pt x="265" y="620"/>
                  <a:pt x="363" y="544"/>
                </a:cubicBezTo>
                <a:cubicBezTo>
                  <a:pt x="461" y="468"/>
                  <a:pt x="545" y="318"/>
                  <a:pt x="590" y="227"/>
                </a:cubicBezTo>
                <a:cubicBezTo>
                  <a:pt x="635" y="136"/>
                  <a:pt x="635" y="68"/>
                  <a:pt x="635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4" name="Freeform 18">
            <a:extLst>
              <a:ext uri="{FF2B5EF4-FFF2-40B4-BE49-F238E27FC236}">
                <a16:creationId xmlns:a16="http://schemas.microsoft.com/office/drawing/2014/main" id="{AD6030B3-097C-4589-AAE6-84930171F14C}"/>
              </a:ext>
            </a:extLst>
          </p:cNvPr>
          <p:cNvSpPr>
            <a:spLocks/>
          </p:cNvSpPr>
          <p:nvPr/>
        </p:nvSpPr>
        <p:spPr bwMode="auto">
          <a:xfrm>
            <a:off x="3738563" y="4214813"/>
            <a:ext cx="214312" cy="1071562"/>
          </a:xfrm>
          <a:custGeom>
            <a:avLst/>
            <a:gdLst>
              <a:gd name="T0" fmla="*/ 0 w 136"/>
              <a:gd name="T1" fmla="*/ 2147483647 h 590"/>
              <a:gd name="T2" fmla="*/ 2147483647 w 136"/>
              <a:gd name="T3" fmla="*/ 2147483647 h 590"/>
              <a:gd name="T4" fmla="*/ 2147483647 w 136"/>
              <a:gd name="T5" fmla="*/ 0 h 590"/>
              <a:gd name="T6" fmla="*/ 0 60000 65536"/>
              <a:gd name="T7" fmla="*/ 0 60000 65536"/>
              <a:gd name="T8" fmla="*/ 0 60000 65536"/>
              <a:gd name="T9" fmla="*/ 0 w 136"/>
              <a:gd name="T10" fmla="*/ 0 h 590"/>
              <a:gd name="T11" fmla="*/ 136 w 136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590">
                <a:moveTo>
                  <a:pt x="0" y="590"/>
                </a:moveTo>
                <a:cubicBezTo>
                  <a:pt x="34" y="525"/>
                  <a:pt x="68" y="461"/>
                  <a:pt x="91" y="363"/>
                </a:cubicBezTo>
                <a:cubicBezTo>
                  <a:pt x="114" y="265"/>
                  <a:pt x="125" y="132"/>
                  <a:pt x="136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5" name="Freeform 19">
            <a:extLst>
              <a:ext uri="{FF2B5EF4-FFF2-40B4-BE49-F238E27FC236}">
                <a16:creationId xmlns:a16="http://schemas.microsoft.com/office/drawing/2014/main" id="{2DBDBB42-9550-4E9D-9638-A258C4CEF533}"/>
              </a:ext>
            </a:extLst>
          </p:cNvPr>
          <p:cNvSpPr>
            <a:spLocks/>
          </p:cNvSpPr>
          <p:nvPr/>
        </p:nvSpPr>
        <p:spPr bwMode="auto">
          <a:xfrm>
            <a:off x="3935413" y="115888"/>
            <a:ext cx="455612" cy="4176712"/>
          </a:xfrm>
          <a:custGeom>
            <a:avLst/>
            <a:gdLst>
              <a:gd name="T0" fmla="*/ 0 w 287"/>
              <a:gd name="T1" fmla="*/ 2147483647 h 2631"/>
              <a:gd name="T2" fmla="*/ 2147483647 w 287"/>
              <a:gd name="T3" fmla="*/ 2147483647 h 2631"/>
              <a:gd name="T4" fmla="*/ 2147483647 w 287"/>
              <a:gd name="T5" fmla="*/ 2147483647 h 2631"/>
              <a:gd name="T6" fmla="*/ 2147483647 w 287"/>
              <a:gd name="T7" fmla="*/ 2147483647 h 2631"/>
              <a:gd name="T8" fmla="*/ 2147483647 w 287"/>
              <a:gd name="T9" fmla="*/ 2147483647 h 2631"/>
              <a:gd name="T10" fmla="*/ 2147483647 w 287"/>
              <a:gd name="T11" fmla="*/ 2147483647 h 2631"/>
              <a:gd name="T12" fmla="*/ 2147483647 w 287"/>
              <a:gd name="T13" fmla="*/ 0 h 26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7"/>
              <a:gd name="T22" fmla="*/ 0 h 2631"/>
              <a:gd name="T23" fmla="*/ 287 w 287"/>
              <a:gd name="T24" fmla="*/ 2631 h 26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7" h="2631">
                <a:moveTo>
                  <a:pt x="0" y="2631"/>
                </a:moveTo>
                <a:cubicBezTo>
                  <a:pt x="19" y="2363"/>
                  <a:pt x="38" y="2095"/>
                  <a:pt x="46" y="1906"/>
                </a:cubicBezTo>
                <a:cubicBezTo>
                  <a:pt x="54" y="1717"/>
                  <a:pt x="23" y="1656"/>
                  <a:pt x="46" y="1497"/>
                </a:cubicBezTo>
                <a:cubicBezTo>
                  <a:pt x="69" y="1338"/>
                  <a:pt x="144" y="1119"/>
                  <a:pt x="182" y="953"/>
                </a:cubicBezTo>
                <a:cubicBezTo>
                  <a:pt x="220" y="787"/>
                  <a:pt x="257" y="627"/>
                  <a:pt x="272" y="499"/>
                </a:cubicBezTo>
                <a:cubicBezTo>
                  <a:pt x="287" y="371"/>
                  <a:pt x="272" y="265"/>
                  <a:pt x="272" y="182"/>
                </a:cubicBezTo>
                <a:cubicBezTo>
                  <a:pt x="272" y="99"/>
                  <a:pt x="272" y="49"/>
                  <a:pt x="272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EG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712" name="Oval 16">
            <a:extLst>
              <a:ext uri="{FF2B5EF4-FFF2-40B4-BE49-F238E27FC236}">
                <a16:creationId xmlns:a16="http://schemas.microsoft.com/office/drawing/2014/main" id="{2760CD0C-63E5-4788-94FC-8ABED26AF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6165850"/>
            <a:ext cx="287338" cy="21748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DBFFD9B5-F7EF-44BF-BF40-B0A1BC127C20}"/>
              </a:ext>
            </a:extLst>
          </p:cNvPr>
          <p:cNvSpPr/>
          <p:nvPr/>
        </p:nvSpPr>
        <p:spPr>
          <a:xfrm rot="5400000">
            <a:off x="3588545" y="-13494"/>
            <a:ext cx="765175" cy="792163"/>
          </a:xfrm>
          <a:prstGeom prst="leftBrace">
            <a:avLst/>
          </a:prstGeom>
          <a:ln w="57150">
            <a:solidFill>
              <a:srgbClr val="00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15209-4BA8-4E24-ACF0-4D0B56E378B8}"/>
              </a:ext>
            </a:extLst>
          </p:cNvPr>
          <p:cNvSpPr txBox="1"/>
          <p:nvPr/>
        </p:nvSpPr>
        <p:spPr>
          <a:xfrm>
            <a:off x="1282700" y="757688"/>
            <a:ext cx="1908175" cy="10763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 breadth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Picture 2" descr="D:\جامعة مؤتة\Integrated Modules\3- C V S\Images\6- blood vessels\30bb.jpg">
            <a:extLst>
              <a:ext uri="{FF2B5EF4-FFF2-40B4-BE49-F238E27FC236}">
                <a16:creationId xmlns:a16="http://schemas.microsoft.com/office/drawing/2014/main" id="{8375309E-BA59-426C-AF5F-F9F3DA4D7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7921" t="42472" r="32356" b="42212"/>
          <a:stretch/>
        </p:blipFill>
        <p:spPr bwMode="auto">
          <a:xfrm>
            <a:off x="3182183" y="741044"/>
            <a:ext cx="960326" cy="1109611"/>
          </a:xfrm>
          <a:prstGeom prst="rect">
            <a:avLst/>
          </a:prstGeom>
          <a:noFill/>
        </p:spPr>
      </p:pic>
      <p:pic>
        <p:nvPicPr>
          <p:cNvPr id="19" name="Picture 11" descr="大隐静脉4">
            <a:extLst>
              <a:ext uri="{FF2B5EF4-FFF2-40B4-BE49-F238E27FC236}">
                <a16:creationId xmlns:a16="http://schemas.microsoft.com/office/drawing/2014/main" id="{62244D75-62AE-4551-A855-2B4011C5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/>
          <a:stretch>
            <a:fillRect/>
          </a:stretch>
        </p:blipFill>
        <p:spPr bwMode="auto">
          <a:xfrm>
            <a:off x="9565409" y="44450"/>
            <a:ext cx="2093912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12">
            <a:extLst>
              <a:ext uri="{FF2B5EF4-FFF2-40B4-BE49-F238E27FC236}">
                <a16:creationId xmlns:a16="http://schemas.microsoft.com/office/drawing/2014/main" id="{42C03107-0DCA-40C2-9A38-E16CC72B89F0}"/>
              </a:ext>
            </a:extLst>
          </p:cNvPr>
          <p:cNvSpPr>
            <a:spLocks/>
          </p:cNvSpPr>
          <p:nvPr/>
        </p:nvSpPr>
        <p:spPr bwMode="auto">
          <a:xfrm>
            <a:off x="6553921" y="4281488"/>
            <a:ext cx="2516188" cy="990600"/>
          </a:xfrm>
          <a:prstGeom prst="accentCallout2">
            <a:avLst>
              <a:gd name="adj1" fmla="val 11537"/>
              <a:gd name="adj2" fmla="val 103028"/>
              <a:gd name="adj3" fmla="val 11537"/>
              <a:gd name="adj4" fmla="val 131292"/>
              <a:gd name="adj5" fmla="val 59454"/>
              <a:gd name="adj6" fmla="val 160315"/>
            </a:avLst>
          </a:prstGeom>
          <a:solidFill>
            <a:srgbClr val="FF33CC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nerve </a:t>
            </a:r>
          </a:p>
        </p:txBody>
      </p:sp>
      <p:sp>
        <p:nvSpPr>
          <p:cNvPr id="25" name="AutoShape 5">
            <a:extLst>
              <a:ext uri="{FF2B5EF4-FFF2-40B4-BE49-F238E27FC236}">
                <a16:creationId xmlns:a16="http://schemas.microsoft.com/office/drawing/2014/main" id="{BF07230D-3857-4DA5-BDDB-FF70688FDD90}"/>
              </a:ext>
            </a:extLst>
          </p:cNvPr>
          <p:cNvSpPr>
            <a:spLocks/>
          </p:cNvSpPr>
          <p:nvPr/>
        </p:nvSpPr>
        <p:spPr bwMode="auto">
          <a:xfrm>
            <a:off x="7046225" y="442912"/>
            <a:ext cx="2195512" cy="1143000"/>
          </a:xfrm>
          <a:prstGeom prst="accentCallout2">
            <a:avLst>
              <a:gd name="adj1" fmla="val 10000"/>
              <a:gd name="adj2" fmla="val 103472"/>
              <a:gd name="adj3" fmla="val 10000"/>
              <a:gd name="adj4" fmla="val 130222"/>
              <a:gd name="adj5" fmla="val 48019"/>
              <a:gd name="adj6" fmla="val 168523"/>
            </a:avLst>
          </a:prstGeom>
          <a:solidFill>
            <a:srgbClr val="FFCCFF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 opening</a:t>
            </a:r>
          </a:p>
        </p:txBody>
      </p:sp>
    </p:spTree>
    <p:extLst>
      <p:ext uri="{BB962C8B-B14F-4D97-AF65-F5344CB8AC3E}">
        <p14:creationId xmlns:p14="http://schemas.microsoft.com/office/powerpoint/2010/main" val="64585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6" grpId="0" animBg="1"/>
      <p:bldP spid="29713" grpId="0" animBg="1"/>
      <p:bldP spid="29714" grpId="0" animBg="1"/>
      <p:bldP spid="29715" grpId="0" animBg="1"/>
      <p:bldP spid="29712" grpId="0" animBg="1"/>
      <p:bldP spid="20" grpId="0" animBg="1"/>
      <p:bldP spid="21" grpId="0"/>
      <p:bldP spid="22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0592" y="187929"/>
            <a:ext cx="367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saphenous vein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497" y="187930"/>
            <a:ext cx="11809829" cy="59318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Great saphenous vein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118745" algn="l"/>
                <a:tab pos="0" algn="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passes posteriorly on the medial border of the dorsum of the foot.</a:t>
            </a:r>
          </a:p>
          <a:p>
            <a:pPr marL="2286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45" algn="l"/>
                <a:tab pos="118745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vein ascends to the leg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infront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medial malleolus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8745" algn="l"/>
                <a:tab pos="118745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continues up on the medial side of the leg and knee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8745" algn="l"/>
                <a:tab pos="118745" algn="l"/>
                <a:tab pos="228600" algn="r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Hand's breadth behind the medial border of the patella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 </a:t>
            </a:r>
          </a:p>
          <a:p>
            <a:pPr marL="5715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18745" algn="l"/>
                <a:tab pos="118745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Along its course on the dorsum of foot,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infront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the medial malleolus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 side of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leg, it is accompanied by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AC0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saphenous nerve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29540" algn="l"/>
                <a:tab pos="129540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ascends to the thigh, it deviates laterally to reach the saphenous opening (A point 3-4 cm below and lateral to the pubic tubercle).</a:t>
            </a:r>
          </a:p>
          <a:p>
            <a:pPr marL="685800" marR="0" lvl="0" indent="-4572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129540" algn="l"/>
                <a:tab pos="129540" algn="l"/>
                <a:tab pos="2286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hooks the saphenous opening and piercing the cribriform fascia to end in the femoral vein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018">
            <a:extLst>
              <a:ext uri="{FF2B5EF4-FFF2-40B4-BE49-F238E27FC236}">
                <a16:creationId xmlns:a16="http://schemas.microsoft.com/office/drawing/2014/main" id="{5AAAA2D1-ACA3-4E08-8454-BC025C5E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48000"/>
          </a:blip>
          <a:srcRect l="13318" t="5513" r="13002" b="8475"/>
          <a:stretch>
            <a:fillRect/>
          </a:stretch>
        </p:blipFill>
        <p:spPr bwMode="auto">
          <a:xfrm>
            <a:off x="7596188" y="285750"/>
            <a:ext cx="2690812" cy="6172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B9B1820B-2AF5-411D-86EB-392F6A0ED103}"/>
              </a:ext>
            </a:extLst>
          </p:cNvPr>
          <p:cNvSpPr/>
          <p:nvPr/>
        </p:nvSpPr>
        <p:spPr>
          <a:xfrm>
            <a:off x="8864601" y="1704975"/>
            <a:ext cx="155575" cy="3683000"/>
          </a:xfrm>
          <a:custGeom>
            <a:avLst/>
            <a:gdLst>
              <a:gd name="connsiteX0" fmla="*/ 0 w 156519"/>
              <a:gd name="connsiteY0" fmla="*/ 3682314 h 3682314"/>
              <a:gd name="connsiteX1" fmla="*/ 98854 w 156519"/>
              <a:gd name="connsiteY1" fmla="*/ 2842054 h 3682314"/>
              <a:gd name="connsiteX2" fmla="*/ 148281 w 156519"/>
              <a:gd name="connsiteY2" fmla="*/ 2125363 h 3682314"/>
              <a:gd name="connsiteX3" fmla="*/ 148281 w 156519"/>
              <a:gd name="connsiteY3" fmla="*/ 1779373 h 3682314"/>
              <a:gd name="connsiteX4" fmla="*/ 98854 w 156519"/>
              <a:gd name="connsiteY4" fmla="*/ 617838 h 3682314"/>
              <a:gd name="connsiteX5" fmla="*/ 49427 w 156519"/>
              <a:gd name="connsiteY5" fmla="*/ 0 h 368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19" h="3682314">
                <a:moveTo>
                  <a:pt x="0" y="3682314"/>
                </a:moveTo>
                <a:cubicBezTo>
                  <a:pt x="37070" y="3391930"/>
                  <a:pt x="74141" y="3101546"/>
                  <a:pt x="98854" y="2842054"/>
                </a:cubicBezTo>
                <a:cubicBezTo>
                  <a:pt x="123567" y="2582562"/>
                  <a:pt x="140043" y="2302477"/>
                  <a:pt x="148281" y="2125363"/>
                </a:cubicBezTo>
                <a:cubicBezTo>
                  <a:pt x="156519" y="1948250"/>
                  <a:pt x="156519" y="2030627"/>
                  <a:pt x="148281" y="1779373"/>
                </a:cubicBezTo>
                <a:cubicBezTo>
                  <a:pt x="140043" y="1528119"/>
                  <a:pt x="115330" y="914400"/>
                  <a:pt x="98854" y="617838"/>
                </a:cubicBezTo>
                <a:cubicBezTo>
                  <a:pt x="82378" y="321276"/>
                  <a:pt x="65902" y="160638"/>
                  <a:pt x="49427" y="0"/>
                </a:cubicBezTo>
              </a:path>
            </a:pathLst>
          </a:custGeom>
          <a:ln w="57150">
            <a:solidFill>
              <a:srgbClr val="0000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A1284036-1F98-41F8-BC9C-165CD315F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9188" y="5286376"/>
            <a:ext cx="214312" cy="214313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8A8C371B-F931-4CEC-B89A-0039F437D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1" y="3571875"/>
            <a:ext cx="214313" cy="285750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241869F-279A-48FD-9356-E927B0D3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7814" y="1412777"/>
            <a:ext cx="240555" cy="23028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220D0B44-8999-470C-9BA2-7CEF87E8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850" y="1571626"/>
            <a:ext cx="215900" cy="288925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3415798-6FA3-4DC2-833F-28A77F45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8"/>
          <a:stretch>
            <a:fillRect/>
          </a:stretch>
        </p:blipFill>
        <p:spPr bwMode="auto">
          <a:xfrm>
            <a:off x="1703388" y="142876"/>
            <a:ext cx="2089150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0DE56737-05DF-41EA-8BEF-B08090684759}"/>
              </a:ext>
            </a:extLst>
          </p:cNvPr>
          <p:cNvSpPr/>
          <p:nvPr/>
        </p:nvSpPr>
        <p:spPr>
          <a:xfrm>
            <a:off x="2800351" y="1135064"/>
            <a:ext cx="500063" cy="4937125"/>
          </a:xfrm>
          <a:custGeom>
            <a:avLst/>
            <a:gdLst>
              <a:gd name="connsiteX0" fmla="*/ 0 w 552680"/>
              <a:gd name="connsiteY0" fmla="*/ 5012675 h 5012675"/>
              <a:gd name="connsiteX1" fmla="*/ 165253 w 552680"/>
              <a:gd name="connsiteY1" fmla="*/ 4924540 h 5012675"/>
              <a:gd name="connsiteX2" fmla="*/ 242371 w 552680"/>
              <a:gd name="connsiteY2" fmla="*/ 4693186 h 5012675"/>
              <a:gd name="connsiteX3" fmla="*/ 374574 w 552680"/>
              <a:gd name="connsiteY3" fmla="*/ 4285562 h 5012675"/>
              <a:gd name="connsiteX4" fmla="*/ 385591 w 552680"/>
              <a:gd name="connsiteY4" fmla="*/ 3602516 h 5012675"/>
              <a:gd name="connsiteX5" fmla="*/ 341523 w 552680"/>
              <a:gd name="connsiteY5" fmla="*/ 3183875 h 5012675"/>
              <a:gd name="connsiteX6" fmla="*/ 484743 w 552680"/>
              <a:gd name="connsiteY6" fmla="*/ 2644049 h 5012675"/>
              <a:gd name="connsiteX7" fmla="*/ 484743 w 552680"/>
              <a:gd name="connsiteY7" fmla="*/ 2313543 h 5012675"/>
              <a:gd name="connsiteX8" fmla="*/ 550844 w 552680"/>
              <a:gd name="connsiteY8" fmla="*/ 1916935 h 5012675"/>
              <a:gd name="connsiteX9" fmla="*/ 473726 w 552680"/>
              <a:gd name="connsiteY9" fmla="*/ 1079653 h 5012675"/>
              <a:gd name="connsiteX10" fmla="*/ 143220 w 552680"/>
              <a:gd name="connsiteY10" fmla="*/ 0 h 5012675"/>
              <a:gd name="connsiteX11" fmla="*/ 143220 w 552680"/>
              <a:gd name="connsiteY11" fmla="*/ 0 h 501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680" h="5012675">
                <a:moveTo>
                  <a:pt x="0" y="5012675"/>
                </a:moveTo>
                <a:cubicBezTo>
                  <a:pt x="62429" y="4995231"/>
                  <a:pt x="124858" y="4977788"/>
                  <a:pt x="165253" y="4924540"/>
                </a:cubicBezTo>
                <a:cubicBezTo>
                  <a:pt x="205648" y="4871292"/>
                  <a:pt x="207484" y="4799682"/>
                  <a:pt x="242371" y="4693186"/>
                </a:cubicBezTo>
                <a:cubicBezTo>
                  <a:pt x="277258" y="4586690"/>
                  <a:pt x="350704" y="4467340"/>
                  <a:pt x="374574" y="4285562"/>
                </a:cubicBezTo>
                <a:cubicBezTo>
                  <a:pt x="398444" y="4103784"/>
                  <a:pt x="391100" y="3786131"/>
                  <a:pt x="385591" y="3602516"/>
                </a:cubicBezTo>
                <a:cubicBezTo>
                  <a:pt x="380083" y="3418902"/>
                  <a:pt x="324998" y="3343619"/>
                  <a:pt x="341523" y="3183875"/>
                </a:cubicBezTo>
                <a:cubicBezTo>
                  <a:pt x="358048" y="3024131"/>
                  <a:pt x="460873" y="2789104"/>
                  <a:pt x="484743" y="2644049"/>
                </a:cubicBezTo>
                <a:cubicBezTo>
                  <a:pt x="508613" y="2498994"/>
                  <a:pt x="473726" y="2434729"/>
                  <a:pt x="484743" y="2313543"/>
                </a:cubicBezTo>
                <a:cubicBezTo>
                  <a:pt x="495760" y="2192357"/>
                  <a:pt x="552680" y="2122583"/>
                  <a:pt x="550844" y="1916935"/>
                </a:cubicBezTo>
                <a:cubicBezTo>
                  <a:pt x="549008" y="1711287"/>
                  <a:pt x="541663" y="1399142"/>
                  <a:pt x="473726" y="1079653"/>
                </a:cubicBezTo>
                <a:cubicBezTo>
                  <a:pt x="405789" y="760164"/>
                  <a:pt x="143220" y="0"/>
                  <a:pt x="143220" y="0"/>
                </a:cubicBezTo>
                <a:lnTo>
                  <a:pt x="143220" y="0"/>
                </a:lnTo>
              </a:path>
            </a:pathLst>
          </a:cu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57A1E-A0E6-4172-BDB9-FD9645865E58}"/>
              </a:ext>
            </a:extLst>
          </p:cNvPr>
          <p:cNvSpPr txBox="1"/>
          <p:nvPr/>
        </p:nvSpPr>
        <p:spPr>
          <a:xfrm>
            <a:off x="3935413" y="2924176"/>
            <a:ext cx="3600450" cy="16621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Hand breadth behind medial border of patella </a:t>
            </a:r>
            <a:endParaRPr kumimoji="0" lang="ar-SA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99D34-AC53-4A9C-BCCB-E155F821E9B7}"/>
              </a:ext>
            </a:extLst>
          </p:cNvPr>
          <p:cNvSpPr txBox="1"/>
          <p:nvPr/>
        </p:nvSpPr>
        <p:spPr>
          <a:xfrm>
            <a:off x="3503614" y="4724401"/>
            <a:ext cx="4105275" cy="11398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front of medial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malleolus</a:t>
            </a:r>
            <a:endParaRPr kumimoji="0" lang="ar-SA" sz="3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6C8F67-7911-4E59-8810-0AEE98B415DC}"/>
              </a:ext>
            </a:extLst>
          </p:cNvPr>
          <p:cNvSpPr txBox="1"/>
          <p:nvPr/>
        </p:nvSpPr>
        <p:spPr>
          <a:xfrm>
            <a:off x="4224339" y="908051"/>
            <a:ext cx="3297237" cy="166211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3-4 cm below and lateral to pubic tubercle</a:t>
            </a:r>
            <a:endParaRPr kumimoji="0" lang="ar-SA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D6FFAA08-6C49-4D32-B73E-FA7EE64E01A9}"/>
              </a:ext>
            </a:extLst>
          </p:cNvPr>
          <p:cNvSpPr>
            <a:spLocks/>
          </p:cNvSpPr>
          <p:nvPr/>
        </p:nvSpPr>
        <p:spPr bwMode="auto">
          <a:xfrm>
            <a:off x="3575051" y="188913"/>
            <a:ext cx="4105275" cy="755650"/>
          </a:xfrm>
          <a:prstGeom prst="callout2">
            <a:avLst>
              <a:gd name="adj1" fmla="val 32769"/>
              <a:gd name="adj2" fmla="val 90596"/>
              <a:gd name="adj3" fmla="val 43157"/>
              <a:gd name="adj4" fmla="val 141668"/>
              <a:gd name="adj5" fmla="val 174354"/>
              <a:gd name="adj6" fmla="val 13954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Pubic tubercle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75A42D-6997-446A-861E-4D04C47FCECD}"/>
              </a:ext>
            </a:extLst>
          </p:cNvPr>
          <p:cNvSpPr txBox="1"/>
          <p:nvPr/>
        </p:nvSpPr>
        <p:spPr>
          <a:xfrm>
            <a:off x="2351088" y="5949950"/>
            <a:ext cx="6985000" cy="76835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 anatomy of GSV</a:t>
            </a:r>
          </a:p>
        </p:txBody>
      </p:sp>
    </p:spTree>
    <p:extLst>
      <p:ext uri="{BB962C8B-B14F-4D97-AF65-F5344CB8AC3E}">
        <p14:creationId xmlns:p14="http://schemas.microsoft.com/office/powerpoint/2010/main" val="35347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大隐静脉4">
            <a:extLst>
              <a:ext uri="{FF2B5EF4-FFF2-40B4-BE49-F238E27FC236}">
                <a16:creationId xmlns:a16="http://schemas.microsoft.com/office/drawing/2014/main" id="{F8581661-10AD-4D00-AD4B-0794CFA7FD0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2"/>
          <a:stretch>
            <a:fillRect/>
          </a:stretch>
        </p:blipFill>
        <p:spPr>
          <a:xfrm>
            <a:off x="4810125" y="381000"/>
            <a:ext cx="2801938" cy="6477000"/>
          </a:xfrm>
          <a:noFill/>
        </p:spPr>
      </p:pic>
      <p:sp>
        <p:nvSpPr>
          <p:cNvPr id="39940" name="Text Box 6">
            <a:extLst>
              <a:ext uri="{FF2B5EF4-FFF2-40B4-BE49-F238E27FC236}">
                <a16:creationId xmlns:a16="http://schemas.microsoft.com/office/drawing/2014/main" id="{EDB3C2B1-06BF-4392-AAD7-B8DEA076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276476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2D3BFAF-86BC-48AE-9753-111E1F8BEE22}"/>
              </a:ext>
            </a:extLst>
          </p:cNvPr>
          <p:cNvGrpSpPr>
            <a:grpSpLocks/>
          </p:cNvGrpSpPr>
          <p:nvPr/>
        </p:nvGrpSpPr>
        <p:grpSpPr bwMode="auto">
          <a:xfrm>
            <a:off x="6887283" y="2094684"/>
            <a:ext cx="3780717" cy="892925"/>
            <a:chOff x="3352" y="1068"/>
            <a:chExt cx="2324" cy="57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55" name="Line 8">
              <a:extLst>
                <a:ext uri="{FF2B5EF4-FFF2-40B4-BE49-F238E27FC236}">
                  <a16:creationId xmlns:a16="http://schemas.microsoft.com/office/drawing/2014/main" id="{F66A1086-A6E3-456C-AC3B-209F32910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2" y="1092"/>
              <a:ext cx="355" cy="20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6" name="Text Box 9">
              <a:extLst>
                <a:ext uri="{FF2B5EF4-FFF2-40B4-BE49-F238E27FC236}">
                  <a16:creationId xmlns:a16="http://schemas.microsoft.com/office/drawing/2014/main" id="{6125FB16-FAE9-433C-BB1B-303C793ECA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4" y="1068"/>
              <a:ext cx="2102" cy="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Superficial 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External pudendal</a:t>
              </a:r>
              <a:r>
                <a:rPr kumimoji="0" lang="en-US" altLang="zh-CN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vein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088104AA-81F9-4F5B-8212-D690238FEEE6}"/>
              </a:ext>
            </a:extLst>
          </p:cNvPr>
          <p:cNvGrpSpPr>
            <a:grpSpLocks/>
          </p:cNvGrpSpPr>
          <p:nvPr/>
        </p:nvGrpSpPr>
        <p:grpSpPr bwMode="auto">
          <a:xfrm>
            <a:off x="6600211" y="4005203"/>
            <a:ext cx="4140274" cy="1052865"/>
            <a:chOff x="3272" y="1881"/>
            <a:chExt cx="2554" cy="75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51" name="Line 14">
              <a:extLst>
                <a:ext uri="{FF2B5EF4-FFF2-40B4-BE49-F238E27FC236}">
                  <a16:creationId xmlns:a16="http://schemas.microsoft.com/office/drawing/2014/main" id="{A8F0CD7C-84EA-4EEE-BE19-EB82E9FA0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1881"/>
              <a:ext cx="488" cy="55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2" name="Text Box 15">
              <a:extLst>
                <a:ext uri="{FF2B5EF4-FFF2-40B4-BE49-F238E27FC236}">
                  <a16:creationId xmlns:a16="http://schemas.microsoft.com/office/drawing/2014/main" id="{4644A028-90B7-4765-867B-34617A277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" y="2263"/>
              <a:ext cx="2156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Great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saphenou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v.</a:t>
              </a: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36A9379-D6AE-48C1-B4EC-C4E46DAB093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2708272"/>
            <a:ext cx="4135803" cy="1513905"/>
            <a:chOff x="3334" y="1570"/>
            <a:chExt cx="4214" cy="86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47" name="Line 20">
              <a:extLst>
                <a:ext uri="{FF2B5EF4-FFF2-40B4-BE49-F238E27FC236}">
                  <a16:creationId xmlns:a16="http://schemas.microsoft.com/office/drawing/2014/main" id="{1EB90A27-426D-44B7-B23D-91E6487FDC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1570"/>
              <a:ext cx="358" cy="56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48" name="Text Box 21">
              <a:extLst>
                <a:ext uri="{FF2B5EF4-FFF2-40B4-BE49-F238E27FC236}">
                  <a16:creationId xmlns:a16="http://schemas.microsoft.com/office/drawing/2014/main" id="{BE37F0E6-62B1-4F78-A824-C6283818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1890"/>
              <a:ext cx="391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华文行楷" pitchFamily="2" charset="-122"/>
                  <a:cs typeface="Arial" panose="020B0604020202020204" pitchFamily="34" charset="0"/>
                </a:rPr>
                <a:t>Superficial vein from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华文行楷" pitchFamily="2" charset="-122"/>
                  <a:cs typeface="Arial" panose="020B0604020202020204" pitchFamily="34" charset="0"/>
                </a:rPr>
                <a:t>medial of the thigh</a:t>
              </a:r>
            </a:p>
          </p:txBody>
        </p:sp>
      </p:grpSp>
      <p:grpSp>
        <p:nvGrpSpPr>
          <p:cNvPr id="5" name="Group 3">
            <a:extLst>
              <a:ext uri="{FF2B5EF4-FFF2-40B4-BE49-F238E27FC236}">
                <a16:creationId xmlns:a16="http://schemas.microsoft.com/office/drawing/2014/main" id="{AA2A1090-3325-4D99-9F06-0B0FE97D8DF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914400"/>
            <a:ext cx="3962400" cy="954074"/>
            <a:chOff x="3334" y="569"/>
            <a:chExt cx="2386" cy="78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57" name="Line 4">
              <a:extLst>
                <a:ext uri="{FF2B5EF4-FFF2-40B4-BE49-F238E27FC236}">
                  <a16:creationId xmlns:a16="http://schemas.microsoft.com/office/drawing/2014/main" id="{54E1A73F-2714-4BD7-8E10-B55C15EBE2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875"/>
              <a:ext cx="579" cy="19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8" name="Text Box 5">
              <a:extLst>
                <a:ext uri="{FF2B5EF4-FFF2-40B4-BE49-F238E27FC236}">
                  <a16:creationId xmlns:a16="http://schemas.microsoft.com/office/drawing/2014/main" id="{6C5C08ED-2590-4E2A-8744-86606FA75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" y="569"/>
              <a:ext cx="1855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Superficial </a:t>
              </a:r>
              <a:r>
                <a:rPr kumimoji="0" lang="en-US" altLang="zh-CN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epigastric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vein</a:t>
              </a: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4C839C00-2AC2-4AE3-95B7-8CBC5792AEAD}"/>
              </a:ext>
            </a:extLst>
          </p:cNvPr>
          <p:cNvGrpSpPr>
            <a:grpSpLocks/>
          </p:cNvGrpSpPr>
          <p:nvPr/>
        </p:nvGrpSpPr>
        <p:grpSpPr bwMode="auto">
          <a:xfrm>
            <a:off x="1196715" y="2634596"/>
            <a:ext cx="4970723" cy="1385235"/>
            <a:chOff x="-457" y="1654"/>
            <a:chExt cx="3464" cy="7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49" name="Line 17">
              <a:extLst>
                <a:ext uri="{FF2B5EF4-FFF2-40B4-BE49-F238E27FC236}">
                  <a16:creationId xmlns:a16="http://schemas.microsoft.com/office/drawing/2014/main" id="{3E723B05-438A-47C8-B060-F164061A8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2" y="1694"/>
              <a:ext cx="1475" cy="30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0" name="Text Box 18">
              <a:extLst>
                <a:ext uri="{FF2B5EF4-FFF2-40B4-BE49-F238E27FC236}">
                  <a16:creationId xmlns:a16="http://schemas.microsoft.com/office/drawing/2014/main" id="{B7D8C7DA-BEE3-40D3-89E6-1DB9A0B1F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57" y="1654"/>
              <a:ext cx="2245" cy="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华文行楷" pitchFamily="2" charset="-122"/>
                  <a:cs typeface="Arial" panose="020B0604020202020204" pitchFamily="34" charset="0"/>
                </a:rPr>
                <a:t>Superficial vein from front of the thigh</a:t>
              </a: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F5DC5D2E-5535-4324-A77E-EFB23E240D4A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371600"/>
            <a:ext cx="4419600" cy="954088"/>
            <a:chOff x="158" y="844"/>
            <a:chExt cx="2730" cy="60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953" name="Line 11">
              <a:extLst>
                <a:ext uri="{FF2B5EF4-FFF2-40B4-BE49-F238E27FC236}">
                  <a16:creationId xmlns:a16="http://schemas.microsoft.com/office/drawing/2014/main" id="{BC383BA1-43D6-4F12-9A09-FE87159F02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" y="877"/>
              <a:ext cx="395" cy="17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954" name="Text Box 12">
              <a:extLst>
                <a:ext uri="{FF2B5EF4-FFF2-40B4-BE49-F238E27FC236}">
                  <a16:creationId xmlns:a16="http://schemas.microsoft.com/office/drawing/2014/main" id="{342B0162-8410-4D8A-BE77-2D7F19D0C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844"/>
              <a:ext cx="2421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Superficial 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circumflex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iliac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 vein</a:t>
              </a:r>
            </a:p>
          </p:txBody>
        </p:sp>
      </p:grpSp>
      <p:grpSp>
        <p:nvGrpSpPr>
          <p:cNvPr id="24" name="Group 19">
            <a:extLst>
              <a:ext uri="{FF2B5EF4-FFF2-40B4-BE49-F238E27FC236}">
                <a16:creationId xmlns:a16="http://schemas.microsoft.com/office/drawing/2014/main" id="{CE82E5E1-3D8D-4D45-AF25-44A65504781A}"/>
              </a:ext>
            </a:extLst>
          </p:cNvPr>
          <p:cNvGrpSpPr>
            <a:grpSpLocks/>
          </p:cNvGrpSpPr>
          <p:nvPr/>
        </p:nvGrpSpPr>
        <p:grpSpPr bwMode="auto">
          <a:xfrm>
            <a:off x="6442794" y="5478155"/>
            <a:ext cx="4861090" cy="1204123"/>
            <a:chOff x="2595" y="1890"/>
            <a:chExt cx="4953" cy="6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E1AC009B-DF6A-4D44-A7C5-20A200DF7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5" y="2138"/>
              <a:ext cx="1097" cy="44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25E90674-77F0-49C0-97F1-427D7880E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1890"/>
              <a:ext cx="3910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华文行楷" pitchFamily="2" charset="-122"/>
                  <a:cs typeface="Arial" panose="020B0604020202020204" pitchFamily="34" charset="0"/>
                </a:rPr>
                <a:t>Superficial vein from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华文行楷" pitchFamily="2" charset="-122"/>
                  <a:cs typeface="Arial" panose="020B0604020202020204" pitchFamily="34" charset="0"/>
                </a:rPr>
                <a:t>medial of the leg</a:t>
              </a:r>
            </a:p>
          </p:txBody>
        </p:sp>
      </p:grpSp>
      <p:sp>
        <p:nvSpPr>
          <p:cNvPr id="8" name="Text Box 21">
            <a:extLst>
              <a:ext uri="{FF2B5EF4-FFF2-40B4-BE49-F238E27FC236}">
                <a16:creationId xmlns:a16="http://schemas.microsoft.com/office/drawing/2014/main" id="{B9CBA1E9-B51B-4EA3-9E45-647974BC8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70" y="5234490"/>
            <a:ext cx="3837444" cy="95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Superficial vein from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华文行楷" pitchFamily="2" charset="-122"/>
                <a:cs typeface="Arial" panose="020B0604020202020204" pitchFamily="34" charset="0"/>
              </a:rPr>
              <a:t>medial of the foot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B67376-4F53-42E6-9C64-2E0AFD7ACF2D}"/>
              </a:ext>
            </a:extLst>
          </p:cNvPr>
          <p:cNvSpPr txBox="1"/>
          <p:nvPr/>
        </p:nvSpPr>
        <p:spPr>
          <a:xfrm>
            <a:off x="974494" y="29855"/>
            <a:ext cx="929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Tributaries of great saphenous vein</a:t>
            </a:r>
          </a:p>
        </p:txBody>
      </p:sp>
    </p:spTree>
    <p:extLst>
      <p:ext uri="{BB962C8B-B14F-4D97-AF65-F5344CB8AC3E}">
        <p14:creationId xmlns:p14="http://schemas.microsoft.com/office/powerpoint/2010/main" val="37378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 020">
            <a:extLst>
              <a:ext uri="{FF2B5EF4-FFF2-40B4-BE49-F238E27FC236}">
                <a16:creationId xmlns:a16="http://schemas.microsoft.com/office/drawing/2014/main" id="{3B1D8FD9-7D48-456E-BF1C-05C6CB028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r="29730"/>
          <a:stretch>
            <a:fillRect/>
          </a:stretch>
        </p:blipFill>
        <p:spPr bwMode="auto">
          <a:xfrm>
            <a:off x="0" y="1066800"/>
            <a:ext cx="20161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Picture 017">
            <a:extLst>
              <a:ext uri="{FF2B5EF4-FFF2-40B4-BE49-F238E27FC236}">
                <a16:creationId xmlns:a16="http://schemas.microsoft.com/office/drawing/2014/main" id="{77CF0EA5-9A13-4EAD-BE4D-740A6D0D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13625" b="4938"/>
          <a:stretch>
            <a:fillRect/>
          </a:stretch>
        </p:blipFill>
        <p:spPr bwMode="auto">
          <a:xfrm>
            <a:off x="5256213" y="990600"/>
            <a:ext cx="23955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5">
            <a:extLst>
              <a:ext uri="{FF2B5EF4-FFF2-40B4-BE49-F238E27FC236}">
                <a16:creationId xmlns:a16="http://schemas.microsoft.com/office/drawing/2014/main" id="{1CF88584-38B1-4EFF-B9E8-4683CEA6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549" y="2133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AutoShape 6">
            <a:extLst>
              <a:ext uri="{FF2B5EF4-FFF2-40B4-BE49-F238E27FC236}">
                <a16:creationId xmlns:a16="http://schemas.microsoft.com/office/drawing/2014/main" id="{26B5F118-BB3A-4FAF-A275-FDE507883924}"/>
              </a:ext>
            </a:extLst>
          </p:cNvPr>
          <p:cNvSpPr>
            <a:spLocks/>
          </p:cNvSpPr>
          <p:nvPr/>
        </p:nvSpPr>
        <p:spPr bwMode="auto">
          <a:xfrm>
            <a:off x="153805" y="6290777"/>
            <a:ext cx="1708513" cy="467019"/>
          </a:xfrm>
          <a:prstGeom prst="accentCallout2">
            <a:avLst>
              <a:gd name="adj1" fmla="val -5573"/>
              <a:gd name="adj2" fmla="val 2461"/>
              <a:gd name="adj3" fmla="val -165222"/>
              <a:gd name="adj4" fmla="val 6318"/>
              <a:gd name="adj5" fmla="val -252303"/>
              <a:gd name="adj6" fmla="val 39673"/>
            </a:avLst>
          </a:prstGeom>
          <a:solidFill>
            <a:srgbClr val="9966FF"/>
          </a:solidFill>
          <a:ln w="7620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vein</a:t>
            </a:r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E518B2E5-5088-4BF5-8AB5-3B159BB9A7CE}"/>
              </a:ext>
            </a:extLst>
          </p:cNvPr>
          <p:cNvSpPr>
            <a:spLocks noChangeArrowheads="1"/>
          </p:cNvSpPr>
          <p:nvPr/>
        </p:nvSpPr>
        <p:spPr bwMode="auto">
          <a:xfrm rot="276128">
            <a:off x="2012949" y="2663825"/>
            <a:ext cx="11430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AD518F4C-CCA5-46F7-8D1F-A023F083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949" y="304800"/>
            <a:ext cx="2438400" cy="1676400"/>
          </a:xfrm>
          <a:prstGeom prst="rect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>
                  <a:alpha val="94000"/>
                </a:srgbClr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prstDash val="sysDot"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Sites of perforated veins</a:t>
            </a:r>
          </a:p>
        </p:txBody>
      </p:sp>
      <p:sp>
        <p:nvSpPr>
          <p:cNvPr id="41994" name="AutoShape 9">
            <a:extLst>
              <a:ext uri="{FF2B5EF4-FFF2-40B4-BE49-F238E27FC236}">
                <a16:creationId xmlns:a16="http://schemas.microsoft.com/office/drawing/2014/main" id="{F5F89B83-42F9-4CDF-83C3-CDEAC9D92054}"/>
              </a:ext>
            </a:extLst>
          </p:cNvPr>
          <p:cNvSpPr>
            <a:spLocks/>
          </p:cNvSpPr>
          <p:nvPr/>
        </p:nvSpPr>
        <p:spPr bwMode="auto">
          <a:xfrm>
            <a:off x="2422524" y="2100263"/>
            <a:ext cx="1981200" cy="914400"/>
          </a:xfrm>
          <a:prstGeom prst="accentCallout2">
            <a:avLst>
              <a:gd name="adj1" fmla="val 12500"/>
              <a:gd name="adj2" fmla="val -3847"/>
              <a:gd name="adj3" fmla="val 12500"/>
              <a:gd name="adj4" fmla="val -17468"/>
              <a:gd name="adj5" fmla="val 35593"/>
              <a:gd name="adj6" fmla="val -29968"/>
            </a:avLst>
          </a:prstGeom>
          <a:solidFill>
            <a:srgbClr val="FF3300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 opening</a:t>
            </a:r>
          </a:p>
        </p:txBody>
      </p:sp>
      <p:sp>
        <p:nvSpPr>
          <p:cNvPr id="41995" name="AutoShape 10">
            <a:extLst>
              <a:ext uri="{FF2B5EF4-FFF2-40B4-BE49-F238E27FC236}">
                <a16:creationId xmlns:a16="http://schemas.microsoft.com/office/drawing/2014/main" id="{62545C73-15BB-4ECF-AD1E-D64DDCD1DB58}"/>
              </a:ext>
            </a:extLst>
          </p:cNvPr>
          <p:cNvSpPr>
            <a:spLocks/>
          </p:cNvSpPr>
          <p:nvPr/>
        </p:nvSpPr>
        <p:spPr bwMode="auto">
          <a:xfrm>
            <a:off x="2497137" y="3390900"/>
            <a:ext cx="1981200" cy="838200"/>
          </a:xfrm>
          <a:prstGeom prst="accentCallout2">
            <a:avLst>
              <a:gd name="adj1" fmla="val 13634"/>
              <a:gd name="adj2" fmla="val -3847"/>
              <a:gd name="adj3" fmla="val -41750"/>
              <a:gd name="adj4" fmla="val -44415"/>
              <a:gd name="adj5" fmla="val 15013"/>
              <a:gd name="adj6" fmla="val -43571"/>
            </a:avLst>
          </a:prstGeom>
          <a:solidFill>
            <a:srgbClr val="FFFF00"/>
          </a:solidFill>
          <a:ln w="7620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Perforating vein</a:t>
            </a:r>
          </a:p>
        </p:txBody>
      </p:sp>
      <p:sp>
        <p:nvSpPr>
          <p:cNvPr id="41996" name="AutoShape 11">
            <a:extLst>
              <a:ext uri="{FF2B5EF4-FFF2-40B4-BE49-F238E27FC236}">
                <a16:creationId xmlns:a16="http://schemas.microsoft.com/office/drawing/2014/main" id="{6583B4AD-5915-42C8-9BE8-F24CE0F5DDEE}"/>
              </a:ext>
            </a:extLst>
          </p:cNvPr>
          <p:cNvSpPr>
            <a:spLocks/>
          </p:cNvSpPr>
          <p:nvPr/>
        </p:nvSpPr>
        <p:spPr bwMode="auto">
          <a:xfrm>
            <a:off x="2418032" y="4900480"/>
            <a:ext cx="1981200" cy="1357313"/>
          </a:xfrm>
          <a:prstGeom prst="accentCallout2">
            <a:avLst>
              <a:gd name="adj1" fmla="val 8421"/>
              <a:gd name="adj2" fmla="val -3847"/>
              <a:gd name="adj3" fmla="val 8421"/>
              <a:gd name="adj4" fmla="val -16986"/>
              <a:gd name="adj5" fmla="val 31347"/>
              <a:gd name="adj6" fmla="val -30611"/>
            </a:avLst>
          </a:prstGeom>
          <a:solidFill>
            <a:srgbClr val="0000FF"/>
          </a:solidFill>
          <a:ln w="76200">
            <a:solidFill>
              <a:schemeClr val="accent2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saphenous vein</a:t>
            </a:r>
          </a:p>
        </p:txBody>
      </p:sp>
      <p:sp>
        <p:nvSpPr>
          <p:cNvPr id="40973" name="Rectangle 18">
            <a:extLst>
              <a:ext uri="{FF2B5EF4-FFF2-40B4-BE49-F238E27FC236}">
                <a16:creationId xmlns:a16="http://schemas.microsoft.com/office/drawing/2014/main" id="{9D6CFBEF-22B7-40BE-B546-B657E4ADF0D0}"/>
              </a:ext>
            </a:extLst>
          </p:cNvPr>
          <p:cNvSpPr>
            <a:spLocks noChangeArrowheads="1"/>
          </p:cNvSpPr>
          <p:nvPr/>
        </p:nvSpPr>
        <p:spPr bwMode="auto">
          <a:xfrm rot="234359">
            <a:off x="6696075" y="2139950"/>
            <a:ext cx="1008063" cy="158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4" name="Rectangle 19">
            <a:extLst>
              <a:ext uri="{FF2B5EF4-FFF2-40B4-BE49-F238E27FC236}">
                <a16:creationId xmlns:a16="http://schemas.microsoft.com/office/drawing/2014/main" id="{8FC3BC58-B75C-466D-85CA-F61E4B887DEB}"/>
              </a:ext>
            </a:extLst>
          </p:cNvPr>
          <p:cNvSpPr>
            <a:spLocks noChangeArrowheads="1"/>
          </p:cNvSpPr>
          <p:nvPr/>
        </p:nvSpPr>
        <p:spPr bwMode="auto">
          <a:xfrm rot="21454753">
            <a:off x="6553199" y="4652964"/>
            <a:ext cx="1079500" cy="1582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5" name="Oval 20">
            <a:extLst>
              <a:ext uri="{FF2B5EF4-FFF2-40B4-BE49-F238E27FC236}">
                <a16:creationId xmlns:a16="http://schemas.microsoft.com/office/drawing/2014/main" id="{AD97F718-E7D6-4210-9933-85732855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2276476"/>
            <a:ext cx="288925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6" name="Oval 21">
            <a:extLst>
              <a:ext uri="{FF2B5EF4-FFF2-40B4-BE49-F238E27FC236}">
                <a16:creationId xmlns:a16="http://schemas.microsoft.com/office/drawing/2014/main" id="{249984D4-418F-4FBB-9477-CA3C98A7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299" y="3284539"/>
            <a:ext cx="215900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7" name="Oval 22">
            <a:extLst>
              <a:ext uri="{FF2B5EF4-FFF2-40B4-BE49-F238E27FC236}">
                <a16:creationId xmlns:a16="http://schemas.microsoft.com/office/drawing/2014/main" id="{ED072C53-BF51-4737-9CFF-E56E083C2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933825"/>
            <a:ext cx="142875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8" name="Oval 23">
            <a:extLst>
              <a:ext uri="{FF2B5EF4-FFF2-40B4-BE49-F238E27FC236}">
                <a16:creationId xmlns:a16="http://schemas.microsoft.com/office/drawing/2014/main" id="{F469E073-F3D3-41A4-8471-C014E258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4" y="5084764"/>
            <a:ext cx="215900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79" name="Oval 24">
            <a:extLst>
              <a:ext uri="{FF2B5EF4-FFF2-40B4-BE49-F238E27FC236}">
                <a16:creationId xmlns:a16="http://schemas.microsoft.com/office/drawing/2014/main" id="{FF4945F4-C4BA-4DAF-93CE-9ACB17430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4275" y="5805489"/>
            <a:ext cx="288925" cy="287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80" name="Oval 25">
            <a:extLst>
              <a:ext uri="{FF2B5EF4-FFF2-40B4-BE49-F238E27FC236}">
                <a16:creationId xmlns:a16="http://schemas.microsoft.com/office/drawing/2014/main" id="{8C477469-C6F9-48F2-A04E-D9F2D1997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300" y="3933825"/>
            <a:ext cx="142875" cy="28733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81" name="Rectangle 13">
            <a:extLst>
              <a:ext uri="{FF2B5EF4-FFF2-40B4-BE49-F238E27FC236}">
                <a16:creationId xmlns:a16="http://schemas.microsoft.com/office/drawing/2014/main" id="{34605315-0C90-4317-A016-BD8D47670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0"/>
            <a:ext cx="29876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818" name="Picture 26" descr="Picture 297">
            <a:extLst>
              <a:ext uri="{FF2B5EF4-FFF2-40B4-BE49-F238E27FC236}">
                <a16:creationId xmlns:a16="http://schemas.microsoft.com/office/drawing/2014/main" id="{30DE310E-E5F5-4AA8-BD9E-D97D4205F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68324" r="71472" b="14525"/>
          <a:stretch>
            <a:fillRect/>
          </a:stretch>
        </p:blipFill>
        <p:spPr bwMode="auto">
          <a:xfrm>
            <a:off x="4608513" y="1773239"/>
            <a:ext cx="31464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27">
            <a:extLst>
              <a:ext uri="{FF2B5EF4-FFF2-40B4-BE49-F238E27FC236}">
                <a16:creationId xmlns:a16="http://schemas.microsoft.com/office/drawing/2014/main" id="{C4237F13-CC44-4B55-ADA8-F4B05C5DF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8" y="119072"/>
            <a:ext cx="2815722" cy="1323439"/>
          </a:xfrm>
          <a:prstGeom prst="rect">
            <a:avLst/>
          </a:prstGeom>
          <a:solidFill>
            <a:srgbClr val="FF33CC"/>
          </a:solidFill>
          <a:ln w="57150" cmpd="thinThick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Muscular pump </a:t>
            </a:r>
          </a:p>
        </p:txBody>
      </p:sp>
      <p:sp>
        <p:nvSpPr>
          <p:cNvPr id="33820" name="Line 28">
            <a:extLst>
              <a:ext uri="{FF2B5EF4-FFF2-40B4-BE49-F238E27FC236}">
                <a16:creationId xmlns:a16="http://schemas.microsoft.com/office/drawing/2014/main" id="{B639100C-9709-45AD-8B9C-894A8BCFAE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7449" y="1466866"/>
            <a:ext cx="187718" cy="56089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822" name="Line 30">
            <a:extLst>
              <a:ext uri="{FF2B5EF4-FFF2-40B4-BE49-F238E27FC236}">
                <a16:creationId xmlns:a16="http://schemas.microsoft.com/office/drawing/2014/main" id="{9011A3BC-3754-48F8-9216-80C6080C8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9599" y="3644900"/>
            <a:ext cx="158273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9DFA30-88AB-41A5-95BF-DA0C913141C9}"/>
              </a:ext>
            </a:extLst>
          </p:cNvPr>
          <p:cNvSpPr/>
          <p:nvPr/>
        </p:nvSpPr>
        <p:spPr>
          <a:xfrm>
            <a:off x="168811" y="33860"/>
            <a:ext cx="4001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Normal venous return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A4053-DB16-4DD5-BD7E-39774DC238EB}"/>
              </a:ext>
            </a:extLst>
          </p:cNvPr>
          <p:cNvSpPr txBox="1"/>
          <p:nvPr/>
        </p:nvSpPr>
        <p:spPr>
          <a:xfrm>
            <a:off x="7950201" y="233354"/>
            <a:ext cx="4087993" cy="5083699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normal venous return of great saphenous vein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A- Deep vein through perforating veins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B- The femoral vein</a:t>
            </a:r>
          </a:p>
          <a:p>
            <a:pPr marL="0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2885" algn="l"/>
              </a:tabLst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 saphenous vein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contains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valves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along its course, the most important valve at its termination</a:t>
            </a:r>
          </a:p>
          <a:p>
            <a:pPr marL="0" marR="0" lvl="0" indent="-34290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222885" algn="l"/>
              </a:tabLst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valves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allow passage of the blood from greater saphenous vein to the deep vein and femoral vein.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8FD31E-156F-4E4B-87AF-C61564061A95}"/>
              </a:ext>
            </a:extLst>
          </p:cNvPr>
          <p:cNvSpPr txBox="1"/>
          <p:nvPr/>
        </p:nvSpPr>
        <p:spPr>
          <a:xfrm>
            <a:off x="4791127" y="5619743"/>
            <a:ext cx="7237055" cy="11541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Contraction of muscles leads to pump blood upward and pump blood from superficial veins to deep vein (</a:t>
            </a: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muscular pump</a:t>
            </a: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Line 28">
            <a:extLst>
              <a:ext uri="{FF2B5EF4-FFF2-40B4-BE49-F238E27FC236}">
                <a16:creationId xmlns:a16="http://schemas.microsoft.com/office/drawing/2014/main" id="{EF3C1FCD-3B75-4A9A-8D6F-A45EE02FE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1182" y="1444247"/>
            <a:ext cx="265761" cy="614364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AutoShape 9">
            <a:extLst>
              <a:ext uri="{FF2B5EF4-FFF2-40B4-BE49-F238E27FC236}">
                <a16:creationId xmlns:a16="http://schemas.microsoft.com/office/drawing/2014/main" id="{1DFC426D-193E-4722-8DF7-C2994794316B}"/>
              </a:ext>
            </a:extLst>
          </p:cNvPr>
          <p:cNvSpPr>
            <a:spLocks/>
          </p:cNvSpPr>
          <p:nvPr/>
        </p:nvSpPr>
        <p:spPr bwMode="auto">
          <a:xfrm>
            <a:off x="2265367" y="1079177"/>
            <a:ext cx="1981200" cy="914400"/>
          </a:xfrm>
          <a:prstGeom prst="accentCallout2">
            <a:avLst>
              <a:gd name="adj1" fmla="val 12500"/>
              <a:gd name="adj2" fmla="val -3847"/>
              <a:gd name="adj3" fmla="val 12500"/>
              <a:gd name="adj4" fmla="val -17468"/>
              <a:gd name="adj5" fmla="val 69439"/>
              <a:gd name="adj6" fmla="val -62631"/>
            </a:avLst>
          </a:prstGeom>
          <a:solidFill>
            <a:srgbClr val="FF3300"/>
          </a:solidFill>
          <a:ln w="76200">
            <a:solidFill>
              <a:srgbClr val="0066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Femoral vein</a:t>
            </a:r>
          </a:p>
        </p:txBody>
      </p:sp>
    </p:spTree>
    <p:extLst>
      <p:ext uri="{BB962C8B-B14F-4D97-AF65-F5344CB8AC3E}">
        <p14:creationId xmlns:p14="http://schemas.microsoft.com/office/powerpoint/2010/main" val="300374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4" grpId="0" animBg="1"/>
      <p:bldP spid="41995" grpId="0" animBg="1"/>
      <p:bldP spid="41996" grpId="0" animBg="1"/>
      <p:bldP spid="33819" grpId="0" animBg="1"/>
      <p:bldP spid="33820" grpId="0" animBg="1"/>
      <p:bldP spid="33822" grpId="0" animBg="1"/>
      <p:bldP spid="29" grpId="0" animBg="1"/>
      <p:bldP spid="4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4"/>
          <p:cNvSpPr>
            <a:spLocks noChangeArrowheads="1"/>
          </p:cNvSpPr>
          <p:nvPr/>
        </p:nvSpPr>
        <p:spPr bwMode="auto">
          <a:xfrm>
            <a:off x="3260034" y="321365"/>
            <a:ext cx="4876800" cy="472440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rtl="1"/>
            <a:r>
              <a:rPr lang="en-US" sz="6600" b="1" dirty="0">
                <a:solidFill>
                  <a:schemeClr val="bg1"/>
                </a:solidFill>
                <a:latin typeface="Calibri"/>
              </a:rPr>
              <a:t>Veins of  </a:t>
            </a:r>
          </a:p>
          <a:p>
            <a:pPr algn="ctr" rtl="1"/>
            <a:r>
              <a:rPr lang="en-US" sz="6600" b="1" dirty="0">
                <a:solidFill>
                  <a:schemeClr val="bg1"/>
                </a:solidFill>
                <a:latin typeface="Calibri"/>
              </a:rPr>
              <a:t>Upper Limb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 019">
            <a:extLst>
              <a:ext uri="{FF2B5EF4-FFF2-40B4-BE49-F238E27FC236}">
                <a16:creationId xmlns:a16="http://schemas.microsoft.com/office/drawing/2014/main" id="{EDA24D91-820D-44DF-B99A-738CAD908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4887" b="7353"/>
          <a:stretch/>
        </p:blipFill>
        <p:spPr bwMode="auto">
          <a:xfrm>
            <a:off x="1038610" y="3382"/>
            <a:ext cx="3905250" cy="555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9DF5E542-9D70-49DC-AF2B-AD90878484A9}"/>
              </a:ext>
            </a:extLst>
          </p:cNvPr>
          <p:cNvSpPr>
            <a:spLocks noChangeArrowheads="1"/>
          </p:cNvSpPr>
          <p:nvPr/>
        </p:nvSpPr>
        <p:spPr bwMode="auto">
          <a:xfrm rot="331725">
            <a:off x="3008716" y="473282"/>
            <a:ext cx="126682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9E6F2548-2EB0-499E-9FE3-B3F83504C775}"/>
              </a:ext>
            </a:extLst>
          </p:cNvPr>
          <p:cNvSpPr>
            <a:spLocks noChangeArrowheads="1"/>
          </p:cNvSpPr>
          <p:nvPr/>
        </p:nvSpPr>
        <p:spPr bwMode="auto">
          <a:xfrm rot="20937234">
            <a:off x="3088346" y="4402918"/>
            <a:ext cx="1371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5" name="AutoShape 5">
            <a:extLst>
              <a:ext uri="{FF2B5EF4-FFF2-40B4-BE49-F238E27FC236}">
                <a16:creationId xmlns:a16="http://schemas.microsoft.com/office/drawing/2014/main" id="{922A1F4C-2AE6-4DF1-BC27-9E354044B1A6}"/>
              </a:ext>
            </a:extLst>
          </p:cNvPr>
          <p:cNvSpPr>
            <a:spLocks/>
          </p:cNvSpPr>
          <p:nvPr/>
        </p:nvSpPr>
        <p:spPr bwMode="auto">
          <a:xfrm>
            <a:off x="3816869" y="2676503"/>
            <a:ext cx="1684338" cy="990600"/>
          </a:xfrm>
          <a:prstGeom prst="accentCallout2">
            <a:avLst>
              <a:gd name="adj1" fmla="val 11537"/>
              <a:gd name="adj2" fmla="val -4523"/>
              <a:gd name="adj3" fmla="val 11537"/>
              <a:gd name="adj4" fmla="val -35532"/>
              <a:gd name="adj5" fmla="val 127722"/>
              <a:gd name="adj6" fmla="val -67671"/>
            </a:avLst>
          </a:prstGeom>
          <a:solidFill>
            <a:schemeClr val="folHlink"/>
          </a:solidFill>
          <a:ln w="7620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Varicose vein</a:t>
            </a:r>
          </a:p>
        </p:txBody>
      </p:sp>
      <p:pic>
        <p:nvPicPr>
          <p:cNvPr id="43014" name="Picture 10" descr="Picture 297">
            <a:extLst>
              <a:ext uri="{FF2B5EF4-FFF2-40B4-BE49-F238E27FC236}">
                <a16:creationId xmlns:a16="http://schemas.microsoft.com/office/drawing/2014/main" id="{46E26603-2B02-47B1-BA56-6DD3260C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68324" r="71472" b="14525"/>
          <a:stretch>
            <a:fillRect/>
          </a:stretch>
        </p:blipFill>
        <p:spPr bwMode="auto">
          <a:xfrm>
            <a:off x="6096000" y="788581"/>
            <a:ext cx="34385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AutoShape 7">
            <a:extLst>
              <a:ext uri="{FF2B5EF4-FFF2-40B4-BE49-F238E27FC236}">
                <a16:creationId xmlns:a16="http://schemas.microsoft.com/office/drawing/2014/main" id="{63A5560E-A330-48C6-9EC7-C80DFBCEA771}"/>
              </a:ext>
            </a:extLst>
          </p:cNvPr>
          <p:cNvSpPr>
            <a:spLocks/>
          </p:cNvSpPr>
          <p:nvPr/>
        </p:nvSpPr>
        <p:spPr bwMode="auto">
          <a:xfrm>
            <a:off x="3461563" y="1093318"/>
            <a:ext cx="1989137" cy="1357312"/>
          </a:xfrm>
          <a:prstGeom prst="accentCallout2">
            <a:avLst>
              <a:gd name="adj1" fmla="val 8824"/>
              <a:gd name="adj2" fmla="val 103829"/>
              <a:gd name="adj3" fmla="val 8824"/>
              <a:gd name="adj4" fmla="val 138389"/>
              <a:gd name="adj5" fmla="val 121887"/>
              <a:gd name="adj6" fmla="val 229977"/>
            </a:avLst>
          </a:prstGeom>
          <a:solidFill>
            <a:srgbClr val="FFFF00"/>
          </a:solidFill>
          <a:ln w="76200">
            <a:solidFill>
              <a:srgbClr val="D60093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Valve of perforated vein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C41BF0-71AF-469B-9EB8-AEC093AE75A2}"/>
              </a:ext>
            </a:extLst>
          </p:cNvPr>
          <p:cNvSpPr/>
          <p:nvPr/>
        </p:nvSpPr>
        <p:spPr>
          <a:xfrm>
            <a:off x="3288485" y="94747"/>
            <a:ext cx="7919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abnormal venous return</a:t>
            </a:r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id="{F328D669-D5CC-4392-86B0-4142FFBC80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50319" y="2782337"/>
            <a:ext cx="158273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7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B4C2C5-0CE7-489C-89F6-F86D2676355F}"/>
              </a:ext>
            </a:extLst>
          </p:cNvPr>
          <p:cNvSpPr txBox="1"/>
          <p:nvPr/>
        </p:nvSpPr>
        <p:spPr>
          <a:xfrm>
            <a:off x="194603" y="5503779"/>
            <a:ext cx="11802794" cy="1200329"/>
          </a:xfrm>
          <a:prstGeom prst="rect">
            <a:avLst/>
          </a:prstGeom>
          <a:noFill/>
          <a:ln w="38100">
            <a:solidFill>
              <a:srgbClr val="04AC04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these valves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Valves incompetent)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leads to regurgitation of blood to great saphenous vein  resulting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varicose veins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great saphenous vein become dilated, tortuous and engorged with blood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7853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  <p:bldP spid="358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جامعة مؤتة\Integrated Modules\3- C V S\Images\6- blood vessels\30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6192" y="856282"/>
            <a:ext cx="8827760" cy="5145435"/>
          </a:xfrm>
          <a:prstGeom prst="rect">
            <a:avLst/>
          </a:prstGeom>
          <a:noFill/>
        </p:spPr>
      </p:pic>
      <p:pic>
        <p:nvPicPr>
          <p:cNvPr id="4" name="Picture 4" descr="veins">
            <a:extLst>
              <a:ext uri="{FF2B5EF4-FFF2-40B4-BE49-F238E27FC236}">
                <a16:creationId xmlns:a16="http://schemas.microsoft.com/office/drawing/2014/main" id="{8BE110D5-A85D-49EE-B0D7-BAC1061E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91" y="856281"/>
            <a:ext cx="3064209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4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7FE00C-B4F6-4006-BFAC-2D77FB91C558}"/>
              </a:ext>
            </a:extLst>
          </p:cNvPr>
          <p:cNvSpPr txBox="1"/>
          <p:nvPr/>
        </p:nvSpPr>
        <p:spPr>
          <a:xfrm>
            <a:off x="168811" y="126608"/>
            <a:ext cx="11844997" cy="649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84810" algn="l"/>
                <a:tab pos="259080" algn="l"/>
                <a:tab pos="38481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notes of great saphenous vein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commonly used for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coronary artery bypass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surgery, and the vein should be reversed so its valves do not obstruct blood flow in the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graft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 vein Cutdown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vein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not visible in infants, obese people, patients in shock whose veins are collapsed, the great saphenous vein can always be located by making a skin incision anterior to the medial malleolus. This procedure is used to insert a cannula for prolonged administration of blood, plasma, electrolytes, or drugs.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Saphenous Nerve Injury: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saphenous nerve accompanies the great saphenous vein anterior to the medial malleolus, So nerve may be cut during a saphenous vein cutdown, the patient may complain of pain or numbness along the medial side of the foot.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soleus muscle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contains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rich venous plexus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which drains the superficial veins and pumps it to the deep veins against gravity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peripheral heart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).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Venous stasis (stagnation)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an important cause of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thrombus formation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especially with old age, bed rest for long time, sitting for long time, bone fracture or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Venous inflammation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Thrombophlebitis)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14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>
            <a:extLst>
              <a:ext uri="{FF2B5EF4-FFF2-40B4-BE49-F238E27FC236}">
                <a16:creationId xmlns:a16="http://schemas.microsoft.com/office/drawing/2014/main" id="{5D79C2B3-A3CE-44D1-BE3A-691D02597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066800"/>
            <a:ext cx="6629400" cy="3200400"/>
          </a:xfrm>
          <a:prstGeom prst="rect">
            <a:avLst/>
          </a:prstGeom>
          <a:solidFill>
            <a:srgbClr val="FF00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saphenous vein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21">
            <a:extLst>
              <a:ext uri="{FF2B5EF4-FFF2-40B4-BE49-F238E27FC236}">
                <a16:creationId xmlns:a16="http://schemas.microsoft.com/office/drawing/2014/main" id="{9D5339D3-95C6-4C9C-BB64-8166FCF07FAD}"/>
              </a:ext>
            </a:extLst>
          </p:cNvPr>
          <p:cNvSpPr>
            <a:spLocks noChangeArrowheads="1"/>
          </p:cNvSpPr>
          <p:nvPr/>
        </p:nvSpPr>
        <p:spPr bwMode="auto">
          <a:xfrm rot="19803351">
            <a:off x="2289420" y="415925"/>
            <a:ext cx="3762375" cy="56007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388" name="Picture 5" descr="小隐静脉">
            <a:extLst>
              <a:ext uri="{FF2B5EF4-FFF2-40B4-BE49-F238E27FC236}">
                <a16:creationId xmlns:a16="http://schemas.microsoft.com/office/drawing/2014/main" id="{37807FD8-F2D6-47BA-B6CF-9D6C916B1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4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9" y="0"/>
            <a:ext cx="2070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reeform 6">
            <a:extLst>
              <a:ext uri="{FF2B5EF4-FFF2-40B4-BE49-F238E27FC236}">
                <a16:creationId xmlns:a16="http://schemas.microsoft.com/office/drawing/2014/main" id="{A5A60A8E-7B7D-46B3-AA83-C19A9201FCBA}"/>
              </a:ext>
            </a:extLst>
          </p:cNvPr>
          <p:cNvSpPr>
            <a:spLocks/>
          </p:cNvSpPr>
          <p:nvPr/>
        </p:nvSpPr>
        <p:spPr bwMode="auto">
          <a:xfrm>
            <a:off x="1025769" y="1371600"/>
            <a:ext cx="990600" cy="4572000"/>
          </a:xfrm>
          <a:custGeom>
            <a:avLst/>
            <a:gdLst>
              <a:gd name="T0" fmla="*/ 2147483647 w 592"/>
              <a:gd name="T1" fmla="*/ 2147483647 h 2808"/>
              <a:gd name="T2" fmla="*/ 2147483647 w 592"/>
              <a:gd name="T3" fmla="*/ 2147483647 h 2808"/>
              <a:gd name="T4" fmla="*/ 2147483647 w 592"/>
              <a:gd name="T5" fmla="*/ 2147483647 h 2808"/>
              <a:gd name="T6" fmla="*/ 2147483647 w 592"/>
              <a:gd name="T7" fmla="*/ 2147483647 h 2808"/>
              <a:gd name="T8" fmla="*/ 2147483647 w 592"/>
              <a:gd name="T9" fmla="*/ 2147483647 h 2808"/>
              <a:gd name="T10" fmla="*/ 2147483647 w 592"/>
              <a:gd name="T11" fmla="*/ 2147483647 h 2808"/>
              <a:gd name="T12" fmla="*/ 2147483647 w 592"/>
              <a:gd name="T13" fmla="*/ 2147483647 h 2808"/>
              <a:gd name="T14" fmla="*/ 2147483647 w 592"/>
              <a:gd name="T15" fmla="*/ 2147483647 h 2808"/>
              <a:gd name="T16" fmla="*/ 2147483647 w 592"/>
              <a:gd name="T17" fmla="*/ 0 h 28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2"/>
              <a:gd name="T28" fmla="*/ 0 h 2808"/>
              <a:gd name="T29" fmla="*/ 592 w 592"/>
              <a:gd name="T30" fmla="*/ 2808 h 28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2" h="2808">
                <a:moveTo>
                  <a:pt x="592" y="2784"/>
                </a:moveTo>
                <a:cubicBezTo>
                  <a:pt x="532" y="2796"/>
                  <a:pt x="472" y="2808"/>
                  <a:pt x="400" y="2784"/>
                </a:cubicBezTo>
                <a:cubicBezTo>
                  <a:pt x="328" y="2760"/>
                  <a:pt x="200" y="2752"/>
                  <a:pt x="160" y="2640"/>
                </a:cubicBezTo>
                <a:cubicBezTo>
                  <a:pt x="120" y="2528"/>
                  <a:pt x="168" y="2264"/>
                  <a:pt x="160" y="2112"/>
                </a:cubicBezTo>
                <a:cubicBezTo>
                  <a:pt x="152" y="1960"/>
                  <a:pt x="120" y="1872"/>
                  <a:pt x="112" y="1728"/>
                </a:cubicBezTo>
                <a:cubicBezTo>
                  <a:pt x="104" y="1584"/>
                  <a:pt x="128" y="1408"/>
                  <a:pt x="112" y="1248"/>
                </a:cubicBezTo>
                <a:cubicBezTo>
                  <a:pt x="96" y="1088"/>
                  <a:pt x="32" y="904"/>
                  <a:pt x="16" y="768"/>
                </a:cubicBezTo>
                <a:cubicBezTo>
                  <a:pt x="0" y="632"/>
                  <a:pt x="8" y="560"/>
                  <a:pt x="16" y="432"/>
                </a:cubicBezTo>
                <a:cubicBezTo>
                  <a:pt x="24" y="304"/>
                  <a:pt x="44" y="152"/>
                  <a:pt x="64" y="0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90" name="Arc 7">
            <a:extLst>
              <a:ext uri="{FF2B5EF4-FFF2-40B4-BE49-F238E27FC236}">
                <a16:creationId xmlns:a16="http://schemas.microsoft.com/office/drawing/2014/main" id="{116048CE-B8C7-415A-B67B-4944023B35D2}"/>
              </a:ext>
            </a:extLst>
          </p:cNvPr>
          <p:cNvSpPr>
            <a:spLocks/>
          </p:cNvSpPr>
          <p:nvPr/>
        </p:nvSpPr>
        <p:spPr bwMode="auto">
          <a:xfrm rot="20626548">
            <a:off x="1071808" y="5583238"/>
            <a:ext cx="935037" cy="468312"/>
          </a:xfrm>
          <a:custGeom>
            <a:avLst/>
            <a:gdLst>
              <a:gd name="T0" fmla="*/ 2147483647 w 21600"/>
              <a:gd name="T1" fmla="*/ 0 h 26009"/>
              <a:gd name="T2" fmla="*/ 2147483647 w 21600"/>
              <a:gd name="T3" fmla="*/ 2147483647 h 26009"/>
              <a:gd name="T4" fmla="*/ 0 w 21600"/>
              <a:gd name="T5" fmla="*/ 2147483647 h 26009"/>
              <a:gd name="T6" fmla="*/ 0 60000 65536"/>
              <a:gd name="T7" fmla="*/ 0 60000 65536"/>
              <a:gd name="T8" fmla="*/ 0 60000 65536"/>
              <a:gd name="T9" fmla="*/ 0 w 21600"/>
              <a:gd name="T10" fmla="*/ 0 h 26009"/>
              <a:gd name="T11" fmla="*/ 21600 w 21600"/>
              <a:gd name="T12" fmla="*/ 26009 h 260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009" fill="none" extrusionOk="0">
                <a:moveTo>
                  <a:pt x="15855" y="0"/>
                </a:moveTo>
                <a:cubicBezTo>
                  <a:pt x="19548" y="3991"/>
                  <a:pt x="21600" y="9229"/>
                  <a:pt x="21600" y="14668"/>
                </a:cubicBezTo>
                <a:cubicBezTo>
                  <a:pt x="21600" y="18673"/>
                  <a:pt x="20486" y="22600"/>
                  <a:pt x="18383" y="26009"/>
                </a:cubicBezTo>
              </a:path>
              <a:path w="21600" h="26009" stroke="0" extrusionOk="0">
                <a:moveTo>
                  <a:pt x="15855" y="0"/>
                </a:moveTo>
                <a:cubicBezTo>
                  <a:pt x="19548" y="3991"/>
                  <a:pt x="21600" y="9229"/>
                  <a:pt x="21600" y="14668"/>
                </a:cubicBezTo>
                <a:cubicBezTo>
                  <a:pt x="21600" y="18673"/>
                  <a:pt x="20486" y="22600"/>
                  <a:pt x="18383" y="26009"/>
                </a:cubicBezTo>
                <a:lnTo>
                  <a:pt x="0" y="14668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15" name="AutoShape 11">
            <a:extLst>
              <a:ext uri="{FF2B5EF4-FFF2-40B4-BE49-F238E27FC236}">
                <a16:creationId xmlns:a16="http://schemas.microsoft.com/office/drawing/2014/main" id="{BFDEDFF7-AE26-49BC-9038-3F343D97A9D9}"/>
              </a:ext>
            </a:extLst>
          </p:cNvPr>
          <p:cNvSpPr>
            <a:spLocks/>
          </p:cNvSpPr>
          <p:nvPr/>
        </p:nvSpPr>
        <p:spPr bwMode="auto">
          <a:xfrm>
            <a:off x="2951407" y="2022475"/>
            <a:ext cx="2438400" cy="1193800"/>
          </a:xfrm>
          <a:prstGeom prst="accentBorderCallout1">
            <a:avLst>
              <a:gd name="adj1" fmla="val 98329"/>
              <a:gd name="adj2" fmla="val -1259"/>
              <a:gd name="adj3" fmla="val 171752"/>
              <a:gd name="adj4" fmla="val -70221"/>
            </a:avLst>
          </a:prstGeom>
          <a:solidFill>
            <a:schemeClr val="bg1"/>
          </a:solidFill>
          <a:ln w="38100">
            <a:solidFill>
              <a:srgbClr val="66FF33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saphenous vein</a:t>
            </a:r>
          </a:p>
        </p:txBody>
      </p:sp>
      <p:sp>
        <p:nvSpPr>
          <p:cNvPr id="175116" name="AutoShape 12">
            <a:extLst>
              <a:ext uri="{FF2B5EF4-FFF2-40B4-BE49-F238E27FC236}">
                <a16:creationId xmlns:a16="http://schemas.microsoft.com/office/drawing/2014/main" id="{EF10863C-4061-41AD-B540-A19815C10869}"/>
              </a:ext>
            </a:extLst>
          </p:cNvPr>
          <p:cNvSpPr>
            <a:spLocks/>
          </p:cNvSpPr>
          <p:nvPr/>
        </p:nvSpPr>
        <p:spPr bwMode="auto">
          <a:xfrm>
            <a:off x="2736200" y="3989343"/>
            <a:ext cx="2508250" cy="1011238"/>
          </a:xfrm>
          <a:prstGeom prst="borderCallout1">
            <a:avLst>
              <a:gd name="adj1" fmla="val 47471"/>
              <a:gd name="adj2" fmla="val -1843"/>
              <a:gd name="adj3" fmla="val 158482"/>
              <a:gd name="adj4" fmla="val -36133"/>
            </a:avLst>
          </a:prstGeom>
          <a:solidFill>
            <a:srgbClr val="FF0066"/>
          </a:solidFill>
          <a:ln w="57150">
            <a:solidFill>
              <a:srgbClr val="FF0066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FF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Dorsal venous arch</a:t>
            </a:r>
          </a:p>
        </p:txBody>
      </p:sp>
      <p:sp>
        <p:nvSpPr>
          <p:cNvPr id="175120" name="Freeform 16">
            <a:extLst>
              <a:ext uri="{FF2B5EF4-FFF2-40B4-BE49-F238E27FC236}">
                <a16:creationId xmlns:a16="http://schemas.microsoft.com/office/drawing/2014/main" id="{6C207CAC-D9CC-40C8-A891-45CE881F8E3E}"/>
              </a:ext>
            </a:extLst>
          </p:cNvPr>
          <p:cNvSpPr>
            <a:spLocks/>
          </p:cNvSpPr>
          <p:nvPr/>
        </p:nvSpPr>
        <p:spPr bwMode="auto">
          <a:xfrm rot="20728822" flipV="1">
            <a:off x="1911594" y="5722939"/>
            <a:ext cx="400050" cy="173037"/>
          </a:xfrm>
          <a:custGeom>
            <a:avLst/>
            <a:gdLst>
              <a:gd name="T0" fmla="*/ 0 w 144"/>
              <a:gd name="T1" fmla="*/ 0 h 1"/>
              <a:gd name="T2" fmla="*/ 2147483647 w 144"/>
              <a:gd name="T3" fmla="*/ 0 h 1"/>
              <a:gd name="T4" fmla="*/ 0 60000 65536"/>
              <a:gd name="T5" fmla="*/ 0 60000 65536"/>
              <a:gd name="T6" fmla="*/ 0 w 144"/>
              <a:gd name="T7" fmla="*/ 0 h 1"/>
              <a:gd name="T8" fmla="*/ 144 w 1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">
                <a:moveTo>
                  <a:pt x="0" y="0"/>
                </a:moveTo>
                <a:cubicBezTo>
                  <a:pt x="56" y="0"/>
                  <a:pt x="112" y="0"/>
                  <a:pt x="144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123" name="AutoShape 19">
            <a:extLst>
              <a:ext uri="{FF2B5EF4-FFF2-40B4-BE49-F238E27FC236}">
                <a16:creationId xmlns:a16="http://schemas.microsoft.com/office/drawing/2014/main" id="{2DA986FC-9806-4EC9-B80E-CB416C95B0AA}"/>
              </a:ext>
            </a:extLst>
          </p:cNvPr>
          <p:cNvSpPr>
            <a:spLocks/>
          </p:cNvSpPr>
          <p:nvPr/>
        </p:nvSpPr>
        <p:spPr bwMode="auto">
          <a:xfrm>
            <a:off x="2778371" y="5181600"/>
            <a:ext cx="1904999" cy="1219200"/>
          </a:xfrm>
          <a:prstGeom prst="callout2">
            <a:avLst>
              <a:gd name="adj1" fmla="val 20329"/>
              <a:gd name="adj2" fmla="val 455"/>
              <a:gd name="adj3" fmla="val 31500"/>
              <a:gd name="adj4" fmla="val -2551"/>
              <a:gd name="adj5" fmla="val 57440"/>
              <a:gd name="adj6" fmla="val -27442"/>
            </a:avLst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Lat. Dorsal digital vein of little toe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E691988-593A-499B-9339-3F2F7791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835" y="1905838"/>
            <a:ext cx="4508695" cy="2741524"/>
          </a:xfrm>
          <a:prstGeom prst="rect">
            <a:avLst/>
          </a:prstGeom>
          <a:solidFill>
            <a:srgbClr val="FF0066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/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saphenous vein</a:t>
            </a:r>
          </a:p>
        </p:txBody>
      </p:sp>
    </p:spTree>
    <p:extLst>
      <p:ext uri="{BB962C8B-B14F-4D97-AF65-F5344CB8AC3E}">
        <p14:creationId xmlns:p14="http://schemas.microsoft.com/office/powerpoint/2010/main" val="248274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7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5" grpId="0" animBg="1"/>
      <p:bldP spid="1751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BEF6FA-4D1B-465B-AE74-650175B99E0B}"/>
              </a:ext>
            </a:extLst>
          </p:cNvPr>
          <p:cNvSpPr txBox="1"/>
          <p:nvPr/>
        </p:nvSpPr>
        <p:spPr>
          <a:xfrm>
            <a:off x="450165" y="281355"/>
            <a:ext cx="11591779" cy="500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Symbol" panose="05050102010706020507" pitchFamily="18" charset="2"/>
              <a:buChar char=""/>
              <a:tabLst>
                <a:tab pos="129540" algn="l"/>
                <a:tab pos="2286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Small Saphenous Vein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3935" algn="l"/>
                <a:tab pos="129540" algn="l"/>
                <a:tab pos="100393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Origin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on the dorsum of the foot by the union of the lateral end of the dorsal venous arch with the lateral dorsal digital vein of the little toe.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3935" algn="l"/>
                <a:tab pos="129540" algn="l"/>
                <a:tab pos="100393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** Course and relations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12954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3935" algn="l"/>
                <a:tab pos="129540" algn="l"/>
                <a:tab pos="100393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It passes backwards along the lateral border of the dorsum of the foot.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12954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3935" algn="l"/>
                <a:tab pos="129540" algn="l"/>
                <a:tab pos="100393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Then, it curves up passing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behind the lateral malleolus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 and ascends on the back of the leg.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12954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3935" algn="l"/>
                <a:tab pos="129540" algn="l"/>
                <a:tab pos="100393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About the middle of the popliteal ossa, it pierces the popliteal fascia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end 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popliteal vein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129540" marR="0" lvl="0" indent="0" algn="justLow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225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- Along its course it is closely accompanied by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sural nerve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8242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0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960B0-280C-49BF-BF52-51F5560204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19460" r="12244"/>
          <a:stretch/>
        </p:blipFill>
        <p:spPr>
          <a:xfrm>
            <a:off x="6520069" y="0"/>
            <a:ext cx="4108173" cy="5093804"/>
          </a:xfrm>
          <a:prstGeom prst="rect">
            <a:avLst/>
          </a:prstGeom>
        </p:spPr>
      </p:pic>
      <p:pic>
        <p:nvPicPr>
          <p:cNvPr id="4" name="Picture 8" descr="C6FF12">
            <a:extLst>
              <a:ext uri="{FF2B5EF4-FFF2-40B4-BE49-F238E27FC236}">
                <a16:creationId xmlns:a16="http://schemas.microsoft.com/office/drawing/2014/main" id="{2821CD52-9A9B-4691-A4E4-A53AF993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122" r="62372" b="54782"/>
          <a:stretch>
            <a:fillRect/>
          </a:stretch>
        </p:blipFill>
        <p:spPr bwMode="auto">
          <a:xfrm>
            <a:off x="0" y="42241"/>
            <a:ext cx="3803374" cy="4665405"/>
          </a:xfrm>
          <a:prstGeom prst="rect">
            <a:avLst/>
          </a:prstGeom>
          <a:noFill/>
        </p:spPr>
      </p:pic>
      <p:sp>
        <p:nvSpPr>
          <p:cNvPr id="5" name="AutoShape 13">
            <a:extLst>
              <a:ext uri="{FF2B5EF4-FFF2-40B4-BE49-F238E27FC236}">
                <a16:creationId xmlns:a16="http://schemas.microsoft.com/office/drawing/2014/main" id="{EFBBD136-B31A-4E50-BA54-F77CEAD97364}"/>
              </a:ext>
            </a:extLst>
          </p:cNvPr>
          <p:cNvSpPr>
            <a:spLocks/>
          </p:cNvSpPr>
          <p:nvPr/>
        </p:nvSpPr>
        <p:spPr bwMode="auto">
          <a:xfrm>
            <a:off x="3803374" y="2160743"/>
            <a:ext cx="2995261" cy="648071"/>
          </a:xfrm>
          <a:prstGeom prst="callout2">
            <a:avLst>
              <a:gd name="adj1" fmla="val -88684"/>
              <a:gd name="adj2" fmla="val -51883"/>
              <a:gd name="adj3" fmla="val 11558"/>
              <a:gd name="adj4" fmla="val 46163"/>
              <a:gd name="adj5" fmla="val -71694"/>
              <a:gd name="adj6" fmla="val 145880"/>
            </a:avLst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Dorsal venous arch</a:t>
            </a:r>
            <a:endParaRPr lang="en-GB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DE806487-307E-408C-AC56-B20E14E22F86}"/>
              </a:ext>
            </a:extLst>
          </p:cNvPr>
          <p:cNvSpPr>
            <a:spLocks/>
          </p:cNvSpPr>
          <p:nvPr/>
        </p:nvSpPr>
        <p:spPr bwMode="auto">
          <a:xfrm>
            <a:off x="4169922" y="3429000"/>
            <a:ext cx="3675365" cy="1046377"/>
          </a:xfrm>
          <a:prstGeom prst="callout2">
            <a:avLst>
              <a:gd name="adj1" fmla="val 34008"/>
              <a:gd name="adj2" fmla="val 83503"/>
              <a:gd name="adj3" fmla="val 12731"/>
              <a:gd name="adj4" fmla="val 104542"/>
              <a:gd name="adj5" fmla="val -153289"/>
              <a:gd name="adj6" fmla="val 12454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Dorsal metacarpal veins</a:t>
            </a:r>
            <a:endParaRPr lang="en-GB" altLang="zh-CN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6915B-4516-47C8-8BF1-9F3DF30FEAA0}"/>
              </a:ext>
            </a:extLst>
          </p:cNvPr>
          <p:cNvSpPr txBox="1"/>
          <p:nvPr/>
        </p:nvSpPr>
        <p:spPr>
          <a:xfrm>
            <a:off x="172278" y="5327832"/>
            <a:ext cx="11847444" cy="1560171"/>
          </a:xfrm>
          <a:prstGeom prst="rect">
            <a:avLst/>
          </a:prstGeom>
          <a:noFill/>
          <a:ln w="5715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29540" algn="l"/>
                <a:tab pos="457200" algn="l"/>
              </a:tabLst>
            </a:pPr>
            <a:r>
              <a:rPr lang="en-US" sz="20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Dorsal Venous arch</a:t>
            </a:r>
            <a:endParaRPr lang="en-US" sz="2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51816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This is a venous plexus in the superficial fascia of the dorsum of the hand.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51816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receives three dorsal metacarpal veins which are formed by the union of dorsal digital veins from adjacent sides of the fingers.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414A2759-3EF1-4D9D-BC8B-3FF409630F6A}"/>
              </a:ext>
            </a:extLst>
          </p:cNvPr>
          <p:cNvSpPr>
            <a:spLocks/>
          </p:cNvSpPr>
          <p:nvPr/>
        </p:nvSpPr>
        <p:spPr bwMode="auto">
          <a:xfrm>
            <a:off x="10231738" y="143440"/>
            <a:ext cx="1787984" cy="1080120"/>
          </a:xfrm>
          <a:prstGeom prst="borderCallout1">
            <a:avLst>
              <a:gd name="adj1" fmla="val 46113"/>
              <a:gd name="adj2" fmla="val -2164"/>
              <a:gd name="adj3" fmla="val 37135"/>
              <a:gd name="adj4" fmla="val -98842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Cephalic vein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83DC4783-F977-4AD7-A4D4-73A0240E948A}"/>
              </a:ext>
            </a:extLst>
          </p:cNvPr>
          <p:cNvSpPr>
            <a:spLocks/>
          </p:cNvSpPr>
          <p:nvPr/>
        </p:nvSpPr>
        <p:spPr bwMode="auto">
          <a:xfrm>
            <a:off x="4439816" y="526413"/>
            <a:ext cx="1656184" cy="1080120"/>
          </a:xfrm>
          <a:prstGeom prst="borderCallout1">
            <a:avLst>
              <a:gd name="adj1" fmla="val 16667"/>
              <a:gd name="adj2" fmla="val 103458"/>
              <a:gd name="adj3" fmla="val 32227"/>
              <a:gd name="adj4" fmla="val 192890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Basilic vein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1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A0443-D484-4681-8143-27F3ECF0E2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7257" r="37730" b="33116"/>
          <a:stretch/>
        </p:blipFill>
        <p:spPr>
          <a:xfrm>
            <a:off x="6562262" y="238539"/>
            <a:ext cx="5377948" cy="64273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A090F-B804-44B3-BA3E-73D41295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7" t="63315" r="1908"/>
          <a:stretch/>
        </p:blipFill>
        <p:spPr>
          <a:xfrm>
            <a:off x="137660" y="2955235"/>
            <a:ext cx="4965144" cy="3578086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7CF39504-08AA-4479-9A37-6C4B803018E1}"/>
              </a:ext>
            </a:extLst>
          </p:cNvPr>
          <p:cNvSpPr>
            <a:spLocks/>
          </p:cNvSpPr>
          <p:nvPr/>
        </p:nvSpPr>
        <p:spPr bwMode="auto">
          <a:xfrm>
            <a:off x="0" y="2777276"/>
            <a:ext cx="1656184" cy="1080120"/>
          </a:xfrm>
          <a:prstGeom prst="borderCallout1">
            <a:avLst>
              <a:gd name="adj1" fmla="val 100097"/>
              <a:gd name="adj2" fmla="val 83454"/>
              <a:gd name="adj3" fmla="val 180684"/>
              <a:gd name="adj4" fmla="val 96070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cephalic vein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7DFA14F2-F1F1-43DF-857A-373366D0335D}"/>
              </a:ext>
            </a:extLst>
          </p:cNvPr>
          <p:cNvSpPr>
            <a:spLocks/>
          </p:cNvSpPr>
          <p:nvPr/>
        </p:nvSpPr>
        <p:spPr bwMode="auto">
          <a:xfrm>
            <a:off x="6281530" y="874643"/>
            <a:ext cx="2774439" cy="1452127"/>
          </a:xfrm>
          <a:prstGeom prst="borderCallout1">
            <a:avLst>
              <a:gd name="adj1" fmla="val 49521"/>
              <a:gd name="adj2" fmla="val 99637"/>
              <a:gd name="adj3" fmla="val 106543"/>
              <a:gd name="adj4" fmla="val 121536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cephalic vein lateral to biceps brachii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850DA-A6A3-4F34-8209-B350F528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47" y="0"/>
            <a:ext cx="2864621" cy="2808049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9F542295-54AE-4B75-9A8F-8D89E9CC3379}"/>
              </a:ext>
            </a:extLst>
          </p:cNvPr>
          <p:cNvSpPr>
            <a:spLocks/>
          </p:cNvSpPr>
          <p:nvPr/>
        </p:nvSpPr>
        <p:spPr bwMode="auto">
          <a:xfrm>
            <a:off x="137660" y="238539"/>
            <a:ext cx="2765626" cy="1502802"/>
          </a:xfrm>
          <a:prstGeom prst="borderCallout1">
            <a:avLst>
              <a:gd name="adj1" fmla="val 16667"/>
              <a:gd name="adj2" fmla="val 103458"/>
              <a:gd name="adj3" fmla="val 64204"/>
              <a:gd name="adj4" fmla="val 145382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Cephalic vein in deltopectoral groove </a:t>
            </a:r>
            <a:endParaRPr lang="en-US" sz="28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AE501B91-D4BF-4DF2-8F9B-0D459DFC7743}"/>
              </a:ext>
            </a:extLst>
          </p:cNvPr>
          <p:cNvSpPr>
            <a:spLocks/>
          </p:cNvSpPr>
          <p:nvPr/>
        </p:nvSpPr>
        <p:spPr bwMode="auto">
          <a:xfrm>
            <a:off x="6096000" y="2624877"/>
            <a:ext cx="1656184" cy="1080120"/>
          </a:xfrm>
          <a:prstGeom prst="borderCallout1">
            <a:avLst>
              <a:gd name="adj1" fmla="val 16667"/>
              <a:gd name="adj2" fmla="val 103458"/>
              <a:gd name="adj3" fmla="val 93573"/>
              <a:gd name="adj4" fmla="val 165684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cephalic vein 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FEB22679-8D82-49C9-AA6F-076F62B90694}"/>
              </a:ext>
            </a:extLst>
          </p:cNvPr>
          <p:cNvSpPr>
            <a:spLocks/>
          </p:cNvSpPr>
          <p:nvPr/>
        </p:nvSpPr>
        <p:spPr bwMode="auto">
          <a:xfrm>
            <a:off x="2903286" y="4691270"/>
            <a:ext cx="2575112" cy="1102786"/>
          </a:xfrm>
          <a:prstGeom prst="borderCallout1">
            <a:avLst>
              <a:gd name="adj1" fmla="val 46113"/>
              <a:gd name="adj2" fmla="val -2164"/>
              <a:gd name="adj3" fmla="val 47001"/>
              <a:gd name="adj4" fmla="val -58690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Dorsal venous arch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4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3BDA7B-A941-410B-BF21-154996A2E4D6}"/>
              </a:ext>
            </a:extLst>
          </p:cNvPr>
          <p:cNvSpPr txBox="1"/>
          <p:nvPr/>
        </p:nvSpPr>
        <p:spPr>
          <a:xfrm>
            <a:off x="185530" y="238539"/>
            <a:ext cx="11860696" cy="6350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Cephalic Vein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1742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Origin;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union of the lateral end of the dorsal venous arch with the dorsal digital veins of the radial side of the thumb.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1742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Course;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formed over the anatomical snuff-box.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curves around the lateral side of the forearm to ascend on the lateral part of the front of the forearm up to the front of the elbow,.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ascends close to the lateral side of the biceps brachii muscle.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143000" algn="l"/>
                <a:tab pos="217424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It pierces the deep fascia and ascends in the deltopectoral groove.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l" rtl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Termination;</a:t>
            </a:r>
            <a:r>
              <a:rPr lang="en-US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ends in the upper part of the 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axillary vein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2954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Tributaries,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receives the venous blood of superficial structures of the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dorsal surface of the thumb and lateral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aspect of the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arm, Forearm and shoulder,.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/>
          <p:cNvPicPr>
            <a:picLocks noChangeAspect="1" noChangeArrowheads="1"/>
          </p:cNvPicPr>
          <p:nvPr/>
        </p:nvPicPr>
        <p:blipFill>
          <a:blip r:embed="rId4" cstate="print"/>
          <a:srcRect l="25000" t="11334" r="38000" b="22000"/>
          <a:stretch>
            <a:fillRect/>
          </a:stretch>
        </p:blipFill>
        <p:spPr bwMode="auto">
          <a:xfrm>
            <a:off x="-62561" y="0"/>
            <a:ext cx="501808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5" name="AutoShape 5"/>
          <p:cNvSpPr>
            <a:spLocks/>
          </p:cNvSpPr>
          <p:nvPr/>
        </p:nvSpPr>
        <p:spPr bwMode="auto">
          <a:xfrm>
            <a:off x="1869406" y="5230682"/>
            <a:ext cx="2203450" cy="685800"/>
          </a:xfrm>
          <a:prstGeom prst="borderCallout1">
            <a:avLst>
              <a:gd name="adj1" fmla="val -4589"/>
              <a:gd name="adj2" fmla="val 28881"/>
              <a:gd name="adj3" fmla="val -142449"/>
              <a:gd name="adj4" fmla="val 5028"/>
            </a:avLst>
          </a:prstGeom>
          <a:noFill/>
          <a:ln w="5715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Basilic vein</a:t>
            </a: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 flipH="1">
            <a:off x="2600672" y="2625181"/>
            <a:ext cx="1944216" cy="720080"/>
          </a:xfrm>
          <a:prstGeom prst="callout2">
            <a:avLst>
              <a:gd name="adj1" fmla="val 8951"/>
              <a:gd name="adj2" fmla="val 52895"/>
              <a:gd name="adj3" fmla="val -110874"/>
              <a:gd name="adj4" fmla="val 50006"/>
              <a:gd name="adj5" fmla="val -160646"/>
              <a:gd name="adj6" fmla="val 5797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axillary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vein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227095" y="5309937"/>
            <a:ext cx="401052" cy="981242"/>
          </a:xfrm>
          <a:custGeom>
            <a:avLst/>
            <a:gdLst>
              <a:gd name="connsiteX0" fmla="*/ 88231 w 401052"/>
              <a:gd name="connsiteY0" fmla="*/ 32084 h 981242"/>
              <a:gd name="connsiteX1" fmla="*/ 344905 w 401052"/>
              <a:gd name="connsiteY1" fmla="*/ 128337 h 981242"/>
              <a:gd name="connsiteX2" fmla="*/ 393031 w 401052"/>
              <a:gd name="connsiteY2" fmla="*/ 593558 h 981242"/>
              <a:gd name="connsiteX3" fmla="*/ 344905 w 401052"/>
              <a:gd name="connsiteY3" fmla="*/ 914400 h 981242"/>
              <a:gd name="connsiteX4" fmla="*/ 56147 w 401052"/>
              <a:gd name="connsiteY4" fmla="*/ 882316 h 981242"/>
              <a:gd name="connsiteX5" fmla="*/ 8021 w 401052"/>
              <a:gd name="connsiteY5" fmla="*/ 320842 h 981242"/>
              <a:gd name="connsiteX6" fmla="*/ 88231 w 401052"/>
              <a:gd name="connsiteY6" fmla="*/ 32084 h 9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52" h="981242">
                <a:moveTo>
                  <a:pt x="88231" y="32084"/>
                </a:moveTo>
                <a:cubicBezTo>
                  <a:pt x="144378" y="0"/>
                  <a:pt x="294105" y="34758"/>
                  <a:pt x="344905" y="128337"/>
                </a:cubicBezTo>
                <a:cubicBezTo>
                  <a:pt x="395705" y="221916"/>
                  <a:pt x="393031" y="462548"/>
                  <a:pt x="393031" y="593558"/>
                </a:cubicBezTo>
                <a:cubicBezTo>
                  <a:pt x="393031" y="724568"/>
                  <a:pt x="401052" y="866274"/>
                  <a:pt x="344905" y="914400"/>
                </a:cubicBezTo>
                <a:cubicBezTo>
                  <a:pt x="288758" y="962526"/>
                  <a:pt x="112294" y="981242"/>
                  <a:pt x="56147" y="882316"/>
                </a:cubicBezTo>
                <a:cubicBezTo>
                  <a:pt x="0" y="783390"/>
                  <a:pt x="2674" y="457200"/>
                  <a:pt x="8021" y="320842"/>
                </a:cubicBezTo>
                <a:cubicBezTo>
                  <a:pt x="13368" y="184484"/>
                  <a:pt x="32084" y="64168"/>
                  <a:pt x="88231" y="320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C0E2A-4515-4C7E-9112-60C204E5E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35" y="5538"/>
            <a:ext cx="6665843" cy="6569854"/>
          </a:xfrm>
          <a:prstGeom prst="rect">
            <a:avLst/>
          </a:prstGeom>
        </p:spPr>
      </p:pic>
      <p:sp>
        <p:nvSpPr>
          <p:cNvPr id="8" name="AutoShape 5">
            <a:extLst>
              <a:ext uri="{FF2B5EF4-FFF2-40B4-BE49-F238E27FC236}">
                <a16:creationId xmlns:a16="http://schemas.microsoft.com/office/drawing/2014/main" id="{297289F4-3145-479B-992A-18084E0EAFCF}"/>
              </a:ext>
            </a:extLst>
          </p:cNvPr>
          <p:cNvSpPr>
            <a:spLocks/>
          </p:cNvSpPr>
          <p:nvPr/>
        </p:nvSpPr>
        <p:spPr bwMode="auto">
          <a:xfrm>
            <a:off x="6032877" y="5457658"/>
            <a:ext cx="2203450" cy="685800"/>
          </a:xfrm>
          <a:prstGeom prst="borderCallout1">
            <a:avLst>
              <a:gd name="adj1" fmla="val -724"/>
              <a:gd name="adj2" fmla="val 49330"/>
              <a:gd name="adj3" fmla="val -262256"/>
              <a:gd name="adj4" fmla="val 45924"/>
            </a:avLst>
          </a:prstGeom>
          <a:noFill/>
          <a:ln w="5715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Basilic vein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B06EE1BD-1606-4CDE-95DB-39FA69313F12}"/>
              </a:ext>
            </a:extLst>
          </p:cNvPr>
          <p:cNvSpPr>
            <a:spLocks/>
          </p:cNvSpPr>
          <p:nvPr/>
        </p:nvSpPr>
        <p:spPr bwMode="auto">
          <a:xfrm>
            <a:off x="5505827" y="830622"/>
            <a:ext cx="2730499" cy="685800"/>
          </a:xfrm>
          <a:prstGeom prst="borderCallout1">
            <a:avLst>
              <a:gd name="adj1" fmla="val 97826"/>
              <a:gd name="adj2" fmla="val 50532"/>
              <a:gd name="adj3" fmla="val 377359"/>
              <a:gd name="adj4" fmla="val 65551"/>
            </a:avLst>
          </a:prstGeom>
          <a:noFill/>
          <a:ln w="5715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Brachial artery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8FC4FFF5-033D-4E5E-BD3E-0F3785E347D0}"/>
              </a:ext>
            </a:extLst>
          </p:cNvPr>
          <p:cNvSpPr>
            <a:spLocks/>
          </p:cNvSpPr>
          <p:nvPr/>
        </p:nvSpPr>
        <p:spPr bwMode="auto">
          <a:xfrm>
            <a:off x="2577097" y="3905127"/>
            <a:ext cx="2203450" cy="685800"/>
          </a:xfrm>
          <a:prstGeom prst="borderCallout1">
            <a:avLst>
              <a:gd name="adj1" fmla="val -4589"/>
              <a:gd name="adj2" fmla="val 28881"/>
              <a:gd name="adj3" fmla="val -163705"/>
              <a:gd name="adj4" fmla="val 7433"/>
            </a:avLst>
          </a:prstGeom>
          <a:noFill/>
          <a:ln w="5715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Basilic vein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5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227095" y="5309937"/>
            <a:ext cx="401052" cy="981242"/>
          </a:xfrm>
          <a:custGeom>
            <a:avLst/>
            <a:gdLst>
              <a:gd name="connsiteX0" fmla="*/ 88231 w 401052"/>
              <a:gd name="connsiteY0" fmla="*/ 32084 h 981242"/>
              <a:gd name="connsiteX1" fmla="*/ 344905 w 401052"/>
              <a:gd name="connsiteY1" fmla="*/ 128337 h 981242"/>
              <a:gd name="connsiteX2" fmla="*/ 393031 w 401052"/>
              <a:gd name="connsiteY2" fmla="*/ 593558 h 981242"/>
              <a:gd name="connsiteX3" fmla="*/ 344905 w 401052"/>
              <a:gd name="connsiteY3" fmla="*/ 914400 h 981242"/>
              <a:gd name="connsiteX4" fmla="*/ 56147 w 401052"/>
              <a:gd name="connsiteY4" fmla="*/ 882316 h 981242"/>
              <a:gd name="connsiteX5" fmla="*/ 8021 w 401052"/>
              <a:gd name="connsiteY5" fmla="*/ 320842 h 981242"/>
              <a:gd name="connsiteX6" fmla="*/ 88231 w 401052"/>
              <a:gd name="connsiteY6" fmla="*/ 32084 h 9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52" h="981242">
                <a:moveTo>
                  <a:pt x="88231" y="32084"/>
                </a:moveTo>
                <a:cubicBezTo>
                  <a:pt x="144378" y="0"/>
                  <a:pt x="294105" y="34758"/>
                  <a:pt x="344905" y="128337"/>
                </a:cubicBezTo>
                <a:cubicBezTo>
                  <a:pt x="395705" y="221916"/>
                  <a:pt x="393031" y="462548"/>
                  <a:pt x="393031" y="593558"/>
                </a:cubicBezTo>
                <a:cubicBezTo>
                  <a:pt x="393031" y="724568"/>
                  <a:pt x="401052" y="866274"/>
                  <a:pt x="344905" y="914400"/>
                </a:cubicBezTo>
                <a:cubicBezTo>
                  <a:pt x="288758" y="962526"/>
                  <a:pt x="112294" y="981242"/>
                  <a:pt x="56147" y="882316"/>
                </a:cubicBezTo>
                <a:cubicBezTo>
                  <a:pt x="0" y="783390"/>
                  <a:pt x="2674" y="457200"/>
                  <a:pt x="8021" y="320842"/>
                </a:cubicBezTo>
                <a:cubicBezTo>
                  <a:pt x="13368" y="184484"/>
                  <a:pt x="32084" y="64168"/>
                  <a:pt x="88231" y="320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D31295D-9EE4-4FA2-B0CE-2C3A93B953D5}"/>
              </a:ext>
            </a:extLst>
          </p:cNvPr>
          <p:cNvSpPr txBox="1">
            <a:spLocks/>
          </p:cNvSpPr>
          <p:nvPr/>
        </p:nvSpPr>
        <p:spPr bwMode="auto">
          <a:xfrm>
            <a:off x="291549" y="145774"/>
            <a:ext cx="11900452" cy="6712226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lvl="0" indent="-342900" algn="ctr">
              <a:lnSpc>
                <a:spcPct val="122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Basilic Vein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Origin;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by the union of the medial end of the dorsal venous arch with the dorsal digital vein of the ulnar side of the little finger.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Course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It ascends along the medial side of the back of the forearm; and near the elbow it inclines forwards to reach the front of the elbow.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- Then, it continues up close to the medial side of the biceps brachii.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At the insertion of coracobrachialis muscle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it pierces the deep fascia and ascends close to the medial side of the brachial artery.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Termination;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it continues up into the axilla as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axillary vein 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 the lower border of teres major muscle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>
              <a:lnSpc>
                <a:spcPct val="122000"/>
              </a:lnSpc>
              <a:tabLst>
                <a:tab pos="12954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** Tributaries,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It receives the venous blood of superficial structures of the dorsal surface of the little finger and medial aspect of the arm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and Forearm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>
              <a:lnSpc>
                <a:spcPct val="122000"/>
              </a:lnSpc>
              <a:tabLst>
                <a:tab pos="1028700" algn="l"/>
                <a:tab pos="217424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C76FA09-15CC-461B-8B80-A8E1F67660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5" t="23535" r="51213" b="33116"/>
          <a:stretch/>
        </p:blipFill>
        <p:spPr>
          <a:xfrm>
            <a:off x="603922" y="1926941"/>
            <a:ext cx="3888565" cy="4672642"/>
          </a:xfrm>
          <a:prstGeom prst="rect">
            <a:avLst/>
          </a:prstGeom>
        </p:spPr>
      </p:pic>
      <p:sp>
        <p:nvSpPr>
          <p:cNvPr id="16" name="AutoShape 13">
            <a:extLst>
              <a:ext uri="{FF2B5EF4-FFF2-40B4-BE49-F238E27FC236}">
                <a16:creationId xmlns:a16="http://schemas.microsoft.com/office/drawing/2014/main" id="{06CD180C-FB2E-49D1-B58E-E9BBAE02671D}"/>
              </a:ext>
            </a:extLst>
          </p:cNvPr>
          <p:cNvSpPr>
            <a:spLocks/>
          </p:cNvSpPr>
          <p:nvPr/>
        </p:nvSpPr>
        <p:spPr bwMode="auto">
          <a:xfrm flipH="1">
            <a:off x="4151784" y="4135929"/>
            <a:ext cx="1944216" cy="720080"/>
          </a:xfrm>
          <a:prstGeom prst="callout2">
            <a:avLst>
              <a:gd name="adj1" fmla="val 8951"/>
              <a:gd name="adj2" fmla="val 52895"/>
              <a:gd name="adj3" fmla="val -75907"/>
              <a:gd name="adj4" fmla="val 60912"/>
              <a:gd name="adj5" fmla="val -120158"/>
              <a:gd name="adj6" fmla="val 112503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Basilic vein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2" name="AutoShape 5">
            <a:extLst>
              <a:ext uri="{FF2B5EF4-FFF2-40B4-BE49-F238E27FC236}">
                <a16:creationId xmlns:a16="http://schemas.microsoft.com/office/drawing/2014/main" id="{02404401-01E8-4F9A-AF65-E679061BDF65}"/>
              </a:ext>
            </a:extLst>
          </p:cNvPr>
          <p:cNvSpPr>
            <a:spLocks/>
          </p:cNvSpPr>
          <p:nvPr/>
        </p:nvSpPr>
        <p:spPr bwMode="auto">
          <a:xfrm>
            <a:off x="124408" y="1180391"/>
            <a:ext cx="1656184" cy="1080120"/>
          </a:xfrm>
          <a:prstGeom prst="borderCallout1">
            <a:avLst>
              <a:gd name="adj1" fmla="val 100097"/>
              <a:gd name="adj2" fmla="val 99458"/>
              <a:gd name="adj3" fmla="val 174549"/>
              <a:gd name="adj4" fmla="val 192889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cephalic vein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3" name="AutoShape 5">
            <a:extLst>
              <a:ext uri="{FF2B5EF4-FFF2-40B4-BE49-F238E27FC236}">
                <a16:creationId xmlns:a16="http://schemas.microsoft.com/office/drawing/2014/main" id="{5A480F5A-C137-45CD-896E-40B5B862066F}"/>
              </a:ext>
            </a:extLst>
          </p:cNvPr>
          <p:cNvSpPr>
            <a:spLocks/>
          </p:cNvSpPr>
          <p:nvPr/>
        </p:nvSpPr>
        <p:spPr bwMode="auto">
          <a:xfrm>
            <a:off x="124408" y="2843082"/>
            <a:ext cx="1828462" cy="1434582"/>
          </a:xfrm>
          <a:prstGeom prst="borderCallout1">
            <a:avLst>
              <a:gd name="adj1" fmla="val 57313"/>
              <a:gd name="adj2" fmla="val 102008"/>
              <a:gd name="adj3" fmla="val 77495"/>
              <a:gd name="adj4" fmla="val 155295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Median vein of forearm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1659BE0B-B5E7-4517-964B-D58A7F2C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5000" t="11334" r="38000" b="22000"/>
          <a:stretch>
            <a:fillRect/>
          </a:stretch>
        </p:blipFill>
        <p:spPr bwMode="auto">
          <a:xfrm>
            <a:off x="6599632" y="38100"/>
            <a:ext cx="501808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5">
            <a:extLst>
              <a:ext uri="{FF2B5EF4-FFF2-40B4-BE49-F238E27FC236}">
                <a16:creationId xmlns:a16="http://schemas.microsoft.com/office/drawing/2014/main" id="{8470AA3A-7F30-4D6C-94C0-C58905F66023}"/>
              </a:ext>
            </a:extLst>
          </p:cNvPr>
          <p:cNvSpPr>
            <a:spLocks/>
          </p:cNvSpPr>
          <p:nvPr/>
        </p:nvSpPr>
        <p:spPr bwMode="auto">
          <a:xfrm>
            <a:off x="9431267" y="4824833"/>
            <a:ext cx="1656184" cy="1080120"/>
          </a:xfrm>
          <a:prstGeom prst="borderCallout1">
            <a:avLst>
              <a:gd name="adj1" fmla="val 36298"/>
              <a:gd name="adj2" fmla="val -563"/>
              <a:gd name="adj3" fmla="val -76968"/>
              <a:gd name="adj4" fmla="val -83167"/>
            </a:avLst>
          </a:prstGeom>
          <a:noFill/>
          <a:ln w="38100">
            <a:solidFill>
              <a:srgbClr val="990099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cephalic vein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98E41312-8326-4DB5-A8C6-5C6F236B075C}"/>
              </a:ext>
            </a:extLst>
          </p:cNvPr>
          <p:cNvSpPr>
            <a:spLocks/>
          </p:cNvSpPr>
          <p:nvPr/>
        </p:nvSpPr>
        <p:spPr bwMode="auto">
          <a:xfrm>
            <a:off x="5592369" y="1926941"/>
            <a:ext cx="2539191" cy="1750009"/>
          </a:xfrm>
          <a:prstGeom prst="callout2">
            <a:avLst>
              <a:gd name="adj1" fmla="val 34008"/>
              <a:gd name="adj2" fmla="val 83503"/>
              <a:gd name="adj3" fmla="val 36924"/>
              <a:gd name="adj4" fmla="val 137429"/>
              <a:gd name="adj5" fmla="val 68488"/>
              <a:gd name="adj6" fmla="val 129248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Median Cubital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Vein 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2D9B1AB2-151B-47DA-95AB-EAA262088BC4}"/>
              </a:ext>
            </a:extLst>
          </p:cNvPr>
          <p:cNvSpPr>
            <a:spLocks/>
          </p:cNvSpPr>
          <p:nvPr/>
        </p:nvSpPr>
        <p:spPr bwMode="auto">
          <a:xfrm flipH="1">
            <a:off x="9787565" y="3851015"/>
            <a:ext cx="2425801" cy="569827"/>
          </a:xfrm>
          <a:prstGeom prst="callout2">
            <a:avLst>
              <a:gd name="adj1" fmla="val 8951"/>
              <a:gd name="adj2" fmla="val 52895"/>
              <a:gd name="adj3" fmla="val -80641"/>
              <a:gd name="adj4" fmla="val 68034"/>
              <a:gd name="adj5" fmla="val -223439"/>
              <a:gd name="adj6" fmla="val 11041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Basilic vein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14BA44BF-AC30-448F-8CE0-0290D174311B}"/>
              </a:ext>
            </a:extLst>
          </p:cNvPr>
          <p:cNvSpPr/>
          <p:nvPr/>
        </p:nvSpPr>
        <p:spPr>
          <a:xfrm>
            <a:off x="8707624" y="4874272"/>
            <a:ext cx="401052" cy="981242"/>
          </a:xfrm>
          <a:custGeom>
            <a:avLst/>
            <a:gdLst>
              <a:gd name="connsiteX0" fmla="*/ 88231 w 401052"/>
              <a:gd name="connsiteY0" fmla="*/ 32084 h 981242"/>
              <a:gd name="connsiteX1" fmla="*/ 344905 w 401052"/>
              <a:gd name="connsiteY1" fmla="*/ 128337 h 981242"/>
              <a:gd name="connsiteX2" fmla="*/ 393031 w 401052"/>
              <a:gd name="connsiteY2" fmla="*/ 593558 h 981242"/>
              <a:gd name="connsiteX3" fmla="*/ 344905 w 401052"/>
              <a:gd name="connsiteY3" fmla="*/ 914400 h 981242"/>
              <a:gd name="connsiteX4" fmla="*/ 56147 w 401052"/>
              <a:gd name="connsiteY4" fmla="*/ 882316 h 981242"/>
              <a:gd name="connsiteX5" fmla="*/ 8021 w 401052"/>
              <a:gd name="connsiteY5" fmla="*/ 320842 h 981242"/>
              <a:gd name="connsiteX6" fmla="*/ 88231 w 401052"/>
              <a:gd name="connsiteY6" fmla="*/ 32084 h 9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052" h="981242">
                <a:moveTo>
                  <a:pt x="88231" y="32084"/>
                </a:moveTo>
                <a:cubicBezTo>
                  <a:pt x="144378" y="0"/>
                  <a:pt x="294105" y="34758"/>
                  <a:pt x="344905" y="128337"/>
                </a:cubicBezTo>
                <a:cubicBezTo>
                  <a:pt x="395705" y="221916"/>
                  <a:pt x="393031" y="462548"/>
                  <a:pt x="393031" y="593558"/>
                </a:cubicBezTo>
                <a:cubicBezTo>
                  <a:pt x="393031" y="724568"/>
                  <a:pt x="401052" y="866274"/>
                  <a:pt x="344905" y="914400"/>
                </a:cubicBezTo>
                <a:cubicBezTo>
                  <a:pt x="288758" y="962526"/>
                  <a:pt x="112294" y="981242"/>
                  <a:pt x="56147" y="882316"/>
                </a:cubicBezTo>
                <a:cubicBezTo>
                  <a:pt x="0" y="783390"/>
                  <a:pt x="2674" y="457200"/>
                  <a:pt x="8021" y="320842"/>
                </a:cubicBezTo>
                <a:cubicBezTo>
                  <a:pt x="13368" y="184484"/>
                  <a:pt x="32084" y="64168"/>
                  <a:pt x="88231" y="3208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14" grpId="0" animBg="1"/>
      <p:bldP spid="20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3">
            <a:extLst>
              <a:ext uri="{FF2B5EF4-FFF2-40B4-BE49-F238E27FC236}">
                <a16:creationId xmlns:a16="http://schemas.microsoft.com/office/drawing/2014/main" id="{3FBF15DC-5ADF-4B0C-981A-463E71646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6" t="11261" r="45291" b="23334"/>
          <a:stretch>
            <a:fillRect/>
          </a:stretch>
        </p:blipFill>
        <p:spPr bwMode="auto">
          <a:xfrm>
            <a:off x="6576462" y="117368"/>
            <a:ext cx="3078856" cy="659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9">
            <a:extLst>
              <a:ext uri="{FF2B5EF4-FFF2-40B4-BE49-F238E27FC236}">
                <a16:creationId xmlns:a16="http://schemas.microsoft.com/office/drawing/2014/main" id="{872836FC-30F9-4303-B283-3583E205A535}"/>
              </a:ext>
            </a:extLst>
          </p:cNvPr>
          <p:cNvSpPr>
            <a:spLocks/>
          </p:cNvSpPr>
          <p:nvPr/>
        </p:nvSpPr>
        <p:spPr bwMode="auto">
          <a:xfrm>
            <a:off x="9623707" y="4641935"/>
            <a:ext cx="2443885" cy="503197"/>
          </a:xfrm>
          <a:prstGeom prst="borderCallout1">
            <a:avLst>
              <a:gd name="adj1" fmla="val 7949"/>
              <a:gd name="adj2" fmla="val -4347"/>
              <a:gd name="adj3" fmla="val -4557"/>
              <a:gd name="adj4" fmla="val -61953"/>
            </a:avLst>
          </a:prstGeom>
          <a:noFill/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nerve</a:t>
            </a:r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F2636C04-E5F5-47A1-A3F4-CCCB82962AD7}"/>
              </a:ext>
            </a:extLst>
          </p:cNvPr>
          <p:cNvSpPr>
            <a:spLocks/>
          </p:cNvSpPr>
          <p:nvPr/>
        </p:nvSpPr>
        <p:spPr bwMode="auto">
          <a:xfrm>
            <a:off x="9655316" y="5725934"/>
            <a:ext cx="2412275" cy="988981"/>
          </a:xfrm>
          <a:prstGeom prst="borderCallout1">
            <a:avLst>
              <a:gd name="adj1" fmla="val 36089"/>
              <a:gd name="adj2" fmla="val 597"/>
              <a:gd name="adj3" fmla="val -24006"/>
              <a:gd name="adj4" fmla="val -81679"/>
            </a:avLst>
          </a:prstGeom>
          <a:noFill/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Bicipital aponeurosis</a:t>
            </a:r>
          </a:p>
        </p:txBody>
      </p:sp>
      <p:sp>
        <p:nvSpPr>
          <p:cNvPr id="12" name="AutoShape 19">
            <a:extLst>
              <a:ext uri="{FF2B5EF4-FFF2-40B4-BE49-F238E27FC236}">
                <a16:creationId xmlns:a16="http://schemas.microsoft.com/office/drawing/2014/main" id="{5183DB96-5F33-42CB-A5C5-681B3937B0C9}"/>
              </a:ext>
            </a:extLst>
          </p:cNvPr>
          <p:cNvSpPr>
            <a:spLocks/>
          </p:cNvSpPr>
          <p:nvPr/>
        </p:nvSpPr>
        <p:spPr bwMode="auto">
          <a:xfrm>
            <a:off x="9789340" y="3319398"/>
            <a:ext cx="1964371" cy="1014860"/>
          </a:xfrm>
          <a:prstGeom prst="borderCallout1">
            <a:avLst>
              <a:gd name="adj1" fmla="val 7949"/>
              <a:gd name="adj2" fmla="val -4347"/>
              <a:gd name="adj3" fmla="val -18695"/>
              <a:gd name="adj4" fmla="val -72816"/>
            </a:avLst>
          </a:prstGeom>
          <a:noFill/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Brachial artery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1334D2-B4C6-48CA-9A85-3144AB227317}"/>
              </a:ext>
            </a:extLst>
          </p:cNvPr>
          <p:cNvSpPr txBox="1"/>
          <p:nvPr/>
        </p:nvSpPr>
        <p:spPr>
          <a:xfrm>
            <a:off x="346440" y="470018"/>
            <a:ext cx="6096000" cy="5301195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Median Cubital Vein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21742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This is a short oblique vein which lies across the front of the elbow.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21742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arises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from the cephalic vein, it runs upwards and medially 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join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the basilic vein.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21742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bicipital aponeurosis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separates the vein (superficial) from the end of the brachial artery and median nerve (deep).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4.9|44.6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4|1.6|32.6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33.5|3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2.9|4.8|30.9|1.2|45.2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5|1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1491</Words>
  <Application>Microsoft Office PowerPoint</Application>
  <PresentationFormat>Widescreen</PresentationFormat>
  <Paragraphs>177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Monotype Corsiva</vt:lpstr>
      <vt:lpstr>Symbol</vt:lpstr>
      <vt:lpstr>Times New Roman</vt:lpstr>
      <vt:lpstr>Default Design</vt:lpstr>
      <vt:lpstr>2_Office Theme</vt:lpstr>
      <vt:lpstr>Office Theme</vt:lpstr>
      <vt:lpstr>2_سمة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saphenous vein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Youssef Hussein</cp:lastModifiedBy>
  <cp:revision>114</cp:revision>
  <dcterms:created xsi:type="dcterms:W3CDTF">2018-09-07T22:08:00Z</dcterms:created>
  <dcterms:modified xsi:type="dcterms:W3CDTF">2021-11-24T18:35:35Z</dcterms:modified>
</cp:coreProperties>
</file>