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ppt/tags/tag8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</p:sldMasterIdLst>
  <p:notesMasterIdLst>
    <p:notesMasterId r:id="rId12"/>
  </p:notesMasterIdLst>
  <p:handoutMasterIdLst>
    <p:handoutMasterId r:id="rId13"/>
  </p:handoutMasterIdLst>
  <p:sldIdLst>
    <p:sldId id="256" r:id="rId5"/>
    <p:sldId id="360" r:id="rId6"/>
    <p:sldId id="361" r:id="rId7"/>
    <p:sldId id="366" r:id="rId8"/>
    <p:sldId id="367" r:id="rId9"/>
    <p:sldId id="368" r:id="rId10"/>
    <p:sldId id="369" r:id="rId11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  <a:srgbClr val="FF9999"/>
    <a:srgbClr val="FF99FF"/>
    <a:srgbClr val="FF6699"/>
    <a:srgbClr val="FF99CC"/>
    <a:srgbClr val="FF66CC"/>
    <a:srgbClr val="FF3399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88" autoAdjust="0"/>
    <p:restoredTop sz="89886" autoAdjust="0"/>
  </p:normalViewPr>
  <p:slideViewPr>
    <p:cSldViewPr>
      <p:cViewPr>
        <p:scale>
          <a:sx n="73" d="100"/>
          <a:sy n="73" d="100"/>
        </p:scale>
        <p:origin x="-1062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56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35" d="100"/>
          <a:sy n="35" d="100"/>
        </p:scale>
        <p:origin x="-57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handoutMaster" Target="handoutMasters/handoutMaster1.xml" /><Relationship Id="rId18" Type="http://schemas.openxmlformats.org/officeDocument/2006/relationships/tableStyles" Target="tableStyles.xml" /><Relationship Id="rId3" Type="http://schemas.openxmlformats.org/officeDocument/2006/relationships/customXml" Target="../customXml/item3.xml" /><Relationship Id="rId7" Type="http://schemas.openxmlformats.org/officeDocument/2006/relationships/slide" Target="slides/slide3.xml" /><Relationship Id="rId12" Type="http://schemas.openxmlformats.org/officeDocument/2006/relationships/notesMaster" Target="notesMasters/notesMaster1.xml" /><Relationship Id="rId17" Type="http://schemas.openxmlformats.org/officeDocument/2006/relationships/theme" Target="theme/theme1.xml" /><Relationship Id="rId2" Type="http://schemas.openxmlformats.org/officeDocument/2006/relationships/customXml" Target="../customXml/item2.xml" /><Relationship Id="rId16" Type="http://schemas.openxmlformats.org/officeDocument/2006/relationships/viewProps" Target="viewProps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5" Type="http://schemas.openxmlformats.org/officeDocument/2006/relationships/slide" Target="slides/slide1.xml" /><Relationship Id="rId15" Type="http://schemas.openxmlformats.org/officeDocument/2006/relationships/presProps" Target="presProps.xml" /><Relationship Id="rId10" Type="http://schemas.openxmlformats.org/officeDocument/2006/relationships/slide" Target="slides/slide6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tags" Target="tags/tag1.xml" 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7C-4F3F-B4AA-1130DFD2744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7C-4F3F-B4AA-1130DFD2744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B7C-4F3F-B4AA-1130DFD274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0432896"/>
        <c:axId val="120451072"/>
        <c:axId val="120438784"/>
      </c:bar3DChart>
      <c:catAx>
        <c:axId val="120432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0451072"/>
        <c:crosses val="autoZero"/>
        <c:auto val="1"/>
        <c:lblAlgn val="ctr"/>
        <c:lblOffset val="100"/>
        <c:noMultiLvlLbl val="0"/>
      </c:catAx>
      <c:valAx>
        <c:axId val="1204510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0432896"/>
        <c:crosses val="autoZero"/>
        <c:crossBetween val="between"/>
      </c:valAx>
      <c:serAx>
        <c:axId val="120438784"/>
        <c:scaling>
          <c:orientation val="minMax"/>
        </c:scaling>
        <c:delete val="0"/>
        <c:axPos val="b"/>
        <c:majorTickMark val="out"/>
        <c:minorTickMark val="none"/>
        <c:tickLblPos val="nextTo"/>
        <c:crossAx val="120451072"/>
        <c:crosses val="autoZero"/>
      </c:ser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D8DC4AE-9D6D-4B29-8DDF-47EF52C1B3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59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381C885-C223-4ED3-B415-EE69F511AA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1200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42291C9A-BC77-479F-806D-6619A8F2FCC6}" type="slidenum">
              <a:rPr lang="en-US" altLang="en-US" smtClean="0">
                <a:latin typeface="Times New Roman" pitchFamily="18" charset="0"/>
              </a:rPr>
              <a:pPr/>
              <a:t>1</a:t>
            </a:fld>
            <a:endParaRPr lang="en-US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1467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EPI= Epinephrine</a:t>
            </a:r>
          </a:p>
          <a:p>
            <a:r>
              <a:rPr lang="en-US" dirty="0"/>
              <a:t>NE=Norepinephrine</a:t>
            </a:r>
          </a:p>
          <a:p>
            <a:r>
              <a:rPr lang="en-US" dirty="0"/>
              <a:t>ISO=Isoproterenol</a:t>
            </a:r>
            <a:r>
              <a:rPr lang="en-US" baseline="0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81C885-C223-4ED3-B415-EE69F511AAB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265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81C885-C223-4ED3-B415-EE69F511AAB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0829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ADHD</a:t>
            </a:r>
            <a:r>
              <a:rPr lang="en-US" baseline="0" dirty="0"/>
              <a:t>  = 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Attention-deficit/hyperactivity disorder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81C885-C223-4ED3-B415-EE69F511AAB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0829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81C885-C223-4ED3-B415-EE69F511AAB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0829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COPD- Chronic</a:t>
            </a:r>
            <a:r>
              <a:rPr lang="en-US" baseline="0" dirty="0"/>
              <a:t> Obstructive </a:t>
            </a:r>
            <a:r>
              <a:rPr lang="en-US" baseline="0"/>
              <a:t>Pulmonary Disease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81C885-C223-4ED3-B415-EE69F511AAB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082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54DE5-843F-40E3-AF24-8E92320FAA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342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1DC0B-FE49-46D1-A2AB-523558F02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65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3DC82-8FF4-429F-84EC-1E9715CE0D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977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POnTheFly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C494-F699-4E14-ACBA-DD0A9146FE4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aphicFrame>
        <p:nvGraphicFramePr>
          <p:cNvPr id="6" name="TPChart" hidden="1"/>
          <p:cNvGraphicFramePr/>
          <p:nvPr userDrawn="1">
            <p:extLst>
              <p:ext uri="{D42A27DB-BD31-4B8C-83A1-F6EECF244321}">
                <p14:modId xmlns:p14="http://schemas.microsoft.com/office/powerpoint/2010/main" val="1748723460"/>
              </p:ext>
            </p:extLst>
          </p:nvPr>
        </p:nvGraphicFramePr>
        <p:xfrm>
          <a:off x="6350000" y="1600200"/>
          <a:ext cx="2540000" cy="25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295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FFB1C-6E6F-4865-BFFA-6BC875906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784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76440-15E3-4223-8916-C917672C13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00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F5E20A-3B6E-4DFD-A067-6C9F98FD90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22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0AB39-948A-44A2-9E4E-09B75DE805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39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5A276-F722-4D3E-8579-F26FEFE719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466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E1E12-20DC-49AC-9846-B84AEA0FB4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179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93D6D-4AD0-4A1C-8E68-7A62F38ADA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995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AFA83-70CD-4EEC-BDD9-0793FCD4DA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034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5E94C494-F699-4E14-ACBA-DD0A9146FE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 /><Relationship Id="rId2" Type="http://schemas.openxmlformats.org/officeDocument/2006/relationships/slideLayout" Target="../slideLayouts/slideLayout1.xml" /><Relationship Id="rId1" Type="http://schemas.openxmlformats.org/officeDocument/2006/relationships/tags" Target="../tags/tag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 /><Relationship Id="rId1" Type="http://schemas.openxmlformats.org/officeDocument/2006/relationships/tags" Target="../tags/tag3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 /><Relationship Id="rId2" Type="http://schemas.openxmlformats.org/officeDocument/2006/relationships/slideLayout" Target="../slideLayouts/slideLayout2.xml" /><Relationship Id="rId1" Type="http://schemas.openxmlformats.org/officeDocument/2006/relationships/tags" Target="../tags/tag4.xml" /><Relationship Id="rId4" Type="http://schemas.openxmlformats.org/officeDocument/2006/relationships/hyperlink" Target="../../../../../../../../Program%20Files/TurningPoint/2003/Questions.html" TargetMode="Externa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 /><Relationship Id="rId2" Type="http://schemas.openxmlformats.org/officeDocument/2006/relationships/slideLayout" Target="../slideLayouts/slideLayout2.xml" /><Relationship Id="rId1" Type="http://schemas.openxmlformats.org/officeDocument/2006/relationships/tags" Target="../tags/tag5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 /><Relationship Id="rId2" Type="http://schemas.openxmlformats.org/officeDocument/2006/relationships/slideLayout" Target="../slideLayouts/slideLayout2.xml" /><Relationship Id="rId1" Type="http://schemas.openxmlformats.org/officeDocument/2006/relationships/tags" Target="../tags/tag6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 /><Relationship Id="rId2" Type="http://schemas.openxmlformats.org/officeDocument/2006/relationships/slideLayout" Target="../slideLayouts/slideLayout2.xml" /><Relationship Id="rId1" Type="http://schemas.openxmlformats.org/officeDocument/2006/relationships/tags" Target="../tags/tag7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 /><Relationship Id="rId2" Type="http://schemas.openxmlformats.org/officeDocument/2006/relationships/slideLayout" Target="../slideLayouts/slideLayout2.xml" /><Relationship Id="rId1" Type="http://schemas.openxmlformats.org/officeDocument/2006/relationships/tags" Target="../tags/tag8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533400"/>
            <a:ext cx="8686800" cy="2667000"/>
          </a:xfrm>
        </p:spPr>
        <p:txBody>
          <a:bodyPr/>
          <a:lstStyle/>
          <a:p>
            <a:pPr eaLnBrk="1" hangingPunct="1"/>
            <a:r>
              <a:rPr lang="en-US" altLang="en-US" b="1" dirty="0">
                <a:latin typeface="Calibri" pitchFamily="34" charset="0"/>
              </a:rPr>
              <a:t>Pharmacology of the</a:t>
            </a:r>
            <a:br>
              <a:rPr lang="en-US" altLang="en-US" b="1" dirty="0">
                <a:latin typeface="Calibri" pitchFamily="34" charset="0"/>
              </a:rPr>
            </a:br>
            <a:r>
              <a:rPr lang="en-US" altLang="en-US" b="1" dirty="0">
                <a:latin typeface="Calibri" pitchFamily="34" charset="0"/>
              </a:rPr>
              <a:t>Autonomic Nervous System</a:t>
            </a:r>
            <a:br>
              <a:rPr lang="en-US" altLang="en-US" b="1" dirty="0">
                <a:latin typeface="Calibri" pitchFamily="34" charset="0"/>
              </a:rPr>
            </a:br>
            <a:r>
              <a:rPr lang="en-US" altLang="en-US" b="1" dirty="0">
                <a:latin typeface="Calibri" pitchFamily="34" charset="0"/>
              </a:rPr>
              <a:t>Part 2</a:t>
            </a:r>
            <a:br>
              <a:rPr lang="en-US" altLang="en-US" b="1" dirty="0">
                <a:latin typeface="Calibri" pitchFamily="34" charset="0"/>
              </a:rPr>
            </a:br>
            <a:r>
              <a:rPr lang="en-US" altLang="en-US" b="1" dirty="0">
                <a:latin typeface="Calibri" pitchFamily="34" charset="0"/>
              </a:rPr>
              <a:t> </a:t>
            </a: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505200"/>
            <a:ext cx="7543800" cy="3124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sz="2400" b="1" dirty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</p:txBody>
      </p:sp>
      <p:sp>
        <p:nvSpPr>
          <p:cNvPr id="20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E6BED04-7563-46C2-B48C-AE31EFB72F17}" type="slidenum">
              <a:rPr lang="en-US" altLang="en-US" smtClean="0"/>
              <a:pPr eaLnBrk="1" hangingPunct="1"/>
              <a:t>1</a:t>
            </a:fld>
            <a:endParaRPr lang="en-US" altLang="en-US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Text Box 2"/>
          <p:cNvSpPr txBox="1">
            <a:spLocks noChangeArrowheads="1"/>
          </p:cNvSpPr>
          <p:nvPr/>
        </p:nvSpPr>
        <p:spPr bwMode="auto">
          <a:xfrm>
            <a:off x="609600" y="457200"/>
            <a:ext cx="7924800" cy="14465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000000"/>
                </a:solidFill>
                <a:latin typeface="Arial" charset="0"/>
              </a:rPr>
              <a:t>SYMPATHOMIMETICS:</a:t>
            </a:r>
            <a:r>
              <a:rPr lang="en-US" sz="2800" dirty="0">
                <a:solidFill>
                  <a:srgbClr val="000000"/>
                </a:solidFill>
                <a:latin typeface="Arial" charset="0"/>
              </a:rPr>
              <a:t>  </a:t>
            </a:r>
          </a:p>
          <a:p>
            <a:pPr algn="ctr">
              <a:defRPr/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Drugs that facilitate or mimic some or all of the actions of the sympathetic nervous system.</a:t>
            </a:r>
          </a:p>
        </p:txBody>
      </p:sp>
      <p:sp>
        <p:nvSpPr>
          <p:cNvPr id="3687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50E8FCF-FF0E-48CB-9BF1-BF20D4B1F786}" type="slidenum">
              <a:rPr lang="en-US" altLang="en-US" smtClean="0">
                <a:solidFill>
                  <a:srgbClr val="000000"/>
                </a:solidFill>
              </a:rPr>
              <a:pPr eaLnBrk="1" hangingPunct="1"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3505200" y="2814935"/>
            <a:ext cx="2286000" cy="46166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Indirect Acting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762000" y="2786193"/>
            <a:ext cx="1905000" cy="46166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Direct Acting</a:t>
            </a:r>
          </a:p>
        </p:txBody>
      </p:sp>
      <p:sp>
        <p:nvSpPr>
          <p:cNvPr id="21" name="Line 6"/>
          <p:cNvSpPr>
            <a:spLocks noChangeShapeType="1"/>
          </p:cNvSpPr>
          <p:nvPr/>
        </p:nvSpPr>
        <p:spPr bwMode="auto">
          <a:xfrm>
            <a:off x="1143000" y="2109112"/>
            <a:ext cx="0" cy="533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4724400" y="4114800"/>
            <a:ext cx="1828800" cy="120032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Drugs that facilitate NE release</a:t>
            </a:r>
          </a:p>
        </p:txBody>
      </p: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83914" y="4114800"/>
            <a:ext cx="1958671" cy="83099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l-GR" sz="2400" dirty="0">
                <a:solidFill>
                  <a:srgbClr val="000000"/>
                </a:solidFill>
                <a:latin typeface="Arial"/>
                <a:cs typeface="Arial"/>
                <a:sym typeface="WP Greek Century" pitchFamily="2" charset="2"/>
              </a:rPr>
              <a:t>α</a:t>
            </a:r>
            <a:r>
              <a:rPr lang="en-US" sz="2400" dirty="0">
                <a:solidFill>
                  <a:srgbClr val="000000"/>
                </a:solidFill>
                <a:latin typeface="Arial" charset="0"/>
                <a:sym typeface="WP Greek Century" pitchFamily="2" charset="2"/>
              </a:rPr>
              <a:t>-adrenergic agonists</a:t>
            </a:r>
            <a:endParaRPr lang="en-US" sz="2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685800" y="5117045"/>
            <a:ext cx="1905000" cy="83099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l-GR" sz="2400" dirty="0">
                <a:solidFill>
                  <a:srgbClr val="000000"/>
                </a:solidFill>
                <a:latin typeface="Arial"/>
                <a:cs typeface="Arial"/>
                <a:sym typeface="WP Greek Century" pitchFamily="2" charset="2"/>
              </a:rPr>
              <a:t>β</a:t>
            </a:r>
            <a:r>
              <a:rPr lang="en-US" sz="2400" dirty="0">
                <a:solidFill>
                  <a:srgbClr val="000000"/>
                </a:solidFill>
                <a:latin typeface="Arial" charset="0"/>
                <a:sym typeface="WP Greek Century" pitchFamily="2" charset="2"/>
              </a:rPr>
              <a:t>-adrenergic agonists</a:t>
            </a:r>
            <a:endParaRPr lang="en-US" sz="2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2667000" y="4133671"/>
            <a:ext cx="1753754" cy="120032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Drugs that block NE uptake</a:t>
            </a:r>
          </a:p>
        </p:txBody>
      </p:sp>
      <p:sp>
        <p:nvSpPr>
          <p:cNvPr id="32" name="Line 6"/>
          <p:cNvSpPr>
            <a:spLocks noChangeShapeType="1"/>
          </p:cNvSpPr>
          <p:nvPr/>
        </p:nvSpPr>
        <p:spPr bwMode="auto">
          <a:xfrm flipH="1">
            <a:off x="2286000" y="3409506"/>
            <a:ext cx="0" cy="1543494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3" name="Line 6"/>
          <p:cNvSpPr>
            <a:spLocks noChangeShapeType="1"/>
          </p:cNvSpPr>
          <p:nvPr/>
        </p:nvSpPr>
        <p:spPr bwMode="auto">
          <a:xfrm>
            <a:off x="914400" y="3396629"/>
            <a:ext cx="0" cy="533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4" name="Line 6"/>
          <p:cNvSpPr>
            <a:spLocks noChangeShapeType="1"/>
          </p:cNvSpPr>
          <p:nvPr/>
        </p:nvSpPr>
        <p:spPr bwMode="auto">
          <a:xfrm>
            <a:off x="4572000" y="2147686"/>
            <a:ext cx="0" cy="533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5" name="Line 6"/>
          <p:cNvSpPr>
            <a:spLocks noChangeShapeType="1"/>
          </p:cNvSpPr>
          <p:nvPr/>
        </p:nvSpPr>
        <p:spPr bwMode="auto">
          <a:xfrm>
            <a:off x="7848600" y="2147686"/>
            <a:ext cx="0" cy="533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6" name="Text Box 6"/>
          <p:cNvSpPr txBox="1">
            <a:spLocks noChangeArrowheads="1"/>
          </p:cNvSpPr>
          <p:nvPr/>
        </p:nvSpPr>
        <p:spPr bwMode="auto">
          <a:xfrm>
            <a:off x="6705600" y="2814935"/>
            <a:ext cx="2286000" cy="46166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Mixed Acting</a:t>
            </a:r>
          </a:p>
        </p:txBody>
      </p:sp>
      <p:sp>
        <p:nvSpPr>
          <p:cNvPr id="37" name="Line 6"/>
          <p:cNvSpPr>
            <a:spLocks noChangeShapeType="1"/>
          </p:cNvSpPr>
          <p:nvPr/>
        </p:nvSpPr>
        <p:spPr bwMode="auto">
          <a:xfrm>
            <a:off x="4038600" y="3429000"/>
            <a:ext cx="0" cy="533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6858000" y="4114800"/>
            <a:ext cx="2023241" cy="120032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Both Direct and Indirect Actions</a:t>
            </a:r>
          </a:p>
        </p:txBody>
      </p:sp>
      <p:sp>
        <p:nvSpPr>
          <p:cNvPr id="39" name="Line 6"/>
          <p:cNvSpPr>
            <a:spLocks noChangeShapeType="1"/>
          </p:cNvSpPr>
          <p:nvPr/>
        </p:nvSpPr>
        <p:spPr bwMode="auto">
          <a:xfrm>
            <a:off x="8001000" y="3505200"/>
            <a:ext cx="0" cy="533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0" name="Line 6"/>
          <p:cNvSpPr>
            <a:spLocks noChangeShapeType="1"/>
          </p:cNvSpPr>
          <p:nvPr/>
        </p:nvSpPr>
        <p:spPr bwMode="auto">
          <a:xfrm>
            <a:off x="5105400" y="3429000"/>
            <a:ext cx="0" cy="533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2" name="Line 13"/>
          <p:cNvSpPr>
            <a:spLocks noChangeShapeType="1"/>
          </p:cNvSpPr>
          <p:nvPr/>
        </p:nvSpPr>
        <p:spPr bwMode="auto">
          <a:xfrm flipH="1">
            <a:off x="4571999" y="3505200"/>
            <a:ext cx="0" cy="20193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3048000" y="5562600"/>
            <a:ext cx="3276600" cy="120032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Drugs that i</a:t>
            </a:r>
            <a:r>
              <a:rPr lang="en-US" altLang="en-US" sz="2400" dirty="0"/>
              <a:t>nhibit enzymatic breakdown of  NE</a:t>
            </a:r>
            <a:endParaRPr lang="en-US" sz="2400" dirty="0">
              <a:solidFill>
                <a:srgbClr val="000000"/>
              </a:solidFill>
              <a:latin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1004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763000" cy="1143000"/>
          </a:xfrm>
          <a:noFill/>
        </p:spPr>
        <p:txBody>
          <a:bodyPr lIns="92075" tIns="46038" rIns="92075" bIns="46038"/>
          <a:lstStyle/>
          <a:p>
            <a:r>
              <a:rPr lang="en-US" altLang="en-US" dirty="0"/>
              <a:t>Mechanism of action of adrenergic agonists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600200"/>
            <a:ext cx="8991600" cy="4953000"/>
          </a:xfrm>
          <a:noFill/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</a:pPr>
            <a:r>
              <a:rPr lang="en-US" altLang="en-US" sz="2400" b="1" dirty="0"/>
              <a:t>Direct-Acting Agonists </a:t>
            </a:r>
            <a:r>
              <a:rPr lang="en-US" altLang="en-US" sz="2400" dirty="0"/>
              <a:t>- Mimic NE and EPI. They bind to the adrenergic receptors without interacting with the </a:t>
            </a:r>
            <a:r>
              <a:rPr lang="en-US" altLang="en-US" sz="2400" dirty="0" err="1"/>
              <a:t>prejunctional</a:t>
            </a:r>
            <a:r>
              <a:rPr lang="en-US" altLang="en-US" sz="2400" dirty="0"/>
              <a:t> neuron.</a:t>
            </a:r>
          </a:p>
          <a:p>
            <a:pPr marL="1143000" lvl="2" indent="-228600">
              <a:lnSpc>
                <a:spcPct val="90000"/>
              </a:lnSpc>
            </a:pPr>
            <a:r>
              <a:rPr lang="en-US" altLang="en-US" dirty="0"/>
              <a:t>(EPI, NE, ISO and Phenylephrine)</a:t>
            </a:r>
          </a:p>
          <a:p>
            <a:pPr marL="342900" indent="-342900">
              <a:lnSpc>
                <a:spcPct val="90000"/>
              </a:lnSpc>
            </a:pPr>
            <a:r>
              <a:rPr lang="en-US" altLang="en-US" sz="2400" b="1" dirty="0"/>
              <a:t>Indirect-Acting Agonists:</a:t>
            </a:r>
          </a:p>
          <a:p>
            <a:pPr lvl="2" indent="-342900">
              <a:lnSpc>
                <a:spcPct val="90000"/>
              </a:lnSpc>
            </a:pPr>
            <a:r>
              <a:rPr lang="en-US" altLang="en-US" dirty="0"/>
              <a:t>Displace norepinephrine from storage sites </a:t>
            </a:r>
            <a:r>
              <a:rPr lang="en-US" altLang="en-US" sz="2400" dirty="0"/>
              <a:t>(</a:t>
            </a:r>
            <a:r>
              <a:rPr lang="en-US" altLang="en-US" sz="2400" b="1" dirty="0"/>
              <a:t>Amphetamine, </a:t>
            </a:r>
            <a:r>
              <a:rPr lang="en-US" altLang="en-US" sz="2400" b="1" dirty="0" err="1"/>
              <a:t>hydroxyamphetamine</a:t>
            </a:r>
            <a:r>
              <a:rPr lang="en-US" altLang="en-US" sz="2400" b="1" dirty="0"/>
              <a:t>, and tyramine</a:t>
            </a:r>
            <a:r>
              <a:rPr lang="en-US" altLang="en-US" sz="2400" dirty="0"/>
              <a:t>) 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Block the uptake of norepinephrine at storage sites (</a:t>
            </a:r>
            <a:r>
              <a:rPr lang="en-US" altLang="en-US" b="1" dirty="0"/>
              <a:t>Cocaine, </a:t>
            </a:r>
            <a:r>
              <a:rPr lang="en-US" altLang="en-US" b="1" dirty="0" err="1"/>
              <a:t>Tricylic</a:t>
            </a:r>
            <a:r>
              <a:rPr lang="en-US" altLang="en-US" b="1" dirty="0"/>
              <a:t> Antidepressants, SNRI</a:t>
            </a:r>
            <a:r>
              <a:rPr lang="en-US" altLang="en-US" dirty="0"/>
              <a:t>)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Inhibit enzymatic breakdown of  norepinephrine (</a:t>
            </a:r>
            <a:r>
              <a:rPr lang="en-US" altLang="en-US" b="1" dirty="0"/>
              <a:t>Monoamine Oxidase Inhibitors</a:t>
            </a:r>
            <a:r>
              <a:rPr lang="en-US" altLang="en-US" dirty="0"/>
              <a:t>, i.e., </a:t>
            </a:r>
            <a:r>
              <a:rPr lang="en-US" altLang="en-US" dirty="0" err="1"/>
              <a:t>phenelzine</a:t>
            </a:r>
            <a:r>
              <a:rPr lang="en-US" altLang="en-US" dirty="0"/>
              <a:t>)</a:t>
            </a:r>
          </a:p>
          <a:p>
            <a:pPr marL="342900" indent="-342900">
              <a:lnSpc>
                <a:spcPct val="90000"/>
              </a:lnSpc>
            </a:pPr>
            <a:r>
              <a:rPr lang="en-US" altLang="en-US" sz="2400" b="1" dirty="0"/>
              <a:t>Mixed-action agonists </a:t>
            </a:r>
            <a:r>
              <a:rPr lang="en-US" altLang="en-US" sz="2400" dirty="0"/>
              <a:t>- Both stimulate receptors and displace NE from storage sites.</a:t>
            </a:r>
          </a:p>
          <a:p>
            <a:pPr marL="1143000" lvl="2" indent="-228600">
              <a:lnSpc>
                <a:spcPct val="90000"/>
              </a:lnSpc>
            </a:pPr>
            <a:r>
              <a:rPr lang="en-US" altLang="en-US" dirty="0"/>
              <a:t>(</a:t>
            </a:r>
            <a:r>
              <a:rPr lang="en-US" altLang="en-US" b="1" dirty="0"/>
              <a:t>Ephedrine, pseudoephedrine</a:t>
            </a:r>
            <a:r>
              <a:rPr lang="en-US" altLang="en-US" dirty="0"/>
              <a:t>)</a:t>
            </a:r>
          </a:p>
        </p:txBody>
      </p:sp>
      <p:sp>
        <p:nvSpPr>
          <p:cNvPr id="20484" name="FlagCount" hidden="1">
            <a:hlinkClick r:id="rId4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400">
                <a:latin typeface="Tahoma" pitchFamily="34" charset="0"/>
              </a:rPr>
              <a:t>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0097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F29E356-1FEE-455F-B42E-E3ECA5EF6938}" type="slidenum">
              <a:rPr lang="en-US" altLang="en-US" sz="1400" smtClean="0">
                <a:solidFill>
                  <a:srgbClr val="FFFF00"/>
                </a:solidFill>
              </a:rPr>
              <a:pPr/>
              <a:t>4</a:t>
            </a:fld>
            <a:endParaRPr lang="en-US" altLang="en-US" sz="1400">
              <a:solidFill>
                <a:srgbClr val="FFFF00"/>
              </a:solidFill>
            </a:endParaRPr>
          </a:p>
        </p:txBody>
      </p:sp>
      <p:sp>
        <p:nvSpPr>
          <p:cNvPr id="10243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Direct Acting Alpha1 - Adrenergic  Agonists</a:t>
            </a:r>
          </a:p>
        </p:txBody>
      </p:sp>
      <p:sp>
        <p:nvSpPr>
          <p:cNvPr id="10244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457200" y="1951037"/>
            <a:ext cx="8229600" cy="4525963"/>
          </a:xfrm>
        </p:spPr>
        <p:txBody>
          <a:bodyPr/>
          <a:lstStyle/>
          <a:p>
            <a:r>
              <a:rPr lang="en-US" altLang="en-US" sz="2800" b="1" dirty="0"/>
              <a:t>Phenylephrine</a:t>
            </a:r>
            <a:r>
              <a:rPr lang="en-US" altLang="en-US" sz="2800" dirty="0"/>
              <a:t> (Neo-</a:t>
            </a:r>
            <a:r>
              <a:rPr lang="en-US" altLang="en-US" sz="2800" dirty="0" err="1"/>
              <a:t>Synephrine</a:t>
            </a:r>
            <a:r>
              <a:rPr lang="en-US" altLang="en-US" sz="2800" dirty="0"/>
              <a:t>)</a:t>
            </a:r>
          </a:p>
          <a:p>
            <a:r>
              <a:rPr lang="en-US" altLang="en-US" sz="2800" b="1" dirty="0"/>
              <a:t>Oxymetazoline</a:t>
            </a:r>
            <a:r>
              <a:rPr lang="en-US" altLang="en-US" sz="2800" dirty="0"/>
              <a:t> ( Afrin, Visine L.R.)</a:t>
            </a:r>
          </a:p>
          <a:p>
            <a:endParaRPr lang="en-US" altLang="en-US" sz="2800" b="1" dirty="0"/>
          </a:p>
          <a:p>
            <a:r>
              <a:rPr lang="en-US" altLang="en-US" sz="2800" b="1" dirty="0"/>
              <a:t>Indications</a:t>
            </a:r>
            <a:r>
              <a:rPr lang="en-US" altLang="en-US" sz="2800" dirty="0"/>
              <a:t> – Nasal decongestant, </a:t>
            </a:r>
            <a:r>
              <a:rPr lang="en-US" altLang="en-US" sz="2800" dirty="0" err="1"/>
              <a:t>mydriatic</a:t>
            </a:r>
            <a:r>
              <a:rPr lang="en-US" altLang="en-US" sz="2800" dirty="0"/>
              <a:t>, and systemically as a vasopressor for hypotension to raise BP.</a:t>
            </a:r>
          </a:p>
          <a:p>
            <a:endParaRPr lang="en-US" altLang="en-US" sz="2800" dirty="0"/>
          </a:p>
          <a:p>
            <a:pPr>
              <a:lnSpc>
                <a:spcPct val="90000"/>
              </a:lnSpc>
            </a:pPr>
            <a:r>
              <a:rPr lang="en-US" altLang="en-US" sz="2800" b="1" dirty="0"/>
              <a:t>Adverse effects </a:t>
            </a:r>
            <a:r>
              <a:rPr lang="en-US" altLang="en-US" sz="2800" dirty="0"/>
              <a:t>– Hypertension, Nervousness, Headaches</a:t>
            </a:r>
          </a:p>
          <a:p>
            <a:pPr>
              <a:buFontTx/>
              <a:buNone/>
            </a:pPr>
            <a:endParaRPr lang="en-US" alt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3752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F29E356-1FEE-455F-B42E-E3ECA5EF6938}" type="slidenum">
              <a:rPr lang="en-US" altLang="en-US" sz="1400" smtClean="0">
                <a:solidFill>
                  <a:srgbClr val="FFFF00"/>
                </a:solidFill>
              </a:rPr>
              <a:pPr/>
              <a:t>5</a:t>
            </a:fld>
            <a:endParaRPr lang="en-US" altLang="en-US" sz="1400">
              <a:solidFill>
                <a:srgbClr val="FFFF00"/>
              </a:solidFill>
            </a:endParaRPr>
          </a:p>
        </p:txBody>
      </p:sp>
      <p:sp>
        <p:nvSpPr>
          <p:cNvPr id="10243" name="Rectangle 2050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altLang="en-US" dirty="0"/>
              <a:t>Direct Acting Alpha 2 - Adrenergic Agonists</a:t>
            </a:r>
          </a:p>
        </p:txBody>
      </p:sp>
      <p:sp>
        <p:nvSpPr>
          <p:cNvPr id="10244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029200"/>
          </a:xfrm>
        </p:spPr>
        <p:txBody>
          <a:bodyPr/>
          <a:lstStyle/>
          <a:p>
            <a:r>
              <a:rPr lang="en-US" altLang="en-US" sz="2800" b="1" dirty="0"/>
              <a:t>Clonidine</a:t>
            </a:r>
            <a:r>
              <a:rPr lang="en-US" altLang="en-US" sz="2800" dirty="0"/>
              <a:t> (Catapres) </a:t>
            </a:r>
          </a:p>
          <a:p>
            <a:r>
              <a:rPr lang="en-US" altLang="en-US" sz="2800" b="1" dirty="0" err="1"/>
              <a:t>Apraclonidine</a:t>
            </a:r>
            <a:r>
              <a:rPr lang="en-US" altLang="en-US" sz="2800" b="1" dirty="0"/>
              <a:t> </a:t>
            </a:r>
            <a:r>
              <a:rPr lang="en-US" altLang="en-US" sz="2800" b="1" baseline="30000" dirty="0"/>
              <a:t>a </a:t>
            </a:r>
            <a:r>
              <a:rPr lang="en-US" altLang="en-US" sz="2800" dirty="0"/>
              <a:t>(</a:t>
            </a:r>
            <a:r>
              <a:rPr lang="en-US" altLang="en-US" sz="2800" dirty="0" err="1"/>
              <a:t>Lopidine</a:t>
            </a:r>
            <a:r>
              <a:rPr lang="en-US" altLang="en-US" sz="2800" dirty="0"/>
              <a:t>)</a:t>
            </a:r>
          </a:p>
          <a:p>
            <a:r>
              <a:rPr lang="en-US" altLang="en-US" sz="2800" b="1" dirty="0"/>
              <a:t>Brimonidine</a:t>
            </a:r>
            <a:r>
              <a:rPr lang="en-US" altLang="en-US" sz="2800" b="1" baseline="30000" dirty="0"/>
              <a:t> a</a:t>
            </a:r>
            <a:r>
              <a:rPr lang="en-US" altLang="en-US" sz="2800" b="1" dirty="0"/>
              <a:t> </a:t>
            </a:r>
            <a:r>
              <a:rPr lang="en-US" altLang="en-US" sz="2800" dirty="0"/>
              <a:t>(Alphagan P)</a:t>
            </a:r>
          </a:p>
          <a:p>
            <a:r>
              <a:rPr lang="en-US" altLang="en-US" sz="2800" b="1" dirty="0"/>
              <a:t>Indications</a:t>
            </a:r>
            <a:r>
              <a:rPr lang="en-US" altLang="en-US" sz="2800" dirty="0"/>
              <a:t> :</a:t>
            </a:r>
          </a:p>
          <a:p>
            <a:pPr lvl="1"/>
            <a:r>
              <a:rPr lang="en-US" altLang="en-US" sz="2400" dirty="0"/>
              <a:t>Hypertension - produces inhibition of sympathetic vasomotor centers, reducing blood pressure.</a:t>
            </a:r>
          </a:p>
          <a:p>
            <a:pPr lvl="1"/>
            <a:r>
              <a:rPr lang="en-US" altLang="en-US" sz="2400" dirty="0"/>
              <a:t>ADHD and impulsive behavior </a:t>
            </a:r>
          </a:p>
          <a:p>
            <a:pPr lvl="1"/>
            <a:r>
              <a:rPr lang="en-US" altLang="en-US" sz="2400" dirty="0"/>
              <a:t>Glaucoma</a:t>
            </a:r>
            <a:r>
              <a:rPr lang="en-US" altLang="en-US" sz="2400" b="1" baseline="30000" dirty="0"/>
              <a:t> a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b="1" dirty="0"/>
              <a:t>Adverse effects </a:t>
            </a:r>
            <a:r>
              <a:rPr lang="en-US" altLang="en-US" sz="2400" dirty="0"/>
              <a:t>– Bradycardia, Hypotension, Headaches, Sedation, Depression</a:t>
            </a:r>
            <a:r>
              <a:rPr lang="en-US" altLang="en-US" sz="2800" dirty="0"/>
              <a:t>,</a:t>
            </a:r>
          </a:p>
          <a:p>
            <a:pPr>
              <a:lnSpc>
                <a:spcPct val="90000"/>
              </a:lnSpc>
            </a:pPr>
            <a:r>
              <a:rPr lang="en-US" altLang="en-US" sz="2800" b="1" dirty="0"/>
              <a:t>Caution</a:t>
            </a:r>
            <a:r>
              <a:rPr lang="en-US" altLang="en-US" sz="2800" dirty="0"/>
              <a:t> for </a:t>
            </a:r>
            <a:r>
              <a:rPr lang="en-US" altLang="en-US" sz="2800" b="1" dirty="0"/>
              <a:t>Withdrawal Supersensitivity </a:t>
            </a:r>
            <a:r>
              <a:rPr lang="en-US" altLang="en-US" sz="2800" dirty="0"/>
              <a:t>with Chronic use</a:t>
            </a:r>
          </a:p>
          <a:p>
            <a:pPr>
              <a:buFontTx/>
              <a:buNone/>
            </a:pPr>
            <a:endParaRPr lang="en-US" alt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1842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F29E356-1FEE-455F-B42E-E3ECA5EF6938}" type="slidenum">
              <a:rPr lang="en-US" altLang="en-US" sz="1400" smtClean="0">
                <a:solidFill>
                  <a:srgbClr val="FFFF00"/>
                </a:solidFill>
              </a:rPr>
              <a:pPr/>
              <a:t>6</a:t>
            </a:fld>
            <a:endParaRPr lang="en-US" altLang="en-US" sz="1400">
              <a:solidFill>
                <a:srgbClr val="FFFF00"/>
              </a:solidFill>
            </a:endParaRPr>
          </a:p>
        </p:txBody>
      </p:sp>
      <p:sp>
        <p:nvSpPr>
          <p:cNvPr id="10243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Direct Acting Beta 1- Adrenergic Agonists</a:t>
            </a:r>
          </a:p>
        </p:txBody>
      </p:sp>
      <p:sp>
        <p:nvSpPr>
          <p:cNvPr id="10244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5029200"/>
          </a:xfrm>
        </p:spPr>
        <p:txBody>
          <a:bodyPr/>
          <a:lstStyle/>
          <a:p>
            <a:r>
              <a:rPr lang="en-US" altLang="en-US" sz="2800" b="1" dirty="0"/>
              <a:t>Dobutamine</a:t>
            </a:r>
            <a:r>
              <a:rPr lang="en-US" altLang="en-US" sz="2800" dirty="0"/>
              <a:t> (Dobutrex)</a:t>
            </a:r>
          </a:p>
          <a:p>
            <a:endParaRPr lang="en-US" altLang="en-US" sz="1800" dirty="0"/>
          </a:p>
          <a:p>
            <a:r>
              <a:rPr lang="en-US" altLang="en-US" sz="2800" b="1" dirty="0"/>
              <a:t>Mechanism of Action </a:t>
            </a:r>
            <a:r>
              <a:rPr lang="en-US" altLang="en-US" sz="2800" dirty="0"/>
              <a:t>– Primarily a beta 1 agonist.  Increases cardiac output with few heart rate or vascular effects</a:t>
            </a:r>
          </a:p>
          <a:p>
            <a:r>
              <a:rPr lang="en-US" altLang="en-US" sz="2800" b="1" dirty="0"/>
              <a:t>Indication </a:t>
            </a:r>
            <a:r>
              <a:rPr lang="en-US" altLang="en-US" sz="2800" dirty="0"/>
              <a:t>- Congestive heart failure</a:t>
            </a:r>
          </a:p>
          <a:p>
            <a:r>
              <a:rPr lang="en-US" altLang="en-US" sz="2800" b="1" dirty="0"/>
              <a:t>Adverse actions </a:t>
            </a:r>
            <a:r>
              <a:rPr lang="en-US" altLang="en-US" sz="2800" dirty="0"/>
              <a:t>– tachycardia,  palpitations, severe  hypotension (alpha antagonist effect). Can increase ventricular rate in atrial fibrillation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00008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F29E356-1FEE-455F-B42E-E3ECA5EF6938}" type="slidenum">
              <a:rPr lang="en-US" altLang="en-US" sz="1400" smtClean="0">
                <a:solidFill>
                  <a:srgbClr val="FFFF00"/>
                </a:solidFill>
              </a:rPr>
              <a:pPr/>
              <a:t>7</a:t>
            </a:fld>
            <a:endParaRPr lang="en-US" altLang="en-US" sz="1400">
              <a:solidFill>
                <a:srgbClr val="FFFF00"/>
              </a:solidFill>
            </a:endParaRPr>
          </a:p>
        </p:txBody>
      </p:sp>
      <p:sp>
        <p:nvSpPr>
          <p:cNvPr id="10243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Direct Acting Beta 2- Adrenergic Agonists</a:t>
            </a:r>
          </a:p>
        </p:txBody>
      </p:sp>
      <p:sp>
        <p:nvSpPr>
          <p:cNvPr id="10244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029200"/>
          </a:xfrm>
        </p:spPr>
        <p:txBody>
          <a:bodyPr/>
          <a:lstStyle/>
          <a:p>
            <a:r>
              <a:rPr lang="en-US" altLang="en-US" sz="2800" b="1" dirty="0"/>
              <a:t>Albuterol</a:t>
            </a:r>
            <a:r>
              <a:rPr lang="en-US" altLang="en-US" sz="2800" dirty="0"/>
              <a:t> (Proventil, Ventolin)</a:t>
            </a:r>
          </a:p>
          <a:p>
            <a:r>
              <a:rPr lang="en-US" altLang="en-US" sz="2800" b="1" dirty="0"/>
              <a:t>Terbutaline</a:t>
            </a:r>
            <a:r>
              <a:rPr lang="en-US" altLang="en-US" sz="2800" dirty="0"/>
              <a:t> (Brethine, Bricanyl) </a:t>
            </a:r>
          </a:p>
          <a:p>
            <a:r>
              <a:rPr lang="en-US" altLang="en-US" sz="2800" b="1" dirty="0"/>
              <a:t>Metaproterenol </a:t>
            </a:r>
            <a:r>
              <a:rPr lang="en-US" altLang="en-US" sz="2800" dirty="0"/>
              <a:t>(Alupent) </a:t>
            </a:r>
          </a:p>
          <a:p>
            <a:r>
              <a:rPr lang="en-US" altLang="en-US" sz="2800" dirty="0"/>
              <a:t>Long Acting Beta Agonists (LABA)</a:t>
            </a:r>
          </a:p>
          <a:p>
            <a:pPr lvl="1"/>
            <a:r>
              <a:rPr lang="en-US" altLang="en-US" b="1" dirty="0"/>
              <a:t>Salmeterol</a:t>
            </a:r>
            <a:r>
              <a:rPr lang="en-US" altLang="en-US" dirty="0"/>
              <a:t> (Serevent)</a:t>
            </a:r>
          </a:p>
          <a:p>
            <a:pPr lvl="1"/>
            <a:r>
              <a:rPr lang="en-US" altLang="en-US" b="1" dirty="0"/>
              <a:t>Formoterol </a:t>
            </a:r>
            <a:r>
              <a:rPr lang="en-US" altLang="en-US" dirty="0"/>
              <a:t>(</a:t>
            </a:r>
            <a:r>
              <a:rPr lang="en-US" altLang="en-US" dirty="0" err="1"/>
              <a:t>Perforomist</a:t>
            </a:r>
            <a:r>
              <a:rPr lang="en-US" altLang="en-US" dirty="0"/>
              <a:t>)</a:t>
            </a:r>
          </a:p>
          <a:p>
            <a:r>
              <a:rPr lang="en-US" altLang="en-US" sz="2800" b="1" dirty="0"/>
              <a:t>Indications</a:t>
            </a:r>
            <a:r>
              <a:rPr lang="en-US" altLang="en-US" sz="2800" dirty="0"/>
              <a:t> : Bronchodilator, Asthma; LABA only in COPD. </a:t>
            </a:r>
          </a:p>
          <a:p>
            <a:pPr>
              <a:lnSpc>
                <a:spcPct val="90000"/>
              </a:lnSpc>
            </a:pPr>
            <a:r>
              <a:rPr lang="en-US" altLang="en-US" sz="2800" b="1" dirty="0"/>
              <a:t>Adverse effects </a:t>
            </a:r>
            <a:r>
              <a:rPr lang="en-US" altLang="en-US" sz="2800" dirty="0"/>
              <a:t>– Nervousness, muscle tremors, tachycardia. 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Systemic route: Hypokalemia and hyperglycemia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397136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SECONDARYMONITOR" val="True"/>
  <p:tag name="COUNTDOWNSTYLE" val="-1"/>
  <p:tag name="COUNTDOWNSECONDS" val="10"/>
  <p:tag name="BACKUPSESSIONS" val="True"/>
  <p:tag name="REVIEWONLY" val="False"/>
  <p:tag name="PARTICIPANTSINLEADERBOARD" val="5"/>
  <p:tag name="BUBBLESIZEVISIBLE" val="True"/>
  <p:tag name="CUSTOMGRIDBACKCOLOR" val="-2830136"/>
  <p:tag name="CUSTOMCELLBACKCOLOR3" val="-268652"/>
  <p:tag name="DISPLAYDEVICENUMBER" val="True"/>
  <p:tag name="AUTOSIZEGRID" val="True"/>
  <p:tag name="CHARTCOLORS" val="2"/>
  <p:tag name="MULTIRESPDIVISOR" val="1"/>
  <p:tag name="CORRECTPOINTVALUE" val="100"/>
  <p:tag name="ZEROBASED" val="False"/>
  <p:tag name="PRESGUID" val="E52A706CB1B64BACAC61C9C939A721F8"/>
  <p:tag name="SHOWBARVISIBLE" val="True"/>
  <p:tag name="ANSWERNOWTEXT" val="Answer Now"/>
  <p:tag name="INPUTSOURCE" val="1"/>
  <p:tag name="CHARTVALUEFORMAT" val="0%"/>
  <p:tag name="STDCHART" val="1"/>
  <p:tag name="BUBBLEVALUEFORMAT" val="0.0"/>
  <p:tag name="CUSTOMCELLBACKCOLOR1" val="-657956"/>
  <p:tag name="DISPLAYNAME" val="True"/>
  <p:tag name="GRIDSIZE" val="{Width=800, Height=600}"/>
  <p:tag name="RESETCHARTS" val="True"/>
  <p:tag name="ALLOWUSERFEEDBACK" val="True"/>
  <p:tag name="AUTOADJUSTPARTRANGE" val="True"/>
  <p:tag name="DEFAULTCHARTCOLORS" val="Yes"/>
  <p:tag name="ANSWERNOWSTYLE" val="-1"/>
  <p:tag name="NUMRESPONSES" val="1"/>
  <p:tag name="ROTATIONINTERVAL" val="2"/>
  <p:tag name="BUBBLENAMEVISIBLE" val="True"/>
  <p:tag name="CUSTOMCELLBACKCOLOR2" val="-13395457"/>
  <p:tag name="GRIDOPACITY" val="90"/>
  <p:tag name="CHARTLABELS" val="0"/>
  <p:tag name="INCORRECTPOINTVALUE" val="0"/>
  <p:tag name="ADVANCEDSETTINGSVIEW" val="True"/>
  <p:tag name="BULLETTYPE" val="3"/>
  <p:tag name="TEAMSINLEADERBOARD" val="5"/>
  <p:tag name="CUSTOMCELLFORECOLOR" val="-16777216"/>
  <p:tag name="GRIDROTATIONINTERVAL" val="2"/>
  <p:tag name="PARTLISTDEFAULT" val="0"/>
  <p:tag name="CHARTSCALE" val="False"/>
  <p:tag name="RESPCOUNTERSTYLE" val="-1"/>
  <p:tag name="AUTOADVANCE" val="False"/>
  <p:tag name="DEFAULTNUMTEAMS" val="5"/>
  <p:tag name="GRIDPOSITION" val="1"/>
  <p:tag name="REALTIMEBACKUP" val="False"/>
  <p:tag name="EXPANDSHOWBAR" val="True"/>
  <p:tag name="AUTOUPDATEALIASES" val="True"/>
  <p:tag name="USESCHEMECOLORS" val="True"/>
  <p:tag name="INCLUDEPPT" val="True"/>
  <p:tag name="RESPCOUNTERFORMAT" val="0"/>
  <p:tag name="BUBBLEGROUPING" val="3"/>
  <p:tag name="INCLUDENONRESPONDERS" val="False"/>
  <p:tag name="RESPTABLESTYLE" val="-1"/>
  <p:tag name="DISPLAYDEVICEID" val="True"/>
  <p:tag name="POLLINGCYCLE" val="2"/>
  <p:tag name="MAXRESPONDERS" val="5"/>
  <p:tag name="BACKUPMAINTENANCE" val="7"/>
  <p:tag name="CUSTOMCELLBACKCOLOR4" val="-8355712"/>
  <p:tag name="ANSWERSOVERCHART" val="True"/>
  <p:tag name="REALTIMEBACKUPPATH" val="(None)"/>
  <p:tag name="DELIMITERS" val="3.1"/>
  <p:tag name="POWERPOINTVERSION" val="12.0"/>
  <p:tag name="TPPRESENTATIONGUID" val="75249665-5fdb-4bfd-8567-45150f597a5a"/>
  <p:tag name="WASPOLLED" val="01E78287AB0A4F48A1BCE02A502512FA"/>
  <p:tag name="TPVERSION" val="6"/>
  <p:tag name="TPFULLVERSION" val="7.5.8.4"/>
  <p:tag name="PPTVERSION" val="15"/>
  <p:tag name="TPOS" val="2"/>
  <p:tag name="TPLASTSAVEVERSION" val="6.2 PC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TLE" val="Slide 1"/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85BD0D362FE4498F457B21D75D702E" ma:contentTypeVersion="4" ma:contentTypeDescription="Create a new document." ma:contentTypeScope="" ma:versionID="abbba0ae70455f6d4c9bd8e40f68085f">
  <xsd:schema xmlns:xsd="http://www.w3.org/2001/XMLSchema" xmlns:xs="http://www.w3.org/2001/XMLSchema" xmlns:p="http://schemas.microsoft.com/office/2006/metadata/properties" xmlns:ns2="1f03ce4d-2404-4236-8700-bd01b623a4ab" targetNamespace="http://schemas.microsoft.com/office/2006/metadata/properties" ma:root="true" ma:fieldsID="ac039211ef6c9fd60a12070104ec8f04" ns2:_="">
    <xsd:import namespace="1f03ce4d-2404-4236-8700-bd01b623a4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03ce4d-2404-4236-8700-bd01b623a4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67DA09A-73A4-4F2E-B981-C4BFFFDB2A4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40CFA0A-6D2D-463C-B4C5-4CD63F2FBDDB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1f03ce4d-2404-4236-8700-bd01b623a4ab"/>
  </ds:schemaRefs>
</ds:datastoreItem>
</file>

<file path=customXml/itemProps3.xml><?xml version="1.0" encoding="utf-8"?>
<ds:datastoreItem xmlns:ds="http://schemas.openxmlformats.org/officeDocument/2006/customXml" ds:itemID="{5F4B933C-8C59-49B1-91B8-77F5D82D24E5}">
  <ds:schemaRefs>
    <ds:schemaRef ds:uri="http://schemas.microsoft.com/office/2006/metadata/properties"/>
    <ds:schemaRef ds:uri="http://www.w3.org/2000/xmln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9381</TotalTime>
  <Words>409</Words>
  <Application>Microsoft Office PowerPoint</Application>
  <PresentationFormat>On-screen Show (4:3)</PresentationFormat>
  <Paragraphs>74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Pharmacology of the Autonomic Nervous System Part 2  </vt:lpstr>
      <vt:lpstr>PowerPoint Presentation</vt:lpstr>
      <vt:lpstr>Mechanism of action of adrenergic agonists</vt:lpstr>
      <vt:lpstr>Direct Acting Alpha1 - Adrenergic  Agonists</vt:lpstr>
      <vt:lpstr>Direct Acting Alpha 2 - Adrenergic Agonists</vt:lpstr>
      <vt:lpstr>Direct Acting Beta 1- Adrenergic Agonists</vt:lpstr>
      <vt:lpstr>Direct Acting Beta 2- Adrenergic Agonists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Tenner, Tom</dc:creator>
  <cp:lastModifiedBy>Sanabil Hassanat</cp:lastModifiedBy>
  <cp:revision>498</cp:revision>
  <dcterms:created xsi:type="dcterms:W3CDTF">1996-09-30T18:28:10Z</dcterms:created>
  <dcterms:modified xsi:type="dcterms:W3CDTF">2022-03-06T06:46:30Z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0x0101006F85BD0D362FE4498F457B21D75D702E</vt:lpwstr>
  </property>
</Properties>
</file>