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0" r:id="rId2"/>
    <p:sldId id="400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30" r:id="rId31"/>
    <p:sldId id="431" r:id="rId32"/>
    <p:sldId id="434" r:id="rId33"/>
    <p:sldId id="435" r:id="rId34"/>
    <p:sldId id="436" r:id="rId35"/>
    <p:sldId id="432" r:id="rId36"/>
    <p:sldId id="43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7B1358"/>
    <a:srgbClr val="993300"/>
    <a:srgbClr val="00CC00"/>
    <a:srgbClr val="08540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8DB42-EEF1-4F1D-A644-D5C3DF3195B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4646-E1B7-48D8-B73C-7A076663467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39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D4646-E1B7-48D8-B73C-7A076663467F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967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ar-JO" altLang="ar-JO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30BBF6-F8B6-47C2-81CD-BEA38E007071}" type="slidenum">
              <a:rPr lang="ar-JO" altLang="ar-JO"/>
              <a:pPr/>
              <a:t>11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219429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F975-0788-46F3-B790-D4078C28FD2E}" type="slidenum">
              <a:rPr lang="en-MY" smtClean="0"/>
              <a:t>36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094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20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49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354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45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90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3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2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89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85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34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FD72-12D3-4DCD-97C9-AF9EA375BA83}" type="datetimeFigureOut">
              <a:rPr lang="en-MY" smtClean="0"/>
              <a:t>29/7/2023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080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http://www.statsoft.com/textbook/graphics/chi_chart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http://www.statsoft.com/textbook/graphics/chi_chart.jpg" TargetMode="External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0.bin"/><Relationship Id="rId4" Type="http://schemas.openxmlformats.org/officeDocument/2006/relationships/image" Target="http://www.statsoft.com/textbook/graphics/chi_chart.j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9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http://www.statsoft.com/textbook/graphics/chi_chart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statsoft.com/textbook/graphics/chi_chart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http://www.statsoft.com/textbook/graphics/chi_chart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microsoft.com/office/2007/relationships/hdphoto" Target="../media/hdphoto1.wd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jpeg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tatsoft.com/textbook/graphics/chi_chart.jpg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7/29/2023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23528" y="976030"/>
            <a:ext cx="8274396" cy="2677656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66CCFF"/>
                </a:solidFill>
                <a:latin typeface="Century" panose="02040604050505020304" pitchFamily="18" charset="0"/>
              </a:rPr>
              <a:t>                  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Total</a:t>
            </a:r>
            <a:r>
              <a:rPr lang="en-US" altLang="ar-JO" sz="2800" b="1" u="sng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succeeded   </a:t>
            </a:r>
            <a:r>
              <a:rPr lang="en-US" altLang="ar-JO" sz="2800" b="1" u="sng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ar-JO" sz="2800" b="1" u="sng" dirty="0" smtClean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Not </a:t>
            </a:r>
            <a:r>
              <a:rPr lang="en-US" altLang="ar-JO" sz="2800" b="1" u="sng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succeeded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Baghdad   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220      180        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82%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ar-JO" sz="2800" b="1" dirty="0" smtClean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40 </a:t>
            </a:r>
            <a:endParaRPr lang="en-US" altLang="ar-JO" sz="2800" b="1" dirty="0">
              <a:solidFill>
                <a:srgbClr val="000066"/>
              </a:solidFill>
              <a:latin typeface="Century" panose="020406040505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Mutah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</a:rPr>
              <a:t>    </a:t>
            </a:r>
            <a:r>
              <a:rPr lang="en-US" altLang="ar-JO" sz="2800" b="1" dirty="0" smtClean="0">
                <a:solidFill>
                  <a:srgbClr val="9900CC"/>
                </a:solidFill>
                <a:latin typeface="Century" panose="02040604050505020304" pitchFamily="18" charset="0"/>
              </a:rPr>
              <a:t>   200      170         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</a:rPr>
              <a:t>85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</a:rPr>
              <a:t>%      </a:t>
            </a:r>
            <a:r>
              <a:rPr lang="en-US" altLang="ar-JO" sz="2800" b="1" dirty="0" smtClean="0">
                <a:solidFill>
                  <a:srgbClr val="9900CC"/>
                </a:solidFill>
                <a:latin typeface="Century" panose="02040604050505020304" pitchFamily="18" charset="0"/>
              </a:rPr>
              <a:t>   30</a:t>
            </a:r>
            <a:endParaRPr lang="en-US" altLang="ar-JO" sz="2800" b="1" dirty="0">
              <a:solidFill>
                <a:schemeClr val="accent2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6C52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Syria         </a:t>
            </a:r>
            <a:r>
              <a:rPr lang="en-US" altLang="ar-JO" sz="2800" b="1" dirty="0" smtClean="0">
                <a:solidFill>
                  <a:srgbClr val="6C52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320       200 </a:t>
            </a:r>
            <a:r>
              <a:rPr lang="en-US" altLang="ar-JO" sz="2800" b="1" dirty="0" smtClean="0">
                <a:solidFill>
                  <a:srgbClr val="FFC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62.5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ar-JO" sz="2800" b="1" dirty="0">
                <a:solidFill>
                  <a:srgbClr val="66FF33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ar-JO" sz="2800" b="1" dirty="0" smtClean="0">
                <a:solidFill>
                  <a:srgbClr val="66FF33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7A5D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120</a:t>
            </a:r>
            <a:endParaRPr lang="en-US" altLang="ar-JO" sz="2800" b="1" u="sng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6F396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UiTM        </a:t>
            </a:r>
            <a:r>
              <a:rPr lang="en-US" altLang="ar-JO" sz="2800" b="1" u="sng" dirty="0" smtClean="0">
                <a:solidFill>
                  <a:srgbClr val="6F396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380       220         </a:t>
            </a:r>
            <a:r>
              <a:rPr lang="en-US" altLang="ar-JO" sz="2800" b="1" u="sng" dirty="0" smtClean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57.9</a:t>
            </a:r>
            <a:r>
              <a:rPr lang="en-US" altLang="ar-JO" sz="2800" b="1" u="sng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%      </a:t>
            </a:r>
            <a:r>
              <a:rPr lang="en-US" altLang="ar-JO" sz="2800" b="1" u="sng" dirty="0" smtClean="0">
                <a:solidFill>
                  <a:srgbClr val="6F396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160</a:t>
            </a:r>
            <a:endParaRPr lang="en-US" altLang="ar-JO" sz="2800" b="1" u="sng" dirty="0">
              <a:solidFill>
                <a:srgbClr val="6F396C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1120            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770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ar-JO" sz="2800" b="1" dirty="0" smtClean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350</a:t>
            </a:r>
            <a:endParaRPr lang="en-US" altLang="ar-JO" sz="2800" b="1" dirty="0">
              <a:solidFill>
                <a:srgbClr val="0000FF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5301208"/>
            <a:ext cx="4320480" cy="52322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008000"/>
                </a:solidFill>
              </a:rPr>
              <a:t>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770/1120  X 100 =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68.7%</a:t>
            </a:r>
            <a:r>
              <a:rPr lang="en-US" altLang="ar-JO" sz="1350" dirty="0">
                <a:solidFill>
                  <a:srgbClr val="BFBFBF"/>
                </a:solidFill>
              </a:rPr>
              <a:t>                                                   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2060" y="4365104"/>
            <a:ext cx="3233836" cy="523220"/>
          </a:xfrm>
          <a:prstGeom prst="rect">
            <a:avLst/>
          </a:prstGeom>
          <a:noFill/>
          <a:ln w="222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770/1120</a:t>
            </a:r>
            <a:r>
              <a:rPr lang="en-US" altLang="ar-JO" sz="2800" b="1" dirty="0">
                <a:solidFill>
                  <a:srgbClr val="BFBFBF"/>
                </a:solidFill>
                <a:latin typeface="Century" panose="02040604050505020304" pitchFamily="18" charset="0"/>
              </a:rPr>
              <a:t> 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= 0.687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5034483" y="4453396"/>
            <a:ext cx="3658072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350/1120  = 0.3125</a:t>
            </a:r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4677041" y="5245994"/>
            <a:ext cx="4211960" cy="52322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350/1120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</a:rPr>
              <a:t>X100 =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31.25%</a:t>
            </a:r>
          </a:p>
        </p:txBody>
      </p:sp>
      <p:pic>
        <p:nvPicPr>
          <p:cNvPr id="9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742" y="-14041"/>
            <a:ext cx="2021259" cy="99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512" y="-152862"/>
            <a:ext cx="864096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When data measurement is 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 Qualitative data</a:t>
            </a:r>
            <a:r>
              <a:rPr lang="en-US" altLang="ar-JO" sz="2800" dirty="0">
                <a:latin typeface="Century" panose="020406040505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  counting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 Categorical data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Discrete</a:t>
            </a:r>
            <a:r>
              <a:rPr lang="en-US" altLang="ar-JO" sz="2800" dirty="0">
                <a:latin typeface="Century" panose="02040604050505020304" pitchFamily="18" charset="0"/>
              </a:rPr>
              <a:t>.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We have  absolute numbers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We have counting numbers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so 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comparing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between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Rates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proportions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individuals  in each group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CC00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Two  groups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CC00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More than two groups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8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795" y="-721519"/>
            <a:ext cx="99774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3642097" y="696733"/>
            <a:ext cx="5322391" cy="138499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data consist</a:t>
            </a:r>
            <a:r>
              <a:rPr lang="en-US" altLang="ar-JO" sz="2800" b="1" i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of  proportion of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individuals in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each group or sample</a:t>
            </a:r>
            <a:r>
              <a:rPr lang="en-US" altLang="ar-JO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ar-JO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3" name="Rectangle 11"/>
          <p:cNvSpPr>
            <a:spLocks noChangeArrowheads="1"/>
          </p:cNvSpPr>
          <p:nvPr/>
        </p:nvSpPr>
        <p:spPr bwMode="auto">
          <a:xfrm>
            <a:off x="899592" y="5110631"/>
            <a:ext cx="7272808" cy="954107"/>
          </a:xfrm>
          <a:prstGeom prst="rect">
            <a:avLst/>
          </a:prstGeom>
          <a:noFill/>
          <a:ln w="38100">
            <a:solidFill>
              <a:srgbClr val="67D8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statistical inference are made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in term of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difference in proportions</a:t>
            </a:r>
          </a:p>
        </p:txBody>
      </p:sp>
      <p:sp>
        <p:nvSpPr>
          <p:cNvPr id="12294" name="AutoShape 12"/>
          <p:cNvSpPr>
            <a:spLocks/>
          </p:cNvSpPr>
          <p:nvPr/>
        </p:nvSpPr>
        <p:spPr bwMode="auto">
          <a:xfrm>
            <a:off x="2771800" y="460777"/>
            <a:ext cx="870297" cy="1384047"/>
          </a:xfrm>
          <a:prstGeom prst="rightBrace">
            <a:avLst>
              <a:gd name="adj1" fmla="val 19169"/>
              <a:gd name="adj2" fmla="val 5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endParaRPr lang="ar-JO" altLang="ar-JO" sz="2100"/>
          </a:p>
        </p:txBody>
      </p:sp>
      <p:sp>
        <p:nvSpPr>
          <p:cNvPr id="12295" name="AutoShape 13"/>
          <p:cNvSpPr>
            <a:spLocks noChangeArrowheads="1"/>
          </p:cNvSpPr>
          <p:nvPr/>
        </p:nvSpPr>
        <p:spPr bwMode="auto">
          <a:xfrm>
            <a:off x="4139952" y="2874892"/>
            <a:ext cx="918376" cy="1058163"/>
          </a:xfrm>
          <a:prstGeom prst="curvedLeftArrow">
            <a:avLst>
              <a:gd name="adj1" fmla="val 26999"/>
              <a:gd name="adj2" fmla="val 53998"/>
              <a:gd name="adj3" fmla="val 33333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endParaRPr lang="ar-JO" altLang="ar-JO" sz="2100"/>
          </a:p>
        </p:txBody>
      </p:sp>
      <p:sp>
        <p:nvSpPr>
          <p:cNvPr id="12296" name="AutoShape 14"/>
          <p:cNvSpPr>
            <a:spLocks noChangeArrowheads="1"/>
          </p:cNvSpPr>
          <p:nvPr/>
        </p:nvSpPr>
        <p:spPr bwMode="auto">
          <a:xfrm>
            <a:off x="8131399" y="6117303"/>
            <a:ext cx="1028700" cy="2857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graphicFrame>
        <p:nvGraphicFramePr>
          <p:cNvPr id="1229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384255"/>
              </p:ext>
            </p:extLst>
          </p:nvPr>
        </p:nvGraphicFramePr>
        <p:xfrm>
          <a:off x="3923928" y="5978872"/>
          <a:ext cx="4482498" cy="76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6" imgW="1143000" imgH="457200" progId="Equation.3">
                  <p:embed/>
                </p:oleObj>
              </mc:Choice>
              <mc:Fallback>
                <p:oleObj name="Equation" r:id="rId6" imgW="1143000" imgH="457200" progId="Equation.3">
                  <p:embed/>
                  <p:pic>
                    <p:nvPicPr>
                      <p:cNvPr id="122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978872"/>
                        <a:ext cx="4482498" cy="7624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9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570149"/>
            <a:ext cx="9144000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endParaRPr lang="en-US" sz="2100" b="1" dirty="0">
              <a:solidFill>
                <a:schemeClr val="tx2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pPr rtl="0"/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We classify persons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into categories </a:t>
            </a:r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such as </a:t>
            </a:r>
          </a:p>
          <a:p>
            <a:pPr rtl="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      male female  </a:t>
            </a:r>
          </a:p>
          <a:p>
            <a:pPr rtl="0">
              <a:buFont typeface="Arial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         smoker not smoker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       Succeeded and not succeeded…. </a:t>
            </a:r>
            <a:r>
              <a:rPr lang="en-US" sz="2800" b="1" dirty="0" err="1" smtClean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etc</a:t>
            </a:r>
            <a:r>
              <a:rPr lang="en-US" sz="2800" b="1" dirty="0" smtClean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 smoker, not smoker and  X smoker  </a:t>
            </a:r>
            <a:r>
              <a:rPr lang="en-US" sz="2800" b="1" dirty="0" smtClean="0">
                <a:solidFill>
                  <a:srgbClr val="00B050"/>
                </a:solidFill>
                <a:latin typeface="Century" panose="02040604050505020304" pitchFamily="18" charset="0"/>
                <a:cs typeface="Times New Roman" pitchFamily="18" charset="0"/>
              </a:rPr>
              <a:t>then</a:t>
            </a:r>
            <a:endParaRPr lang="en-US" sz="2800" b="1" dirty="0">
              <a:solidFill>
                <a:schemeClr val="bg1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pPr rtl="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682F"/>
                </a:solidFill>
                <a:latin typeface="Century" panose="02040604050505020304" pitchFamily="18" charset="0"/>
                <a:cs typeface="Times New Roman" pitchFamily="18" charset="0"/>
              </a:rPr>
              <a:t>count the number of observation fall in </a:t>
            </a:r>
            <a:r>
              <a:rPr lang="en-US" sz="2600" b="1" dirty="0" smtClean="0">
                <a:solidFill>
                  <a:srgbClr val="00682F"/>
                </a:solidFill>
                <a:latin typeface="Century" panose="02040604050505020304" pitchFamily="18" charset="0"/>
                <a:cs typeface="Times New Roman" pitchFamily="18" charset="0"/>
              </a:rPr>
              <a:t>each category </a:t>
            </a:r>
            <a:endParaRPr lang="en-US" sz="2600" b="1" dirty="0">
              <a:solidFill>
                <a:srgbClr val="00682F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The result is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frequency data 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itchFamily="18" charset="0"/>
              </a:rPr>
              <a:t>r</a:t>
            </a:r>
          </a:p>
          <a:p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enumerative data  </a:t>
            </a:r>
            <a:r>
              <a:rPr lang="en-US" sz="2800" b="1" dirty="0">
                <a:latin typeface="Century" panose="02040604050505020304" pitchFamily="18" charset="0"/>
                <a:cs typeface="Times New Roman" pitchFamily="18" charset="0"/>
              </a:rPr>
              <a:t>because we </a:t>
            </a:r>
          </a:p>
          <a:p>
            <a:r>
              <a:rPr lang="en-US" sz="2800" b="1" dirty="0">
                <a:latin typeface="Century" panose="02040604050505020304" pitchFamily="18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Century" panose="02040604050505020304" pitchFamily="18" charset="0"/>
                <a:cs typeface="Times New Roman" pitchFamily="18" charset="0"/>
              </a:rPr>
              <a:t>enumerate </a:t>
            </a:r>
            <a:r>
              <a:rPr lang="en-US" sz="2800" b="1" dirty="0">
                <a:latin typeface="Century" panose="02040604050505020304" pitchFamily="18" charset="0"/>
                <a:cs typeface="Times New Roman" pitchFamily="18" charset="0"/>
              </a:rPr>
              <a:t>the No. of person in each category  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Categorical data , </a:t>
            </a:r>
            <a:r>
              <a:rPr lang="en-US" sz="2800" b="1" dirty="0">
                <a:solidFill>
                  <a:srgbClr val="000066"/>
                </a:solidFill>
                <a:latin typeface="Century" panose="02040604050505020304" pitchFamily="18" charset="0"/>
                <a:cs typeface="Times New Roman" pitchFamily="18" charset="0"/>
              </a:rPr>
              <a:t>because we </a:t>
            </a:r>
          </a:p>
          <a:p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count </a:t>
            </a:r>
            <a:r>
              <a:rPr lang="en-US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the No. of person in each category</a:t>
            </a:r>
            <a:r>
              <a:rPr lang="en-US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itchFamily="18" charset="0"/>
              </a:rPr>
              <a:t>, </a:t>
            </a:r>
          </a:p>
        </p:txBody>
      </p:sp>
      <p:pic>
        <p:nvPicPr>
          <p:cNvPr id="24579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3142"/>
            <a:ext cx="1508447" cy="98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6206133" y="5694629"/>
            <a:ext cx="1822251" cy="770619"/>
          </a:xfrm>
          <a:custGeom>
            <a:avLst/>
            <a:gdLst>
              <a:gd name="T0" fmla="*/ 104921275 w 21600"/>
              <a:gd name="T1" fmla="*/ 0 h 21600"/>
              <a:gd name="T2" fmla="*/ 0 w 21600"/>
              <a:gd name="T3" fmla="*/ 5462449 h 21600"/>
              <a:gd name="T4" fmla="*/ 104921275 w 21600"/>
              <a:gd name="T5" fmla="*/ 10924876 h 21600"/>
              <a:gd name="T6" fmla="*/ 139894994 w 21600"/>
              <a:gd name="T7" fmla="*/ 54624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50" b="1" dirty="0"/>
              <a:t>When measurement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2EF-5B35-49B6-9D30-C93134826D18}" type="datetime1">
              <a:rPr lang="en-MY" smtClean="0"/>
              <a:t>29/7/2023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12</a:t>
            </a:fld>
            <a:endParaRPr lang="en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146"/>
              </p:ext>
            </p:extLst>
          </p:nvPr>
        </p:nvGraphicFramePr>
        <p:xfrm>
          <a:off x="5995706" y="1340768"/>
          <a:ext cx="302832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male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female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total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Present 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Absent 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" panose="02040604050505020304" pitchFamily="18" charset="0"/>
                        </a:rPr>
                        <a:t>total</a:t>
                      </a:r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2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defRPr/>
            </a:pPr>
            <a:r>
              <a:rPr lang="en-US" altLang="ar-JO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ar-JO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measurement is</a:t>
            </a:r>
          </a:p>
          <a:p>
            <a:pPr rtl="1" eaLnBrk="1" hangingPunct="1">
              <a:defRPr/>
            </a:pPr>
            <a:r>
              <a:rPr lang="en-US" altLang="ar-JO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merely the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presence or absence of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certain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condition</a:t>
            </a:r>
            <a:r>
              <a:rPr lang="en-US" altLang="ar-JO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,</a:t>
            </a:r>
            <a:endParaRPr lang="en-US" altLang="ar-JO" sz="2800" b="1" dirty="0">
              <a:solidFill>
                <a:schemeClr val="accent6">
                  <a:lumMod val="60000"/>
                  <a:lumOff val="40000"/>
                </a:schemeClr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  Absolute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X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ü"/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Proportion    </a:t>
            </a:r>
          </a:p>
          <a:p>
            <a:pPr rtl="1" eaLnBrk="1" hangingPunct="1">
              <a:defRPr/>
            </a:pP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the population parameter is </a:t>
            </a: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P: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:the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condition in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population </a:t>
            </a: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which is  estimated by</a:t>
            </a:r>
          </a:p>
          <a:p>
            <a:pPr rtl="1" eaLnBrk="1" hangingPunct="1">
              <a:defRPr/>
            </a:pP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P: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condition in the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sample</a:t>
            </a: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So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testing hypothesis about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population proportion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"P"</a:t>
            </a:r>
            <a:r>
              <a:rPr lang="en-US" altLang="ar-JO" sz="2800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based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sample proportion    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ar-JO" sz="2800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defRPr/>
            </a:pP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is similar to testing hypothesis about μ .</a:t>
            </a:r>
          </a:p>
        </p:txBody>
      </p:sp>
      <p:pic>
        <p:nvPicPr>
          <p:cNvPr id="15363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392" y="-884635"/>
            <a:ext cx="7119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7647386" y="6306912"/>
            <a:ext cx="1185241" cy="36433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</p:spTree>
    <p:extLst>
      <p:ext uri="{BB962C8B-B14F-4D97-AF65-F5344CB8AC3E}">
        <p14:creationId xmlns:p14="http://schemas.microsoft.com/office/powerpoint/2010/main" val="19595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3528" y="501671"/>
            <a:ext cx="8280920" cy="247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techniques for testing hypothesis concerning 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Qualitative data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counting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Categorical 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Discrete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9210"/>
            <a:ext cx="7119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612284" y="1758125"/>
            <a:ext cx="3768027" cy="954107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F0135"/>
                </a:solidFill>
                <a:latin typeface="Century" panose="02040604050505020304" pitchFamily="18" charset="0"/>
              </a:rPr>
              <a:t>is known 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F0135"/>
                </a:solidFill>
                <a:latin typeface="Century" panose="02040604050505020304" pitchFamily="18" charset="0"/>
              </a:rPr>
              <a:t>chi square (χ²) test</a:t>
            </a:r>
            <a:r>
              <a:rPr lang="en-US" altLang="ar-JO" sz="2800" b="1" dirty="0">
                <a:solidFill>
                  <a:srgbClr val="66CCFF"/>
                </a:solidFill>
                <a:latin typeface="Century" panose="02040604050505020304" pitchFamily="18" charset="0"/>
              </a:rPr>
              <a:t> .</a:t>
            </a:r>
          </a:p>
        </p:txBody>
      </p:sp>
      <p:sp>
        <p:nvSpPr>
          <p:cNvPr id="14341" name="AutoShape 6"/>
          <p:cNvSpPr>
            <a:spLocks/>
          </p:cNvSpPr>
          <p:nvPr/>
        </p:nvSpPr>
        <p:spPr bwMode="auto">
          <a:xfrm>
            <a:off x="2953623" y="1412776"/>
            <a:ext cx="746319" cy="1440160"/>
          </a:xfrm>
          <a:prstGeom prst="rightBrace">
            <a:avLst>
              <a:gd name="adj1" fmla="val 17424"/>
              <a:gd name="adj2" fmla="val 50000"/>
            </a:avLst>
          </a:prstGeom>
          <a:noFill/>
          <a:ln w="381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endParaRPr lang="ar-JO" altLang="ar-JO" sz="2100"/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7308304" y="6044765"/>
            <a:ext cx="732235" cy="364331"/>
          </a:xfrm>
          <a:prstGeom prst="notched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endParaRPr lang="ar-JO" altLang="ar-JO" sz="2100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528" y="2662118"/>
            <a:ext cx="792088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100" b="1" u="sng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</a:rPr>
              <a:t>Chi square is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used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testing 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difference in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proportions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1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1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while t test  and F test are  used in testing difference  in means .</a:t>
            </a:r>
          </a:p>
        </p:txBody>
      </p:sp>
      <p:graphicFrame>
        <p:nvGraphicFramePr>
          <p:cNvPr id="143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58715"/>
              </p:ext>
            </p:extLst>
          </p:nvPr>
        </p:nvGraphicFramePr>
        <p:xfrm>
          <a:off x="2953624" y="4048594"/>
          <a:ext cx="3742135" cy="85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1434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624" y="4048594"/>
                        <a:ext cx="3742135" cy="853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8443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Also classification could be more than 2 groups,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could be three, four, five ………. K groups .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               </a:t>
            </a:r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P1     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P2     P3    P4     P5 ………… </a:t>
            </a:r>
            <a:r>
              <a:rPr lang="en-MY" sz="2800" b="1" dirty="0" err="1">
                <a:latin typeface="Century" panose="02040604050505020304" pitchFamily="18" charset="0"/>
                <a:cs typeface="Times New Roman" pitchFamily="18" charset="0"/>
              </a:rPr>
              <a:t>Pk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Tumour stage  I    II    III  ……..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Class stage level   I    II  III IV  V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              </a:t>
            </a:r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P1     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P2     P3    P4     P5 ………… </a:t>
            </a:r>
            <a:r>
              <a:rPr lang="en-MY" sz="2800" b="1" dirty="0" err="1">
                <a:latin typeface="Century" panose="02040604050505020304" pitchFamily="18" charset="0"/>
                <a:cs typeface="Times New Roman" pitchFamily="18" charset="0"/>
              </a:rPr>
              <a:t>Pk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  </a:t>
            </a:r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In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this case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10099"/>
            <a:ext cx="3942438" cy="94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B6DB-2F19-46BF-921A-50AA98E4CFD8}" type="datetime1">
              <a:rPr lang="en-MY" smtClean="0"/>
              <a:t>29/7/2023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15</a:t>
            </a:fld>
            <a:endParaRPr lang="en-MY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316695"/>
              </p:ext>
            </p:extLst>
          </p:nvPr>
        </p:nvGraphicFramePr>
        <p:xfrm>
          <a:off x="1259632" y="4691804"/>
          <a:ext cx="7128791" cy="164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5212"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Jordanian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Iraqi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Syrian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Egyptian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total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smoker 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Not smoker 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anose="02040604050505020304" pitchFamily="18" charset="0"/>
                        </a:rPr>
                        <a:t>total</a:t>
                      </a:r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20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5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82849" y="419762"/>
            <a:ext cx="8961151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defRPr/>
            </a:pPr>
            <a:r>
              <a:rPr lang="en-US" altLang="ar-JO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ar-JO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measurement is</a:t>
            </a:r>
          </a:p>
          <a:p>
            <a:pPr rtl="1" eaLnBrk="1" hangingPunct="1">
              <a:defRPr/>
            </a:pPr>
            <a:r>
              <a:rPr lang="en-US" altLang="ar-JO" sz="24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merely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presence </a:t>
            </a:r>
            <a:r>
              <a:rPr lang="en-US" altLang="ar-JO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or absence of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certain condition</a:t>
            </a:r>
            <a:r>
              <a:rPr lang="en-US" altLang="ar-JO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Absolute No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X</a:t>
            </a:r>
            <a:endParaRPr lang="en-US" altLang="ar-JO" sz="24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ü"/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Proportion    </a:t>
            </a:r>
          </a:p>
          <a:p>
            <a:pPr rtl="1"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the population parameter is </a:t>
            </a:r>
          </a:p>
          <a:p>
            <a:pPr rtl="1"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P: 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:the 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condition in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population </a:t>
            </a:r>
          </a:p>
          <a:p>
            <a:pPr rtl="1"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which is  estimated by</a:t>
            </a:r>
          </a:p>
          <a:p>
            <a:pPr rtl="1" eaLnBrk="1" hangingPunct="1">
              <a:defRPr/>
            </a:pPr>
            <a:r>
              <a:rPr lang="en-US" altLang="ar-JO" sz="24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P: 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4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condition in the </a:t>
            </a:r>
            <a:r>
              <a:rPr lang="en-US" altLang="ar-JO" sz="24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sample</a:t>
            </a:r>
          </a:p>
          <a:p>
            <a:pPr rtl="1"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So</a:t>
            </a:r>
            <a:endParaRPr lang="en-US" altLang="ar-JO" sz="24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r>
              <a:rPr lang="en-US" altLang="ar-JO" sz="24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Testing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hypothesis about</a:t>
            </a:r>
            <a:r>
              <a:rPr lang="en-US" altLang="ar-JO" sz="24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solidFill>
                  <a:srgbClr val="CC00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population proportion</a:t>
            </a:r>
            <a:r>
              <a:rPr lang="en-US" altLang="ar-JO" sz="2400" dirty="0">
                <a:solidFill>
                  <a:srgbClr val="CC00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"P"</a:t>
            </a:r>
            <a:r>
              <a:rPr lang="en-US" altLang="ar-JO" sz="2400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defRPr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based</a:t>
            </a:r>
            <a:r>
              <a:rPr lang="en-US" altLang="ar-JO" sz="2400" dirty="0">
                <a:latin typeface="Century" panose="020406040505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sample proportion    </a:t>
            </a:r>
            <a:r>
              <a:rPr lang="en-US" altLang="ar-JO" sz="24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ar-JO" sz="2400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If the true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population proportion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of condition is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Po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and  sample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size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is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N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, </a:t>
            </a:r>
            <a:r>
              <a:rPr lang="en-MY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itchFamily="18" charset="0"/>
              </a:rPr>
              <a:t>So</a:t>
            </a:r>
          </a:p>
          <a:p>
            <a:r>
              <a:rPr lang="en-MY" sz="2800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Po N</a:t>
            </a:r>
            <a:r>
              <a:rPr lang="en-MY" sz="2800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=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total No. of condition that expected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(E)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in population </a:t>
            </a:r>
            <a:r>
              <a:rPr lang="en-MY" sz="2800" dirty="0">
                <a:latin typeface="Century" panose="02040604050505020304" pitchFamily="18" charset="0"/>
              </a:rPr>
              <a:t>.</a:t>
            </a:r>
            <a:endParaRPr lang="en-US" sz="2800" dirty="0">
              <a:latin typeface="Century" panose="02040604050505020304" pitchFamily="18" charset="0"/>
            </a:endParaRPr>
          </a:p>
        </p:txBody>
      </p:sp>
      <p:pic>
        <p:nvPicPr>
          <p:cNvPr id="15363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4756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7940343" y="6148750"/>
            <a:ext cx="732235" cy="36433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</p:spTree>
    <p:extLst>
      <p:ext uri="{BB962C8B-B14F-4D97-AF65-F5344CB8AC3E}">
        <p14:creationId xmlns:p14="http://schemas.microsoft.com/office/powerpoint/2010/main" val="393132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7504" y="279376"/>
            <a:ext cx="9145016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900" dirty="0">
                <a:latin typeface="Century" panose="02040604050505020304" pitchFamily="18" charset="0"/>
              </a:rPr>
              <a:t>                                                                                                    </a:t>
            </a:r>
            <a:r>
              <a:rPr lang="en-US" altLang="ar-JO" sz="900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900" dirty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9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                                 </a:t>
            </a:r>
            <a:r>
              <a:rPr lang="en-US" altLang="ar-JO" sz="9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2</a:t>
            </a:r>
            <a:endParaRPr lang="en-US" altLang="ar-JO" sz="2100" b="1" u="sng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Chi </a:t>
            </a:r>
            <a:r>
              <a:rPr lang="en-US" altLang="ar-JO" sz="2800" b="1" u="sng" dirty="0">
                <a:solidFill>
                  <a:srgbClr val="C00000"/>
                </a:solidFill>
                <a:latin typeface="Century" panose="02040604050505020304" pitchFamily="18" charset="0"/>
              </a:rPr>
              <a:t>square test denoted  X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dirty="0">
                <a:latin typeface="Century" panose="02040604050505020304" pitchFamily="18" charset="0"/>
              </a:rPr>
              <a:t>This has two  common  applications: 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</a:rPr>
              <a:t>first as test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Century" panose="02040604050505020304" pitchFamily="18" charset="0"/>
              </a:rPr>
              <a:t>whether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two</a:t>
            </a:r>
            <a:r>
              <a:rPr lang="en-US" altLang="ar-JO" sz="2800" b="1" dirty="0">
                <a:latin typeface="Century" panose="02040604050505020304" pitchFamily="18" charset="0"/>
              </a:rPr>
              <a:t> categorical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variables</a:t>
            </a:r>
            <a:r>
              <a:rPr lang="en-US" altLang="ar-JO" sz="2800" b="1" dirty="0">
                <a:latin typeface="Century" panose="02040604050505020304" pitchFamily="18" charset="0"/>
              </a:rPr>
              <a:t> are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                             independent       or </a:t>
            </a:r>
            <a:r>
              <a:rPr lang="en-US" altLang="ar-JO" sz="2800" b="1" dirty="0" smtClean="0">
                <a:latin typeface="Century" panose="02040604050505020304" pitchFamily="18" charset="0"/>
              </a:rPr>
              <a:t>   not</a:t>
            </a:r>
            <a:r>
              <a:rPr lang="en-US" altLang="ar-JO" sz="2800" dirty="0">
                <a:latin typeface="Century" panose="02040604050505020304" pitchFamily="18" charset="0"/>
              </a:rPr>
              <a:t>; 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endParaRPr lang="en-US" altLang="ar-JO" sz="2800" b="1" u="sng" dirty="0" smtClean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ar-JO" sz="2800" b="1" u="sng" dirty="0" smtClean="0">
                <a:solidFill>
                  <a:srgbClr val="FF0000"/>
                </a:solidFill>
                <a:latin typeface="Century" panose="02040604050505020304" pitchFamily="18" charset="0"/>
              </a:rPr>
              <a:t>second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</a:rPr>
              <a:t>as</a:t>
            </a:r>
            <a:r>
              <a:rPr lang="en-US" altLang="ar-JO" sz="2800" dirty="0">
                <a:solidFill>
                  <a:srgbClr val="FF0000"/>
                </a:solidFill>
                <a:latin typeface="Century" panose="02040604050505020304" pitchFamily="18" charset="0"/>
              </a:rPr>
              <a:t> a test of 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Century" panose="02040604050505020304" pitchFamily="18" charset="0"/>
              </a:rPr>
              <a:t>whether two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proportions</a:t>
            </a:r>
            <a:r>
              <a:rPr lang="en-US" altLang="ar-JO" sz="2800" b="1" dirty="0">
                <a:latin typeface="Century" panose="02040604050505020304" pitchFamily="18" charset="0"/>
              </a:rPr>
              <a:t> are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equal</a:t>
            </a:r>
            <a:r>
              <a:rPr lang="en-US" altLang="ar-JO" sz="2800" b="1" dirty="0">
                <a:latin typeface="Century" panose="02040604050505020304" pitchFamily="18" charset="0"/>
              </a:rPr>
              <a:t> or not</a:t>
            </a:r>
          </a:p>
        </p:txBody>
      </p:sp>
      <p:pic>
        <p:nvPicPr>
          <p:cNvPr id="1638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3169"/>
            <a:ext cx="2123728" cy="139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631678"/>
              </p:ext>
            </p:extLst>
          </p:nvPr>
        </p:nvGraphicFramePr>
        <p:xfrm>
          <a:off x="4788024" y="261869"/>
          <a:ext cx="1901460" cy="531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5" imgW="1104840" imgH="419040" progId="Equation.3">
                  <p:embed/>
                </p:oleObj>
              </mc:Choice>
              <mc:Fallback>
                <p:oleObj name="Equation" r:id="rId5" imgW="1104840" imgH="419040" progId="Equation.3">
                  <p:embed/>
                  <p:pic>
                    <p:nvPicPr>
                      <p:cNvPr id="1638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61869"/>
                        <a:ext cx="1901460" cy="5312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412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020272" y="6395289"/>
            <a:ext cx="1761356" cy="364331"/>
          </a:xfrm>
          <a:prstGeom prst="notchedRightArrow">
            <a:avLst>
              <a:gd name="adj1" fmla="val 50000"/>
              <a:gd name="adj2" fmla="val 862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ar-JO" sz="1350" b="1" dirty="0"/>
              <a:t>contingency table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089692"/>
              </p:ext>
            </p:extLst>
          </p:nvPr>
        </p:nvGraphicFramePr>
        <p:xfrm>
          <a:off x="899592" y="4135565"/>
          <a:ext cx="3132348" cy="949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35565"/>
                        <a:ext cx="3132348" cy="9496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85184"/>
            <a:ext cx="4266474" cy="128034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9004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323528" y="404664"/>
            <a:ext cx="7688920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chi square</a:t>
            </a:r>
            <a:r>
              <a:rPr lang="en-US" altLang="ar-JO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test is applied to 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data in form of a </a:t>
            </a:r>
            <a:r>
              <a:rPr lang="en-US" altLang="ar-JO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contingency table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i.e. a table of cross- tabulations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)       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with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rows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represent categories of 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one variable </a:t>
            </a:r>
            <a:r>
              <a:rPr lang="en-US" altLang="ar-JO" sz="2800" b="1" dirty="0" smtClean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and 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columns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categories of a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second variable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800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800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>
                <a:cs typeface="Times New Roman" panose="02020603050405020304" pitchFamily="18" charset="0"/>
              </a:rPr>
              <a:t>                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1800" dirty="0"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null hypothesis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is that 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 variables are unrelated  </a:t>
            </a:r>
            <a:endParaRPr lang="en-US" altLang="ar-JO" sz="2800" b="1" dirty="0">
              <a:solidFill>
                <a:srgbClr val="6600CC"/>
              </a:solidFill>
              <a:latin typeface="Century" panose="02040604050505020304" pitchFamily="18" charset="0"/>
            </a:endParaRPr>
          </a:p>
        </p:txBody>
      </p:sp>
      <p:pic>
        <p:nvPicPr>
          <p:cNvPr id="17411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850" y="85902"/>
            <a:ext cx="1060066" cy="637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11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81006"/>
              </p:ext>
            </p:extLst>
          </p:nvPr>
        </p:nvGraphicFramePr>
        <p:xfrm>
          <a:off x="774018" y="3159435"/>
          <a:ext cx="5670190" cy="1737360"/>
        </p:xfrm>
        <a:graphic>
          <a:graphicData uri="http://schemas.openxmlformats.org/drawingml/2006/table">
            <a:tbl>
              <a:tblPr/>
              <a:tblGrid>
                <a:gridCol w="2269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70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160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7192546" y="3383440"/>
            <a:ext cx="2088673" cy="1513355"/>
            <a:chOff x="3541" y="9182"/>
            <a:chExt cx="4848" cy="2340"/>
          </a:xfrm>
        </p:grpSpPr>
        <p:sp>
          <p:nvSpPr>
            <p:cNvPr id="7" name="Line 3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3541" y="10155"/>
              <a:ext cx="4490" cy="1060"/>
              <a:chOff x="3420" y="11111"/>
              <a:chExt cx="3607" cy="1504"/>
            </a:xfrm>
          </p:grpSpPr>
          <p:sp>
            <p:nvSpPr>
              <p:cNvPr id="10" name="Freeform 5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</p:grpSp>
    </p:spTree>
    <p:extLst>
      <p:ext uri="{BB962C8B-B14F-4D97-AF65-F5344CB8AC3E}">
        <p14:creationId xmlns:p14="http://schemas.microsoft.com/office/powerpoint/2010/main" val="18814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43561"/>
              </p:ext>
            </p:extLst>
          </p:nvPr>
        </p:nvGraphicFramePr>
        <p:xfrm>
          <a:off x="1403648" y="1675022"/>
          <a:ext cx="6107906" cy="2708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3896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Century" panose="02040604050505020304" pitchFamily="18" charset="0"/>
                        </a:rPr>
                        <a:t>Sex</a:t>
                      </a:r>
                      <a:endParaRPr lang="en-US" sz="21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  <a:p>
                      <a:pPr algn="ctr"/>
                      <a:endParaRPr lang="en-US" sz="2100" b="1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  <a:p>
                      <a:pPr algn="ctr"/>
                      <a:endParaRPr lang="en-US" sz="2100" b="1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70</a:t>
                      </a:r>
                    </a:p>
                  </a:txBody>
                  <a:tcPr marL="68579" marR="68579"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68579" marR="68579" marT="34295" marB="3429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L="68579" marR="68579" marT="34295" marB="3429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90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 30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120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  <a:p>
                      <a:pPr algn="ctr"/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160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40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>
                          <a:latin typeface="Century" panose="02040604050505020304" pitchFamily="18" charset="0"/>
                        </a:rPr>
                        <a:t> 200</a:t>
                      </a:r>
                      <a:endParaRPr lang="en-US" sz="2100" b="1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95" marB="342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61" name="Rectangle 3"/>
          <p:cNvSpPr>
            <a:spLocks noChangeArrowheads="1"/>
          </p:cNvSpPr>
          <p:nvPr/>
        </p:nvSpPr>
        <p:spPr bwMode="auto">
          <a:xfrm>
            <a:off x="251520" y="620688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rows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represent categories of 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one variable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and </a:t>
            </a:r>
          </a:p>
          <a:p>
            <a:pPr rtl="1" eaLnBrk="1" hangingPunct="1"/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columns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categories of a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second variable</a:t>
            </a:r>
            <a:endParaRPr lang="ar-JO" altLang="ar-JO" sz="2800" dirty="0"/>
          </a:p>
        </p:txBody>
      </p:sp>
      <p:sp>
        <p:nvSpPr>
          <p:cNvPr id="18462" name="Rectangle 4"/>
          <p:cNvSpPr>
            <a:spLocks noChangeArrowheads="1"/>
          </p:cNvSpPr>
          <p:nvPr/>
        </p:nvSpPr>
        <p:spPr bwMode="auto">
          <a:xfrm>
            <a:off x="251520" y="4961336"/>
            <a:ext cx="84249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H0; is that the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 variables are unrelated </a:t>
            </a:r>
          </a:p>
          <a:p>
            <a:pPr rtl="1" eaLnBrk="1" hangingPunct="1"/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HA 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???????????????</a:t>
            </a:r>
            <a:endParaRPr lang="en-US" altLang="ar-JO" sz="2800" b="1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27584" y="2204864"/>
            <a:ext cx="56479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3600" b="1" dirty="0">
                <a:solidFill>
                  <a:schemeClr val="hlink"/>
                </a:solidFill>
              </a:rPr>
              <a:t>Chi Square</a:t>
            </a:r>
            <a:r>
              <a:rPr lang="en-US" altLang="ar-JO" sz="3600" b="1" dirty="0">
                <a:solidFill>
                  <a:srgbClr val="FFFF00"/>
                </a:solidFill>
              </a:rPr>
              <a:t>  </a:t>
            </a:r>
            <a:r>
              <a:rPr lang="en-US" altLang="ar-JO" sz="3600" b="1" dirty="0">
                <a:solidFill>
                  <a:schemeClr val="hlink"/>
                </a:solidFill>
              </a:rPr>
              <a:t>( χ2 )  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ar-JO" sz="2400" b="1" dirty="0">
              <a:solidFill>
                <a:schemeClr val="hlink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chemeClr val="hlink"/>
                </a:solidFill>
              </a:rPr>
              <a:t>@ July  31- </a:t>
            </a:r>
            <a:r>
              <a:rPr lang="en-US" altLang="ar-JO" sz="2400" b="1" dirty="0" smtClean="0">
                <a:solidFill>
                  <a:schemeClr val="hlink"/>
                </a:solidFill>
              </a:rPr>
              <a:t>2023</a:t>
            </a:r>
            <a:endParaRPr lang="en-US" altLang="ar-JO" sz="2400" b="1" dirty="0">
              <a:solidFill>
                <a:schemeClr val="hlink"/>
              </a:solidFill>
            </a:endParaRPr>
          </a:p>
        </p:txBody>
      </p:sp>
      <p:pic>
        <p:nvPicPr>
          <p:cNvPr id="409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0688"/>
            <a:ext cx="187220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8048" y="4743450"/>
            <a:ext cx="5893594" cy="571500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latin typeface="Bell Centennial NameAndNumber" pitchFamily="34" charset="0"/>
              </a:rPr>
              <a:t>Prof. Dr. </a:t>
            </a:r>
            <a:r>
              <a:rPr lang="en-US" sz="2400" b="1" kern="0" dirty="0" err="1">
                <a:latin typeface="Bell Centennial NameAndNumber" pitchFamily="34" charset="0"/>
              </a:rPr>
              <a:t>Waqar</a:t>
            </a:r>
            <a:r>
              <a:rPr lang="en-US" sz="2400" b="1" kern="0" dirty="0">
                <a:latin typeface="Bell Centennial NameAndNumber" pitchFamily="34" charset="0"/>
              </a:rPr>
              <a:t>  AL-</a:t>
            </a:r>
            <a:r>
              <a:rPr lang="en-US" sz="2400" b="1" kern="0" dirty="0" err="1">
                <a:latin typeface="Bell Centennial NameAndNumber" pitchFamily="34" charset="0"/>
              </a:rPr>
              <a:t>Kubaisy</a:t>
            </a:r>
            <a:endParaRPr lang="en-US" sz="2400" b="1" kern="0" dirty="0">
              <a:latin typeface="Bell Centennial NameAndNumber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971657"/>
            <a:ext cx="2880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ar-JO" sz="4000" b="1" dirty="0">
                <a:solidFill>
                  <a:schemeClr val="hlink"/>
                </a:solidFill>
              </a:rPr>
              <a:t>LXI</a:t>
            </a:r>
          </a:p>
        </p:txBody>
      </p:sp>
    </p:spTree>
    <p:extLst>
      <p:ext uri="{BB962C8B-B14F-4D97-AF65-F5344CB8AC3E}">
        <p14:creationId xmlns:p14="http://schemas.microsoft.com/office/powerpoint/2010/main" val="23890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7504" y="345232"/>
            <a:ext cx="878497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If the variables display are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Exposure and outcome.                                                 Then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we usually we arrange the table with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Exposure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as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row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variable and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Out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come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as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column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.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and display %  corresponding the exposure variable </a:t>
            </a:r>
          </a:p>
        </p:txBody>
      </p:sp>
      <p:pic>
        <p:nvPicPr>
          <p:cNvPr id="1945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6632"/>
            <a:ext cx="7119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533577"/>
              </p:ext>
            </p:extLst>
          </p:nvPr>
        </p:nvGraphicFramePr>
        <p:xfrm>
          <a:off x="827584" y="3036906"/>
          <a:ext cx="5715001" cy="1371600"/>
        </p:xfrm>
        <a:graphic>
          <a:graphicData uri="http://schemas.openxmlformats.org/drawingml/2006/table">
            <a:tbl>
              <a:tblPr rtl="1"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 come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-ve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 come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yes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173294" y="4408506"/>
            <a:ext cx="9001000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u="sng" dirty="0">
                <a:latin typeface="Century" panose="02040604050505020304" pitchFamily="18" charset="0"/>
              </a:rPr>
              <a:t>Example</a:t>
            </a:r>
            <a:r>
              <a:rPr lang="en-US" altLang="ar-JO" sz="2100" dirty="0">
                <a:latin typeface="Century" panose="02040604050505020304" pitchFamily="18" charset="0"/>
              </a:rPr>
              <a:t>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smoking during pregnancy and relation to 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small birth weight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smoker  or  non smoked mother during pregnancy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??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small birth weight          no small birth weight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???</a:t>
            </a:r>
            <a:r>
              <a:rPr lang="en-US" altLang="ar-JO" sz="2800" dirty="0">
                <a:latin typeface="Century" panose="02040604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80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63571"/>
              </p:ext>
            </p:extLst>
          </p:nvPr>
        </p:nvGraphicFramePr>
        <p:xfrm>
          <a:off x="755576" y="980728"/>
          <a:ext cx="6048672" cy="1927146"/>
        </p:xfrm>
        <a:graphic>
          <a:graphicData uri="http://schemas.openxmlformats.org/drawingml/2006/table">
            <a:tbl>
              <a:tblPr/>
              <a:tblGrid>
                <a:gridCol w="242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70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160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marL="68587" marR="6858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059329"/>
              </p:ext>
            </p:extLst>
          </p:nvPr>
        </p:nvGraphicFramePr>
        <p:xfrm>
          <a:off x="323528" y="3501008"/>
          <a:ext cx="7560840" cy="25610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73335">
                  <a:extLst>
                    <a:ext uri="{9D8B030D-6E8A-4147-A177-3AD203B41FA5}">
                      <a16:colId xmlns:a16="http://schemas.microsoft.com/office/drawing/2014/main" val="2404625600"/>
                    </a:ext>
                  </a:extLst>
                </a:gridCol>
                <a:gridCol w="2607085">
                  <a:extLst>
                    <a:ext uri="{9D8B030D-6E8A-4147-A177-3AD203B41FA5}">
                      <a16:colId xmlns:a16="http://schemas.microsoft.com/office/drawing/2014/main" val="4090871704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3729671207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4109676156"/>
                    </a:ext>
                  </a:extLst>
                </a:gridCol>
              </a:tblGrid>
              <a:tr h="526508"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  <a:p>
                      <a:pPr rtl="1"/>
                      <a:endParaRPr lang="ar-JO" sz="24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not succeeded </a:t>
                      </a:r>
                      <a:endParaRPr lang="ar-JO" sz="24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  <a:p>
                      <a:pPr rtl="1"/>
                      <a:endParaRPr lang="ar-JO" sz="24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SEX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extLst>
                  <a:ext uri="{0D108BD9-81ED-4DB2-BD59-A6C34878D82A}">
                    <a16:rowId xmlns:a16="http://schemas.microsoft.com/office/drawing/2014/main" val="1485866403"/>
                  </a:ext>
                </a:extLst>
              </a:tr>
              <a:tr h="526508"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80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 10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70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        ♂</a:t>
                      </a:r>
                    </a:p>
                  </a:txBody>
                  <a:tcPr marL="68579" marR="68579" marT="34287" marB="34287"/>
                </a:tc>
                <a:extLst>
                  <a:ext uri="{0D108BD9-81ED-4DB2-BD59-A6C34878D82A}">
                    <a16:rowId xmlns:a16="http://schemas.microsoft.com/office/drawing/2014/main" val="3798252697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120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30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90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</a:p>
                  </a:txBody>
                  <a:tcPr marL="68579" marR="68579" marT="34287" marB="34287"/>
                </a:tc>
                <a:extLst>
                  <a:ext uri="{0D108BD9-81ED-4DB2-BD59-A6C34878D82A}">
                    <a16:rowId xmlns:a16="http://schemas.microsoft.com/office/drawing/2014/main" val="724130228"/>
                  </a:ext>
                </a:extLst>
              </a:tr>
              <a:tr h="526508"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200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40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dirty="0" smtClean="0">
                          <a:latin typeface="Century" panose="02040604050505020304" pitchFamily="18" charset="0"/>
                        </a:rPr>
                        <a:t>160</a:t>
                      </a:r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  <a:p>
                      <a:pPr rtl="1"/>
                      <a:endParaRPr lang="ar-JO" sz="2400" dirty="0">
                        <a:latin typeface="Century" panose="02040604050505020304" pitchFamily="18" charset="0"/>
                      </a:endParaRPr>
                    </a:p>
                  </a:txBody>
                  <a:tcPr marL="68579" marR="68579" marT="34287" marB="34287"/>
                </a:tc>
                <a:extLst>
                  <a:ext uri="{0D108BD9-81ED-4DB2-BD59-A6C34878D82A}">
                    <a16:rowId xmlns:a16="http://schemas.microsoft.com/office/drawing/2014/main" val="56329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39216"/>
              </p:ext>
            </p:extLst>
          </p:nvPr>
        </p:nvGraphicFramePr>
        <p:xfrm>
          <a:off x="539553" y="764704"/>
          <a:ext cx="7704855" cy="1981200"/>
        </p:xfrm>
        <a:graphic>
          <a:graphicData uri="http://schemas.openxmlformats.org/drawingml/2006/table">
            <a:tbl>
              <a:tblPr/>
              <a:tblGrid>
                <a:gridCol w="308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70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160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marL="68567" marR="68567" marT="34290" marB="34290" horzOverflow="overflow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48772" y="3158971"/>
            <a:ext cx="20522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Arial" charset="0"/>
                <a:cs typeface="Arial" charset="0"/>
              </a:rPr>
              <a:t>????</a:t>
            </a:r>
            <a:endParaRPr lang="ar-JO" sz="27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666802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 eaLnBrk="1" hangingPunct="1">
              <a:defRPr/>
            </a:pPr>
            <a:r>
              <a:rPr lang="en-US" altLang="ar-JO" sz="2600" b="1" dirty="0">
                <a:latin typeface="Century" panose="02040604050505020304" pitchFamily="18" charset="0"/>
                <a:cs typeface="Times New Roman" panose="02020603050405020304" pitchFamily="18" charset="0"/>
              </a:rPr>
              <a:t>merely the </a:t>
            </a:r>
            <a:r>
              <a:rPr lang="en-US" altLang="ar-JO" sz="26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presence </a:t>
            </a:r>
            <a:r>
              <a:rPr lang="en-US" altLang="ar-JO" sz="2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or absence of </a:t>
            </a:r>
            <a:r>
              <a:rPr lang="en-US" altLang="ar-JO" sz="2600" b="1" dirty="0">
                <a:latin typeface="Century" panose="02040604050505020304" pitchFamily="18" charset="0"/>
                <a:cs typeface="Times New Roman" panose="02020603050405020304" pitchFamily="18" charset="0"/>
              </a:rPr>
              <a:t>certain condition</a:t>
            </a:r>
            <a:r>
              <a:rPr lang="en-US" altLang="ar-JO" sz="2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Absolute No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X</a:t>
            </a:r>
            <a:endParaRPr lang="en-US" altLang="ar-JO" sz="28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ü"/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Proportion    </a:t>
            </a:r>
          </a:p>
        </p:txBody>
      </p:sp>
    </p:spTree>
    <p:extLst>
      <p:ext uri="{BB962C8B-B14F-4D97-AF65-F5344CB8AC3E}">
        <p14:creationId xmlns:p14="http://schemas.microsoft.com/office/powerpoint/2010/main" val="35082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9514" y="3171130"/>
            <a:ext cx="877247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If the true population proportion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of condition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is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160/200 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=0.8</a:t>
            </a:r>
            <a:r>
              <a:rPr lang="en-US" altLang="ar-JO" sz="2800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40/200 = 0.2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and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Rate (proportion) of </a:t>
            </a:r>
            <a:r>
              <a:rPr lang="en-US" altLang="ar-JO" sz="2800" b="1" dirty="0">
                <a:latin typeface="Century" panose="02040604050505020304" pitchFamily="18" charset="0"/>
              </a:rPr>
              <a:t>succeeded 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♂ (p</a:t>
            </a:r>
            <a:r>
              <a:rPr lang="en-US" altLang="ar-JO" sz="1800" b="1" dirty="0">
                <a:solidFill>
                  <a:srgbClr val="000066"/>
                </a:solidFill>
                <a:latin typeface="Century" panose="02040604050505020304" pitchFamily="18" charset="0"/>
              </a:rPr>
              <a:t>1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)</a:t>
            </a:r>
            <a:r>
              <a:rPr lang="en-US" altLang="ar-JO" sz="2800" b="1" dirty="0">
                <a:latin typeface="Century" panose="02040604050505020304" pitchFamily="18" charset="0"/>
              </a:rPr>
              <a:t>=70/80=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87.5%</a:t>
            </a:r>
            <a:endParaRPr lang="en-US" altLang="ar-JO" sz="2800" b="1" dirty="0">
              <a:latin typeface="Century" panose="02040604050505020304" pitchFamily="18" charset="0"/>
            </a:endParaRP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Rate(proportion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) of </a:t>
            </a:r>
            <a:r>
              <a:rPr lang="en-US" altLang="ar-JO" sz="2800" b="1" dirty="0">
                <a:latin typeface="Century" panose="02040604050505020304" pitchFamily="18" charset="0"/>
              </a:rPr>
              <a:t>succeeded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 ♀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 (p</a:t>
            </a:r>
            <a:r>
              <a:rPr lang="en-US" altLang="ar-JO" sz="1800" b="1" dirty="0">
                <a:solidFill>
                  <a:srgbClr val="000066"/>
                </a:solidFill>
                <a:latin typeface="Century" panose="02040604050505020304" pitchFamily="18" charset="0"/>
              </a:rPr>
              <a:t>2</a:t>
            </a: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)</a:t>
            </a:r>
            <a:r>
              <a:rPr lang="en-US" altLang="ar-JO" sz="2800" b="1" dirty="0">
                <a:latin typeface="Century" panose="02040604050505020304" pitchFamily="18" charset="0"/>
              </a:rPr>
              <a:t>=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=90/120=</a:t>
            </a:r>
            <a:r>
              <a:rPr lang="en-US" altLang="ar-JO" sz="2800" b="1" dirty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75</a:t>
            </a:r>
            <a:r>
              <a:rPr lang="en-US" altLang="ar-JO" sz="2800" b="1" dirty="0" smtClean="0">
                <a:solidFill>
                  <a:srgbClr val="00B05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%</a:t>
            </a:r>
            <a:endParaRPr lang="en-US" altLang="ar-JO" sz="2800" b="1" dirty="0">
              <a:solidFill>
                <a:srgbClr val="FF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922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65425"/>
              </p:ext>
            </p:extLst>
          </p:nvPr>
        </p:nvGraphicFramePr>
        <p:xfrm>
          <a:off x="179513" y="973932"/>
          <a:ext cx="8352926" cy="1981200"/>
        </p:xfrm>
        <a:graphic>
          <a:graphicData uri="http://schemas.openxmlformats.org/drawingml/2006/table">
            <a:tbl>
              <a:tblPr/>
              <a:tblGrid>
                <a:gridCol w="2536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70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87.5%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90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160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10 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12.5%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30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  40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600200" marR="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3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049" y="90494"/>
            <a:ext cx="1231158" cy="66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5" name="AutoShape 87"/>
          <p:cNvSpPr>
            <a:spLocks noChangeArrowheads="1"/>
          </p:cNvSpPr>
          <p:nvPr/>
        </p:nvSpPr>
        <p:spPr bwMode="auto">
          <a:xfrm>
            <a:off x="7805048" y="6311503"/>
            <a:ext cx="1115005" cy="36433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graphicFrame>
        <p:nvGraphicFramePr>
          <p:cNvPr id="215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96589"/>
              </p:ext>
            </p:extLst>
          </p:nvPr>
        </p:nvGraphicFramePr>
        <p:xfrm>
          <a:off x="1333461" y="5520271"/>
          <a:ext cx="4266010" cy="115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2153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461" y="5520271"/>
                        <a:ext cx="4266010" cy="1155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372200" y="5844136"/>
            <a:ext cx="143284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>
                <a:solidFill>
                  <a:srgbClr val="FF0000"/>
                </a:solidFill>
                <a:latin typeface="Arial" charset="0"/>
                <a:cs typeface="Arial" charset="0"/>
              </a:rPr>
              <a:t>????</a:t>
            </a:r>
            <a:endParaRPr lang="ar-JO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1520" y="2745216"/>
            <a:ext cx="868476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If the true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population proportion</a:t>
            </a:r>
            <a:r>
              <a:rPr lang="en-US" altLang="ar-JO" sz="2800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of condition is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160/200  =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ar-JO" sz="2800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40/200 = 0.2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Po  </a:t>
            </a:r>
            <a:r>
              <a:rPr lang="en-US" altLang="ar-JO" sz="2800" b="1" dirty="0" smtClean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 and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solidFill>
                  <a:srgbClr val="7030A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sample size is    N,    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200)     So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Po 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00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Total No. of condition that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 (E)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in  </a:t>
            </a:r>
            <a:r>
              <a:rPr lang="en-US" altLang="ar-JO" sz="2800" b="1" u="sng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Each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population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</a:rPr>
              <a:t>♂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80X 0.8=                        80X 0.2 =   </a:t>
            </a:r>
          </a:p>
          <a:p>
            <a:pPr algn="justLow" eaLnBrk="1" hangingPunct="1">
              <a:defRPr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♀</a:t>
            </a:r>
            <a:r>
              <a:rPr lang="en-US" altLang="ar-JO" sz="2800" b="1" dirty="0">
                <a:latin typeface="Century" panose="02040604050505020304" pitchFamily="18" charset="0"/>
              </a:rPr>
              <a:t>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120X 0.8=                       120X 0.2=</a:t>
            </a:r>
            <a:endParaRPr lang="en-US" altLang="ar-JO" sz="2800" dirty="0">
              <a:latin typeface="Century" panose="02040604050505020304" pitchFamily="18" charset="0"/>
            </a:endParaRPr>
          </a:p>
        </p:txBody>
      </p:sp>
      <p:graphicFrame>
        <p:nvGraphicFramePr>
          <p:cNvPr id="21922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96035"/>
              </p:ext>
            </p:extLst>
          </p:nvPr>
        </p:nvGraphicFramePr>
        <p:xfrm>
          <a:off x="323528" y="758774"/>
          <a:ext cx="8681888" cy="1889760"/>
        </p:xfrm>
        <a:graphic>
          <a:graphicData uri="http://schemas.openxmlformats.org/drawingml/2006/table">
            <a:tbl>
              <a:tblPr/>
              <a:tblGrid>
                <a:gridCol w="263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8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5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♂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♀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70     (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87.5%)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90   (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75%)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160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10     (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12.5%)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30   (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25%)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  40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600200" marR="0" lvl="3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42950" marR="0" lvl="1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58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9" y="54794"/>
            <a:ext cx="1121048" cy="703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9" name="AutoShape 87"/>
          <p:cNvSpPr>
            <a:spLocks noChangeArrowheads="1"/>
          </p:cNvSpPr>
          <p:nvPr/>
        </p:nvSpPr>
        <p:spPr bwMode="auto">
          <a:xfrm>
            <a:off x="7380312" y="6381328"/>
            <a:ext cx="1555974" cy="36433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</p:spTree>
    <p:extLst>
      <p:ext uri="{BB962C8B-B14F-4D97-AF65-F5344CB8AC3E}">
        <p14:creationId xmlns:p14="http://schemas.microsoft.com/office/powerpoint/2010/main" val="40859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89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51188"/>
              </p:ext>
            </p:extLst>
          </p:nvPr>
        </p:nvGraphicFramePr>
        <p:xfrm>
          <a:off x="472392" y="1414427"/>
          <a:ext cx="7051935" cy="2377916"/>
        </p:xfrm>
        <a:graphic>
          <a:graphicData uri="http://schemas.openxmlformats.org/drawingml/2006/table">
            <a:tbl>
              <a:tblPr/>
              <a:tblGrid>
                <a:gridCol w="224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7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anose="02040604050505020304" pitchFamily="18" charset="0"/>
                        <a:cs typeface="Arial" charset="0"/>
                      </a:endParaRP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O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  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    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E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succeeded 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70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64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90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96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160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not succeeded 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10     16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30    24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 Total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120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marL="68576" marR="68576" marT="34274" marB="34274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81" name="Rectangle 4"/>
          <p:cNvSpPr>
            <a:spLocks noChangeArrowheads="1"/>
          </p:cNvSpPr>
          <p:nvPr/>
        </p:nvSpPr>
        <p:spPr bwMode="auto">
          <a:xfrm>
            <a:off x="88512" y="3937102"/>
            <a:ext cx="9036495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1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 actual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observed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No. of subject with condition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(O)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and 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No. of condition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(E)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Looking for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between the 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observed 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and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frequencies </a:t>
            </a:r>
          </a:p>
        </p:txBody>
      </p:sp>
      <p:pic>
        <p:nvPicPr>
          <p:cNvPr id="23582" name="Picture 5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20" y="-65928"/>
            <a:ext cx="1855280" cy="88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3" name="Rectangle 60"/>
          <p:cNvSpPr>
            <a:spLocks noChangeArrowheads="1"/>
          </p:cNvSpPr>
          <p:nvPr/>
        </p:nvSpPr>
        <p:spPr bwMode="auto">
          <a:xfrm>
            <a:off x="467544" y="553741"/>
            <a:ext cx="5112568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chemeClr val="accent2"/>
                </a:solidFill>
                <a:latin typeface="Century" panose="02040604050505020304" pitchFamily="18" charset="0"/>
              </a:rPr>
              <a:t>♂</a:t>
            </a:r>
            <a:r>
              <a:rPr lang="en-US" altLang="ar-JO" sz="2100" b="1" dirty="0">
                <a:latin typeface="Century" panose="02040604050505020304" pitchFamily="18" charset="0"/>
              </a:rPr>
              <a:t>   80X.8=                       80X.2 =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FF0000"/>
                </a:solidFill>
                <a:latin typeface="Century" panose="02040604050505020304" pitchFamily="18" charset="0"/>
              </a:rPr>
              <a:t>♀   </a:t>
            </a:r>
            <a:r>
              <a:rPr lang="en-US" altLang="ar-JO" sz="2100" b="1" dirty="0">
                <a:latin typeface="Century" panose="02040604050505020304" pitchFamily="18" charset="0"/>
              </a:rPr>
              <a:t>120X.8=                   120X.2=</a:t>
            </a:r>
          </a:p>
        </p:txBody>
      </p:sp>
      <p:sp>
        <p:nvSpPr>
          <p:cNvPr id="23584" name="Rectangle 108"/>
          <p:cNvSpPr>
            <a:spLocks noChangeArrowheads="1"/>
          </p:cNvSpPr>
          <p:nvPr/>
        </p:nvSpPr>
        <p:spPr bwMode="auto">
          <a:xfrm>
            <a:off x="2627784" y="103761"/>
            <a:ext cx="20002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u="sng" dirty="0">
                <a:solidFill>
                  <a:srgbClr val="CC9900"/>
                </a:solidFill>
              </a:rPr>
              <a:t>expected (E)</a:t>
            </a:r>
          </a:p>
        </p:txBody>
      </p:sp>
      <p:sp>
        <p:nvSpPr>
          <p:cNvPr id="23585" name="AutoShape 110"/>
          <p:cNvSpPr>
            <a:spLocks noChangeArrowheads="1"/>
          </p:cNvSpPr>
          <p:nvPr/>
        </p:nvSpPr>
        <p:spPr bwMode="auto">
          <a:xfrm>
            <a:off x="7850242" y="6296875"/>
            <a:ext cx="732234" cy="364331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8" y="2088172"/>
            <a:ext cx="1547662" cy="66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3419926"/>
            <a:ext cx="1619673" cy="72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246" y="6044440"/>
            <a:ext cx="1843681" cy="63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805264"/>
            <a:ext cx="2140656" cy="87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500" y="133205"/>
            <a:ext cx="887198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100" dirty="0">
                <a:latin typeface="Century" panose="02040604050505020304" pitchFamily="18" charset="0"/>
              </a:rPr>
              <a:t>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So if the actual No. of subject with condition observed No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.( O )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is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close to the expected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No. (E)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then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the </a:t>
            </a:r>
            <a:r>
              <a:rPr lang="en-MY" sz="2800" b="1" dirty="0" err="1">
                <a:latin typeface="Century" panose="02040604050505020304" pitchFamily="18" charset="0"/>
                <a:cs typeface="Times New Roman" pitchFamily="18" charset="0"/>
              </a:rPr>
              <a:t>Ho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will be not rejected 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(       ).</a:t>
            </a:r>
          </a:p>
          <a:p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       This mean that P=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Po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 . </a:t>
            </a:r>
          </a:p>
          <a:p>
            <a:endParaRPr lang="en-US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Usually summation </a:t>
            </a:r>
          </a:p>
          <a:p>
            <a:endParaRPr lang="en-US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To overcome this result, we </a:t>
            </a:r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have to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square</a:t>
            </a:r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 O-E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make it as </a:t>
            </a:r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(O-E)²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then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 divided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by E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                    for each cell</a:t>
            </a:r>
            <a:endParaRPr lang="en-US" sz="2800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endParaRPr lang="en-MY" sz="2800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Then we have to do the summation</a:t>
            </a:r>
            <a:endParaRPr lang="en-US" sz="2800" b="1" dirty="0">
              <a:solidFill>
                <a:srgbClr val="0070C0"/>
              </a:solidFill>
              <a:latin typeface="Century" panose="02040604050505020304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363" y="2538045"/>
            <a:ext cx="1511819" cy="67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32" y="2224945"/>
            <a:ext cx="1488944" cy="93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189368" y="2224945"/>
            <a:ext cx="6045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/>
              <a:t> </a:t>
            </a:r>
            <a:r>
              <a:rPr lang="en-US" sz="2100" b="1" dirty="0">
                <a:solidFill>
                  <a:srgbClr val="FF0000"/>
                </a:solidFill>
              </a:rPr>
              <a:t>So 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19292"/>
            <a:ext cx="1512168" cy="72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27832"/>
              </p:ext>
            </p:extLst>
          </p:nvPr>
        </p:nvGraphicFramePr>
        <p:xfrm>
          <a:off x="6300192" y="4964634"/>
          <a:ext cx="2005854" cy="848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6" imgW="1130300" imgH="419100" progId="Equation.3">
                  <p:embed/>
                </p:oleObj>
              </mc:Choice>
              <mc:Fallback>
                <p:oleObj name="Equation" r:id="rId6" imgW="1130300" imgH="4191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964634"/>
                        <a:ext cx="2005854" cy="848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143001" y="108308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 sz="1350"/>
          </a:p>
        </p:txBody>
      </p:sp>
      <p:sp>
        <p:nvSpPr>
          <p:cNvPr id="7" name="Rectangle 6"/>
          <p:cNvSpPr/>
          <p:nvPr/>
        </p:nvSpPr>
        <p:spPr>
          <a:xfrm>
            <a:off x="13841" y="5858620"/>
            <a:ext cx="8672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entury" panose="02040604050505020304" pitchFamily="18" charset="0"/>
                <a:cs typeface="Times New Roman" pitchFamily="18" charset="0"/>
              </a:rPr>
              <a:t>Therefore, χ</a:t>
            </a:r>
            <a:r>
              <a:rPr lang="en-US" sz="2800" b="1" baseline="30000" dirty="0">
                <a:latin typeface="Century" panose="02040604050505020304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Century" panose="02040604050505020304" pitchFamily="18" charset="0"/>
                <a:cs typeface="Times New Roman" pitchFamily="18" charset="0"/>
              </a:rPr>
              <a:t> is always </a:t>
            </a:r>
            <a:r>
              <a:rPr lang="en-US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UPPER ONE SIDED TEST</a:t>
            </a:r>
            <a:r>
              <a:rPr lang="en-US" sz="2800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 </a:t>
            </a:r>
            <a:endParaRPr lang="en-MY" sz="2800" dirty="0">
              <a:solidFill>
                <a:srgbClr val="FF0000"/>
              </a:solidFill>
              <a:latin typeface="Century" panose="02040604050505020304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C6EC-5696-4835-86A1-CFA08F12DBBC}" type="datetime1">
              <a:rPr lang="en-MY" smtClean="0"/>
              <a:t>29/7/2023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98105" y="5618373"/>
            <a:ext cx="1600200" cy="273844"/>
          </a:xfrm>
        </p:spPr>
        <p:txBody>
          <a:bodyPr/>
          <a:lstStyle/>
          <a:p>
            <a:fld id="{A117291E-EE41-4EF1-9A0B-1F8C4C0EBB79}" type="slidenum">
              <a:rPr lang="en-MY" smtClean="0"/>
              <a:t>26</a:t>
            </a:fld>
            <a:endParaRPr lang="en-MY" dirty="0"/>
          </a:p>
        </p:txBody>
      </p:sp>
      <p:pic>
        <p:nvPicPr>
          <p:cNvPr id="15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667" y="96305"/>
            <a:ext cx="668586" cy="62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3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87" y="495306"/>
            <a:ext cx="868806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When</a:t>
            </a:r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  <a:cs typeface="Times New Roman" pitchFamily="18" charset="0"/>
              </a:rPr>
              <a:t> O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E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are close together</a:t>
            </a:r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,   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then the 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computed χ²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is small           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and </a:t>
            </a:r>
          </a:p>
          <a:p>
            <a:r>
              <a:rPr lang="en-MY" sz="2800" b="1" dirty="0" err="1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Ho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 is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not Rejected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.</a:t>
            </a:r>
          </a:p>
          <a:p>
            <a:endParaRPr lang="en-MY" sz="2800" dirty="0">
              <a:latin typeface="Century" panose="02040604050505020304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When </a:t>
            </a:r>
            <a:r>
              <a:rPr lang="en-MY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O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E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values are far apart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Then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O-E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is </a:t>
            </a:r>
            <a:r>
              <a:rPr lang="en-MY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great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, (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O-E)²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be </a:t>
            </a:r>
            <a:r>
              <a:rPr lang="en-MY" sz="2800" b="1" dirty="0">
                <a:solidFill>
                  <a:srgbClr val="002060"/>
                </a:solidFill>
                <a:latin typeface="Century" panose="02040604050505020304" pitchFamily="18" charset="0"/>
                <a:cs typeface="Times New Roman" pitchFamily="18" charset="0"/>
              </a:rPr>
              <a:t>more great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This will lead to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Reject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MY" sz="2800" b="1" dirty="0" err="1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Ho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. </a:t>
            </a:r>
          </a:p>
          <a:p>
            <a:endParaRPr lang="en-MY" sz="2800" dirty="0"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In Enumerate (Discrete) value variable, </a:t>
            </a:r>
            <a:endParaRPr lang="en-MY" sz="2100" b="1" dirty="0" smtClean="0">
              <a:latin typeface="Century" panose="02040604050505020304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latin typeface="Century" panose="02040604050505020304" pitchFamily="18" charset="0"/>
                <a:cs typeface="Times New Roman" pitchFamily="18" charset="0"/>
              </a:rPr>
              <a:t>we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classified individuals into :</a:t>
            </a:r>
          </a:p>
          <a:p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      Those </a:t>
            </a:r>
            <a:r>
              <a:rPr lang="en-MY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itchFamily="18" charset="0"/>
              </a:rPr>
              <a:t>having the condition P1</a:t>
            </a:r>
          </a:p>
          <a:p>
            <a:r>
              <a:rPr lang="en-MY" sz="2800" dirty="0">
                <a:latin typeface="Century" panose="02040604050505020304" pitchFamily="18" charset="0"/>
                <a:cs typeface="Times New Roman" pitchFamily="18" charset="0"/>
              </a:rPr>
              <a:t>      </a:t>
            </a:r>
            <a:r>
              <a:rPr lang="en-MY" sz="2800" dirty="0" smtClean="0">
                <a:latin typeface="Century" panose="02040604050505020304" pitchFamily="18" charset="0"/>
                <a:cs typeface="Times New Roman" pitchFamily="18" charset="0"/>
              </a:rPr>
              <a:t>Those </a:t>
            </a:r>
            <a:r>
              <a:rPr lang="en-MY" sz="2800" b="1" dirty="0">
                <a:latin typeface="Century" panose="02040604050505020304" pitchFamily="18" charset="0"/>
                <a:cs typeface="Times New Roman" pitchFamily="18" charset="0"/>
              </a:rPr>
              <a:t>having no condition P2</a:t>
            </a:r>
          </a:p>
          <a:p>
            <a:endParaRPr lang="en-US" dirty="0">
              <a:latin typeface="Century" panose="02040604050505020304" pitchFamily="18" charset="0"/>
              <a:cs typeface="Times New Roman" pitchFamily="18" charset="0"/>
            </a:endParaRPr>
          </a:p>
          <a:p>
            <a:endParaRPr lang="en-US" dirty="0">
              <a:latin typeface="Century" panose="02040604050505020304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202854" y="857574"/>
            <a:ext cx="2049147" cy="1518449"/>
            <a:chOff x="4562" y="10082"/>
            <a:chExt cx="2921" cy="1802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H="1">
              <a:off x="4617" y="11633"/>
              <a:ext cx="28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MY" sz="1350"/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562" y="10660"/>
              <a:ext cx="2829" cy="921"/>
              <a:chOff x="4562" y="10660"/>
              <a:chExt cx="2829" cy="921"/>
            </a:xfrm>
          </p:grpSpPr>
          <p:sp>
            <p:nvSpPr>
              <p:cNvPr id="10" name="Freeform 5"/>
              <p:cNvSpPr>
                <a:spLocks/>
              </p:cNvSpPr>
              <p:nvPr/>
            </p:nvSpPr>
            <p:spPr bwMode="auto">
              <a:xfrm rot="-252321">
                <a:off x="4562" y="10766"/>
                <a:ext cx="1413" cy="815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MY" sz="1350"/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 rot="21347679" flipH="1">
                <a:off x="5978" y="10660"/>
                <a:ext cx="1413" cy="815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MY" sz="1350"/>
              </a:p>
            </p:txBody>
          </p:sp>
        </p:grp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668" y="10082"/>
              <a:ext cx="0" cy="18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MY" sz="1350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7100" y="11386"/>
              <a:ext cx="1" cy="268"/>
            </a:xfrm>
            <a:custGeom>
              <a:avLst/>
              <a:gdLst>
                <a:gd name="T0" fmla="*/ 0 w 1"/>
                <a:gd name="T1" fmla="*/ 0 h 268"/>
                <a:gd name="T2" fmla="*/ 0 w 1"/>
                <a:gd name="T3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68">
                  <a:moveTo>
                    <a:pt x="0" y="0"/>
                  </a:moveTo>
                  <a:cubicBezTo>
                    <a:pt x="0" y="89"/>
                    <a:pt x="0" y="179"/>
                    <a:pt x="0" y="268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MY" sz="1350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6483" y="11338"/>
              <a:ext cx="180" cy="180"/>
            </a:xfrm>
            <a:prstGeom prst="star4">
              <a:avLst>
                <a:gd name="adj" fmla="val 12500"/>
              </a:avLst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MY" sz="1350"/>
            </a:p>
          </p:txBody>
        </p:sp>
      </p:grp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098" y="5799614"/>
            <a:ext cx="3639538" cy="94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801FE-56AA-4143-86E0-5F2F8301F11F}" type="datetime1">
              <a:rPr lang="en-MY" smtClean="0"/>
              <a:t>29/7/2023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27</a:t>
            </a:fld>
            <a:endParaRPr lang="en-MY" dirty="0"/>
          </a:p>
        </p:txBody>
      </p:sp>
      <p:pic>
        <p:nvPicPr>
          <p:cNvPr id="17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430" y="116632"/>
            <a:ext cx="929904" cy="66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40750"/>
              </p:ext>
            </p:extLst>
          </p:nvPr>
        </p:nvGraphicFramePr>
        <p:xfrm>
          <a:off x="6012158" y="4343283"/>
          <a:ext cx="2984633" cy="1393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39"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entury" panose="02040604050505020304" pitchFamily="18" charset="0"/>
                        </a:rPr>
                        <a:t>male</a:t>
                      </a:r>
                      <a:endParaRPr lang="en-MY" sz="1400" dirty="0">
                        <a:solidFill>
                          <a:srgbClr val="FF000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entury" panose="02040604050505020304" pitchFamily="18" charset="0"/>
                        </a:rPr>
                        <a:t>female</a:t>
                      </a:r>
                      <a:endParaRPr lang="en-MY" sz="1400" dirty="0">
                        <a:solidFill>
                          <a:srgbClr val="FF000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Century" panose="02040604050505020304" pitchFamily="18" charset="0"/>
                        </a:rPr>
                        <a:t>total</a:t>
                      </a:r>
                      <a:endParaRPr lang="en-MY" sz="1400" dirty="0">
                        <a:solidFill>
                          <a:srgbClr val="FF0000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7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" panose="02040604050505020304" pitchFamily="18" charset="0"/>
                        </a:rPr>
                        <a:t>Present </a:t>
                      </a:r>
                      <a:endParaRPr lang="en-MY" sz="1400" b="1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19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" panose="02040604050505020304" pitchFamily="18" charset="0"/>
                        </a:rPr>
                        <a:t>Absent </a:t>
                      </a:r>
                      <a:endParaRPr lang="en-MY" sz="1400" b="1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19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" panose="02040604050505020304" pitchFamily="18" charset="0"/>
                        </a:rPr>
                        <a:t>total</a:t>
                      </a:r>
                      <a:endParaRPr lang="en-MY" sz="1400" b="1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MY" sz="1400" dirty="0">
                        <a:latin typeface="Century" panose="020406040505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81819" y="5804141"/>
            <a:ext cx="4546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</a:rPr>
              <a:t>sign</a:t>
            </a:r>
            <a:r>
              <a:rPr lang="en-MY" sz="2800" b="1" dirty="0"/>
              <a:t>. Difference in </a:t>
            </a:r>
            <a:r>
              <a:rPr lang="en-MY" sz="2800" b="1" dirty="0">
                <a:solidFill>
                  <a:srgbClr val="FF0000"/>
                </a:solidFill>
              </a:rPr>
              <a:t>proportion</a:t>
            </a:r>
          </a:p>
        </p:txBody>
      </p:sp>
    </p:spTree>
    <p:extLst>
      <p:ext uri="{BB962C8B-B14F-4D97-AF65-F5344CB8AC3E}">
        <p14:creationId xmlns:p14="http://schemas.microsoft.com/office/powerpoint/2010/main" val="32501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5773"/>
            <a:ext cx="1536427" cy="72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252412" y="606046"/>
            <a:ext cx="8424936" cy="181588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Chi square (</a:t>
            </a:r>
            <a:r>
              <a:rPr lang="en-US" altLang="ar-JO" sz="2800" b="1" u="sng" dirty="0" smtClean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χ²)</a:t>
            </a:r>
            <a:endParaRPr lang="en-US" altLang="ar-JO" sz="2800" b="1" dirty="0">
              <a:solidFill>
                <a:srgbClr val="C0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	It is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sum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of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squared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between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observed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frequency and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frequency, divided by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frequency .</a:t>
            </a:r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3059832" y="5642663"/>
            <a:ext cx="59289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Comparing </a:t>
            </a:r>
            <a:r>
              <a:rPr lang="en-US" altLang="ar-JO" sz="2100" b="1" dirty="0">
                <a:latin typeface="Century" panose="02040604050505020304" pitchFamily="18" charset="0"/>
                <a:cs typeface="Times New Roman" panose="02020603050405020304" pitchFamily="18" charset="0"/>
              </a:rPr>
              <a:t>calculated χ2 with tabulated </a:t>
            </a:r>
            <a:r>
              <a:rPr lang="en-US" altLang="ar-JO" sz="21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χ² </a:t>
            </a:r>
            <a:endParaRPr lang="en-US" altLang="ar-JO" sz="2100" b="1" dirty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relation to critical region</a:t>
            </a:r>
            <a:r>
              <a:rPr lang="en-US" altLang="ar-JO" sz="1950" b="1" dirty="0">
                <a:solidFill>
                  <a:srgbClr val="FFFF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560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866900"/>
              </p:ext>
            </p:extLst>
          </p:nvPr>
        </p:nvGraphicFramePr>
        <p:xfrm>
          <a:off x="1439467" y="2636913"/>
          <a:ext cx="4572693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5" imgW="1130300" imgH="419100" progId="Equation.3">
                  <p:embed/>
                </p:oleObj>
              </mc:Choice>
              <mc:Fallback>
                <p:oleObj name="Equation" r:id="rId5" imgW="1130300" imgH="419100" progId="Equation.3">
                  <p:embed/>
                  <p:pic>
                    <p:nvPicPr>
                      <p:cNvPr id="256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467" y="2636913"/>
                        <a:ext cx="4572693" cy="187220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CFDFE"/>
                          </a:gs>
                          <a:gs pos="74001">
                            <a:srgbClr val="E0F1F2"/>
                          </a:gs>
                          <a:gs pos="83000">
                            <a:srgbClr val="E0F1F2"/>
                          </a:gs>
                          <a:gs pos="100000">
                            <a:srgbClr val="EBF6F7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5075892"/>
            <a:ext cx="4968552" cy="52322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</a:rPr>
              <a:t>sign</a:t>
            </a:r>
            <a:r>
              <a:rPr lang="en-MY" sz="2800" b="1" dirty="0"/>
              <a:t>. Difference in </a:t>
            </a:r>
            <a:r>
              <a:rPr lang="en-MY" sz="2800" b="1" dirty="0">
                <a:solidFill>
                  <a:srgbClr val="FF0000"/>
                </a:solidFill>
              </a:rPr>
              <a:t>proportion</a:t>
            </a:r>
          </a:p>
        </p:txBody>
      </p:sp>
    </p:spTree>
    <p:extLst>
      <p:ext uri="{BB962C8B-B14F-4D97-AF65-F5344CB8AC3E}">
        <p14:creationId xmlns:p14="http://schemas.microsoft.com/office/powerpoint/2010/main" val="16513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8"/>
          <p:cNvSpPr>
            <a:spLocks noChangeArrowheads="1"/>
          </p:cNvSpPr>
          <p:nvPr/>
        </p:nvSpPr>
        <p:spPr bwMode="auto">
          <a:xfrm>
            <a:off x="179512" y="2235556"/>
            <a:ext cx="87849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Therefore, χ2 is always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UPPER ONE SIDED TEST </a:t>
            </a:r>
            <a:r>
              <a:rPr lang="en-US" altLang="ar-JO" sz="2800" b="1" dirty="0">
                <a:solidFill>
                  <a:srgbClr val="66FF33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2458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26966"/>
              </p:ext>
            </p:extLst>
          </p:nvPr>
        </p:nvGraphicFramePr>
        <p:xfrm>
          <a:off x="1043608" y="760989"/>
          <a:ext cx="3600400" cy="125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2458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760989"/>
                        <a:ext cx="3600400" cy="125410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412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Picture 10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962" y="522946"/>
            <a:ext cx="2462933" cy="135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3"/>
          <p:cNvSpPr>
            <a:spLocks noChangeArrowheads="1"/>
          </p:cNvSpPr>
          <p:nvPr/>
        </p:nvSpPr>
        <p:spPr bwMode="auto">
          <a:xfrm>
            <a:off x="251520" y="4563126"/>
            <a:ext cx="84249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Comparing</a:t>
            </a:r>
            <a:r>
              <a:rPr lang="en-US" altLang="ar-JO" sz="2800" b="1" dirty="0">
                <a:solidFill>
                  <a:srgbClr val="66FF33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χ2</a:t>
            </a:r>
            <a:r>
              <a:rPr lang="en-US" altLang="ar-JO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tabulated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χ²         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relation to 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critical region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endParaRPr lang="en-US" altLang="ar-JO" sz="2800" b="1" u="sng" dirty="0">
              <a:solidFill>
                <a:srgbClr val="FFFF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7499" y="5948121"/>
            <a:ext cx="4640605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</a:rPr>
              <a:t>sign</a:t>
            </a:r>
            <a:r>
              <a:rPr lang="en-MY" sz="2800" b="1" dirty="0"/>
              <a:t>. Difference in </a:t>
            </a:r>
            <a:r>
              <a:rPr lang="en-MY" sz="2800" b="1" dirty="0">
                <a:solidFill>
                  <a:srgbClr val="FF0000"/>
                </a:solidFill>
              </a:rPr>
              <a:t>proportion</a:t>
            </a: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6505175" y="2819037"/>
            <a:ext cx="2088673" cy="1513355"/>
            <a:chOff x="3541" y="9182"/>
            <a:chExt cx="4848" cy="2340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  <p:grpSp>
          <p:nvGrpSpPr>
            <p:cNvPr id="16" name="Group 4"/>
            <p:cNvGrpSpPr>
              <a:grpSpLocks/>
            </p:cNvGrpSpPr>
            <p:nvPr/>
          </p:nvGrpSpPr>
          <p:grpSpPr bwMode="auto">
            <a:xfrm>
              <a:off x="3541" y="10155"/>
              <a:ext cx="4490" cy="1060"/>
              <a:chOff x="3420" y="11111"/>
              <a:chExt cx="3607" cy="1504"/>
            </a:xfrm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 sz="1350"/>
            </a:p>
          </p:txBody>
        </p:sp>
      </p:grpSp>
    </p:spTree>
    <p:extLst>
      <p:ext uri="{BB962C8B-B14F-4D97-AF65-F5344CB8AC3E}">
        <p14:creationId xmlns:p14="http://schemas.microsoft.com/office/powerpoint/2010/main" val="32683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5307" y="117886"/>
            <a:ext cx="8888093" cy="616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FF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SPECIFIC LEARNING OUTCOMES</a:t>
            </a:r>
            <a:endParaRPr lang="en-US" sz="2200" dirty="0">
              <a:solidFill>
                <a:srgbClr val="FF000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On completion of this lecture, you should be able to:</a:t>
            </a:r>
            <a:endParaRPr lang="en-US" sz="2200" dirty="0">
              <a:latin typeface="Century" panose="02040604050505020304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Explain the basis for the use of Chi square tests on qualitative data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Explain the </a:t>
            </a:r>
            <a:r>
              <a:rPr lang="en-US" sz="2200" b="1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limitations of the Chi square </a:t>
            </a: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tests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b="1" dirty="0">
                <a:solidFill>
                  <a:srgbClr val="0070C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Carry out the </a:t>
            </a: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Chi square tests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b="1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Interpret the findings </a:t>
            </a: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from the Chi square tests of significance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Interpret degrees </a:t>
            </a:r>
            <a:r>
              <a:rPr lang="en-US" sz="2200" b="1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of freedom and critical </a:t>
            </a: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values of Chi square statistics from </a:t>
            </a:r>
            <a:r>
              <a:rPr lang="en-US" sz="2200" b="1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Chi square table</a:t>
            </a:r>
            <a:endParaRPr lang="en-US" sz="2200" b="1" dirty="0">
              <a:latin typeface="Century" panose="02040604050505020304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b="1" dirty="0" smtClean="0">
              <a:solidFill>
                <a:srgbClr val="FF0000"/>
              </a:solidFill>
              <a:latin typeface="Century" panose="02040604050505020304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CONTENTS </a:t>
            </a:r>
            <a:endParaRPr lang="en-US" sz="2200" dirty="0">
              <a:solidFill>
                <a:srgbClr val="FF0000"/>
              </a:solidFill>
              <a:latin typeface="Century" panose="02040604050505020304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b="1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Explanation of the basis for </a:t>
            </a: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the use of Chi square tests on </a:t>
            </a:r>
            <a:r>
              <a:rPr lang="en-US" sz="2200" b="1" dirty="0">
                <a:solidFill>
                  <a:srgbClr val="7030A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qualitative data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Explanation of the limitations of the Chi square tests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Calculation of Chi square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Chi square table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Century" panose="02040604050505020304" pitchFamily="18" charset="0"/>
                <a:ea typeface="Times New Roman" pitchFamily="18" charset="0"/>
                <a:cs typeface="Times New Roman" pitchFamily="18" charset="0"/>
              </a:rPr>
              <a:t>Interpretation of  the findings from the Chi square tests of significance</a:t>
            </a:r>
            <a:endParaRPr lang="en-US" sz="2200" dirty="0">
              <a:latin typeface="Century" panose="02040604050505020304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29D6-6FAE-47FB-B33A-EAC25B8944E8}" type="datetime1">
              <a:rPr lang="en-MY" smtClean="0"/>
              <a:t>29/7/2023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063-9869-4741-BB35-31C5F150D29A}" type="slidenum">
              <a:rPr lang="en-MY" smtClean="0"/>
              <a:t>3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1192414" y="6371277"/>
            <a:ext cx="6427586" cy="369332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entury" panose="02040604050505020304" pitchFamily="18" charset="0"/>
              </a:rPr>
              <a:t>An important thing is the type of the variable concerned</a:t>
            </a:r>
            <a:r>
              <a:rPr lang="en-US" b="1" dirty="0">
                <a:solidFill>
                  <a:srgbClr val="C00000"/>
                </a:solidFill>
                <a:latin typeface="Century" panose="02040604050505020304" pitchFamily="18" charset="0"/>
              </a:rPr>
              <a:t>.</a:t>
            </a:r>
          </a:p>
        </p:txBody>
      </p:sp>
      <p:pic>
        <p:nvPicPr>
          <p:cNvPr id="7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778" y="116632"/>
            <a:ext cx="1272622" cy="88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8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332251"/>
              </p:ext>
            </p:extLst>
          </p:nvPr>
        </p:nvGraphicFramePr>
        <p:xfrm>
          <a:off x="2249743" y="1949181"/>
          <a:ext cx="3742135" cy="119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4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266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743" y="1949181"/>
                        <a:ext cx="3742135" cy="1191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7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892"/>
            <a:ext cx="7119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107504" y="336202"/>
            <a:ext cx="903649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C00000"/>
                </a:solidFill>
                <a:latin typeface="Century" panose="02040604050505020304" pitchFamily="18" charset="0"/>
              </a:rPr>
              <a:t>Chi square is</a:t>
            </a:r>
            <a:r>
              <a:rPr lang="en-US" altLang="ar-JO" sz="2800" b="1" dirty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used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testing</a:t>
            </a:r>
            <a:r>
              <a:rPr lang="en-US" altLang="ar-JO" sz="2800" b="1" dirty="0">
                <a:solidFill>
                  <a:schemeClr val="bg1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9900CC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difference in proportions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while t test  and F test are  used in testing difference  in means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07504" y="3234931"/>
            <a:ext cx="8848898" cy="181588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Chi square (χ²)</a:t>
            </a:r>
            <a:endParaRPr lang="en-US" altLang="ar-JO" sz="2800" b="1" dirty="0">
              <a:solidFill>
                <a:srgbClr val="C0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	It is the sum of the squared difference between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observed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frequency and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frequency, </a:t>
            </a:r>
            <a:r>
              <a:rPr lang="en-US" altLang="ar-JO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divided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by the </a:t>
            </a:r>
            <a:r>
              <a:rPr lang="en-US" altLang="ar-JO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expected frequency </a:t>
            </a:r>
            <a:r>
              <a:rPr lang="en-US" altLang="ar-JO" sz="2100" b="1" dirty="0">
                <a:latin typeface="Century" panose="020406040505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3563888" y="5278797"/>
            <a:ext cx="539251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Comparing calculated χ² with tabulated χ²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in relation to critical region</a:t>
            </a:r>
            <a:r>
              <a:rPr lang="en-US" altLang="ar-JO" sz="2800" b="1" dirty="0">
                <a:solidFill>
                  <a:srgbClr val="FFFF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66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7351"/>
              </p:ext>
            </p:extLst>
          </p:nvPr>
        </p:nvGraphicFramePr>
        <p:xfrm>
          <a:off x="251520" y="5278797"/>
          <a:ext cx="3138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5" name="Equation" r:id="rId7" imgW="1130300" imgH="419100" progId="Equation.3">
                  <p:embed/>
                </p:oleObj>
              </mc:Choice>
              <mc:Fallback>
                <p:oleObj name="Equation" r:id="rId7" imgW="1130300" imgH="419100" progId="Equation.3">
                  <p:embed/>
                  <p:pic>
                    <p:nvPicPr>
                      <p:cNvPr id="266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278797"/>
                        <a:ext cx="3138488" cy="914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CFDFE"/>
                          </a:gs>
                          <a:gs pos="74001">
                            <a:srgbClr val="E0F1F2"/>
                          </a:gs>
                          <a:gs pos="83000">
                            <a:srgbClr val="E0F1F2"/>
                          </a:gs>
                          <a:gs pos="100000">
                            <a:srgbClr val="EBF6F7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3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07504" y="1143000"/>
            <a:ext cx="892090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If the variables display are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Exposure and outcome.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        Then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we usually we arrange the table with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exposure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as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row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variable and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out come 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as the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column</a:t>
            </a: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altLang="ar-JO" sz="2800" dirty="0">
                <a:latin typeface="Century" panose="02040604050505020304" pitchFamily="18" charset="0"/>
                <a:cs typeface="Times New Roman" panose="02020603050405020304" pitchFamily="18" charset="0"/>
              </a:rPr>
              <a:t>.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and display %  corresponding the exposure variable </a:t>
            </a:r>
          </a:p>
        </p:txBody>
      </p:sp>
      <p:pic>
        <p:nvPicPr>
          <p:cNvPr id="2867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88640"/>
            <a:ext cx="7119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83775"/>
              </p:ext>
            </p:extLst>
          </p:nvPr>
        </p:nvGraphicFramePr>
        <p:xfrm>
          <a:off x="1115616" y="4317816"/>
          <a:ext cx="5715001" cy="1487449"/>
        </p:xfrm>
        <a:graphic>
          <a:graphicData uri="http://schemas.openxmlformats.org/drawingml/2006/table">
            <a:tbl>
              <a:tblPr rtl="1"/>
              <a:tblGrid>
                <a:gridCol w="86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 come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-ve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 come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yes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no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Total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0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329" name="Group 249"/>
          <p:cNvGraphicFramePr>
            <a:graphicFrameLocks noGrp="1"/>
          </p:cNvGraphicFramePr>
          <p:nvPr/>
        </p:nvGraphicFramePr>
        <p:xfrm>
          <a:off x="304800" y="373063"/>
          <a:ext cx="3733800" cy="648506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=0.05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 = 0.001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18.48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32.91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23.69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26.30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32.00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28.87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4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36.19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6" marB="4571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74314" name="Group 234"/>
          <p:cNvGraphicFramePr>
            <a:graphicFrameLocks noGrp="1"/>
          </p:cNvGraphicFramePr>
          <p:nvPr/>
        </p:nvGraphicFramePr>
        <p:xfrm>
          <a:off x="4953000" y="304800"/>
          <a:ext cx="3816350" cy="6373806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46.80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51.18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37.65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54.05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43.77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59.70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56.06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65.25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52.19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61.16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26840" name="Group 216"/>
          <p:cNvGraphicFramePr>
            <a:graphicFrameLocks noGrp="1"/>
          </p:cNvGraphicFramePr>
          <p:nvPr/>
        </p:nvGraphicFramePr>
        <p:xfrm>
          <a:off x="5003800" y="6237288"/>
          <a:ext cx="4140200" cy="358775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63.69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092" name="Rectangle 228"/>
          <p:cNvSpPr>
            <a:spLocks noChangeArrowheads="1"/>
          </p:cNvSpPr>
          <p:nvPr/>
        </p:nvSpPr>
        <p:spPr bwMode="auto">
          <a:xfrm>
            <a:off x="2590800" y="0"/>
            <a:ext cx="391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000" b="1"/>
              <a:t>Table of Chi-square statistics</a:t>
            </a:r>
          </a:p>
        </p:txBody>
      </p:sp>
      <p:pic>
        <p:nvPicPr>
          <p:cNvPr id="37093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1219200"/>
            <a:ext cx="2024062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6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24" name="Group 220"/>
          <p:cNvGraphicFramePr>
            <a:graphicFrameLocks noGrp="1"/>
          </p:cNvGraphicFramePr>
          <p:nvPr/>
        </p:nvGraphicFramePr>
        <p:xfrm>
          <a:off x="250825" y="71438"/>
          <a:ext cx="4105275" cy="6838958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76.09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59.30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77.42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68.71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71.20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81.40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64.00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72.44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82.72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73.68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85.35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86.66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68.67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77.39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89.27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79.84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72.15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81.07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82.29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83.52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75.62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84.73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79.08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75326" name="Group 222"/>
          <p:cNvGraphicFramePr>
            <a:graphicFrameLocks noGrp="1"/>
          </p:cNvGraphicFramePr>
          <p:nvPr/>
        </p:nvGraphicFramePr>
        <p:xfrm>
          <a:off x="4800600" y="214313"/>
          <a:ext cx="3948113" cy="6219825"/>
        </p:xfrm>
        <a:graphic>
          <a:graphicData uri="http://schemas.openxmlformats.org/drawingml/2006/table">
            <a:tbl>
              <a:tblPr/>
              <a:tblGrid>
                <a:gridCol w="63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89.59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81.38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103.46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83.68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104.72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85.97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95.63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107.26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108.54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88.25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98.03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99.23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111.06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90.53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100.42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91.67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102.82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93.95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95.08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96.22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106.39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97.35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108.77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121.11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99.62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109.96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122.36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100.75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111.15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123.60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112.33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124.84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38104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44575"/>
            <a:ext cx="1371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4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814" name="Group 686"/>
          <p:cNvGraphicFramePr>
            <a:graphicFrameLocks noGrp="1"/>
          </p:cNvGraphicFramePr>
          <p:nvPr/>
        </p:nvGraphicFramePr>
        <p:xfrm>
          <a:off x="228600" y="2057400"/>
          <a:ext cx="3733800" cy="4419602"/>
        </p:xfrm>
        <a:graphic>
          <a:graphicData uri="http://schemas.openxmlformats.org/drawingml/2006/table">
            <a:tbl>
              <a:tblPr/>
              <a:tblGrid>
                <a:gridCol w="4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108.65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119.41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120.59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121.77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134.74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122.94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135.96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124.12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137.19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125.29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138.45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115.39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126.46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139.66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61" name="Rectangle 84"/>
          <p:cNvSpPr>
            <a:spLocks noChangeArrowheads="1"/>
          </p:cNvSpPr>
          <p:nvPr/>
        </p:nvSpPr>
        <p:spPr bwMode="auto">
          <a:xfrm>
            <a:off x="0" y="17846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graphicFrame>
        <p:nvGraphicFramePr>
          <p:cNvPr id="28757" name="Group 85"/>
          <p:cNvGraphicFramePr>
            <a:graphicFrameLocks noGrp="1"/>
          </p:cNvGraphicFramePr>
          <p:nvPr/>
        </p:nvGraphicFramePr>
        <p:xfrm>
          <a:off x="214313" y="152400"/>
          <a:ext cx="3714751" cy="1866901"/>
        </p:xfrm>
        <a:graphic>
          <a:graphicData uri="http://schemas.openxmlformats.org/drawingml/2006/table">
            <a:tbl>
              <a:tblPr/>
              <a:tblGrid>
                <a:gridCol w="56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103.01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113.51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126.09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104.14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114.70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105.27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115.88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128.57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106.40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117.06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129.80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107.52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118.24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131.04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9" marR="91439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8994" name="Picture 117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85750"/>
            <a:ext cx="354806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6813" name="Group 685"/>
          <p:cNvGraphicFramePr>
            <a:graphicFrameLocks noGrp="1"/>
          </p:cNvGraphicFramePr>
          <p:nvPr/>
        </p:nvGraphicFramePr>
        <p:xfrm>
          <a:off x="4191000" y="1905000"/>
          <a:ext cx="4953000" cy="4572001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116.51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140.90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117.63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128.80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142.12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118.75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129.97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143.32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119.87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131.14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144.55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132.31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145.78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122.11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133.47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146.99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123.23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134.64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148.21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4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124.34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135.81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149.48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3"/>
          <p:cNvSpPr txBox="1">
            <a:spLocks noGrp="1"/>
          </p:cNvSpPr>
          <p:nvPr/>
        </p:nvSpPr>
        <p:spPr bwMode="auto">
          <a:xfrm>
            <a:off x="1485900" y="5541169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fld id="{60CBD3C0-4BF0-49E1-8271-2B37B0D7D43A}" type="slidenum">
              <a:rPr lang="ar-SA" altLang="ar-JO" sz="1050"/>
              <a:pPr rtl="1"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ar-JO" sz="1050"/>
          </a:p>
        </p:txBody>
      </p:sp>
      <p:sp>
        <p:nvSpPr>
          <p:cNvPr id="62467" name="WordArt 6"/>
          <p:cNvSpPr>
            <a:spLocks noChangeArrowheads="1" noChangeShapeType="1" noTextEdit="1"/>
          </p:cNvSpPr>
          <p:nvPr/>
        </p:nvSpPr>
        <p:spPr bwMode="auto">
          <a:xfrm>
            <a:off x="2000250" y="2343150"/>
            <a:ext cx="4686300" cy="10001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27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  <a:endParaRPr lang="ar-JO" sz="27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209171"/>
            <a:ext cx="40684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Century" panose="02040604050505020304" pitchFamily="18" charset="0"/>
                <a:cs typeface="Times New Roman" pitchFamily="18" charset="0"/>
              </a:rPr>
              <a:t>Application of χ2.</a:t>
            </a:r>
          </a:p>
          <a:p>
            <a:r>
              <a:rPr lang="en-MY" sz="2800" b="1" dirty="0">
                <a:solidFill>
                  <a:srgbClr val="C00000"/>
                </a:solidFill>
                <a:latin typeface="Century" panose="02040604050505020304" pitchFamily="18" charset="0"/>
                <a:cs typeface="Times New Roman" pitchFamily="18" charset="0"/>
              </a:rPr>
              <a:t> 1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.    2 × 2 table .</a:t>
            </a:r>
          </a:p>
          <a:p>
            <a:r>
              <a:rPr lang="en-MY" sz="2800" b="1" dirty="0">
                <a:solidFill>
                  <a:srgbClr val="C00000"/>
                </a:solidFill>
                <a:latin typeface="Century" panose="02040604050505020304" pitchFamily="18" charset="0"/>
                <a:cs typeface="Times New Roman" pitchFamily="18" charset="0"/>
              </a:rPr>
              <a:t>2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  <a:cs typeface="Times New Roman" pitchFamily="18" charset="0"/>
              </a:rPr>
              <a:t>.      a × b table 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183C-2A6E-494D-96D9-F893CAE98C3C}" type="datetime1">
              <a:rPr lang="en-MY" smtClean="0"/>
              <a:t>29/7/2023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36</a:t>
            </a:fld>
            <a:endParaRPr lang="en-MY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343142"/>
              </p:ext>
            </p:extLst>
          </p:nvPr>
        </p:nvGraphicFramePr>
        <p:xfrm>
          <a:off x="3635896" y="3591018"/>
          <a:ext cx="4074592" cy="1422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Equation" r:id="rId4" imgW="1130300" imgH="419100" progId="Equation.3">
                  <p:embed/>
                </p:oleObj>
              </mc:Choice>
              <mc:Fallback>
                <p:oleObj name="Equation" r:id="rId4" imgW="1130300" imgH="4191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591018"/>
                        <a:ext cx="4074592" cy="142215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00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F22A1-0EB4-4E09-9A7F-558B66605C08}" type="slidenum">
              <a:rPr lang="ar-SA"/>
              <a:pPr/>
              <a:t>4</a:t>
            </a:fld>
            <a:endParaRPr lang="en-US"/>
          </a:p>
        </p:txBody>
      </p:sp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087887" y="174127"/>
            <a:ext cx="1566863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100" dirty="0">
                <a:latin typeface="Times New Roman" pitchFamily="18" charset="0"/>
              </a:rPr>
              <a:t>             Data</a:t>
            </a:r>
            <a:endParaRPr lang="en-US" sz="2100" dirty="0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5611057" y="826760"/>
            <a:ext cx="3450052" cy="31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CC3300"/>
                </a:solidFill>
                <a:latin typeface="Century" panose="02040604050505020304" pitchFamily="18" charset="0"/>
              </a:rPr>
              <a:t>Continuous Variable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207540" y="943390"/>
            <a:ext cx="2842162" cy="31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008000"/>
                </a:solidFill>
                <a:latin typeface="Century" panose="02040604050505020304" pitchFamily="18" charset="0"/>
              </a:rPr>
              <a:t>Discrete Variable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6576893" y="2191876"/>
            <a:ext cx="2109907" cy="790639"/>
          </a:xfrm>
          <a:prstGeom prst="rect">
            <a:avLst/>
          </a:prstGeom>
          <a:noFill/>
          <a:ln w="31750">
            <a:solidFill>
              <a:srgbClr val="CC00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latin typeface="Century" panose="02040604050505020304" pitchFamily="18" charset="0"/>
              </a:rPr>
              <a:t>Two </a:t>
            </a:r>
            <a:r>
              <a:rPr lang="en-US" sz="2000" b="1" dirty="0">
                <a:solidFill>
                  <a:srgbClr val="CC3300"/>
                </a:solidFill>
                <a:latin typeface="Century" panose="02040604050505020304" pitchFamily="18" charset="0"/>
              </a:rPr>
              <a:t>cont. var</a:t>
            </a:r>
            <a:r>
              <a:rPr lang="en-US" sz="2000" b="1" dirty="0">
                <a:latin typeface="Century" panose="02040604050505020304" pitchFamily="18" charset="0"/>
              </a:rPr>
              <a:t>. at same time</a:t>
            </a: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3087887" y="2004728"/>
            <a:ext cx="3258714" cy="30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9900CC"/>
                </a:solidFill>
                <a:latin typeface="Century" panose="02040604050505020304" pitchFamily="18" charset="0"/>
              </a:rPr>
              <a:t>one</a:t>
            </a:r>
            <a:r>
              <a:rPr lang="en-US" sz="2000" b="1" dirty="0">
                <a:latin typeface="Century" panose="02040604050505020304" pitchFamily="18" charset="0"/>
              </a:rPr>
              <a:t> </a:t>
            </a:r>
            <a:r>
              <a:rPr lang="en-US" sz="2000" b="1" dirty="0">
                <a:solidFill>
                  <a:srgbClr val="CC3300"/>
                </a:solidFill>
                <a:latin typeface="Century" panose="02040604050505020304" pitchFamily="18" charset="0"/>
              </a:rPr>
              <a:t>cont. var</a:t>
            </a:r>
            <a:r>
              <a:rPr lang="en-US" sz="2000" b="1" dirty="0">
                <a:latin typeface="Century" panose="02040604050505020304" pitchFamily="18" charset="0"/>
              </a:rPr>
              <a:t>. at the time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7151541" y="3419107"/>
            <a:ext cx="1594069" cy="693119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latin typeface="Century" panose="02040604050505020304" pitchFamily="18" charset="0"/>
              </a:rPr>
              <a:t>Correlation</a:t>
            </a:r>
          </a:p>
          <a:p>
            <a:r>
              <a:rPr lang="en-US" b="1" dirty="0">
                <a:latin typeface="Century" panose="02040604050505020304" pitchFamily="18" charset="0"/>
              </a:rPr>
              <a:t>Regression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4860430" y="2791588"/>
            <a:ext cx="1692473" cy="833654"/>
          </a:xfrm>
          <a:prstGeom prst="rect">
            <a:avLst/>
          </a:prstGeom>
          <a:noFill/>
          <a:ln w="28575">
            <a:solidFill>
              <a:srgbClr val="66CC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50" b="1" dirty="0">
                <a:solidFill>
                  <a:schemeClr val="hlink"/>
                </a:solidFill>
                <a:latin typeface="Century" panose="02040604050505020304" pitchFamily="18" charset="0"/>
              </a:rPr>
              <a:t>More than Two Groups</a:t>
            </a:r>
            <a:r>
              <a:rPr lang="en-US" sz="1650" b="1" dirty="0">
                <a:latin typeface="Century" panose="02040604050505020304" pitchFamily="18" charset="0"/>
              </a:rPr>
              <a:t> </a:t>
            </a:r>
            <a:r>
              <a:rPr lang="en-US" sz="1650" b="1" dirty="0">
                <a:solidFill>
                  <a:srgbClr val="9900CC"/>
                </a:solidFill>
                <a:latin typeface="Century" panose="02040604050505020304" pitchFamily="18" charset="0"/>
              </a:rPr>
              <a:t>with</a:t>
            </a:r>
            <a:r>
              <a:rPr lang="en-US" sz="1650" b="1" dirty="0">
                <a:latin typeface="Century" panose="02040604050505020304" pitchFamily="18" charset="0"/>
              </a:rPr>
              <a:t> </a:t>
            </a:r>
            <a:r>
              <a:rPr lang="en-US" sz="1650" b="1" dirty="0">
                <a:solidFill>
                  <a:srgbClr val="9900CC"/>
                </a:solidFill>
                <a:latin typeface="Century" panose="02040604050505020304" pitchFamily="18" charset="0"/>
              </a:rPr>
              <a:t>one C.V</a:t>
            </a:r>
            <a:r>
              <a:rPr lang="en-US" sz="1650" b="1" dirty="0"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437257" name="Text Box 9"/>
          <p:cNvSpPr txBox="1">
            <a:spLocks noChangeArrowheads="1"/>
          </p:cNvSpPr>
          <p:nvPr/>
        </p:nvSpPr>
        <p:spPr bwMode="auto">
          <a:xfrm>
            <a:off x="3024009" y="2983575"/>
            <a:ext cx="1674019" cy="647700"/>
          </a:xfrm>
          <a:prstGeom prst="rect">
            <a:avLst/>
          </a:prstGeom>
          <a:noFill/>
          <a:ln w="28575"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entury" panose="02040604050505020304" pitchFamily="18" charset="0"/>
              </a:rPr>
              <a:t>Two</a:t>
            </a:r>
            <a:r>
              <a:rPr lang="en-US" b="1" dirty="0">
                <a:solidFill>
                  <a:srgbClr val="FF9900"/>
                </a:solidFill>
                <a:latin typeface="Century" panose="02040604050505020304" pitchFamily="18" charset="0"/>
              </a:rPr>
              <a:t>  Groups </a:t>
            </a:r>
            <a:r>
              <a:rPr lang="en-US" b="1" dirty="0">
                <a:solidFill>
                  <a:srgbClr val="9900CC"/>
                </a:solidFill>
                <a:latin typeface="Century" panose="02040604050505020304" pitchFamily="18" charset="0"/>
              </a:rPr>
              <a:t>with one C.V</a:t>
            </a:r>
            <a:r>
              <a:rPr lang="en-US" b="1" dirty="0"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437258" name="Text Box 10"/>
          <p:cNvSpPr txBox="1">
            <a:spLocks noChangeArrowheads="1"/>
          </p:cNvSpPr>
          <p:nvPr/>
        </p:nvSpPr>
        <p:spPr bwMode="auto">
          <a:xfrm>
            <a:off x="5347472" y="3956408"/>
            <a:ext cx="1241822" cy="5941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663300"/>
                </a:solidFill>
                <a:latin typeface="Century" panose="02040604050505020304" pitchFamily="18" charset="0"/>
              </a:rPr>
              <a:t>F   test </a:t>
            </a:r>
          </a:p>
          <a:p>
            <a:pPr algn="ctr"/>
            <a:r>
              <a:rPr lang="en-US" b="1" dirty="0">
                <a:solidFill>
                  <a:srgbClr val="663300"/>
                </a:solidFill>
                <a:latin typeface="Century" panose="02040604050505020304" pitchFamily="18" charset="0"/>
              </a:rPr>
              <a:t>ANOVA</a:t>
            </a:r>
          </a:p>
        </p:txBody>
      </p:sp>
      <p:sp>
        <p:nvSpPr>
          <p:cNvPr id="437259" name="Text Box 11"/>
          <p:cNvSpPr txBox="1">
            <a:spLocks noChangeArrowheads="1"/>
          </p:cNvSpPr>
          <p:nvPr/>
        </p:nvSpPr>
        <p:spPr bwMode="auto">
          <a:xfrm>
            <a:off x="3168255" y="3807619"/>
            <a:ext cx="1088231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350"/>
          </a:p>
        </p:txBody>
      </p:sp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625355" y="2112692"/>
            <a:ext cx="1457325" cy="648891"/>
          </a:xfrm>
          <a:prstGeom prst="rect">
            <a:avLst/>
          </a:prstGeom>
          <a:solidFill>
            <a:srgbClr val="CC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entury" panose="02040604050505020304" pitchFamily="18" charset="0"/>
                <a:cs typeface="Times New Roman" pitchFamily="18" charset="0"/>
              </a:rPr>
              <a:t>Chi Square </a:t>
            </a:r>
          </a:p>
          <a:p>
            <a:r>
              <a:rPr lang="en-US" dirty="0">
                <a:latin typeface="Century" panose="02040604050505020304" pitchFamily="18" charset="0"/>
                <a:cs typeface="Times New Roman" pitchFamily="18" charset="0"/>
              </a:rPr>
              <a:t> (χ</a:t>
            </a:r>
            <a:r>
              <a:rPr lang="en-US" baseline="30000" dirty="0">
                <a:latin typeface="Century" panose="02040604050505020304" pitchFamily="18" charset="0"/>
              </a:rPr>
              <a:t>2</a:t>
            </a:r>
            <a:r>
              <a:rPr lang="en-US" dirty="0">
                <a:latin typeface="Century" panose="02040604050505020304" pitchFamily="18" charset="0"/>
              </a:rPr>
              <a:t> test</a:t>
            </a:r>
          </a:p>
        </p:txBody>
      </p:sp>
      <p:sp>
        <p:nvSpPr>
          <p:cNvPr id="437261" name="Text Box 13"/>
          <p:cNvSpPr txBox="1">
            <a:spLocks noChangeArrowheads="1"/>
          </p:cNvSpPr>
          <p:nvPr/>
        </p:nvSpPr>
        <p:spPr bwMode="auto">
          <a:xfrm>
            <a:off x="2257426" y="3124200"/>
            <a:ext cx="411956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37263" name="Text Box 15"/>
          <p:cNvSpPr txBox="1">
            <a:spLocks noChangeArrowheads="1"/>
          </p:cNvSpPr>
          <p:nvPr/>
        </p:nvSpPr>
        <p:spPr bwMode="auto">
          <a:xfrm>
            <a:off x="2419351" y="2982516"/>
            <a:ext cx="640556" cy="54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350"/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3030586" y="4033684"/>
            <a:ext cx="1025128" cy="36552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100" b="1" dirty="0">
                <a:latin typeface="Century" panose="02040604050505020304" pitchFamily="18" charset="0"/>
              </a:rPr>
              <a:t>t   test </a:t>
            </a:r>
          </a:p>
        </p:txBody>
      </p:sp>
      <p:sp>
        <p:nvSpPr>
          <p:cNvPr id="437265" name="Text Box 17"/>
          <p:cNvSpPr txBox="1">
            <a:spLocks noChangeArrowheads="1"/>
          </p:cNvSpPr>
          <p:nvPr/>
        </p:nvSpPr>
        <p:spPr bwMode="auto">
          <a:xfrm>
            <a:off x="4731906" y="5416686"/>
            <a:ext cx="2323448" cy="31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CC0000"/>
                </a:solidFill>
                <a:latin typeface="Century" panose="02040604050505020304" pitchFamily="18" charset="0"/>
              </a:rPr>
              <a:t>Dependent sample</a:t>
            </a:r>
          </a:p>
        </p:txBody>
      </p:sp>
      <p:sp>
        <p:nvSpPr>
          <p:cNvPr id="437266" name="Text Box 18"/>
          <p:cNvSpPr txBox="1">
            <a:spLocks noChangeArrowheads="1"/>
          </p:cNvSpPr>
          <p:nvPr/>
        </p:nvSpPr>
        <p:spPr bwMode="auto">
          <a:xfrm>
            <a:off x="2734866" y="5291063"/>
            <a:ext cx="2125564" cy="48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CC0000"/>
                </a:solidFill>
                <a:latin typeface="Century" panose="02040604050505020304" pitchFamily="18" charset="0"/>
              </a:rPr>
              <a:t>Sample and</a:t>
            </a:r>
          </a:p>
          <a:p>
            <a:r>
              <a:rPr lang="en-US" sz="2000" b="1" dirty="0">
                <a:solidFill>
                  <a:srgbClr val="CC0000"/>
                </a:solidFill>
                <a:latin typeface="Century" panose="02040604050505020304" pitchFamily="18" charset="0"/>
              </a:rPr>
              <a:t>population</a:t>
            </a:r>
          </a:p>
        </p:txBody>
      </p:sp>
      <p:sp>
        <p:nvSpPr>
          <p:cNvPr id="437267" name="Text Box 19"/>
          <p:cNvSpPr txBox="1">
            <a:spLocks noChangeArrowheads="1"/>
          </p:cNvSpPr>
          <p:nvPr/>
        </p:nvSpPr>
        <p:spPr bwMode="auto">
          <a:xfrm>
            <a:off x="395536" y="5168473"/>
            <a:ext cx="2314995" cy="66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dirty="0">
                <a:solidFill>
                  <a:srgbClr val="CC0000"/>
                </a:solidFill>
                <a:latin typeface="Century" panose="02040604050505020304" pitchFamily="18" charset="0"/>
              </a:rPr>
              <a:t>Two independent</a:t>
            </a:r>
          </a:p>
          <a:p>
            <a:r>
              <a:rPr lang="en-US" sz="2000" b="1" dirty="0">
                <a:solidFill>
                  <a:srgbClr val="CC0000"/>
                </a:solidFill>
                <a:latin typeface="Century" panose="02040604050505020304" pitchFamily="18" charset="0"/>
              </a:rPr>
              <a:t>samples</a:t>
            </a:r>
          </a:p>
        </p:txBody>
      </p:sp>
      <p:sp>
        <p:nvSpPr>
          <p:cNvPr id="437268" name="Text Box 20"/>
          <p:cNvSpPr txBox="1">
            <a:spLocks noChangeArrowheads="1"/>
          </p:cNvSpPr>
          <p:nvPr/>
        </p:nvSpPr>
        <p:spPr bwMode="auto">
          <a:xfrm>
            <a:off x="1494235" y="4455320"/>
            <a:ext cx="1123950" cy="3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350"/>
          </a:p>
        </p:txBody>
      </p:sp>
      <p:sp>
        <p:nvSpPr>
          <p:cNvPr id="437270" name="AutoShape 22"/>
          <p:cNvSpPr>
            <a:spLocks noChangeArrowheads="1"/>
          </p:cNvSpPr>
          <p:nvPr/>
        </p:nvSpPr>
        <p:spPr bwMode="auto">
          <a:xfrm>
            <a:off x="2734866" y="669586"/>
            <a:ext cx="3277294" cy="7817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1" name="AutoShape 23"/>
          <p:cNvSpPr>
            <a:spLocks noChangeArrowheads="1"/>
          </p:cNvSpPr>
          <p:nvPr/>
        </p:nvSpPr>
        <p:spPr bwMode="auto">
          <a:xfrm>
            <a:off x="4298158" y="1453300"/>
            <a:ext cx="3065859" cy="408839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2" name="AutoShape 24"/>
          <p:cNvSpPr>
            <a:spLocks noChangeArrowheads="1"/>
          </p:cNvSpPr>
          <p:nvPr/>
        </p:nvSpPr>
        <p:spPr bwMode="auto">
          <a:xfrm>
            <a:off x="1116711" y="1281137"/>
            <a:ext cx="266298" cy="875543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3" name="AutoShape 25"/>
          <p:cNvSpPr>
            <a:spLocks noChangeArrowheads="1"/>
          </p:cNvSpPr>
          <p:nvPr/>
        </p:nvSpPr>
        <p:spPr bwMode="auto">
          <a:xfrm>
            <a:off x="8353426" y="2834880"/>
            <a:ext cx="181096" cy="589787"/>
          </a:xfrm>
          <a:prstGeom prst="downArrow">
            <a:avLst>
              <a:gd name="adj1" fmla="val 50000"/>
              <a:gd name="adj2" fmla="val 93407"/>
            </a:avLst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4" name="AutoShape 26"/>
          <p:cNvSpPr>
            <a:spLocks noChangeArrowheads="1"/>
          </p:cNvSpPr>
          <p:nvPr/>
        </p:nvSpPr>
        <p:spPr bwMode="auto">
          <a:xfrm>
            <a:off x="3339107" y="2328483"/>
            <a:ext cx="2430066" cy="477129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5" name="AutoShape 27"/>
          <p:cNvSpPr>
            <a:spLocks noChangeArrowheads="1"/>
          </p:cNvSpPr>
          <p:nvPr/>
        </p:nvSpPr>
        <p:spPr bwMode="auto">
          <a:xfrm>
            <a:off x="5769173" y="3424667"/>
            <a:ext cx="161925" cy="647699"/>
          </a:xfrm>
          <a:prstGeom prst="downArrow">
            <a:avLst>
              <a:gd name="adj1" fmla="val 50000"/>
              <a:gd name="adj2" fmla="val 116728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6" name="AutoShape 28"/>
          <p:cNvSpPr>
            <a:spLocks noChangeArrowheads="1"/>
          </p:cNvSpPr>
          <p:nvPr/>
        </p:nvSpPr>
        <p:spPr bwMode="auto">
          <a:xfrm>
            <a:off x="3358947" y="4584035"/>
            <a:ext cx="216694" cy="761448"/>
          </a:xfrm>
          <a:prstGeom prst="downArrow">
            <a:avLst>
              <a:gd name="adj1" fmla="val 50000"/>
              <a:gd name="adj2" fmla="val 87225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7" name="Text Box 29"/>
          <p:cNvSpPr txBox="1">
            <a:spLocks noChangeArrowheads="1"/>
          </p:cNvSpPr>
          <p:nvPr/>
        </p:nvSpPr>
        <p:spPr bwMode="auto">
          <a:xfrm>
            <a:off x="1714199" y="3760249"/>
            <a:ext cx="864394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009900"/>
                </a:solidFill>
                <a:latin typeface="Century" panose="02040604050505020304" pitchFamily="18" charset="0"/>
              </a:rPr>
              <a:t>2 x 2</a:t>
            </a:r>
          </a:p>
          <a:p>
            <a:endParaRPr lang="en-US" sz="2100" dirty="0">
              <a:solidFill>
                <a:srgbClr val="009900"/>
              </a:solidFill>
            </a:endParaRPr>
          </a:p>
        </p:txBody>
      </p:sp>
      <p:sp>
        <p:nvSpPr>
          <p:cNvPr id="437278" name="AutoShape 30"/>
          <p:cNvSpPr>
            <a:spLocks noChangeArrowheads="1"/>
          </p:cNvSpPr>
          <p:nvPr/>
        </p:nvSpPr>
        <p:spPr bwMode="auto">
          <a:xfrm>
            <a:off x="1791297" y="4400169"/>
            <a:ext cx="3401616" cy="405024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79" name="AutoShape 31"/>
          <p:cNvSpPr>
            <a:spLocks noChangeArrowheads="1"/>
          </p:cNvSpPr>
          <p:nvPr/>
        </p:nvSpPr>
        <p:spPr bwMode="auto">
          <a:xfrm>
            <a:off x="3478176" y="3547814"/>
            <a:ext cx="215503" cy="533766"/>
          </a:xfrm>
          <a:prstGeom prst="downArrow">
            <a:avLst>
              <a:gd name="adj1" fmla="val 50000"/>
              <a:gd name="adj2" fmla="val 87845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0" name="AutoShape 32"/>
          <p:cNvSpPr>
            <a:spLocks noChangeArrowheads="1"/>
          </p:cNvSpPr>
          <p:nvPr/>
        </p:nvSpPr>
        <p:spPr bwMode="auto">
          <a:xfrm>
            <a:off x="5149412" y="4727230"/>
            <a:ext cx="186540" cy="696437"/>
          </a:xfrm>
          <a:prstGeom prst="downArrow">
            <a:avLst>
              <a:gd name="adj1" fmla="val 50000"/>
              <a:gd name="adj2" fmla="val 81044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1" name="AutoShape 33"/>
          <p:cNvSpPr>
            <a:spLocks noChangeArrowheads="1"/>
          </p:cNvSpPr>
          <p:nvPr/>
        </p:nvSpPr>
        <p:spPr bwMode="auto">
          <a:xfrm>
            <a:off x="2150666" y="4669285"/>
            <a:ext cx="181440" cy="680552"/>
          </a:xfrm>
          <a:prstGeom prst="downArrow">
            <a:avLst>
              <a:gd name="adj1" fmla="val 50000"/>
              <a:gd name="adj2" fmla="val 99588"/>
            </a:avLst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2" name="AutoShape 34"/>
          <p:cNvSpPr>
            <a:spLocks noChangeArrowheads="1"/>
          </p:cNvSpPr>
          <p:nvPr/>
        </p:nvSpPr>
        <p:spPr bwMode="auto">
          <a:xfrm>
            <a:off x="321472" y="2821065"/>
            <a:ext cx="1808560" cy="459779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5" name="AutoShape 37"/>
          <p:cNvSpPr>
            <a:spLocks noChangeArrowheads="1"/>
          </p:cNvSpPr>
          <p:nvPr/>
        </p:nvSpPr>
        <p:spPr bwMode="auto">
          <a:xfrm>
            <a:off x="2048597" y="3067545"/>
            <a:ext cx="216694" cy="696338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6" name="AutoShape 38"/>
          <p:cNvSpPr>
            <a:spLocks noChangeArrowheads="1"/>
          </p:cNvSpPr>
          <p:nvPr/>
        </p:nvSpPr>
        <p:spPr bwMode="auto">
          <a:xfrm>
            <a:off x="339389" y="3233481"/>
            <a:ext cx="161925" cy="594122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51668" y="3814697"/>
            <a:ext cx="1040726" cy="31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009900"/>
                </a:solidFill>
                <a:latin typeface="Century" panose="02040604050505020304" pitchFamily="18" charset="0"/>
              </a:rPr>
              <a:t>a x b</a:t>
            </a:r>
          </a:p>
        </p:txBody>
      </p:sp>
      <p:sp>
        <p:nvSpPr>
          <p:cNvPr id="437288" name="AutoShape 40"/>
          <p:cNvSpPr>
            <a:spLocks noChangeArrowheads="1"/>
          </p:cNvSpPr>
          <p:nvPr/>
        </p:nvSpPr>
        <p:spPr bwMode="auto">
          <a:xfrm>
            <a:off x="7314676" y="1679420"/>
            <a:ext cx="216694" cy="594122"/>
          </a:xfrm>
          <a:prstGeom prst="downArrow">
            <a:avLst>
              <a:gd name="adj1" fmla="val 50000"/>
              <a:gd name="adj2" fmla="val 68544"/>
            </a:avLst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89" name="AutoShape 41"/>
          <p:cNvSpPr>
            <a:spLocks noChangeArrowheads="1"/>
          </p:cNvSpPr>
          <p:nvPr/>
        </p:nvSpPr>
        <p:spPr bwMode="auto">
          <a:xfrm>
            <a:off x="4248150" y="1754982"/>
            <a:ext cx="215504" cy="378619"/>
          </a:xfrm>
          <a:prstGeom prst="downArrow">
            <a:avLst>
              <a:gd name="adj1" fmla="val 50000"/>
              <a:gd name="adj2" fmla="val 873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90" name="AutoShape 42"/>
          <p:cNvSpPr>
            <a:spLocks noChangeArrowheads="1"/>
          </p:cNvSpPr>
          <p:nvPr/>
        </p:nvSpPr>
        <p:spPr bwMode="auto">
          <a:xfrm>
            <a:off x="3383758" y="2484489"/>
            <a:ext cx="108347" cy="378619"/>
          </a:xfrm>
          <a:prstGeom prst="downArrow">
            <a:avLst>
              <a:gd name="adj1" fmla="val 50000"/>
              <a:gd name="adj2" fmla="val 87362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437291" name="AutoShape 43"/>
          <p:cNvSpPr>
            <a:spLocks noChangeArrowheads="1"/>
          </p:cNvSpPr>
          <p:nvPr/>
        </p:nvSpPr>
        <p:spPr bwMode="auto">
          <a:xfrm>
            <a:off x="5639551" y="2469816"/>
            <a:ext cx="108347" cy="378619"/>
          </a:xfrm>
          <a:prstGeom prst="downArrow">
            <a:avLst>
              <a:gd name="adj1" fmla="val 50000"/>
              <a:gd name="adj2" fmla="val 87363"/>
            </a:avLst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6176-2154-4667-8FFA-C57C8D7DB424}" type="datetime1">
              <a:rPr lang="en-MY" smtClean="0"/>
              <a:t>29/7/2023</a:t>
            </a:fld>
            <a:endParaRPr lang="en-MY"/>
          </a:p>
        </p:txBody>
      </p:sp>
      <p:sp>
        <p:nvSpPr>
          <p:cNvPr id="44" name="Rectangle 43"/>
          <p:cNvSpPr/>
          <p:nvPr/>
        </p:nvSpPr>
        <p:spPr>
          <a:xfrm>
            <a:off x="1164285" y="6101557"/>
            <a:ext cx="6927336" cy="369332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entury" panose="02040604050505020304" pitchFamily="18" charset="0"/>
              </a:rPr>
              <a:t>An important thing is the type of the variable concerned</a:t>
            </a:r>
            <a:r>
              <a:rPr lang="en-US" b="1" dirty="0">
                <a:solidFill>
                  <a:srgbClr val="C00000"/>
                </a:solidFill>
                <a:latin typeface="Century" panose="02040604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1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0014" y="99705"/>
            <a:ext cx="835292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when the data measurement is continuous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 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test 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be applied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to test  significance difference between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two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means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Body weight, </a:t>
            </a:r>
            <a:endParaRPr lang="en-US" altLang="ar-JO" sz="28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F test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be applied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to test  significance difference  among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more than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two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means  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Body weight  adult males</a:t>
            </a:r>
          </a:p>
        </p:txBody>
      </p:sp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3347830" y="1392925"/>
            <a:ext cx="616872" cy="66792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b="1" dirty="0">
                <a:solidFill>
                  <a:srgbClr val="FF0000"/>
                </a:solidFill>
              </a:rPr>
              <a:t>♀</a:t>
            </a:r>
          </a:p>
        </p:txBody>
      </p:sp>
      <p:sp>
        <p:nvSpPr>
          <p:cNvPr id="11268" name="Oval 3"/>
          <p:cNvSpPr>
            <a:spLocks noChangeArrowheads="1"/>
          </p:cNvSpPr>
          <p:nvPr/>
        </p:nvSpPr>
        <p:spPr bwMode="auto">
          <a:xfrm>
            <a:off x="4717829" y="1411088"/>
            <a:ext cx="788515" cy="6497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JO" sz="2000" dirty="0"/>
              <a:t>♂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92282"/>
              </p:ext>
            </p:extLst>
          </p:nvPr>
        </p:nvGraphicFramePr>
        <p:xfrm>
          <a:off x="3522615" y="1451469"/>
          <a:ext cx="16787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8" name="Equation" r:id="rId4" imgW="139639" imgH="190417" progId="Equation.3">
                  <p:embed/>
                </p:oleObj>
              </mc:Choice>
              <mc:Fallback>
                <p:oleObj name="Equation" r:id="rId4" imgW="139639" imgH="190417" progId="Equation.3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15" y="1451469"/>
                        <a:ext cx="167879" cy="22860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19326"/>
              </p:ext>
            </p:extLst>
          </p:nvPr>
        </p:nvGraphicFramePr>
        <p:xfrm>
          <a:off x="4976630" y="1511749"/>
          <a:ext cx="28217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9" name="Equation" r:id="rId6" imgW="139639" imgH="190417" progId="Equation.3">
                  <p:embed/>
                </p:oleObj>
              </mc:Choice>
              <mc:Fallback>
                <p:oleObj name="Equation" r:id="rId6" imgW="139639" imgH="190417" progId="Equation.3">
                  <p:embed/>
                  <p:pic>
                    <p:nvPicPr>
                      <p:cNvPr id="112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630" y="1511749"/>
                        <a:ext cx="282179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AutoShape 14"/>
          <p:cNvSpPr>
            <a:spLocks noChangeArrowheads="1"/>
          </p:cNvSpPr>
          <p:nvPr/>
        </p:nvSpPr>
        <p:spPr bwMode="auto">
          <a:xfrm>
            <a:off x="8036458" y="6426972"/>
            <a:ext cx="1028700" cy="2857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5223703" y="3015535"/>
            <a:ext cx="751285" cy="719138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Egypt</a:t>
            </a:r>
            <a:endParaRPr lang="en-US" b="1" dirty="0">
              <a:solidFill>
                <a:srgbClr val="9900CC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8001000" y="2689365"/>
            <a:ext cx="784622" cy="685739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Iraq</a:t>
            </a:r>
            <a:endParaRPr lang="en-US" b="1" dirty="0">
              <a:solidFill>
                <a:srgbClr val="9900CC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7066490" y="2716255"/>
            <a:ext cx="787004" cy="859631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ar-J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</a:t>
            </a:r>
            <a:r>
              <a:rPr lang="en-US" altLang="ar-J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700" b="1" dirty="0">
              <a:solidFill>
                <a:srgbClr val="9900CC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6098933" y="2661357"/>
            <a:ext cx="782240" cy="848915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ar-JO" sz="1500" b="1" dirty="0">
                <a:latin typeface="Century" panose="02040604050505020304" pitchFamily="18" charset="0"/>
                <a:cs typeface="Times New Roman" panose="02020603050405020304" pitchFamily="18" charset="0"/>
              </a:rPr>
              <a:t>Palestine</a:t>
            </a:r>
            <a:endParaRPr lang="en-US" sz="1500" b="1" dirty="0">
              <a:solidFill>
                <a:srgbClr val="9900CC"/>
              </a:solidFill>
              <a:latin typeface="Century" panose="02040604050505020304" pitchFamily="18" charset="0"/>
              <a:cs typeface="Arial" charset="0"/>
            </a:endParaRPr>
          </a:p>
        </p:txBody>
      </p:sp>
      <p:graphicFrame>
        <p:nvGraphicFramePr>
          <p:cNvPr id="1127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819817"/>
              </p:ext>
            </p:extLst>
          </p:nvPr>
        </p:nvGraphicFramePr>
        <p:xfrm>
          <a:off x="7377237" y="2808371"/>
          <a:ext cx="28217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0" name="Equation" r:id="rId7" imgW="139639" imgH="190417" progId="Equation.3">
                  <p:embed/>
                </p:oleObj>
              </mc:Choice>
              <mc:Fallback>
                <p:oleObj name="Equation" r:id="rId7" imgW="139639" imgH="190417" progId="Equation.3">
                  <p:embed/>
                  <p:pic>
                    <p:nvPicPr>
                      <p:cNvPr id="1127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237" y="2808371"/>
                        <a:ext cx="282179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279853"/>
              </p:ext>
            </p:extLst>
          </p:nvPr>
        </p:nvGraphicFramePr>
        <p:xfrm>
          <a:off x="8296013" y="2803634"/>
          <a:ext cx="282179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1" name="Equation" r:id="rId8" imgW="139639" imgH="190417" progId="Equation.3">
                  <p:embed/>
                </p:oleObj>
              </mc:Choice>
              <mc:Fallback>
                <p:oleObj name="Equation" r:id="rId8" imgW="139639" imgH="190417" progId="Equation.3">
                  <p:embed/>
                  <p:pic>
                    <p:nvPicPr>
                      <p:cNvPr id="1127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6013" y="2803634"/>
                        <a:ext cx="282179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525567"/>
              </p:ext>
            </p:extLst>
          </p:nvPr>
        </p:nvGraphicFramePr>
        <p:xfrm>
          <a:off x="6435987" y="2717105"/>
          <a:ext cx="28217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2" name="Equation" r:id="rId9" imgW="139639" imgH="190417" progId="Equation.3">
                  <p:embed/>
                </p:oleObj>
              </mc:Choice>
              <mc:Fallback>
                <p:oleObj name="Equation" r:id="rId9" imgW="139639" imgH="190417" progId="Equation.3">
                  <p:embed/>
                  <p:pic>
                    <p:nvPicPr>
                      <p:cNvPr id="112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987" y="2717105"/>
                        <a:ext cx="28217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851396"/>
              </p:ext>
            </p:extLst>
          </p:nvPr>
        </p:nvGraphicFramePr>
        <p:xfrm>
          <a:off x="5506345" y="3128491"/>
          <a:ext cx="28217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" name="Equation" r:id="rId10" imgW="139639" imgH="190417" progId="Equation.3">
                  <p:embed/>
                </p:oleObj>
              </mc:Choice>
              <mc:Fallback>
                <p:oleObj name="Equation" r:id="rId10" imgW="139639" imgH="190417" progId="Equation.3">
                  <p:embed/>
                  <p:pic>
                    <p:nvPicPr>
                      <p:cNvPr id="112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345" y="3128491"/>
                        <a:ext cx="28217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5591659"/>
            <a:ext cx="9036496" cy="492443"/>
          </a:xfrm>
          <a:prstGeom prst="rect">
            <a:avLst/>
          </a:prstGeom>
          <a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600" b="1" dirty="0">
                <a:latin typeface="Century" panose="02040604050505020304" pitchFamily="18" charset="0"/>
              </a:rPr>
              <a:t>An important thing is the type of the variable concerned</a:t>
            </a:r>
            <a:r>
              <a:rPr lang="en-US" sz="2600" b="1" dirty="0">
                <a:solidFill>
                  <a:srgbClr val="C00000"/>
                </a:solidFill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3794091" y="4326196"/>
            <a:ext cx="745724" cy="7582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3600" dirty="0">
                <a:solidFill>
                  <a:srgbClr val="6600FF"/>
                </a:solidFill>
              </a:rPr>
              <a:t>♂</a:t>
            </a: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>
            <a:off x="4819789" y="4245587"/>
            <a:ext cx="995373" cy="763899"/>
          </a:xfrm>
          <a:prstGeom prst="ellipse">
            <a:avLst/>
          </a:prstGeom>
          <a:solidFill>
            <a:srgbClr val="EBCDE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4500" b="1" dirty="0">
                <a:solidFill>
                  <a:srgbClr val="FF3399"/>
                </a:solidFill>
              </a:rPr>
              <a:t>♀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848434" y="4421799"/>
            <a:ext cx="45169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1350" b="1" dirty="0">
                <a:solidFill>
                  <a:srgbClr val="000099"/>
                </a:solidFill>
                <a:latin typeface="Century" panose="02040604050505020304" pitchFamily="18" charset="0"/>
              </a:rPr>
              <a:t>70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293285" y="4527631"/>
            <a:ext cx="56783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1350" b="1" dirty="0">
                <a:solidFill>
                  <a:srgbClr val="000099"/>
                </a:solidFill>
                <a:latin typeface="Century" panose="02040604050505020304" pitchFamily="18" charset="0"/>
              </a:rPr>
              <a:t>90</a:t>
            </a:r>
          </a:p>
        </p:txBody>
      </p:sp>
      <p:sp>
        <p:nvSpPr>
          <p:cNvPr id="2" name="Rectangle 1"/>
          <p:cNvSpPr/>
          <p:nvPr/>
        </p:nvSpPr>
        <p:spPr>
          <a:xfrm>
            <a:off x="342533" y="3880619"/>
            <a:ext cx="3429000" cy="738664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  <a:latin typeface="Century" panose="02040604050505020304" pitchFamily="18" charset="0"/>
              </a:rPr>
              <a:t>Numbers </a:t>
            </a:r>
            <a:r>
              <a:rPr lang="en-US" sz="2100" b="1" dirty="0">
                <a:latin typeface="Century" panose="02040604050505020304" pitchFamily="18" charset="0"/>
              </a:rPr>
              <a:t>of students  who were succeeded</a:t>
            </a:r>
            <a:endParaRPr lang="en-US" sz="2100" dirty="0">
              <a:latin typeface="Century" panose="020406040505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4702" y="3900975"/>
            <a:ext cx="143020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100" b="1" dirty="0">
                <a:solidFill>
                  <a:srgbClr val="000000"/>
                </a:solidFill>
                <a:latin typeface="Century" panose="02040604050505020304" pitchFamily="18" charset="0"/>
              </a:rPr>
              <a:t>succeeded</a:t>
            </a:r>
            <a:endParaRPr lang="en-US" sz="2100" dirty="0">
              <a:solidFill>
                <a:srgbClr val="0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350" y="627759"/>
            <a:ext cx="8507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" panose="02040604050505020304" pitchFamily="18" charset="0"/>
              </a:rPr>
              <a:t>The data we have here is only </a:t>
            </a:r>
            <a:r>
              <a:rPr lang="en-US" sz="2800" dirty="0">
                <a:solidFill>
                  <a:srgbClr val="FF0000"/>
                </a:solidFill>
                <a:latin typeface="Century" panose="02040604050505020304" pitchFamily="18" charset="0"/>
              </a:rPr>
              <a:t>enumerative</a:t>
            </a:r>
            <a:r>
              <a:rPr lang="en-US" sz="2800" dirty="0">
                <a:solidFill>
                  <a:srgbClr val="FFC000"/>
                </a:solidFill>
                <a:latin typeface="Century" panose="02040604050505020304" pitchFamily="18" charset="0"/>
              </a:rPr>
              <a:t> </a:t>
            </a:r>
            <a:r>
              <a:rPr lang="en-US" sz="2800" dirty="0">
                <a:latin typeface="Century" panose="02040604050505020304" pitchFamily="18" charset="0"/>
              </a:rPr>
              <a:t>data or </a:t>
            </a:r>
            <a:r>
              <a:rPr lang="en-US" sz="2800" b="1" dirty="0">
                <a:solidFill>
                  <a:srgbClr val="0070C0"/>
                </a:solidFill>
                <a:latin typeface="Century" panose="02040604050505020304" pitchFamily="18" charset="0"/>
              </a:rPr>
              <a:t>counting data </a:t>
            </a:r>
            <a:r>
              <a:rPr lang="en-US" sz="2800" b="1" i="1" dirty="0">
                <a:solidFill>
                  <a:srgbClr val="0070C0"/>
                </a:solidFill>
                <a:latin typeface="Century" panose="02040604050505020304" pitchFamily="18" charset="0"/>
              </a:rPr>
              <a:t>.</a:t>
            </a:r>
            <a:endParaRPr lang="en-MY" sz="2800" b="1" i="1" dirty="0">
              <a:solidFill>
                <a:srgbClr val="0070C0"/>
              </a:solidFill>
              <a:latin typeface="Century" panose="02040604050505020304" pitchFamily="18" charset="0"/>
            </a:endParaRPr>
          </a:p>
          <a:p>
            <a:r>
              <a:rPr lang="en-US" sz="2800" b="1" i="1" dirty="0">
                <a:latin typeface="Century" panose="02040604050505020304" pitchFamily="18" charset="0"/>
              </a:rPr>
              <a:t>Counting No. of individuals falling in one category, class, group or another</a:t>
            </a:r>
            <a:endParaRPr lang="en-MY" sz="2800" i="1" dirty="0">
              <a:latin typeface="Century" panose="02040604050505020304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6355" y="311571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entury" panose="02040604050505020304" pitchFamily="18" charset="0"/>
              </a:rPr>
              <a:t>Sex</a:t>
            </a:r>
            <a:endParaRPr lang="en-MY" sz="2400" dirty="0">
              <a:latin typeface="Century" panose="020406040505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08108" y="2974194"/>
            <a:ext cx="355784" cy="36918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5284" y="3433655"/>
            <a:ext cx="342900" cy="3429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79965" y="2907776"/>
            <a:ext cx="1168229" cy="83099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" panose="02040604050505020304" pitchFamily="18" charset="0"/>
              </a:rPr>
              <a:t>Age</a:t>
            </a:r>
          </a:p>
          <a:p>
            <a:r>
              <a:rPr lang="en-US" sz="2400" b="1" dirty="0">
                <a:latin typeface="Century" panose="02040604050505020304" pitchFamily="18" charset="0"/>
              </a:rPr>
              <a:t>groups</a:t>
            </a:r>
            <a:r>
              <a:rPr lang="en-US" sz="2400" dirty="0">
                <a:latin typeface="Century" panose="02040604050505020304" pitchFamily="18" charset="0"/>
              </a:rPr>
              <a:t> </a:t>
            </a:r>
            <a:endParaRPr lang="en-MY" sz="2400" dirty="0">
              <a:latin typeface="Century" panose="02040604050505020304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915852" y="3564990"/>
            <a:ext cx="695864" cy="187069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737701" y="2652329"/>
            <a:ext cx="349475" cy="33247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88226" y="2771389"/>
            <a:ext cx="355784" cy="37293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27" idx="0"/>
          </p:cNvCxnSpPr>
          <p:nvPr/>
        </p:nvCxnSpPr>
        <p:spPr>
          <a:xfrm flipH="1">
            <a:off x="4360983" y="3738773"/>
            <a:ext cx="3097" cy="8908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47471" y="2593943"/>
            <a:ext cx="817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" panose="02040604050505020304" pitchFamily="18" charset="0"/>
              </a:rPr>
              <a:t>.&lt;20</a:t>
            </a:r>
            <a:endParaRPr lang="en-MY" sz="2400" b="1" dirty="0">
              <a:latin typeface="Century" panose="020406040505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58750" y="3164577"/>
            <a:ext cx="1297150" cy="5741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en-US" sz="2400" b="1" dirty="0">
                <a:latin typeface="Century" panose="02040604050505020304" pitchFamily="18" charset="0"/>
                <a:ea typeface="Times New Roman"/>
              </a:rPr>
              <a:t>20 – 24 </a:t>
            </a:r>
            <a:endParaRPr lang="en-MY" sz="2400" b="1" dirty="0">
              <a:latin typeface="Century" panose="02040604050505020304" pitchFamily="18" charset="0"/>
              <a:ea typeface="Times New Roman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54887" y="3827855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entury" panose="02040604050505020304" pitchFamily="18" charset="0"/>
              </a:rPr>
              <a:t>25 – 29</a:t>
            </a:r>
            <a:endParaRPr lang="en-MY" sz="2400" b="1" dirty="0">
              <a:latin typeface="Century" panose="020406040505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78951" y="2520862"/>
            <a:ext cx="563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entury" panose="02040604050505020304" pitchFamily="18" charset="0"/>
              </a:rPr>
              <a:t>30+</a:t>
            </a:r>
            <a:endParaRPr lang="en-MY" sz="2400" dirty="0">
              <a:latin typeface="Century" panose="020406040505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86548" y="2772160"/>
            <a:ext cx="2129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" panose="02040604050505020304" pitchFamily="18" charset="0"/>
                <a:cs typeface="Times New Roman" pitchFamily="18" charset="0"/>
              </a:rPr>
              <a:t>occupation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082766" y="3080007"/>
            <a:ext cx="434848" cy="31147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446949" y="3144319"/>
            <a:ext cx="584758" cy="23778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51221" y="3100956"/>
            <a:ext cx="342900" cy="48484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52643" y="3120422"/>
            <a:ext cx="342900" cy="48484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DBE3-E358-4699-BCD5-188273EE1951}" type="datetime1">
              <a:rPr lang="en-MY" smtClean="0"/>
              <a:t>29/7/2023</a:t>
            </a:fld>
            <a:endParaRPr lang="en-MY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6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455350" y="4252107"/>
            <a:ext cx="8254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</a:rPr>
              <a:t>The data consist of </a:t>
            </a:r>
            <a:r>
              <a:rPr lang="en-MY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counting No. </a:t>
            </a:r>
            <a:r>
              <a:rPr lang="en-MY" sz="2800" b="1" dirty="0">
                <a:solidFill>
                  <a:schemeClr val="tx2"/>
                </a:solidFill>
                <a:latin typeface="Century" panose="02040604050505020304" pitchFamily="18" charset="0"/>
              </a:rPr>
              <a:t>in each sample or group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8228832" y="6371277"/>
            <a:ext cx="733806" cy="238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350"/>
          </a:p>
        </p:txBody>
      </p:sp>
      <p:sp>
        <p:nvSpPr>
          <p:cNvPr id="30" name="Rectangle 29"/>
          <p:cNvSpPr/>
          <p:nvPr/>
        </p:nvSpPr>
        <p:spPr>
          <a:xfrm>
            <a:off x="704552" y="5486927"/>
            <a:ext cx="8005082" cy="830997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" panose="02040604050505020304" pitchFamily="18" charset="0"/>
              </a:rPr>
              <a:t>An important thing is the type of the variable concerned</a:t>
            </a:r>
            <a:r>
              <a:rPr lang="en-US" sz="2400" b="1" dirty="0">
                <a:solidFill>
                  <a:srgbClr val="C00000"/>
                </a:solidFill>
                <a:latin typeface="Century" panose="02040604050505020304" pitchFamily="18" charset="0"/>
              </a:rPr>
              <a:t>.</a:t>
            </a:r>
          </a:p>
        </p:txBody>
      </p:sp>
      <p:pic>
        <p:nvPicPr>
          <p:cNvPr id="32" name="Picture 3" descr="http://www.statsoft.com/textbook/graphics/chi_chart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4" y="116631"/>
            <a:ext cx="1329320" cy="51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4518422" y="2571751"/>
            <a:ext cx="1714500" cy="1678781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♀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6215063" y="2571751"/>
            <a:ext cx="1571625" cy="1607344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350544" y="3279555"/>
            <a:ext cx="2327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350" b="1"/>
              <a:t> 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479636" y="3278364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JO" altLang="ar-JO" sz="1350" b="1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61547" y="2839642"/>
            <a:ext cx="70961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4947047" y="2786063"/>
            <a:ext cx="917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chemeClr val="bg1"/>
                </a:solidFill>
              </a:rPr>
              <a:t>100</a:t>
            </a:r>
          </a:p>
        </p:txBody>
      </p:sp>
      <p:pic>
        <p:nvPicPr>
          <p:cNvPr id="9224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76671"/>
            <a:ext cx="2021259" cy="145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67544" y="4164807"/>
            <a:ext cx="6601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8000"/>
                </a:solidFill>
                <a:latin typeface="+mn-lt"/>
              </a:rPr>
              <a:t>Numbers of students  who were succeeded</a:t>
            </a:r>
            <a:endParaRPr lang="en-US" altLang="ar-JO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3801153" y="5605107"/>
            <a:ext cx="2741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0066"/>
                </a:solidFill>
                <a:latin typeface="+mn-lt"/>
              </a:rPr>
              <a:t>cause could be</a:t>
            </a:r>
          </a:p>
        </p:txBody>
      </p:sp>
      <p:sp>
        <p:nvSpPr>
          <p:cNvPr id="9227" name="AutoShape 13"/>
          <p:cNvSpPr>
            <a:spLocks noChangeArrowheads="1"/>
          </p:cNvSpPr>
          <p:nvPr/>
        </p:nvSpPr>
        <p:spPr bwMode="auto">
          <a:xfrm rot="8485890">
            <a:off x="6010151" y="5429576"/>
            <a:ext cx="1104247" cy="85194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827584" y="4714876"/>
            <a:ext cx="24585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solidFill>
                  <a:srgbClr val="FF3300"/>
                </a:solidFill>
              </a:rPr>
              <a:t>??????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4947047" y="4607719"/>
            <a:ext cx="2416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rgbClr val="FF3300"/>
                </a:solidFill>
              </a:rPr>
              <a:t>????????</a:t>
            </a:r>
            <a:endParaRPr lang="en-US" altLang="ar-JO" sz="2400" b="1" dirty="0"/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1410891" y="1339455"/>
            <a:ext cx="1714500" cy="1678781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7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Baghdad</a:t>
            </a:r>
            <a:endParaRPr lang="en-US" sz="2700" b="1" dirty="0">
              <a:solidFill>
                <a:srgbClr val="FF3399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3286125" y="1017986"/>
            <a:ext cx="1714500" cy="1678781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Mutah</a:t>
            </a:r>
            <a:endParaRPr lang="en-US" sz="27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1946672" y="1714501"/>
            <a:ext cx="58935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endParaRPr lang="en-US" altLang="ar-JO" sz="2100" dirty="0">
              <a:solidFill>
                <a:schemeClr val="bg1"/>
              </a:solidFill>
            </a:endParaRP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3768330" y="1232298"/>
            <a:ext cx="75009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endParaRPr lang="en-US" altLang="ar-JO" sz="2100" dirty="0"/>
          </a:p>
        </p:txBody>
      </p:sp>
    </p:spTree>
    <p:extLst>
      <p:ext uri="{BB962C8B-B14F-4D97-AF65-F5344CB8AC3E}">
        <p14:creationId xmlns:p14="http://schemas.microsoft.com/office/powerpoint/2010/main" val="888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56964" y="2423972"/>
            <a:ext cx="646861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                        </a:t>
            </a:r>
            <a:r>
              <a:rPr lang="en-US" altLang="ar-JO" sz="2800" b="1" dirty="0">
                <a:solidFill>
                  <a:srgbClr val="009900"/>
                </a:solidFill>
                <a:latin typeface="Century" panose="020406040505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succeeded 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Baghdad               180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UiTM                    220               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</a:rPr>
              <a:t>Syria                     200         </a:t>
            </a:r>
          </a:p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Century" panose="02040604050505020304" pitchFamily="18" charset="0"/>
                <a:cs typeface="Times New Roman" panose="02020603050405020304" pitchFamily="18" charset="0"/>
              </a:rPr>
              <a:t>Mutah</a:t>
            </a:r>
            <a:r>
              <a:rPr lang="en-US" altLang="ar-JO" sz="2800" b="1" dirty="0">
                <a:latin typeface="Century" panose="02040604050505020304" pitchFamily="18" charset="0"/>
              </a:rPr>
              <a:t>                  170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58151" y="35577"/>
            <a:ext cx="511112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009900"/>
                </a:solidFill>
                <a:latin typeface="+mn-lt"/>
              </a:rPr>
              <a:t>                      </a:t>
            </a:r>
            <a:r>
              <a:rPr lang="en-US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succeeded</a:t>
            </a:r>
            <a:r>
              <a:rPr lang="en-US" altLang="ar-JO" sz="2800" b="1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en-US" altLang="ar-JO" sz="2800" b="1" dirty="0"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Baghdad                      180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Mutah                          170</a:t>
            </a:r>
          </a:p>
        </p:txBody>
      </p:sp>
      <p:pic>
        <p:nvPicPr>
          <p:cNvPr id="5124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458" y="188640"/>
            <a:ext cx="1297260" cy="94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23704" y="1849870"/>
            <a:ext cx="12001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FF0000"/>
                </a:solidFill>
              </a:rPr>
              <a:t>?????</a:t>
            </a:r>
            <a:endParaRPr lang="en-US" altLang="ar-JO" sz="2100" dirty="0">
              <a:solidFill>
                <a:srgbClr val="FF00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99592" y="4766836"/>
            <a:ext cx="7560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</a:rPr>
              <a:t>Numbers of students  who were succeeded</a:t>
            </a:r>
            <a:endParaRPr lang="en-US" altLang="ar-JO" sz="2800" dirty="0">
              <a:solidFill>
                <a:srgbClr val="00800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791935" y="1810227"/>
            <a:ext cx="2598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cause could be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339752" y="5759912"/>
            <a:ext cx="34837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cause could be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8485890">
            <a:off x="5957914" y="5735742"/>
            <a:ext cx="622730" cy="63934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8485890">
            <a:off x="4304720" y="1553037"/>
            <a:ext cx="1008075" cy="917419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sp>
        <p:nvSpPr>
          <p:cNvPr id="2" name="Right Arrow 1"/>
          <p:cNvSpPr/>
          <p:nvPr/>
        </p:nvSpPr>
        <p:spPr>
          <a:xfrm>
            <a:off x="7163730" y="6165304"/>
            <a:ext cx="1435884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ar-JO" sz="1350" b="1" dirty="0">
                <a:solidFill>
                  <a:schemeClr val="bg1"/>
                </a:solidFill>
                <a:latin typeface="Century" panose="02040604050505020304" pitchFamily="18" charset="0"/>
              </a:rPr>
              <a:t>Therefore</a:t>
            </a:r>
            <a:endParaRPr lang="ar-JO" sz="1350" dirty="0">
              <a:solidFill>
                <a:schemeClr val="bg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99578" y="3668385"/>
            <a:ext cx="12001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100" b="1" dirty="0">
                <a:solidFill>
                  <a:srgbClr val="FF0000"/>
                </a:solidFill>
              </a:rPr>
              <a:t>?????</a:t>
            </a:r>
            <a:endParaRPr lang="en-US" altLang="ar-JO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186" y="223733"/>
            <a:ext cx="8424936" cy="22467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cs typeface="Arial" charset="0"/>
              </a:rPr>
              <a:t>                 </a:t>
            </a:r>
            <a:r>
              <a:rPr lang="en-US" sz="2800" b="1" dirty="0" smtClean="0">
                <a:cs typeface="Arial" charset="0"/>
              </a:rPr>
              <a:t> 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Total </a:t>
            </a: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    </a:t>
            </a:r>
            <a:r>
              <a:rPr lang="en-US" sz="2800" b="1" dirty="0">
                <a:cs typeface="Times New Roman" pitchFamily="18" charset="0"/>
              </a:rPr>
              <a:t>   </a:t>
            </a:r>
            <a:r>
              <a:rPr lang="en-US" sz="2800" b="1" u="sng" dirty="0">
                <a:solidFill>
                  <a:srgbClr val="008000"/>
                </a:solidFill>
                <a:cs typeface="Times New Roman" pitchFamily="18" charset="0"/>
              </a:rPr>
              <a:t>succeeded</a:t>
            </a:r>
            <a:r>
              <a:rPr lang="en-US" sz="2800" b="1" dirty="0">
                <a:solidFill>
                  <a:srgbClr val="008000"/>
                </a:solidFill>
                <a:cs typeface="Times New Roman" pitchFamily="18" charset="0"/>
              </a:rPr>
              <a:t>    </a:t>
            </a: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US" sz="2800" b="1" dirty="0">
                <a:solidFill>
                  <a:schemeClr val="accent1"/>
                </a:solidFill>
                <a:cs typeface="Times New Roman" pitchFamily="18" charset="0"/>
              </a:rPr>
              <a:t>  </a:t>
            </a:r>
            <a:r>
              <a:rPr lang="en-US" sz="2800" b="1" dirty="0">
                <a:cs typeface="Times New Roman" pitchFamily="18" charset="0"/>
              </a:rPr>
              <a:t>     </a:t>
            </a:r>
            <a:r>
              <a:rPr lang="en-US" sz="2800" b="1" u="sng" dirty="0">
                <a:solidFill>
                  <a:srgbClr val="0070C0"/>
                </a:solidFill>
                <a:cs typeface="Times New Roman" pitchFamily="18" charset="0"/>
              </a:rPr>
              <a:t>Not succeeded  </a:t>
            </a:r>
          </a:p>
          <a:p>
            <a:pPr eaLnBrk="1" hangingPunct="1">
              <a:defRPr/>
            </a:pPr>
            <a:r>
              <a:rPr lang="en-US" sz="2800" b="1" dirty="0">
                <a:solidFill>
                  <a:srgbClr val="000066"/>
                </a:solidFill>
                <a:cs typeface="Times New Roman" pitchFamily="18" charset="0"/>
              </a:rPr>
              <a:t>Baghdad     240            180             75%          60 </a:t>
            </a:r>
          </a:p>
          <a:p>
            <a:pPr eaLnBrk="1" hangingPunct="1">
              <a:defRPr/>
            </a:pPr>
            <a:endParaRPr lang="en-US" sz="2800" b="1" dirty="0">
              <a:solidFill>
                <a:srgbClr val="000066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ar-JO" sz="2800" b="1" dirty="0">
                <a:cs typeface="Times New Roman" panose="02020603050405020304" pitchFamily="18" charset="0"/>
              </a:rPr>
              <a:t>Mutah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      </a:t>
            </a:r>
            <a:r>
              <a:rPr lang="en-US" sz="2800" b="1" u="sng" dirty="0">
                <a:solidFill>
                  <a:srgbClr val="9900CC"/>
                </a:solidFill>
                <a:cs typeface="Times New Roman" pitchFamily="18" charset="0"/>
              </a:rPr>
              <a:t> 200 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           </a:t>
            </a:r>
            <a:r>
              <a:rPr lang="en-US" sz="2800" b="1" u="sng" dirty="0">
                <a:solidFill>
                  <a:srgbClr val="9900CC"/>
                </a:solidFill>
                <a:cs typeface="Times New Roman" pitchFamily="18" charset="0"/>
              </a:rPr>
              <a:t>170 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            </a:t>
            </a:r>
            <a:r>
              <a:rPr lang="en-US" sz="2800" b="1" u="sng" dirty="0">
                <a:solidFill>
                  <a:srgbClr val="9900CC"/>
                </a:solidFill>
                <a:cs typeface="Times New Roman" pitchFamily="18" charset="0"/>
              </a:rPr>
              <a:t>85% 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          </a:t>
            </a:r>
            <a:r>
              <a:rPr lang="en-US" sz="2800" b="1" u="sng" dirty="0">
                <a:solidFill>
                  <a:srgbClr val="9900CC"/>
                </a:solidFill>
                <a:cs typeface="Times New Roman" pitchFamily="18" charset="0"/>
              </a:rPr>
              <a:t> 30</a:t>
            </a:r>
          </a:p>
          <a:p>
            <a:pPr eaLnBrk="1" hangingPunct="1">
              <a:defRPr/>
            </a:pPr>
            <a:r>
              <a:rPr lang="en-US" sz="2800" b="1" dirty="0">
                <a:cs typeface="Times New Roman" pitchFamily="18" charset="0"/>
              </a:rPr>
              <a:t>                  </a:t>
            </a:r>
            <a:r>
              <a:rPr lang="en-US" sz="2800" b="1" dirty="0">
                <a:solidFill>
                  <a:srgbClr val="000066"/>
                </a:solidFill>
                <a:cs typeface="Times New Roman" pitchFamily="18" charset="0"/>
              </a:rPr>
              <a:t>440             350                                90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51186" y="3192663"/>
            <a:ext cx="33847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4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succeeded</a:t>
            </a:r>
            <a:endParaRPr lang="en-US" altLang="ar-JO" sz="2400" b="1" dirty="0">
              <a:solidFill>
                <a:srgbClr val="0070C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400" b="1" dirty="0">
                <a:latin typeface="Century" panose="02040604050505020304" pitchFamily="18" charset="0"/>
                <a:cs typeface="Times New Roman" panose="02020603050405020304" pitchFamily="18" charset="0"/>
              </a:rPr>
              <a:t>350/440=0.80</a:t>
            </a:r>
            <a:endParaRPr lang="en-US" altLang="ar-JO" sz="2400" dirty="0">
              <a:latin typeface="Century" panose="02040604050505020304" pitchFamily="18" charset="0"/>
            </a:endParaRPr>
          </a:p>
        </p:txBody>
      </p:sp>
      <p:pic>
        <p:nvPicPr>
          <p:cNvPr id="6148" name="Picture 4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55" y="932755"/>
            <a:ext cx="1178068" cy="828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7"/>
          <p:cNvSpPr>
            <a:spLocks noChangeArrowheads="1"/>
          </p:cNvSpPr>
          <p:nvPr/>
        </p:nvSpPr>
        <p:spPr bwMode="auto">
          <a:xfrm rot="8485890">
            <a:off x="5694644" y="5425889"/>
            <a:ext cx="1059656" cy="969169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JO" sz="1350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3203848" y="5648863"/>
            <a:ext cx="28352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0066"/>
                </a:solidFill>
                <a:latin typeface="Century" panose="02040604050505020304" pitchFamily="18" charset="0"/>
              </a:rPr>
              <a:t>cause could be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42712" y="4509120"/>
            <a:ext cx="3888432" cy="954107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succeeded at Mutah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??</a:t>
            </a:r>
            <a:endParaRPr lang="en-US" altLang="ar-JO" sz="2800" dirty="0">
              <a:latin typeface="Century" panose="020406040505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5682" y="4397745"/>
            <a:ext cx="3960440" cy="95410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</a:t>
            </a: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succeeded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008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at Baghdad</a:t>
            </a:r>
            <a:r>
              <a:rPr lang="en-US" altLang="ar-JO" sz="2800" b="1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??</a:t>
            </a:r>
            <a:endParaRPr lang="en-US" altLang="ar-JO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2256</Words>
  <Application>Microsoft Office PowerPoint</Application>
  <PresentationFormat>On-screen Show (4:3)</PresentationFormat>
  <Paragraphs>905</Paragraphs>
  <Slides>36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Bell Centennial NameAndNumber</vt:lpstr>
      <vt:lpstr>Calibri</vt:lpstr>
      <vt:lpstr>Century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187</cp:revision>
  <dcterms:created xsi:type="dcterms:W3CDTF">2019-06-16T18:57:06Z</dcterms:created>
  <dcterms:modified xsi:type="dcterms:W3CDTF">2023-07-29T20:05:07Z</dcterms:modified>
</cp:coreProperties>
</file>