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40"/>
  </p:notesMasterIdLst>
  <p:sldIdLst>
    <p:sldId id="256" r:id="rId5"/>
    <p:sldId id="301" r:id="rId6"/>
    <p:sldId id="268" r:id="rId7"/>
    <p:sldId id="319" r:id="rId8"/>
    <p:sldId id="320" r:id="rId9"/>
    <p:sldId id="321" r:id="rId10"/>
    <p:sldId id="322" r:id="rId11"/>
    <p:sldId id="294" r:id="rId12"/>
    <p:sldId id="328" r:id="rId13"/>
    <p:sldId id="323" r:id="rId14"/>
    <p:sldId id="324" r:id="rId15"/>
    <p:sldId id="293" r:id="rId16"/>
    <p:sldId id="329" r:id="rId17"/>
    <p:sldId id="273" r:id="rId18"/>
    <p:sldId id="274" r:id="rId19"/>
    <p:sldId id="295" r:id="rId20"/>
    <p:sldId id="275" r:id="rId21"/>
    <p:sldId id="330" r:id="rId22"/>
    <p:sldId id="302" r:id="rId23"/>
    <p:sldId id="276" r:id="rId24"/>
    <p:sldId id="325" r:id="rId25"/>
    <p:sldId id="297" r:id="rId26"/>
    <p:sldId id="298" r:id="rId27"/>
    <p:sldId id="267" r:id="rId28"/>
    <p:sldId id="278" r:id="rId29"/>
    <p:sldId id="326" r:id="rId30"/>
    <p:sldId id="277" r:id="rId31"/>
    <p:sldId id="300" r:id="rId32"/>
    <p:sldId id="280" r:id="rId33"/>
    <p:sldId id="316" r:id="rId34"/>
    <p:sldId id="281" r:id="rId35"/>
    <p:sldId id="317" r:id="rId36"/>
    <p:sldId id="282" r:id="rId37"/>
    <p:sldId id="283" r:id="rId38"/>
    <p:sldId id="327" r:id="rId39"/>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BADC1"/>
    <a:srgbClr val="0000FF"/>
    <a:srgbClr val="F587D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AD56CC-A234-4B6A-9929-3EC4BFCDA2B0}" v="2" dt="2021-02-28T20:09:23.156"/>
  </p1510:revLst>
</p1510:revInfo>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بلال غسان جعفر حبش" userId="S::120201503004@mutah.edu.jo::f7ee379a-746a-45d7-804c-3b34e78b6b5d" providerId="AD" clId="Web-{77AD56CC-A234-4B6A-9929-3EC4BFCDA2B0}"/>
    <pc:docChg chg="modSld">
      <pc:chgData name="بلال غسان جعفر حبش" userId="S::120201503004@mutah.edu.jo::f7ee379a-746a-45d7-804c-3b34e78b6b5d" providerId="AD" clId="Web-{77AD56CC-A234-4B6A-9929-3EC4BFCDA2B0}" dt="2021-02-28T20:09:23.156" v="0"/>
      <pc:docMkLst>
        <pc:docMk/>
      </pc:docMkLst>
      <pc:sldChg chg="addSp">
        <pc:chgData name="بلال غسان جعفر حبش" userId="S::120201503004@mutah.edu.jo::f7ee379a-746a-45d7-804c-3b34e78b6b5d" providerId="AD" clId="Web-{77AD56CC-A234-4B6A-9929-3EC4BFCDA2B0}" dt="2021-02-28T20:09:23.156" v="0"/>
        <pc:sldMkLst>
          <pc:docMk/>
          <pc:sldMk cId="0" sldId="256"/>
        </pc:sldMkLst>
        <pc:picChg chg="add">
          <ac:chgData name="بلال غسان جعفر حبش" userId="S::120201503004@mutah.edu.jo::f7ee379a-746a-45d7-804c-3b34e78b6b5d" providerId="AD" clId="Web-{77AD56CC-A234-4B6A-9929-3EC4BFCDA2B0}" dt="2021-02-28T20:09:23.156" v="0"/>
          <ac:picMkLst>
            <pc:docMk/>
            <pc:sldMk cId="0" sldId="256"/>
            <ac:picMk id="6" creationId="{00000000-0000-0000-0000-000000000000}"/>
          </ac:picMkLst>
        </pc:picChg>
      </pc:sldChg>
    </pc:docChg>
  </pc:docChgLst>
  <pc:docChgLst>
    <pc:chgData clId="Web-{77AD56CC-A234-4B6A-9929-3EC4BFCDA2B0}"/>
    <pc:docChg chg="modSld">
      <pc:chgData name="" userId="" providerId="" clId="Web-{77AD56CC-A234-4B6A-9929-3EC4BFCDA2B0}" dt="2021-02-28T20:09:17.078" v="0"/>
      <pc:docMkLst>
        <pc:docMk/>
      </pc:docMkLst>
      <pc:sldChg chg="delSp">
        <pc:chgData name="" userId="" providerId="" clId="Web-{77AD56CC-A234-4B6A-9929-3EC4BFCDA2B0}" dt="2021-02-28T20:09:17.078" v="0"/>
        <pc:sldMkLst>
          <pc:docMk/>
          <pc:sldMk cId="0" sldId="256"/>
        </pc:sldMkLst>
        <pc:picChg chg="del">
          <ac:chgData name="" userId="" providerId="" clId="Web-{77AD56CC-A234-4B6A-9929-3EC4BFCDA2B0}" dt="2021-02-28T20:09:17.078" v="0"/>
          <ac:picMkLst>
            <pc:docMk/>
            <pc:sldMk cId="0" sldId="256"/>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17/07/1442</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2817501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65647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2</a:t>
            </a:fld>
            <a:endParaRPr lang="ar-JO"/>
          </a:p>
        </p:txBody>
      </p:sp>
    </p:spTree>
    <p:extLst>
      <p:ext uri="{BB962C8B-B14F-4D97-AF65-F5344CB8AC3E}">
        <p14:creationId xmlns:p14="http://schemas.microsoft.com/office/powerpoint/2010/main" val="127784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19</a:t>
            </a:fld>
            <a:endParaRPr lang="ar-JO"/>
          </a:p>
        </p:txBody>
      </p:sp>
    </p:spTree>
    <p:extLst>
      <p:ext uri="{BB962C8B-B14F-4D97-AF65-F5344CB8AC3E}">
        <p14:creationId xmlns:p14="http://schemas.microsoft.com/office/powerpoint/2010/main" val="197480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GB"/>
          </a:p>
        </p:txBody>
      </p:sp>
      <p:sp>
        <p:nvSpPr>
          <p:cNvPr id="4" name="Slide Number Placeholder 3"/>
          <p:cNvSpPr>
            <a:spLocks noGrp="1"/>
          </p:cNvSpPr>
          <p:nvPr>
            <p:ph type="sldNum" sz="quarter" idx="5"/>
          </p:nvPr>
        </p:nvSpPr>
        <p:spPr/>
        <p:txBody>
          <a:bodyPr/>
          <a:lstStyle/>
          <a:p>
            <a:fld id="{AA490BD6-D73F-4073-BD0D-8E5DF38D2D6E}" type="slidenum">
              <a:rPr lang="ar-JO" smtClean="0"/>
              <a:pPr/>
              <a:t>35</a:t>
            </a:fld>
            <a:endParaRPr lang="ar-JO"/>
          </a:p>
        </p:txBody>
      </p:sp>
    </p:spTree>
    <p:extLst>
      <p:ext uri="{BB962C8B-B14F-4D97-AF65-F5344CB8AC3E}">
        <p14:creationId xmlns:p14="http://schemas.microsoft.com/office/powerpoint/2010/main" val="300036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17/07/1442</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17/07/1442</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gif"/><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7.tiff"/></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8.tiff"/></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9.tiff"/><Relationship Id="rId4" Type="http://schemas.openxmlformats.org/officeDocument/2006/relationships/image" Target="../media/image48.tiff"/></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3.tiff"/></Relationships>
</file>

<file path=ppt/slides/_rels/slide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60.jpeg"/><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tiff"/><Relationship Id="rId5" Type="http://schemas.openxmlformats.org/officeDocument/2006/relationships/image" Target="../media/image5.jpeg"/><Relationship Id="rId4" Type="http://schemas.openxmlformats.org/officeDocument/2006/relationships/image" Target="../media/image1.gif"/></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8.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0.tif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gif"/><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142984"/>
            <a:ext cx="7772400" cy="1470025"/>
          </a:xfrm>
        </p:spPr>
        <p:txBody>
          <a:bodyPr>
            <a:normAutofit fontScale="90000"/>
          </a:bodyPr>
          <a:lstStyle/>
          <a:p>
            <a:pPr rtl="0"/>
            <a:r>
              <a:rPr lang="en-US" sz="6000">
                <a:solidFill>
                  <a:srgbClr val="C00000"/>
                </a:solidFill>
              </a:rPr>
              <a:t>Genomic DNA Extraction</a:t>
            </a:r>
            <a:endParaRPr lang="ar-JO" sz="6000">
              <a:solidFill>
                <a:srgbClr val="C00000"/>
              </a:solidFill>
            </a:endParaRPr>
          </a:p>
        </p:txBody>
      </p:sp>
      <p:sp>
        <p:nvSpPr>
          <p:cNvPr id="3" name="عنوان فرعي 2"/>
          <p:cNvSpPr>
            <a:spLocks noGrp="1"/>
          </p:cNvSpPr>
          <p:nvPr>
            <p:ph type="subTitle" idx="1"/>
          </p:nvPr>
        </p:nvSpPr>
        <p:spPr>
          <a:xfrm>
            <a:off x="500034" y="5176862"/>
            <a:ext cx="8643966" cy="1609724"/>
          </a:xfrm>
        </p:spPr>
        <p:txBody>
          <a:bodyPr>
            <a:normAutofit/>
          </a:bodyPr>
          <a:lstStyle/>
          <a:p>
            <a:pPr rtl="0"/>
            <a:r>
              <a:rPr lang="en-US" sz="2800">
                <a:solidFill>
                  <a:schemeClr val="tx1"/>
                </a:solidFill>
                <a:latin typeface="Arial" pitchFamily="34" charset="0"/>
                <a:cs typeface="Arial" pitchFamily="34" charset="0"/>
              </a:rPr>
              <a:t>Dr. </a:t>
            </a:r>
            <a:r>
              <a:rPr lang="en-US" sz="2800" err="1">
                <a:solidFill>
                  <a:schemeClr val="tx1"/>
                </a:solidFill>
                <a:latin typeface="Arial" pitchFamily="34" charset="0"/>
                <a:cs typeface="Arial" pitchFamily="34" charset="0"/>
              </a:rPr>
              <a:t>Nesrin</a:t>
            </a:r>
            <a:r>
              <a:rPr lang="en-US" sz="2800">
                <a:solidFill>
                  <a:schemeClr val="tx1"/>
                </a:solidFill>
                <a:latin typeface="Arial" pitchFamily="34" charset="0"/>
                <a:cs typeface="Arial" pitchFamily="34" charset="0"/>
              </a:rPr>
              <a:t> </a:t>
            </a:r>
            <a:r>
              <a:rPr lang="en-US" sz="2800" err="1">
                <a:solidFill>
                  <a:schemeClr val="tx1"/>
                </a:solidFill>
                <a:latin typeface="Arial" pitchFamily="34" charset="0"/>
                <a:cs typeface="Arial" pitchFamily="34" charset="0"/>
              </a:rPr>
              <a:t>Mwafi</a:t>
            </a:r>
            <a:endParaRPr lang="en-US" sz="2800">
              <a:solidFill>
                <a:schemeClr val="tx1"/>
              </a:solidFill>
              <a:latin typeface="Arial" pitchFamily="34" charset="0"/>
              <a:cs typeface="Arial" pitchFamily="34" charset="0"/>
            </a:endParaRPr>
          </a:p>
          <a:p>
            <a:pPr rtl="0"/>
            <a:r>
              <a:rPr lang="ar-JO" sz="2800">
                <a:solidFill>
                  <a:schemeClr val="tx1"/>
                </a:solidFill>
                <a:latin typeface="Arial" pitchFamily="34" charset="0"/>
                <a:cs typeface="Arial" pitchFamily="34" charset="0"/>
              </a:rPr>
              <a:t>  </a:t>
            </a:r>
            <a:r>
              <a:rPr lang="en-US" sz="2800">
                <a:solidFill>
                  <a:schemeClr val="tx1"/>
                </a:solidFill>
                <a:latin typeface="Arial" pitchFamily="34" charset="0"/>
                <a:cs typeface="Arial" pitchFamily="34" charset="0"/>
              </a:rPr>
              <a:t>Biochemistry &amp; Molecular Biology Department </a:t>
            </a:r>
          </a:p>
          <a:p>
            <a:pPr rtl="0"/>
            <a:r>
              <a:rPr lang="en-US" sz="2800">
                <a:solidFill>
                  <a:schemeClr val="tx1"/>
                </a:solidFill>
                <a:latin typeface="Arial" pitchFamily="34" charset="0"/>
                <a:cs typeface="Arial" pitchFamily="34" charset="0"/>
              </a:rPr>
              <a:t>Faculty of Medicine, </a:t>
            </a:r>
            <a:r>
              <a:rPr lang="en-US" sz="2800" err="1">
                <a:solidFill>
                  <a:schemeClr val="tx1"/>
                </a:solidFill>
                <a:latin typeface="Arial" pitchFamily="34" charset="0"/>
                <a:cs typeface="Arial" pitchFamily="34" charset="0"/>
              </a:rPr>
              <a:t>Mutah</a:t>
            </a:r>
            <a:r>
              <a:rPr lang="en-US" sz="2800">
                <a:solidFill>
                  <a:schemeClr val="tx1"/>
                </a:solidFill>
                <a:latin typeface="Arial" pitchFamily="34" charset="0"/>
                <a:cs typeface="Arial" pitchFamily="34" charset="0"/>
              </a:rPr>
              <a:t> University</a:t>
            </a:r>
          </a:p>
          <a:p>
            <a:pPr rtl="0">
              <a:lnSpc>
                <a:spcPct val="90000"/>
              </a:lnSpc>
            </a:pPr>
            <a:endParaRPr lang="ar-JO"/>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8" name="Picture 6" descr="Extracting DNA"/>
          <p:cNvPicPr>
            <a:picLocks noChangeAspect="1" noChangeArrowheads="1"/>
          </p:cNvPicPr>
          <p:nvPr/>
        </p:nvPicPr>
        <p:blipFill>
          <a:blip r:embed="rId4"/>
          <a:srcRect/>
          <a:stretch>
            <a:fillRect/>
          </a:stretch>
        </p:blipFill>
        <p:spPr bwMode="auto">
          <a:xfrm>
            <a:off x="2928926" y="2500306"/>
            <a:ext cx="3357586" cy="24384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advTm="151079"/>
    </mc:Choice>
    <mc:Fallback>
      <p:transition spd="slow" advTm="1510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a:solidFill>
                  <a:srgbClr val="C00000"/>
                </a:solidFill>
              </a:rPr>
              <a:t>Human Samples</a:t>
            </a:r>
            <a:endParaRPr lang="ar-JO">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980728"/>
            <a:ext cx="8582270" cy="6048672"/>
          </a:xfrm>
        </p:spPr>
        <p:txBody>
          <a:bodyPr/>
          <a:lstStyle/>
          <a:p>
            <a:pPr algn="l" rtl="0"/>
            <a:r>
              <a:rPr lang="en-US" sz="2800">
                <a:latin typeface="Arial" pitchFamily="34" charset="0"/>
                <a:cs typeface="Arial" pitchFamily="34" charset="0"/>
              </a:rPr>
              <a:t>Genomic material can be extracted from      different human samples like cells or tissues (extraction from the liver tissue is easier than brain tissue depending on the biochemical nature of that tissue)</a:t>
            </a:r>
          </a:p>
          <a:p>
            <a:pPr algn="l" rtl="0"/>
            <a:r>
              <a:rPr lang="en-US" sz="2800">
                <a:latin typeface="Arial" pitchFamily="34" charset="0"/>
                <a:cs typeface="Arial" pitchFamily="34" charset="0"/>
              </a:rPr>
              <a:t>Buccal swab (cheek cells) is the most convenient and easiest way (non-invasive) because squamous epithelial cells divide                          every 24 hours</a:t>
            </a:r>
          </a:p>
          <a:p>
            <a:pPr algn="l" rtl="0"/>
            <a:r>
              <a:rPr lang="en-US" sz="2800">
                <a:latin typeface="Arial" pitchFamily="34" charset="0"/>
                <a:cs typeface="Arial" pitchFamily="34" charset="0"/>
              </a:rPr>
              <a:t>Fetal sample: cells of the                                                 placenta (in late first trimester)                                or from amniotic fluid                                                (in second trimester)</a:t>
            </a:r>
          </a:p>
          <a:p>
            <a:pPr marL="342900" indent="-342900" algn="l" defTabSz="914400" rtl="0" eaLnBrk="1" latinLnBrk="0" hangingPunct="1">
              <a:spcBef>
                <a:spcPct val="20000"/>
              </a:spcBef>
              <a:buFont typeface="Arial" pitchFamily="34" charset="0"/>
              <a:buChar char="•"/>
            </a:pPr>
            <a:endParaRPr lang="en-GB"/>
          </a:p>
        </p:txBody>
      </p:sp>
      <p:pic>
        <p:nvPicPr>
          <p:cNvPr id="3" name="Picture 2">
            <a:extLst>
              <a:ext uri="{FF2B5EF4-FFF2-40B4-BE49-F238E27FC236}">
                <a16:creationId xmlns:a16="http://schemas.microsoft.com/office/drawing/2014/main" id="{2C4B72A6-C33B-A84F-ADD8-867EAD9D8116}"/>
              </a:ext>
            </a:extLst>
          </p:cNvPr>
          <p:cNvPicPr>
            <a:picLocks noChangeAspect="1"/>
          </p:cNvPicPr>
          <p:nvPr/>
        </p:nvPicPr>
        <p:blipFill>
          <a:blip r:embed="rId4"/>
          <a:stretch>
            <a:fillRect/>
          </a:stretch>
        </p:blipFill>
        <p:spPr>
          <a:xfrm>
            <a:off x="6444208" y="4405775"/>
            <a:ext cx="2628386" cy="2479610"/>
          </a:xfrm>
          <a:prstGeom prst="rect">
            <a:avLst/>
          </a:prstGeom>
        </p:spPr>
      </p:pic>
    </p:spTree>
    <p:custDataLst>
      <p:tags r:id="rId1"/>
    </p:custDataLst>
    <p:extLst>
      <p:ext uri="{BB962C8B-B14F-4D97-AF65-F5344CB8AC3E}">
        <p14:creationId xmlns:p14="http://schemas.microsoft.com/office/powerpoint/2010/main" val="2998239895"/>
      </p:ext>
    </p:extLst>
  </p:cSld>
  <p:clrMapOvr>
    <a:masterClrMapping/>
  </p:clrMapOvr>
  <mc:AlternateContent xmlns:mc="http://schemas.openxmlformats.org/markup-compatibility/2006">
    <mc:Choice xmlns:p14="http://schemas.microsoft.com/office/powerpoint/2010/main" Requires="p14">
      <p:transition spd="slow" p14:dur="2000" advTm="350417"/>
    </mc:Choice>
    <mc:Fallback>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linds(horizontal)">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a:solidFill>
                  <a:srgbClr val="C00000"/>
                </a:solidFill>
              </a:rPr>
              <a:t>Human Samples </a:t>
            </a:r>
            <a:endParaRPr lang="ar-JO">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980728"/>
            <a:ext cx="8582270" cy="6048672"/>
          </a:xfrm>
        </p:spPr>
        <p:txBody>
          <a:bodyPr/>
          <a:lstStyle/>
          <a:p>
            <a:pPr algn="l" rtl="0"/>
            <a:r>
              <a:rPr lang="en-US" sz="2800">
                <a:latin typeface="Arial" pitchFamily="34" charset="0"/>
                <a:cs typeface="Arial" pitchFamily="34" charset="0"/>
              </a:rPr>
              <a:t>In vitro fertilization (IVF): is a technique of        doing fertilization of eggs in the lab.</a:t>
            </a:r>
          </a:p>
          <a:p>
            <a:pPr algn="l" rtl="0"/>
            <a:r>
              <a:rPr lang="en-US" sz="2800">
                <a:latin typeface="Arial" pitchFamily="34" charset="0"/>
                <a:cs typeface="Arial" pitchFamily="34" charset="0"/>
              </a:rPr>
              <a:t>A one cell sample can be taken from the zygote for genetic testing </a:t>
            </a:r>
          </a:p>
          <a:p>
            <a:pPr algn="l" rtl="0"/>
            <a:r>
              <a:rPr lang="en-US" sz="2800">
                <a:latin typeface="Arial" pitchFamily="34" charset="0"/>
                <a:cs typeface="Arial" pitchFamily="34" charset="0"/>
              </a:rPr>
              <a:t>Blood sample is more common although RBCs are anucleated </a:t>
            </a:r>
          </a:p>
          <a:p>
            <a:pPr algn="l" rtl="0"/>
            <a:r>
              <a:rPr lang="en-US" sz="2800">
                <a:latin typeface="Arial" pitchFamily="34" charset="0"/>
                <a:cs typeface="Arial" pitchFamily="34" charset="0"/>
              </a:rPr>
              <a:t>After centrifugation of the sample, we take the buffy coat layer containing the WBCs </a:t>
            </a:r>
          </a:p>
        </p:txBody>
      </p:sp>
    </p:spTree>
    <p:custDataLst>
      <p:tags r:id="rId1"/>
    </p:custDataLst>
    <p:extLst>
      <p:ext uri="{BB962C8B-B14F-4D97-AF65-F5344CB8AC3E}">
        <p14:creationId xmlns:p14="http://schemas.microsoft.com/office/powerpoint/2010/main" val="553342415"/>
      </p:ext>
    </p:extLst>
  </p:cSld>
  <p:clrMapOvr>
    <a:masterClrMapping/>
  </p:clrMapOvr>
  <mc:AlternateContent xmlns:mc="http://schemas.openxmlformats.org/markup-compatibility/2006">
    <mc:Choice xmlns:p14="http://schemas.microsoft.com/office/powerpoint/2010/main" Requires="p14">
      <p:transition spd="slow" p14:dur="2000" advTm="350417"/>
    </mc:Choice>
    <mc:Fallback>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a:solidFill>
                  <a:srgbClr val="C00000"/>
                </a:solidFill>
              </a:rPr>
              <a:t>Blood Sample</a:t>
            </a:r>
            <a:endParaRPr lang="ar-JO">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34" name="Picture 10" descr="http://degreed.com/blog/wp-content/uploads/2014/01/compononents.gif"/>
          <p:cNvPicPr>
            <a:picLocks noChangeAspect="1" noChangeArrowheads="1"/>
          </p:cNvPicPr>
          <p:nvPr/>
        </p:nvPicPr>
        <p:blipFill>
          <a:blip r:embed="rId4"/>
          <a:srcRect r="76864"/>
          <a:stretch>
            <a:fillRect/>
          </a:stretch>
        </p:blipFill>
        <p:spPr bwMode="auto">
          <a:xfrm>
            <a:off x="857224" y="1857364"/>
            <a:ext cx="857256" cy="2886076"/>
          </a:xfrm>
          <a:prstGeom prst="rect">
            <a:avLst/>
          </a:prstGeom>
          <a:noFill/>
        </p:spPr>
      </p:pic>
      <p:grpSp>
        <p:nvGrpSpPr>
          <p:cNvPr id="28" name="مجموعة 27"/>
          <p:cNvGrpSpPr/>
          <p:nvPr/>
        </p:nvGrpSpPr>
        <p:grpSpPr>
          <a:xfrm>
            <a:off x="1714480" y="3070222"/>
            <a:ext cx="1604037" cy="573092"/>
            <a:chOff x="2253583" y="3500438"/>
            <a:chExt cx="1604037" cy="573092"/>
          </a:xfrm>
        </p:grpSpPr>
        <p:cxnSp>
          <p:nvCxnSpPr>
            <p:cNvPr id="23" name="رابط كسهم مستقيم 22"/>
            <p:cNvCxnSpPr/>
            <p:nvPr/>
          </p:nvCxnSpPr>
          <p:spPr>
            <a:xfrm>
              <a:off x="2285984" y="4071942"/>
              <a:ext cx="157163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مربع نص 23"/>
            <p:cNvSpPr txBox="1"/>
            <p:nvPr/>
          </p:nvSpPr>
          <p:spPr>
            <a:xfrm>
              <a:off x="2253583" y="3500438"/>
              <a:ext cx="1532599" cy="369332"/>
            </a:xfrm>
            <a:prstGeom prst="rect">
              <a:avLst/>
            </a:prstGeom>
            <a:noFill/>
          </p:spPr>
          <p:txBody>
            <a:bodyPr wrap="none" rtlCol="0">
              <a:spAutoFit/>
            </a:bodyPr>
            <a:lstStyle/>
            <a:p>
              <a:r>
                <a:rPr lang="en-US" b="1"/>
                <a:t>centrifugation</a:t>
              </a:r>
              <a:endParaRPr lang="en-GB" b="1"/>
            </a:p>
          </p:txBody>
        </p:sp>
      </p:grpSp>
      <p:grpSp>
        <p:nvGrpSpPr>
          <p:cNvPr id="27" name="مجموعة 26"/>
          <p:cNvGrpSpPr/>
          <p:nvPr/>
        </p:nvGrpSpPr>
        <p:grpSpPr>
          <a:xfrm>
            <a:off x="3441345" y="1714488"/>
            <a:ext cx="5274059" cy="3214710"/>
            <a:chOff x="3857620" y="2357430"/>
            <a:chExt cx="5274059" cy="3214710"/>
          </a:xfrm>
        </p:grpSpPr>
        <p:sp>
          <p:nvSpPr>
            <p:cNvPr id="18" name="مربع نص 17"/>
            <p:cNvSpPr txBox="1"/>
            <p:nvPr/>
          </p:nvSpPr>
          <p:spPr>
            <a:xfrm>
              <a:off x="4857752" y="3395963"/>
              <a:ext cx="4273927" cy="461665"/>
            </a:xfrm>
            <a:prstGeom prst="rect">
              <a:avLst/>
            </a:prstGeom>
            <a:noFill/>
          </p:spPr>
          <p:txBody>
            <a:bodyPr wrap="none" rtlCol="0">
              <a:spAutoFit/>
            </a:bodyPr>
            <a:lstStyle/>
            <a:p>
              <a:pPr algn="ctr"/>
              <a:r>
                <a:rPr lang="en-US" sz="1200" b="1">
                  <a:latin typeface="Arial" pitchFamily="34" charset="0"/>
                  <a:cs typeface="Arial" pitchFamily="34" charset="0"/>
                </a:rPr>
                <a:t>Plasma (55% of total blood)</a:t>
              </a:r>
            </a:p>
            <a:p>
              <a:r>
                <a:rPr lang="en-US" sz="1200" b="1">
                  <a:latin typeface="Arial" pitchFamily="34" charset="0"/>
                  <a:cs typeface="Arial" pitchFamily="34" charset="0"/>
                </a:rPr>
                <a:t>Proteins, electrolytes, clotting factors, hormones , etc…</a:t>
              </a:r>
              <a:endParaRPr lang="en-GB" sz="1200" b="1">
                <a:latin typeface="Arial" pitchFamily="34" charset="0"/>
                <a:cs typeface="Arial" pitchFamily="34" charset="0"/>
              </a:endParaRPr>
            </a:p>
          </p:txBody>
        </p:sp>
        <p:pic>
          <p:nvPicPr>
            <p:cNvPr id="1028" name="Picture 4" descr="http://upload.wikimedia.org/wikipedia/commons/thumb/1/11/Blood-centrifugation-scheme.png/150px-Blood-centrifugation-scheme.png"/>
            <p:cNvPicPr>
              <a:picLocks noChangeAspect="1" noChangeArrowheads="1"/>
            </p:cNvPicPr>
            <p:nvPr/>
          </p:nvPicPr>
          <p:blipFill>
            <a:blip r:embed="rId5"/>
            <a:srcRect r="57143"/>
            <a:stretch>
              <a:fillRect/>
            </a:stretch>
          </p:blipFill>
          <p:spPr bwMode="auto">
            <a:xfrm>
              <a:off x="3857620" y="2357430"/>
              <a:ext cx="1143008" cy="3214710"/>
            </a:xfrm>
            <a:prstGeom prst="rect">
              <a:avLst/>
            </a:prstGeom>
            <a:noFill/>
          </p:spPr>
        </p:pic>
        <p:sp>
          <p:nvSpPr>
            <p:cNvPr id="25" name="مربع نص 24"/>
            <p:cNvSpPr txBox="1"/>
            <p:nvPr/>
          </p:nvSpPr>
          <p:spPr>
            <a:xfrm>
              <a:off x="5041630" y="4110343"/>
              <a:ext cx="2459328" cy="461665"/>
            </a:xfrm>
            <a:prstGeom prst="rect">
              <a:avLst/>
            </a:prstGeom>
            <a:noFill/>
          </p:spPr>
          <p:txBody>
            <a:bodyPr wrap="none" rtlCol="0">
              <a:spAutoFit/>
            </a:bodyPr>
            <a:lstStyle/>
            <a:p>
              <a:pPr algn="ctr"/>
              <a:r>
                <a:rPr lang="en-US" sz="1200" b="1">
                  <a:latin typeface="Arial" pitchFamily="34" charset="0"/>
                  <a:cs typeface="Arial" pitchFamily="34" charset="0"/>
                </a:rPr>
                <a:t>Buffy coat  (&lt;1% of total blood)</a:t>
              </a:r>
            </a:p>
            <a:p>
              <a:pPr algn="ctr"/>
              <a:r>
                <a:rPr lang="en-US" sz="1200" b="1">
                  <a:latin typeface="Arial" pitchFamily="34" charset="0"/>
                  <a:cs typeface="Arial" pitchFamily="34" charset="0"/>
                </a:rPr>
                <a:t>WBC’s and platelets </a:t>
              </a:r>
            </a:p>
          </p:txBody>
        </p:sp>
        <p:sp>
          <p:nvSpPr>
            <p:cNvPr id="26" name="مربع نص 25"/>
            <p:cNvSpPr txBox="1"/>
            <p:nvPr/>
          </p:nvSpPr>
          <p:spPr>
            <a:xfrm>
              <a:off x="5101422" y="4714884"/>
              <a:ext cx="2113784" cy="276999"/>
            </a:xfrm>
            <a:prstGeom prst="rect">
              <a:avLst/>
            </a:prstGeom>
            <a:noFill/>
          </p:spPr>
          <p:txBody>
            <a:bodyPr wrap="none" rtlCol="0">
              <a:spAutoFit/>
            </a:bodyPr>
            <a:lstStyle/>
            <a:p>
              <a:pPr algn="ctr"/>
              <a:r>
                <a:rPr lang="en-US" sz="1200" b="1">
                  <a:latin typeface="Arial" pitchFamily="34" charset="0"/>
                  <a:cs typeface="Arial" pitchFamily="34" charset="0"/>
                </a:rPr>
                <a:t>RBC’s (45% of total blood)</a:t>
              </a: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8304" y="4361942"/>
            <a:ext cx="1657350" cy="219075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4794"/>
    </mc:Choice>
    <mc:Fallback>
      <p:transition spd="slow" advTm="154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a:solidFill>
                  <a:srgbClr val="C00000"/>
                </a:solidFill>
              </a:rPr>
              <a:t>Human Samples </a:t>
            </a:r>
            <a:endParaRPr lang="ar-JO">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980728"/>
            <a:ext cx="8582270" cy="6048672"/>
          </a:xfrm>
        </p:spPr>
        <p:txBody>
          <a:bodyPr/>
          <a:lstStyle/>
          <a:p>
            <a:pPr algn="l" rtl="0"/>
            <a:r>
              <a:rPr lang="en-US" sz="2800">
                <a:latin typeface="Arial" pitchFamily="34" charset="0"/>
                <a:cs typeface="Arial" pitchFamily="34" charset="0"/>
              </a:rPr>
              <a:t>In vitro fertilization (IVF): is a technique of        doing fertilization of eggs in the lab.</a:t>
            </a:r>
          </a:p>
          <a:p>
            <a:pPr algn="l" rtl="0"/>
            <a:r>
              <a:rPr lang="en-US" sz="2800">
                <a:latin typeface="Arial" pitchFamily="34" charset="0"/>
                <a:cs typeface="Arial" pitchFamily="34" charset="0"/>
              </a:rPr>
              <a:t>A one cell sample can be taken from the zygote for genetic testing </a:t>
            </a:r>
          </a:p>
          <a:p>
            <a:pPr algn="l" rtl="0"/>
            <a:r>
              <a:rPr lang="en-US" sz="2800">
                <a:latin typeface="Arial" pitchFamily="34" charset="0"/>
                <a:cs typeface="Arial" pitchFamily="34" charset="0"/>
              </a:rPr>
              <a:t>Blood sample is more common although RBCs are anucleated </a:t>
            </a:r>
          </a:p>
          <a:p>
            <a:pPr algn="l" rtl="0"/>
            <a:r>
              <a:rPr lang="en-US" sz="2800">
                <a:latin typeface="Arial" pitchFamily="34" charset="0"/>
                <a:cs typeface="Arial" pitchFamily="34" charset="0"/>
              </a:rPr>
              <a:t>After centrifugation of the sample, we take the buffy coat layer containing the WBCs </a:t>
            </a:r>
          </a:p>
          <a:p>
            <a:pPr algn="l" rtl="0"/>
            <a:r>
              <a:rPr lang="en-US" sz="2800">
                <a:latin typeface="Arial" pitchFamily="34" charset="0"/>
                <a:cs typeface="Arial" pitchFamily="34" charset="0"/>
              </a:rPr>
              <a:t>Nowadays, there are kits available for extraction of DNA from whole blood sample </a:t>
            </a:r>
            <a:endParaRPr lang="en-GB"/>
          </a:p>
        </p:txBody>
      </p:sp>
    </p:spTree>
    <p:custDataLst>
      <p:tags r:id="rId1"/>
    </p:custDataLst>
    <p:extLst>
      <p:ext uri="{BB962C8B-B14F-4D97-AF65-F5344CB8AC3E}">
        <p14:creationId xmlns:p14="http://schemas.microsoft.com/office/powerpoint/2010/main" val="917410339"/>
      </p:ext>
    </p:extLst>
  </p:cSld>
  <p:clrMapOvr>
    <a:masterClrMapping/>
  </p:clrMapOvr>
  <mc:AlternateContent xmlns:mc="http://schemas.openxmlformats.org/markup-compatibility/2006">
    <mc:Choice xmlns:p14="http://schemas.microsoft.com/office/powerpoint/2010/main" Requires="p14">
      <p:transition spd="slow" p14:dur="2000" advTm="350417"/>
    </mc:Choice>
    <mc:Fallback>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DNA Isolation from Various Samples</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20788" y="980728"/>
            <a:ext cx="8686800" cy="6408712"/>
          </a:xfrm>
        </p:spPr>
        <p:txBody>
          <a:bodyPr>
            <a:normAutofit/>
          </a:bodyPr>
          <a:lstStyle/>
          <a:p>
            <a:pPr marL="400050" lvl="1" indent="0" algn="l" rtl="0">
              <a:buNone/>
            </a:pPr>
            <a:endParaRPr lang="en-US" sz="2400">
              <a:latin typeface="Arial" pitchFamily="34" charset="0"/>
              <a:cs typeface="Arial" pitchFamily="34" charset="0"/>
            </a:endParaRPr>
          </a:p>
          <a:p>
            <a:pPr marL="914400" lvl="1" indent="-514350" algn="l" rtl="0">
              <a:buFont typeface="+mj-lt"/>
              <a:buAutoNum type="arabicPeriod" startAt="2"/>
            </a:pPr>
            <a:r>
              <a:rPr lang="en-US" sz="2400" b="1">
                <a:solidFill>
                  <a:schemeClr val="tx2"/>
                </a:solidFill>
                <a:latin typeface="Arial" pitchFamily="34" charset="0"/>
                <a:cs typeface="Arial" pitchFamily="34" charset="0"/>
              </a:rPr>
              <a:t>Animal cells/tissues  (e.g. zebrafish fins)</a:t>
            </a:r>
          </a:p>
          <a:p>
            <a:pPr marL="914400" lvl="1" indent="-514350" algn="l" rtl="0">
              <a:buFont typeface="+mj-lt"/>
              <a:buAutoNum type="arabicPeriod" startAt="2"/>
            </a:pPr>
            <a:endParaRPr lang="en-US" sz="2400" b="1">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a:solidFill>
                <a:schemeClr val="tx2"/>
              </a:solidFill>
              <a:latin typeface="Arial" pitchFamily="34" charset="0"/>
              <a:cs typeface="Arial" pitchFamily="34" charset="0"/>
            </a:endParaRPr>
          </a:p>
          <a:p>
            <a:pPr marL="914400" lvl="1" indent="-514350" algn="l" rtl="0">
              <a:buFont typeface="+mj-lt"/>
              <a:buAutoNum type="arabicPeriod" startAt="2"/>
            </a:pPr>
            <a:r>
              <a:rPr lang="en-US" sz="2400" b="1">
                <a:solidFill>
                  <a:schemeClr val="tx2"/>
                </a:solidFill>
                <a:latin typeface="Arial" pitchFamily="34" charset="0"/>
                <a:cs typeface="Arial" pitchFamily="34" charset="0"/>
              </a:rPr>
              <a:t>Plant material (e.g. banana and strawberry)</a:t>
            </a:r>
          </a:p>
          <a:p>
            <a:pPr lvl="1" indent="-342900" algn="l" rtl="0">
              <a:buFont typeface="Arial" panose="020B0604020202020204" pitchFamily="34" charset="0"/>
              <a:buChar char="•"/>
            </a:pPr>
            <a:r>
              <a:rPr lang="en-US" sz="2400">
                <a:latin typeface="Arial" pitchFamily="34" charset="0"/>
                <a:cs typeface="Arial" pitchFamily="34" charset="0"/>
              </a:rPr>
              <a:t>Plant cell wall</a:t>
            </a:r>
          </a:p>
          <a:p>
            <a:pPr lvl="1" indent="-342900" algn="l" rtl="0">
              <a:buFont typeface="Arial" panose="020B0604020202020204" pitchFamily="34" charset="0"/>
              <a:buChar char="•"/>
            </a:pPr>
            <a:r>
              <a:rPr lang="en-US" sz="2400">
                <a:latin typeface="Arial" pitchFamily="34" charset="0"/>
                <a:cs typeface="Arial" pitchFamily="34" charset="0"/>
              </a:rPr>
              <a:t>High levels of polysaccharides and polyphenols       present in plant tissue so negatively affects the          quality of extracted DNA and may inhibit            downstream reactions</a:t>
            </a:r>
          </a:p>
        </p:txBody>
      </p:sp>
      <p:pic>
        <p:nvPicPr>
          <p:cNvPr id="4098" name="Picture 2" descr="http://research.amnh.org/vz/ichthyology/congo/images_tissues/cuts.jpg"/>
          <p:cNvPicPr>
            <a:picLocks noChangeAspect="1" noChangeArrowheads="1"/>
          </p:cNvPicPr>
          <p:nvPr/>
        </p:nvPicPr>
        <p:blipFill>
          <a:blip r:embed="rId4"/>
          <a:srcRect/>
          <a:stretch>
            <a:fillRect/>
          </a:stretch>
        </p:blipFill>
        <p:spPr bwMode="auto">
          <a:xfrm>
            <a:off x="2987824" y="2060848"/>
            <a:ext cx="2738430" cy="1704673"/>
          </a:xfrm>
          <a:prstGeom prst="rect">
            <a:avLst/>
          </a:prstGeom>
          <a:noFill/>
        </p:spPr>
      </p:pic>
      <p:pic>
        <p:nvPicPr>
          <p:cNvPr id="8" name="Picture 12" descr="https://encrypted-tbn0.gstatic.com/images?q=tbn:ANd9GcRb1u5ChWgQE58SZLY7_P6IJkypRWu13Z_uaAN89NIPZVrJ9w_h"/>
          <p:cNvPicPr>
            <a:picLocks noChangeAspect="1" noChangeArrowheads="1"/>
          </p:cNvPicPr>
          <p:nvPr/>
        </p:nvPicPr>
        <p:blipFill>
          <a:blip r:embed="rId5"/>
          <a:srcRect/>
          <a:stretch>
            <a:fillRect/>
          </a:stretch>
        </p:blipFill>
        <p:spPr bwMode="auto">
          <a:xfrm>
            <a:off x="7812360" y="4686975"/>
            <a:ext cx="1118288" cy="1118289"/>
          </a:xfrm>
          <a:prstGeom prst="rect">
            <a:avLst/>
          </a:prstGeom>
          <a:noFill/>
        </p:spPr>
      </p:pic>
      <p:pic>
        <p:nvPicPr>
          <p:cNvPr id="9" name="Picture 14" descr="http://www.scientificamerican.com/sciam/cache/file/B6AC7750-FF97-4C03-81F2F4379E6566FB.jpg"/>
          <p:cNvPicPr>
            <a:picLocks noChangeAspect="1" noChangeArrowheads="1"/>
          </p:cNvPicPr>
          <p:nvPr/>
        </p:nvPicPr>
        <p:blipFill>
          <a:blip r:embed="rId6"/>
          <a:srcRect/>
          <a:stretch>
            <a:fillRect/>
          </a:stretch>
        </p:blipFill>
        <p:spPr bwMode="auto">
          <a:xfrm>
            <a:off x="6876256" y="5733255"/>
            <a:ext cx="1152128" cy="1152129"/>
          </a:xfrm>
          <a:prstGeom prst="rect">
            <a:avLst/>
          </a:prstGeom>
          <a:noFill/>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6545"/>
    </mc:Choice>
    <mc:Fallback>
      <p:transition spd="slow" advTm="365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amond(in)">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7" end="7"/>
                                            </p:txEl>
                                          </p:spTgt>
                                        </p:tgtEl>
                                        <p:attrNameLst>
                                          <p:attrName>style.visibility</p:attrName>
                                        </p:attrNameLst>
                                      </p:cBhvr>
                                      <p:to>
                                        <p:strVal val="visible"/>
                                      </p:to>
                                    </p:set>
                                    <p:animEffect transition="in" filter="checkerboard(across)">
                                      <p:cBhvr>
                                        <p:cTn id="12" dur="500"/>
                                        <p:tgtEl>
                                          <p:spTgt spid="7">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1000"/>
                                        <p:tgtEl>
                                          <p:spTgt spid="9"/>
                                        </p:tgtEl>
                                      </p:cBhvr>
                                    </p:animEffect>
                                  </p:childTnLst>
                                </p:cTn>
                              </p:par>
                              <p:par>
                                <p:cTn id="18" presetID="8"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Effect transition="in" filter="blinds(horizontal)">
                                      <p:cBhvr>
                                        <p:cTn id="25" dur="500"/>
                                        <p:tgtEl>
                                          <p:spTgt spid="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blinds(horizontal)">
                                      <p:cBhvr>
                                        <p:cTn id="30"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DNA Isolation from Various Samples</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28736"/>
            <a:ext cx="8686800" cy="5429264"/>
          </a:xfrm>
        </p:spPr>
        <p:txBody>
          <a:bodyPr>
            <a:normAutofit/>
          </a:bodyPr>
          <a:lstStyle/>
          <a:p>
            <a:pPr marL="914400" lvl="1" indent="-514350" algn="l" rtl="0">
              <a:buFont typeface="+mj-lt"/>
              <a:buAutoNum type="arabicPeriod" startAt="4"/>
            </a:pPr>
            <a:r>
              <a:rPr lang="en-US" b="1">
                <a:solidFill>
                  <a:schemeClr val="tx2"/>
                </a:solidFill>
                <a:latin typeface="Arial" pitchFamily="34" charset="0"/>
                <a:cs typeface="Arial" pitchFamily="34" charset="0"/>
              </a:rPr>
              <a:t>Viral and Bacterial cells</a:t>
            </a:r>
          </a:p>
          <a:p>
            <a:pPr lvl="1" indent="-342900" algn="l" rtl="0">
              <a:buFont typeface="Arial" panose="020B0604020202020204" pitchFamily="34" charset="0"/>
              <a:buChar char="•"/>
            </a:pPr>
            <a:r>
              <a:rPr lang="en-US" sz="2400">
                <a:latin typeface="Arial" pitchFamily="34" charset="0"/>
                <a:cs typeface="Arial" pitchFamily="34" charset="0"/>
              </a:rPr>
              <a:t>Nasal swab like COVID-19</a:t>
            </a:r>
          </a:p>
          <a:p>
            <a:pPr lvl="1" indent="-342900" algn="l" rtl="0">
              <a:buFont typeface="Arial" panose="020B0604020202020204" pitchFamily="34" charset="0"/>
              <a:buChar char="•"/>
            </a:pPr>
            <a:r>
              <a:rPr lang="en-US" sz="2400">
                <a:latin typeface="Arial" pitchFamily="34" charset="0"/>
                <a:cs typeface="Arial" pitchFamily="34" charset="0"/>
              </a:rPr>
              <a:t>Oral fluid</a:t>
            </a:r>
          </a:p>
          <a:p>
            <a:pPr lvl="1" indent="-342900" algn="l" rtl="0">
              <a:buFont typeface="Arial" panose="020B0604020202020204" pitchFamily="34" charset="0"/>
              <a:buChar char="•"/>
            </a:pPr>
            <a:r>
              <a:rPr lang="en-US" sz="2400">
                <a:latin typeface="Arial" pitchFamily="34" charset="0"/>
                <a:cs typeface="Arial" pitchFamily="34" charset="0"/>
              </a:rPr>
              <a:t>Blood sample (serum)</a:t>
            </a:r>
          </a:p>
          <a:p>
            <a:pPr lvl="1" indent="-342900" algn="l" rtl="0">
              <a:buFont typeface="Arial" panose="020B0604020202020204" pitchFamily="34" charset="0"/>
              <a:buChar char="•"/>
            </a:pPr>
            <a:r>
              <a:rPr lang="en-US" sz="2400">
                <a:latin typeface="Arial" pitchFamily="34" charset="0"/>
                <a:cs typeface="Arial" pitchFamily="34" charset="0"/>
              </a:rPr>
              <a:t>Stool sample</a:t>
            </a:r>
          </a:p>
          <a:p>
            <a:pPr marL="914400" lvl="1" indent="-514350" algn="l" rtl="0">
              <a:buNone/>
            </a:pPr>
            <a:endParaRPr lang="en-US" sz="2400">
              <a:latin typeface="Arial" pitchFamily="34" charset="0"/>
              <a:cs typeface="Arial" pitchFamily="34" charset="0"/>
            </a:endParaRPr>
          </a:p>
        </p:txBody>
      </p:sp>
      <p:grpSp>
        <p:nvGrpSpPr>
          <p:cNvPr id="11" name="مجموعة 10"/>
          <p:cNvGrpSpPr/>
          <p:nvPr/>
        </p:nvGrpSpPr>
        <p:grpSpPr>
          <a:xfrm>
            <a:off x="4860032" y="3789041"/>
            <a:ext cx="3969791" cy="2848962"/>
            <a:chOff x="5024453" y="2786068"/>
            <a:chExt cx="3804088" cy="3286162"/>
          </a:xfrm>
        </p:grpSpPr>
        <p:pic>
          <p:nvPicPr>
            <p:cNvPr id="8" name="Picture 12" descr="showcase.par.60861.image.0.0.1"/>
            <p:cNvPicPr>
              <a:picLocks noChangeAspect="1" noChangeArrowheads="1"/>
            </p:cNvPicPr>
            <p:nvPr/>
          </p:nvPicPr>
          <p:blipFill>
            <a:blip r:embed="rId3"/>
            <a:srcRect/>
            <a:stretch>
              <a:fillRect/>
            </a:stretch>
          </p:blipFill>
          <p:spPr bwMode="auto">
            <a:xfrm>
              <a:off x="5024453" y="2786068"/>
              <a:ext cx="3804088" cy="2853066"/>
            </a:xfrm>
            <a:prstGeom prst="rect">
              <a:avLst/>
            </a:prstGeom>
            <a:noFill/>
          </p:spPr>
        </p:pic>
        <p:sp>
          <p:nvSpPr>
            <p:cNvPr id="10" name="مربع نص 9"/>
            <p:cNvSpPr txBox="1"/>
            <p:nvPr/>
          </p:nvSpPr>
          <p:spPr>
            <a:xfrm>
              <a:off x="6192588" y="5702898"/>
              <a:ext cx="1493101" cy="369332"/>
            </a:xfrm>
            <a:prstGeom prst="rect">
              <a:avLst/>
            </a:prstGeom>
            <a:noFill/>
          </p:spPr>
          <p:txBody>
            <a:bodyPr wrap="none" rtlCol="0">
              <a:spAutoFit/>
            </a:bodyPr>
            <a:lstStyle/>
            <a:p>
              <a:r>
                <a:rPr lang="en-US" b="1"/>
                <a:t>Bacterial cells</a:t>
              </a:r>
              <a:endParaRPr lang="en-GB" b="1"/>
            </a:p>
          </p:txBody>
        </p:sp>
      </p:grpSp>
      <p:grpSp>
        <p:nvGrpSpPr>
          <p:cNvPr id="13" name="مجموعة 12"/>
          <p:cNvGrpSpPr/>
          <p:nvPr/>
        </p:nvGrpSpPr>
        <p:grpSpPr>
          <a:xfrm>
            <a:off x="827584" y="3797614"/>
            <a:ext cx="3570182" cy="2828705"/>
            <a:chOff x="1214414" y="2786068"/>
            <a:chExt cx="3429011" cy="2941090"/>
          </a:xfrm>
        </p:grpSpPr>
        <p:pic>
          <p:nvPicPr>
            <p:cNvPr id="9" name="Picture 14" descr="showcase.par.5428.image.0.0.1"/>
            <p:cNvPicPr>
              <a:picLocks noChangeAspect="1" noChangeArrowheads="1"/>
            </p:cNvPicPr>
            <p:nvPr/>
          </p:nvPicPr>
          <p:blipFill>
            <a:blip r:embed="rId4"/>
            <a:srcRect/>
            <a:stretch>
              <a:fillRect/>
            </a:stretch>
          </p:blipFill>
          <p:spPr bwMode="auto">
            <a:xfrm>
              <a:off x="1214414" y="2786068"/>
              <a:ext cx="3429011" cy="2571758"/>
            </a:xfrm>
            <a:prstGeom prst="rect">
              <a:avLst/>
            </a:prstGeom>
            <a:noFill/>
          </p:spPr>
        </p:pic>
        <p:sp>
          <p:nvSpPr>
            <p:cNvPr id="12" name="مربع نص 11"/>
            <p:cNvSpPr txBox="1"/>
            <p:nvPr/>
          </p:nvSpPr>
          <p:spPr>
            <a:xfrm>
              <a:off x="2473067" y="5357826"/>
              <a:ext cx="1091709" cy="369332"/>
            </a:xfrm>
            <a:prstGeom prst="rect">
              <a:avLst/>
            </a:prstGeom>
            <a:noFill/>
          </p:spPr>
          <p:txBody>
            <a:bodyPr wrap="none" rtlCol="0">
              <a:spAutoFit/>
            </a:bodyPr>
            <a:lstStyle/>
            <a:p>
              <a:r>
                <a:rPr lang="en-US" b="1"/>
                <a:t>Viral cells</a:t>
              </a:r>
              <a:endParaRPr lang="en-GB" b="1"/>
            </a:p>
          </p:txBody>
        </p:sp>
      </p:grpSp>
    </p:spTree>
  </p:cSld>
  <p:clrMapOvr>
    <a:masterClrMapping/>
  </p:clrMapOvr>
  <mc:AlternateContent xmlns:mc="http://schemas.openxmlformats.org/markup-compatibility/2006">
    <mc:Choice xmlns:p14="http://schemas.microsoft.com/office/powerpoint/2010/main" Requires="p14">
      <p:transition spd="slow" p14:dur="2000" advTm="8062"/>
    </mc:Choice>
    <mc:Fallback>
      <p:transition spd="slow" advTm="80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DNA Isolation from Various Samples</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07852" y="1214422"/>
            <a:ext cx="9011344" cy="6031002"/>
          </a:xfrm>
        </p:spPr>
        <p:txBody>
          <a:bodyPr>
            <a:normAutofit/>
          </a:bodyPr>
          <a:lstStyle/>
          <a:p>
            <a:pPr marL="236538" lvl="1" indent="-220663" algn="l" rtl="0">
              <a:buFont typeface="+mj-lt"/>
              <a:buAutoNum type="arabicPeriod" startAt="5"/>
            </a:pPr>
            <a:r>
              <a:rPr lang="en-US" b="1">
                <a:solidFill>
                  <a:schemeClr val="tx2"/>
                </a:solidFill>
                <a:latin typeface="Arial" pitchFamily="34" charset="0"/>
                <a:cs typeface="Arial" pitchFamily="34" charset="0"/>
              </a:rPr>
              <a:t>  Plasmid DNA (containing the gene of interest)</a:t>
            </a:r>
            <a:endParaRPr lang="en-US" sz="2000" b="1">
              <a:solidFill>
                <a:schemeClr val="tx2"/>
              </a:solidFill>
              <a:latin typeface="Arial" pitchFamily="34" charset="0"/>
              <a:cs typeface="Arial" pitchFamily="34" charset="0"/>
            </a:endParaRPr>
          </a:p>
          <a:p>
            <a:pPr marL="592138" indent="-271463" algn="l" rtl="0"/>
            <a:r>
              <a:rPr lang="en-US" sz="2800">
                <a:latin typeface="Arial" pitchFamily="34" charset="0"/>
                <a:cs typeface="Arial" pitchFamily="34" charset="0"/>
              </a:rPr>
              <a:t>After transformation of bacterial cells (competent cells), the amplified plasmid is extracted using different types of kits</a:t>
            </a: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320675" indent="0" algn="l" rtl="0">
              <a:buNone/>
            </a:pPr>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indent="-271463" algn="l" rtl="0"/>
            <a:endParaRPr lang="en-US" sz="500">
              <a:latin typeface="Arial" pitchFamily="34" charset="0"/>
              <a:cs typeface="Arial" pitchFamily="34" charset="0"/>
            </a:endParaRPr>
          </a:p>
          <a:p>
            <a:pPr marL="592138" lvl="1" indent="-271463" algn="l" rtl="0"/>
            <a:r>
              <a:rPr lang="en-US" sz="2400">
                <a:latin typeface="Arial" pitchFamily="34" charset="0"/>
                <a:cs typeface="Arial" pitchFamily="34" charset="0"/>
              </a:rPr>
              <a:t> Miniprep  (50-100 </a:t>
            </a:r>
            <a:r>
              <a:rPr lang="en-GB" sz="2400"/>
              <a:t>µg</a:t>
            </a:r>
            <a:r>
              <a:rPr lang="en-US" sz="2400">
                <a:latin typeface="Arial" pitchFamily="34" charset="0"/>
                <a:cs typeface="Arial" pitchFamily="34" charset="0"/>
              </a:rPr>
              <a:t>) kits</a:t>
            </a:r>
          </a:p>
          <a:p>
            <a:pPr marL="592138" lvl="1" indent="-271463" algn="l" rtl="0"/>
            <a:r>
              <a:rPr lang="en-US" sz="2400">
                <a:latin typeface="Arial" pitchFamily="34" charset="0"/>
                <a:cs typeface="Arial" pitchFamily="34" charset="0"/>
              </a:rPr>
              <a:t> Midiprep (100-350 </a:t>
            </a:r>
            <a:r>
              <a:rPr lang="en-GB" sz="2400"/>
              <a:t>µg</a:t>
            </a:r>
            <a:r>
              <a:rPr lang="en-US" sz="2400">
                <a:latin typeface="Arial" pitchFamily="34" charset="0"/>
                <a:cs typeface="Arial" pitchFamily="34" charset="0"/>
              </a:rPr>
              <a:t>) kits</a:t>
            </a:r>
          </a:p>
          <a:p>
            <a:pPr marL="592138" lvl="1" indent="-271463" algn="l" rtl="0"/>
            <a:r>
              <a:rPr lang="en-US" sz="2400">
                <a:latin typeface="Arial" pitchFamily="34" charset="0"/>
                <a:cs typeface="Arial" pitchFamily="34" charset="0"/>
              </a:rPr>
              <a:t> Maxiprep (500-850 </a:t>
            </a:r>
            <a:r>
              <a:rPr lang="en-GB" sz="2400"/>
              <a:t>µg</a:t>
            </a:r>
            <a:r>
              <a:rPr lang="en-US" sz="2400">
                <a:latin typeface="Arial" pitchFamily="34" charset="0"/>
                <a:cs typeface="Arial" pitchFamily="34" charset="0"/>
              </a:rPr>
              <a:t>) kits </a:t>
            </a:r>
            <a:endParaRPr lang="en-US" sz="1800">
              <a:latin typeface="Arial" pitchFamily="34" charset="0"/>
              <a:cs typeface="Arial" pitchFamily="34" charset="0"/>
            </a:endParaRPr>
          </a:p>
          <a:p>
            <a:pPr marL="263525" indent="6350" algn="l" rtl="0"/>
            <a:r>
              <a:rPr lang="en-US" sz="2800">
                <a:latin typeface="Arial" pitchFamily="34" charset="0"/>
                <a:cs typeface="Arial" pitchFamily="34" charset="0"/>
              </a:rPr>
              <a:t>  The purified plasmid is stored as stock at -20 ̊C</a:t>
            </a:r>
            <a:r>
              <a:rPr lang="en-US" sz="2800" b="1">
                <a:solidFill>
                  <a:schemeClr val="tx2"/>
                </a:solidFill>
                <a:latin typeface="Arial" pitchFamily="34" charset="0"/>
                <a:cs typeface="Arial" pitchFamily="34" charset="0"/>
              </a:rPr>
              <a:t> </a:t>
            </a:r>
          </a:p>
          <a:p>
            <a:pPr marL="263525" lvl="1" indent="6350" algn="l" rtl="0">
              <a:buNone/>
            </a:pPr>
            <a:endParaRPr lang="en-US" sz="2400">
              <a:latin typeface="Arial" pitchFamily="34" charset="0"/>
              <a:cs typeface="Arial" pitchFamily="34" charset="0"/>
            </a:endParaRPr>
          </a:p>
        </p:txBody>
      </p:sp>
      <p:pic>
        <p:nvPicPr>
          <p:cNvPr id="3" name="Picture 2">
            <a:extLst>
              <a:ext uri="{FF2B5EF4-FFF2-40B4-BE49-F238E27FC236}">
                <a16:creationId xmlns:a16="http://schemas.microsoft.com/office/drawing/2014/main" id="{FA731CBB-4917-BC40-A710-09E69EDE22FB}"/>
              </a:ext>
            </a:extLst>
          </p:cNvPr>
          <p:cNvPicPr>
            <a:picLocks noChangeAspect="1"/>
          </p:cNvPicPr>
          <p:nvPr/>
        </p:nvPicPr>
        <p:blipFill>
          <a:blip r:embed="rId3"/>
          <a:stretch>
            <a:fillRect/>
          </a:stretch>
        </p:blipFill>
        <p:spPr>
          <a:xfrm>
            <a:off x="4860032" y="2780928"/>
            <a:ext cx="4032448" cy="22682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6418"/>
    </mc:Choice>
    <mc:Fallback>
      <p:transition spd="slow" advTm="2764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2" end="22"/>
                                            </p:txEl>
                                          </p:spTgt>
                                        </p:tgtEl>
                                        <p:attrNameLst>
                                          <p:attrName>style.visibility</p:attrName>
                                        </p:attrNameLst>
                                      </p:cBhvr>
                                      <p:to>
                                        <p:strVal val="visible"/>
                                      </p:to>
                                    </p:set>
                                    <p:animEffect transition="in" filter="blinds(horizontal)">
                                      <p:cBhvr>
                                        <p:cTn id="17" dur="500"/>
                                        <p:tgtEl>
                                          <p:spTgt spid="7">
                                            <p:txEl>
                                              <p:pRg st="22" end="2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3" end="23"/>
                                            </p:txEl>
                                          </p:spTgt>
                                        </p:tgtEl>
                                        <p:attrNameLst>
                                          <p:attrName>style.visibility</p:attrName>
                                        </p:attrNameLst>
                                      </p:cBhvr>
                                      <p:to>
                                        <p:strVal val="visible"/>
                                      </p:to>
                                    </p:set>
                                    <p:animEffect transition="in" filter="blinds(horizontal)">
                                      <p:cBhvr>
                                        <p:cTn id="22" dur="500"/>
                                        <p:tgtEl>
                                          <p:spTgt spid="7">
                                            <p:txEl>
                                              <p:pRg st="23" end="2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24" end="24"/>
                                            </p:txEl>
                                          </p:spTgt>
                                        </p:tgtEl>
                                        <p:attrNameLst>
                                          <p:attrName>style.visibility</p:attrName>
                                        </p:attrNameLst>
                                      </p:cBhvr>
                                      <p:to>
                                        <p:strVal val="visible"/>
                                      </p:to>
                                    </p:set>
                                    <p:animEffect transition="in" filter="blinds(horizontal)">
                                      <p:cBhvr>
                                        <p:cTn id="27" dur="500"/>
                                        <p:tgtEl>
                                          <p:spTgt spid="7">
                                            <p:txEl>
                                              <p:pRg st="24" end="2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25" end="25"/>
                                            </p:txEl>
                                          </p:spTgt>
                                        </p:tgtEl>
                                        <p:attrNameLst>
                                          <p:attrName>style.visibility</p:attrName>
                                        </p:attrNameLst>
                                      </p:cBhvr>
                                      <p:to>
                                        <p:strVal val="visible"/>
                                      </p:to>
                                    </p:set>
                                    <p:animEffect transition="in" filter="blinds(horizontal)">
                                      <p:cBhvr>
                                        <p:cTn id="32" dur="500"/>
                                        <p:tgtEl>
                                          <p:spTgt spid="7">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DNA Extraction Kits</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052736"/>
            <a:ext cx="8686800" cy="6336704"/>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a:latin typeface="Arial" pitchFamily="34" charset="0"/>
                <a:cs typeface="Arial" pitchFamily="34" charset="0"/>
              </a:rPr>
              <a:t>Obtaining high quality (purity) and quantity (concentration/amount) of intact DNA is often the first and most critical step in many fundamental molecular  biology applications, such as DNA cloning, sequencing, PCR and electrophoresis</a:t>
            </a:r>
          </a:p>
          <a:p>
            <a:pPr marL="342900" indent="-342900" algn="l" rtl="0">
              <a:spcBef>
                <a:spcPct val="20000"/>
              </a:spcBef>
              <a:buFont typeface="Arial" pitchFamily="34" charset="0"/>
              <a:buChar char="•"/>
            </a:pPr>
            <a:r>
              <a:rPr lang="en-US" sz="2800">
                <a:latin typeface="Arial" pitchFamily="34" charset="0"/>
                <a:cs typeface="Arial" pitchFamily="34" charset="0"/>
              </a:rPr>
              <a:t>Different kinds of kits are available from different companies: Qiagen, Invitrogen, Promega and Bio Basic Inc.</a:t>
            </a:r>
            <a:endParaRPr lang="en-GB" sz="280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9608"/>
    </mc:Choice>
    <mc:Fallback>
      <p:transition spd="slow" advTm="99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checkerboard(across)">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DNA Extraction Kits</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مجموعة 10"/>
          <p:cNvGrpSpPr/>
          <p:nvPr/>
        </p:nvGrpSpPr>
        <p:grpSpPr>
          <a:xfrm>
            <a:off x="5500695" y="1474029"/>
            <a:ext cx="2000264" cy="2929426"/>
            <a:chOff x="5143504" y="2643182"/>
            <a:chExt cx="2214578" cy="3268259"/>
          </a:xfrm>
        </p:grpSpPr>
        <p:pic>
          <p:nvPicPr>
            <p:cNvPr id="12" name="Picture 28" descr="https://store.biobasic.com/uploaded/thumbnails/db_file_img_1126_600xauto.jpg"/>
            <p:cNvPicPr>
              <a:picLocks noChangeAspect="1" noChangeArrowheads="1"/>
            </p:cNvPicPr>
            <p:nvPr/>
          </p:nvPicPr>
          <p:blipFill>
            <a:blip r:embed="rId4"/>
            <a:srcRect l="10260" r="10225"/>
            <a:stretch>
              <a:fillRect/>
            </a:stretch>
          </p:blipFill>
          <p:spPr bwMode="auto">
            <a:xfrm>
              <a:off x="5143504" y="2643182"/>
              <a:ext cx="2214578" cy="2094395"/>
            </a:xfrm>
            <a:prstGeom prst="rect">
              <a:avLst/>
            </a:prstGeom>
            <a:noFill/>
          </p:spPr>
        </p:pic>
        <p:pic>
          <p:nvPicPr>
            <p:cNvPr id="13" name="Picture 30" descr="https://encrypted-tbn3.gstatic.com/images?q=tbn:ANd9GcTh-qjcliPUj2vvJ4g4iKVAMUNt6zKyJP4G_V-a5gNObT1hkfzO"/>
            <p:cNvPicPr>
              <a:picLocks noChangeAspect="1" noChangeArrowheads="1"/>
            </p:cNvPicPr>
            <p:nvPr/>
          </p:nvPicPr>
          <p:blipFill>
            <a:blip r:embed="rId5"/>
            <a:srcRect/>
            <a:stretch>
              <a:fillRect/>
            </a:stretch>
          </p:blipFill>
          <p:spPr bwMode="auto">
            <a:xfrm>
              <a:off x="5459872" y="4476303"/>
              <a:ext cx="1428760" cy="1435138"/>
            </a:xfrm>
            <a:prstGeom prst="rect">
              <a:avLst/>
            </a:prstGeom>
            <a:noFill/>
          </p:spPr>
        </p:pic>
      </p:grpSp>
      <p:grpSp>
        <p:nvGrpSpPr>
          <p:cNvPr id="14" name="مجموعة 13"/>
          <p:cNvGrpSpPr/>
          <p:nvPr/>
        </p:nvGrpSpPr>
        <p:grpSpPr>
          <a:xfrm>
            <a:off x="727433" y="1417906"/>
            <a:ext cx="2087191" cy="2587049"/>
            <a:chOff x="571472" y="3000372"/>
            <a:chExt cx="2087191" cy="2587049"/>
          </a:xfrm>
        </p:grpSpPr>
        <p:pic>
          <p:nvPicPr>
            <p:cNvPr id="15" name="Picture 16" descr="http://www.qiagen.com/products/catalog/sample-technologies/dneasy-mericon-food-kit~/media/NextQ/Image%20Library/S/21/75/S_2175_RPA_mericon_small/1_8.ashx?la=en"/>
            <p:cNvPicPr>
              <a:picLocks noChangeAspect="1" noChangeArrowheads="1"/>
            </p:cNvPicPr>
            <p:nvPr/>
          </p:nvPicPr>
          <p:blipFill>
            <a:blip r:embed="rId6" cstate="print"/>
            <a:srcRect/>
            <a:stretch>
              <a:fillRect/>
            </a:stretch>
          </p:blipFill>
          <p:spPr bwMode="auto">
            <a:xfrm>
              <a:off x="571472" y="3000372"/>
              <a:ext cx="2087191" cy="1390590"/>
            </a:xfrm>
            <a:prstGeom prst="rect">
              <a:avLst/>
            </a:prstGeom>
            <a:noFill/>
          </p:spPr>
        </p:pic>
        <p:pic>
          <p:nvPicPr>
            <p:cNvPr id="16" name="Picture 20" descr="http://photos.prnewswire.com/prnvar/20140523/689262?max=400"/>
            <p:cNvPicPr>
              <a:picLocks noChangeAspect="1" noChangeArrowheads="1"/>
            </p:cNvPicPr>
            <p:nvPr/>
          </p:nvPicPr>
          <p:blipFill>
            <a:blip r:embed="rId7"/>
            <a:srcRect/>
            <a:stretch>
              <a:fillRect/>
            </a:stretch>
          </p:blipFill>
          <p:spPr bwMode="auto">
            <a:xfrm>
              <a:off x="668310" y="4521208"/>
              <a:ext cx="1785950" cy="1066213"/>
            </a:xfrm>
            <a:prstGeom prst="rect">
              <a:avLst/>
            </a:prstGeom>
            <a:noFill/>
          </p:spPr>
        </p:pic>
      </p:grpSp>
      <p:grpSp>
        <p:nvGrpSpPr>
          <p:cNvPr id="17" name="مجموعة 16"/>
          <p:cNvGrpSpPr/>
          <p:nvPr/>
        </p:nvGrpSpPr>
        <p:grpSpPr>
          <a:xfrm>
            <a:off x="2609759" y="3926764"/>
            <a:ext cx="2428892" cy="2862123"/>
            <a:chOff x="2743188" y="2659058"/>
            <a:chExt cx="2428892" cy="2862123"/>
          </a:xfrm>
        </p:grpSpPr>
        <p:pic>
          <p:nvPicPr>
            <p:cNvPr id="18" name="Picture 24" descr="https://tools.lifetechnologies.com/content/sfs/prodImages/high/4463578_2Boxs.jpg"/>
            <p:cNvPicPr>
              <a:picLocks noChangeAspect="1" noChangeArrowheads="1"/>
            </p:cNvPicPr>
            <p:nvPr/>
          </p:nvPicPr>
          <p:blipFill>
            <a:blip r:embed="rId8"/>
            <a:srcRect/>
            <a:stretch>
              <a:fillRect/>
            </a:stretch>
          </p:blipFill>
          <p:spPr bwMode="auto">
            <a:xfrm>
              <a:off x="3000364" y="2659058"/>
              <a:ext cx="2071702" cy="1912340"/>
            </a:xfrm>
            <a:prstGeom prst="rect">
              <a:avLst/>
            </a:prstGeom>
            <a:noFill/>
          </p:spPr>
        </p:pic>
        <p:pic>
          <p:nvPicPr>
            <p:cNvPr id="19" name="Picture 8" descr="http://invitrogenfit.com/images/invitrogen-logo.png"/>
            <p:cNvPicPr>
              <a:picLocks noChangeAspect="1" noChangeArrowheads="1"/>
            </p:cNvPicPr>
            <p:nvPr/>
          </p:nvPicPr>
          <p:blipFill>
            <a:blip r:embed="rId9"/>
            <a:srcRect/>
            <a:stretch>
              <a:fillRect/>
            </a:stretch>
          </p:blipFill>
          <p:spPr bwMode="auto">
            <a:xfrm>
              <a:off x="2743188" y="4719646"/>
              <a:ext cx="2428892" cy="801535"/>
            </a:xfrm>
            <a:prstGeom prst="rect">
              <a:avLst/>
            </a:prstGeom>
            <a:noFill/>
          </p:spPr>
        </p:pic>
      </p:grpSp>
      <p:grpSp>
        <p:nvGrpSpPr>
          <p:cNvPr id="20" name="مجموعة 19"/>
          <p:cNvGrpSpPr/>
          <p:nvPr/>
        </p:nvGrpSpPr>
        <p:grpSpPr>
          <a:xfrm>
            <a:off x="7454888" y="4403455"/>
            <a:ext cx="1428760" cy="2255154"/>
            <a:chOff x="7429520" y="2857496"/>
            <a:chExt cx="1428760" cy="2255154"/>
          </a:xfrm>
        </p:grpSpPr>
        <p:pic>
          <p:nvPicPr>
            <p:cNvPr id="21" name="Picture 26" descr="http://www.labsource.com/ProdImg/49/49399.jpg"/>
            <p:cNvPicPr>
              <a:picLocks noChangeAspect="1" noChangeArrowheads="1"/>
            </p:cNvPicPr>
            <p:nvPr/>
          </p:nvPicPr>
          <p:blipFill>
            <a:blip r:embed="rId10"/>
            <a:srcRect/>
            <a:stretch>
              <a:fillRect/>
            </a:stretch>
          </p:blipFill>
          <p:spPr bwMode="auto">
            <a:xfrm>
              <a:off x="7429520" y="2857496"/>
              <a:ext cx="1357322" cy="1286742"/>
            </a:xfrm>
            <a:prstGeom prst="rect">
              <a:avLst/>
            </a:prstGeom>
            <a:noFill/>
          </p:spPr>
        </p:pic>
        <p:pic>
          <p:nvPicPr>
            <p:cNvPr id="22" name="Picture 16" descr="http://www.hellopro.fr/images/logo/logo_208672.jpg"/>
            <p:cNvPicPr>
              <a:picLocks noChangeAspect="1" noChangeArrowheads="1"/>
            </p:cNvPicPr>
            <p:nvPr/>
          </p:nvPicPr>
          <p:blipFill>
            <a:blip r:embed="rId11" cstate="print"/>
            <a:srcRect/>
            <a:stretch>
              <a:fillRect/>
            </a:stretch>
          </p:blipFill>
          <p:spPr bwMode="auto">
            <a:xfrm>
              <a:off x="7500959" y="4221196"/>
              <a:ext cx="1357321" cy="891454"/>
            </a:xfrm>
            <a:prstGeom prst="rect">
              <a:avLst/>
            </a:prstGeom>
            <a:noFill/>
          </p:spPr>
        </p:pic>
      </p:grpSp>
    </p:spTree>
    <p:custDataLst>
      <p:tags r:id="rId1"/>
    </p:custDataLst>
    <p:extLst>
      <p:ext uri="{BB962C8B-B14F-4D97-AF65-F5344CB8AC3E}">
        <p14:creationId xmlns:p14="http://schemas.microsoft.com/office/powerpoint/2010/main" val="2429100685"/>
      </p:ext>
    </p:extLst>
  </p:cSld>
  <p:clrMapOvr>
    <a:masterClrMapping/>
  </p:clrMapOvr>
  <mc:AlternateContent xmlns:mc="http://schemas.openxmlformats.org/markup-compatibility/2006">
    <mc:Choice xmlns:p14="http://schemas.microsoft.com/office/powerpoint/2010/main" Requires="p14">
      <p:transition spd="slow" p14:dur="2000" advTm="99608"/>
    </mc:Choice>
    <mc:Fallback>
      <p:transition spd="slow" advTm="99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amond(in)">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amond(in)">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886967"/>
            <a:ext cx="7772400" cy="1470025"/>
          </a:xfrm>
        </p:spPr>
        <p:txBody>
          <a:bodyPr>
            <a:normAutofit/>
          </a:bodyPr>
          <a:lstStyle/>
          <a:p>
            <a:pPr rtl="0"/>
            <a:r>
              <a:rPr lang="en-US" sz="7200">
                <a:solidFill>
                  <a:srgbClr val="C00000"/>
                </a:solidFill>
              </a:rPr>
              <a:t>Part  II</a:t>
            </a:r>
            <a:endParaRPr lang="ar-JO" sz="7200">
              <a:solidFill>
                <a:srgbClr val="C00000"/>
              </a:solidFill>
            </a:endParaRPr>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3"/>
          <p:cNvSpPr>
            <a:spLocks noGrp="1"/>
          </p:cNvSpPr>
          <p:nvPr>
            <p:ph type="subTitle" idx="1"/>
          </p:nvPr>
        </p:nvSpPr>
        <p:spPr>
          <a:xfrm>
            <a:off x="428596" y="3886200"/>
            <a:ext cx="8715404" cy="1752600"/>
          </a:xfrm>
        </p:spPr>
        <p:txBody>
          <a:bodyPr>
            <a:normAutofit lnSpcReduction="10000"/>
          </a:bodyPr>
          <a:lstStyle/>
          <a:p>
            <a:r>
              <a:rPr lang="en-US" sz="6000">
                <a:solidFill>
                  <a:srgbClr val="C00000"/>
                </a:solidFill>
              </a:rPr>
              <a:t>The Principle of DNA Extraction</a:t>
            </a:r>
          </a:p>
        </p:txBody>
      </p:sp>
    </p:spTree>
    <p:extLst>
      <p:ext uri="{BB962C8B-B14F-4D97-AF65-F5344CB8AC3E}">
        <p14:creationId xmlns:p14="http://schemas.microsoft.com/office/powerpoint/2010/main" val="1186090428"/>
      </p:ext>
    </p:extLst>
  </p:cSld>
  <p:clrMapOvr>
    <a:masterClrMapping/>
  </p:clrMapOvr>
  <mc:AlternateContent xmlns:mc="http://schemas.openxmlformats.org/markup-compatibility/2006">
    <mc:Choice xmlns:p14="http://schemas.microsoft.com/office/powerpoint/2010/main" Requires="p14">
      <p:transition spd="slow" p14:dur="2000" advTm="12254"/>
    </mc:Choice>
    <mc:Fallback>
      <p:transition spd="slow" advTm="122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886967"/>
            <a:ext cx="7772400" cy="1470025"/>
          </a:xfrm>
        </p:spPr>
        <p:txBody>
          <a:bodyPr>
            <a:normAutofit/>
          </a:bodyPr>
          <a:lstStyle/>
          <a:p>
            <a:pPr rtl="0"/>
            <a:r>
              <a:rPr lang="en-US" sz="7200">
                <a:solidFill>
                  <a:srgbClr val="C00000"/>
                </a:solidFill>
              </a:rPr>
              <a:t>Part  I</a:t>
            </a:r>
            <a:endParaRPr lang="ar-JO" sz="7200">
              <a:solidFill>
                <a:srgbClr val="C00000"/>
              </a:solidFill>
            </a:endParaRPr>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3"/>
          <p:cNvSpPr>
            <a:spLocks noGrp="1"/>
          </p:cNvSpPr>
          <p:nvPr>
            <p:ph type="subTitle" idx="1"/>
          </p:nvPr>
        </p:nvSpPr>
        <p:spPr/>
        <p:txBody>
          <a:bodyPr>
            <a:normAutofit/>
          </a:bodyPr>
          <a:lstStyle/>
          <a:p>
            <a:r>
              <a:rPr lang="en-US" sz="6000">
                <a:solidFill>
                  <a:srgbClr val="C00000"/>
                </a:solidFill>
              </a:rPr>
              <a:t>Introduction </a:t>
            </a:r>
          </a:p>
        </p:txBody>
      </p:sp>
    </p:spTree>
    <p:extLst>
      <p:ext uri="{BB962C8B-B14F-4D97-AF65-F5344CB8AC3E}">
        <p14:creationId xmlns:p14="http://schemas.microsoft.com/office/powerpoint/2010/main" val="1137949908"/>
      </p:ext>
    </p:extLst>
  </p:cSld>
  <p:clrMapOvr>
    <a:masterClrMapping/>
  </p:clrMapOvr>
  <mc:AlternateContent xmlns:mc="http://schemas.openxmlformats.org/markup-compatibility/2006">
    <mc:Choice xmlns:p14="http://schemas.microsoft.com/office/powerpoint/2010/main" Requires="p14">
      <p:transition spd="slow" p14:dur="2000" advTm="7574"/>
    </mc:Choice>
    <mc:Fallback>
      <p:transition spd="slow" advTm="757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46856" y="1196752"/>
            <a:ext cx="8229600" cy="6131229"/>
          </a:xfrm>
        </p:spPr>
        <p:txBody>
          <a:bodyPr>
            <a:normAutofit/>
          </a:bodyPr>
          <a:lstStyle/>
          <a:p>
            <a:pPr lvl="0" algn="l" rtl="0"/>
            <a:r>
              <a:rPr lang="en-US" sz="2800">
                <a:latin typeface="Arial" pitchFamily="34" charset="0"/>
                <a:cs typeface="Arial" pitchFamily="34" charset="0"/>
              </a:rPr>
              <a:t>There are three basic steps in DNA extraction:</a:t>
            </a:r>
            <a:endParaRPr lang="en-US" sz="2400">
              <a:latin typeface="Arial" pitchFamily="34" charset="0"/>
              <a:cs typeface="Arial" pitchFamily="34" charset="0"/>
            </a:endParaRPr>
          </a:p>
          <a:p>
            <a:pPr marL="457200" lvl="1" indent="-457200" algn="l" rtl="0">
              <a:buFont typeface="+mj-lt"/>
              <a:buAutoNum type="arabicPeriod"/>
            </a:pPr>
            <a:r>
              <a:rPr lang="en-US" sz="2600">
                <a:latin typeface="Arial" pitchFamily="34" charset="0"/>
                <a:cs typeface="Arial" pitchFamily="34" charset="0"/>
              </a:rPr>
              <a:t>Cell lysis with digestive solution to expose the DNA. Lysis buffer contains detergents/surfactants such as SDS (sodium dodecyl sulphate) to disrupt both cellular and nuclear membranes (make holes in the membrane)</a:t>
            </a:r>
          </a:p>
          <a:p>
            <a:pPr marL="457200" lvl="1" indent="-457200" algn="l" rtl="0">
              <a:buFont typeface="+mj-lt"/>
              <a:buAutoNum type="arabicPeriod"/>
            </a:pPr>
            <a:endParaRPr lang="en-US" sz="2400">
              <a:latin typeface="Arial" pitchFamily="34" charset="0"/>
              <a:cs typeface="Arial" pitchFamily="34" charset="0"/>
            </a:endParaRPr>
          </a:p>
          <a:p>
            <a:pPr algn="l" rtl="0"/>
            <a:endParaRPr lang="en-GB"/>
          </a:p>
        </p:txBody>
      </p:sp>
      <p:pic>
        <p:nvPicPr>
          <p:cNvPr id="3" name="Picture 2">
            <a:extLst>
              <a:ext uri="{FF2B5EF4-FFF2-40B4-BE49-F238E27FC236}">
                <a16:creationId xmlns:a16="http://schemas.microsoft.com/office/drawing/2014/main" id="{21198C84-4AD8-DF46-86A4-AB96858C6D42}"/>
              </a:ext>
            </a:extLst>
          </p:cNvPr>
          <p:cNvPicPr>
            <a:picLocks noChangeAspect="1"/>
          </p:cNvPicPr>
          <p:nvPr/>
        </p:nvPicPr>
        <p:blipFill>
          <a:blip r:embed="rId4"/>
          <a:stretch>
            <a:fillRect/>
          </a:stretch>
        </p:blipFill>
        <p:spPr>
          <a:xfrm>
            <a:off x="2053968" y="3755019"/>
            <a:ext cx="6804248" cy="3071984"/>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18843"/>
    </mc:Choice>
    <mc:Fallback>
      <p:transition spd="slow" advTm="4188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268760"/>
            <a:ext cx="8795320" cy="6131229"/>
          </a:xfrm>
        </p:spPr>
        <p:txBody>
          <a:bodyPr>
            <a:normAutofit/>
          </a:bodyPr>
          <a:lstStyle/>
          <a:p>
            <a:pPr marL="514350" lvl="1" indent="-514350" algn="l" rtl="0">
              <a:buFont typeface="+mj-lt"/>
              <a:buAutoNum type="arabicPeriod" startAt="2"/>
            </a:pPr>
            <a:r>
              <a:rPr lang="en-US" sz="2600">
                <a:latin typeface="Arial" pitchFamily="34" charset="0"/>
                <a:cs typeface="Arial" pitchFamily="34" charset="0"/>
              </a:rPr>
              <a:t>Inactivate endogenous nucleases like DNases. Actually, this is can be done by adding proteases like proteinase K  as well as chelating agents (e.g. EDTA) which sequester Ca</a:t>
            </a:r>
            <a:r>
              <a:rPr lang="en-US" sz="2600" baseline="30000">
                <a:latin typeface="Arial" pitchFamily="34" charset="0"/>
                <a:cs typeface="Arial" pitchFamily="34" charset="0"/>
              </a:rPr>
              <a:t>+2</a:t>
            </a:r>
            <a:r>
              <a:rPr lang="en-US" sz="2600">
                <a:latin typeface="Arial" pitchFamily="34" charset="0"/>
                <a:cs typeface="Arial" pitchFamily="34" charset="0"/>
              </a:rPr>
              <a:t> and  Mg</a:t>
            </a:r>
            <a:r>
              <a:rPr lang="en-US" sz="2600" baseline="30000">
                <a:latin typeface="Arial" pitchFamily="34" charset="0"/>
                <a:cs typeface="Arial" pitchFamily="34" charset="0"/>
              </a:rPr>
              <a:t>+2</a:t>
            </a:r>
            <a:r>
              <a:rPr lang="en-US" sz="2600">
                <a:latin typeface="Arial" pitchFamily="34" charset="0"/>
                <a:cs typeface="Arial" pitchFamily="34" charset="0"/>
              </a:rPr>
              <a:t> required for nuclease activity. On the other hand,                                  RNases are usually added                                              to the sample to get rid of                                        RNA</a:t>
            </a:r>
          </a:p>
          <a:p>
            <a:pPr marL="457200" lvl="1" indent="-457200" algn="l" rtl="0">
              <a:buFont typeface="+mj-lt"/>
              <a:buAutoNum type="arabicPeriod" startAt="2"/>
            </a:pPr>
            <a:endParaRPr lang="en-US" sz="2400">
              <a:latin typeface="Arial" pitchFamily="34" charset="0"/>
              <a:cs typeface="Arial" pitchFamily="34" charset="0"/>
            </a:endParaRPr>
          </a:p>
          <a:p>
            <a:pPr algn="l" rtl="0"/>
            <a:endParaRPr lang="en-GB"/>
          </a:p>
        </p:txBody>
      </p:sp>
      <p:pic>
        <p:nvPicPr>
          <p:cNvPr id="4" name="Picture 3">
            <a:extLst>
              <a:ext uri="{FF2B5EF4-FFF2-40B4-BE49-F238E27FC236}">
                <a16:creationId xmlns:a16="http://schemas.microsoft.com/office/drawing/2014/main" id="{794152FD-0CF9-FD43-8171-8D6BD7977CB7}"/>
              </a:ext>
            </a:extLst>
          </p:cNvPr>
          <p:cNvPicPr>
            <a:picLocks noChangeAspect="1"/>
          </p:cNvPicPr>
          <p:nvPr/>
        </p:nvPicPr>
        <p:blipFill>
          <a:blip r:embed="rId4"/>
          <a:stretch>
            <a:fillRect/>
          </a:stretch>
        </p:blipFill>
        <p:spPr>
          <a:xfrm>
            <a:off x="5292080" y="2995143"/>
            <a:ext cx="3624997" cy="3890241"/>
          </a:xfrm>
          <a:prstGeom prst="rect">
            <a:avLst/>
          </a:prstGeom>
        </p:spPr>
      </p:pic>
    </p:spTree>
    <p:custDataLst>
      <p:tags r:id="rId1"/>
    </p:custDataLst>
    <p:extLst>
      <p:ext uri="{BB962C8B-B14F-4D97-AF65-F5344CB8AC3E}">
        <p14:creationId xmlns:p14="http://schemas.microsoft.com/office/powerpoint/2010/main" val="4152309822"/>
      </p:ext>
    </p:extLst>
  </p:cSld>
  <p:clrMapOvr>
    <a:masterClrMapping/>
  </p:clrMapOvr>
  <mc:AlternateContent xmlns:mc="http://schemas.openxmlformats.org/markup-compatibility/2006">
    <mc:Choice xmlns:p14="http://schemas.microsoft.com/office/powerpoint/2010/main" Requires="p14">
      <p:transition spd="slow" p14:dur="2000" advTm="418843"/>
    </mc:Choice>
    <mc:Fallback>
      <p:transition spd="slow" advTm="4188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546243"/>
            <a:ext cx="8229600" cy="5168905"/>
          </a:xfrm>
        </p:spPr>
        <p:txBody>
          <a:bodyPr/>
          <a:lstStyle/>
          <a:p>
            <a:pPr marL="457200" indent="-457200" algn="l" rtl="0">
              <a:buFont typeface="+mj-lt"/>
              <a:buAutoNum type="arabicPeriod" startAt="3"/>
            </a:pPr>
            <a:r>
              <a:rPr lang="en-US" sz="2400">
                <a:latin typeface="Arial" pitchFamily="34" charset="0"/>
                <a:cs typeface="Arial" pitchFamily="34" charset="0"/>
              </a:rPr>
              <a:t>Purification of DNA from proteins, RNA, detergents, salts and reagents found in cell lysate:</a:t>
            </a:r>
          </a:p>
          <a:p>
            <a:pPr marL="457200" indent="-457200" algn="l" rtl="0">
              <a:buNone/>
            </a:pPr>
            <a:endParaRPr lang="en-US" sz="2000">
              <a:latin typeface="Arial" pitchFamily="34" charset="0"/>
              <a:cs typeface="Arial" pitchFamily="34" charset="0"/>
            </a:endParaRPr>
          </a:p>
          <a:p>
            <a:pPr marL="1371600" lvl="2" indent="-457200" algn="l" rtl="0">
              <a:defRPr/>
            </a:pPr>
            <a:r>
              <a:rPr lang="en-US">
                <a:solidFill>
                  <a:srgbClr val="C00000"/>
                </a:solidFill>
                <a:latin typeface="Arial" pitchFamily="34" charset="0"/>
                <a:cs typeface="Arial" pitchFamily="34" charset="0"/>
              </a:rPr>
              <a:t>Ethanol precipitation using ice-cold ethanol or isopropanol</a:t>
            </a:r>
          </a:p>
          <a:p>
            <a:pPr marL="1371600" lvl="2" indent="-457200" algn="l" rtl="0">
              <a:defRPr/>
            </a:pPr>
            <a:r>
              <a:rPr lang="en-US">
                <a:solidFill>
                  <a:srgbClr val="C00000"/>
                </a:solidFill>
                <a:latin typeface="Arial" pitchFamily="34" charset="0"/>
                <a:cs typeface="Arial" pitchFamily="34" charset="0"/>
              </a:rPr>
              <a:t>Phenol/chloroform extraction</a:t>
            </a:r>
          </a:p>
          <a:p>
            <a:pPr marL="1371600" lvl="2" indent="-457200" algn="l" rtl="0">
              <a:defRPr/>
            </a:pPr>
            <a:r>
              <a:rPr lang="en-US">
                <a:solidFill>
                  <a:srgbClr val="C00000"/>
                </a:solidFill>
                <a:latin typeface="Arial" pitchFamily="34" charset="0"/>
                <a:cs typeface="Arial" pitchFamily="34" charset="0"/>
              </a:rPr>
              <a:t>Minicolumn purification  </a:t>
            </a:r>
          </a:p>
          <a:p>
            <a:pPr marL="1371600" lvl="2" indent="-457200" algn="l" rtl="0">
              <a:defRPr/>
            </a:pPr>
            <a:r>
              <a:rPr lang="en-US">
                <a:solidFill>
                  <a:srgbClr val="C00000"/>
                </a:solidFill>
                <a:latin typeface="Arial" pitchFamily="34" charset="0"/>
                <a:cs typeface="Arial" pitchFamily="34" charset="0"/>
              </a:rPr>
              <a:t>Magnetic beads</a:t>
            </a:r>
          </a:p>
          <a:p>
            <a:pPr lvl="0" algn="l" rtl="0">
              <a:buNone/>
            </a:pPr>
            <a:endParaRPr lang="en-US" sz="2400">
              <a:latin typeface="Arial" pitchFamily="34" charset="0"/>
              <a:cs typeface="Arial" pitchFamily="34" charset="0"/>
            </a:endParaRPr>
          </a:p>
          <a:p>
            <a:pPr marL="457200" lvl="1" indent="-457200" algn="l" rtl="0">
              <a:buFont typeface="+mj-lt"/>
              <a:buAutoNum type="arabicPeriod"/>
            </a:pPr>
            <a:endParaRPr lang="en-US" sz="2400">
              <a:latin typeface="Arial" pitchFamily="34" charset="0"/>
              <a:cs typeface="Arial"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42631"/>
    </mc:Choice>
    <mc:Fallback>
      <p:transition spd="slow" advTm="1426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checkerboard(across)">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checkerboard(across)">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checkerboard(across)">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checkerboard(across)">
                                      <p:cBhvr>
                                        <p:cTn id="2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546243"/>
            <a:ext cx="8291264" cy="5168905"/>
          </a:xfrm>
        </p:spPr>
        <p:txBody>
          <a:bodyPr/>
          <a:lstStyle/>
          <a:p>
            <a:pPr marL="514350" indent="-514350" algn="l" rtl="0">
              <a:buFont typeface="+mj-lt"/>
              <a:buAutoNum type="arabicPeriod"/>
            </a:pPr>
            <a:r>
              <a:rPr lang="en-US" sz="2800" b="1">
                <a:solidFill>
                  <a:srgbClr val="0000FF"/>
                </a:solidFill>
                <a:latin typeface="Arial" pitchFamily="34" charset="0"/>
                <a:cs typeface="Arial" pitchFamily="34" charset="0"/>
              </a:rPr>
              <a:t>Ethanol precipitation: </a:t>
            </a:r>
            <a:endParaRPr lang="en-US" sz="2400">
              <a:latin typeface="Arial" pitchFamily="34" charset="0"/>
              <a:cs typeface="Arial" pitchFamily="34" charset="0"/>
            </a:endParaRPr>
          </a:p>
          <a:p>
            <a:pPr marL="457200" indent="-457200" algn="l" rtl="0"/>
            <a:r>
              <a:rPr lang="en-US" sz="2400">
                <a:latin typeface="Arial" pitchFamily="34" charset="0"/>
                <a:cs typeface="Arial" pitchFamily="34" charset="0"/>
              </a:rPr>
              <a:t>DNA is insoluble in ethanol or isopropanol (anti-solvent) so it will aggregate together forming a pellet upon centrifugation </a:t>
            </a:r>
          </a:p>
          <a:p>
            <a:pPr marL="457200" indent="-457200" algn="l" rtl="0"/>
            <a:r>
              <a:rPr lang="en-US" sz="2400">
                <a:latin typeface="Arial" pitchFamily="34" charset="0"/>
                <a:cs typeface="Arial" pitchFamily="34" charset="0"/>
              </a:rPr>
              <a:t>To enhance precipitation of DNA in presence of           95-100% ethanol (absolute), the solution should contain positive ions such as sodium acetate (</a:t>
            </a:r>
            <a:r>
              <a:rPr lang="en-US" sz="2400" b="1">
                <a:solidFill>
                  <a:srgbClr val="FF0000"/>
                </a:solidFill>
                <a:latin typeface="Arial" pitchFamily="34" charset="0"/>
                <a:cs typeface="Arial" pitchFamily="34" charset="0"/>
              </a:rPr>
              <a:t>use the right concentration !!!!</a:t>
            </a:r>
            <a:r>
              <a:rPr lang="en-US" sz="2400">
                <a:latin typeface="Arial" pitchFamily="34" charset="0"/>
                <a:cs typeface="Arial" pitchFamily="34" charset="0"/>
              </a:rPr>
              <a:t>)</a:t>
            </a:r>
          </a:p>
          <a:p>
            <a:pPr marL="457200" indent="-457200" algn="l" rtl="0"/>
            <a:r>
              <a:rPr lang="en-US" sz="2400">
                <a:latin typeface="Arial" pitchFamily="34" charset="0"/>
                <a:cs typeface="Arial" pitchFamily="34" charset="0"/>
              </a:rPr>
              <a:t>Too much sodium acetate, the salt will co-precipitate with DNA and too little will result in incomplete recovery of DNA </a:t>
            </a:r>
          </a:p>
          <a:p>
            <a:pPr lvl="0" algn="l" rtl="0">
              <a:buNone/>
            </a:pPr>
            <a:endParaRPr lang="en-US" sz="2400">
              <a:latin typeface="Arial" pitchFamily="34" charset="0"/>
              <a:cs typeface="Arial" pitchFamily="34" charset="0"/>
            </a:endParaRPr>
          </a:p>
          <a:p>
            <a:pPr marL="457200" lvl="1" indent="-457200" algn="l" rtl="0">
              <a:buNone/>
            </a:pPr>
            <a:endParaRPr lang="en-US" sz="2400">
              <a:latin typeface="Arial" pitchFamily="34" charset="0"/>
              <a:cs typeface="Arial"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83321"/>
    </mc:Choice>
    <mc:Fallback>
      <p:transition spd="slow" advTm="183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checkerboard(across)">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checkerboard(across)">
                                      <p:cBhvr>
                                        <p:cTn id="1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14414" y="71422"/>
            <a:ext cx="6643734" cy="1143000"/>
          </a:xfrm>
        </p:spPr>
        <p:txBody>
          <a:bodyPr>
            <a:normAutofit/>
          </a:bodyPr>
          <a:lstStyle/>
          <a:p>
            <a:pPr rtl="0"/>
            <a:r>
              <a:rPr lang="en-US" sz="4800">
                <a:solidFill>
                  <a:srgbClr val="C00000"/>
                </a:solidFill>
              </a:rPr>
              <a:t>Centrifuge </a:t>
            </a:r>
            <a:endParaRPr lang="ar-JO" sz="48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0" name="AutoShape 2" descr="showcase.par.99443.image.0.0.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64" name="AutoShape 16" descr="نتيجة بحث الصور عن ‪buccal swa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70" name="AutoShape 2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19" name="مجموعة 18"/>
          <p:cNvGrpSpPr/>
          <p:nvPr/>
        </p:nvGrpSpPr>
        <p:grpSpPr>
          <a:xfrm>
            <a:off x="1000100" y="1345156"/>
            <a:ext cx="2143140" cy="3012538"/>
            <a:chOff x="6286512" y="1643050"/>
            <a:chExt cx="1847850" cy="2798224"/>
          </a:xfrm>
        </p:grpSpPr>
        <p:pic>
          <p:nvPicPr>
            <p:cNvPr id="20" name="Picture 4" descr="نتيجة بحث الصور عن ‪pellet dna extraction‬‏"/>
            <p:cNvPicPr>
              <a:picLocks noChangeAspect="1" noChangeArrowheads="1"/>
            </p:cNvPicPr>
            <p:nvPr/>
          </p:nvPicPr>
          <p:blipFill>
            <a:blip r:embed="rId4"/>
            <a:srcRect/>
            <a:stretch>
              <a:fillRect/>
            </a:stretch>
          </p:blipFill>
          <p:spPr bwMode="auto">
            <a:xfrm>
              <a:off x="6286512" y="1643050"/>
              <a:ext cx="1847850" cy="2466975"/>
            </a:xfrm>
            <a:prstGeom prst="rect">
              <a:avLst/>
            </a:prstGeom>
            <a:noFill/>
          </p:spPr>
        </p:pic>
        <p:sp>
          <p:nvSpPr>
            <p:cNvPr id="21" name="مربع نص 20"/>
            <p:cNvSpPr txBox="1"/>
            <p:nvPr/>
          </p:nvSpPr>
          <p:spPr>
            <a:xfrm>
              <a:off x="6522874" y="4071942"/>
              <a:ext cx="1180323" cy="369332"/>
            </a:xfrm>
            <a:prstGeom prst="rect">
              <a:avLst/>
            </a:prstGeom>
            <a:noFill/>
          </p:spPr>
          <p:txBody>
            <a:bodyPr wrap="none" rtlCol="0">
              <a:spAutoFit/>
            </a:bodyPr>
            <a:lstStyle/>
            <a:p>
              <a:r>
                <a:rPr lang="en-US" b="1"/>
                <a:t>Centrifuge</a:t>
              </a:r>
              <a:endParaRPr lang="en-GB" b="1"/>
            </a:p>
          </p:txBody>
        </p:sp>
      </p:grpSp>
      <p:pic>
        <p:nvPicPr>
          <p:cNvPr id="22" name="Picture 8" descr="http://eshop.eppendorfna.com/upload/productView/Eppendorf_5427R_high-capacity_centrifuge.jpg"/>
          <p:cNvPicPr>
            <a:picLocks noChangeAspect="1" noChangeArrowheads="1"/>
          </p:cNvPicPr>
          <p:nvPr/>
        </p:nvPicPr>
        <p:blipFill>
          <a:blip r:embed="rId5"/>
          <a:srcRect/>
          <a:stretch>
            <a:fillRect/>
          </a:stretch>
        </p:blipFill>
        <p:spPr bwMode="auto">
          <a:xfrm>
            <a:off x="4500562" y="4297888"/>
            <a:ext cx="2643206" cy="2417260"/>
          </a:xfrm>
          <a:prstGeom prst="rect">
            <a:avLst/>
          </a:prstGeom>
          <a:noFill/>
        </p:spPr>
      </p:pic>
      <p:grpSp>
        <p:nvGrpSpPr>
          <p:cNvPr id="44" name="مجموعة 43"/>
          <p:cNvGrpSpPr/>
          <p:nvPr/>
        </p:nvGrpSpPr>
        <p:grpSpPr>
          <a:xfrm>
            <a:off x="2054212" y="1772642"/>
            <a:ext cx="5232432" cy="1727796"/>
            <a:chOff x="2054212" y="1772642"/>
            <a:chExt cx="5232432" cy="1727796"/>
          </a:xfrm>
        </p:grpSpPr>
        <p:pic>
          <p:nvPicPr>
            <p:cNvPr id="18" name="Picture 20" descr="نتيجة بحث الصور عن ‪blood DNA extraction‬‏"/>
            <p:cNvPicPr>
              <a:picLocks noChangeAspect="1" noChangeArrowheads="1"/>
            </p:cNvPicPr>
            <p:nvPr/>
          </p:nvPicPr>
          <p:blipFill>
            <a:blip r:embed="rId6"/>
            <a:srcRect/>
            <a:stretch>
              <a:fillRect/>
            </a:stretch>
          </p:blipFill>
          <p:spPr bwMode="auto">
            <a:xfrm>
              <a:off x="5072066" y="1772642"/>
              <a:ext cx="2214578" cy="1719555"/>
            </a:xfrm>
            <a:prstGeom prst="rect">
              <a:avLst/>
            </a:prstGeom>
            <a:noFill/>
          </p:spPr>
        </p:pic>
        <p:cxnSp>
          <p:nvCxnSpPr>
            <p:cNvPr id="24" name="رابط مستقيم 23"/>
            <p:cNvCxnSpPr/>
            <p:nvPr/>
          </p:nvCxnSpPr>
          <p:spPr>
            <a:xfrm flipV="1">
              <a:off x="2054212" y="1785926"/>
              <a:ext cx="3017854" cy="79851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6" name="رابط مستقيم 25"/>
            <p:cNvCxnSpPr/>
            <p:nvPr/>
          </p:nvCxnSpPr>
          <p:spPr>
            <a:xfrm>
              <a:off x="2087550" y="2976562"/>
              <a:ext cx="2984516" cy="523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2625"/>
    </mc:Choice>
    <mc:Fallback>
      <p:transition spd="slow" advTm="1026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14414" y="71422"/>
            <a:ext cx="6643734" cy="1143000"/>
          </a:xfrm>
        </p:spPr>
        <p:txBody>
          <a:bodyPr>
            <a:normAutofit/>
          </a:bodyPr>
          <a:lstStyle/>
          <a:p>
            <a:pPr rtl="0"/>
            <a:r>
              <a:rPr lang="en-US" sz="4800">
                <a:solidFill>
                  <a:srgbClr val="C00000"/>
                </a:solidFill>
              </a:rPr>
              <a:t>Centrifuge </a:t>
            </a:r>
            <a:endParaRPr lang="ar-JO" sz="480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0" name="AutoShape 2" descr="showcase.par.99443.image.0.0.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64" name="AutoShape 16" descr="نتيجة بحث الصور عن ‪buccal swa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70" name="AutoShape 2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58" name="Picture 10" descr="نتيجة بحث الصور عن ‪eppendorf centrifuge‬‏"/>
          <p:cNvPicPr>
            <a:picLocks noChangeAspect="1" noChangeArrowheads="1"/>
          </p:cNvPicPr>
          <p:nvPr/>
        </p:nvPicPr>
        <p:blipFill>
          <a:blip r:embed="rId3"/>
          <a:srcRect/>
          <a:stretch>
            <a:fillRect/>
          </a:stretch>
        </p:blipFill>
        <p:spPr bwMode="auto">
          <a:xfrm>
            <a:off x="4786314" y="1428736"/>
            <a:ext cx="4000509" cy="2571756"/>
          </a:xfrm>
          <a:prstGeom prst="rect">
            <a:avLst/>
          </a:prstGeom>
          <a:noFill/>
        </p:spPr>
      </p:pic>
      <p:pic>
        <p:nvPicPr>
          <p:cNvPr id="2060" name="Picture 12" descr="نتيجة بحث الصور عن ‪eppendorf centrifuge‬‏"/>
          <p:cNvPicPr>
            <a:picLocks noChangeAspect="1" noChangeArrowheads="1"/>
          </p:cNvPicPr>
          <p:nvPr/>
        </p:nvPicPr>
        <p:blipFill>
          <a:blip r:embed="rId4"/>
          <a:srcRect l="11290" r="9677"/>
          <a:stretch>
            <a:fillRect/>
          </a:stretch>
        </p:blipFill>
        <p:spPr bwMode="auto">
          <a:xfrm>
            <a:off x="785786" y="2000240"/>
            <a:ext cx="3500462" cy="3262699"/>
          </a:xfrm>
          <a:prstGeom prst="rect">
            <a:avLst/>
          </a:prstGeom>
          <a:noFill/>
        </p:spPr>
      </p:pic>
      <p:pic>
        <p:nvPicPr>
          <p:cNvPr id="2062" name="Picture 14" descr="نتيجة بحث الصور عن ‪eppendorf centrifuge‬‏"/>
          <p:cNvPicPr>
            <a:picLocks noChangeAspect="1" noChangeArrowheads="1"/>
          </p:cNvPicPr>
          <p:nvPr/>
        </p:nvPicPr>
        <p:blipFill>
          <a:blip r:embed="rId5"/>
          <a:srcRect/>
          <a:stretch>
            <a:fillRect/>
          </a:stretch>
        </p:blipFill>
        <p:spPr bwMode="auto">
          <a:xfrm>
            <a:off x="5000628" y="4214818"/>
            <a:ext cx="3643338" cy="243772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advTm="48724"/>
    </mc:Choice>
    <mc:Fallback>
      <p:transition spd="slow" advTm="4872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546243"/>
            <a:ext cx="8291264" cy="5771189"/>
          </a:xfrm>
        </p:spPr>
        <p:txBody>
          <a:bodyPr/>
          <a:lstStyle/>
          <a:p>
            <a:pPr marL="514350" indent="-514350" algn="l" rtl="0">
              <a:buFont typeface="+mj-lt"/>
              <a:buAutoNum type="arabicPeriod"/>
            </a:pPr>
            <a:r>
              <a:rPr lang="en-US" sz="2800" b="1">
                <a:solidFill>
                  <a:srgbClr val="0000FF"/>
                </a:solidFill>
                <a:latin typeface="Arial" pitchFamily="34" charset="0"/>
                <a:cs typeface="Arial" pitchFamily="34" charset="0"/>
              </a:rPr>
              <a:t>Ethanol precipitation: </a:t>
            </a:r>
            <a:endParaRPr lang="en-US" sz="2400">
              <a:latin typeface="Arial" pitchFamily="34" charset="0"/>
              <a:cs typeface="Arial" pitchFamily="34" charset="0"/>
            </a:endParaRPr>
          </a:p>
          <a:p>
            <a:pPr marL="457200" indent="-457200" algn="l" rtl="0"/>
            <a:r>
              <a:rPr lang="en-US" sz="2400">
                <a:latin typeface="Arial" pitchFamily="34" charset="0"/>
                <a:cs typeface="Arial" pitchFamily="34" charset="0"/>
              </a:rPr>
              <a:t>DNA is insoluble in ethanol or isopropanol (anti-solvent) so it will aggregate together forming a pellet upon centrifugation </a:t>
            </a:r>
          </a:p>
          <a:p>
            <a:pPr marL="457200" indent="-457200" algn="l" rtl="0"/>
            <a:r>
              <a:rPr lang="en-US" sz="2400">
                <a:latin typeface="Arial" pitchFamily="34" charset="0"/>
                <a:cs typeface="Arial" pitchFamily="34" charset="0"/>
              </a:rPr>
              <a:t>To enhance precipitation of DNA in presence of           95-100% ethanol (absolute), the solution should contain positive ions such as sodium acetate (</a:t>
            </a:r>
            <a:r>
              <a:rPr lang="en-US" sz="2400" b="1">
                <a:solidFill>
                  <a:srgbClr val="FF0000"/>
                </a:solidFill>
                <a:latin typeface="Arial" pitchFamily="34" charset="0"/>
                <a:cs typeface="Arial" pitchFamily="34" charset="0"/>
              </a:rPr>
              <a:t>use the right concentration !!!!</a:t>
            </a:r>
            <a:r>
              <a:rPr lang="en-US" sz="2400">
                <a:latin typeface="Arial" pitchFamily="34" charset="0"/>
                <a:cs typeface="Arial" pitchFamily="34" charset="0"/>
              </a:rPr>
              <a:t>)</a:t>
            </a:r>
          </a:p>
          <a:p>
            <a:pPr marL="457200" indent="-457200" algn="l" rtl="0"/>
            <a:r>
              <a:rPr lang="en-US" sz="2400">
                <a:latin typeface="Arial" pitchFamily="34" charset="0"/>
                <a:cs typeface="Arial" pitchFamily="34" charset="0"/>
              </a:rPr>
              <a:t>Too much sodium acetate, the salt will co-precipitate with DNA and too little will result in incomplete recovery of DNA </a:t>
            </a:r>
          </a:p>
          <a:p>
            <a:pPr marL="457200" indent="-457200" algn="l" rtl="0"/>
            <a:r>
              <a:rPr lang="en-US" sz="2400">
                <a:latin typeface="Arial" pitchFamily="34" charset="0"/>
                <a:cs typeface="Arial" pitchFamily="34" charset="0"/>
              </a:rPr>
              <a:t>After centrifugation, a pellet of crude DNA is formed</a:t>
            </a:r>
          </a:p>
          <a:p>
            <a:pPr marL="0" indent="0" algn="l" rtl="0">
              <a:buNone/>
            </a:pPr>
            <a:endParaRPr lang="en-US" sz="2400">
              <a:latin typeface="Arial" pitchFamily="34" charset="0"/>
              <a:cs typeface="Arial" pitchFamily="34" charset="0"/>
            </a:endParaRPr>
          </a:p>
          <a:p>
            <a:pPr lvl="0" algn="l" rtl="0">
              <a:buNone/>
            </a:pPr>
            <a:endParaRPr lang="en-US" sz="2400">
              <a:latin typeface="Arial" pitchFamily="34" charset="0"/>
              <a:cs typeface="Arial" pitchFamily="34" charset="0"/>
            </a:endParaRPr>
          </a:p>
          <a:p>
            <a:pPr marL="457200" lvl="1" indent="-457200" algn="l" rtl="0">
              <a:buNone/>
            </a:pPr>
            <a:endParaRPr lang="en-US" sz="240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244734024"/>
      </p:ext>
    </p:extLst>
  </p:cSld>
  <p:clrMapOvr>
    <a:masterClrMapping/>
  </p:clrMapOvr>
  <mc:AlternateContent xmlns:mc="http://schemas.openxmlformats.org/markup-compatibility/2006">
    <mc:Choice xmlns:p14="http://schemas.microsoft.com/office/powerpoint/2010/main" Requires="p14">
      <p:transition spd="slow" p14:dur="2000" advTm="183321"/>
    </mc:Choice>
    <mc:Fallback>
      <p:transition spd="slow" advTm="183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checkerboard(across)">
                                      <p:cBhvr>
                                        <p:cTn id="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428736"/>
            <a:ext cx="8686800" cy="5286412"/>
          </a:xfrm>
          <a:prstGeom prst="rect">
            <a:avLst/>
          </a:prstGeom>
        </p:spPr>
        <p:txBody>
          <a:bodyPr vert="horz" lIns="91440" tIns="45720" rIns="91440" bIns="45720" rtlCol="1">
            <a:normAutofit/>
          </a:bodyPr>
          <a:lstStyle/>
          <a:p>
            <a:pPr marL="457200" indent="-457200" algn="l" rtl="0">
              <a:spcBef>
                <a:spcPct val="20000"/>
              </a:spcBef>
              <a:buFont typeface="Arial" pitchFamily="34" charset="0"/>
              <a:buChar char="•"/>
              <a:defRPr/>
            </a:pPr>
            <a:endParaRPr lang="en-US" sz="2400" b="1">
              <a:solidFill>
                <a:srgbClr val="0000FF"/>
              </a:solidFill>
              <a:latin typeface="Arial" pitchFamily="34" charset="0"/>
              <a:cs typeface="Arial" pitchFamily="34" charset="0"/>
            </a:endParaRPr>
          </a:p>
          <a:p>
            <a:pPr marL="457200" indent="-457200" algn="l" rtl="0">
              <a:spcBef>
                <a:spcPct val="20000"/>
              </a:spcBef>
              <a:buFont typeface="Arial" pitchFamily="34" charset="0"/>
              <a:buChar char="•"/>
              <a:defRPr/>
            </a:pPr>
            <a:r>
              <a:rPr lang="en-US" sz="2400" b="1">
                <a:solidFill>
                  <a:srgbClr val="0000FF"/>
                </a:solidFill>
                <a:latin typeface="Arial" pitchFamily="34" charset="0"/>
                <a:cs typeface="Arial" pitchFamily="34" charset="0"/>
              </a:rPr>
              <a:t>Ethanol precipitation: formation of DNA pellet</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pic>
        <p:nvPicPr>
          <p:cNvPr id="8" name="Picture 2" descr="http://biology.clc.uc.edu/fankhauser/Labs/Genetics/Buccal_DNA_isolation/buccal_dna_images/03.2_pelleted_cells_P2132036.JPG"/>
          <p:cNvPicPr>
            <a:picLocks noChangeAspect="1" noChangeArrowheads="1"/>
          </p:cNvPicPr>
          <p:nvPr/>
        </p:nvPicPr>
        <p:blipFill>
          <a:blip r:embed="rId4"/>
          <a:srcRect/>
          <a:stretch>
            <a:fillRect/>
          </a:stretch>
        </p:blipFill>
        <p:spPr bwMode="auto">
          <a:xfrm>
            <a:off x="5715008" y="2714620"/>
            <a:ext cx="2800487" cy="2093330"/>
          </a:xfrm>
          <a:prstGeom prst="rect">
            <a:avLst/>
          </a:prstGeom>
          <a:noFill/>
        </p:spPr>
      </p:pic>
      <p:pic>
        <p:nvPicPr>
          <p:cNvPr id="25602" name="Picture 2" descr="http://ocw.mit.edu/courses/biological-engineering/20-109-laboratory-fundamentals-in-biological-engineering-spring-2010/labs/module-2-day-4-prepare-expression-system/m2d4_fig3.jpg"/>
          <p:cNvPicPr>
            <a:picLocks noChangeAspect="1" noChangeArrowheads="1"/>
          </p:cNvPicPr>
          <p:nvPr/>
        </p:nvPicPr>
        <p:blipFill>
          <a:blip r:embed="rId5"/>
          <a:srcRect/>
          <a:stretch>
            <a:fillRect/>
          </a:stretch>
        </p:blipFill>
        <p:spPr bwMode="auto">
          <a:xfrm>
            <a:off x="857224" y="2714620"/>
            <a:ext cx="1785950" cy="2119590"/>
          </a:xfrm>
          <a:prstGeom prst="rect">
            <a:avLst/>
          </a:prstGeom>
          <a:noFill/>
        </p:spPr>
      </p:pic>
      <p:pic>
        <p:nvPicPr>
          <p:cNvPr id="25604" name="Picture 4" descr="http://www.tokyofuturestyle.com/english/products/rizo/img/img_step06.jpg"/>
          <p:cNvPicPr>
            <a:picLocks noChangeAspect="1" noChangeArrowheads="1"/>
          </p:cNvPicPr>
          <p:nvPr/>
        </p:nvPicPr>
        <p:blipFill>
          <a:blip r:embed="rId6"/>
          <a:srcRect/>
          <a:stretch>
            <a:fillRect/>
          </a:stretch>
        </p:blipFill>
        <p:spPr bwMode="auto">
          <a:xfrm>
            <a:off x="3255954" y="2786058"/>
            <a:ext cx="2030426" cy="1980903"/>
          </a:xfrm>
          <a:prstGeom prst="rect">
            <a:avLst/>
          </a:prstGeom>
          <a:noFill/>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7283"/>
    </mc:Choice>
    <mc:Fallback>
      <p:transition spd="slow" advTm="472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diamond(in)">
                                      <p:cBhvr>
                                        <p:cTn id="7" dur="1000"/>
                                        <p:tgtEl>
                                          <p:spTgt spid="2560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546243"/>
            <a:ext cx="8686800" cy="5168905"/>
          </a:xfrm>
        </p:spPr>
        <p:txBody>
          <a:bodyPr/>
          <a:lstStyle/>
          <a:p>
            <a:pPr marL="514350" indent="-514350" algn="l" rtl="0">
              <a:buFont typeface="+mj-lt"/>
              <a:buAutoNum type="arabicPeriod"/>
            </a:pPr>
            <a:r>
              <a:rPr lang="en-US" sz="2800" b="1">
                <a:solidFill>
                  <a:srgbClr val="0000FF"/>
                </a:solidFill>
                <a:latin typeface="Arial" pitchFamily="34" charset="0"/>
                <a:cs typeface="Arial" pitchFamily="34" charset="0"/>
              </a:rPr>
              <a:t>Ethanol precipitation: </a:t>
            </a:r>
            <a:endParaRPr lang="en-US" sz="2400">
              <a:latin typeface="Arial" pitchFamily="34" charset="0"/>
              <a:cs typeface="Arial" pitchFamily="34" charset="0"/>
            </a:endParaRPr>
          </a:p>
          <a:p>
            <a:pPr marL="457200" indent="-457200" algn="l" rtl="0"/>
            <a:r>
              <a:rPr lang="en-US" sz="2400">
                <a:latin typeface="Arial" pitchFamily="34" charset="0"/>
                <a:cs typeface="Arial" pitchFamily="34" charset="0"/>
              </a:rPr>
              <a:t>The pellet is washed with 70% ethanol to remove some salts present in the left over supernatant and bound to DNA</a:t>
            </a:r>
          </a:p>
          <a:p>
            <a:pPr marL="457200" indent="-457200" algn="l" rtl="0"/>
            <a:r>
              <a:rPr lang="en-US" sz="2400">
                <a:latin typeface="Arial" pitchFamily="34" charset="0"/>
                <a:cs typeface="Arial" pitchFamily="34" charset="0"/>
              </a:rPr>
              <a:t>Air dry the pellet (5-10 min) then redissolve in ultrapure or Milli-Q water (DNase/ RNase free water)</a:t>
            </a:r>
          </a:p>
          <a:p>
            <a:pPr lvl="0" algn="l" rtl="0">
              <a:buNone/>
            </a:pPr>
            <a:endParaRPr lang="en-US" sz="2400">
              <a:latin typeface="Arial" pitchFamily="34" charset="0"/>
              <a:cs typeface="Arial" pitchFamily="34" charset="0"/>
            </a:endParaRPr>
          </a:p>
          <a:p>
            <a:pPr marL="457200" lvl="1" indent="-457200" algn="l" rtl="0">
              <a:buNone/>
            </a:pPr>
            <a:endParaRPr lang="en-US" sz="2400">
              <a:latin typeface="Arial" pitchFamily="34" charset="0"/>
              <a:cs typeface="Arial" pitchFamily="34" charset="0"/>
            </a:endParaRPr>
          </a:p>
        </p:txBody>
      </p:sp>
      <p:pic>
        <p:nvPicPr>
          <p:cNvPr id="3" name="Picture 2">
            <a:extLst>
              <a:ext uri="{FF2B5EF4-FFF2-40B4-BE49-F238E27FC236}">
                <a16:creationId xmlns:a16="http://schemas.microsoft.com/office/drawing/2014/main" id="{5B5669E4-27EA-A84A-B7F5-DD71F3540542}"/>
              </a:ext>
            </a:extLst>
          </p:cNvPr>
          <p:cNvPicPr>
            <a:picLocks noChangeAspect="1"/>
          </p:cNvPicPr>
          <p:nvPr/>
        </p:nvPicPr>
        <p:blipFill>
          <a:blip r:embed="rId4"/>
          <a:stretch>
            <a:fillRect/>
          </a:stretch>
        </p:blipFill>
        <p:spPr>
          <a:xfrm>
            <a:off x="5042667" y="3689701"/>
            <a:ext cx="4038972" cy="3025447"/>
          </a:xfrm>
          <a:prstGeom prst="rect">
            <a:avLst/>
          </a:prstGeom>
        </p:spPr>
      </p:pic>
      <p:grpSp>
        <p:nvGrpSpPr>
          <p:cNvPr id="9" name="Group 8">
            <a:extLst>
              <a:ext uri="{FF2B5EF4-FFF2-40B4-BE49-F238E27FC236}">
                <a16:creationId xmlns:a16="http://schemas.microsoft.com/office/drawing/2014/main" id="{2626E9FA-66A2-C149-92F7-161B3D73A484}"/>
              </a:ext>
            </a:extLst>
          </p:cNvPr>
          <p:cNvGrpSpPr/>
          <p:nvPr/>
        </p:nvGrpSpPr>
        <p:grpSpPr>
          <a:xfrm>
            <a:off x="1210811" y="3933056"/>
            <a:ext cx="2641109" cy="2164752"/>
            <a:chOff x="1210811" y="3933056"/>
            <a:chExt cx="2641109" cy="2164752"/>
          </a:xfrm>
        </p:grpSpPr>
        <p:pic>
          <p:nvPicPr>
            <p:cNvPr id="7" name="Picture 6">
              <a:extLst>
                <a:ext uri="{FF2B5EF4-FFF2-40B4-BE49-F238E27FC236}">
                  <a16:creationId xmlns:a16="http://schemas.microsoft.com/office/drawing/2014/main" id="{40D6BB67-CD2D-7F4F-978E-3672A2239E9D}"/>
                </a:ext>
              </a:extLst>
            </p:cNvPr>
            <p:cNvPicPr>
              <a:picLocks noChangeAspect="1"/>
            </p:cNvPicPr>
            <p:nvPr/>
          </p:nvPicPr>
          <p:blipFill rotWithShape="1">
            <a:blip r:embed="rId5"/>
            <a:srcRect l="76681" t="33264" r="2599" b="29729"/>
            <a:stretch/>
          </p:blipFill>
          <p:spPr>
            <a:xfrm>
              <a:off x="1763688" y="3933056"/>
              <a:ext cx="1440160" cy="1832931"/>
            </a:xfrm>
            <a:prstGeom prst="rect">
              <a:avLst/>
            </a:prstGeom>
          </p:spPr>
        </p:pic>
        <p:sp>
          <p:nvSpPr>
            <p:cNvPr id="8" name="TextBox 7">
              <a:extLst>
                <a:ext uri="{FF2B5EF4-FFF2-40B4-BE49-F238E27FC236}">
                  <a16:creationId xmlns:a16="http://schemas.microsoft.com/office/drawing/2014/main" id="{CE0CD6E8-83B4-2048-A5E2-6AD816735900}"/>
                </a:ext>
              </a:extLst>
            </p:cNvPr>
            <p:cNvSpPr txBox="1"/>
            <p:nvPr/>
          </p:nvSpPr>
          <p:spPr>
            <a:xfrm>
              <a:off x="1210811" y="5728476"/>
              <a:ext cx="2641109" cy="369332"/>
            </a:xfrm>
            <a:prstGeom prst="rect">
              <a:avLst/>
            </a:prstGeom>
            <a:noFill/>
          </p:spPr>
          <p:txBody>
            <a:bodyPr wrap="none" rtlCol="0">
              <a:spAutoFit/>
            </a:bodyPr>
            <a:lstStyle/>
            <a:p>
              <a:r>
                <a:rPr lang="en-GB"/>
                <a:t>Store purified DNA at -20C</a:t>
              </a: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0534"/>
    </mc:Choice>
    <mc:Fallback>
      <p:transition spd="slow" advTm="120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checkerboard(across)">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124744"/>
            <a:ext cx="6807668" cy="6624736"/>
          </a:xfrm>
          <a:prstGeom prst="rect">
            <a:avLst/>
          </a:prstGeom>
        </p:spPr>
        <p:txBody>
          <a:bodyPr vert="horz" lIns="91440" tIns="45720" rIns="91440" bIns="45720" rtlCol="1">
            <a:normAutofit/>
          </a:bodyPr>
          <a:lstStyle/>
          <a:p>
            <a:pPr marL="457200" indent="-457200" algn="l" rtl="0">
              <a:spcBef>
                <a:spcPct val="20000"/>
              </a:spcBef>
              <a:buFont typeface="+mj-lt"/>
              <a:buAutoNum type="arabicPeriod" startAt="2"/>
              <a:defRPr/>
            </a:pPr>
            <a:r>
              <a:rPr lang="en-US" sz="2800" b="1">
                <a:solidFill>
                  <a:srgbClr val="0000FF"/>
                </a:solidFill>
                <a:latin typeface="Arial" pitchFamily="34" charset="0"/>
                <a:cs typeface="Arial" pitchFamily="34" charset="0"/>
              </a:rPr>
              <a:t>Phenol/ chloroform extraction:</a:t>
            </a:r>
          </a:p>
          <a:p>
            <a:pPr marL="406400" lvl="1" indent="-390525" algn="l" rtl="0">
              <a:spcBef>
                <a:spcPct val="20000"/>
              </a:spcBef>
              <a:buFont typeface="Arial" pitchFamily="34" charset="0"/>
              <a:buChar char="•"/>
              <a:defRPr/>
            </a:pPr>
            <a:r>
              <a:rPr lang="en-US" sz="2400">
                <a:latin typeface="Arial" pitchFamily="34" charset="0"/>
                <a:cs typeface="Arial" pitchFamily="34" charset="0"/>
              </a:rPr>
              <a:t>Equal volume of phenol/chloroform added to an aqueous solution of lysed cells</a:t>
            </a:r>
          </a:p>
          <a:p>
            <a:pPr marL="473075" lvl="1" indent="-473075" algn="l" rtl="0">
              <a:spcBef>
                <a:spcPct val="20000"/>
              </a:spcBef>
              <a:buFont typeface="Arial" pitchFamily="34" charset="0"/>
              <a:buChar char="•"/>
              <a:defRPr/>
            </a:pPr>
            <a:r>
              <a:rPr lang="en-US" sz="2400">
                <a:latin typeface="Arial" pitchFamily="34" charset="0"/>
                <a:cs typeface="Arial" pitchFamily="34" charset="0"/>
              </a:rPr>
              <a:t>Centrifugation yields two phases: the upper aqueous phase (containing the nucleic acids DNA and RNA) and the lower organic phase (containing the lipids and denatured proteins)</a:t>
            </a:r>
          </a:p>
          <a:p>
            <a:pPr marL="473075" lvl="1" indent="-473075" algn="l" rtl="0">
              <a:spcBef>
                <a:spcPct val="20000"/>
              </a:spcBef>
              <a:buFont typeface="Arial" pitchFamily="34" charset="0"/>
              <a:buChar char="•"/>
              <a:defRPr/>
            </a:pPr>
            <a:r>
              <a:rPr lang="en-US" sz="2400" b="1">
                <a:solidFill>
                  <a:srgbClr val="C00000"/>
                </a:solidFill>
                <a:latin typeface="Arial" pitchFamily="34" charset="0"/>
                <a:cs typeface="Arial" pitchFamily="34" charset="0"/>
              </a:rPr>
              <a:t>Why to use both phenol and chloroform?</a:t>
            </a:r>
          </a:p>
          <a:p>
            <a:pPr marL="473075" lvl="1" indent="-473075" algn="l" rtl="0">
              <a:spcBef>
                <a:spcPct val="20000"/>
              </a:spcBef>
              <a:buFont typeface="+mj-lt"/>
              <a:buAutoNum type="arabicPeriod"/>
              <a:defRPr/>
            </a:pPr>
            <a:r>
              <a:rPr lang="en-US" sz="2400">
                <a:latin typeface="Arial" pitchFamily="34" charset="0"/>
                <a:cs typeface="Arial" pitchFamily="34" charset="0"/>
              </a:rPr>
              <a:t>Chloroform prevents the retention of water by phenol and forces a sharper separation of the two phases</a:t>
            </a:r>
          </a:p>
          <a:p>
            <a:pPr marL="473075" lvl="1" indent="-473075" algn="l" rtl="0">
              <a:spcBef>
                <a:spcPct val="20000"/>
              </a:spcBef>
              <a:buFont typeface="+mj-lt"/>
              <a:buAutoNum type="arabicPeriod"/>
              <a:defRPr/>
            </a:pPr>
            <a:r>
              <a:rPr lang="en-US" sz="2400">
                <a:latin typeface="Arial" pitchFamily="34" charset="0"/>
                <a:cs typeface="Arial" pitchFamily="34" charset="0"/>
              </a:rPr>
              <a:t>Protein denaturation is more efficient in presence of both organic solvents</a:t>
            </a:r>
          </a:p>
          <a:p>
            <a:pPr marL="473075" lvl="1" indent="-473075" algn="l" rtl="0">
              <a:spcBef>
                <a:spcPct val="20000"/>
              </a:spcBef>
              <a:buFont typeface="+mj-lt"/>
              <a:buAutoNum type="arabicPeriod"/>
              <a:defRPr/>
            </a:pPr>
            <a:endParaRPr lang="en-US" sz="2400">
              <a:latin typeface="Arial" pitchFamily="34" charset="0"/>
              <a:cs typeface="Arial" pitchFamily="34" charset="0"/>
            </a:endParaRPr>
          </a:p>
          <a:p>
            <a:pPr marL="914400" lvl="1" indent="-457200" algn="l" rtl="0">
              <a:spcBef>
                <a:spcPct val="20000"/>
              </a:spcBef>
              <a:buFont typeface="+mj-lt"/>
              <a:buAutoNum type="arabicPeriod" startAt="2"/>
              <a:defRPr/>
            </a:pPr>
            <a:endParaRPr lang="en-US" sz="240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pic>
        <p:nvPicPr>
          <p:cNvPr id="7" name="Picture 2"/>
          <p:cNvPicPr>
            <a:picLocks noChangeAspect="1" noChangeArrowheads="1"/>
          </p:cNvPicPr>
          <p:nvPr/>
        </p:nvPicPr>
        <p:blipFill>
          <a:blip r:embed="rId4"/>
          <a:srcRect t="50820"/>
          <a:stretch>
            <a:fillRect/>
          </a:stretch>
        </p:blipFill>
        <p:spPr bwMode="auto">
          <a:xfrm>
            <a:off x="7264868" y="3744918"/>
            <a:ext cx="1594731" cy="2143116"/>
          </a:xfrm>
          <a:prstGeom prst="rect">
            <a:avLst/>
          </a:prstGeom>
          <a:noFill/>
          <a:ln w="9525">
            <a:noFill/>
            <a:miter lim="800000"/>
            <a:headEnd/>
            <a:tailEnd/>
          </a:ln>
          <a:effectLst/>
        </p:spPr>
      </p:pic>
      <p:grpSp>
        <p:nvGrpSpPr>
          <p:cNvPr id="12" name="مجموعة 11"/>
          <p:cNvGrpSpPr/>
          <p:nvPr/>
        </p:nvGrpSpPr>
        <p:grpSpPr>
          <a:xfrm>
            <a:off x="7236296" y="1585902"/>
            <a:ext cx="1965323" cy="2151078"/>
            <a:chOff x="6929454" y="1928802"/>
            <a:chExt cx="1965323" cy="2151078"/>
          </a:xfrm>
        </p:grpSpPr>
        <p:pic>
          <p:nvPicPr>
            <p:cNvPr id="10" name="Picture 2"/>
            <p:cNvPicPr>
              <a:picLocks noChangeAspect="1" noChangeArrowheads="1"/>
            </p:cNvPicPr>
            <p:nvPr/>
          </p:nvPicPr>
          <p:blipFill>
            <a:blip r:embed="rId4"/>
            <a:srcRect t="34208" r="73719" b="49399"/>
            <a:stretch>
              <a:fillRect/>
            </a:stretch>
          </p:blipFill>
          <p:spPr bwMode="auto">
            <a:xfrm>
              <a:off x="6938978" y="3365500"/>
              <a:ext cx="419104" cy="714380"/>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b="65573"/>
            <a:stretch>
              <a:fillRect/>
            </a:stretch>
          </p:blipFill>
          <p:spPr bwMode="auto">
            <a:xfrm>
              <a:off x="6929454" y="1928802"/>
              <a:ext cx="1594731" cy="1500198"/>
            </a:xfrm>
            <a:prstGeom prst="rect">
              <a:avLst/>
            </a:prstGeom>
            <a:noFill/>
            <a:ln w="9525">
              <a:noFill/>
              <a:miter lim="800000"/>
              <a:headEnd/>
              <a:tailEnd/>
            </a:ln>
            <a:effectLst/>
          </p:spPr>
        </p:pic>
        <p:sp>
          <p:nvSpPr>
            <p:cNvPr id="11" name="مربع نص 10"/>
            <p:cNvSpPr txBox="1"/>
            <p:nvPr/>
          </p:nvSpPr>
          <p:spPr>
            <a:xfrm>
              <a:off x="7286644" y="3500438"/>
              <a:ext cx="1608133" cy="430887"/>
            </a:xfrm>
            <a:prstGeom prst="rect">
              <a:avLst/>
            </a:prstGeom>
            <a:noFill/>
          </p:spPr>
          <p:txBody>
            <a:bodyPr wrap="none" rtlCol="0">
              <a:spAutoFit/>
            </a:bodyPr>
            <a:lstStyle/>
            <a:p>
              <a:pPr algn="ctr"/>
              <a:r>
                <a:rPr lang="en-US" sz="1100" b="1"/>
                <a:t>Add phenol/chloroform </a:t>
              </a:r>
            </a:p>
            <a:p>
              <a:pPr algn="ctr"/>
              <a:r>
                <a:rPr lang="en-US" sz="1100" b="1"/>
                <a:t>and centrifuge</a:t>
              </a:r>
              <a:endParaRPr lang="en-GB" sz="1100" b="1"/>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25144"/>
    </mc:Choice>
    <mc:Fallback>
      <p:transition spd="slow" advTm="325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checkerboard(across)">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checkerboard(across)">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checkerboard(across)">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checkerboard(across)">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a:solidFill>
                  <a:srgbClr val="C00000"/>
                </a:solidFill>
              </a:rPr>
              <a:t>Extraction of DNA</a:t>
            </a:r>
            <a:endParaRPr lang="ar-JO">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214422"/>
            <a:ext cx="8686800" cy="5643578"/>
          </a:xfrm>
        </p:spPr>
        <p:txBody>
          <a:bodyPr>
            <a:normAutofit/>
          </a:bodyPr>
          <a:lstStyle/>
          <a:p>
            <a:pPr algn="l" rtl="0"/>
            <a:r>
              <a:rPr lang="en-GB" sz="2800" b="1">
                <a:latin typeface="Arial" pitchFamily="34" charset="0"/>
                <a:cs typeface="Arial" pitchFamily="34" charset="0"/>
              </a:rPr>
              <a:t>DNA Extraction:</a:t>
            </a:r>
            <a:r>
              <a:rPr lang="en-GB" sz="2800">
                <a:latin typeface="Arial" pitchFamily="34" charset="0"/>
                <a:cs typeface="Arial" pitchFamily="34" charset="0"/>
              </a:rPr>
              <a:t> is a process of isolation and purification of DNA from a sample using a combination of physical and chemical methods</a:t>
            </a:r>
          </a:p>
          <a:p>
            <a:pPr algn="l" rtl="0"/>
            <a:r>
              <a:rPr lang="en-US" sz="2800">
                <a:latin typeface="Arial" pitchFamily="34" charset="0"/>
                <a:cs typeface="Arial" pitchFamily="34" charset="0"/>
              </a:rPr>
              <a:t>Routine procedure widely used in:</a:t>
            </a:r>
          </a:p>
          <a:p>
            <a:pPr marL="514350" indent="-514350" algn="l" rtl="0">
              <a:buAutoNum type="arabicPeriod"/>
            </a:pPr>
            <a:r>
              <a:rPr lang="en-US" sz="2800">
                <a:latin typeface="Arial" pitchFamily="34" charset="0"/>
                <a:cs typeface="Arial" pitchFamily="34" charset="0"/>
              </a:rPr>
              <a:t>Molecular biology labs (scientific research labs) for    </a:t>
            </a:r>
          </a:p>
          <a:p>
            <a:pPr marL="0" indent="0" algn="l" rtl="0">
              <a:buNone/>
            </a:pPr>
            <a:r>
              <a:rPr lang="en-US" sz="2800">
                <a:latin typeface="Arial" pitchFamily="34" charset="0"/>
                <a:cs typeface="Arial" pitchFamily="34" charset="0"/>
              </a:rPr>
              <a:t>     example to study a                                                 </a:t>
            </a:r>
          </a:p>
          <a:p>
            <a:pPr marL="0" indent="0" algn="l" rtl="0">
              <a:buNone/>
            </a:pPr>
            <a:r>
              <a:rPr lang="en-US" sz="2800">
                <a:latin typeface="Arial" pitchFamily="34" charset="0"/>
                <a:cs typeface="Arial" pitchFamily="34" charset="0"/>
              </a:rPr>
              <a:t>     gene involved in a                                                   </a:t>
            </a:r>
          </a:p>
          <a:p>
            <a:pPr marL="0" indent="0" algn="l" rtl="0">
              <a:buNone/>
            </a:pPr>
            <a:r>
              <a:rPr lang="en-US" sz="2800">
                <a:latin typeface="Arial" pitchFamily="34" charset="0"/>
                <a:cs typeface="Arial" pitchFamily="34" charset="0"/>
              </a:rPr>
              <a:t>     cancer         </a:t>
            </a:r>
          </a:p>
          <a:p>
            <a:pPr algn="l" rtl="0"/>
            <a:endParaRPr lang="en-US" sz="2800">
              <a:latin typeface="Arial" pitchFamily="34" charset="0"/>
              <a:cs typeface="Arial" pitchFamily="34" charset="0"/>
            </a:endParaRPr>
          </a:p>
          <a:p>
            <a:pPr marL="914400" lvl="1" indent="-514350" algn="l" rtl="0">
              <a:buNone/>
            </a:pPr>
            <a:endParaRPr lang="en-US" sz="2400">
              <a:latin typeface="Arial" pitchFamily="34" charset="0"/>
              <a:cs typeface="Arial" pitchFamily="34" charset="0"/>
            </a:endParaRPr>
          </a:p>
          <a:p>
            <a:pPr marL="914400" lvl="1" indent="-514350" algn="l" rtl="0">
              <a:buNone/>
            </a:pPr>
            <a:endParaRPr lang="en-US" sz="1800">
              <a:latin typeface="Arial" pitchFamily="34" charset="0"/>
              <a:cs typeface="Arial" pitchFamily="34" charset="0"/>
            </a:endParaRPr>
          </a:p>
          <a:p>
            <a:pPr marL="914400" lvl="1" indent="-514350" algn="l" rtl="0">
              <a:buNone/>
            </a:pPr>
            <a:endParaRPr lang="en-US" sz="1600">
              <a:latin typeface="Arial" pitchFamily="34" charset="0"/>
              <a:cs typeface="Arial" pitchFamily="34" charset="0"/>
            </a:endParaRPr>
          </a:p>
          <a:p>
            <a:pPr marL="914400" lvl="1" indent="-514350" algn="l" rtl="0">
              <a:buNone/>
            </a:pPr>
            <a:endParaRPr lang="en-US" sz="1600">
              <a:latin typeface="Arial" pitchFamily="34" charset="0"/>
              <a:cs typeface="Arial" pitchFamily="34" charset="0"/>
            </a:endParaRPr>
          </a:p>
          <a:p>
            <a:pPr marL="914400" lvl="1" indent="-514350" algn="l" rtl="0">
              <a:buNone/>
            </a:pPr>
            <a:endParaRPr lang="en-US" sz="1100">
              <a:latin typeface="Arial" pitchFamily="34" charset="0"/>
              <a:cs typeface="Arial" pitchFamily="34" charset="0"/>
            </a:endParaRPr>
          </a:p>
        </p:txBody>
      </p:sp>
      <p:pic>
        <p:nvPicPr>
          <p:cNvPr id="9" name="Picture 4" descr="http://courses.itsligo.ie/files/2009/08/Forensic.jpg"/>
          <p:cNvPicPr>
            <a:picLocks noChangeAspect="1" noChangeArrowheads="1"/>
          </p:cNvPicPr>
          <p:nvPr/>
        </p:nvPicPr>
        <p:blipFill>
          <a:blip r:embed="rId4"/>
          <a:srcRect/>
          <a:stretch>
            <a:fillRect/>
          </a:stretch>
        </p:blipFill>
        <p:spPr bwMode="auto">
          <a:xfrm>
            <a:off x="4499992" y="3724833"/>
            <a:ext cx="4545756" cy="3013187"/>
          </a:xfrm>
          <a:prstGeom prst="rect">
            <a:avLst/>
          </a:prstGeom>
          <a:noFill/>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77335"/>
    </mc:Choice>
    <mc:Fallback>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blinds(horizontal)">
                                      <p:cBhvr>
                                        <p:cTn id="15" dur="500"/>
                                        <p:tgtEl>
                                          <p:spTgt spid="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blinds(horizontal)">
                                      <p:cBhvr>
                                        <p:cTn id="18" dur="500"/>
                                        <p:tgtEl>
                                          <p:spTgt spid="7">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blinds(horizontal)">
                                      <p:cBhvr>
                                        <p:cTn id="21" dur="500"/>
                                        <p:tgtEl>
                                          <p:spTgt spid="7">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Effect of pH on Partitioning</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4221088"/>
            <a:ext cx="8686800" cy="2494060"/>
          </a:xfrm>
          <a:prstGeom prst="rect">
            <a:avLst/>
          </a:prstGeom>
        </p:spPr>
        <p:txBody>
          <a:bodyPr vert="horz" lIns="91440" tIns="45720" rIns="91440" bIns="45720" rtlCol="1">
            <a:normAutofit/>
          </a:bodyPr>
          <a:lstStyle/>
          <a:p>
            <a:pPr lvl="1" algn="l" rtl="0">
              <a:spcBef>
                <a:spcPct val="20000"/>
              </a:spcBef>
              <a:defRPr/>
            </a:pPr>
            <a:endParaRPr lang="en-US" sz="240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8907" t="8267" r="8474" b="13029"/>
          <a:stretch/>
        </p:blipFill>
        <p:spPr>
          <a:xfrm>
            <a:off x="5292080" y="1916832"/>
            <a:ext cx="2808312" cy="1800200"/>
          </a:xfrm>
          <a:prstGeom prst="rect">
            <a:avLst/>
          </a:prstGeom>
        </p:spPr>
      </p:pic>
      <p:grpSp>
        <p:nvGrpSpPr>
          <p:cNvPr id="14" name="Group 13"/>
          <p:cNvGrpSpPr/>
          <p:nvPr/>
        </p:nvGrpSpPr>
        <p:grpSpPr>
          <a:xfrm>
            <a:off x="971600" y="1786135"/>
            <a:ext cx="3363429" cy="2218929"/>
            <a:chOff x="971600" y="1556792"/>
            <a:chExt cx="3363429" cy="2218929"/>
          </a:xfrm>
        </p:grpSpPr>
        <p:grpSp>
          <p:nvGrpSpPr>
            <p:cNvPr id="12" name="Group 11"/>
            <p:cNvGrpSpPr/>
            <p:nvPr/>
          </p:nvGrpSpPr>
          <p:grpSpPr>
            <a:xfrm>
              <a:off x="971600" y="1556792"/>
              <a:ext cx="3363429" cy="2218929"/>
              <a:chOff x="971600" y="1556792"/>
              <a:chExt cx="3363429" cy="2218929"/>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00" y="1556792"/>
                <a:ext cx="3363429" cy="221892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81128" r="74086" b="-599"/>
              <a:stretch/>
            </p:blipFill>
            <p:spPr>
              <a:xfrm>
                <a:off x="1835696" y="1943992"/>
                <a:ext cx="490692" cy="243235"/>
              </a:xfrm>
              <a:prstGeom prst="rect">
                <a:avLst/>
              </a:prstGeom>
            </p:spPr>
          </p:pic>
        </p:grpSp>
        <p:sp>
          <p:nvSpPr>
            <p:cNvPr id="13" name="TextBox 12"/>
            <p:cNvSpPr txBox="1"/>
            <p:nvPr/>
          </p:nvSpPr>
          <p:spPr>
            <a:xfrm>
              <a:off x="1856800" y="1856757"/>
              <a:ext cx="554960" cy="440121"/>
            </a:xfrm>
            <a:prstGeom prst="rect">
              <a:avLst/>
            </a:prstGeom>
            <a:noFill/>
          </p:spPr>
          <p:txBody>
            <a:bodyPr wrap="none" rtlCol="0">
              <a:spAutoFit/>
            </a:bodyPr>
            <a:lstStyle/>
            <a:p>
              <a:r>
                <a:rPr lang="en-US" sz="2000" b="1"/>
                <a:t>7/8</a:t>
              </a:r>
            </a:p>
          </p:txBody>
        </p:sp>
      </p:grpSp>
      <p:sp>
        <p:nvSpPr>
          <p:cNvPr id="15" name="TextBox 14"/>
          <p:cNvSpPr txBox="1"/>
          <p:nvPr/>
        </p:nvSpPr>
        <p:spPr>
          <a:xfrm>
            <a:off x="755576" y="4392264"/>
            <a:ext cx="3600400" cy="830997"/>
          </a:xfrm>
          <a:prstGeom prst="rect">
            <a:avLst/>
          </a:prstGeom>
          <a:noFill/>
        </p:spPr>
        <p:txBody>
          <a:bodyPr wrap="square" rtlCol="0">
            <a:spAutoFit/>
          </a:bodyPr>
          <a:lstStyle/>
          <a:p>
            <a:pPr algn="ctr"/>
            <a:r>
              <a:rPr lang="en-US" sz="2400" b="1">
                <a:solidFill>
                  <a:srgbClr val="C00000"/>
                </a:solidFill>
                <a:latin typeface="Arial" charset="0"/>
                <a:ea typeface="Arial" charset="0"/>
                <a:cs typeface="Arial" charset="0"/>
              </a:rPr>
              <a:t>Both DNA and RNA are in the aqueous phase</a:t>
            </a:r>
            <a:endParaRPr lang="en-US" sz="3600" b="1">
              <a:solidFill>
                <a:srgbClr val="C00000"/>
              </a:solidFill>
              <a:latin typeface="Arial" charset="0"/>
              <a:ea typeface="Arial" charset="0"/>
              <a:cs typeface="Arial" charset="0"/>
            </a:endParaRPr>
          </a:p>
        </p:txBody>
      </p:sp>
      <p:sp>
        <p:nvSpPr>
          <p:cNvPr id="16" name="TextBox 15"/>
          <p:cNvSpPr txBox="1"/>
          <p:nvPr/>
        </p:nvSpPr>
        <p:spPr>
          <a:xfrm>
            <a:off x="4813994" y="3861048"/>
            <a:ext cx="4150494" cy="3046988"/>
          </a:xfrm>
          <a:prstGeom prst="rect">
            <a:avLst/>
          </a:prstGeom>
          <a:noFill/>
        </p:spPr>
        <p:txBody>
          <a:bodyPr wrap="square" rtlCol="0">
            <a:spAutoFit/>
          </a:bodyPr>
          <a:lstStyle/>
          <a:p>
            <a:pPr algn="l"/>
            <a:r>
              <a:rPr lang="en-US" sz="2400" b="1">
                <a:latin typeface="Arial" charset="0"/>
                <a:ea typeface="Arial" charset="0"/>
                <a:cs typeface="Arial" charset="0"/>
              </a:rPr>
              <a:t>DNA molecules are neutralized and start  to leave to the  organic phase but RNA molecules remain in the aqueous layer due to H-bonds between water and exposed nitrogenous bases in </a:t>
            </a:r>
            <a:r>
              <a:rPr lang="en-US" sz="2400" b="1" err="1">
                <a:latin typeface="Arial" charset="0"/>
                <a:ea typeface="Arial" charset="0"/>
                <a:cs typeface="Arial" charset="0"/>
              </a:rPr>
              <a:t>ssRNA</a:t>
            </a:r>
            <a:endParaRPr lang="en-US" sz="3600" b="1">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007277217"/>
      </p:ext>
    </p:extLst>
  </p:cSld>
  <p:clrMapOvr>
    <a:masterClrMapping/>
  </p:clrMapOvr>
  <mc:AlternateContent xmlns:mc="http://schemas.openxmlformats.org/markup-compatibility/2006">
    <mc:Choice xmlns:p14="http://schemas.microsoft.com/office/powerpoint/2010/main" Requires="p14">
      <p:transition spd="slow" p14:dur="2000" advTm="193459"/>
    </mc:Choice>
    <mc:Fallback>
      <p:transition spd="slow" advTm="1934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500"/>
                                        <p:tgtEl>
                                          <p:spTgt spid="7"/>
                                        </p:tgtEl>
                                      </p:cBhvr>
                                    </p:animEffect>
                                  </p:childTnLst>
                                </p:cTn>
                              </p:par>
                              <p:par>
                                <p:cTn id="8" presetID="3" presetClass="entr" presetSubtype="5"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428736"/>
            <a:ext cx="4614866" cy="5286412"/>
          </a:xfrm>
          <a:prstGeom prst="rect">
            <a:avLst/>
          </a:prstGeom>
        </p:spPr>
        <p:txBody>
          <a:bodyPr vert="horz" lIns="91440" tIns="45720" rIns="91440" bIns="45720" rtlCol="1">
            <a:normAutofit/>
          </a:bodyPr>
          <a:lstStyle/>
          <a:p>
            <a:pPr marL="457200" indent="-457200" algn="l" rtl="0">
              <a:spcBef>
                <a:spcPct val="20000"/>
              </a:spcBef>
              <a:buFont typeface="+mj-lt"/>
              <a:buAutoNum type="arabicPeriod" startAt="3"/>
              <a:defRPr/>
            </a:pPr>
            <a:r>
              <a:rPr lang="en-US" sz="2400" b="1" err="1">
                <a:solidFill>
                  <a:srgbClr val="0000FF"/>
                </a:solidFill>
                <a:latin typeface="Arial" pitchFamily="34" charset="0"/>
                <a:cs typeface="Arial" pitchFamily="34" charset="0"/>
              </a:rPr>
              <a:t>Minicolumn</a:t>
            </a:r>
            <a:r>
              <a:rPr lang="en-US" sz="2400" b="1">
                <a:solidFill>
                  <a:srgbClr val="0000FF"/>
                </a:solidFill>
                <a:latin typeface="Arial" pitchFamily="34" charset="0"/>
                <a:cs typeface="Arial" pitchFamily="34" charset="0"/>
              </a:rPr>
              <a:t> purification: </a:t>
            </a:r>
          </a:p>
          <a:p>
            <a:pPr marL="457200" indent="-457200" algn="l" rtl="0">
              <a:spcBef>
                <a:spcPct val="20000"/>
              </a:spcBef>
              <a:defRPr/>
            </a:pPr>
            <a:endParaRPr lang="en-US" sz="1050" b="1">
              <a:solidFill>
                <a:srgbClr val="0000FF"/>
              </a:solidFill>
              <a:latin typeface="Arial" pitchFamily="34" charset="0"/>
              <a:cs typeface="Arial" pitchFamily="34" charset="0"/>
            </a:endParaRPr>
          </a:p>
          <a:p>
            <a:pPr marL="914400" lvl="1" indent="-457200" algn="l" rtl="0">
              <a:spcBef>
                <a:spcPct val="20000"/>
              </a:spcBef>
              <a:buFont typeface="Arial" pitchFamily="34" charset="0"/>
              <a:buChar char="•"/>
              <a:defRPr/>
            </a:pPr>
            <a:r>
              <a:rPr lang="en-US" sz="2400">
                <a:latin typeface="Arial" pitchFamily="34" charset="0"/>
                <a:cs typeface="Arial" pitchFamily="34" charset="0"/>
              </a:rPr>
              <a:t>which depends on the binding and adsorption of nucleic acids to a solid phase (e.g. silica, SiO</a:t>
            </a:r>
            <a:r>
              <a:rPr lang="en-US" sz="2400" baseline="-25000">
                <a:latin typeface="Arial" pitchFamily="34" charset="0"/>
                <a:cs typeface="Arial" pitchFamily="34" charset="0"/>
              </a:rPr>
              <a:t>2</a:t>
            </a:r>
            <a:r>
              <a:rPr lang="en-US" sz="2400">
                <a:latin typeface="Arial" pitchFamily="34" charset="0"/>
                <a:cs typeface="Arial" pitchFamily="34" charset="0"/>
              </a:rPr>
              <a:t>)</a:t>
            </a:r>
            <a:endParaRPr lang="en-US" sz="200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sp>
        <p:nvSpPr>
          <p:cNvPr id="3" name="TextBox 2"/>
          <p:cNvSpPr txBox="1"/>
          <p:nvPr/>
        </p:nvSpPr>
        <p:spPr>
          <a:xfrm>
            <a:off x="4475441" y="1486376"/>
            <a:ext cx="4633063" cy="384721"/>
          </a:xfrm>
          <a:prstGeom prst="rect">
            <a:avLst/>
          </a:prstGeom>
          <a:noFill/>
        </p:spPr>
        <p:txBody>
          <a:bodyPr wrap="none" rtlCol="0">
            <a:spAutoFit/>
          </a:bodyPr>
          <a:lstStyle/>
          <a:p>
            <a:r>
              <a:rPr lang="en-US" sz="1900"/>
              <a:t>(Spin-column-based nucleic acid purification)</a:t>
            </a:r>
          </a:p>
        </p:txBody>
      </p:sp>
      <p:pic>
        <p:nvPicPr>
          <p:cNvPr id="7" name="Picture 6">
            <a:extLst>
              <a:ext uri="{FF2B5EF4-FFF2-40B4-BE49-F238E27FC236}">
                <a16:creationId xmlns:a16="http://schemas.microsoft.com/office/drawing/2014/main" id="{ADD848AF-8788-5345-BB9E-8CD281E7CE0A}"/>
              </a:ext>
            </a:extLst>
          </p:cNvPr>
          <p:cNvPicPr>
            <a:picLocks noChangeAspect="1"/>
          </p:cNvPicPr>
          <p:nvPr/>
        </p:nvPicPr>
        <p:blipFill>
          <a:blip r:embed="rId4"/>
          <a:stretch>
            <a:fillRect/>
          </a:stretch>
        </p:blipFill>
        <p:spPr>
          <a:xfrm>
            <a:off x="5346700" y="2209739"/>
            <a:ext cx="3175000" cy="3175000"/>
          </a:xfrm>
          <a:prstGeom prst="rect">
            <a:avLst/>
          </a:prstGeom>
          <a:ln>
            <a:solidFill>
              <a:srgbClr val="0000FF">
                <a:alpha val="99000"/>
              </a:srgbClr>
            </a:solidFill>
          </a:ln>
        </p:spPr>
      </p:pic>
      <p:cxnSp>
        <p:nvCxnSpPr>
          <p:cNvPr id="10" name="Straight Arrow Connector 9">
            <a:extLst>
              <a:ext uri="{FF2B5EF4-FFF2-40B4-BE49-F238E27FC236}">
                <a16:creationId xmlns:a16="http://schemas.microsoft.com/office/drawing/2014/main" id="{E9C6E966-355E-E340-BDFD-7048851F47E6}"/>
              </a:ext>
            </a:extLst>
          </p:cNvPr>
          <p:cNvCxnSpPr/>
          <p:nvPr/>
        </p:nvCxnSpPr>
        <p:spPr>
          <a:xfrm flipH="1" flipV="1">
            <a:off x="7812360" y="4077072"/>
            <a:ext cx="314822" cy="432048"/>
          </a:xfrm>
          <a:prstGeom prst="straightConnector1">
            <a:avLst/>
          </a:prstGeom>
          <a:ln w="5715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58B6DA-DF22-0949-9AC0-243D916DC33F}"/>
              </a:ext>
            </a:extLst>
          </p:cNvPr>
          <p:cNvCxnSpPr/>
          <p:nvPr/>
        </p:nvCxnSpPr>
        <p:spPr>
          <a:xfrm flipH="1" flipV="1">
            <a:off x="6660232" y="4293096"/>
            <a:ext cx="314822" cy="432048"/>
          </a:xfrm>
          <a:prstGeom prst="straightConnector1">
            <a:avLst/>
          </a:prstGeom>
          <a:ln w="57150" cmpd="sng">
            <a:solidFill>
              <a:srgbClr val="0000FF">
                <a:alpha val="99000"/>
              </a:srgbClr>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0A253667-08B8-3742-A8C2-D625570D426E}"/>
              </a:ext>
            </a:extLst>
          </p:cNvPr>
          <p:cNvSpPr/>
          <p:nvPr/>
        </p:nvSpPr>
        <p:spPr>
          <a:xfrm rot="20516837">
            <a:off x="5452739" y="2677391"/>
            <a:ext cx="2347733" cy="914400"/>
          </a:xfrm>
          <a:prstGeom prst="round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26339"/>
    </mc:Choice>
    <mc:Fallback>
      <p:transition spd="slow" advTm="2263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124744"/>
            <a:ext cx="4614866" cy="5672672"/>
          </a:xfrm>
          <a:prstGeom prst="rect">
            <a:avLst/>
          </a:prstGeom>
        </p:spPr>
        <p:txBody>
          <a:bodyPr vert="horz" lIns="91440" tIns="45720" rIns="91440" bIns="45720" rtlCol="1">
            <a:normAutofit/>
          </a:bodyPr>
          <a:lstStyle/>
          <a:p>
            <a:pPr marL="457200" indent="-457200" algn="l" rtl="0">
              <a:spcBef>
                <a:spcPct val="20000"/>
              </a:spcBef>
              <a:buFont typeface="+mj-lt"/>
              <a:buAutoNum type="arabicPeriod" startAt="3"/>
              <a:defRPr/>
            </a:pPr>
            <a:r>
              <a:rPr lang="en-US" sz="2400" b="1" err="1">
                <a:solidFill>
                  <a:srgbClr val="0000FF"/>
                </a:solidFill>
                <a:latin typeface="Arial" pitchFamily="34" charset="0"/>
                <a:cs typeface="Arial" pitchFamily="34" charset="0"/>
              </a:rPr>
              <a:t>Minicolumn</a:t>
            </a:r>
            <a:r>
              <a:rPr lang="en-US" sz="2400" b="1">
                <a:solidFill>
                  <a:srgbClr val="0000FF"/>
                </a:solidFill>
                <a:latin typeface="Arial" pitchFamily="34" charset="0"/>
                <a:cs typeface="Arial" pitchFamily="34" charset="0"/>
              </a:rPr>
              <a:t> purification: </a:t>
            </a:r>
          </a:p>
          <a:p>
            <a:pPr marL="457200" indent="-457200" algn="l" rtl="0">
              <a:spcBef>
                <a:spcPct val="20000"/>
              </a:spcBef>
              <a:defRPr/>
            </a:pPr>
            <a:endParaRPr lang="en-US" sz="1050" b="1">
              <a:solidFill>
                <a:srgbClr val="0000FF"/>
              </a:solidFill>
              <a:latin typeface="Arial" pitchFamily="34" charset="0"/>
              <a:cs typeface="Arial" pitchFamily="34" charset="0"/>
            </a:endParaRPr>
          </a:p>
          <a:p>
            <a:pPr marL="914400" lvl="1" indent="-457200" algn="l" rtl="0">
              <a:spcBef>
                <a:spcPct val="20000"/>
              </a:spcBef>
              <a:buFont typeface="Arial" pitchFamily="34" charset="0"/>
              <a:buChar char="•"/>
              <a:defRPr/>
            </a:pPr>
            <a:r>
              <a:rPr lang="en-US" sz="2400">
                <a:latin typeface="Arial" pitchFamily="34" charset="0"/>
                <a:cs typeface="Arial" pitchFamily="34" charset="0"/>
              </a:rPr>
              <a:t>After cell lysis, inactivate endogenous nucleases (e.g. DNases) with proteinase K enzyme  and chelating agents (e.g. EDTA)</a:t>
            </a:r>
          </a:p>
          <a:p>
            <a:pPr marL="914400" lvl="1" indent="-457200" algn="l" rtl="0">
              <a:spcBef>
                <a:spcPct val="20000"/>
              </a:spcBef>
              <a:buFont typeface="Arial" pitchFamily="34" charset="0"/>
              <a:buChar char="•"/>
              <a:defRPr/>
            </a:pPr>
            <a:r>
              <a:rPr lang="en-US" sz="2400">
                <a:latin typeface="Arial" pitchFamily="34" charset="0"/>
                <a:cs typeface="Arial" pitchFamily="34" charset="0"/>
              </a:rPr>
              <a:t>Add binding solution to cell lysate, mix and centrifugate </a:t>
            </a:r>
          </a:p>
          <a:p>
            <a:pPr marL="914400" lvl="1" indent="-457200" algn="l" rtl="0">
              <a:spcBef>
                <a:spcPct val="20000"/>
              </a:spcBef>
              <a:buFont typeface="Arial" pitchFamily="34" charset="0"/>
              <a:buChar char="•"/>
              <a:defRPr/>
            </a:pPr>
            <a:r>
              <a:rPr lang="en-US" sz="2400">
                <a:latin typeface="Arial" pitchFamily="34" charset="0"/>
                <a:cs typeface="Arial" pitchFamily="34" charset="0"/>
              </a:rPr>
              <a:t>Washing and column elution(with TE buffer or DNase/ RNase free water)  </a:t>
            </a:r>
          </a:p>
          <a:p>
            <a:pPr marL="1371600" lvl="2" indent="-457200" algn="l" rtl="0">
              <a:spcBef>
                <a:spcPct val="20000"/>
              </a:spcBef>
              <a:buFont typeface="Arial" pitchFamily="34" charset="0"/>
              <a:buChar char="•"/>
              <a:defRPr/>
            </a:pPr>
            <a:endParaRPr lang="en-US" sz="240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pic>
        <p:nvPicPr>
          <p:cNvPr id="2050" name="Picture 2"/>
          <p:cNvPicPr>
            <a:picLocks noChangeAspect="1" noChangeArrowheads="1"/>
          </p:cNvPicPr>
          <p:nvPr/>
        </p:nvPicPr>
        <p:blipFill rotWithShape="1">
          <a:blip r:embed="rId4"/>
          <a:srcRect t="56646"/>
          <a:stretch/>
        </p:blipFill>
        <p:spPr bwMode="auto">
          <a:xfrm>
            <a:off x="5004048" y="4195099"/>
            <a:ext cx="4038600" cy="1821093"/>
          </a:xfrm>
          <a:prstGeom prst="rect">
            <a:avLst/>
          </a:prstGeom>
          <a:noFill/>
          <a:ln w="9525">
            <a:noFill/>
            <a:miter lim="800000"/>
            <a:headEnd/>
            <a:tailEnd/>
          </a:ln>
          <a:effectLst/>
        </p:spPr>
      </p:pic>
      <p:pic>
        <p:nvPicPr>
          <p:cNvPr id="10" name="Picture 2">
            <a:extLst>
              <a:ext uri="{FF2B5EF4-FFF2-40B4-BE49-F238E27FC236}">
                <a16:creationId xmlns:a16="http://schemas.microsoft.com/office/drawing/2014/main" id="{24B3A2AD-EAAF-A94D-BF36-A35D2AEBAA28}"/>
              </a:ext>
            </a:extLst>
          </p:cNvPr>
          <p:cNvPicPr>
            <a:picLocks noChangeAspect="1" noChangeArrowheads="1"/>
          </p:cNvPicPr>
          <p:nvPr/>
        </p:nvPicPr>
        <p:blipFill rotWithShape="1">
          <a:blip r:embed="rId4"/>
          <a:srcRect b="68598"/>
          <a:stretch/>
        </p:blipFill>
        <p:spPr bwMode="auto">
          <a:xfrm>
            <a:off x="5032311" y="1844824"/>
            <a:ext cx="4038600" cy="1319041"/>
          </a:xfrm>
          <a:prstGeom prst="rect">
            <a:avLst/>
          </a:prstGeom>
          <a:noFill/>
          <a:ln w="9525">
            <a:noFill/>
            <a:miter lim="800000"/>
            <a:headEnd/>
            <a:tailEnd/>
          </a:ln>
          <a:effectLst/>
        </p:spPr>
      </p:pic>
      <p:pic>
        <p:nvPicPr>
          <p:cNvPr id="11" name="Picture 2">
            <a:extLst>
              <a:ext uri="{FF2B5EF4-FFF2-40B4-BE49-F238E27FC236}">
                <a16:creationId xmlns:a16="http://schemas.microsoft.com/office/drawing/2014/main" id="{4D57C062-E1B0-544E-AAC0-F9BC0A2FDE09}"/>
              </a:ext>
            </a:extLst>
          </p:cNvPr>
          <p:cNvPicPr>
            <a:picLocks noChangeAspect="1" noChangeArrowheads="1"/>
          </p:cNvPicPr>
          <p:nvPr/>
        </p:nvPicPr>
        <p:blipFill rotWithShape="1">
          <a:blip r:embed="rId4"/>
          <a:srcRect t="31402" b="42857"/>
          <a:stretch/>
        </p:blipFill>
        <p:spPr bwMode="auto">
          <a:xfrm>
            <a:off x="5004048" y="3116934"/>
            <a:ext cx="4038600" cy="1081284"/>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989063605"/>
      </p:ext>
    </p:extLst>
  </p:cSld>
  <p:clrMapOvr>
    <a:masterClrMapping/>
  </p:clrMapOvr>
  <mc:AlternateContent xmlns:mc="http://schemas.openxmlformats.org/markup-compatibility/2006">
    <mc:Choice xmlns:p14="http://schemas.microsoft.com/office/powerpoint/2010/main" Requires="p14">
      <p:transition spd="slow" p14:dur="2000" advTm="288816"/>
    </mc:Choice>
    <mc:Fallback>
      <p:transition spd="slow" advTm="2888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blinds(horizontal)">
                                      <p:cBhvr>
                                        <p:cTn id="7" dur="500"/>
                                        <p:tgtEl>
                                          <p:spTgt spid="9">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blinds(horizontal)">
                                      <p:cBhvr>
                                        <p:cTn id="15" dur="500"/>
                                        <p:tgtEl>
                                          <p:spTgt spid="9">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linds(horizont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Binding of DNA to Silica membrane </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428736"/>
            <a:ext cx="8686800" cy="5286412"/>
          </a:xfrm>
          <a:prstGeom prst="rect">
            <a:avLst/>
          </a:prstGeom>
        </p:spPr>
        <p:txBody>
          <a:bodyPr vert="horz" lIns="91440" tIns="45720" rIns="91440" bIns="45720" rtlCol="1">
            <a:normAutofit/>
          </a:bodyPr>
          <a:lstStyle/>
          <a:p>
            <a:pPr marL="457200" indent="-457200" algn="l" rtl="0">
              <a:spcBef>
                <a:spcPct val="20000"/>
              </a:spcBef>
              <a:buFont typeface="Arial" pitchFamily="34" charset="0"/>
              <a:buChar char="•"/>
              <a:defRPr/>
            </a:pPr>
            <a:endParaRPr lang="en-US" sz="2400" b="1">
              <a:solidFill>
                <a:srgbClr val="0000FF"/>
              </a:solidFill>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pic>
        <p:nvPicPr>
          <p:cNvPr id="25610" name="Picture 10" descr="http://www.uklabs-direct.co.uk/assets/applets/Jouan_C3.12_Centrifuge__2.JPG"/>
          <p:cNvPicPr>
            <a:picLocks noChangeAspect="1" noChangeArrowheads="1"/>
          </p:cNvPicPr>
          <p:nvPr/>
        </p:nvPicPr>
        <p:blipFill>
          <a:blip r:embed="rId4"/>
          <a:srcRect/>
          <a:stretch>
            <a:fillRect/>
          </a:stretch>
        </p:blipFill>
        <p:spPr bwMode="auto">
          <a:xfrm>
            <a:off x="15625704" y="-12287359"/>
            <a:ext cx="15811610" cy="11858708"/>
          </a:xfrm>
          <a:prstGeom prst="rect">
            <a:avLst/>
          </a:prstGeom>
          <a:noFill/>
        </p:spPr>
      </p:pic>
      <p:pic>
        <p:nvPicPr>
          <p:cNvPr id="1026" name="Picture 2" descr="http://upload.wikimedia.org/wikipedia/commons/thumb/5/53/Qiagen_Mini_Spin_Column.svg/2000px-Qiagen_Mini_Spin_Column.svg.png"/>
          <p:cNvPicPr>
            <a:picLocks noChangeAspect="1" noChangeArrowheads="1"/>
          </p:cNvPicPr>
          <p:nvPr/>
        </p:nvPicPr>
        <p:blipFill>
          <a:blip r:embed="rId5"/>
          <a:srcRect/>
          <a:stretch>
            <a:fillRect/>
          </a:stretch>
        </p:blipFill>
        <p:spPr bwMode="auto">
          <a:xfrm>
            <a:off x="17073650" y="-5668963"/>
            <a:ext cx="2131924" cy="7307043"/>
          </a:xfrm>
          <a:prstGeom prst="rect">
            <a:avLst/>
          </a:prstGeom>
          <a:noFill/>
        </p:spPr>
      </p:pic>
      <p:pic>
        <p:nvPicPr>
          <p:cNvPr id="11" name="صورة 10" descr="2000px-Qiagen_Mini_Spin_Column.svg.png"/>
          <p:cNvPicPr>
            <a:picLocks noChangeAspect="1"/>
          </p:cNvPicPr>
          <p:nvPr/>
        </p:nvPicPr>
        <p:blipFill>
          <a:blip r:embed="rId6" cstate="print"/>
          <a:stretch>
            <a:fillRect/>
          </a:stretch>
        </p:blipFill>
        <p:spPr>
          <a:xfrm>
            <a:off x="5320624" y="1809440"/>
            <a:ext cx="3646256" cy="2262502"/>
          </a:xfrm>
          <a:prstGeom prst="rect">
            <a:avLst/>
          </a:prstGeom>
        </p:spPr>
      </p:pic>
      <p:grpSp>
        <p:nvGrpSpPr>
          <p:cNvPr id="15" name="مجموعة 14"/>
          <p:cNvGrpSpPr/>
          <p:nvPr/>
        </p:nvGrpSpPr>
        <p:grpSpPr>
          <a:xfrm>
            <a:off x="514354" y="1214443"/>
            <a:ext cx="4629150" cy="3357565"/>
            <a:chOff x="514354" y="1214443"/>
            <a:chExt cx="4629150" cy="3357565"/>
          </a:xfrm>
        </p:grpSpPr>
        <p:grpSp>
          <p:nvGrpSpPr>
            <p:cNvPr id="13" name="مجموعة 12"/>
            <p:cNvGrpSpPr/>
            <p:nvPr/>
          </p:nvGrpSpPr>
          <p:grpSpPr>
            <a:xfrm>
              <a:off x="514354" y="1214443"/>
              <a:ext cx="4629150" cy="3357565"/>
              <a:chOff x="514354" y="1214443"/>
              <a:chExt cx="4629150" cy="3357565"/>
            </a:xfrm>
          </p:grpSpPr>
          <p:pic>
            <p:nvPicPr>
              <p:cNvPr id="1029" name="Picture 5"/>
              <p:cNvPicPr>
                <a:picLocks noChangeAspect="1" noChangeArrowheads="1"/>
              </p:cNvPicPr>
              <p:nvPr/>
            </p:nvPicPr>
            <p:blipFill>
              <a:blip r:embed="rId7"/>
              <a:srcRect/>
              <a:stretch>
                <a:fillRect/>
              </a:stretch>
            </p:blipFill>
            <p:spPr bwMode="auto">
              <a:xfrm>
                <a:off x="514354" y="1214443"/>
                <a:ext cx="4629150" cy="3000375"/>
              </a:xfrm>
              <a:prstGeom prst="rect">
                <a:avLst/>
              </a:prstGeom>
              <a:noFill/>
              <a:ln w="9525">
                <a:noFill/>
                <a:miter lim="800000"/>
                <a:headEnd/>
                <a:tailEnd/>
              </a:ln>
              <a:effectLst/>
            </p:spPr>
          </p:pic>
          <p:sp>
            <p:nvSpPr>
              <p:cNvPr id="12" name="مربع نص 11"/>
              <p:cNvSpPr txBox="1"/>
              <p:nvPr/>
            </p:nvSpPr>
            <p:spPr>
              <a:xfrm>
                <a:off x="642910" y="4202676"/>
                <a:ext cx="4357718" cy="369332"/>
              </a:xfrm>
              <a:prstGeom prst="rect">
                <a:avLst/>
              </a:prstGeom>
              <a:noFill/>
            </p:spPr>
            <p:txBody>
              <a:bodyPr wrap="square" rtlCol="0">
                <a:spAutoFit/>
              </a:bodyPr>
              <a:lstStyle/>
              <a:p>
                <a:pPr algn="l"/>
                <a:r>
                  <a:rPr lang="en-US" b="1"/>
                  <a:t>Spin column-based nucleic acid purification</a:t>
                </a:r>
                <a:endParaRPr lang="en-GB" b="1"/>
              </a:p>
            </p:txBody>
          </p:sp>
        </p:grpSp>
        <p:sp>
          <p:nvSpPr>
            <p:cNvPr id="14" name="مربع نص 13"/>
            <p:cNvSpPr txBox="1"/>
            <p:nvPr/>
          </p:nvSpPr>
          <p:spPr>
            <a:xfrm>
              <a:off x="550834" y="3071810"/>
              <a:ext cx="627095" cy="307777"/>
            </a:xfrm>
            <a:prstGeom prst="rect">
              <a:avLst/>
            </a:prstGeom>
            <a:noFill/>
          </p:spPr>
          <p:txBody>
            <a:bodyPr wrap="none" rtlCol="0">
              <a:spAutoFit/>
            </a:bodyPr>
            <a:lstStyle/>
            <a:p>
              <a:r>
                <a:rPr lang="en-US" sz="1400"/>
                <a:t>(SiO2)</a:t>
              </a:r>
              <a:endParaRPr lang="en-GB" sz="1400"/>
            </a:p>
          </p:txBody>
        </p:sp>
      </p:grpSp>
      <p:sp>
        <p:nvSpPr>
          <p:cNvPr id="3" name="TextBox 2"/>
          <p:cNvSpPr txBox="1"/>
          <p:nvPr/>
        </p:nvSpPr>
        <p:spPr>
          <a:xfrm>
            <a:off x="906552" y="5037907"/>
            <a:ext cx="7625888" cy="2616101"/>
          </a:xfrm>
          <a:prstGeom prst="rect">
            <a:avLst/>
          </a:prstGeom>
          <a:noFill/>
        </p:spPr>
        <p:txBody>
          <a:bodyPr wrap="square" rtlCol="0">
            <a:spAutoFit/>
          </a:bodyPr>
          <a:lstStyle/>
          <a:p>
            <a:pPr algn="l"/>
            <a:r>
              <a:rPr lang="en-US" sz="2400" b="1"/>
              <a:t>Binding solution consists of : </a:t>
            </a:r>
          </a:p>
          <a:p>
            <a:pPr algn="l">
              <a:lnSpc>
                <a:spcPct val="200000"/>
              </a:lnSpc>
            </a:pPr>
            <a:r>
              <a:rPr lang="en-US" sz="2000" b="1">
                <a:solidFill>
                  <a:srgbClr val="C00000"/>
                </a:solidFill>
              </a:rPr>
              <a:t>1. </a:t>
            </a:r>
            <a:r>
              <a:rPr lang="en-US" sz="2000" b="1" err="1">
                <a:solidFill>
                  <a:srgbClr val="C00000"/>
                </a:solidFill>
              </a:rPr>
              <a:t>Chaotropic</a:t>
            </a:r>
            <a:r>
              <a:rPr lang="en-US" sz="2000" b="1">
                <a:solidFill>
                  <a:srgbClr val="C00000"/>
                </a:solidFill>
              </a:rPr>
              <a:t> salt like guanidinium chloride</a:t>
            </a:r>
          </a:p>
          <a:p>
            <a:pPr algn="l">
              <a:lnSpc>
                <a:spcPct val="200000"/>
              </a:lnSpc>
            </a:pPr>
            <a:r>
              <a:rPr lang="en-US" sz="2000" b="1">
                <a:solidFill>
                  <a:srgbClr val="0000FF"/>
                </a:solidFill>
              </a:rPr>
              <a:t>2. Sodium acetate salt (act as bridge)</a:t>
            </a:r>
          </a:p>
          <a:p>
            <a:pPr algn="l"/>
            <a:endParaRPr lang="en-US" sz="2000"/>
          </a:p>
          <a:p>
            <a:pPr algn="l"/>
            <a:endParaRPr lang="en-US" sz="2000"/>
          </a:p>
          <a:p>
            <a:pPr algn="l"/>
            <a:endParaRPr lang="en-US" sz="20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3481"/>
    </mc:Choice>
    <mc:Fallback>
      <p:transition spd="slow" advTm="313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Binding and Elution </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www.nature.com/nmeth/journal/v3/n1/images/nmeth845-F1.jpg"/>
          <p:cNvPicPr>
            <a:picLocks noChangeAspect="1" noChangeArrowheads="1"/>
          </p:cNvPicPr>
          <p:nvPr/>
        </p:nvPicPr>
        <p:blipFill>
          <a:blip r:embed="rId3"/>
          <a:srcRect t="5138" b="56039"/>
          <a:stretch>
            <a:fillRect/>
          </a:stretch>
        </p:blipFill>
        <p:spPr bwMode="auto">
          <a:xfrm>
            <a:off x="1000100" y="2428868"/>
            <a:ext cx="7223125" cy="2428892"/>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advTm="153121"/>
    </mc:Choice>
    <mc:Fallback>
      <p:transition spd="slow" advTm="15312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The principle of DNA Extraction</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196752"/>
            <a:ext cx="8686800" cy="6264696"/>
          </a:xfrm>
        </p:spPr>
        <p:txBody>
          <a:bodyPr/>
          <a:lstStyle/>
          <a:p>
            <a:pPr marL="514350" indent="-514350" algn="l" rtl="0">
              <a:buFont typeface="+mj-lt"/>
              <a:buAutoNum type="arabicPeriod" startAt="4"/>
            </a:pPr>
            <a:r>
              <a:rPr lang="en-US" sz="2800" b="1">
                <a:solidFill>
                  <a:srgbClr val="0000FF"/>
                </a:solidFill>
                <a:latin typeface="Arial" pitchFamily="34" charset="0"/>
                <a:cs typeface="Arial" pitchFamily="34" charset="0"/>
              </a:rPr>
              <a:t>Magnetic Beads-based DNA/RNA extraction:</a:t>
            </a:r>
            <a:endParaRPr lang="en-US" sz="2400">
              <a:latin typeface="Arial" pitchFamily="34" charset="0"/>
              <a:cs typeface="Arial" pitchFamily="34" charset="0"/>
            </a:endParaRPr>
          </a:p>
          <a:p>
            <a:pPr marL="457200" indent="-457200" algn="l" rtl="0"/>
            <a:r>
              <a:rPr lang="en-US" sz="2400">
                <a:latin typeface="Arial" pitchFamily="34" charset="0"/>
                <a:cs typeface="Arial" pitchFamily="34" charset="0"/>
              </a:rPr>
              <a:t>Quick and efficient for direct separation of crude DNA or RNA from sample</a:t>
            </a:r>
          </a:p>
          <a:p>
            <a:pPr marL="457200" indent="-457200" algn="l" rtl="0"/>
            <a:r>
              <a:rPr lang="en-US" sz="2400">
                <a:latin typeface="Arial" pitchFamily="34" charset="0"/>
                <a:cs typeface="Arial" pitchFamily="34" charset="0"/>
              </a:rPr>
              <a:t>No need for centrifugation, separation by applying of magnetic field </a:t>
            </a:r>
          </a:p>
          <a:p>
            <a:pPr marL="457200" indent="-457200" algn="l" rtl="0"/>
            <a:r>
              <a:rPr lang="en-US" sz="2400">
                <a:latin typeface="Arial" pitchFamily="34" charset="0"/>
                <a:cs typeface="Arial" pitchFamily="34" charset="0"/>
              </a:rPr>
              <a:t>Avoid the risk of cross-contamination during the traditional methods</a:t>
            </a:r>
          </a:p>
          <a:p>
            <a:pPr marL="457200" indent="-457200" algn="l" rtl="0"/>
            <a:r>
              <a:rPr lang="en-US" sz="2400">
                <a:latin typeface="Arial" pitchFamily="34" charset="0"/>
                <a:cs typeface="Arial" pitchFamily="34" charset="0"/>
              </a:rPr>
              <a:t>Various types of magnetic particles are commercially available working in manual or automated mode</a:t>
            </a:r>
          </a:p>
          <a:p>
            <a:pPr marL="457200" indent="-457200" algn="l" rtl="0"/>
            <a:r>
              <a:rPr lang="en-US" sz="2400">
                <a:latin typeface="Arial" pitchFamily="34" charset="0"/>
                <a:cs typeface="Arial" pitchFamily="34" charset="0"/>
              </a:rPr>
              <a:t>Save time and money in case of large numbers of samples</a:t>
            </a:r>
          </a:p>
          <a:p>
            <a:pPr marL="0" indent="0" algn="l" rtl="0">
              <a:buNone/>
            </a:pPr>
            <a:r>
              <a:rPr lang="en-US" sz="2400">
                <a:latin typeface="Arial" pitchFamily="34" charset="0"/>
                <a:cs typeface="Arial" pitchFamily="34" charset="0"/>
              </a:rPr>
              <a:t>  </a:t>
            </a:r>
          </a:p>
          <a:p>
            <a:pPr marL="457200" lvl="1" indent="-457200" algn="l" rtl="0">
              <a:buNone/>
            </a:pPr>
            <a:endParaRPr lang="en-US" sz="2400">
              <a:latin typeface="Arial" pitchFamily="34" charset="0"/>
              <a:cs typeface="Arial" pitchFamily="34" charset="0"/>
            </a:endParaRPr>
          </a:p>
        </p:txBody>
      </p:sp>
      <p:pic>
        <p:nvPicPr>
          <p:cNvPr id="1025" name="Picture 1" descr="An external file that holds a picture, illustration, etc.&#10;Object name is 253_2006_675_Fig1_HTML.jpg">
            <a:extLst>
              <a:ext uri="{FF2B5EF4-FFF2-40B4-BE49-F238E27FC236}">
                <a16:creationId xmlns:a16="http://schemas.microsoft.com/office/drawing/2014/main" id="{F1216D01-58CF-6145-9DA4-8D27401E1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6816" y="5467176"/>
            <a:ext cx="6959600" cy="1346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0940140"/>
      </p:ext>
    </p:extLst>
  </p:cSld>
  <p:clrMapOvr>
    <a:masterClrMapping/>
  </p:clrMapOvr>
  <mc:AlternateContent xmlns:mc="http://schemas.openxmlformats.org/markup-compatibility/2006">
    <mc:Choice xmlns:p14="http://schemas.microsoft.com/office/powerpoint/2010/main" Requires="p14">
      <p:transition spd="slow" p14:dur="2000" advTm="120534"/>
    </mc:Choice>
    <mc:Fallback>
      <p:transition spd="slow" advTm="120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linds(horizontal)">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5"/>
                                        </p:tgtEl>
                                        <p:attrNameLst>
                                          <p:attrName>style.visibility</p:attrName>
                                        </p:attrNameLst>
                                      </p:cBhvr>
                                      <p:to>
                                        <p:strVal val="visible"/>
                                      </p:to>
                                    </p:set>
                                    <p:animEffect transition="in" filter="blinds(horizontal)">
                                      <p:cBhvr>
                                        <p:cTn id="12" dur="500"/>
                                        <p:tgtEl>
                                          <p:spTgt spid="10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نتيجة بحث الصور عن ‪genetic test‬‏"/>
          <p:cNvPicPr>
            <a:picLocks noChangeAspect="1" noChangeArrowheads="1"/>
          </p:cNvPicPr>
          <p:nvPr/>
        </p:nvPicPr>
        <p:blipFill>
          <a:blip r:embed="rId3"/>
          <a:srcRect/>
          <a:stretch>
            <a:fillRect/>
          </a:stretch>
        </p:blipFill>
        <p:spPr bwMode="auto">
          <a:xfrm>
            <a:off x="7413436" y="2132856"/>
            <a:ext cx="1479044" cy="1509857"/>
          </a:xfrm>
          <a:prstGeom prst="rect">
            <a:avLst/>
          </a:prstGeom>
          <a:noFill/>
        </p:spPr>
      </p:pic>
      <p:sp>
        <p:nvSpPr>
          <p:cNvPr id="2" name="عنوان 1"/>
          <p:cNvSpPr>
            <a:spLocks noGrp="1"/>
          </p:cNvSpPr>
          <p:nvPr>
            <p:ph type="title"/>
          </p:nvPr>
        </p:nvSpPr>
        <p:spPr>
          <a:xfrm>
            <a:off x="-428660" y="71422"/>
            <a:ext cx="9144000" cy="1143000"/>
          </a:xfrm>
        </p:spPr>
        <p:txBody>
          <a:bodyPr>
            <a:normAutofit/>
          </a:bodyPr>
          <a:lstStyle/>
          <a:p>
            <a:pPr rtl="0"/>
            <a:r>
              <a:rPr lang="en-US">
                <a:solidFill>
                  <a:srgbClr val="C00000"/>
                </a:solidFill>
              </a:rPr>
              <a:t>Extraction of DNA</a:t>
            </a:r>
            <a:endParaRPr lang="ar-JO">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285820"/>
            <a:ext cx="8686800" cy="6391652"/>
          </a:xfrm>
        </p:spPr>
        <p:txBody>
          <a:bodyPr>
            <a:normAutofit/>
          </a:bodyPr>
          <a:lstStyle/>
          <a:p>
            <a:pPr marL="57150" lvl="1" indent="-42863" algn="l" rtl="0">
              <a:buNone/>
            </a:pPr>
            <a:r>
              <a:rPr lang="en-US">
                <a:latin typeface="Arial" pitchFamily="34" charset="0"/>
                <a:cs typeface="Arial" pitchFamily="34" charset="0"/>
              </a:rPr>
              <a:t>2. Genetic testing is used to diagnose or rule out    suspected genetic or inherited diseases. Also to                                   identify disease carriers or to predict                                                         those at high risk for specific conditions</a:t>
            </a:r>
          </a:p>
          <a:p>
            <a:pPr marL="57150" lvl="1" indent="-42863" algn="l" rtl="0">
              <a:buNone/>
            </a:pPr>
            <a:endParaRPr lang="en-US" sz="500">
              <a:latin typeface="Arial" pitchFamily="34" charset="0"/>
              <a:cs typeface="Arial" pitchFamily="34" charset="0"/>
            </a:endParaRPr>
          </a:p>
          <a:p>
            <a:pPr marL="57150" lvl="1" indent="-42863" algn="l" rtl="0">
              <a:buNone/>
            </a:pPr>
            <a:r>
              <a:rPr lang="en-US">
                <a:latin typeface="Arial" pitchFamily="34" charset="0"/>
                <a:cs typeface="Arial" pitchFamily="34" charset="0"/>
              </a:rPr>
              <a:t>3. Forensic analyses to gather evidences                    from the crime scene                                               that can be used in                                                          the court. </a:t>
            </a:r>
          </a:p>
          <a:p>
            <a:pPr marL="14288" lvl="1" indent="-1588" algn="l" rtl="0">
              <a:buFont typeface="Arial" panose="020B0604020202020204" pitchFamily="34" charset="0"/>
              <a:buChar char="•"/>
            </a:pPr>
            <a:r>
              <a:rPr lang="en-US">
                <a:latin typeface="Arial" pitchFamily="34" charset="0"/>
                <a:cs typeface="Arial" pitchFamily="34" charset="0"/>
              </a:rPr>
              <a:t>  DNA fingerprinting                                                                (DNA profiling) is a technique to identify             individuals by features of their DNA </a:t>
            </a:r>
          </a:p>
          <a:p>
            <a:pPr marL="914400" lvl="1" indent="-514350" algn="l" rtl="0">
              <a:buNone/>
            </a:pPr>
            <a:endParaRPr lang="en-US" sz="2400">
              <a:latin typeface="Arial" pitchFamily="34" charset="0"/>
              <a:cs typeface="Arial" pitchFamily="34" charset="0"/>
            </a:endParaRPr>
          </a:p>
          <a:p>
            <a:pPr marL="914400" lvl="1" indent="-514350" algn="l" rtl="0">
              <a:buNone/>
            </a:pPr>
            <a:endParaRPr lang="en-US" sz="2400">
              <a:latin typeface="Arial" pitchFamily="34" charset="0"/>
              <a:cs typeface="Arial" pitchFamily="34" charset="0"/>
            </a:endParaRPr>
          </a:p>
          <a:p>
            <a:pPr marL="914400" lvl="1" indent="-514350" algn="l" rtl="0">
              <a:buNone/>
            </a:pPr>
            <a:endParaRPr lang="en-US" sz="1800">
              <a:latin typeface="Arial" pitchFamily="34" charset="0"/>
              <a:cs typeface="Arial" pitchFamily="34" charset="0"/>
            </a:endParaRPr>
          </a:p>
          <a:p>
            <a:pPr marL="914400" lvl="1" indent="-514350" algn="l" rtl="0">
              <a:buNone/>
            </a:pPr>
            <a:endParaRPr lang="en-US" sz="1600">
              <a:latin typeface="Arial" pitchFamily="34" charset="0"/>
              <a:cs typeface="Arial" pitchFamily="34" charset="0"/>
            </a:endParaRPr>
          </a:p>
          <a:p>
            <a:pPr marL="914400" lvl="1" indent="-514350" algn="l" rtl="0">
              <a:buNone/>
            </a:pPr>
            <a:endParaRPr lang="en-US" sz="1600">
              <a:latin typeface="Arial" pitchFamily="34" charset="0"/>
              <a:cs typeface="Arial" pitchFamily="34" charset="0"/>
            </a:endParaRPr>
          </a:p>
          <a:p>
            <a:pPr marL="914400" lvl="1" indent="-514350" algn="l" rtl="0">
              <a:buNone/>
            </a:pPr>
            <a:endParaRPr lang="en-US" sz="1100">
              <a:latin typeface="Arial" pitchFamily="34" charset="0"/>
              <a:cs typeface="Arial" pitchFamily="34" charset="0"/>
            </a:endParaRPr>
          </a:p>
        </p:txBody>
      </p:sp>
      <p:pic>
        <p:nvPicPr>
          <p:cNvPr id="8" name="Picture 2" descr="نتيجة بحث الصور عن ‪forensic analysis‬‏"/>
          <p:cNvPicPr>
            <a:picLocks noChangeAspect="1" noChangeArrowheads="1"/>
          </p:cNvPicPr>
          <p:nvPr/>
        </p:nvPicPr>
        <p:blipFill>
          <a:blip r:embed="rId5"/>
          <a:srcRect/>
          <a:stretch>
            <a:fillRect/>
          </a:stretch>
        </p:blipFill>
        <p:spPr bwMode="auto">
          <a:xfrm>
            <a:off x="4035992" y="3653031"/>
            <a:ext cx="4241190" cy="1614009"/>
          </a:xfrm>
          <a:prstGeom prst="rect">
            <a:avLst/>
          </a:prstGeom>
          <a:noFill/>
        </p:spPr>
      </p:pic>
      <p:pic>
        <p:nvPicPr>
          <p:cNvPr id="4" name="Picture 3">
            <a:extLst>
              <a:ext uri="{FF2B5EF4-FFF2-40B4-BE49-F238E27FC236}">
                <a16:creationId xmlns:a16="http://schemas.microsoft.com/office/drawing/2014/main" id="{889DF285-077A-A94F-9A64-28A2E7C8B280}"/>
              </a:ext>
            </a:extLst>
          </p:cNvPr>
          <p:cNvPicPr>
            <a:picLocks noChangeAspect="1"/>
          </p:cNvPicPr>
          <p:nvPr/>
        </p:nvPicPr>
        <p:blipFill>
          <a:blip r:embed="rId6"/>
          <a:stretch>
            <a:fillRect/>
          </a:stretch>
        </p:blipFill>
        <p:spPr>
          <a:xfrm>
            <a:off x="7092280" y="5373216"/>
            <a:ext cx="1410710" cy="1410710"/>
          </a:xfrm>
          <a:prstGeom prst="rect">
            <a:avLst/>
          </a:prstGeom>
        </p:spPr>
      </p:pic>
    </p:spTree>
    <p:custDataLst>
      <p:tags r:id="rId1"/>
    </p:custDataLst>
    <p:extLst>
      <p:ext uri="{BB962C8B-B14F-4D97-AF65-F5344CB8AC3E}">
        <p14:creationId xmlns:p14="http://schemas.microsoft.com/office/powerpoint/2010/main" val="4181265429"/>
      </p:ext>
    </p:extLst>
  </p:cSld>
  <p:clrMapOvr>
    <a:masterClrMapping/>
  </p:clrMapOvr>
  <mc:AlternateContent xmlns:mc="http://schemas.openxmlformats.org/markup-compatibility/2006">
    <mc:Choice xmlns:p14="http://schemas.microsoft.com/office/powerpoint/2010/main" Requires="p14">
      <p:transition spd="slow" p14:dur="2000" advTm="377335"/>
    </mc:Choice>
    <mc:Fallback>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horizontal)">
                                      <p:cBhvr>
                                        <p:cTn id="7" dur="500"/>
                                        <p:tgtEl>
                                          <p:spTgt spid="7">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blinds(horizontal)">
                                      <p:cBhvr>
                                        <p:cTn id="15" dur="500"/>
                                        <p:tgtEl>
                                          <p:spTgt spid="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a:solidFill>
                  <a:srgbClr val="C00000"/>
                </a:solidFill>
              </a:rPr>
              <a:t>Extraction of DNA</a:t>
            </a:r>
            <a:endParaRPr lang="ar-JO">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Arial" pitchFamily="34" charset="0"/>
              <a:cs typeface="Arial" pitchFamily="34" charset="0"/>
            </a:endParaRPr>
          </a:p>
          <a:p>
            <a:pPr marL="0" algn="ctr" defTabSz="914400" rtl="0" eaLnBrk="1" latinLnBrk="0" hangingPunct="1"/>
            <a:endParaRPr lang="en-GB"/>
          </a:p>
        </p:txBody>
      </p:sp>
      <p:sp>
        <p:nvSpPr>
          <p:cNvPr id="7" name="عنصر نائب للمحتوى 2"/>
          <p:cNvSpPr>
            <a:spLocks noGrp="1"/>
          </p:cNvSpPr>
          <p:nvPr>
            <p:ph idx="1"/>
          </p:nvPr>
        </p:nvSpPr>
        <p:spPr>
          <a:xfrm>
            <a:off x="457200" y="1124744"/>
            <a:ext cx="8615394" cy="5804654"/>
          </a:xfrm>
        </p:spPr>
        <p:txBody>
          <a:bodyPr>
            <a:normAutofit/>
          </a:bodyPr>
          <a:lstStyle/>
          <a:p>
            <a:pPr marL="57150" lvl="1" indent="-42863" algn="l" rtl="0">
              <a:buNone/>
            </a:pPr>
            <a:endParaRPr lang="en-US" sz="600">
              <a:latin typeface="Arial" pitchFamily="34" charset="0"/>
              <a:cs typeface="Arial" pitchFamily="34" charset="0"/>
            </a:endParaRPr>
          </a:p>
          <a:p>
            <a:pPr algn="l" rtl="0"/>
            <a:r>
              <a:rPr lang="en-US" sz="2800">
                <a:latin typeface="Arial" pitchFamily="34" charset="0"/>
                <a:cs typeface="Arial" pitchFamily="34" charset="0"/>
              </a:rPr>
              <a:t>DNA profiles: are small set of DNA variations that are very likely to be different in all unrelated individuals </a:t>
            </a:r>
          </a:p>
          <a:p>
            <a:pPr marL="0" indent="0" algn="l" rtl="0">
              <a:buNone/>
            </a:pPr>
            <a:endParaRPr lang="en-US" sz="500">
              <a:latin typeface="Arial" pitchFamily="34" charset="0"/>
              <a:cs typeface="Arial" pitchFamily="34" charset="0"/>
            </a:endParaRPr>
          </a:p>
          <a:p>
            <a:pPr algn="l" rtl="0"/>
            <a:r>
              <a:rPr lang="en-US" sz="2800">
                <a:latin typeface="Arial" pitchFamily="34" charset="0"/>
                <a:cs typeface="Arial" pitchFamily="34" charset="0"/>
              </a:rPr>
              <a:t>DNA fingerprinting is used in criminal investigations and paternity testing  </a:t>
            </a:r>
          </a:p>
          <a:p>
            <a:pPr marL="914400" lvl="1" indent="-514350" algn="l" rtl="0">
              <a:buNone/>
            </a:pPr>
            <a:endParaRPr lang="en-US">
              <a:latin typeface="Arial" pitchFamily="34" charset="0"/>
              <a:cs typeface="Arial" pitchFamily="34" charset="0"/>
            </a:endParaRPr>
          </a:p>
          <a:p>
            <a:pPr marL="914400" lvl="1" indent="-514350" algn="l" rtl="0">
              <a:buNone/>
            </a:pPr>
            <a:endParaRPr lang="en-US">
              <a:latin typeface="Arial" pitchFamily="34" charset="0"/>
              <a:cs typeface="Arial" pitchFamily="34" charset="0"/>
            </a:endParaRPr>
          </a:p>
          <a:p>
            <a:pPr marL="914400" lvl="1" indent="-514350" algn="l" rtl="0">
              <a:buNone/>
            </a:pPr>
            <a:endParaRPr lang="en-US">
              <a:latin typeface="Arial" pitchFamily="34" charset="0"/>
              <a:cs typeface="Arial" pitchFamily="34" charset="0"/>
            </a:endParaRPr>
          </a:p>
          <a:p>
            <a:pPr marL="914400" lvl="1" indent="-514350" algn="l" rtl="0">
              <a:buNone/>
            </a:pPr>
            <a:endParaRPr lang="en-US">
              <a:latin typeface="Arial" pitchFamily="34" charset="0"/>
              <a:cs typeface="Arial" pitchFamily="34" charset="0"/>
            </a:endParaRPr>
          </a:p>
        </p:txBody>
      </p:sp>
      <p:pic>
        <p:nvPicPr>
          <p:cNvPr id="9" name="Picture 8">
            <a:extLst>
              <a:ext uri="{FF2B5EF4-FFF2-40B4-BE49-F238E27FC236}">
                <a16:creationId xmlns:a16="http://schemas.microsoft.com/office/drawing/2014/main" id="{E2E99D44-9841-9543-BBEA-176D5D2C0109}"/>
              </a:ext>
            </a:extLst>
          </p:cNvPr>
          <p:cNvPicPr>
            <a:picLocks noChangeAspect="1"/>
          </p:cNvPicPr>
          <p:nvPr/>
        </p:nvPicPr>
        <p:blipFill>
          <a:blip r:embed="rId4"/>
          <a:stretch>
            <a:fillRect/>
          </a:stretch>
        </p:blipFill>
        <p:spPr>
          <a:xfrm>
            <a:off x="467544" y="3959913"/>
            <a:ext cx="4102326" cy="2868857"/>
          </a:xfrm>
          <a:prstGeom prst="rect">
            <a:avLst/>
          </a:prstGeom>
        </p:spPr>
      </p:pic>
      <p:pic>
        <p:nvPicPr>
          <p:cNvPr id="11" name="Picture 10">
            <a:extLst>
              <a:ext uri="{FF2B5EF4-FFF2-40B4-BE49-F238E27FC236}">
                <a16:creationId xmlns:a16="http://schemas.microsoft.com/office/drawing/2014/main" id="{16CF3544-8D0F-084C-B0C6-C5FD053C5595}"/>
              </a:ext>
            </a:extLst>
          </p:cNvPr>
          <p:cNvPicPr>
            <a:picLocks noChangeAspect="1"/>
          </p:cNvPicPr>
          <p:nvPr/>
        </p:nvPicPr>
        <p:blipFill>
          <a:blip r:embed="rId5"/>
          <a:stretch>
            <a:fillRect/>
          </a:stretch>
        </p:blipFill>
        <p:spPr>
          <a:xfrm>
            <a:off x="4657960" y="3960234"/>
            <a:ext cx="4450544" cy="2874886"/>
          </a:xfrm>
          <a:prstGeom prst="rect">
            <a:avLst/>
          </a:prstGeom>
        </p:spPr>
      </p:pic>
    </p:spTree>
    <p:custDataLst>
      <p:tags r:id="rId1"/>
    </p:custDataLst>
    <p:extLst>
      <p:ext uri="{BB962C8B-B14F-4D97-AF65-F5344CB8AC3E}">
        <p14:creationId xmlns:p14="http://schemas.microsoft.com/office/powerpoint/2010/main" val="3434057441"/>
      </p:ext>
    </p:extLst>
  </p:cSld>
  <p:clrMapOvr>
    <a:masterClrMapping/>
  </p:clrMapOvr>
  <mc:AlternateContent xmlns:mc="http://schemas.openxmlformats.org/markup-compatibility/2006">
    <mc:Choice xmlns:p14="http://schemas.microsoft.com/office/powerpoint/2010/main" Requires="p14">
      <p:transition spd="slow" p14:dur="2000" advTm="377335"/>
    </mc:Choice>
    <mc:Fallback>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blinds(horizontal)">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384"/>
            <a:ext cx="9144000" cy="1143000"/>
          </a:xfrm>
        </p:spPr>
        <p:txBody>
          <a:bodyPr>
            <a:normAutofit/>
          </a:bodyPr>
          <a:lstStyle/>
          <a:p>
            <a:pPr rtl="0"/>
            <a:r>
              <a:rPr lang="en-US">
                <a:solidFill>
                  <a:srgbClr val="C00000"/>
                </a:solidFill>
              </a:rPr>
              <a:t>Types of DNA</a:t>
            </a:r>
            <a:endParaRPr lang="ar-JO">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196752"/>
            <a:ext cx="8615394" cy="6768752"/>
          </a:xfrm>
        </p:spPr>
        <p:txBody>
          <a:bodyPr>
            <a:noAutofit/>
          </a:bodyPr>
          <a:lstStyle/>
          <a:p>
            <a:pPr algn="l" rtl="0"/>
            <a:r>
              <a:rPr lang="en-US" sz="2400">
                <a:latin typeface="Arial" pitchFamily="34" charset="0"/>
                <a:cs typeface="Arial" pitchFamily="34" charset="0"/>
              </a:rPr>
              <a:t>We need cells to isolate DNA. In eukaryotes like human (</a:t>
            </a:r>
            <a:r>
              <a:rPr lang="en-US" sz="2400" i="1">
                <a:latin typeface="Arial" pitchFamily="34" charset="0"/>
                <a:cs typeface="Arial" pitchFamily="34" charset="0"/>
              </a:rPr>
              <a:t>Homo</a:t>
            </a:r>
            <a:r>
              <a:rPr lang="en-US" sz="2400">
                <a:latin typeface="Arial" pitchFamily="34" charset="0"/>
                <a:cs typeface="Arial" pitchFamily="34" charset="0"/>
              </a:rPr>
              <a:t> </a:t>
            </a:r>
            <a:r>
              <a:rPr lang="en-US" sz="2400" i="1">
                <a:latin typeface="Arial" pitchFamily="34" charset="0"/>
                <a:cs typeface="Arial" pitchFamily="34" charset="0"/>
              </a:rPr>
              <a:t>sapiens</a:t>
            </a:r>
            <a:r>
              <a:rPr lang="en-US" sz="2400">
                <a:latin typeface="Arial" pitchFamily="34" charset="0"/>
                <a:cs typeface="Arial" pitchFamily="34" charset="0"/>
              </a:rPr>
              <a:t>), </a:t>
            </a:r>
            <a:r>
              <a:rPr lang="en-US" sz="2400" b="1">
                <a:solidFill>
                  <a:srgbClr val="C00000"/>
                </a:solidFill>
                <a:latin typeface="Arial" pitchFamily="34" charset="0"/>
                <a:cs typeface="Arial" pitchFamily="34" charset="0"/>
              </a:rPr>
              <a:t>genomic DNA </a:t>
            </a:r>
            <a:r>
              <a:rPr lang="en-US" sz="2400">
                <a:latin typeface="Arial" pitchFamily="34" charset="0"/>
                <a:cs typeface="Arial" pitchFamily="34" charset="0"/>
              </a:rPr>
              <a:t>is found inside the nucleus of every cell (exceptions like the anucleated </a:t>
            </a:r>
            <a:r>
              <a:rPr lang="en-US" sz="2400" b="1">
                <a:latin typeface="Arial" pitchFamily="34" charset="0"/>
                <a:cs typeface="Arial" pitchFamily="34" charset="0"/>
              </a:rPr>
              <a:t>RBCs</a:t>
            </a:r>
            <a:r>
              <a:rPr lang="en-US" sz="2400">
                <a:latin typeface="Arial" pitchFamily="34" charset="0"/>
                <a:cs typeface="Arial" pitchFamily="34" charset="0"/>
              </a:rPr>
              <a:t> ). Also, DNA is found within mitochondria                         </a:t>
            </a:r>
            <a:r>
              <a:rPr lang="en-US" sz="2400" b="1">
                <a:solidFill>
                  <a:srgbClr val="0000FF"/>
                </a:solidFill>
                <a:latin typeface="Arial" pitchFamily="34" charset="0"/>
                <a:cs typeface="Arial" pitchFamily="34" charset="0"/>
              </a:rPr>
              <a:t>(mitochondrial DNA)</a:t>
            </a:r>
            <a:r>
              <a:rPr lang="en-US" sz="2400" b="1">
                <a:latin typeface="Arial" pitchFamily="34" charset="0"/>
                <a:cs typeface="Arial" pitchFamily="34" charset="0"/>
              </a:rPr>
              <a:t>,</a:t>
            </a:r>
            <a:r>
              <a:rPr lang="en-US" sz="2400" b="1">
                <a:solidFill>
                  <a:srgbClr val="0000FF"/>
                </a:solidFill>
                <a:latin typeface="Arial" pitchFamily="34" charset="0"/>
                <a:cs typeface="Arial" pitchFamily="34" charset="0"/>
              </a:rPr>
              <a:t> </a:t>
            </a:r>
            <a:r>
              <a:rPr lang="en-US" sz="2400">
                <a:latin typeface="Arial" pitchFamily="34" charset="0"/>
                <a:cs typeface="Arial" pitchFamily="34" charset="0"/>
              </a:rPr>
              <a:t>the energy                             producing organelles</a:t>
            </a:r>
          </a:p>
          <a:p>
            <a:pPr algn="l" rtl="0"/>
            <a:r>
              <a:rPr lang="en-US" sz="2400">
                <a:latin typeface="Arial" pitchFamily="34" charset="0"/>
                <a:cs typeface="Arial" pitchFamily="34" charset="0"/>
              </a:rPr>
              <a:t>Mitochondrial DNA is 16Kbp small                                  circular dsDNA (2-10 copies) codes                                         for 37 genes (inherited from mother)</a:t>
            </a:r>
          </a:p>
          <a:p>
            <a:pPr algn="l" rtl="0"/>
            <a:r>
              <a:rPr lang="en-US" sz="2400">
                <a:latin typeface="Arial" pitchFamily="34" charset="0"/>
                <a:cs typeface="Arial" pitchFamily="34" charset="0"/>
              </a:rPr>
              <a:t>Somatic cell (diploid) consists of 23                                  pairs of chromosomes code for                                      different 25,000 genes. If DNA is                                        laid out end to end, the total length                                    will be approximately  2 meters</a:t>
            </a:r>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4" name="مربع نص 14">
            <a:extLst>
              <a:ext uri="{FF2B5EF4-FFF2-40B4-BE49-F238E27FC236}">
                <a16:creationId xmlns:a16="http://schemas.microsoft.com/office/drawing/2014/main" id="{61ABE1DC-1345-084D-8B6B-8D4D06E4C41F}"/>
              </a:ext>
            </a:extLst>
          </p:cNvPr>
          <p:cNvSpPr txBox="1"/>
          <p:nvPr/>
        </p:nvSpPr>
        <p:spPr>
          <a:xfrm>
            <a:off x="5887341" y="3140968"/>
            <a:ext cx="1636987" cy="276999"/>
          </a:xfrm>
          <a:prstGeom prst="rect">
            <a:avLst/>
          </a:prstGeom>
          <a:noFill/>
        </p:spPr>
        <p:txBody>
          <a:bodyPr wrap="none" rtlCol="0">
            <a:spAutoFit/>
          </a:bodyPr>
          <a:lstStyle/>
          <a:p>
            <a:r>
              <a:rPr lang="en-US" sz="1200" b="1">
                <a:latin typeface="Arial" pitchFamily="34" charset="0"/>
                <a:cs typeface="Arial" pitchFamily="34" charset="0"/>
              </a:rPr>
              <a:t>Chromosomal  DNA</a:t>
            </a:r>
            <a:endParaRPr lang="en-GB" sz="1200" b="1">
              <a:latin typeface="Arial" pitchFamily="34" charset="0"/>
              <a:cs typeface="Arial" pitchFamily="34" charset="0"/>
            </a:endParaRPr>
          </a:p>
        </p:txBody>
      </p:sp>
      <p:grpSp>
        <p:nvGrpSpPr>
          <p:cNvPr id="8" name="Group 7">
            <a:extLst>
              <a:ext uri="{FF2B5EF4-FFF2-40B4-BE49-F238E27FC236}">
                <a16:creationId xmlns:a16="http://schemas.microsoft.com/office/drawing/2014/main" id="{003544C5-EDBD-D04B-B76E-1DD94CF37656}"/>
              </a:ext>
            </a:extLst>
          </p:cNvPr>
          <p:cNvGrpSpPr/>
          <p:nvPr/>
        </p:nvGrpSpPr>
        <p:grpSpPr>
          <a:xfrm>
            <a:off x="5933581" y="3398801"/>
            <a:ext cx="2929108" cy="3272528"/>
            <a:chOff x="5933581" y="3398801"/>
            <a:chExt cx="2929108" cy="3272528"/>
          </a:xfrm>
        </p:grpSpPr>
        <p:grpSp>
          <p:nvGrpSpPr>
            <p:cNvPr id="19" name="مجموعة 16">
              <a:extLst>
                <a:ext uri="{FF2B5EF4-FFF2-40B4-BE49-F238E27FC236}">
                  <a16:creationId xmlns:a16="http://schemas.microsoft.com/office/drawing/2014/main" id="{78F94319-1ED4-CD41-ACAE-F28606778EF0}"/>
                </a:ext>
              </a:extLst>
            </p:cNvPr>
            <p:cNvGrpSpPr/>
            <p:nvPr/>
          </p:nvGrpSpPr>
          <p:grpSpPr>
            <a:xfrm>
              <a:off x="5940152" y="4066242"/>
              <a:ext cx="2922537" cy="2605087"/>
              <a:chOff x="5929321" y="3286124"/>
              <a:chExt cx="2922537" cy="2605087"/>
            </a:xfrm>
          </p:grpSpPr>
          <p:pic>
            <p:nvPicPr>
              <p:cNvPr id="22" name="Picture 3">
                <a:extLst>
                  <a:ext uri="{FF2B5EF4-FFF2-40B4-BE49-F238E27FC236}">
                    <a16:creationId xmlns:a16="http://schemas.microsoft.com/office/drawing/2014/main" id="{A4022CB2-7BF0-FC46-AA98-C6A1A86BA825}"/>
                  </a:ext>
                </a:extLst>
              </p:cNvPr>
              <p:cNvPicPr>
                <a:picLocks noChangeAspect="1" noChangeArrowheads="1"/>
              </p:cNvPicPr>
              <p:nvPr/>
            </p:nvPicPr>
            <p:blipFill>
              <a:blip r:embed="rId4"/>
              <a:srcRect t="8007"/>
              <a:stretch>
                <a:fillRect/>
              </a:stretch>
            </p:blipFill>
            <p:spPr bwMode="auto">
              <a:xfrm>
                <a:off x="5929321" y="3286124"/>
                <a:ext cx="2922537" cy="2605087"/>
              </a:xfrm>
              <a:prstGeom prst="rect">
                <a:avLst/>
              </a:prstGeom>
              <a:noFill/>
              <a:ln w="9525">
                <a:noFill/>
                <a:miter lim="800000"/>
                <a:headEnd/>
                <a:tailEnd/>
              </a:ln>
              <a:effectLst/>
            </p:spPr>
          </p:pic>
          <p:cxnSp>
            <p:nvCxnSpPr>
              <p:cNvPr id="21" name="رابط مستقيم 15">
                <a:extLst>
                  <a:ext uri="{FF2B5EF4-FFF2-40B4-BE49-F238E27FC236}">
                    <a16:creationId xmlns:a16="http://schemas.microsoft.com/office/drawing/2014/main" id="{8705D7D8-AD91-B54A-804C-7AFADC7F036F}"/>
                  </a:ext>
                </a:extLst>
              </p:cNvPr>
              <p:cNvCxnSpPr/>
              <p:nvPr/>
            </p:nvCxnSpPr>
            <p:spPr>
              <a:xfrm>
                <a:off x="7589858" y="3576638"/>
                <a:ext cx="214314" cy="1428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0B2CDEAD-84EB-9949-9DF2-4DA7F0549144}"/>
                </a:ext>
              </a:extLst>
            </p:cNvPr>
            <p:cNvPicPr>
              <a:picLocks noChangeAspect="1"/>
            </p:cNvPicPr>
            <p:nvPr/>
          </p:nvPicPr>
          <p:blipFill rotWithShape="1">
            <a:blip r:embed="rId5"/>
            <a:srcRect l="6531" t="1575" r="4640" b="10606"/>
            <a:stretch/>
          </p:blipFill>
          <p:spPr>
            <a:xfrm>
              <a:off x="5933581" y="3398801"/>
              <a:ext cx="1662755" cy="1172610"/>
            </a:xfrm>
            <a:prstGeom prst="rect">
              <a:avLst/>
            </a:prstGeom>
          </p:spPr>
        </p:pic>
      </p:grpSp>
      <p:sp>
        <p:nvSpPr>
          <p:cNvPr id="26" name="مربع نص 17">
            <a:extLst>
              <a:ext uri="{FF2B5EF4-FFF2-40B4-BE49-F238E27FC236}">
                <a16:creationId xmlns:a16="http://schemas.microsoft.com/office/drawing/2014/main" id="{2B0F4A8A-3D2D-B745-829C-79E8C29C8A7C}"/>
              </a:ext>
            </a:extLst>
          </p:cNvPr>
          <p:cNvSpPr txBox="1"/>
          <p:nvPr/>
        </p:nvSpPr>
        <p:spPr>
          <a:xfrm>
            <a:off x="7501330" y="5589240"/>
            <a:ext cx="1571264" cy="276999"/>
          </a:xfrm>
          <a:prstGeom prst="rect">
            <a:avLst/>
          </a:prstGeom>
          <a:noFill/>
        </p:spPr>
        <p:txBody>
          <a:bodyPr wrap="none" rtlCol="0">
            <a:spAutoFit/>
          </a:bodyPr>
          <a:lstStyle/>
          <a:p>
            <a:r>
              <a:rPr lang="en-US" sz="1200" b="1">
                <a:latin typeface="Arial" pitchFamily="34" charset="0"/>
                <a:cs typeface="Arial" pitchFamily="34" charset="0"/>
              </a:rPr>
              <a:t>Mitochondrial DNA</a:t>
            </a:r>
            <a:endParaRPr lang="en-GB" sz="1200" b="1">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184752192"/>
      </p:ext>
    </p:extLst>
  </p:cSld>
  <p:clrMapOvr>
    <a:masterClrMapping/>
  </p:clrMapOvr>
  <mc:AlternateContent xmlns:mc="http://schemas.openxmlformats.org/markup-compatibility/2006">
    <mc:Choice xmlns:p14="http://schemas.microsoft.com/office/powerpoint/2010/main" Requires="p14">
      <p:transition spd="slow" p14:dur="2000" advTm="451261"/>
    </mc:Choice>
    <mc:Fallback>
      <p:transition spd="slow" advTm="451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384"/>
            <a:ext cx="9144000" cy="1143000"/>
          </a:xfrm>
        </p:spPr>
        <p:txBody>
          <a:bodyPr>
            <a:normAutofit/>
          </a:bodyPr>
          <a:lstStyle/>
          <a:p>
            <a:pPr rtl="0"/>
            <a:r>
              <a:rPr lang="en-US">
                <a:solidFill>
                  <a:srgbClr val="C00000"/>
                </a:solidFill>
              </a:rPr>
              <a:t>DNA Packaging </a:t>
            </a:r>
            <a:endParaRPr lang="ar-JO">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357274"/>
            <a:ext cx="8615394" cy="5960158"/>
          </a:xfrm>
        </p:spPr>
        <p:txBody>
          <a:bodyPr>
            <a:noAutofit/>
          </a:bodyPr>
          <a:lstStyle/>
          <a:p>
            <a:pPr algn="l" rtl="0"/>
            <a:r>
              <a:rPr lang="en-US" sz="2800">
                <a:latin typeface="Arial" pitchFamily="34" charset="0"/>
                <a:cs typeface="Arial" pitchFamily="34" charset="0"/>
              </a:rPr>
              <a:t>DNA is arranged into three different levels of organization:</a:t>
            </a:r>
          </a:p>
          <a:p>
            <a:pPr marL="514350" indent="-514350" algn="l" rtl="0">
              <a:buAutoNum type="arabicPeriod"/>
            </a:pPr>
            <a:r>
              <a:rPr lang="en-US" sz="2400">
                <a:latin typeface="Arial" pitchFamily="34" charset="0"/>
                <a:cs typeface="Arial" pitchFamily="34" charset="0"/>
              </a:rPr>
              <a:t>Nucleosome: DNA is wrapped around histone                                                proteins (octamer)</a:t>
            </a:r>
            <a:endParaRPr lang="en-US" sz="2800">
              <a:latin typeface="Arial" pitchFamily="34" charset="0"/>
              <a:cs typeface="Arial" pitchFamily="34" charset="0"/>
            </a:endParaRPr>
          </a:p>
          <a:p>
            <a:pPr marL="514350" indent="-514350" algn="l" rtl="0">
              <a:buFont typeface="+mj-lt"/>
              <a:buAutoNum type="arabicPeriod" startAt="2"/>
            </a:pPr>
            <a:r>
              <a:rPr lang="en-US" sz="2400">
                <a:latin typeface="Arial" pitchFamily="34" charset="0"/>
                <a:cs typeface="Arial" pitchFamily="34" charset="0"/>
              </a:rPr>
              <a:t>Chromatin fibers: nucleosomes coil and form loops</a:t>
            </a:r>
            <a:endParaRPr lang="en-US" sz="2800">
              <a:latin typeface="Arial" pitchFamily="34" charset="0"/>
              <a:cs typeface="Arial" pitchFamily="34" charset="0"/>
            </a:endParaRPr>
          </a:p>
          <a:p>
            <a:pPr marL="514350" indent="-514350" algn="l" rtl="0">
              <a:buFont typeface="+mj-lt"/>
              <a:buAutoNum type="arabicPeriod" startAt="3"/>
            </a:pPr>
            <a:r>
              <a:rPr lang="en-US" sz="2400">
                <a:latin typeface="Arial" pitchFamily="34" charset="0"/>
                <a:cs typeface="Arial" pitchFamily="34" charset="0"/>
              </a:rPr>
              <a:t>Chromosomes: chromatin fiber is further condensed   </a:t>
            </a:r>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 name="Picture 18">
            <a:extLst>
              <a:ext uri="{FF2B5EF4-FFF2-40B4-BE49-F238E27FC236}">
                <a16:creationId xmlns:a16="http://schemas.microsoft.com/office/drawing/2014/main" id="{6590459F-984F-2645-B5ED-80077BD8E604}"/>
              </a:ext>
            </a:extLst>
          </p:cNvPr>
          <p:cNvPicPr>
            <a:picLocks noChangeAspect="1"/>
          </p:cNvPicPr>
          <p:nvPr/>
        </p:nvPicPr>
        <p:blipFill rotWithShape="1">
          <a:blip r:embed="rId4"/>
          <a:srcRect r="65906"/>
          <a:stretch/>
        </p:blipFill>
        <p:spPr>
          <a:xfrm>
            <a:off x="1596545" y="4071290"/>
            <a:ext cx="2111359" cy="2786710"/>
          </a:xfrm>
          <a:prstGeom prst="rect">
            <a:avLst/>
          </a:prstGeom>
        </p:spPr>
      </p:pic>
      <p:pic>
        <p:nvPicPr>
          <p:cNvPr id="20" name="Picture 19">
            <a:extLst>
              <a:ext uri="{FF2B5EF4-FFF2-40B4-BE49-F238E27FC236}">
                <a16:creationId xmlns:a16="http://schemas.microsoft.com/office/drawing/2014/main" id="{B1DA72A9-04D5-234B-8E9D-143DD448F6A1}"/>
              </a:ext>
            </a:extLst>
          </p:cNvPr>
          <p:cNvPicPr>
            <a:picLocks noChangeAspect="1"/>
          </p:cNvPicPr>
          <p:nvPr/>
        </p:nvPicPr>
        <p:blipFill rotWithShape="1">
          <a:blip r:embed="rId4"/>
          <a:srcRect r="33457"/>
          <a:stretch/>
        </p:blipFill>
        <p:spPr>
          <a:xfrm>
            <a:off x="1547664" y="4071290"/>
            <a:ext cx="4120803" cy="2786710"/>
          </a:xfrm>
          <a:prstGeom prst="rect">
            <a:avLst/>
          </a:prstGeom>
        </p:spPr>
      </p:pic>
      <p:pic>
        <p:nvPicPr>
          <p:cNvPr id="21" name="Picture 20">
            <a:extLst>
              <a:ext uri="{FF2B5EF4-FFF2-40B4-BE49-F238E27FC236}">
                <a16:creationId xmlns:a16="http://schemas.microsoft.com/office/drawing/2014/main" id="{0B120D32-75C5-ED4E-96AC-1E40DF45EDD3}"/>
              </a:ext>
            </a:extLst>
          </p:cNvPr>
          <p:cNvPicPr>
            <a:picLocks noChangeAspect="1"/>
          </p:cNvPicPr>
          <p:nvPr/>
        </p:nvPicPr>
        <p:blipFill>
          <a:blip r:embed="rId4"/>
          <a:stretch>
            <a:fillRect/>
          </a:stretch>
        </p:blipFill>
        <p:spPr>
          <a:xfrm>
            <a:off x="1547664" y="4071290"/>
            <a:ext cx="6192688" cy="2786710"/>
          </a:xfrm>
          <a:prstGeom prst="rect">
            <a:avLst/>
          </a:prstGeom>
        </p:spPr>
      </p:pic>
    </p:spTree>
    <p:custDataLst>
      <p:tags r:id="rId1"/>
    </p:custDataLst>
    <p:extLst>
      <p:ext uri="{BB962C8B-B14F-4D97-AF65-F5344CB8AC3E}">
        <p14:creationId xmlns:p14="http://schemas.microsoft.com/office/powerpoint/2010/main" val="353540379"/>
      </p:ext>
    </p:extLst>
  </p:cSld>
  <p:clrMapOvr>
    <a:masterClrMapping/>
  </p:clrMapOvr>
  <mc:AlternateContent xmlns:mc="http://schemas.openxmlformats.org/markup-compatibility/2006">
    <mc:Choice xmlns:p14="http://schemas.microsoft.com/office/powerpoint/2010/main" Requires="p14">
      <p:transition spd="slow" p14:dur="2000" advTm="451261"/>
    </mc:Choice>
    <mc:Fallback>
      <p:transition spd="slow" advTm="451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blinds(horizontal)">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blinds(horizontal)">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a:solidFill>
                  <a:srgbClr val="C00000"/>
                </a:solidFill>
              </a:rPr>
              <a:t>Bacterial DNA</a:t>
            </a:r>
            <a:endParaRPr lang="ar-JO">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1268760"/>
            <a:ext cx="8582270" cy="6048672"/>
          </a:xfrm>
        </p:spPr>
        <p:txBody>
          <a:bodyPr/>
          <a:lstStyle/>
          <a:p>
            <a:pPr algn="l" rtl="0"/>
            <a:r>
              <a:rPr lang="en-US" sz="2800">
                <a:latin typeface="Arial" pitchFamily="34" charset="0"/>
                <a:cs typeface="Arial" pitchFamily="34" charset="0"/>
              </a:rPr>
              <a:t>In prokaryotes like bacterial cells, there are a single circular chromosome (bacterial DNA) found in the cytoplasm </a:t>
            </a:r>
          </a:p>
          <a:p>
            <a:pPr algn="l" rtl="0"/>
            <a:r>
              <a:rPr lang="en-US" sz="2800">
                <a:latin typeface="Arial" pitchFamily="34" charset="0"/>
                <a:cs typeface="Arial" pitchFamily="34" charset="0"/>
              </a:rPr>
              <a:t>Extrachromosomal DNA called plasmid also found in the cytoplasm:</a:t>
            </a:r>
          </a:p>
          <a:p>
            <a:pPr marL="514350" indent="-514350" algn="l" rtl="0">
              <a:buFont typeface="+mj-lt"/>
              <a:buAutoNum type="arabicPeriod"/>
            </a:pPr>
            <a:r>
              <a:rPr lang="en-US" sz="2800">
                <a:latin typeface="Arial" pitchFamily="34" charset="0"/>
                <a:cs typeface="Arial" pitchFamily="34" charset="0"/>
              </a:rPr>
              <a:t>Small circular dsDNA</a:t>
            </a:r>
          </a:p>
          <a:p>
            <a:pPr marL="514350" indent="-514350" algn="l" rtl="0">
              <a:buFont typeface="+mj-lt"/>
              <a:buAutoNum type="arabicPeriod"/>
            </a:pPr>
            <a:r>
              <a:rPr lang="en-US" sz="2800">
                <a:latin typeface="Arial" pitchFamily="34" charset="0"/>
                <a:cs typeface="Arial" pitchFamily="34" charset="0"/>
              </a:rPr>
              <a:t>Replicate independently of chromosomal DNA</a:t>
            </a:r>
          </a:p>
          <a:p>
            <a:pPr marL="514350" indent="-514350" algn="l" rtl="0">
              <a:buFont typeface="+mj-lt"/>
              <a:buAutoNum type="arabicPeriod"/>
            </a:pPr>
            <a:r>
              <a:rPr lang="en-US" sz="2800">
                <a:latin typeface="Arial" pitchFamily="34" charset="0"/>
                <a:cs typeface="Arial" pitchFamily="34" charset="0"/>
              </a:rPr>
              <a:t>Hundred of copies of                                      single plasmid</a:t>
            </a:r>
          </a:p>
          <a:p>
            <a:pPr marL="514350" indent="-514350" algn="l" rtl="0">
              <a:buFont typeface="+mj-lt"/>
              <a:buAutoNum type="arabicPeriod"/>
            </a:pPr>
            <a:r>
              <a:rPr lang="en-US" sz="2800">
                <a:latin typeface="Arial" pitchFamily="34" charset="0"/>
                <a:cs typeface="Arial" pitchFamily="34" charset="0"/>
              </a:rPr>
              <a:t>Synthetically modified                                      plasmids are used as                                          vectors                                 </a:t>
            </a:r>
          </a:p>
          <a:p>
            <a:pPr marL="0" indent="0" algn="l" rtl="0">
              <a:buNone/>
            </a:pPr>
            <a:endParaRPr lang="en-US" sz="2800">
              <a:latin typeface="Arial" pitchFamily="34" charset="0"/>
              <a:cs typeface="Arial" pitchFamily="34" charset="0"/>
            </a:endParaRPr>
          </a:p>
          <a:p>
            <a:pPr marL="342900" indent="-342900" algn="l" defTabSz="914400" rtl="0" eaLnBrk="1" latinLnBrk="0" hangingPunct="1">
              <a:spcBef>
                <a:spcPct val="20000"/>
              </a:spcBef>
              <a:buFont typeface="Arial" pitchFamily="34" charset="0"/>
              <a:buChar char="•"/>
            </a:pPr>
            <a:endParaRPr lang="en-GB"/>
          </a:p>
        </p:txBody>
      </p:sp>
      <p:pic>
        <p:nvPicPr>
          <p:cNvPr id="19" name="Picture 7" descr="http://upload.wikimedia.org/wikipedia/commons/thumb/c/cf/Plasmid_%28english%29.svg/300px-Plasmid_%28english%29.svg.png">
            <a:extLst>
              <a:ext uri="{FF2B5EF4-FFF2-40B4-BE49-F238E27FC236}">
                <a16:creationId xmlns:a16="http://schemas.microsoft.com/office/drawing/2014/main" id="{34EFE984-0E65-E640-AB9B-B7F7F9FE1B79}"/>
              </a:ext>
            </a:extLst>
          </p:cNvPr>
          <p:cNvPicPr>
            <a:picLocks noChangeAspect="1" noChangeArrowheads="1"/>
          </p:cNvPicPr>
          <p:nvPr/>
        </p:nvPicPr>
        <p:blipFill>
          <a:blip r:embed="rId4"/>
          <a:srcRect/>
          <a:stretch>
            <a:fillRect/>
          </a:stretch>
        </p:blipFill>
        <p:spPr bwMode="auto">
          <a:xfrm>
            <a:off x="4780283" y="4725144"/>
            <a:ext cx="4176464" cy="1962940"/>
          </a:xfrm>
          <a:prstGeom prst="rect">
            <a:avLst/>
          </a:prstGeom>
          <a:noFill/>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50417"/>
    </mc:Choice>
    <mc:Fallback>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a:solidFill>
                  <a:srgbClr val="C00000"/>
                </a:solidFill>
              </a:rPr>
              <a:t>DNA Isolation from Various Samples</a:t>
            </a:r>
            <a:endParaRPr lang="ar-JO" sz="400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28736"/>
            <a:ext cx="8686800" cy="5429264"/>
          </a:xfrm>
        </p:spPr>
        <p:txBody>
          <a:bodyPr>
            <a:normAutofit/>
          </a:bodyPr>
          <a:lstStyle/>
          <a:p>
            <a:pPr algn="l" rtl="0"/>
            <a:r>
              <a:rPr lang="en-US" sz="2800">
                <a:latin typeface="Arial" pitchFamily="34" charset="0"/>
                <a:cs typeface="Arial" pitchFamily="34" charset="0"/>
              </a:rPr>
              <a:t>DNA can be extracted from variety of samples:</a:t>
            </a:r>
          </a:p>
          <a:p>
            <a:pPr algn="l" rtl="0">
              <a:buNone/>
            </a:pPr>
            <a:endParaRPr lang="en-US" sz="600">
              <a:latin typeface="Arial" pitchFamily="34" charset="0"/>
              <a:cs typeface="Arial" pitchFamily="34" charset="0"/>
            </a:endParaRPr>
          </a:p>
          <a:p>
            <a:pPr marL="2686050" lvl="5" indent="-514350" algn="l" rtl="0">
              <a:buFont typeface="+mj-lt"/>
              <a:buAutoNum type="arabicPeriod"/>
            </a:pPr>
            <a:r>
              <a:rPr lang="en-US" sz="3200" b="1">
                <a:solidFill>
                  <a:schemeClr val="tx2"/>
                </a:solidFill>
                <a:latin typeface="Arial" pitchFamily="34" charset="0"/>
                <a:cs typeface="Arial" pitchFamily="34" charset="0"/>
              </a:rPr>
              <a:t>Human Samples</a:t>
            </a:r>
          </a:p>
          <a:p>
            <a:pPr marL="914400" lvl="1" indent="-514350" algn="l" rtl="0">
              <a:buNone/>
            </a:pPr>
            <a:endParaRPr lang="en-US" sz="2400">
              <a:latin typeface="Arial" pitchFamily="34" charset="0"/>
              <a:cs typeface="Arial" pitchFamily="34" charset="0"/>
            </a:endParaRPr>
          </a:p>
        </p:txBody>
      </p:sp>
      <p:grpSp>
        <p:nvGrpSpPr>
          <p:cNvPr id="15" name="مجموعة 14"/>
          <p:cNvGrpSpPr/>
          <p:nvPr/>
        </p:nvGrpSpPr>
        <p:grpSpPr>
          <a:xfrm>
            <a:off x="4238636" y="2928934"/>
            <a:ext cx="1619248" cy="1512340"/>
            <a:chOff x="4238636" y="2928934"/>
            <a:chExt cx="1619248" cy="1512340"/>
          </a:xfrm>
        </p:grpSpPr>
        <p:pic>
          <p:nvPicPr>
            <p:cNvPr id="9" name="Picture 6" descr="showcase.par.54539.image.0.0.1"/>
            <p:cNvPicPr>
              <a:picLocks noChangeAspect="1" noChangeArrowheads="1"/>
            </p:cNvPicPr>
            <p:nvPr/>
          </p:nvPicPr>
          <p:blipFill>
            <a:blip r:embed="rId4"/>
            <a:srcRect/>
            <a:stretch>
              <a:fillRect/>
            </a:stretch>
          </p:blipFill>
          <p:spPr bwMode="auto">
            <a:xfrm>
              <a:off x="4238636" y="2928934"/>
              <a:ext cx="1619248" cy="1214436"/>
            </a:xfrm>
            <a:prstGeom prst="rect">
              <a:avLst/>
            </a:prstGeom>
            <a:noFill/>
          </p:spPr>
        </p:pic>
        <p:sp>
          <p:nvSpPr>
            <p:cNvPr id="14" name="مربع نص 13"/>
            <p:cNvSpPr txBox="1"/>
            <p:nvPr/>
          </p:nvSpPr>
          <p:spPr>
            <a:xfrm>
              <a:off x="4643446" y="4071942"/>
              <a:ext cx="867545" cy="369332"/>
            </a:xfrm>
            <a:prstGeom prst="rect">
              <a:avLst/>
            </a:prstGeom>
            <a:noFill/>
          </p:spPr>
          <p:txBody>
            <a:bodyPr wrap="none" rtlCol="0">
              <a:spAutoFit/>
            </a:bodyPr>
            <a:lstStyle/>
            <a:p>
              <a:r>
                <a:rPr lang="en-US" b="1"/>
                <a:t>Tissues</a:t>
              </a:r>
              <a:endParaRPr lang="en-GB" b="1"/>
            </a:p>
          </p:txBody>
        </p:sp>
      </p:grpSp>
      <p:grpSp>
        <p:nvGrpSpPr>
          <p:cNvPr id="17" name="مجموعة 16"/>
          <p:cNvGrpSpPr/>
          <p:nvPr/>
        </p:nvGrpSpPr>
        <p:grpSpPr>
          <a:xfrm>
            <a:off x="714348" y="5148274"/>
            <a:ext cx="1905000" cy="1760550"/>
            <a:chOff x="714348" y="5072074"/>
            <a:chExt cx="1905000" cy="1760550"/>
          </a:xfrm>
        </p:grpSpPr>
        <p:pic>
          <p:nvPicPr>
            <p:cNvPr id="10" name="Picture 8" descr="showcase.par.27579.image.0.0.1"/>
            <p:cNvPicPr>
              <a:picLocks noChangeAspect="1" noChangeArrowheads="1"/>
            </p:cNvPicPr>
            <p:nvPr/>
          </p:nvPicPr>
          <p:blipFill>
            <a:blip r:embed="rId5"/>
            <a:srcRect/>
            <a:stretch>
              <a:fillRect/>
            </a:stretch>
          </p:blipFill>
          <p:spPr bwMode="auto">
            <a:xfrm>
              <a:off x="714348" y="5072074"/>
              <a:ext cx="1905000" cy="1428750"/>
            </a:xfrm>
            <a:prstGeom prst="rect">
              <a:avLst/>
            </a:prstGeom>
            <a:noFill/>
          </p:spPr>
        </p:pic>
        <p:sp>
          <p:nvSpPr>
            <p:cNvPr id="16" name="مربع نص 15"/>
            <p:cNvSpPr txBox="1"/>
            <p:nvPr/>
          </p:nvSpPr>
          <p:spPr>
            <a:xfrm>
              <a:off x="1306490" y="6463292"/>
              <a:ext cx="625492" cy="369332"/>
            </a:xfrm>
            <a:prstGeom prst="rect">
              <a:avLst/>
            </a:prstGeom>
            <a:noFill/>
          </p:spPr>
          <p:txBody>
            <a:bodyPr wrap="none" rtlCol="0">
              <a:spAutoFit/>
            </a:bodyPr>
            <a:lstStyle/>
            <a:p>
              <a:r>
                <a:rPr lang="en-US" b="1"/>
                <a:t>Cells</a:t>
              </a:r>
              <a:endParaRPr lang="en-GB" b="1"/>
            </a:p>
          </p:txBody>
        </p:sp>
      </p:grpSp>
      <p:grpSp>
        <p:nvGrpSpPr>
          <p:cNvPr id="19" name="مجموعة 18"/>
          <p:cNvGrpSpPr/>
          <p:nvPr/>
        </p:nvGrpSpPr>
        <p:grpSpPr>
          <a:xfrm>
            <a:off x="3857640" y="4500570"/>
            <a:ext cx="1928806" cy="2273772"/>
            <a:chOff x="3786202" y="4604890"/>
            <a:chExt cx="1928806" cy="2273772"/>
          </a:xfrm>
        </p:grpSpPr>
        <p:pic>
          <p:nvPicPr>
            <p:cNvPr id="11" name="Picture 18" descr="https://www.dnalabsindia.com/images/mouth_swab.jpg"/>
            <p:cNvPicPr>
              <a:picLocks noChangeAspect="1" noChangeArrowheads="1"/>
            </p:cNvPicPr>
            <p:nvPr/>
          </p:nvPicPr>
          <p:blipFill>
            <a:blip r:embed="rId6"/>
            <a:srcRect/>
            <a:stretch>
              <a:fillRect/>
            </a:stretch>
          </p:blipFill>
          <p:spPr bwMode="auto">
            <a:xfrm>
              <a:off x="3786202" y="4604890"/>
              <a:ext cx="1928806" cy="1967382"/>
            </a:xfrm>
            <a:prstGeom prst="rect">
              <a:avLst/>
            </a:prstGeom>
            <a:noFill/>
          </p:spPr>
        </p:pic>
        <p:sp>
          <p:nvSpPr>
            <p:cNvPr id="18" name="مربع نص 17"/>
            <p:cNvSpPr txBox="1"/>
            <p:nvPr/>
          </p:nvSpPr>
          <p:spPr>
            <a:xfrm>
              <a:off x="4000496" y="6509330"/>
              <a:ext cx="1348254" cy="369332"/>
            </a:xfrm>
            <a:prstGeom prst="rect">
              <a:avLst/>
            </a:prstGeom>
            <a:noFill/>
          </p:spPr>
          <p:txBody>
            <a:bodyPr wrap="none" rtlCol="0">
              <a:spAutoFit/>
            </a:bodyPr>
            <a:lstStyle/>
            <a:p>
              <a:r>
                <a:rPr lang="en-US" b="1"/>
                <a:t>Buccal swab</a:t>
              </a:r>
              <a:endParaRPr lang="en-GB" b="1"/>
            </a:p>
          </p:txBody>
        </p:sp>
      </p:grpSp>
      <p:grpSp>
        <p:nvGrpSpPr>
          <p:cNvPr id="21" name="مجموعة 20"/>
          <p:cNvGrpSpPr/>
          <p:nvPr/>
        </p:nvGrpSpPr>
        <p:grpSpPr>
          <a:xfrm>
            <a:off x="1038218" y="2995610"/>
            <a:ext cx="2533650" cy="2101864"/>
            <a:chOff x="1038218" y="2995610"/>
            <a:chExt cx="2533650" cy="2101864"/>
          </a:xfrm>
        </p:grpSpPr>
        <p:pic>
          <p:nvPicPr>
            <p:cNvPr id="12" name="Picture 8" descr="نتيجة بحث الصور عن ‪forensic DNA extraction‬‏"/>
            <p:cNvPicPr>
              <a:picLocks noChangeAspect="1" noChangeArrowheads="1"/>
            </p:cNvPicPr>
            <p:nvPr/>
          </p:nvPicPr>
          <p:blipFill>
            <a:blip r:embed="rId7"/>
            <a:srcRect/>
            <a:stretch>
              <a:fillRect/>
            </a:stretch>
          </p:blipFill>
          <p:spPr bwMode="auto">
            <a:xfrm>
              <a:off x="1038218" y="2995610"/>
              <a:ext cx="2533650" cy="1809751"/>
            </a:xfrm>
            <a:prstGeom prst="rect">
              <a:avLst/>
            </a:prstGeom>
            <a:noFill/>
          </p:spPr>
        </p:pic>
        <p:sp>
          <p:nvSpPr>
            <p:cNvPr id="20" name="مربع نص 19"/>
            <p:cNvSpPr txBox="1"/>
            <p:nvPr/>
          </p:nvSpPr>
          <p:spPr>
            <a:xfrm>
              <a:off x="1269377" y="4728142"/>
              <a:ext cx="1730987" cy="369332"/>
            </a:xfrm>
            <a:prstGeom prst="rect">
              <a:avLst/>
            </a:prstGeom>
            <a:noFill/>
          </p:spPr>
          <p:txBody>
            <a:bodyPr wrap="none" rtlCol="0">
              <a:spAutoFit/>
            </a:bodyPr>
            <a:lstStyle/>
            <a:p>
              <a:r>
                <a:rPr lang="en-US" b="1"/>
                <a:t>Forensic Sample</a:t>
              </a:r>
              <a:endParaRPr lang="en-GB" b="1"/>
            </a:p>
          </p:txBody>
        </p:sp>
      </p:grpSp>
      <p:grpSp>
        <p:nvGrpSpPr>
          <p:cNvPr id="23" name="مجموعة 22"/>
          <p:cNvGrpSpPr/>
          <p:nvPr/>
        </p:nvGrpSpPr>
        <p:grpSpPr>
          <a:xfrm>
            <a:off x="6215074" y="4857760"/>
            <a:ext cx="2486193" cy="1714512"/>
            <a:chOff x="6215074" y="4857760"/>
            <a:chExt cx="2486193" cy="1714512"/>
          </a:xfrm>
        </p:grpSpPr>
        <p:pic>
          <p:nvPicPr>
            <p:cNvPr id="13" name="Picture 12" descr="http://www.orlandofamilymagazine.com/wp-content/uploads/2012/06/GeneticTesting_feature-300x205.jpg"/>
            <p:cNvPicPr>
              <a:picLocks noChangeAspect="1" noChangeArrowheads="1"/>
            </p:cNvPicPr>
            <p:nvPr/>
          </p:nvPicPr>
          <p:blipFill>
            <a:blip r:embed="rId8"/>
            <a:srcRect/>
            <a:stretch>
              <a:fillRect/>
            </a:stretch>
          </p:blipFill>
          <p:spPr bwMode="auto">
            <a:xfrm>
              <a:off x="6429388" y="4857760"/>
              <a:ext cx="2000264" cy="1366847"/>
            </a:xfrm>
            <a:prstGeom prst="rect">
              <a:avLst/>
            </a:prstGeom>
            <a:noFill/>
          </p:spPr>
        </p:pic>
        <p:sp>
          <p:nvSpPr>
            <p:cNvPr id="22" name="مربع نص 21"/>
            <p:cNvSpPr txBox="1"/>
            <p:nvPr/>
          </p:nvSpPr>
          <p:spPr>
            <a:xfrm>
              <a:off x="6215074" y="6202940"/>
              <a:ext cx="2486193" cy="369332"/>
            </a:xfrm>
            <a:prstGeom prst="rect">
              <a:avLst/>
            </a:prstGeom>
            <a:noFill/>
          </p:spPr>
          <p:txBody>
            <a:bodyPr wrap="none" rtlCol="0">
              <a:spAutoFit/>
            </a:bodyPr>
            <a:lstStyle/>
            <a:p>
              <a:r>
                <a:rPr lang="en-US" b="1"/>
                <a:t>Prenatal genetic testing </a:t>
              </a:r>
              <a:endParaRPr lang="en-GB" b="1"/>
            </a:p>
          </p:txBody>
        </p:sp>
      </p:grpSp>
      <p:grpSp>
        <p:nvGrpSpPr>
          <p:cNvPr id="25" name="مجموعة 24"/>
          <p:cNvGrpSpPr/>
          <p:nvPr/>
        </p:nvGrpSpPr>
        <p:grpSpPr>
          <a:xfrm>
            <a:off x="6810404" y="2857496"/>
            <a:ext cx="1905000" cy="1726654"/>
            <a:chOff x="6810404" y="2857496"/>
            <a:chExt cx="1905000" cy="1726654"/>
          </a:xfrm>
        </p:grpSpPr>
        <p:pic>
          <p:nvPicPr>
            <p:cNvPr id="8" name="Picture 4" descr="showcase.par.99443.image.0.0.1"/>
            <p:cNvPicPr>
              <a:picLocks noChangeAspect="1" noChangeArrowheads="1"/>
            </p:cNvPicPr>
            <p:nvPr/>
          </p:nvPicPr>
          <p:blipFill>
            <a:blip r:embed="rId9"/>
            <a:srcRect/>
            <a:stretch>
              <a:fillRect/>
            </a:stretch>
          </p:blipFill>
          <p:spPr bwMode="auto">
            <a:xfrm>
              <a:off x="6810404" y="2857496"/>
              <a:ext cx="1905000" cy="1428750"/>
            </a:xfrm>
            <a:prstGeom prst="rect">
              <a:avLst/>
            </a:prstGeom>
            <a:noFill/>
          </p:spPr>
        </p:pic>
        <p:sp>
          <p:nvSpPr>
            <p:cNvPr id="24" name="مربع نص 23"/>
            <p:cNvSpPr txBox="1"/>
            <p:nvPr/>
          </p:nvSpPr>
          <p:spPr>
            <a:xfrm>
              <a:off x="7429520" y="4214818"/>
              <a:ext cx="787395" cy="369332"/>
            </a:xfrm>
            <a:prstGeom prst="rect">
              <a:avLst/>
            </a:prstGeom>
            <a:noFill/>
          </p:spPr>
          <p:txBody>
            <a:bodyPr wrap="none" rtlCol="0">
              <a:spAutoFit/>
            </a:bodyPr>
            <a:lstStyle/>
            <a:p>
              <a:r>
                <a:rPr lang="en-US" b="1"/>
                <a:t>Blood </a:t>
              </a:r>
              <a:endParaRPr lang="en-GB" b="1"/>
            </a:p>
          </p:txBody>
        </p:sp>
      </p:grpSp>
    </p:spTree>
    <p:custDataLst>
      <p:tags r:id="rId1"/>
    </p:custDataLst>
    <p:extLst>
      <p:ext uri="{BB962C8B-B14F-4D97-AF65-F5344CB8AC3E}">
        <p14:creationId xmlns:p14="http://schemas.microsoft.com/office/powerpoint/2010/main" val="1095982713"/>
      </p:ext>
    </p:extLst>
  </p:cSld>
  <p:clrMapOvr>
    <a:masterClrMapping/>
  </p:clrMapOvr>
  <mc:AlternateContent xmlns:mc="http://schemas.openxmlformats.org/markup-compatibility/2006">
    <mc:Choice xmlns:p14="http://schemas.microsoft.com/office/powerpoint/2010/main" Requires="p14">
      <p:transition spd="slow" p14:dur="2000" advTm="190037"/>
    </mc:Choice>
    <mc:Fallback>
      <p:transition spd="slow" advTm="1900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3|11.6|55|32.2"/>
</p:tagLst>
</file>

<file path=ppt/tags/tag10.xml><?xml version="1.0" encoding="utf-8"?>
<p:tagLst xmlns:a="http://schemas.openxmlformats.org/drawingml/2006/main" xmlns:r="http://schemas.openxmlformats.org/officeDocument/2006/relationships" xmlns:p="http://schemas.openxmlformats.org/presentationml/2006/main">
  <p:tag name="TIMING" val="|119.7"/>
</p:tagLst>
</file>

<file path=ppt/tags/tag11.xml><?xml version="1.0" encoding="utf-8"?>
<p:tagLst xmlns:a="http://schemas.openxmlformats.org/drawingml/2006/main" xmlns:r="http://schemas.openxmlformats.org/officeDocument/2006/relationships" xmlns:p="http://schemas.openxmlformats.org/presentationml/2006/main">
  <p:tag name="TIMING" val="|102"/>
</p:tagLst>
</file>

<file path=ppt/tags/tag12.xml><?xml version="1.0" encoding="utf-8"?>
<p:tagLst xmlns:a="http://schemas.openxmlformats.org/drawingml/2006/main" xmlns:r="http://schemas.openxmlformats.org/officeDocument/2006/relationships" xmlns:p="http://schemas.openxmlformats.org/presentationml/2006/main">
  <p:tag name="TIMING" val="|12|20.1|3.1"/>
</p:tagLst>
</file>

<file path=ppt/tags/tag13.xml><?xml version="1.0" encoding="utf-8"?>
<p:tagLst xmlns:a="http://schemas.openxmlformats.org/drawingml/2006/main" xmlns:r="http://schemas.openxmlformats.org/officeDocument/2006/relationships" xmlns:p="http://schemas.openxmlformats.org/presentationml/2006/main">
  <p:tag name="TIMING" val="|57.2|19.4|1|1.3|3.1"/>
</p:tagLst>
</file>

<file path=ppt/tags/tag14.xml><?xml version="1.0" encoding="utf-8"?>
<p:tagLst xmlns:a="http://schemas.openxmlformats.org/drawingml/2006/main" xmlns:r="http://schemas.openxmlformats.org/officeDocument/2006/relationships" xmlns:p="http://schemas.openxmlformats.org/presentationml/2006/main">
  <p:tag name="TIMING" val="|57.2|19.4|1|1.3|3.1"/>
</p:tagLst>
</file>

<file path=ppt/tags/tag15.xml><?xml version="1.0" encoding="utf-8"?>
<p:tagLst xmlns:a="http://schemas.openxmlformats.org/drawingml/2006/main" xmlns:r="http://schemas.openxmlformats.org/officeDocument/2006/relationships" xmlns:p="http://schemas.openxmlformats.org/presentationml/2006/main">
  <p:tag name="TIMING" val="|34.3|64.1"/>
</p:tagLst>
</file>

<file path=ppt/tags/tag16.xml><?xml version="1.0" encoding="utf-8"?>
<p:tagLst xmlns:a="http://schemas.openxmlformats.org/drawingml/2006/main" xmlns:r="http://schemas.openxmlformats.org/officeDocument/2006/relationships" xmlns:p="http://schemas.openxmlformats.org/presentationml/2006/main">
  <p:tag name="TIMING" val="|34.3|64.1"/>
</p:tagLst>
</file>

<file path=ppt/tags/tag17.xml><?xml version="1.0" encoding="utf-8"?>
<p:tagLst xmlns:a="http://schemas.openxmlformats.org/drawingml/2006/main" xmlns:r="http://schemas.openxmlformats.org/officeDocument/2006/relationships" xmlns:p="http://schemas.openxmlformats.org/presentationml/2006/main">
  <p:tag name="TIMING" val="|64.8|2.1|0.8"/>
</p:tagLst>
</file>

<file path=ppt/tags/tag18.xml><?xml version="1.0" encoding="utf-8"?>
<p:tagLst xmlns:a="http://schemas.openxmlformats.org/drawingml/2006/main" xmlns:r="http://schemas.openxmlformats.org/officeDocument/2006/relationships" xmlns:p="http://schemas.openxmlformats.org/presentationml/2006/main">
  <p:tag name="TIMING" val="|31.5"/>
</p:tagLst>
</file>

<file path=ppt/tags/tag19.xml><?xml version="1.0" encoding="utf-8"?>
<p:tagLst xmlns:a="http://schemas.openxmlformats.org/drawingml/2006/main" xmlns:r="http://schemas.openxmlformats.org/officeDocument/2006/relationships" xmlns:p="http://schemas.openxmlformats.org/presentationml/2006/main">
  <p:tag name="TIMING" val="|90.4"/>
</p:tagLst>
</file>

<file path=ppt/tags/tag2.xml><?xml version="1.0" encoding="utf-8"?>
<p:tagLst xmlns:a="http://schemas.openxmlformats.org/drawingml/2006/main" xmlns:r="http://schemas.openxmlformats.org/officeDocument/2006/relationships" xmlns:p="http://schemas.openxmlformats.org/presentationml/2006/main">
  <p:tag name="TIMING" val="|63.3|11.6|55|32.2"/>
</p:tagLst>
</file>

<file path=ppt/tags/tag20.xml><?xml version="1.0" encoding="utf-8"?>
<p:tagLst xmlns:a="http://schemas.openxmlformats.org/drawingml/2006/main" xmlns:r="http://schemas.openxmlformats.org/officeDocument/2006/relationships" xmlns:p="http://schemas.openxmlformats.org/presentationml/2006/main">
  <p:tag name="TIMING" val="|31.5"/>
</p:tagLst>
</file>

<file path=ppt/tags/tag21.xml><?xml version="1.0" encoding="utf-8"?>
<p:tagLst xmlns:a="http://schemas.openxmlformats.org/drawingml/2006/main" xmlns:r="http://schemas.openxmlformats.org/officeDocument/2006/relationships" xmlns:p="http://schemas.openxmlformats.org/presentationml/2006/main">
  <p:tag name="TIMING" val="|26.1|19.7"/>
</p:tagLst>
</file>

<file path=ppt/tags/tag22.xml><?xml version="1.0" encoding="utf-8"?>
<p:tagLst xmlns:a="http://schemas.openxmlformats.org/drawingml/2006/main" xmlns:r="http://schemas.openxmlformats.org/officeDocument/2006/relationships" xmlns:p="http://schemas.openxmlformats.org/presentationml/2006/main">
  <p:tag name="TIMING" val="|2.3|46.4"/>
</p:tagLst>
</file>

<file path=ppt/tags/tag23.xml><?xml version="1.0" encoding="utf-8"?>
<p:tagLst xmlns:a="http://schemas.openxmlformats.org/drawingml/2006/main" xmlns:r="http://schemas.openxmlformats.org/officeDocument/2006/relationships" xmlns:p="http://schemas.openxmlformats.org/presentationml/2006/main">
  <p:tag name="TIMING" val="|64.5|12.5|1.5"/>
</p:tagLst>
</file>

<file path=ppt/tags/tag24.xml><?xml version="1.0" encoding="utf-8"?>
<p:tagLst xmlns:a="http://schemas.openxmlformats.org/drawingml/2006/main" xmlns:r="http://schemas.openxmlformats.org/officeDocument/2006/relationships" xmlns:p="http://schemas.openxmlformats.org/presentationml/2006/main">
  <p:tag name="TIMING" val="|52.1"/>
</p:tagLst>
</file>

<file path=ppt/tags/tag25.xml><?xml version="1.0" encoding="utf-8"?>
<p:tagLst xmlns:a="http://schemas.openxmlformats.org/drawingml/2006/main" xmlns:r="http://schemas.openxmlformats.org/officeDocument/2006/relationships" xmlns:p="http://schemas.openxmlformats.org/presentationml/2006/main">
  <p:tag name="TIMING" val="|86.7|9.8|17.6|34.4"/>
</p:tagLst>
</file>

<file path=ppt/tags/tag26.xml><?xml version="1.0" encoding="utf-8"?>
<p:tagLst xmlns:a="http://schemas.openxmlformats.org/drawingml/2006/main" xmlns:r="http://schemas.openxmlformats.org/officeDocument/2006/relationships" xmlns:p="http://schemas.openxmlformats.org/presentationml/2006/main">
  <p:tag name="TIMING" val="|29.6|80.3"/>
</p:tagLst>
</file>

<file path=ppt/tags/tag27.xml><?xml version="1.0" encoding="utf-8"?>
<p:tagLst xmlns:a="http://schemas.openxmlformats.org/drawingml/2006/main" xmlns:r="http://schemas.openxmlformats.org/officeDocument/2006/relationships" xmlns:p="http://schemas.openxmlformats.org/presentationml/2006/main">
  <p:tag name="TIMING" val="|73.6|11.9|8.2|34.7"/>
</p:tagLst>
</file>

<file path=ppt/tags/tag28.xml><?xml version="1.0" encoding="utf-8"?>
<p:tagLst xmlns:a="http://schemas.openxmlformats.org/drawingml/2006/main" xmlns:r="http://schemas.openxmlformats.org/officeDocument/2006/relationships" xmlns:p="http://schemas.openxmlformats.org/presentationml/2006/main">
  <p:tag name="TIMING" val="|2.3|46.4"/>
</p:tagLst>
</file>

<file path=ppt/tags/tag3.xml><?xml version="1.0" encoding="utf-8"?>
<p:tagLst xmlns:a="http://schemas.openxmlformats.org/drawingml/2006/main" xmlns:r="http://schemas.openxmlformats.org/officeDocument/2006/relationships" xmlns:p="http://schemas.openxmlformats.org/presentationml/2006/main">
  <p:tag name="TIMING" val="|63.3|11.6|55|32.2"/>
</p:tagLst>
</file>

<file path=ppt/tags/tag4.xml><?xml version="1.0" encoding="utf-8"?>
<p:tagLst xmlns:a="http://schemas.openxmlformats.org/drawingml/2006/main" xmlns:r="http://schemas.openxmlformats.org/officeDocument/2006/relationships" xmlns:p="http://schemas.openxmlformats.org/presentationml/2006/main">
  <p:tag name="TIMING" val="|58.2|10.2"/>
</p:tagLst>
</file>

<file path=ppt/tags/tag5.xml><?xml version="1.0" encoding="utf-8"?>
<p:tagLst xmlns:a="http://schemas.openxmlformats.org/drawingml/2006/main" xmlns:r="http://schemas.openxmlformats.org/officeDocument/2006/relationships" xmlns:p="http://schemas.openxmlformats.org/presentationml/2006/main">
  <p:tag name="TIMING" val="|58.2|10.2"/>
</p:tagLst>
</file>

<file path=ppt/tags/tag6.xml><?xml version="1.0" encoding="utf-8"?>
<p:tagLst xmlns:a="http://schemas.openxmlformats.org/drawingml/2006/main" xmlns:r="http://schemas.openxmlformats.org/officeDocument/2006/relationships" xmlns:p="http://schemas.openxmlformats.org/presentationml/2006/main">
  <p:tag name="TIMING" val="|102"/>
</p:tagLst>
</file>

<file path=ppt/tags/tag7.xml><?xml version="1.0" encoding="utf-8"?>
<p:tagLst xmlns:a="http://schemas.openxmlformats.org/drawingml/2006/main" xmlns:r="http://schemas.openxmlformats.org/officeDocument/2006/relationships" xmlns:p="http://schemas.openxmlformats.org/presentationml/2006/main">
  <p:tag name="TIMING" val="|30.4|1.3|1.3|16.5|15.4|89.7"/>
</p:tagLst>
</file>

<file path=ppt/tags/tag8.xml><?xml version="1.0" encoding="utf-8"?>
<p:tagLst xmlns:a="http://schemas.openxmlformats.org/drawingml/2006/main" xmlns:r="http://schemas.openxmlformats.org/officeDocument/2006/relationships" xmlns:p="http://schemas.openxmlformats.org/presentationml/2006/main">
  <p:tag name="TIMING" val="|102"/>
</p:tagLst>
</file>

<file path=ppt/tags/tag9.xml><?xml version="1.0" encoding="utf-8"?>
<p:tagLst xmlns:a="http://schemas.openxmlformats.org/drawingml/2006/main" xmlns:r="http://schemas.openxmlformats.org/officeDocument/2006/relationships" xmlns:p="http://schemas.openxmlformats.org/presentationml/2006/main">
  <p:tag name="TIMING" val="|102"/>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مستند" ma:contentTypeID="0x0101004E3F62F58E31954599AF5D7BF24514D4" ma:contentTypeVersion="3" ma:contentTypeDescription="إنشاء مستند جديد." ma:contentTypeScope="" ma:versionID="031267896a76a8b909ef6da6d159d9cc">
  <xsd:schema xmlns:xsd="http://www.w3.org/2001/XMLSchema" xmlns:xs="http://www.w3.org/2001/XMLSchema" xmlns:p="http://schemas.microsoft.com/office/2006/metadata/properties" xmlns:ns2="d04b26b9-50b7-4329-ba0b-d0dc18387505" targetNamespace="http://schemas.microsoft.com/office/2006/metadata/properties" ma:root="true" ma:fieldsID="c6afcb89279c592aea320cad8459a004" ns2:_="">
    <xsd:import namespace="d04b26b9-50b7-4329-ba0b-d0dc18387505"/>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b26b9-50b7-4329-ba0b-d0dc18387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513D0E-C603-4DCD-844F-596223E4B86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17B48B5-EB79-4CEF-8C28-9AC5D930DABA}">
  <ds:schemaRefs>
    <ds:schemaRef ds:uri="http://schemas.microsoft.com/sharepoint/v3/contenttype/forms"/>
  </ds:schemaRefs>
</ds:datastoreItem>
</file>

<file path=customXml/itemProps3.xml><?xml version="1.0" encoding="utf-8"?>
<ds:datastoreItem xmlns:ds="http://schemas.openxmlformats.org/officeDocument/2006/customXml" ds:itemID="{EEE28A92-8C26-4886-95D7-360CF07356DC}"/>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35</Slides>
  <Notes>4</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سمة Office</vt:lpstr>
      <vt:lpstr>Genomic DNA Extraction</vt:lpstr>
      <vt:lpstr>Part  I</vt:lpstr>
      <vt:lpstr>Extraction of DNA</vt:lpstr>
      <vt:lpstr>Extraction of DNA</vt:lpstr>
      <vt:lpstr>Extraction of DNA</vt:lpstr>
      <vt:lpstr>Types of DNA</vt:lpstr>
      <vt:lpstr>DNA Packaging </vt:lpstr>
      <vt:lpstr>Bacterial DNA</vt:lpstr>
      <vt:lpstr>DNA Isolation from Various Samples</vt:lpstr>
      <vt:lpstr>Human Samples</vt:lpstr>
      <vt:lpstr>Human Samples </vt:lpstr>
      <vt:lpstr>Blood Sample</vt:lpstr>
      <vt:lpstr>Human Samples </vt:lpstr>
      <vt:lpstr>DNA Isolation from Various Samples</vt:lpstr>
      <vt:lpstr>DNA Isolation from Various Samples</vt:lpstr>
      <vt:lpstr>DNA Isolation from Various Samples</vt:lpstr>
      <vt:lpstr>DNA Extraction Kits</vt:lpstr>
      <vt:lpstr>DNA Extraction Kits</vt:lpstr>
      <vt:lpstr>Part  II</vt:lpstr>
      <vt:lpstr>The principle of DNA Extraction</vt:lpstr>
      <vt:lpstr>The principle of DNA Extraction</vt:lpstr>
      <vt:lpstr>The principle of DNA Extraction</vt:lpstr>
      <vt:lpstr>The principle of DNA Extraction</vt:lpstr>
      <vt:lpstr>Centrifuge </vt:lpstr>
      <vt:lpstr>Centrifuge </vt:lpstr>
      <vt:lpstr>The principle of DNA Extraction</vt:lpstr>
      <vt:lpstr>The principle of DNA Extraction</vt:lpstr>
      <vt:lpstr>The principle of DNA Extraction</vt:lpstr>
      <vt:lpstr>The principle of DNA Extraction</vt:lpstr>
      <vt:lpstr>Effect of pH on Partitioning</vt:lpstr>
      <vt:lpstr>The principle of DNA Extraction</vt:lpstr>
      <vt:lpstr>The principle of DNA Extraction</vt:lpstr>
      <vt:lpstr>Binding of DNA to Silica membrane </vt:lpstr>
      <vt:lpstr>Binding and Elution </vt:lpstr>
      <vt:lpstr>The principle of DNA Extraction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revision>1</cp:revision>
  <dcterms:created xsi:type="dcterms:W3CDTF">2014-10-12T07:45:16Z</dcterms:created>
  <dcterms:modified xsi:type="dcterms:W3CDTF">2021-02-28T20:09:44Z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0x0101004E3F62F58E31954599AF5D7BF24514D4</vt:lpwstr>
  </property>
</Properties>
</file>