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436" r:id="rId2"/>
    <p:sldId id="298" r:id="rId3"/>
    <p:sldId id="299" r:id="rId4"/>
    <p:sldId id="300" r:id="rId5"/>
    <p:sldId id="309" r:id="rId6"/>
    <p:sldId id="310" r:id="rId7"/>
    <p:sldId id="311" r:id="rId8"/>
    <p:sldId id="424" r:id="rId9"/>
    <p:sldId id="312" r:id="rId10"/>
    <p:sldId id="313" r:id="rId11"/>
    <p:sldId id="314" r:id="rId12"/>
    <p:sldId id="315" r:id="rId13"/>
    <p:sldId id="316" r:id="rId14"/>
    <p:sldId id="326" r:id="rId15"/>
    <p:sldId id="426" r:id="rId16"/>
    <p:sldId id="327" r:id="rId17"/>
    <p:sldId id="328" r:id="rId18"/>
    <p:sldId id="329" r:id="rId19"/>
    <p:sldId id="330" r:id="rId20"/>
    <p:sldId id="429" r:id="rId21"/>
    <p:sldId id="427" r:id="rId22"/>
    <p:sldId id="332" r:id="rId23"/>
    <p:sldId id="333" r:id="rId24"/>
    <p:sldId id="334" r:id="rId25"/>
    <p:sldId id="336" r:id="rId26"/>
    <p:sldId id="337" r:id="rId27"/>
    <p:sldId id="345" r:id="rId28"/>
    <p:sldId id="346" r:id="rId29"/>
    <p:sldId id="430" r:id="rId30"/>
    <p:sldId id="357" r:id="rId31"/>
    <p:sldId id="358" r:id="rId32"/>
    <p:sldId id="437" r:id="rId33"/>
    <p:sldId id="361" r:id="rId34"/>
    <p:sldId id="363" r:id="rId35"/>
    <p:sldId id="364" r:id="rId36"/>
    <p:sldId id="365" r:id="rId37"/>
    <p:sldId id="366" r:id="rId38"/>
    <p:sldId id="43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A35D5-48E9-49DF-8BBE-469EC207B83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88120-51B2-4333-9320-9E328D5D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9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desmopressin-drug-information?search=vwf+defeciency&amp;topicRef=1307&amp;source=see_link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49E18-9EF7-4DCC-B270-67AE6A68D710}" type="slidenum">
              <a:rPr lang="ar-JO" altLang="en-US" smtClean="0"/>
              <a:pPr/>
              <a:t>15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2861303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49E18-9EF7-4DCC-B270-67AE6A68D710}" type="slidenum">
              <a:rPr lang="ar-JO" altLang="en-US" smtClean="0"/>
              <a:pPr/>
              <a:t>37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2128362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A52EE-9666-476F-816F-4AD0DB8164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03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 joint; bleeding in a joint makes it have a higher risk to again which could lead to disability or limb length discrepancy(due to growth plate affected) and a picture of secondary osteoarthritis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49E18-9EF7-4DCC-B270-67AE6A68D710}" type="slidenum">
              <a:rPr lang="ar-JO" altLang="en-US" smtClean="0"/>
              <a:pPr/>
              <a:t>21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1846802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*Normal PT and platelet count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these individuals, thrombocytopenia may worsen in situations in which VWF levels increase, such as stress, inflammation, or pregnancy. Administration 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istocetin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(an antibiotic that is no longer in clinical use because it causes platelet agglutination) to bind to VWF and platelets and enhance their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interactionof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desmopressin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(DDAVP) also increases VWF levels and can worsen thrombocytopenia in these individuals;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49E18-9EF7-4DCC-B270-67AE6A68D710}" type="slidenum">
              <a:rPr lang="ar-JO" altLang="en-US" smtClean="0"/>
              <a:pPr/>
              <a:t>27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1377519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Desmopressin; ADH analog secreted from posterior pituitary</a:t>
            </a:r>
          </a:p>
          <a:p>
            <a:r>
              <a:rPr lang="en-US" dirty="0"/>
              <a:t>*It doesn’t work because there’s an element of platelet dysfunction and so giving desmopressin will worsen the thrombocytopenia more and more </a:t>
            </a:r>
          </a:p>
          <a:p>
            <a:r>
              <a:rPr lang="en-US" dirty="0"/>
              <a:t>**Fresh frozen plasma (has all elements) or cryoprecipitate(has factor 13,8 and fibrinogen and (</a:t>
            </a:r>
            <a:r>
              <a:rPr lang="en-US" dirty="0" err="1"/>
              <a:t>vWF</a:t>
            </a:r>
            <a:r>
              <a:rPr lang="en-US" dirty="0"/>
              <a:t>??she didn’t mention it in the record although I’m sure it contains it too))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49E18-9EF7-4DCC-B270-67AE6A68D710}" type="slidenum">
              <a:rPr lang="ar-JO" altLang="en-US" smtClean="0"/>
              <a:pPr/>
              <a:t>28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3491391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Mainly delayed wound healing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49E18-9EF7-4DCC-B270-67AE6A68D710}" type="slidenum">
              <a:rPr lang="ar-JO" altLang="en-US" smtClean="0"/>
              <a:pPr/>
              <a:t>31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367289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Consumptive coagulopathy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DIC is a secondary process caused by the systemic activation of the coagulation system by tissue damage from a variety of underlying diseases (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sepsis, trauma, and malignancies, major burn, drowning, crush injury or brain injury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Excess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procoagulants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..fibrin formation ..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fibrinolysis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..consumption …end organ damage..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49E18-9EF7-4DCC-B270-67AE6A68D710}" type="slidenum">
              <a:rPr lang="ar-JO" altLang="en-US" smtClean="0"/>
              <a:pPr/>
              <a:t>33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1188662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Epistaxis due to NGT, hematuria on Foley’s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etc</a:t>
            </a: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artery gangrene seen on limbs toe/fingers as infarction</a:t>
            </a:r>
          </a:p>
          <a:p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overwhelmed hemostatic system that is unable to compensate for the ongoing consumption of clotting factors and platelets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49E18-9EF7-4DCC-B270-67AE6A68D710}" type="slidenum">
              <a:rPr lang="ar-JO" altLang="en-US" smtClean="0"/>
              <a:pPr/>
              <a:t>35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1706210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Everything abnormal</a:t>
            </a:r>
          </a:p>
          <a:p>
            <a:r>
              <a:rPr lang="en-US" dirty="0"/>
              <a:t>Decreased hemoglobin (MAHA)</a:t>
            </a:r>
          </a:p>
          <a:p>
            <a:r>
              <a:rPr lang="en-US" dirty="0"/>
              <a:t>*High fibrinogen degradation products and low fibrinogen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49E18-9EF7-4DCC-B270-67AE6A68D710}" type="slidenum">
              <a:rPr lang="ar-JO" altLang="en-US" smtClean="0"/>
              <a:pPr/>
              <a:t>36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222782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8070-39C3-41F4-9087-8F2C458115E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923F-802E-4A31-8B89-A6E8FB93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3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8070-39C3-41F4-9087-8F2C458115E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923F-802E-4A31-8B89-A6E8FB93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2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8070-39C3-41F4-9087-8F2C458115E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923F-802E-4A31-8B89-A6E8FB93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5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8070-39C3-41F4-9087-8F2C458115E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923F-802E-4A31-8B89-A6E8FB93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7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8070-39C3-41F4-9087-8F2C458115E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923F-802E-4A31-8B89-A6E8FB93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2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8070-39C3-41F4-9087-8F2C458115E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923F-802E-4A31-8B89-A6E8FB93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8070-39C3-41F4-9087-8F2C458115E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923F-802E-4A31-8B89-A6E8FB93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6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8070-39C3-41F4-9087-8F2C458115E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923F-802E-4A31-8B89-A6E8FB93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3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8070-39C3-41F4-9087-8F2C458115E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923F-802E-4A31-8B89-A6E8FB93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8070-39C3-41F4-9087-8F2C458115E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923F-802E-4A31-8B89-A6E8FB93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7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8070-39C3-41F4-9087-8F2C458115E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923F-802E-4A31-8B89-A6E8FB93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6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28070-39C3-41F4-9087-8F2C458115E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5923F-802E-4A31-8B89-A6E8FB93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7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Childhood Bleeding Disorders,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Rami </a:t>
            </a:r>
            <a:r>
              <a:rPr lang="en-US" dirty="0" err="1" smtClean="0"/>
              <a:t>Almajali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360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6"/>
            <a:ext cx="10515600" cy="964910"/>
          </a:xfrm>
        </p:spPr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isorders associated with low platelets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6292"/>
            <a:ext cx="11125200" cy="515389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Wiskott</a:t>
            </a:r>
            <a:r>
              <a:rPr lang="en-US" dirty="0"/>
              <a:t>-Aldrich </a:t>
            </a:r>
            <a:r>
              <a:rPr lang="en-US" dirty="0" smtClean="0"/>
              <a:t>syndrome.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X-linked </a:t>
            </a:r>
            <a:r>
              <a:rPr lang="en-US" dirty="0"/>
              <a:t>disorder characterized by hypogammaglobinemia, eczema, and </a:t>
            </a:r>
            <a:r>
              <a:rPr lang="en-US" dirty="0" smtClean="0"/>
              <a:t>thrombocytopenia</a:t>
            </a:r>
          </a:p>
          <a:p>
            <a:pPr lvl="1"/>
            <a:r>
              <a:rPr lang="en-US" dirty="0" err="1" smtClean="0"/>
              <a:t>Plateles</a:t>
            </a:r>
            <a:r>
              <a:rPr lang="en-US" dirty="0" smtClean="0"/>
              <a:t> are small</a:t>
            </a:r>
          </a:p>
          <a:p>
            <a:pPr lvl="1"/>
            <a:r>
              <a:rPr lang="en-US" dirty="0"/>
              <a:t>Hematopoietic stem cell transplantation cures the immunodeficiency and </a:t>
            </a:r>
            <a:r>
              <a:rPr lang="en-US" dirty="0" smtClean="0"/>
              <a:t>thrombocytopenia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Disseminated </a:t>
            </a:r>
            <a:r>
              <a:rPr lang="en-US" dirty="0"/>
              <a:t>intravascular coagulation (DIC 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charset="0"/>
                <a:cs typeface="Times New Roman" panose="02020603050405020304" pitchFamily="18" charset="0"/>
              </a:rPr>
              <a:t>Thrombocytopenia with absent radii syndrome (TAR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Times New Roman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charset="0"/>
                <a:cs typeface="Times New Roman" panose="02020603050405020304" pitchFamily="18" charset="0"/>
              </a:rPr>
              <a:t>Congenital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a typeface="Times New Roman" charset="0"/>
                <a:cs typeface="Times New Roman" panose="02020603050405020304" pitchFamily="18" charset="0"/>
              </a:rPr>
              <a:t>amegakaryocytic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charset="0"/>
                <a:cs typeface="Times New Roman" panose="02020603050405020304" pitchFamily="18" charset="0"/>
              </a:rPr>
              <a:t> thrombocytopenia(CAMT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Times New Roman" charset="0"/>
              <a:cs typeface="Times New Roman" panose="02020603050405020304" pitchFamily="18" charset="0"/>
            </a:endParaRPr>
          </a:p>
          <a:p>
            <a:pPr marL="91440" indent="-91440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charset="0"/>
                <a:cs typeface="Times New Roman" panose="02020603050405020304" pitchFamily="18" charset="0"/>
              </a:rPr>
              <a:t> Bone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charset="0"/>
                <a:cs typeface="Times New Roman" panose="02020603050405020304" pitchFamily="18" charset="0"/>
              </a:rPr>
              <a:t>marrow failure caused by infiltrative or aplastic processes. 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ea typeface="Times New Roman" charset="0"/>
              <a:cs typeface="Times New Roman" charset="0"/>
            </a:endParaRPr>
          </a:p>
          <a:p>
            <a:endParaRPr lang="en-US" b="1" dirty="0" smtClean="0"/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811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6584"/>
          </a:xfrm>
        </p:spPr>
        <p:txBody>
          <a:bodyPr/>
          <a:lstStyle/>
          <a:p>
            <a:r>
              <a:rPr lang="en-US" b="1" dirty="0" smtClean="0"/>
              <a:t>Platelets function disorders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399"/>
            <a:ext cx="10515600" cy="451441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Congenital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Glanzmann  </a:t>
            </a:r>
            <a:r>
              <a:rPr lang="en-US" sz="2400" dirty="0" err="1" smtClean="0"/>
              <a:t>thrombasthenia</a:t>
            </a:r>
            <a:r>
              <a:rPr lang="en-US" sz="2400" dirty="0" smtClean="0"/>
              <a:t>.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Bernard-</a:t>
            </a:r>
            <a:r>
              <a:rPr lang="en-US" sz="2400" dirty="0" err="1"/>
              <a:t>Soulier</a:t>
            </a:r>
            <a:r>
              <a:rPr lang="en-US" sz="2400" dirty="0"/>
              <a:t>  </a:t>
            </a:r>
            <a:r>
              <a:rPr lang="en-US" sz="2400" dirty="0" smtClean="0"/>
              <a:t>syndrome.</a:t>
            </a:r>
          </a:p>
          <a:p>
            <a:pPr marL="457200" lvl="1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Acquired </a:t>
            </a:r>
            <a:r>
              <a:rPr lang="en-US" sz="28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systemic  </a:t>
            </a:r>
            <a:r>
              <a:rPr lang="en-US" sz="2400" dirty="0" smtClean="0"/>
              <a:t>illnesses, e.g., </a:t>
            </a:r>
            <a:r>
              <a:rPr lang="en-US" sz="2400" dirty="0"/>
              <a:t>liver  disease,  kidney  disease  (uremia).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drugs, e.g., acetylsalicylic  </a:t>
            </a:r>
            <a:r>
              <a:rPr lang="en-US" sz="2400" dirty="0"/>
              <a:t>acid  (aspirin).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Other  </a:t>
            </a:r>
            <a:r>
              <a:rPr lang="en-US" sz="2400" dirty="0"/>
              <a:t>nonsteroidal  </a:t>
            </a:r>
            <a:r>
              <a:rPr lang="en-US" sz="2400" dirty="0" err="1"/>
              <a:t>antiinflammatory</a:t>
            </a:r>
            <a:r>
              <a:rPr lang="en-US" sz="2400" dirty="0"/>
              <a:t>  drugs,  </a:t>
            </a:r>
            <a:r>
              <a:rPr lang="en-US" sz="2400" dirty="0" err="1"/>
              <a:t>valproic</a:t>
            </a:r>
            <a:r>
              <a:rPr lang="en-US" sz="2400" dirty="0"/>
              <a:t>  acid,  and  high-dose  penicillin.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648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057"/>
          </a:xfrm>
        </p:spPr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Bernard-</a:t>
            </a:r>
            <a:r>
              <a:rPr lang="en-US" b="1" dirty="0" err="1">
                <a:latin typeface="Georgia" panose="02040502050405020303" pitchFamily="18" charset="0"/>
              </a:rPr>
              <a:t>Soulier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smtClean="0">
                <a:latin typeface="Georgia" panose="02040502050405020303" pitchFamily="18" charset="0"/>
              </a:rPr>
              <a:t>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1710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evere  </a:t>
            </a:r>
            <a:r>
              <a:rPr lang="en-US" sz="2400" dirty="0"/>
              <a:t>congenital  platelet  function disorder,  is  caused  by  absence  or  severe  deficiency  of  the  VWF  receptor (</a:t>
            </a:r>
            <a:r>
              <a:rPr lang="en-US" sz="2400" dirty="0" err="1"/>
              <a:t>GPIb</a:t>
            </a:r>
            <a:r>
              <a:rPr lang="en-US" sz="2400" dirty="0"/>
              <a:t>  complex)  on  the  platelet  membrane.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Characterized  </a:t>
            </a:r>
            <a:r>
              <a:rPr lang="en-US" sz="2400" dirty="0"/>
              <a:t>by  thrombocytopenia,  with  giant  platelets  and  markedly prolonged  bleeding  time  (&gt;20  min</a:t>
            </a:r>
            <a:r>
              <a:rPr lang="en-US" sz="2400" dirty="0" smtClean="0"/>
              <a:t>).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</a:t>
            </a:r>
            <a:r>
              <a:rPr lang="en-US" sz="2400" dirty="0" smtClean="0"/>
              <a:t>nherited </a:t>
            </a:r>
            <a:r>
              <a:rPr lang="en-US" sz="2400" dirty="0"/>
              <a:t>as  an  autosomal  recessive  disorder.  </a:t>
            </a:r>
          </a:p>
        </p:txBody>
      </p:sp>
    </p:spTree>
    <p:extLst>
      <p:ext uri="{BB962C8B-B14F-4D97-AF65-F5344CB8AC3E}">
        <p14:creationId xmlns:p14="http://schemas.microsoft.com/office/powerpoint/2010/main" val="38011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493"/>
          </a:xfrm>
        </p:spPr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Glanzmann </a:t>
            </a:r>
            <a:r>
              <a:rPr lang="en-US" b="1" dirty="0" err="1">
                <a:latin typeface="Georgia" panose="02040502050405020303" pitchFamily="18" charset="0"/>
              </a:rPr>
              <a:t>T</a:t>
            </a:r>
            <a:r>
              <a:rPr lang="en-US" b="1" dirty="0" err="1" smtClean="0">
                <a:latin typeface="Georgia" panose="02040502050405020303" pitchFamily="18" charset="0"/>
              </a:rPr>
              <a:t>hrombasthenia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1551"/>
            <a:ext cx="10515600" cy="4630593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 </a:t>
            </a:r>
            <a:r>
              <a:rPr lang="en-US" sz="2400" dirty="0" smtClean="0"/>
              <a:t>Is  </a:t>
            </a:r>
            <a:r>
              <a:rPr lang="en-US" sz="2400" dirty="0"/>
              <a:t>a  congenital  disorder  associated with  severe  platelet  dysfunction (aggregation dysfunction) that  yields  prolonged  bleeding  time and  a  normal  platelet  count.  </a:t>
            </a: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n-US" sz="2400" dirty="0"/>
              <a:t>Platelets  have  normal  size  and  morphologic  features  on  the  peripheral  blood  smear. </a:t>
            </a: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deficiency of glycoprotein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(the fibrinogen receptor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n-US" sz="2400" dirty="0" smtClean="0"/>
              <a:t>Is  </a:t>
            </a:r>
            <a:r>
              <a:rPr lang="en-US" sz="2400" dirty="0"/>
              <a:t>inherited  in  an  autosomal  recessive  manner.  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12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rmAutofit fontScale="90000"/>
          </a:bodyPr>
          <a:lstStyle/>
          <a:p>
            <a:r>
              <a:rPr lang="en-US" dirty="0"/>
              <a:t>Hereditary  Clotting Factor  Deficiencies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3006"/>
            <a:ext cx="10647218" cy="4824558"/>
          </a:xfrm>
        </p:spPr>
        <p:txBody>
          <a:bodyPr/>
          <a:lstStyle/>
          <a:p>
            <a:pPr algn="just"/>
            <a:r>
              <a:rPr lang="en-US" dirty="0">
                <a:latin typeface="Georgia" panose="02040502050405020303" pitchFamily="18" charset="0"/>
              </a:rPr>
              <a:t>Factor </a:t>
            </a:r>
            <a:r>
              <a:rPr lang="en-US" dirty="0" smtClean="0">
                <a:latin typeface="Georgia" panose="02040502050405020303" pitchFamily="18" charset="0"/>
              </a:rPr>
              <a:t>VIII </a:t>
            </a:r>
            <a:r>
              <a:rPr lang="en-US" dirty="0">
                <a:latin typeface="Georgia" panose="02040502050405020303" pitchFamily="18" charset="0"/>
              </a:rPr>
              <a:t>and factor </a:t>
            </a:r>
            <a:r>
              <a:rPr lang="en-US" dirty="0" smtClean="0">
                <a:latin typeface="Georgia" panose="02040502050405020303" pitchFamily="18" charset="0"/>
              </a:rPr>
              <a:t>IX </a:t>
            </a:r>
            <a:r>
              <a:rPr lang="en-US" dirty="0">
                <a:latin typeface="Georgia" panose="02040502050405020303" pitchFamily="18" charset="0"/>
              </a:rPr>
              <a:t>deficiencies </a:t>
            </a:r>
            <a:r>
              <a:rPr lang="en-US" dirty="0" smtClean="0">
                <a:latin typeface="Georgia" panose="02040502050405020303" pitchFamily="18" charset="0"/>
              </a:rPr>
              <a:t>(</a:t>
            </a:r>
            <a:r>
              <a:rPr lang="en-US" dirty="0" err="1" smtClean="0">
                <a:latin typeface="Georgia" panose="02040502050405020303" pitchFamily="18" charset="0"/>
              </a:rPr>
              <a:t>Hemophilias</a:t>
            </a:r>
            <a:r>
              <a:rPr lang="en-US" dirty="0" smtClean="0">
                <a:latin typeface="Georgia" panose="02040502050405020303" pitchFamily="18" charset="0"/>
              </a:rPr>
              <a:t>) are </a:t>
            </a:r>
            <a:r>
              <a:rPr lang="en-US" dirty="0">
                <a:latin typeface="Georgia" panose="02040502050405020303" pitchFamily="18" charset="0"/>
              </a:rPr>
              <a:t>the most common severe inherited bleeding disorders. </a:t>
            </a:r>
            <a:endParaRPr lang="en-US" dirty="0" smtClean="0">
              <a:latin typeface="Georgia" panose="02040502050405020303" pitchFamily="18" charset="0"/>
            </a:endParaRPr>
          </a:p>
          <a:p>
            <a:pPr algn="just"/>
            <a:endParaRPr lang="en-US" dirty="0" smtClean="0">
              <a:latin typeface="Georgia" panose="02040502050405020303" pitchFamily="18" charset="0"/>
            </a:endParaRPr>
          </a:p>
          <a:p>
            <a:pPr algn="just"/>
            <a:r>
              <a:rPr lang="en-US" dirty="0" smtClean="0">
                <a:latin typeface="Georgia" panose="02040502050405020303" pitchFamily="18" charset="0"/>
              </a:rPr>
              <a:t>von </a:t>
            </a:r>
            <a:r>
              <a:rPr lang="en-US" dirty="0" err="1">
                <a:latin typeface="Georgia" panose="02040502050405020303" pitchFamily="18" charset="0"/>
              </a:rPr>
              <a:t>Willebrand</a:t>
            </a:r>
            <a:r>
              <a:rPr lang="en-US" dirty="0">
                <a:latin typeface="Georgia" panose="02040502050405020303" pitchFamily="18" charset="0"/>
              </a:rPr>
              <a:t> disease is the most common congenital bleeding disorder</a:t>
            </a:r>
            <a:r>
              <a:rPr lang="en-US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endParaRPr lang="en-US" dirty="0" smtClean="0">
              <a:latin typeface="Georgia" panose="02040502050405020303" pitchFamily="18" charset="0"/>
            </a:endParaRPr>
          </a:p>
          <a:p>
            <a:pPr algn="just"/>
            <a:r>
              <a:rPr lang="en-US" dirty="0" err="1" smtClean="0">
                <a:latin typeface="Georgia" panose="02040502050405020303" pitchFamily="18" charset="0"/>
              </a:rPr>
              <a:t>Procoagulant</a:t>
            </a:r>
            <a:r>
              <a:rPr lang="en-US" dirty="0" smtClean="0">
                <a:latin typeface="Georgia" panose="02040502050405020303" pitchFamily="18" charset="0"/>
              </a:rPr>
              <a:t> proteins:</a:t>
            </a:r>
          </a:p>
          <a:p>
            <a:pPr marL="635508" lvl="1" indent="-342900" algn="just"/>
            <a:r>
              <a:rPr lang="en-US" dirty="0">
                <a:latin typeface="Georgia" panose="02040502050405020303" pitchFamily="18" charset="0"/>
              </a:rPr>
              <a:t> D</a:t>
            </a:r>
            <a:r>
              <a:rPr lang="en-US" dirty="0" smtClean="0">
                <a:latin typeface="Georgia" panose="02040502050405020303" pitchFamily="18" charset="0"/>
              </a:rPr>
              <a:t>eficiency contact </a:t>
            </a:r>
            <a:r>
              <a:rPr lang="en-US" dirty="0">
                <a:latin typeface="Georgia" panose="02040502050405020303" pitchFamily="18" charset="0"/>
              </a:rPr>
              <a:t>factors (</a:t>
            </a:r>
            <a:r>
              <a:rPr lang="en-US" dirty="0" err="1">
                <a:latin typeface="Georgia" panose="02040502050405020303" pitchFamily="18" charset="0"/>
              </a:rPr>
              <a:t>prekallikrein</a:t>
            </a:r>
            <a:r>
              <a:rPr lang="en-US" dirty="0">
                <a:latin typeface="Georgia" panose="02040502050405020303" pitchFamily="18" charset="0"/>
              </a:rPr>
              <a:t>, </a:t>
            </a:r>
            <a:r>
              <a:rPr lang="en-US" dirty="0" err="1" smtClean="0">
                <a:latin typeface="Georgia" panose="02040502050405020303" pitchFamily="18" charset="0"/>
              </a:rPr>
              <a:t>kininogen</a:t>
            </a:r>
            <a:r>
              <a:rPr lang="en-US" dirty="0">
                <a:latin typeface="Georgia" panose="02040502050405020303" pitchFamily="18" charset="0"/>
              </a:rPr>
              <a:t>, and </a:t>
            </a:r>
            <a:r>
              <a:rPr lang="en-US" dirty="0" smtClean="0">
                <a:latin typeface="Georgia" panose="02040502050405020303" pitchFamily="18" charset="0"/>
              </a:rPr>
              <a:t>factor 12) </a:t>
            </a:r>
            <a:r>
              <a:rPr lang="en-US" dirty="0">
                <a:latin typeface="Georgia" panose="02040502050405020303" pitchFamily="18" charset="0"/>
              </a:rPr>
              <a:t>cause a prolonged activated partial thromboplastin </a:t>
            </a:r>
            <a:r>
              <a:rPr lang="en-US" dirty="0" smtClean="0">
                <a:latin typeface="Georgia" panose="02040502050405020303" pitchFamily="18" charset="0"/>
              </a:rPr>
              <a:t>time (APTT) </a:t>
            </a:r>
            <a:r>
              <a:rPr lang="en-US" dirty="0">
                <a:latin typeface="Georgia" panose="02040502050405020303" pitchFamily="18" charset="0"/>
              </a:rPr>
              <a:t>but are not </a:t>
            </a:r>
            <a:r>
              <a:rPr lang="en-US" dirty="0" smtClean="0">
                <a:latin typeface="Georgia" panose="02040502050405020303" pitchFamily="18" charset="0"/>
              </a:rPr>
              <a:t>associated </a:t>
            </a:r>
            <a:r>
              <a:rPr lang="en-US" dirty="0">
                <a:latin typeface="Georgia" panose="02040502050405020303" pitchFamily="18" charset="0"/>
              </a:rPr>
              <a:t>with a predisposition to bleeding</a:t>
            </a:r>
            <a:r>
              <a:rPr lang="en-US" dirty="0" smtClean="0">
                <a:latin typeface="Georgia" panose="02040502050405020303" pitchFamily="18" charset="0"/>
              </a:rPr>
              <a:t>.</a:t>
            </a:r>
          </a:p>
          <a:p>
            <a:pPr marL="292608" lvl="1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292608" lvl="1" indent="0">
              <a:buNone/>
            </a:pPr>
            <a:endParaRPr lang="en-US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35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>
            <a:extLst>
              <a:ext uri="{FF2B5EF4-FFF2-40B4-BE49-F238E27FC236}">
                <a16:creationId xmlns:a16="http://schemas.microsoft.com/office/drawing/2014/main" id="{33C9C4D9-A32D-4254-ADCB-89055282E3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357044"/>
            <a:ext cx="11776363" cy="5835938"/>
          </a:xfrm>
        </p:spPr>
        <p:txBody>
          <a:bodyPr>
            <a:normAutofit/>
          </a:bodyPr>
          <a:lstStyle/>
          <a:p>
            <a:pPr algn="l" rtl="0" eaLnBrk="1" hangingPunct="1">
              <a:defRPr/>
            </a:pPr>
            <a:r>
              <a:rPr lang="en-US" dirty="0"/>
              <a:t>The genes for both factor VIII and IX are carried on the long arm of the </a:t>
            </a:r>
            <a:r>
              <a:rPr lang="en-US" dirty="0" smtClean="0"/>
              <a:t> X chromosome</a:t>
            </a:r>
            <a:r>
              <a:rPr lang="en-US" dirty="0"/>
              <a:t>. (X-linked traits</a:t>
            </a:r>
            <a:r>
              <a:rPr lang="en-US" dirty="0" smtClean="0"/>
              <a:t>).</a:t>
            </a:r>
          </a:p>
          <a:p>
            <a:pPr marL="0" indent="0" algn="l" rtl="0" eaLnBrk="1" hangingPunct="1">
              <a:buNone/>
              <a:defRPr/>
            </a:pPr>
            <a:endParaRPr lang="en-US" dirty="0" smtClean="0"/>
          </a:p>
          <a:p>
            <a:r>
              <a:rPr lang="en-US" altLang="en-US" dirty="0"/>
              <a:t>Factor VIII and factor IX participate in the  complex </a:t>
            </a:r>
            <a:r>
              <a:rPr lang="en-US" altLang="en-US" dirty="0">
                <a:latin typeface="Arial" panose="020B0604020202020204" pitchFamily="34" charset="0"/>
              </a:rPr>
              <a:t>“</a:t>
            </a:r>
            <a:r>
              <a:rPr lang="en-US" altLang="en-US" dirty="0" err="1"/>
              <a:t>tenase</a:t>
            </a:r>
            <a:r>
              <a:rPr lang="en-US" altLang="en-US" dirty="0"/>
              <a:t>,</a:t>
            </a:r>
            <a:r>
              <a:rPr lang="en-US" altLang="en-US" dirty="0">
                <a:latin typeface="Arial" panose="020B0604020202020204" pitchFamily="34" charset="0"/>
              </a:rPr>
              <a:t>” </a:t>
            </a:r>
            <a:r>
              <a:rPr lang="en-US" altLang="en-US" dirty="0"/>
              <a:t> or factor X</a:t>
            </a:r>
            <a:r>
              <a:rPr lang="en-US" altLang="en-US" dirty="0">
                <a:latin typeface="Arial" panose="020B0604020202020204" pitchFamily="34" charset="0"/>
              </a:rPr>
              <a:t>–</a:t>
            </a:r>
            <a:r>
              <a:rPr lang="en-US" altLang="en-US" dirty="0"/>
              <a:t>activating complex which is required to activate factor X</a:t>
            </a:r>
            <a:r>
              <a:rPr lang="en-US" altLang="en-US" dirty="0" smtClean="0"/>
              <a:t>.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 85% of hemophilia is factor VIII deficiency and 10</a:t>
            </a:r>
            <a:r>
              <a:rPr lang="en-US" altLang="en-US" dirty="0">
                <a:latin typeface="Arial" panose="020B0604020202020204" pitchFamily="34" charset="0"/>
              </a:rPr>
              <a:t>–</a:t>
            </a:r>
            <a:r>
              <a:rPr lang="en-US" altLang="en-US" dirty="0"/>
              <a:t>15% factor IX deficiency</a:t>
            </a:r>
            <a:r>
              <a:rPr lang="en-US" altLang="en-US" dirty="0" smtClean="0"/>
              <a:t>.</a:t>
            </a:r>
          </a:p>
          <a:p>
            <a:endParaRPr lang="en-US" altLang="en-US" dirty="0"/>
          </a:p>
          <a:p>
            <a:r>
              <a:rPr lang="en-US" dirty="0"/>
              <a:t>Neither  factor  VIII  nor  factor  IX  crosses  the  placenta;  bleeding  symptoms  may  be  present  from  birth  or  may  occur  in  the  fetus.  </a:t>
            </a:r>
          </a:p>
          <a:p>
            <a:pPr marL="0" indent="0" algn="l" rtl="0" eaLnBrk="1" hangingPunct="1">
              <a:buNone/>
              <a:defRPr/>
            </a:pPr>
            <a:endParaRPr lang="en-US" dirty="0"/>
          </a:p>
          <a:p>
            <a:pPr marL="0" indent="0" algn="l" rtl="0" eaLnBrk="1" hangingPunct="1">
              <a:buNone/>
              <a:defRPr/>
            </a:pPr>
            <a:endParaRPr lang="en-US" dirty="0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39084345-5B9B-44FC-921D-2E1C2805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CB95E7-1BCF-45AB-8B15-A102112262D7}" type="slidenum">
              <a:rPr lang="ar-JO" altLang="en-US"/>
              <a:pPr eaLnBrk="1" hangingPunct="1"/>
              <a:t>15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03853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871"/>
            <a:ext cx="10515600" cy="67396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Hemophilias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7527"/>
            <a:ext cx="10993582" cy="530629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Hemophilia A</a:t>
            </a:r>
            <a:r>
              <a:rPr lang="en-US" dirty="0">
                <a:latin typeface="Georgia" panose="02040502050405020303" pitchFamily="18" charset="0"/>
              </a:rPr>
              <a:t> (factor </a:t>
            </a:r>
            <a:r>
              <a:rPr lang="en-US" dirty="0" smtClean="0">
                <a:latin typeface="Georgia" panose="02040502050405020303" pitchFamily="18" charset="0"/>
              </a:rPr>
              <a:t>VIII </a:t>
            </a:r>
            <a:r>
              <a:rPr lang="en-US" dirty="0">
                <a:latin typeface="Georgia" panose="02040502050405020303" pitchFamily="18" charset="0"/>
              </a:rPr>
              <a:t>deficiency) occurs in 1 in 5000 males</a:t>
            </a:r>
            <a:r>
              <a:rPr lang="en-US" dirty="0" smtClean="0">
                <a:latin typeface="Georgia" panose="02040502050405020303" pitchFamily="18" charset="0"/>
              </a:rPr>
              <a:t>.</a:t>
            </a:r>
          </a:p>
          <a:p>
            <a:r>
              <a:rPr lang="en-US" b="1" dirty="0" smtClean="0">
                <a:latin typeface="Georgia" panose="02040502050405020303" pitchFamily="18" charset="0"/>
              </a:rPr>
              <a:t>Hemophilia </a:t>
            </a:r>
            <a:r>
              <a:rPr lang="en-US" b="1" dirty="0">
                <a:latin typeface="Georgia" panose="02040502050405020303" pitchFamily="18" charset="0"/>
              </a:rPr>
              <a:t>B</a:t>
            </a:r>
            <a:r>
              <a:rPr lang="en-US" dirty="0">
                <a:latin typeface="Georgia" panose="02040502050405020303" pitchFamily="18" charset="0"/>
              </a:rPr>
              <a:t> (factor </a:t>
            </a:r>
            <a:r>
              <a:rPr lang="en-US" dirty="0" smtClean="0">
                <a:latin typeface="Georgia" panose="02040502050405020303" pitchFamily="18" charset="0"/>
              </a:rPr>
              <a:t>IX </a:t>
            </a:r>
            <a:r>
              <a:rPr lang="en-US" dirty="0">
                <a:latin typeface="Georgia" panose="02040502050405020303" pitchFamily="18" charset="0"/>
              </a:rPr>
              <a:t>deficiency), also called Christmas disease, occurs in approximately 1 in </a:t>
            </a:r>
            <a:r>
              <a:rPr lang="en-US" dirty="0" smtClean="0">
                <a:latin typeface="Georgia" panose="02040502050405020303" pitchFamily="18" charset="0"/>
              </a:rPr>
              <a:t>25,000 males.</a:t>
            </a:r>
          </a:p>
          <a:p>
            <a:r>
              <a:rPr lang="en-US" dirty="0"/>
              <a:t>Clinically the two disorders are </a:t>
            </a:r>
            <a:r>
              <a:rPr lang="en-US" dirty="0" smtClean="0"/>
              <a:t>indistinguishable</a:t>
            </a:r>
          </a:p>
          <a:p>
            <a:r>
              <a:rPr lang="en-US" dirty="0"/>
              <a:t>The severity of the disorder is determined by </a:t>
            </a:r>
            <a:r>
              <a:rPr lang="en-US" dirty="0" smtClean="0"/>
              <a:t>the </a:t>
            </a:r>
            <a:r>
              <a:rPr lang="en-US" dirty="0"/>
              <a:t>degree of clotting factor </a:t>
            </a:r>
            <a:r>
              <a:rPr lang="en-US" dirty="0" smtClean="0"/>
              <a:t>deficiency: </a:t>
            </a:r>
          </a:p>
          <a:p>
            <a:pPr>
              <a:defRPr/>
            </a:pPr>
            <a:r>
              <a:rPr lang="en-US" b="1" dirty="0"/>
              <a:t>Severe hemophilia : </a:t>
            </a:r>
            <a:r>
              <a:rPr lang="en-US" dirty="0"/>
              <a:t>factor level &lt;1.0 U/</a:t>
            </a:r>
            <a:r>
              <a:rPr lang="en-US" dirty="0" err="1"/>
              <a:t>dL</a:t>
            </a:r>
            <a:r>
              <a:rPr lang="en-US" dirty="0"/>
              <a:t>  (&lt;1%) . Bleeding is often spontaneous .</a:t>
            </a:r>
          </a:p>
          <a:p>
            <a:r>
              <a:rPr lang="en-US" altLang="en-US" b="1" dirty="0"/>
              <a:t>Moderate hemophilia</a:t>
            </a:r>
            <a:r>
              <a:rPr lang="en-US" altLang="en-US" dirty="0"/>
              <a:t> : 1</a:t>
            </a:r>
            <a:r>
              <a:rPr lang="en-US" altLang="en-US" dirty="0">
                <a:latin typeface="Arial" panose="020B0604020202020204" pitchFamily="34" charset="0"/>
              </a:rPr>
              <a:t>–</a:t>
            </a:r>
            <a:r>
              <a:rPr lang="en-US" altLang="en-US" dirty="0"/>
              <a:t>5 U/</a:t>
            </a:r>
            <a:r>
              <a:rPr lang="en-US" altLang="en-US" dirty="0" err="1"/>
              <a:t>dL</a:t>
            </a:r>
            <a:r>
              <a:rPr lang="en-US" altLang="en-US" dirty="0"/>
              <a:t> , (1-5% ) require mild trauma to induce bleeding </a:t>
            </a:r>
          </a:p>
          <a:p>
            <a:r>
              <a:rPr lang="en-US" altLang="en-US" b="1" dirty="0"/>
              <a:t>Mild hemophilia</a:t>
            </a:r>
            <a:r>
              <a:rPr lang="en-US" altLang="en-US" dirty="0"/>
              <a:t> have levels &gt;5 U/</a:t>
            </a:r>
            <a:r>
              <a:rPr lang="en-US" altLang="en-US" dirty="0" err="1"/>
              <a:t>dL</a:t>
            </a:r>
            <a:r>
              <a:rPr lang="en-US" altLang="en-US" dirty="0"/>
              <a:t> (&gt; 5%) ,  require significant trauma to cause </a:t>
            </a:r>
            <a:r>
              <a:rPr lang="en-US" altLang="en-US" dirty="0" smtClean="0"/>
              <a:t>bleeding.</a:t>
            </a:r>
            <a:endParaRPr lang="en-US" dirty="0" smtClean="0"/>
          </a:p>
          <a:p>
            <a:r>
              <a:rPr lang="en-US" b="1" dirty="0" smtClean="0"/>
              <a:t>Hemophilia </a:t>
            </a:r>
            <a:r>
              <a:rPr lang="en-US" b="1" dirty="0"/>
              <a:t>C </a:t>
            </a:r>
            <a:r>
              <a:rPr lang="en-US" dirty="0"/>
              <a:t>caused by reduced levels of factor XI 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25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3" y="387927"/>
            <a:ext cx="11346873" cy="60682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Only  </a:t>
            </a:r>
            <a:r>
              <a:rPr lang="en-US" dirty="0"/>
              <a:t>2%  of neonates  with  hemophilia  sustain  intracranial  </a:t>
            </a:r>
            <a:r>
              <a:rPr lang="en-US" dirty="0" smtClean="0"/>
              <a:t>hemorrhages.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30% of  male  infants  with  hemophilia  bleed  with  circumcision. 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Obvious  symptoms  such  as  easy  bruising,  intramuscular hematomas,  and  </a:t>
            </a:r>
            <a:r>
              <a:rPr lang="en-US" dirty="0" err="1"/>
              <a:t>hemarthroses</a:t>
            </a:r>
            <a:r>
              <a:rPr lang="en-US" dirty="0"/>
              <a:t>  begin  when  the  child  begins  to  cruise.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 </a:t>
            </a:r>
            <a:r>
              <a:rPr lang="en-US" dirty="0"/>
              <a:t>hallmark  of  hemophilic  bleeding is  </a:t>
            </a:r>
            <a:r>
              <a:rPr lang="en-US" dirty="0" err="1" smtClean="0"/>
              <a:t>hemarthroses</a:t>
            </a:r>
            <a:r>
              <a:rPr lang="en-US" dirty="0" smtClean="0"/>
              <a:t> </a:t>
            </a:r>
            <a:r>
              <a:rPr lang="en-US" dirty="0"/>
              <a:t>which may be  induced  by  minor trauma or occur  spontaneously 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>
                <a:latin typeface="Georgia" panose="02040502050405020303" pitchFamily="18" charset="0"/>
              </a:rPr>
              <a:t>spontaneous bleeding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in sever hemophilia &lt; 1 %.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dirty="0"/>
              <a:t>Life-threatening bleeding  in  the  patient  with  hemophilia  is  caused  by  bleeding  into  vital structures  (central  nervous  system,  upper  </a:t>
            </a:r>
            <a:r>
              <a:rPr lang="en-US" dirty="0" smtClean="0"/>
              <a:t>airway).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0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3"/>
            <a:ext cx="10896600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Prolonged </a:t>
            </a:r>
            <a:r>
              <a:rPr lang="en-US" dirty="0" err="1" smtClean="0"/>
              <a:t>aPTT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Results  of  the  other  screening  tests of  the  hemostatic  mechanism  (platelet  count,  bleeding  time,  prothrombin  time,  and  thrombin  time)  are  normal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/>
              <a:t>the mixing of normal plasma with patient’s plasma results in correction of the </a:t>
            </a:r>
            <a:r>
              <a:rPr lang="en-US" dirty="0" smtClean="0"/>
              <a:t>PTT.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 </a:t>
            </a:r>
            <a:r>
              <a:rPr lang="en-US" dirty="0"/>
              <a:t>specific  assay  for  factors VIII  and  IX  will  confirm  the  diagnosis  of  hemophilia. </a:t>
            </a:r>
          </a:p>
        </p:txBody>
      </p:sp>
    </p:spTree>
    <p:extLst>
      <p:ext uri="{BB962C8B-B14F-4D97-AF65-F5344CB8AC3E}">
        <p14:creationId xmlns:p14="http://schemas.microsoft.com/office/powerpoint/2010/main" val="38374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18" y="378981"/>
            <a:ext cx="10515600" cy="84022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1330468"/>
            <a:ext cx="11499273" cy="4917931"/>
          </a:xfrm>
        </p:spPr>
        <p:txBody>
          <a:bodyPr/>
          <a:lstStyle/>
          <a:p>
            <a:r>
              <a:rPr lang="en-US" dirty="0"/>
              <a:t> Early, appropriate </a:t>
            </a:r>
            <a:r>
              <a:rPr lang="en-US" b="1" dirty="0"/>
              <a:t>replacement therapy</a:t>
            </a:r>
            <a:r>
              <a:rPr lang="en-US" dirty="0"/>
              <a:t> is the hallmark of excellent hemophilia </a:t>
            </a:r>
            <a:r>
              <a:rPr lang="en-US" dirty="0" smtClean="0"/>
              <a:t>care.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Prophylactic therapy starting in infancy has greatly diminished the likelihood of chronic </a:t>
            </a:r>
            <a:r>
              <a:rPr lang="en-US" dirty="0" err="1"/>
              <a:t>arthropathy</a:t>
            </a:r>
            <a:r>
              <a:rPr lang="en-US" dirty="0"/>
              <a:t> in children with hemophilia</a:t>
            </a:r>
            <a:r>
              <a:rPr lang="en-US" dirty="0" smtClean="0"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Recombinant </a:t>
            </a:r>
            <a:r>
              <a:rPr lang="en-US" dirty="0"/>
              <a:t>factor VIII (FVIII) or recombinant factor IX (</a:t>
            </a:r>
            <a:r>
              <a:rPr lang="en-US" dirty="0" smtClean="0"/>
              <a:t>FIX).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7930"/>
          </a:xfrm>
        </p:spPr>
        <p:txBody>
          <a:bodyPr/>
          <a:lstStyle/>
          <a:p>
            <a:r>
              <a:rPr lang="en-US" dirty="0" smtClean="0"/>
              <a:t>Disorders of platelets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4693611"/>
          </a:xfrm>
        </p:spPr>
        <p:txBody>
          <a:bodyPr/>
          <a:lstStyle/>
          <a:p>
            <a:r>
              <a:rPr lang="en-US" b="1" dirty="0" smtClean="0"/>
              <a:t>Thrombocytopenia: </a:t>
            </a:r>
            <a:r>
              <a:rPr lang="en-US" dirty="0"/>
              <a:t>platelets less than </a:t>
            </a:r>
            <a:r>
              <a:rPr lang="en-US" dirty="0" smtClean="0"/>
              <a:t>150,000/mm</a:t>
            </a:r>
            <a:r>
              <a:rPr lang="en-US" baseline="30000" dirty="0" smtClean="0"/>
              <a:t>3</a:t>
            </a:r>
            <a:r>
              <a:rPr lang="en-US" dirty="0" smtClean="0"/>
              <a:t> .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err="1" smtClean="0"/>
              <a:t>Mucocutaneous</a:t>
            </a:r>
            <a:r>
              <a:rPr lang="en-US" dirty="0" smtClean="0"/>
              <a:t> </a:t>
            </a:r>
            <a:r>
              <a:rPr lang="en-US" dirty="0"/>
              <a:t>bleeding is the hallmark of platelet </a:t>
            </a:r>
            <a:r>
              <a:rPr lang="en-US" dirty="0" smtClean="0"/>
              <a:t>disorders.</a:t>
            </a:r>
          </a:p>
          <a:p>
            <a:r>
              <a:rPr lang="en-US" dirty="0" smtClean="0"/>
              <a:t>platelet </a:t>
            </a:r>
            <a:r>
              <a:rPr lang="en-US" dirty="0"/>
              <a:t>counts less than 20,000/mm</a:t>
            </a:r>
            <a:r>
              <a:rPr lang="en-US" baseline="30000" dirty="0"/>
              <a:t>3</a:t>
            </a:r>
            <a:r>
              <a:rPr lang="en-US" dirty="0"/>
              <a:t> </a:t>
            </a:r>
            <a:r>
              <a:rPr lang="en-US" dirty="0" smtClean="0"/>
              <a:t>carries risk </a:t>
            </a:r>
            <a:r>
              <a:rPr lang="en-US" dirty="0"/>
              <a:t>for spontaneous </a:t>
            </a:r>
            <a:r>
              <a:rPr lang="en-US" dirty="0" smtClean="0"/>
              <a:t>bleeding.</a:t>
            </a:r>
          </a:p>
          <a:p>
            <a:r>
              <a:rPr lang="en-US" dirty="0" smtClean="0"/>
              <a:t>Etiology:</a:t>
            </a:r>
          </a:p>
          <a:p>
            <a:pPr marL="457200" lvl="1" indent="0" algn="just">
              <a:buNone/>
            </a:pPr>
            <a:r>
              <a:rPr lang="en-US" dirty="0"/>
              <a:t>1- decreased  production  on  either  a  congenital  or  an </a:t>
            </a:r>
            <a:r>
              <a:rPr lang="en-US" dirty="0" smtClean="0"/>
              <a:t>acquired. </a:t>
            </a:r>
            <a:endParaRPr lang="en-US" dirty="0"/>
          </a:p>
          <a:p>
            <a:pPr marL="457200" lvl="1" indent="0" algn="just">
              <a:buNone/>
            </a:pPr>
            <a:r>
              <a:rPr lang="en-US" dirty="0"/>
              <a:t>2- sequestration  of  the  platelets  within  an  enlarged  spleen or  other  </a:t>
            </a:r>
            <a:r>
              <a:rPr lang="en-US" dirty="0" smtClean="0"/>
              <a:t> organ.</a:t>
            </a:r>
            <a:endParaRPr lang="en-US" dirty="0"/>
          </a:p>
          <a:p>
            <a:pPr marL="457200" lvl="1" indent="0" algn="just">
              <a:buNone/>
            </a:pPr>
            <a:r>
              <a:rPr lang="en-US" dirty="0"/>
              <a:t>3- increased  destruction  of  normally  synthesized platelets  on  either  </a:t>
            </a:r>
            <a:r>
              <a:rPr lang="en-US" dirty="0" smtClean="0"/>
              <a:t>an</a:t>
            </a:r>
          </a:p>
          <a:p>
            <a:pPr marL="457200" lvl="1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 immune  </a:t>
            </a:r>
            <a:r>
              <a:rPr lang="en-US" dirty="0"/>
              <a:t>or  a  nonimmune  </a:t>
            </a:r>
            <a:r>
              <a:rPr lang="en-US" dirty="0" smtClean="0"/>
              <a:t>basis.</a:t>
            </a:r>
          </a:p>
        </p:txBody>
      </p:sp>
    </p:spTree>
    <p:extLst>
      <p:ext uri="{BB962C8B-B14F-4D97-AF65-F5344CB8AC3E}">
        <p14:creationId xmlns:p14="http://schemas.microsoft.com/office/powerpoint/2010/main" val="95474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577" y="609601"/>
            <a:ext cx="10515600" cy="5991496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mild to moderate bleeding episodes (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hemarthroses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 40% level for factor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VIII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a 30% to 40% level for factor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appropriate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dose can be calculated using the knowledge that 1 U/kg body weight of factor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VIII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the plasma level 2%, whereas 1.5 U/kg of recombinant factor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the plasma level 1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>
              <a:cs typeface="Arial" panose="020B0604020202020204" pitchFamily="34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Desmopressin acetate is a synthetic vasopressin analog with minimal vasopressor effect. Desmopressin triples or quadruples the initial factor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VIII level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patient with mild or moderate (not severe) hemophilia A, but has no effect on factor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 levels.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87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>
            <a:extLst>
              <a:ext uri="{FF2B5EF4-FFF2-40B4-BE49-F238E27FC236}">
                <a16:creationId xmlns:a16="http://schemas.microsoft.com/office/drawing/2014/main" id="{9F6E88BE-451B-446F-9F56-A6C4BF6260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2891" y="994352"/>
            <a:ext cx="10515600" cy="4351338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en-US" dirty="0"/>
              <a:t>Aspirin and other nonsteroidal anti-inflammatory drugs that affect platelet function should be </a:t>
            </a:r>
            <a:r>
              <a:rPr lang="en-US" altLang="en-US" dirty="0" smtClean="0"/>
              <a:t>avoided.</a:t>
            </a:r>
          </a:p>
          <a:p>
            <a:pPr marL="0" indent="0" algn="l" rtl="0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algn="l" rtl="0" eaLnBrk="1" hangingPunct="1">
              <a:lnSpc>
                <a:spcPct val="90000"/>
              </a:lnSpc>
            </a:pPr>
            <a:r>
              <a:rPr lang="en-US" altLang="en-US" dirty="0"/>
              <a:t>should be immunized against hepatitis B </a:t>
            </a:r>
            <a:r>
              <a:rPr lang="en-US" altLang="en-US" dirty="0" smtClean="0"/>
              <a:t>virus.</a:t>
            </a:r>
          </a:p>
          <a:p>
            <a:pPr marL="0" indent="0" algn="l" rtl="0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algn="l" rtl="0" eaLnBrk="1" hangingPunct="1">
              <a:lnSpc>
                <a:spcPct val="90000"/>
              </a:lnSpc>
            </a:pPr>
            <a:r>
              <a:rPr lang="en-US" altLang="en-US" dirty="0"/>
              <a:t>Joints rehabilitation and </a:t>
            </a:r>
            <a:r>
              <a:rPr lang="en-US" altLang="en-US" dirty="0" smtClean="0"/>
              <a:t>prevention </a:t>
            </a:r>
            <a:r>
              <a:rPr lang="en-US" altLang="en-US" dirty="0"/>
              <a:t>of target </a:t>
            </a:r>
            <a:r>
              <a:rPr lang="en-US" altLang="en-US" dirty="0" smtClean="0"/>
              <a:t>joint.</a:t>
            </a:r>
            <a:endParaRPr lang="en-US" altLang="en-US" dirty="0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6B16123A-EA6F-4ACA-86E5-10157731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FF2D6F-C5F0-44BC-B767-A01ACA5BB1B1}" type="slidenum">
              <a:rPr lang="ar-JO" altLang="en-US"/>
              <a:pPr eaLnBrk="1" hangingPunct="1"/>
              <a:t>21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81547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09" y="351272"/>
            <a:ext cx="10515600" cy="826366"/>
          </a:xfrm>
        </p:spPr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1565563"/>
            <a:ext cx="11471563" cy="48192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Long-term  complications  of  hemophilia  A  and  B  include 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Chronic </a:t>
            </a:r>
            <a:r>
              <a:rPr lang="en-US" dirty="0" err="1"/>
              <a:t>arthropathy</a:t>
            </a:r>
            <a:r>
              <a:rPr lang="en-US" dirty="0"/>
              <a:t>,   development  of  an  inhibitor  to  either  factor  </a:t>
            </a:r>
            <a:r>
              <a:rPr lang="en-US" dirty="0" smtClean="0"/>
              <a:t>VIII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or </a:t>
            </a:r>
            <a:r>
              <a:rPr lang="en-US" dirty="0"/>
              <a:t>factor  </a:t>
            </a:r>
            <a:r>
              <a:rPr lang="en-US" dirty="0" smtClean="0"/>
              <a:t>IX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Risk  </a:t>
            </a:r>
            <a:r>
              <a:rPr lang="en-US" dirty="0"/>
              <a:t>of  transfusion-transmitted  infectious  </a:t>
            </a:r>
            <a:r>
              <a:rPr lang="en-US" dirty="0" smtClean="0"/>
              <a:t>diseases (with plasma derived  not with recombinant factors)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9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510" y="254288"/>
            <a:ext cx="10515600" cy="867930"/>
          </a:xfrm>
        </p:spPr>
        <p:txBody>
          <a:bodyPr/>
          <a:lstStyle/>
          <a:p>
            <a:r>
              <a:rPr lang="en-US" dirty="0"/>
              <a:t>Von  </a:t>
            </a:r>
            <a:r>
              <a:rPr lang="en-US" dirty="0" err="1"/>
              <a:t>Willebrand</a:t>
            </a:r>
            <a:r>
              <a:rPr lang="en-US" dirty="0"/>
              <a:t> 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528" y="1371600"/>
            <a:ext cx="11333017" cy="533399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von  </a:t>
            </a:r>
            <a:r>
              <a:rPr lang="en-US" dirty="0" err="1"/>
              <a:t>Willebrand</a:t>
            </a:r>
            <a:r>
              <a:rPr lang="en-US" dirty="0"/>
              <a:t>  disease  (VWD)  is  the  most  common  inherited  bleeding  disorder,  with  an  estimated  prevalence </a:t>
            </a:r>
            <a:r>
              <a:rPr lang="en-US" dirty="0" smtClean="0"/>
              <a:t>at  </a:t>
            </a:r>
            <a:r>
              <a:rPr lang="en-US" dirty="0"/>
              <a:t>1 : 100  to  1 : </a:t>
            </a:r>
            <a:r>
              <a:rPr lang="en-US" dirty="0" smtClean="0"/>
              <a:t>10,000.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VWF has  several  functions  in  coagulation.  First,  VWF  serves  to  tether platelets  to  injured  </a:t>
            </a:r>
            <a:r>
              <a:rPr lang="en-US" dirty="0" err="1"/>
              <a:t>subendothelium</a:t>
            </a:r>
            <a:r>
              <a:rPr lang="en-US" dirty="0"/>
              <a:t>  via  binding  sites  for  platelets  and  for  collagen.  Second,  VWF  serves  as  a  carrier  protein  for  factor </a:t>
            </a:r>
            <a:r>
              <a:rPr lang="en-US" dirty="0" smtClean="0"/>
              <a:t>VIII.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/>
              <a:t>V</a:t>
            </a:r>
            <a:r>
              <a:rPr lang="en-US" dirty="0" smtClean="0"/>
              <a:t>on </a:t>
            </a:r>
            <a:r>
              <a:rPr lang="en-US" dirty="0" err="1"/>
              <a:t>Willebrand</a:t>
            </a:r>
            <a:r>
              <a:rPr lang="en-US" dirty="0"/>
              <a:t> factor (VWF) is a large glycoprotein that is synthesized in megakaryocytes and endothelial </a:t>
            </a:r>
            <a:r>
              <a:rPr lang="en-US" dirty="0" smtClean="0"/>
              <a:t>cells.</a:t>
            </a:r>
          </a:p>
          <a:p>
            <a:pPr marL="0" indent="0" algn="just">
              <a:buNone/>
            </a:pPr>
            <a:endParaRPr lang="en-US" dirty="0" smtClean="0"/>
          </a:p>
          <a:p>
            <a:pPr>
              <a:defRPr/>
            </a:pPr>
            <a:r>
              <a:rPr lang="en-US" dirty="0"/>
              <a:t>VWD is inherited autosomal , the gene on Chromosome </a:t>
            </a:r>
            <a:r>
              <a:rPr lang="en-US" dirty="0" smtClean="0"/>
              <a:t>12</a:t>
            </a:r>
          </a:p>
          <a:p>
            <a:pPr marL="0" indent="0">
              <a:buNone/>
              <a:defRPr/>
            </a:pPr>
            <a:r>
              <a:rPr lang="en-US" dirty="0" smtClean="0"/>
              <a:t>           Three types: </a:t>
            </a:r>
          </a:p>
          <a:p>
            <a:pPr marL="0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Type 1: </a:t>
            </a:r>
            <a:r>
              <a:rPr lang="en-US" dirty="0"/>
              <a:t>quantitatively reduced but not absent / is the most common </a:t>
            </a:r>
            <a:r>
              <a:rPr lang="en-US" dirty="0" smtClean="0"/>
              <a:t>type(85</a:t>
            </a:r>
            <a:r>
              <a:rPr lang="en-US" dirty="0"/>
              <a:t>%),AD</a:t>
            </a:r>
          </a:p>
          <a:p>
            <a:pPr marL="0" indent="0">
              <a:buNone/>
              <a:defRPr/>
            </a:pPr>
            <a:r>
              <a:rPr lang="en-US" dirty="0" smtClean="0"/>
              <a:t>           Type 2: Qualitatively </a:t>
            </a:r>
            <a:r>
              <a:rPr lang="en-US" dirty="0" err="1"/>
              <a:t>abnormal,AR</a:t>
            </a:r>
            <a:r>
              <a:rPr lang="en-US" dirty="0"/>
              <a:t> or AD </a:t>
            </a:r>
          </a:p>
          <a:p>
            <a:pPr marL="0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Type 3: </a:t>
            </a:r>
            <a:r>
              <a:rPr lang="en-US" dirty="0" err="1"/>
              <a:t>Absent,AR</a:t>
            </a: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1" y="387927"/>
            <a:ext cx="11374582" cy="628996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/>
              <a:t>VWD  typically  presents  with  mucosal  bleeding,  similar  to  that  seen with  </a:t>
            </a:r>
            <a:r>
              <a:rPr lang="en-US" sz="2400" dirty="0" smtClean="0"/>
              <a:t>other platelet  </a:t>
            </a:r>
            <a:r>
              <a:rPr lang="en-US" sz="2400" dirty="0"/>
              <a:t>defects.  </a:t>
            </a: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n-US" sz="2400" dirty="0"/>
              <a:t>Epistaxis,  easy  bruising,  and  menorrhagia in  women  are  common  complaints.  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Symptoms</a:t>
            </a:r>
            <a:r>
              <a:rPr lang="en-US" sz="2400" dirty="0"/>
              <a:t>,  however,  are  variable, and  do  not  necessarily  correlate  well  with  VWF  levels. </a:t>
            </a: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n-US" sz="2400" dirty="0" smtClean="0"/>
              <a:t>Surgical  </a:t>
            </a:r>
            <a:r>
              <a:rPr lang="en-US" sz="2400" dirty="0"/>
              <a:t>bleeding,  particularly  with  dental  extractions  or </a:t>
            </a:r>
            <a:r>
              <a:rPr lang="en-US" sz="2400" dirty="0" smtClean="0"/>
              <a:t> </a:t>
            </a:r>
            <a:r>
              <a:rPr lang="en-US" sz="2400" dirty="0" err="1" smtClean="0"/>
              <a:t>adenotonsillectomy</a:t>
            </a:r>
            <a:r>
              <a:rPr lang="en-US" sz="2400" dirty="0"/>
              <a:t>,  is another  common  presentation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n-US" sz="2400" dirty="0"/>
              <a:t> </a:t>
            </a:r>
            <a:r>
              <a:rPr lang="en-US" sz="2400" dirty="0" smtClean="0"/>
              <a:t>Severe  </a:t>
            </a:r>
            <a:r>
              <a:rPr lang="en-US" sz="2400" dirty="0"/>
              <a:t>type  3  VWD  may  present  with joint  bleeds.  </a:t>
            </a: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n-US" sz="2400" dirty="0"/>
              <a:t>Most  patients  will  have  a  family  history  of  bleeding. Women  are  more  likely  to  be  diagnosed  with  VWD  because of the potential for symptoms with menorrhagia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7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093"/>
          </a:xfrm>
        </p:spPr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44481"/>
            <a:ext cx="9691255" cy="445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8" y="286603"/>
            <a:ext cx="11358562" cy="615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>
            <a:extLst>
              <a:ext uri="{FF2B5EF4-FFF2-40B4-BE49-F238E27FC236}">
                <a16:creationId xmlns:a16="http://schemas.microsoft.com/office/drawing/2014/main" id="{06398619-E29E-48E2-8171-AC4B240EEC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90789"/>
            <a:ext cx="11001828" cy="4350431"/>
          </a:xfrm>
        </p:spPr>
        <p:txBody>
          <a:bodyPr/>
          <a:lstStyle/>
          <a:p>
            <a:pPr algn="l" rtl="0" eaLnBrk="1" hangingPunct="1"/>
            <a:r>
              <a:rPr lang="en-US" altLang="en-US" dirty="0"/>
              <a:t>Prolonged bleeding </a:t>
            </a:r>
            <a:r>
              <a:rPr lang="en-US" altLang="en-US" dirty="0" smtClean="0"/>
              <a:t>time.</a:t>
            </a:r>
          </a:p>
          <a:p>
            <a:pPr marL="0" indent="0" algn="l" rtl="0" eaLnBrk="1" hangingPunct="1">
              <a:buNone/>
            </a:pPr>
            <a:endParaRPr lang="en-US" altLang="en-US" dirty="0"/>
          </a:p>
          <a:p>
            <a:pPr algn="l" rtl="0" eaLnBrk="1" hangingPunct="1"/>
            <a:r>
              <a:rPr lang="en-US" altLang="en-US" dirty="0"/>
              <a:t>In type 3, prolonged </a:t>
            </a:r>
            <a:r>
              <a:rPr lang="en-US" altLang="en-US" dirty="0" smtClean="0"/>
              <a:t>PTT.</a:t>
            </a:r>
          </a:p>
          <a:p>
            <a:pPr marL="0" indent="0" algn="l" rtl="0" eaLnBrk="1" hangingPunct="1">
              <a:buNone/>
            </a:pPr>
            <a:endParaRPr lang="en-US" altLang="en-US" dirty="0"/>
          </a:p>
          <a:p>
            <a:pPr algn="l" rtl="0" eaLnBrk="1" hangingPunct="1"/>
            <a:r>
              <a:rPr lang="en-US" altLang="en-US" dirty="0" smtClean="0"/>
              <a:t>Abnormal </a:t>
            </a:r>
            <a:r>
              <a:rPr lang="en-US" altLang="en-US" dirty="0"/>
              <a:t>tests for VWF antigen, VWF </a:t>
            </a:r>
            <a:r>
              <a:rPr lang="en-US" altLang="en-US" dirty="0" smtClean="0"/>
              <a:t>activity.</a:t>
            </a:r>
          </a:p>
          <a:p>
            <a:pPr marL="0" indent="0" algn="l" rtl="0" eaLnBrk="1" hangingPunct="1">
              <a:buNone/>
            </a:pPr>
            <a:endParaRPr lang="en-US" altLang="en-US" dirty="0"/>
          </a:p>
          <a:p>
            <a:pPr algn="l" rtl="0" eaLnBrk="1" hangingPunct="1"/>
            <a:r>
              <a:rPr lang="en-US" altLang="en-US" dirty="0"/>
              <a:t>plasma factor VIII </a:t>
            </a:r>
            <a:r>
              <a:rPr lang="en-US" altLang="en-US" dirty="0" smtClean="0"/>
              <a:t>activity</a:t>
            </a:r>
            <a:r>
              <a:rPr lang="en-US" altLang="en-US" dirty="0"/>
              <a:t>.</a:t>
            </a: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AE339C50-2F26-4E90-AE9E-50F27F0A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29E2FD-0D1C-487E-A556-12EEC5C590BE}" type="slidenum">
              <a:rPr lang="ar-JO" altLang="en-US"/>
              <a:pPr eaLnBrk="1" hangingPunct="1"/>
              <a:t>27</a:t>
            </a:fld>
            <a:endParaRPr lang="en-CA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1EA6DE2A-56E0-4279-963C-F8BD08799F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92555"/>
            <a:ext cx="10515600" cy="88310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</a:t>
            </a:r>
            <a:r>
              <a:rPr lang="en-US" dirty="0" smtClean="0"/>
              <a:t>iagnosis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75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>
            <a:extLst>
              <a:ext uri="{FF2B5EF4-FFF2-40B4-BE49-F238E27FC236}">
                <a16:creationId xmlns:a16="http://schemas.microsoft.com/office/drawing/2014/main" id="{1DDCC89F-1066-40B3-A192-91832F2604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7572" y="1883683"/>
            <a:ext cx="11103428" cy="4351338"/>
          </a:xfrm>
        </p:spPr>
        <p:txBody>
          <a:bodyPr/>
          <a:lstStyle/>
          <a:p>
            <a:pPr>
              <a:defRPr/>
            </a:pPr>
            <a:r>
              <a:rPr lang="en-US" dirty="0"/>
              <a:t>Treatment of VWD is directed toward increasing the plasma level of VWF</a:t>
            </a:r>
          </a:p>
          <a:p>
            <a:pPr marL="0" indent="0">
              <a:buNone/>
              <a:defRPr/>
            </a:pPr>
            <a:endParaRPr lang="en-US" dirty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/>
              <a:t>synthetic desmopressin (DDAVP) induces the release of VWF from the endothelial cells</a:t>
            </a:r>
            <a:r>
              <a:rPr lang="en-US" dirty="0" smtClean="0"/>
              <a:t>.</a:t>
            </a:r>
          </a:p>
          <a:p>
            <a:pPr>
              <a:defRPr/>
            </a:pPr>
            <a:endParaRPr lang="en-US" dirty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/>
              <a:t>It works in most cases of VWD but not in type 2, or type </a:t>
            </a:r>
            <a:r>
              <a:rPr lang="en-US" dirty="0" smtClean="0"/>
              <a:t>3, </a:t>
            </a:r>
            <a:r>
              <a:rPr lang="en-US" dirty="0"/>
              <a:t>Where treatment is by giving replacement therapy using  plasma-derived VWF </a:t>
            </a:r>
            <a:r>
              <a:rPr lang="en-US" dirty="0" smtClean="0"/>
              <a:t>concentrates.   </a:t>
            </a:r>
            <a:endParaRPr lang="en-US" dirty="0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A14F75DD-D3EE-4211-9A01-D6D2525EB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E72CD1-8D71-4252-AAD9-29313C0D44D2}" type="slidenum">
              <a:rPr lang="ar-JO" altLang="en-US"/>
              <a:pPr eaLnBrk="1" hangingPunct="1"/>
              <a:t>28</a:t>
            </a:fld>
            <a:endParaRPr lang="en-CA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C3C7E016-052B-4DB6-9144-E7F31C2F6E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7572" y="478065"/>
            <a:ext cx="10515600" cy="99921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88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532" y="876391"/>
            <a:ext cx="10515600" cy="5080272"/>
          </a:xfrm>
        </p:spPr>
        <p:txBody>
          <a:bodyPr/>
          <a:lstStyle/>
          <a:p>
            <a:pPr marL="91440" indent="-91440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Approximately 80% of patients with von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Willebrand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disease have classic (type 1) disease (i.e., a mild to moderate deficiency of vWF). Several other subtypes are clinically important, each requiring different therapy.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" indent="-91440"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Mucocutaneous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bleeding, epistaxis, gingival bleeding, cutaneous bruising, and menorrhagia occur in patients with von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Willebrand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disease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" indent="-91440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" indent="-91440"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WF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involves measurement of the amount of protein, usually measured immunologically as the vWF antigen (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vWF:Ag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91440" indent="-91440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4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71" y="365125"/>
            <a:ext cx="11677147" cy="110345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  Differential diagnosis </a:t>
            </a:r>
            <a:r>
              <a:rPr lang="en-US" sz="3200" dirty="0"/>
              <a:t>of childhood </a:t>
            </a:r>
            <a:r>
              <a:rPr lang="en-US" sz="3200" dirty="0" smtClean="0"/>
              <a:t>thrombocytopenic syndromes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1009" y="1737360"/>
            <a:ext cx="6023751" cy="4249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1" y="1737360"/>
            <a:ext cx="5668819" cy="424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2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>
            <a:extLst>
              <a:ext uri="{FF2B5EF4-FFF2-40B4-BE49-F238E27FC236}">
                <a16:creationId xmlns:a16="http://schemas.microsoft.com/office/drawing/2014/main" id="{6FE22B8A-5118-4BE1-A88F-FF81F9E3D6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en-US" dirty="0"/>
              <a:t>I</a:t>
            </a:r>
            <a:r>
              <a:rPr lang="en-US" altLang="en-US" dirty="0" smtClean="0"/>
              <a:t>s </a:t>
            </a:r>
            <a:r>
              <a:rPr lang="en-US" altLang="en-US" dirty="0"/>
              <a:t>an </a:t>
            </a:r>
            <a:r>
              <a:rPr lang="en-US" altLang="en-US" dirty="0" smtClean="0"/>
              <a:t>autosomal </a:t>
            </a:r>
            <a:r>
              <a:rPr lang="en-US" dirty="0"/>
              <a:t>recessive</a:t>
            </a:r>
            <a:r>
              <a:rPr lang="en-US" altLang="en-US" dirty="0" smtClean="0"/>
              <a:t> deficiency.</a:t>
            </a:r>
            <a:endParaRPr lang="en-US" altLang="en-US" dirty="0"/>
          </a:p>
          <a:p>
            <a:pPr algn="l" rtl="0" eaLnBrk="1" hangingPunct="1"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dirty="0" smtClean="0"/>
              <a:t>Associated </a:t>
            </a:r>
            <a:r>
              <a:rPr lang="en-US" altLang="en-US" dirty="0"/>
              <a:t>with mild to moderate of PROVOKED bleeding </a:t>
            </a:r>
            <a:r>
              <a:rPr lang="en-US" altLang="en-US" dirty="0" smtClean="0"/>
              <a:t>symptoms.</a:t>
            </a:r>
            <a:endParaRPr lang="en-US" altLang="en-US" dirty="0"/>
          </a:p>
          <a:p>
            <a:pPr algn="l" rtl="0" eaLnBrk="1" hangingPunct="1">
              <a:lnSpc>
                <a:spcPct val="90000"/>
              </a:lnSpc>
            </a:pPr>
            <a:r>
              <a:rPr lang="en-US" altLang="en-US" dirty="0" smtClean="0"/>
              <a:t> Prolonged PTT.</a:t>
            </a:r>
            <a:endParaRPr lang="en-US" altLang="en-US" dirty="0"/>
          </a:p>
          <a:p>
            <a:pPr algn="l" rtl="0" eaLnBrk="1" hangingPunct="1">
              <a:lnSpc>
                <a:spcPct val="90000"/>
              </a:lnSpc>
            </a:pPr>
            <a:r>
              <a:rPr lang="en-US" altLang="en-US" dirty="0" smtClean="0"/>
              <a:t> There </a:t>
            </a:r>
            <a:r>
              <a:rPr lang="en-US" altLang="en-US" dirty="0"/>
              <a:t>is no concentrate of factor XI available; therefore, use </a:t>
            </a:r>
            <a:r>
              <a:rPr lang="en-US" altLang="en-US" dirty="0" smtClean="0"/>
              <a:t>fresh</a:t>
            </a:r>
          </a:p>
          <a:p>
            <a:pPr marL="0" indent="0" algn="l" rtl="0" eaLnBrk="1" hangingPunct="1">
              <a:lnSpc>
                <a:spcPct val="90000"/>
              </a:lnSpc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frozen </a:t>
            </a:r>
            <a:r>
              <a:rPr lang="en-US" altLang="en-US" dirty="0"/>
              <a:t>plasma (FFP)  for treatment. </a:t>
            </a: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8DCA9420-8BC9-4764-A28F-DB670839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2BDECB-DF8C-4E81-9AD4-C6E2B0EC5543}" type="slidenum">
              <a:rPr lang="ar-JO" altLang="en-US"/>
              <a:pPr eaLnBrk="1" hangingPunct="1"/>
              <a:t>30</a:t>
            </a:fld>
            <a:endParaRPr lang="en-CA" altLang="en-U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A30F4106-4343-43C5-A132-C9A756ADB2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hangingPunct="1">
              <a:defRPr/>
            </a:pPr>
            <a:r>
              <a:rPr lang="en-US" b="1"/>
              <a:t>Factor XI Deficiency (Hemophilia C) </a:t>
            </a:r>
          </a:p>
        </p:txBody>
      </p:sp>
    </p:spTree>
    <p:extLst>
      <p:ext uri="{BB962C8B-B14F-4D97-AF65-F5344CB8AC3E}">
        <p14:creationId xmlns:p14="http://schemas.microsoft.com/office/powerpoint/2010/main" val="2847872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>
            <a:extLst>
              <a:ext uri="{FF2B5EF4-FFF2-40B4-BE49-F238E27FC236}">
                <a16:creationId xmlns:a16="http://schemas.microsoft.com/office/drawing/2014/main" id="{58CBC827-A6FA-4BEB-A083-915AA602B4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dirty="0"/>
              <a:t>factor XIII is responsible for the cross linking of fibrin or the stabilization of fibrin </a:t>
            </a:r>
            <a:r>
              <a:rPr lang="en-US" altLang="en-US" dirty="0" smtClean="0"/>
              <a:t>clot. </a:t>
            </a:r>
          </a:p>
          <a:p>
            <a:pPr marL="0" indent="0" algn="l" rtl="0" eaLnBrk="1" hangingPunct="1">
              <a:buNone/>
            </a:pPr>
            <a:endParaRPr lang="en-US" altLang="en-US" dirty="0"/>
          </a:p>
          <a:p>
            <a:r>
              <a:rPr lang="en-US" altLang="en-US" dirty="0"/>
              <a:t>Patients have symptoms of delayed hemorrhage  secondary to instability of </a:t>
            </a:r>
            <a:r>
              <a:rPr lang="en-US" altLang="en-US" dirty="0" smtClean="0"/>
              <a:t>the clot.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Normal </a:t>
            </a:r>
            <a:r>
              <a:rPr lang="en-US" altLang="en-US" dirty="0" smtClean="0"/>
              <a:t>PT </a:t>
            </a:r>
            <a:r>
              <a:rPr lang="en-US" altLang="en-US" dirty="0"/>
              <a:t>and </a:t>
            </a:r>
            <a:r>
              <a:rPr lang="en-US" altLang="en-US" dirty="0" err="1" smtClean="0"/>
              <a:t>aPTT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 algn="l" rtl="0" eaLnBrk="1" hangingPunct="1">
              <a:buNone/>
            </a:pPr>
            <a:endParaRPr lang="en-US" altLang="en-US" dirty="0"/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1D44FDE5-6E23-4AD6-BF07-669C8735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7A5344-1A82-43C2-8CD3-48B2F161EB92}" type="slidenum">
              <a:rPr lang="ar-JO" altLang="en-US"/>
              <a:pPr eaLnBrk="1" hangingPunct="1"/>
              <a:t>31</a:t>
            </a:fld>
            <a:endParaRPr lang="en-CA" alt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9E110160-7B29-4F07-A233-A8706FDB1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b="1" dirty="0"/>
              <a:t>Factor XIII Deficiency</a:t>
            </a:r>
          </a:p>
        </p:txBody>
      </p:sp>
    </p:spTree>
    <p:extLst>
      <p:ext uri="{BB962C8B-B14F-4D97-AF65-F5344CB8AC3E}">
        <p14:creationId xmlns:p14="http://schemas.microsoft.com/office/powerpoint/2010/main" val="277088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 XIII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longest half-life of all the clotting factors (10 days</a:t>
            </a:r>
            <a:r>
              <a:rPr lang="en-US" dirty="0" smtClean="0"/>
              <a:t>).</a:t>
            </a:r>
          </a:p>
          <a:p>
            <a:pPr lvl="0"/>
            <a:endParaRPr lang="en-US" dirty="0"/>
          </a:p>
          <a:p>
            <a:r>
              <a:rPr lang="en-US" dirty="0"/>
              <a:t>Screening coagulation tests (PT and PTT) are normal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lvl="0"/>
            <a:r>
              <a:rPr lang="en-US" dirty="0"/>
              <a:t>Factor XIII deficiency is associated with poor wound healing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r>
              <a:rPr lang="en-US" dirty="0"/>
              <a:t>Delayed separation of umbilical stump (can also occur with leukocyte adhesion deficiency) and intracranial hemorrhage. </a:t>
            </a:r>
          </a:p>
          <a:p>
            <a:pPr lvl="0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33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>
            <a:extLst>
              <a:ext uri="{FF2B5EF4-FFF2-40B4-BE49-F238E27FC236}">
                <a16:creationId xmlns:a16="http://schemas.microsoft.com/office/drawing/2014/main" id="{59DC180B-A74E-4BE3-ADF4-72F947EB36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199" y="1600201"/>
            <a:ext cx="10647219" cy="4525963"/>
          </a:xfrm>
        </p:spPr>
        <p:txBody>
          <a:bodyPr/>
          <a:lstStyle/>
          <a:p>
            <a:pPr algn="just"/>
            <a:r>
              <a:rPr lang="en-US" altLang="en-US" dirty="0"/>
              <a:t>It is a condition where there is  consumption of clotting factors, platelets, and anticoagulant </a:t>
            </a:r>
            <a:r>
              <a:rPr lang="en-US" altLang="en-US" dirty="0" smtClean="0"/>
              <a:t>proteins.</a:t>
            </a:r>
          </a:p>
          <a:p>
            <a:pPr algn="just"/>
            <a:endParaRPr lang="en-US" altLang="en-US" dirty="0"/>
          </a:p>
          <a:p>
            <a:pPr algn="just"/>
            <a:r>
              <a:rPr lang="en-US" altLang="en-US" dirty="0"/>
              <a:t>R</a:t>
            </a:r>
            <a:r>
              <a:rPr lang="en-US" altLang="en-US" dirty="0" smtClean="0"/>
              <a:t>esulting </a:t>
            </a:r>
            <a:r>
              <a:rPr lang="en-US" altLang="en-US" dirty="0"/>
              <a:t>in widespread intravascular deposition of fibrin leading to tissue ischemia and necrosis , generalized hemorrhage </a:t>
            </a:r>
            <a:r>
              <a:rPr lang="en-US" altLang="en-US" dirty="0" smtClean="0"/>
              <a:t>and hemolytic </a:t>
            </a:r>
            <a:r>
              <a:rPr lang="en-US" altLang="en-US" dirty="0"/>
              <a:t>anemia</a:t>
            </a:r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69555841-5E5D-4B3C-851B-34CB5CC95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57B52C-4BD6-47DE-BBB8-1C4F9AAD75F9}" type="slidenum">
              <a:rPr lang="ar-JO" altLang="en-US"/>
              <a:pPr eaLnBrk="1" hangingPunct="1"/>
              <a:t>33</a:t>
            </a:fld>
            <a:endParaRPr lang="en-CA" altLang="en-US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5C372197-195B-4BF5-8910-0341DA3FE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12511"/>
          </a:xfrm>
        </p:spPr>
        <p:txBody>
          <a:bodyPr>
            <a:normAutofit/>
          </a:bodyPr>
          <a:lstStyle/>
          <a:p>
            <a:pPr rtl="0" eaLnBrk="1" hangingPunct="1">
              <a:defRPr/>
            </a:pPr>
            <a:r>
              <a:rPr lang="en-US" sz="4000" b="1" dirty="0"/>
              <a:t>Disseminated Intravascular Coagulation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5941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45DA-5F1C-415F-9C9F-8B5F102C47EC}" type="slidenum">
              <a:rPr lang="ar-JO" altLang="en-US" smtClean="0"/>
              <a:pPr/>
              <a:t>34</a:t>
            </a:fld>
            <a:endParaRPr lang="en-CA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6509" y="235527"/>
            <a:ext cx="8201891" cy="648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8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>
            <a:extLst>
              <a:ext uri="{FF2B5EF4-FFF2-40B4-BE49-F238E27FC236}">
                <a16:creationId xmlns:a16="http://schemas.microsoft.com/office/drawing/2014/main" id="{99021394-83DF-4CDB-8010-90B8F24FC6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dirty="0"/>
              <a:t>According to </a:t>
            </a:r>
            <a:r>
              <a:rPr lang="en-US" altLang="en-US" dirty="0" smtClean="0"/>
              <a:t>severity.</a:t>
            </a:r>
            <a:endParaRPr lang="en-US" altLang="en-US" dirty="0"/>
          </a:p>
          <a:p>
            <a:pPr algn="l" rtl="0" eaLnBrk="1" hangingPunct="1"/>
            <a:r>
              <a:rPr lang="en-US" altLang="en-US" dirty="0"/>
              <a:t>Bleeding from puncture sites and surgical </a:t>
            </a:r>
            <a:r>
              <a:rPr lang="en-US" altLang="en-US" dirty="0" smtClean="0"/>
              <a:t>incision.</a:t>
            </a:r>
            <a:endParaRPr lang="en-US" altLang="en-US" dirty="0"/>
          </a:p>
          <a:p>
            <a:pPr algn="l" rtl="0" eaLnBrk="1" hangingPunct="1"/>
            <a:r>
              <a:rPr lang="en-US" altLang="en-US" dirty="0"/>
              <a:t>Skin petechiae and </a:t>
            </a:r>
            <a:r>
              <a:rPr lang="en-US" altLang="en-US" dirty="0" smtClean="0"/>
              <a:t>ecchymosis.</a:t>
            </a:r>
            <a:endParaRPr lang="en-US" altLang="en-US" dirty="0"/>
          </a:p>
          <a:p>
            <a:pPr algn="l" rtl="0" eaLnBrk="1" hangingPunct="1"/>
            <a:r>
              <a:rPr lang="en-US" altLang="en-US" dirty="0"/>
              <a:t>Tissue necrosis and </a:t>
            </a:r>
            <a:r>
              <a:rPr lang="en-US" altLang="en-US" dirty="0" smtClean="0"/>
              <a:t>infarctions. </a:t>
            </a:r>
            <a:endParaRPr lang="en-US" altLang="en-US" dirty="0"/>
          </a:p>
          <a:p>
            <a:pPr algn="l" rtl="0" eaLnBrk="1" hangingPunct="1"/>
            <a:r>
              <a:rPr lang="en-US" altLang="en-US" dirty="0"/>
              <a:t>Anemia..</a:t>
            </a:r>
            <a:r>
              <a:rPr lang="en-US" altLang="en-US" dirty="0" err="1" smtClean="0"/>
              <a:t>microangiopathic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 algn="l" rtl="0" eaLnBrk="1" hangingPunct="1"/>
            <a:r>
              <a:rPr lang="en-US" altLang="en-US" dirty="0"/>
              <a:t>In neonate mainly at </a:t>
            </a:r>
            <a:r>
              <a:rPr lang="en-US" altLang="en-US" dirty="0" err="1"/>
              <a:t>venpuncture</a:t>
            </a:r>
            <a:r>
              <a:rPr lang="en-US" altLang="en-US" dirty="0"/>
              <a:t> site ,</a:t>
            </a:r>
            <a:r>
              <a:rPr lang="en-US" altLang="en-US" dirty="0" smtClean="0"/>
              <a:t>GI bleeding(melena/hematochezia</a:t>
            </a:r>
            <a:r>
              <a:rPr lang="en-US" altLang="en-US" dirty="0"/>
              <a:t>) , IVH</a:t>
            </a:r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3FC28D9F-D9C4-44F9-898D-E1611EA20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ECA628-57DC-466B-9141-410ABF500975}" type="slidenum">
              <a:rPr lang="ar-JO" altLang="en-US"/>
              <a:pPr eaLnBrk="1" hangingPunct="1"/>
              <a:t>35</a:t>
            </a:fld>
            <a:endParaRPr lang="en-CA" altLang="en-US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7B4F63B2-2363-47F6-B564-C9CE5F374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/>
              <a:t>Clinical Picture</a:t>
            </a:r>
          </a:p>
        </p:txBody>
      </p:sp>
    </p:spTree>
    <p:extLst>
      <p:ext uri="{BB962C8B-B14F-4D97-AF65-F5344CB8AC3E}">
        <p14:creationId xmlns:p14="http://schemas.microsoft.com/office/powerpoint/2010/main" val="53454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>
            <a:extLst>
              <a:ext uri="{FF2B5EF4-FFF2-40B4-BE49-F238E27FC236}">
                <a16:creationId xmlns:a16="http://schemas.microsoft.com/office/drawing/2014/main" id="{EEC78AFB-45C1-420E-B306-FEEBDB05A0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8534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l" rtl="0" eaLnBrk="1" hangingPunct="1"/>
            <a:r>
              <a:rPr lang="en-US" altLang="en-US" dirty="0"/>
              <a:t>factors (II, V, VIII, and fibrinogen) and platelets may be </a:t>
            </a:r>
            <a:r>
              <a:rPr lang="en-US" altLang="en-US" dirty="0" smtClean="0"/>
              <a:t>decreased.</a:t>
            </a:r>
          </a:p>
          <a:p>
            <a:pPr marL="0" indent="0" algn="l" rtl="0" eaLnBrk="1" hangingPunct="1">
              <a:buNone/>
            </a:pPr>
            <a:endParaRPr lang="en-US" altLang="en-US" dirty="0"/>
          </a:p>
          <a:p>
            <a:pPr algn="l" rtl="0" eaLnBrk="1" hangingPunct="1"/>
            <a:r>
              <a:rPr lang="en-US" altLang="en-US" dirty="0"/>
              <a:t>Prolonged PT,PTT and </a:t>
            </a:r>
            <a:r>
              <a:rPr lang="en-US" altLang="en-US" dirty="0" smtClean="0"/>
              <a:t>INR.</a:t>
            </a:r>
          </a:p>
          <a:p>
            <a:pPr marL="0" indent="0" algn="l" rtl="0" eaLnBrk="1" hangingPunct="1">
              <a:buNone/>
            </a:pPr>
            <a:endParaRPr lang="en-US" altLang="en-US" dirty="0"/>
          </a:p>
          <a:p>
            <a:pPr algn="l" rtl="0" eaLnBrk="1" hangingPunct="1"/>
            <a:r>
              <a:rPr lang="en-US" altLang="en-US" dirty="0"/>
              <a:t>Very low platelet </a:t>
            </a:r>
            <a:r>
              <a:rPr lang="en-US" altLang="en-US" dirty="0" smtClean="0"/>
              <a:t>count.</a:t>
            </a:r>
          </a:p>
          <a:p>
            <a:pPr marL="0" indent="0" algn="l" rtl="0" eaLnBrk="1" hangingPunct="1">
              <a:buNone/>
            </a:pPr>
            <a:endParaRPr lang="en-US" altLang="en-US" dirty="0"/>
          </a:p>
          <a:p>
            <a:pPr algn="l" rtl="0" eaLnBrk="1" hangingPunct="1"/>
            <a:r>
              <a:rPr lang="en-US" altLang="en-US" dirty="0"/>
              <a:t>Blood smear : fragmented, burr, and helmet-shaped red blood cells (</a:t>
            </a:r>
            <a:r>
              <a:rPr lang="en-US" altLang="en-US" dirty="0" err="1"/>
              <a:t>schistocytes</a:t>
            </a:r>
            <a:r>
              <a:rPr lang="en-US" altLang="en-US" dirty="0" smtClean="0"/>
              <a:t>).</a:t>
            </a:r>
          </a:p>
          <a:p>
            <a:pPr marL="0" indent="0" algn="l" rtl="0" eaLnBrk="1" hangingPunct="1">
              <a:buNone/>
            </a:pPr>
            <a:endParaRPr lang="en-US" altLang="en-US" dirty="0"/>
          </a:p>
          <a:p>
            <a:pPr algn="l" rtl="0" eaLnBrk="1" hangingPunct="1"/>
            <a:r>
              <a:rPr lang="en-US" altLang="en-US" dirty="0"/>
              <a:t>Increased FDP*s, and d-dimers </a:t>
            </a:r>
            <a:r>
              <a:rPr lang="en-US" altLang="en-US" dirty="0" smtClean="0"/>
              <a:t>level.</a:t>
            </a:r>
            <a:endParaRPr lang="en-US" altLang="en-US" dirty="0"/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EE708915-D6EC-4FF3-9DEB-31C2EC57D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9968C3-90CF-45D2-B888-E669EC3CBC93}" type="slidenum">
              <a:rPr lang="ar-JO" altLang="en-US"/>
              <a:pPr eaLnBrk="1" hangingPunct="1"/>
              <a:t>36</a:t>
            </a:fld>
            <a:endParaRPr lang="en-CA" altLang="en-US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DE7C0B15-0ECF-401B-9388-BF5A497B3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2891" y="434397"/>
            <a:ext cx="10515600" cy="909493"/>
          </a:xfrm>
        </p:spPr>
        <p:txBody>
          <a:bodyPr/>
          <a:lstStyle/>
          <a:p>
            <a:pPr rtl="0" eaLnBrk="1" hangingPunct="1">
              <a:defRPr/>
            </a:pPr>
            <a:r>
              <a:rPr lang="en-US" dirty="0"/>
              <a:t>LAB</a:t>
            </a:r>
          </a:p>
        </p:txBody>
      </p:sp>
    </p:spTree>
    <p:extLst>
      <p:ext uri="{BB962C8B-B14F-4D97-AF65-F5344CB8AC3E}">
        <p14:creationId xmlns:p14="http://schemas.microsoft.com/office/powerpoint/2010/main" val="9158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>
            <a:extLst>
              <a:ext uri="{FF2B5EF4-FFF2-40B4-BE49-F238E27FC236}">
                <a16:creationId xmlns:a16="http://schemas.microsoft.com/office/drawing/2014/main" id="{9D0554FB-6EFD-46DC-8BC4-1BCB55EBCE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05345" y="1163784"/>
            <a:ext cx="8229600" cy="4525963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altLang="en-US" dirty="0"/>
              <a:t>Treatment of the cause and initiating </a:t>
            </a:r>
            <a:r>
              <a:rPr lang="en-US" altLang="en-US" dirty="0" smtClean="0"/>
              <a:t>factor.</a:t>
            </a:r>
          </a:p>
          <a:p>
            <a:pPr marL="0" indent="0" algn="l" rtl="0" eaLnBrk="1" hangingPunct="1">
              <a:buNone/>
            </a:pPr>
            <a:endParaRPr lang="en-US" altLang="en-US" dirty="0"/>
          </a:p>
          <a:p>
            <a:pPr algn="l" rtl="0" eaLnBrk="1" hangingPunct="1"/>
            <a:r>
              <a:rPr lang="en-US" altLang="en-US" dirty="0"/>
              <a:t>Restore </a:t>
            </a:r>
            <a:r>
              <a:rPr lang="en-US" altLang="en-US" dirty="0" smtClean="0"/>
              <a:t>hemostasis</a:t>
            </a:r>
            <a:r>
              <a:rPr lang="en-US" altLang="en-US" sz="1600" dirty="0" smtClean="0"/>
              <a:t>, </a:t>
            </a:r>
            <a:r>
              <a:rPr lang="en-US" altLang="en-US" dirty="0" smtClean="0"/>
              <a:t>blood and blood products.</a:t>
            </a:r>
            <a:endParaRPr lang="en-US" altLang="en-US" dirty="0"/>
          </a:p>
          <a:p>
            <a:pPr algn="l" rtl="0" eaLnBrk="1" hangingPunct="1"/>
            <a:endParaRPr lang="en-US" altLang="en-US" dirty="0" smtClean="0"/>
          </a:p>
          <a:p>
            <a:pPr algn="l" rtl="0" eaLnBrk="1" hangingPunct="1"/>
            <a:r>
              <a:rPr lang="en-US" altLang="en-US" dirty="0" smtClean="0"/>
              <a:t>Correct </a:t>
            </a:r>
            <a:r>
              <a:rPr lang="en-US" altLang="en-US" dirty="0"/>
              <a:t>shock , acidosis, </a:t>
            </a:r>
            <a:r>
              <a:rPr lang="en-US" altLang="en-US" dirty="0" smtClean="0"/>
              <a:t>hypoxia.</a:t>
            </a:r>
            <a:endParaRPr lang="en-US" altLang="en-US" dirty="0"/>
          </a:p>
          <a:p>
            <a:pPr algn="l" rtl="0" eaLnBrk="1" hangingPunct="1"/>
            <a:endParaRPr lang="en-US" altLang="en-US" dirty="0" smtClean="0"/>
          </a:p>
          <a:p>
            <a:pPr algn="l" rtl="0" eaLnBrk="1" hangingPunct="1"/>
            <a:r>
              <a:rPr lang="en-US" altLang="en-US" dirty="0" smtClean="0"/>
              <a:t>Anticoagulant </a:t>
            </a:r>
            <a:r>
              <a:rPr lang="en-US" altLang="en-US" dirty="0"/>
              <a:t>is not preferred in pediatrics except in very rare cases of skin </a:t>
            </a:r>
            <a:r>
              <a:rPr lang="en-US" altLang="en-US" dirty="0" smtClean="0"/>
              <a:t>thrombosis without bleeding.</a:t>
            </a:r>
            <a:endParaRPr lang="en-US" altLang="en-US" dirty="0"/>
          </a:p>
          <a:p>
            <a:pPr algn="l" rtl="0" eaLnBrk="1" hangingPunct="1">
              <a:buFontTx/>
              <a:buNone/>
            </a:pPr>
            <a:endParaRPr lang="en-US" altLang="en-US" dirty="0"/>
          </a:p>
          <a:p>
            <a:pPr algn="l" rtl="0" eaLnBrk="1" hangingPunct="1"/>
            <a:endParaRPr lang="en-US" altLang="en-US" dirty="0"/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003A9A1B-2FC0-4750-B1D6-08C4FFB76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CC4DD7F-1BE6-44CE-8D32-029DB076FC50}" type="slidenum">
              <a:rPr lang="ar-JO" altLang="en-US"/>
              <a:pPr eaLnBrk="1" hangingPunct="1"/>
              <a:t>37</a:t>
            </a:fld>
            <a:endParaRPr lang="en-CA" alt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F1FE0EA3-ABA5-45CD-85F8-C37368A7A2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0654" y="296287"/>
            <a:ext cx="8229600" cy="623455"/>
          </a:xfrm>
        </p:spPr>
        <p:txBody>
          <a:bodyPr>
            <a:normAutofit fontScale="90000"/>
          </a:bodyPr>
          <a:lstStyle/>
          <a:p>
            <a:pPr rtl="0" eaLnBrk="1" hangingPunct="1">
              <a:defRPr/>
            </a:pPr>
            <a:r>
              <a:rPr lang="en-US" dirty="0"/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3184018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5230" y="2716439"/>
            <a:ext cx="3646714" cy="1325563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Thank you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51450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13" y="0"/>
            <a:ext cx="11397760" cy="700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mmune </a:t>
            </a:r>
            <a:r>
              <a:rPr lang="en-US" dirty="0"/>
              <a:t>thrombocytopenic purpura of childhood (childhood ITP)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68970"/>
            <a:ext cx="1051560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most common cause of acute onset of thrombocytopenia in otherwise healthy </a:t>
            </a:r>
            <a:r>
              <a:rPr lang="en-US" dirty="0" smtClean="0"/>
              <a:t>child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Incidence in Males=females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Peak incidence between 1 – 4 years of 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Follows acute viral infection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brupt </a:t>
            </a:r>
            <a:r>
              <a:rPr lang="en-US" dirty="0"/>
              <a:t>onset of </a:t>
            </a:r>
            <a:r>
              <a:rPr lang="en-US" dirty="0" err="1"/>
              <a:t>petechiae</a:t>
            </a:r>
            <a:r>
              <a:rPr lang="en-US" dirty="0"/>
              <a:t>, purpura, and epistaxis</a:t>
            </a:r>
            <a:r>
              <a:rPr lang="en-US" dirty="0" smtClean="0"/>
              <a:t>. Other physical exam findings are normal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ormal red </a:t>
            </a:r>
            <a:r>
              <a:rPr lang="en-US" dirty="0"/>
              <a:t>blood cell (RBC) and white blood cell (WBC) </a:t>
            </a:r>
            <a:r>
              <a:rPr lang="en-US" dirty="0" smtClean="0"/>
              <a:t>counts.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" y="537151"/>
            <a:ext cx="11734800" cy="59467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A</a:t>
            </a:r>
            <a:r>
              <a:rPr lang="en-US" dirty="0" smtClean="0"/>
              <a:t>ntibody </a:t>
            </a:r>
            <a:r>
              <a:rPr lang="en-US" dirty="0"/>
              <a:t>(IgG or IgM) that binds to the platelet membrane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S</a:t>
            </a:r>
            <a:r>
              <a:rPr lang="en-US" dirty="0" smtClean="0"/>
              <a:t>plenic </a:t>
            </a:r>
            <a:r>
              <a:rPr lang="en-US" dirty="0"/>
              <a:t>destruction of antibody-coated platelets leading to sever thrombocytopenia &lt; 10.000 </a:t>
            </a:r>
            <a:r>
              <a:rPr lang="en-US" dirty="0" smtClean="0"/>
              <a:t>platelets/mm3.</a:t>
            </a: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Diagnosis </a:t>
            </a:r>
            <a:r>
              <a:rPr lang="en-US" dirty="0"/>
              <a:t>is based on clinical presentation and the platelet </a:t>
            </a:r>
            <a:r>
              <a:rPr lang="en-US" dirty="0" smtClean="0"/>
              <a:t>count. 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Bone </a:t>
            </a:r>
            <a:r>
              <a:rPr lang="en-US" dirty="0"/>
              <a:t>marrow </a:t>
            </a:r>
            <a:r>
              <a:rPr lang="en-US" dirty="0" smtClean="0"/>
              <a:t>examination is not necessary, unless indicated.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If atypical findings are noted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marrow examination is indicated to rule out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an infiltrative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disorder (leukemia) or an aplastic process (aplastic anemia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).</a:t>
            </a:r>
          </a:p>
          <a:p>
            <a:pPr marL="0" indent="0" algn="just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ITP, an examination of the bone marrow reveals increased megakaryocytes and normal erythroid and myeloid elements. </a:t>
            </a:r>
          </a:p>
          <a:p>
            <a:pPr marL="0" indent="0" algn="just"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782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798657"/>
          </a:xfrm>
        </p:spPr>
        <p:txBody>
          <a:bodyPr/>
          <a:lstStyle/>
          <a:p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4" y="1257589"/>
            <a:ext cx="11526981" cy="5060084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Therapy is seldom indicated for platelet counts greater than </a:t>
            </a:r>
            <a:r>
              <a:rPr lang="en-US" dirty="0" smtClean="0"/>
              <a:t>20,000/mm</a:t>
            </a:r>
            <a:r>
              <a:rPr lang="en-US" baseline="30000" dirty="0" smtClean="0"/>
              <a:t>3</a:t>
            </a:r>
            <a:r>
              <a:rPr lang="en-US" dirty="0" smtClean="0"/>
              <a:t> .</a:t>
            </a:r>
          </a:p>
          <a:p>
            <a:pPr marL="0" indent="0" algn="just">
              <a:buNone/>
            </a:pPr>
            <a:endParaRPr lang="en-US" baseline="300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Therapy for </a:t>
            </a:r>
            <a:r>
              <a:rPr lang="en-US" dirty="0"/>
              <a:t>moderate and severe clinical </a:t>
            </a:r>
            <a:r>
              <a:rPr lang="en-US" dirty="0" smtClean="0"/>
              <a:t>bleeding, </a:t>
            </a:r>
            <a:r>
              <a:rPr lang="en-US" dirty="0"/>
              <a:t>with severe thrombocytopenia (platelet count &lt;10,000/mm3 </a:t>
            </a:r>
            <a:r>
              <a:rPr lang="en-US" dirty="0" smtClean="0"/>
              <a:t>):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rednisone</a:t>
            </a:r>
            <a:r>
              <a:rPr lang="en-US" dirty="0"/>
              <a:t> , 2 to 4 mg/kg/24 hours for 2 </a:t>
            </a:r>
            <a:r>
              <a:rPr lang="en-US" dirty="0" smtClean="0"/>
              <a:t>weeks.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/>
              <a:t>IVIG</a:t>
            </a:r>
            <a:r>
              <a:rPr lang="en-US" dirty="0"/>
              <a:t>, 1 g/kg/24 hours for 1 to 2 </a:t>
            </a:r>
            <a:r>
              <a:rPr lang="en-US" dirty="0" smtClean="0"/>
              <a:t>days.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/>
              <a:t>Splenectomy </a:t>
            </a:r>
            <a:r>
              <a:rPr lang="en-US" dirty="0"/>
              <a:t>is indicated in acute ITP only for life-threatening bleeding</a:t>
            </a:r>
            <a:r>
              <a:rPr lang="en-US" dirty="0" smtClean="0"/>
              <a:t>.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Repeated treatments with IVIG, IV anti-D, or high-dose pulse steroids are effective in delaying the need for </a:t>
            </a:r>
            <a:r>
              <a:rPr lang="en-US" dirty="0" smtClean="0"/>
              <a:t>splenectomy.</a:t>
            </a:r>
          </a:p>
          <a:p>
            <a:pPr marL="0" indent="0" algn="just">
              <a:buNone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Platelet  </a:t>
            </a:r>
            <a:r>
              <a:rPr lang="en-US" dirty="0"/>
              <a:t>transfusion in  ITP  is  usually  contraindicated  unless  </a:t>
            </a:r>
            <a:r>
              <a:rPr lang="en-US" dirty="0" smtClean="0"/>
              <a:t>life threatening  </a:t>
            </a:r>
            <a:r>
              <a:rPr lang="en-US" dirty="0"/>
              <a:t>bleeding  is </a:t>
            </a:r>
            <a:r>
              <a:rPr lang="en-US" dirty="0" smtClean="0"/>
              <a:t>present.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348343"/>
            <a:ext cx="11564983" cy="6296297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ITP that persists for 6 to 12 months is classified as chronic ITP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0" indent="0" algn="just"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Repeated treatments with IVIG, IV anti-D, or high-dose pulse steroids are effective in delaying the need for splenectomy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0" indent="0" algn="just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Rituximab ( anti CD20) induces remission in 50% of cases.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Secondary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causes of chronic ITP, especially SLE and HIV infection, should be ruled out. </a:t>
            </a:r>
          </a:p>
        </p:txBody>
      </p:sp>
    </p:spTree>
    <p:extLst>
      <p:ext uri="{BB962C8B-B14F-4D97-AF65-F5344CB8AC3E}">
        <p14:creationId xmlns:p14="http://schemas.microsoft.com/office/powerpoint/2010/main" val="364872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73" y="226581"/>
            <a:ext cx="10515600" cy="6324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673" y="1229881"/>
            <a:ext cx="10515600" cy="52540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Intracranial bleeding, occurs in fewer than 1% of patients with ITP.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Therapy does not affect the long-term outcome of ITP.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Approximately 80% of children have a spontaneous resolution within 6 months after diagnosis.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Splenectomy </a:t>
            </a:r>
            <a:r>
              <a:rPr lang="en-US" dirty="0"/>
              <a:t>induces a remission in 70% to 80% of childhood chronic ITP cases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The risks of splenectomy (surgery, sepsis from encapsulated bacteria) must be weighed against the risk of severe bleeding. </a:t>
            </a:r>
          </a:p>
          <a:p>
            <a:pPr marL="91440" indent="-91440"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1926</Words>
  <Application>Microsoft Office PowerPoint</Application>
  <PresentationFormat>Widescreen</PresentationFormat>
  <Paragraphs>300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Georgia</vt:lpstr>
      <vt:lpstr>Times New Roman</vt:lpstr>
      <vt:lpstr>Verdana</vt:lpstr>
      <vt:lpstr>Office Theme</vt:lpstr>
      <vt:lpstr>Childhood Bleeding Disorders, II</vt:lpstr>
      <vt:lpstr>Disorders of platelets</vt:lpstr>
      <vt:lpstr>   Differential diagnosis of childhood thrombocytopenic syndromes</vt:lpstr>
      <vt:lpstr>PowerPoint Presentation</vt:lpstr>
      <vt:lpstr>Immune thrombocytopenic purpura of childhood (childhood ITP)</vt:lpstr>
      <vt:lpstr>PowerPoint Presentation</vt:lpstr>
      <vt:lpstr>Treatment</vt:lpstr>
      <vt:lpstr>PowerPoint Presentation</vt:lpstr>
      <vt:lpstr>prognosis</vt:lpstr>
      <vt:lpstr>Disorders associated with low platelets</vt:lpstr>
      <vt:lpstr>Platelets function disorders</vt:lpstr>
      <vt:lpstr>Bernard-Soulier syndrome</vt:lpstr>
      <vt:lpstr>Glanzmann Thrombasthenia</vt:lpstr>
      <vt:lpstr>Hereditary  Clotting Factor  Deficiencies </vt:lpstr>
      <vt:lpstr>PowerPoint Presentation</vt:lpstr>
      <vt:lpstr>Hemophilias</vt:lpstr>
      <vt:lpstr>PowerPoint Presentation</vt:lpstr>
      <vt:lpstr>labs</vt:lpstr>
      <vt:lpstr>Treatment</vt:lpstr>
      <vt:lpstr>PowerPoint Presentation</vt:lpstr>
      <vt:lpstr>PowerPoint Presentation</vt:lpstr>
      <vt:lpstr>complications</vt:lpstr>
      <vt:lpstr>Von  Willebrand  Disease</vt:lpstr>
      <vt:lpstr>PowerPoint Presentation</vt:lpstr>
      <vt:lpstr>treatment</vt:lpstr>
      <vt:lpstr>PowerPoint Presentation</vt:lpstr>
      <vt:lpstr>Diagnosis</vt:lpstr>
      <vt:lpstr>Treatment</vt:lpstr>
      <vt:lpstr>PowerPoint Presentation</vt:lpstr>
      <vt:lpstr>Factor XI Deficiency (Hemophilia C) </vt:lpstr>
      <vt:lpstr>Factor XIII Deficiency</vt:lpstr>
      <vt:lpstr>Factor XIII</vt:lpstr>
      <vt:lpstr>Disseminated Intravascular Coagulation </vt:lpstr>
      <vt:lpstr>PowerPoint Presentation</vt:lpstr>
      <vt:lpstr>Clinical Picture</vt:lpstr>
      <vt:lpstr>LAB</vt:lpstr>
      <vt:lpstr>Treatment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Bleeding</dc:title>
  <dc:creator>pc</dc:creator>
  <cp:lastModifiedBy>pc</cp:lastModifiedBy>
  <cp:revision>64</cp:revision>
  <dcterms:created xsi:type="dcterms:W3CDTF">2021-09-16T07:44:08Z</dcterms:created>
  <dcterms:modified xsi:type="dcterms:W3CDTF">2022-02-10T06:34:51Z</dcterms:modified>
</cp:coreProperties>
</file>