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8" r:id="rId3"/>
    <p:sldId id="286" r:id="rId4"/>
    <p:sldId id="288" r:id="rId5"/>
    <p:sldId id="292" r:id="rId6"/>
    <p:sldId id="289" r:id="rId7"/>
    <p:sldId id="261" r:id="rId8"/>
    <p:sldId id="287" r:id="rId9"/>
    <p:sldId id="285" r:id="rId10"/>
    <p:sldId id="265" r:id="rId11"/>
    <p:sldId id="293" r:id="rId12"/>
    <p:sldId id="267" r:id="rId13"/>
    <p:sldId id="268" r:id="rId14"/>
    <p:sldId id="294" r:id="rId15"/>
    <p:sldId id="269" r:id="rId16"/>
    <p:sldId id="270" r:id="rId17"/>
    <p:sldId id="296" r:id="rId18"/>
    <p:sldId id="271" r:id="rId19"/>
    <p:sldId id="272" r:id="rId20"/>
    <p:sldId id="273" r:id="rId21"/>
    <p:sldId id="291" r:id="rId22"/>
    <p:sldId id="276" r:id="rId23"/>
    <p:sldId id="277" r:id="rId24"/>
    <p:sldId id="279" r:id="rId25"/>
    <p:sldId id="280" r:id="rId26"/>
    <p:sldId id="281" r:id="rId27"/>
    <p:sldId id="283" r:id="rId28"/>
    <p:sldId id="282" r:id="rId29"/>
    <p:sldId id="295"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AD5D5E-C823-4B6B-B91C-77B3C58CAE17}" type="datetimeFigureOut">
              <a:rPr lang="en-US" smtClean="0"/>
              <a:t>3/16/2022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C1EBD2-D404-467A-AEE9-E7CAFD7CB0C0}" type="slidenum">
              <a:rPr lang="en-US" smtClean="0"/>
              <a:t>‹#›</a:t>
            </a:fld>
            <a:endParaRPr lang="en-US"/>
          </a:p>
        </p:txBody>
      </p:sp>
    </p:spTree>
    <p:extLst>
      <p:ext uri="{BB962C8B-B14F-4D97-AF65-F5344CB8AC3E}">
        <p14:creationId xmlns:p14="http://schemas.microsoft.com/office/powerpoint/2010/main" val="3589578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1300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8E7E423-6F45-4FC1-B1AD-AE7FB2D4126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C46832FF-C6F9-4C38-BFBD-B62E5714693E}" type="datetime1">
              <a:rPr lang="en-US" smtClean="0"/>
              <a:t>3/16/2022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E085FD-0A32-4F04-A0F1-58F871EDA496}" type="datetime1">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26EE082-C35B-4FEE-9A3F-D50274950749}" type="datetime1">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8897B44D-BA26-4507-B59E-98C8F4A5C9AE}" type="datetime1">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A767CA4-6FB7-40BB-99D5-FB0DFAFCB27E}" type="datetime1">
              <a:rPr lang="en-US" smtClean="0"/>
              <a:t>3/16/2022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32AF7B2-315E-4DA2-8BEB-03CA043AC781}" type="datetime1">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7A599CA-952B-4AD0-ADA0-7B89F3DA1340}" type="datetime1">
              <a:rPr lang="en-US" smtClean="0"/>
              <a:t>3/16/2022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962A192-1455-4A48-A105-D84E5D393C89}" type="datetime1">
              <a:rPr lang="en-US" smtClean="0"/>
              <a:t>3/16/2022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FDB8C-1A18-4682-BEE7-891D62E2FE6D}" type="datetime1">
              <a:rPr lang="en-US" smtClean="0"/>
              <a:t>3/16/2022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4D4E212-E957-4687-A7E2-A1779A1C1F08}" type="datetime1">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0F57D6F-5832-4E04-9882-2BFEF21188B1}" type="datetime1">
              <a:rPr lang="en-US" smtClean="0"/>
              <a:t>3/16/2022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E33DB76-39E3-4856-9434-7AD022B29BC9}" type="datetime1">
              <a:rPr lang="en-US" smtClean="0"/>
              <a:t>3/16/2022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2" name="Title 1"/>
          <p:cNvSpPr>
            <a:spLocks noGrp="1"/>
          </p:cNvSpPr>
          <p:nvPr>
            <p:ph type="ctrTitle"/>
          </p:nvPr>
        </p:nvSpPr>
        <p:spPr>
          <a:xfrm>
            <a:off x="0" y="1295400"/>
            <a:ext cx="9144000" cy="2057400"/>
          </a:xfrm>
        </p:spPr>
        <p:txBody>
          <a:bodyPr>
            <a:normAutofit/>
          </a:bodyPr>
          <a:lstStyle/>
          <a:p>
            <a:r>
              <a:rPr lang="en-IN" sz="5400" b="1" dirty="0">
                <a:solidFill>
                  <a:schemeClr val="bg1"/>
                </a:solidFill>
              </a:rPr>
              <a:t>PHARMACOTHERAPY OF</a:t>
            </a:r>
            <a:br>
              <a:rPr lang="en-IN" sz="5400" b="1" dirty="0">
                <a:solidFill>
                  <a:schemeClr val="bg1"/>
                </a:solidFill>
              </a:rPr>
            </a:br>
            <a:r>
              <a:rPr lang="en-US" sz="5400" b="1" dirty="0">
                <a:solidFill>
                  <a:schemeClr val="bg1"/>
                </a:solidFill>
                <a:latin typeface="+mn-lt"/>
              </a:rPr>
              <a:t>GOUT</a:t>
            </a:r>
            <a:endParaRPr lang="en-US" sz="5400" dirty="0">
              <a:solidFill>
                <a:schemeClr val="bg1"/>
              </a:solidFill>
              <a:latin typeface="+mn-lt"/>
            </a:endParaRPr>
          </a:p>
        </p:txBody>
      </p:sp>
    </p:spTree>
    <p:extLst>
      <p:ext uri="{BB962C8B-B14F-4D97-AF65-F5344CB8AC3E}">
        <p14:creationId xmlns:p14="http://schemas.microsoft.com/office/powerpoint/2010/main" val="3013737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510"/>
            <a:ext cx="9144000" cy="1295400"/>
          </a:xfrm>
        </p:spPr>
        <p:txBody>
          <a:bodyPr rtlCol="0">
            <a:normAutofit fontScale="90000"/>
          </a:bodyPr>
          <a:lstStyle/>
          <a:p>
            <a:pPr algn="ctr" fontAlgn="auto">
              <a:spcAft>
                <a:spcPts val="0"/>
              </a:spcAft>
              <a:defRPr/>
            </a:pPr>
            <a:r>
              <a:rPr lang="en-IN" sz="4900" b="1" dirty="0">
                <a:solidFill>
                  <a:srgbClr val="FF0000"/>
                </a:solidFill>
              </a:rPr>
              <a:t>Treatment of acute gout</a:t>
            </a:r>
            <a:r>
              <a:rPr lang="en-IN" b="1" i="1" dirty="0"/>
              <a:t/>
            </a:r>
            <a:br>
              <a:rPr lang="en-IN" b="1" i="1" dirty="0"/>
            </a:br>
            <a:endParaRPr lang="en-IN"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a:p>
        </p:txBody>
      </p:sp>
      <p:sp>
        <p:nvSpPr>
          <p:cNvPr id="7171" name="Content Placeholder 2"/>
          <p:cNvSpPr>
            <a:spLocks noGrp="1"/>
          </p:cNvSpPr>
          <p:nvPr>
            <p:ph sz="quarter" idx="1"/>
          </p:nvPr>
        </p:nvSpPr>
        <p:spPr>
          <a:xfrm>
            <a:off x="228600" y="838200"/>
            <a:ext cx="8686800" cy="5791200"/>
          </a:xfrm>
        </p:spPr>
        <p:txBody>
          <a:bodyPr>
            <a:normAutofit/>
          </a:bodyPr>
          <a:lstStyle/>
          <a:p>
            <a:r>
              <a:rPr lang="en-IN" sz="2400" dirty="0">
                <a:latin typeface="Calibri" pitchFamily="34" charset="0"/>
                <a:cs typeface="Calibri" pitchFamily="34" charset="0"/>
              </a:rPr>
              <a:t>Acute gouty attacks can result from a number of conditions, including excessive alcohol consumption, a diet rich in purines, or kidney disease. </a:t>
            </a:r>
          </a:p>
          <a:p>
            <a:endParaRPr lang="en-IN" sz="2400" dirty="0">
              <a:latin typeface="Calibri" pitchFamily="34" charset="0"/>
              <a:cs typeface="Calibri" pitchFamily="34" charset="0"/>
            </a:endParaRPr>
          </a:p>
          <a:p>
            <a:r>
              <a:rPr lang="en-IN" sz="2400" dirty="0">
                <a:latin typeface="Calibri" pitchFamily="34" charset="0"/>
                <a:cs typeface="Calibri" pitchFamily="34" charset="0"/>
              </a:rPr>
              <a:t>The mainstay of treatment during an acute attack is the administration of anti-inflammatory drugs such as NSAIDs, colchicine or glucocorticoids.</a:t>
            </a:r>
          </a:p>
          <a:p>
            <a:endParaRPr lang="en-IN" sz="2400" dirty="0">
              <a:latin typeface="Calibri" pitchFamily="34" charset="0"/>
              <a:cs typeface="Calibri" pitchFamily="34" charset="0"/>
            </a:endParaRPr>
          </a:p>
          <a:p>
            <a:r>
              <a:rPr lang="en-IN" sz="2400" dirty="0">
                <a:latin typeface="Calibri" pitchFamily="34" charset="0"/>
                <a:cs typeface="Calibri" pitchFamily="34" charset="0"/>
              </a:rPr>
              <a:t>NSAIDs are used most often in individuals without complicating comorbid conditions.</a:t>
            </a:r>
          </a:p>
          <a:p>
            <a:endParaRPr lang="en-IN" sz="2400" dirty="0">
              <a:latin typeface="Calibri" pitchFamily="34" charset="0"/>
              <a:cs typeface="Calibri" pitchFamily="34" charset="0"/>
            </a:endParaRPr>
          </a:p>
          <a:p>
            <a:r>
              <a:rPr lang="en-IN" sz="2400" dirty="0">
                <a:latin typeface="Calibri" pitchFamily="34" charset="0"/>
                <a:cs typeface="Calibri" pitchFamily="34" charset="0"/>
              </a:rPr>
              <a:t>The most effective drugs are indomethacin, naproxen, ibuprofen, </a:t>
            </a:r>
            <a:r>
              <a:rPr lang="en-IN" sz="2400" dirty="0" err="1">
                <a:latin typeface="Calibri" pitchFamily="34" charset="0"/>
                <a:cs typeface="Calibri" pitchFamily="34" charset="0"/>
              </a:rPr>
              <a:t>diclofenac</a:t>
            </a:r>
            <a:r>
              <a:rPr lang="en-IN" sz="2400" dirty="0">
                <a:latin typeface="Calibri" pitchFamily="34" charset="0"/>
                <a:cs typeface="Calibri" pitchFamily="34" charset="0"/>
              </a:rPr>
              <a:t> and </a:t>
            </a:r>
            <a:r>
              <a:rPr lang="en-IN" sz="2400" dirty="0" err="1">
                <a:latin typeface="Calibri" pitchFamily="34" charset="0"/>
                <a:cs typeface="Calibri" pitchFamily="34" charset="0"/>
              </a:rPr>
              <a:t>celecoxib</a:t>
            </a:r>
            <a:r>
              <a:rPr lang="en-IN" sz="2400" dirty="0">
                <a:latin typeface="Calibri" pitchFamily="34" charset="0"/>
                <a:cs typeface="Calibri" pitchFamily="34" charset="0"/>
              </a:rPr>
              <a:t>.</a:t>
            </a:r>
          </a:p>
          <a:p>
            <a:pPr>
              <a:buFont typeface="Arial" charset="0"/>
              <a:buNone/>
            </a:pPr>
            <a:endParaRPr lang="en-IN" sz="2400" dirty="0"/>
          </a:p>
        </p:txBody>
      </p:sp>
    </p:spTree>
    <p:extLst>
      <p:ext uri="{BB962C8B-B14F-4D97-AF65-F5344CB8AC3E}">
        <p14:creationId xmlns:p14="http://schemas.microsoft.com/office/powerpoint/2010/main" val="401888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arn(inVertical)">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barn(inVertical)">
                                      <p:cBhvr>
                                        <p:cTn id="12" dur="5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barn(inVertical)">
                                      <p:cBhvr>
                                        <p:cTn id="17" dur="500"/>
                                        <p:tgtEl>
                                          <p:spTgt spid="717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171">
                                            <p:txEl>
                                              <p:pRg st="6" end="6"/>
                                            </p:txEl>
                                          </p:spTgt>
                                        </p:tgtEl>
                                        <p:attrNameLst>
                                          <p:attrName>style.visibility</p:attrName>
                                        </p:attrNameLst>
                                      </p:cBhvr>
                                      <p:to>
                                        <p:strVal val="visible"/>
                                      </p:to>
                                    </p:set>
                                    <p:animEffect transition="in" filter="barn(inVertical)">
                                      <p:cBhvr>
                                        <p:cTn id="22"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276"/>
            <a:ext cx="9144000" cy="1295400"/>
          </a:xfrm>
        </p:spPr>
        <p:txBody>
          <a:bodyPr rtlCol="0">
            <a:normAutofit fontScale="90000"/>
          </a:bodyPr>
          <a:lstStyle/>
          <a:p>
            <a:pPr algn="ctr" fontAlgn="auto">
              <a:spcAft>
                <a:spcPts val="0"/>
              </a:spcAft>
              <a:defRPr/>
            </a:pPr>
            <a:r>
              <a:rPr lang="en-IN" sz="4900" b="1" dirty="0">
                <a:solidFill>
                  <a:srgbClr val="FF0000"/>
                </a:solidFill>
              </a:rPr>
              <a:t>Treatment of acute gout</a:t>
            </a:r>
            <a:r>
              <a:rPr lang="en-IN" b="1" i="1" dirty="0"/>
              <a:t/>
            </a:r>
            <a:br>
              <a:rPr lang="en-IN" b="1" i="1" dirty="0"/>
            </a:br>
            <a:endParaRPr lang="en-IN"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
        <p:nvSpPr>
          <p:cNvPr id="7171" name="Content Placeholder 2"/>
          <p:cNvSpPr>
            <a:spLocks noGrp="1"/>
          </p:cNvSpPr>
          <p:nvPr>
            <p:ph sz="quarter" idx="1"/>
          </p:nvPr>
        </p:nvSpPr>
        <p:spPr>
          <a:xfrm>
            <a:off x="228600" y="838200"/>
            <a:ext cx="8686800" cy="5791200"/>
          </a:xfrm>
        </p:spPr>
        <p:txBody>
          <a:bodyPr>
            <a:normAutofit/>
          </a:bodyPr>
          <a:lstStyle/>
          <a:p>
            <a:r>
              <a:rPr lang="en-IN" sz="2400" dirty="0">
                <a:latin typeface="Calibri" pitchFamily="34" charset="0"/>
                <a:cs typeface="Calibri" pitchFamily="34" charset="0"/>
              </a:rPr>
              <a:t>Acute gouty attacks can result from a number of conditions, including excessive alcohol consumption, a diet rich in purines, or kidney disease. </a:t>
            </a:r>
          </a:p>
          <a:p>
            <a:endParaRPr lang="en-IN" sz="2400" dirty="0">
              <a:latin typeface="Calibri" pitchFamily="34" charset="0"/>
              <a:cs typeface="Calibri" pitchFamily="34" charset="0"/>
            </a:endParaRPr>
          </a:p>
          <a:p>
            <a:r>
              <a:rPr lang="es-ES" sz="2400" dirty="0" err="1">
                <a:latin typeface="Calibri" pitchFamily="34" charset="0"/>
                <a:cs typeface="Calibri" pitchFamily="34" charset="0"/>
              </a:rPr>
              <a:t>Glucocorticoids</a:t>
            </a:r>
            <a:r>
              <a:rPr lang="es-ES" sz="2400" dirty="0">
                <a:latin typeface="Calibri" pitchFamily="34" charset="0"/>
                <a:cs typeface="Calibri" pitchFamily="34" charset="0"/>
              </a:rPr>
              <a:t> </a:t>
            </a:r>
            <a:r>
              <a:rPr lang="es-ES" sz="2400" dirty="0" err="1">
                <a:latin typeface="Calibri" pitchFamily="34" charset="0"/>
                <a:cs typeface="Calibri" pitchFamily="34" charset="0"/>
              </a:rPr>
              <a:t>is</a:t>
            </a:r>
            <a:r>
              <a:rPr lang="es-ES" sz="2400" dirty="0">
                <a:latin typeface="Calibri" pitchFamily="34" charset="0"/>
                <a:cs typeface="Calibri" pitchFamily="34" charset="0"/>
              </a:rPr>
              <a:t> </a:t>
            </a:r>
            <a:r>
              <a:rPr lang="es-ES" sz="2400" dirty="0" err="1">
                <a:latin typeface="Calibri" pitchFamily="34" charset="0"/>
                <a:cs typeface="Calibri" pitchFamily="34" charset="0"/>
              </a:rPr>
              <a:t>given</a:t>
            </a:r>
            <a:r>
              <a:rPr lang="es-ES" sz="2400" dirty="0">
                <a:latin typeface="Calibri" pitchFamily="34" charset="0"/>
                <a:cs typeface="Calibri" pitchFamily="34" charset="0"/>
              </a:rPr>
              <a:t> </a:t>
            </a:r>
            <a:r>
              <a:rPr lang="es-ES" sz="2400" dirty="0" err="1">
                <a:latin typeface="Calibri" pitchFamily="34" charset="0"/>
                <a:cs typeface="Calibri" pitchFamily="34" charset="0"/>
              </a:rPr>
              <a:t>i.m</a:t>
            </a:r>
            <a:r>
              <a:rPr lang="es-ES" sz="2400" dirty="0">
                <a:latin typeface="Calibri" pitchFamily="34" charset="0"/>
                <a:cs typeface="Calibri" pitchFamily="34" charset="0"/>
              </a:rPr>
              <a:t>. </a:t>
            </a:r>
            <a:r>
              <a:rPr lang="es-ES" sz="2400" dirty="0" err="1">
                <a:latin typeface="Calibri" pitchFamily="34" charset="0"/>
                <a:cs typeface="Calibri" pitchFamily="34" charset="0"/>
              </a:rPr>
              <a:t>or</a:t>
            </a:r>
            <a:r>
              <a:rPr lang="es-ES" sz="2400" dirty="0">
                <a:latin typeface="Calibri" pitchFamily="34" charset="0"/>
                <a:cs typeface="Calibri" pitchFamily="34" charset="0"/>
              </a:rPr>
              <a:t> </a:t>
            </a:r>
            <a:r>
              <a:rPr lang="es-ES" sz="2400" dirty="0" err="1">
                <a:latin typeface="Calibri" pitchFamily="34" charset="0"/>
                <a:cs typeface="Calibri" pitchFamily="34" charset="0"/>
              </a:rPr>
              <a:t>orally</a:t>
            </a:r>
            <a:r>
              <a:rPr lang="es-ES" sz="2400" dirty="0">
                <a:latin typeface="Calibri" pitchFamily="34" charset="0"/>
                <a:cs typeface="Calibri" pitchFamily="34" charset="0"/>
              </a:rPr>
              <a:t> (</a:t>
            </a:r>
            <a:r>
              <a:rPr lang="en-IN" sz="2400" dirty="0">
                <a:latin typeface="Calibri" pitchFamily="34" charset="0"/>
                <a:cs typeface="Calibri" pitchFamily="34" charset="0"/>
              </a:rPr>
              <a:t>prednisone</a:t>
            </a:r>
            <a:r>
              <a:rPr lang="es-ES" sz="2400" dirty="0">
                <a:latin typeface="Calibri" pitchFamily="34" charset="0"/>
                <a:cs typeface="Calibri" pitchFamily="34" charset="0"/>
              </a:rPr>
              <a:t>).</a:t>
            </a:r>
          </a:p>
          <a:p>
            <a:endParaRPr lang="es-ES" sz="2400" dirty="0">
              <a:latin typeface="Calibri" pitchFamily="34" charset="0"/>
              <a:cs typeface="Calibri" pitchFamily="34" charset="0"/>
            </a:endParaRPr>
          </a:p>
          <a:p>
            <a:r>
              <a:rPr lang="en-IN" sz="2400" dirty="0">
                <a:latin typeface="Calibri" pitchFamily="34" charset="0"/>
                <a:cs typeface="Calibri" pitchFamily="34" charset="0"/>
              </a:rPr>
              <a:t>For a single joint or a few involved joints, </a:t>
            </a:r>
            <a:r>
              <a:rPr lang="en-IN" sz="2400" dirty="0" err="1">
                <a:latin typeface="Calibri" pitchFamily="34" charset="0"/>
                <a:cs typeface="Calibri" pitchFamily="34" charset="0"/>
              </a:rPr>
              <a:t>intraarticular</a:t>
            </a:r>
            <a:r>
              <a:rPr lang="en-IN" sz="2400" dirty="0">
                <a:latin typeface="Calibri" pitchFamily="34" charset="0"/>
                <a:cs typeface="Calibri" pitchFamily="34" charset="0"/>
              </a:rPr>
              <a:t> triamcinolone </a:t>
            </a:r>
            <a:r>
              <a:rPr lang="en-IN" sz="2400" dirty="0" err="1">
                <a:latin typeface="Calibri" pitchFamily="34" charset="0"/>
                <a:cs typeface="Calibri" pitchFamily="34" charset="0"/>
              </a:rPr>
              <a:t>acetonide</a:t>
            </a:r>
            <a:r>
              <a:rPr lang="en-IN" sz="2400" dirty="0">
                <a:latin typeface="Calibri" pitchFamily="34" charset="0"/>
                <a:cs typeface="Calibri" pitchFamily="34" charset="0"/>
              </a:rPr>
              <a:t> or methyl prednisolone have been effective and well tolerated.</a:t>
            </a:r>
          </a:p>
          <a:p>
            <a:endParaRPr lang="en-IN" sz="2400" dirty="0">
              <a:latin typeface="Calibri" pitchFamily="34" charset="0"/>
              <a:cs typeface="Calibri" pitchFamily="34" charset="0"/>
            </a:endParaRPr>
          </a:p>
          <a:p>
            <a:pPr>
              <a:buFont typeface="Arial" charset="0"/>
              <a:buNone/>
            </a:pPr>
            <a:r>
              <a:rPr lang="en-IN" sz="2400" b="1" dirty="0">
                <a:latin typeface="Calibri" pitchFamily="34" charset="0"/>
                <a:cs typeface="Calibri" pitchFamily="34" charset="0"/>
              </a:rPr>
              <a:t>Note: </a:t>
            </a:r>
            <a:r>
              <a:rPr lang="en-IN" sz="2400" dirty="0">
                <a:latin typeface="Calibri" pitchFamily="34" charset="0"/>
                <a:cs typeface="Calibri" pitchFamily="34" charset="0"/>
              </a:rPr>
              <a:t>Aspirin is contraindicated, because it competes with uric acid for the organic acid secretion mechanism in the proximal tubule of the kidney.</a:t>
            </a:r>
          </a:p>
          <a:p>
            <a:pPr>
              <a:buFont typeface="Arial" charset="0"/>
              <a:buNone/>
            </a:pPr>
            <a:endParaRPr lang="en-IN" sz="2400" dirty="0"/>
          </a:p>
        </p:txBody>
      </p:sp>
    </p:spTree>
    <p:extLst>
      <p:ext uri="{BB962C8B-B14F-4D97-AF65-F5344CB8AC3E}">
        <p14:creationId xmlns:p14="http://schemas.microsoft.com/office/powerpoint/2010/main" val="341189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arn(inVertical)">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barn(inVertical)">
                                      <p:cBhvr>
                                        <p:cTn id="12" dur="5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barn(inVertical)">
                                      <p:cBhvr>
                                        <p:cTn id="17" dur="500"/>
                                        <p:tgtEl>
                                          <p:spTgt spid="717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171">
                                            <p:txEl>
                                              <p:pRg st="6" end="6"/>
                                            </p:txEl>
                                          </p:spTgt>
                                        </p:tgtEl>
                                        <p:attrNameLst>
                                          <p:attrName>style.visibility</p:attrName>
                                        </p:attrNameLst>
                                      </p:cBhvr>
                                      <p:to>
                                        <p:strVal val="visible"/>
                                      </p:to>
                                    </p:set>
                                    <p:animEffect transition="in" filter="barn(inVertical)">
                                      <p:cBhvr>
                                        <p:cTn id="22"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9067800" cy="1143000"/>
          </a:xfrm>
        </p:spPr>
        <p:txBody>
          <a:bodyPr rtlCol="0">
            <a:normAutofit fontScale="90000"/>
          </a:bodyPr>
          <a:lstStyle/>
          <a:p>
            <a:pPr algn="ctr" fontAlgn="auto">
              <a:spcAft>
                <a:spcPts val="0"/>
              </a:spcAft>
              <a:defRPr/>
            </a:pPr>
            <a:r>
              <a:rPr lang="en-IN" sz="4900" b="1" dirty="0">
                <a:solidFill>
                  <a:srgbClr val="FF0000"/>
                </a:solidFill>
              </a:rPr>
              <a:t>Chronic gout can be caused by</a:t>
            </a:r>
            <a:r>
              <a:rPr lang="en-IN" b="1" dirty="0">
                <a:solidFill>
                  <a:srgbClr val="FF0000"/>
                </a:solidFill>
              </a:rPr>
              <a:t/>
            </a:r>
            <a:br>
              <a:rPr lang="en-IN" b="1" dirty="0">
                <a:solidFill>
                  <a:srgbClr val="FF0000"/>
                </a:solidFill>
              </a:rPr>
            </a:br>
            <a:endParaRPr lang="en-IN"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3" name="Content Placeholder 2"/>
          <p:cNvSpPr>
            <a:spLocks noGrp="1"/>
          </p:cNvSpPr>
          <p:nvPr>
            <p:ph sz="quarter" idx="1"/>
          </p:nvPr>
        </p:nvSpPr>
        <p:spPr>
          <a:xfrm>
            <a:off x="228600" y="1371600"/>
            <a:ext cx="8763000" cy="4953000"/>
          </a:xfrm>
        </p:spPr>
        <p:txBody>
          <a:bodyPr rtlCol="0">
            <a:normAutofit/>
          </a:bodyPr>
          <a:lstStyle/>
          <a:p>
            <a:pPr fontAlgn="auto">
              <a:spcAft>
                <a:spcPts val="0"/>
              </a:spcAft>
              <a:buFont typeface="Arial" pitchFamily="34" charset="0"/>
              <a:buChar char="•"/>
              <a:defRPr/>
            </a:pPr>
            <a:r>
              <a:rPr lang="en-IN" sz="2400" dirty="0">
                <a:latin typeface="Calibri" pitchFamily="34" charset="0"/>
                <a:cs typeface="Calibri" pitchFamily="34" charset="0"/>
              </a:rPr>
              <a:t>Genetic defect, such as one resulting in an increase in the rate of purine synthesis.</a:t>
            </a:r>
          </a:p>
          <a:p>
            <a:pPr fontAlgn="auto">
              <a:spcAft>
                <a:spcPts val="0"/>
              </a:spcAft>
              <a:buFont typeface="Arial" pitchFamily="34" charset="0"/>
              <a:buNone/>
              <a:defRPr/>
            </a:pPr>
            <a:endParaRPr lang="en-IN" sz="2400" dirty="0">
              <a:latin typeface="Calibri" pitchFamily="34" charset="0"/>
              <a:cs typeface="Calibri" pitchFamily="34" charset="0"/>
            </a:endParaRPr>
          </a:p>
          <a:p>
            <a:pPr fontAlgn="auto">
              <a:spcAft>
                <a:spcPts val="0"/>
              </a:spcAft>
              <a:buFont typeface="Arial" pitchFamily="34" charset="0"/>
              <a:buChar char="•"/>
              <a:defRPr/>
            </a:pPr>
            <a:r>
              <a:rPr lang="en-IN" sz="2400" dirty="0">
                <a:latin typeface="Calibri" pitchFamily="34" charset="0"/>
                <a:cs typeface="Calibri" pitchFamily="34" charset="0"/>
              </a:rPr>
              <a:t>Renal deficiency</a:t>
            </a:r>
          </a:p>
          <a:p>
            <a:pPr fontAlgn="auto">
              <a:spcAft>
                <a:spcPts val="0"/>
              </a:spcAft>
              <a:buFont typeface="Arial" pitchFamily="34" charset="0"/>
              <a:buNone/>
              <a:defRPr/>
            </a:pPr>
            <a:endParaRPr lang="en-IN" sz="2400" dirty="0">
              <a:latin typeface="Calibri" pitchFamily="34" charset="0"/>
              <a:cs typeface="Calibri" pitchFamily="34" charset="0"/>
            </a:endParaRPr>
          </a:p>
          <a:p>
            <a:pPr fontAlgn="auto">
              <a:spcAft>
                <a:spcPts val="0"/>
              </a:spcAft>
              <a:buFont typeface="Arial" pitchFamily="34" charset="0"/>
              <a:buChar char="•"/>
              <a:defRPr/>
            </a:pPr>
            <a:r>
              <a:rPr lang="en-IN" sz="2400" dirty="0">
                <a:latin typeface="Calibri" pitchFamily="34" charset="0"/>
                <a:cs typeface="Calibri" pitchFamily="34" charset="0"/>
              </a:rPr>
              <a:t>Excessive production of uric acid associated with cancer chemotherapy. </a:t>
            </a:r>
          </a:p>
          <a:p>
            <a:pPr fontAlgn="auto">
              <a:spcAft>
                <a:spcPts val="0"/>
              </a:spcAft>
              <a:buFont typeface="Arial" pitchFamily="34" charset="0"/>
              <a:buChar char="•"/>
              <a:defRPr/>
            </a:pPr>
            <a:endParaRPr lang="en-IN" sz="2000" dirty="0"/>
          </a:p>
        </p:txBody>
      </p:sp>
    </p:spTree>
    <p:extLst>
      <p:ext uri="{BB962C8B-B14F-4D97-AF65-F5344CB8AC3E}">
        <p14:creationId xmlns:p14="http://schemas.microsoft.com/office/powerpoint/2010/main" val="3612064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152400"/>
            <a:ext cx="8991600" cy="1219200"/>
          </a:xfrm>
        </p:spPr>
        <p:txBody>
          <a:bodyPr rtlCol="0">
            <a:normAutofit fontScale="90000"/>
          </a:bodyPr>
          <a:lstStyle/>
          <a:p>
            <a:pPr algn="ctr" fontAlgn="auto">
              <a:spcAft>
                <a:spcPts val="0"/>
              </a:spcAft>
              <a:defRPr/>
            </a:pPr>
            <a:r>
              <a:rPr lang="en-IN" sz="4900" b="1" dirty="0">
                <a:solidFill>
                  <a:srgbClr val="FF0000"/>
                </a:solidFill>
              </a:rPr>
              <a:t>Treatment of chronic gout</a:t>
            </a:r>
            <a:r>
              <a:rPr lang="en-IN" b="1" dirty="0">
                <a:solidFill>
                  <a:srgbClr val="FF0000"/>
                </a:solidFill>
              </a:rPr>
              <a:t/>
            </a:r>
            <a:br>
              <a:rPr lang="en-IN" b="1" dirty="0">
                <a:solidFill>
                  <a:srgbClr val="FF0000"/>
                </a:solidFill>
              </a:rPr>
            </a:br>
            <a:endParaRPr lang="en-IN" dirty="0">
              <a:solidFill>
                <a:srgbClr val="FF0000"/>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dirty="0"/>
          </a:p>
        </p:txBody>
      </p:sp>
      <p:sp>
        <p:nvSpPr>
          <p:cNvPr id="10243" name="Content Placeholder 2"/>
          <p:cNvSpPr>
            <a:spLocks noGrp="1"/>
          </p:cNvSpPr>
          <p:nvPr>
            <p:ph sz="quarter" idx="1"/>
          </p:nvPr>
        </p:nvSpPr>
        <p:spPr>
          <a:xfrm>
            <a:off x="0" y="838200"/>
            <a:ext cx="9144000" cy="6096000"/>
          </a:xfrm>
        </p:spPr>
        <p:txBody>
          <a:bodyPr>
            <a:normAutofit/>
          </a:bodyPr>
          <a:lstStyle/>
          <a:p>
            <a:endParaRPr lang="en-IN" sz="2400" dirty="0">
              <a:latin typeface="Calibri" pitchFamily="34" charset="0"/>
              <a:cs typeface="Calibri" pitchFamily="34" charset="0"/>
            </a:endParaRPr>
          </a:p>
          <a:p>
            <a:r>
              <a:rPr lang="en-IN" sz="2400" dirty="0">
                <a:latin typeface="Calibri" pitchFamily="34" charset="0"/>
                <a:cs typeface="Calibri" pitchFamily="34" charset="0"/>
              </a:rPr>
              <a:t>Treatment strategies for chronic gout include the use of </a:t>
            </a:r>
            <a:r>
              <a:rPr lang="en-IN" sz="2400" dirty="0" err="1">
                <a:latin typeface="Calibri" pitchFamily="34" charset="0"/>
                <a:cs typeface="Calibri" pitchFamily="34" charset="0"/>
              </a:rPr>
              <a:t>uricosuric</a:t>
            </a:r>
            <a:r>
              <a:rPr lang="en-IN" sz="2400" dirty="0">
                <a:latin typeface="Calibri" pitchFamily="34" charset="0"/>
                <a:cs typeface="Calibri" pitchFamily="34" charset="0"/>
              </a:rPr>
              <a:t> drugs that increase the excretion of uric acid, thereby reducing its concentration in plasma, and the use of allopurinol, which is a selective inhibitor of the terminal steps in the biosynthesis of uric acid.</a:t>
            </a:r>
          </a:p>
          <a:p>
            <a:endParaRPr lang="en-IN" sz="2400" dirty="0">
              <a:latin typeface="Calibri" pitchFamily="34" charset="0"/>
              <a:cs typeface="Calibri" pitchFamily="34" charset="0"/>
            </a:endParaRPr>
          </a:p>
          <a:p>
            <a:r>
              <a:rPr lang="en-IN" sz="2400" dirty="0" err="1">
                <a:latin typeface="Calibri" pitchFamily="34" charset="0"/>
                <a:cs typeface="Calibri" pitchFamily="34" charset="0"/>
              </a:rPr>
              <a:t>Uricosuric</a:t>
            </a:r>
            <a:r>
              <a:rPr lang="en-IN" sz="2400" dirty="0">
                <a:latin typeface="Calibri" pitchFamily="34" charset="0"/>
                <a:cs typeface="Calibri" pitchFamily="34" charset="0"/>
              </a:rPr>
              <a:t> agents are first-line agents for patients with gout associated with reduced urinary excretion of uric acid. </a:t>
            </a:r>
          </a:p>
          <a:p>
            <a:endParaRPr lang="en-IN" sz="2400" dirty="0">
              <a:latin typeface="Calibri" pitchFamily="34" charset="0"/>
              <a:cs typeface="Calibri" pitchFamily="34" charset="0"/>
            </a:endParaRPr>
          </a:p>
          <a:p>
            <a:r>
              <a:rPr lang="en-IN" sz="2400" dirty="0">
                <a:latin typeface="Calibri" pitchFamily="34" charset="0"/>
                <a:cs typeface="Calibri" pitchFamily="34" charset="0"/>
              </a:rPr>
              <a:t>Allopurinol is preferred in patients with excessive uric acid synthesis, with previous histories of uric acid stones, or with    renal insufficiency.</a:t>
            </a:r>
          </a:p>
        </p:txBody>
      </p:sp>
    </p:spTree>
    <p:extLst>
      <p:ext uri="{BB962C8B-B14F-4D97-AF65-F5344CB8AC3E}">
        <p14:creationId xmlns:p14="http://schemas.microsoft.com/office/powerpoint/2010/main" val="426097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barn(inVertical)">
                                      <p:cBhvr>
                                        <p:cTn id="7" dur="500"/>
                                        <p:tgtEl>
                                          <p:spTgt spid="1024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243">
                                            <p:txEl>
                                              <p:pRg st="3" end="3"/>
                                            </p:txEl>
                                          </p:spTgt>
                                        </p:tgtEl>
                                        <p:attrNameLst>
                                          <p:attrName>style.visibility</p:attrName>
                                        </p:attrNameLst>
                                      </p:cBhvr>
                                      <p:to>
                                        <p:strVal val="visible"/>
                                      </p:to>
                                    </p:set>
                                    <p:animEffect transition="in" filter="barn(inVertical)">
                                      <p:cBhvr>
                                        <p:cTn id="12" dur="500"/>
                                        <p:tgtEl>
                                          <p:spTgt spid="1024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243">
                                            <p:txEl>
                                              <p:pRg st="5" end="5"/>
                                            </p:txEl>
                                          </p:spTgt>
                                        </p:tgtEl>
                                        <p:attrNameLst>
                                          <p:attrName>style.visibility</p:attrName>
                                        </p:attrNameLst>
                                      </p:cBhvr>
                                      <p:to>
                                        <p:strVal val="visible"/>
                                      </p:to>
                                    </p:set>
                                    <p:animEffect transition="in" filter="barn(inVertical)">
                                      <p:cBhvr>
                                        <p:cTn id="17" dur="5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solidFill>
                  <a:srgbClr val="FF0000"/>
                </a:solidFill>
                <a:latin typeface="Calibri" pitchFamily="34" charset="0"/>
                <a:cs typeface="Calibri" pitchFamily="34" charset="0"/>
              </a:rPr>
              <a:t>INDIVIDUAL AGENTS</a:t>
            </a:r>
          </a:p>
        </p:txBody>
      </p:sp>
      <p:sp>
        <p:nvSpPr>
          <p:cNvPr id="3" name="Text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025448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066800"/>
          </a:xfrm>
        </p:spPr>
        <p:txBody>
          <a:bodyPr rtlCol="0">
            <a:normAutofit fontScale="90000"/>
          </a:bodyPr>
          <a:lstStyle/>
          <a:p>
            <a:pPr algn="ctr" fontAlgn="auto">
              <a:spcAft>
                <a:spcPts val="0"/>
              </a:spcAft>
              <a:defRPr/>
            </a:pPr>
            <a:r>
              <a:rPr lang="en-IN" sz="4900" b="1" dirty="0" err="1">
                <a:solidFill>
                  <a:srgbClr val="FF0000"/>
                </a:solidFill>
              </a:rPr>
              <a:t>Colchicine</a:t>
            </a:r>
            <a:r>
              <a:rPr lang="en-IN" b="1" dirty="0">
                <a:solidFill>
                  <a:srgbClr val="FF0000"/>
                </a:solidFill>
              </a:rPr>
              <a:t/>
            </a:r>
            <a:br>
              <a:rPr lang="en-IN" b="1" dirty="0">
                <a:solidFill>
                  <a:srgbClr val="FF0000"/>
                </a:solidFill>
              </a:rPr>
            </a:br>
            <a:endParaRPr lang="en-IN" dirty="0">
              <a:solidFill>
                <a:srgbClr val="FF0000"/>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
        <p:nvSpPr>
          <p:cNvPr id="11267" name="Content Placeholder 2"/>
          <p:cNvSpPr>
            <a:spLocks noGrp="1"/>
          </p:cNvSpPr>
          <p:nvPr>
            <p:ph sz="quarter" idx="1"/>
          </p:nvPr>
        </p:nvSpPr>
        <p:spPr>
          <a:xfrm>
            <a:off x="152400" y="838200"/>
            <a:ext cx="8991600" cy="5638800"/>
          </a:xfrm>
        </p:spPr>
        <p:txBody>
          <a:bodyPr>
            <a:normAutofit/>
          </a:bodyPr>
          <a:lstStyle/>
          <a:p>
            <a:r>
              <a:rPr lang="en-IN" sz="2400" dirty="0">
                <a:latin typeface="Calibri" pitchFamily="34" charset="0"/>
                <a:cs typeface="Calibri" pitchFamily="34" charset="0"/>
              </a:rPr>
              <a:t>Colchicine a plant alkaloid, has been used for the treatment of acute gouty attacks as well as chronic  gout. </a:t>
            </a:r>
          </a:p>
          <a:p>
            <a:pPr>
              <a:buFont typeface="Arial" charset="0"/>
              <a:buNone/>
            </a:pPr>
            <a:endParaRPr lang="en-IN" sz="2400" dirty="0">
              <a:latin typeface="Calibri" pitchFamily="34" charset="0"/>
              <a:cs typeface="Calibri" pitchFamily="34" charset="0"/>
            </a:endParaRPr>
          </a:p>
          <a:p>
            <a:r>
              <a:rPr lang="en-IN" sz="2400" dirty="0">
                <a:latin typeface="Calibri" pitchFamily="34" charset="0"/>
                <a:cs typeface="Calibri" pitchFamily="34" charset="0"/>
              </a:rPr>
              <a:t>It is neither a </a:t>
            </a:r>
            <a:r>
              <a:rPr lang="en-IN" sz="2400" dirty="0" err="1">
                <a:latin typeface="Calibri" pitchFamily="34" charset="0"/>
                <a:cs typeface="Calibri" pitchFamily="34" charset="0"/>
              </a:rPr>
              <a:t>uricosuric</a:t>
            </a:r>
            <a:r>
              <a:rPr lang="en-IN" sz="2400" dirty="0">
                <a:latin typeface="Calibri" pitchFamily="34" charset="0"/>
                <a:cs typeface="Calibri" pitchFamily="34" charset="0"/>
              </a:rPr>
              <a:t> nor an analgesic agent, although it relieves pain in acute attacks of gout. </a:t>
            </a:r>
          </a:p>
          <a:p>
            <a:pPr>
              <a:buFont typeface="Arial" charset="0"/>
              <a:buNone/>
            </a:pPr>
            <a:endParaRPr lang="en-IN" sz="2400" dirty="0">
              <a:latin typeface="Calibri" pitchFamily="34" charset="0"/>
              <a:cs typeface="Calibri" pitchFamily="34" charset="0"/>
            </a:endParaRPr>
          </a:p>
          <a:p>
            <a:r>
              <a:rPr lang="en-IN" sz="2400" dirty="0">
                <a:latin typeface="Calibri" pitchFamily="34" charset="0"/>
                <a:cs typeface="Calibri" pitchFamily="34" charset="0"/>
              </a:rPr>
              <a:t>Colchicine does not prevent the progression of gout to acute gouty arthritis, but it does have a suppressive, prophylactic effect that reduces the frequency of acute attacks and relieves pain.</a:t>
            </a:r>
          </a:p>
          <a:p>
            <a:endParaRPr lang="en-IN" sz="2400" dirty="0">
              <a:latin typeface="Calibri" pitchFamily="34" charset="0"/>
              <a:cs typeface="Calibri" pitchFamily="34" charset="0"/>
            </a:endParaRPr>
          </a:p>
          <a:p>
            <a:r>
              <a:rPr lang="en-IN" sz="2400" dirty="0">
                <a:latin typeface="Calibri" pitchFamily="34" charset="0"/>
                <a:cs typeface="Calibri" pitchFamily="34" charset="0"/>
              </a:rPr>
              <a:t>NSAIDs have largely replaced colchicine in the treatment of acute gouty attacks. </a:t>
            </a:r>
          </a:p>
          <a:p>
            <a:endParaRPr lang="en-IN" sz="2400" dirty="0">
              <a:latin typeface="Calibri" pitchFamily="34" charset="0"/>
              <a:cs typeface="Calibri" pitchFamily="34" charset="0"/>
            </a:endParaRPr>
          </a:p>
          <a:p>
            <a:pPr>
              <a:buFont typeface="Arial" charset="0"/>
              <a:buNone/>
            </a:pPr>
            <a:endParaRPr lang="en-IN" sz="2000" dirty="0"/>
          </a:p>
          <a:p>
            <a:pPr>
              <a:buFont typeface="Arial" charset="0"/>
              <a:buNone/>
            </a:pPr>
            <a:endParaRPr lang="en-IN" sz="1600" dirty="0"/>
          </a:p>
        </p:txBody>
      </p:sp>
    </p:spTree>
    <p:extLst>
      <p:ext uri="{BB962C8B-B14F-4D97-AF65-F5344CB8AC3E}">
        <p14:creationId xmlns:p14="http://schemas.microsoft.com/office/powerpoint/2010/main" val="388267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arn(inVertical)">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barn(inVertical)">
                                      <p:cBhvr>
                                        <p:cTn id="12" dur="500"/>
                                        <p:tgtEl>
                                          <p:spTgt spid="1126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267">
                                            <p:txEl>
                                              <p:pRg st="4" end="4"/>
                                            </p:txEl>
                                          </p:spTgt>
                                        </p:tgtEl>
                                        <p:attrNameLst>
                                          <p:attrName>style.visibility</p:attrName>
                                        </p:attrNameLst>
                                      </p:cBhvr>
                                      <p:to>
                                        <p:strVal val="visible"/>
                                      </p:to>
                                    </p:set>
                                    <p:animEffect transition="in" filter="barn(inVertical)">
                                      <p:cBhvr>
                                        <p:cTn id="17" dur="500"/>
                                        <p:tgtEl>
                                          <p:spTgt spid="1126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267">
                                            <p:txEl>
                                              <p:pRg st="6" end="6"/>
                                            </p:txEl>
                                          </p:spTgt>
                                        </p:tgtEl>
                                        <p:attrNameLst>
                                          <p:attrName>style.visibility</p:attrName>
                                        </p:attrNameLst>
                                      </p:cBhvr>
                                      <p:to>
                                        <p:strVal val="visible"/>
                                      </p:to>
                                    </p:set>
                                    <p:animEffect transition="in" filter="barn(inVertical)">
                                      <p:cBhvr>
                                        <p:cTn id="22" dur="500"/>
                                        <p:tgtEl>
                                          <p:spTgt spid="11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76200"/>
            <a:ext cx="8763000" cy="914400"/>
          </a:xfrm>
        </p:spPr>
        <p:txBody>
          <a:bodyPr>
            <a:normAutofit/>
          </a:bodyPr>
          <a:lstStyle/>
          <a:p>
            <a:pPr algn="ctr"/>
            <a:r>
              <a:rPr lang="en-IN" sz="4400" b="1" dirty="0">
                <a:solidFill>
                  <a:srgbClr val="FF0000"/>
                </a:solidFill>
              </a:rPr>
              <a:t>Colchicine </a:t>
            </a:r>
            <a:r>
              <a:rPr lang="en-IN" sz="4400" b="1" dirty="0" err="1">
                <a:solidFill>
                  <a:srgbClr val="FF0000"/>
                </a:solidFill>
              </a:rPr>
              <a:t>contd</a:t>
            </a:r>
            <a:r>
              <a:rPr lang="en-IN" sz="4400" b="1" dirty="0">
                <a:solidFill>
                  <a:srgbClr val="FF0000"/>
                </a:solidFill>
              </a:rPr>
              <a:t>…</a:t>
            </a:r>
            <a:endParaRPr lang="en-IN" sz="4400" dirty="0">
              <a:solidFill>
                <a:srgbClr val="FF00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16</a:t>
            </a:fld>
            <a:endParaRPr lang="en-US"/>
          </a:p>
        </p:txBody>
      </p:sp>
      <p:sp>
        <p:nvSpPr>
          <p:cNvPr id="3" name="Content Placeholder 2"/>
          <p:cNvSpPr>
            <a:spLocks noGrp="1"/>
          </p:cNvSpPr>
          <p:nvPr>
            <p:ph sz="quarter" idx="1"/>
          </p:nvPr>
        </p:nvSpPr>
        <p:spPr>
          <a:xfrm>
            <a:off x="304800" y="914400"/>
            <a:ext cx="8686800" cy="5715000"/>
          </a:xfrm>
        </p:spPr>
        <p:txBody>
          <a:bodyPr rtlCol="0">
            <a:normAutofit/>
          </a:bodyPr>
          <a:lstStyle/>
          <a:p>
            <a:pPr fontAlgn="auto">
              <a:spcAft>
                <a:spcPts val="0"/>
              </a:spcAft>
              <a:buFont typeface="Arial" pitchFamily="34" charset="0"/>
              <a:buChar char="•"/>
              <a:defRPr/>
            </a:pPr>
            <a:r>
              <a:rPr lang="en-IN" sz="2400" dirty="0">
                <a:latin typeface="Calibri" pitchFamily="34" charset="0"/>
                <a:cs typeface="Calibri" pitchFamily="34" charset="0"/>
              </a:rPr>
              <a:t>Colchicine is currently used for prophylaxis of recurrent attacks and will prevent attacks in more than 80 percent of patients.</a:t>
            </a:r>
          </a:p>
          <a:p>
            <a:pPr fontAlgn="auto">
              <a:spcAft>
                <a:spcPts val="0"/>
              </a:spcAft>
              <a:buFont typeface="Arial" pitchFamily="34" charset="0"/>
              <a:buNone/>
              <a:defRPr/>
            </a:pPr>
            <a:endParaRPr lang="en-IN" sz="2400" dirty="0">
              <a:latin typeface="Calibri" pitchFamily="34" charset="0"/>
              <a:cs typeface="Calibri" pitchFamily="34" charset="0"/>
            </a:endParaRPr>
          </a:p>
          <a:p>
            <a:pPr fontAlgn="auto">
              <a:spcAft>
                <a:spcPts val="0"/>
              </a:spcAft>
              <a:buFont typeface="Arial" pitchFamily="34" charset="0"/>
              <a:buNone/>
              <a:defRPr/>
            </a:pPr>
            <a:r>
              <a:rPr lang="en-IN" sz="2400" b="1" dirty="0">
                <a:latin typeface="Calibri" pitchFamily="34" charset="0"/>
                <a:cs typeface="Calibri" pitchFamily="34" charset="0"/>
              </a:rPr>
              <a:t>Pharmacokinetics:</a:t>
            </a:r>
          </a:p>
          <a:p>
            <a:pPr fontAlgn="auto">
              <a:spcAft>
                <a:spcPts val="0"/>
              </a:spcAft>
              <a:buFont typeface="Arial" pitchFamily="34" charset="0"/>
              <a:buNone/>
              <a:defRPr/>
            </a:pPr>
            <a:r>
              <a:rPr lang="en-IN" sz="2400" b="1" dirty="0">
                <a:latin typeface="Calibri" pitchFamily="34" charset="0"/>
                <a:cs typeface="Calibri" pitchFamily="34" charset="0"/>
              </a:rPr>
              <a:t>    Colchicine is administered orally, followed by rapid absorption from the GI tract. </a:t>
            </a:r>
          </a:p>
          <a:p>
            <a:pPr fontAlgn="auto">
              <a:spcAft>
                <a:spcPts val="0"/>
              </a:spcAft>
              <a:buFont typeface="Arial" pitchFamily="34" charset="0"/>
              <a:buNone/>
              <a:defRPr/>
            </a:pPr>
            <a:endParaRPr lang="en-IN" sz="2400" dirty="0">
              <a:latin typeface="Calibri" pitchFamily="34" charset="0"/>
              <a:cs typeface="Calibri" pitchFamily="34" charset="0"/>
            </a:endParaRPr>
          </a:p>
          <a:p>
            <a:pPr fontAlgn="auto">
              <a:spcAft>
                <a:spcPts val="0"/>
              </a:spcAft>
              <a:buFont typeface="Arial" pitchFamily="34" charset="0"/>
              <a:buChar char="•"/>
              <a:defRPr/>
            </a:pPr>
            <a:r>
              <a:rPr lang="en-IN" sz="2400" dirty="0">
                <a:latin typeface="Calibri" pitchFamily="34" charset="0"/>
                <a:cs typeface="Calibri" pitchFamily="34" charset="0"/>
              </a:rPr>
              <a:t>Colchicine is recycled in the bile and is excreted unchanged in the </a:t>
            </a:r>
            <a:r>
              <a:rPr lang="en-IN" sz="2400" dirty="0" err="1">
                <a:latin typeface="Calibri" pitchFamily="34" charset="0"/>
                <a:cs typeface="Calibri" pitchFamily="34" charset="0"/>
              </a:rPr>
              <a:t>feces</a:t>
            </a:r>
            <a:r>
              <a:rPr lang="en-IN" sz="2400" dirty="0">
                <a:latin typeface="Calibri" pitchFamily="34" charset="0"/>
                <a:cs typeface="Calibri" pitchFamily="34" charset="0"/>
              </a:rPr>
              <a:t> or urine. </a:t>
            </a:r>
          </a:p>
          <a:p>
            <a:pPr fontAlgn="auto">
              <a:spcAft>
                <a:spcPts val="0"/>
              </a:spcAft>
              <a:buFont typeface="Arial" pitchFamily="34" charset="0"/>
              <a:buChar char="•"/>
              <a:defRPr/>
            </a:pPr>
            <a:endParaRPr lang="en-IN" sz="2400" dirty="0">
              <a:latin typeface="Calibri" pitchFamily="34" charset="0"/>
              <a:cs typeface="Calibri" pitchFamily="34" charset="0"/>
            </a:endParaRPr>
          </a:p>
          <a:p>
            <a:pPr fontAlgn="auto">
              <a:spcAft>
                <a:spcPts val="0"/>
              </a:spcAft>
              <a:buFont typeface="Arial" pitchFamily="34" charset="0"/>
              <a:buChar char="•"/>
              <a:defRPr/>
            </a:pPr>
            <a:r>
              <a:rPr lang="en-IN" sz="2400" dirty="0">
                <a:latin typeface="Calibri" pitchFamily="34" charset="0"/>
                <a:cs typeface="Calibri" pitchFamily="34" charset="0"/>
              </a:rPr>
              <a:t>Use should be avoided in patients with a </a:t>
            </a:r>
            <a:r>
              <a:rPr lang="en-IN" sz="2400" dirty="0" err="1">
                <a:latin typeface="Calibri" pitchFamily="34" charset="0"/>
                <a:cs typeface="Calibri" pitchFamily="34" charset="0"/>
              </a:rPr>
              <a:t>creatinine</a:t>
            </a:r>
            <a:r>
              <a:rPr lang="en-IN" sz="2400" dirty="0">
                <a:latin typeface="Calibri" pitchFamily="34" charset="0"/>
                <a:cs typeface="Calibri" pitchFamily="34" charset="0"/>
              </a:rPr>
              <a:t> clearance of less than 50 </a:t>
            </a:r>
            <a:r>
              <a:rPr lang="en-IN" sz="2400" dirty="0" err="1">
                <a:latin typeface="Calibri" pitchFamily="34" charset="0"/>
                <a:cs typeface="Calibri" pitchFamily="34" charset="0"/>
              </a:rPr>
              <a:t>mL</a:t>
            </a:r>
            <a:r>
              <a:rPr lang="en-IN" sz="2400" dirty="0">
                <a:latin typeface="Calibri" pitchFamily="34" charset="0"/>
                <a:cs typeface="Calibri" pitchFamily="34" charset="0"/>
              </a:rPr>
              <a:t>/min.</a:t>
            </a:r>
          </a:p>
          <a:p>
            <a:pPr fontAlgn="auto">
              <a:spcAft>
                <a:spcPts val="0"/>
              </a:spcAft>
              <a:buFont typeface="Arial" pitchFamily="34" charset="0"/>
              <a:buChar char="•"/>
              <a:defRPr/>
            </a:pPr>
            <a:endParaRPr lang="en-IN" sz="1600" dirty="0"/>
          </a:p>
          <a:p>
            <a:pPr fontAlgn="auto">
              <a:spcAft>
                <a:spcPts val="0"/>
              </a:spcAft>
              <a:buFont typeface="Arial" pitchFamily="34" charset="0"/>
              <a:buChar char="•"/>
              <a:defRPr/>
            </a:pPr>
            <a:endParaRPr lang="en-IN" sz="1600" dirty="0"/>
          </a:p>
        </p:txBody>
      </p:sp>
    </p:spTree>
    <p:extLst>
      <p:ext uri="{BB962C8B-B14F-4D97-AF65-F5344CB8AC3E}">
        <p14:creationId xmlns:p14="http://schemas.microsoft.com/office/powerpoint/2010/main" val="24102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arn(inVertic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arn(inVertical)">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E3B843-B15A-49D7-9948-1FC6B834D325}"/>
              </a:ext>
            </a:extLst>
          </p:cNvPr>
          <p:cNvSpPr>
            <a:spLocks noGrp="1"/>
          </p:cNvSpPr>
          <p:nvPr>
            <p:ph type="title"/>
          </p:nvPr>
        </p:nvSpPr>
        <p:spPr/>
        <p:txBody>
          <a:bodyPr/>
          <a:lstStyle/>
          <a:p>
            <a:endParaRPr lang="en-IN"/>
          </a:p>
        </p:txBody>
      </p:sp>
      <p:sp>
        <p:nvSpPr>
          <p:cNvPr id="3" name="Slide Number Placeholder 2">
            <a:extLst>
              <a:ext uri="{FF2B5EF4-FFF2-40B4-BE49-F238E27FC236}">
                <a16:creationId xmlns:a16="http://schemas.microsoft.com/office/drawing/2014/main" xmlns="" id="{2DD570C6-A750-47BB-A28C-F015551C71F0}"/>
              </a:ext>
            </a:extLst>
          </p:cNvPr>
          <p:cNvSpPr>
            <a:spLocks noGrp="1"/>
          </p:cNvSpPr>
          <p:nvPr>
            <p:ph type="sldNum" sz="quarter" idx="12"/>
          </p:nvPr>
        </p:nvSpPr>
        <p:spPr/>
        <p:txBody>
          <a:bodyPr/>
          <a:lstStyle/>
          <a:p>
            <a:fld id="{B6F15528-21DE-4FAA-801E-634DDDAF4B2B}" type="slidenum">
              <a:rPr lang="en-US" smtClean="0"/>
              <a:pPr/>
              <a:t>17</a:t>
            </a:fld>
            <a:endParaRPr lang="en-US"/>
          </a:p>
        </p:txBody>
      </p:sp>
      <p:sp>
        <p:nvSpPr>
          <p:cNvPr id="4" name="Content Placeholder 3">
            <a:extLst>
              <a:ext uri="{FF2B5EF4-FFF2-40B4-BE49-F238E27FC236}">
                <a16:creationId xmlns:a16="http://schemas.microsoft.com/office/drawing/2014/main" xmlns="" id="{F812DCD5-0840-4F39-876D-5A9B237855B0}"/>
              </a:ext>
            </a:extLst>
          </p:cNvPr>
          <p:cNvSpPr>
            <a:spLocks noGrp="1"/>
          </p:cNvSpPr>
          <p:nvPr>
            <p:ph sz="quarter" idx="1"/>
          </p:nvPr>
        </p:nvSpPr>
        <p:spPr>
          <a:xfrm>
            <a:off x="914400" y="1447800"/>
            <a:ext cx="7543800" cy="4572000"/>
          </a:xfrm>
        </p:spPr>
        <p:txBody>
          <a:bodyPr/>
          <a:lstStyle/>
          <a:p>
            <a:r>
              <a:rPr lang="en-IN" b="1" dirty="0">
                <a:latin typeface="Calibri" panose="020F0502020204030204" pitchFamily="34" charset="0"/>
                <a:cs typeface="Calibri" panose="020F0502020204030204" pitchFamily="34" charset="0"/>
              </a:rPr>
              <a:t>Colchicine</a:t>
            </a:r>
            <a:r>
              <a:rPr lang="en-IN" dirty="0">
                <a:latin typeface="Calibri" panose="020F0502020204030204" pitchFamily="34" charset="0"/>
                <a:cs typeface="Calibri" panose="020F0502020204030204" pitchFamily="34" charset="0"/>
              </a:rPr>
              <a:t> modulates multiple pro- and </a:t>
            </a:r>
            <a:r>
              <a:rPr lang="en-IN" dirty="0" err="1">
                <a:latin typeface="Calibri" panose="020F0502020204030204" pitchFamily="34" charset="0"/>
                <a:cs typeface="Calibri" panose="020F0502020204030204" pitchFamily="34" charset="0"/>
              </a:rPr>
              <a:t>antiinflammatory</a:t>
            </a:r>
            <a:r>
              <a:rPr lang="en-IN" dirty="0">
                <a:latin typeface="Calibri" panose="020F0502020204030204" pitchFamily="34" charset="0"/>
                <a:cs typeface="Calibri" panose="020F0502020204030204" pitchFamily="34" charset="0"/>
              </a:rPr>
              <a:t> pathways associated with gouty arthritis. </a:t>
            </a:r>
          </a:p>
          <a:p>
            <a:endParaRPr lang="en-IN" b="1" dirty="0">
              <a:latin typeface="Calibri" panose="020F0502020204030204" pitchFamily="34" charset="0"/>
              <a:cs typeface="Calibri" panose="020F0502020204030204" pitchFamily="34" charset="0"/>
            </a:endParaRPr>
          </a:p>
          <a:p>
            <a:r>
              <a:rPr lang="en-IN" b="1" dirty="0">
                <a:latin typeface="Calibri" panose="020F0502020204030204" pitchFamily="34" charset="0"/>
                <a:cs typeface="Calibri" panose="020F0502020204030204" pitchFamily="34" charset="0"/>
              </a:rPr>
              <a:t>Colchicine</a:t>
            </a:r>
            <a:r>
              <a:rPr lang="en-IN" dirty="0">
                <a:latin typeface="Calibri" panose="020F0502020204030204" pitchFamily="34" charset="0"/>
                <a:cs typeface="Calibri" panose="020F0502020204030204" pitchFamily="34" charset="0"/>
              </a:rPr>
              <a:t> prevents microtubule assembly and thereby disrupts inflammasome activation, microtubule-based inflammatory cell chemotaxis, generation of leukotrienes and cytokines, and phagocytosis.</a:t>
            </a:r>
          </a:p>
        </p:txBody>
      </p:sp>
    </p:spTree>
    <p:extLst>
      <p:ext uri="{BB962C8B-B14F-4D97-AF65-F5344CB8AC3E}">
        <p14:creationId xmlns:p14="http://schemas.microsoft.com/office/powerpoint/2010/main" val="1137360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600" y="76200"/>
            <a:ext cx="8839200" cy="914400"/>
          </a:xfrm>
        </p:spPr>
        <p:txBody>
          <a:bodyPr>
            <a:normAutofit/>
          </a:bodyPr>
          <a:lstStyle/>
          <a:p>
            <a:pPr algn="ctr"/>
            <a:r>
              <a:rPr lang="en-IN" sz="4400" b="1" dirty="0">
                <a:solidFill>
                  <a:srgbClr val="FF0000"/>
                </a:solidFill>
              </a:rPr>
              <a:t>Colchicine </a:t>
            </a:r>
            <a:r>
              <a:rPr lang="en-IN" sz="4400" b="1" dirty="0" err="1">
                <a:solidFill>
                  <a:srgbClr val="FF0000"/>
                </a:solidFill>
              </a:rPr>
              <a:t>contd</a:t>
            </a:r>
            <a:r>
              <a:rPr lang="en-IN" sz="4400" b="1" dirty="0">
                <a:solidFill>
                  <a:srgbClr val="FF0000"/>
                </a:solidFill>
              </a:rPr>
              <a:t>…</a:t>
            </a:r>
            <a:endParaRPr lang="en-IN" sz="4400" dirty="0">
              <a:solidFill>
                <a:srgbClr val="FF00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18</a:t>
            </a:fld>
            <a:endParaRPr lang="en-US"/>
          </a:p>
        </p:txBody>
      </p:sp>
      <p:sp>
        <p:nvSpPr>
          <p:cNvPr id="14339" name="Content Placeholder 2"/>
          <p:cNvSpPr>
            <a:spLocks noGrp="1"/>
          </p:cNvSpPr>
          <p:nvPr>
            <p:ph sz="quarter" idx="1"/>
          </p:nvPr>
        </p:nvSpPr>
        <p:spPr>
          <a:xfrm>
            <a:off x="228600" y="914400"/>
            <a:ext cx="8763000" cy="5715000"/>
          </a:xfrm>
        </p:spPr>
        <p:txBody>
          <a:bodyPr>
            <a:noAutofit/>
          </a:bodyPr>
          <a:lstStyle/>
          <a:p>
            <a:pPr>
              <a:buFont typeface="Arial" charset="0"/>
              <a:buNone/>
            </a:pPr>
            <a:r>
              <a:rPr lang="en-IN" sz="2400" b="1" dirty="0">
                <a:latin typeface="Calibri" pitchFamily="34" charset="0"/>
                <a:cs typeface="Calibri" pitchFamily="34" charset="0"/>
              </a:rPr>
              <a:t>Adverse effects:</a:t>
            </a:r>
          </a:p>
          <a:p>
            <a:r>
              <a:rPr lang="en-IN" sz="2400" dirty="0">
                <a:latin typeface="Calibri" pitchFamily="34" charset="0"/>
                <a:cs typeface="Calibri" pitchFamily="34" charset="0"/>
              </a:rPr>
              <a:t>Nausea</a:t>
            </a:r>
          </a:p>
          <a:p>
            <a:r>
              <a:rPr lang="en-IN" sz="2400" dirty="0">
                <a:latin typeface="Calibri" pitchFamily="34" charset="0"/>
                <a:cs typeface="Calibri" pitchFamily="34" charset="0"/>
              </a:rPr>
              <a:t>Vomiting</a:t>
            </a:r>
          </a:p>
          <a:p>
            <a:r>
              <a:rPr lang="en-IN" sz="2400" dirty="0">
                <a:latin typeface="Calibri" pitchFamily="34" charset="0"/>
                <a:cs typeface="Calibri" pitchFamily="34" charset="0"/>
              </a:rPr>
              <a:t>Abdominal pain </a:t>
            </a:r>
          </a:p>
          <a:p>
            <a:r>
              <a:rPr lang="en-IN" sz="2400" dirty="0">
                <a:latin typeface="Calibri" pitchFamily="34" charset="0"/>
                <a:cs typeface="Calibri" pitchFamily="34" charset="0"/>
              </a:rPr>
              <a:t>Diarrhoea</a:t>
            </a:r>
          </a:p>
          <a:p>
            <a:endParaRPr lang="en-IN" sz="2400" dirty="0">
              <a:latin typeface="Calibri" pitchFamily="34" charset="0"/>
              <a:cs typeface="Calibri" pitchFamily="34" charset="0"/>
            </a:endParaRPr>
          </a:p>
          <a:p>
            <a:pPr>
              <a:buFont typeface="Arial" charset="0"/>
              <a:buNone/>
            </a:pPr>
            <a:r>
              <a:rPr lang="en-IN" sz="2400" dirty="0">
                <a:solidFill>
                  <a:srgbClr val="00B050"/>
                </a:solidFill>
                <a:latin typeface="Calibri" pitchFamily="34" charset="0"/>
                <a:cs typeface="Calibri" pitchFamily="34" charset="0"/>
              </a:rPr>
              <a:t>Chronic administration may lead to:-  </a:t>
            </a:r>
          </a:p>
          <a:p>
            <a:r>
              <a:rPr lang="en-IN" sz="2400" dirty="0">
                <a:latin typeface="Calibri" pitchFamily="34" charset="0"/>
                <a:cs typeface="Calibri" pitchFamily="34" charset="0"/>
              </a:rPr>
              <a:t>myopathy, neutropenia, aplastic anaemia and alopecia. </a:t>
            </a:r>
          </a:p>
          <a:p>
            <a:r>
              <a:rPr lang="en-IN" sz="2400" dirty="0">
                <a:latin typeface="Calibri" pitchFamily="34" charset="0"/>
                <a:cs typeface="Calibri" pitchFamily="34" charset="0"/>
              </a:rPr>
              <a:t>The drug should not be used in pregnancy, and it should be used with caution in patients with hepatic, renal, or cardiovascular disease. </a:t>
            </a:r>
          </a:p>
          <a:p>
            <a:r>
              <a:rPr lang="en-IN" sz="2400" dirty="0">
                <a:latin typeface="Calibri" pitchFamily="34" charset="0"/>
                <a:cs typeface="Calibri" pitchFamily="34" charset="0"/>
              </a:rPr>
              <a:t>The fatal dose has been reported as low as 7 to 10 mg.</a:t>
            </a:r>
          </a:p>
          <a:p>
            <a:endParaRPr lang="en-IN" sz="2400" dirty="0">
              <a:latin typeface="Calibri" pitchFamily="34" charset="0"/>
              <a:cs typeface="Calibri" pitchFamily="34" charset="0"/>
            </a:endParaRPr>
          </a:p>
          <a:p>
            <a:endParaRPr lang="en-IN" sz="2400" dirty="0">
              <a:latin typeface="Calibri" pitchFamily="34" charset="0"/>
              <a:cs typeface="Calibri" pitchFamily="34" charset="0"/>
            </a:endParaRPr>
          </a:p>
        </p:txBody>
      </p:sp>
    </p:spTree>
    <p:extLst>
      <p:ext uri="{BB962C8B-B14F-4D97-AF65-F5344CB8AC3E}">
        <p14:creationId xmlns:p14="http://schemas.microsoft.com/office/powerpoint/2010/main" val="503317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arn(inVertical)">
                                      <p:cBhvr>
                                        <p:cTn id="7" dur="500"/>
                                        <p:tgtEl>
                                          <p:spTgt spid="14339">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barn(inVertical)">
                                      <p:cBhvr>
                                        <p:cTn id="10" dur="500"/>
                                        <p:tgtEl>
                                          <p:spTgt spid="14339">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Effect transition="in" filter="barn(inVertical)">
                                      <p:cBhvr>
                                        <p:cTn id="13" dur="500"/>
                                        <p:tgtEl>
                                          <p:spTgt spid="14339">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14339">
                                            <p:txEl>
                                              <p:pRg st="3" end="3"/>
                                            </p:txEl>
                                          </p:spTgt>
                                        </p:tgtEl>
                                        <p:attrNameLst>
                                          <p:attrName>style.visibility</p:attrName>
                                        </p:attrNameLst>
                                      </p:cBhvr>
                                      <p:to>
                                        <p:strVal val="visible"/>
                                      </p:to>
                                    </p:set>
                                    <p:animEffect transition="in" filter="barn(inVertical)">
                                      <p:cBhvr>
                                        <p:cTn id="16" dur="500"/>
                                        <p:tgtEl>
                                          <p:spTgt spid="14339">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animEffect transition="in" filter="barn(inVertical)">
                                      <p:cBhvr>
                                        <p:cTn id="19" dur="500"/>
                                        <p:tgtEl>
                                          <p:spTgt spid="14339">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4339">
                                            <p:txEl>
                                              <p:pRg st="6" end="6"/>
                                            </p:txEl>
                                          </p:spTgt>
                                        </p:tgtEl>
                                        <p:attrNameLst>
                                          <p:attrName>style.visibility</p:attrName>
                                        </p:attrNameLst>
                                      </p:cBhvr>
                                      <p:to>
                                        <p:strVal val="visible"/>
                                      </p:to>
                                    </p:set>
                                    <p:animEffect transition="in" filter="barn(inVertical)">
                                      <p:cBhvr>
                                        <p:cTn id="24" dur="500"/>
                                        <p:tgtEl>
                                          <p:spTgt spid="14339">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4339">
                                            <p:txEl>
                                              <p:pRg st="7" end="7"/>
                                            </p:txEl>
                                          </p:spTgt>
                                        </p:tgtEl>
                                        <p:attrNameLst>
                                          <p:attrName>style.visibility</p:attrName>
                                        </p:attrNameLst>
                                      </p:cBhvr>
                                      <p:to>
                                        <p:strVal val="visible"/>
                                      </p:to>
                                    </p:set>
                                    <p:animEffect transition="in" filter="barn(inVertical)">
                                      <p:cBhvr>
                                        <p:cTn id="29" dur="500"/>
                                        <p:tgtEl>
                                          <p:spTgt spid="14339">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4339">
                                            <p:txEl>
                                              <p:pRg st="8" end="8"/>
                                            </p:txEl>
                                          </p:spTgt>
                                        </p:tgtEl>
                                        <p:attrNameLst>
                                          <p:attrName>style.visibility</p:attrName>
                                        </p:attrNameLst>
                                      </p:cBhvr>
                                      <p:to>
                                        <p:strVal val="visible"/>
                                      </p:to>
                                    </p:set>
                                    <p:animEffect transition="in" filter="barn(inVertical)">
                                      <p:cBhvr>
                                        <p:cTn id="34" dur="500"/>
                                        <p:tgtEl>
                                          <p:spTgt spid="14339">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14339">
                                            <p:txEl>
                                              <p:pRg st="9" end="9"/>
                                            </p:txEl>
                                          </p:spTgt>
                                        </p:tgtEl>
                                        <p:attrNameLst>
                                          <p:attrName>style.visibility</p:attrName>
                                        </p:attrNameLst>
                                      </p:cBhvr>
                                      <p:to>
                                        <p:strVal val="visible"/>
                                      </p:to>
                                    </p:set>
                                    <p:animEffect transition="in" filter="barn(inVertical)">
                                      <p:cBhvr>
                                        <p:cTn id="39" dur="500"/>
                                        <p:tgtEl>
                                          <p:spTgt spid="143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1219200"/>
          </a:xfrm>
        </p:spPr>
        <p:txBody>
          <a:bodyPr rtlCol="0">
            <a:normAutofit fontScale="90000"/>
          </a:bodyPr>
          <a:lstStyle/>
          <a:p>
            <a:pPr algn="ctr" fontAlgn="auto">
              <a:spcAft>
                <a:spcPts val="0"/>
              </a:spcAft>
              <a:defRPr/>
            </a:pPr>
            <a:r>
              <a:rPr lang="en-IN" sz="4900" b="1" dirty="0" err="1">
                <a:solidFill>
                  <a:srgbClr val="FF0000"/>
                </a:solidFill>
              </a:rPr>
              <a:t>Uricosuric</a:t>
            </a:r>
            <a:r>
              <a:rPr lang="en-IN" sz="4900" b="1" dirty="0">
                <a:solidFill>
                  <a:srgbClr val="FF0000"/>
                </a:solidFill>
              </a:rPr>
              <a:t> agents </a:t>
            </a:r>
            <a:r>
              <a:rPr lang="en-IN" b="1" i="1" dirty="0"/>
              <a:t/>
            </a:r>
            <a:br>
              <a:rPr lang="en-IN" b="1" i="1" dirty="0"/>
            </a:br>
            <a:r>
              <a:rPr lang="en-IN" b="1" i="1" dirty="0"/>
              <a:t> </a:t>
            </a:r>
            <a:endParaRPr lang="en-IN"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
        <p:nvSpPr>
          <p:cNvPr id="16387" name="Content Placeholder 2"/>
          <p:cNvSpPr>
            <a:spLocks noGrp="1"/>
          </p:cNvSpPr>
          <p:nvPr>
            <p:ph sz="quarter" idx="1"/>
          </p:nvPr>
        </p:nvSpPr>
        <p:spPr>
          <a:xfrm>
            <a:off x="228600" y="838200"/>
            <a:ext cx="8763000" cy="5791200"/>
          </a:xfrm>
        </p:spPr>
        <p:txBody>
          <a:bodyPr>
            <a:noAutofit/>
          </a:bodyPr>
          <a:lstStyle/>
          <a:p>
            <a:r>
              <a:rPr lang="en-US" sz="2400" dirty="0">
                <a:latin typeface="Calibri" pitchFamily="34" charset="0"/>
                <a:cs typeface="Calibri" pitchFamily="34" charset="0"/>
              </a:rPr>
              <a:t>In humans, uric acid passes freely into the glomerular filtrate, and most is then reabsorbed in the proximal tubule while a small amount is secreted into the tubule by the anion-secreting mechanism. </a:t>
            </a:r>
          </a:p>
          <a:p>
            <a:endParaRPr lang="en-US" sz="2400" dirty="0">
              <a:latin typeface="Calibri" pitchFamily="34" charset="0"/>
              <a:cs typeface="Calibri" pitchFamily="34" charset="0"/>
            </a:endParaRPr>
          </a:p>
          <a:p>
            <a:r>
              <a:rPr lang="en-US" sz="2400" dirty="0">
                <a:latin typeface="Calibri" pitchFamily="34" charset="0"/>
                <a:cs typeface="Calibri" pitchFamily="34" charset="0"/>
              </a:rPr>
              <a:t>The net result is excretion of approximately 8–12% of filtered </a:t>
            </a:r>
            <a:r>
              <a:rPr lang="en-US" sz="2400" dirty="0" err="1">
                <a:latin typeface="Calibri" pitchFamily="34" charset="0"/>
                <a:cs typeface="Calibri" pitchFamily="34" charset="0"/>
              </a:rPr>
              <a:t>urate</a:t>
            </a:r>
            <a:r>
              <a:rPr lang="en-US" sz="2400" dirty="0">
                <a:latin typeface="Calibri" pitchFamily="34" charset="0"/>
                <a:cs typeface="Calibri" pitchFamily="34" charset="0"/>
              </a:rPr>
              <a:t>. </a:t>
            </a:r>
          </a:p>
          <a:p>
            <a:endParaRPr lang="en-US" sz="2400" dirty="0">
              <a:latin typeface="Calibri" pitchFamily="34" charset="0"/>
              <a:cs typeface="Calibri" pitchFamily="34" charset="0"/>
            </a:endParaRPr>
          </a:p>
          <a:p>
            <a:r>
              <a:rPr lang="en-US" sz="2400" dirty="0">
                <a:latin typeface="Calibri" pitchFamily="34" charset="0"/>
                <a:cs typeface="Calibri" pitchFamily="34" charset="0"/>
              </a:rPr>
              <a:t>The secretory mechanism is generally inhibited by low doses of drugs that affect uric acid transport, whereas higher doses are needed to block reabsorption. </a:t>
            </a:r>
          </a:p>
          <a:p>
            <a:endParaRPr lang="en-US" sz="2400" dirty="0">
              <a:latin typeface="Calibri" pitchFamily="34" charset="0"/>
              <a:cs typeface="Calibri" pitchFamily="34" charset="0"/>
            </a:endParaRPr>
          </a:p>
          <a:p>
            <a:r>
              <a:rPr lang="en-US" sz="2400" dirty="0">
                <a:latin typeface="Calibri" pitchFamily="34" charset="0"/>
                <a:cs typeface="Calibri" pitchFamily="34" charset="0"/>
              </a:rPr>
              <a:t>Such drugs therefore tend to cause retention of uric acid at low doses, while promoting its excretion at higher doses. </a:t>
            </a:r>
            <a:endParaRPr lang="en-IN" sz="2400" dirty="0">
              <a:latin typeface="Calibri" pitchFamily="34" charset="0"/>
              <a:cs typeface="Calibri" pitchFamily="34" charset="0"/>
            </a:endParaRPr>
          </a:p>
        </p:txBody>
      </p:sp>
    </p:spTree>
    <p:extLst>
      <p:ext uri="{BB962C8B-B14F-4D97-AF65-F5344CB8AC3E}">
        <p14:creationId xmlns:p14="http://schemas.microsoft.com/office/powerpoint/2010/main" val="394618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arn(inVertical)">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barn(inVertical)">
                                      <p:cBhvr>
                                        <p:cTn id="12" dur="500"/>
                                        <p:tgtEl>
                                          <p:spTgt spid="16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6387">
                                            <p:txEl>
                                              <p:pRg st="4" end="4"/>
                                            </p:txEl>
                                          </p:spTgt>
                                        </p:tgtEl>
                                        <p:attrNameLst>
                                          <p:attrName>style.visibility</p:attrName>
                                        </p:attrNameLst>
                                      </p:cBhvr>
                                      <p:to>
                                        <p:strVal val="visible"/>
                                      </p:to>
                                    </p:set>
                                    <p:animEffect transition="in" filter="barn(inVertical)">
                                      <p:cBhvr>
                                        <p:cTn id="17" dur="500"/>
                                        <p:tgtEl>
                                          <p:spTgt spid="1638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6387">
                                            <p:txEl>
                                              <p:pRg st="6" end="6"/>
                                            </p:txEl>
                                          </p:spTgt>
                                        </p:tgtEl>
                                        <p:attrNameLst>
                                          <p:attrName>style.visibility</p:attrName>
                                        </p:attrNameLst>
                                      </p:cBhvr>
                                      <p:to>
                                        <p:strVal val="visible"/>
                                      </p:to>
                                    </p:set>
                                    <p:animEffect transition="in" filter="barn(inVertical)">
                                      <p:cBhvr>
                                        <p:cTn id="22"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a:xfrm>
            <a:off x="3352800" y="0"/>
            <a:ext cx="2362200" cy="762000"/>
          </a:xfrm>
        </p:spPr>
        <p:txBody>
          <a:bodyPr/>
          <a:lstStyle/>
          <a:p>
            <a:pPr eaLnBrk="1" hangingPunct="1">
              <a:defRPr/>
            </a:pPr>
            <a:r>
              <a:rPr lang="en-US" b="1" dirty="0">
                <a:solidFill>
                  <a:srgbClr val="FF0000"/>
                </a:solidFill>
              </a:rPr>
              <a:t>GOUT</a:t>
            </a:r>
          </a:p>
        </p:txBody>
      </p:sp>
      <p:sp>
        <p:nvSpPr>
          <p:cNvPr id="2" name="Slide Number Placeholder 1"/>
          <p:cNvSpPr>
            <a:spLocks noGrp="1"/>
          </p:cNvSpPr>
          <p:nvPr>
            <p:ph type="sldNum" sz="quarter" idx="12"/>
          </p:nvPr>
        </p:nvSpPr>
        <p:spPr/>
        <p:txBody>
          <a:bodyPr/>
          <a:lstStyle/>
          <a:p>
            <a:fld id="{B6F15528-21DE-4FAA-801E-634DDDAF4B2B}" type="slidenum">
              <a:rPr lang="en-US" smtClean="0"/>
              <a:pPr/>
              <a:t>2</a:t>
            </a:fld>
            <a:endParaRPr lang="en-US" dirty="0"/>
          </a:p>
        </p:txBody>
      </p:sp>
      <p:sp>
        <p:nvSpPr>
          <p:cNvPr id="400387" name="Rectangle 3"/>
          <p:cNvSpPr>
            <a:spLocks noGrp="1" noChangeArrowheads="1"/>
          </p:cNvSpPr>
          <p:nvPr>
            <p:ph sz="quarter" idx="1"/>
          </p:nvPr>
        </p:nvSpPr>
        <p:spPr>
          <a:xfrm>
            <a:off x="457200" y="1066800"/>
            <a:ext cx="8534400" cy="4953000"/>
          </a:xfrm>
        </p:spPr>
        <p:txBody>
          <a:bodyPr>
            <a:noAutofit/>
          </a:bodyPr>
          <a:lstStyle/>
          <a:p>
            <a:pPr algn="just">
              <a:buFont typeface="Wingdings" pitchFamily="2" charset="2"/>
              <a:buChar char="Ø"/>
              <a:defRPr/>
            </a:pPr>
            <a:r>
              <a:rPr lang="en-US" sz="2400" dirty="0">
                <a:latin typeface="Calibri" pitchFamily="34" charset="0"/>
                <a:cs typeface="Calibri" pitchFamily="34" charset="0"/>
              </a:rPr>
              <a:t>Gout results from the precipitation of </a:t>
            </a:r>
            <a:r>
              <a:rPr lang="en-US" sz="2400" dirty="0" err="1">
                <a:latin typeface="Calibri" pitchFamily="34" charset="0"/>
                <a:cs typeface="Calibri" pitchFamily="34" charset="0"/>
              </a:rPr>
              <a:t>urate</a:t>
            </a:r>
            <a:r>
              <a:rPr lang="en-US" sz="2400" dirty="0">
                <a:latin typeface="Calibri" pitchFamily="34" charset="0"/>
                <a:cs typeface="Calibri" pitchFamily="34" charset="0"/>
              </a:rPr>
              <a:t> crystals in the tissues and the subsequent inflammatory response.</a:t>
            </a:r>
          </a:p>
          <a:p>
            <a:pPr algn="just">
              <a:buFont typeface="Wingdings" pitchFamily="2" charset="2"/>
              <a:buChar char="Ø"/>
              <a:defRPr/>
            </a:pPr>
            <a:endParaRPr lang="en-US" sz="2400" dirty="0">
              <a:latin typeface="Calibri" pitchFamily="34" charset="0"/>
              <a:cs typeface="Calibri" pitchFamily="34" charset="0"/>
            </a:endParaRPr>
          </a:p>
          <a:p>
            <a:pPr algn="just">
              <a:buFont typeface="Wingdings" pitchFamily="2" charset="2"/>
              <a:buChar char="Ø"/>
              <a:defRPr/>
            </a:pPr>
            <a:r>
              <a:rPr lang="en-US" sz="2400" dirty="0">
                <a:latin typeface="Calibri" pitchFamily="34" charset="0"/>
                <a:cs typeface="Calibri" pitchFamily="34" charset="0"/>
              </a:rPr>
              <a:t> Acute gout usually causes an painful distal arthritis, but it also can cause joint destruction, subcutaneous deposits (tophi), and renal calculi and damage.</a:t>
            </a:r>
          </a:p>
          <a:p>
            <a:pPr algn="just">
              <a:buFont typeface="Wingdings" pitchFamily="2" charset="2"/>
              <a:buChar char="Ø"/>
              <a:defRPr/>
            </a:pPr>
            <a:endParaRPr lang="en-US" sz="2400" dirty="0">
              <a:latin typeface="Calibri" pitchFamily="34" charset="0"/>
              <a:cs typeface="Calibri" pitchFamily="34" charset="0"/>
            </a:endParaRPr>
          </a:p>
          <a:p>
            <a:pPr algn="just">
              <a:buFont typeface="Wingdings" pitchFamily="2" charset="2"/>
              <a:buChar char="Ø"/>
              <a:defRPr/>
            </a:pPr>
            <a:r>
              <a:rPr lang="en-US" sz="2400" dirty="0">
                <a:latin typeface="Calibri" pitchFamily="34" charset="0"/>
                <a:cs typeface="Calibri" pitchFamily="34" charset="0"/>
              </a:rPr>
              <a:t>The pathophysiology of gout is understood incompletely. </a:t>
            </a:r>
            <a:r>
              <a:rPr lang="en-US" sz="2400" dirty="0" err="1">
                <a:latin typeface="Calibri" pitchFamily="34" charset="0"/>
                <a:cs typeface="Calibri" pitchFamily="34" charset="0"/>
              </a:rPr>
              <a:t>Hyperuricemia</a:t>
            </a:r>
            <a:r>
              <a:rPr lang="en-US" sz="2400" dirty="0">
                <a:latin typeface="Calibri" pitchFamily="34" charset="0"/>
                <a:cs typeface="Calibri" pitchFamily="34" charset="0"/>
              </a:rPr>
              <a:t>, while a prerequisite, does not inevitably lead to gout. </a:t>
            </a:r>
          </a:p>
        </p:txBody>
      </p:sp>
    </p:spTree>
    <p:extLst>
      <p:ext uri="{BB962C8B-B14F-4D97-AF65-F5344CB8AC3E}">
        <p14:creationId xmlns:p14="http://schemas.microsoft.com/office/powerpoint/2010/main" val="2688759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0387">
                                            <p:txEl>
                                              <p:pRg st="0" end="0"/>
                                            </p:txEl>
                                          </p:spTgt>
                                        </p:tgtEl>
                                        <p:attrNameLst>
                                          <p:attrName>style.visibility</p:attrName>
                                        </p:attrNameLst>
                                      </p:cBhvr>
                                      <p:to>
                                        <p:strVal val="visible"/>
                                      </p:to>
                                    </p:set>
                                    <p:animEffect transition="in" filter="barn(inVertical)">
                                      <p:cBhvr>
                                        <p:cTn id="7" dur="500"/>
                                        <p:tgtEl>
                                          <p:spTgt spid="400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00387">
                                            <p:txEl>
                                              <p:pRg st="2" end="2"/>
                                            </p:txEl>
                                          </p:spTgt>
                                        </p:tgtEl>
                                        <p:attrNameLst>
                                          <p:attrName>style.visibility</p:attrName>
                                        </p:attrNameLst>
                                      </p:cBhvr>
                                      <p:to>
                                        <p:strVal val="visible"/>
                                      </p:to>
                                    </p:set>
                                    <p:animEffect transition="in" filter="barn(inVertical)">
                                      <p:cBhvr>
                                        <p:cTn id="12" dur="500"/>
                                        <p:tgtEl>
                                          <p:spTgt spid="400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00387">
                                            <p:txEl>
                                              <p:pRg st="4" end="4"/>
                                            </p:txEl>
                                          </p:spTgt>
                                        </p:tgtEl>
                                        <p:attrNameLst>
                                          <p:attrName>style.visibility</p:attrName>
                                        </p:attrNameLst>
                                      </p:cBhvr>
                                      <p:to>
                                        <p:strVal val="visible"/>
                                      </p:to>
                                    </p:set>
                                    <p:animEffect transition="in" filter="barn(inVertical)">
                                      <p:cBhvr>
                                        <p:cTn id="17" dur="500"/>
                                        <p:tgtEl>
                                          <p:spTgt spid="400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52400"/>
            <a:ext cx="8229600" cy="868362"/>
          </a:xfrm>
        </p:spPr>
        <p:txBody>
          <a:bodyPr>
            <a:normAutofit/>
          </a:bodyPr>
          <a:lstStyle/>
          <a:p>
            <a:pPr algn="ctr"/>
            <a:r>
              <a:rPr lang="en-IN" sz="4400" b="1" dirty="0" err="1">
                <a:solidFill>
                  <a:srgbClr val="FF0000"/>
                </a:solidFill>
              </a:rPr>
              <a:t>Uricosuric</a:t>
            </a:r>
            <a:r>
              <a:rPr lang="en-IN" sz="4400" b="1" dirty="0">
                <a:solidFill>
                  <a:srgbClr val="FF0000"/>
                </a:solidFill>
              </a:rPr>
              <a:t> agents </a:t>
            </a:r>
            <a:r>
              <a:rPr lang="en-IN" sz="4400" b="1" dirty="0" err="1">
                <a:solidFill>
                  <a:srgbClr val="FF0000"/>
                </a:solidFill>
              </a:rPr>
              <a:t>contd</a:t>
            </a:r>
            <a:r>
              <a:rPr lang="en-IN" sz="4400" b="1" dirty="0">
                <a:solidFill>
                  <a:srgbClr val="FF0000"/>
                </a:solidFill>
              </a:rPr>
              <a:t>…</a:t>
            </a:r>
            <a:endParaRPr lang="en-IN" sz="4400" dirty="0">
              <a:solidFill>
                <a:srgbClr val="FF00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20</a:t>
            </a:fld>
            <a:endParaRPr lang="en-US"/>
          </a:p>
        </p:txBody>
      </p:sp>
      <p:sp>
        <p:nvSpPr>
          <p:cNvPr id="17411" name="Content Placeholder 2"/>
          <p:cNvSpPr>
            <a:spLocks noGrp="1"/>
          </p:cNvSpPr>
          <p:nvPr>
            <p:ph sz="quarter" idx="1"/>
          </p:nvPr>
        </p:nvSpPr>
        <p:spPr>
          <a:xfrm>
            <a:off x="304800" y="1066800"/>
            <a:ext cx="8686800" cy="5638800"/>
          </a:xfrm>
        </p:spPr>
        <p:txBody>
          <a:bodyPr>
            <a:normAutofit/>
          </a:bodyPr>
          <a:lstStyle/>
          <a:p>
            <a:r>
              <a:rPr lang="en-US" sz="2400" dirty="0">
                <a:latin typeface="Calibri" pitchFamily="34" charset="0"/>
                <a:cs typeface="Calibri" pitchFamily="34" charset="0"/>
              </a:rPr>
              <a:t>Both </a:t>
            </a:r>
            <a:r>
              <a:rPr lang="en-US" sz="2400" dirty="0" err="1">
                <a:latin typeface="Calibri" pitchFamily="34" charset="0"/>
                <a:cs typeface="Calibri" pitchFamily="34" charset="0"/>
              </a:rPr>
              <a:t>probenecid</a:t>
            </a:r>
            <a:r>
              <a:rPr lang="en-US" sz="2400" dirty="0">
                <a:latin typeface="Calibri" pitchFamily="34" charset="0"/>
                <a:cs typeface="Calibri" pitchFamily="34" charset="0"/>
              </a:rPr>
              <a:t> and </a:t>
            </a:r>
            <a:r>
              <a:rPr lang="en-US" sz="2400" dirty="0" err="1">
                <a:latin typeface="Calibri" pitchFamily="34" charset="0"/>
                <a:cs typeface="Calibri" pitchFamily="34" charset="0"/>
              </a:rPr>
              <a:t>sulfinpyrazone</a:t>
            </a:r>
            <a:r>
              <a:rPr lang="en-US" sz="2400" dirty="0">
                <a:latin typeface="Calibri" pitchFamily="34" charset="0"/>
                <a:cs typeface="Calibri" pitchFamily="34" charset="0"/>
              </a:rPr>
              <a:t> inhibit the secretion as well as the reabsorption of </a:t>
            </a:r>
            <a:r>
              <a:rPr lang="en-US" sz="2400" dirty="0" err="1">
                <a:latin typeface="Calibri" pitchFamily="34" charset="0"/>
                <a:cs typeface="Calibri" pitchFamily="34" charset="0"/>
              </a:rPr>
              <a:t>urate</a:t>
            </a:r>
            <a:r>
              <a:rPr lang="en-US" sz="2400" dirty="0">
                <a:latin typeface="Calibri" pitchFamily="34" charset="0"/>
                <a:cs typeface="Calibri" pitchFamily="34" charset="0"/>
              </a:rPr>
              <a:t> and, if given in </a:t>
            </a:r>
            <a:r>
              <a:rPr lang="en-US" sz="2400" dirty="0" err="1">
                <a:latin typeface="Calibri" pitchFamily="34" charset="0"/>
                <a:cs typeface="Calibri" pitchFamily="34" charset="0"/>
              </a:rPr>
              <a:t>subtherapeutic</a:t>
            </a:r>
            <a:r>
              <a:rPr lang="en-US" sz="2400" dirty="0">
                <a:latin typeface="Calibri" pitchFamily="34" charset="0"/>
                <a:cs typeface="Calibri" pitchFamily="34" charset="0"/>
              </a:rPr>
              <a:t> doses, can actually increase plasma </a:t>
            </a:r>
            <a:r>
              <a:rPr lang="en-US" sz="2400" dirty="0" err="1">
                <a:latin typeface="Calibri" pitchFamily="34" charset="0"/>
                <a:cs typeface="Calibri" pitchFamily="34" charset="0"/>
              </a:rPr>
              <a:t>urate</a:t>
            </a:r>
            <a:r>
              <a:rPr lang="en-US" sz="2400" dirty="0">
                <a:latin typeface="Calibri" pitchFamily="34" charset="0"/>
                <a:cs typeface="Calibri" pitchFamily="34" charset="0"/>
              </a:rPr>
              <a:t> concentrations. </a:t>
            </a:r>
          </a:p>
          <a:p>
            <a:endParaRPr lang="en-US" sz="2400" dirty="0">
              <a:latin typeface="Calibri" pitchFamily="34" charset="0"/>
              <a:cs typeface="Calibri" pitchFamily="34" charset="0"/>
            </a:endParaRPr>
          </a:p>
          <a:p>
            <a:r>
              <a:rPr lang="en-US" sz="2400" dirty="0">
                <a:latin typeface="Calibri" pitchFamily="34" charset="0"/>
                <a:cs typeface="Calibri" pitchFamily="34" charset="0"/>
              </a:rPr>
              <a:t>The maintenance of adequate urine flow and </a:t>
            </a:r>
            <a:r>
              <a:rPr lang="en-US" sz="2400" dirty="0" err="1">
                <a:latin typeface="Calibri" pitchFamily="34" charset="0"/>
                <a:cs typeface="Calibri" pitchFamily="34" charset="0"/>
              </a:rPr>
              <a:t>alkalinization</a:t>
            </a:r>
            <a:r>
              <a:rPr lang="en-US" sz="2400" dirty="0">
                <a:latin typeface="Calibri" pitchFamily="34" charset="0"/>
                <a:cs typeface="Calibri" pitchFamily="34" charset="0"/>
              </a:rPr>
              <a:t> of the urine during the first several days of </a:t>
            </a:r>
            <a:r>
              <a:rPr lang="en-US" sz="2400" dirty="0" err="1">
                <a:latin typeface="Calibri" pitchFamily="34" charset="0"/>
                <a:cs typeface="Calibri" pitchFamily="34" charset="0"/>
              </a:rPr>
              <a:t>uricosuric</a:t>
            </a:r>
            <a:r>
              <a:rPr lang="en-US" sz="2400" dirty="0">
                <a:latin typeface="Calibri" pitchFamily="34" charset="0"/>
                <a:cs typeface="Calibri" pitchFamily="34" charset="0"/>
              </a:rPr>
              <a:t> therapy further diminish the possibility of uric acid stone formation.</a:t>
            </a:r>
          </a:p>
          <a:p>
            <a:endParaRPr lang="en-US" sz="2400" dirty="0">
              <a:latin typeface="Calibri" pitchFamily="34" charset="0"/>
              <a:cs typeface="Calibri" pitchFamily="34" charset="0"/>
            </a:endParaRPr>
          </a:p>
          <a:p>
            <a:pPr marL="0" indent="0">
              <a:buNone/>
            </a:pPr>
            <a:r>
              <a:rPr lang="en-US" sz="2400" b="1" dirty="0">
                <a:latin typeface="Calibri" pitchFamily="34" charset="0"/>
                <a:cs typeface="Calibri" pitchFamily="34" charset="0"/>
              </a:rPr>
              <a:t>Note-</a:t>
            </a:r>
            <a:r>
              <a:rPr lang="en-US" sz="2400" dirty="0">
                <a:latin typeface="Calibri" pitchFamily="34" charset="0"/>
                <a:cs typeface="Calibri" pitchFamily="34" charset="0"/>
              </a:rPr>
              <a:t> In addition, </a:t>
            </a:r>
            <a:r>
              <a:rPr lang="en-US" sz="2400" dirty="0" err="1">
                <a:latin typeface="Calibri" pitchFamily="34" charset="0"/>
                <a:cs typeface="Calibri" pitchFamily="34" charset="0"/>
              </a:rPr>
              <a:t>probenecid</a:t>
            </a:r>
            <a:r>
              <a:rPr lang="en-US" sz="2400" dirty="0">
                <a:latin typeface="Calibri" pitchFamily="34" charset="0"/>
                <a:cs typeface="Calibri" pitchFamily="34" charset="0"/>
              </a:rPr>
              <a:t> can inhibit the tubular secretion of   </a:t>
            </a:r>
            <a:br>
              <a:rPr lang="en-US" sz="2400" dirty="0">
                <a:latin typeface="Calibri" pitchFamily="34" charset="0"/>
                <a:cs typeface="Calibri" pitchFamily="34" charset="0"/>
              </a:rPr>
            </a:br>
            <a:r>
              <a:rPr lang="en-US" sz="2400" dirty="0">
                <a:latin typeface="Calibri" pitchFamily="34" charset="0"/>
                <a:cs typeface="Calibri" pitchFamily="34" charset="0"/>
              </a:rPr>
              <a:t>            other organic acids; thus, increased plasma concentrations of </a:t>
            </a:r>
            <a:br>
              <a:rPr lang="en-US" sz="2400" dirty="0">
                <a:latin typeface="Calibri" pitchFamily="34" charset="0"/>
                <a:cs typeface="Calibri" pitchFamily="34" charset="0"/>
              </a:rPr>
            </a:br>
            <a:r>
              <a:rPr lang="en-US" sz="2400" dirty="0">
                <a:latin typeface="Calibri" pitchFamily="34" charset="0"/>
                <a:cs typeface="Calibri" pitchFamily="34" charset="0"/>
              </a:rPr>
              <a:t>             </a:t>
            </a:r>
            <a:r>
              <a:rPr lang="en-US" sz="2400" dirty="0" err="1">
                <a:latin typeface="Calibri" pitchFamily="34" charset="0"/>
                <a:cs typeface="Calibri" pitchFamily="34" charset="0"/>
              </a:rPr>
              <a:t>penicillins</a:t>
            </a:r>
            <a:r>
              <a:rPr lang="en-US" sz="2400" dirty="0">
                <a:latin typeface="Calibri" pitchFamily="34" charset="0"/>
                <a:cs typeface="Calibri" pitchFamily="34" charset="0"/>
              </a:rPr>
              <a:t>, </a:t>
            </a:r>
            <a:r>
              <a:rPr lang="en-US" sz="2400" dirty="0" err="1">
                <a:latin typeface="Calibri" pitchFamily="34" charset="0"/>
                <a:cs typeface="Calibri" pitchFamily="34" charset="0"/>
              </a:rPr>
              <a:t>cephalosporins</a:t>
            </a:r>
            <a:r>
              <a:rPr lang="en-US" sz="2400" dirty="0">
                <a:latin typeface="Calibri" pitchFamily="34" charset="0"/>
                <a:cs typeface="Calibri" pitchFamily="34" charset="0"/>
              </a:rPr>
              <a:t>, sulfonamides, and indomethacin </a:t>
            </a:r>
            <a:br>
              <a:rPr lang="en-US" sz="2400" dirty="0">
                <a:latin typeface="Calibri" pitchFamily="34" charset="0"/>
                <a:cs typeface="Calibri" pitchFamily="34" charset="0"/>
              </a:rPr>
            </a:br>
            <a:r>
              <a:rPr lang="en-US" sz="2400" dirty="0">
                <a:latin typeface="Calibri" pitchFamily="34" charset="0"/>
                <a:cs typeface="Calibri" pitchFamily="34" charset="0"/>
              </a:rPr>
              <a:t>             can occur.</a:t>
            </a:r>
            <a:endParaRPr lang="en-IN" sz="2400" dirty="0">
              <a:latin typeface="Calibri" pitchFamily="34" charset="0"/>
              <a:cs typeface="Calibri" pitchFamily="34" charset="0"/>
            </a:endParaRPr>
          </a:p>
        </p:txBody>
      </p:sp>
    </p:spTree>
    <p:extLst>
      <p:ext uri="{BB962C8B-B14F-4D97-AF65-F5344CB8AC3E}">
        <p14:creationId xmlns:p14="http://schemas.microsoft.com/office/powerpoint/2010/main" val="106012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inVertic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barn(inVertical)">
                                      <p:cBhvr>
                                        <p:cTn id="12" dur="500"/>
                                        <p:tgtEl>
                                          <p:spTgt spid="174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7411">
                                            <p:txEl>
                                              <p:pRg st="4" end="4"/>
                                            </p:txEl>
                                          </p:spTgt>
                                        </p:tgtEl>
                                        <p:attrNameLst>
                                          <p:attrName>style.visibility</p:attrName>
                                        </p:attrNameLst>
                                      </p:cBhvr>
                                      <p:to>
                                        <p:strVal val="visible"/>
                                      </p:to>
                                    </p:set>
                                    <p:animEffect transition="in" filter="barn(inVertical)">
                                      <p:cBhvr>
                                        <p:cTn id="17" dur="5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020762"/>
          </a:xfrm>
        </p:spPr>
        <p:txBody>
          <a:bodyPr>
            <a:normAutofit/>
          </a:bodyPr>
          <a:lstStyle/>
          <a:p>
            <a:pPr algn="ctr"/>
            <a:r>
              <a:rPr lang="en-IN" sz="4400" b="1" dirty="0" err="1">
                <a:solidFill>
                  <a:srgbClr val="FF0000"/>
                </a:solidFill>
              </a:rPr>
              <a:t>Uricosuric</a:t>
            </a:r>
            <a:r>
              <a:rPr lang="en-IN" sz="4400" b="1" dirty="0">
                <a:solidFill>
                  <a:srgbClr val="FF0000"/>
                </a:solidFill>
              </a:rPr>
              <a:t> agents </a:t>
            </a:r>
            <a:r>
              <a:rPr lang="en-IN" sz="4400" b="1" dirty="0" err="1">
                <a:solidFill>
                  <a:srgbClr val="FF0000"/>
                </a:solidFill>
              </a:rPr>
              <a:t>contd</a:t>
            </a:r>
            <a:r>
              <a:rPr lang="en-IN" sz="4400" b="1" dirty="0">
                <a:solidFill>
                  <a:srgbClr val="FF0000"/>
                </a:solidFill>
              </a:rPr>
              <a:t>…</a:t>
            </a:r>
            <a:endParaRPr lang="en-IN" sz="44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21</a:t>
            </a:fld>
            <a:endParaRPr lang="en-US"/>
          </a:p>
        </p:txBody>
      </p:sp>
      <p:sp>
        <p:nvSpPr>
          <p:cNvPr id="4" name="Content Placeholder 3"/>
          <p:cNvSpPr>
            <a:spLocks noGrp="1"/>
          </p:cNvSpPr>
          <p:nvPr>
            <p:ph sz="quarter" idx="1"/>
          </p:nvPr>
        </p:nvSpPr>
        <p:spPr>
          <a:xfrm>
            <a:off x="152400" y="914400"/>
            <a:ext cx="4511040" cy="5943600"/>
          </a:xfrm>
        </p:spPr>
        <p:txBody>
          <a:bodyPr>
            <a:normAutofit/>
          </a:bodyPr>
          <a:lstStyle/>
          <a:p>
            <a:pPr marL="0" indent="0">
              <a:buNone/>
            </a:pPr>
            <a:r>
              <a:rPr lang="en-US" sz="3000" b="1" dirty="0">
                <a:latin typeface="Calibri" pitchFamily="34" charset="0"/>
                <a:cs typeface="Calibri" pitchFamily="34" charset="0"/>
              </a:rPr>
              <a:t>Adverse effects:</a:t>
            </a:r>
          </a:p>
          <a:p>
            <a:r>
              <a:rPr lang="en-US" sz="2400" dirty="0">
                <a:latin typeface="Calibri" pitchFamily="34" charset="0"/>
                <a:cs typeface="Calibri" pitchFamily="34" charset="0"/>
              </a:rPr>
              <a:t>Gastrointestinal irritation</a:t>
            </a:r>
          </a:p>
          <a:p>
            <a:r>
              <a:rPr lang="en-US" sz="2400" dirty="0">
                <a:latin typeface="Calibri" pitchFamily="34" charset="0"/>
                <a:cs typeface="Calibri" pitchFamily="34" charset="0"/>
              </a:rPr>
              <a:t>Rash and hypersensitivity</a:t>
            </a:r>
          </a:p>
          <a:p>
            <a:r>
              <a:rPr lang="en-US" sz="2400" dirty="0">
                <a:latin typeface="Calibri" pitchFamily="34" charset="0"/>
                <a:cs typeface="Calibri" pitchFamily="34" charset="0"/>
              </a:rPr>
              <a:t>Precipitation of acute gouty arthritis</a:t>
            </a:r>
          </a:p>
          <a:p>
            <a:r>
              <a:rPr lang="en-US" sz="2400" dirty="0">
                <a:latin typeface="Calibri" pitchFamily="34" charset="0"/>
                <a:cs typeface="Calibri" pitchFamily="34" charset="0"/>
              </a:rPr>
              <a:t>Stone formation. </a:t>
            </a:r>
          </a:p>
          <a:p>
            <a:pPr marL="0" indent="0">
              <a:buNone/>
            </a:pPr>
            <a:r>
              <a:rPr lang="en-US" sz="2400" dirty="0">
                <a:latin typeface="Calibri" pitchFamily="34" charset="0"/>
                <a:cs typeface="Calibri" pitchFamily="34" charset="0"/>
              </a:rPr>
              <a:t>Of the two agents, </a:t>
            </a:r>
            <a:r>
              <a:rPr lang="en-US" sz="2400" dirty="0" err="1">
                <a:latin typeface="Calibri" pitchFamily="34" charset="0"/>
                <a:cs typeface="Calibri" pitchFamily="34" charset="0"/>
              </a:rPr>
              <a:t>probenecid</a:t>
            </a:r>
            <a:r>
              <a:rPr lang="en-US" sz="2400" dirty="0">
                <a:latin typeface="Calibri" pitchFamily="34" charset="0"/>
                <a:cs typeface="Calibri" pitchFamily="34" charset="0"/>
              </a:rPr>
              <a:t> is the most frequently used </a:t>
            </a:r>
            <a:r>
              <a:rPr lang="en-US" sz="2400" dirty="0" err="1">
                <a:latin typeface="Calibri" pitchFamily="34" charset="0"/>
                <a:cs typeface="Calibri" pitchFamily="34" charset="0"/>
              </a:rPr>
              <a:t>uricosuric</a:t>
            </a:r>
            <a:r>
              <a:rPr lang="en-US" sz="2400" dirty="0">
                <a:latin typeface="Calibri" pitchFamily="34" charset="0"/>
                <a:cs typeface="Calibri" pitchFamily="34" charset="0"/>
              </a:rPr>
              <a:t> as </a:t>
            </a:r>
            <a:r>
              <a:rPr lang="en-US" sz="2400" dirty="0" err="1">
                <a:latin typeface="Calibri" pitchFamily="34" charset="0"/>
                <a:cs typeface="Calibri" pitchFamily="34" charset="0"/>
              </a:rPr>
              <a:t>sulfinpyrazone</a:t>
            </a:r>
            <a:r>
              <a:rPr lang="en-US" sz="2400" dirty="0">
                <a:latin typeface="Calibri" pitchFamily="34" charset="0"/>
                <a:cs typeface="Calibri" pitchFamily="34" charset="0"/>
              </a:rPr>
              <a:t> is associated with more severe adverse  effects. </a:t>
            </a:r>
          </a:p>
          <a:p>
            <a:endParaRPr lang="en-IN" sz="2800" dirty="0"/>
          </a:p>
        </p:txBody>
      </p:sp>
      <p:sp>
        <p:nvSpPr>
          <p:cNvPr id="5" name="Content Placeholder 4"/>
          <p:cNvSpPr>
            <a:spLocks noGrp="1"/>
          </p:cNvSpPr>
          <p:nvPr>
            <p:ph sz="quarter" idx="2"/>
          </p:nvPr>
        </p:nvSpPr>
        <p:spPr>
          <a:xfrm>
            <a:off x="4800600" y="914400"/>
            <a:ext cx="4191000" cy="5867400"/>
          </a:xfrm>
        </p:spPr>
        <p:txBody>
          <a:bodyPr>
            <a:normAutofit/>
          </a:bodyPr>
          <a:lstStyle/>
          <a:p>
            <a:pPr marL="0" indent="0">
              <a:buNone/>
            </a:pPr>
            <a:r>
              <a:rPr lang="en-US" sz="3000" b="1" dirty="0">
                <a:latin typeface="Calibri" pitchFamily="34" charset="0"/>
                <a:cs typeface="Calibri" pitchFamily="34" charset="0"/>
              </a:rPr>
              <a:t>Contraindication:</a:t>
            </a:r>
          </a:p>
          <a:p>
            <a:r>
              <a:rPr lang="en-US" sz="2400" dirty="0">
                <a:latin typeface="Calibri" pitchFamily="34" charset="0"/>
                <a:cs typeface="Calibri" pitchFamily="34" charset="0"/>
              </a:rPr>
              <a:t>Allergic to </a:t>
            </a:r>
            <a:r>
              <a:rPr lang="en-US" sz="2400" dirty="0" err="1">
                <a:latin typeface="Calibri" pitchFamily="34" charset="0"/>
                <a:cs typeface="Calibri" pitchFamily="34" charset="0"/>
              </a:rPr>
              <a:t>uricosuric</a:t>
            </a:r>
            <a:r>
              <a:rPr lang="en-US" sz="2400" dirty="0">
                <a:latin typeface="Calibri" pitchFamily="34" charset="0"/>
                <a:cs typeface="Calibri" pitchFamily="34" charset="0"/>
              </a:rPr>
              <a:t> drugs </a:t>
            </a:r>
          </a:p>
          <a:p>
            <a:r>
              <a:rPr lang="en-US" sz="2400" dirty="0">
                <a:latin typeface="Calibri" pitchFamily="34" charset="0"/>
                <a:cs typeface="Calibri" pitchFamily="34" charset="0"/>
              </a:rPr>
              <a:t>In patients with impaired renal function (a </a:t>
            </a:r>
            <a:r>
              <a:rPr lang="en-US" sz="2400" dirty="0" err="1">
                <a:latin typeface="Calibri" pitchFamily="34" charset="0"/>
                <a:cs typeface="Calibri" pitchFamily="34" charset="0"/>
              </a:rPr>
              <a:t>creatinine</a:t>
            </a:r>
            <a:endParaRPr lang="en-US" sz="2400" dirty="0">
              <a:latin typeface="Calibri" pitchFamily="34" charset="0"/>
              <a:cs typeface="Calibri" pitchFamily="34" charset="0"/>
            </a:endParaRPr>
          </a:p>
          <a:p>
            <a:r>
              <a:rPr lang="en-US" sz="2400" dirty="0">
                <a:latin typeface="Calibri" pitchFamily="34" charset="0"/>
                <a:cs typeface="Calibri" pitchFamily="34" charset="0"/>
              </a:rPr>
              <a:t>Clearance &lt;50 ml/min)</a:t>
            </a:r>
          </a:p>
          <a:p>
            <a:r>
              <a:rPr lang="en-US" sz="2400" dirty="0">
                <a:latin typeface="Calibri" pitchFamily="34" charset="0"/>
                <a:cs typeface="Calibri" pitchFamily="34" charset="0"/>
              </a:rPr>
              <a:t>A history of renal calculi</a:t>
            </a:r>
          </a:p>
          <a:p>
            <a:r>
              <a:rPr lang="en-US" sz="2400" dirty="0">
                <a:latin typeface="Calibri" pitchFamily="34" charset="0"/>
                <a:cs typeface="Calibri" pitchFamily="34" charset="0"/>
              </a:rPr>
              <a:t>In patients who are overproducers of uric acid</a:t>
            </a:r>
          </a:p>
          <a:p>
            <a:pPr marL="0" indent="0">
              <a:buNone/>
            </a:pPr>
            <a:r>
              <a:rPr lang="en-US" sz="2400" dirty="0">
                <a:latin typeface="Calibri" pitchFamily="34" charset="0"/>
                <a:cs typeface="Calibri" pitchFamily="34" charset="0"/>
              </a:rPr>
              <a:t>    For such patients,   </a:t>
            </a:r>
            <a:br>
              <a:rPr lang="en-US" sz="2400" dirty="0">
                <a:latin typeface="Calibri" pitchFamily="34" charset="0"/>
                <a:cs typeface="Calibri" pitchFamily="34" charset="0"/>
              </a:rPr>
            </a:br>
            <a:r>
              <a:rPr lang="en-US" sz="2400" dirty="0">
                <a:latin typeface="Calibri" pitchFamily="34" charset="0"/>
                <a:cs typeface="Calibri" pitchFamily="34" charset="0"/>
              </a:rPr>
              <a:t>    allopurinol should be   </a:t>
            </a:r>
            <a:br>
              <a:rPr lang="en-US" sz="2400" dirty="0">
                <a:latin typeface="Calibri" pitchFamily="34" charset="0"/>
                <a:cs typeface="Calibri" pitchFamily="34" charset="0"/>
              </a:rPr>
            </a:br>
            <a:r>
              <a:rPr lang="en-US" sz="2400" dirty="0">
                <a:latin typeface="Calibri" pitchFamily="34" charset="0"/>
                <a:cs typeface="Calibri" pitchFamily="34" charset="0"/>
              </a:rPr>
              <a:t>    used.</a:t>
            </a:r>
            <a:endParaRPr lang="en-US" sz="2400" b="1" dirty="0">
              <a:latin typeface="Calibri" pitchFamily="34" charset="0"/>
              <a:cs typeface="Calibri" pitchFamily="34" charset="0"/>
            </a:endParaRPr>
          </a:p>
          <a:p>
            <a:endParaRPr lang="en-IN" dirty="0"/>
          </a:p>
        </p:txBody>
      </p:sp>
    </p:spTree>
    <p:extLst>
      <p:ext uri="{BB962C8B-B14F-4D97-AF65-F5344CB8AC3E}">
        <p14:creationId xmlns:p14="http://schemas.microsoft.com/office/powerpoint/2010/main" val="4001773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9144000" cy="838200"/>
          </a:xfrm>
        </p:spPr>
        <p:txBody>
          <a:bodyPr>
            <a:normAutofit/>
          </a:bodyPr>
          <a:lstStyle/>
          <a:p>
            <a:pPr algn="ctr"/>
            <a:r>
              <a:rPr lang="en-IN" sz="4400" b="1" dirty="0">
                <a:solidFill>
                  <a:srgbClr val="FF0000"/>
                </a:solidFill>
              </a:rPr>
              <a:t>Allopurinol</a:t>
            </a:r>
            <a:endParaRPr lang="en-IN" sz="4400" dirty="0">
              <a:solidFill>
                <a:srgbClr val="FF00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22</a:t>
            </a:fld>
            <a:endParaRPr lang="en-US"/>
          </a:p>
        </p:txBody>
      </p:sp>
      <p:sp>
        <p:nvSpPr>
          <p:cNvPr id="3" name="Content Placeholder 2"/>
          <p:cNvSpPr>
            <a:spLocks noGrp="1"/>
          </p:cNvSpPr>
          <p:nvPr>
            <p:ph sz="quarter" idx="1"/>
          </p:nvPr>
        </p:nvSpPr>
        <p:spPr>
          <a:xfrm>
            <a:off x="152400" y="990600"/>
            <a:ext cx="8839200" cy="5181600"/>
          </a:xfrm>
        </p:spPr>
        <p:txBody>
          <a:bodyPr rtlCol="0">
            <a:noAutofit/>
          </a:bodyPr>
          <a:lstStyle/>
          <a:p>
            <a:pPr fontAlgn="auto">
              <a:spcAft>
                <a:spcPts val="0"/>
              </a:spcAft>
              <a:buFont typeface="Arial" pitchFamily="34" charset="0"/>
              <a:buChar char="•"/>
              <a:defRPr/>
            </a:pPr>
            <a:r>
              <a:rPr lang="en-IN" sz="2400" dirty="0" err="1">
                <a:latin typeface="Calibri" pitchFamily="34" charset="0"/>
                <a:cs typeface="Calibri" pitchFamily="34" charset="0"/>
              </a:rPr>
              <a:t>Allopurinol</a:t>
            </a:r>
            <a:r>
              <a:rPr lang="en-IN" sz="2400" dirty="0">
                <a:latin typeface="Calibri" pitchFamily="34" charset="0"/>
                <a:cs typeface="Calibri" pitchFamily="34" charset="0"/>
              </a:rPr>
              <a:t> inhibits </a:t>
            </a:r>
            <a:r>
              <a:rPr lang="en-IN" sz="2400" dirty="0" err="1">
                <a:latin typeface="Calibri" pitchFamily="34" charset="0"/>
                <a:cs typeface="Calibri" pitchFamily="34" charset="0"/>
              </a:rPr>
              <a:t>xanthine</a:t>
            </a:r>
            <a:r>
              <a:rPr lang="en-IN" sz="2400" dirty="0">
                <a:latin typeface="Calibri" pitchFamily="34" charset="0"/>
                <a:cs typeface="Calibri" pitchFamily="34" charset="0"/>
              </a:rPr>
              <a:t> </a:t>
            </a:r>
            <a:r>
              <a:rPr lang="en-IN" sz="2400" dirty="0" err="1">
                <a:latin typeface="Calibri" pitchFamily="34" charset="0"/>
                <a:cs typeface="Calibri" pitchFamily="34" charset="0"/>
              </a:rPr>
              <a:t>oxidase</a:t>
            </a:r>
            <a:r>
              <a:rPr lang="en-IN" sz="2400" dirty="0">
                <a:latin typeface="Calibri" pitchFamily="34" charset="0"/>
                <a:cs typeface="Calibri" pitchFamily="34" charset="0"/>
              </a:rPr>
              <a:t> and prevents the synthesis of </a:t>
            </a:r>
            <a:r>
              <a:rPr lang="en-IN" sz="2400" dirty="0" err="1">
                <a:latin typeface="Calibri" pitchFamily="34" charset="0"/>
                <a:cs typeface="Calibri" pitchFamily="34" charset="0"/>
              </a:rPr>
              <a:t>urate</a:t>
            </a:r>
            <a:r>
              <a:rPr lang="en-IN" sz="2400" dirty="0">
                <a:latin typeface="Calibri" pitchFamily="34" charset="0"/>
                <a:cs typeface="Calibri" pitchFamily="34" charset="0"/>
              </a:rPr>
              <a:t> from hypoxanthine and </a:t>
            </a:r>
            <a:r>
              <a:rPr lang="en-IN" sz="2400" dirty="0" err="1">
                <a:latin typeface="Calibri" pitchFamily="34" charset="0"/>
                <a:cs typeface="Calibri" pitchFamily="34" charset="0"/>
              </a:rPr>
              <a:t>xanthine</a:t>
            </a:r>
            <a:r>
              <a:rPr lang="en-IN" sz="2400" dirty="0">
                <a:latin typeface="Calibri" pitchFamily="34" charset="0"/>
                <a:cs typeface="Calibri" pitchFamily="34" charset="0"/>
              </a:rPr>
              <a:t>. </a:t>
            </a:r>
          </a:p>
          <a:p>
            <a:pPr fontAlgn="auto">
              <a:spcAft>
                <a:spcPts val="0"/>
              </a:spcAft>
              <a:buFont typeface="Arial" pitchFamily="34" charset="0"/>
              <a:buNone/>
              <a:defRPr/>
            </a:pPr>
            <a:endParaRPr lang="en-IN" sz="2400" dirty="0">
              <a:latin typeface="Calibri" pitchFamily="34" charset="0"/>
              <a:cs typeface="Calibri" pitchFamily="34" charset="0"/>
            </a:endParaRPr>
          </a:p>
          <a:p>
            <a:pPr fontAlgn="auto">
              <a:spcAft>
                <a:spcPts val="0"/>
              </a:spcAft>
              <a:buFont typeface="Arial" pitchFamily="34" charset="0"/>
              <a:buChar char="•"/>
              <a:defRPr/>
            </a:pPr>
            <a:r>
              <a:rPr lang="en-IN" sz="2400" dirty="0">
                <a:latin typeface="Calibri" pitchFamily="34" charset="0"/>
                <a:cs typeface="Calibri" pitchFamily="34" charset="0"/>
              </a:rPr>
              <a:t>It is used to treat </a:t>
            </a:r>
            <a:r>
              <a:rPr lang="en-IN" sz="2400" dirty="0" err="1">
                <a:latin typeface="Calibri" pitchFamily="34" charset="0"/>
                <a:cs typeface="Calibri" pitchFamily="34" charset="0"/>
              </a:rPr>
              <a:t>hyperuricemia</a:t>
            </a:r>
            <a:r>
              <a:rPr lang="en-IN" sz="2400" dirty="0">
                <a:latin typeface="Calibri" pitchFamily="34" charset="0"/>
                <a:cs typeface="Calibri" pitchFamily="34" charset="0"/>
              </a:rPr>
              <a:t> in patients with gout and to prevent it in those with </a:t>
            </a:r>
            <a:r>
              <a:rPr lang="en-IN" sz="2400" dirty="0" err="1">
                <a:latin typeface="Calibri" pitchFamily="34" charset="0"/>
                <a:cs typeface="Calibri" pitchFamily="34" charset="0"/>
              </a:rPr>
              <a:t>hematological</a:t>
            </a:r>
            <a:r>
              <a:rPr lang="en-IN" sz="2400" dirty="0">
                <a:latin typeface="Calibri" pitchFamily="34" charset="0"/>
                <a:cs typeface="Calibri" pitchFamily="34" charset="0"/>
              </a:rPr>
              <a:t> malignancies about to undergo chemotherapy (acute </a:t>
            </a:r>
            <a:r>
              <a:rPr lang="en-IN" sz="2400" dirty="0" err="1">
                <a:latin typeface="Calibri" pitchFamily="34" charset="0"/>
                <a:cs typeface="Calibri" pitchFamily="34" charset="0"/>
              </a:rPr>
              <a:t>tumor</a:t>
            </a:r>
            <a:r>
              <a:rPr lang="en-IN" sz="2400" dirty="0">
                <a:latin typeface="Calibri" pitchFamily="34" charset="0"/>
                <a:cs typeface="Calibri" pitchFamily="34" charset="0"/>
              </a:rPr>
              <a:t> </a:t>
            </a:r>
            <a:r>
              <a:rPr lang="en-IN" sz="2400" dirty="0" err="1">
                <a:latin typeface="Calibri" pitchFamily="34" charset="0"/>
                <a:cs typeface="Calibri" pitchFamily="34" charset="0"/>
              </a:rPr>
              <a:t>lysis</a:t>
            </a:r>
            <a:r>
              <a:rPr lang="en-IN" sz="2400" dirty="0">
                <a:latin typeface="Calibri" pitchFamily="34" charset="0"/>
                <a:cs typeface="Calibri" pitchFamily="34" charset="0"/>
              </a:rPr>
              <a:t> syndrome). </a:t>
            </a:r>
          </a:p>
          <a:p>
            <a:pPr fontAlgn="auto">
              <a:spcAft>
                <a:spcPts val="0"/>
              </a:spcAft>
              <a:buFont typeface="Arial" pitchFamily="34" charset="0"/>
              <a:buNone/>
              <a:defRPr/>
            </a:pPr>
            <a:endParaRPr lang="en-IN" sz="2400" dirty="0">
              <a:latin typeface="Calibri" pitchFamily="34" charset="0"/>
              <a:cs typeface="Calibri" pitchFamily="34" charset="0"/>
            </a:endParaRPr>
          </a:p>
          <a:p>
            <a:pPr fontAlgn="auto">
              <a:spcAft>
                <a:spcPts val="0"/>
              </a:spcAft>
              <a:buFont typeface="Arial" pitchFamily="34" charset="0"/>
              <a:buChar char="•"/>
              <a:defRPr/>
            </a:pPr>
            <a:r>
              <a:rPr lang="en-IN" sz="2400" dirty="0">
                <a:latin typeface="Calibri" pitchFamily="34" charset="0"/>
                <a:cs typeface="Calibri" pitchFamily="34" charset="0"/>
              </a:rPr>
              <a:t>Even though </a:t>
            </a:r>
            <a:r>
              <a:rPr lang="en-IN" sz="2400" dirty="0" err="1">
                <a:latin typeface="Calibri" pitchFamily="34" charset="0"/>
                <a:cs typeface="Calibri" pitchFamily="34" charset="0"/>
              </a:rPr>
              <a:t>underexcretion</a:t>
            </a:r>
            <a:r>
              <a:rPr lang="en-IN" sz="2400" dirty="0">
                <a:latin typeface="Calibri" pitchFamily="34" charset="0"/>
                <a:cs typeface="Calibri" pitchFamily="34" charset="0"/>
              </a:rPr>
              <a:t> rather than overproduction is the underlying defect in most gout patients, </a:t>
            </a:r>
            <a:r>
              <a:rPr lang="en-IN" sz="2400" dirty="0" err="1">
                <a:latin typeface="Calibri" pitchFamily="34" charset="0"/>
                <a:cs typeface="Calibri" pitchFamily="34" charset="0"/>
              </a:rPr>
              <a:t>allopurinol</a:t>
            </a:r>
            <a:r>
              <a:rPr lang="en-IN" sz="2400" dirty="0">
                <a:latin typeface="Calibri" pitchFamily="34" charset="0"/>
                <a:cs typeface="Calibri" pitchFamily="34" charset="0"/>
              </a:rPr>
              <a:t> remains effective therapy. </a:t>
            </a:r>
          </a:p>
          <a:p>
            <a:pPr fontAlgn="auto">
              <a:spcAft>
                <a:spcPts val="0"/>
              </a:spcAft>
              <a:buFont typeface="Arial" pitchFamily="34" charset="0"/>
              <a:buNone/>
              <a:defRPr/>
            </a:pPr>
            <a:r>
              <a:rPr lang="en-IN" sz="2800" dirty="0">
                <a:latin typeface="Calibri" pitchFamily="34" charset="0"/>
                <a:cs typeface="Calibri" pitchFamily="34" charset="0"/>
              </a:rPr>
              <a:t/>
            </a:r>
            <a:br>
              <a:rPr lang="en-IN" sz="2800" dirty="0">
                <a:latin typeface="Calibri" pitchFamily="34" charset="0"/>
                <a:cs typeface="Calibri" pitchFamily="34" charset="0"/>
              </a:rPr>
            </a:br>
            <a:r>
              <a:rPr lang="en-IN" sz="2800" dirty="0">
                <a:latin typeface="Calibri" pitchFamily="34" charset="0"/>
                <a:cs typeface="Calibri" pitchFamily="34" charset="0"/>
              </a:rPr>
              <a:t/>
            </a:r>
            <a:br>
              <a:rPr lang="en-IN" sz="2800" dirty="0">
                <a:latin typeface="Calibri" pitchFamily="34" charset="0"/>
                <a:cs typeface="Calibri" pitchFamily="34" charset="0"/>
              </a:rPr>
            </a:br>
            <a:endParaRPr lang="en-IN" sz="2800" dirty="0">
              <a:latin typeface="Calibri" pitchFamily="34" charset="0"/>
              <a:cs typeface="Calibri" pitchFamily="34" charset="0"/>
            </a:endParaRPr>
          </a:p>
        </p:txBody>
      </p:sp>
    </p:spTree>
    <p:extLst>
      <p:ext uri="{BB962C8B-B14F-4D97-AF65-F5344CB8AC3E}">
        <p14:creationId xmlns:p14="http://schemas.microsoft.com/office/powerpoint/2010/main" val="108547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92964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B6F15528-21DE-4FAA-801E-634DDDAF4B2B}" type="slidenum">
              <a:rPr lang="en-US" smtClean="0"/>
              <a:pPr/>
              <a:t>23</a:t>
            </a:fld>
            <a:endParaRPr lang="en-US"/>
          </a:p>
        </p:txBody>
      </p:sp>
      <p:sp>
        <p:nvSpPr>
          <p:cNvPr id="3" name="TextBox 2"/>
          <p:cNvSpPr txBox="1"/>
          <p:nvPr/>
        </p:nvSpPr>
        <p:spPr>
          <a:xfrm>
            <a:off x="571500" y="5915891"/>
            <a:ext cx="7848600" cy="609600"/>
          </a:xfrm>
          <a:prstGeom prst="rect">
            <a:avLst/>
          </a:prstGeom>
          <a:solidFill>
            <a:schemeClr val="bg1"/>
          </a:solidFill>
        </p:spPr>
        <p:txBody>
          <a:bodyPr wrap="square" rtlCol="0">
            <a:spAutoFit/>
          </a:bodyPr>
          <a:lstStyle/>
          <a:p>
            <a:endParaRPr lang="en-IN" dirty="0"/>
          </a:p>
        </p:txBody>
      </p:sp>
      <p:sp>
        <p:nvSpPr>
          <p:cNvPr id="5" name="Freeform 4"/>
          <p:cNvSpPr/>
          <p:nvPr/>
        </p:nvSpPr>
        <p:spPr>
          <a:xfrm>
            <a:off x="7232073" y="3075709"/>
            <a:ext cx="1620982" cy="2036618"/>
          </a:xfrm>
          <a:custGeom>
            <a:avLst/>
            <a:gdLst>
              <a:gd name="connsiteX0" fmla="*/ 1510145 w 1620982"/>
              <a:gd name="connsiteY0" fmla="*/ 0 h 2036618"/>
              <a:gd name="connsiteX1" fmla="*/ 1510145 w 1620982"/>
              <a:gd name="connsiteY1" fmla="*/ 0 h 2036618"/>
              <a:gd name="connsiteX2" fmla="*/ 1343891 w 1620982"/>
              <a:gd name="connsiteY2" fmla="*/ 27709 h 2036618"/>
              <a:gd name="connsiteX3" fmla="*/ 1302327 w 1620982"/>
              <a:gd name="connsiteY3" fmla="*/ 55418 h 2036618"/>
              <a:gd name="connsiteX4" fmla="*/ 1219200 w 1620982"/>
              <a:gd name="connsiteY4" fmla="*/ 83127 h 2036618"/>
              <a:gd name="connsiteX5" fmla="*/ 1177636 w 1620982"/>
              <a:gd name="connsiteY5" fmla="*/ 110836 h 2036618"/>
              <a:gd name="connsiteX6" fmla="*/ 1149927 w 1620982"/>
              <a:gd name="connsiteY6" fmla="*/ 138546 h 2036618"/>
              <a:gd name="connsiteX7" fmla="*/ 1066800 w 1620982"/>
              <a:gd name="connsiteY7" fmla="*/ 193964 h 2036618"/>
              <a:gd name="connsiteX8" fmla="*/ 1025236 w 1620982"/>
              <a:gd name="connsiteY8" fmla="*/ 221673 h 2036618"/>
              <a:gd name="connsiteX9" fmla="*/ 942109 w 1620982"/>
              <a:gd name="connsiteY9" fmla="*/ 249382 h 2036618"/>
              <a:gd name="connsiteX10" fmla="*/ 858982 w 1620982"/>
              <a:gd name="connsiteY10" fmla="*/ 277091 h 2036618"/>
              <a:gd name="connsiteX11" fmla="*/ 817418 w 1620982"/>
              <a:gd name="connsiteY11" fmla="*/ 290946 h 2036618"/>
              <a:gd name="connsiteX12" fmla="*/ 706582 w 1620982"/>
              <a:gd name="connsiteY12" fmla="*/ 387927 h 2036618"/>
              <a:gd name="connsiteX13" fmla="*/ 665018 w 1620982"/>
              <a:gd name="connsiteY13" fmla="*/ 415636 h 2036618"/>
              <a:gd name="connsiteX14" fmla="*/ 581891 w 1620982"/>
              <a:gd name="connsiteY14" fmla="*/ 443346 h 2036618"/>
              <a:gd name="connsiteX15" fmla="*/ 540327 w 1620982"/>
              <a:gd name="connsiteY15" fmla="*/ 471055 h 2036618"/>
              <a:gd name="connsiteX16" fmla="*/ 457200 w 1620982"/>
              <a:gd name="connsiteY16" fmla="*/ 498764 h 2036618"/>
              <a:gd name="connsiteX17" fmla="*/ 249382 w 1620982"/>
              <a:gd name="connsiteY17" fmla="*/ 484909 h 2036618"/>
              <a:gd name="connsiteX18" fmla="*/ 180109 w 1620982"/>
              <a:gd name="connsiteY18" fmla="*/ 498764 h 2036618"/>
              <a:gd name="connsiteX19" fmla="*/ 124691 w 1620982"/>
              <a:gd name="connsiteY19" fmla="*/ 581891 h 2036618"/>
              <a:gd name="connsiteX20" fmla="*/ 41563 w 1620982"/>
              <a:gd name="connsiteY20" fmla="*/ 651164 h 2036618"/>
              <a:gd name="connsiteX21" fmla="*/ 27709 w 1620982"/>
              <a:gd name="connsiteY21" fmla="*/ 886691 h 2036618"/>
              <a:gd name="connsiteX22" fmla="*/ 0 w 1620982"/>
              <a:gd name="connsiteY22" fmla="*/ 1066800 h 2036618"/>
              <a:gd name="connsiteX23" fmla="*/ 13854 w 1620982"/>
              <a:gd name="connsiteY23" fmla="*/ 1316182 h 2036618"/>
              <a:gd name="connsiteX24" fmla="*/ 55418 w 1620982"/>
              <a:gd name="connsiteY24" fmla="*/ 1510146 h 2036618"/>
              <a:gd name="connsiteX25" fmla="*/ 69272 w 1620982"/>
              <a:gd name="connsiteY25" fmla="*/ 1593273 h 2036618"/>
              <a:gd name="connsiteX26" fmla="*/ 110836 w 1620982"/>
              <a:gd name="connsiteY26" fmla="*/ 1745673 h 2036618"/>
              <a:gd name="connsiteX27" fmla="*/ 193963 w 1620982"/>
              <a:gd name="connsiteY27" fmla="*/ 1801091 h 2036618"/>
              <a:gd name="connsiteX28" fmla="*/ 277091 w 1620982"/>
              <a:gd name="connsiteY28" fmla="*/ 1842655 h 2036618"/>
              <a:gd name="connsiteX29" fmla="*/ 332509 w 1620982"/>
              <a:gd name="connsiteY29" fmla="*/ 1911927 h 2036618"/>
              <a:gd name="connsiteX30" fmla="*/ 401782 w 1620982"/>
              <a:gd name="connsiteY30" fmla="*/ 1981200 h 2036618"/>
              <a:gd name="connsiteX31" fmla="*/ 415636 w 1620982"/>
              <a:gd name="connsiteY31" fmla="*/ 2022764 h 2036618"/>
              <a:gd name="connsiteX32" fmla="*/ 457200 w 1620982"/>
              <a:gd name="connsiteY32" fmla="*/ 2036618 h 2036618"/>
              <a:gd name="connsiteX33" fmla="*/ 803563 w 1620982"/>
              <a:gd name="connsiteY33" fmla="*/ 2022764 h 2036618"/>
              <a:gd name="connsiteX34" fmla="*/ 969818 w 1620982"/>
              <a:gd name="connsiteY34" fmla="*/ 1967346 h 2036618"/>
              <a:gd name="connsiteX35" fmla="*/ 1011382 w 1620982"/>
              <a:gd name="connsiteY35" fmla="*/ 1953491 h 2036618"/>
              <a:gd name="connsiteX36" fmla="*/ 1052945 w 1620982"/>
              <a:gd name="connsiteY36" fmla="*/ 1939636 h 2036618"/>
              <a:gd name="connsiteX37" fmla="*/ 1080654 w 1620982"/>
              <a:gd name="connsiteY37" fmla="*/ 1898073 h 2036618"/>
              <a:gd name="connsiteX38" fmla="*/ 1122218 w 1620982"/>
              <a:gd name="connsiteY38" fmla="*/ 1870364 h 2036618"/>
              <a:gd name="connsiteX39" fmla="*/ 1177636 w 1620982"/>
              <a:gd name="connsiteY39" fmla="*/ 1787236 h 2036618"/>
              <a:gd name="connsiteX40" fmla="*/ 1205345 w 1620982"/>
              <a:gd name="connsiteY40" fmla="*/ 1745673 h 2036618"/>
              <a:gd name="connsiteX41" fmla="*/ 1233054 w 1620982"/>
              <a:gd name="connsiteY41" fmla="*/ 1704109 h 2036618"/>
              <a:gd name="connsiteX42" fmla="*/ 1274618 w 1620982"/>
              <a:gd name="connsiteY42" fmla="*/ 1676400 h 2036618"/>
              <a:gd name="connsiteX43" fmla="*/ 1302327 w 1620982"/>
              <a:gd name="connsiteY43" fmla="*/ 1634836 h 2036618"/>
              <a:gd name="connsiteX44" fmla="*/ 1343891 w 1620982"/>
              <a:gd name="connsiteY44" fmla="*/ 1593273 h 2036618"/>
              <a:gd name="connsiteX45" fmla="*/ 1357745 w 1620982"/>
              <a:gd name="connsiteY45" fmla="*/ 1551709 h 2036618"/>
              <a:gd name="connsiteX46" fmla="*/ 1385454 w 1620982"/>
              <a:gd name="connsiteY46" fmla="*/ 1510146 h 2036618"/>
              <a:gd name="connsiteX47" fmla="*/ 1399309 w 1620982"/>
              <a:gd name="connsiteY47" fmla="*/ 1468582 h 2036618"/>
              <a:gd name="connsiteX48" fmla="*/ 1454727 w 1620982"/>
              <a:gd name="connsiteY48" fmla="*/ 1385455 h 2036618"/>
              <a:gd name="connsiteX49" fmla="*/ 1482436 w 1620982"/>
              <a:gd name="connsiteY49" fmla="*/ 1343891 h 2036618"/>
              <a:gd name="connsiteX50" fmla="*/ 1524000 w 1620982"/>
              <a:gd name="connsiteY50" fmla="*/ 1330036 h 2036618"/>
              <a:gd name="connsiteX51" fmla="*/ 1551709 w 1620982"/>
              <a:gd name="connsiteY51" fmla="*/ 1233055 h 2036618"/>
              <a:gd name="connsiteX52" fmla="*/ 1579418 w 1620982"/>
              <a:gd name="connsiteY52" fmla="*/ 1191491 h 2036618"/>
              <a:gd name="connsiteX53" fmla="*/ 1607127 w 1620982"/>
              <a:gd name="connsiteY53" fmla="*/ 1025236 h 2036618"/>
              <a:gd name="connsiteX54" fmla="*/ 1620982 w 1620982"/>
              <a:gd name="connsiteY54" fmla="*/ 969818 h 2036618"/>
              <a:gd name="connsiteX55" fmla="*/ 1607127 w 1620982"/>
              <a:gd name="connsiteY55" fmla="*/ 471055 h 2036618"/>
              <a:gd name="connsiteX56" fmla="*/ 1593272 w 1620982"/>
              <a:gd name="connsiteY56" fmla="*/ 415636 h 2036618"/>
              <a:gd name="connsiteX57" fmla="*/ 1607127 w 1620982"/>
              <a:gd name="connsiteY57" fmla="*/ 152400 h 2036618"/>
              <a:gd name="connsiteX58" fmla="*/ 1510145 w 1620982"/>
              <a:gd name="connsiteY58" fmla="*/ 0 h 2036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620982" h="2036618">
                <a:moveTo>
                  <a:pt x="1510145" y="0"/>
                </a:moveTo>
                <a:lnTo>
                  <a:pt x="1510145" y="0"/>
                </a:lnTo>
                <a:cubicBezTo>
                  <a:pt x="1470642" y="4389"/>
                  <a:pt x="1390311" y="4499"/>
                  <a:pt x="1343891" y="27709"/>
                </a:cubicBezTo>
                <a:cubicBezTo>
                  <a:pt x="1328998" y="35156"/>
                  <a:pt x="1317543" y="48655"/>
                  <a:pt x="1302327" y="55418"/>
                </a:cubicBezTo>
                <a:cubicBezTo>
                  <a:pt x="1275637" y="67280"/>
                  <a:pt x="1219200" y="83127"/>
                  <a:pt x="1219200" y="83127"/>
                </a:cubicBezTo>
                <a:cubicBezTo>
                  <a:pt x="1205345" y="92363"/>
                  <a:pt x="1190638" y="100434"/>
                  <a:pt x="1177636" y="110836"/>
                </a:cubicBezTo>
                <a:cubicBezTo>
                  <a:pt x="1167436" y="118996"/>
                  <a:pt x="1160377" y="130709"/>
                  <a:pt x="1149927" y="138546"/>
                </a:cubicBezTo>
                <a:cubicBezTo>
                  <a:pt x="1123285" y="158527"/>
                  <a:pt x="1094509" y="175491"/>
                  <a:pt x="1066800" y="193964"/>
                </a:cubicBezTo>
                <a:cubicBezTo>
                  <a:pt x="1052945" y="203200"/>
                  <a:pt x="1041033" y="216407"/>
                  <a:pt x="1025236" y="221673"/>
                </a:cubicBezTo>
                <a:lnTo>
                  <a:pt x="942109" y="249382"/>
                </a:lnTo>
                <a:lnTo>
                  <a:pt x="858982" y="277091"/>
                </a:lnTo>
                <a:lnTo>
                  <a:pt x="817418" y="290946"/>
                </a:lnTo>
                <a:cubicBezTo>
                  <a:pt x="771236" y="360218"/>
                  <a:pt x="803563" y="323273"/>
                  <a:pt x="706582" y="387927"/>
                </a:cubicBezTo>
                <a:cubicBezTo>
                  <a:pt x="692727" y="397163"/>
                  <a:pt x="680815" y="410370"/>
                  <a:pt x="665018" y="415636"/>
                </a:cubicBezTo>
                <a:cubicBezTo>
                  <a:pt x="637309" y="424873"/>
                  <a:pt x="606194" y="427144"/>
                  <a:pt x="581891" y="443346"/>
                </a:cubicBezTo>
                <a:cubicBezTo>
                  <a:pt x="568036" y="452582"/>
                  <a:pt x="555543" y="464292"/>
                  <a:pt x="540327" y="471055"/>
                </a:cubicBezTo>
                <a:cubicBezTo>
                  <a:pt x="513637" y="482917"/>
                  <a:pt x="457200" y="498764"/>
                  <a:pt x="457200" y="498764"/>
                </a:cubicBezTo>
                <a:cubicBezTo>
                  <a:pt x="387927" y="494146"/>
                  <a:pt x="318808" y="484909"/>
                  <a:pt x="249382" y="484909"/>
                </a:cubicBezTo>
                <a:cubicBezTo>
                  <a:pt x="225834" y="484909"/>
                  <a:pt x="198697" y="484307"/>
                  <a:pt x="180109" y="498764"/>
                </a:cubicBezTo>
                <a:cubicBezTo>
                  <a:pt x="153822" y="519210"/>
                  <a:pt x="148239" y="558343"/>
                  <a:pt x="124691" y="581891"/>
                </a:cubicBezTo>
                <a:cubicBezTo>
                  <a:pt x="71353" y="635229"/>
                  <a:pt x="99430" y="612587"/>
                  <a:pt x="41563" y="651164"/>
                </a:cubicBezTo>
                <a:cubicBezTo>
                  <a:pt x="-25965" y="752456"/>
                  <a:pt x="27709" y="653557"/>
                  <a:pt x="27709" y="886691"/>
                </a:cubicBezTo>
                <a:cubicBezTo>
                  <a:pt x="27709" y="993841"/>
                  <a:pt x="23713" y="995657"/>
                  <a:pt x="0" y="1066800"/>
                </a:cubicBezTo>
                <a:cubicBezTo>
                  <a:pt x="4618" y="1149927"/>
                  <a:pt x="4985" y="1233400"/>
                  <a:pt x="13854" y="1316182"/>
                </a:cubicBezTo>
                <a:cubicBezTo>
                  <a:pt x="28283" y="1450852"/>
                  <a:pt x="37019" y="1418153"/>
                  <a:pt x="55418" y="1510146"/>
                </a:cubicBezTo>
                <a:cubicBezTo>
                  <a:pt x="60927" y="1537692"/>
                  <a:pt x="64247" y="1565635"/>
                  <a:pt x="69272" y="1593273"/>
                </a:cubicBezTo>
                <a:cubicBezTo>
                  <a:pt x="73146" y="1614578"/>
                  <a:pt x="95166" y="1735226"/>
                  <a:pt x="110836" y="1745673"/>
                </a:cubicBezTo>
                <a:cubicBezTo>
                  <a:pt x="138545" y="1764146"/>
                  <a:pt x="162370" y="1790560"/>
                  <a:pt x="193963" y="1801091"/>
                </a:cubicBezTo>
                <a:cubicBezTo>
                  <a:pt x="251324" y="1820212"/>
                  <a:pt x="223376" y="1806845"/>
                  <a:pt x="277091" y="1842655"/>
                </a:cubicBezTo>
                <a:cubicBezTo>
                  <a:pt x="300829" y="1913871"/>
                  <a:pt x="273528" y="1860319"/>
                  <a:pt x="332509" y="1911927"/>
                </a:cubicBezTo>
                <a:cubicBezTo>
                  <a:pt x="357085" y="1933431"/>
                  <a:pt x="401782" y="1981200"/>
                  <a:pt x="401782" y="1981200"/>
                </a:cubicBezTo>
                <a:cubicBezTo>
                  <a:pt x="406400" y="1995055"/>
                  <a:pt x="405309" y="2012437"/>
                  <a:pt x="415636" y="2022764"/>
                </a:cubicBezTo>
                <a:cubicBezTo>
                  <a:pt x="425963" y="2033091"/>
                  <a:pt x="442596" y="2036618"/>
                  <a:pt x="457200" y="2036618"/>
                </a:cubicBezTo>
                <a:cubicBezTo>
                  <a:pt x="572747" y="2036618"/>
                  <a:pt x="688109" y="2027382"/>
                  <a:pt x="803563" y="2022764"/>
                </a:cubicBezTo>
                <a:lnTo>
                  <a:pt x="969818" y="1967346"/>
                </a:lnTo>
                <a:lnTo>
                  <a:pt x="1011382" y="1953491"/>
                </a:lnTo>
                <a:lnTo>
                  <a:pt x="1052945" y="1939636"/>
                </a:lnTo>
                <a:cubicBezTo>
                  <a:pt x="1062181" y="1925782"/>
                  <a:pt x="1068880" y="1909847"/>
                  <a:pt x="1080654" y="1898073"/>
                </a:cubicBezTo>
                <a:cubicBezTo>
                  <a:pt x="1092428" y="1886299"/>
                  <a:pt x="1111253" y="1882895"/>
                  <a:pt x="1122218" y="1870364"/>
                </a:cubicBezTo>
                <a:cubicBezTo>
                  <a:pt x="1144148" y="1845301"/>
                  <a:pt x="1159163" y="1814945"/>
                  <a:pt x="1177636" y="1787236"/>
                </a:cubicBezTo>
                <a:lnTo>
                  <a:pt x="1205345" y="1745673"/>
                </a:lnTo>
                <a:cubicBezTo>
                  <a:pt x="1214581" y="1731818"/>
                  <a:pt x="1219199" y="1713345"/>
                  <a:pt x="1233054" y="1704109"/>
                </a:cubicBezTo>
                <a:lnTo>
                  <a:pt x="1274618" y="1676400"/>
                </a:lnTo>
                <a:cubicBezTo>
                  <a:pt x="1283854" y="1662545"/>
                  <a:pt x="1291667" y="1647628"/>
                  <a:pt x="1302327" y="1634836"/>
                </a:cubicBezTo>
                <a:cubicBezTo>
                  <a:pt x="1314870" y="1619784"/>
                  <a:pt x="1333023" y="1609576"/>
                  <a:pt x="1343891" y="1593273"/>
                </a:cubicBezTo>
                <a:cubicBezTo>
                  <a:pt x="1351992" y="1581122"/>
                  <a:pt x="1351214" y="1564771"/>
                  <a:pt x="1357745" y="1551709"/>
                </a:cubicBezTo>
                <a:cubicBezTo>
                  <a:pt x="1365191" y="1536816"/>
                  <a:pt x="1378007" y="1525039"/>
                  <a:pt x="1385454" y="1510146"/>
                </a:cubicBezTo>
                <a:cubicBezTo>
                  <a:pt x="1391985" y="1497084"/>
                  <a:pt x="1392217" y="1481348"/>
                  <a:pt x="1399309" y="1468582"/>
                </a:cubicBezTo>
                <a:cubicBezTo>
                  <a:pt x="1415482" y="1439471"/>
                  <a:pt x="1436254" y="1413164"/>
                  <a:pt x="1454727" y="1385455"/>
                </a:cubicBezTo>
                <a:cubicBezTo>
                  <a:pt x="1463963" y="1371600"/>
                  <a:pt x="1466639" y="1349157"/>
                  <a:pt x="1482436" y="1343891"/>
                </a:cubicBezTo>
                <a:lnTo>
                  <a:pt x="1524000" y="1330036"/>
                </a:lnTo>
                <a:cubicBezTo>
                  <a:pt x="1528440" y="1312274"/>
                  <a:pt x="1541769" y="1252935"/>
                  <a:pt x="1551709" y="1233055"/>
                </a:cubicBezTo>
                <a:cubicBezTo>
                  <a:pt x="1559156" y="1218162"/>
                  <a:pt x="1570182" y="1205346"/>
                  <a:pt x="1579418" y="1191491"/>
                </a:cubicBezTo>
                <a:cubicBezTo>
                  <a:pt x="1610354" y="1098677"/>
                  <a:pt x="1580610" y="1197591"/>
                  <a:pt x="1607127" y="1025236"/>
                </a:cubicBezTo>
                <a:cubicBezTo>
                  <a:pt x="1610022" y="1006416"/>
                  <a:pt x="1616364" y="988291"/>
                  <a:pt x="1620982" y="969818"/>
                </a:cubicBezTo>
                <a:cubicBezTo>
                  <a:pt x="1616364" y="803564"/>
                  <a:pt x="1615433" y="637166"/>
                  <a:pt x="1607127" y="471055"/>
                </a:cubicBezTo>
                <a:cubicBezTo>
                  <a:pt x="1606176" y="452037"/>
                  <a:pt x="1593272" y="434678"/>
                  <a:pt x="1593272" y="415636"/>
                </a:cubicBezTo>
                <a:cubicBezTo>
                  <a:pt x="1593272" y="327769"/>
                  <a:pt x="1602509" y="240145"/>
                  <a:pt x="1607127" y="152400"/>
                </a:cubicBezTo>
                <a:cubicBezTo>
                  <a:pt x="1591181" y="-22996"/>
                  <a:pt x="1526309" y="25400"/>
                  <a:pt x="1510145"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Freeform 5"/>
          <p:cNvSpPr/>
          <p:nvPr/>
        </p:nvSpPr>
        <p:spPr>
          <a:xfrm>
            <a:off x="4418832" y="4610572"/>
            <a:ext cx="2748113" cy="1312978"/>
          </a:xfrm>
          <a:custGeom>
            <a:avLst/>
            <a:gdLst>
              <a:gd name="connsiteX0" fmla="*/ 14623 w 2748113"/>
              <a:gd name="connsiteY0" fmla="*/ 958955 h 1312978"/>
              <a:gd name="connsiteX1" fmla="*/ 14623 w 2748113"/>
              <a:gd name="connsiteY1" fmla="*/ 958955 h 1312978"/>
              <a:gd name="connsiteX2" fmla="*/ 28477 w 2748113"/>
              <a:gd name="connsiteY2" fmla="*/ 834264 h 1312978"/>
              <a:gd name="connsiteX3" fmla="*/ 111604 w 2748113"/>
              <a:gd name="connsiteY3" fmla="*/ 737283 h 1312978"/>
              <a:gd name="connsiteX4" fmla="*/ 167023 w 2748113"/>
              <a:gd name="connsiteY4" fmla="*/ 668010 h 1312978"/>
              <a:gd name="connsiteX5" fmla="*/ 222441 w 2748113"/>
              <a:gd name="connsiteY5" fmla="*/ 626446 h 1312978"/>
              <a:gd name="connsiteX6" fmla="*/ 291713 w 2748113"/>
              <a:gd name="connsiteY6" fmla="*/ 571028 h 1312978"/>
              <a:gd name="connsiteX7" fmla="*/ 374841 w 2748113"/>
              <a:gd name="connsiteY7" fmla="*/ 501755 h 1312978"/>
              <a:gd name="connsiteX8" fmla="*/ 416404 w 2748113"/>
              <a:gd name="connsiteY8" fmla="*/ 487901 h 1312978"/>
              <a:gd name="connsiteX9" fmla="*/ 457968 w 2748113"/>
              <a:gd name="connsiteY9" fmla="*/ 460192 h 1312978"/>
              <a:gd name="connsiteX10" fmla="*/ 513386 w 2748113"/>
              <a:gd name="connsiteY10" fmla="*/ 446337 h 1312978"/>
              <a:gd name="connsiteX11" fmla="*/ 554950 w 2748113"/>
              <a:gd name="connsiteY11" fmla="*/ 432483 h 1312978"/>
              <a:gd name="connsiteX12" fmla="*/ 582659 w 2748113"/>
              <a:gd name="connsiteY12" fmla="*/ 404773 h 1312978"/>
              <a:gd name="connsiteX13" fmla="*/ 651932 w 2748113"/>
              <a:gd name="connsiteY13" fmla="*/ 321646 h 1312978"/>
              <a:gd name="connsiteX14" fmla="*/ 762768 w 2748113"/>
              <a:gd name="connsiteY14" fmla="*/ 266228 h 1312978"/>
              <a:gd name="connsiteX15" fmla="*/ 901313 w 2748113"/>
              <a:gd name="connsiteY15" fmla="*/ 238519 h 1312978"/>
              <a:gd name="connsiteX16" fmla="*/ 942877 w 2748113"/>
              <a:gd name="connsiteY16" fmla="*/ 224664 h 1312978"/>
              <a:gd name="connsiteX17" fmla="*/ 1012150 w 2748113"/>
              <a:gd name="connsiteY17" fmla="*/ 196955 h 1312978"/>
              <a:gd name="connsiteX18" fmla="*/ 1081423 w 2748113"/>
              <a:gd name="connsiteY18" fmla="*/ 183101 h 1312978"/>
              <a:gd name="connsiteX19" fmla="*/ 1122986 w 2748113"/>
              <a:gd name="connsiteY19" fmla="*/ 169246 h 1312978"/>
              <a:gd name="connsiteX20" fmla="*/ 1219968 w 2748113"/>
              <a:gd name="connsiteY20" fmla="*/ 155392 h 1312978"/>
              <a:gd name="connsiteX21" fmla="*/ 1303095 w 2748113"/>
              <a:gd name="connsiteY21" fmla="*/ 141537 h 1312978"/>
              <a:gd name="connsiteX22" fmla="*/ 1358513 w 2748113"/>
              <a:gd name="connsiteY22" fmla="*/ 127683 h 1312978"/>
              <a:gd name="connsiteX23" fmla="*/ 1400077 w 2748113"/>
              <a:gd name="connsiteY23" fmla="*/ 113828 h 1312978"/>
              <a:gd name="connsiteX24" fmla="*/ 1538623 w 2748113"/>
              <a:gd name="connsiteY24" fmla="*/ 99973 h 1312978"/>
              <a:gd name="connsiteX25" fmla="*/ 1912695 w 2748113"/>
              <a:gd name="connsiteY25" fmla="*/ 72264 h 1312978"/>
              <a:gd name="connsiteX26" fmla="*/ 1968113 w 2748113"/>
              <a:gd name="connsiteY26" fmla="*/ 58410 h 1312978"/>
              <a:gd name="connsiteX27" fmla="*/ 2037386 w 2748113"/>
              <a:gd name="connsiteY27" fmla="*/ 44555 h 1312978"/>
              <a:gd name="connsiteX28" fmla="*/ 2231350 w 2748113"/>
              <a:gd name="connsiteY28" fmla="*/ 30701 h 1312978"/>
              <a:gd name="connsiteX29" fmla="*/ 2674695 w 2748113"/>
              <a:gd name="connsiteY29" fmla="*/ 30701 h 1312978"/>
              <a:gd name="connsiteX30" fmla="*/ 2716259 w 2748113"/>
              <a:gd name="connsiteY30" fmla="*/ 113828 h 1312978"/>
              <a:gd name="connsiteX31" fmla="*/ 2730113 w 2748113"/>
              <a:gd name="connsiteY31" fmla="*/ 210810 h 1312978"/>
              <a:gd name="connsiteX32" fmla="*/ 2730113 w 2748113"/>
              <a:gd name="connsiteY32" fmla="*/ 321646 h 1312978"/>
              <a:gd name="connsiteX33" fmla="*/ 2646986 w 2748113"/>
              <a:gd name="connsiteY33" fmla="*/ 363210 h 1312978"/>
              <a:gd name="connsiteX34" fmla="*/ 2619277 w 2748113"/>
              <a:gd name="connsiteY34" fmla="*/ 404773 h 1312978"/>
              <a:gd name="connsiteX35" fmla="*/ 2550004 w 2748113"/>
              <a:gd name="connsiteY35" fmla="*/ 460192 h 1312978"/>
              <a:gd name="connsiteX36" fmla="*/ 2508441 w 2748113"/>
              <a:gd name="connsiteY36" fmla="*/ 474046 h 1312978"/>
              <a:gd name="connsiteX37" fmla="*/ 2314477 w 2748113"/>
              <a:gd name="connsiteY37" fmla="*/ 515610 h 1312978"/>
              <a:gd name="connsiteX38" fmla="*/ 2162077 w 2748113"/>
              <a:gd name="connsiteY38" fmla="*/ 557173 h 1312978"/>
              <a:gd name="connsiteX39" fmla="*/ 2120513 w 2748113"/>
              <a:gd name="connsiteY39" fmla="*/ 571028 h 1312978"/>
              <a:gd name="connsiteX40" fmla="*/ 1857277 w 2748113"/>
              <a:gd name="connsiteY40" fmla="*/ 584883 h 1312978"/>
              <a:gd name="connsiteX41" fmla="*/ 1732586 w 2748113"/>
              <a:gd name="connsiteY41" fmla="*/ 626446 h 1312978"/>
              <a:gd name="connsiteX42" fmla="*/ 1663313 w 2748113"/>
              <a:gd name="connsiteY42" fmla="*/ 695719 h 1312978"/>
              <a:gd name="connsiteX43" fmla="*/ 1663313 w 2748113"/>
              <a:gd name="connsiteY43" fmla="*/ 1055937 h 1312978"/>
              <a:gd name="connsiteX44" fmla="*/ 1691023 w 2748113"/>
              <a:gd name="connsiteY44" fmla="*/ 1083646 h 1312978"/>
              <a:gd name="connsiteX45" fmla="*/ 1746441 w 2748113"/>
              <a:gd name="connsiteY45" fmla="*/ 1194483 h 1312978"/>
              <a:gd name="connsiteX46" fmla="*/ 1788004 w 2748113"/>
              <a:gd name="connsiteY46" fmla="*/ 1222192 h 1312978"/>
              <a:gd name="connsiteX47" fmla="*/ 1801859 w 2748113"/>
              <a:gd name="connsiteY47" fmla="*/ 1263755 h 1312978"/>
              <a:gd name="connsiteX48" fmla="*/ 1704877 w 2748113"/>
              <a:gd name="connsiteY48" fmla="*/ 1291464 h 1312978"/>
              <a:gd name="connsiteX49" fmla="*/ 1663313 w 2748113"/>
              <a:gd name="connsiteY49" fmla="*/ 1277610 h 1312978"/>
              <a:gd name="connsiteX50" fmla="*/ 1580186 w 2748113"/>
              <a:gd name="connsiteY50" fmla="*/ 1236046 h 1312978"/>
              <a:gd name="connsiteX51" fmla="*/ 1206113 w 2748113"/>
              <a:gd name="connsiteY51" fmla="*/ 1222192 h 1312978"/>
              <a:gd name="connsiteX52" fmla="*/ 624223 w 2748113"/>
              <a:gd name="connsiteY52" fmla="*/ 1236046 h 1312978"/>
              <a:gd name="connsiteX53" fmla="*/ 610368 w 2748113"/>
              <a:gd name="connsiteY53" fmla="*/ 1277610 h 1312978"/>
              <a:gd name="connsiteX54" fmla="*/ 430259 w 2748113"/>
              <a:gd name="connsiteY54" fmla="*/ 1291464 h 1312978"/>
              <a:gd name="connsiteX55" fmla="*/ 236295 w 2748113"/>
              <a:gd name="connsiteY55" fmla="*/ 1277610 h 1312978"/>
              <a:gd name="connsiteX56" fmla="*/ 194732 w 2748113"/>
              <a:gd name="connsiteY56" fmla="*/ 1263755 h 1312978"/>
              <a:gd name="connsiteX57" fmla="*/ 167023 w 2748113"/>
              <a:gd name="connsiteY57" fmla="*/ 1222192 h 1312978"/>
              <a:gd name="connsiteX58" fmla="*/ 139313 w 2748113"/>
              <a:gd name="connsiteY58" fmla="*/ 1194483 h 1312978"/>
              <a:gd name="connsiteX59" fmla="*/ 97750 w 2748113"/>
              <a:gd name="connsiteY59" fmla="*/ 1111355 h 1312978"/>
              <a:gd name="connsiteX60" fmla="*/ 83895 w 2748113"/>
              <a:gd name="connsiteY60" fmla="*/ 1069792 h 1312978"/>
              <a:gd name="connsiteX61" fmla="*/ 42332 w 2748113"/>
              <a:gd name="connsiteY61" fmla="*/ 1028228 h 1312978"/>
              <a:gd name="connsiteX62" fmla="*/ 14623 w 2748113"/>
              <a:gd name="connsiteY62" fmla="*/ 958955 h 1312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748113" h="1312978">
                <a:moveTo>
                  <a:pt x="14623" y="958955"/>
                </a:moveTo>
                <a:lnTo>
                  <a:pt x="14623" y="958955"/>
                </a:lnTo>
                <a:cubicBezTo>
                  <a:pt x="19241" y="917391"/>
                  <a:pt x="16179" y="874234"/>
                  <a:pt x="28477" y="834264"/>
                </a:cubicBezTo>
                <a:cubicBezTo>
                  <a:pt x="38601" y="801362"/>
                  <a:pt x="90366" y="762769"/>
                  <a:pt x="111604" y="737283"/>
                </a:cubicBezTo>
                <a:cubicBezTo>
                  <a:pt x="152285" y="688466"/>
                  <a:pt x="123047" y="704657"/>
                  <a:pt x="167023" y="668010"/>
                </a:cubicBezTo>
                <a:cubicBezTo>
                  <a:pt x="184762" y="653228"/>
                  <a:pt x="206113" y="642774"/>
                  <a:pt x="222441" y="626446"/>
                </a:cubicBezTo>
                <a:cubicBezTo>
                  <a:pt x="285108" y="563779"/>
                  <a:pt x="210798" y="598001"/>
                  <a:pt x="291713" y="571028"/>
                </a:cubicBezTo>
                <a:cubicBezTo>
                  <a:pt x="322354" y="540387"/>
                  <a:pt x="336263" y="521044"/>
                  <a:pt x="374841" y="501755"/>
                </a:cubicBezTo>
                <a:cubicBezTo>
                  <a:pt x="387903" y="495224"/>
                  <a:pt x="402550" y="492519"/>
                  <a:pt x="416404" y="487901"/>
                </a:cubicBezTo>
                <a:cubicBezTo>
                  <a:pt x="430259" y="478665"/>
                  <a:pt x="442663" y="466751"/>
                  <a:pt x="457968" y="460192"/>
                </a:cubicBezTo>
                <a:cubicBezTo>
                  <a:pt x="475470" y="452691"/>
                  <a:pt x="495077" y="451568"/>
                  <a:pt x="513386" y="446337"/>
                </a:cubicBezTo>
                <a:cubicBezTo>
                  <a:pt x="527428" y="442325"/>
                  <a:pt x="541095" y="437101"/>
                  <a:pt x="554950" y="432483"/>
                </a:cubicBezTo>
                <a:cubicBezTo>
                  <a:pt x="564186" y="423246"/>
                  <a:pt x="574499" y="414973"/>
                  <a:pt x="582659" y="404773"/>
                </a:cubicBezTo>
                <a:cubicBezTo>
                  <a:pt x="610091" y="370483"/>
                  <a:pt x="611709" y="347242"/>
                  <a:pt x="651932" y="321646"/>
                </a:cubicBezTo>
                <a:cubicBezTo>
                  <a:pt x="686780" y="299470"/>
                  <a:pt x="722024" y="273019"/>
                  <a:pt x="762768" y="266228"/>
                </a:cubicBezTo>
                <a:cubicBezTo>
                  <a:pt x="828078" y="255343"/>
                  <a:pt x="843450" y="255051"/>
                  <a:pt x="901313" y="238519"/>
                </a:cubicBezTo>
                <a:cubicBezTo>
                  <a:pt x="915355" y="234507"/>
                  <a:pt x="929203" y="229792"/>
                  <a:pt x="942877" y="224664"/>
                </a:cubicBezTo>
                <a:cubicBezTo>
                  <a:pt x="966163" y="215932"/>
                  <a:pt x="988329" y="204101"/>
                  <a:pt x="1012150" y="196955"/>
                </a:cubicBezTo>
                <a:cubicBezTo>
                  <a:pt x="1034705" y="190189"/>
                  <a:pt x="1058578" y="188812"/>
                  <a:pt x="1081423" y="183101"/>
                </a:cubicBezTo>
                <a:cubicBezTo>
                  <a:pt x="1095591" y="179559"/>
                  <a:pt x="1108666" y="172110"/>
                  <a:pt x="1122986" y="169246"/>
                </a:cubicBezTo>
                <a:cubicBezTo>
                  <a:pt x="1155007" y="162842"/>
                  <a:pt x="1187692" y="160357"/>
                  <a:pt x="1219968" y="155392"/>
                </a:cubicBezTo>
                <a:cubicBezTo>
                  <a:pt x="1247733" y="151121"/>
                  <a:pt x="1275549" y="147046"/>
                  <a:pt x="1303095" y="141537"/>
                </a:cubicBezTo>
                <a:cubicBezTo>
                  <a:pt x="1321766" y="137803"/>
                  <a:pt x="1340204" y="132914"/>
                  <a:pt x="1358513" y="127683"/>
                </a:cubicBezTo>
                <a:cubicBezTo>
                  <a:pt x="1372555" y="123671"/>
                  <a:pt x="1385643" y="116049"/>
                  <a:pt x="1400077" y="113828"/>
                </a:cubicBezTo>
                <a:cubicBezTo>
                  <a:pt x="1445950" y="106770"/>
                  <a:pt x="1492441" y="104591"/>
                  <a:pt x="1538623" y="99973"/>
                </a:cubicBezTo>
                <a:cubicBezTo>
                  <a:pt x="1690618" y="49309"/>
                  <a:pt x="1526153" y="99874"/>
                  <a:pt x="1912695" y="72264"/>
                </a:cubicBezTo>
                <a:cubicBezTo>
                  <a:pt x="1931688" y="70907"/>
                  <a:pt x="1949525" y="62541"/>
                  <a:pt x="1968113" y="58410"/>
                </a:cubicBezTo>
                <a:cubicBezTo>
                  <a:pt x="1991101" y="53302"/>
                  <a:pt x="2013967" y="47020"/>
                  <a:pt x="2037386" y="44555"/>
                </a:cubicBezTo>
                <a:cubicBezTo>
                  <a:pt x="2101849" y="37769"/>
                  <a:pt x="2166695" y="35319"/>
                  <a:pt x="2231350" y="30701"/>
                </a:cubicBezTo>
                <a:cubicBezTo>
                  <a:pt x="2397046" y="-10724"/>
                  <a:pt x="2371370" y="-9742"/>
                  <a:pt x="2674695" y="30701"/>
                </a:cubicBezTo>
                <a:cubicBezTo>
                  <a:pt x="2693433" y="33199"/>
                  <a:pt x="2712112" y="101388"/>
                  <a:pt x="2716259" y="113828"/>
                </a:cubicBezTo>
                <a:cubicBezTo>
                  <a:pt x="2720877" y="146155"/>
                  <a:pt x="2723709" y="178789"/>
                  <a:pt x="2730113" y="210810"/>
                </a:cubicBezTo>
                <a:cubicBezTo>
                  <a:pt x="2740111" y="260799"/>
                  <a:pt x="2765060" y="260489"/>
                  <a:pt x="2730113" y="321646"/>
                </a:cubicBezTo>
                <a:cubicBezTo>
                  <a:pt x="2717474" y="343764"/>
                  <a:pt x="2668320" y="356099"/>
                  <a:pt x="2646986" y="363210"/>
                </a:cubicBezTo>
                <a:cubicBezTo>
                  <a:pt x="2637750" y="377064"/>
                  <a:pt x="2629679" y="391771"/>
                  <a:pt x="2619277" y="404773"/>
                </a:cubicBezTo>
                <a:cubicBezTo>
                  <a:pt x="2602093" y="426253"/>
                  <a:pt x="2574011" y="448189"/>
                  <a:pt x="2550004" y="460192"/>
                </a:cubicBezTo>
                <a:cubicBezTo>
                  <a:pt x="2536942" y="466723"/>
                  <a:pt x="2522295" y="469428"/>
                  <a:pt x="2508441" y="474046"/>
                </a:cubicBezTo>
                <a:cubicBezTo>
                  <a:pt x="2420963" y="532364"/>
                  <a:pt x="2494094" y="493158"/>
                  <a:pt x="2314477" y="515610"/>
                </a:cubicBezTo>
                <a:cubicBezTo>
                  <a:pt x="2251809" y="523443"/>
                  <a:pt x="2223827" y="536589"/>
                  <a:pt x="2162077" y="557173"/>
                </a:cubicBezTo>
                <a:cubicBezTo>
                  <a:pt x="2148222" y="561791"/>
                  <a:pt x="2135097" y="570260"/>
                  <a:pt x="2120513" y="571028"/>
                </a:cubicBezTo>
                <a:lnTo>
                  <a:pt x="1857277" y="584883"/>
                </a:lnTo>
                <a:cubicBezTo>
                  <a:pt x="1789947" y="596104"/>
                  <a:pt x="1778424" y="586338"/>
                  <a:pt x="1732586" y="626446"/>
                </a:cubicBezTo>
                <a:cubicBezTo>
                  <a:pt x="1708010" y="647950"/>
                  <a:pt x="1663313" y="695719"/>
                  <a:pt x="1663313" y="695719"/>
                </a:cubicBezTo>
                <a:cubicBezTo>
                  <a:pt x="1618415" y="830419"/>
                  <a:pt x="1630074" y="778948"/>
                  <a:pt x="1663313" y="1055937"/>
                </a:cubicBezTo>
                <a:cubicBezTo>
                  <a:pt x="1664869" y="1068906"/>
                  <a:pt x="1681786" y="1074410"/>
                  <a:pt x="1691023" y="1083646"/>
                </a:cubicBezTo>
                <a:cubicBezTo>
                  <a:pt x="1713031" y="1149670"/>
                  <a:pt x="1702476" y="1159310"/>
                  <a:pt x="1746441" y="1194483"/>
                </a:cubicBezTo>
                <a:cubicBezTo>
                  <a:pt x="1759443" y="1204885"/>
                  <a:pt x="1774150" y="1212956"/>
                  <a:pt x="1788004" y="1222192"/>
                </a:cubicBezTo>
                <a:cubicBezTo>
                  <a:pt x="1792622" y="1236046"/>
                  <a:pt x="1795328" y="1250693"/>
                  <a:pt x="1801859" y="1263755"/>
                </a:cubicBezTo>
                <a:cubicBezTo>
                  <a:pt x="1839291" y="1338618"/>
                  <a:pt x="1879958" y="1310918"/>
                  <a:pt x="1704877" y="1291464"/>
                </a:cubicBezTo>
                <a:cubicBezTo>
                  <a:pt x="1691022" y="1286846"/>
                  <a:pt x="1676375" y="1284141"/>
                  <a:pt x="1663313" y="1277610"/>
                </a:cubicBezTo>
                <a:cubicBezTo>
                  <a:pt x="1629185" y="1260546"/>
                  <a:pt x="1620368" y="1238725"/>
                  <a:pt x="1580186" y="1236046"/>
                </a:cubicBezTo>
                <a:cubicBezTo>
                  <a:pt x="1455686" y="1227746"/>
                  <a:pt x="1330804" y="1226810"/>
                  <a:pt x="1206113" y="1222192"/>
                </a:cubicBezTo>
                <a:cubicBezTo>
                  <a:pt x="1012150" y="1226810"/>
                  <a:pt x="817407" y="1218075"/>
                  <a:pt x="624223" y="1236046"/>
                </a:cubicBezTo>
                <a:cubicBezTo>
                  <a:pt x="609682" y="1237399"/>
                  <a:pt x="624410" y="1273598"/>
                  <a:pt x="610368" y="1277610"/>
                </a:cubicBezTo>
                <a:cubicBezTo>
                  <a:pt x="552471" y="1294152"/>
                  <a:pt x="490295" y="1286846"/>
                  <a:pt x="430259" y="1291464"/>
                </a:cubicBezTo>
                <a:cubicBezTo>
                  <a:pt x="365604" y="1286846"/>
                  <a:pt x="300670" y="1285184"/>
                  <a:pt x="236295" y="1277610"/>
                </a:cubicBezTo>
                <a:cubicBezTo>
                  <a:pt x="221791" y="1275904"/>
                  <a:pt x="206136" y="1272878"/>
                  <a:pt x="194732" y="1263755"/>
                </a:cubicBezTo>
                <a:cubicBezTo>
                  <a:pt x="181730" y="1253353"/>
                  <a:pt x="177425" y="1235194"/>
                  <a:pt x="167023" y="1222192"/>
                </a:cubicBezTo>
                <a:cubicBezTo>
                  <a:pt x="158863" y="1211992"/>
                  <a:pt x="148550" y="1203719"/>
                  <a:pt x="139313" y="1194483"/>
                </a:cubicBezTo>
                <a:cubicBezTo>
                  <a:pt x="104494" y="1090021"/>
                  <a:pt x="151460" y="1218774"/>
                  <a:pt x="97750" y="1111355"/>
                </a:cubicBezTo>
                <a:cubicBezTo>
                  <a:pt x="91219" y="1098293"/>
                  <a:pt x="91996" y="1081943"/>
                  <a:pt x="83895" y="1069792"/>
                </a:cubicBezTo>
                <a:cubicBezTo>
                  <a:pt x="73027" y="1053489"/>
                  <a:pt x="54875" y="1043280"/>
                  <a:pt x="42332" y="1028228"/>
                </a:cubicBezTo>
                <a:cubicBezTo>
                  <a:pt x="-35974" y="934259"/>
                  <a:pt x="19241" y="970501"/>
                  <a:pt x="14623" y="958955"/>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Freeform 6"/>
          <p:cNvSpPr/>
          <p:nvPr/>
        </p:nvSpPr>
        <p:spPr>
          <a:xfrm>
            <a:off x="6816436" y="3823855"/>
            <a:ext cx="332509" cy="249381"/>
          </a:xfrm>
          <a:custGeom>
            <a:avLst/>
            <a:gdLst>
              <a:gd name="connsiteX0" fmla="*/ 0 w 332509"/>
              <a:gd name="connsiteY0" fmla="*/ 0 h 249381"/>
              <a:gd name="connsiteX1" fmla="*/ 0 w 332509"/>
              <a:gd name="connsiteY1" fmla="*/ 0 h 249381"/>
              <a:gd name="connsiteX2" fmla="*/ 13855 w 332509"/>
              <a:gd name="connsiteY2" fmla="*/ 124690 h 249381"/>
              <a:gd name="connsiteX3" fmla="*/ 41564 w 332509"/>
              <a:gd name="connsiteY3" fmla="*/ 152400 h 249381"/>
              <a:gd name="connsiteX4" fmla="*/ 166255 w 332509"/>
              <a:gd name="connsiteY4" fmla="*/ 207818 h 249381"/>
              <a:gd name="connsiteX5" fmla="*/ 207819 w 332509"/>
              <a:gd name="connsiteY5" fmla="*/ 249381 h 249381"/>
              <a:gd name="connsiteX6" fmla="*/ 277091 w 332509"/>
              <a:gd name="connsiteY6" fmla="*/ 235527 h 249381"/>
              <a:gd name="connsiteX7" fmla="*/ 304800 w 332509"/>
              <a:gd name="connsiteY7" fmla="*/ 152400 h 249381"/>
              <a:gd name="connsiteX8" fmla="*/ 332509 w 332509"/>
              <a:gd name="connsiteY8" fmla="*/ 124690 h 249381"/>
              <a:gd name="connsiteX9" fmla="*/ 318655 w 332509"/>
              <a:gd name="connsiteY9" fmla="*/ 69272 h 249381"/>
              <a:gd name="connsiteX10" fmla="*/ 277091 w 332509"/>
              <a:gd name="connsiteY10" fmla="*/ 55418 h 249381"/>
              <a:gd name="connsiteX11" fmla="*/ 193964 w 332509"/>
              <a:gd name="connsiteY11" fmla="*/ 13854 h 249381"/>
              <a:gd name="connsiteX12" fmla="*/ 83128 w 332509"/>
              <a:gd name="connsiteY12" fmla="*/ 27709 h 249381"/>
              <a:gd name="connsiteX13" fmla="*/ 0 w 332509"/>
              <a:gd name="connsiteY13" fmla="*/ 41563 h 249381"/>
              <a:gd name="connsiteX14" fmla="*/ 0 w 332509"/>
              <a:gd name="connsiteY14" fmla="*/ 0 h 249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2509" h="249381">
                <a:moveTo>
                  <a:pt x="0" y="0"/>
                </a:moveTo>
                <a:lnTo>
                  <a:pt x="0" y="0"/>
                </a:lnTo>
                <a:cubicBezTo>
                  <a:pt x="4618" y="41563"/>
                  <a:pt x="2852" y="84344"/>
                  <a:pt x="13855" y="124690"/>
                </a:cubicBezTo>
                <a:cubicBezTo>
                  <a:pt x="17292" y="137292"/>
                  <a:pt x="29881" y="146558"/>
                  <a:pt x="41564" y="152400"/>
                </a:cubicBezTo>
                <a:cubicBezTo>
                  <a:pt x="132186" y="197712"/>
                  <a:pt x="105121" y="156874"/>
                  <a:pt x="166255" y="207818"/>
                </a:cubicBezTo>
                <a:cubicBezTo>
                  <a:pt x="181307" y="220361"/>
                  <a:pt x="193964" y="235527"/>
                  <a:pt x="207819" y="249381"/>
                </a:cubicBezTo>
                <a:cubicBezTo>
                  <a:pt x="230910" y="244763"/>
                  <a:pt x="260440" y="252178"/>
                  <a:pt x="277091" y="235527"/>
                </a:cubicBezTo>
                <a:cubicBezTo>
                  <a:pt x="297744" y="214874"/>
                  <a:pt x="284147" y="173053"/>
                  <a:pt x="304800" y="152400"/>
                </a:cubicBezTo>
                <a:lnTo>
                  <a:pt x="332509" y="124690"/>
                </a:lnTo>
                <a:cubicBezTo>
                  <a:pt x="327891" y="106217"/>
                  <a:pt x="330550" y="84141"/>
                  <a:pt x="318655" y="69272"/>
                </a:cubicBezTo>
                <a:cubicBezTo>
                  <a:pt x="309532" y="57868"/>
                  <a:pt x="290153" y="61949"/>
                  <a:pt x="277091" y="55418"/>
                </a:cubicBezTo>
                <a:cubicBezTo>
                  <a:pt x="169653" y="1700"/>
                  <a:pt x="298444" y="48681"/>
                  <a:pt x="193964" y="13854"/>
                </a:cubicBezTo>
                <a:cubicBezTo>
                  <a:pt x="157019" y="18472"/>
                  <a:pt x="119049" y="17912"/>
                  <a:pt x="83128" y="27709"/>
                </a:cubicBezTo>
                <a:cubicBezTo>
                  <a:pt x="47044" y="37550"/>
                  <a:pt x="41897" y="83460"/>
                  <a:pt x="0" y="41563"/>
                </a:cubicBezTo>
                <a:lnTo>
                  <a:pt x="0"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TextBox 8"/>
          <p:cNvSpPr txBox="1"/>
          <p:nvPr/>
        </p:nvSpPr>
        <p:spPr>
          <a:xfrm>
            <a:off x="8899812" y="3075709"/>
            <a:ext cx="244188" cy="537957"/>
          </a:xfrm>
          <a:prstGeom prst="rect">
            <a:avLst/>
          </a:prstGeom>
          <a:solidFill>
            <a:schemeClr val="bg1"/>
          </a:solidFill>
          <a:ln>
            <a:solidFill>
              <a:schemeClr val="bg1"/>
            </a:solidFill>
          </a:ln>
        </p:spPr>
        <p:txBody>
          <a:bodyPr wrap="square" rtlCol="0">
            <a:spAutoFit/>
          </a:bodyPr>
          <a:lstStyle/>
          <a:p>
            <a:endParaRPr lang="en-IN" dirty="0"/>
          </a:p>
        </p:txBody>
      </p:sp>
    </p:spTree>
    <p:extLst>
      <p:ext uri="{BB962C8B-B14F-4D97-AF65-F5344CB8AC3E}">
        <p14:creationId xmlns:p14="http://schemas.microsoft.com/office/powerpoint/2010/main" val="680374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0"/>
            <a:ext cx="9144000" cy="762000"/>
          </a:xfrm>
        </p:spPr>
        <p:txBody>
          <a:bodyPr>
            <a:noAutofit/>
          </a:bodyPr>
          <a:lstStyle/>
          <a:p>
            <a:pPr algn="ctr"/>
            <a:r>
              <a:rPr lang="en-IN" sz="4400" b="1" dirty="0">
                <a:solidFill>
                  <a:srgbClr val="FF0000"/>
                </a:solidFill>
              </a:rPr>
              <a:t>Allopurinol</a:t>
            </a:r>
            <a:endParaRPr lang="en-IN" sz="4400" dirty="0">
              <a:solidFill>
                <a:srgbClr val="FF00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24</a:t>
            </a:fld>
            <a:endParaRPr lang="en-US"/>
          </a:p>
        </p:txBody>
      </p:sp>
      <p:sp>
        <p:nvSpPr>
          <p:cNvPr id="3" name="Content Placeholder 2"/>
          <p:cNvSpPr>
            <a:spLocks noGrp="1"/>
          </p:cNvSpPr>
          <p:nvPr>
            <p:ph sz="quarter" idx="1"/>
          </p:nvPr>
        </p:nvSpPr>
        <p:spPr>
          <a:xfrm>
            <a:off x="152400" y="838200"/>
            <a:ext cx="8839200" cy="5715000"/>
          </a:xfrm>
        </p:spPr>
        <p:txBody>
          <a:bodyPr rtlCol="0">
            <a:normAutofit fontScale="92500" lnSpcReduction="20000"/>
          </a:bodyPr>
          <a:lstStyle/>
          <a:p>
            <a:pPr fontAlgn="auto">
              <a:spcAft>
                <a:spcPts val="0"/>
              </a:spcAft>
              <a:buFont typeface="Arial" pitchFamily="34" charset="0"/>
              <a:buNone/>
              <a:defRPr/>
            </a:pPr>
            <a:r>
              <a:rPr lang="en-IN" b="1" dirty="0">
                <a:latin typeface="Calibri" pitchFamily="34" charset="0"/>
                <a:cs typeface="Calibri" pitchFamily="34" charset="0"/>
              </a:rPr>
              <a:t>Drug Interactions:</a:t>
            </a:r>
          </a:p>
          <a:p>
            <a:pPr fontAlgn="auto">
              <a:spcAft>
                <a:spcPts val="0"/>
              </a:spcAft>
              <a:buFont typeface="Arial" pitchFamily="34" charset="0"/>
              <a:buNone/>
              <a:defRPr/>
            </a:pPr>
            <a:endParaRPr lang="en-IN" b="1" dirty="0">
              <a:latin typeface="Calibri" pitchFamily="34" charset="0"/>
              <a:cs typeface="Calibri" pitchFamily="34" charset="0"/>
            </a:endParaRPr>
          </a:p>
          <a:p>
            <a:pPr marL="0" indent="0">
              <a:buNone/>
            </a:pPr>
            <a:r>
              <a:rPr lang="en-US" dirty="0">
                <a:latin typeface="Calibri" pitchFamily="34" charset="0"/>
                <a:cs typeface="Calibri" pitchFamily="34" charset="0"/>
              </a:rPr>
              <a:t>(a) Allopurinol inhibits the degradation of 6- </a:t>
            </a:r>
            <a:r>
              <a:rPr lang="en-US" dirty="0" err="1">
                <a:latin typeface="Calibri" pitchFamily="34" charset="0"/>
                <a:cs typeface="Calibri" pitchFamily="34" charset="0"/>
              </a:rPr>
              <a:t>mercaptopurine</a:t>
            </a:r>
            <a:r>
              <a:rPr lang="en-US" dirty="0">
                <a:latin typeface="Calibri" pitchFamily="34" charset="0"/>
                <a:cs typeface="Calibri" pitchFamily="34" charset="0"/>
              </a:rPr>
              <a:t> and  </a:t>
            </a:r>
            <a:br>
              <a:rPr lang="en-US" dirty="0">
                <a:latin typeface="Calibri" pitchFamily="34" charset="0"/>
                <a:cs typeface="Calibri" pitchFamily="34" charset="0"/>
              </a:rPr>
            </a:br>
            <a:r>
              <a:rPr lang="en-US" dirty="0">
                <a:latin typeface="Calibri" pitchFamily="34" charset="0"/>
                <a:cs typeface="Calibri" pitchFamily="34" charset="0"/>
              </a:rPr>
              <a:t>      azathioprine: their doses should be reduced to 1/3rd, but not that  </a:t>
            </a:r>
            <a:br>
              <a:rPr lang="en-US" dirty="0">
                <a:latin typeface="Calibri" pitchFamily="34" charset="0"/>
                <a:cs typeface="Calibri" pitchFamily="34" charset="0"/>
              </a:rPr>
            </a:br>
            <a:r>
              <a:rPr lang="en-US" dirty="0">
                <a:latin typeface="Calibri" pitchFamily="34" charset="0"/>
                <a:cs typeface="Calibri" pitchFamily="34" charset="0"/>
              </a:rPr>
              <a:t>      of </a:t>
            </a:r>
            <a:r>
              <a:rPr lang="en-US" dirty="0" err="1">
                <a:latin typeface="Calibri" pitchFamily="34" charset="0"/>
                <a:cs typeface="Calibri" pitchFamily="34" charset="0"/>
              </a:rPr>
              <a:t>thioguanine</a:t>
            </a:r>
            <a:r>
              <a:rPr lang="en-US" dirty="0">
                <a:latin typeface="Calibri" pitchFamily="34" charset="0"/>
                <a:cs typeface="Calibri" pitchFamily="34" charset="0"/>
              </a:rPr>
              <a:t>, because it follows a different metabolic   </a:t>
            </a:r>
            <a:br>
              <a:rPr lang="en-US" dirty="0">
                <a:latin typeface="Calibri" pitchFamily="34" charset="0"/>
                <a:cs typeface="Calibri" pitchFamily="34" charset="0"/>
              </a:rPr>
            </a:br>
            <a:r>
              <a:rPr lang="en-US" dirty="0">
                <a:latin typeface="Calibri" pitchFamily="34" charset="0"/>
                <a:cs typeface="Calibri" pitchFamily="34" charset="0"/>
              </a:rPr>
              <a:t>      path(S-methylation).</a:t>
            </a:r>
          </a:p>
          <a:p>
            <a:pPr marL="0" indent="0">
              <a:buNone/>
            </a:pPr>
            <a:endParaRPr lang="en-US" dirty="0">
              <a:latin typeface="Calibri" pitchFamily="34" charset="0"/>
              <a:cs typeface="Calibri" pitchFamily="34" charset="0"/>
            </a:endParaRPr>
          </a:p>
          <a:p>
            <a:pPr marL="0" indent="0">
              <a:buNone/>
            </a:pPr>
            <a:r>
              <a:rPr lang="en-US" dirty="0">
                <a:latin typeface="Calibri" pitchFamily="34" charset="0"/>
                <a:cs typeface="Calibri" pitchFamily="34" charset="0"/>
              </a:rPr>
              <a:t>(b) </a:t>
            </a:r>
            <a:r>
              <a:rPr lang="en-US" dirty="0" err="1">
                <a:latin typeface="Calibri" pitchFamily="34" charset="0"/>
                <a:cs typeface="Calibri" pitchFamily="34" charset="0"/>
              </a:rPr>
              <a:t>Probenecid</a:t>
            </a:r>
            <a:r>
              <a:rPr lang="en-US" dirty="0">
                <a:latin typeface="Calibri" pitchFamily="34" charset="0"/>
                <a:cs typeface="Calibri" pitchFamily="34" charset="0"/>
              </a:rPr>
              <a:t> given with allopurinol has complex interaction; while  </a:t>
            </a:r>
            <a:br>
              <a:rPr lang="en-US" dirty="0">
                <a:latin typeface="Calibri" pitchFamily="34" charset="0"/>
                <a:cs typeface="Calibri" pitchFamily="34" charset="0"/>
              </a:rPr>
            </a:br>
            <a:r>
              <a:rPr lang="en-US" dirty="0">
                <a:latin typeface="Calibri" pitchFamily="34" charset="0"/>
                <a:cs typeface="Calibri" pitchFamily="34" charset="0"/>
              </a:rPr>
              <a:t>      </a:t>
            </a:r>
            <a:r>
              <a:rPr lang="en-US" dirty="0" err="1">
                <a:latin typeface="Calibri" pitchFamily="34" charset="0"/>
                <a:cs typeface="Calibri" pitchFamily="34" charset="0"/>
              </a:rPr>
              <a:t>probenecid</a:t>
            </a:r>
            <a:r>
              <a:rPr lang="en-US" dirty="0">
                <a:latin typeface="Calibri" pitchFamily="34" charset="0"/>
                <a:cs typeface="Calibri" pitchFamily="34" charset="0"/>
              </a:rPr>
              <a:t> shortens t1/2 of </a:t>
            </a:r>
            <a:r>
              <a:rPr lang="en-US" dirty="0" err="1">
                <a:latin typeface="Calibri" pitchFamily="34" charset="0"/>
                <a:cs typeface="Calibri" pitchFamily="34" charset="0"/>
              </a:rPr>
              <a:t>alloxanthine</a:t>
            </a:r>
            <a:r>
              <a:rPr lang="en-US" dirty="0">
                <a:latin typeface="Calibri" pitchFamily="34" charset="0"/>
                <a:cs typeface="Calibri" pitchFamily="34" charset="0"/>
              </a:rPr>
              <a:t>, allopurinol prolongs  </a:t>
            </a:r>
            <a:br>
              <a:rPr lang="en-US" dirty="0">
                <a:latin typeface="Calibri" pitchFamily="34" charset="0"/>
                <a:cs typeface="Calibri" pitchFamily="34" charset="0"/>
              </a:rPr>
            </a:br>
            <a:r>
              <a:rPr lang="en-US" dirty="0">
                <a:latin typeface="Calibri" pitchFamily="34" charset="0"/>
                <a:cs typeface="Calibri" pitchFamily="34" charset="0"/>
              </a:rPr>
              <a:t>      t1/2 of </a:t>
            </a:r>
            <a:r>
              <a:rPr lang="en-US" dirty="0" err="1">
                <a:latin typeface="Calibri" pitchFamily="34" charset="0"/>
                <a:cs typeface="Calibri" pitchFamily="34" charset="0"/>
              </a:rPr>
              <a:t>probenecid</a:t>
            </a:r>
            <a:r>
              <a:rPr lang="en-US" dirty="0">
                <a:latin typeface="Calibri" pitchFamily="34" charset="0"/>
                <a:cs typeface="Calibri" pitchFamily="34" charset="0"/>
              </a:rPr>
              <a:t>.</a:t>
            </a:r>
          </a:p>
          <a:p>
            <a:pPr marL="0" indent="0">
              <a:buNone/>
            </a:pPr>
            <a:endParaRPr lang="en-US" dirty="0">
              <a:latin typeface="Calibri" pitchFamily="34" charset="0"/>
              <a:cs typeface="Calibri" pitchFamily="34" charset="0"/>
            </a:endParaRPr>
          </a:p>
          <a:p>
            <a:pPr marL="0" indent="0">
              <a:buNone/>
            </a:pPr>
            <a:r>
              <a:rPr lang="en-US" dirty="0">
                <a:latin typeface="Calibri" pitchFamily="34" charset="0"/>
                <a:cs typeface="Calibri" pitchFamily="34" charset="0"/>
              </a:rPr>
              <a:t>(c) Allopurinol can potentiate warfarin and theophylline by inhibiting  </a:t>
            </a:r>
            <a:br>
              <a:rPr lang="en-US" dirty="0">
                <a:latin typeface="Calibri" pitchFamily="34" charset="0"/>
                <a:cs typeface="Calibri" pitchFamily="34" charset="0"/>
              </a:rPr>
            </a:br>
            <a:r>
              <a:rPr lang="en-US" dirty="0">
                <a:latin typeface="Calibri" pitchFamily="34" charset="0"/>
                <a:cs typeface="Calibri" pitchFamily="34" charset="0"/>
              </a:rPr>
              <a:t>      their metabolism.</a:t>
            </a:r>
          </a:p>
          <a:p>
            <a:pPr marL="0" indent="0">
              <a:buNone/>
            </a:pPr>
            <a:endParaRPr lang="en-US" dirty="0">
              <a:latin typeface="Calibri" pitchFamily="34" charset="0"/>
              <a:cs typeface="Calibri" pitchFamily="34" charset="0"/>
            </a:endParaRPr>
          </a:p>
          <a:p>
            <a:pPr marL="0" indent="0">
              <a:buNone/>
            </a:pPr>
            <a:r>
              <a:rPr lang="en-US" dirty="0">
                <a:latin typeface="Calibri" pitchFamily="34" charset="0"/>
                <a:cs typeface="Calibri" pitchFamily="34" charset="0"/>
              </a:rPr>
              <a:t>(d) A higher incidence of skin rashes has been reported when  </a:t>
            </a:r>
            <a:br>
              <a:rPr lang="en-US" dirty="0">
                <a:latin typeface="Calibri" pitchFamily="34" charset="0"/>
                <a:cs typeface="Calibri" pitchFamily="34" charset="0"/>
              </a:rPr>
            </a:br>
            <a:r>
              <a:rPr lang="en-US" dirty="0">
                <a:latin typeface="Calibri" pitchFamily="34" charset="0"/>
                <a:cs typeface="Calibri" pitchFamily="34" charset="0"/>
              </a:rPr>
              <a:t>      ampicillin is given to patients on allopurinol.</a:t>
            </a:r>
            <a:endParaRPr lang="en-IN" sz="1900" b="1" i="1" dirty="0"/>
          </a:p>
        </p:txBody>
      </p:sp>
    </p:spTree>
    <p:extLst>
      <p:ext uri="{BB962C8B-B14F-4D97-AF65-F5344CB8AC3E}">
        <p14:creationId xmlns:p14="http://schemas.microsoft.com/office/powerpoint/2010/main" val="102351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arn(inVertic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0"/>
            <a:ext cx="9144000" cy="762000"/>
          </a:xfrm>
        </p:spPr>
        <p:txBody>
          <a:bodyPr>
            <a:noAutofit/>
          </a:bodyPr>
          <a:lstStyle/>
          <a:p>
            <a:pPr algn="ctr"/>
            <a:r>
              <a:rPr lang="en-IN" sz="4400" b="1" dirty="0">
                <a:solidFill>
                  <a:srgbClr val="FF0000"/>
                </a:solidFill>
              </a:rPr>
              <a:t>Allopurinol </a:t>
            </a:r>
            <a:r>
              <a:rPr lang="en-IN" sz="4400" b="1" dirty="0" err="1">
                <a:solidFill>
                  <a:srgbClr val="FF0000"/>
                </a:solidFill>
              </a:rPr>
              <a:t>Contd</a:t>
            </a:r>
            <a:r>
              <a:rPr lang="en-IN" sz="4400" b="1" dirty="0">
                <a:solidFill>
                  <a:srgbClr val="FF0000"/>
                </a:solidFill>
              </a:rPr>
              <a:t>…</a:t>
            </a:r>
            <a:endParaRPr lang="en-IN" sz="4400" dirty="0">
              <a:solidFill>
                <a:srgbClr val="FF00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25</a:t>
            </a:fld>
            <a:endParaRPr lang="en-US"/>
          </a:p>
        </p:txBody>
      </p:sp>
      <p:sp>
        <p:nvSpPr>
          <p:cNvPr id="3" name="Content Placeholder 2"/>
          <p:cNvSpPr>
            <a:spLocks noGrp="1"/>
          </p:cNvSpPr>
          <p:nvPr>
            <p:ph sz="quarter" idx="1"/>
          </p:nvPr>
        </p:nvSpPr>
        <p:spPr>
          <a:xfrm>
            <a:off x="228600" y="838200"/>
            <a:ext cx="8763000" cy="5867400"/>
          </a:xfrm>
        </p:spPr>
        <p:txBody>
          <a:bodyPr rtlCol="0">
            <a:normAutofit lnSpcReduction="10000"/>
          </a:bodyPr>
          <a:lstStyle/>
          <a:p>
            <a:pPr fontAlgn="auto">
              <a:spcAft>
                <a:spcPts val="0"/>
              </a:spcAft>
              <a:buFont typeface="Arial" pitchFamily="34" charset="0"/>
              <a:buNone/>
              <a:defRPr/>
            </a:pPr>
            <a:r>
              <a:rPr lang="en-IN" sz="2400" b="1" dirty="0">
                <a:latin typeface="Calibri" pitchFamily="34" charset="0"/>
                <a:cs typeface="Calibri" pitchFamily="34" charset="0"/>
              </a:rPr>
              <a:t>Therapeutic Uses:</a:t>
            </a:r>
          </a:p>
          <a:p>
            <a:pPr fontAlgn="auto">
              <a:spcAft>
                <a:spcPts val="0"/>
              </a:spcAft>
              <a:buFont typeface="Arial" pitchFamily="34" charset="0"/>
              <a:buNone/>
              <a:defRPr/>
            </a:pPr>
            <a:endParaRPr lang="en-IN" sz="2400" b="1" dirty="0">
              <a:latin typeface="Calibri" pitchFamily="34" charset="0"/>
              <a:cs typeface="Calibri" pitchFamily="34" charset="0"/>
            </a:endParaRPr>
          </a:p>
          <a:p>
            <a:pPr fontAlgn="auto">
              <a:spcAft>
                <a:spcPts val="0"/>
              </a:spcAft>
              <a:buFont typeface="Arial" pitchFamily="34" charset="0"/>
              <a:buChar char="•"/>
              <a:defRPr/>
            </a:pPr>
            <a:r>
              <a:rPr lang="en-IN" sz="2400" dirty="0">
                <a:latin typeface="Calibri" pitchFamily="34" charset="0"/>
                <a:cs typeface="Calibri" pitchFamily="34" charset="0"/>
              </a:rPr>
              <a:t> Allopurinol is available for oral use and provides effective therapy for the primary </a:t>
            </a:r>
            <a:r>
              <a:rPr lang="en-IN" sz="2400" dirty="0" err="1">
                <a:latin typeface="Calibri" pitchFamily="34" charset="0"/>
                <a:cs typeface="Calibri" pitchFamily="34" charset="0"/>
              </a:rPr>
              <a:t>hyperuricemia</a:t>
            </a:r>
            <a:r>
              <a:rPr lang="en-IN" sz="2400" dirty="0">
                <a:latin typeface="Calibri" pitchFamily="34" charset="0"/>
                <a:cs typeface="Calibri" pitchFamily="34" charset="0"/>
              </a:rPr>
              <a:t> of gout and the </a:t>
            </a:r>
            <a:r>
              <a:rPr lang="en-IN" sz="2400" dirty="0" err="1">
                <a:latin typeface="Calibri" pitchFamily="34" charset="0"/>
                <a:cs typeface="Calibri" pitchFamily="34" charset="0"/>
              </a:rPr>
              <a:t>hyperuricemia</a:t>
            </a:r>
            <a:r>
              <a:rPr lang="en-IN" sz="2400" dirty="0">
                <a:latin typeface="Calibri" pitchFamily="34" charset="0"/>
                <a:cs typeface="Calibri" pitchFamily="34" charset="0"/>
              </a:rPr>
              <a:t> secondary to </a:t>
            </a:r>
            <a:r>
              <a:rPr lang="en-IN" sz="2400" dirty="0" err="1">
                <a:latin typeface="Calibri" pitchFamily="34" charset="0"/>
                <a:cs typeface="Calibri" pitchFamily="34" charset="0"/>
              </a:rPr>
              <a:t>polycythemia</a:t>
            </a:r>
            <a:r>
              <a:rPr lang="en-IN" sz="2400" dirty="0">
                <a:latin typeface="Calibri" pitchFamily="34" charset="0"/>
                <a:cs typeface="Calibri" pitchFamily="34" charset="0"/>
              </a:rPr>
              <a:t> </a:t>
            </a:r>
            <a:r>
              <a:rPr lang="en-IN" sz="2400" dirty="0" err="1">
                <a:latin typeface="Calibri" pitchFamily="34" charset="0"/>
                <a:cs typeface="Calibri" pitchFamily="34" charset="0"/>
              </a:rPr>
              <a:t>vera</a:t>
            </a:r>
            <a:r>
              <a:rPr lang="en-IN" sz="2400" dirty="0">
                <a:latin typeface="Calibri" pitchFamily="34" charset="0"/>
                <a:cs typeface="Calibri" pitchFamily="34" charset="0"/>
              </a:rPr>
              <a:t>, myeloid metaplasia, other blood </a:t>
            </a:r>
            <a:r>
              <a:rPr lang="en-IN" sz="2400" dirty="0" err="1">
                <a:latin typeface="Calibri" pitchFamily="34" charset="0"/>
                <a:cs typeface="Calibri" pitchFamily="34" charset="0"/>
              </a:rPr>
              <a:t>dyscrasias</a:t>
            </a:r>
            <a:r>
              <a:rPr lang="en-IN" sz="2400" dirty="0">
                <a:latin typeface="Calibri" pitchFamily="34" charset="0"/>
                <a:cs typeface="Calibri" pitchFamily="34" charset="0"/>
              </a:rPr>
              <a:t>, or acute </a:t>
            </a:r>
            <a:r>
              <a:rPr lang="en-IN" sz="2400" dirty="0" err="1">
                <a:latin typeface="Calibri" pitchFamily="34" charset="0"/>
                <a:cs typeface="Calibri" pitchFamily="34" charset="0"/>
              </a:rPr>
              <a:t>tumor</a:t>
            </a:r>
            <a:r>
              <a:rPr lang="en-IN" sz="2400" dirty="0">
                <a:latin typeface="Calibri" pitchFamily="34" charset="0"/>
                <a:cs typeface="Calibri" pitchFamily="34" charset="0"/>
              </a:rPr>
              <a:t> </a:t>
            </a:r>
            <a:r>
              <a:rPr lang="en-IN" sz="2400" dirty="0" err="1">
                <a:latin typeface="Calibri" pitchFamily="34" charset="0"/>
                <a:cs typeface="Calibri" pitchFamily="34" charset="0"/>
              </a:rPr>
              <a:t>lysis</a:t>
            </a:r>
            <a:r>
              <a:rPr lang="en-IN" sz="2400" dirty="0">
                <a:latin typeface="Calibri" pitchFamily="34" charset="0"/>
                <a:cs typeface="Calibri" pitchFamily="34" charset="0"/>
              </a:rPr>
              <a:t> syndrome.</a:t>
            </a:r>
          </a:p>
          <a:p>
            <a:pPr fontAlgn="auto">
              <a:spcAft>
                <a:spcPts val="0"/>
              </a:spcAft>
              <a:buFont typeface="Arial" pitchFamily="34" charset="0"/>
              <a:buChar char="•"/>
              <a:defRPr/>
            </a:pPr>
            <a:endParaRPr lang="en-IN" sz="2400" dirty="0">
              <a:latin typeface="Calibri" pitchFamily="34" charset="0"/>
              <a:cs typeface="Calibri" pitchFamily="34" charset="0"/>
            </a:endParaRPr>
          </a:p>
          <a:p>
            <a:pPr fontAlgn="auto">
              <a:spcAft>
                <a:spcPts val="0"/>
              </a:spcAft>
              <a:buFont typeface="Arial" pitchFamily="34" charset="0"/>
              <a:buChar char="•"/>
              <a:defRPr/>
            </a:pPr>
            <a:r>
              <a:rPr lang="en-IN" sz="2400" dirty="0">
                <a:latin typeface="Calibri" pitchFamily="34" charset="0"/>
                <a:cs typeface="Calibri" pitchFamily="34" charset="0"/>
              </a:rPr>
              <a:t>In the management of gout, it is customary to </a:t>
            </a:r>
            <a:r>
              <a:rPr lang="en-IN" sz="2400" dirty="0" err="1">
                <a:latin typeface="Calibri" pitchFamily="34" charset="0"/>
                <a:cs typeface="Calibri" pitchFamily="34" charset="0"/>
              </a:rPr>
              <a:t>antecede</a:t>
            </a:r>
            <a:r>
              <a:rPr lang="en-IN" sz="2400" dirty="0">
                <a:latin typeface="Calibri" pitchFamily="34" charset="0"/>
                <a:cs typeface="Calibri" pitchFamily="34" charset="0"/>
              </a:rPr>
              <a:t> allopurinol therapy with colchicine and to avoid starting allopurinol during an acute attack of gouty arthritis. </a:t>
            </a:r>
          </a:p>
          <a:p>
            <a:pPr fontAlgn="auto">
              <a:spcAft>
                <a:spcPts val="0"/>
              </a:spcAft>
              <a:buFont typeface="Arial" pitchFamily="34" charset="0"/>
              <a:buChar char="•"/>
              <a:defRPr/>
            </a:pPr>
            <a:endParaRPr lang="en-IN" sz="2400" dirty="0">
              <a:latin typeface="Calibri" pitchFamily="34" charset="0"/>
              <a:cs typeface="Calibri" pitchFamily="34" charset="0"/>
            </a:endParaRPr>
          </a:p>
          <a:p>
            <a:pPr fontAlgn="auto">
              <a:spcAft>
                <a:spcPts val="0"/>
              </a:spcAft>
              <a:buFont typeface="Arial" pitchFamily="34" charset="0"/>
              <a:buChar char="•"/>
              <a:defRPr/>
            </a:pPr>
            <a:r>
              <a:rPr lang="en-IN" sz="2400" dirty="0">
                <a:latin typeface="Calibri" pitchFamily="34" charset="0"/>
                <a:cs typeface="Calibri" pitchFamily="34" charset="0"/>
              </a:rPr>
              <a:t>Fluid intake should be sufficient to maintain daily urinary volume of more than 2 </a:t>
            </a:r>
            <a:r>
              <a:rPr lang="en-IN" sz="2400" dirty="0" err="1">
                <a:latin typeface="Calibri" pitchFamily="34" charset="0"/>
                <a:cs typeface="Calibri" pitchFamily="34" charset="0"/>
              </a:rPr>
              <a:t>liters</a:t>
            </a:r>
            <a:r>
              <a:rPr lang="en-IN" sz="2400" dirty="0">
                <a:latin typeface="Calibri" pitchFamily="34" charset="0"/>
                <a:cs typeface="Calibri" pitchFamily="34" charset="0"/>
              </a:rPr>
              <a:t>; slightly alkaline urine is preferred. </a:t>
            </a:r>
          </a:p>
          <a:p>
            <a:pPr fontAlgn="auto">
              <a:spcAft>
                <a:spcPts val="0"/>
              </a:spcAft>
              <a:buFont typeface="Arial" pitchFamily="34" charset="0"/>
              <a:buNone/>
              <a:defRPr/>
            </a:pPr>
            <a:r>
              <a:rPr lang="en-IN" sz="1400" dirty="0"/>
              <a:t/>
            </a:r>
            <a:br>
              <a:rPr lang="en-IN" sz="1400" dirty="0"/>
            </a:br>
            <a:r>
              <a:rPr lang="en-IN" sz="1400" dirty="0"/>
              <a:t/>
            </a:r>
            <a:br>
              <a:rPr lang="en-IN" sz="1400" dirty="0"/>
            </a:br>
            <a:r>
              <a:rPr lang="en-IN" sz="1400" dirty="0"/>
              <a:t/>
            </a:r>
            <a:br>
              <a:rPr lang="en-IN" sz="1400" dirty="0"/>
            </a:br>
            <a:endParaRPr lang="en-IN" sz="1400" dirty="0"/>
          </a:p>
        </p:txBody>
      </p:sp>
    </p:spTree>
    <p:extLst>
      <p:ext uri="{BB962C8B-B14F-4D97-AF65-F5344CB8AC3E}">
        <p14:creationId xmlns:p14="http://schemas.microsoft.com/office/powerpoint/2010/main" val="331276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0"/>
            <a:ext cx="8229600" cy="838200"/>
          </a:xfrm>
        </p:spPr>
        <p:txBody>
          <a:bodyPr>
            <a:normAutofit/>
          </a:bodyPr>
          <a:lstStyle/>
          <a:p>
            <a:pPr algn="ctr"/>
            <a:r>
              <a:rPr lang="en-IN" sz="4400" b="1" dirty="0">
                <a:solidFill>
                  <a:srgbClr val="FF0000"/>
                </a:solidFill>
              </a:rPr>
              <a:t>Allopurinol </a:t>
            </a:r>
            <a:r>
              <a:rPr lang="en-IN" sz="4400" b="1" dirty="0" err="1">
                <a:solidFill>
                  <a:srgbClr val="FF0000"/>
                </a:solidFill>
              </a:rPr>
              <a:t>Contd</a:t>
            </a:r>
            <a:r>
              <a:rPr lang="en-IN" sz="4400" b="1" dirty="0">
                <a:solidFill>
                  <a:srgbClr val="FF0000"/>
                </a:solidFill>
              </a:rPr>
              <a:t>…</a:t>
            </a:r>
            <a:endParaRPr lang="en-IN" sz="4400" dirty="0">
              <a:solidFill>
                <a:srgbClr val="FF00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26</a:t>
            </a:fld>
            <a:endParaRPr lang="en-US"/>
          </a:p>
        </p:txBody>
      </p:sp>
      <p:sp>
        <p:nvSpPr>
          <p:cNvPr id="26627" name="Content Placeholder 2"/>
          <p:cNvSpPr>
            <a:spLocks noGrp="1"/>
          </p:cNvSpPr>
          <p:nvPr>
            <p:ph sz="quarter" idx="1"/>
          </p:nvPr>
        </p:nvSpPr>
        <p:spPr>
          <a:xfrm>
            <a:off x="152400" y="609600"/>
            <a:ext cx="9144000" cy="6172200"/>
          </a:xfrm>
        </p:spPr>
        <p:txBody>
          <a:bodyPr>
            <a:noAutofit/>
          </a:bodyPr>
          <a:lstStyle/>
          <a:p>
            <a:pPr>
              <a:buFont typeface="Arial" charset="0"/>
              <a:buNone/>
            </a:pPr>
            <a:r>
              <a:rPr lang="en-IN" sz="2400" b="1" dirty="0">
                <a:latin typeface="Calibri" pitchFamily="34" charset="0"/>
                <a:cs typeface="Calibri" pitchFamily="34" charset="0"/>
              </a:rPr>
              <a:t>Adverse Effects:  </a:t>
            </a:r>
          </a:p>
          <a:p>
            <a:pPr>
              <a:buFont typeface="Arial" charset="0"/>
              <a:buNone/>
            </a:pPr>
            <a:r>
              <a:rPr lang="en-IN" sz="2400" dirty="0">
                <a:latin typeface="Calibri" pitchFamily="34" charset="0"/>
                <a:cs typeface="Calibri" pitchFamily="34" charset="0"/>
              </a:rPr>
              <a:t>Allopurinol is tolerated well by most patients.</a:t>
            </a:r>
          </a:p>
          <a:p>
            <a:pPr>
              <a:buFont typeface="Arial" charset="0"/>
              <a:buNone/>
            </a:pPr>
            <a:endParaRPr lang="en-IN" sz="2400" dirty="0">
              <a:latin typeface="Calibri" pitchFamily="34" charset="0"/>
              <a:cs typeface="Calibri" pitchFamily="34" charset="0"/>
            </a:endParaRPr>
          </a:p>
          <a:p>
            <a:r>
              <a:rPr lang="en-IN" sz="2400" dirty="0">
                <a:latin typeface="Calibri" pitchFamily="34" charset="0"/>
                <a:cs typeface="Calibri" pitchFamily="34" charset="0"/>
              </a:rPr>
              <a:t> The most common adverse effects are hypersensitivity reactions that may occur after months or years of medication.  </a:t>
            </a:r>
          </a:p>
          <a:p>
            <a:endParaRPr lang="en-IN" sz="2400" dirty="0">
              <a:latin typeface="Calibri" pitchFamily="34" charset="0"/>
              <a:cs typeface="Calibri" pitchFamily="34" charset="0"/>
            </a:endParaRPr>
          </a:p>
          <a:p>
            <a:r>
              <a:rPr lang="en-IN" sz="2400" dirty="0">
                <a:latin typeface="Calibri" pitchFamily="34" charset="0"/>
                <a:cs typeface="Calibri" pitchFamily="34" charset="0"/>
              </a:rPr>
              <a:t>Cutaneous reaction: Predominantly, a pruritic, erythematous, or </a:t>
            </a:r>
            <a:r>
              <a:rPr lang="en-IN" sz="2400" dirty="0" err="1">
                <a:latin typeface="Calibri" pitchFamily="34" charset="0"/>
                <a:cs typeface="Calibri" pitchFamily="34" charset="0"/>
              </a:rPr>
              <a:t>maculopapular</a:t>
            </a:r>
            <a:r>
              <a:rPr lang="en-IN" sz="2400" dirty="0">
                <a:latin typeface="Calibri" pitchFamily="34" charset="0"/>
                <a:cs typeface="Calibri" pitchFamily="34" charset="0"/>
              </a:rPr>
              <a:t> eruption. Occasionally, the lesion is urticarial or purpuric. </a:t>
            </a:r>
          </a:p>
          <a:p>
            <a:r>
              <a:rPr lang="en-IN" sz="2400" dirty="0">
                <a:latin typeface="Calibri" pitchFamily="34" charset="0"/>
                <a:cs typeface="Calibri" pitchFamily="34" charset="0"/>
              </a:rPr>
              <a:t>Rarely, toxic epidermal necrolysis or Stevens-Johnson   </a:t>
            </a:r>
            <a:br>
              <a:rPr lang="en-IN" sz="2400" dirty="0">
                <a:latin typeface="Calibri" pitchFamily="34" charset="0"/>
                <a:cs typeface="Calibri" pitchFamily="34" charset="0"/>
              </a:rPr>
            </a:br>
            <a:r>
              <a:rPr lang="en-IN" sz="2400" dirty="0">
                <a:latin typeface="Calibri" pitchFamily="34" charset="0"/>
                <a:cs typeface="Calibri" pitchFamily="34" charset="0"/>
              </a:rPr>
              <a:t>syndrome (SJS)  occurs, which can be fatal.</a:t>
            </a:r>
          </a:p>
          <a:p>
            <a:pPr lvl="1"/>
            <a:r>
              <a:rPr lang="en-IN" dirty="0">
                <a:latin typeface="Calibri" pitchFamily="34" charset="0"/>
                <a:cs typeface="Calibri" pitchFamily="34" charset="0"/>
              </a:rPr>
              <a:t>The risk for SJS is limited primarily to the first 2 months of treatment. </a:t>
            </a:r>
          </a:p>
          <a:p>
            <a:pPr lvl="1"/>
            <a:endParaRPr lang="en-IN" dirty="0">
              <a:latin typeface="Calibri" pitchFamily="34" charset="0"/>
              <a:cs typeface="Calibri" pitchFamily="34" charset="0"/>
            </a:endParaRPr>
          </a:p>
          <a:p>
            <a:r>
              <a:rPr lang="en-IN" sz="2400" dirty="0">
                <a:latin typeface="Calibri" pitchFamily="34" charset="0"/>
                <a:cs typeface="Calibri" pitchFamily="34" charset="0"/>
              </a:rPr>
              <a:t>Fever, malaise, and </a:t>
            </a:r>
            <a:r>
              <a:rPr lang="en-IN" sz="2400" dirty="0" err="1">
                <a:latin typeface="Calibri" pitchFamily="34" charset="0"/>
                <a:cs typeface="Calibri" pitchFamily="34" charset="0"/>
              </a:rPr>
              <a:t>myalgias</a:t>
            </a:r>
            <a:r>
              <a:rPr lang="en-IN" sz="2400" dirty="0">
                <a:latin typeface="Calibri" pitchFamily="34" charset="0"/>
                <a:cs typeface="Calibri" pitchFamily="34" charset="0"/>
              </a:rPr>
              <a:t> also may occur. </a:t>
            </a:r>
          </a:p>
          <a:p>
            <a:endParaRPr lang="en-IN" sz="2800" dirty="0">
              <a:latin typeface="Calibri" pitchFamily="34" charset="0"/>
              <a:cs typeface="Calibri" pitchFamily="34" charset="0"/>
            </a:endParaRPr>
          </a:p>
        </p:txBody>
      </p:sp>
    </p:spTree>
    <p:extLst>
      <p:ext uri="{BB962C8B-B14F-4D97-AF65-F5344CB8AC3E}">
        <p14:creationId xmlns:p14="http://schemas.microsoft.com/office/powerpoint/2010/main" val="1584688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6627">
                                            <p:txEl>
                                              <p:pRg st="3" end="3"/>
                                            </p:txEl>
                                          </p:spTgt>
                                        </p:tgtEl>
                                        <p:attrNameLst>
                                          <p:attrName>style.visibility</p:attrName>
                                        </p:attrNameLst>
                                      </p:cBhvr>
                                      <p:to>
                                        <p:strVal val="visible"/>
                                      </p:to>
                                    </p:set>
                                    <p:animEffect transition="in" filter="barn(inVertical)">
                                      <p:cBhvr>
                                        <p:cTn id="7" dur="500"/>
                                        <p:tgtEl>
                                          <p:spTgt spid="2662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6627">
                                            <p:txEl>
                                              <p:pRg st="5" end="5"/>
                                            </p:txEl>
                                          </p:spTgt>
                                        </p:tgtEl>
                                        <p:attrNameLst>
                                          <p:attrName>style.visibility</p:attrName>
                                        </p:attrNameLst>
                                      </p:cBhvr>
                                      <p:to>
                                        <p:strVal val="visible"/>
                                      </p:to>
                                    </p:set>
                                    <p:animEffect transition="in" filter="barn(inVertical)">
                                      <p:cBhvr>
                                        <p:cTn id="12" dur="500"/>
                                        <p:tgtEl>
                                          <p:spTgt spid="26627">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6627">
                                            <p:txEl>
                                              <p:pRg st="6" end="6"/>
                                            </p:txEl>
                                          </p:spTgt>
                                        </p:tgtEl>
                                        <p:attrNameLst>
                                          <p:attrName>style.visibility</p:attrName>
                                        </p:attrNameLst>
                                      </p:cBhvr>
                                      <p:to>
                                        <p:strVal val="visible"/>
                                      </p:to>
                                    </p:set>
                                    <p:animEffect transition="in" filter="barn(inVertical)">
                                      <p:cBhvr>
                                        <p:cTn id="17" dur="500"/>
                                        <p:tgtEl>
                                          <p:spTgt spid="26627">
                                            <p:txEl>
                                              <p:pRg st="6" end="6"/>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26627">
                                            <p:txEl>
                                              <p:pRg st="7" end="7"/>
                                            </p:txEl>
                                          </p:spTgt>
                                        </p:tgtEl>
                                        <p:attrNameLst>
                                          <p:attrName>style.visibility</p:attrName>
                                        </p:attrNameLst>
                                      </p:cBhvr>
                                      <p:to>
                                        <p:strVal val="visible"/>
                                      </p:to>
                                    </p:set>
                                    <p:animEffect transition="in" filter="barn(inVertical)">
                                      <p:cBhvr>
                                        <p:cTn id="20" dur="500"/>
                                        <p:tgtEl>
                                          <p:spTgt spid="26627">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6627">
                                            <p:txEl>
                                              <p:pRg st="9" end="9"/>
                                            </p:txEl>
                                          </p:spTgt>
                                        </p:tgtEl>
                                        <p:attrNameLst>
                                          <p:attrName>style.visibility</p:attrName>
                                        </p:attrNameLst>
                                      </p:cBhvr>
                                      <p:to>
                                        <p:strVal val="visible"/>
                                      </p:to>
                                    </p:set>
                                    <p:animEffect transition="in" filter="barn(inVertical)">
                                      <p:cBhvr>
                                        <p:cTn id="25" dur="500"/>
                                        <p:tgtEl>
                                          <p:spTgt spid="266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686800" cy="1265238"/>
          </a:xfrm>
        </p:spPr>
        <p:txBody>
          <a:bodyPr>
            <a:noAutofit/>
          </a:bodyPr>
          <a:lstStyle/>
          <a:p>
            <a:pPr algn="ctr"/>
            <a:r>
              <a:rPr lang="en-US" sz="4400" b="1" dirty="0" err="1">
                <a:solidFill>
                  <a:srgbClr val="FF0000"/>
                </a:solidFill>
              </a:rPr>
              <a:t>Febuxostat</a:t>
            </a:r>
            <a:endParaRPr lang="en-US" sz="4400" b="1"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3" name="Content Placeholder 2"/>
          <p:cNvSpPr>
            <a:spLocks noGrp="1"/>
          </p:cNvSpPr>
          <p:nvPr>
            <p:ph sz="quarter" idx="1"/>
          </p:nvPr>
        </p:nvSpPr>
        <p:spPr>
          <a:xfrm>
            <a:off x="152400" y="838200"/>
            <a:ext cx="8839200" cy="5181600"/>
          </a:xfrm>
        </p:spPr>
        <p:txBody>
          <a:bodyPr>
            <a:normAutofit/>
          </a:bodyPr>
          <a:lstStyle/>
          <a:p>
            <a:pPr algn="just"/>
            <a:endParaRPr lang="en-US" sz="2400" dirty="0">
              <a:latin typeface="Calibri" pitchFamily="34" charset="0"/>
              <a:cs typeface="Calibri" pitchFamily="34" charset="0"/>
            </a:endParaRPr>
          </a:p>
          <a:p>
            <a:pPr algn="just"/>
            <a:r>
              <a:rPr lang="en-US" sz="2400" dirty="0" err="1">
                <a:latin typeface="Calibri" pitchFamily="34" charset="0"/>
                <a:cs typeface="Calibri" pitchFamily="34" charset="0"/>
              </a:rPr>
              <a:t>Febuxostat</a:t>
            </a:r>
            <a:r>
              <a:rPr lang="en-US" sz="2400" dirty="0">
                <a:latin typeface="Calibri" pitchFamily="34" charset="0"/>
                <a:cs typeface="Calibri" pitchFamily="34" charset="0"/>
              </a:rPr>
              <a:t> is a non-purine-selective inhibitor of xanthine oxidase. It works by non-competitively blocking the molybdenum </a:t>
            </a:r>
            <a:r>
              <a:rPr lang="en-US" sz="2400" dirty="0" err="1">
                <a:latin typeface="Calibri" pitchFamily="34" charset="0"/>
                <a:cs typeface="Calibri" pitchFamily="34" charset="0"/>
              </a:rPr>
              <a:t>pterin</a:t>
            </a:r>
            <a:r>
              <a:rPr lang="en-US" sz="2400" dirty="0">
                <a:latin typeface="Calibri" pitchFamily="34" charset="0"/>
                <a:cs typeface="Calibri" pitchFamily="34" charset="0"/>
              </a:rPr>
              <a:t> center which is the active site on xanthine oxidase.</a:t>
            </a:r>
          </a:p>
          <a:p>
            <a:pPr algn="just"/>
            <a:endParaRPr lang="en-US" sz="2400" dirty="0">
              <a:latin typeface="Calibri" pitchFamily="34" charset="0"/>
              <a:cs typeface="Calibri" pitchFamily="34" charset="0"/>
            </a:endParaRPr>
          </a:p>
          <a:p>
            <a:pPr algn="just"/>
            <a:r>
              <a:rPr lang="en-US" sz="2400" dirty="0">
                <a:latin typeface="Calibri" pitchFamily="34" charset="0"/>
                <a:cs typeface="Calibri" pitchFamily="34" charset="0"/>
              </a:rPr>
              <a:t>It is used in the treatment of chronic gout and </a:t>
            </a:r>
            <a:r>
              <a:rPr lang="en-US" sz="2400" dirty="0" err="1">
                <a:latin typeface="Calibri" pitchFamily="34" charset="0"/>
                <a:cs typeface="Calibri" pitchFamily="34" charset="0"/>
              </a:rPr>
              <a:t>hyperuricemia</a:t>
            </a:r>
            <a:r>
              <a:rPr lang="en-US" sz="2400" dirty="0">
                <a:latin typeface="Calibri" pitchFamily="34" charset="0"/>
                <a:cs typeface="Calibri" pitchFamily="34" charset="0"/>
              </a:rPr>
              <a:t>.</a:t>
            </a:r>
          </a:p>
          <a:p>
            <a:pPr algn="just"/>
            <a:endParaRPr lang="en-US" sz="2400" dirty="0">
              <a:latin typeface="Calibri" pitchFamily="34" charset="0"/>
              <a:cs typeface="Calibri" pitchFamily="34" charset="0"/>
            </a:endParaRPr>
          </a:p>
          <a:p>
            <a:pPr algn="just"/>
            <a:r>
              <a:rPr lang="en-US" sz="2400" dirty="0">
                <a:latin typeface="Calibri" pitchFamily="34" charset="0"/>
                <a:cs typeface="Calibri" pitchFamily="34" charset="0"/>
              </a:rPr>
              <a:t>Side effects-nausea, diarrhea, arthralgia, headache, increased hepatic serum enzyme levels and rash.</a:t>
            </a:r>
          </a:p>
          <a:p>
            <a:endParaRPr lang="en-US" sz="3200" dirty="0">
              <a:latin typeface="Calibri" pitchFamily="34" charset="0"/>
              <a:cs typeface="Calibri" pitchFamily="34" charset="0"/>
            </a:endParaRPr>
          </a:p>
        </p:txBody>
      </p:sp>
    </p:spTree>
    <p:extLst>
      <p:ext uri="{BB962C8B-B14F-4D97-AF65-F5344CB8AC3E}">
        <p14:creationId xmlns:p14="http://schemas.microsoft.com/office/powerpoint/2010/main" val="1851041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265238"/>
          </a:xfrm>
        </p:spPr>
        <p:txBody>
          <a:bodyPr>
            <a:normAutofit fontScale="90000"/>
          </a:bodyPr>
          <a:lstStyle/>
          <a:p>
            <a:pPr algn="ctr"/>
            <a:r>
              <a:rPr lang="en-US" sz="4900" b="1" dirty="0">
                <a:solidFill>
                  <a:srgbClr val="FF0000"/>
                </a:solidFill>
              </a:rPr>
              <a:t>Drugs Increasing Metabolism</a:t>
            </a:r>
            <a:r>
              <a:rPr lang="en-US" b="1" dirty="0">
                <a:solidFill>
                  <a:srgbClr val="FF0000"/>
                </a:solidFill>
              </a:rPr>
              <a:t/>
            </a:r>
            <a:br>
              <a:rPr lang="en-US" b="1" dirty="0">
                <a:solidFill>
                  <a:srgbClr val="FF0000"/>
                </a:solidFill>
              </a:rPr>
            </a:b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3" name="Content Placeholder 2"/>
          <p:cNvSpPr>
            <a:spLocks noGrp="1"/>
          </p:cNvSpPr>
          <p:nvPr>
            <p:ph sz="quarter" idx="1"/>
          </p:nvPr>
        </p:nvSpPr>
        <p:spPr>
          <a:xfrm>
            <a:off x="152400" y="914400"/>
            <a:ext cx="8839200" cy="5562600"/>
          </a:xfrm>
        </p:spPr>
        <p:txBody>
          <a:bodyPr>
            <a:normAutofit/>
          </a:bodyPr>
          <a:lstStyle/>
          <a:p>
            <a:pPr algn="just"/>
            <a:r>
              <a:rPr lang="en-US" sz="2400" dirty="0" err="1">
                <a:latin typeface="Calibri" pitchFamily="34" charset="0"/>
                <a:cs typeface="Calibri" pitchFamily="34" charset="0"/>
              </a:rPr>
              <a:t>Urate</a:t>
            </a:r>
            <a:r>
              <a:rPr lang="en-US" sz="2400" dirty="0">
                <a:latin typeface="Calibri" pitchFamily="34" charset="0"/>
                <a:cs typeface="Calibri" pitchFamily="34" charset="0"/>
              </a:rPr>
              <a:t> oxidase (</a:t>
            </a:r>
            <a:r>
              <a:rPr lang="en-US" sz="2400" dirty="0" err="1">
                <a:latin typeface="Calibri" pitchFamily="34" charset="0"/>
                <a:cs typeface="Calibri" pitchFamily="34" charset="0"/>
              </a:rPr>
              <a:t>uricase</a:t>
            </a:r>
            <a:r>
              <a:rPr lang="en-US" sz="2400" dirty="0">
                <a:latin typeface="Calibri" pitchFamily="34" charset="0"/>
                <a:cs typeface="Calibri" pitchFamily="34" charset="0"/>
              </a:rPr>
              <a:t>) metabolizes insoluble uric acid to soluble </a:t>
            </a:r>
            <a:r>
              <a:rPr lang="en-US" sz="2400" dirty="0" err="1">
                <a:latin typeface="Calibri" pitchFamily="34" charset="0"/>
                <a:cs typeface="Calibri" pitchFamily="34" charset="0"/>
              </a:rPr>
              <a:t>allantoin</a:t>
            </a:r>
            <a:r>
              <a:rPr lang="en-US" sz="2400" dirty="0">
                <a:latin typeface="Calibri" pitchFamily="34" charset="0"/>
                <a:cs typeface="Calibri" pitchFamily="34" charset="0"/>
              </a:rPr>
              <a:t> in the birds.</a:t>
            </a:r>
          </a:p>
          <a:p>
            <a:pPr algn="just"/>
            <a:endParaRPr lang="en-US" sz="2400" dirty="0">
              <a:latin typeface="Calibri" pitchFamily="34" charset="0"/>
              <a:cs typeface="Calibri" pitchFamily="34" charset="0"/>
            </a:endParaRPr>
          </a:p>
          <a:p>
            <a:pPr algn="just"/>
            <a:r>
              <a:rPr lang="en-US" sz="2400" dirty="0">
                <a:latin typeface="Calibri" pitchFamily="34" charset="0"/>
                <a:cs typeface="Calibri" pitchFamily="34" charset="0"/>
              </a:rPr>
              <a:t>This enzyme is absent in humans. </a:t>
            </a:r>
          </a:p>
          <a:p>
            <a:pPr algn="just"/>
            <a:endParaRPr lang="en-US" sz="2400" dirty="0">
              <a:latin typeface="Calibri" pitchFamily="34" charset="0"/>
              <a:cs typeface="Calibri" pitchFamily="34" charset="0"/>
            </a:endParaRPr>
          </a:p>
          <a:p>
            <a:pPr algn="just"/>
            <a:r>
              <a:rPr lang="en-US" sz="2400" dirty="0">
                <a:latin typeface="Calibri" pitchFamily="34" charset="0"/>
                <a:cs typeface="Calibri" pitchFamily="34" charset="0"/>
              </a:rPr>
              <a:t>Recombinant </a:t>
            </a:r>
            <a:r>
              <a:rPr lang="en-US" sz="2400" dirty="0" err="1">
                <a:latin typeface="Calibri" pitchFamily="34" charset="0"/>
                <a:cs typeface="Calibri" pitchFamily="34" charset="0"/>
              </a:rPr>
              <a:t>urate</a:t>
            </a:r>
            <a:r>
              <a:rPr lang="en-US" sz="2400" dirty="0">
                <a:latin typeface="Calibri" pitchFamily="34" charset="0"/>
                <a:cs typeface="Calibri" pitchFamily="34" charset="0"/>
              </a:rPr>
              <a:t> oxidase is now available as </a:t>
            </a:r>
            <a:r>
              <a:rPr lang="en-US" sz="2400" dirty="0" err="1">
                <a:latin typeface="Calibri" pitchFamily="34" charset="0"/>
                <a:cs typeface="Calibri" pitchFamily="34" charset="0"/>
              </a:rPr>
              <a:t>rasburicase</a:t>
            </a:r>
            <a:r>
              <a:rPr lang="en-US" sz="2400" dirty="0">
                <a:latin typeface="Calibri" pitchFamily="34" charset="0"/>
                <a:cs typeface="Calibri" pitchFamily="34" charset="0"/>
              </a:rPr>
              <a:t>.</a:t>
            </a:r>
          </a:p>
          <a:p>
            <a:pPr algn="just"/>
            <a:endParaRPr lang="en-US" sz="2400" dirty="0">
              <a:latin typeface="Calibri" pitchFamily="34" charset="0"/>
              <a:cs typeface="Calibri" pitchFamily="34" charset="0"/>
            </a:endParaRPr>
          </a:p>
          <a:p>
            <a:pPr algn="just"/>
            <a:r>
              <a:rPr lang="en-US" sz="2400" dirty="0" err="1">
                <a:latin typeface="Calibri" pitchFamily="34" charset="0"/>
                <a:cs typeface="Calibri" pitchFamily="34" charset="0"/>
              </a:rPr>
              <a:t>Pegloticase</a:t>
            </a:r>
            <a:r>
              <a:rPr lang="en-US" sz="2400" dirty="0">
                <a:latin typeface="Calibri" pitchFamily="34" charset="0"/>
                <a:cs typeface="Calibri" pitchFamily="34" charset="0"/>
              </a:rPr>
              <a:t> is another </a:t>
            </a:r>
            <a:r>
              <a:rPr lang="en-US" sz="2400" dirty="0" err="1">
                <a:latin typeface="Calibri" pitchFamily="34" charset="0"/>
                <a:cs typeface="Calibri" pitchFamily="34" charset="0"/>
              </a:rPr>
              <a:t>similiar</a:t>
            </a:r>
            <a:r>
              <a:rPr lang="en-US" sz="2400" dirty="0">
                <a:latin typeface="Calibri" pitchFamily="34" charset="0"/>
                <a:cs typeface="Calibri" pitchFamily="34" charset="0"/>
              </a:rPr>
              <a:t> drug that is </a:t>
            </a:r>
            <a:r>
              <a:rPr lang="en-US" sz="2400" dirty="0" err="1">
                <a:latin typeface="Calibri" pitchFamily="34" charset="0"/>
                <a:cs typeface="Calibri" pitchFamily="34" charset="0"/>
              </a:rPr>
              <a:t>pegylated</a:t>
            </a:r>
            <a:r>
              <a:rPr lang="en-US" sz="2400" dirty="0">
                <a:latin typeface="Calibri" pitchFamily="34" charset="0"/>
                <a:cs typeface="Calibri" pitchFamily="34" charset="0"/>
              </a:rPr>
              <a:t> to increase duration of action.</a:t>
            </a:r>
          </a:p>
          <a:p>
            <a:pPr algn="just"/>
            <a:endParaRPr lang="en-US" sz="2400" dirty="0">
              <a:latin typeface="Calibri" pitchFamily="34" charset="0"/>
              <a:cs typeface="Calibri" pitchFamily="34" charset="0"/>
            </a:endParaRPr>
          </a:p>
          <a:p>
            <a:pPr algn="just"/>
            <a:r>
              <a:rPr lang="en-US" sz="2400" dirty="0">
                <a:latin typeface="Calibri" pitchFamily="34" charset="0"/>
                <a:cs typeface="Calibri" pitchFamily="34" charset="0"/>
              </a:rPr>
              <a:t> </a:t>
            </a:r>
            <a:r>
              <a:rPr lang="en-US" sz="2400" dirty="0" err="1">
                <a:latin typeface="Calibri" pitchFamily="34" charset="0"/>
                <a:cs typeface="Calibri" pitchFamily="34" charset="0"/>
              </a:rPr>
              <a:t>Pegloticase</a:t>
            </a:r>
            <a:r>
              <a:rPr lang="en-US" sz="2400" dirty="0">
                <a:latin typeface="Calibri" pitchFamily="34" charset="0"/>
                <a:cs typeface="Calibri" pitchFamily="34" charset="0"/>
              </a:rPr>
              <a:t> and </a:t>
            </a:r>
            <a:r>
              <a:rPr lang="en-US" sz="2400" dirty="0" err="1">
                <a:latin typeface="Calibri" pitchFamily="34" charset="0"/>
                <a:cs typeface="Calibri" pitchFamily="34" charset="0"/>
              </a:rPr>
              <a:t>rasburicase</a:t>
            </a:r>
            <a:r>
              <a:rPr lang="en-US" sz="2400" dirty="0">
                <a:latin typeface="Calibri" pitchFamily="34" charset="0"/>
                <a:cs typeface="Calibri" pitchFamily="34" charset="0"/>
              </a:rPr>
              <a:t> are administered by </a:t>
            </a:r>
            <a:r>
              <a:rPr lang="en-US" sz="2400" dirty="0" err="1">
                <a:latin typeface="Calibri" pitchFamily="34" charset="0"/>
                <a:cs typeface="Calibri" pitchFamily="34" charset="0"/>
              </a:rPr>
              <a:t>i.v.</a:t>
            </a:r>
            <a:r>
              <a:rPr lang="en-US" sz="2400" dirty="0">
                <a:latin typeface="Calibri" pitchFamily="34" charset="0"/>
                <a:cs typeface="Calibri" pitchFamily="34" charset="0"/>
              </a:rPr>
              <a:t> route and are indicated only in patients with chronic gout refractory to other treatments.</a:t>
            </a:r>
          </a:p>
        </p:txBody>
      </p:sp>
    </p:spTree>
    <p:extLst>
      <p:ext uri="{BB962C8B-B14F-4D97-AF65-F5344CB8AC3E}">
        <p14:creationId xmlns:p14="http://schemas.microsoft.com/office/powerpoint/2010/main" val="283817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arn(inVertic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Autofit/>
          </a:bodyPr>
          <a:lstStyle/>
          <a:p>
            <a:pPr algn="ctr"/>
            <a:r>
              <a:rPr lang="en-IN" b="1" dirty="0">
                <a:solidFill>
                  <a:srgbClr val="FF0000"/>
                </a:solidFill>
              </a:rPr>
              <a:t>Interleukin-1 inhibitors</a:t>
            </a:r>
            <a:endParaRPr lang="en-IN" dirty="0">
              <a:solidFill>
                <a:srgbClr val="FF0000"/>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29</a:t>
            </a:fld>
            <a:endParaRPr lang="en-US"/>
          </a:p>
        </p:txBody>
      </p:sp>
      <p:sp>
        <p:nvSpPr>
          <p:cNvPr id="4" name="Content Placeholder 3"/>
          <p:cNvSpPr>
            <a:spLocks noGrp="1"/>
          </p:cNvSpPr>
          <p:nvPr>
            <p:ph sz="quarter" idx="1"/>
          </p:nvPr>
        </p:nvSpPr>
        <p:spPr>
          <a:xfrm>
            <a:off x="228600" y="1066800"/>
            <a:ext cx="8763000" cy="5562600"/>
          </a:xfrm>
        </p:spPr>
        <p:txBody>
          <a:bodyPr>
            <a:normAutofit/>
          </a:bodyPr>
          <a:lstStyle/>
          <a:p>
            <a:r>
              <a:rPr lang="en-IN" sz="2400" dirty="0">
                <a:latin typeface="Calibri" pitchFamily="34" charset="0"/>
                <a:cs typeface="Calibri" pitchFamily="34" charset="0"/>
              </a:rPr>
              <a:t>Drugs targeting the IL-1 pathway, such as </a:t>
            </a:r>
            <a:r>
              <a:rPr lang="en-IN" sz="2400" dirty="0" err="1">
                <a:latin typeface="Calibri" pitchFamily="34" charset="0"/>
                <a:cs typeface="Calibri" pitchFamily="34" charset="0"/>
              </a:rPr>
              <a:t>anakinra</a:t>
            </a:r>
            <a:r>
              <a:rPr lang="en-IN" sz="2400" dirty="0">
                <a:latin typeface="Calibri" pitchFamily="34" charset="0"/>
                <a:cs typeface="Calibri" pitchFamily="34" charset="0"/>
              </a:rPr>
              <a:t>, </a:t>
            </a:r>
            <a:r>
              <a:rPr lang="en-IN" sz="2400" dirty="0" err="1">
                <a:latin typeface="Calibri" pitchFamily="34" charset="0"/>
                <a:cs typeface="Calibri" pitchFamily="34" charset="0"/>
              </a:rPr>
              <a:t>canakinumab</a:t>
            </a:r>
            <a:r>
              <a:rPr lang="en-IN" sz="2400" dirty="0">
                <a:latin typeface="Calibri" pitchFamily="34" charset="0"/>
                <a:cs typeface="Calibri" pitchFamily="34" charset="0"/>
              </a:rPr>
              <a:t>, and </a:t>
            </a:r>
            <a:r>
              <a:rPr lang="en-IN" sz="2400" dirty="0" err="1">
                <a:latin typeface="Calibri" pitchFamily="34" charset="0"/>
                <a:cs typeface="Calibri" pitchFamily="34" charset="0"/>
              </a:rPr>
              <a:t>rilonacept</a:t>
            </a:r>
            <a:r>
              <a:rPr lang="en-IN" sz="2400" dirty="0">
                <a:latin typeface="Calibri" pitchFamily="34" charset="0"/>
                <a:cs typeface="Calibri" pitchFamily="34" charset="0"/>
              </a:rPr>
              <a:t>, are used for the treatment of gout. </a:t>
            </a:r>
          </a:p>
          <a:p>
            <a:endParaRPr lang="en-IN" sz="2400" dirty="0">
              <a:latin typeface="Calibri" pitchFamily="34" charset="0"/>
              <a:cs typeface="Calibri" pitchFamily="34" charset="0"/>
            </a:endParaRPr>
          </a:p>
          <a:p>
            <a:r>
              <a:rPr lang="en-IN" sz="2400" dirty="0">
                <a:latin typeface="Calibri" pitchFamily="34" charset="0"/>
                <a:cs typeface="Calibri" pitchFamily="34" charset="0"/>
              </a:rPr>
              <a:t>These agents may provide a promising treatment option for acute gout in patients with contraindications to, or who are refractory to, traditional therapies like NSAIDs or colchicine.</a:t>
            </a:r>
          </a:p>
          <a:p>
            <a:endParaRPr lang="en-IN" sz="2400" dirty="0">
              <a:latin typeface="Calibri" pitchFamily="34" charset="0"/>
              <a:cs typeface="Calibri" pitchFamily="34" charset="0"/>
            </a:endParaRPr>
          </a:p>
          <a:p>
            <a:r>
              <a:rPr lang="en-IN" sz="2400" dirty="0">
                <a:latin typeface="Calibri" pitchFamily="34" charset="0"/>
                <a:cs typeface="Calibri" pitchFamily="34" charset="0"/>
              </a:rPr>
              <a:t>A recent study suggests that </a:t>
            </a:r>
            <a:r>
              <a:rPr lang="en-IN" sz="2400" dirty="0" err="1">
                <a:latin typeface="Calibri" pitchFamily="34" charset="0"/>
                <a:cs typeface="Calibri" pitchFamily="34" charset="0"/>
              </a:rPr>
              <a:t>canakinumab</a:t>
            </a:r>
            <a:r>
              <a:rPr lang="en-IN" sz="2400" dirty="0">
                <a:latin typeface="Calibri" pitchFamily="34" charset="0"/>
                <a:cs typeface="Calibri" pitchFamily="34" charset="0"/>
              </a:rPr>
              <a:t>, a fully human anti- IL-1β monoclonal antibody, can provide rapid and sustained pain relief at a dose of 150 mg subcutaneously</a:t>
            </a:r>
          </a:p>
        </p:txBody>
      </p:sp>
    </p:spTree>
    <p:extLst>
      <p:ext uri="{BB962C8B-B14F-4D97-AF65-F5344CB8AC3E}">
        <p14:creationId xmlns:p14="http://schemas.microsoft.com/office/powerpoint/2010/main" val="3667355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arn(inVertic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382000" cy="563562"/>
          </a:xfrm>
        </p:spPr>
        <p:txBody>
          <a:bodyPr>
            <a:noAutofit/>
          </a:bodyPr>
          <a:lstStyle/>
          <a:p>
            <a:pPr algn="ctr"/>
            <a:r>
              <a:rPr lang="en-US" b="1" dirty="0">
                <a:solidFill>
                  <a:srgbClr val="FF0000"/>
                </a:solidFill>
              </a:rPr>
              <a:t>GOUT </a:t>
            </a:r>
            <a:r>
              <a:rPr lang="en-US" b="1" dirty="0" err="1">
                <a:solidFill>
                  <a:srgbClr val="FF0000"/>
                </a:solidFill>
              </a:rPr>
              <a:t>Contd</a:t>
            </a:r>
            <a:r>
              <a:rPr lang="en-US" b="1" dirty="0">
                <a:solidFill>
                  <a:srgbClr val="FF0000"/>
                </a:solidFill>
              </a:rPr>
              <a:t>…</a:t>
            </a: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3" name="Content Placeholder 2"/>
          <p:cNvSpPr>
            <a:spLocks noGrp="1"/>
          </p:cNvSpPr>
          <p:nvPr>
            <p:ph sz="quarter" idx="1"/>
          </p:nvPr>
        </p:nvSpPr>
        <p:spPr>
          <a:xfrm>
            <a:off x="381000" y="990600"/>
            <a:ext cx="8763000" cy="5334000"/>
          </a:xfrm>
        </p:spPr>
        <p:txBody>
          <a:bodyPr>
            <a:noAutofit/>
          </a:bodyPr>
          <a:lstStyle/>
          <a:p>
            <a:pPr>
              <a:buFont typeface="Wingdings" pitchFamily="2" charset="2"/>
              <a:buChar char="Ø"/>
              <a:defRPr/>
            </a:pPr>
            <a:r>
              <a:rPr lang="en-US" sz="2400" dirty="0">
                <a:latin typeface="Calibri" pitchFamily="34" charset="0"/>
                <a:cs typeface="Calibri" pitchFamily="34" charset="0"/>
              </a:rPr>
              <a:t>Uric acid, the end product of purine metabolism, is relatively insoluble compared to its hypoxanthine and xanthine precursors, and normal serum </a:t>
            </a:r>
            <a:r>
              <a:rPr lang="en-US" sz="2400" dirty="0" err="1">
                <a:latin typeface="Calibri" pitchFamily="34" charset="0"/>
                <a:cs typeface="Calibri" pitchFamily="34" charset="0"/>
              </a:rPr>
              <a:t>urate</a:t>
            </a:r>
            <a:r>
              <a:rPr lang="en-US" sz="2400" dirty="0">
                <a:latin typeface="Calibri" pitchFamily="34" charset="0"/>
                <a:cs typeface="Calibri" pitchFamily="34" charset="0"/>
              </a:rPr>
              <a:t> levels (5 mg/</a:t>
            </a:r>
            <a:r>
              <a:rPr lang="en-US" sz="2400" dirty="0" err="1">
                <a:latin typeface="Calibri" pitchFamily="34" charset="0"/>
                <a:cs typeface="Calibri" pitchFamily="34" charset="0"/>
              </a:rPr>
              <a:t>dL</a:t>
            </a:r>
            <a:r>
              <a:rPr lang="en-US" sz="2400" dirty="0">
                <a:latin typeface="Calibri" pitchFamily="34" charset="0"/>
                <a:cs typeface="Calibri" pitchFamily="34" charset="0"/>
              </a:rPr>
              <a:t>, or 0.3 </a:t>
            </a:r>
            <a:r>
              <a:rPr lang="en-US" sz="2400" dirty="0" err="1">
                <a:latin typeface="Calibri" pitchFamily="34" charset="0"/>
                <a:cs typeface="Calibri" pitchFamily="34" charset="0"/>
              </a:rPr>
              <a:t>mM</a:t>
            </a:r>
            <a:r>
              <a:rPr lang="en-US" sz="2400" dirty="0">
                <a:latin typeface="Calibri" pitchFamily="34" charset="0"/>
                <a:cs typeface="Calibri" pitchFamily="34" charset="0"/>
              </a:rPr>
              <a:t>) approach the limit of solubility. </a:t>
            </a:r>
          </a:p>
          <a:p>
            <a:pPr>
              <a:buFont typeface="Wingdings" pitchFamily="2" charset="2"/>
              <a:buChar char="Ø"/>
              <a:defRPr/>
            </a:pPr>
            <a:endParaRPr lang="en-US" sz="2400" dirty="0">
              <a:latin typeface="Calibri" pitchFamily="34" charset="0"/>
              <a:cs typeface="Calibri" pitchFamily="34" charset="0"/>
            </a:endParaRPr>
          </a:p>
          <a:p>
            <a:pPr>
              <a:buFont typeface="Wingdings" pitchFamily="2" charset="2"/>
              <a:buChar char="Ø"/>
              <a:defRPr/>
            </a:pPr>
            <a:r>
              <a:rPr lang="en-US" sz="2400" dirty="0">
                <a:latin typeface="Calibri" pitchFamily="34" charset="0"/>
                <a:cs typeface="Calibri" pitchFamily="34" charset="0"/>
              </a:rPr>
              <a:t>In most patients with gout, </a:t>
            </a:r>
            <a:r>
              <a:rPr lang="en-US" sz="2400" dirty="0" err="1">
                <a:latin typeface="Calibri" pitchFamily="34" charset="0"/>
                <a:cs typeface="Calibri" pitchFamily="34" charset="0"/>
              </a:rPr>
              <a:t>hyperuricemia</a:t>
            </a:r>
            <a:r>
              <a:rPr lang="en-US" sz="2400" dirty="0">
                <a:latin typeface="Calibri" pitchFamily="34" charset="0"/>
                <a:cs typeface="Calibri" pitchFamily="34" charset="0"/>
              </a:rPr>
              <a:t> arises from </a:t>
            </a:r>
            <a:r>
              <a:rPr lang="en-US" sz="2400" dirty="0" err="1">
                <a:latin typeface="Calibri" pitchFamily="34" charset="0"/>
                <a:cs typeface="Calibri" pitchFamily="34" charset="0"/>
              </a:rPr>
              <a:t>underexcretion</a:t>
            </a:r>
            <a:r>
              <a:rPr lang="en-US" sz="2400" dirty="0">
                <a:latin typeface="Calibri" pitchFamily="34" charset="0"/>
                <a:cs typeface="Calibri" pitchFamily="34" charset="0"/>
              </a:rPr>
              <a:t> rather than overproduction of </a:t>
            </a:r>
            <a:r>
              <a:rPr lang="en-US" sz="2400" dirty="0" err="1">
                <a:latin typeface="Calibri" pitchFamily="34" charset="0"/>
                <a:cs typeface="Calibri" pitchFamily="34" charset="0"/>
              </a:rPr>
              <a:t>urate</a:t>
            </a:r>
            <a:r>
              <a:rPr lang="en-US" sz="2400" dirty="0">
                <a:latin typeface="Calibri" pitchFamily="34" charset="0"/>
                <a:cs typeface="Calibri" pitchFamily="34" charset="0"/>
              </a:rPr>
              <a:t>. </a:t>
            </a:r>
          </a:p>
          <a:p>
            <a:pPr>
              <a:buFont typeface="Wingdings" pitchFamily="2" charset="2"/>
              <a:buChar char="Ø"/>
              <a:defRPr/>
            </a:pPr>
            <a:endParaRPr lang="en-US" sz="2400" dirty="0">
              <a:latin typeface="Calibri" pitchFamily="34" charset="0"/>
              <a:cs typeface="Calibri" pitchFamily="34" charset="0"/>
            </a:endParaRPr>
          </a:p>
          <a:p>
            <a:pPr>
              <a:buFont typeface="Wingdings" pitchFamily="2" charset="2"/>
              <a:buChar char="Ø"/>
              <a:defRPr/>
            </a:pPr>
            <a:r>
              <a:rPr lang="en-US" sz="2400" dirty="0">
                <a:latin typeface="Calibri" pitchFamily="34" charset="0"/>
                <a:cs typeface="Calibri" pitchFamily="34" charset="0"/>
              </a:rPr>
              <a:t>Mutations of one of the renal </a:t>
            </a:r>
            <a:r>
              <a:rPr lang="en-US" sz="2400" dirty="0" err="1">
                <a:latin typeface="Calibri" pitchFamily="34" charset="0"/>
                <a:cs typeface="Calibri" pitchFamily="34" charset="0"/>
              </a:rPr>
              <a:t>urate</a:t>
            </a:r>
            <a:r>
              <a:rPr lang="en-US" sz="2400" dirty="0">
                <a:latin typeface="Calibri" pitchFamily="34" charset="0"/>
                <a:cs typeface="Calibri" pitchFamily="34" charset="0"/>
              </a:rPr>
              <a:t> transporters, URAT-1, are associated with </a:t>
            </a:r>
            <a:r>
              <a:rPr lang="en-US" sz="2400" dirty="0" err="1">
                <a:latin typeface="Calibri" pitchFamily="34" charset="0"/>
                <a:cs typeface="Calibri" pitchFamily="34" charset="0"/>
              </a:rPr>
              <a:t>hypouricemia</a:t>
            </a:r>
            <a:r>
              <a:rPr lang="en-US" sz="2400" dirty="0">
                <a:latin typeface="Calibri" pitchFamily="34" charset="0"/>
                <a:cs typeface="Calibri" pitchFamily="34" charset="0"/>
              </a:rPr>
              <a:t>.</a:t>
            </a:r>
          </a:p>
          <a:p>
            <a:pPr>
              <a:buFont typeface="Wingdings" pitchFamily="2" charset="2"/>
              <a:buChar char="Ø"/>
              <a:defRPr/>
            </a:pPr>
            <a:endParaRPr lang="en-US" sz="2400" dirty="0">
              <a:latin typeface="Calibri" pitchFamily="34" charset="0"/>
              <a:cs typeface="Calibri" pitchFamily="34" charset="0"/>
            </a:endParaRPr>
          </a:p>
          <a:p>
            <a:pPr>
              <a:buFont typeface="Wingdings" pitchFamily="2" charset="2"/>
              <a:buChar char="Ø"/>
              <a:defRPr/>
            </a:pPr>
            <a:r>
              <a:rPr lang="en-US" sz="2400" dirty="0">
                <a:latin typeface="Calibri" pitchFamily="34" charset="0"/>
                <a:cs typeface="Calibri" pitchFamily="34" charset="0"/>
              </a:rPr>
              <a:t> The </a:t>
            </a:r>
            <a:r>
              <a:rPr lang="en-US" sz="2400" dirty="0" err="1">
                <a:latin typeface="Calibri" pitchFamily="34" charset="0"/>
                <a:cs typeface="Calibri" pitchFamily="34" charset="0"/>
              </a:rPr>
              <a:t>uricosuric</a:t>
            </a:r>
            <a:r>
              <a:rPr lang="en-US" sz="2400" dirty="0">
                <a:latin typeface="Calibri" pitchFamily="34" charset="0"/>
                <a:cs typeface="Calibri" pitchFamily="34" charset="0"/>
              </a:rPr>
              <a:t> effect of </a:t>
            </a:r>
            <a:r>
              <a:rPr lang="en-US" sz="2400" dirty="0" err="1">
                <a:latin typeface="Calibri" pitchFamily="34" charset="0"/>
                <a:cs typeface="Calibri" pitchFamily="34" charset="0"/>
              </a:rPr>
              <a:t>benzbromarone</a:t>
            </a:r>
            <a:r>
              <a:rPr lang="en-US" sz="2400" dirty="0">
                <a:latin typeface="Calibri" pitchFamily="34" charset="0"/>
                <a:cs typeface="Calibri" pitchFamily="34" charset="0"/>
              </a:rPr>
              <a:t> and </a:t>
            </a:r>
            <a:r>
              <a:rPr lang="en-US" sz="2400" dirty="0" err="1">
                <a:latin typeface="Calibri" pitchFamily="34" charset="0"/>
                <a:cs typeface="Calibri" pitchFamily="34" charset="0"/>
              </a:rPr>
              <a:t>probenecid</a:t>
            </a:r>
            <a:r>
              <a:rPr lang="en-US" sz="2400" dirty="0">
                <a:latin typeface="Calibri" pitchFamily="34" charset="0"/>
                <a:cs typeface="Calibri" pitchFamily="34" charset="0"/>
              </a:rPr>
              <a:t> can be explained by inhibition of this transporter. </a:t>
            </a:r>
          </a:p>
        </p:txBody>
      </p:sp>
    </p:spTree>
    <p:extLst>
      <p:ext uri="{BB962C8B-B14F-4D97-AF65-F5344CB8AC3E}">
        <p14:creationId xmlns:p14="http://schemas.microsoft.com/office/powerpoint/2010/main" val="50220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3" name="Content Placeholder 2"/>
          <p:cNvSpPr>
            <a:spLocks noGrp="1"/>
          </p:cNvSpPr>
          <p:nvPr>
            <p:ph sz="quarter" idx="1"/>
          </p:nvPr>
        </p:nvSpPr>
        <p:spPr>
          <a:xfrm>
            <a:off x="609600" y="457200"/>
            <a:ext cx="8839200" cy="3657600"/>
          </a:xfrm>
        </p:spPr>
        <p:txBody>
          <a:bodyPr>
            <a:normAutofit/>
          </a:bodyPr>
          <a:lstStyle/>
          <a:p>
            <a:pPr>
              <a:buNone/>
            </a:pPr>
            <a:r>
              <a:rPr lang="en-US" sz="8800" i="1" dirty="0">
                <a:effectLst>
                  <a:outerShdw blurRad="38100" dist="38100" dir="2700000" algn="tl">
                    <a:srgbClr val="000000">
                      <a:alpha val="43137"/>
                    </a:srgbClr>
                  </a:outerShdw>
                </a:effectLst>
              </a:rPr>
              <a:t>   </a:t>
            </a:r>
          </a:p>
          <a:p>
            <a:pPr>
              <a:buNone/>
            </a:pPr>
            <a:r>
              <a:rPr lang="en-US" sz="8800" i="1" dirty="0">
                <a:solidFill>
                  <a:srgbClr val="FF0000"/>
                </a:solidFill>
                <a:effectLst>
                  <a:outerShdw blurRad="38100" dist="38100" dir="2700000" algn="tl">
                    <a:srgbClr val="000000">
                      <a:alpha val="43137"/>
                    </a:srgbClr>
                  </a:outerShdw>
                </a:effectLst>
              </a:rPr>
              <a:t>     THANK  YOU</a:t>
            </a:r>
            <a:endParaRPr lang="en-IN" sz="8800" i="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85960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3648"/>
            <a:ext cx="7772400" cy="884238"/>
          </a:xfrm>
        </p:spPr>
        <p:txBody>
          <a:bodyPr/>
          <a:lstStyle/>
          <a:p>
            <a:pPr algn="ctr"/>
            <a:r>
              <a:rPr lang="en-US" b="1" dirty="0">
                <a:solidFill>
                  <a:srgbClr val="FF0000"/>
                </a:solidFill>
              </a:rPr>
              <a:t>GOUT </a:t>
            </a:r>
            <a:r>
              <a:rPr lang="en-US" b="1" dirty="0" err="1">
                <a:solidFill>
                  <a:srgbClr val="FF0000"/>
                </a:solidFill>
              </a:rPr>
              <a:t>Contd</a:t>
            </a:r>
            <a:r>
              <a:rPr lang="en-US" b="1" dirty="0">
                <a:solidFill>
                  <a:srgbClr val="FF0000"/>
                </a:solidFill>
              </a:rPr>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3" name="Content Placeholder 2"/>
          <p:cNvSpPr>
            <a:spLocks noGrp="1"/>
          </p:cNvSpPr>
          <p:nvPr>
            <p:ph sz="quarter" idx="1"/>
          </p:nvPr>
        </p:nvSpPr>
        <p:spPr>
          <a:xfrm>
            <a:off x="152400" y="1066800"/>
            <a:ext cx="8839200" cy="5410200"/>
          </a:xfrm>
        </p:spPr>
        <p:txBody>
          <a:bodyPr>
            <a:normAutofit/>
          </a:bodyPr>
          <a:lstStyle/>
          <a:p>
            <a:pPr>
              <a:buFont typeface="Wingdings" pitchFamily="2" charset="2"/>
              <a:buChar char="Ø"/>
              <a:defRPr/>
            </a:pPr>
            <a:r>
              <a:rPr lang="en-US" sz="2400" dirty="0" err="1">
                <a:latin typeface="Calibri" pitchFamily="34" charset="0"/>
                <a:cs typeface="Calibri" pitchFamily="34" charset="0"/>
              </a:rPr>
              <a:t>Urate</a:t>
            </a:r>
            <a:r>
              <a:rPr lang="en-US" sz="2400" dirty="0">
                <a:latin typeface="Calibri" pitchFamily="34" charset="0"/>
                <a:cs typeface="Calibri" pitchFamily="34" charset="0"/>
              </a:rPr>
              <a:t> tends to crystallize as monosodium </a:t>
            </a:r>
            <a:r>
              <a:rPr lang="en-US" sz="2400" dirty="0" err="1">
                <a:latin typeface="Calibri" pitchFamily="34" charset="0"/>
                <a:cs typeface="Calibri" pitchFamily="34" charset="0"/>
              </a:rPr>
              <a:t>urate</a:t>
            </a:r>
            <a:r>
              <a:rPr lang="en-US" sz="2400" dirty="0">
                <a:latin typeface="Calibri" pitchFamily="34" charset="0"/>
                <a:cs typeface="Calibri" pitchFamily="34" charset="0"/>
              </a:rPr>
              <a:t> in colder or more acidic conditions. </a:t>
            </a:r>
          </a:p>
          <a:p>
            <a:pPr>
              <a:buFont typeface="Wingdings" pitchFamily="2" charset="2"/>
              <a:buChar char="Ø"/>
              <a:defRPr/>
            </a:pPr>
            <a:endParaRPr lang="en-US" sz="2400" dirty="0">
              <a:latin typeface="Calibri" pitchFamily="34" charset="0"/>
              <a:cs typeface="Calibri" pitchFamily="34" charset="0"/>
            </a:endParaRPr>
          </a:p>
          <a:p>
            <a:pPr algn="just">
              <a:buFont typeface="Wingdings" pitchFamily="2" charset="2"/>
              <a:buChar char="Ø"/>
              <a:defRPr/>
            </a:pPr>
            <a:r>
              <a:rPr lang="en-US" sz="2400" dirty="0">
                <a:latin typeface="Calibri" pitchFamily="34" charset="0"/>
                <a:cs typeface="Calibri" pitchFamily="34" charset="0"/>
              </a:rPr>
              <a:t>Monosodium </a:t>
            </a:r>
            <a:r>
              <a:rPr lang="en-US" sz="2400" dirty="0" err="1">
                <a:latin typeface="Calibri" pitchFamily="34" charset="0"/>
                <a:cs typeface="Calibri" pitchFamily="34" charset="0"/>
              </a:rPr>
              <a:t>urate</a:t>
            </a:r>
            <a:r>
              <a:rPr lang="en-US" sz="2400" dirty="0">
                <a:latin typeface="Calibri" pitchFamily="34" charset="0"/>
                <a:cs typeface="Calibri" pitchFamily="34" charset="0"/>
              </a:rPr>
              <a:t> crystals activate monocytes/macrophages via the toll-like receptor pathway mounting an innate immune response. </a:t>
            </a:r>
          </a:p>
          <a:p>
            <a:pPr algn="just">
              <a:buFont typeface="Wingdings" pitchFamily="2" charset="2"/>
              <a:buChar char="Ø"/>
              <a:defRPr/>
            </a:pPr>
            <a:endParaRPr lang="en-US" sz="2400" dirty="0">
              <a:latin typeface="Calibri" pitchFamily="34" charset="0"/>
              <a:cs typeface="Calibri" pitchFamily="34" charset="0"/>
            </a:endParaRPr>
          </a:p>
          <a:p>
            <a:pPr algn="just">
              <a:buFont typeface="Wingdings" pitchFamily="2" charset="2"/>
              <a:buChar char="Ø"/>
              <a:defRPr/>
            </a:pPr>
            <a:r>
              <a:rPr lang="en-US" sz="2400" dirty="0">
                <a:latin typeface="Calibri" pitchFamily="34" charset="0"/>
                <a:cs typeface="Calibri" pitchFamily="34" charset="0"/>
              </a:rPr>
              <a:t>This results in the secretion of cytokines, including IL-1</a:t>
            </a:r>
            <a:r>
              <a:rPr lang="el-GR" sz="2400" dirty="0">
                <a:latin typeface="Calibri" pitchFamily="34" charset="0"/>
                <a:cs typeface="Calibri" pitchFamily="34" charset="0"/>
              </a:rPr>
              <a:t>β</a:t>
            </a:r>
            <a:r>
              <a:rPr lang="en-US" sz="2400" dirty="0">
                <a:latin typeface="Calibri" pitchFamily="34" charset="0"/>
                <a:cs typeface="Calibri" pitchFamily="34" charset="0"/>
              </a:rPr>
              <a:t> and TNF-</a:t>
            </a:r>
            <a:r>
              <a:rPr lang="el-GR" sz="2400" dirty="0">
                <a:latin typeface="Calibri" pitchFamily="34" charset="0"/>
                <a:cs typeface="Calibri" pitchFamily="34" charset="0"/>
              </a:rPr>
              <a:t>α</a:t>
            </a:r>
            <a:r>
              <a:rPr lang="en-US" sz="2400" dirty="0">
                <a:latin typeface="Calibri" pitchFamily="34" charset="0"/>
                <a:cs typeface="Calibri" pitchFamily="34" charset="0"/>
              </a:rPr>
              <a:t> endothelial activation; and attraction of neutrophils to the site of inflammation .</a:t>
            </a:r>
          </a:p>
          <a:p>
            <a:pPr algn="just">
              <a:buFont typeface="Wingdings" pitchFamily="2" charset="2"/>
              <a:buChar char="Ø"/>
              <a:defRPr/>
            </a:pPr>
            <a:endParaRPr lang="en-US" sz="2400" dirty="0">
              <a:latin typeface="Calibri" pitchFamily="34" charset="0"/>
              <a:cs typeface="Calibri" pitchFamily="34" charset="0"/>
            </a:endParaRPr>
          </a:p>
          <a:p>
            <a:pPr algn="just">
              <a:buFont typeface="Wingdings" pitchFamily="2" charset="2"/>
              <a:buChar char="Ø"/>
              <a:defRPr/>
            </a:pPr>
            <a:r>
              <a:rPr lang="en-US" sz="2400" dirty="0">
                <a:latin typeface="Calibri" pitchFamily="34" charset="0"/>
                <a:cs typeface="Calibri" pitchFamily="34" charset="0"/>
              </a:rPr>
              <a:t> Neutrophils secrete inflammatory mediators that lower the local pH and lead to further </a:t>
            </a:r>
            <a:r>
              <a:rPr lang="en-US" sz="2400" dirty="0" err="1">
                <a:latin typeface="Calibri" pitchFamily="34" charset="0"/>
                <a:cs typeface="Calibri" pitchFamily="34" charset="0"/>
              </a:rPr>
              <a:t>urate</a:t>
            </a:r>
            <a:r>
              <a:rPr lang="en-US" sz="2400" dirty="0">
                <a:latin typeface="Calibri" pitchFamily="34" charset="0"/>
                <a:cs typeface="Calibri" pitchFamily="34" charset="0"/>
              </a:rPr>
              <a:t> precipitation.</a:t>
            </a:r>
          </a:p>
          <a:p>
            <a:pPr algn="just"/>
            <a:endParaRPr lang="en-US" dirty="0"/>
          </a:p>
        </p:txBody>
      </p:sp>
    </p:spTree>
    <p:extLst>
      <p:ext uri="{BB962C8B-B14F-4D97-AF65-F5344CB8AC3E}">
        <p14:creationId xmlns:p14="http://schemas.microsoft.com/office/powerpoint/2010/main" val="2449943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953000"/>
            <a:ext cx="8839200" cy="1676400"/>
          </a:xfrm>
        </p:spPr>
        <p:txBody>
          <a:bodyPr>
            <a:normAutofit fontScale="90000"/>
          </a:bodyPr>
          <a:lstStyle/>
          <a:p>
            <a:r>
              <a:rPr lang="en-IN" sz="2000" dirty="0" err="1">
                <a:solidFill>
                  <a:schemeClr val="tx1"/>
                </a:solidFill>
                <a:latin typeface="Calibri" pitchFamily="34" charset="0"/>
                <a:cs typeface="Calibri" pitchFamily="34" charset="0"/>
              </a:rPr>
              <a:t>Synoviocytes</a:t>
            </a:r>
            <a:r>
              <a:rPr lang="en-IN" sz="2000" dirty="0">
                <a:solidFill>
                  <a:schemeClr val="tx1"/>
                </a:solidFill>
                <a:latin typeface="Calibri" pitchFamily="34" charset="0"/>
                <a:cs typeface="Calibri" pitchFamily="34" charset="0"/>
              </a:rPr>
              <a:t> </a:t>
            </a:r>
            <a:r>
              <a:rPr lang="en-IN" sz="2000" dirty="0" err="1">
                <a:solidFill>
                  <a:schemeClr val="tx1"/>
                </a:solidFill>
                <a:latin typeface="Calibri" pitchFamily="34" charset="0"/>
                <a:cs typeface="Calibri" pitchFamily="34" charset="0"/>
              </a:rPr>
              <a:t>phagocytose</a:t>
            </a:r>
            <a:r>
              <a:rPr lang="en-IN" sz="2000" dirty="0">
                <a:solidFill>
                  <a:schemeClr val="tx1"/>
                </a:solidFill>
                <a:latin typeface="Calibri" pitchFamily="34" charset="0"/>
                <a:cs typeface="Calibri" pitchFamily="34" charset="0"/>
              </a:rPr>
              <a:t> </a:t>
            </a:r>
            <a:r>
              <a:rPr lang="en-IN" sz="2000" dirty="0" err="1">
                <a:solidFill>
                  <a:schemeClr val="tx1"/>
                </a:solidFill>
                <a:latin typeface="Calibri" pitchFamily="34" charset="0"/>
                <a:cs typeface="Calibri" pitchFamily="34" charset="0"/>
              </a:rPr>
              <a:t>urate</a:t>
            </a:r>
            <a:r>
              <a:rPr lang="en-IN" sz="2000" dirty="0">
                <a:solidFill>
                  <a:schemeClr val="tx1"/>
                </a:solidFill>
                <a:latin typeface="Calibri" pitchFamily="34" charset="0"/>
                <a:cs typeface="Calibri" pitchFamily="34" charset="0"/>
              </a:rPr>
              <a:t> crystals and then secrete inflammatory  mediators, which attract and activate </a:t>
            </a:r>
            <a:r>
              <a:rPr lang="en-IN" sz="2000" dirty="0" err="1">
                <a:solidFill>
                  <a:schemeClr val="tx1"/>
                </a:solidFill>
                <a:latin typeface="Calibri" pitchFamily="34" charset="0"/>
                <a:cs typeface="Calibri" pitchFamily="34" charset="0"/>
              </a:rPr>
              <a:t>polymorphonuclear</a:t>
            </a:r>
            <a:r>
              <a:rPr lang="en-IN" sz="2000" dirty="0">
                <a:solidFill>
                  <a:schemeClr val="tx1"/>
                </a:solidFill>
                <a:latin typeface="Calibri" pitchFamily="34" charset="0"/>
                <a:cs typeface="Calibri" pitchFamily="34" charset="0"/>
              </a:rPr>
              <a:t> leukocytes (PMN) and mononuclear phagocytes (MNP) (macrophages).</a:t>
            </a:r>
            <a:br>
              <a:rPr lang="en-IN" sz="2000" dirty="0">
                <a:solidFill>
                  <a:schemeClr val="tx1"/>
                </a:solidFill>
                <a:latin typeface="Calibri" pitchFamily="34" charset="0"/>
                <a:cs typeface="Calibri" pitchFamily="34" charset="0"/>
              </a:rPr>
            </a:br>
            <a:r>
              <a:rPr lang="en-IN" sz="2000" dirty="0">
                <a:solidFill>
                  <a:schemeClr val="tx1"/>
                </a:solidFill>
                <a:latin typeface="Calibri" pitchFamily="34" charset="0"/>
                <a:cs typeface="Calibri" pitchFamily="34" charset="0"/>
              </a:rPr>
              <a:t>Drugs active in gout inhibit crystal phagocytosis and </a:t>
            </a:r>
            <a:r>
              <a:rPr lang="en-IN" sz="2000" dirty="0" err="1">
                <a:solidFill>
                  <a:schemeClr val="tx1"/>
                </a:solidFill>
                <a:latin typeface="Calibri" pitchFamily="34" charset="0"/>
                <a:cs typeface="Calibri" pitchFamily="34" charset="0"/>
              </a:rPr>
              <a:t>polymorphonuclear</a:t>
            </a:r>
            <a:r>
              <a:rPr lang="en-IN" sz="2000" dirty="0">
                <a:solidFill>
                  <a:schemeClr val="tx1"/>
                </a:solidFill>
                <a:latin typeface="Calibri" pitchFamily="34" charset="0"/>
                <a:cs typeface="Calibri" pitchFamily="34" charset="0"/>
              </a:rPr>
              <a:t> leukocyte and macrophage release of inflammatory mediators. PG, prostaglandin; IL-1, interleukin-1; LTB4,       </a:t>
            </a:r>
            <a:br>
              <a:rPr lang="en-IN" sz="2000" dirty="0">
                <a:solidFill>
                  <a:schemeClr val="tx1"/>
                </a:solidFill>
                <a:latin typeface="Calibri" pitchFamily="34" charset="0"/>
                <a:cs typeface="Calibri" pitchFamily="34" charset="0"/>
              </a:rPr>
            </a:br>
            <a:r>
              <a:rPr lang="en-IN" sz="2000" dirty="0">
                <a:solidFill>
                  <a:schemeClr val="tx1"/>
                </a:solidFill>
                <a:latin typeface="Calibri" pitchFamily="34" charset="0"/>
                <a:cs typeface="Calibri" pitchFamily="34" charset="0"/>
              </a:rPr>
              <a:t>        leukotriene B4.</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4346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3" name="Content Placeholder 2"/>
          <p:cNvSpPr>
            <a:spLocks noGrp="1"/>
          </p:cNvSpPr>
          <p:nvPr>
            <p:ph sz="quarter" idx="1"/>
          </p:nvPr>
        </p:nvSpPr>
        <p:spPr>
          <a:xfrm>
            <a:off x="1066800" y="304800"/>
            <a:ext cx="7620000" cy="6324600"/>
          </a:xfrm>
        </p:spPr>
        <p:txBody>
          <a:bodyPr>
            <a:noAutofit/>
          </a:bodyPr>
          <a:lstStyle/>
          <a:p>
            <a:pPr marL="0" indent="0">
              <a:buNone/>
            </a:pPr>
            <a:r>
              <a:rPr lang="en-US" sz="3200" b="1" dirty="0">
                <a:latin typeface="Calibri" pitchFamily="34" charset="0"/>
                <a:cs typeface="Calibri" pitchFamily="34" charset="0"/>
              </a:rPr>
              <a:t>Drugs Capable of Inducing </a:t>
            </a:r>
            <a:r>
              <a:rPr lang="en-US" sz="3200" b="1" dirty="0" err="1">
                <a:latin typeface="Calibri" pitchFamily="34" charset="0"/>
                <a:cs typeface="Calibri" pitchFamily="34" charset="0"/>
              </a:rPr>
              <a:t>Hyperuricemia</a:t>
            </a:r>
            <a:r>
              <a:rPr lang="en-US" sz="3200" b="1" dirty="0">
                <a:latin typeface="Calibri" pitchFamily="34" charset="0"/>
                <a:cs typeface="Calibri" pitchFamily="34" charset="0"/>
              </a:rPr>
              <a:t> and Gout:</a:t>
            </a:r>
          </a:p>
          <a:p>
            <a:r>
              <a:rPr lang="en-US" sz="3200" dirty="0">
                <a:latin typeface="Calibri" pitchFamily="34" charset="0"/>
                <a:cs typeface="Calibri" pitchFamily="34" charset="0"/>
              </a:rPr>
              <a:t>Diuretics</a:t>
            </a:r>
          </a:p>
          <a:p>
            <a:r>
              <a:rPr lang="en-US" sz="3200" dirty="0">
                <a:latin typeface="Calibri" pitchFamily="34" charset="0"/>
                <a:cs typeface="Calibri" pitchFamily="34" charset="0"/>
              </a:rPr>
              <a:t>Ethanol </a:t>
            </a:r>
          </a:p>
          <a:p>
            <a:r>
              <a:rPr lang="en-US" sz="3200" dirty="0" err="1">
                <a:latin typeface="Calibri" pitchFamily="34" charset="0"/>
                <a:cs typeface="Calibri" pitchFamily="34" charset="0"/>
              </a:rPr>
              <a:t>Ethambutol</a:t>
            </a:r>
            <a:endParaRPr lang="en-US" sz="3200" dirty="0">
              <a:latin typeface="Calibri" pitchFamily="34" charset="0"/>
              <a:cs typeface="Calibri" pitchFamily="34" charset="0"/>
            </a:endParaRPr>
          </a:p>
          <a:p>
            <a:r>
              <a:rPr lang="en-US" sz="3200" dirty="0">
                <a:latin typeface="Calibri" pitchFamily="34" charset="0"/>
                <a:cs typeface="Calibri" pitchFamily="34" charset="0"/>
              </a:rPr>
              <a:t>Nicotinic acid </a:t>
            </a:r>
          </a:p>
          <a:p>
            <a:r>
              <a:rPr lang="en-US" sz="3200" dirty="0">
                <a:latin typeface="Calibri" pitchFamily="34" charset="0"/>
                <a:cs typeface="Calibri" pitchFamily="34" charset="0"/>
              </a:rPr>
              <a:t>Pyrazinamide </a:t>
            </a:r>
          </a:p>
          <a:p>
            <a:r>
              <a:rPr lang="en-US" sz="3200" dirty="0">
                <a:latin typeface="Calibri" pitchFamily="34" charset="0"/>
                <a:cs typeface="Calibri" pitchFamily="34" charset="0"/>
              </a:rPr>
              <a:t>Cytotoxic drugs</a:t>
            </a:r>
          </a:p>
          <a:p>
            <a:r>
              <a:rPr lang="en-US" sz="3200" dirty="0">
                <a:latin typeface="Calibri" pitchFamily="34" charset="0"/>
                <a:cs typeface="Calibri" pitchFamily="34" charset="0"/>
              </a:rPr>
              <a:t>Salicylates (&lt;2 g/day) </a:t>
            </a:r>
          </a:p>
          <a:p>
            <a:r>
              <a:rPr lang="en-US" sz="3200" dirty="0">
                <a:latin typeface="Calibri" pitchFamily="34" charset="0"/>
                <a:cs typeface="Calibri" pitchFamily="34" charset="0"/>
              </a:rPr>
              <a:t>Levodopa </a:t>
            </a:r>
          </a:p>
          <a:p>
            <a:r>
              <a:rPr lang="en-US" sz="3200" dirty="0">
                <a:latin typeface="Calibri" pitchFamily="34" charset="0"/>
                <a:cs typeface="Calibri" pitchFamily="34" charset="0"/>
              </a:rPr>
              <a:t>Cyclosporine</a:t>
            </a: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262186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Rot="1" noChangeArrowheads="1"/>
          </p:cNvSpPr>
          <p:nvPr>
            <p:ph type="title"/>
          </p:nvPr>
        </p:nvSpPr>
        <p:spPr>
          <a:xfrm>
            <a:off x="457200" y="152400"/>
            <a:ext cx="8229600" cy="868362"/>
          </a:xfrm>
        </p:spPr>
        <p:txBody>
          <a:bodyPr/>
          <a:lstStyle/>
          <a:p>
            <a:pPr algn="ctr"/>
            <a:r>
              <a:rPr lang="en-US" b="1" dirty="0">
                <a:solidFill>
                  <a:srgbClr val="FF0000"/>
                </a:solidFill>
              </a:rPr>
              <a:t>Signs and Symptoms</a:t>
            </a:r>
          </a:p>
        </p:txBody>
      </p:sp>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a:p>
        </p:txBody>
      </p:sp>
      <p:sp>
        <p:nvSpPr>
          <p:cNvPr id="444419" name="Rectangle 3"/>
          <p:cNvSpPr>
            <a:spLocks noGrp="1" noChangeArrowheads="1"/>
          </p:cNvSpPr>
          <p:nvPr>
            <p:ph sz="quarter" idx="1"/>
          </p:nvPr>
        </p:nvSpPr>
        <p:spPr>
          <a:xfrm>
            <a:off x="228600" y="1143000"/>
            <a:ext cx="8686800" cy="5562600"/>
          </a:xfrm>
        </p:spPr>
        <p:txBody>
          <a:bodyPr>
            <a:noAutofit/>
          </a:bodyPr>
          <a:lstStyle/>
          <a:p>
            <a:pPr marL="0" indent="0">
              <a:lnSpc>
                <a:spcPct val="90000"/>
              </a:lnSpc>
              <a:buNone/>
            </a:pPr>
            <a:r>
              <a:rPr lang="en-US" sz="2400" b="1" dirty="0">
                <a:latin typeface="Calibri" pitchFamily="34" charset="0"/>
                <a:cs typeface="Calibri" pitchFamily="34" charset="0"/>
              </a:rPr>
              <a:t>Acute attack:</a:t>
            </a:r>
          </a:p>
          <a:p>
            <a:pPr>
              <a:lnSpc>
                <a:spcPct val="90000"/>
              </a:lnSpc>
            </a:pPr>
            <a:r>
              <a:rPr lang="en-IN" sz="2400" dirty="0">
                <a:latin typeface="Calibri" pitchFamily="34" charset="0"/>
                <a:cs typeface="Calibri" pitchFamily="34" charset="0"/>
              </a:rPr>
              <a:t>Acute arthritis</a:t>
            </a:r>
          </a:p>
          <a:p>
            <a:r>
              <a:rPr lang="en-IN" sz="2400" dirty="0">
                <a:latin typeface="Calibri" pitchFamily="34" charset="0"/>
                <a:cs typeface="Calibri" pitchFamily="34" charset="0"/>
              </a:rPr>
              <a:t>The metatarsophalangeal joint of the first toe often involved</a:t>
            </a:r>
          </a:p>
          <a:p>
            <a:r>
              <a:rPr lang="en-US" sz="2400" dirty="0">
                <a:latin typeface="Calibri" pitchFamily="34" charset="0"/>
                <a:cs typeface="Calibri" pitchFamily="34" charset="0"/>
              </a:rPr>
              <a:t>Nocturnal excruciating pain, swelling, redness and tenderness</a:t>
            </a:r>
          </a:p>
          <a:p>
            <a:endParaRPr lang="en-IN" sz="2400" dirty="0">
              <a:latin typeface="Calibri" pitchFamily="34" charset="0"/>
              <a:cs typeface="Calibri" pitchFamily="34" charset="0"/>
            </a:endParaRPr>
          </a:p>
          <a:p>
            <a:pPr marL="0" indent="0">
              <a:lnSpc>
                <a:spcPct val="90000"/>
              </a:lnSpc>
              <a:buNone/>
            </a:pPr>
            <a:r>
              <a:rPr lang="en-US" sz="2400" b="1" dirty="0">
                <a:latin typeface="Calibri" pitchFamily="34" charset="0"/>
                <a:cs typeface="Calibri" pitchFamily="34" charset="0"/>
              </a:rPr>
              <a:t>Chronic:</a:t>
            </a:r>
          </a:p>
          <a:p>
            <a:pPr>
              <a:lnSpc>
                <a:spcPct val="90000"/>
              </a:lnSpc>
            </a:pPr>
            <a:r>
              <a:rPr lang="en-IN" sz="2400" dirty="0">
                <a:latin typeface="Calibri" pitchFamily="34" charset="0"/>
                <a:cs typeface="Calibri" pitchFamily="34" charset="0"/>
              </a:rPr>
              <a:t>Nonsymmetric synovitis</a:t>
            </a:r>
          </a:p>
          <a:p>
            <a:pPr>
              <a:lnSpc>
                <a:spcPct val="90000"/>
              </a:lnSpc>
            </a:pPr>
            <a:r>
              <a:rPr lang="en-IN" sz="2400" dirty="0">
                <a:latin typeface="Calibri" pitchFamily="34" charset="0"/>
                <a:cs typeface="Calibri" pitchFamily="34" charset="0"/>
              </a:rPr>
              <a:t>Chronic gouty arthritis</a:t>
            </a:r>
          </a:p>
          <a:p>
            <a:r>
              <a:rPr lang="en-IN" sz="2400" dirty="0">
                <a:latin typeface="Calibri" pitchFamily="34" charset="0"/>
                <a:cs typeface="Calibri" pitchFamily="34" charset="0"/>
              </a:rPr>
              <a:t>Periarticular tophaceous deposits</a:t>
            </a:r>
          </a:p>
          <a:p>
            <a:pPr lvl="2">
              <a:lnSpc>
                <a:spcPct val="90000"/>
              </a:lnSpc>
            </a:pPr>
            <a:endParaRPr lang="en-US" sz="2400" dirty="0">
              <a:latin typeface="Calibri" pitchFamily="34" charset="0"/>
              <a:cs typeface="Calibri" pitchFamily="34" charset="0"/>
            </a:endParaRPr>
          </a:p>
        </p:txBody>
      </p:sp>
    </p:spTree>
    <p:extLst>
      <p:ext uri="{BB962C8B-B14F-4D97-AF65-F5344CB8AC3E}">
        <p14:creationId xmlns:p14="http://schemas.microsoft.com/office/powerpoint/2010/main" val="26580029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44419">
                                            <p:txEl>
                                              <p:pRg st="0" end="0"/>
                                            </p:txEl>
                                          </p:spTgt>
                                        </p:tgtEl>
                                        <p:attrNameLst>
                                          <p:attrName>style.visibility</p:attrName>
                                        </p:attrNameLst>
                                      </p:cBhvr>
                                      <p:to>
                                        <p:strVal val="visible"/>
                                      </p:to>
                                    </p:set>
                                    <p:animEffect transition="in" filter="barn(inVertical)">
                                      <p:cBhvr>
                                        <p:cTn id="7" dur="500"/>
                                        <p:tgtEl>
                                          <p:spTgt spid="444419">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44419">
                                            <p:txEl>
                                              <p:pRg st="1" end="1"/>
                                            </p:txEl>
                                          </p:spTgt>
                                        </p:tgtEl>
                                        <p:attrNameLst>
                                          <p:attrName>style.visibility</p:attrName>
                                        </p:attrNameLst>
                                      </p:cBhvr>
                                      <p:to>
                                        <p:strVal val="visible"/>
                                      </p:to>
                                    </p:set>
                                    <p:animEffect transition="in" filter="barn(inVertical)">
                                      <p:cBhvr>
                                        <p:cTn id="10" dur="500"/>
                                        <p:tgtEl>
                                          <p:spTgt spid="444419">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44419">
                                            <p:txEl>
                                              <p:pRg st="2" end="2"/>
                                            </p:txEl>
                                          </p:spTgt>
                                        </p:tgtEl>
                                        <p:attrNameLst>
                                          <p:attrName>style.visibility</p:attrName>
                                        </p:attrNameLst>
                                      </p:cBhvr>
                                      <p:to>
                                        <p:strVal val="visible"/>
                                      </p:to>
                                    </p:set>
                                    <p:animEffect transition="in" filter="barn(inVertical)">
                                      <p:cBhvr>
                                        <p:cTn id="13" dur="500"/>
                                        <p:tgtEl>
                                          <p:spTgt spid="444419">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44419">
                                            <p:txEl>
                                              <p:pRg st="3" end="3"/>
                                            </p:txEl>
                                          </p:spTgt>
                                        </p:tgtEl>
                                        <p:attrNameLst>
                                          <p:attrName>style.visibility</p:attrName>
                                        </p:attrNameLst>
                                      </p:cBhvr>
                                      <p:to>
                                        <p:strVal val="visible"/>
                                      </p:to>
                                    </p:set>
                                    <p:animEffect transition="in" filter="barn(inVertical)">
                                      <p:cBhvr>
                                        <p:cTn id="16" dur="500"/>
                                        <p:tgtEl>
                                          <p:spTgt spid="4444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44419">
                                            <p:txEl>
                                              <p:pRg st="5" end="5"/>
                                            </p:txEl>
                                          </p:spTgt>
                                        </p:tgtEl>
                                        <p:attrNameLst>
                                          <p:attrName>style.visibility</p:attrName>
                                        </p:attrNameLst>
                                      </p:cBhvr>
                                      <p:to>
                                        <p:strVal val="visible"/>
                                      </p:to>
                                    </p:set>
                                    <p:animEffect transition="in" filter="barn(inVertical)">
                                      <p:cBhvr>
                                        <p:cTn id="21" dur="500"/>
                                        <p:tgtEl>
                                          <p:spTgt spid="444419">
                                            <p:txEl>
                                              <p:pRg st="5" end="5"/>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44419">
                                            <p:txEl>
                                              <p:pRg st="6" end="6"/>
                                            </p:txEl>
                                          </p:spTgt>
                                        </p:tgtEl>
                                        <p:attrNameLst>
                                          <p:attrName>style.visibility</p:attrName>
                                        </p:attrNameLst>
                                      </p:cBhvr>
                                      <p:to>
                                        <p:strVal val="visible"/>
                                      </p:to>
                                    </p:set>
                                    <p:animEffect transition="in" filter="barn(inVertical)">
                                      <p:cBhvr>
                                        <p:cTn id="24" dur="500"/>
                                        <p:tgtEl>
                                          <p:spTgt spid="444419">
                                            <p:txEl>
                                              <p:pRg st="6" end="6"/>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44419">
                                            <p:txEl>
                                              <p:pRg st="7" end="7"/>
                                            </p:txEl>
                                          </p:spTgt>
                                        </p:tgtEl>
                                        <p:attrNameLst>
                                          <p:attrName>style.visibility</p:attrName>
                                        </p:attrNameLst>
                                      </p:cBhvr>
                                      <p:to>
                                        <p:strVal val="visible"/>
                                      </p:to>
                                    </p:set>
                                    <p:animEffect transition="in" filter="barn(inVertical)">
                                      <p:cBhvr>
                                        <p:cTn id="27" dur="500"/>
                                        <p:tgtEl>
                                          <p:spTgt spid="444419">
                                            <p:txEl>
                                              <p:pRg st="7" end="7"/>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444419">
                                            <p:txEl>
                                              <p:pRg st="8" end="8"/>
                                            </p:txEl>
                                          </p:spTgt>
                                        </p:tgtEl>
                                        <p:attrNameLst>
                                          <p:attrName>style.visibility</p:attrName>
                                        </p:attrNameLst>
                                      </p:cBhvr>
                                      <p:to>
                                        <p:strVal val="visible"/>
                                      </p:to>
                                    </p:set>
                                    <p:animEffect transition="in" filter="barn(inVertical)">
                                      <p:cBhvr>
                                        <p:cTn id="30" dur="500"/>
                                        <p:tgtEl>
                                          <p:spTgt spid="4444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8</a:t>
            </a:fld>
            <a:endParaRPr lang="en-US"/>
          </a:p>
        </p:txBody>
      </p:sp>
      <p:sp>
        <p:nvSpPr>
          <p:cNvPr id="3" name="Content Placeholder 2"/>
          <p:cNvSpPr>
            <a:spLocks noGrp="1"/>
          </p:cNvSpPr>
          <p:nvPr>
            <p:ph sz="quarter" idx="1"/>
          </p:nvPr>
        </p:nvSpPr>
        <p:spPr>
          <a:xfrm>
            <a:off x="381000" y="228600"/>
            <a:ext cx="8686800" cy="6477000"/>
          </a:xfrm>
        </p:spPr>
        <p:txBody>
          <a:bodyPr>
            <a:normAutofit/>
          </a:bodyPr>
          <a:lstStyle/>
          <a:p>
            <a:pPr marL="0" indent="0">
              <a:buNone/>
            </a:pPr>
            <a:r>
              <a:rPr lang="en-US" sz="2400" b="1" dirty="0">
                <a:latin typeface="Calibri" pitchFamily="34" charset="0"/>
                <a:cs typeface="Calibri" pitchFamily="34" charset="0"/>
              </a:rPr>
              <a:t>The aims of treatment are to</a:t>
            </a:r>
            <a:r>
              <a:rPr lang="en-US" sz="2400" dirty="0">
                <a:latin typeface="Calibri" pitchFamily="34" charset="0"/>
                <a:cs typeface="Calibri" pitchFamily="34" charset="0"/>
              </a:rPr>
              <a:t>:</a:t>
            </a:r>
          </a:p>
          <a:p>
            <a:pPr marL="514350" indent="-514350">
              <a:buFont typeface="+mj-lt"/>
              <a:buAutoNum type="arabicPeriod"/>
            </a:pPr>
            <a:r>
              <a:rPr lang="en-US" sz="2400" dirty="0">
                <a:latin typeface="Calibri" pitchFamily="34" charset="0"/>
                <a:cs typeface="Calibri" pitchFamily="34" charset="0"/>
              </a:rPr>
              <a:t>Decrease the symptoms of an acute attack</a:t>
            </a:r>
          </a:p>
          <a:p>
            <a:pPr marL="514350" indent="-514350">
              <a:buFont typeface="+mj-lt"/>
              <a:buAutoNum type="arabicPeriod"/>
            </a:pPr>
            <a:r>
              <a:rPr lang="en-US" sz="2400" dirty="0">
                <a:latin typeface="Calibri" pitchFamily="34" charset="0"/>
                <a:cs typeface="Calibri" pitchFamily="34" charset="0"/>
              </a:rPr>
              <a:t>Decrease the risk of recurrent attacks </a:t>
            </a:r>
          </a:p>
          <a:p>
            <a:pPr marL="514350" indent="-514350">
              <a:buFont typeface="+mj-lt"/>
              <a:buAutoNum type="arabicPeriod"/>
            </a:pPr>
            <a:r>
              <a:rPr lang="en-US" sz="2400" dirty="0">
                <a:latin typeface="Calibri" pitchFamily="34" charset="0"/>
                <a:cs typeface="Calibri" pitchFamily="34" charset="0"/>
              </a:rPr>
              <a:t>Lower serum </a:t>
            </a:r>
            <a:r>
              <a:rPr lang="en-US" sz="2400" dirty="0" err="1">
                <a:latin typeface="Calibri" pitchFamily="34" charset="0"/>
                <a:cs typeface="Calibri" pitchFamily="34" charset="0"/>
              </a:rPr>
              <a:t>urate</a:t>
            </a:r>
            <a:r>
              <a:rPr lang="en-US" sz="2400" dirty="0">
                <a:latin typeface="Calibri" pitchFamily="34" charset="0"/>
                <a:cs typeface="Calibri" pitchFamily="34" charset="0"/>
              </a:rPr>
              <a:t> levels</a:t>
            </a:r>
          </a:p>
          <a:p>
            <a:pPr marL="514350" indent="-514350">
              <a:buFont typeface="+mj-lt"/>
              <a:buAutoNum type="arabicPeriod"/>
            </a:pPr>
            <a:endParaRPr lang="en-US" sz="2400" dirty="0">
              <a:latin typeface="Calibri" pitchFamily="34" charset="0"/>
              <a:cs typeface="Calibri" pitchFamily="34" charset="0"/>
            </a:endParaRPr>
          </a:p>
          <a:p>
            <a:pPr marL="0" indent="0">
              <a:buNone/>
            </a:pPr>
            <a:r>
              <a:rPr lang="en-US" sz="2400" b="1" dirty="0">
                <a:latin typeface="Calibri" pitchFamily="34" charset="0"/>
                <a:cs typeface="Calibri" pitchFamily="34" charset="0"/>
              </a:rPr>
              <a:t>The substances available for these purposes are:</a:t>
            </a:r>
          </a:p>
          <a:p>
            <a:pPr marL="514350" indent="-514350">
              <a:buAutoNum type="arabicPeriod"/>
            </a:pPr>
            <a:r>
              <a:rPr lang="en-US" sz="2400" dirty="0">
                <a:latin typeface="Calibri" pitchFamily="34" charset="0"/>
                <a:cs typeface="Calibri" pitchFamily="34" charset="0"/>
              </a:rPr>
              <a:t>Drugs that relieve inflammation and pain </a:t>
            </a:r>
            <a:r>
              <a:rPr lang="en-US" sz="2400" b="1" dirty="0">
                <a:latin typeface="Calibri" pitchFamily="34" charset="0"/>
                <a:cs typeface="Calibri" pitchFamily="34" charset="0"/>
              </a:rPr>
              <a:t>(NSAIDS, colchicine, glucocorticoids,) </a:t>
            </a:r>
          </a:p>
          <a:p>
            <a:pPr marL="514350" indent="-514350">
              <a:buAutoNum type="arabicPeriod"/>
            </a:pPr>
            <a:r>
              <a:rPr lang="en-US" sz="2400" dirty="0">
                <a:latin typeface="Calibri" pitchFamily="34" charset="0"/>
                <a:cs typeface="Calibri" pitchFamily="34" charset="0"/>
              </a:rPr>
              <a:t>Drugs that prevent inflammatory responses to crystals </a:t>
            </a:r>
            <a:r>
              <a:rPr lang="en-US" sz="2400" b="1" dirty="0">
                <a:latin typeface="Calibri" pitchFamily="34" charset="0"/>
                <a:cs typeface="Calibri" pitchFamily="34" charset="0"/>
              </a:rPr>
              <a:t>(colchicine, NSAIDS and </a:t>
            </a:r>
            <a:r>
              <a:rPr lang="en-IN" sz="2400" b="1" dirty="0">
                <a:latin typeface="Calibri" pitchFamily="34" charset="0"/>
                <a:cs typeface="Calibri" pitchFamily="34" charset="0"/>
              </a:rPr>
              <a:t>Interleukin-1 inhibitors</a:t>
            </a:r>
            <a:r>
              <a:rPr lang="en-US" sz="2400" b="1" dirty="0">
                <a:latin typeface="Calibri" pitchFamily="34" charset="0"/>
                <a:cs typeface="Calibri" pitchFamily="34" charset="0"/>
              </a:rPr>
              <a:t>) </a:t>
            </a:r>
          </a:p>
          <a:p>
            <a:pPr marL="514350" indent="-514350">
              <a:buAutoNum type="arabicPeriod"/>
            </a:pPr>
            <a:r>
              <a:rPr lang="en-US" sz="2400" dirty="0">
                <a:latin typeface="Calibri" pitchFamily="34" charset="0"/>
                <a:cs typeface="Calibri" pitchFamily="34" charset="0"/>
              </a:rPr>
              <a:t>Drugs that act by inhibition of </a:t>
            </a:r>
            <a:r>
              <a:rPr lang="en-US" sz="2400" dirty="0" err="1">
                <a:latin typeface="Calibri" pitchFamily="34" charset="0"/>
                <a:cs typeface="Calibri" pitchFamily="34" charset="0"/>
              </a:rPr>
              <a:t>urate</a:t>
            </a:r>
            <a:r>
              <a:rPr lang="en-US" sz="2400" dirty="0">
                <a:latin typeface="Calibri" pitchFamily="34" charset="0"/>
                <a:cs typeface="Calibri" pitchFamily="34" charset="0"/>
              </a:rPr>
              <a:t> formation </a:t>
            </a:r>
            <a:r>
              <a:rPr lang="en-US" sz="2400" b="1" dirty="0">
                <a:latin typeface="Calibri" pitchFamily="34" charset="0"/>
                <a:cs typeface="Calibri" pitchFamily="34" charset="0"/>
              </a:rPr>
              <a:t>(allopurinol, </a:t>
            </a:r>
            <a:r>
              <a:rPr lang="en-US" sz="2400" b="1" dirty="0" err="1">
                <a:latin typeface="Calibri" pitchFamily="34" charset="0"/>
                <a:cs typeface="Calibri" pitchFamily="34" charset="0"/>
              </a:rPr>
              <a:t>febuxostat</a:t>
            </a:r>
            <a:r>
              <a:rPr lang="en-US" sz="2400" b="1" dirty="0">
                <a:latin typeface="Calibri" pitchFamily="34" charset="0"/>
                <a:cs typeface="Calibri" pitchFamily="34" charset="0"/>
              </a:rPr>
              <a:t>) </a:t>
            </a:r>
            <a:r>
              <a:rPr lang="en-US" sz="2400" dirty="0">
                <a:latin typeface="Calibri" pitchFamily="34" charset="0"/>
                <a:cs typeface="Calibri" pitchFamily="34" charset="0"/>
              </a:rPr>
              <a:t>or to augment </a:t>
            </a:r>
            <a:r>
              <a:rPr lang="en-US" sz="2400" dirty="0" err="1">
                <a:latin typeface="Calibri" pitchFamily="34" charset="0"/>
                <a:cs typeface="Calibri" pitchFamily="34" charset="0"/>
              </a:rPr>
              <a:t>urate</a:t>
            </a:r>
            <a:r>
              <a:rPr lang="en-US" sz="2400" dirty="0">
                <a:latin typeface="Calibri" pitchFamily="34" charset="0"/>
                <a:cs typeface="Calibri" pitchFamily="34" charset="0"/>
              </a:rPr>
              <a:t> excretion (</a:t>
            </a:r>
            <a:r>
              <a:rPr lang="en-US" sz="2400" b="1" dirty="0" err="1">
                <a:latin typeface="Calibri" pitchFamily="34" charset="0"/>
                <a:cs typeface="Calibri" pitchFamily="34" charset="0"/>
              </a:rPr>
              <a:t>probenecid</a:t>
            </a:r>
            <a:r>
              <a:rPr lang="en-US" sz="2400" b="1" dirty="0">
                <a:latin typeface="Calibri" pitchFamily="34" charset="0"/>
                <a:cs typeface="Calibri" pitchFamily="34" charset="0"/>
              </a:rPr>
              <a:t>)</a:t>
            </a:r>
          </a:p>
          <a:p>
            <a:pPr marL="514350" indent="-514350">
              <a:buFont typeface="Arial" pitchFamily="34" charset="0"/>
              <a:buAutoNum type="arabicPeriod"/>
            </a:pPr>
            <a:r>
              <a:rPr lang="en-US" sz="2400" dirty="0">
                <a:latin typeface="Calibri" pitchFamily="34" charset="0"/>
                <a:cs typeface="Calibri" pitchFamily="34" charset="0"/>
              </a:rPr>
              <a:t>Converts uric acid to </a:t>
            </a:r>
            <a:r>
              <a:rPr lang="en-US" sz="2400" dirty="0" err="1">
                <a:latin typeface="Calibri" pitchFamily="34" charset="0"/>
                <a:cs typeface="Calibri" pitchFamily="34" charset="0"/>
              </a:rPr>
              <a:t>allantoin</a:t>
            </a:r>
            <a:r>
              <a:rPr lang="en-US" sz="2400" dirty="0">
                <a:latin typeface="Calibri" pitchFamily="34" charset="0"/>
                <a:cs typeface="Calibri" pitchFamily="34" charset="0"/>
              </a:rPr>
              <a:t>, which is then excreted </a:t>
            </a:r>
            <a:r>
              <a:rPr lang="en-US" sz="2400" b="1" dirty="0">
                <a:latin typeface="Calibri" pitchFamily="34" charset="0"/>
                <a:cs typeface="Calibri" pitchFamily="34" charset="0"/>
              </a:rPr>
              <a:t>(</a:t>
            </a:r>
            <a:r>
              <a:rPr lang="en-US" sz="2400" b="1" dirty="0" err="1">
                <a:latin typeface="Calibri" pitchFamily="34" charset="0"/>
                <a:cs typeface="Calibri" pitchFamily="34" charset="0"/>
              </a:rPr>
              <a:t>Pegloticase</a:t>
            </a:r>
            <a:r>
              <a:rPr lang="en-US" sz="2400" b="1" dirty="0">
                <a:latin typeface="Calibri" pitchFamily="34" charset="0"/>
                <a:cs typeface="Calibri" pitchFamily="34" charset="0"/>
              </a:rPr>
              <a:t> and </a:t>
            </a:r>
            <a:r>
              <a:rPr lang="en-US" sz="2400" b="1" dirty="0" err="1">
                <a:latin typeface="Calibri" pitchFamily="34" charset="0"/>
                <a:cs typeface="Calibri" pitchFamily="34" charset="0"/>
              </a:rPr>
              <a:t>rasburicase</a:t>
            </a:r>
            <a:r>
              <a:rPr lang="en-US" sz="2400" b="1" dirty="0">
                <a:latin typeface="Calibri" pitchFamily="34" charset="0"/>
                <a:cs typeface="Calibri" pitchFamily="34" charset="0"/>
              </a:rPr>
              <a:t> )</a:t>
            </a:r>
          </a:p>
          <a:p>
            <a:pPr marL="514350" indent="-514350">
              <a:buAutoNum type="arabicPeriod"/>
            </a:pPr>
            <a:endParaRPr lang="en-US" b="1" dirty="0"/>
          </a:p>
          <a:p>
            <a:pPr marL="0" indent="0">
              <a:buNone/>
            </a:pPr>
            <a:endParaRPr lang="en-US" dirty="0"/>
          </a:p>
        </p:txBody>
      </p:sp>
    </p:spTree>
    <p:extLst>
      <p:ext uri="{BB962C8B-B14F-4D97-AF65-F5344CB8AC3E}">
        <p14:creationId xmlns:p14="http://schemas.microsoft.com/office/powerpoint/2010/main" val="645411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arn(inVertic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barn(inVertical)">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arn(inVertical)">
                                      <p:cBhvr>
                                        <p:cTn id="31" dur="5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barn(inVertical)">
                                      <p:cBhvr>
                                        <p:cTn id="36" dur="5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barn(inVertical)">
                                      <p:cBhvr>
                                        <p:cTn id="4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7213237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85BD0D362FE4498F457B21D75D702E" ma:contentTypeVersion="10" ma:contentTypeDescription="Create a new document." ma:contentTypeScope="" ma:versionID="539bb4c8e3f84dc88815aad1788756ab">
  <xsd:schema xmlns:xsd="http://www.w3.org/2001/XMLSchema" xmlns:xs="http://www.w3.org/2001/XMLSchema" xmlns:p="http://schemas.microsoft.com/office/2006/metadata/properties" xmlns:ns2="1f03ce4d-2404-4236-8700-bd01b623a4ab" xmlns:ns3="a433687a-ae5f-44a0-9b01-062828d2e892" targetNamespace="http://schemas.microsoft.com/office/2006/metadata/properties" ma:root="true" ma:fieldsID="3a8b97110242ce97ad3cfee43bff6463" ns2:_="" ns3:_="">
    <xsd:import namespace="1f03ce4d-2404-4236-8700-bd01b623a4ab"/>
    <xsd:import namespace="a433687a-ae5f-44a0-9b01-062828d2e892"/>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03ce4d-2404-4236-8700-bd01b623a4a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9ff52f34-b351-492d-bd72-b80be8882ab9"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433687a-ae5f-44a0-9b01-062828d2e892"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00fab3d-d326-4a93-90c4-3a6f5e166fe6}" ma:internalName="TaxCatchAll" ma:showField="CatchAllData" ma:web="a433687a-ae5f-44a0-9b01-062828d2e8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f03ce4d-2404-4236-8700-bd01b623a4ab">
      <Terms xmlns="http://schemas.microsoft.com/office/infopath/2007/PartnerControls"/>
    </lcf76f155ced4ddcb4097134ff3c332f>
    <TaxCatchAll xmlns="a433687a-ae5f-44a0-9b01-062828d2e892" xsi:nil="true"/>
  </documentManagement>
</p:properties>
</file>

<file path=customXml/itemProps1.xml><?xml version="1.0" encoding="utf-8"?>
<ds:datastoreItem xmlns:ds="http://schemas.openxmlformats.org/officeDocument/2006/customXml" ds:itemID="{EAF80827-FAC9-48D8-9E5A-11C4E010D92E}"/>
</file>

<file path=customXml/itemProps2.xml><?xml version="1.0" encoding="utf-8"?>
<ds:datastoreItem xmlns:ds="http://schemas.openxmlformats.org/officeDocument/2006/customXml" ds:itemID="{7E322D8C-8266-4DCD-8C12-CE618ACE6146}"/>
</file>

<file path=customXml/itemProps3.xml><?xml version="1.0" encoding="utf-8"?>
<ds:datastoreItem xmlns:ds="http://schemas.openxmlformats.org/officeDocument/2006/customXml" ds:itemID="{59FE8A80-ACCB-445E-B764-8E01129132DE}"/>
</file>

<file path=docProps/app.xml><?xml version="1.0" encoding="utf-8"?>
<Properties xmlns="http://schemas.openxmlformats.org/officeDocument/2006/extended-properties" xmlns:vt="http://schemas.openxmlformats.org/officeDocument/2006/docPropsVTypes">
  <Template>Equity</Template>
  <TotalTime>459</TotalTime>
  <Words>1637</Words>
  <Application>Microsoft Office PowerPoint</Application>
  <PresentationFormat>On-screen Show (4:3)</PresentationFormat>
  <Paragraphs>238</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Equity</vt:lpstr>
      <vt:lpstr>PHARMACOTHERAPY OF GOUT</vt:lpstr>
      <vt:lpstr>GOUT</vt:lpstr>
      <vt:lpstr>GOUT Contd…</vt:lpstr>
      <vt:lpstr>GOUT Contd…</vt:lpstr>
      <vt:lpstr>Synoviocytes phagocytose urate crystals and then secrete inflammatory  mediators, which attract and activate polymorphonuclear leukocytes (PMN) and mononuclear phagocytes (MNP) (macrophages). Drugs active in gout inhibit crystal phagocytosis and polymorphonuclear leukocyte and macrophage release of inflammatory mediators. PG, prostaglandin; IL-1, interleukin-1; LTB4,                leukotriene B4.</vt:lpstr>
      <vt:lpstr>PowerPoint Presentation</vt:lpstr>
      <vt:lpstr>Signs and Symptoms</vt:lpstr>
      <vt:lpstr>PowerPoint Presentation</vt:lpstr>
      <vt:lpstr>PowerPoint Presentation</vt:lpstr>
      <vt:lpstr>Treatment of acute gout </vt:lpstr>
      <vt:lpstr>Treatment of acute gout </vt:lpstr>
      <vt:lpstr>Chronic gout can be caused by </vt:lpstr>
      <vt:lpstr>Treatment of chronic gout </vt:lpstr>
      <vt:lpstr>INDIVIDUAL AGENTS</vt:lpstr>
      <vt:lpstr>Colchicine </vt:lpstr>
      <vt:lpstr>Colchicine contd…</vt:lpstr>
      <vt:lpstr>PowerPoint Presentation</vt:lpstr>
      <vt:lpstr>Colchicine contd…</vt:lpstr>
      <vt:lpstr>Uricosuric agents   </vt:lpstr>
      <vt:lpstr>Uricosuric agents contd…</vt:lpstr>
      <vt:lpstr>Uricosuric agents contd…</vt:lpstr>
      <vt:lpstr>Allopurinol</vt:lpstr>
      <vt:lpstr>PowerPoint Presentation</vt:lpstr>
      <vt:lpstr>Allopurinol</vt:lpstr>
      <vt:lpstr>Allopurinol Contd…</vt:lpstr>
      <vt:lpstr>Allopurinol Contd…</vt:lpstr>
      <vt:lpstr>Febuxostat</vt:lpstr>
      <vt:lpstr>Drugs Increasing Metabolism </vt:lpstr>
      <vt:lpstr>Interleukin-1 inhibitors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PHARMACOTHERAPY OF GOUT</dc:title>
  <dc:creator>Prof. Sanjay Khattri</dc:creator>
  <cp:lastModifiedBy>DELL_I3</cp:lastModifiedBy>
  <cp:revision>87</cp:revision>
  <dcterms:created xsi:type="dcterms:W3CDTF">2006-08-16T00:00:00Z</dcterms:created>
  <dcterms:modified xsi:type="dcterms:W3CDTF">2022-03-16T12:32:30Z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0x0101006F85BD0D362FE4498F457B21D75D702E</vt:lpwstr>
  </property>
</Properties>
</file>